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39" r:id="rId2"/>
    <p:sldId id="256" r:id="rId3"/>
    <p:sldId id="274" r:id="rId4"/>
    <p:sldId id="275" r:id="rId5"/>
    <p:sldId id="276" r:id="rId6"/>
    <p:sldId id="277" r:id="rId7"/>
    <p:sldId id="279" r:id="rId8"/>
    <p:sldId id="278" r:id="rId9"/>
    <p:sldId id="280" r:id="rId10"/>
    <p:sldId id="328" r:id="rId11"/>
    <p:sldId id="330" r:id="rId12"/>
    <p:sldId id="281" r:id="rId13"/>
    <p:sldId id="283" r:id="rId14"/>
    <p:sldId id="282" r:id="rId15"/>
    <p:sldId id="323" r:id="rId16"/>
    <p:sldId id="324" r:id="rId17"/>
    <p:sldId id="284" r:id="rId18"/>
    <p:sldId id="340" r:id="rId19"/>
    <p:sldId id="285" r:id="rId20"/>
    <p:sldId id="286" r:id="rId21"/>
    <p:sldId id="321" r:id="rId22"/>
    <p:sldId id="287" r:id="rId23"/>
    <p:sldId id="288" r:id="rId24"/>
    <p:sldId id="317" r:id="rId25"/>
    <p:sldId id="289" r:id="rId26"/>
    <p:sldId id="290" r:id="rId27"/>
    <p:sldId id="291" r:id="rId28"/>
    <p:sldId id="292" r:id="rId29"/>
    <p:sldId id="293" r:id="rId30"/>
    <p:sldId id="294" r:id="rId31"/>
    <p:sldId id="295" r:id="rId32"/>
    <p:sldId id="296" r:id="rId33"/>
    <p:sldId id="297" r:id="rId34"/>
    <p:sldId id="298" r:id="rId35"/>
    <p:sldId id="299" r:id="rId36"/>
    <p:sldId id="337" r:id="rId37"/>
    <p:sldId id="338" r:id="rId38"/>
    <p:sldId id="300" r:id="rId39"/>
    <p:sldId id="301" r:id="rId40"/>
    <p:sldId id="302" r:id="rId41"/>
    <p:sldId id="303" r:id="rId42"/>
    <p:sldId id="306" r:id="rId43"/>
    <p:sldId id="310" r:id="rId44"/>
    <p:sldId id="311" r:id="rId45"/>
    <p:sldId id="322" r:id="rId46"/>
    <p:sldId id="325" r:id="rId47"/>
    <p:sldId id="326" r:id="rId48"/>
    <p:sldId id="304" r:id="rId49"/>
    <p:sldId id="305" r:id="rId50"/>
    <p:sldId id="312" r:id="rId51"/>
    <p:sldId id="313" r:id="rId52"/>
    <p:sldId id="315" r:id="rId53"/>
    <p:sldId id="316" r:id="rId54"/>
    <p:sldId id="341" r:id="rId55"/>
    <p:sldId id="332" r:id="rId56"/>
    <p:sldId id="331" r:id="rId57"/>
    <p:sldId id="342" r:id="rId58"/>
    <p:sldId id="333" r:id="rId59"/>
    <p:sldId id="334" r:id="rId60"/>
    <p:sldId id="335" r:id="rId61"/>
    <p:sldId id="336" r:id="rId62"/>
    <p:sldId id="34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ECEE2-C52A-441A-AD42-7C1F76491BFD}" type="datetimeFigureOut">
              <a:rPr lang="en-US" smtClean="0"/>
              <a:pPr/>
              <a:t>10/7/2012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E821B-C475-46EB-B129-718AF1F0E4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E821B-C475-46EB-B129-718AF1F0E491}"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0B742BE-335C-4CC4-8952-F49475BBADB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B742BE-335C-4CC4-8952-F49475BBAD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B742BE-335C-4CC4-8952-F49475BBAD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B742BE-335C-4CC4-8952-F49475BBAD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B742BE-335C-4CC4-8952-F49475BBADB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B742BE-335C-4CC4-8952-F49475BBAD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0B742BE-335C-4CC4-8952-F49475BBAD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0B742BE-335C-4CC4-8952-F49475BBAD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0B742BE-335C-4CC4-8952-F49475BBADB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B742BE-335C-4CC4-8952-F49475BBAD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1CDCD15-8FB8-4618-924A-CFE9962F92C1}" type="datetimeFigureOut">
              <a:rPr lang="en-US" smtClean="0"/>
              <a:pPr/>
              <a:t>10/7/2012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B742BE-335C-4CC4-8952-F49475BBADB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CDCD15-8FB8-4618-924A-CFE9962F92C1}" type="datetimeFigureOut">
              <a:rPr lang="en-US" smtClean="0"/>
              <a:pPr/>
              <a:t>10/7/2012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0B742BE-335C-4CC4-8952-F49475BBADB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se_top_big.jpg"/>
          <p:cNvPicPr>
            <a:picLocks noGrp="1" noChangeAspect="1"/>
          </p:cNvPicPr>
          <p:nvPr>
            <p:ph idx="1"/>
          </p:nvPr>
        </p:nvPicPr>
        <p:blipFill>
          <a:blip r:embed="rId2" cstate="print"/>
          <a:stretch>
            <a:fillRect/>
          </a:stretch>
        </p:blipFill>
        <p:spPr>
          <a:xfrm>
            <a:off x="1214414" y="285728"/>
            <a:ext cx="7715304" cy="6215131"/>
          </a:xfrm>
        </p:spPr>
      </p:pic>
      <p:sp>
        <p:nvSpPr>
          <p:cNvPr id="5" name="Rectangle 4"/>
          <p:cNvSpPr/>
          <p:nvPr/>
        </p:nvSpPr>
        <p:spPr>
          <a:xfrm>
            <a:off x="2214546" y="1571612"/>
            <a:ext cx="6143668" cy="3770263"/>
          </a:xfrm>
          <a:prstGeom prst="rect">
            <a:avLst/>
          </a:prstGeom>
        </p:spPr>
        <p:txBody>
          <a:bodyPr wrap="square">
            <a:spAutoFit/>
          </a:bodyPr>
          <a:lstStyle/>
          <a:p>
            <a:pPr lvl="0" fontAlgn="base">
              <a:spcBef>
                <a:spcPct val="0"/>
              </a:spcBef>
              <a:spcAft>
                <a:spcPct val="0"/>
              </a:spcAft>
            </a:pPr>
            <a:r>
              <a:rPr lang="fa-IR" sz="23900" dirty="0" smtClean="0">
                <a:solidFill>
                  <a:schemeClr val="bg1"/>
                </a:solidFill>
                <a:latin typeface="IranNastaliq" pitchFamily="18" charset="0"/>
                <a:ea typeface="Calibri" pitchFamily="34" charset="0"/>
                <a:cs typeface="IranNastaliq" pitchFamily="18" charset="0"/>
              </a:rPr>
              <a:t>هوالطیف</a:t>
            </a:r>
            <a:endParaRPr lang="en-US" sz="12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71934" y="1142984"/>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a:t>
            </a:r>
            <a:r>
              <a:rPr lang="en-US" dirty="0" smtClean="0"/>
              <a:t>  = </a:t>
            </a:r>
            <a:r>
              <a:rPr lang="en-US" sz="2400" dirty="0" smtClean="0"/>
              <a:t>240</a:t>
            </a:r>
          </a:p>
          <a:p>
            <a:pPr algn="ctr"/>
            <a:r>
              <a:rPr lang="en-US" sz="2400" dirty="0" smtClean="0"/>
              <a:t>GD</a:t>
            </a:r>
            <a:endParaRPr lang="en-US" sz="2400" dirty="0"/>
          </a:p>
        </p:txBody>
      </p:sp>
      <p:sp>
        <p:nvSpPr>
          <p:cNvPr id="6" name="Rectangle 5"/>
          <p:cNvSpPr/>
          <p:nvPr/>
        </p:nvSpPr>
        <p:spPr>
          <a:xfrm>
            <a:off x="1357290" y="2714620"/>
            <a:ext cx="21431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PTU = 300 mg</a:t>
            </a:r>
          </a:p>
          <a:p>
            <a:pPr algn="ctr"/>
            <a:r>
              <a:rPr lang="en-US" dirty="0" smtClean="0"/>
              <a:t>Daily </a:t>
            </a:r>
          </a:p>
        </p:txBody>
      </p:sp>
      <p:sp>
        <p:nvSpPr>
          <p:cNvPr id="7" name="Rectangle 6"/>
          <p:cNvSpPr/>
          <p:nvPr/>
        </p:nvSpPr>
        <p:spPr>
          <a:xfrm>
            <a:off x="6357950" y="2714620"/>
            <a:ext cx="2428892" cy="842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MMT = 30 mg</a:t>
            </a:r>
          </a:p>
          <a:p>
            <a:pPr algn="ctr"/>
            <a:r>
              <a:rPr lang="en-US" dirty="0" smtClean="0"/>
              <a:t>Daily</a:t>
            </a:r>
            <a:endParaRPr lang="en-US" dirty="0"/>
          </a:p>
        </p:txBody>
      </p:sp>
      <p:sp>
        <p:nvSpPr>
          <p:cNvPr id="9" name="TextBox 8"/>
          <p:cNvSpPr txBox="1"/>
          <p:nvPr/>
        </p:nvSpPr>
        <p:spPr>
          <a:xfrm>
            <a:off x="3786182" y="5072074"/>
            <a:ext cx="2706190" cy="584775"/>
          </a:xfrm>
          <a:prstGeom prst="rect">
            <a:avLst/>
          </a:prstGeom>
          <a:noFill/>
        </p:spPr>
        <p:txBody>
          <a:bodyPr wrap="none" rtlCol="0">
            <a:spAutoFit/>
          </a:bodyPr>
          <a:lstStyle/>
          <a:p>
            <a:r>
              <a:rPr lang="en-US" sz="1600" dirty="0" smtClean="0"/>
              <a:t>         After   12 weeks</a:t>
            </a:r>
          </a:p>
          <a:p>
            <a:r>
              <a:rPr lang="en-US" sz="1600" dirty="0" smtClean="0"/>
              <a:t>% of patients with normal FT4</a:t>
            </a:r>
            <a:endParaRPr lang="en-US" sz="1600" dirty="0"/>
          </a:p>
        </p:txBody>
      </p:sp>
      <p:cxnSp>
        <p:nvCxnSpPr>
          <p:cNvPr id="11" name="Straight Connector 10"/>
          <p:cNvCxnSpPr/>
          <p:nvPr/>
        </p:nvCxnSpPr>
        <p:spPr>
          <a:xfrm>
            <a:off x="5857884" y="1571612"/>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537339" y="2035165"/>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p:cNvCxnSpPr>
          <p:nvPr/>
        </p:nvCxnSpPr>
        <p:spPr>
          <a:xfrm rot="10800000">
            <a:off x="2928926" y="1571612"/>
            <a:ext cx="1143008"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429654" y="207088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7290" y="285728"/>
            <a:ext cx="2055371" cy="830997"/>
          </a:xfrm>
          <a:prstGeom prst="rect">
            <a:avLst/>
          </a:prstGeom>
          <a:noFill/>
        </p:spPr>
        <p:txBody>
          <a:bodyPr wrap="none" rtlCol="0">
            <a:spAutoFit/>
          </a:bodyPr>
          <a:lstStyle/>
          <a:p>
            <a:r>
              <a:rPr lang="en-US" sz="2400" dirty="0" smtClean="0">
                <a:solidFill>
                  <a:srgbClr val="FF0000"/>
                </a:solidFill>
              </a:rPr>
              <a:t>Drug  Efficacy :</a:t>
            </a:r>
          </a:p>
          <a:p>
            <a:r>
              <a:rPr lang="en-US" sz="2400" dirty="0" smtClean="0">
                <a:solidFill>
                  <a:srgbClr val="FF0000"/>
                </a:solidFill>
              </a:rPr>
              <a:t>RCT-4</a:t>
            </a:r>
            <a:endParaRPr lang="en-US" sz="2400" dirty="0">
              <a:solidFill>
                <a:srgbClr val="FF0000"/>
              </a:solidFill>
            </a:endParaRPr>
          </a:p>
        </p:txBody>
      </p:sp>
      <p:sp>
        <p:nvSpPr>
          <p:cNvPr id="15" name="Rectangle 14"/>
          <p:cNvSpPr/>
          <p:nvPr/>
        </p:nvSpPr>
        <p:spPr>
          <a:xfrm>
            <a:off x="3786182" y="2714620"/>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MMT = 15 mg</a:t>
            </a:r>
          </a:p>
          <a:p>
            <a:pPr algn="ctr"/>
            <a:r>
              <a:rPr lang="en-US" dirty="0" smtClean="0"/>
              <a:t>Daily</a:t>
            </a:r>
            <a:endParaRPr lang="en-US" dirty="0"/>
          </a:p>
        </p:txBody>
      </p:sp>
      <p:cxnSp>
        <p:nvCxnSpPr>
          <p:cNvPr id="21" name="Straight Arrow Connector 20"/>
          <p:cNvCxnSpPr>
            <a:stCxn id="5" idx="4"/>
          </p:cNvCxnSpPr>
          <p:nvPr/>
        </p:nvCxnSpPr>
        <p:spPr>
          <a:xfrm rot="16200000" flipH="1">
            <a:off x="4725587" y="2296705"/>
            <a:ext cx="51436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p:cNvCxnSpPr>
          <p:nvPr/>
        </p:nvCxnSpPr>
        <p:spPr>
          <a:xfrm rot="5400000">
            <a:off x="6958026" y="4171952"/>
            <a:ext cx="122874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2"/>
          </p:cNvCxnSpPr>
          <p:nvPr/>
        </p:nvCxnSpPr>
        <p:spPr>
          <a:xfrm rot="5400000">
            <a:off x="1885928" y="4171952"/>
            <a:ext cx="1085864"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28860" y="4714884"/>
            <a:ext cx="5143536" cy="71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822297" y="3893347"/>
            <a:ext cx="64294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93405" y="3893347"/>
            <a:ext cx="64294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14876" y="4214818"/>
            <a:ext cx="242889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857752" y="3786190"/>
            <a:ext cx="2234586" cy="338554"/>
          </a:xfrm>
          <a:prstGeom prst="rect">
            <a:avLst/>
          </a:prstGeom>
          <a:noFill/>
        </p:spPr>
        <p:txBody>
          <a:bodyPr wrap="none" rtlCol="0">
            <a:spAutoFit/>
          </a:bodyPr>
          <a:lstStyle/>
          <a:p>
            <a:r>
              <a:rPr lang="en-US" sz="1600" dirty="0" smtClean="0"/>
              <a:t>96.5  </a:t>
            </a:r>
            <a:r>
              <a:rPr lang="en-US" sz="1600" i="1" dirty="0" smtClean="0"/>
              <a:t>VS </a:t>
            </a:r>
            <a:r>
              <a:rPr lang="en-US" sz="1600" dirty="0" smtClean="0"/>
              <a:t> 86.2 ( P=0,023)</a:t>
            </a:r>
            <a:endParaRPr lang="en-US" dirty="0"/>
          </a:p>
        </p:txBody>
      </p:sp>
      <p:sp>
        <p:nvSpPr>
          <p:cNvPr id="48" name="TextBox 47"/>
          <p:cNvSpPr txBox="1"/>
          <p:nvPr/>
        </p:nvSpPr>
        <p:spPr>
          <a:xfrm>
            <a:off x="2500298" y="4357694"/>
            <a:ext cx="2061462" cy="338554"/>
          </a:xfrm>
          <a:prstGeom prst="rect">
            <a:avLst/>
          </a:prstGeom>
          <a:noFill/>
        </p:spPr>
        <p:txBody>
          <a:bodyPr wrap="none" rtlCol="0">
            <a:spAutoFit/>
          </a:bodyPr>
          <a:lstStyle/>
          <a:p>
            <a:r>
              <a:rPr lang="en-US" sz="1600" dirty="0" smtClean="0"/>
              <a:t>96.5 </a:t>
            </a:r>
            <a:r>
              <a:rPr lang="en-US" sz="1600" i="1" dirty="0" smtClean="0"/>
              <a:t>VS</a:t>
            </a:r>
            <a:r>
              <a:rPr lang="en-US" sz="1600" dirty="0" smtClean="0"/>
              <a:t> 78.3 (P=0.001)</a:t>
            </a:r>
            <a:endParaRPr lang="en-US" sz="1600" dirty="0"/>
          </a:p>
        </p:txBody>
      </p:sp>
      <p:sp>
        <p:nvSpPr>
          <p:cNvPr id="49" name="TextBox 48"/>
          <p:cNvSpPr txBox="1"/>
          <p:nvPr/>
        </p:nvSpPr>
        <p:spPr>
          <a:xfrm>
            <a:off x="2214546" y="6286520"/>
            <a:ext cx="6634060" cy="338554"/>
          </a:xfrm>
          <a:prstGeom prst="rect">
            <a:avLst/>
          </a:prstGeom>
          <a:noFill/>
        </p:spPr>
        <p:txBody>
          <a:bodyPr wrap="none" rtlCol="0">
            <a:spAutoFit/>
          </a:bodyPr>
          <a:lstStyle/>
          <a:p>
            <a:r>
              <a:rPr lang="en-US" sz="1600" dirty="0" smtClean="0">
                <a:solidFill>
                  <a:srgbClr val="0070C0"/>
                </a:solidFill>
              </a:rPr>
              <a:t>Nakamura H  et al. ( Japan ) J </a:t>
            </a:r>
            <a:r>
              <a:rPr lang="en-US" sz="1600" dirty="0" err="1" smtClean="0">
                <a:solidFill>
                  <a:srgbClr val="0070C0"/>
                </a:solidFill>
              </a:rPr>
              <a:t>Clin</a:t>
            </a:r>
            <a:r>
              <a:rPr lang="en-US" sz="1600" dirty="0" smtClean="0">
                <a:solidFill>
                  <a:srgbClr val="0070C0"/>
                </a:solidFill>
              </a:rPr>
              <a:t> </a:t>
            </a:r>
            <a:r>
              <a:rPr lang="en-US" sz="1600" dirty="0" err="1" smtClean="0">
                <a:solidFill>
                  <a:srgbClr val="0070C0"/>
                </a:solidFill>
              </a:rPr>
              <a:t>Endocrinol</a:t>
            </a:r>
            <a:r>
              <a:rPr lang="en-US" sz="1600" dirty="0" smtClean="0">
                <a:solidFill>
                  <a:srgbClr val="0070C0"/>
                </a:solidFill>
              </a:rPr>
              <a:t> </a:t>
            </a:r>
            <a:r>
              <a:rPr lang="en-US" sz="1600" dirty="0" err="1" smtClean="0">
                <a:solidFill>
                  <a:srgbClr val="0070C0"/>
                </a:solidFill>
              </a:rPr>
              <a:t>Metab</a:t>
            </a:r>
            <a:r>
              <a:rPr lang="en-US" sz="1600" dirty="0" smtClean="0">
                <a:solidFill>
                  <a:srgbClr val="0070C0"/>
                </a:solidFill>
              </a:rPr>
              <a:t>. 2007 Jun;92(6) : 2157-62</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290" y="357166"/>
            <a:ext cx="3155287" cy="1231106"/>
          </a:xfrm>
          <a:prstGeom prst="rect">
            <a:avLst/>
          </a:prstGeom>
          <a:noFill/>
        </p:spPr>
        <p:txBody>
          <a:bodyPr wrap="none" rtlCol="0">
            <a:spAutoFit/>
          </a:bodyPr>
          <a:lstStyle/>
          <a:p>
            <a:r>
              <a:rPr lang="en-US" sz="2400" dirty="0" smtClean="0">
                <a:solidFill>
                  <a:srgbClr val="FF0000"/>
                </a:solidFill>
              </a:rPr>
              <a:t>Drug  Efficacy :    RCT-4</a:t>
            </a:r>
          </a:p>
          <a:p>
            <a:r>
              <a:rPr lang="en-US" sz="3200" dirty="0" smtClean="0">
                <a:solidFill>
                  <a:srgbClr val="FF0000"/>
                </a:solidFill>
              </a:rPr>
              <a:t>Conclusions :</a:t>
            </a:r>
          </a:p>
          <a:p>
            <a:endParaRPr lang="en-US" dirty="0"/>
          </a:p>
        </p:txBody>
      </p:sp>
      <p:sp>
        <p:nvSpPr>
          <p:cNvPr id="5" name="TextBox 4"/>
          <p:cNvSpPr txBox="1"/>
          <p:nvPr/>
        </p:nvSpPr>
        <p:spPr>
          <a:xfrm>
            <a:off x="1142976" y="1643050"/>
            <a:ext cx="8302016" cy="4401205"/>
          </a:xfrm>
          <a:prstGeom prst="rect">
            <a:avLst/>
          </a:prstGeom>
          <a:noFill/>
        </p:spPr>
        <p:txBody>
          <a:bodyPr wrap="none" rtlCol="0">
            <a:spAutoFit/>
          </a:bodyPr>
          <a:lstStyle/>
          <a:p>
            <a:r>
              <a:rPr lang="en-US" sz="2800" dirty="0" smtClean="0"/>
              <a:t>Adverse  effects , especially  mild  </a:t>
            </a:r>
            <a:r>
              <a:rPr lang="en-US" sz="2800" dirty="0" err="1" smtClean="0"/>
              <a:t>hepatotoxicity</a:t>
            </a:r>
            <a:r>
              <a:rPr lang="en-US" sz="2800" dirty="0" smtClean="0"/>
              <a:t> , </a:t>
            </a:r>
          </a:p>
          <a:p>
            <a:r>
              <a:rPr lang="en-US" sz="2800" dirty="0" smtClean="0"/>
              <a:t>were higher with </a:t>
            </a:r>
            <a:r>
              <a:rPr lang="en-US" sz="2800" dirty="0" smtClean="0">
                <a:solidFill>
                  <a:srgbClr val="C00000"/>
                </a:solidFill>
              </a:rPr>
              <a:t>PTU</a:t>
            </a:r>
            <a:r>
              <a:rPr lang="en-US" sz="2800" dirty="0" smtClean="0"/>
              <a:t> and  significantly lower  with </a:t>
            </a:r>
          </a:p>
          <a:p>
            <a:r>
              <a:rPr lang="en-US" sz="2800" dirty="0" smtClean="0"/>
              <a:t> MMI = 15mg/day  compared  with  MMI = 30 mg/day.</a:t>
            </a:r>
          </a:p>
          <a:p>
            <a:endParaRPr lang="en-US" sz="2800" dirty="0" smtClean="0"/>
          </a:p>
          <a:p>
            <a:r>
              <a:rPr lang="en-US" sz="2800" dirty="0" smtClean="0">
                <a:solidFill>
                  <a:srgbClr val="C00000"/>
                </a:solidFill>
              </a:rPr>
              <a:t>MMI=15mg / day </a:t>
            </a:r>
            <a:r>
              <a:rPr lang="en-US" sz="2800" dirty="0" smtClean="0"/>
              <a:t>is  suitable  for  mild  and  moderate </a:t>
            </a:r>
          </a:p>
          <a:p>
            <a:r>
              <a:rPr lang="en-US" sz="2800" dirty="0" smtClean="0"/>
              <a:t> cases.</a:t>
            </a:r>
          </a:p>
          <a:p>
            <a:endParaRPr lang="en-US" sz="2800" dirty="0" smtClean="0"/>
          </a:p>
          <a:p>
            <a:r>
              <a:rPr lang="en-US" sz="2800" dirty="0" smtClean="0">
                <a:solidFill>
                  <a:srgbClr val="C00000"/>
                </a:solidFill>
              </a:rPr>
              <a:t>MMI=30 mg / day </a:t>
            </a:r>
            <a:r>
              <a:rPr lang="en-US" sz="2800" dirty="0" smtClean="0"/>
              <a:t>is  advisable for  severe  cases.</a:t>
            </a:r>
          </a:p>
          <a:p>
            <a:endParaRPr lang="en-US" sz="2800" dirty="0" smtClean="0"/>
          </a:p>
          <a:p>
            <a:r>
              <a:rPr lang="en-US" sz="2800" dirty="0" smtClean="0">
                <a:solidFill>
                  <a:srgbClr val="C00000"/>
                </a:solidFill>
              </a:rPr>
              <a:t>PTU </a:t>
            </a:r>
            <a:r>
              <a:rPr lang="en-US" sz="2800" dirty="0" smtClean="0"/>
              <a:t> is  not  recommended  for  initial  use.</a:t>
            </a:r>
            <a:endParaRPr lang="en-US" sz="2800" dirty="0"/>
          </a:p>
        </p:txBody>
      </p:sp>
      <p:sp>
        <p:nvSpPr>
          <p:cNvPr id="6" name="TextBox 5"/>
          <p:cNvSpPr txBox="1"/>
          <p:nvPr/>
        </p:nvSpPr>
        <p:spPr>
          <a:xfrm>
            <a:off x="2214546" y="6357958"/>
            <a:ext cx="6634060" cy="338554"/>
          </a:xfrm>
          <a:prstGeom prst="rect">
            <a:avLst/>
          </a:prstGeom>
          <a:noFill/>
        </p:spPr>
        <p:txBody>
          <a:bodyPr wrap="none" rtlCol="0">
            <a:spAutoFit/>
          </a:bodyPr>
          <a:lstStyle/>
          <a:p>
            <a:r>
              <a:rPr lang="en-US" sz="1600" dirty="0" smtClean="0">
                <a:solidFill>
                  <a:srgbClr val="0070C0"/>
                </a:solidFill>
              </a:rPr>
              <a:t>Nakamura H  et al. ( Japan ) J </a:t>
            </a:r>
            <a:r>
              <a:rPr lang="en-US" sz="1600" dirty="0" err="1" smtClean="0">
                <a:solidFill>
                  <a:srgbClr val="0070C0"/>
                </a:solidFill>
              </a:rPr>
              <a:t>Clin</a:t>
            </a:r>
            <a:r>
              <a:rPr lang="en-US" sz="1600" dirty="0" smtClean="0">
                <a:solidFill>
                  <a:srgbClr val="0070C0"/>
                </a:solidFill>
              </a:rPr>
              <a:t> </a:t>
            </a:r>
            <a:r>
              <a:rPr lang="en-US" sz="1600" dirty="0" err="1" smtClean="0">
                <a:solidFill>
                  <a:srgbClr val="0070C0"/>
                </a:solidFill>
              </a:rPr>
              <a:t>Endocrinol</a:t>
            </a:r>
            <a:r>
              <a:rPr lang="en-US" sz="1600" dirty="0" smtClean="0">
                <a:solidFill>
                  <a:srgbClr val="0070C0"/>
                </a:solidFill>
              </a:rPr>
              <a:t> </a:t>
            </a:r>
            <a:r>
              <a:rPr lang="en-US" sz="1600" dirty="0" err="1" smtClean="0">
                <a:solidFill>
                  <a:srgbClr val="0070C0"/>
                </a:solidFill>
              </a:rPr>
              <a:t>Metab</a:t>
            </a:r>
            <a:r>
              <a:rPr lang="en-US" sz="1600" dirty="0" smtClean="0">
                <a:solidFill>
                  <a:srgbClr val="0070C0"/>
                </a:solidFill>
              </a:rPr>
              <a:t>. 2007 Jun;92(6) : 2157-62</a:t>
            </a:r>
            <a:endParaRPr lang="en-US" sz="1600" dirty="0">
              <a:solidFill>
                <a:srgbClr val="0070C0"/>
              </a:solidFill>
            </a:endParaRPr>
          </a:p>
        </p:txBody>
      </p:sp>
      <p:cxnSp>
        <p:nvCxnSpPr>
          <p:cNvPr id="8" name="Straight Connector 7"/>
          <p:cNvCxnSpPr/>
          <p:nvPr/>
        </p:nvCxnSpPr>
        <p:spPr>
          <a:xfrm flipV="1">
            <a:off x="1214414" y="1357298"/>
            <a:ext cx="7572428"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14290"/>
            <a:ext cx="7498080" cy="1143000"/>
          </a:xfrm>
        </p:spPr>
        <p:style>
          <a:lnRef idx="1">
            <a:schemeClr val="accent2"/>
          </a:lnRef>
          <a:fillRef idx="2">
            <a:schemeClr val="accent2"/>
          </a:fillRef>
          <a:effectRef idx="1">
            <a:schemeClr val="accent2"/>
          </a:effectRef>
          <a:fontRef idx="minor">
            <a:schemeClr val="dk1"/>
          </a:fontRef>
        </p:style>
        <p:txBody>
          <a:bodyPr/>
          <a:lstStyle/>
          <a:p>
            <a:r>
              <a:rPr lang="en-US" dirty="0" smtClean="0"/>
              <a:t>   Which Drug is Less Toxic ?</a:t>
            </a:r>
            <a:endParaRPr lang="en-US" dirty="0"/>
          </a:p>
        </p:txBody>
      </p:sp>
      <p:sp>
        <p:nvSpPr>
          <p:cNvPr id="3" name="Content Placeholder 2"/>
          <p:cNvSpPr>
            <a:spLocks noGrp="1"/>
          </p:cNvSpPr>
          <p:nvPr>
            <p:ph idx="1"/>
          </p:nvPr>
        </p:nvSpPr>
        <p:spPr>
          <a:xfrm>
            <a:off x="1428728" y="1857364"/>
            <a:ext cx="7498080" cy="4800600"/>
          </a:xfrm>
        </p:spPr>
        <p:txBody>
          <a:bodyPr>
            <a:normAutofit fontScale="92500" lnSpcReduction="20000"/>
          </a:bodyPr>
          <a:lstStyle/>
          <a:p>
            <a:r>
              <a:rPr lang="en-US" dirty="0" smtClean="0">
                <a:solidFill>
                  <a:srgbClr val="FF0000"/>
                </a:solidFill>
              </a:rPr>
              <a:t>Minor reactions :   1 – 15 %</a:t>
            </a:r>
          </a:p>
          <a:p>
            <a:pPr>
              <a:buNone/>
            </a:pPr>
            <a:r>
              <a:rPr lang="en-US" dirty="0" smtClean="0"/>
              <a:t>       Rash</a:t>
            </a:r>
          </a:p>
          <a:p>
            <a:pPr>
              <a:buNone/>
            </a:pPr>
            <a:r>
              <a:rPr lang="en-US" dirty="0" smtClean="0"/>
              <a:t>       </a:t>
            </a:r>
            <a:r>
              <a:rPr lang="en-US" dirty="0" err="1" smtClean="0"/>
              <a:t>Urticaria</a:t>
            </a:r>
            <a:endParaRPr lang="en-US" dirty="0" smtClean="0"/>
          </a:p>
          <a:p>
            <a:pPr>
              <a:buNone/>
            </a:pPr>
            <a:r>
              <a:rPr lang="en-US" dirty="0" smtClean="0"/>
              <a:t>       GI Upset</a:t>
            </a:r>
          </a:p>
          <a:p>
            <a:pPr>
              <a:buNone/>
            </a:pPr>
            <a:r>
              <a:rPr lang="en-US" dirty="0" smtClean="0"/>
              <a:t>       </a:t>
            </a:r>
            <a:r>
              <a:rPr lang="en-US" dirty="0" err="1" smtClean="0"/>
              <a:t>Arthralgia</a:t>
            </a:r>
            <a:endParaRPr lang="en-US" dirty="0" smtClean="0"/>
          </a:p>
          <a:p>
            <a:pPr>
              <a:buNone/>
            </a:pPr>
            <a:r>
              <a:rPr lang="en-US" dirty="0" smtClean="0"/>
              <a:t>       Fever</a:t>
            </a:r>
          </a:p>
          <a:p>
            <a:r>
              <a:rPr lang="en-US" dirty="0" smtClean="0">
                <a:solidFill>
                  <a:srgbClr val="FF0000"/>
                </a:solidFill>
              </a:rPr>
              <a:t>Major reactions :  0.2 – 0.5 %</a:t>
            </a:r>
          </a:p>
          <a:p>
            <a:pPr>
              <a:buNone/>
            </a:pPr>
            <a:r>
              <a:rPr lang="en-US" dirty="0" smtClean="0"/>
              <a:t>     </a:t>
            </a:r>
            <a:r>
              <a:rPr lang="en-US" sz="3000" dirty="0" err="1" smtClean="0"/>
              <a:t>Agranulocytosis</a:t>
            </a:r>
            <a:endParaRPr lang="en-US" sz="3000" dirty="0" smtClean="0"/>
          </a:p>
          <a:p>
            <a:pPr>
              <a:buNone/>
            </a:pPr>
            <a:r>
              <a:rPr lang="en-US" sz="3000" dirty="0" smtClean="0"/>
              <a:t>     Hepatitis</a:t>
            </a:r>
          </a:p>
          <a:p>
            <a:pPr>
              <a:buNone/>
            </a:pPr>
            <a:r>
              <a:rPr lang="en-US" sz="3000" dirty="0" smtClean="0"/>
              <a:t>      ANCA-mediated </a:t>
            </a:r>
            <a:r>
              <a:rPr lang="en-US" sz="3000" dirty="0" err="1" smtClean="0"/>
              <a:t>Vasculitis</a:t>
            </a:r>
            <a:endParaRPr lang="en-US" sz="3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71934" y="357166"/>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p:nvSpPr>
        <p:spPr>
          <a:xfrm>
            <a:off x="1928794" y="1785926"/>
            <a:ext cx="2286016"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High  Dose</a:t>
            </a:r>
          </a:p>
          <a:p>
            <a:pPr algn="ctr"/>
            <a:r>
              <a:rPr lang="en-US" sz="2400" dirty="0" smtClean="0">
                <a:solidFill>
                  <a:srgbClr val="FFFF00"/>
                </a:solidFill>
              </a:rPr>
              <a:t>n</a:t>
            </a:r>
            <a:r>
              <a:rPr lang="en-US" dirty="0" smtClean="0">
                <a:solidFill>
                  <a:srgbClr val="FFFF00"/>
                </a:solidFill>
              </a:rPr>
              <a:t>=286</a:t>
            </a:r>
          </a:p>
          <a:p>
            <a:pPr algn="ctr"/>
            <a:r>
              <a:rPr lang="en-US" dirty="0" smtClean="0"/>
              <a:t>PTU: 728± 216 mg/day</a:t>
            </a:r>
          </a:p>
          <a:p>
            <a:pPr algn="ctr"/>
            <a:r>
              <a:rPr lang="en-US" dirty="0" smtClean="0"/>
              <a:t>MMI : 60±19 mg/day    </a:t>
            </a:r>
            <a:endParaRPr lang="en-US" dirty="0"/>
          </a:p>
        </p:txBody>
      </p:sp>
      <p:sp>
        <p:nvSpPr>
          <p:cNvPr id="7" name="Rectangle 6"/>
          <p:cNvSpPr/>
          <p:nvPr/>
        </p:nvSpPr>
        <p:spPr>
          <a:xfrm>
            <a:off x="5929322" y="1714488"/>
            <a:ext cx="2214578"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Low  Dose</a:t>
            </a:r>
          </a:p>
          <a:p>
            <a:pPr algn="ctr"/>
            <a:r>
              <a:rPr lang="en-US" dirty="0" smtClean="0">
                <a:solidFill>
                  <a:srgbClr val="FFFF00"/>
                </a:solidFill>
              </a:rPr>
              <a:t>N=103</a:t>
            </a:r>
          </a:p>
          <a:p>
            <a:pPr algn="ctr"/>
            <a:r>
              <a:rPr lang="en-US" dirty="0" smtClean="0"/>
              <a:t>PTU: 255±85mg/day</a:t>
            </a:r>
          </a:p>
          <a:p>
            <a:pPr algn="ctr"/>
            <a:r>
              <a:rPr lang="en-US" dirty="0" smtClean="0"/>
              <a:t>MMI : 23±10mg/day</a:t>
            </a:r>
            <a:endParaRPr lang="en-US" dirty="0"/>
          </a:p>
        </p:txBody>
      </p:sp>
      <p:cxnSp>
        <p:nvCxnSpPr>
          <p:cNvPr id="11" name="Straight Connector 10"/>
          <p:cNvCxnSpPr/>
          <p:nvPr/>
        </p:nvCxnSpPr>
        <p:spPr>
          <a:xfrm>
            <a:off x="5857884" y="785794"/>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537339" y="1249347"/>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p:cNvCxnSpPr>
          <p:nvPr/>
        </p:nvCxnSpPr>
        <p:spPr>
          <a:xfrm rot="10800000">
            <a:off x="3000364" y="785794"/>
            <a:ext cx="1071570"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01092" y="128506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71934" y="6357958"/>
            <a:ext cx="5102038" cy="307777"/>
          </a:xfrm>
          <a:prstGeom prst="rect">
            <a:avLst/>
          </a:prstGeom>
          <a:noFill/>
        </p:spPr>
        <p:txBody>
          <a:bodyPr wrap="none" rtlCol="0">
            <a:spAutoFit/>
          </a:bodyPr>
          <a:lstStyle/>
          <a:p>
            <a:r>
              <a:rPr lang="en-US" sz="1400" dirty="0" smtClean="0"/>
              <a:t>Werner  MC et al. ( Brazil )  Am J Med </a:t>
            </a:r>
            <a:r>
              <a:rPr lang="en-US" sz="1400" dirty="0" err="1" smtClean="0"/>
              <a:t>Sci</a:t>
            </a:r>
            <a:r>
              <a:rPr lang="en-US" sz="1400" dirty="0" smtClean="0"/>
              <a:t>  , 1989 Apr;297(4) : 216-9</a:t>
            </a:r>
            <a:endParaRPr lang="en-US" sz="1400" dirty="0"/>
          </a:p>
        </p:txBody>
      </p:sp>
      <p:sp>
        <p:nvSpPr>
          <p:cNvPr id="17" name="Rectangle 16"/>
          <p:cNvSpPr/>
          <p:nvPr/>
        </p:nvSpPr>
        <p:spPr>
          <a:xfrm>
            <a:off x="1928794" y="4071942"/>
            <a:ext cx="2286016"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00"/>
                </a:solidFill>
              </a:rPr>
              <a:t>Agranulocytosis</a:t>
            </a:r>
            <a:r>
              <a:rPr lang="en-US" dirty="0" smtClean="0">
                <a:solidFill>
                  <a:srgbClr val="FFFF00"/>
                </a:solidFill>
              </a:rPr>
              <a:t> : n=4</a:t>
            </a:r>
          </a:p>
          <a:p>
            <a:pPr algn="ctr"/>
            <a:r>
              <a:rPr lang="en-US" dirty="0" smtClean="0"/>
              <a:t>High  dose= 2</a:t>
            </a:r>
          </a:p>
          <a:p>
            <a:pPr algn="ctr"/>
            <a:r>
              <a:rPr lang="en-US" dirty="0" smtClean="0"/>
              <a:t>Low dose =2</a:t>
            </a:r>
          </a:p>
          <a:p>
            <a:pPr algn="ctr"/>
            <a:r>
              <a:rPr lang="en-US" sz="2400" dirty="0" smtClean="0">
                <a:solidFill>
                  <a:srgbClr val="FFFF00"/>
                </a:solidFill>
              </a:rPr>
              <a:t>Hepatitis: n=5</a:t>
            </a:r>
          </a:p>
          <a:p>
            <a:pPr algn="ctr"/>
            <a:r>
              <a:rPr lang="en-US" dirty="0" smtClean="0"/>
              <a:t>High PTU=4</a:t>
            </a:r>
          </a:p>
          <a:p>
            <a:pPr algn="ctr"/>
            <a:r>
              <a:rPr lang="en-US" dirty="0" smtClean="0"/>
              <a:t>Low MMI=1</a:t>
            </a:r>
          </a:p>
          <a:p>
            <a:pPr algn="ctr"/>
            <a:endParaRPr lang="en-US" dirty="0"/>
          </a:p>
        </p:txBody>
      </p:sp>
      <p:sp>
        <p:nvSpPr>
          <p:cNvPr id="19" name="Rectangle 18"/>
          <p:cNvSpPr/>
          <p:nvPr/>
        </p:nvSpPr>
        <p:spPr>
          <a:xfrm>
            <a:off x="6072198" y="4214818"/>
            <a:ext cx="2143140"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Minor  reactions </a:t>
            </a:r>
            <a:r>
              <a:rPr lang="en-US" dirty="0" smtClean="0"/>
              <a:t>=13.4%</a:t>
            </a:r>
          </a:p>
          <a:p>
            <a:pPr algn="ctr"/>
            <a:r>
              <a:rPr lang="en-US" dirty="0" smtClean="0"/>
              <a:t>Most on  high dose MMI</a:t>
            </a:r>
            <a:endParaRPr lang="en-US" dirty="0"/>
          </a:p>
        </p:txBody>
      </p:sp>
      <p:sp>
        <p:nvSpPr>
          <p:cNvPr id="21" name="Rectangle 20"/>
          <p:cNvSpPr/>
          <p:nvPr/>
        </p:nvSpPr>
        <p:spPr>
          <a:xfrm>
            <a:off x="1000100" y="214290"/>
            <a:ext cx="4572000" cy="461665"/>
          </a:xfrm>
          <a:prstGeom prst="rect">
            <a:avLst/>
          </a:prstGeom>
        </p:spPr>
        <p:txBody>
          <a:bodyPr>
            <a:spAutoFit/>
          </a:bodyPr>
          <a:lstStyle/>
          <a:p>
            <a:r>
              <a:rPr lang="en-US" sz="2400" dirty="0" smtClean="0">
                <a:solidFill>
                  <a:srgbClr val="FF0000"/>
                </a:solidFill>
              </a:rPr>
              <a:t>Drug  Toxicity</a:t>
            </a:r>
          </a:p>
        </p:txBody>
      </p:sp>
      <p:sp>
        <p:nvSpPr>
          <p:cNvPr id="31" name="TextBox 30"/>
          <p:cNvSpPr txBox="1"/>
          <p:nvPr/>
        </p:nvSpPr>
        <p:spPr>
          <a:xfrm>
            <a:off x="4500562" y="428604"/>
            <a:ext cx="845103" cy="800219"/>
          </a:xfrm>
          <a:prstGeom prst="rect">
            <a:avLst/>
          </a:prstGeom>
          <a:noFill/>
        </p:spPr>
        <p:txBody>
          <a:bodyPr wrap="none" rtlCol="0">
            <a:spAutoFit/>
          </a:bodyPr>
          <a:lstStyle/>
          <a:p>
            <a:r>
              <a:rPr lang="en-US" sz="2800" dirty="0" smtClean="0">
                <a:solidFill>
                  <a:schemeClr val="bg1"/>
                </a:solidFill>
              </a:rPr>
              <a:t>n</a:t>
            </a:r>
            <a:r>
              <a:rPr lang="en-US" dirty="0" smtClean="0">
                <a:solidFill>
                  <a:schemeClr val="bg1"/>
                </a:solidFill>
              </a:rPr>
              <a:t>=389</a:t>
            </a:r>
          </a:p>
          <a:p>
            <a:r>
              <a:rPr lang="en-US" dirty="0" smtClean="0">
                <a:solidFill>
                  <a:schemeClr val="bg1"/>
                </a:solidFill>
              </a:rPr>
              <a:t>  GD</a:t>
            </a:r>
            <a:endParaRPr lang="en-US" dirty="0">
              <a:solidFill>
                <a:schemeClr val="bg1"/>
              </a:solidFill>
            </a:endParaRPr>
          </a:p>
        </p:txBody>
      </p:sp>
      <p:cxnSp>
        <p:nvCxnSpPr>
          <p:cNvPr id="33" name="Straight Connector 32"/>
          <p:cNvCxnSpPr>
            <a:stCxn id="6" idx="3"/>
            <a:endCxn id="7" idx="1"/>
          </p:cNvCxnSpPr>
          <p:nvPr/>
        </p:nvCxnSpPr>
        <p:spPr>
          <a:xfrm>
            <a:off x="4214810" y="2428868"/>
            <a:ext cx="17145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14810" y="4857760"/>
            <a:ext cx="18573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786182" y="3643314"/>
            <a:ext cx="24288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85728"/>
            <a:ext cx="749808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Which Drug is Less Toxic ?</a:t>
            </a:r>
            <a:br>
              <a:rPr lang="en-US" dirty="0" smtClean="0"/>
            </a:br>
            <a:r>
              <a:rPr lang="en-US" dirty="0" smtClean="0"/>
              <a:t>Conclusions:</a:t>
            </a:r>
            <a:endParaRPr lang="en-US" dirty="0"/>
          </a:p>
        </p:txBody>
      </p:sp>
      <p:sp>
        <p:nvSpPr>
          <p:cNvPr id="3" name="Content Placeholder 2"/>
          <p:cNvSpPr>
            <a:spLocks noGrp="1"/>
          </p:cNvSpPr>
          <p:nvPr>
            <p:ph idx="1"/>
          </p:nvPr>
        </p:nvSpPr>
        <p:spPr>
          <a:xfrm>
            <a:off x="1428728" y="1714488"/>
            <a:ext cx="7498080" cy="4800600"/>
          </a:xfrm>
        </p:spPr>
        <p:txBody>
          <a:bodyPr>
            <a:normAutofit lnSpcReduction="10000"/>
          </a:bodyPr>
          <a:lstStyle/>
          <a:p>
            <a:r>
              <a:rPr lang="en-US" dirty="0" smtClean="0"/>
              <a:t>There are no statistically significant differences between the 2 drugs in minor side effects</a:t>
            </a:r>
          </a:p>
          <a:p>
            <a:r>
              <a:rPr lang="en-US" dirty="0" smtClean="0"/>
              <a:t>With </a:t>
            </a:r>
            <a:r>
              <a:rPr lang="en-US" dirty="0" smtClean="0">
                <a:solidFill>
                  <a:srgbClr val="FF0000"/>
                </a:solidFill>
              </a:rPr>
              <a:t>MMI</a:t>
            </a:r>
            <a:r>
              <a:rPr lang="en-US" dirty="0" smtClean="0"/>
              <a:t> , the rate of drug side effects may be dose related</a:t>
            </a:r>
          </a:p>
          <a:p>
            <a:r>
              <a:rPr lang="en-US" dirty="0" smtClean="0"/>
              <a:t>With </a:t>
            </a:r>
            <a:r>
              <a:rPr lang="en-US" dirty="0" smtClean="0">
                <a:solidFill>
                  <a:srgbClr val="FF0000"/>
                </a:solidFill>
              </a:rPr>
              <a:t>PTU</a:t>
            </a:r>
            <a:r>
              <a:rPr lang="en-US" dirty="0" smtClean="0"/>
              <a:t> , this concept is less clear cut</a:t>
            </a:r>
          </a:p>
          <a:p>
            <a:r>
              <a:rPr lang="en-US" dirty="0" smtClean="0"/>
              <a:t>Hepatitis and </a:t>
            </a:r>
            <a:r>
              <a:rPr lang="en-US" dirty="0" err="1" smtClean="0"/>
              <a:t>Vasculitis</a:t>
            </a:r>
            <a:r>
              <a:rPr lang="en-US" dirty="0" smtClean="0"/>
              <a:t> more often = </a:t>
            </a:r>
            <a:r>
              <a:rPr lang="en-US" dirty="0" smtClean="0">
                <a:solidFill>
                  <a:srgbClr val="FF0000"/>
                </a:solidFill>
              </a:rPr>
              <a:t>PTU</a:t>
            </a:r>
          </a:p>
          <a:p>
            <a:r>
              <a:rPr lang="en-US" dirty="0" smtClean="0"/>
              <a:t>Low dose </a:t>
            </a:r>
            <a:r>
              <a:rPr lang="en-US" dirty="0" smtClean="0">
                <a:solidFill>
                  <a:srgbClr val="FF0000"/>
                </a:solidFill>
              </a:rPr>
              <a:t>MMI (5-10 mg/day) </a:t>
            </a:r>
            <a:r>
              <a:rPr lang="en-US" dirty="0" smtClean="0"/>
              <a:t>may be associated with fewer minor side effects than any </a:t>
            </a:r>
            <a:r>
              <a:rPr lang="en-US" dirty="0" smtClean="0">
                <a:solidFill>
                  <a:srgbClr val="FF0000"/>
                </a:solidFill>
              </a:rPr>
              <a:t>PTU</a:t>
            </a:r>
            <a:r>
              <a:rPr lang="en-US" dirty="0" smtClean="0"/>
              <a:t> dose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C00000"/>
                </a:solidFill>
              </a:rPr>
              <a:t>PTU &amp;  Fatal Liver Damage</a:t>
            </a:r>
            <a:endParaRPr lang="en-US" dirty="0">
              <a:solidFill>
                <a:srgbClr val="C00000"/>
              </a:solidFill>
            </a:endParaRPr>
          </a:p>
        </p:txBody>
      </p:sp>
      <p:sp>
        <p:nvSpPr>
          <p:cNvPr id="3" name="Content Placeholder 2"/>
          <p:cNvSpPr>
            <a:spLocks noGrp="1"/>
          </p:cNvSpPr>
          <p:nvPr>
            <p:ph idx="1"/>
          </p:nvPr>
        </p:nvSpPr>
        <p:spPr>
          <a:xfrm>
            <a:off x="1428728" y="1714488"/>
            <a:ext cx="7498080" cy="4800600"/>
          </a:xfrm>
        </p:spPr>
        <p:txBody>
          <a:bodyPr>
            <a:normAutofit fontScale="85000" lnSpcReduction="20000"/>
          </a:bodyPr>
          <a:lstStyle/>
          <a:p>
            <a:r>
              <a:rPr lang="en-US" dirty="0" smtClean="0"/>
              <a:t>June 3 , 2009 :</a:t>
            </a:r>
          </a:p>
          <a:p>
            <a:pPr>
              <a:buNone/>
            </a:pPr>
            <a:r>
              <a:rPr lang="en-US" dirty="0" smtClean="0"/>
              <a:t> * FDA issued a safety alert about the risk for fatal liver damage with PTU.</a:t>
            </a:r>
          </a:p>
          <a:p>
            <a:pPr>
              <a:buNone/>
            </a:pPr>
            <a:r>
              <a:rPr lang="en-US" dirty="0" smtClean="0"/>
              <a:t> * 22 adult &amp; 10 pediatric cases of serious liver injury linked to PTU have been reported to its AERS</a:t>
            </a:r>
          </a:p>
          <a:p>
            <a:pPr>
              <a:buNone/>
            </a:pPr>
            <a:r>
              <a:rPr lang="en-US" dirty="0" smtClean="0"/>
              <a:t> * 12 of the adult patients died and 5 required liver transplantation.</a:t>
            </a:r>
          </a:p>
          <a:p>
            <a:pPr>
              <a:buNone/>
            </a:pPr>
            <a:r>
              <a:rPr lang="en-US" dirty="0" smtClean="0"/>
              <a:t> * One child died and 6 required liver transplantation.</a:t>
            </a:r>
          </a:p>
          <a:p>
            <a:pPr>
              <a:buNone/>
            </a:pPr>
            <a:r>
              <a:rPr lang="en-US" dirty="0" smtClean="0"/>
              <a:t> * Only 5 cases of serious liver injury associated with MMI have been reported, resulted in 3  deaths.</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The FDA points out :</a:t>
            </a:r>
            <a:endParaRPr lang="en-US" dirty="0">
              <a:solidFill>
                <a:srgbClr val="C00000"/>
              </a:solidFill>
            </a:endParaRPr>
          </a:p>
        </p:txBody>
      </p:sp>
      <p:sp>
        <p:nvSpPr>
          <p:cNvPr id="3" name="Content Placeholder 2"/>
          <p:cNvSpPr>
            <a:spLocks noGrp="1"/>
          </p:cNvSpPr>
          <p:nvPr>
            <p:ph idx="1"/>
          </p:nvPr>
        </p:nvSpPr>
        <p:spPr>
          <a:xfrm>
            <a:off x="1428728" y="2057400"/>
            <a:ext cx="7498080" cy="4800600"/>
          </a:xfrm>
        </p:spPr>
        <p:txBody>
          <a:bodyPr/>
          <a:lstStyle/>
          <a:p>
            <a:r>
              <a:rPr lang="en-US" dirty="0" smtClean="0"/>
              <a:t>PTU is considered second-line drug therapy except in patients who are allergic to or intolerant of MMI</a:t>
            </a:r>
          </a:p>
          <a:p>
            <a:pPr>
              <a:buNone/>
            </a:pPr>
            <a:endParaRPr lang="en-US" dirty="0" smtClean="0"/>
          </a:p>
          <a:p>
            <a:r>
              <a:rPr lang="en-US" dirty="0" smtClean="0"/>
              <a:t>PTU should not be used in pediatric patients unless the patient is allergic to or intolerant of MMI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00496" y="1142984"/>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a:t>
            </a:r>
            <a:r>
              <a:rPr lang="en-US" dirty="0" smtClean="0"/>
              <a:t>  = </a:t>
            </a:r>
            <a:r>
              <a:rPr lang="en-US" sz="2400" dirty="0" smtClean="0"/>
              <a:t>29</a:t>
            </a:r>
          </a:p>
          <a:p>
            <a:pPr algn="ctr"/>
            <a:r>
              <a:rPr lang="en-US" sz="2400" dirty="0" smtClean="0"/>
              <a:t>GD</a:t>
            </a:r>
            <a:endParaRPr lang="en-US" sz="2400" dirty="0"/>
          </a:p>
        </p:txBody>
      </p:sp>
      <p:sp>
        <p:nvSpPr>
          <p:cNvPr id="6" name="Rectangle 5"/>
          <p:cNvSpPr/>
          <p:nvPr/>
        </p:nvSpPr>
        <p:spPr>
          <a:xfrm>
            <a:off x="1857356" y="2714620"/>
            <a:ext cx="21431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PTU = 100 mg</a:t>
            </a:r>
          </a:p>
          <a:p>
            <a:pPr algn="ctr"/>
            <a:r>
              <a:rPr lang="en-US" dirty="0" smtClean="0"/>
              <a:t>TDS</a:t>
            </a:r>
            <a:endParaRPr lang="en-US" dirty="0"/>
          </a:p>
        </p:txBody>
      </p:sp>
      <p:sp>
        <p:nvSpPr>
          <p:cNvPr id="7" name="Rectangle 6"/>
          <p:cNvSpPr/>
          <p:nvPr/>
        </p:nvSpPr>
        <p:spPr>
          <a:xfrm>
            <a:off x="6000760" y="2643182"/>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MMT = 30 mg</a:t>
            </a:r>
          </a:p>
          <a:p>
            <a:pPr algn="ctr"/>
            <a:r>
              <a:rPr lang="en-US" dirty="0" smtClean="0"/>
              <a:t>Daily</a:t>
            </a:r>
            <a:endParaRPr lang="en-US" dirty="0"/>
          </a:p>
        </p:txBody>
      </p:sp>
      <p:sp>
        <p:nvSpPr>
          <p:cNvPr id="9" name="TextBox 8"/>
          <p:cNvSpPr txBox="1"/>
          <p:nvPr/>
        </p:nvSpPr>
        <p:spPr>
          <a:xfrm>
            <a:off x="4071934" y="3929066"/>
            <a:ext cx="1784463" cy="1015663"/>
          </a:xfrm>
          <a:prstGeom prst="rect">
            <a:avLst/>
          </a:prstGeom>
          <a:noFill/>
        </p:spPr>
        <p:txBody>
          <a:bodyPr wrap="none" rtlCol="0">
            <a:spAutoFit/>
          </a:bodyPr>
          <a:lstStyle/>
          <a:p>
            <a:r>
              <a:rPr lang="en-US" dirty="0" smtClean="0"/>
              <a:t>After   12 weeks</a:t>
            </a:r>
          </a:p>
          <a:p>
            <a:r>
              <a:rPr lang="en-US" dirty="0" smtClean="0">
                <a:solidFill>
                  <a:srgbClr val="FF0000"/>
                </a:solidFill>
              </a:rPr>
              <a:t>Compliance Rate</a:t>
            </a:r>
          </a:p>
          <a:p>
            <a:r>
              <a:rPr lang="en-US" sz="1200" dirty="0" smtClean="0"/>
              <a:t>  (&gt;80% of medication </a:t>
            </a:r>
          </a:p>
          <a:p>
            <a:r>
              <a:rPr lang="en-US" sz="1200" dirty="0" smtClean="0"/>
              <a:t>    having been taken)</a:t>
            </a:r>
            <a:endParaRPr lang="en-US" sz="1200" dirty="0"/>
          </a:p>
        </p:txBody>
      </p:sp>
      <p:cxnSp>
        <p:nvCxnSpPr>
          <p:cNvPr id="11" name="Straight Connector 10"/>
          <p:cNvCxnSpPr/>
          <p:nvPr/>
        </p:nvCxnSpPr>
        <p:spPr>
          <a:xfrm>
            <a:off x="5857884" y="1571612"/>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537339" y="2035165"/>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928926" y="1571612"/>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429654" y="207088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57686" y="6286520"/>
            <a:ext cx="4465325" cy="307777"/>
          </a:xfrm>
          <a:prstGeom prst="rect">
            <a:avLst/>
          </a:prstGeom>
          <a:noFill/>
        </p:spPr>
        <p:txBody>
          <a:bodyPr wrap="none" rtlCol="0">
            <a:spAutoFit/>
          </a:bodyPr>
          <a:lstStyle/>
          <a:p>
            <a:r>
              <a:rPr lang="en-US" sz="1400" dirty="0" smtClean="0"/>
              <a:t>Nicholas WC et al.  ( USA ) 1995 ,  South Med J  88: 973- 6</a:t>
            </a:r>
            <a:endParaRPr lang="en-US" sz="1400" dirty="0"/>
          </a:p>
        </p:txBody>
      </p:sp>
      <p:sp>
        <p:nvSpPr>
          <p:cNvPr id="34" name="TextBox 33"/>
          <p:cNvSpPr txBox="1"/>
          <p:nvPr/>
        </p:nvSpPr>
        <p:spPr>
          <a:xfrm>
            <a:off x="1142976" y="214290"/>
            <a:ext cx="752667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solidFill>
                  <a:schemeClr val="accent3">
                    <a:lumMod val="75000"/>
                  </a:schemeClr>
                </a:solidFill>
              </a:rPr>
              <a:t>Which drug is associated with greater patient compliance ?</a:t>
            </a:r>
            <a:endParaRPr lang="en-US" sz="2400" dirty="0">
              <a:solidFill>
                <a:schemeClr val="accent3">
                  <a:lumMod val="75000"/>
                </a:schemeClr>
              </a:solidFill>
            </a:endParaRPr>
          </a:p>
        </p:txBody>
      </p:sp>
      <p:sp>
        <p:nvSpPr>
          <p:cNvPr id="17" name="Rectangle 16"/>
          <p:cNvSpPr/>
          <p:nvPr/>
        </p:nvSpPr>
        <p:spPr>
          <a:xfrm>
            <a:off x="2500298" y="471488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53%</a:t>
            </a:r>
            <a:endParaRPr lang="en-US" sz="2800" dirty="0">
              <a:solidFill>
                <a:srgbClr val="FFFF00"/>
              </a:solidFill>
            </a:endParaRPr>
          </a:p>
        </p:txBody>
      </p:sp>
      <p:sp>
        <p:nvSpPr>
          <p:cNvPr id="19" name="Rectangle 18"/>
          <p:cNvSpPr/>
          <p:nvPr/>
        </p:nvSpPr>
        <p:spPr>
          <a:xfrm>
            <a:off x="6715140" y="471488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83%</a:t>
            </a:r>
            <a:endParaRPr lang="en-US" sz="2800" dirty="0">
              <a:solidFill>
                <a:srgbClr val="FFFF00"/>
              </a:solidFill>
            </a:endParaRPr>
          </a:p>
        </p:txBody>
      </p:sp>
      <p:cxnSp>
        <p:nvCxnSpPr>
          <p:cNvPr id="21" name="Straight Arrow Connector 20"/>
          <p:cNvCxnSpPr>
            <a:endCxn id="17" idx="0"/>
          </p:cNvCxnSpPr>
          <p:nvPr/>
        </p:nvCxnSpPr>
        <p:spPr>
          <a:xfrm rot="16200000" flipH="1">
            <a:off x="2443146" y="4200532"/>
            <a:ext cx="1000132" cy="28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6622269" y="4164813"/>
            <a:ext cx="1071570" cy="28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29322" y="4286256"/>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28926" y="4286256"/>
            <a:ext cx="107157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5214950"/>
            <a:ext cx="984565" cy="369332"/>
          </a:xfrm>
          <a:prstGeom prst="rect">
            <a:avLst/>
          </a:prstGeom>
          <a:noFill/>
        </p:spPr>
        <p:txBody>
          <a:bodyPr wrap="none" rtlCol="0">
            <a:spAutoFit/>
          </a:bodyPr>
          <a:lstStyle/>
          <a:p>
            <a:r>
              <a:rPr lang="en-US" dirty="0" smtClean="0"/>
              <a:t>(P&lt;0.01)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762" y="274638"/>
            <a:ext cx="7498080" cy="1143000"/>
          </a:xfrm>
        </p:spPr>
        <p:style>
          <a:lnRef idx="1">
            <a:schemeClr val="accent6"/>
          </a:lnRef>
          <a:fillRef idx="2">
            <a:schemeClr val="accent6"/>
          </a:fillRef>
          <a:effectRef idx="1">
            <a:schemeClr val="accent6"/>
          </a:effectRef>
          <a:fontRef idx="minor">
            <a:schemeClr val="dk1"/>
          </a:fontRef>
        </p:style>
        <p:txBody>
          <a:bodyPr>
            <a:normAutofit/>
          </a:bodyPr>
          <a:lstStyle/>
          <a:p>
            <a:r>
              <a:rPr lang="en-US" sz="5400" dirty="0" smtClean="0">
                <a:solidFill>
                  <a:srgbClr val="7030A0"/>
                </a:solidFill>
              </a:rPr>
              <a:t>    Choice of agent</a:t>
            </a:r>
            <a:endParaRPr lang="en-US" sz="5400" dirty="0"/>
          </a:p>
        </p:txBody>
      </p:sp>
      <p:sp>
        <p:nvSpPr>
          <p:cNvPr id="3" name="Content Placeholder 2"/>
          <p:cNvSpPr>
            <a:spLocks noGrp="1"/>
          </p:cNvSpPr>
          <p:nvPr>
            <p:ph idx="1"/>
          </p:nvPr>
        </p:nvSpPr>
        <p:spPr/>
        <p:txBody>
          <a:bodyPr>
            <a:normAutofit/>
          </a:bodyPr>
          <a:lstStyle/>
          <a:p>
            <a:endParaRPr lang="en-US" dirty="0" smtClean="0"/>
          </a:p>
          <a:p>
            <a:pPr>
              <a:buNone/>
            </a:pPr>
            <a:endParaRPr lang="en-US" dirty="0" smtClean="0"/>
          </a:p>
          <a:p>
            <a:r>
              <a:rPr lang="en-US" dirty="0" smtClean="0"/>
              <a:t>Low dose MMI is more effective than PTU</a:t>
            </a:r>
          </a:p>
          <a:p>
            <a:r>
              <a:rPr lang="en-US" dirty="0" smtClean="0"/>
              <a:t>Major side effects are les common with low dose MMI</a:t>
            </a:r>
          </a:p>
          <a:p>
            <a:r>
              <a:rPr lang="en-US" dirty="0" smtClean="0"/>
              <a:t>Once-a-day dosing improve compliance</a:t>
            </a:r>
          </a:p>
          <a:p>
            <a:r>
              <a:rPr lang="en-US" dirty="0" err="1" smtClean="0"/>
              <a:t>Hepatotoxicity</a:t>
            </a:r>
            <a:r>
              <a:rPr lang="en-US" dirty="0" smtClean="0"/>
              <a:t> is less sever</a:t>
            </a:r>
          </a:p>
          <a:p>
            <a:endParaRPr lang="en-US" dirty="0"/>
          </a:p>
        </p:txBody>
      </p:sp>
      <p:sp>
        <p:nvSpPr>
          <p:cNvPr id="4" name="TextBox 3"/>
          <p:cNvSpPr txBox="1"/>
          <p:nvPr/>
        </p:nvSpPr>
        <p:spPr>
          <a:xfrm>
            <a:off x="2214546" y="1714488"/>
            <a:ext cx="5160195" cy="646331"/>
          </a:xfrm>
          <a:prstGeom prst="rect">
            <a:avLst/>
          </a:prstGeom>
          <a:noFill/>
        </p:spPr>
        <p:txBody>
          <a:bodyPr wrap="none" rtlCol="0">
            <a:spAutoFit/>
          </a:bodyPr>
          <a:lstStyle/>
          <a:p>
            <a:r>
              <a:rPr lang="en-US" sz="3600" dirty="0" smtClean="0">
                <a:solidFill>
                  <a:srgbClr val="FF0000"/>
                </a:solidFill>
              </a:rPr>
              <a:t>MMI  is the preferred drug</a:t>
            </a:r>
            <a:endParaRPr lang="en-US" sz="36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14290"/>
            <a:ext cx="7498080" cy="1143000"/>
          </a:xfrm>
        </p:spPr>
        <p:style>
          <a:lnRef idx="1">
            <a:schemeClr val="accent2"/>
          </a:lnRef>
          <a:fillRef idx="2">
            <a:schemeClr val="accent2"/>
          </a:fillRef>
          <a:effectRef idx="1">
            <a:schemeClr val="accent2"/>
          </a:effectRef>
          <a:fontRef idx="minor">
            <a:schemeClr val="dk1"/>
          </a:fontRef>
        </p:style>
        <p:txBody>
          <a:bodyPr>
            <a:noAutofit/>
          </a:bodyPr>
          <a:lstStyle/>
          <a:p>
            <a:r>
              <a:rPr lang="en-US" sz="3600" dirty="0" smtClean="0">
                <a:solidFill>
                  <a:schemeClr val="tx2">
                    <a:lumMod val="75000"/>
                  </a:schemeClr>
                </a:solidFill>
              </a:rPr>
              <a:t>What are the effects of PTU &amp; MMI on the efficacy of subsequent I</a:t>
            </a:r>
            <a:r>
              <a:rPr lang="en-US" sz="2000" dirty="0" smtClean="0">
                <a:solidFill>
                  <a:schemeClr val="tx2">
                    <a:lumMod val="75000"/>
                  </a:schemeClr>
                </a:solidFill>
              </a:rPr>
              <a:t>131</a:t>
            </a:r>
            <a:r>
              <a:rPr lang="en-US" sz="3600" dirty="0" smtClean="0">
                <a:solidFill>
                  <a:schemeClr val="tx2">
                    <a:lumMod val="75000"/>
                  </a:schemeClr>
                </a:solidFill>
              </a:rPr>
              <a:t> RX?</a:t>
            </a:r>
            <a:endParaRPr lang="en-US" sz="3600" dirty="0">
              <a:solidFill>
                <a:schemeClr val="tx2">
                  <a:lumMod val="75000"/>
                </a:schemeClr>
              </a:solidFill>
            </a:endParaRPr>
          </a:p>
        </p:txBody>
      </p:sp>
      <p:pic>
        <p:nvPicPr>
          <p:cNvPr id="4" name="Content Placeholder 3" descr="f347401a.gif"/>
          <p:cNvPicPr>
            <a:picLocks noGrp="1" noChangeAspect="1"/>
          </p:cNvPicPr>
          <p:nvPr>
            <p:ph idx="1"/>
          </p:nvPr>
        </p:nvPicPr>
        <p:blipFill>
          <a:blip r:embed="rId2" cstate="print"/>
          <a:stretch>
            <a:fillRect/>
          </a:stretch>
        </p:blipFill>
        <p:spPr>
          <a:xfrm>
            <a:off x="2500298" y="1739034"/>
            <a:ext cx="4857784" cy="3761668"/>
          </a:xfrm>
          <a:prstGeom prst="rect">
            <a:avLst/>
          </a:prstGeom>
        </p:spPr>
      </p:pic>
      <p:sp>
        <p:nvSpPr>
          <p:cNvPr id="5" name="TextBox 4"/>
          <p:cNvSpPr txBox="1"/>
          <p:nvPr/>
        </p:nvSpPr>
        <p:spPr>
          <a:xfrm>
            <a:off x="1928794" y="5857892"/>
            <a:ext cx="6188938" cy="646331"/>
          </a:xfrm>
          <a:prstGeom prst="rect">
            <a:avLst/>
          </a:prstGeom>
          <a:noFill/>
        </p:spPr>
        <p:txBody>
          <a:bodyPr wrap="none" rtlCol="0">
            <a:spAutoFit/>
          </a:bodyPr>
          <a:lstStyle/>
          <a:p>
            <a:r>
              <a:rPr lang="en-US" dirty="0" smtClean="0"/>
              <a:t>Failure  rates  after  radioiodine  therapy  in  patients  who  had </a:t>
            </a:r>
          </a:p>
          <a:p>
            <a:r>
              <a:rPr lang="en-US" dirty="0" smtClean="0"/>
              <a:t> received  </a:t>
            </a:r>
            <a:r>
              <a:rPr lang="en-US" dirty="0" smtClean="0">
                <a:solidFill>
                  <a:srgbClr val="FF0000"/>
                </a:solidFill>
              </a:rPr>
              <a:t>PTU</a:t>
            </a:r>
            <a:r>
              <a:rPr lang="en-US" dirty="0" smtClean="0"/>
              <a:t>  therapy  before  radioiodine administration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28" y="1071546"/>
            <a:ext cx="7406640" cy="1472184"/>
          </a:xfrm>
        </p:spPr>
        <p:txBody>
          <a:bodyPr>
            <a:noAutofit/>
          </a:bodyPr>
          <a:lstStyle/>
          <a:p>
            <a:pPr algn="ctr"/>
            <a:r>
              <a:rPr lang="en-US" sz="6000" dirty="0" smtClean="0"/>
              <a:t> Management of</a:t>
            </a:r>
            <a:br>
              <a:rPr lang="en-US" sz="6000" dirty="0" smtClean="0"/>
            </a:br>
            <a:r>
              <a:rPr lang="en-US" sz="6000" dirty="0" smtClean="0"/>
              <a:t> </a:t>
            </a:r>
            <a:r>
              <a:rPr lang="en-US" sz="6000" dirty="0" smtClean="0">
                <a:latin typeface="Albertus Extra Bold" pitchFamily="34" charset="0"/>
              </a:rPr>
              <a:t>Graves, Disease</a:t>
            </a:r>
            <a:endParaRPr lang="en-US" sz="6000" dirty="0">
              <a:latin typeface="Albertus Extra Bold" pitchFamily="34" charset="0"/>
            </a:endParaRPr>
          </a:p>
        </p:txBody>
      </p:sp>
      <p:sp>
        <p:nvSpPr>
          <p:cNvPr id="3" name="Subtitle 2"/>
          <p:cNvSpPr>
            <a:spLocks noGrp="1"/>
          </p:cNvSpPr>
          <p:nvPr>
            <p:ph type="subTitle" idx="1"/>
          </p:nvPr>
        </p:nvSpPr>
        <p:spPr>
          <a:xfrm>
            <a:off x="1500166" y="2928934"/>
            <a:ext cx="7406640" cy="1752600"/>
          </a:xfrm>
        </p:spPr>
        <p:txBody>
          <a:bodyPr>
            <a:normAutofit/>
          </a:bodyPr>
          <a:lstStyle/>
          <a:p>
            <a:pPr algn="ctr"/>
            <a:r>
              <a:rPr lang="en-US" sz="3600" dirty="0" smtClean="0">
                <a:solidFill>
                  <a:srgbClr val="FF0000"/>
                </a:solidFill>
              </a:rPr>
              <a:t>Consensus &amp; Controversies</a:t>
            </a:r>
            <a:endParaRPr lang="en-US" sz="3600" dirty="0">
              <a:solidFill>
                <a:srgbClr val="FF0000"/>
              </a:solidFill>
            </a:endParaRPr>
          </a:p>
        </p:txBody>
      </p:sp>
      <p:sp>
        <p:nvSpPr>
          <p:cNvPr id="4" name="TextBox 3"/>
          <p:cNvSpPr txBox="1"/>
          <p:nvPr/>
        </p:nvSpPr>
        <p:spPr>
          <a:xfrm>
            <a:off x="3143240" y="4500570"/>
            <a:ext cx="3809376" cy="830997"/>
          </a:xfrm>
          <a:prstGeom prst="rect">
            <a:avLst/>
          </a:prstGeom>
          <a:noFill/>
        </p:spPr>
        <p:txBody>
          <a:bodyPr wrap="none" rtlCol="0">
            <a:spAutoFit/>
          </a:bodyPr>
          <a:lstStyle/>
          <a:p>
            <a:pPr algn="ctr"/>
            <a:r>
              <a:rPr lang="en-US" sz="2400" dirty="0" smtClean="0"/>
              <a:t>H. </a:t>
            </a:r>
            <a:r>
              <a:rPr lang="en-US" sz="2400" dirty="0" err="1" smtClean="0"/>
              <a:t>Delshad</a:t>
            </a:r>
            <a:r>
              <a:rPr lang="en-US" sz="2400" dirty="0" smtClean="0"/>
              <a:t> M.D</a:t>
            </a:r>
          </a:p>
          <a:p>
            <a:r>
              <a:rPr lang="en-US" sz="2400" dirty="0" smtClean="0"/>
              <a:t>Endocrine  Research  Center</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rPr>
              <a:t>What are the effects of PTU &amp; MMI on the efficacy of subsequent I</a:t>
            </a:r>
            <a:r>
              <a:rPr lang="en-US" sz="2000" dirty="0" smtClean="0">
                <a:solidFill>
                  <a:srgbClr val="FF0000"/>
                </a:solidFill>
              </a:rPr>
              <a:t>131</a:t>
            </a:r>
            <a:r>
              <a:rPr lang="en-US" sz="3600" dirty="0" smtClean="0">
                <a:solidFill>
                  <a:srgbClr val="FF0000"/>
                </a:solidFill>
              </a:rPr>
              <a:t> RX?</a:t>
            </a:r>
            <a:endParaRPr lang="en-US" sz="3600" dirty="0">
              <a:solidFill>
                <a:srgbClr val="FF0000"/>
              </a:solidFill>
            </a:endParaRPr>
          </a:p>
        </p:txBody>
      </p:sp>
      <p:sp>
        <p:nvSpPr>
          <p:cNvPr id="5" name="TextBox 4"/>
          <p:cNvSpPr txBox="1"/>
          <p:nvPr/>
        </p:nvSpPr>
        <p:spPr>
          <a:xfrm>
            <a:off x="1928794" y="5857892"/>
            <a:ext cx="6188938" cy="646331"/>
          </a:xfrm>
          <a:prstGeom prst="rect">
            <a:avLst/>
          </a:prstGeom>
          <a:noFill/>
        </p:spPr>
        <p:txBody>
          <a:bodyPr wrap="none" rtlCol="0">
            <a:spAutoFit/>
          </a:bodyPr>
          <a:lstStyle/>
          <a:p>
            <a:r>
              <a:rPr lang="en-US" dirty="0" smtClean="0"/>
              <a:t>Failure  rates  after  radioiodine  therapy  in  patients  who  had </a:t>
            </a:r>
          </a:p>
          <a:p>
            <a:r>
              <a:rPr lang="en-US" dirty="0" smtClean="0"/>
              <a:t> received  </a:t>
            </a:r>
            <a:r>
              <a:rPr lang="en-US" dirty="0" smtClean="0">
                <a:solidFill>
                  <a:srgbClr val="FF0000"/>
                </a:solidFill>
              </a:rPr>
              <a:t>MMI</a:t>
            </a:r>
            <a:r>
              <a:rPr lang="en-US" dirty="0" smtClean="0"/>
              <a:t>  therapy  before  radioiodine administration</a:t>
            </a:r>
            <a:endParaRPr lang="en-US" dirty="0"/>
          </a:p>
        </p:txBody>
      </p:sp>
      <p:pic>
        <p:nvPicPr>
          <p:cNvPr id="7" name="Content Placeholder 3" descr="f347401b.gif"/>
          <p:cNvPicPr>
            <a:picLocks noGrp="1" noChangeAspect="1"/>
          </p:cNvPicPr>
          <p:nvPr>
            <p:ph idx="1"/>
          </p:nvPr>
        </p:nvPicPr>
        <p:blipFill>
          <a:blip r:embed="rId2" cstate="print"/>
          <a:stretch>
            <a:fillRect/>
          </a:stretch>
        </p:blipFill>
        <p:spPr>
          <a:xfrm>
            <a:off x="2428860" y="1598826"/>
            <a:ext cx="5000660" cy="396877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9058" y="214290"/>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 relevant  RCTs</a:t>
            </a:r>
          </a:p>
          <a:p>
            <a:pPr algn="ctr"/>
            <a:r>
              <a:rPr lang="en-US" dirty="0" smtClean="0"/>
              <a:t>1952 – 2006</a:t>
            </a:r>
          </a:p>
          <a:p>
            <a:pPr algn="ctr"/>
            <a:r>
              <a:rPr lang="en-US" dirty="0" smtClean="0"/>
              <a:t>n=1306</a:t>
            </a:r>
            <a:endParaRPr lang="en-US" dirty="0"/>
          </a:p>
        </p:txBody>
      </p:sp>
      <p:sp>
        <p:nvSpPr>
          <p:cNvPr id="5" name="Rectangle 4"/>
          <p:cNvSpPr/>
          <p:nvPr/>
        </p:nvSpPr>
        <p:spPr>
          <a:xfrm>
            <a:off x="1714480" y="1785926"/>
            <a:ext cx="2071702"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n=660</a:t>
            </a:r>
          </a:p>
          <a:p>
            <a:pPr algn="ctr"/>
            <a:r>
              <a:rPr lang="en-US" dirty="0" smtClean="0"/>
              <a:t>I</a:t>
            </a:r>
            <a:r>
              <a:rPr lang="en-US" sz="1200" dirty="0" smtClean="0"/>
              <a:t>131</a:t>
            </a:r>
            <a:r>
              <a:rPr lang="en-US" dirty="0" smtClean="0"/>
              <a:t> to adjunctive ATDs</a:t>
            </a:r>
            <a:endParaRPr lang="en-US" dirty="0"/>
          </a:p>
        </p:txBody>
      </p:sp>
      <p:sp>
        <p:nvSpPr>
          <p:cNvPr id="6" name="Rectangle 5"/>
          <p:cNvSpPr/>
          <p:nvPr/>
        </p:nvSpPr>
        <p:spPr>
          <a:xfrm>
            <a:off x="6429388" y="1857364"/>
            <a:ext cx="178595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n=646</a:t>
            </a:r>
          </a:p>
          <a:p>
            <a:pPr algn="ctr"/>
            <a:r>
              <a:rPr lang="en-US" dirty="0" smtClean="0"/>
              <a:t>Control group</a:t>
            </a:r>
            <a:endParaRPr lang="en-US" dirty="0"/>
          </a:p>
        </p:txBody>
      </p:sp>
      <p:sp>
        <p:nvSpPr>
          <p:cNvPr id="7" name="TextBox 6"/>
          <p:cNvSpPr txBox="1"/>
          <p:nvPr/>
        </p:nvSpPr>
        <p:spPr>
          <a:xfrm>
            <a:off x="3286116" y="3143248"/>
            <a:ext cx="4000528" cy="1200329"/>
          </a:xfrm>
          <a:prstGeom prst="rect">
            <a:avLst/>
          </a:prstGeom>
          <a:noFill/>
        </p:spPr>
        <p:txBody>
          <a:bodyPr wrap="square" rtlCol="0">
            <a:spAutoFit/>
          </a:bodyPr>
          <a:lstStyle/>
          <a:p>
            <a:r>
              <a:rPr lang="en-US" dirty="0" smtClean="0"/>
              <a:t>97% completed follow-up( 6-12 </a:t>
            </a:r>
            <a:r>
              <a:rPr lang="en-US" dirty="0" err="1" smtClean="0"/>
              <a:t>mon</a:t>
            </a:r>
            <a:r>
              <a:rPr lang="en-US" dirty="0" smtClean="0"/>
              <a:t>.) </a:t>
            </a:r>
          </a:p>
          <a:p>
            <a:r>
              <a:rPr lang="en-US" dirty="0" smtClean="0"/>
              <a:t>Median  I</a:t>
            </a:r>
            <a:r>
              <a:rPr lang="en-US" sz="1200" dirty="0" smtClean="0"/>
              <a:t>131</a:t>
            </a:r>
            <a:r>
              <a:rPr lang="en-US" dirty="0" smtClean="0"/>
              <a:t> = 4 – 16 </a:t>
            </a:r>
            <a:r>
              <a:rPr lang="en-US" dirty="0" err="1" smtClean="0"/>
              <a:t>mci</a:t>
            </a:r>
            <a:endParaRPr lang="en-US" dirty="0" smtClean="0"/>
          </a:p>
          <a:p>
            <a:r>
              <a:rPr lang="en-US" dirty="0" smtClean="0"/>
              <a:t>MMI : 5 - 30 mg  ,  PTU : 50 – 300 mg</a:t>
            </a:r>
          </a:p>
          <a:p>
            <a:r>
              <a:rPr lang="en-US" dirty="0" smtClean="0"/>
              <a:t>(2 – 3 days before or after I</a:t>
            </a:r>
            <a:r>
              <a:rPr lang="en-US" sz="1400" dirty="0" smtClean="0"/>
              <a:t>131</a:t>
            </a:r>
            <a:r>
              <a:rPr lang="en-US" dirty="0" smtClean="0"/>
              <a:t>  Rx)</a:t>
            </a:r>
            <a:endParaRPr lang="en-US" dirty="0"/>
          </a:p>
        </p:txBody>
      </p:sp>
      <p:sp>
        <p:nvSpPr>
          <p:cNvPr id="8" name="TextBox 7"/>
          <p:cNvSpPr txBox="1"/>
          <p:nvPr/>
        </p:nvSpPr>
        <p:spPr>
          <a:xfrm>
            <a:off x="4500562" y="5572140"/>
            <a:ext cx="1236236" cy="369332"/>
          </a:xfrm>
          <a:prstGeom prst="rect">
            <a:avLst/>
          </a:prstGeom>
          <a:noFill/>
        </p:spPr>
        <p:txBody>
          <a:bodyPr wrap="none" rtlCol="0">
            <a:spAutoFit/>
          </a:bodyPr>
          <a:lstStyle/>
          <a:p>
            <a:r>
              <a:rPr lang="en-US" dirty="0" smtClean="0">
                <a:solidFill>
                  <a:srgbClr val="FF0000"/>
                </a:solidFill>
              </a:rPr>
              <a:t>Outcomes</a:t>
            </a:r>
            <a:r>
              <a:rPr lang="en-US" dirty="0" smtClean="0"/>
              <a:t> </a:t>
            </a:r>
            <a:endParaRPr lang="en-US" dirty="0"/>
          </a:p>
        </p:txBody>
      </p:sp>
      <p:sp>
        <p:nvSpPr>
          <p:cNvPr id="9" name="Rectangle 8"/>
          <p:cNvSpPr/>
          <p:nvPr/>
        </p:nvSpPr>
        <p:spPr>
          <a:xfrm>
            <a:off x="1142976" y="5000636"/>
            <a:ext cx="3071834" cy="1771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00"/>
                </a:solidFill>
              </a:rPr>
              <a:t>Treatment failure:</a:t>
            </a:r>
          </a:p>
          <a:p>
            <a:pPr algn="ctr"/>
            <a:r>
              <a:rPr lang="en-US" dirty="0" smtClean="0"/>
              <a:t>RR : 1.28 (1.07-1.52  ; p=0.006)</a:t>
            </a:r>
          </a:p>
          <a:p>
            <a:r>
              <a:rPr lang="en-US" dirty="0" smtClean="0"/>
              <a:t>ATDs  before I</a:t>
            </a:r>
            <a:r>
              <a:rPr lang="en-US" sz="1400" dirty="0" smtClean="0"/>
              <a:t>131</a:t>
            </a:r>
            <a:r>
              <a:rPr lang="en-US" dirty="0" smtClean="0"/>
              <a:t> :</a:t>
            </a:r>
          </a:p>
          <a:p>
            <a:pPr algn="ctr"/>
            <a:r>
              <a:rPr lang="en-US" dirty="0" smtClean="0"/>
              <a:t>RR:2.48 (1.09-20) ;p=0.01)</a:t>
            </a:r>
          </a:p>
          <a:p>
            <a:r>
              <a:rPr lang="en-US" dirty="0" smtClean="0"/>
              <a:t>ATDs after  I</a:t>
            </a:r>
            <a:r>
              <a:rPr lang="en-US" sz="1400" dirty="0" smtClean="0"/>
              <a:t>131</a:t>
            </a:r>
            <a:r>
              <a:rPr lang="en-US" dirty="0" smtClean="0"/>
              <a:t>:</a:t>
            </a:r>
          </a:p>
          <a:p>
            <a:pPr algn="ctr"/>
            <a:r>
              <a:rPr lang="en-US" dirty="0" smtClean="0"/>
              <a:t>RR : 1.32(1.04-1.68 ; p=0.03)	</a:t>
            </a:r>
            <a:endParaRPr lang="en-US" dirty="0"/>
          </a:p>
        </p:txBody>
      </p:sp>
      <p:sp>
        <p:nvSpPr>
          <p:cNvPr id="10" name="Rectangle 9"/>
          <p:cNvSpPr/>
          <p:nvPr/>
        </p:nvSpPr>
        <p:spPr>
          <a:xfrm>
            <a:off x="5857884" y="5072074"/>
            <a:ext cx="3214710"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FFFF00"/>
                </a:solidFill>
              </a:rPr>
              <a:t>Reduce  risk for  Hypothyroidism</a:t>
            </a:r>
            <a:r>
              <a:rPr lang="en-US" dirty="0" smtClean="0">
                <a:solidFill>
                  <a:srgbClr val="FFFF00"/>
                </a:solidFill>
              </a:rPr>
              <a:t>:</a:t>
            </a:r>
          </a:p>
          <a:p>
            <a:pPr algn="ctr"/>
            <a:r>
              <a:rPr lang="en-US" dirty="0" smtClean="0"/>
              <a:t>RR : 0.68 (0.53-0.67 ;p=006))</a:t>
            </a:r>
          </a:p>
          <a:p>
            <a:r>
              <a:rPr lang="en-US" dirty="0" smtClean="0"/>
              <a:t>ATDs  before I</a:t>
            </a:r>
            <a:r>
              <a:rPr lang="en-US" sz="1400" dirty="0" smtClean="0"/>
              <a:t>131</a:t>
            </a:r>
            <a:r>
              <a:rPr lang="en-US" dirty="0" smtClean="0"/>
              <a:t> :</a:t>
            </a:r>
          </a:p>
          <a:p>
            <a:pPr algn="ctr"/>
            <a:r>
              <a:rPr lang="en-US" dirty="0" smtClean="0"/>
              <a:t>RR : 0.76 (0.57-1.01 ; p=0.06 )</a:t>
            </a:r>
          </a:p>
          <a:p>
            <a:r>
              <a:rPr lang="en-US" dirty="0" smtClean="0"/>
              <a:t>ATDs after  I</a:t>
            </a:r>
            <a:r>
              <a:rPr lang="en-US" sz="1400" dirty="0" smtClean="0"/>
              <a:t>131</a:t>
            </a:r>
            <a:r>
              <a:rPr lang="en-US" dirty="0" smtClean="0"/>
              <a:t>:</a:t>
            </a:r>
          </a:p>
          <a:p>
            <a:pPr algn="ctr"/>
            <a:r>
              <a:rPr lang="en-US" dirty="0" smtClean="0"/>
              <a:t>RR:  0.57 (0.41-0.78 ;p=0.001)</a:t>
            </a:r>
            <a:endParaRPr lang="en-US" dirty="0"/>
          </a:p>
        </p:txBody>
      </p:sp>
      <p:cxnSp>
        <p:nvCxnSpPr>
          <p:cNvPr id="12" name="Straight Connector 11"/>
          <p:cNvCxnSpPr/>
          <p:nvPr/>
        </p:nvCxnSpPr>
        <p:spPr>
          <a:xfrm rot="10800000">
            <a:off x="2786050" y="785794"/>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6"/>
          </p:cNvCxnSpPr>
          <p:nvPr/>
        </p:nvCxnSpPr>
        <p:spPr>
          <a:xfrm>
            <a:off x="6143636" y="785794"/>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 idx="0"/>
          </p:cNvCxnSpPr>
          <p:nvPr/>
        </p:nvCxnSpPr>
        <p:spPr>
          <a:xfrm rot="5400000">
            <a:off x="2268127" y="1268001"/>
            <a:ext cx="1000130" cy="35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715140" y="128586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29058" y="2285992"/>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4822033" y="267890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4643438" y="5000636"/>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00100" y="214290"/>
            <a:ext cx="1543949" cy="923330"/>
          </a:xfrm>
          <a:prstGeom prst="rect">
            <a:avLst/>
          </a:prstGeom>
          <a:noFill/>
        </p:spPr>
        <p:txBody>
          <a:bodyPr wrap="none" rtlCol="0">
            <a:spAutoFit/>
          </a:bodyPr>
          <a:lstStyle/>
          <a:p>
            <a:r>
              <a:rPr lang="en-US" dirty="0" smtClean="0">
                <a:solidFill>
                  <a:srgbClr val="C00000"/>
                </a:solidFill>
              </a:rPr>
              <a:t>Meta-analysis:</a:t>
            </a:r>
          </a:p>
          <a:p>
            <a:r>
              <a:rPr lang="en-US" dirty="0" smtClean="0">
                <a:solidFill>
                  <a:srgbClr val="C00000"/>
                </a:solidFill>
              </a:rPr>
              <a:t>M.A  Walter ,  </a:t>
            </a:r>
          </a:p>
          <a:p>
            <a:r>
              <a:rPr lang="en-US" dirty="0" smtClean="0">
                <a:solidFill>
                  <a:srgbClr val="C00000"/>
                </a:solidFill>
              </a:rPr>
              <a:t>BMJ 2007 Feb</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428604"/>
            <a:ext cx="7498080" cy="1143000"/>
          </a:xfrm>
        </p:spPr>
        <p:txBody>
          <a:bodyPr>
            <a:noAutofit/>
          </a:bodyPr>
          <a:lstStyle/>
          <a:p>
            <a:r>
              <a:rPr lang="en-US" sz="3600" dirty="0" smtClean="0">
                <a:solidFill>
                  <a:srgbClr val="C00000"/>
                </a:solidFill>
              </a:rPr>
              <a:t>What are the effects of PTU &amp; MMI on the efficacy of subsequent I</a:t>
            </a:r>
            <a:r>
              <a:rPr lang="en-US" sz="2400" dirty="0" smtClean="0">
                <a:solidFill>
                  <a:srgbClr val="C00000"/>
                </a:solidFill>
              </a:rPr>
              <a:t>131</a:t>
            </a:r>
            <a:r>
              <a:rPr lang="en-US" sz="3600" dirty="0" smtClean="0">
                <a:solidFill>
                  <a:srgbClr val="C00000"/>
                </a:solidFill>
              </a:rPr>
              <a:t> RX?</a:t>
            </a:r>
            <a:br>
              <a:rPr lang="en-US" sz="3600" dirty="0" smtClean="0">
                <a:solidFill>
                  <a:srgbClr val="C00000"/>
                </a:solidFill>
              </a:rPr>
            </a:br>
            <a:r>
              <a:rPr lang="en-US" sz="3600" dirty="0" smtClean="0">
                <a:solidFill>
                  <a:srgbClr val="C00000"/>
                </a:solidFill>
              </a:rPr>
              <a:t>Conclusions:</a:t>
            </a:r>
            <a:endParaRPr lang="en-US" sz="3600" dirty="0">
              <a:solidFill>
                <a:srgbClr val="C00000"/>
              </a:solidFill>
            </a:endParaRPr>
          </a:p>
        </p:txBody>
      </p:sp>
      <p:sp>
        <p:nvSpPr>
          <p:cNvPr id="3" name="Content Placeholder 2"/>
          <p:cNvSpPr>
            <a:spLocks noGrp="1"/>
          </p:cNvSpPr>
          <p:nvPr>
            <p:ph idx="1"/>
          </p:nvPr>
        </p:nvSpPr>
        <p:spPr>
          <a:xfrm>
            <a:off x="1357290" y="2057400"/>
            <a:ext cx="7498080" cy="4800600"/>
          </a:xfrm>
        </p:spPr>
        <p:txBody>
          <a:bodyPr>
            <a:normAutofit/>
          </a:bodyPr>
          <a:lstStyle/>
          <a:p>
            <a:r>
              <a:rPr lang="en-US" dirty="0" smtClean="0"/>
              <a:t>In Retrospective studies:</a:t>
            </a:r>
          </a:p>
          <a:p>
            <a:pPr>
              <a:buNone/>
            </a:pPr>
            <a:r>
              <a:rPr lang="en-US" dirty="0" smtClean="0"/>
              <a:t>    </a:t>
            </a:r>
            <a:r>
              <a:rPr lang="en-US" dirty="0" smtClean="0">
                <a:solidFill>
                  <a:srgbClr val="FF0000"/>
                </a:solidFill>
              </a:rPr>
              <a:t>PTU</a:t>
            </a:r>
            <a:r>
              <a:rPr lang="en-US" dirty="0" smtClean="0"/>
              <a:t>  lowers the efficacy of subsequent </a:t>
            </a:r>
          </a:p>
          <a:p>
            <a:pPr>
              <a:buNone/>
            </a:pPr>
            <a:r>
              <a:rPr lang="en-US" dirty="0" smtClean="0"/>
              <a:t>    I</a:t>
            </a:r>
            <a:r>
              <a:rPr lang="en-US" sz="2000" dirty="0" smtClean="0"/>
              <a:t>131</a:t>
            </a:r>
            <a:r>
              <a:rPr lang="en-US" dirty="0" smtClean="0"/>
              <a:t> Rx.</a:t>
            </a:r>
          </a:p>
          <a:p>
            <a:r>
              <a:rPr lang="en-US" dirty="0" smtClean="0"/>
              <a:t>In Retrospective &amp; Prospective studies :</a:t>
            </a:r>
          </a:p>
          <a:p>
            <a:pPr>
              <a:buNone/>
            </a:pPr>
            <a:r>
              <a:rPr lang="en-US" dirty="0" smtClean="0"/>
              <a:t>    </a:t>
            </a:r>
            <a:r>
              <a:rPr lang="en-US" dirty="0" smtClean="0">
                <a:solidFill>
                  <a:srgbClr val="FF0000"/>
                </a:solidFill>
              </a:rPr>
              <a:t>MMI</a:t>
            </a:r>
            <a:r>
              <a:rPr lang="en-US" dirty="0" smtClean="0"/>
              <a:t> has not altered the efficacy of   subsequent  I</a:t>
            </a:r>
            <a:r>
              <a:rPr lang="en-US" sz="2000" dirty="0" smtClean="0"/>
              <a:t>131</a:t>
            </a:r>
            <a:r>
              <a:rPr lang="en-US" dirty="0" smtClean="0"/>
              <a:t> Rx.</a:t>
            </a:r>
          </a:p>
          <a:p>
            <a:pPr>
              <a:buNone/>
            </a:pPr>
            <a:r>
              <a:rPr lang="en-US" dirty="0" smtClean="0">
                <a:solidFill>
                  <a:srgbClr val="FF0000"/>
                </a:solidFill>
              </a:rPr>
              <a:t>ATDs  potentially increase rates of failure &amp; reduce rates of Hypothyroidism.</a:t>
            </a:r>
            <a:endParaRPr lang="en-US" dirty="0">
              <a:solidFill>
                <a:srgbClr val="FF0000"/>
              </a:solidFill>
            </a:endParaRPr>
          </a:p>
        </p:txBody>
      </p:sp>
      <p:cxnSp>
        <p:nvCxnSpPr>
          <p:cNvPr id="5" name="Straight Connector 4"/>
          <p:cNvCxnSpPr/>
          <p:nvPr/>
        </p:nvCxnSpPr>
        <p:spPr>
          <a:xfrm>
            <a:off x="1357290" y="2000240"/>
            <a:ext cx="74295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57290" y="5357826"/>
            <a:ext cx="7500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357290" y="6500834"/>
            <a:ext cx="75009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49273" y="5965049"/>
            <a:ext cx="121524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8286776" y="5929330"/>
            <a:ext cx="11430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84" y="285728"/>
            <a:ext cx="5326073" cy="646331"/>
          </a:xfrm>
          <a:prstGeom prst="rect">
            <a:avLst/>
          </a:prstGeom>
          <a:noFill/>
        </p:spPr>
        <p:txBody>
          <a:bodyPr wrap="none" rtlCol="0">
            <a:spAutoFit/>
          </a:bodyPr>
          <a:lstStyle/>
          <a:p>
            <a:r>
              <a:rPr lang="en-US" dirty="0" smtClean="0"/>
              <a:t>     A retrospective study of a total of 1278 patients</a:t>
            </a:r>
          </a:p>
          <a:p>
            <a:r>
              <a:rPr lang="en-US" dirty="0" smtClean="0"/>
              <a:t> presenting with hyperthyroidism between 1984 - 2006</a:t>
            </a:r>
            <a:endParaRPr lang="en-US" dirty="0"/>
          </a:p>
        </p:txBody>
      </p:sp>
      <p:sp>
        <p:nvSpPr>
          <p:cNvPr id="5" name="TextBox 4"/>
          <p:cNvSpPr txBox="1"/>
          <p:nvPr/>
        </p:nvSpPr>
        <p:spPr>
          <a:xfrm>
            <a:off x="2643174" y="1000108"/>
            <a:ext cx="4390048" cy="276999"/>
          </a:xfrm>
          <a:prstGeom prst="rect">
            <a:avLst/>
          </a:prstGeom>
          <a:noFill/>
        </p:spPr>
        <p:txBody>
          <a:bodyPr wrap="none" rtlCol="0">
            <a:spAutoFit/>
          </a:bodyPr>
          <a:lstStyle/>
          <a:p>
            <a:r>
              <a:rPr lang="en-US" sz="1200" dirty="0" err="1" smtClean="0">
                <a:solidFill>
                  <a:srgbClr val="0070C0"/>
                </a:solidFill>
              </a:rPr>
              <a:t>Boelaert</a:t>
            </a:r>
            <a:r>
              <a:rPr lang="en-US" sz="1200" dirty="0" smtClean="0">
                <a:solidFill>
                  <a:srgbClr val="0070C0"/>
                </a:solidFill>
              </a:rPr>
              <a:t>  K  et al. (UK)  Clinical Endocrinology ,2009 : 70 ; 129-138</a:t>
            </a:r>
            <a:endParaRPr lang="en-US" sz="1200" dirty="0">
              <a:solidFill>
                <a:srgbClr val="0070C0"/>
              </a:solidFill>
            </a:endParaRPr>
          </a:p>
        </p:txBody>
      </p:sp>
      <p:sp>
        <p:nvSpPr>
          <p:cNvPr id="6" name="Oval 5"/>
          <p:cNvSpPr/>
          <p:nvPr/>
        </p:nvSpPr>
        <p:spPr>
          <a:xfrm>
            <a:off x="3214678" y="1428736"/>
            <a:ext cx="3357586"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n</a:t>
            </a:r>
            <a:r>
              <a:rPr lang="en-US" dirty="0" smtClean="0">
                <a:solidFill>
                  <a:srgbClr val="FFFF00"/>
                </a:solidFill>
              </a:rPr>
              <a:t>=845</a:t>
            </a:r>
          </a:p>
          <a:p>
            <a:pPr algn="ctr"/>
            <a:r>
              <a:rPr lang="en-US" dirty="0" smtClean="0"/>
              <a:t>RX with anti-thyroid drugs within 2 weeks before or  after I</a:t>
            </a:r>
            <a:r>
              <a:rPr lang="en-US" sz="1200" dirty="0" smtClean="0"/>
              <a:t>131</a:t>
            </a:r>
            <a:endParaRPr lang="en-US" dirty="0"/>
          </a:p>
        </p:txBody>
      </p:sp>
      <p:sp>
        <p:nvSpPr>
          <p:cNvPr id="7" name="Rectangle 6"/>
          <p:cNvSpPr/>
          <p:nvPr/>
        </p:nvSpPr>
        <p:spPr>
          <a:xfrm>
            <a:off x="2000232" y="3571876"/>
            <a:ext cx="17859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Carbimazole</a:t>
            </a:r>
            <a:r>
              <a:rPr lang="en-US" dirty="0" smtClean="0"/>
              <a:t> </a:t>
            </a:r>
          </a:p>
          <a:p>
            <a:pPr algn="ctr"/>
            <a:r>
              <a:rPr lang="en-US" sz="2800" dirty="0" smtClean="0"/>
              <a:t>n</a:t>
            </a:r>
            <a:r>
              <a:rPr lang="en-US" sz="2400" dirty="0" smtClean="0"/>
              <a:t>=</a:t>
            </a:r>
            <a:r>
              <a:rPr lang="en-US" sz="2000" dirty="0" smtClean="0"/>
              <a:t>757</a:t>
            </a:r>
            <a:endParaRPr lang="en-US" dirty="0"/>
          </a:p>
        </p:txBody>
      </p:sp>
      <p:sp>
        <p:nvSpPr>
          <p:cNvPr id="8" name="Rectangle 7"/>
          <p:cNvSpPr/>
          <p:nvPr/>
        </p:nvSpPr>
        <p:spPr>
          <a:xfrm>
            <a:off x="6215074" y="3500438"/>
            <a:ext cx="16430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PTU</a:t>
            </a:r>
          </a:p>
          <a:p>
            <a:pPr algn="ctr"/>
            <a:r>
              <a:rPr lang="en-US" sz="2400" dirty="0" smtClean="0"/>
              <a:t>n</a:t>
            </a:r>
            <a:r>
              <a:rPr lang="en-US" dirty="0" smtClean="0"/>
              <a:t>=88</a:t>
            </a:r>
            <a:endParaRPr lang="en-US" dirty="0"/>
          </a:p>
        </p:txBody>
      </p:sp>
      <p:sp>
        <p:nvSpPr>
          <p:cNvPr id="9" name="TextBox 8"/>
          <p:cNvSpPr txBox="1"/>
          <p:nvPr/>
        </p:nvSpPr>
        <p:spPr>
          <a:xfrm>
            <a:off x="4214810" y="3286124"/>
            <a:ext cx="1779654" cy="1754326"/>
          </a:xfrm>
          <a:prstGeom prst="rect">
            <a:avLst/>
          </a:prstGeom>
          <a:noFill/>
        </p:spPr>
        <p:txBody>
          <a:bodyPr wrap="none" rtlCol="0">
            <a:spAutoFit/>
          </a:bodyPr>
          <a:lstStyle/>
          <a:p>
            <a:r>
              <a:rPr lang="en-US" dirty="0" smtClean="0"/>
              <a:t>   </a:t>
            </a:r>
            <a:r>
              <a:rPr lang="en-US" dirty="0" smtClean="0">
                <a:solidFill>
                  <a:srgbClr val="FF0000"/>
                </a:solidFill>
              </a:rPr>
              <a:t>Cure Rates</a:t>
            </a:r>
          </a:p>
          <a:p>
            <a:r>
              <a:rPr lang="en-US" dirty="0" smtClean="0"/>
              <a:t>75.3%  </a:t>
            </a:r>
            <a:r>
              <a:rPr lang="en-US" i="1" dirty="0" err="1" smtClean="0"/>
              <a:t>vs</a:t>
            </a:r>
            <a:r>
              <a:rPr lang="en-US" i="1" dirty="0" smtClean="0"/>
              <a:t>  </a:t>
            </a:r>
            <a:r>
              <a:rPr lang="en-US" dirty="0" smtClean="0"/>
              <a:t> 77.2%</a:t>
            </a:r>
          </a:p>
          <a:p>
            <a:r>
              <a:rPr lang="en-US" dirty="0" smtClean="0"/>
              <a:t>    (P=ns)</a:t>
            </a:r>
          </a:p>
          <a:p>
            <a:r>
              <a:rPr lang="en-US" dirty="0" smtClean="0">
                <a:solidFill>
                  <a:srgbClr val="FF0000"/>
                </a:solidFill>
              </a:rPr>
              <a:t>Hypothyroidism</a:t>
            </a:r>
            <a:r>
              <a:rPr lang="en-US" dirty="0" smtClean="0"/>
              <a:t> </a:t>
            </a:r>
          </a:p>
          <a:p>
            <a:r>
              <a:rPr lang="en-US" dirty="0" smtClean="0"/>
              <a:t>52.7%  </a:t>
            </a:r>
            <a:r>
              <a:rPr lang="en-US" i="1" dirty="0" err="1" smtClean="0"/>
              <a:t>vs</a:t>
            </a:r>
            <a:r>
              <a:rPr lang="en-US" i="1" dirty="0" smtClean="0"/>
              <a:t> </a:t>
            </a:r>
            <a:r>
              <a:rPr lang="en-US" dirty="0" smtClean="0"/>
              <a:t> 61.4%</a:t>
            </a:r>
          </a:p>
          <a:p>
            <a:r>
              <a:rPr lang="en-US" dirty="0" smtClean="0"/>
              <a:t>     (P=ns)</a:t>
            </a:r>
            <a:endParaRPr lang="en-US" dirty="0"/>
          </a:p>
        </p:txBody>
      </p:sp>
      <p:sp>
        <p:nvSpPr>
          <p:cNvPr id="10" name="Rectangle 9"/>
          <p:cNvSpPr/>
          <p:nvPr/>
        </p:nvSpPr>
        <p:spPr>
          <a:xfrm>
            <a:off x="2643174" y="5572140"/>
            <a:ext cx="500066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use of either drugs was not associated with an increased risk of RX failure</a:t>
            </a:r>
          </a:p>
          <a:p>
            <a:pPr algn="ctr"/>
            <a:r>
              <a:rPr lang="en-US" dirty="0" smtClean="0"/>
              <a:t>AOR : 1.08  (0.83 – 1.41 )  ,  P=ns</a:t>
            </a:r>
            <a:endParaRPr lang="en-US" dirty="0"/>
          </a:p>
        </p:txBody>
      </p:sp>
      <p:cxnSp>
        <p:nvCxnSpPr>
          <p:cNvPr id="12" name="Straight Connector 11"/>
          <p:cNvCxnSpPr/>
          <p:nvPr/>
        </p:nvCxnSpPr>
        <p:spPr>
          <a:xfrm>
            <a:off x="-500098" y="857232"/>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rot="10800000" flipV="1">
            <a:off x="3214678" y="2143116"/>
            <a:ext cx="1588"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p:cNvCxnSpPr>
          <p:nvPr/>
        </p:nvCxnSpPr>
        <p:spPr>
          <a:xfrm>
            <a:off x="6572264" y="2143116"/>
            <a:ext cx="1588"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714612" y="500063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036479" y="4964917"/>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219813" y="928670"/>
            <a:ext cx="7352715" cy="5114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smtClean="0">
                <a:solidFill>
                  <a:srgbClr val="C00000"/>
                </a:solidFill>
              </a:rPr>
              <a:t>How long should the patient be treated to maximize the chance of remission?</a:t>
            </a:r>
            <a:endParaRPr lang="en-US" sz="3200" dirty="0">
              <a:solidFill>
                <a:srgbClr val="C00000"/>
              </a:solidFill>
            </a:endParaRPr>
          </a:p>
        </p:txBody>
      </p:sp>
      <p:sp>
        <p:nvSpPr>
          <p:cNvPr id="3" name="Content Placeholder 2"/>
          <p:cNvSpPr>
            <a:spLocks noGrp="1"/>
          </p:cNvSpPr>
          <p:nvPr>
            <p:ph idx="1"/>
          </p:nvPr>
        </p:nvSpPr>
        <p:spPr>
          <a:xfrm>
            <a:off x="1357290" y="2057400"/>
            <a:ext cx="7498080" cy="4800600"/>
          </a:xfrm>
        </p:spPr>
        <p:txBody>
          <a:bodyPr/>
          <a:lstStyle/>
          <a:p>
            <a:r>
              <a:rPr lang="en-US" dirty="0" smtClean="0">
                <a:solidFill>
                  <a:srgbClr val="FF0000"/>
                </a:solidFill>
              </a:rPr>
              <a:t>Remission</a:t>
            </a:r>
            <a:r>
              <a:rPr lang="en-US" dirty="0" smtClean="0"/>
              <a:t> : Biochemical </a:t>
            </a:r>
            <a:r>
              <a:rPr lang="en-US" dirty="0" err="1" smtClean="0"/>
              <a:t>euthyroidism</a:t>
            </a:r>
            <a:r>
              <a:rPr lang="en-US" dirty="0" smtClean="0"/>
              <a:t> for one year off ATD therapy.</a:t>
            </a:r>
          </a:p>
          <a:p>
            <a:r>
              <a:rPr lang="en-US" dirty="0" smtClean="0"/>
              <a:t>Only 40 – 50 % ( range 10 – 98% ) have a remission after a course of drug therapy</a:t>
            </a:r>
          </a:p>
          <a:p>
            <a:r>
              <a:rPr lang="en-US" dirty="0" smtClean="0"/>
              <a:t>Only few prospective studies have examined the relationship of various clinical &amp; laboratory parameters in regard to the Odds of remission.</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347402.gif"/>
          <p:cNvPicPr>
            <a:picLocks noGrp="1" noChangeAspect="1"/>
          </p:cNvPicPr>
          <p:nvPr>
            <p:ph idx="1"/>
          </p:nvPr>
        </p:nvPicPr>
        <p:blipFill>
          <a:blip r:embed="rId2" cstate="print"/>
          <a:stretch>
            <a:fillRect/>
          </a:stretch>
        </p:blipFill>
        <p:spPr>
          <a:xfrm>
            <a:off x="2435228" y="1857364"/>
            <a:ext cx="4422788" cy="2535013"/>
          </a:xfrm>
          <a:prstGeom prst="rect">
            <a:avLst/>
          </a:prstGeom>
        </p:spPr>
      </p:pic>
      <p:sp>
        <p:nvSpPr>
          <p:cNvPr id="5" name="TextBox 4"/>
          <p:cNvSpPr txBox="1"/>
          <p:nvPr/>
        </p:nvSpPr>
        <p:spPr>
          <a:xfrm>
            <a:off x="1857356" y="4500570"/>
            <a:ext cx="6018186" cy="923330"/>
          </a:xfrm>
          <a:prstGeom prst="rect">
            <a:avLst/>
          </a:prstGeom>
          <a:noFill/>
        </p:spPr>
        <p:txBody>
          <a:bodyPr wrap="none" rtlCol="0">
            <a:spAutoFit/>
          </a:bodyPr>
          <a:lstStyle/>
          <a:p>
            <a:r>
              <a:rPr lang="en-US" dirty="0" smtClean="0"/>
              <a:t>Relapse rates among patients in 4 prospective trials comparing</a:t>
            </a:r>
          </a:p>
          <a:p>
            <a:r>
              <a:rPr lang="en-US" dirty="0" smtClean="0"/>
              <a:t>different durations of therapy with ATDs.</a:t>
            </a:r>
          </a:p>
          <a:p>
            <a:endParaRPr lang="en-US" dirty="0"/>
          </a:p>
        </p:txBody>
      </p:sp>
      <p:sp>
        <p:nvSpPr>
          <p:cNvPr id="6" name="TextBox 5"/>
          <p:cNvSpPr txBox="1"/>
          <p:nvPr/>
        </p:nvSpPr>
        <p:spPr>
          <a:xfrm>
            <a:off x="1810026" y="5500702"/>
            <a:ext cx="6119560" cy="923330"/>
          </a:xfrm>
          <a:prstGeom prst="rect">
            <a:avLst/>
          </a:prstGeom>
          <a:noFill/>
        </p:spPr>
        <p:txBody>
          <a:bodyPr wrap="none" rtlCol="0">
            <a:spAutoFit/>
          </a:bodyPr>
          <a:lstStyle/>
          <a:p>
            <a:r>
              <a:rPr lang="en-US" dirty="0" smtClean="0">
                <a:solidFill>
                  <a:srgbClr val="FF0000"/>
                </a:solidFill>
              </a:rPr>
              <a:t>Conclusion:</a:t>
            </a:r>
          </a:p>
          <a:p>
            <a:r>
              <a:rPr lang="en-US" dirty="0" smtClean="0"/>
              <a:t>Treating for longer than 12-18 months is not likely to yield a</a:t>
            </a:r>
          </a:p>
          <a:p>
            <a:r>
              <a:rPr lang="en-US" dirty="0" smtClean="0"/>
              <a:t> higher remission rate compared with longer treatment periods.</a:t>
            </a:r>
            <a:endParaRPr lang="en-US" dirty="0"/>
          </a:p>
        </p:txBody>
      </p:sp>
      <p:sp>
        <p:nvSpPr>
          <p:cNvPr id="7" name="TextBox 6"/>
          <p:cNvSpPr txBox="1"/>
          <p:nvPr/>
        </p:nvSpPr>
        <p:spPr>
          <a:xfrm>
            <a:off x="1643042" y="571480"/>
            <a:ext cx="669106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dirty="0" smtClean="0">
                <a:solidFill>
                  <a:srgbClr val="FF0000"/>
                </a:solidFill>
              </a:rPr>
              <a:t>Treatment Periods  &amp;  Remission Rates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85728"/>
            <a:ext cx="749808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4000" dirty="0" smtClean="0">
                <a:solidFill>
                  <a:schemeClr val="tx2">
                    <a:lumMod val="75000"/>
                  </a:schemeClr>
                </a:solidFill>
              </a:rPr>
              <a:t>Dose the ATDs dose influence the chance of remission</a:t>
            </a:r>
            <a:r>
              <a:rPr lang="en-US" dirty="0" smtClean="0">
                <a:solidFill>
                  <a:schemeClr val="tx2">
                    <a:lumMod val="75000"/>
                  </a:schemeClr>
                </a:solidFill>
              </a:rPr>
              <a:t>?</a:t>
            </a:r>
            <a:endParaRPr lang="en-US" dirty="0">
              <a:solidFill>
                <a:schemeClr val="tx2">
                  <a:lumMod val="75000"/>
                </a:schemeClr>
              </a:solidFill>
            </a:endParaRPr>
          </a:p>
        </p:txBody>
      </p:sp>
      <p:sp>
        <p:nvSpPr>
          <p:cNvPr id="3" name="Content Placeholder 2"/>
          <p:cNvSpPr>
            <a:spLocks noGrp="1"/>
          </p:cNvSpPr>
          <p:nvPr>
            <p:ph idx="1"/>
          </p:nvPr>
        </p:nvSpPr>
        <p:spPr>
          <a:xfrm>
            <a:off x="1428728" y="2057400"/>
            <a:ext cx="7498080" cy="4800600"/>
          </a:xfrm>
        </p:spPr>
        <p:txBody>
          <a:bodyPr/>
          <a:lstStyle/>
          <a:p>
            <a:r>
              <a:rPr lang="en-US" dirty="0" smtClean="0"/>
              <a:t>It has been hypothesized that ATDs may have immunosuppressive effects.</a:t>
            </a:r>
          </a:p>
          <a:p>
            <a:r>
              <a:rPr lang="en-US" dirty="0" smtClean="0"/>
              <a:t>Higher doses may lead to higher rates of remission</a:t>
            </a:r>
          </a:p>
          <a:p>
            <a:r>
              <a:rPr lang="en-US" dirty="0" smtClean="0"/>
              <a:t>The optimal ATD regimen for Graves, was a matter of controversy for long time.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14282" y="0"/>
          <a:ext cx="8715434" cy="6676266"/>
        </p:xfrm>
        <a:graphic>
          <a:graphicData uri="http://schemas.openxmlformats.org/drawingml/2006/table">
            <a:tbl>
              <a:tblPr firstRow="1" bandRow="1">
                <a:tableStyleId>{5C22544A-7EE6-4342-B048-85BDC9FD1C3A}</a:tableStyleId>
              </a:tblPr>
              <a:tblGrid>
                <a:gridCol w="1245062"/>
                <a:gridCol w="1245062"/>
                <a:gridCol w="1245062"/>
                <a:gridCol w="1245062"/>
                <a:gridCol w="1245062"/>
                <a:gridCol w="1245062"/>
                <a:gridCol w="1245062"/>
              </a:tblGrid>
              <a:tr h="854586">
                <a:tc>
                  <a:txBody>
                    <a:bodyPr/>
                    <a:lstStyle/>
                    <a:p>
                      <a:endParaRPr lang="en-US" dirty="0" smtClean="0"/>
                    </a:p>
                    <a:p>
                      <a:r>
                        <a:rPr lang="en-US" dirty="0" smtClean="0"/>
                        <a:t>Author </a:t>
                      </a:r>
                      <a:endParaRPr lang="en-US" dirty="0"/>
                    </a:p>
                  </a:txBody>
                  <a:tcPr/>
                </a:tc>
                <a:tc>
                  <a:txBody>
                    <a:bodyPr/>
                    <a:lstStyle/>
                    <a:p>
                      <a:endParaRPr lang="en-US" dirty="0" smtClean="0"/>
                    </a:p>
                    <a:p>
                      <a:r>
                        <a:rPr lang="en-US" dirty="0" smtClean="0"/>
                        <a:t>Follow-up</a:t>
                      </a:r>
                      <a:endParaRPr lang="en-US" dirty="0"/>
                    </a:p>
                  </a:txBody>
                  <a:tcPr/>
                </a:tc>
                <a:tc>
                  <a:txBody>
                    <a:bodyPr/>
                    <a:lstStyle/>
                    <a:p>
                      <a:endParaRPr lang="en-US" sz="1600" dirty="0" smtClean="0"/>
                    </a:p>
                    <a:p>
                      <a:r>
                        <a:rPr lang="en-US" sz="1600" dirty="0" smtClean="0"/>
                        <a:t>High dose</a:t>
                      </a:r>
                      <a:endParaRPr lang="en-US" sz="1600" dirty="0"/>
                    </a:p>
                  </a:txBody>
                  <a:tcPr/>
                </a:tc>
                <a:tc>
                  <a:txBody>
                    <a:bodyPr/>
                    <a:lstStyle/>
                    <a:p>
                      <a:endParaRPr lang="en-US" sz="1600" dirty="0" smtClean="0"/>
                    </a:p>
                    <a:p>
                      <a:r>
                        <a:rPr lang="en-US" sz="1600" dirty="0" smtClean="0"/>
                        <a:t>Low dose</a:t>
                      </a:r>
                      <a:endParaRPr lang="en-US" sz="1600" dirty="0"/>
                    </a:p>
                  </a:txBody>
                  <a:tcPr/>
                </a:tc>
                <a:tc>
                  <a:txBody>
                    <a:bodyPr/>
                    <a:lstStyle/>
                    <a:p>
                      <a:endParaRPr lang="en-US" sz="1600" dirty="0" smtClean="0"/>
                    </a:p>
                    <a:p>
                      <a:r>
                        <a:rPr lang="en-US" sz="1600" dirty="0" smtClean="0"/>
                        <a:t>Relapse</a:t>
                      </a:r>
                    </a:p>
                    <a:p>
                      <a:r>
                        <a:rPr lang="en-US" dirty="0" smtClean="0"/>
                        <a:t>  H. D</a:t>
                      </a:r>
                      <a:endParaRPr lang="en-US" dirty="0"/>
                    </a:p>
                  </a:txBody>
                  <a:tcPr/>
                </a:tc>
                <a:tc>
                  <a:txBody>
                    <a:bodyPr/>
                    <a:lstStyle/>
                    <a:p>
                      <a:endParaRPr lang="en-US" sz="1600" dirty="0" smtClean="0"/>
                    </a:p>
                    <a:p>
                      <a:r>
                        <a:rPr lang="en-US" sz="1600" dirty="0" smtClean="0"/>
                        <a:t>Relapse</a:t>
                      </a:r>
                    </a:p>
                    <a:p>
                      <a:r>
                        <a:rPr lang="en-US" dirty="0" smtClean="0"/>
                        <a:t>  L.D</a:t>
                      </a:r>
                      <a:endParaRPr lang="en-US" dirty="0"/>
                    </a:p>
                  </a:txBody>
                  <a:tcPr/>
                </a:tc>
                <a:tc>
                  <a:txBody>
                    <a:bodyPr/>
                    <a:lstStyle/>
                    <a:p>
                      <a:endParaRPr lang="en-US" dirty="0" smtClean="0"/>
                    </a:p>
                    <a:p>
                      <a:r>
                        <a:rPr lang="en-US" sz="2400" dirty="0" smtClean="0"/>
                        <a:t>  </a:t>
                      </a:r>
                      <a:r>
                        <a:rPr lang="en-US" sz="1600" dirty="0" smtClean="0"/>
                        <a:t>P-value</a:t>
                      </a:r>
                      <a:endParaRPr lang="en-US" sz="1600" dirty="0"/>
                    </a:p>
                  </a:txBody>
                  <a:tcPr/>
                </a:tc>
              </a:tr>
              <a:tr h="854586">
                <a:tc>
                  <a:txBody>
                    <a:bodyPr/>
                    <a:lstStyle/>
                    <a:p>
                      <a:r>
                        <a:rPr lang="en-US" dirty="0" err="1" smtClean="0"/>
                        <a:t>Jorde</a:t>
                      </a:r>
                      <a:r>
                        <a:rPr lang="en-US" dirty="0" smtClean="0"/>
                        <a:t>  R</a:t>
                      </a:r>
                    </a:p>
                    <a:p>
                      <a:r>
                        <a:rPr lang="en-US" dirty="0" smtClean="0"/>
                        <a:t> 1995</a:t>
                      </a:r>
                    </a:p>
                    <a:p>
                      <a:r>
                        <a:rPr lang="en-US" dirty="0" smtClean="0"/>
                        <a:t>(Norway)</a:t>
                      </a:r>
                      <a:endParaRPr lang="en-US" dirty="0"/>
                    </a:p>
                  </a:txBody>
                  <a:tcPr/>
                </a:tc>
                <a:tc>
                  <a:txBody>
                    <a:bodyPr/>
                    <a:lstStyle/>
                    <a:p>
                      <a:pPr algn="ctr"/>
                      <a:r>
                        <a:rPr lang="en-US" dirty="0" smtClean="0"/>
                        <a:t>2</a:t>
                      </a:r>
                      <a:endParaRPr lang="en-US" dirty="0"/>
                    </a:p>
                  </a:txBody>
                  <a:tcPr/>
                </a:tc>
                <a:tc>
                  <a:txBody>
                    <a:bodyPr/>
                    <a:lstStyle/>
                    <a:p>
                      <a:r>
                        <a:rPr lang="en-US" dirty="0" smtClean="0"/>
                        <a:t>60mg/day</a:t>
                      </a:r>
                    </a:p>
                    <a:p>
                      <a:r>
                        <a:rPr lang="en-US" dirty="0" smtClean="0"/>
                        <a:t>MMI+LT4</a:t>
                      </a:r>
                    </a:p>
                    <a:p>
                      <a:r>
                        <a:rPr lang="en-US" dirty="0" smtClean="0"/>
                        <a:t>6 months</a:t>
                      </a:r>
                      <a:endParaRPr lang="en-US" dirty="0"/>
                    </a:p>
                  </a:txBody>
                  <a:tcPr/>
                </a:tc>
                <a:tc>
                  <a:txBody>
                    <a:bodyPr/>
                    <a:lstStyle/>
                    <a:p>
                      <a:r>
                        <a:rPr lang="en-US" dirty="0" smtClean="0"/>
                        <a:t>Titration dose</a:t>
                      </a:r>
                    </a:p>
                    <a:p>
                      <a:r>
                        <a:rPr lang="en-US" dirty="0" smtClean="0"/>
                        <a:t>6months</a:t>
                      </a:r>
                      <a:endParaRPr lang="en-US" dirty="0"/>
                    </a:p>
                  </a:txBody>
                  <a:tcPr/>
                </a:tc>
                <a:tc>
                  <a:txBody>
                    <a:bodyPr/>
                    <a:lstStyle/>
                    <a:p>
                      <a:pPr algn="ctr"/>
                      <a:r>
                        <a:rPr lang="en-US" dirty="0" smtClean="0"/>
                        <a:t>58</a:t>
                      </a:r>
                      <a:endParaRPr lang="en-US" dirty="0"/>
                    </a:p>
                  </a:txBody>
                  <a:tcPr/>
                </a:tc>
                <a:tc>
                  <a:txBody>
                    <a:bodyPr/>
                    <a:lstStyle/>
                    <a:p>
                      <a:pPr algn="ctr"/>
                      <a:r>
                        <a:rPr lang="en-US" dirty="0" smtClean="0"/>
                        <a:t>77</a:t>
                      </a:r>
                      <a:endParaRPr lang="en-US" dirty="0"/>
                    </a:p>
                  </a:txBody>
                  <a:tcPr/>
                </a:tc>
                <a:tc>
                  <a:txBody>
                    <a:bodyPr/>
                    <a:lstStyle/>
                    <a:p>
                      <a:pPr algn="ctr"/>
                      <a:r>
                        <a:rPr lang="en-US" dirty="0" smtClean="0"/>
                        <a:t>NS</a:t>
                      </a:r>
                      <a:endParaRPr lang="en-US" dirty="0"/>
                    </a:p>
                  </a:txBody>
                  <a:tcPr/>
                </a:tc>
              </a:tr>
              <a:tr h="1108068">
                <a:tc>
                  <a:txBody>
                    <a:bodyPr/>
                    <a:lstStyle/>
                    <a:p>
                      <a:r>
                        <a:rPr lang="en-US" dirty="0" smtClean="0"/>
                        <a:t>Lucas A</a:t>
                      </a:r>
                    </a:p>
                    <a:p>
                      <a:r>
                        <a:rPr lang="en-US" dirty="0" smtClean="0"/>
                        <a:t>1997</a:t>
                      </a:r>
                    </a:p>
                    <a:p>
                      <a:r>
                        <a:rPr lang="en-US" dirty="0" smtClean="0"/>
                        <a:t>(</a:t>
                      </a:r>
                      <a:r>
                        <a:rPr lang="en-US" dirty="0" err="1" smtClean="0"/>
                        <a:t>Spania</a:t>
                      </a:r>
                      <a:r>
                        <a:rPr lang="en-US" baseline="0" dirty="0" smtClean="0"/>
                        <a:t> )</a:t>
                      </a:r>
                      <a:endParaRPr lang="en-US" dirty="0"/>
                    </a:p>
                  </a:txBody>
                  <a:tcPr/>
                </a:tc>
                <a:tc>
                  <a:txBody>
                    <a:bodyPr/>
                    <a:lstStyle/>
                    <a:p>
                      <a:pPr algn="ctr"/>
                      <a:r>
                        <a:rPr lang="en-US" dirty="0" smtClean="0"/>
                        <a:t>5</a:t>
                      </a:r>
                      <a:endParaRPr lang="en-US" dirty="0"/>
                    </a:p>
                  </a:txBody>
                  <a:tcPr/>
                </a:tc>
                <a:tc>
                  <a:txBody>
                    <a:bodyPr/>
                    <a:lstStyle/>
                    <a:p>
                      <a:r>
                        <a:rPr lang="en-US" dirty="0" smtClean="0"/>
                        <a:t>60mg/day</a:t>
                      </a:r>
                    </a:p>
                    <a:p>
                      <a:r>
                        <a:rPr lang="en-US" dirty="0" smtClean="0"/>
                        <a:t>CAR+LT4</a:t>
                      </a:r>
                    </a:p>
                    <a:p>
                      <a:r>
                        <a:rPr lang="en-US" sz="1600" dirty="0" smtClean="0"/>
                        <a:t>18 months</a:t>
                      </a:r>
                    </a:p>
                    <a:p>
                      <a:endParaRPr lang="en-US" dirty="0"/>
                    </a:p>
                  </a:txBody>
                  <a:tcPr/>
                </a:tc>
                <a:tc>
                  <a:txBody>
                    <a:bodyPr/>
                    <a:lstStyle/>
                    <a:p>
                      <a:r>
                        <a:rPr lang="en-US" dirty="0" smtClean="0"/>
                        <a:t>Titration dose</a:t>
                      </a:r>
                    </a:p>
                    <a:p>
                      <a:r>
                        <a:rPr lang="en-US" dirty="0" smtClean="0"/>
                        <a:t>18 </a:t>
                      </a:r>
                      <a:r>
                        <a:rPr lang="en-US" sz="1600" dirty="0" smtClean="0"/>
                        <a:t>months</a:t>
                      </a:r>
                      <a:endParaRPr lang="en-US" dirty="0" smtClean="0"/>
                    </a:p>
                    <a:p>
                      <a:endParaRPr lang="en-US" dirty="0"/>
                    </a:p>
                  </a:txBody>
                  <a:tcPr/>
                </a:tc>
                <a:tc>
                  <a:txBody>
                    <a:bodyPr/>
                    <a:lstStyle/>
                    <a:p>
                      <a:pPr algn="ctr"/>
                      <a:r>
                        <a:rPr lang="en-US" dirty="0" smtClean="0"/>
                        <a:t>66</a:t>
                      </a:r>
                      <a:endParaRPr lang="en-US" dirty="0"/>
                    </a:p>
                  </a:txBody>
                  <a:tcPr/>
                </a:tc>
                <a:tc>
                  <a:txBody>
                    <a:bodyPr/>
                    <a:lstStyle/>
                    <a:p>
                      <a:pPr algn="ctr"/>
                      <a:r>
                        <a:rPr lang="en-US" dirty="0" smtClean="0"/>
                        <a:t>60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NS</a:t>
                      </a:r>
                    </a:p>
                    <a:p>
                      <a:pPr algn="ctr"/>
                      <a:endParaRPr lang="en-US" dirty="0"/>
                    </a:p>
                  </a:txBody>
                  <a:tcPr/>
                </a:tc>
              </a:tr>
              <a:tr h="1108068">
                <a:tc>
                  <a:txBody>
                    <a:bodyPr/>
                    <a:lstStyle/>
                    <a:p>
                      <a:r>
                        <a:rPr lang="en-US" dirty="0" err="1" smtClean="0"/>
                        <a:t>Reinwein</a:t>
                      </a:r>
                      <a:endParaRPr lang="en-US" dirty="0" smtClean="0"/>
                    </a:p>
                    <a:p>
                      <a:r>
                        <a:rPr lang="en-US" dirty="0" smtClean="0"/>
                        <a:t>1993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(EMCS</a:t>
                      </a:r>
                      <a:r>
                        <a:rPr lang="en-US" baseline="0" dirty="0" smtClean="0"/>
                        <a:t> )</a:t>
                      </a:r>
                      <a:endParaRPr lang="en-US" dirty="0" smtClean="0"/>
                    </a:p>
                    <a:p>
                      <a:endParaRPr lang="en-US" dirty="0"/>
                    </a:p>
                  </a:txBody>
                  <a:tcPr/>
                </a:tc>
                <a:tc>
                  <a:txBody>
                    <a:bodyPr/>
                    <a:lstStyle/>
                    <a:p>
                      <a:pPr algn="ctr"/>
                      <a:r>
                        <a:rPr lang="en-US" dirty="0" smtClean="0"/>
                        <a:t>1</a:t>
                      </a:r>
                      <a:endParaRPr lang="en-US" dirty="0"/>
                    </a:p>
                  </a:txBody>
                  <a:tcPr/>
                </a:tc>
                <a:tc>
                  <a:txBody>
                    <a:bodyPr/>
                    <a:lstStyle/>
                    <a:p>
                      <a:r>
                        <a:rPr lang="en-US" dirty="0" smtClean="0"/>
                        <a:t>40mg/day</a:t>
                      </a:r>
                    </a:p>
                    <a:p>
                      <a:r>
                        <a:rPr lang="en-US" dirty="0" smtClean="0"/>
                        <a:t>MMI+LT4</a:t>
                      </a:r>
                    </a:p>
                    <a:p>
                      <a:r>
                        <a:rPr lang="en-US" dirty="0" smtClean="0"/>
                        <a:t>12months</a:t>
                      </a:r>
                    </a:p>
                    <a:p>
                      <a:endParaRPr lang="en-US" dirty="0"/>
                    </a:p>
                  </a:txBody>
                  <a:tcPr/>
                </a:tc>
                <a:tc>
                  <a:txBody>
                    <a:bodyPr/>
                    <a:lstStyle/>
                    <a:p>
                      <a:r>
                        <a:rPr lang="en-US" dirty="0" smtClean="0"/>
                        <a:t>MMI</a:t>
                      </a:r>
                      <a:r>
                        <a:rPr lang="en-US" baseline="0" dirty="0" smtClean="0"/>
                        <a:t> =</a:t>
                      </a:r>
                    </a:p>
                    <a:p>
                      <a:r>
                        <a:rPr lang="en-US" sz="1600" baseline="0" dirty="0" smtClean="0"/>
                        <a:t>10mg/day</a:t>
                      </a:r>
                    </a:p>
                    <a:p>
                      <a:r>
                        <a:rPr lang="en-US" sz="1600" baseline="0" dirty="0" smtClean="0"/>
                        <a:t>12 months</a:t>
                      </a:r>
                      <a:endParaRPr lang="en-US" sz="1600" dirty="0"/>
                    </a:p>
                  </a:txBody>
                  <a:tcPr/>
                </a:tc>
                <a:tc>
                  <a:txBody>
                    <a:bodyPr/>
                    <a:lstStyle/>
                    <a:p>
                      <a:pPr algn="ctr"/>
                      <a:r>
                        <a:rPr lang="en-US" dirty="0" smtClean="0"/>
                        <a:t>37</a:t>
                      </a:r>
                      <a:endParaRPr lang="en-US" dirty="0"/>
                    </a:p>
                  </a:txBody>
                  <a:tcPr/>
                </a:tc>
                <a:tc>
                  <a:txBody>
                    <a:bodyPr/>
                    <a:lstStyle/>
                    <a:p>
                      <a:pPr algn="ctr"/>
                      <a:r>
                        <a:rPr lang="en-US" dirty="0" smtClean="0"/>
                        <a:t>36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NS</a:t>
                      </a:r>
                    </a:p>
                    <a:p>
                      <a:pPr algn="ctr"/>
                      <a:endParaRPr lang="en-US" dirty="0"/>
                    </a:p>
                  </a:txBody>
                  <a:tcPr/>
                </a:tc>
              </a:tr>
              <a:tr h="1139986">
                <a:tc>
                  <a:txBody>
                    <a:bodyPr/>
                    <a:lstStyle/>
                    <a:p>
                      <a:r>
                        <a:rPr lang="en-US" dirty="0" err="1" smtClean="0"/>
                        <a:t>Benker</a:t>
                      </a:r>
                      <a:r>
                        <a:rPr lang="en-US" dirty="0" smtClean="0"/>
                        <a:t> G</a:t>
                      </a:r>
                    </a:p>
                    <a:p>
                      <a:r>
                        <a:rPr lang="en-US" dirty="0" smtClean="0"/>
                        <a:t>1998</a:t>
                      </a:r>
                    </a:p>
                    <a:p>
                      <a:r>
                        <a:rPr lang="en-US" dirty="0" smtClean="0"/>
                        <a:t>(EMCS</a:t>
                      </a:r>
                      <a:r>
                        <a:rPr lang="en-US" baseline="0" dirty="0" smtClean="0"/>
                        <a:t> )</a:t>
                      </a:r>
                      <a:endParaRPr lang="en-US" dirty="0"/>
                    </a:p>
                  </a:txBody>
                  <a:tcPr/>
                </a:tc>
                <a:tc>
                  <a:txBody>
                    <a:bodyPr/>
                    <a:lstStyle/>
                    <a:p>
                      <a:pPr algn="ctr"/>
                      <a:r>
                        <a:rPr lang="en-US" dirty="0" smtClean="0"/>
                        <a:t>4.3  ±  1.3</a:t>
                      </a:r>
                      <a:endParaRPr lang="en-US" dirty="0"/>
                    </a:p>
                  </a:txBody>
                  <a:tcPr/>
                </a:tc>
                <a:tc>
                  <a:txBody>
                    <a:bodyPr/>
                    <a:lstStyle/>
                    <a:p>
                      <a:r>
                        <a:rPr lang="en-US" dirty="0" smtClean="0"/>
                        <a:t>40mg/day</a:t>
                      </a:r>
                    </a:p>
                    <a:p>
                      <a:r>
                        <a:rPr lang="en-US" dirty="0" smtClean="0"/>
                        <a:t>MMI+LT4</a:t>
                      </a:r>
                    </a:p>
                    <a:p>
                      <a:r>
                        <a:rPr lang="en-US" dirty="0" smtClean="0"/>
                        <a:t>12months</a:t>
                      </a:r>
                    </a:p>
                    <a:p>
                      <a:endParaRPr lang="en-US" dirty="0" smtClean="0"/>
                    </a:p>
                    <a:p>
                      <a:endParaRPr lang="en-US" dirty="0"/>
                    </a:p>
                  </a:txBody>
                  <a:tcPr/>
                </a:tc>
                <a:tc>
                  <a:txBody>
                    <a:bodyPr/>
                    <a:lstStyle/>
                    <a:p>
                      <a:r>
                        <a:rPr lang="en-US" dirty="0" smtClean="0"/>
                        <a:t>MMI</a:t>
                      </a:r>
                      <a:r>
                        <a:rPr lang="en-US" baseline="0" dirty="0" smtClean="0"/>
                        <a:t> =</a:t>
                      </a:r>
                    </a:p>
                    <a:p>
                      <a:r>
                        <a:rPr lang="en-US" sz="1800" baseline="0" dirty="0" smtClean="0"/>
                        <a:t>10mg/day</a:t>
                      </a:r>
                    </a:p>
                    <a:p>
                      <a:r>
                        <a:rPr lang="en-US" sz="1600" baseline="0" dirty="0" smtClean="0"/>
                        <a:t>12 months</a:t>
                      </a:r>
                      <a:endParaRPr lang="en-US" sz="1600" dirty="0" smtClean="0"/>
                    </a:p>
                    <a:p>
                      <a:endParaRPr lang="en-US" dirty="0"/>
                    </a:p>
                  </a:txBody>
                  <a:tcPr/>
                </a:tc>
                <a:tc>
                  <a:txBody>
                    <a:bodyPr/>
                    <a:lstStyle/>
                    <a:p>
                      <a:pPr algn="ctr"/>
                      <a:r>
                        <a:rPr lang="en-US" dirty="0" smtClean="0"/>
                        <a:t>57.8</a:t>
                      </a:r>
                      <a:endParaRPr lang="en-US" dirty="0"/>
                    </a:p>
                  </a:txBody>
                  <a:tcPr/>
                </a:tc>
                <a:tc>
                  <a:txBody>
                    <a:bodyPr/>
                    <a:lstStyle/>
                    <a:p>
                      <a:pPr algn="ctr"/>
                      <a:r>
                        <a:rPr lang="en-US" dirty="0" smtClean="0"/>
                        <a:t>58.3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NS</a:t>
                      </a:r>
                    </a:p>
                    <a:p>
                      <a:pPr algn="ctr"/>
                      <a:endParaRPr lang="en-US" dirty="0"/>
                    </a:p>
                  </a:txBody>
                  <a:tcPr/>
                </a:tc>
              </a:tr>
              <a:tr h="854586">
                <a:tc>
                  <a:txBody>
                    <a:bodyPr/>
                    <a:lstStyle/>
                    <a:p>
                      <a:r>
                        <a:rPr lang="en-US" sz="1600" dirty="0" smtClean="0"/>
                        <a:t>Abraham  P</a:t>
                      </a:r>
                    </a:p>
                    <a:p>
                      <a:r>
                        <a:rPr lang="en-US" sz="1400" dirty="0" smtClean="0"/>
                        <a:t>Meta-analysis</a:t>
                      </a:r>
                    </a:p>
                    <a:p>
                      <a:r>
                        <a:rPr lang="en-US" sz="1050" dirty="0" smtClean="0"/>
                        <a:t>12 trials 1994-2002</a:t>
                      </a:r>
                      <a:endParaRPr lang="en-US" sz="1050" dirty="0"/>
                    </a:p>
                  </a:txBody>
                  <a:tcPr/>
                </a:tc>
                <a:tc>
                  <a:txBody>
                    <a:bodyPr/>
                    <a:lstStyle/>
                    <a:p>
                      <a:pPr algn="ctr"/>
                      <a:r>
                        <a:rPr lang="en-US" dirty="0" smtClean="0"/>
                        <a:t>1-5</a:t>
                      </a:r>
                      <a:endParaRPr lang="en-US" dirty="0"/>
                    </a:p>
                  </a:txBody>
                  <a:tcPr/>
                </a:tc>
                <a:tc>
                  <a:txBody>
                    <a:bodyPr/>
                    <a:lstStyle/>
                    <a:p>
                      <a:r>
                        <a:rPr lang="en-US" dirty="0" smtClean="0"/>
                        <a:t>30-60mg/d</a:t>
                      </a:r>
                    </a:p>
                    <a:p>
                      <a:r>
                        <a:rPr lang="en-US" sz="1100" dirty="0" smtClean="0"/>
                        <a:t>MMI or CAR+LT4</a:t>
                      </a:r>
                    </a:p>
                    <a:p>
                      <a:r>
                        <a:rPr lang="en-US" sz="1200" dirty="0" smtClean="0"/>
                        <a:t>(12-18 months)</a:t>
                      </a:r>
                    </a:p>
                    <a:p>
                      <a:pPr algn="ctr"/>
                      <a:r>
                        <a:rPr lang="en-US" sz="1600" dirty="0" smtClean="0"/>
                        <a:t>  n=636</a:t>
                      </a:r>
                      <a:endParaRPr lang="en-US" sz="1600" dirty="0"/>
                    </a:p>
                  </a:txBody>
                  <a:tcPr/>
                </a:tc>
                <a:tc>
                  <a:txBody>
                    <a:bodyPr/>
                    <a:lstStyle/>
                    <a:p>
                      <a:r>
                        <a:rPr lang="en-US" dirty="0" smtClean="0"/>
                        <a:t>Titration dose</a:t>
                      </a:r>
                    </a:p>
                    <a:p>
                      <a:r>
                        <a:rPr lang="en-US" sz="1200" dirty="0" smtClean="0"/>
                        <a:t>12-18 months</a:t>
                      </a:r>
                    </a:p>
                    <a:p>
                      <a:r>
                        <a:rPr lang="en-US" sz="1600" dirty="0" smtClean="0"/>
                        <a:t>  n=614</a:t>
                      </a:r>
                      <a:endParaRPr lang="en-US" sz="1600" dirty="0"/>
                    </a:p>
                  </a:txBody>
                  <a:tcPr/>
                </a:tc>
                <a:tc>
                  <a:txBody>
                    <a:bodyPr/>
                    <a:lstStyle/>
                    <a:p>
                      <a:pPr algn="ctr"/>
                      <a:r>
                        <a:rPr lang="en-US" dirty="0" smtClean="0"/>
                        <a:t>51</a:t>
                      </a:r>
                      <a:endParaRPr lang="en-US" dirty="0"/>
                    </a:p>
                  </a:txBody>
                  <a:tcPr/>
                </a:tc>
                <a:tc>
                  <a:txBody>
                    <a:bodyPr/>
                    <a:lstStyle/>
                    <a:p>
                      <a:pPr algn="ctr"/>
                      <a:r>
                        <a:rPr lang="en-US" dirty="0" smtClean="0"/>
                        <a:t>54</a:t>
                      </a:r>
                      <a:endParaRPr lang="en-US" dirty="0"/>
                    </a:p>
                  </a:txBody>
                  <a:tcPr/>
                </a:tc>
                <a:tc>
                  <a:txBody>
                    <a:bodyPr/>
                    <a:lstStyle/>
                    <a:p>
                      <a:pPr algn="ctr"/>
                      <a:r>
                        <a:rPr lang="en-US" dirty="0" smtClean="0"/>
                        <a:t>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Conclusion :</a:t>
            </a:r>
            <a:endParaRPr lang="en-US" dirty="0">
              <a:solidFill>
                <a:srgbClr val="FF0000"/>
              </a:solidFill>
            </a:endParaRPr>
          </a:p>
        </p:txBody>
      </p:sp>
      <p:sp>
        <p:nvSpPr>
          <p:cNvPr id="3" name="Content Placeholder 2"/>
          <p:cNvSpPr>
            <a:spLocks noGrp="1"/>
          </p:cNvSpPr>
          <p:nvPr>
            <p:ph idx="1"/>
          </p:nvPr>
        </p:nvSpPr>
        <p:spPr>
          <a:xfrm>
            <a:off x="1428728" y="2500306"/>
            <a:ext cx="7498080" cy="4800600"/>
          </a:xfrm>
        </p:spPr>
        <p:txBody>
          <a:bodyPr/>
          <a:lstStyle/>
          <a:p>
            <a:r>
              <a:rPr lang="en-US" dirty="0" smtClean="0"/>
              <a:t>Low dose ATDs will provide the same chance of remission as higher doses</a:t>
            </a:r>
          </a:p>
          <a:p>
            <a:pPr>
              <a:buNone/>
            </a:pPr>
            <a:endParaRPr lang="en-US" dirty="0" smtClean="0"/>
          </a:p>
          <a:p>
            <a:r>
              <a:rPr lang="en-US" dirty="0" smtClean="0"/>
              <a:t>There is no advantage but potential harm with high dose therapy</a:t>
            </a:r>
            <a:endParaRPr lang="en-US" dirty="0"/>
          </a:p>
        </p:txBody>
      </p:sp>
      <p:cxnSp>
        <p:nvCxnSpPr>
          <p:cNvPr id="5" name="Straight Connector 4"/>
          <p:cNvCxnSpPr/>
          <p:nvPr/>
        </p:nvCxnSpPr>
        <p:spPr>
          <a:xfrm>
            <a:off x="1285852" y="1714488"/>
            <a:ext cx="7286676"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Treatment of Graves, Disease</a:t>
            </a:r>
            <a:endParaRPr lang="en-US" dirty="0"/>
          </a:p>
        </p:txBody>
      </p:sp>
      <p:sp>
        <p:nvSpPr>
          <p:cNvPr id="3" name="Content Placeholder 2"/>
          <p:cNvSpPr>
            <a:spLocks noGrp="1"/>
          </p:cNvSpPr>
          <p:nvPr>
            <p:ph idx="1"/>
          </p:nvPr>
        </p:nvSpPr>
        <p:spPr>
          <a:xfrm>
            <a:off x="1500166" y="1714488"/>
            <a:ext cx="7498080" cy="4800600"/>
          </a:xfrm>
        </p:spPr>
        <p:txBody>
          <a:bodyPr>
            <a:normAutofit fontScale="92500" lnSpcReduction="20000"/>
          </a:bodyPr>
          <a:lstStyle/>
          <a:p>
            <a:r>
              <a:rPr lang="en-US" dirty="0" smtClean="0"/>
              <a:t>The logical treatment for GD would be to remove the cause , which is the TSI</a:t>
            </a:r>
          </a:p>
          <a:p>
            <a:r>
              <a:rPr lang="en-US" dirty="0" smtClean="0"/>
              <a:t>Immunosuppressive therapy is not successful and is potentially dangerous</a:t>
            </a:r>
          </a:p>
          <a:p>
            <a:r>
              <a:rPr lang="en-US" dirty="0" smtClean="0"/>
              <a:t>The optimal medical therapy remains a subject of debate and involves complex decision making.</a:t>
            </a:r>
          </a:p>
          <a:p>
            <a:r>
              <a:rPr lang="en-US" dirty="0" smtClean="0"/>
              <a:t>Three distinct treatments are available:</a:t>
            </a:r>
          </a:p>
          <a:p>
            <a:pPr>
              <a:buNone/>
            </a:pPr>
            <a:r>
              <a:rPr lang="en-US" dirty="0" smtClean="0"/>
              <a:t>        </a:t>
            </a:r>
            <a:r>
              <a:rPr lang="en-US" dirty="0" smtClean="0">
                <a:solidFill>
                  <a:srgbClr val="FF0000"/>
                </a:solidFill>
              </a:rPr>
              <a:t>Anti-thyroid medications</a:t>
            </a:r>
          </a:p>
          <a:p>
            <a:pPr>
              <a:buNone/>
            </a:pPr>
            <a:r>
              <a:rPr lang="en-US" dirty="0" smtClean="0">
                <a:solidFill>
                  <a:srgbClr val="FF0000"/>
                </a:solidFill>
              </a:rPr>
              <a:t>        Radioactive Iodine</a:t>
            </a:r>
          </a:p>
          <a:p>
            <a:pPr>
              <a:buNone/>
            </a:pPr>
            <a:r>
              <a:rPr lang="en-US" dirty="0" smtClean="0">
                <a:solidFill>
                  <a:srgbClr val="FF0000"/>
                </a:solidFill>
              </a:rPr>
              <a:t>        Surgery ( </a:t>
            </a:r>
            <a:r>
              <a:rPr lang="en-US" dirty="0" err="1" smtClean="0">
                <a:solidFill>
                  <a:srgbClr val="FF0000"/>
                </a:solidFill>
              </a:rPr>
              <a:t>thyroidectomy</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rPr>
              <a:t>Direct immunosuppressive action of the   </a:t>
            </a:r>
            <a:r>
              <a:rPr lang="en-US" sz="3200" dirty="0" err="1" smtClean="0">
                <a:solidFill>
                  <a:srgbClr val="C00000"/>
                </a:solidFill>
              </a:rPr>
              <a:t>Thionamids</a:t>
            </a:r>
            <a:endParaRPr lang="en-US" sz="3200" dirty="0">
              <a:solidFill>
                <a:srgbClr val="C00000"/>
              </a:solidFill>
            </a:endParaRPr>
          </a:p>
        </p:txBody>
      </p:sp>
      <p:sp>
        <p:nvSpPr>
          <p:cNvPr id="3" name="Content Placeholder 2"/>
          <p:cNvSpPr>
            <a:spLocks noGrp="1"/>
          </p:cNvSpPr>
          <p:nvPr>
            <p:ph idx="1"/>
          </p:nvPr>
        </p:nvSpPr>
        <p:spPr>
          <a:xfrm>
            <a:off x="1428728" y="2057400"/>
            <a:ext cx="7498080" cy="4800600"/>
          </a:xfrm>
        </p:spPr>
        <p:txBody>
          <a:bodyPr/>
          <a:lstStyle/>
          <a:p>
            <a:r>
              <a:rPr lang="en-US" dirty="0" smtClean="0"/>
              <a:t>Remission is linked to restoration of the </a:t>
            </a:r>
            <a:r>
              <a:rPr lang="en-US" dirty="0" err="1" smtClean="0"/>
              <a:t>euthyroid</a:t>
            </a:r>
            <a:endParaRPr lang="en-US" dirty="0" smtClean="0"/>
          </a:p>
          <a:p>
            <a:pPr>
              <a:buNone/>
            </a:pPr>
            <a:endParaRPr lang="en-US" dirty="0" smtClean="0"/>
          </a:p>
          <a:p>
            <a:r>
              <a:rPr lang="en-US" dirty="0" smtClean="0"/>
              <a:t>It is independent of drug dose and type</a:t>
            </a:r>
          </a:p>
          <a:p>
            <a:pPr>
              <a:buNone/>
            </a:pPr>
            <a:endParaRPr lang="en-US" dirty="0" smtClean="0"/>
          </a:p>
          <a:p>
            <a:r>
              <a:rPr lang="en-US" dirty="0" smtClean="0"/>
              <a:t>Clinical studies have not supported immunosuppressive hypothesis</a:t>
            </a:r>
            <a:endParaRPr lang="en-US" dirty="0"/>
          </a:p>
        </p:txBody>
      </p:sp>
      <p:cxnSp>
        <p:nvCxnSpPr>
          <p:cNvPr id="5" name="Straight Connector 4"/>
          <p:cNvCxnSpPr/>
          <p:nvPr/>
        </p:nvCxnSpPr>
        <p:spPr>
          <a:xfrm>
            <a:off x="1285852" y="1714488"/>
            <a:ext cx="735811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714356"/>
            <a:ext cx="7498080" cy="5786478"/>
          </a:xfrm>
        </p:spPr>
        <p:txBody>
          <a:bodyPr>
            <a:normAutofit fontScale="77500" lnSpcReduction="20000"/>
          </a:bodyPr>
          <a:lstStyle/>
          <a:p>
            <a:pPr>
              <a:buNone/>
            </a:pPr>
            <a:r>
              <a:rPr lang="en-US" b="1" dirty="0" smtClean="0">
                <a:solidFill>
                  <a:srgbClr val="C00000"/>
                </a:solidFill>
              </a:rPr>
              <a:t>   </a:t>
            </a:r>
            <a:r>
              <a:rPr lang="en-US" sz="2900" dirty="0" smtClean="0">
                <a:solidFill>
                  <a:srgbClr val="C00000"/>
                </a:solidFill>
              </a:rPr>
              <a:t>Findings in clinical studies on the remission of Graves’   disease during anti-thyroid drug therapy:</a:t>
            </a:r>
          </a:p>
          <a:p>
            <a:pPr>
              <a:buNone/>
            </a:pPr>
            <a:endParaRPr lang="en-US" sz="2900" dirty="0" smtClean="0"/>
          </a:p>
          <a:p>
            <a:pPr>
              <a:buNone/>
            </a:pPr>
            <a:r>
              <a:rPr lang="en-US" sz="2900" dirty="0" smtClean="0"/>
              <a:t> </a:t>
            </a:r>
            <a:r>
              <a:rPr lang="en-US" sz="3600" dirty="0" smtClean="0">
                <a:solidFill>
                  <a:srgbClr val="0070C0"/>
                </a:solidFill>
              </a:rPr>
              <a:t>•</a:t>
            </a:r>
            <a:r>
              <a:rPr lang="en-US" sz="3400" dirty="0" smtClean="0"/>
              <a:t>Remission is independent of the type of drug</a:t>
            </a:r>
          </a:p>
          <a:p>
            <a:pPr>
              <a:buNone/>
            </a:pPr>
            <a:r>
              <a:rPr lang="en-US" sz="3400" dirty="0" smtClean="0"/>
              <a:t> (MMI, PTU and </a:t>
            </a:r>
            <a:r>
              <a:rPr lang="en-US" sz="3400" dirty="0" err="1" smtClean="0"/>
              <a:t>Perchlorate</a:t>
            </a:r>
            <a:r>
              <a:rPr lang="en-US" sz="3400" dirty="0" smtClean="0"/>
              <a:t>).</a:t>
            </a:r>
          </a:p>
          <a:p>
            <a:pPr>
              <a:buNone/>
            </a:pPr>
            <a:r>
              <a:rPr lang="en-US" dirty="0" smtClean="0"/>
              <a:t/>
            </a:r>
            <a:br>
              <a:rPr lang="en-US" dirty="0" smtClean="0"/>
            </a:br>
            <a:endParaRPr lang="en-US" dirty="0" smtClean="0"/>
          </a:p>
          <a:p>
            <a:r>
              <a:rPr lang="en-US" dirty="0" smtClean="0"/>
              <a:t>The fall in TSH receptor antibodies in blood is similar whether the patient is made </a:t>
            </a:r>
            <a:r>
              <a:rPr lang="en-US" dirty="0" err="1" smtClean="0"/>
              <a:t>euthyroid</a:t>
            </a:r>
            <a:r>
              <a:rPr lang="en-US" dirty="0" smtClean="0"/>
              <a:t> by drugs or by surgical therapy.</a:t>
            </a:r>
            <a:br>
              <a:rPr lang="en-US" dirty="0" smtClean="0"/>
            </a:br>
            <a:endParaRPr lang="en-US" dirty="0" smtClean="0"/>
          </a:p>
          <a:p>
            <a:r>
              <a:rPr lang="en-US" dirty="0" smtClean="0"/>
              <a:t>Remission follows </a:t>
            </a:r>
            <a:r>
              <a:rPr lang="en-US" dirty="0" err="1" smtClean="0"/>
              <a:t>euthyroidism</a:t>
            </a:r>
            <a:r>
              <a:rPr lang="en-US" dirty="0" smtClean="0"/>
              <a:t> independent of drug dose.</a:t>
            </a:r>
            <a:br>
              <a:rPr lang="en-US" dirty="0" smtClean="0"/>
            </a:br>
            <a:endParaRPr lang="en-US" dirty="0" smtClean="0"/>
          </a:p>
          <a:p>
            <a:r>
              <a:rPr lang="en-US" dirty="0" smtClean="0"/>
              <a:t>Remission is independent of the additional use of </a:t>
            </a:r>
            <a:r>
              <a:rPr lang="en-US" dirty="0" err="1" smtClean="0"/>
              <a:t>levothyroxine</a:t>
            </a:r>
            <a:r>
              <a:rPr lang="en-US" dirty="0" smtClean="0"/>
              <a:t>.</a:t>
            </a:r>
            <a:br>
              <a:rPr lang="en-US" dirty="0" smtClean="0"/>
            </a:b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83F1.gif"/>
          <p:cNvPicPr>
            <a:picLocks noGrp="1" noChangeAspect="1"/>
          </p:cNvPicPr>
          <p:nvPr>
            <p:ph idx="1"/>
          </p:nvPr>
        </p:nvPicPr>
        <p:blipFill>
          <a:blip r:embed="rId2" cstate="print"/>
          <a:stretch>
            <a:fillRect/>
          </a:stretch>
        </p:blipFill>
        <p:spPr>
          <a:xfrm>
            <a:off x="4962540" y="924712"/>
            <a:ext cx="4038616" cy="5033969"/>
          </a:xfrm>
        </p:spPr>
      </p:pic>
      <p:sp>
        <p:nvSpPr>
          <p:cNvPr id="3" name="TextBox 2"/>
          <p:cNvSpPr txBox="1"/>
          <p:nvPr/>
        </p:nvSpPr>
        <p:spPr>
          <a:xfrm>
            <a:off x="1071538" y="714356"/>
            <a:ext cx="3807004" cy="4801314"/>
          </a:xfrm>
          <a:prstGeom prst="rect">
            <a:avLst/>
          </a:prstGeom>
          <a:noFill/>
        </p:spPr>
        <p:txBody>
          <a:bodyPr wrap="none" rtlCol="0">
            <a:spAutoFit/>
          </a:bodyPr>
          <a:lstStyle/>
          <a:p>
            <a:r>
              <a:rPr lang="en-US" dirty="0" smtClean="0"/>
              <a:t>Results of the studies indicating the </a:t>
            </a:r>
          </a:p>
          <a:p>
            <a:r>
              <a:rPr lang="en-US" dirty="0" smtClean="0"/>
              <a:t>remission of GD is not a special effect </a:t>
            </a:r>
          </a:p>
          <a:p>
            <a:r>
              <a:rPr lang="en-US" dirty="0" smtClean="0"/>
              <a:t>of ATDs </a:t>
            </a:r>
          </a:p>
          <a:p>
            <a:endParaRPr lang="en-US" dirty="0" smtClean="0">
              <a:solidFill>
                <a:srgbClr val="C00000"/>
              </a:solidFill>
            </a:endParaRPr>
          </a:p>
          <a:p>
            <a:r>
              <a:rPr lang="en-US" dirty="0" smtClean="0">
                <a:solidFill>
                  <a:srgbClr val="C00000"/>
                </a:solidFill>
              </a:rPr>
              <a:t>A :  The fall in TSI in serum is similar</a:t>
            </a:r>
          </a:p>
          <a:p>
            <a:r>
              <a:rPr lang="en-US" dirty="0" smtClean="0">
                <a:solidFill>
                  <a:srgbClr val="C00000"/>
                </a:solidFill>
              </a:rPr>
              <a:t>      during therapy  of GD with MMI </a:t>
            </a:r>
          </a:p>
          <a:p>
            <a:r>
              <a:rPr lang="en-US" dirty="0" smtClean="0">
                <a:solidFill>
                  <a:srgbClr val="C00000"/>
                </a:solidFill>
              </a:rPr>
              <a:t>      (n=13) and  </a:t>
            </a:r>
            <a:r>
              <a:rPr lang="en-US" dirty="0" err="1" smtClean="0">
                <a:solidFill>
                  <a:srgbClr val="C00000"/>
                </a:solidFill>
              </a:rPr>
              <a:t>Perchlorate</a:t>
            </a:r>
            <a:r>
              <a:rPr lang="en-US" dirty="0" smtClean="0">
                <a:solidFill>
                  <a:srgbClr val="C00000"/>
                </a:solidFill>
              </a:rPr>
              <a:t> ( n=18)</a:t>
            </a: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r>
              <a:rPr lang="en-US" dirty="0" smtClean="0">
                <a:solidFill>
                  <a:srgbClr val="C00000"/>
                </a:solidFill>
              </a:rPr>
              <a:t>B :   The fall in TSI in serum is </a:t>
            </a:r>
            <a:r>
              <a:rPr lang="en-US" dirty="0" err="1" smtClean="0">
                <a:solidFill>
                  <a:srgbClr val="C00000"/>
                </a:solidFill>
              </a:rPr>
              <a:t>simillar</a:t>
            </a:r>
            <a:r>
              <a:rPr lang="en-US" dirty="0" smtClean="0">
                <a:solidFill>
                  <a:srgbClr val="C00000"/>
                </a:solidFill>
              </a:rPr>
              <a:t> </a:t>
            </a:r>
          </a:p>
          <a:p>
            <a:r>
              <a:rPr lang="en-US" dirty="0" smtClean="0">
                <a:solidFill>
                  <a:srgbClr val="C00000"/>
                </a:solidFill>
              </a:rPr>
              <a:t>      during therapy with a </a:t>
            </a:r>
            <a:r>
              <a:rPr lang="en-US" dirty="0" err="1" smtClean="0">
                <a:solidFill>
                  <a:srgbClr val="C00000"/>
                </a:solidFill>
              </a:rPr>
              <a:t>thionamid</a:t>
            </a:r>
            <a:endParaRPr lang="en-US" dirty="0" smtClean="0">
              <a:solidFill>
                <a:srgbClr val="C00000"/>
              </a:solidFill>
            </a:endParaRPr>
          </a:p>
          <a:p>
            <a:r>
              <a:rPr lang="en-US" dirty="0" smtClean="0">
                <a:solidFill>
                  <a:srgbClr val="C00000"/>
                </a:solidFill>
              </a:rPr>
              <a:t>      (n=59 ) and after subtotal </a:t>
            </a:r>
          </a:p>
          <a:p>
            <a:r>
              <a:rPr lang="en-US" dirty="0" smtClean="0">
                <a:solidFill>
                  <a:srgbClr val="C00000"/>
                </a:solidFill>
              </a:rPr>
              <a:t>      </a:t>
            </a:r>
            <a:r>
              <a:rPr lang="en-US" dirty="0" err="1" smtClean="0">
                <a:solidFill>
                  <a:srgbClr val="C00000"/>
                </a:solidFill>
              </a:rPr>
              <a:t>thyroidectomy</a:t>
            </a:r>
            <a:r>
              <a:rPr lang="en-US" dirty="0" smtClean="0">
                <a:solidFill>
                  <a:srgbClr val="C00000"/>
                </a:solidFill>
              </a:rPr>
              <a:t> followed by LT4  </a:t>
            </a:r>
          </a:p>
          <a:p>
            <a:r>
              <a:rPr lang="en-US" dirty="0" smtClean="0">
                <a:solidFill>
                  <a:srgbClr val="C00000"/>
                </a:solidFill>
              </a:rPr>
              <a:t>       replacement( n=65)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83F2.gif"/>
          <p:cNvPicPr>
            <a:picLocks noGrp="1" noChangeAspect="1"/>
          </p:cNvPicPr>
          <p:nvPr>
            <p:ph idx="1"/>
          </p:nvPr>
        </p:nvPicPr>
        <p:blipFill>
          <a:blip r:embed="rId2" cstate="print"/>
          <a:stretch>
            <a:fillRect/>
          </a:stretch>
        </p:blipFill>
        <p:spPr>
          <a:xfrm>
            <a:off x="1142976" y="500042"/>
            <a:ext cx="4914920" cy="5005937"/>
          </a:xfrm>
        </p:spPr>
      </p:pic>
      <p:sp>
        <p:nvSpPr>
          <p:cNvPr id="3" name="TextBox 2"/>
          <p:cNvSpPr txBox="1"/>
          <p:nvPr/>
        </p:nvSpPr>
        <p:spPr>
          <a:xfrm>
            <a:off x="1428728" y="5715016"/>
            <a:ext cx="7350987" cy="923330"/>
          </a:xfrm>
          <a:prstGeom prst="rect">
            <a:avLst/>
          </a:prstGeom>
          <a:noFill/>
        </p:spPr>
        <p:txBody>
          <a:bodyPr wrap="none" rtlCol="0">
            <a:spAutoFit/>
          </a:bodyPr>
          <a:lstStyle/>
          <a:p>
            <a:r>
              <a:rPr lang="en-US" dirty="0" smtClean="0">
                <a:solidFill>
                  <a:srgbClr val="C00000"/>
                </a:solidFill>
              </a:rPr>
              <a:t>Illustration of the hypothesis that remission of GD  during therapy is linked</a:t>
            </a:r>
          </a:p>
          <a:p>
            <a:r>
              <a:rPr lang="en-US" dirty="0" smtClean="0">
                <a:solidFill>
                  <a:srgbClr val="C00000"/>
                </a:solidFill>
              </a:rPr>
              <a:t>to restoration of immunological regulation as the patient becomes </a:t>
            </a:r>
            <a:r>
              <a:rPr lang="en-US" dirty="0" err="1" smtClean="0">
                <a:solidFill>
                  <a:srgbClr val="C00000"/>
                </a:solidFill>
              </a:rPr>
              <a:t>euthyroid</a:t>
            </a:r>
            <a:endParaRPr lang="en-US" dirty="0" smtClean="0">
              <a:solidFill>
                <a:srgbClr val="C00000"/>
              </a:solidFill>
            </a:endParaRPr>
          </a:p>
          <a:p>
            <a:r>
              <a:rPr lang="en-US" dirty="0" smtClean="0">
                <a:solidFill>
                  <a:srgbClr val="C00000"/>
                </a:solidFill>
              </a:rPr>
              <a:t>again.</a:t>
            </a:r>
            <a:endParaRPr lang="en-US" dirty="0">
              <a:solidFill>
                <a:srgbClr val="C00000"/>
              </a:solidFill>
            </a:endParaRPr>
          </a:p>
        </p:txBody>
      </p:sp>
      <p:sp>
        <p:nvSpPr>
          <p:cNvPr id="5" name="TextBox 4"/>
          <p:cNvSpPr txBox="1"/>
          <p:nvPr/>
        </p:nvSpPr>
        <p:spPr>
          <a:xfrm>
            <a:off x="5143504" y="214290"/>
            <a:ext cx="3909725" cy="954107"/>
          </a:xfrm>
          <a:prstGeom prst="rect">
            <a:avLst/>
          </a:prstGeom>
          <a:noFill/>
        </p:spPr>
        <p:txBody>
          <a:bodyPr wrap="none" rtlCol="0">
            <a:spAutoFit/>
          </a:bodyPr>
          <a:lstStyle/>
          <a:p>
            <a:r>
              <a:rPr lang="en-US" dirty="0" smtClean="0">
                <a:solidFill>
                  <a:srgbClr val="FF0000"/>
                </a:solidFill>
              </a:rPr>
              <a:t>Remission of GD during ATDs therapy.</a:t>
            </a:r>
          </a:p>
          <a:p>
            <a:r>
              <a:rPr lang="en-US" sz="2000" dirty="0" smtClean="0">
                <a:solidFill>
                  <a:srgbClr val="FF0000"/>
                </a:solidFill>
              </a:rPr>
              <a:t>Time to reconsider the mechanism?</a:t>
            </a:r>
            <a:endParaRPr lang="en-US" sz="2000" dirty="0" smtClean="0"/>
          </a:p>
          <a:p>
            <a:r>
              <a:rPr lang="en-US" dirty="0" smtClean="0"/>
              <a:t>        </a:t>
            </a:r>
            <a:r>
              <a:rPr lang="en-US" dirty="0" smtClean="0">
                <a:solidFill>
                  <a:srgbClr val="0070C0"/>
                </a:solidFill>
              </a:rPr>
              <a:t>peter </a:t>
            </a:r>
            <a:r>
              <a:rPr lang="en-US" dirty="0" err="1" smtClean="0">
                <a:solidFill>
                  <a:srgbClr val="0070C0"/>
                </a:solidFill>
              </a:rPr>
              <a:t>Laurberg</a:t>
            </a:r>
            <a:r>
              <a:rPr lang="en-US" dirty="0" smtClean="0">
                <a:solidFill>
                  <a:srgbClr val="0070C0"/>
                </a:solidFill>
              </a:rPr>
              <a:t> : 2006</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0"/>
            <a:ext cx="7498080" cy="928710"/>
          </a:xfrm>
        </p:spPr>
        <p:style>
          <a:lnRef idx="1">
            <a:schemeClr val="accent2"/>
          </a:lnRef>
          <a:fillRef idx="2">
            <a:schemeClr val="accent2"/>
          </a:fillRef>
          <a:effectRef idx="1">
            <a:schemeClr val="accent2"/>
          </a:effectRef>
          <a:fontRef idx="minor">
            <a:schemeClr val="dk1"/>
          </a:fontRef>
        </p:style>
        <p:txBody>
          <a:bodyPr>
            <a:noAutofit/>
          </a:bodyPr>
          <a:lstStyle/>
          <a:p>
            <a:r>
              <a:rPr lang="en-US" sz="3200" dirty="0" smtClean="0">
                <a:solidFill>
                  <a:srgbClr val="C00000"/>
                </a:solidFill>
              </a:rPr>
              <a:t>What ATDs dose should be used initially?</a:t>
            </a:r>
            <a:endParaRPr lang="en-US" sz="3200" dirty="0">
              <a:solidFill>
                <a:srgbClr val="C00000"/>
              </a:solidFill>
            </a:endParaRPr>
          </a:p>
        </p:txBody>
      </p:sp>
      <p:sp>
        <p:nvSpPr>
          <p:cNvPr id="5" name="TextBox 4"/>
          <p:cNvSpPr txBox="1"/>
          <p:nvPr/>
        </p:nvSpPr>
        <p:spPr>
          <a:xfrm>
            <a:off x="2357422" y="928670"/>
            <a:ext cx="4733732" cy="369332"/>
          </a:xfrm>
          <a:prstGeom prst="rect">
            <a:avLst/>
          </a:prstGeom>
          <a:noFill/>
        </p:spPr>
        <p:txBody>
          <a:bodyPr wrap="none" rtlCol="0">
            <a:spAutoFit/>
          </a:bodyPr>
          <a:lstStyle/>
          <a:p>
            <a:r>
              <a:rPr lang="en-US" dirty="0" smtClean="0"/>
              <a:t>Higher drug doses induce more rapid responses.</a:t>
            </a:r>
            <a:endParaRPr lang="en-US" dirty="0"/>
          </a:p>
        </p:txBody>
      </p:sp>
      <p:sp>
        <p:nvSpPr>
          <p:cNvPr id="6" name="Oval 5"/>
          <p:cNvSpPr/>
          <p:nvPr/>
        </p:nvSpPr>
        <p:spPr>
          <a:xfrm>
            <a:off x="1643042" y="2071678"/>
            <a:ext cx="235745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MMI =10 mg/ d</a:t>
            </a:r>
            <a:endParaRPr lang="en-US" dirty="0"/>
          </a:p>
        </p:txBody>
      </p:sp>
      <p:sp>
        <p:nvSpPr>
          <p:cNvPr id="12" name="Oval 11"/>
          <p:cNvSpPr/>
          <p:nvPr/>
        </p:nvSpPr>
        <p:spPr>
          <a:xfrm>
            <a:off x="5929322" y="2071678"/>
            <a:ext cx="235745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MMI= 40mg/d</a:t>
            </a:r>
            <a:endParaRPr lang="en-US" dirty="0"/>
          </a:p>
        </p:txBody>
      </p:sp>
      <p:sp>
        <p:nvSpPr>
          <p:cNvPr id="13" name="Oval 12"/>
          <p:cNvSpPr/>
          <p:nvPr/>
        </p:nvSpPr>
        <p:spPr>
          <a:xfrm>
            <a:off x="2000232" y="3571876"/>
            <a:ext cx="16430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68%</a:t>
            </a:r>
          </a:p>
          <a:p>
            <a:pPr algn="ctr"/>
            <a:r>
              <a:rPr lang="en-US" dirty="0" err="1" smtClean="0"/>
              <a:t>euthyroid</a:t>
            </a:r>
            <a:endParaRPr lang="en-US" dirty="0"/>
          </a:p>
        </p:txBody>
      </p:sp>
      <p:sp>
        <p:nvSpPr>
          <p:cNvPr id="14" name="Oval 13"/>
          <p:cNvSpPr/>
          <p:nvPr/>
        </p:nvSpPr>
        <p:spPr>
          <a:xfrm>
            <a:off x="2000232" y="5500702"/>
            <a:ext cx="16430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85%</a:t>
            </a:r>
          </a:p>
          <a:p>
            <a:pPr algn="ctr"/>
            <a:r>
              <a:rPr lang="en-US" dirty="0" err="1" smtClean="0"/>
              <a:t>euthyroid</a:t>
            </a:r>
            <a:endParaRPr lang="en-US" dirty="0"/>
          </a:p>
        </p:txBody>
      </p:sp>
      <p:sp>
        <p:nvSpPr>
          <p:cNvPr id="15" name="Oval 14"/>
          <p:cNvSpPr/>
          <p:nvPr/>
        </p:nvSpPr>
        <p:spPr>
          <a:xfrm>
            <a:off x="6357950" y="3714752"/>
            <a:ext cx="16430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83%</a:t>
            </a:r>
          </a:p>
          <a:p>
            <a:pPr algn="ctr"/>
            <a:r>
              <a:rPr lang="en-US" dirty="0" err="1" smtClean="0"/>
              <a:t>euthyroid</a:t>
            </a:r>
            <a:endParaRPr lang="en-US" dirty="0"/>
          </a:p>
        </p:txBody>
      </p:sp>
      <p:sp>
        <p:nvSpPr>
          <p:cNvPr id="16" name="Oval 15"/>
          <p:cNvSpPr/>
          <p:nvPr/>
        </p:nvSpPr>
        <p:spPr>
          <a:xfrm>
            <a:off x="6429388" y="5500702"/>
            <a:ext cx="16430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92%</a:t>
            </a:r>
          </a:p>
          <a:p>
            <a:pPr algn="ctr"/>
            <a:r>
              <a:rPr lang="en-US" dirty="0" err="1" smtClean="0"/>
              <a:t>euthyroid</a:t>
            </a:r>
            <a:endParaRPr lang="en-US" dirty="0"/>
          </a:p>
        </p:txBody>
      </p:sp>
      <p:cxnSp>
        <p:nvCxnSpPr>
          <p:cNvPr id="18" name="Straight Connector 17"/>
          <p:cNvCxnSpPr/>
          <p:nvPr/>
        </p:nvCxnSpPr>
        <p:spPr>
          <a:xfrm>
            <a:off x="2857488" y="1571612"/>
            <a:ext cx="14287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7686" y="1357298"/>
            <a:ext cx="748923" cy="369332"/>
          </a:xfrm>
          <a:prstGeom prst="rect">
            <a:avLst/>
          </a:prstGeom>
          <a:noFill/>
        </p:spPr>
        <p:txBody>
          <a:bodyPr wrap="none" rtlCol="0">
            <a:spAutoFit/>
          </a:bodyPr>
          <a:lstStyle/>
          <a:p>
            <a:r>
              <a:rPr lang="en-US" dirty="0" smtClean="0"/>
              <a:t>EMCS</a:t>
            </a:r>
            <a:endParaRPr lang="en-US" dirty="0"/>
          </a:p>
        </p:txBody>
      </p:sp>
      <p:cxnSp>
        <p:nvCxnSpPr>
          <p:cNvPr id="22" name="Straight Connector 21"/>
          <p:cNvCxnSpPr/>
          <p:nvPr/>
        </p:nvCxnSpPr>
        <p:spPr>
          <a:xfrm>
            <a:off x="5357818" y="1571612"/>
            <a:ext cx="17145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607456" y="1821646"/>
            <a:ext cx="50006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6858017" y="1785927"/>
            <a:ext cx="4286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4"/>
            <a:endCxn id="13" idx="0"/>
          </p:cNvCxnSpPr>
          <p:nvPr/>
        </p:nvCxnSpPr>
        <p:spPr>
          <a:xfrm rot="5400000">
            <a:off x="2528870" y="3278977"/>
            <a:ext cx="5857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2" idx="4"/>
          </p:cNvCxnSpPr>
          <p:nvPr/>
        </p:nvCxnSpPr>
        <p:spPr>
          <a:xfrm rot="16200000" flipH="1">
            <a:off x="6761571" y="3332555"/>
            <a:ext cx="728674"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4"/>
            <a:endCxn id="14" idx="0"/>
          </p:cNvCxnSpPr>
          <p:nvPr/>
        </p:nvCxnSpPr>
        <p:spPr>
          <a:xfrm rot="5400000">
            <a:off x="2314556" y="4993489"/>
            <a:ext cx="10144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4"/>
          </p:cNvCxnSpPr>
          <p:nvPr/>
        </p:nvCxnSpPr>
        <p:spPr>
          <a:xfrm rot="16200000" flipH="1">
            <a:off x="6761571" y="5047067"/>
            <a:ext cx="871550" cy="35719"/>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14810" y="3143248"/>
            <a:ext cx="1593834" cy="369332"/>
          </a:xfrm>
          <a:prstGeom prst="rect">
            <a:avLst/>
          </a:prstGeom>
          <a:noFill/>
        </p:spPr>
        <p:txBody>
          <a:bodyPr wrap="none" rtlCol="0">
            <a:spAutoFit/>
          </a:bodyPr>
          <a:lstStyle/>
          <a:p>
            <a:r>
              <a:rPr lang="en-US" dirty="0" smtClean="0"/>
              <a:t>After  3 Weeks</a:t>
            </a:r>
            <a:endParaRPr lang="en-US" dirty="0"/>
          </a:p>
        </p:txBody>
      </p:sp>
      <p:sp>
        <p:nvSpPr>
          <p:cNvPr id="46" name="TextBox 45"/>
          <p:cNvSpPr txBox="1"/>
          <p:nvPr/>
        </p:nvSpPr>
        <p:spPr>
          <a:xfrm>
            <a:off x="4214810" y="5000636"/>
            <a:ext cx="1593834" cy="369332"/>
          </a:xfrm>
          <a:prstGeom prst="rect">
            <a:avLst/>
          </a:prstGeom>
          <a:noFill/>
        </p:spPr>
        <p:txBody>
          <a:bodyPr wrap="none" rtlCol="0">
            <a:spAutoFit/>
          </a:bodyPr>
          <a:lstStyle/>
          <a:p>
            <a:r>
              <a:rPr lang="en-US" dirty="0" smtClean="0"/>
              <a:t>After  6 Weeks</a:t>
            </a:r>
            <a:endParaRPr lang="en-US" dirty="0"/>
          </a:p>
        </p:txBody>
      </p:sp>
      <p:cxnSp>
        <p:nvCxnSpPr>
          <p:cNvPr id="48" name="Straight Connector 47"/>
          <p:cNvCxnSpPr/>
          <p:nvPr/>
        </p:nvCxnSpPr>
        <p:spPr>
          <a:xfrm>
            <a:off x="5857884" y="3357562"/>
            <a:ext cx="12858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5" idx="1"/>
          </p:cNvCxnSpPr>
          <p:nvPr/>
        </p:nvCxnSpPr>
        <p:spPr>
          <a:xfrm rot="10800000" flipV="1">
            <a:off x="2786050" y="3327914"/>
            <a:ext cx="1428760" cy="29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57488" y="5214950"/>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29322" y="5214950"/>
            <a:ext cx="1285884" cy="158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57686" y="3929066"/>
            <a:ext cx="1241045" cy="369332"/>
          </a:xfrm>
          <a:prstGeom prst="rect">
            <a:avLst/>
          </a:prstGeom>
          <a:noFill/>
        </p:spPr>
        <p:txBody>
          <a:bodyPr wrap="none" rtlCol="0">
            <a:spAutoFit/>
          </a:bodyPr>
          <a:lstStyle/>
          <a:p>
            <a:r>
              <a:rPr lang="en-US" dirty="0" smtClean="0">
                <a:solidFill>
                  <a:srgbClr val="C00000"/>
                </a:solidFill>
              </a:rPr>
              <a:t>( P &lt; 0.01 )</a:t>
            </a:r>
            <a:endParaRPr lang="en-US" dirty="0">
              <a:solidFill>
                <a:srgbClr val="C00000"/>
              </a:solidFill>
            </a:endParaRPr>
          </a:p>
        </p:txBody>
      </p:sp>
      <p:sp>
        <p:nvSpPr>
          <p:cNvPr id="56" name="TextBox 55"/>
          <p:cNvSpPr txBox="1"/>
          <p:nvPr/>
        </p:nvSpPr>
        <p:spPr>
          <a:xfrm>
            <a:off x="4429124" y="5786454"/>
            <a:ext cx="1241045" cy="646331"/>
          </a:xfrm>
          <a:prstGeom prst="rect">
            <a:avLst/>
          </a:prstGeom>
          <a:noFill/>
        </p:spPr>
        <p:txBody>
          <a:bodyPr wrap="none" rtlCol="0">
            <a:spAutoFit/>
          </a:bodyPr>
          <a:lstStyle/>
          <a:p>
            <a:r>
              <a:rPr lang="en-US" dirty="0" smtClean="0">
                <a:solidFill>
                  <a:srgbClr val="C00000"/>
                </a:solidFill>
              </a:rPr>
              <a:t>( P &lt; 0.01 )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347403.gif"/>
          <p:cNvPicPr>
            <a:picLocks noGrp="1" noChangeAspect="1"/>
          </p:cNvPicPr>
          <p:nvPr>
            <p:ph idx="1"/>
          </p:nvPr>
        </p:nvPicPr>
        <p:blipFill>
          <a:blip r:embed="rId2" cstate="print"/>
          <a:stretch>
            <a:fillRect/>
          </a:stretch>
        </p:blipFill>
        <p:spPr>
          <a:xfrm>
            <a:off x="2571736" y="1785926"/>
            <a:ext cx="4786346" cy="3348141"/>
          </a:xfrm>
        </p:spPr>
      </p:pic>
      <p:sp>
        <p:nvSpPr>
          <p:cNvPr id="6" name="TextBox 5"/>
          <p:cNvSpPr txBox="1"/>
          <p:nvPr/>
        </p:nvSpPr>
        <p:spPr>
          <a:xfrm>
            <a:off x="3286116" y="6215082"/>
            <a:ext cx="5200142" cy="338554"/>
          </a:xfrm>
          <a:prstGeom prst="rect">
            <a:avLst/>
          </a:prstGeom>
          <a:noFill/>
        </p:spPr>
        <p:txBody>
          <a:bodyPr wrap="none" rtlCol="0">
            <a:spAutoFit/>
          </a:bodyPr>
          <a:lstStyle/>
          <a:p>
            <a:r>
              <a:rPr lang="en-US" sz="1600" dirty="0" smtClean="0">
                <a:solidFill>
                  <a:srgbClr val="0070C0"/>
                </a:solidFill>
              </a:rPr>
              <a:t>Page  SR et al . Clinical  </a:t>
            </a:r>
            <a:r>
              <a:rPr lang="en-US" sz="1600" dirty="0" err="1" smtClean="0">
                <a:solidFill>
                  <a:srgbClr val="0070C0"/>
                </a:solidFill>
              </a:rPr>
              <a:t>Endocrinol</a:t>
            </a:r>
            <a:r>
              <a:rPr lang="en-US" sz="1600" dirty="0" smtClean="0">
                <a:solidFill>
                  <a:srgbClr val="0070C0"/>
                </a:solidFill>
              </a:rPr>
              <a:t>. (</a:t>
            </a:r>
            <a:r>
              <a:rPr lang="en-US" sz="1600" dirty="0" err="1" smtClean="0">
                <a:solidFill>
                  <a:srgbClr val="0070C0"/>
                </a:solidFill>
              </a:rPr>
              <a:t>Oxf</a:t>
            </a:r>
            <a:r>
              <a:rPr lang="en-US" sz="1600" dirty="0" smtClean="0">
                <a:solidFill>
                  <a:srgbClr val="0070C0"/>
                </a:solidFill>
              </a:rPr>
              <a:t>)  1996 ; 45 : 511-16</a:t>
            </a:r>
            <a:endParaRPr lang="en-US" sz="1600" dirty="0">
              <a:solidFill>
                <a:srgbClr val="0070C0"/>
              </a:solidFill>
            </a:endParaRPr>
          </a:p>
        </p:txBody>
      </p:sp>
      <p:sp>
        <p:nvSpPr>
          <p:cNvPr id="7" name="TextBox 6"/>
          <p:cNvSpPr txBox="1"/>
          <p:nvPr/>
        </p:nvSpPr>
        <p:spPr>
          <a:xfrm>
            <a:off x="1857356" y="500042"/>
            <a:ext cx="6189387"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solidFill>
                  <a:schemeClr val="tx2">
                    <a:lumMod val="75000"/>
                  </a:schemeClr>
                </a:solidFill>
              </a:rPr>
              <a:t>What ATDs dose should be used initially?</a:t>
            </a:r>
            <a:endParaRPr lang="en-US"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71934" y="1142984"/>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a:t>
            </a:r>
            <a:r>
              <a:rPr lang="en-US" dirty="0" smtClean="0"/>
              <a:t>  = </a:t>
            </a:r>
            <a:r>
              <a:rPr lang="en-US" sz="2400" dirty="0" smtClean="0"/>
              <a:t>240</a:t>
            </a:r>
          </a:p>
          <a:p>
            <a:pPr algn="ctr"/>
            <a:r>
              <a:rPr lang="en-US" sz="2400" dirty="0" smtClean="0"/>
              <a:t>GD</a:t>
            </a:r>
            <a:endParaRPr lang="en-US" sz="2400" dirty="0"/>
          </a:p>
        </p:txBody>
      </p:sp>
      <p:sp>
        <p:nvSpPr>
          <p:cNvPr id="6" name="Rectangle 5"/>
          <p:cNvSpPr/>
          <p:nvPr/>
        </p:nvSpPr>
        <p:spPr>
          <a:xfrm>
            <a:off x="1357290" y="2714620"/>
            <a:ext cx="21431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FT4 &gt; 7 </a:t>
            </a:r>
            <a:r>
              <a:rPr lang="en-US" dirty="0" err="1" smtClean="0"/>
              <a:t>ng</a:t>
            </a:r>
            <a:r>
              <a:rPr lang="en-US" dirty="0" smtClean="0"/>
              <a:t>/dl</a:t>
            </a:r>
          </a:p>
        </p:txBody>
      </p:sp>
      <p:sp>
        <p:nvSpPr>
          <p:cNvPr id="7" name="Rectangle 6"/>
          <p:cNvSpPr/>
          <p:nvPr/>
        </p:nvSpPr>
        <p:spPr>
          <a:xfrm>
            <a:off x="6357950" y="2714620"/>
            <a:ext cx="2428892" cy="842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FT4 &lt; 7 </a:t>
            </a:r>
            <a:r>
              <a:rPr lang="en-US" dirty="0" err="1" smtClean="0"/>
              <a:t>ng</a:t>
            </a:r>
            <a:r>
              <a:rPr lang="en-US" dirty="0" smtClean="0"/>
              <a:t>/dl</a:t>
            </a:r>
          </a:p>
          <a:p>
            <a:pPr algn="ctr"/>
            <a:endParaRPr lang="en-US" dirty="0"/>
          </a:p>
        </p:txBody>
      </p:sp>
      <p:sp>
        <p:nvSpPr>
          <p:cNvPr id="9" name="TextBox 8"/>
          <p:cNvSpPr txBox="1"/>
          <p:nvPr/>
        </p:nvSpPr>
        <p:spPr>
          <a:xfrm>
            <a:off x="3929058" y="3929066"/>
            <a:ext cx="2070823" cy="338554"/>
          </a:xfrm>
          <a:prstGeom prst="rect">
            <a:avLst/>
          </a:prstGeom>
          <a:noFill/>
        </p:spPr>
        <p:txBody>
          <a:bodyPr wrap="none" rtlCol="0">
            <a:spAutoFit/>
          </a:bodyPr>
          <a:lstStyle/>
          <a:p>
            <a:r>
              <a:rPr lang="en-US" sz="1600" dirty="0" smtClean="0"/>
              <a:t>         After   12 weeks</a:t>
            </a:r>
          </a:p>
        </p:txBody>
      </p:sp>
      <p:cxnSp>
        <p:nvCxnSpPr>
          <p:cNvPr id="11" name="Straight Connector 10"/>
          <p:cNvCxnSpPr/>
          <p:nvPr/>
        </p:nvCxnSpPr>
        <p:spPr>
          <a:xfrm>
            <a:off x="5857884" y="1571612"/>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537339" y="2035165"/>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p:cNvCxnSpPr>
          <p:nvPr/>
        </p:nvCxnSpPr>
        <p:spPr>
          <a:xfrm rot="10800000">
            <a:off x="2928926" y="1571612"/>
            <a:ext cx="1143008"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429654" y="207088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p:cNvCxnSpPr>
          <p:nvPr/>
        </p:nvCxnSpPr>
        <p:spPr>
          <a:xfrm rot="5400000">
            <a:off x="7172340" y="3957638"/>
            <a:ext cx="80011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2"/>
          </p:cNvCxnSpPr>
          <p:nvPr/>
        </p:nvCxnSpPr>
        <p:spPr>
          <a:xfrm rot="5400000">
            <a:off x="2028804" y="4029076"/>
            <a:ext cx="80011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14546" y="6286520"/>
            <a:ext cx="6634060" cy="338554"/>
          </a:xfrm>
          <a:prstGeom prst="rect">
            <a:avLst/>
          </a:prstGeom>
          <a:noFill/>
        </p:spPr>
        <p:txBody>
          <a:bodyPr wrap="none" rtlCol="0">
            <a:spAutoFit/>
          </a:bodyPr>
          <a:lstStyle/>
          <a:p>
            <a:r>
              <a:rPr lang="en-US" sz="1600" dirty="0" smtClean="0">
                <a:solidFill>
                  <a:srgbClr val="0070C0"/>
                </a:solidFill>
              </a:rPr>
              <a:t>Nakamura H  et al. ( Japan ) J </a:t>
            </a:r>
            <a:r>
              <a:rPr lang="en-US" sz="1600" dirty="0" err="1" smtClean="0">
                <a:solidFill>
                  <a:srgbClr val="0070C0"/>
                </a:solidFill>
              </a:rPr>
              <a:t>Clin</a:t>
            </a:r>
            <a:r>
              <a:rPr lang="en-US" sz="1600" dirty="0" smtClean="0">
                <a:solidFill>
                  <a:srgbClr val="0070C0"/>
                </a:solidFill>
              </a:rPr>
              <a:t> </a:t>
            </a:r>
            <a:r>
              <a:rPr lang="en-US" sz="1600" dirty="0" err="1" smtClean="0">
                <a:solidFill>
                  <a:srgbClr val="0070C0"/>
                </a:solidFill>
              </a:rPr>
              <a:t>Endocrinol</a:t>
            </a:r>
            <a:r>
              <a:rPr lang="en-US" sz="1600" dirty="0" smtClean="0">
                <a:solidFill>
                  <a:srgbClr val="0070C0"/>
                </a:solidFill>
              </a:rPr>
              <a:t> </a:t>
            </a:r>
            <a:r>
              <a:rPr lang="en-US" sz="1600" dirty="0" err="1" smtClean="0">
                <a:solidFill>
                  <a:srgbClr val="0070C0"/>
                </a:solidFill>
              </a:rPr>
              <a:t>Metab</a:t>
            </a:r>
            <a:r>
              <a:rPr lang="en-US" sz="1600" dirty="0" smtClean="0">
                <a:solidFill>
                  <a:srgbClr val="0070C0"/>
                </a:solidFill>
              </a:rPr>
              <a:t>. 2007 Jun;92(6) : 2157-62</a:t>
            </a:r>
            <a:endParaRPr lang="en-US" sz="1600" dirty="0">
              <a:solidFill>
                <a:srgbClr val="0070C0"/>
              </a:solidFill>
            </a:endParaRPr>
          </a:p>
        </p:txBody>
      </p:sp>
      <p:sp>
        <p:nvSpPr>
          <p:cNvPr id="24" name="TextBox 23"/>
          <p:cNvSpPr txBox="1"/>
          <p:nvPr/>
        </p:nvSpPr>
        <p:spPr>
          <a:xfrm>
            <a:off x="1142976" y="4643446"/>
            <a:ext cx="3297698" cy="1200329"/>
          </a:xfrm>
          <a:prstGeom prst="rect">
            <a:avLst/>
          </a:prstGeom>
          <a:noFill/>
        </p:spPr>
        <p:txBody>
          <a:bodyPr wrap="none" rtlCol="0">
            <a:spAutoFit/>
          </a:bodyPr>
          <a:lstStyle/>
          <a:p>
            <a:r>
              <a:rPr lang="en-US" dirty="0" smtClean="0"/>
              <a:t>        MMI = 30 mg /day </a:t>
            </a:r>
          </a:p>
          <a:p>
            <a:r>
              <a:rPr lang="en-US" dirty="0" smtClean="0"/>
              <a:t>Normalized FT4 more effectively</a:t>
            </a:r>
          </a:p>
          <a:p>
            <a:r>
              <a:rPr lang="en-US" dirty="0" smtClean="0"/>
              <a:t>Than PTU=300mg or MMI=15mg</a:t>
            </a:r>
          </a:p>
          <a:p>
            <a:r>
              <a:rPr lang="en-US" dirty="0" smtClean="0"/>
              <a:t>            ( p&lt; 0.05)</a:t>
            </a:r>
            <a:endParaRPr lang="en-US" dirty="0"/>
          </a:p>
        </p:txBody>
      </p:sp>
      <p:sp>
        <p:nvSpPr>
          <p:cNvPr id="27" name="TextBox 26"/>
          <p:cNvSpPr txBox="1"/>
          <p:nvPr/>
        </p:nvSpPr>
        <p:spPr>
          <a:xfrm>
            <a:off x="6072198" y="4786322"/>
            <a:ext cx="2649828" cy="646331"/>
          </a:xfrm>
          <a:prstGeom prst="rect">
            <a:avLst/>
          </a:prstGeom>
          <a:noFill/>
        </p:spPr>
        <p:txBody>
          <a:bodyPr wrap="none" rtlCol="0">
            <a:spAutoFit/>
          </a:bodyPr>
          <a:lstStyle/>
          <a:p>
            <a:r>
              <a:rPr lang="en-US" dirty="0" smtClean="0"/>
              <a:t>No remarkable difference </a:t>
            </a:r>
          </a:p>
          <a:p>
            <a:r>
              <a:rPr lang="en-US" dirty="0" smtClean="0"/>
              <a:t>   between  three groups</a:t>
            </a:r>
            <a:endParaRPr lang="en-US" dirty="0"/>
          </a:p>
        </p:txBody>
      </p:sp>
      <p:cxnSp>
        <p:nvCxnSpPr>
          <p:cNvPr id="30" name="Straight Connector 29"/>
          <p:cNvCxnSpPr/>
          <p:nvPr/>
        </p:nvCxnSpPr>
        <p:spPr>
          <a:xfrm>
            <a:off x="2428860" y="4071942"/>
            <a:ext cx="18573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43636" y="4071942"/>
            <a:ext cx="14287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71604" y="214290"/>
            <a:ext cx="6429420"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solidFill>
                  <a:schemeClr val="tx2">
                    <a:lumMod val="75000"/>
                  </a:schemeClr>
                </a:solidFill>
              </a:rPr>
              <a:t>      What ATDs dose should be used initially?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n-US" sz="3200" dirty="0" smtClean="0">
                <a:solidFill>
                  <a:schemeClr val="tx2">
                    <a:lumMod val="75000"/>
                  </a:schemeClr>
                </a:solidFill>
              </a:rPr>
              <a:t>What ATDs dose should be used initially?</a:t>
            </a:r>
            <a:endParaRPr lang="en-US" sz="3200" dirty="0">
              <a:solidFill>
                <a:schemeClr val="tx2">
                  <a:lumMod val="75000"/>
                </a:schemeClr>
              </a:solidFill>
            </a:endParaRPr>
          </a:p>
        </p:txBody>
      </p:sp>
      <p:sp>
        <p:nvSpPr>
          <p:cNvPr id="3" name="Content Placeholder 2"/>
          <p:cNvSpPr>
            <a:spLocks noGrp="1"/>
          </p:cNvSpPr>
          <p:nvPr>
            <p:ph idx="1"/>
          </p:nvPr>
        </p:nvSpPr>
        <p:spPr>
          <a:xfrm>
            <a:off x="1428728" y="2057400"/>
            <a:ext cx="7498080" cy="4800600"/>
          </a:xfrm>
        </p:spPr>
        <p:txBody>
          <a:bodyPr/>
          <a:lstStyle/>
          <a:p>
            <a:pPr>
              <a:buNone/>
            </a:pPr>
            <a:r>
              <a:rPr lang="en-US" dirty="0" smtClean="0">
                <a:solidFill>
                  <a:srgbClr val="C00000"/>
                </a:solidFill>
              </a:rPr>
              <a:t>CONCLUSION :</a:t>
            </a:r>
          </a:p>
          <a:p>
            <a:pPr>
              <a:buNone/>
            </a:pPr>
            <a:endParaRPr lang="en-US" dirty="0" smtClean="0">
              <a:solidFill>
                <a:srgbClr val="C00000"/>
              </a:solidFill>
            </a:endParaRPr>
          </a:p>
          <a:p>
            <a:r>
              <a:rPr lang="en-US" dirty="0" smtClean="0"/>
              <a:t>The disease activity  and  the  starting dose are both important.</a:t>
            </a:r>
          </a:p>
          <a:p>
            <a:r>
              <a:rPr lang="en-US" dirty="0" smtClean="0"/>
              <a:t>For mild to moderate GD an initial MMI=10-20mg/day would be appropriate.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643182"/>
            <a:ext cx="7498080" cy="1143000"/>
          </a:xfrm>
        </p:spPr>
        <p:txBody>
          <a:bodyPr>
            <a:noAutofit/>
          </a:bodyPr>
          <a:lstStyle/>
          <a:p>
            <a:r>
              <a:rPr lang="en-US" sz="2800" dirty="0" smtClean="0">
                <a:solidFill>
                  <a:srgbClr val="C00000"/>
                </a:solidFill>
              </a:rPr>
              <a:t>Would </a:t>
            </a:r>
            <a:r>
              <a:rPr lang="en-US" sz="2800" dirty="0" err="1" smtClean="0">
                <a:solidFill>
                  <a:srgbClr val="C00000"/>
                </a:solidFill>
              </a:rPr>
              <a:t>coadministration</a:t>
            </a:r>
            <a:r>
              <a:rPr lang="en-US" sz="2800" dirty="0" smtClean="0">
                <a:solidFill>
                  <a:srgbClr val="C00000"/>
                </a:solidFill>
              </a:rPr>
              <a:t> of LT4 during or after ATDs therapy enhance the chances of remission?</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r>
              <a:rPr lang="en-US" sz="4000" dirty="0" smtClean="0">
                <a:latin typeface="Albertus Extra Bold" pitchFamily="34" charset="0"/>
              </a:rPr>
              <a:t>Block – Replace  </a:t>
            </a:r>
            <a:r>
              <a:rPr lang="en-US" sz="4000" dirty="0" smtClean="0"/>
              <a:t/>
            </a:r>
            <a:br>
              <a:rPr lang="en-US" sz="4000" dirty="0" smtClean="0"/>
            </a:br>
            <a:r>
              <a:rPr lang="en-US" sz="4000" dirty="0" smtClean="0"/>
              <a:t>                      </a:t>
            </a:r>
            <a:r>
              <a:rPr lang="en-US" sz="4000" i="1" dirty="0" err="1" smtClean="0">
                <a:solidFill>
                  <a:srgbClr val="FF0000"/>
                </a:solidFill>
                <a:latin typeface="Abadi MT Condensed Light" pitchFamily="34" charset="0"/>
              </a:rPr>
              <a:t>vs</a:t>
            </a:r>
            <a:r>
              <a:rPr lang="en-US" sz="4000" dirty="0" smtClean="0">
                <a:solidFill>
                  <a:srgbClr val="FF0000"/>
                </a:solidFill>
              </a:rPr>
              <a:t> </a:t>
            </a:r>
            <a:r>
              <a:rPr lang="en-US" sz="4000" dirty="0" smtClean="0"/>
              <a:t> </a:t>
            </a:r>
            <a:br>
              <a:rPr lang="en-US" sz="4000" dirty="0" smtClean="0"/>
            </a:br>
            <a:r>
              <a:rPr lang="en-US" sz="4000" dirty="0" smtClean="0"/>
              <a:t>         </a:t>
            </a:r>
            <a:r>
              <a:rPr lang="en-US" sz="4000" dirty="0" smtClean="0">
                <a:latin typeface="Albertus Extra Bold" pitchFamily="34" charset="0"/>
              </a:rPr>
              <a:t>Titration  Regimen</a:t>
            </a:r>
            <a:r>
              <a:rPr lang="en-US" sz="2800" dirty="0" smtClean="0"/>
              <a:t/>
            </a:r>
            <a:br>
              <a:rPr lang="en-US" sz="2800" dirty="0" smtClean="0"/>
            </a:br>
            <a:r>
              <a:rPr lang="en-US" sz="2800" dirty="0" smtClean="0"/>
              <a:t/>
            </a:r>
            <a:br>
              <a:rPr lang="en-US" sz="2800" dirty="0" smtClean="0"/>
            </a:br>
            <a:endParaRPr lang="en-US" sz="2800" dirty="0"/>
          </a:p>
        </p:txBody>
      </p:sp>
      <p:cxnSp>
        <p:nvCxnSpPr>
          <p:cNvPr id="5" name="Straight Connector 4"/>
          <p:cNvCxnSpPr/>
          <p:nvPr/>
        </p:nvCxnSpPr>
        <p:spPr>
          <a:xfrm flipV="1">
            <a:off x="1214414" y="2000240"/>
            <a:ext cx="7572428"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43306" y="214290"/>
            <a:ext cx="2357454" cy="1057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a:t>
            </a:r>
            <a:r>
              <a:rPr lang="en-US" sz="1600" dirty="0" smtClean="0"/>
              <a:t>  = </a:t>
            </a:r>
            <a:r>
              <a:rPr lang="en-US" sz="2000" dirty="0" smtClean="0"/>
              <a:t>109  ,GD</a:t>
            </a:r>
          </a:p>
          <a:p>
            <a:pPr algn="ctr"/>
            <a:r>
              <a:rPr lang="en-US" sz="2000" dirty="0" smtClean="0"/>
              <a:t>ATDs  = 6 mo</a:t>
            </a:r>
            <a:endParaRPr lang="en-US" sz="2000" dirty="0"/>
          </a:p>
        </p:txBody>
      </p:sp>
      <p:sp>
        <p:nvSpPr>
          <p:cNvPr id="6" name="Rectangle 5"/>
          <p:cNvSpPr/>
          <p:nvPr/>
        </p:nvSpPr>
        <p:spPr>
          <a:xfrm>
            <a:off x="1785918" y="1785926"/>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ATD+LT4</a:t>
            </a:r>
          </a:p>
          <a:p>
            <a:pPr algn="ctr"/>
            <a:r>
              <a:rPr lang="en-US" dirty="0" smtClean="0"/>
              <a:t>(12 months)</a:t>
            </a:r>
          </a:p>
          <a:p>
            <a:pPr algn="ctr"/>
            <a:endParaRPr lang="en-US" dirty="0"/>
          </a:p>
        </p:txBody>
      </p:sp>
      <p:sp>
        <p:nvSpPr>
          <p:cNvPr id="7" name="Rectangle 6"/>
          <p:cNvSpPr/>
          <p:nvPr/>
        </p:nvSpPr>
        <p:spPr>
          <a:xfrm>
            <a:off x="6215074" y="1714488"/>
            <a:ext cx="20717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ATD+Placebo</a:t>
            </a:r>
            <a:endParaRPr lang="en-US" dirty="0" smtClean="0"/>
          </a:p>
          <a:p>
            <a:pPr algn="ctr"/>
            <a:r>
              <a:rPr lang="en-US" dirty="0" smtClean="0"/>
              <a:t> 12 months)</a:t>
            </a:r>
            <a:endParaRPr lang="en-US" dirty="0"/>
          </a:p>
        </p:txBody>
      </p:sp>
      <p:cxnSp>
        <p:nvCxnSpPr>
          <p:cNvPr id="11" name="Straight Connector 10"/>
          <p:cNvCxnSpPr>
            <a:stCxn id="5" idx="6"/>
          </p:cNvCxnSpPr>
          <p:nvPr/>
        </p:nvCxnSpPr>
        <p:spPr>
          <a:xfrm>
            <a:off x="6000760" y="742928"/>
            <a:ext cx="928694" cy="42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464313" y="1249347"/>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928926" y="785794"/>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429654" y="128506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189274" y="3511944"/>
            <a:ext cx="1801038" cy="34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028010" y="3600448"/>
            <a:ext cx="180024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86314" y="6357958"/>
            <a:ext cx="4107856" cy="307777"/>
          </a:xfrm>
          <a:prstGeom prst="rect">
            <a:avLst/>
          </a:prstGeom>
          <a:noFill/>
        </p:spPr>
        <p:txBody>
          <a:bodyPr wrap="none" rtlCol="0">
            <a:spAutoFit/>
          </a:bodyPr>
          <a:lstStyle/>
          <a:p>
            <a:r>
              <a:rPr lang="en-US" sz="1400" dirty="0" err="1" smtClean="0"/>
              <a:t>Hashizume</a:t>
            </a:r>
            <a:r>
              <a:rPr lang="en-US" sz="1400" dirty="0" smtClean="0"/>
              <a:t> K  et al .  N Eng J Med 1991; 324 : 947-953</a:t>
            </a:r>
            <a:endParaRPr lang="en-US" sz="1400" dirty="0"/>
          </a:p>
        </p:txBody>
      </p:sp>
      <p:sp>
        <p:nvSpPr>
          <p:cNvPr id="17" name="Rectangle 16"/>
          <p:cNvSpPr/>
          <p:nvPr/>
        </p:nvSpPr>
        <p:spPr>
          <a:xfrm>
            <a:off x="1785918" y="3643314"/>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Continued LT4</a:t>
            </a:r>
          </a:p>
          <a:p>
            <a:pPr algn="ctr"/>
            <a:r>
              <a:rPr lang="en-US" dirty="0" smtClean="0"/>
              <a:t>3-yr</a:t>
            </a:r>
            <a:endParaRPr lang="en-US" dirty="0"/>
          </a:p>
        </p:txBody>
      </p:sp>
      <p:sp>
        <p:nvSpPr>
          <p:cNvPr id="19" name="Rectangle 18"/>
          <p:cNvSpPr/>
          <p:nvPr/>
        </p:nvSpPr>
        <p:spPr>
          <a:xfrm>
            <a:off x="6215074" y="3643314"/>
            <a:ext cx="21431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Continued Placebo</a:t>
            </a:r>
          </a:p>
          <a:p>
            <a:pPr algn="ctr"/>
            <a:r>
              <a:rPr lang="en-US" dirty="0" smtClean="0"/>
              <a:t>3-yr</a:t>
            </a:r>
            <a:endParaRPr lang="en-US" dirty="0"/>
          </a:p>
        </p:txBody>
      </p:sp>
      <p:sp>
        <p:nvSpPr>
          <p:cNvPr id="31" name="Oval 30"/>
          <p:cNvSpPr/>
          <p:nvPr/>
        </p:nvSpPr>
        <p:spPr>
          <a:xfrm>
            <a:off x="2214546" y="5214950"/>
            <a:ext cx="150019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1.7 %</a:t>
            </a:r>
            <a:endParaRPr lang="en-US" sz="2800" dirty="0"/>
          </a:p>
        </p:txBody>
      </p:sp>
      <p:sp>
        <p:nvSpPr>
          <p:cNvPr id="32" name="Oval 31"/>
          <p:cNvSpPr/>
          <p:nvPr/>
        </p:nvSpPr>
        <p:spPr>
          <a:xfrm>
            <a:off x="6429388" y="5229244"/>
            <a:ext cx="150019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35 %</a:t>
            </a:r>
            <a:endParaRPr lang="en-US" sz="2800" dirty="0"/>
          </a:p>
        </p:txBody>
      </p:sp>
      <p:sp>
        <p:nvSpPr>
          <p:cNvPr id="42" name="TextBox 41"/>
          <p:cNvSpPr txBox="1"/>
          <p:nvPr/>
        </p:nvSpPr>
        <p:spPr>
          <a:xfrm>
            <a:off x="4572000" y="5500702"/>
            <a:ext cx="959878" cy="369332"/>
          </a:xfrm>
          <a:prstGeom prst="rect">
            <a:avLst/>
          </a:prstGeom>
          <a:noFill/>
        </p:spPr>
        <p:txBody>
          <a:bodyPr wrap="none" rtlCol="0">
            <a:spAutoFit/>
          </a:bodyPr>
          <a:lstStyle/>
          <a:p>
            <a:r>
              <a:rPr lang="en-US" dirty="0" smtClean="0"/>
              <a:t>Relapse </a:t>
            </a:r>
            <a:endParaRPr lang="en-US" dirty="0"/>
          </a:p>
        </p:txBody>
      </p:sp>
      <p:cxnSp>
        <p:nvCxnSpPr>
          <p:cNvPr id="44" name="Straight Connector 43"/>
          <p:cNvCxnSpPr>
            <a:stCxn id="31" idx="6"/>
            <a:endCxn id="31" idx="6"/>
          </p:cNvCxnSpPr>
          <p:nvPr/>
        </p:nvCxnSpPr>
        <p:spPr>
          <a:xfrm>
            <a:off x="3714744" y="567215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1" idx="6"/>
            <a:endCxn id="42" idx="1"/>
          </p:cNvCxnSpPr>
          <p:nvPr/>
        </p:nvCxnSpPr>
        <p:spPr>
          <a:xfrm>
            <a:off x="3714744" y="5672150"/>
            <a:ext cx="857256" cy="13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3"/>
            <a:endCxn id="32" idx="2"/>
          </p:cNvCxnSpPr>
          <p:nvPr/>
        </p:nvCxnSpPr>
        <p:spPr>
          <a:xfrm>
            <a:off x="5531878" y="5685368"/>
            <a:ext cx="897510" cy="1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7" idx="2"/>
            <a:endCxn id="31" idx="0"/>
          </p:cNvCxnSpPr>
          <p:nvPr/>
        </p:nvCxnSpPr>
        <p:spPr>
          <a:xfrm rot="16200000" flipH="1">
            <a:off x="2618167" y="4868472"/>
            <a:ext cx="65723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2" idx="0"/>
          </p:cNvCxnSpPr>
          <p:nvPr/>
        </p:nvCxnSpPr>
        <p:spPr>
          <a:xfrm rot="16200000" flipH="1">
            <a:off x="6833010" y="4882767"/>
            <a:ext cx="65723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14290"/>
            <a:ext cx="7498080" cy="1143000"/>
          </a:xfrm>
        </p:spPr>
        <p:style>
          <a:lnRef idx="1">
            <a:schemeClr val="accent2"/>
          </a:lnRef>
          <a:fillRef idx="2">
            <a:schemeClr val="accent2"/>
          </a:fillRef>
          <a:effectRef idx="1">
            <a:schemeClr val="accent2"/>
          </a:effectRef>
          <a:fontRef idx="minor">
            <a:schemeClr val="dk1"/>
          </a:fontRef>
        </p:style>
        <p:txBody>
          <a:bodyPr>
            <a:noAutofit/>
          </a:bodyPr>
          <a:lstStyle/>
          <a:p>
            <a:r>
              <a:rPr lang="en-US" sz="2400" dirty="0" smtClean="0"/>
              <a:t>Despite the widespread use of these different approaches , controversy still exists relative to the mints of each Rx</a:t>
            </a:r>
            <a:endParaRPr lang="en-US" sz="2400" dirty="0"/>
          </a:p>
        </p:txBody>
      </p:sp>
      <p:sp>
        <p:nvSpPr>
          <p:cNvPr id="3" name="Content Placeholder 2"/>
          <p:cNvSpPr>
            <a:spLocks noGrp="1"/>
          </p:cNvSpPr>
          <p:nvPr>
            <p:ph idx="1"/>
          </p:nvPr>
        </p:nvSpPr>
        <p:spPr>
          <a:xfrm>
            <a:off x="1645920" y="1785926"/>
            <a:ext cx="7498080" cy="4800600"/>
          </a:xfrm>
        </p:spPr>
        <p:txBody>
          <a:bodyPr>
            <a:normAutofit/>
          </a:bodyPr>
          <a:lstStyle/>
          <a:p>
            <a:r>
              <a:rPr lang="en-US" dirty="0" err="1" smtClean="0"/>
              <a:t>PubMed</a:t>
            </a:r>
            <a:r>
              <a:rPr lang="en-US" dirty="0" smtClean="0"/>
              <a:t> :  754  Articles ( Review: 211)</a:t>
            </a:r>
          </a:p>
          <a:p>
            <a:pPr>
              <a:buNone/>
            </a:pPr>
            <a:endParaRPr lang="en-US" dirty="0" smtClean="0"/>
          </a:p>
          <a:p>
            <a:r>
              <a:rPr lang="en-US" sz="2800" dirty="0" smtClean="0"/>
              <a:t>Survey of members of the European&amp; ATA</a:t>
            </a:r>
          </a:p>
          <a:p>
            <a:pPr>
              <a:buNone/>
            </a:pPr>
            <a:r>
              <a:rPr lang="en-US" sz="2800" dirty="0" smtClean="0"/>
              <a:t>          response rate = 62%</a:t>
            </a:r>
          </a:p>
          <a:p>
            <a:pPr>
              <a:buNone/>
            </a:pPr>
            <a:r>
              <a:rPr lang="en-US" sz="2800" dirty="0" smtClean="0"/>
              <a:t>          data analysis   = 52%</a:t>
            </a:r>
          </a:p>
          <a:p>
            <a:r>
              <a:rPr lang="en-US" sz="2800" dirty="0" smtClean="0"/>
              <a:t>The 1</a:t>
            </a:r>
            <a:r>
              <a:rPr lang="en-US" sz="2800" baseline="30000" dirty="0" smtClean="0"/>
              <a:t>st</a:t>
            </a:r>
            <a:r>
              <a:rPr lang="en-US" sz="2800" dirty="0" smtClean="0"/>
              <a:t> choice of treatment :</a:t>
            </a:r>
          </a:p>
          <a:p>
            <a:pPr>
              <a:buNone/>
            </a:pPr>
            <a:r>
              <a:rPr lang="en-US" sz="2800" dirty="0" smtClean="0"/>
              <a:t>        </a:t>
            </a:r>
            <a:r>
              <a:rPr lang="en-US" sz="2800" dirty="0" smtClean="0">
                <a:solidFill>
                  <a:srgbClr val="C00000"/>
                </a:solidFill>
              </a:rPr>
              <a:t>Radioactive iodine = 69%</a:t>
            </a:r>
          </a:p>
          <a:p>
            <a:pPr>
              <a:buNone/>
            </a:pPr>
            <a:r>
              <a:rPr lang="en-US" sz="2800" dirty="0" smtClean="0">
                <a:solidFill>
                  <a:srgbClr val="C00000"/>
                </a:solidFill>
              </a:rPr>
              <a:t>        </a:t>
            </a:r>
            <a:r>
              <a:rPr lang="en-US" sz="2800" dirty="0" err="1" smtClean="0">
                <a:solidFill>
                  <a:srgbClr val="C00000"/>
                </a:solidFill>
              </a:rPr>
              <a:t>Thioureas</a:t>
            </a:r>
            <a:r>
              <a:rPr lang="en-US" sz="2800" dirty="0" smtClean="0">
                <a:solidFill>
                  <a:srgbClr val="C00000"/>
                </a:solidFill>
              </a:rPr>
              <a:t>  = 30%</a:t>
            </a:r>
            <a:endParaRPr lang="en-US" sz="2800" dirty="0">
              <a:solidFill>
                <a:srgbClr val="C00000"/>
              </a:solidFill>
            </a:endParaRPr>
          </a:p>
        </p:txBody>
      </p:sp>
      <p:sp>
        <p:nvSpPr>
          <p:cNvPr id="4" name="TextBox 3"/>
          <p:cNvSpPr txBox="1"/>
          <p:nvPr/>
        </p:nvSpPr>
        <p:spPr>
          <a:xfrm>
            <a:off x="1643042" y="6357958"/>
            <a:ext cx="2675028" cy="276999"/>
          </a:xfrm>
          <a:prstGeom prst="rect">
            <a:avLst/>
          </a:prstGeom>
          <a:noFill/>
        </p:spPr>
        <p:txBody>
          <a:bodyPr wrap="none" rtlCol="0">
            <a:spAutoFit/>
          </a:bodyPr>
          <a:lstStyle/>
          <a:p>
            <a:r>
              <a:rPr lang="en-US" sz="1200" dirty="0" smtClean="0"/>
              <a:t>JCEM 1990 ,  Vol.70  No.6  ;  1518 -1524</a:t>
            </a:r>
            <a:endParaRPr lang="en-US" sz="1200" dirty="0"/>
          </a:p>
        </p:txBody>
      </p:sp>
      <p:cxnSp>
        <p:nvCxnSpPr>
          <p:cNvPr id="6" name="Straight Connector 5"/>
          <p:cNvCxnSpPr/>
          <p:nvPr/>
        </p:nvCxnSpPr>
        <p:spPr>
          <a:xfrm>
            <a:off x="1714480" y="2643182"/>
            <a:ext cx="664373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9058" y="214290"/>
            <a:ext cx="207170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23 RCTs</a:t>
            </a:r>
          </a:p>
          <a:p>
            <a:pPr algn="ctr"/>
            <a:r>
              <a:rPr lang="en-US" dirty="0" smtClean="0"/>
              <a:t>(1990-2003)</a:t>
            </a:r>
            <a:endParaRPr lang="en-US" dirty="0"/>
          </a:p>
        </p:txBody>
      </p:sp>
      <p:sp>
        <p:nvSpPr>
          <p:cNvPr id="5" name="Rectangle 4"/>
          <p:cNvSpPr/>
          <p:nvPr/>
        </p:nvSpPr>
        <p:spPr>
          <a:xfrm>
            <a:off x="1142976" y="1785926"/>
            <a:ext cx="16430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Duration of RX</a:t>
            </a:r>
          </a:p>
          <a:p>
            <a:pPr algn="ctr"/>
            <a:r>
              <a:rPr lang="en-US" dirty="0" smtClean="0"/>
              <a:t>4 Trials</a:t>
            </a:r>
            <a:endParaRPr lang="en-US" dirty="0"/>
          </a:p>
        </p:txBody>
      </p:sp>
      <p:sp>
        <p:nvSpPr>
          <p:cNvPr id="6" name="Rectangle 5"/>
          <p:cNvSpPr/>
          <p:nvPr/>
        </p:nvSpPr>
        <p:spPr>
          <a:xfrm>
            <a:off x="2928926" y="1785926"/>
            <a:ext cx="264320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Block Replace  </a:t>
            </a:r>
            <a:r>
              <a:rPr lang="en-US" sz="1600" dirty="0" err="1" smtClean="0"/>
              <a:t>vs</a:t>
            </a:r>
            <a:r>
              <a:rPr lang="en-US" sz="1600" dirty="0" smtClean="0"/>
              <a:t>  Titration</a:t>
            </a:r>
          </a:p>
          <a:p>
            <a:pPr algn="ctr"/>
            <a:r>
              <a:rPr lang="en-US" sz="1600" dirty="0" smtClean="0"/>
              <a:t>12  Trials</a:t>
            </a:r>
            <a:endParaRPr lang="en-US" sz="1600" dirty="0"/>
          </a:p>
        </p:txBody>
      </p:sp>
      <p:sp>
        <p:nvSpPr>
          <p:cNvPr id="7" name="Rectangle 6"/>
          <p:cNvSpPr/>
          <p:nvPr/>
        </p:nvSpPr>
        <p:spPr>
          <a:xfrm>
            <a:off x="5857884" y="1785926"/>
            <a:ext cx="14287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LT4 &amp; ATD</a:t>
            </a:r>
          </a:p>
          <a:p>
            <a:pPr algn="ctr"/>
            <a:r>
              <a:rPr lang="en-US" sz="1400" dirty="0" smtClean="0"/>
              <a:t>after initial ATD</a:t>
            </a:r>
          </a:p>
          <a:p>
            <a:pPr algn="ctr"/>
            <a:r>
              <a:rPr lang="en-US" sz="1400" dirty="0" smtClean="0"/>
              <a:t>3  Trials</a:t>
            </a:r>
          </a:p>
        </p:txBody>
      </p:sp>
      <p:sp>
        <p:nvSpPr>
          <p:cNvPr id="8" name="Rectangle 7"/>
          <p:cNvSpPr/>
          <p:nvPr/>
        </p:nvSpPr>
        <p:spPr>
          <a:xfrm>
            <a:off x="7500958" y="1785926"/>
            <a:ext cx="14287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LT4 alone</a:t>
            </a:r>
          </a:p>
          <a:p>
            <a:pPr algn="ctr"/>
            <a:r>
              <a:rPr lang="en-US" dirty="0" smtClean="0"/>
              <a:t> </a:t>
            </a:r>
            <a:r>
              <a:rPr lang="en-US" sz="1400" dirty="0" smtClean="0"/>
              <a:t>after initial ATD</a:t>
            </a:r>
          </a:p>
          <a:p>
            <a:pPr algn="ctr"/>
            <a:r>
              <a:rPr lang="en-US" sz="1400" dirty="0" smtClean="0"/>
              <a:t>4  Trials</a:t>
            </a:r>
            <a:endParaRPr lang="en-US" sz="1400" dirty="0"/>
          </a:p>
        </p:txBody>
      </p:sp>
      <p:sp>
        <p:nvSpPr>
          <p:cNvPr id="9" name="Rectangle 8"/>
          <p:cNvSpPr/>
          <p:nvPr/>
        </p:nvSpPr>
        <p:spPr>
          <a:xfrm>
            <a:off x="1428728" y="3714752"/>
            <a:ext cx="18573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 or MMI +T4</a:t>
            </a:r>
          </a:p>
          <a:p>
            <a:pPr algn="ctr"/>
            <a:r>
              <a:rPr lang="en-US" dirty="0" smtClean="0"/>
              <a:t>30-60mg/d</a:t>
            </a:r>
          </a:p>
          <a:p>
            <a:pPr algn="ctr"/>
            <a:r>
              <a:rPr lang="en-US" dirty="0" smtClean="0"/>
              <a:t>n=636</a:t>
            </a:r>
            <a:endParaRPr lang="en-US" dirty="0"/>
          </a:p>
        </p:txBody>
      </p:sp>
      <p:sp>
        <p:nvSpPr>
          <p:cNvPr id="10" name="Rectangle 9"/>
          <p:cNvSpPr/>
          <p:nvPr/>
        </p:nvSpPr>
        <p:spPr>
          <a:xfrm>
            <a:off x="4572000" y="3714752"/>
            <a:ext cx="19288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 or MMI </a:t>
            </a:r>
          </a:p>
          <a:p>
            <a:pPr algn="ctr"/>
            <a:r>
              <a:rPr lang="en-US" dirty="0" smtClean="0"/>
              <a:t>10-60mg/d</a:t>
            </a:r>
          </a:p>
          <a:p>
            <a:pPr algn="ctr"/>
            <a:r>
              <a:rPr lang="en-US" dirty="0" smtClean="0"/>
              <a:t>n=614</a:t>
            </a:r>
            <a:endParaRPr lang="en-US" dirty="0"/>
          </a:p>
        </p:txBody>
      </p:sp>
      <p:sp>
        <p:nvSpPr>
          <p:cNvPr id="11" name="Oval 10"/>
          <p:cNvSpPr/>
          <p:nvPr/>
        </p:nvSpPr>
        <p:spPr>
          <a:xfrm>
            <a:off x="1928794" y="58578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51 %</a:t>
            </a:r>
          </a:p>
          <a:p>
            <a:pPr algn="ctr"/>
            <a:r>
              <a:rPr lang="en-US" sz="1200" dirty="0" smtClean="0"/>
              <a:t>relapse</a:t>
            </a:r>
            <a:endParaRPr lang="en-US" sz="1200" dirty="0"/>
          </a:p>
        </p:txBody>
      </p:sp>
      <p:sp>
        <p:nvSpPr>
          <p:cNvPr id="12" name="Oval 11"/>
          <p:cNvSpPr/>
          <p:nvPr/>
        </p:nvSpPr>
        <p:spPr>
          <a:xfrm>
            <a:off x="5072066" y="578645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54 %</a:t>
            </a:r>
          </a:p>
          <a:p>
            <a:pPr algn="ctr"/>
            <a:r>
              <a:rPr lang="en-US" sz="1200" dirty="0" smtClean="0"/>
              <a:t>relapse</a:t>
            </a:r>
          </a:p>
          <a:p>
            <a:pPr algn="ctr"/>
            <a:endParaRPr lang="en-US" sz="100" dirty="0"/>
          </a:p>
        </p:txBody>
      </p:sp>
      <p:sp>
        <p:nvSpPr>
          <p:cNvPr id="13" name="TextBox 12"/>
          <p:cNvSpPr txBox="1"/>
          <p:nvPr/>
        </p:nvSpPr>
        <p:spPr>
          <a:xfrm>
            <a:off x="3500430" y="5214950"/>
            <a:ext cx="1116716" cy="646331"/>
          </a:xfrm>
          <a:prstGeom prst="rect">
            <a:avLst/>
          </a:prstGeom>
          <a:noFill/>
        </p:spPr>
        <p:txBody>
          <a:bodyPr wrap="none" rtlCol="0">
            <a:spAutoFit/>
          </a:bodyPr>
          <a:lstStyle/>
          <a:p>
            <a:r>
              <a:rPr lang="en-US" dirty="0" smtClean="0"/>
              <a:t>  1 – 5 yr</a:t>
            </a:r>
          </a:p>
          <a:p>
            <a:r>
              <a:rPr lang="en-US" dirty="0" smtClean="0"/>
              <a:t>Follow-up</a:t>
            </a:r>
            <a:endParaRPr lang="en-US" dirty="0"/>
          </a:p>
        </p:txBody>
      </p:sp>
      <p:sp>
        <p:nvSpPr>
          <p:cNvPr id="14" name="TextBox 13"/>
          <p:cNvSpPr txBox="1"/>
          <p:nvPr/>
        </p:nvSpPr>
        <p:spPr>
          <a:xfrm>
            <a:off x="3286116" y="3929066"/>
            <a:ext cx="1191352" cy="369332"/>
          </a:xfrm>
          <a:prstGeom prst="rect">
            <a:avLst/>
          </a:prstGeom>
          <a:noFill/>
        </p:spPr>
        <p:txBody>
          <a:bodyPr wrap="none" rtlCol="0">
            <a:spAutoFit/>
          </a:bodyPr>
          <a:lstStyle/>
          <a:p>
            <a:r>
              <a:rPr lang="en-US" dirty="0" smtClean="0"/>
              <a:t>18-months</a:t>
            </a:r>
            <a:endParaRPr lang="en-US" dirty="0"/>
          </a:p>
        </p:txBody>
      </p:sp>
      <p:cxnSp>
        <p:nvCxnSpPr>
          <p:cNvPr id="16" name="Straight Arrow Connector 15"/>
          <p:cNvCxnSpPr>
            <a:stCxn id="9" idx="2"/>
          </p:cNvCxnSpPr>
          <p:nvPr/>
        </p:nvCxnSpPr>
        <p:spPr>
          <a:xfrm rot="5400000">
            <a:off x="1707333" y="5279241"/>
            <a:ext cx="130017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12" idx="0"/>
          </p:cNvCxnSpPr>
          <p:nvPr/>
        </p:nvCxnSpPr>
        <p:spPr>
          <a:xfrm rot="5400000">
            <a:off x="4954189" y="5204230"/>
            <a:ext cx="1157302" cy="7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3" idx="1"/>
          </p:cNvCxnSpPr>
          <p:nvPr/>
        </p:nvCxnSpPr>
        <p:spPr>
          <a:xfrm flipV="1">
            <a:off x="2357422" y="5538116"/>
            <a:ext cx="1143008" cy="34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43438" y="5500702"/>
            <a:ext cx="857256" cy="37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57356" y="1428736"/>
            <a:ext cx="62151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678761" y="160733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6" idx="0"/>
          </p:cNvCxnSpPr>
          <p:nvPr/>
        </p:nvCxnSpPr>
        <p:spPr>
          <a:xfrm rot="5400000">
            <a:off x="4089796" y="1589472"/>
            <a:ext cx="357188" cy="35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7" idx="0"/>
          </p:cNvCxnSpPr>
          <p:nvPr/>
        </p:nvCxnSpPr>
        <p:spPr>
          <a:xfrm rot="5400000">
            <a:off x="6393669" y="160733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7893867" y="160733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 idx="4"/>
          </p:cNvCxnSpPr>
          <p:nvPr/>
        </p:nvCxnSpPr>
        <p:spPr>
          <a:xfrm rot="5400000">
            <a:off x="4797027" y="1260854"/>
            <a:ext cx="300046"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7422" y="3429000"/>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9" idx="0"/>
          </p:cNvCxnSpPr>
          <p:nvPr/>
        </p:nvCxnSpPr>
        <p:spPr>
          <a:xfrm rot="5400000">
            <a:off x="2214546" y="357187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0" idx="0"/>
          </p:cNvCxnSpPr>
          <p:nvPr/>
        </p:nvCxnSpPr>
        <p:spPr>
          <a:xfrm rot="16200000" flipH="1">
            <a:off x="5375679" y="3554018"/>
            <a:ext cx="285750" cy="35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 idx="2"/>
          </p:cNvCxnSpPr>
          <p:nvPr/>
        </p:nvCxnSpPr>
        <p:spPr>
          <a:xfrm rot="5400000">
            <a:off x="3868333" y="3046804"/>
            <a:ext cx="728674" cy="35719"/>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928926" y="6215082"/>
            <a:ext cx="2081019" cy="369332"/>
          </a:xfrm>
          <a:prstGeom prst="rect">
            <a:avLst/>
          </a:prstGeom>
          <a:noFill/>
        </p:spPr>
        <p:txBody>
          <a:bodyPr wrap="none" rtlCol="0">
            <a:spAutoFit/>
          </a:bodyPr>
          <a:lstStyle/>
          <a:p>
            <a:r>
              <a:rPr lang="en-US" dirty="0" smtClean="0"/>
              <a:t>RR=0.93 (0.84-1.03)</a:t>
            </a:r>
            <a:endParaRPr lang="en-US" dirty="0"/>
          </a:p>
        </p:txBody>
      </p:sp>
      <p:sp>
        <p:nvSpPr>
          <p:cNvPr id="58" name="TextBox 57"/>
          <p:cNvSpPr txBox="1"/>
          <p:nvPr/>
        </p:nvSpPr>
        <p:spPr>
          <a:xfrm>
            <a:off x="5715008" y="4929198"/>
            <a:ext cx="1202573" cy="338554"/>
          </a:xfrm>
          <a:prstGeom prst="rect">
            <a:avLst/>
          </a:prstGeom>
          <a:noFill/>
        </p:spPr>
        <p:txBody>
          <a:bodyPr wrap="none" rtlCol="0">
            <a:spAutoFit/>
          </a:bodyPr>
          <a:lstStyle/>
          <a:p>
            <a:r>
              <a:rPr lang="en-US" sz="1600" dirty="0" smtClean="0"/>
              <a:t>n=223  Loss</a:t>
            </a:r>
            <a:endParaRPr lang="en-US" sz="1600" dirty="0"/>
          </a:p>
        </p:txBody>
      </p:sp>
      <p:sp>
        <p:nvSpPr>
          <p:cNvPr id="59" name="TextBox 58"/>
          <p:cNvSpPr txBox="1"/>
          <p:nvPr/>
        </p:nvSpPr>
        <p:spPr>
          <a:xfrm>
            <a:off x="1142976" y="5000636"/>
            <a:ext cx="1202573" cy="615553"/>
          </a:xfrm>
          <a:prstGeom prst="rect">
            <a:avLst/>
          </a:prstGeom>
          <a:noFill/>
        </p:spPr>
        <p:txBody>
          <a:bodyPr wrap="none" rtlCol="0">
            <a:spAutoFit/>
          </a:bodyPr>
          <a:lstStyle/>
          <a:p>
            <a:r>
              <a:rPr lang="en-US" sz="1600" dirty="0" smtClean="0"/>
              <a:t>n=234  Loss</a:t>
            </a:r>
          </a:p>
          <a:p>
            <a:endParaRPr lang="en-US" dirty="0"/>
          </a:p>
        </p:txBody>
      </p:sp>
      <p:sp>
        <p:nvSpPr>
          <p:cNvPr id="63" name="TextBox 62"/>
          <p:cNvSpPr txBox="1"/>
          <p:nvPr/>
        </p:nvSpPr>
        <p:spPr>
          <a:xfrm>
            <a:off x="6286512" y="5786454"/>
            <a:ext cx="2770630" cy="800219"/>
          </a:xfrm>
          <a:prstGeom prst="rect">
            <a:avLst/>
          </a:prstGeom>
          <a:noFill/>
        </p:spPr>
        <p:txBody>
          <a:bodyPr wrap="none" rtlCol="0">
            <a:spAutoFit/>
          </a:bodyPr>
          <a:lstStyle/>
          <a:p>
            <a:r>
              <a:rPr lang="en-US" dirty="0" smtClean="0">
                <a:solidFill>
                  <a:srgbClr val="0070C0"/>
                </a:solidFill>
              </a:rPr>
              <a:t>Abraham P et al. </a:t>
            </a:r>
          </a:p>
          <a:p>
            <a:r>
              <a:rPr lang="en-US" sz="1400" dirty="0" smtClean="0">
                <a:solidFill>
                  <a:srgbClr val="0070C0"/>
                </a:solidFill>
              </a:rPr>
              <a:t>European Journal  of Endocrinology</a:t>
            </a:r>
          </a:p>
          <a:p>
            <a:r>
              <a:rPr lang="en-US" sz="1400" dirty="0" smtClean="0">
                <a:solidFill>
                  <a:srgbClr val="0070C0"/>
                </a:solidFill>
              </a:rPr>
              <a:t>2005 ; 153 :489-498</a:t>
            </a:r>
            <a:endParaRPr lang="en-US" sz="1400" dirty="0">
              <a:solidFill>
                <a:srgbClr val="0070C0"/>
              </a:solidFill>
            </a:endParaRPr>
          </a:p>
        </p:txBody>
      </p:sp>
      <p:sp>
        <p:nvSpPr>
          <p:cNvPr id="64" name="TextBox 63"/>
          <p:cNvSpPr txBox="1"/>
          <p:nvPr/>
        </p:nvSpPr>
        <p:spPr>
          <a:xfrm>
            <a:off x="1071538" y="214290"/>
            <a:ext cx="2305118" cy="646331"/>
          </a:xfrm>
          <a:prstGeom prst="rect">
            <a:avLst/>
          </a:prstGeom>
          <a:noFill/>
        </p:spPr>
        <p:txBody>
          <a:bodyPr wrap="none" rtlCol="0">
            <a:spAutoFit/>
          </a:bodyPr>
          <a:lstStyle/>
          <a:p>
            <a:r>
              <a:rPr lang="en-US" dirty="0" smtClean="0">
                <a:solidFill>
                  <a:srgbClr val="C00000"/>
                </a:solidFill>
              </a:rPr>
              <a:t>A systematic review of</a:t>
            </a:r>
          </a:p>
          <a:p>
            <a:r>
              <a:rPr lang="en-US" dirty="0" smtClean="0">
                <a:solidFill>
                  <a:srgbClr val="C00000"/>
                </a:solidFill>
              </a:rPr>
              <a:t> drug therapy for GD</a:t>
            </a:r>
            <a:endParaRPr lang="en-US" dirty="0">
              <a:solidFill>
                <a:srgbClr val="C00000"/>
              </a:solidFill>
            </a:endParaRPr>
          </a:p>
        </p:txBody>
      </p:sp>
      <p:sp>
        <p:nvSpPr>
          <p:cNvPr id="33" name="TextBox 32"/>
          <p:cNvSpPr txBox="1"/>
          <p:nvPr/>
        </p:nvSpPr>
        <p:spPr>
          <a:xfrm>
            <a:off x="3357554" y="6488668"/>
            <a:ext cx="788999" cy="369332"/>
          </a:xfrm>
          <a:prstGeom prst="rect">
            <a:avLst/>
          </a:prstGeom>
          <a:noFill/>
        </p:spPr>
        <p:txBody>
          <a:bodyPr wrap="none" rtlCol="0">
            <a:spAutoFit/>
          </a:bodyPr>
          <a:lstStyle/>
          <a:p>
            <a:r>
              <a:rPr lang="en-US" dirty="0" smtClean="0"/>
              <a:t>(p=ns)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smtClean="0">
                <a:solidFill>
                  <a:srgbClr val="C00000"/>
                </a:solidFill>
              </a:rPr>
              <a:t>Patient selection for primary drug therapy</a:t>
            </a:r>
            <a:br>
              <a:rPr lang="en-US" sz="3200" dirty="0" smtClean="0">
                <a:solidFill>
                  <a:srgbClr val="C00000"/>
                </a:solidFill>
              </a:rPr>
            </a:br>
            <a:r>
              <a:rPr lang="en-US" sz="3200" dirty="0" smtClean="0">
                <a:solidFill>
                  <a:srgbClr val="C00000"/>
                </a:solidFill>
              </a:rPr>
              <a:t>       Relapse  &amp;  Remission</a:t>
            </a:r>
            <a:endParaRPr lang="en-US" sz="3200" dirty="0">
              <a:solidFill>
                <a:srgbClr val="C00000"/>
              </a:solidFill>
            </a:endParaRPr>
          </a:p>
        </p:txBody>
      </p:sp>
      <p:sp>
        <p:nvSpPr>
          <p:cNvPr id="3" name="Content Placeholder 2"/>
          <p:cNvSpPr>
            <a:spLocks noGrp="1"/>
          </p:cNvSpPr>
          <p:nvPr>
            <p:ph idx="1"/>
          </p:nvPr>
        </p:nvSpPr>
        <p:spPr>
          <a:xfrm>
            <a:off x="1645920" y="2285992"/>
            <a:ext cx="7498080" cy="4800600"/>
          </a:xfrm>
        </p:spPr>
        <p:txBody>
          <a:bodyPr>
            <a:normAutofit/>
          </a:bodyPr>
          <a:lstStyle/>
          <a:p>
            <a:r>
              <a:rPr lang="en-US" dirty="0" smtClean="0"/>
              <a:t>Virtually all patients become </a:t>
            </a:r>
            <a:r>
              <a:rPr lang="en-US" dirty="0" err="1" smtClean="0"/>
              <a:t>euthyroid</a:t>
            </a:r>
            <a:r>
              <a:rPr lang="en-US" dirty="0" smtClean="0"/>
              <a:t> with ATDs </a:t>
            </a:r>
          </a:p>
          <a:p>
            <a:pPr>
              <a:buNone/>
            </a:pPr>
            <a:endParaRPr lang="en-US" dirty="0" smtClean="0"/>
          </a:p>
          <a:p>
            <a:r>
              <a:rPr lang="en-US" dirty="0" smtClean="0"/>
              <a:t>Only 40 – 50 % (range 10 – 98 % ) have a remission after a course of ATDs</a:t>
            </a:r>
          </a:p>
          <a:p>
            <a:endParaRPr lang="en-US" dirty="0"/>
          </a:p>
        </p:txBody>
      </p:sp>
      <p:cxnSp>
        <p:nvCxnSpPr>
          <p:cNvPr id="5" name="Straight Connector 4"/>
          <p:cNvCxnSpPr/>
          <p:nvPr/>
        </p:nvCxnSpPr>
        <p:spPr>
          <a:xfrm>
            <a:off x="1428728" y="178592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C00000"/>
                </a:solidFill>
              </a:rPr>
              <a:t>Factors associated with remission</a:t>
            </a:r>
            <a:endParaRPr lang="en-US" dirty="0">
              <a:solidFill>
                <a:srgbClr val="C00000"/>
              </a:solidFill>
            </a:endParaRPr>
          </a:p>
        </p:txBody>
      </p:sp>
      <p:sp>
        <p:nvSpPr>
          <p:cNvPr id="3" name="Content Placeholder 2"/>
          <p:cNvSpPr>
            <a:spLocks noGrp="1"/>
          </p:cNvSpPr>
          <p:nvPr>
            <p:ph idx="1"/>
          </p:nvPr>
        </p:nvSpPr>
        <p:spPr>
          <a:xfrm>
            <a:off x="1645920" y="2057400"/>
            <a:ext cx="7498080" cy="4800600"/>
          </a:xfrm>
        </p:spPr>
        <p:txBody>
          <a:bodyPr>
            <a:normAutofit/>
          </a:bodyPr>
          <a:lstStyle/>
          <a:p>
            <a:r>
              <a:rPr lang="en-US" sz="4400" dirty="0" smtClean="0"/>
              <a:t>Patient-related factors</a:t>
            </a:r>
          </a:p>
          <a:p>
            <a:r>
              <a:rPr lang="en-US" sz="4400" dirty="0" smtClean="0"/>
              <a:t>Disease-related factors</a:t>
            </a:r>
          </a:p>
          <a:p>
            <a:r>
              <a:rPr lang="en-US" sz="4400" dirty="0" smtClean="0"/>
              <a:t>Drug-related factors</a:t>
            </a:r>
            <a:endParaRPr lang="en-US" sz="4400" dirty="0"/>
          </a:p>
        </p:txBody>
      </p:sp>
      <p:cxnSp>
        <p:nvCxnSpPr>
          <p:cNvPr id="5" name="Straight Connector 4"/>
          <p:cNvCxnSpPr/>
          <p:nvPr/>
        </p:nvCxnSpPr>
        <p:spPr>
          <a:xfrm>
            <a:off x="1428728" y="1714488"/>
            <a:ext cx="7286676"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495744" y="285728"/>
            <a:ext cx="7219660" cy="6357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Factors associated with remission</a:t>
            </a:r>
            <a:br>
              <a:rPr lang="en-US" dirty="0" smtClean="0">
                <a:solidFill>
                  <a:srgbClr val="C00000"/>
                </a:solidFill>
              </a:rPr>
            </a:br>
            <a:r>
              <a:rPr lang="en-US" dirty="0" smtClean="0">
                <a:solidFill>
                  <a:srgbClr val="C00000"/>
                </a:solidFill>
              </a:rPr>
              <a:t>            Conclusion:</a:t>
            </a:r>
            <a:endParaRPr lang="en-US" dirty="0"/>
          </a:p>
        </p:txBody>
      </p:sp>
      <p:sp>
        <p:nvSpPr>
          <p:cNvPr id="3" name="Content Placeholder 2"/>
          <p:cNvSpPr>
            <a:spLocks noGrp="1"/>
          </p:cNvSpPr>
          <p:nvPr>
            <p:ph idx="1"/>
          </p:nvPr>
        </p:nvSpPr>
        <p:spPr>
          <a:xfrm>
            <a:off x="1428728" y="1857364"/>
            <a:ext cx="7498080" cy="4800600"/>
          </a:xfrm>
        </p:spPr>
        <p:txBody>
          <a:bodyPr/>
          <a:lstStyle/>
          <a:p>
            <a:r>
              <a:rPr lang="en-US" dirty="0" smtClean="0"/>
              <a:t>None of these variables alone is sufficiently sensitive or specific to allow risk stratification</a:t>
            </a:r>
          </a:p>
          <a:p>
            <a:r>
              <a:rPr lang="en-US" dirty="0" smtClean="0"/>
              <a:t>A prospective study of &gt;300 patients with GD failed to identify any marker that predicted remission after a 1-year course of ATD.    </a:t>
            </a:r>
            <a:r>
              <a:rPr lang="en-US" sz="2400" dirty="0" smtClean="0">
                <a:solidFill>
                  <a:srgbClr val="0070C0"/>
                </a:solidFill>
              </a:rPr>
              <a:t>( </a:t>
            </a:r>
            <a:r>
              <a:rPr lang="en-US" sz="2400" dirty="0" err="1" smtClean="0">
                <a:solidFill>
                  <a:srgbClr val="0070C0"/>
                </a:solidFill>
              </a:rPr>
              <a:t>Viti</a:t>
            </a:r>
            <a:r>
              <a:rPr lang="en-US" sz="2400" dirty="0" smtClean="0">
                <a:solidFill>
                  <a:srgbClr val="0070C0"/>
                </a:solidFill>
              </a:rPr>
              <a:t> P et al. Thyroid 1997;7(3):367-75)</a:t>
            </a:r>
            <a:endParaRPr lang="en-US" dirty="0" smtClean="0">
              <a:solidFill>
                <a:srgbClr val="0070C0"/>
              </a:solidFill>
            </a:endParaRPr>
          </a:p>
          <a:p>
            <a:endParaRPr lang="en-US" dirty="0" smtClean="0"/>
          </a:p>
          <a:p>
            <a:endParaRPr lang="en-US" dirty="0"/>
          </a:p>
        </p:txBody>
      </p:sp>
      <p:cxnSp>
        <p:nvCxnSpPr>
          <p:cNvPr id="5" name="Straight Connector 4"/>
          <p:cNvCxnSpPr/>
          <p:nvPr/>
        </p:nvCxnSpPr>
        <p:spPr>
          <a:xfrm>
            <a:off x="1285852" y="1714488"/>
            <a:ext cx="750099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9058" y="571480"/>
            <a:ext cx="171451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n=249</a:t>
            </a:r>
          </a:p>
          <a:p>
            <a:pPr algn="ctr"/>
            <a:r>
              <a:rPr lang="en-US" dirty="0" smtClean="0"/>
              <a:t>1990-2002</a:t>
            </a:r>
            <a:endParaRPr lang="en-US" dirty="0"/>
          </a:p>
        </p:txBody>
      </p:sp>
      <p:sp>
        <p:nvSpPr>
          <p:cNvPr id="5" name="Rectangle 4"/>
          <p:cNvSpPr/>
          <p:nvPr/>
        </p:nvSpPr>
        <p:spPr>
          <a:xfrm>
            <a:off x="1357290" y="1643050"/>
            <a:ext cx="2571768" cy="1057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D ( n=121)</a:t>
            </a:r>
          </a:p>
          <a:p>
            <a:pPr algn="ctr"/>
            <a:r>
              <a:rPr lang="en-US" dirty="0" smtClean="0"/>
              <a:t>MMI was discontinued in &lt; 15 </a:t>
            </a:r>
            <a:r>
              <a:rPr lang="en-US" dirty="0" err="1" smtClean="0"/>
              <a:t>mon</a:t>
            </a:r>
            <a:r>
              <a:rPr lang="en-US" dirty="0" smtClean="0"/>
              <a:t>. after time 0</a:t>
            </a:r>
            <a:endParaRPr lang="en-US" dirty="0"/>
          </a:p>
        </p:txBody>
      </p:sp>
      <p:sp>
        <p:nvSpPr>
          <p:cNvPr id="7" name="Rectangle 6"/>
          <p:cNvSpPr/>
          <p:nvPr/>
        </p:nvSpPr>
        <p:spPr>
          <a:xfrm>
            <a:off x="5857884" y="1728782"/>
            <a:ext cx="25717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M  ( n=128)</a:t>
            </a:r>
          </a:p>
          <a:p>
            <a:pPr algn="ctr"/>
            <a:r>
              <a:rPr lang="en-US" dirty="0" smtClean="0"/>
              <a:t>MMI : 2.5 – 5 mg/d  was maintained</a:t>
            </a:r>
            <a:endParaRPr lang="en-US" dirty="0"/>
          </a:p>
        </p:txBody>
      </p:sp>
      <p:sp>
        <p:nvSpPr>
          <p:cNvPr id="8" name="TextBox 7"/>
          <p:cNvSpPr txBox="1"/>
          <p:nvPr/>
        </p:nvSpPr>
        <p:spPr>
          <a:xfrm>
            <a:off x="3286116" y="2928934"/>
            <a:ext cx="3399841" cy="1723549"/>
          </a:xfrm>
          <a:prstGeom prst="rect">
            <a:avLst/>
          </a:prstGeom>
          <a:noFill/>
        </p:spPr>
        <p:txBody>
          <a:bodyPr wrap="none" rtlCol="0">
            <a:spAutoFit/>
          </a:bodyPr>
          <a:lstStyle/>
          <a:p>
            <a:r>
              <a:rPr lang="en-US" dirty="0" smtClean="0">
                <a:solidFill>
                  <a:srgbClr val="FF0000"/>
                </a:solidFill>
              </a:rPr>
              <a:t>Relapse in younger patients &lt; 35 y</a:t>
            </a:r>
          </a:p>
          <a:p>
            <a:r>
              <a:rPr lang="en-US" sz="1600" dirty="0" smtClean="0"/>
              <a:t>Group D :  n=15 , median = 19 </a:t>
            </a:r>
            <a:r>
              <a:rPr lang="en-US" sz="1600" dirty="0" err="1" smtClean="0"/>
              <a:t>mon</a:t>
            </a:r>
            <a:r>
              <a:rPr lang="en-US" sz="1600" dirty="0" smtClean="0"/>
              <a:t>.</a:t>
            </a:r>
          </a:p>
          <a:p>
            <a:r>
              <a:rPr lang="en-US" sz="1600" dirty="0" smtClean="0"/>
              <a:t>Group M :  n= 8  , median = 21 </a:t>
            </a:r>
            <a:r>
              <a:rPr lang="en-US" sz="1600" dirty="0" err="1" smtClean="0"/>
              <a:t>mon</a:t>
            </a:r>
            <a:r>
              <a:rPr lang="en-US" dirty="0" smtClean="0"/>
              <a:t>.</a:t>
            </a:r>
          </a:p>
          <a:p>
            <a:r>
              <a:rPr lang="en-US" dirty="0" smtClean="0">
                <a:solidFill>
                  <a:srgbClr val="FF0000"/>
                </a:solidFill>
              </a:rPr>
              <a:t>Relapse in older patients &gt; 35 y</a:t>
            </a:r>
          </a:p>
          <a:p>
            <a:r>
              <a:rPr lang="en-US" sz="1600" dirty="0" smtClean="0"/>
              <a:t>Group D :  n = 40 , median =25 </a:t>
            </a:r>
            <a:r>
              <a:rPr lang="en-US" sz="1600" dirty="0" err="1" smtClean="0"/>
              <a:t>mon</a:t>
            </a:r>
            <a:r>
              <a:rPr lang="en-US" sz="1600" dirty="0" smtClean="0"/>
              <a:t>.</a:t>
            </a:r>
          </a:p>
          <a:p>
            <a:r>
              <a:rPr lang="en-US" sz="1600" dirty="0" smtClean="0"/>
              <a:t>Group M :  n = 29 , median = 22 </a:t>
            </a:r>
            <a:r>
              <a:rPr lang="en-US" sz="1600" dirty="0" err="1" smtClean="0"/>
              <a:t>mo</a:t>
            </a:r>
            <a:r>
              <a:rPr lang="en-US" dirty="0" err="1" smtClean="0"/>
              <a:t>n</a:t>
            </a:r>
            <a:r>
              <a:rPr lang="en-US" dirty="0" smtClean="0"/>
              <a:t>.</a:t>
            </a:r>
            <a:endParaRPr lang="en-US" dirty="0"/>
          </a:p>
        </p:txBody>
      </p:sp>
      <p:sp>
        <p:nvSpPr>
          <p:cNvPr id="9" name="TextBox 8"/>
          <p:cNvSpPr txBox="1"/>
          <p:nvPr/>
        </p:nvSpPr>
        <p:spPr>
          <a:xfrm>
            <a:off x="1195799" y="5143512"/>
            <a:ext cx="8029955" cy="923330"/>
          </a:xfrm>
          <a:prstGeom prst="rect">
            <a:avLst/>
          </a:prstGeom>
          <a:noFill/>
        </p:spPr>
        <p:txBody>
          <a:bodyPr wrap="none" rtlCol="0">
            <a:spAutoFit/>
          </a:bodyPr>
          <a:lstStyle/>
          <a:p>
            <a:r>
              <a:rPr lang="en-US" dirty="0" smtClean="0">
                <a:solidFill>
                  <a:srgbClr val="FF0000"/>
                </a:solidFill>
              </a:rPr>
              <a:t>Conclusions :</a:t>
            </a:r>
          </a:p>
          <a:p>
            <a:r>
              <a:rPr lang="en-US" dirty="0" smtClean="0">
                <a:solidFill>
                  <a:srgbClr val="FF0000"/>
                </a:solidFill>
              </a:rPr>
              <a:t>• </a:t>
            </a:r>
            <a:r>
              <a:rPr lang="en-US" dirty="0" smtClean="0"/>
              <a:t>Survival  analysis  indicated that  the  risk  of  relapse  was  increased  in  Group D</a:t>
            </a:r>
          </a:p>
          <a:p>
            <a:r>
              <a:rPr lang="en-US" dirty="0" smtClean="0">
                <a:solidFill>
                  <a:srgbClr val="FF0000"/>
                </a:solidFill>
              </a:rPr>
              <a:t>• </a:t>
            </a:r>
            <a:r>
              <a:rPr lang="en-US" dirty="0" smtClean="0"/>
              <a:t>Long-term  treatment  with  low  dose  MMI seems  to  prevent  relapse  in  GD  </a:t>
            </a:r>
            <a:endParaRPr lang="en-US" dirty="0"/>
          </a:p>
        </p:txBody>
      </p:sp>
      <p:cxnSp>
        <p:nvCxnSpPr>
          <p:cNvPr id="11" name="Straight Connector 10"/>
          <p:cNvCxnSpPr>
            <a:stCxn id="4" idx="2"/>
          </p:cNvCxnSpPr>
          <p:nvPr/>
        </p:nvCxnSpPr>
        <p:spPr>
          <a:xfrm rot="10800000">
            <a:off x="2643174" y="1000108"/>
            <a:ext cx="1285884"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p:cNvCxnSpPr>
          <p:nvPr/>
        </p:nvCxnSpPr>
        <p:spPr>
          <a:xfrm>
            <a:off x="5643570" y="1028680"/>
            <a:ext cx="1500198" cy="42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5" idx="0"/>
          </p:cNvCxnSpPr>
          <p:nvPr/>
        </p:nvCxnSpPr>
        <p:spPr>
          <a:xfrm rot="5400000">
            <a:off x="2321703" y="132157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0"/>
          </p:cNvCxnSpPr>
          <p:nvPr/>
        </p:nvCxnSpPr>
        <p:spPr>
          <a:xfrm rot="5400000">
            <a:off x="6815150" y="1400164"/>
            <a:ext cx="6572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3"/>
            <a:endCxn id="7" idx="1"/>
          </p:cNvCxnSpPr>
          <p:nvPr/>
        </p:nvCxnSpPr>
        <p:spPr>
          <a:xfrm>
            <a:off x="3929058" y="2171688"/>
            <a:ext cx="1928826" cy="14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8" idx="0"/>
          </p:cNvCxnSpPr>
          <p:nvPr/>
        </p:nvCxnSpPr>
        <p:spPr>
          <a:xfrm rot="5400000">
            <a:off x="4600424" y="2528730"/>
            <a:ext cx="785818" cy="14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85918" y="142852"/>
            <a:ext cx="5685595" cy="369332"/>
          </a:xfrm>
          <a:prstGeom prst="rect">
            <a:avLst/>
          </a:prstGeom>
          <a:noFill/>
        </p:spPr>
        <p:txBody>
          <a:bodyPr wrap="none" rtlCol="0">
            <a:spAutoFit/>
          </a:bodyPr>
          <a:lstStyle/>
          <a:p>
            <a:r>
              <a:rPr lang="en-US" dirty="0" smtClean="0">
                <a:solidFill>
                  <a:srgbClr val="C00000"/>
                </a:solidFill>
              </a:rPr>
              <a:t>Long-term  Rx with low doses of MMI may prevent relapse</a:t>
            </a:r>
            <a:endParaRPr lang="en-US" dirty="0">
              <a:solidFill>
                <a:srgbClr val="C00000"/>
              </a:solidFill>
            </a:endParaRPr>
          </a:p>
        </p:txBody>
      </p:sp>
      <p:sp>
        <p:nvSpPr>
          <p:cNvPr id="31" name="TextBox 30"/>
          <p:cNvSpPr txBox="1"/>
          <p:nvPr/>
        </p:nvSpPr>
        <p:spPr>
          <a:xfrm>
            <a:off x="2071670" y="6429396"/>
            <a:ext cx="6619697" cy="369332"/>
          </a:xfrm>
          <a:prstGeom prst="rect">
            <a:avLst/>
          </a:prstGeom>
          <a:noFill/>
        </p:spPr>
        <p:txBody>
          <a:bodyPr wrap="none" rtlCol="0">
            <a:spAutoFit/>
          </a:bodyPr>
          <a:lstStyle/>
          <a:p>
            <a:r>
              <a:rPr lang="en-US" dirty="0" err="1" smtClean="0">
                <a:solidFill>
                  <a:srgbClr val="0070C0"/>
                </a:solidFill>
              </a:rPr>
              <a:t>Mazza</a:t>
            </a:r>
            <a:r>
              <a:rPr lang="en-US" dirty="0" smtClean="0">
                <a:solidFill>
                  <a:srgbClr val="0070C0"/>
                </a:solidFill>
              </a:rPr>
              <a:t> E et al. ( Italy)  J </a:t>
            </a:r>
            <a:r>
              <a:rPr lang="en-US" dirty="0" err="1" smtClean="0">
                <a:solidFill>
                  <a:srgbClr val="0070C0"/>
                </a:solidFill>
              </a:rPr>
              <a:t>Endocrinol</a:t>
            </a:r>
            <a:r>
              <a:rPr lang="en-US" dirty="0" smtClean="0">
                <a:solidFill>
                  <a:srgbClr val="0070C0"/>
                </a:solidFill>
              </a:rPr>
              <a:t> Invest  2008  Oct ; 31(10) : 866-72</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5F1.jpg"/>
          <p:cNvPicPr>
            <a:picLocks noGrp="1" noChangeAspect="1"/>
          </p:cNvPicPr>
          <p:nvPr>
            <p:ph idx="1"/>
          </p:nvPr>
        </p:nvPicPr>
        <p:blipFill>
          <a:blip r:embed="rId2" cstate="print"/>
          <a:stretch>
            <a:fillRect/>
          </a:stretch>
        </p:blipFill>
        <p:spPr>
          <a:xfrm>
            <a:off x="1071538" y="1357298"/>
            <a:ext cx="7971372" cy="4703110"/>
          </a:xfrm>
        </p:spPr>
      </p:pic>
      <p:sp>
        <p:nvSpPr>
          <p:cNvPr id="5" name="TextBox 4"/>
          <p:cNvSpPr txBox="1"/>
          <p:nvPr/>
        </p:nvSpPr>
        <p:spPr>
          <a:xfrm>
            <a:off x="1428728" y="6357958"/>
            <a:ext cx="7506607" cy="338554"/>
          </a:xfrm>
          <a:prstGeom prst="rect">
            <a:avLst/>
          </a:prstGeom>
          <a:noFill/>
        </p:spPr>
        <p:txBody>
          <a:bodyPr wrap="none" rtlCol="0">
            <a:spAutoFit/>
          </a:bodyPr>
          <a:lstStyle/>
          <a:p>
            <a:r>
              <a:rPr lang="en-US" sz="1600" dirty="0" err="1" smtClean="0">
                <a:solidFill>
                  <a:srgbClr val="0070C0"/>
                </a:solidFill>
              </a:rPr>
              <a:t>Azizi</a:t>
            </a:r>
            <a:r>
              <a:rPr lang="en-US" sz="1600" dirty="0" smtClean="0">
                <a:solidFill>
                  <a:srgbClr val="0070C0"/>
                </a:solidFill>
              </a:rPr>
              <a:t>  F et al ( Iran ) European Journal of Endocrinology 2005, </a:t>
            </a:r>
            <a:r>
              <a:rPr lang="en-US" sz="1600" dirty="0" err="1" smtClean="0">
                <a:solidFill>
                  <a:srgbClr val="0070C0"/>
                </a:solidFill>
              </a:rPr>
              <a:t>Vol</a:t>
            </a:r>
            <a:r>
              <a:rPr lang="en-US" sz="1600" dirty="0" smtClean="0">
                <a:solidFill>
                  <a:srgbClr val="0070C0"/>
                </a:solidFill>
              </a:rPr>
              <a:t> 125, Issue 5 , 695 - 701</a:t>
            </a:r>
            <a:endParaRPr lang="en-US" sz="1600" dirty="0">
              <a:solidFill>
                <a:srgbClr val="0070C0"/>
              </a:solidFill>
            </a:endParaRPr>
          </a:p>
        </p:txBody>
      </p:sp>
      <p:sp>
        <p:nvSpPr>
          <p:cNvPr id="6" name="TextBox 5"/>
          <p:cNvSpPr txBox="1"/>
          <p:nvPr/>
        </p:nvSpPr>
        <p:spPr>
          <a:xfrm>
            <a:off x="1643042" y="357166"/>
            <a:ext cx="6650410" cy="646331"/>
          </a:xfrm>
          <a:prstGeom prst="rect">
            <a:avLst/>
          </a:prstGeom>
          <a:noFill/>
        </p:spPr>
        <p:txBody>
          <a:bodyPr wrap="none" rtlCol="0">
            <a:spAutoFit/>
          </a:bodyPr>
          <a:lstStyle/>
          <a:p>
            <a:r>
              <a:rPr lang="en-US" dirty="0" smtClean="0">
                <a:solidFill>
                  <a:srgbClr val="FF0000"/>
                </a:solidFill>
              </a:rPr>
              <a:t>Effect  of  long-term  continuous MMI  treatment of Hyperthyroidism</a:t>
            </a:r>
          </a:p>
          <a:p>
            <a:r>
              <a:rPr lang="en-US" dirty="0" smtClean="0">
                <a:solidFill>
                  <a:srgbClr val="FF0000"/>
                </a:solidFill>
              </a:rPr>
              <a:t>       ( Compare the benefits &amp; side effects with those of I</a:t>
            </a:r>
            <a:r>
              <a:rPr lang="en-US" sz="1200" dirty="0" smtClean="0">
                <a:solidFill>
                  <a:srgbClr val="FF0000"/>
                </a:solidFill>
              </a:rPr>
              <a:t>131</a:t>
            </a:r>
            <a:r>
              <a:rPr lang="en-US" dirty="0" smtClean="0">
                <a:solidFill>
                  <a:srgbClr val="FF0000"/>
                </a:solidFill>
              </a:rPr>
              <a:t> )</a:t>
            </a:r>
            <a:endParaRPr lang="en-US" dirty="0">
              <a:solidFill>
                <a:srgbClr val="FF0000"/>
              </a:solidFill>
            </a:endParaRPr>
          </a:p>
        </p:txBody>
      </p:sp>
      <p:sp>
        <p:nvSpPr>
          <p:cNvPr id="7" name="TextBox 6"/>
          <p:cNvSpPr txBox="1"/>
          <p:nvPr/>
        </p:nvSpPr>
        <p:spPr>
          <a:xfrm>
            <a:off x="6429388" y="1785926"/>
            <a:ext cx="1317990" cy="369332"/>
          </a:xfrm>
          <a:prstGeom prst="rect">
            <a:avLst/>
          </a:prstGeom>
          <a:noFill/>
        </p:spPr>
        <p:txBody>
          <a:bodyPr wrap="none" rtlCol="0">
            <a:spAutoFit/>
          </a:bodyPr>
          <a:lstStyle/>
          <a:p>
            <a:r>
              <a:rPr lang="en-US" dirty="0" smtClean="0"/>
              <a:t>41 excluded</a:t>
            </a:r>
            <a:endParaRPr lang="en-US" dirty="0"/>
          </a:p>
        </p:txBody>
      </p:sp>
      <p:cxnSp>
        <p:nvCxnSpPr>
          <p:cNvPr id="9" name="Straight Connector 8"/>
          <p:cNvCxnSpPr/>
          <p:nvPr/>
        </p:nvCxnSpPr>
        <p:spPr>
          <a:xfrm>
            <a:off x="5143504" y="2000240"/>
            <a:ext cx="121444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15140" y="2143116"/>
            <a:ext cx="1786066" cy="307777"/>
          </a:xfrm>
          <a:prstGeom prst="rect">
            <a:avLst/>
          </a:prstGeom>
          <a:noFill/>
        </p:spPr>
        <p:txBody>
          <a:bodyPr wrap="none" rtlCol="0">
            <a:spAutoFit/>
          </a:bodyPr>
          <a:lstStyle/>
          <a:p>
            <a:r>
              <a:rPr lang="en-US" sz="1400" dirty="0" smtClean="0"/>
              <a:t>(within 1-y after MMI)</a:t>
            </a:r>
            <a:endParaRPr lang="en-US" sz="1400" dirty="0"/>
          </a:p>
        </p:txBody>
      </p:sp>
      <p:sp>
        <p:nvSpPr>
          <p:cNvPr id="11" name="TextBox 10"/>
          <p:cNvSpPr txBox="1"/>
          <p:nvPr/>
        </p:nvSpPr>
        <p:spPr>
          <a:xfrm>
            <a:off x="1285852" y="3786190"/>
            <a:ext cx="1366080" cy="338554"/>
          </a:xfrm>
          <a:prstGeom prst="rect">
            <a:avLst/>
          </a:prstGeom>
          <a:noFill/>
        </p:spPr>
        <p:txBody>
          <a:bodyPr wrap="none" rtlCol="0">
            <a:spAutoFit/>
          </a:bodyPr>
          <a:lstStyle/>
          <a:p>
            <a:r>
              <a:rPr lang="en-US" sz="1600" dirty="0" smtClean="0">
                <a:solidFill>
                  <a:srgbClr val="FF0000"/>
                </a:solidFill>
              </a:rPr>
              <a:t>(9.3 – 10.9 yr)</a:t>
            </a:r>
            <a:endParaRPr lang="en-US" sz="1600" dirty="0">
              <a:solidFill>
                <a:srgbClr val="FF0000"/>
              </a:solidFill>
            </a:endParaRPr>
          </a:p>
        </p:txBody>
      </p:sp>
      <p:sp>
        <p:nvSpPr>
          <p:cNvPr id="12" name="TextBox 11"/>
          <p:cNvSpPr txBox="1"/>
          <p:nvPr/>
        </p:nvSpPr>
        <p:spPr>
          <a:xfrm>
            <a:off x="7286644" y="3786190"/>
            <a:ext cx="1366080" cy="338554"/>
          </a:xfrm>
          <a:prstGeom prst="rect">
            <a:avLst/>
          </a:prstGeom>
          <a:noFill/>
        </p:spPr>
        <p:txBody>
          <a:bodyPr wrap="none" rtlCol="0">
            <a:spAutoFit/>
          </a:bodyPr>
          <a:lstStyle/>
          <a:p>
            <a:r>
              <a:rPr lang="en-US" sz="1600" dirty="0" smtClean="0">
                <a:solidFill>
                  <a:srgbClr val="FF0000"/>
                </a:solidFill>
              </a:rPr>
              <a:t>(9.2 – 11.1 yr)</a:t>
            </a:r>
            <a:endParaRPr lang="en-US" sz="1600" dirty="0">
              <a:solidFill>
                <a:srgbClr val="FF0000"/>
              </a:solidFill>
            </a:endParaRPr>
          </a:p>
        </p:txBody>
      </p:sp>
      <p:cxnSp>
        <p:nvCxnSpPr>
          <p:cNvPr id="14" name="Straight Connector 13"/>
          <p:cNvCxnSpPr/>
          <p:nvPr/>
        </p:nvCxnSpPr>
        <p:spPr>
          <a:xfrm>
            <a:off x="2357422" y="5357826"/>
            <a:ext cx="78581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15140" y="5572140"/>
            <a:ext cx="78581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1357298"/>
            <a:ext cx="7143800" cy="4616648"/>
          </a:xfrm>
          <a:prstGeom prst="rect">
            <a:avLst/>
          </a:prstGeom>
        </p:spPr>
        <p:txBody>
          <a:bodyPr wrap="square">
            <a:spAutoFit/>
          </a:bodyPr>
          <a:lstStyle/>
          <a:p>
            <a:r>
              <a:rPr lang="en-US" sz="2400" i="1" dirty="0" smtClean="0">
                <a:solidFill>
                  <a:srgbClr val="FF0000"/>
                </a:solidFill>
              </a:rPr>
              <a:t>Results</a:t>
            </a:r>
            <a:r>
              <a:rPr lang="en-US" sz="2400" dirty="0" smtClean="0">
                <a:solidFill>
                  <a:srgbClr val="FF0000"/>
                </a:solidFill>
              </a:rPr>
              <a:t>:</a:t>
            </a:r>
          </a:p>
          <a:p>
            <a:r>
              <a:rPr lang="en-US" dirty="0" smtClean="0"/>
              <a:t>No</a:t>
            </a:r>
            <a:r>
              <a:rPr lang="en-US" baseline="30000" dirty="0" smtClean="0"/>
              <a:t> </a:t>
            </a:r>
            <a:r>
              <a:rPr lang="en-US" dirty="0" smtClean="0"/>
              <a:t>serious complications occurred in any of the patients. </a:t>
            </a:r>
          </a:p>
          <a:p>
            <a:r>
              <a:rPr lang="en-US" dirty="0" smtClean="0"/>
              <a:t>The cost</a:t>
            </a:r>
            <a:r>
              <a:rPr lang="en-US" baseline="30000" dirty="0" smtClean="0"/>
              <a:t> </a:t>
            </a:r>
            <a:r>
              <a:rPr lang="en-US" dirty="0" smtClean="0"/>
              <a:t>of treatment was lower in group 1 than in group 2. </a:t>
            </a:r>
          </a:p>
          <a:p>
            <a:r>
              <a:rPr lang="en-US" dirty="0" smtClean="0"/>
              <a:t>At the end</a:t>
            </a:r>
            <a:r>
              <a:rPr lang="en-US" baseline="30000" dirty="0" smtClean="0"/>
              <a:t> </a:t>
            </a:r>
            <a:r>
              <a:rPr lang="en-US" dirty="0" smtClean="0"/>
              <a:t>of 10 years, goiter rate was greater and </a:t>
            </a:r>
            <a:r>
              <a:rPr lang="en-US" dirty="0" err="1" smtClean="0"/>
              <a:t>antithyroperoxidase</a:t>
            </a:r>
            <a:r>
              <a:rPr lang="en-US" baseline="30000" dirty="0" smtClean="0"/>
              <a:t>  </a:t>
            </a:r>
            <a:r>
              <a:rPr lang="en-US" dirty="0" smtClean="0"/>
              <a:t>antibody concentration was higher in group 1 than in group 2.</a:t>
            </a:r>
            <a:r>
              <a:rPr lang="en-US" baseline="30000" dirty="0" smtClean="0"/>
              <a:t> </a:t>
            </a:r>
          </a:p>
          <a:p>
            <a:r>
              <a:rPr lang="en-US" dirty="0" smtClean="0"/>
              <a:t>Serum cholesterol and low density lipoprotein-cholesterol concentrations</a:t>
            </a:r>
            <a:r>
              <a:rPr lang="en-US" baseline="30000" dirty="0" smtClean="0"/>
              <a:t> </a:t>
            </a:r>
            <a:r>
              <a:rPr lang="en-US" dirty="0" smtClean="0"/>
              <a:t>were increased in group 2 as compared with group 1; relative</a:t>
            </a:r>
            <a:r>
              <a:rPr lang="en-US" baseline="30000" dirty="0" smtClean="0"/>
              <a:t> </a:t>
            </a:r>
            <a:r>
              <a:rPr lang="en-US" dirty="0" smtClean="0"/>
              <a:t>risks were 1.8 (1.12–2.95, </a:t>
            </a:r>
            <a:r>
              <a:rPr lang="en-US" i="1" dirty="0" smtClean="0"/>
              <a:t>P</a:t>
            </a:r>
            <a:r>
              <a:rPr lang="en-US" dirty="0" smtClean="0"/>
              <a:t> &lt; 0.02) and 1.6 (1.09–2.34,</a:t>
            </a:r>
            <a:r>
              <a:rPr lang="en-US" baseline="30000" dirty="0" smtClean="0"/>
              <a:t> </a:t>
            </a:r>
            <a:r>
              <a:rPr lang="en-US" i="1" dirty="0" smtClean="0"/>
              <a:t>P</a:t>
            </a:r>
            <a:r>
              <a:rPr lang="en-US" dirty="0" smtClean="0"/>
              <a:t> &lt; 0.02) respectively. </a:t>
            </a:r>
          </a:p>
          <a:p>
            <a:r>
              <a:rPr lang="en-US" dirty="0" smtClean="0"/>
              <a:t>Bone mineral density and </a:t>
            </a:r>
            <a:r>
              <a:rPr lang="en-US" dirty="0" err="1" smtClean="0"/>
              <a:t>echocardiographic</a:t>
            </a:r>
            <a:r>
              <a:rPr lang="en-US" baseline="30000" dirty="0" smtClean="0"/>
              <a:t> </a:t>
            </a:r>
            <a:r>
              <a:rPr lang="en-US" dirty="0" smtClean="0"/>
              <a:t>measurements were not different between the two groups.</a:t>
            </a:r>
            <a:r>
              <a:rPr lang="en-US" baseline="30000" dirty="0" smtClean="0"/>
              <a:t> </a:t>
            </a:r>
          </a:p>
          <a:p>
            <a:endParaRPr lang="en-US" dirty="0" smtClean="0"/>
          </a:p>
          <a:p>
            <a:r>
              <a:rPr lang="en-US" sz="3600" i="1" dirty="0" smtClean="0">
                <a:solidFill>
                  <a:srgbClr val="FF0000"/>
                </a:solidFill>
              </a:rPr>
              <a:t>Conclusion</a:t>
            </a:r>
            <a:r>
              <a:rPr lang="en-US" sz="3600" dirty="0" smtClean="0">
                <a:solidFill>
                  <a:srgbClr val="FF0000"/>
                </a:solidFill>
              </a:rPr>
              <a:t>: </a:t>
            </a:r>
          </a:p>
          <a:p>
            <a:r>
              <a:rPr lang="en-US" dirty="0" smtClean="0"/>
              <a:t>Long-term continuous treatment of hyperthyroidism</a:t>
            </a:r>
            <a:r>
              <a:rPr lang="en-US" baseline="30000" dirty="0" smtClean="0"/>
              <a:t> </a:t>
            </a:r>
            <a:r>
              <a:rPr lang="en-US" dirty="0" smtClean="0"/>
              <a:t>with MMI is safe. The complications and the expense of the treatment</a:t>
            </a:r>
            <a:r>
              <a:rPr lang="en-US" baseline="30000" dirty="0" smtClean="0"/>
              <a:t> </a:t>
            </a:r>
            <a:r>
              <a:rPr lang="en-US" dirty="0" smtClean="0"/>
              <a:t>do not exceed those of radioactive iodine therapy.</a:t>
            </a:r>
            <a:r>
              <a:rPr lang="en-US" baseline="30000" dirty="0" smtClean="0"/>
              <a:t> </a:t>
            </a:r>
            <a:endParaRPr lang="en-US" dirty="0"/>
          </a:p>
        </p:txBody>
      </p:sp>
      <p:sp>
        <p:nvSpPr>
          <p:cNvPr id="5" name="Rectangle 4"/>
          <p:cNvSpPr/>
          <p:nvPr/>
        </p:nvSpPr>
        <p:spPr>
          <a:xfrm>
            <a:off x="1357290" y="428604"/>
            <a:ext cx="7000924" cy="369332"/>
          </a:xfrm>
          <a:prstGeom prst="rect">
            <a:avLst/>
          </a:prstGeom>
        </p:spPr>
        <p:txBody>
          <a:bodyPr wrap="square">
            <a:spAutoFit/>
          </a:bodyPr>
          <a:lstStyle/>
          <a:p>
            <a:r>
              <a:rPr lang="en-US" dirty="0" smtClean="0">
                <a:solidFill>
                  <a:srgbClr val="C00000"/>
                </a:solidFill>
              </a:rPr>
              <a:t>Effect  of  long-term  continuous MMI  treatment of Hyperthyroidism</a:t>
            </a:r>
          </a:p>
        </p:txBody>
      </p:sp>
      <p:cxnSp>
        <p:nvCxnSpPr>
          <p:cNvPr id="7" name="Straight Connector 6"/>
          <p:cNvCxnSpPr/>
          <p:nvPr/>
        </p:nvCxnSpPr>
        <p:spPr>
          <a:xfrm>
            <a:off x="1285852" y="1214422"/>
            <a:ext cx="73581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14744" y="785794"/>
            <a:ext cx="1537600" cy="369332"/>
          </a:xfrm>
          <a:prstGeom prst="rect">
            <a:avLst/>
          </a:prstGeom>
          <a:noFill/>
        </p:spPr>
        <p:txBody>
          <a:bodyPr wrap="none" rtlCol="0">
            <a:spAutoFit/>
          </a:bodyPr>
          <a:lstStyle/>
          <a:p>
            <a:r>
              <a:rPr lang="en-US" dirty="0" smtClean="0"/>
              <a:t>(</a:t>
            </a:r>
            <a:r>
              <a:rPr lang="en-US" dirty="0" err="1" smtClean="0"/>
              <a:t>Azizi</a:t>
            </a:r>
            <a:r>
              <a:rPr lang="en-US" dirty="0" smtClean="0"/>
              <a:t>  F et al.)</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smtClean="0">
                <a:solidFill>
                  <a:srgbClr val="C00000"/>
                </a:solidFill>
              </a:rPr>
              <a:t>Novel predictors to </a:t>
            </a:r>
            <a:br>
              <a:rPr lang="en-US" dirty="0" smtClean="0">
                <a:solidFill>
                  <a:srgbClr val="C00000"/>
                </a:solidFill>
              </a:rPr>
            </a:br>
            <a:r>
              <a:rPr lang="en-US" dirty="0" smtClean="0">
                <a:solidFill>
                  <a:srgbClr val="C00000"/>
                </a:solidFill>
              </a:rPr>
              <a:t>Remission  or   Relapse</a:t>
            </a:r>
            <a:endParaRPr lang="en-US" dirty="0">
              <a:solidFill>
                <a:srgbClr val="C00000"/>
              </a:solidFill>
            </a:endParaRPr>
          </a:p>
        </p:txBody>
      </p:sp>
      <p:sp>
        <p:nvSpPr>
          <p:cNvPr id="3" name="Content Placeholder 2"/>
          <p:cNvSpPr>
            <a:spLocks noGrp="1"/>
          </p:cNvSpPr>
          <p:nvPr>
            <p:ph idx="1"/>
          </p:nvPr>
        </p:nvSpPr>
        <p:spPr>
          <a:xfrm>
            <a:off x="1285852" y="1714488"/>
            <a:ext cx="7498080" cy="4800600"/>
          </a:xfrm>
        </p:spPr>
        <p:txBody>
          <a:bodyPr/>
          <a:lstStyle/>
          <a:p>
            <a:r>
              <a:rPr lang="en-US" dirty="0" smtClean="0"/>
              <a:t>Ratio of Serum IgG3/ total </a:t>
            </a:r>
            <a:r>
              <a:rPr lang="en-US" dirty="0" err="1" smtClean="0"/>
              <a:t>IgG</a:t>
            </a:r>
            <a:endParaRPr lang="en-US" dirty="0" smtClean="0"/>
          </a:p>
          <a:p>
            <a:pPr>
              <a:buNone/>
            </a:pPr>
            <a:endParaRPr lang="en-US" dirty="0" smtClean="0"/>
          </a:p>
          <a:p>
            <a:r>
              <a:rPr lang="en-US" dirty="0" smtClean="0"/>
              <a:t>Combined determination of TSH receptor and TPO-Abs.</a:t>
            </a:r>
          </a:p>
          <a:p>
            <a:pPr>
              <a:buNone/>
            </a:pPr>
            <a:endParaRPr lang="en-US" dirty="0" smtClean="0"/>
          </a:p>
          <a:p>
            <a:r>
              <a:rPr lang="en-US" dirty="0" smtClean="0"/>
              <a:t>Thyroid </a:t>
            </a:r>
            <a:r>
              <a:rPr lang="en-US" dirty="0" err="1" smtClean="0"/>
              <a:t>doppler</a:t>
            </a:r>
            <a:r>
              <a:rPr lang="en-US" dirty="0" smtClean="0"/>
              <a:t> characteristics</a:t>
            </a:r>
          </a:p>
          <a:p>
            <a:pPr>
              <a:buNone/>
            </a:pPr>
            <a:endParaRPr lang="en-US" dirty="0" smtClean="0"/>
          </a:p>
          <a:p>
            <a:r>
              <a:rPr lang="en-US" dirty="0" smtClean="0"/>
              <a:t>Anti-GAD Ab.</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14290"/>
            <a:ext cx="7498080" cy="796908"/>
          </a:xfrm>
        </p:spPr>
        <p:style>
          <a:lnRef idx="1">
            <a:schemeClr val="accent2"/>
          </a:lnRef>
          <a:fillRef idx="2">
            <a:schemeClr val="accent2"/>
          </a:fillRef>
          <a:effectRef idx="1">
            <a:schemeClr val="accent2"/>
          </a:effectRef>
          <a:fontRef idx="minor">
            <a:schemeClr val="dk1"/>
          </a:fontRef>
        </p:style>
        <p:txBody>
          <a:bodyPr/>
          <a:lstStyle/>
          <a:p>
            <a:r>
              <a:rPr lang="en-US" dirty="0" smtClean="0"/>
              <a:t>            </a:t>
            </a:r>
            <a:r>
              <a:rPr lang="en-US" dirty="0" smtClean="0">
                <a:solidFill>
                  <a:srgbClr val="C00000"/>
                </a:solidFill>
              </a:rPr>
              <a:t>IgG3 / Total </a:t>
            </a:r>
            <a:r>
              <a:rPr lang="en-US" dirty="0" err="1" smtClean="0">
                <a:solidFill>
                  <a:srgbClr val="C00000"/>
                </a:solidFill>
              </a:rPr>
              <a:t>IgG</a:t>
            </a:r>
            <a:endParaRPr lang="en-US" dirty="0">
              <a:solidFill>
                <a:srgbClr val="C00000"/>
              </a:solidFill>
            </a:endParaRPr>
          </a:p>
        </p:txBody>
      </p:sp>
      <p:sp>
        <p:nvSpPr>
          <p:cNvPr id="4" name="Oval 3"/>
          <p:cNvSpPr/>
          <p:nvPr/>
        </p:nvSpPr>
        <p:spPr>
          <a:xfrm>
            <a:off x="3571868" y="1500174"/>
            <a:ext cx="2571768"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GD:   n=104</a:t>
            </a:r>
          </a:p>
          <a:p>
            <a:pPr algn="ctr"/>
            <a:r>
              <a:rPr lang="en-US" dirty="0" smtClean="0"/>
              <a:t>HD:  n=53</a:t>
            </a:r>
          </a:p>
          <a:p>
            <a:pPr algn="ctr"/>
            <a:r>
              <a:rPr lang="en-US" dirty="0" smtClean="0"/>
              <a:t>Healthy:  n=39</a:t>
            </a:r>
            <a:endParaRPr lang="en-US" dirty="0"/>
          </a:p>
        </p:txBody>
      </p:sp>
      <p:sp>
        <p:nvSpPr>
          <p:cNvPr id="5" name="Rectangle 4"/>
          <p:cNvSpPr/>
          <p:nvPr/>
        </p:nvSpPr>
        <p:spPr>
          <a:xfrm>
            <a:off x="1500166" y="4357694"/>
            <a:ext cx="2000264"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n=58</a:t>
            </a:r>
          </a:p>
          <a:p>
            <a:pPr algn="ctr"/>
            <a:r>
              <a:rPr lang="en-US" dirty="0" err="1" smtClean="0"/>
              <a:t>Euthyroid</a:t>
            </a:r>
            <a:r>
              <a:rPr lang="en-US" dirty="0" smtClean="0"/>
              <a:t> patients on  MMI&gt;5 y</a:t>
            </a:r>
          </a:p>
          <a:p>
            <a:pPr algn="ctr"/>
            <a:r>
              <a:rPr lang="en-US" dirty="0" smtClean="0"/>
              <a:t>(Intractable GD)</a:t>
            </a:r>
            <a:endParaRPr lang="en-US" dirty="0"/>
          </a:p>
        </p:txBody>
      </p:sp>
      <p:sp>
        <p:nvSpPr>
          <p:cNvPr id="7" name="Rectangle 6"/>
          <p:cNvSpPr/>
          <p:nvPr/>
        </p:nvSpPr>
        <p:spPr>
          <a:xfrm>
            <a:off x="3929058" y="4357694"/>
            <a:ext cx="207170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n=26</a:t>
            </a:r>
          </a:p>
          <a:p>
            <a:pPr algn="ctr"/>
            <a:r>
              <a:rPr lang="en-US" dirty="0" err="1" smtClean="0"/>
              <a:t>Euthyroid</a:t>
            </a:r>
            <a:r>
              <a:rPr lang="en-US" dirty="0" smtClean="0"/>
              <a:t> patients without Rx for 2 y</a:t>
            </a:r>
          </a:p>
          <a:p>
            <a:pPr algn="ctr"/>
            <a:r>
              <a:rPr lang="en-US" dirty="0" smtClean="0"/>
              <a:t>(GD in remission)</a:t>
            </a:r>
            <a:endParaRPr lang="en-US" dirty="0"/>
          </a:p>
        </p:txBody>
      </p:sp>
      <p:sp>
        <p:nvSpPr>
          <p:cNvPr id="8" name="Rectangle 7"/>
          <p:cNvSpPr/>
          <p:nvPr/>
        </p:nvSpPr>
        <p:spPr>
          <a:xfrm rot="10800000" flipH="1" flipV="1">
            <a:off x="6500826" y="4357694"/>
            <a:ext cx="2143140"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n=20</a:t>
            </a:r>
          </a:p>
          <a:p>
            <a:pPr algn="ctr"/>
            <a:r>
              <a:rPr lang="en-US" dirty="0" smtClean="0"/>
              <a:t>Untreated  &amp; </a:t>
            </a:r>
            <a:r>
              <a:rPr lang="en-US" dirty="0" err="1" smtClean="0"/>
              <a:t>thyrotoxic</a:t>
            </a:r>
            <a:endParaRPr lang="en-US" dirty="0" smtClean="0"/>
          </a:p>
          <a:p>
            <a:pPr algn="ctr"/>
            <a:r>
              <a:rPr lang="en-US" dirty="0" smtClean="0"/>
              <a:t>(active GD)</a:t>
            </a:r>
            <a:endParaRPr lang="en-US" dirty="0"/>
          </a:p>
        </p:txBody>
      </p:sp>
      <p:cxnSp>
        <p:nvCxnSpPr>
          <p:cNvPr id="10" name="Straight Connector 9"/>
          <p:cNvCxnSpPr/>
          <p:nvPr/>
        </p:nvCxnSpPr>
        <p:spPr>
          <a:xfrm>
            <a:off x="2500298" y="3857628"/>
            <a:ext cx="50720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0"/>
          </p:cNvCxnSpPr>
          <p:nvPr/>
        </p:nvCxnSpPr>
        <p:spPr>
          <a:xfrm rot="5400000">
            <a:off x="2250265" y="4107661"/>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rot="5400000">
            <a:off x="7322363" y="4107661"/>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607719" y="4107661"/>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rot="5400000">
            <a:off x="4500562" y="3429000"/>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71934" y="3286124"/>
            <a:ext cx="1694759" cy="369332"/>
          </a:xfrm>
          <a:prstGeom prst="rect">
            <a:avLst/>
          </a:prstGeom>
          <a:noFill/>
        </p:spPr>
        <p:txBody>
          <a:bodyPr wrap="none" rtlCol="0">
            <a:spAutoFit/>
          </a:bodyPr>
          <a:lstStyle/>
          <a:p>
            <a:r>
              <a:rPr lang="en-US" dirty="0" smtClean="0"/>
              <a:t>Graves  Patients</a:t>
            </a:r>
            <a:endParaRPr lang="en-US" dirty="0"/>
          </a:p>
        </p:txBody>
      </p:sp>
      <p:sp>
        <p:nvSpPr>
          <p:cNvPr id="20" name="TextBox 19"/>
          <p:cNvSpPr txBox="1"/>
          <p:nvPr/>
        </p:nvSpPr>
        <p:spPr>
          <a:xfrm>
            <a:off x="2857488" y="6345816"/>
            <a:ext cx="6102183" cy="369332"/>
          </a:xfrm>
          <a:prstGeom prst="rect">
            <a:avLst/>
          </a:prstGeom>
          <a:noFill/>
        </p:spPr>
        <p:txBody>
          <a:bodyPr wrap="none" rtlCol="0">
            <a:spAutoFit/>
          </a:bodyPr>
          <a:lstStyle/>
          <a:p>
            <a:r>
              <a:rPr lang="en-US" dirty="0" err="1" smtClean="0"/>
              <a:t>Santoh</a:t>
            </a:r>
            <a:r>
              <a:rPr lang="en-US" dirty="0" smtClean="0"/>
              <a:t>  T et al. ( Japan ) Endocrine Journal 2007, 54 (6), 887-94)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     Anti-Thyroid Medications</a:t>
            </a:r>
            <a:endParaRPr lang="en-US" dirty="0"/>
          </a:p>
        </p:txBody>
      </p:sp>
      <p:sp>
        <p:nvSpPr>
          <p:cNvPr id="3" name="Content Placeholder 2"/>
          <p:cNvSpPr>
            <a:spLocks noGrp="1"/>
          </p:cNvSpPr>
          <p:nvPr>
            <p:ph idx="1"/>
          </p:nvPr>
        </p:nvSpPr>
        <p:spPr>
          <a:xfrm>
            <a:off x="1428728" y="1643050"/>
            <a:ext cx="7498080" cy="4800600"/>
          </a:xfrm>
        </p:spPr>
        <p:txBody>
          <a:bodyPr>
            <a:normAutofit fontScale="92500" lnSpcReduction="10000"/>
          </a:bodyPr>
          <a:lstStyle/>
          <a:p>
            <a:r>
              <a:rPr lang="en-US" dirty="0" smtClean="0"/>
              <a:t>Have been available &gt; 60 years</a:t>
            </a:r>
          </a:p>
          <a:p>
            <a:r>
              <a:rPr lang="en-US" dirty="0" smtClean="0"/>
              <a:t>Much is now known about their mechanism of action , pharmacokinetics and clinical pharmacology</a:t>
            </a:r>
          </a:p>
          <a:p>
            <a:r>
              <a:rPr lang="en-US" dirty="0" smtClean="0"/>
              <a:t>There are numerous questions related to their optimal use :</a:t>
            </a:r>
          </a:p>
          <a:p>
            <a:pPr>
              <a:buNone/>
            </a:pPr>
            <a:r>
              <a:rPr lang="en-US" dirty="0" smtClean="0"/>
              <a:t>      </a:t>
            </a:r>
            <a:r>
              <a:rPr lang="en-US" dirty="0" smtClean="0">
                <a:solidFill>
                  <a:srgbClr val="7030A0"/>
                </a:solidFill>
              </a:rPr>
              <a:t>Choice of agent</a:t>
            </a:r>
          </a:p>
          <a:p>
            <a:pPr>
              <a:buNone/>
            </a:pPr>
            <a:r>
              <a:rPr lang="en-US" dirty="0" smtClean="0">
                <a:solidFill>
                  <a:srgbClr val="7030A0"/>
                </a:solidFill>
              </a:rPr>
              <a:t>      Duration of therapy</a:t>
            </a:r>
          </a:p>
          <a:p>
            <a:pPr>
              <a:buNone/>
            </a:pPr>
            <a:r>
              <a:rPr lang="en-US" dirty="0" smtClean="0">
                <a:solidFill>
                  <a:srgbClr val="7030A0"/>
                </a:solidFill>
              </a:rPr>
              <a:t>      Proper dosage</a:t>
            </a:r>
          </a:p>
          <a:p>
            <a:pPr>
              <a:buNone/>
            </a:pPr>
            <a:r>
              <a:rPr lang="en-US" dirty="0" smtClean="0">
                <a:solidFill>
                  <a:srgbClr val="7030A0"/>
                </a:solidFill>
              </a:rPr>
              <a:t>      Patient selection for primary drug therapy</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1.JPG"/>
          <p:cNvPicPr>
            <a:picLocks noGrp="1" noChangeAspect="1"/>
          </p:cNvPicPr>
          <p:nvPr>
            <p:ph idx="1"/>
          </p:nvPr>
        </p:nvPicPr>
        <p:blipFill>
          <a:blip r:embed="rId2" cstate="print"/>
          <a:stretch>
            <a:fillRect/>
          </a:stretch>
        </p:blipFill>
        <p:spPr>
          <a:xfrm>
            <a:off x="1191128" y="321680"/>
            <a:ext cx="7524276" cy="6179154"/>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3 h.JPG"/>
          <p:cNvPicPr>
            <a:picLocks noGrp="1" noChangeAspect="1"/>
          </p:cNvPicPr>
          <p:nvPr>
            <p:ph idx="1"/>
          </p:nvPr>
        </p:nvPicPr>
        <p:blipFill>
          <a:blip r:embed="rId2" cstate="print"/>
          <a:stretch>
            <a:fillRect/>
          </a:stretch>
        </p:blipFill>
        <p:spPr>
          <a:xfrm>
            <a:off x="2071670" y="214290"/>
            <a:ext cx="5500726" cy="6332769"/>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2.JPG"/>
          <p:cNvPicPr>
            <a:picLocks noGrp="1" noChangeAspect="1"/>
          </p:cNvPicPr>
          <p:nvPr>
            <p:ph idx="1"/>
          </p:nvPr>
        </p:nvPicPr>
        <p:blipFill>
          <a:blip r:embed="rId2" cstate="print"/>
          <a:stretch>
            <a:fillRect/>
          </a:stretch>
        </p:blipFill>
        <p:spPr>
          <a:xfrm>
            <a:off x="1019557" y="1071546"/>
            <a:ext cx="8124443" cy="4036457"/>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4 j.JPG"/>
          <p:cNvPicPr>
            <a:picLocks noGrp="1" noChangeAspect="1"/>
          </p:cNvPicPr>
          <p:nvPr>
            <p:ph idx="1"/>
          </p:nvPr>
        </p:nvPicPr>
        <p:blipFill>
          <a:blip r:embed="rId2" cstate="print"/>
          <a:stretch>
            <a:fillRect/>
          </a:stretch>
        </p:blipFill>
        <p:spPr>
          <a:xfrm>
            <a:off x="1545120" y="928670"/>
            <a:ext cx="7098846" cy="499588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357298"/>
            <a:ext cx="7498080" cy="3929090"/>
          </a:xfrm>
        </p:spPr>
        <p:style>
          <a:lnRef idx="1">
            <a:schemeClr val="accent2"/>
          </a:lnRef>
          <a:fillRef idx="2">
            <a:schemeClr val="accent2"/>
          </a:fillRef>
          <a:effectRef idx="1">
            <a:schemeClr val="accent2"/>
          </a:effectRef>
          <a:fontRef idx="minor">
            <a:schemeClr val="dk1"/>
          </a:fontRef>
        </p:style>
        <p:txBody>
          <a:bodyPr>
            <a:noAutofit/>
          </a:bodyPr>
          <a:lstStyle/>
          <a:p>
            <a:r>
              <a:rPr lang="en-US" sz="11500" dirty="0" smtClean="0">
                <a:solidFill>
                  <a:srgbClr val="C00000"/>
                </a:solidFill>
                <a:latin typeface="Albertus Extra Bold" pitchFamily="34" charset="0"/>
              </a:rPr>
              <a:t>Choice of</a:t>
            </a:r>
            <a:br>
              <a:rPr lang="en-US" sz="11500" dirty="0" smtClean="0">
                <a:solidFill>
                  <a:srgbClr val="C00000"/>
                </a:solidFill>
                <a:latin typeface="Albertus Extra Bold" pitchFamily="34" charset="0"/>
              </a:rPr>
            </a:br>
            <a:r>
              <a:rPr lang="en-US" sz="11500" dirty="0" smtClean="0">
                <a:solidFill>
                  <a:srgbClr val="C00000"/>
                </a:solidFill>
                <a:latin typeface="Albertus Extra Bold" pitchFamily="34" charset="0"/>
              </a:rPr>
              <a:t> Therapy </a:t>
            </a:r>
            <a:endParaRPr lang="en-US" sz="11500" dirty="0">
              <a:latin typeface="Albertus Extra Bold"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785794"/>
            <a:ext cx="7498080" cy="5514980"/>
          </a:xfrm>
        </p:spPr>
        <p:txBody>
          <a:bodyPr>
            <a:normAutofit/>
          </a:bodyPr>
          <a:lstStyle/>
          <a:p>
            <a:r>
              <a:rPr lang="en-US" sz="3600" dirty="0" smtClean="0"/>
              <a:t>The choice of therapy is rarely indisputable.</a:t>
            </a:r>
          </a:p>
          <a:p>
            <a:pPr>
              <a:buNone/>
            </a:pPr>
            <a:endParaRPr lang="en-US" sz="3600" dirty="0" smtClean="0"/>
          </a:p>
          <a:p>
            <a:r>
              <a:rPr lang="en-US" sz="3600" dirty="0" smtClean="0"/>
              <a:t>The final decision should be based on the preference &amp; experience of both patient &amp; physician.</a:t>
            </a:r>
          </a:p>
          <a:p>
            <a:pPr>
              <a:buNone/>
            </a:pPr>
            <a:endParaRPr lang="en-US" sz="3600" dirty="0" smtClean="0"/>
          </a:p>
          <a:p>
            <a:r>
              <a:rPr lang="en-US" sz="3600" dirty="0" smtClean="0"/>
              <a:t>The choice of therapy also should be based on cost and quality of life.</a:t>
            </a:r>
            <a:endParaRPr lang="en-U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857356" y="428604"/>
            <a:ext cx="5896752" cy="5819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200" y="1500174"/>
            <a:ext cx="7498080" cy="3071834"/>
          </a:xfrm>
        </p:spPr>
        <p:style>
          <a:lnRef idx="1">
            <a:schemeClr val="accent2"/>
          </a:lnRef>
          <a:fillRef idx="2">
            <a:schemeClr val="accent2"/>
          </a:fillRef>
          <a:effectRef idx="1">
            <a:schemeClr val="accent2"/>
          </a:effectRef>
          <a:fontRef idx="minor">
            <a:schemeClr val="dk1"/>
          </a:fontRef>
        </p:style>
        <p:txBody>
          <a:bodyPr>
            <a:noAutofit/>
          </a:bodyPr>
          <a:lstStyle/>
          <a:p>
            <a:r>
              <a:rPr lang="en-US" sz="5400" dirty="0" smtClean="0">
                <a:solidFill>
                  <a:srgbClr val="C00000"/>
                </a:solidFill>
              </a:rPr>
              <a:t>  </a:t>
            </a:r>
            <a:r>
              <a:rPr lang="en-US" sz="6600" dirty="0" smtClean="0">
                <a:solidFill>
                  <a:srgbClr val="C00000"/>
                </a:solidFill>
                <a:latin typeface="Albertus Extra Bold" pitchFamily="34" charset="0"/>
              </a:rPr>
              <a:t>Novel  Rx of </a:t>
            </a:r>
            <a:br>
              <a:rPr lang="en-US" sz="6600" dirty="0" smtClean="0">
                <a:solidFill>
                  <a:srgbClr val="C00000"/>
                </a:solidFill>
                <a:latin typeface="Albertus Extra Bold" pitchFamily="34" charset="0"/>
              </a:rPr>
            </a:br>
            <a:r>
              <a:rPr lang="en-US" sz="6600" dirty="0" smtClean="0">
                <a:solidFill>
                  <a:srgbClr val="C00000"/>
                </a:solidFill>
                <a:latin typeface="Albertus Extra Bold" pitchFamily="34" charset="0"/>
              </a:rPr>
              <a:t> Graves, Disease</a:t>
            </a:r>
            <a:endParaRPr lang="en-US" sz="5400" dirty="0">
              <a:latin typeface="Albertus Extra Bold"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28" y="2357430"/>
            <a:ext cx="7498080" cy="4800600"/>
          </a:xfrm>
        </p:spPr>
        <p:txBody>
          <a:bodyPr/>
          <a:lstStyle/>
          <a:p>
            <a:r>
              <a:rPr lang="en-US" dirty="0" err="1" smtClean="0"/>
              <a:t>Rituximab</a:t>
            </a:r>
            <a:r>
              <a:rPr lang="en-US" dirty="0" smtClean="0"/>
              <a:t> ( RTX) :</a:t>
            </a:r>
          </a:p>
          <a:p>
            <a:pPr>
              <a:buNone/>
            </a:pPr>
            <a:r>
              <a:rPr lang="en-US" dirty="0" smtClean="0"/>
              <a:t>          Monoclonal anti-CD20 antibody</a:t>
            </a:r>
          </a:p>
          <a:p>
            <a:pPr>
              <a:buNone/>
            </a:pPr>
            <a:endParaRPr lang="en-US" dirty="0" smtClean="0"/>
          </a:p>
          <a:p>
            <a:pPr>
              <a:buNone/>
            </a:pPr>
            <a:r>
              <a:rPr lang="en-US" dirty="0" smtClean="0"/>
              <a:t>        </a:t>
            </a:r>
            <a:r>
              <a:rPr lang="en-US" sz="2400" dirty="0" smtClean="0"/>
              <a:t>antibody &amp; complement dependent </a:t>
            </a:r>
            <a:r>
              <a:rPr lang="en-US" sz="2400" dirty="0" err="1" smtClean="0"/>
              <a:t>cytotoxicity</a:t>
            </a:r>
            <a:endParaRPr lang="en-US" sz="2400" dirty="0" smtClean="0"/>
          </a:p>
          <a:p>
            <a:pPr>
              <a:buNone/>
            </a:pPr>
            <a:endParaRPr lang="en-US" sz="2400" dirty="0" smtClean="0"/>
          </a:p>
          <a:p>
            <a:pPr>
              <a:buNone/>
            </a:pPr>
            <a:r>
              <a:rPr lang="en-US" sz="2400" dirty="0" smtClean="0"/>
              <a:t>             </a:t>
            </a:r>
          </a:p>
          <a:p>
            <a:pPr>
              <a:buNone/>
            </a:pPr>
            <a:r>
              <a:rPr lang="en-US" sz="2400" dirty="0" smtClean="0"/>
              <a:t>                            CD20+ B-cell Depletion</a:t>
            </a:r>
            <a:endParaRPr lang="en-US" dirty="0" smtClean="0"/>
          </a:p>
        </p:txBody>
      </p:sp>
      <p:cxnSp>
        <p:nvCxnSpPr>
          <p:cNvPr id="5" name="Straight Arrow Connector 4"/>
          <p:cNvCxnSpPr/>
          <p:nvPr/>
        </p:nvCxnSpPr>
        <p:spPr>
          <a:xfrm rot="5400000">
            <a:off x="4714876" y="3786190"/>
            <a:ext cx="85805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715670" y="4928404"/>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8728" y="857232"/>
            <a:ext cx="7238328" cy="461665"/>
          </a:xfrm>
          <a:prstGeom prst="rect">
            <a:avLst/>
          </a:prstGeom>
          <a:noFill/>
        </p:spPr>
        <p:txBody>
          <a:bodyPr wrap="none" rtlCol="0">
            <a:spAutoFit/>
          </a:bodyPr>
          <a:lstStyle/>
          <a:p>
            <a:r>
              <a:rPr lang="en-US" sz="2400" dirty="0" smtClean="0">
                <a:solidFill>
                  <a:srgbClr val="FF0000"/>
                </a:solidFill>
              </a:rPr>
              <a:t>GD is a B-Cell driven organ specific autoimmune disease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Rituximab</a:t>
            </a:r>
            <a:r>
              <a:rPr lang="en-US" dirty="0" smtClean="0">
                <a:solidFill>
                  <a:srgbClr val="C00000"/>
                </a:solidFill>
              </a:rPr>
              <a:t> (RTX):</a:t>
            </a:r>
            <a:endParaRPr lang="en-US" dirty="0">
              <a:solidFill>
                <a:srgbClr val="C00000"/>
              </a:solidFill>
            </a:endParaRPr>
          </a:p>
        </p:txBody>
      </p:sp>
      <p:sp>
        <p:nvSpPr>
          <p:cNvPr id="3" name="Content Placeholder 2"/>
          <p:cNvSpPr>
            <a:spLocks noGrp="1"/>
          </p:cNvSpPr>
          <p:nvPr>
            <p:ph idx="1"/>
          </p:nvPr>
        </p:nvSpPr>
        <p:spPr>
          <a:xfrm>
            <a:off x="1645920" y="1857364"/>
            <a:ext cx="7498080" cy="4800600"/>
          </a:xfrm>
        </p:spPr>
        <p:txBody>
          <a:bodyPr/>
          <a:lstStyle/>
          <a:p>
            <a:r>
              <a:rPr lang="en-US" dirty="0" smtClean="0"/>
              <a:t>Supplement to chemotherapy for non-</a:t>
            </a:r>
            <a:r>
              <a:rPr lang="en-US" dirty="0" err="1" smtClean="0"/>
              <a:t>Hodgkin,s</a:t>
            </a:r>
            <a:r>
              <a:rPr lang="en-US" dirty="0" smtClean="0"/>
              <a:t> lymphoma  since 1997</a:t>
            </a:r>
          </a:p>
          <a:p>
            <a:r>
              <a:rPr lang="en-US" dirty="0" smtClean="0"/>
              <a:t>375mg/m2/IV infusion / weekly×4</a:t>
            </a:r>
          </a:p>
          <a:p>
            <a:r>
              <a:rPr lang="en-US" dirty="0" smtClean="0"/>
              <a:t>Price of a full dose = 10,000 Eur.</a:t>
            </a:r>
          </a:p>
          <a:p>
            <a:r>
              <a:rPr lang="en-US" dirty="0" smtClean="0"/>
              <a:t>Autoimmune disorders : RA , SLE , ITP</a:t>
            </a:r>
          </a:p>
          <a:p>
            <a:r>
              <a:rPr lang="en-US" dirty="0" smtClean="0"/>
              <a:t>AITD :  </a:t>
            </a:r>
            <a:r>
              <a:rPr lang="en-US" sz="2400" dirty="0" err="1" smtClean="0"/>
              <a:t>Fassi</a:t>
            </a:r>
            <a:r>
              <a:rPr lang="en-US" sz="2400" dirty="0" smtClean="0"/>
              <a:t> , Nielsen , </a:t>
            </a:r>
            <a:r>
              <a:rPr lang="en-US" sz="2400" dirty="0" err="1" smtClean="0"/>
              <a:t>Hegedus</a:t>
            </a:r>
            <a:r>
              <a:rPr lang="en-US" sz="2400" dirty="0" smtClean="0"/>
              <a:t>  ( Denmark) 2006</a:t>
            </a:r>
            <a:endParaRPr lang="en-US" dirty="0"/>
          </a:p>
        </p:txBody>
      </p:sp>
      <p:cxnSp>
        <p:nvCxnSpPr>
          <p:cNvPr id="5" name="Straight Connector 4"/>
          <p:cNvCxnSpPr/>
          <p:nvPr/>
        </p:nvCxnSpPr>
        <p:spPr>
          <a:xfrm>
            <a:off x="1285852" y="1571612"/>
            <a:ext cx="735811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85728"/>
            <a:ext cx="7498080" cy="1143000"/>
          </a:xfrm>
        </p:spPr>
        <p:style>
          <a:lnRef idx="1">
            <a:schemeClr val="accent2"/>
          </a:lnRef>
          <a:fillRef idx="2">
            <a:schemeClr val="accent2"/>
          </a:fillRef>
          <a:effectRef idx="1">
            <a:schemeClr val="accent2"/>
          </a:effectRef>
          <a:fontRef idx="minor">
            <a:schemeClr val="dk1"/>
          </a:fontRef>
        </p:style>
        <p:txBody>
          <a:bodyPr/>
          <a:lstStyle/>
          <a:p>
            <a:r>
              <a:rPr lang="en-US" dirty="0" smtClean="0"/>
              <a:t>Which drug should be used ?</a:t>
            </a:r>
            <a:endParaRPr lang="en-US" dirty="0"/>
          </a:p>
        </p:txBody>
      </p:sp>
      <p:sp>
        <p:nvSpPr>
          <p:cNvPr id="3" name="Content Placeholder 2"/>
          <p:cNvSpPr>
            <a:spLocks noGrp="1"/>
          </p:cNvSpPr>
          <p:nvPr>
            <p:ph idx="1"/>
          </p:nvPr>
        </p:nvSpPr>
        <p:spPr>
          <a:xfrm>
            <a:off x="1214414" y="2057400"/>
            <a:ext cx="7498080" cy="4800600"/>
          </a:xfrm>
        </p:spPr>
        <p:txBody>
          <a:bodyPr/>
          <a:lstStyle/>
          <a:p>
            <a:r>
              <a:rPr lang="en-US" dirty="0" smtClean="0"/>
              <a:t>Which drug is more effective ?</a:t>
            </a:r>
          </a:p>
          <a:p>
            <a:r>
              <a:rPr lang="en-US" dirty="0" smtClean="0"/>
              <a:t>Which drug is less toxic?</a:t>
            </a:r>
          </a:p>
          <a:p>
            <a:r>
              <a:rPr lang="en-US" dirty="0" smtClean="0"/>
              <a:t>Which drug is associated with greater patient compliance?</a:t>
            </a:r>
          </a:p>
          <a:p>
            <a:r>
              <a:rPr lang="en-US" dirty="0" smtClean="0"/>
              <a:t>Which drug costs less?</a:t>
            </a:r>
          </a:p>
          <a:p>
            <a:r>
              <a:rPr lang="en-US" dirty="0" smtClean="0"/>
              <a:t>What are the effects of PTU and MMT of the efficacy of subsequent  I </a:t>
            </a:r>
            <a:r>
              <a:rPr lang="en-US" sz="1800" dirty="0" smtClean="0"/>
              <a:t>131</a:t>
            </a:r>
            <a:r>
              <a:rPr lang="en-US" dirty="0" smtClean="0"/>
              <a:t> therapy?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C00000"/>
                </a:solidFill>
              </a:rPr>
              <a:t>Rituximab</a:t>
            </a:r>
            <a:r>
              <a:rPr lang="en-US" dirty="0" smtClean="0">
                <a:solidFill>
                  <a:srgbClr val="C00000"/>
                </a:solidFill>
              </a:rPr>
              <a:t> (RTX):</a:t>
            </a:r>
            <a:br>
              <a:rPr lang="en-US" dirty="0" smtClean="0">
                <a:solidFill>
                  <a:srgbClr val="C00000"/>
                </a:solidFill>
              </a:rPr>
            </a:br>
            <a:r>
              <a:rPr lang="en-US" dirty="0" smtClean="0">
                <a:solidFill>
                  <a:srgbClr val="0070C0"/>
                </a:solidFill>
              </a:rPr>
              <a:t>(</a:t>
            </a:r>
            <a:r>
              <a:rPr lang="en-US" sz="3100" dirty="0" smtClean="0">
                <a:solidFill>
                  <a:srgbClr val="0070C0"/>
                </a:solidFill>
              </a:rPr>
              <a:t>Nielsen , </a:t>
            </a:r>
            <a:r>
              <a:rPr lang="en-US" sz="3100" dirty="0" err="1" smtClean="0">
                <a:solidFill>
                  <a:srgbClr val="0070C0"/>
                </a:solidFill>
              </a:rPr>
              <a:t>Fassi</a:t>
            </a:r>
            <a:r>
              <a:rPr lang="en-US" sz="3100" dirty="0" smtClean="0">
                <a:solidFill>
                  <a:srgbClr val="0070C0"/>
                </a:solidFill>
              </a:rPr>
              <a:t> , </a:t>
            </a:r>
            <a:r>
              <a:rPr lang="en-US" sz="3100" dirty="0" err="1" smtClean="0">
                <a:solidFill>
                  <a:srgbClr val="0070C0"/>
                </a:solidFill>
              </a:rPr>
              <a:t>Hegedus</a:t>
            </a:r>
            <a:r>
              <a:rPr lang="en-US" sz="3100" dirty="0" smtClean="0">
                <a:solidFill>
                  <a:srgbClr val="0070C0"/>
                </a:solidFill>
              </a:rPr>
              <a:t> , </a:t>
            </a:r>
            <a:r>
              <a:rPr lang="en-US" sz="3100" dirty="0" err="1" smtClean="0">
                <a:solidFill>
                  <a:srgbClr val="0070C0"/>
                </a:solidFill>
              </a:rPr>
              <a:t>Ugeskr</a:t>
            </a:r>
            <a:r>
              <a:rPr lang="en-US" sz="3100" dirty="0" smtClean="0">
                <a:solidFill>
                  <a:srgbClr val="0070C0"/>
                </a:solidFill>
              </a:rPr>
              <a:t> : 2008)</a:t>
            </a:r>
            <a:endParaRPr lang="en-US" dirty="0">
              <a:solidFill>
                <a:srgbClr val="0070C0"/>
              </a:solidFill>
            </a:endParaRPr>
          </a:p>
        </p:txBody>
      </p:sp>
      <p:sp>
        <p:nvSpPr>
          <p:cNvPr id="3" name="Content Placeholder 2"/>
          <p:cNvSpPr>
            <a:spLocks noGrp="1"/>
          </p:cNvSpPr>
          <p:nvPr>
            <p:ph idx="1"/>
          </p:nvPr>
        </p:nvSpPr>
        <p:spPr>
          <a:xfrm>
            <a:off x="1500166" y="2057400"/>
            <a:ext cx="7498080" cy="4800600"/>
          </a:xfrm>
        </p:spPr>
        <p:txBody>
          <a:bodyPr/>
          <a:lstStyle/>
          <a:p>
            <a:r>
              <a:rPr lang="en-US" dirty="0" smtClean="0"/>
              <a:t>The decrease in </a:t>
            </a:r>
            <a:r>
              <a:rPr lang="en-US" dirty="0" err="1" smtClean="0"/>
              <a:t>TRAb</a:t>
            </a:r>
            <a:r>
              <a:rPr lang="en-US" dirty="0" smtClean="0"/>
              <a:t> levels observed after treatment with RTX in combination with MMI was no greater than that observed after treatment with MMI alone.</a:t>
            </a:r>
          </a:p>
          <a:p>
            <a:r>
              <a:rPr lang="en-US" dirty="0" smtClean="0"/>
              <a:t>RTX therapy dose not seem to be a relevant </a:t>
            </a:r>
            <a:r>
              <a:rPr lang="en-US" dirty="0" err="1" smtClean="0"/>
              <a:t>therapeautic</a:t>
            </a:r>
            <a:r>
              <a:rPr lang="en-US" dirty="0" smtClean="0"/>
              <a:t> option in uncomplicated GD.</a:t>
            </a:r>
          </a:p>
          <a:p>
            <a:r>
              <a:rPr lang="en-US" dirty="0" smtClean="0"/>
              <a:t>Let us wait for a RCT</a:t>
            </a:r>
            <a:endParaRPr lang="en-US" dirty="0"/>
          </a:p>
        </p:txBody>
      </p:sp>
      <p:cxnSp>
        <p:nvCxnSpPr>
          <p:cNvPr id="5" name="Straight Connector 4"/>
          <p:cNvCxnSpPr/>
          <p:nvPr/>
        </p:nvCxnSpPr>
        <p:spPr>
          <a:xfrm>
            <a:off x="1285852" y="1785926"/>
            <a:ext cx="750099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928670"/>
            <a:ext cx="749808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smtClean="0">
                <a:solidFill>
                  <a:srgbClr val="C00000"/>
                </a:solidFill>
              </a:rPr>
              <a:t>Other Biologic Drugs</a:t>
            </a:r>
            <a:br>
              <a:rPr lang="en-US" dirty="0" smtClean="0">
                <a:solidFill>
                  <a:srgbClr val="C00000"/>
                </a:solidFill>
              </a:rPr>
            </a:br>
            <a:r>
              <a:rPr lang="en-US" dirty="0" smtClean="0">
                <a:solidFill>
                  <a:srgbClr val="C00000"/>
                </a:solidFill>
              </a:rPr>
              <a:t>(</a:t>
            </a:r>
            <a:r>
              <a:rPr lang="en-US" sz="3100" dirty="0" err="1" smtClean="0">
                <a:solidFill>
                  <a:srgbClr val="C00000"/>
                </a:solidFill>
              </a:rPr>
              <a:t>Murine</a:t>
            </a:r>
            <a:r>
              <a:rPr lang="en-US" sz="3100" dirty="0" smtClean="0">
                <a:solidFill>
                  <a:srgbClr val="C00000"/>
                </a:solidFill>
              </a:rPr>
              <a:t> model of GD)</a:t>
            </a:r>
            <a:endParaRPr lang="en-US" sz="3100" dirty="0">
              <a:solidFill>
                <a:srgbClr val="C00000"/>
              </a:solidFill>
            </a:endParaRPr>
          </a:p>
        </p:txBody>
      </p:sp>
      <p:sp>
        <p:nvSpPr>
          <p:cNvPr id="3" name="Content Placeholder 2"/>
          <p:cNvSpPr>
            <a:spLocks noGrp="1"/>
          </p:cNvSpPr>
          <p:nvPr>
            <p:ph idx="1"/>
          </p:nvPr>
        </p:nvSpPr>
        <p:spPr>
          <a:xfrm>
            <a:off x="1645920" y="2786058"/>
            <a:ext cx="7498080" cy="4800600"/>
          </a:xfrm>
        </p:spPr>
        <p:txBody>
          <a:bodyPr/>
          <a:lstStyle/>
          <a:p>
            <a:r>
              <a:rPr lang="en-US" dirty="0" smtClean="0"/>
              <a:t>Anti-B-Cell maturation factor</a:t>
            </a:r>
          </a:p>
          <a:p>
            <a:r>
              <a:rPr lang="en-US" dirty="0" smtClean="0"/>
              <a:t>Anti-B-Cell maturation antigen</a:t>
            </a:r>
          </a:p>
          <a:p>
            <a:r>
              <a:rPr lang="en-US" dirty="0" smtClean="0"/>
              <a:t>CD40-CD154 interaction blocking agent</a:t>
            </a:r>
          </a:p>
          <a:p>
            <a:r>
              <a:rPr lang="en-US" dirty="0" smtClean="0"/>
              <a:t>CTLA-4/</a:t>
            </a:r>
            <a:r>
              <a:rPr lang="en-US" dirty="0" err="1" smtClean="0"/>
              <a:t>Ig</a:t>
            </a:r>
            <a:endParaRPr lang="en-US" dirty="0" smtClean="0"/>
          </a:p>
        </p:txBody>
      </p:sp>
      <p:pic>
        <p:nvPicPr>
          <p:cNvPr id="4" name="Picture 4" descr="Forest"/>
          <p:cNvPicPr>
            <a:picLocks noChangeAspect="1" noChangeArrowheads="1"/>
          </p:cNvPicPr>
          <p:nvPr/>
        </p:nvPicPr>
        <p:blipFill>
          <a:blip r:embed="rId2" cstate="print"/>
          <a:srcRect/>
          <a:stretch>
            <a:fillRect/>
          </a:stretch>
        </p:blipFill>
        <p:spPr bwMode="auto">
          <a:xfrm>
            <a:off x="0" y="0"/>
            <a:ext cx="9144032" cy="6858000"/>
          </a:xfrm>
          <a:prstGeom prst="rect">
            <a:avLst/>
          </a:prstGeom>
          <a:noFill/>
          <a:ln w="9525">
            <a:noFill/>
            <a:miter lim="800000"/>
            <a:headEnd/>
            <a:tailEnd/>
          </a:ln>
        </p:spPr>
      </p:pic>
      <p:sp>
        <p:nvSpPr>
          <p:cNvPr id="1025" name="Rectangle 1"/>
          <p:cNvSpPr>
            <a:spLocks noChangeArrowheads="1"/>
          </p:cNvSpPr>
          <p:nvPr/>
        </p:nvSpPr>
        <p:spPr bwMode="auto">
          <a:xfrm>
            <a:off x="642910" y="3500438"/>
            <a:ext cx="12067727"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fa-IR" sz="7200" dirty="0" smtClean="0">
                <a:solidFill>
                  <a:schemeClr val="bg1"/>
                </a:solidFill>
                <a:latin typeface="IranNastaliq" pitchFamily="18" charset="0"/>
                <a:ea typeface="Calibri" pitchFamily="34" charset="0"/>
                <a:cs typeface="IranNastaliq" pitchFamily="18" charset="0"/>
              </a:rPr>
              <a:t>اوست</a:t>
            </a:r>
            <a:r>
              <a:rPr lang="en-US" sz="7200" dirty="0" smtClean="0">
                <a:latin typeface="IranNastaliq" pitchFamily="18" charset="0"/>
                <a:ea typeface="Calibri" pitchFamily="34" charset="0"/>
                <a:cs typeface="IranNastaliq" pitchFamily="18" charset="0"/>
              </a:rPr>
              <a:t> </a:t>
            </a:r>
            <a:r>
              <a:rPr kumimoji="0" lang="fa-IR" sz="7200" b="0" i="0" u="none" strike="noStrike" cap="none" normalizeH="0" baseline="0" dirty="0" smtClean="0">
                <a:ln>
                  <a:noFill/>
                </a:ln>
                <a:solidFill>
                  <a:schemeClr val="bg1"/>
                </a:solidFill>
                <a:effectLst/>
                <a:latin typeface="IranNastaliq" pitchFamily="18" charset="0"/>
                <a:ea typeface="Calibri" pitchFamily="34" charset="0"/>
                <a:cs typeface="IranNastaliq" pitchFamily="18" charset="0"/>
              </a:rPr>
              <a:t>همه عالم جمال طلعت</a:t>
            </a:r>
            <a:endParaRPr kumimoji="0" lang="en-US" sz="11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7200" b="0" i="0" u="none" strike="noStrike" cap="none" normalizeH="0" baseline="0" dirty="0" smtClean="0">
                <a:ln>
                  <a:noFill/>
                </a:ln>
                <a:solidFill>
                  <a:schemeClr val="bg1"/>
                </a:solidFill>
                <a:effectLst/>
                <a:latin typeface="IranNastaliq" pitchFamily="18" charset="0"/>
                <a:ea typeface="Calibri" pitchFamily="34" charset="0"/>
                <a:cs typeface="IranNastaliq" pitchFamily="18" charset="0"/>
              </a:rPr>
              <a:t>تا که را چشم این نظر باشد</a:t>
            </a:r>
            <a:r>
              <a:rPr kumimoji="0" lang="en-US" sz="7200" b="0" i="0" u="none" strike="noStrike" cap="none" normalizeH="0" baseline="0" dirty="0" smtClean="0">
                <a:ln>
                  <a:noFill/>
                </a:ln>
                <a:solidFill>
                  <a:schemeClr val="bg1"/>
                </a:solidFill>
                <a:effectLst/>
                <a:latin typeface="IranNastaliq" pitchFamily="18" charset="0"/>
                <a:ea typeface="Calibri" pitchFamily="34" charset="0"/>
                <a:cs typeface="IranNastaliq" pitchFamily="18" charset="0"/>
              </a:rPr>
              <a:t>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64" y="0"/>
            <a:ext cx="8715436" cy="6617196"/>
          </a:xfrm>
          <a:prstGeom prst="rect">
            <a:avLst/>
          </a:prstGeom>
        </p:spPr>
        <p:txBody>
          <a:bodyPr wrap="square">
            <a:spAutoFit/>
          </a:bodyPr>
          <a:lstStyle/>
          <a:p>
            <a:r>
              <a:rPr lang="en-US" sz="1400" dirty="0" smtClean="0"/>
              <a:t>NEW YORK (Reuters Health) Aug 03 - The most cost-effective follow-up treatment for Graves disease patients who do not reach remission after 18 months of </a:t>
            </a:r>
            <a:r>
              <a:rPr lang="en-US" sz="1400" dirty="0" err="1" smtClean="0"/>
              <a:t>antithyroid</a:t>
            </a:r>
            <a:r>
              <a:rPr lang="en-US" sz="1400" dirty="0" smtClean="0"/>
              <a:t> medication is total </a:t>
            </a:r>
            <a:r>
              <a:rPr lang="en-US" sz="1400" dirty="0" err="1" smtClean="0"/>
              <a:t>thyroidectomy</a:t>
            </a:r>
            <a:r>
              <a:rPr lang="en-US" sz="1400" dirty="0" smtClean="0"/>
              <a:t>, rather than radioactive iodine or continuing what may be lifelong </a:t>
            </a:r>
            <a:r>
              <a:rPr lang="en-US" sz="1400" dirty="0" err="1" smtClean="0"/>
              <a:t>antithyroid</a:t>
            </a:r>
            <a:r>
              <a:rPr lang="en-US" sz="1400" dirty="0" smtClean="0"/>
              <a:t> medication. This conclusion comes from the first formal study in the U.S. to examine the cost-effectiveness of treatment options for Graves disease patients.</a:t>
            </a:r>
          </a:p>
          <a:p>
            <a:r>
              <a:rPr lang="en-US" sz="1400" dirty="0" smtClean="0"/>
              <a:t>According to their report in the August issue of the Journal of the American College of Surgeons, Dr. </a:t>
            </a:r>
            <a:r>
              <a:rPr lang="en-US" sz="1400" dirty="0" err="1" smtClean="0"/>
              <a:t>Haejin</a:t>
            </a:r>
            <a:r>
              <a:rPr lang="en-US" sz="1400" dirty="0" smtClean="0"/>
              <a:t> In of Boston Medical Center and associates found that the surgical approach can give patients a higher quality of life than the other long-term treatment options.</a:t>
            </a:r>
          </a:p>
          <a:p>
            <a:r>
              <a:rPr lang="en-US" sz="1400" dirty="0" smtClean="0"/>
              <a:t>The study showed that total </a:t>
            </a:r>
            <a:r>
              <a:rPr lang="en-US" sz="1400" dirty="0" err="1" smtClean="0"/>
              <a:t>thyroidectomy</a:t>
            </a:r>
            <a:r>
              <a:rPr lang="en-US" sz="1400" dirty="0" smtClean="0"/>
              <a:t> is more cost-effective than the medical alternatives until the cost of surgery exceeds $19,300; the current actual Medicare cost is less than half that amount. If the cost of total </a:t>
            </a:r>
            <a:r>
              <a:rPr lang="en-US" sz="1400" dirty="0" err="1" smtClean="0"/>
              <a:t>thyroidectomy</a:t>
            </a:r>
            <a:r>
              <a:rPr lang="en-US" sz="1400" dirty="0" smtClean="0"/>
              <a:t> were to rise above $19,300, the preferred approach would be continuing, lifelong </a:t>
            </a:r>
            <a:r>
              <a:rPr lang="en-US" sz="1400" dirty="0" err="1" smtClean="0"/>
              <a:t>antithyroid</a:t>
            </a:r>
            <a:r>
              <a:rPr lang="en-US" sz="1400" dirty="0" smtClean="0"/>
              <a:t> medication, according to the sensitivity analysis the researchers applied to their decision model.</a:t>
            </a:r>
          </a:p>
          <a:p>
            <a:r>
              <a:rPr lang="en-US" sz="1400" dirty="0" smtClean="0"/>
              <a:t>Except in special circumstances, such as pregnancy, the report notes, there is currently no consensus about the best second-line treatment for Graves disease if </a:t>
            </a:r>
            <a:r>
              <a:rPr lang="en-US" sz="1400" dirty="0" err="1" smtClean="0"/>
              <a:t>antithyroid</a:t>
            </a:r>
            <a:r>
              <a:rPr lang="en-US" sz="1400" dirty="0" smtClean="0"/>
              <a:t> medication fails to induce remission. Although U.S. guidelines recommend radioactive iodine, continuation of </a:t>
            </a:r>
            <a:r>
              <a:rPr lang="en-US" sz="1400" dirty="0" err="1" smtClean="0"/>
              <a:t>antithyroid</a:t>
            </a:r>
            <a:r>
              <a:rPr lang="en-US" sz="1400" dirty="0" smtClean="0"/>
              <a:t> medication is common in Europe, Japan and South America.</a:t>
            </a:r>
          </a:p>
          <a:p>
            <a:r>
              <a:rPr lang="en-US" sz="1400" dirty="0" smtClean="0"/>
              <a:t>It was not planned that this article be published at a time when national attention is focused on healthcare reform, Dr. In told Reuters Health in an e-mail. "This timely discussion simply highlights the need for more cost-effectiveness analysis in healthcare," he pointed out.</a:t>
            </a:r>
          </a:p>
          <a:p>
            <a:r>
              <a:rPr lang="en-US" sz="1400" dirty="0" smtClean="0"/>
              <a:t>"The true focus is on clinical effectiveness and through comparisons of what we can afford, allows medical practitioners to make decisions on the best care and quality of life that can be achieved for the patient with the least amount of incremental cost."</a:t>
            </a:r>
          </a:p>
          <a:p>
            <a:r>
              <a:rPr lang="en-US" sz="1400" dirty="0" smtClean="0"/>
              <a:t>The study's reference patient was a 30-year-old </a:t>
            </a:r>
            <a:r>
              <a:rPr lang="en-US" sz="1400" dirty="0" err="1" smtClean="0"/>
              <a:t>nonpregnant</a:t>
            </a:r>
            <a:r>
              <a:rPr lang="en-US" sz="1400" dirty="0" smtClean="0"/>
              <a:t> woman without large goiter, </a:t>
            </a:r>
            <a:r>
              <a:rPr lang="en-US" sz="1400" dirty="0" err="1" smtClean="0"/>
              <a:t>ophthalmopathy</a:t>
            </a:r>
            <a:r>
              <a:rPr lang="en-US" sz="1400" dirty="0" smtClean="0"/>
              <a:t> or palpable nodules who did not remain </a:t>
            </a:r>
            <a:r>
              <a:rPr lang="en-US" sz="1400" dirty="0" err="1" smtClean="0"/>
              <a:t>euthyroid</a:t>
            </a:r>
            <a:r>
              <a:rPr lang="en-US" sz="1400" dirty="0" smtClean="0"/>
              <a:t> after 18 months of </a:t>
            </a:r>
            <a:r>
              <a:rPr lang="en-US" sz="1400" dirty="0" err="1" smtClean="0"/>
              <a:t>antithyroid</a:t>
            </a:r>
            <a:r>
              <a:rPr lang="en-US" sz="1400" dirty="0" smtClean="0"/>
              <a:t> medication. Only about half of patients who undergo 12 to 18 months of first-line </a:t>
            </a:r>
            <a:r>
              <a:rPr lang="en-US" sz="1400" dirty="0" err="1" smtClean="0"/>
              <a:t>antithyroid</a:t>
            </a:r>
            <a:r>
              <a:rPr lang="en-US" sz="1400" dirty="0" smtClean="0"/>
              <a:t> medication do go into remission. The time horizon was based on this patient's life expectancy as taken from Social Security actuarial tables.</a:t>
            </a:r>
          </a:p>
          <a:p>
            <a:r>
              <a:rPr lang="en-US" sz="1400" dirty="0" smtClean="0"/>
              <a:t>The outcomes of the various treatment options were assessed in terms of quality-adjusted life years, a cost-effectiveness analysis metric based on the number of years of life that would be added by an intervention. Each year is assigned a numerical value, 0 from 1.0 for perfect health, down to 0.0 for death, Dr. In explained.</a:t>
            </a:r>
          </a:p>
          <a:p>
            <a:r>
              <a:rPr lang="en-US" sz="1400" dirty="0" smtClean="0"/>
              <a:t>The analysis included all associated events and their probabilities and costs (such as medications, lab tests and treatment visits) for each treatment option, as well as costs associated with adverse events, such as </a:t>
            </a:r>
            <a:r>
              <a:rPr lang="en-US" sz="1400" dirty="0" err="1" smtClean="0"/>
              <a:t>agranulocytosis</a:t>
            </a:r>
            <a:r>
              <a:rPr lang="en-US" sz="1400" dirty="0" smtClean="0"/>
              <a:t>, and all major side effects</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00496" y="1142984"/>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a:t>
            </a:r>
            <a:r>
              <a:rPr lang="en-US" dirty="0" smtClean="0"/>
              <a:t>  = </a:t>
            </a:r>
            <a:r>
              <a:rPr lang="en-US" sz="2400" dirty="0" smtClean="0"/>
              <a:t>29</a:t>
            </a:r>
          </a:p>
          <a:p>
            <a:pPr algn="ctr"/>
            <a:r>
              <a:rPr lang="en-US" sz="2400" dirty="0" smtClean="0"/>
              <a:t>GD</a:t>
            </a:r>
            <a:endParaRPr lang="en-US" sz="2400" dirty="0"/>
          </a:p>
        </p:txBody>
      </p:sp>
      <p:sp>
        <p:nvSpPr>
          <p:cNvPr id="6" name="Rectangle 5"/>
          <p:cNvSpPr/>
          <p:nvPr/>
        </p:nvSpPr>
        <p:spPr>
          <a:xfrm>
            <a:off x="1857356" y="2714620"/>
            <a:ext cx="21431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PTU = 100 mg</a:t>
            </a:r>
          </a:p>
          <a:p>
            <a:pPr algn="ctr"/>
            <a:r>
              <a:rPr lang="en-US" dirty="0" smtClean="0"/>
              <a:t>TDS</a:t>
            </a:r>
            <a:endParaRPr lang="en-US" dirty="0"/>
          </a:p>
        </p:txBody>
      </p:sp>
      <p:sp>
        <p:nvSpPr>
          <p:cNvPr id="7" name="Rectangle 6"/>
          <p:cNvSpPr/>
          <p:nvPr/>
        </p:nvSpPr>
        <p:spPr>
          <a:xfrm>
            <a:off x="6000760" y="2643182"/>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MMT = 30 mg</a:t>
            </a:r>
          </a:p>
          <a:p>
            <a:pPr algn="ctr"/>
            <a:r>
              <a:rPr lang="en-US" dirty="0" smtClean="0"/>
              <a:t>Daily</a:t>
            </a:r>
            <a:endParaRPr lang="en-US" dirty="0"/>
          </a:p>
        </p:txBody>
      </p:sp>
      <p:sp>
        <p:nvSpPr>
          <p:cNvPr id="9" name="TextBox 8"/>
          <p:cNvSpPr txBox="1"/>
          <p:nvPr/>
        </p:nvSpPr>
        <p:spPr>
          <a:xfrm>
            <a:off x="4071934" y="4286256"/>
            <a:ext cx="1744580" cy="369332"/>
          </a:xfrm>
          <a:prstGeom prst="rect">
            <a:avLst/>
          </a:prstGeom>
          <a:noFill/>
        </p:spPr>
        <p:txBody>
          <a:bodyPr wrap="none" rtlCol="0">
            <a:spAutoFit/>
          </a:bodyPr>
          <a:lstStyle/>
          <a:p>
            <a:r>
              <a:rPr lang="en-US" dirty="0" smtClean="0"/>
              <a:t>After   12 weeks</a:t>
            </a:r>
            <a:endParaRPr lang="en-US" dirty="0"/>
          </a:p>
        </p:txBody>
      </p:sp>
      <p:cxnSp>
        <p:nvCxnSpPr>
          <p:cNvPr id="11" name="Straight Connector 10"/>
          <p:cNvCxnSpPr/>
          <p:nvPr/>
        </p:nvCxnSpPr>
        <p:spPr>
          <a:xfrm>
            <a:off x="5857884" y="1571612"/>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537339" y="2035165"/>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928926" y="1571612"/>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429654" y="207088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57488" y="5072074"/>
            <a:ext cx="4631781" cy="646331"/>
          </a:xfrm>
          <a:prstGeom prst="rect">
            <a:avLst/>
          </a:prstGeom>
          <a:noFill/>
        </p:spPr>
        <p:txBody>
          <a:bodyPr wrap="none" rtlCol="0">
            <a:spAutoFit/>
          </a:bodyPr>
          <a:lstStyle/>
          <a:p>
            <a:r>
              <a:rPr lang="en-US" dirty="0" smtClean="0">
                <a:solidFill>
                  <a:srgbClr val="C00000"/>
                </a:solidFill>
              </a:rPr>
              <a:t>Conclusion:</a:t>
            </a:r>
          </a:p>
          <a:p>
            <a:r>
              <a:rPr lang="en-US" dirty="0" smtClean="0">
                <a:solidFill>
                  <a:srgbClr val="C00000"/>
                </a:solidFill>
              </a:rPr>
              <a:t> Both drugs were equivalent in terms of efficacy</a:t>
            </a:r>
            <a:endParaRPr lang="en-US" dirty="0">
              <a:solidFill>
                <a:srgbClr val="C00000"/>
              </a:solidFill>
            </a:endParaRPr>
          </a:p>
        </p:txBody>
      </p:sp>
      <p:sp>
        <p:nvSpPr>
          <p:cNvPr id="28" name="TextBox 27"/>
          <p:cNvSpPr txBox="1"/>
          <p:nvPr/>
        </p:nvSpPr>
        <p:spPr>
          <a:xfrm>
            <a:off x="4357686" y="6286520"/>
            <a:ext cx="4465325" cy="307777"/>
          </a:xfrm>
          <a:prstGeom prst="rect">
            <a:avLst/>
          </a:prstGeom>
          <a:noFill/>
        </p:spPr>
        <p:txBody>
          <a:bodyPr wrap="none" rtlCol="0">
            <a:spAutoFit/>
          </a:bodyPr>
          <a:lstStyle/>
          <a:p>
            <a:r>
              <a:rPr lang="en-US" sz="1400" dirty="0" smtClean="0"/>
              <a:t>Nicholas WC et al.  ( USA ) 1995 ,  South Med J  88: 973- 6</a:t>
            </a:r>
            <a:endParaRPr lang="en-US" sz="1400" dirty="0"/>
          </a:p>
        </p:txBody>
      </p:sp>
      <p:cxnSp>
        <p:nvCxnSpPr>
          <p:cNvPr id="31" name="Straight Connector 30"/>
          <p:cNvCxnSpPr>
            <a:stCxn id="6" idx="3"/>
          </p:cNvCxnSpPr>
          <p:nvPr/>
        </p:nvCxnSpPr>
        <p:spPr>
          <a:xfrm flipV="1">
            <a:off x="4000496" y="3143248"/>
            <a:ext cx="2000264"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3786182" y="4143380"/>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71538" y="1071546"/>
            <a:ext cx="2055371" cy="830997"/>
          </a:xfrm>
          <a:prstGeom prst="rect">
            <a:avLst/>
          </a:prstGeom>
          <a:noFill/>
        </p:spPr>
        <p:txBody>
          <a:bodyPr wrap="none" rtlCol="0">
            <a:spAutoFit/>
          </a:bodyPr>
          <a:lstStyle/>
          <a:p>
            <a:r>
              <a:rPr lang="en-US" sz="2400" dirty="0" smtClean="0">
                <a:solidFill>
                  <a:srgbClr val="FF0000"/>
                </a:solidFill>
              </a:rPr>
              <a:t>Drug  Efficacy :</a:t>
            </a:r>
          </a:p>
          <a:p>
            <a:r>
              <a:rPr lang="en-US" sz="2400" dirty="0" smtClean="0">
                <a:solidFill>
                  <a:srgbClr val="FF0000"/>
                </a:solidFill>
              </a:rPr>
              <a:t>RCT-1</a:t>
            </a:r>
            <a:endParaRPr lang="en-US" sz="2400" dirty="0">
              <a:solidFill>
                <a:srgbClr val="FF0000"/>
              </a:solidFill>
            </a:endParaRPr>
          </a:p>
        </p:txBody>
      </p:sp>
      <p:sp>
        <p:nvSpPr>
          <p:cNvPr id="15" name="TextBox 14"/>
          <p:cNvSpPr txBox="1"/>
          <p:nvPr/>
        </p:nvSpPr>
        <p:spPr>
          <a:xfrm>
            <a:off x="2143108" y="214290"/>
            <a:ext cx="5786478"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              Which drug is more effective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29058" y="642918"/>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a:t>
            </a:r>
            <a:r>
              <a:rPr lang="en-US" dirty="0" smtClean="0"/>
              <a:t>  = </a:t>
            </a:r>
            <a:r>
              <a:rPr lang="en-US" sz="2400" dirty="0" smtClean="0"/>
              <a:t>94</a:t>
            </a:r>
          </a:p>
          <a:p>
            <a:pPr algn="ctr"/>
            <a:r>
              <a:rPr lang="en-US" sz="2400" dirty="0" smtClean="0"/>
              <a:t>GD</a:t>
            </a:r>
            <a:endParaRPr lang="en-US" sz="2400" dirty="0"/>
          </a:p>
        </p:txBody>
      </p:sp>
      <p:sp>
        <p:nvSpPr>
          <p:cNvPr id="6" name="Rectangle 5"/>
          <p:cNvSpPr/>
          <p:nvPr/>
        </p:nvSpPr>
        <p:spPr>
          <a:xfrm>
            <a:off x="1928794" y="2071678"/>
            <a:ext cx="18573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PTU = 100 mg</a:t>
            </a:r>
          </a:p>
          <a:p>
            <a:pPr algn="ctr"/>
            <a:r>
              <a:rPr lang="en-US" dirty="0" smtClean="0"/>
              <a:t>6 , 8 , 12 h</a:t>
            </a:r>
            <a:endParaRPr lang="en-US" dirty="0"/>
          </a:p>
        </p:txBody>
      </p:sp>
      <p:sp>
        <p:nvSpPr>
          <p:cNvPr id="7" name="Rectangle 6"/>
          <p:cNvSpPr/>
          <p:nvPr/>
        </p:nvSpPr>
        <p:spPr>
          <a:xfrm>
            <a:off x="5929322" y="2000240"/>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MMT = 10 mg</a:t>
            </a:r>
          </a:p>
          <a:p>
            <a:pPr algn="ctr"/>
            <a:r>
              <a:rPr lang="en-US" dirty="0" smtClean="0"/>
              <a:t>6 , 8 , 12 h</a:t>
            </a:r>
            <a:endParaRPr lang="en-US" dirty="0"/>
          </a:p>
        </p:txBody>
      </p:sp>
      <p:sp>
        <p:nvSpPr>
          <p:cNvPr id="8" name="Oval 7"/>
          <p:cNvSpPr/>
          <p:nvPr/>
        </p:nvSpPr>
        <p:spPr>
          <a:xfrm>
            <a:off x="2928926" y="4357694"/>
            <a:ext cx="4286280"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had  normal  FT4  except </a:t>
            </a:r>
          </a:p>
          <a:p>
            <a:pPr algn="ctr"/>
            <a:r>
              <a:rPr lang="en-US" dirty="0" smtClean="0"/>
              <a:t>those with lowest doses of both drugs</a:t>
            </a:r>
            <a:endParaRPr lang="en-US" dirty="0"/>
          </a:p>
        </p:txBody>
      </p:sp>
      <p:sp>
        <p:nvSpPr>
          <p:cNvPr id="9" name="TextBox 8"/>
          <p:cNvSpPr txBox="1"/>
          <p:nvPr/>
        </p:nvSpPr>
        <p:spPr>
          <a:xfrm>
            <a:off x="4214810" y="3357562"/>
            <a:ext cx="1616340" cy="369332"/>
          </a:xfrm>
          <a:prstGeom prst="rect">
            <a:avLst/>
          </a:prstGeom>
          <a:noFill/>
        </p:spPr>
        <p:txBody>
          <a:bodyPr wrap="none" rtlCol="0">
            <a:spAutoFit/>
          </a:bodyPr>
          <a:lstStyle/>
          <a:p>
            <a:r>
              <a:rPr lang="en-US" dirty="0" smtClean="0"/>
              <a:t>After 12 weeks</a:t>
            </a:r>
            <a:endParaRPr lang="en-US" dirty="0"/>
          </a:p>
        </p:txBody>
      </p:sp>
      <p:cxnSp>
        <p:nvCxnSpPr>
          <p:cNvPr id="11" name="Straight Connector 10"/>
          <p:cNvCxnSpPr>
            <a:stCxn id="5" idx="6"/>
          </p:cNvCxnSpPr>
          <p:nvPr/>
        </p:nvCxnSpPr>
        <p:spPr>
          <a:xfrm flipV="1">
            <a:off x="5715008" y="1071546"/>
            <a:ext cx="1214446"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465901" y="1535099"/>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p:cNvCxnSpPr>
          <p:nvPr/>
        </p:nvCxnSpPr>
        <p:spPr>
          <a:xfrm rot="10800000">
            <a:off x="2857488" y="1071546"/>
            <a:ext cx="1071570"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358216" y="1570818"/>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244440" y="3828262"/>
            <a:ext cx="180024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958160" y="3899700"/>
            <a:ext cx="180024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3"/>
          </p:cNvCxnSpPr>
          <p:nvPr/>
        </p:nvCxnSpPr>
        <p:spPr>
          <a:xfrm>
            <a:off x="5831150" y="3542228"/>
            <a:ext cx="1241180" cy="29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1"/>
          </p:cNvCxnSpPr>
          <p:nvPr/>
        </p:nvCxnSpPr>
        <p:spPr>
          <a:xfrm rot="10800000" flipV="1">
            <a:off x="2928926" y="3542228"/>
            <a:ext cx="1285884" cy="2964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85852" y="5572140"/>
            <a:ext cx="4631781" cy="646331"/>
          </a:xfrm>
          <a:prstGeom prst="rect">
            <a:avLst/>
          </a:prstGeom>
          <a:noFill/>
        </p:spPr>
        <p:txBody>
          <a:bodyPr wrap="none" rtlCol="0">
            <a:spAutoFit/>
          </a:bodyPr>
          <a:lstStyle/>
          <a:p>
            <a:r>
              <a:rPr lang="en-US" dirty="0" smtClean="0">
                <a:solidFill>
                  <a:srgbClr val="C00000"/>
                </a:solidFill>
              </a:rPr>
              <a:t>Conclusion:</a:t>
            </a:r>
          </a:p>
          <a:p>
            <a:r>
              <a:rPr lang="en-US" dirty="0" smtClean="0">
                <a:solidFill>
                  <a:srgbClr val="C00000"/>
                </a:solidFill>
              </a:rPr>
              <a:t> Both drugs were equivalent in terms of efficacy</a:t>
            </a:r>
            <a:endParaRPr lang="en-US" dirty="0">
              <a:solidFill>
                <a:srgbClr val="C00000"/>
              </a:solidFill>
            </a:endParaRPr>
          </a:p>
        </p:txBody>
      </p:sp>
      <p:sp>
        <p:nvSpPr>
          <p:cNvPr id="28" name="TextBox 27"/>
          <p:cNvSpPr txBox="1"/>
          <p:nvPr/>
        </p:nvSpPr>
        <p:spPr>
          <a:xfrm>
            <a:off x="5072066" y="6488668"/>
            <a:ext cx="3942746" cy="307777"/>
          </a:xfrm>
          <a:prstGeom prst="rect">
            <a:avLst/>
          </a:prstGeom>
          <a:noFill/>
        </p:spPr>
        <p:txBody>
          <a:bodyPr wrap="none" rtlCol="0">
            <a:spAutoFit/>
          </a:bodyPr>
          <a:lstStyle/>
          <a:p>
            <a:r>
              <a:rPr lang="en-US" sz="1400" dirty="0" err="1" smtClean="0"/>
              <a:t>Kallner</a:t>
            </a:r>
            <a:r>
              <a:rPr lang="en-US" sz="1400" dirty="0" smtClean="0"/>
              <a:t> G  et al.  J Intern  Med 1996 ; 239: 525 - 529</a:t>
            </a:r>
            <a:endParaRPr lang="en-US" sz="1400" dirty="0"/>
          </a:p>
        </p:txBody>
      </p:sp>
      <p:sp>
        <p:nvSpPr>
          <p:cNvPr id="17" name="Rectangle 16"/>
          <p:cNvSpPr/>
          <p:nvPr/>
        </p:nvSpPr>
        <p:spPr>
          <a:xfrm>
            <a:off x="1142976" y="214290"/>
            <a:ext cx="4572000" cy="830997"/>
          </a:xfrm>
          <a:prstGeom prst="rect">
            <a:avLst/>
          </a:prstGeom>
        </p:spPr>
        <p:txBody>
          <a:bodyPr>
            <a:spAutoFit/>
          </a:bodyPr>
          <a:lstStyle/>
          <a:p>
            <a:r>
              <a:rPr lang="en-US" sz="2400" dirty="0" smtClean="0">
                <a:solidFill>
                  <a:srgbClr val="FF0000"/>
                </a:solidFill>
              </a:rPr>
              <a:t>Drug  Efficacy :</a:t>
            </a:r>
          </a:p>
          <a:p>
            <a:r>
              <a:rPr lang="en-US" sz="2400" dirty="0" smtClean="0">
                <a:solidFill>
                  <a:srgbClr val="FF0000"/>
                </a:solidFill>
              </a:rPr>
              <a:t>RCT-2</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29058" y="357166"/>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a:t>
            </a:r>
            <a:r>
              <a:rPr lang="en-US" dirty="0" smtClean="0"/>
              <a:t>  = </a:t>
            </a:r>
            <a:r>
              <a:rPr lang="en-US" sz="2400" dirty="0" smtClean="0"/>
              <a:t>71</a:t>
            </a:r>
          </a:p>
          <a:p>
            <a:pPr algn="ctr"/>
            <a:r>
              <a:rPr lang="en-US" sz="2400" dirty="0" smtClean="0"/>
              <a:t>GD</a:t>
            </a:r>
            <a:endParaRPr lang="en-US" sz="2400" dirty="0"/>
          </a:p>
        </p:txBody>
      </p:sp>
      <p:sp>
        <p:nvSpPr>
          <p:cNvPr id="6" name="Rectangle 5"/>
          <p:cNvSpPr/>
          <p:nvPr/>
        </p:nvSpPr>
        <p:spPr>
          <a:xfrm>
            <a:off x="1928794" y="1785926"/>
            <a:ext cx="18573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PTU = 150 mg</a:t>
            </a:r>
          </a:p>
          <a:p>
            <a:pPr algn="ctr"/>
            <a:r>
              <a:rPr lang="en-US" dirty="0" smtClean="0"/>
              <a:t>Daily</a:t>
            </a:r>
            <a:endParaRPr lang="en-US" dirty="0"/>
          </a:p>
        </p:txBody>
      </p:sp>
      <p:sp>
        <p:nvSpPr>
          <p:cNvPr id="7" name="Rectangle 6"/>
          <p:cNvSpPr/>
          <p:nvPr/>
        </p:nvSpPr>
        <p:spPr>
          <a:xfrm>
            <a:off x="6215074" y="1714488"/>
            <a:ext cx="17859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MMT = 15 mg</a:t>
            </a:r>
          </a:p>
          <a:p>
            <a:pPr algn="ctr"/>
            <a:r>
              <a:rPr lang="en-US" dirty="0" smtClean="0"/>
              <a:t>Daily</a:t>
            </a:r>
            <a:endParaRPr lang="en-US" dirty="0"/>
          </a:p>
        </p:txBody>
      </p:sp>
      <p:sp>
        <p:nvSpPr>
          <p:cNvPr id="9" name="TextBox 8"/>
          <p:cNvSpPr txBox="1"/>
          <p:nvPr/>
        </p:nvSpPr>
        <p:spPr>
          <a:xfrm>
            <a:off x="4214810" y="3071810"/>
            <a:ext cx="1616340" cy="369332"/>
          </a:xfrm>
          <a:prstGeom prst="rect">
            <a:avLst/>
          </a:prstGeom>
          <a:noFill/>
        </p:spPr>
        <p:txBody>
          <a:bodyPr wrap="none" rtlCol="0">
            <a:spAutoFit/>
          </a:bodyPr>
          <a:lstStyle/>
          <a:p>
            <a:r>
              <a:rPr lang="en-US" dirty="0" smtClean="0"/>
              <a:t>After 12 weeks</a:t>
            </a:r>
            <a:endParaRPr lang="en-US" dirty="0"/>
          </a:p>
        </p:txBody>
      </p:sp>
      <p:cxnSp>
        <p:nvCxnSpPr>
          <p:cNvPr id="11" name="Straight Connector 10"/>
          <p:cNvCxnSpPr>
            <a:stCxn id="5" idx="6"/>
          </p:cNvCxnSpPr>
          <p:nvPr/>
        </p:nvCxnSpPr>
        <p:spPr>
          <a:xfrm flipV="1">
            <a:off x="5715008" y="785794"/>
            <a:ext cx="1214446"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464313" y="1249347"/>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928926" y="785794"/>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429654" y="128506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189274" y="3511944"/>
            <a:ext cx="1801038" cy="34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028010" y="3600448"/>
            <a:ext cx="180024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3"/>
          </p:cNvCxnSpPr>
          <p:nvPr/>
        </p:nvCxnSpPr>
        <p:spPr>
          <a:xfrm>
            <a:off x="5831150" y="3256476"/>
            <a:ext cx="1241180" cy="29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1"/>
          </p:cNvCxnSpPr>
          <p:nvPr/>
        </p:nvCxnSpPr>
        <p:spPr>
          <a:xfrm rot="10800000" flipV="1">
            <a:off x="2928926" y="3256476"/>
            <a:ext cx="1285884" cy="2964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85852" y="5214950"/>
            <a:ext cx="6611425" cy="923330"/>
          </a:xfrm>
          <a:prstGeom prst="rect">
            <a:avLst/>
          </a:prstGeom>
          <a:noFill/>
        </p:spPr>
        <p:txBody>
          <a:bodyPr wrap="none" rtlCol="0">
            <a:spAutoFit/>
          </a:bodyPr>
          <a:lstStyle/>
          <a:p>
            <a:r>
              <a:rPr lang="en-US" dirty="0" smtClean="0">
                <a:solidFill>
                  <a:srgbClr val="C00000"/>
                </a:solidFill>
              </a:rPr>
              <a:t>Conclusion:</a:t>
            </a:r>
          </a:p>
          <a:p>
            <a:r>
              <a:rPr lang="en-US" dirty="0" smtClean="0">
                <a:solidFill>
                  <a:srgbClr val="C00000"/>
                </a:solidFill>
              </a:rPr>
              <a:t> FT4 &amp;T3 values were lower at every time point in the MMT group , </a:t>
            </a:r>
          </a:p>
          <a:p>
            <a:r>
              <a:rPr lang="en-US" dirty="0" smtClean="0">
                <a:solidFill>
                  <a:srgbClr val="C00000"/>
                </a:solidFill>
              </a:rPr>
              <a:t> because the dose of PTU was </a:t>
            </a:r>
            <a:r>
              <a:rPr lang="en-US" dirty="0" err="1" smtClean="0">
                <a:solidFill>
                  <a:srgbClr val="C00000"/>
                </a:solidFill>
              </a:rPr>
              <a:t>subtherapeutic</a:t>
            </a:r>
            <a:r>
              <a:rPr lang="en-US" dirty="0" smtClean="0">
                <a:solidFill>
                  <a:srgbClr val="C00000"/>
                </a:solidFill>
              </a:rPr>
              <a:t> in many cases.</a:t>
            </a:r>
            <a:endParaRPr lang="en-US" dirty="0">
              <a:solidFill>
                <a:srgbClr val="C00000"/>
              </a:solidFill>
            </a:endParaRPr>
          </a:p>
        </p:txBody>
      </p:sp>
      <p:sp>
        <p:nvSpPr>
          <p:cNvPr id="28" name="TextBox 27"/>
          <p:cNvSpPr txBox="1"/>
          <p:nvPr/>
        </p:nvSpPr>
        <p:spPr>
          <a:xfrm>
            <a:off x="4071934" y="6357958"/>
            <a:ext cx="4761881" cy="307777"/>
          </a:xfrm>
          <a:prstGeom prst="rect">
            <a:avLst/>
          </a:prstGeom>
          <a:noFill/>
        </p:spPr>
        <p:txBody>
          <a:bodyPr wrap="none" rtlCol="0">
            <a:spAutoFit/>
          </a:bodyPr>
          <a:lstStyle/>
          <a:p>
            <a:r>
              <a:rPr lang="en-US" sz="1400" dirty="0" err="1" smtClean="0"/>
              <a:t>Homsanit</a:t>
            </a:r>
            <a:r>
              <a:rPr lang="en-US" sz="1400" dirty="0" smtClean="0"/>
              <a:t> M  et al.  </a:t>
            </a:r>
            <a:r>
              <a:rPr lang="en-US" sz="1400" dirty="0" err="1" smtClean="0"/>
              <a:t>Clin</a:t>
            </a:r>
            <a:r>
              <a:rPr lang="en-US" sz="1400" dirty="0" smtClean="0"/>
              <a:t> </a:t>
            </a:r>
            <a:r>
              <a:rPr lang="en-US" sz="1400" dirty="0" err="1" smtClean="0"/>
              <a:t>Endocrinol</a:t>
            </a:r>
            <a:r>
              <a:rPr lang="en-US" sz="1400" dirty="0" smtClean="0"/>
              <a:t> (</a:t>
            </a:r>
            <a:r>
              <a:rPr lang="en-US" sz="1400" dirty="0" err="1" smtClean="0"/>
              <a:t>Oxf</a:t>
            </a:r>
            <a:r>
              <a:rPr lang="en-US" sz="1400" dirty="0" smtClean="0"/>
              <a:t>.) 2000 , 54 ; 385 - 390</a:t>
            </a:r>
            <a:endParaRPr lang="en-US" sz="1400" dirty="0"/>
          </a:p>
        </p:txBody>
      </p:sp>
      <p:sp>
        <p:nvSpPr>
          <p:cNvPr id="17" name="Rectangle 16"/>
          <p:cNvSpPr/>
          <p:nvPr/>
        </p:nvSpPr>
        <p:spPr>
          <a:xfrm>
            <a:off x="1785918" y="4000504"/>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 biochemically </a:t>
            </a:r>
            <a:r>
              <a:rPr lang="en-US" dirty="0" err="1" smtClean="0"/>
              <a:t>euthyroid</a:t>
            </a:r>
            <a:endParaRPr lang="en-US" dirty="0"/>
          </a:p>
        </p:txBody>
      </p:sp>
      <p:sp>
        <p:nvSpPr>
          <p:cNvPr id="19" name="Rectangle 18"/>
          <p:cNvSpPr/>
          <p:nvPr/>
        </p:nvSpPr>
        <p:spPr>
          <a:xfrm>
            <a:off x="6215074" y="4071942"/>
            <a:ext cx="21431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77%biochemically </a:t>
            </a:r>
            <a:r>
              <a:rPr lang="en-US" dirty="0" err="1" smtClean="0"/>
              <a:t>euthyroid</a:t>
            </a:r>
            <a:endParaRPr lang="en-US" dirty="0"/>
          </a:p>
        </p:txBody>
      </p:sp>
      <p:sp>
        <p:nvSpPr>
          <p:cNvPr id="25" name="TextBox 24"/>
          <p:cNvSpPr txBox="1"/>
          <p:nvPr/>
        </p:nvSpPr>
        <p:spPr>
          <a:xfrm>
            <a:off x="4214810" y="2786058"/>
            <a:ext cx="1499000" cy="307777"/>
          </a:xfrm>
          <a:prstGeom prst="rect">
            <a:avLst/>
          </a:prstGeom>
          <a:noFill/>
        </p:spPr>
        <p:txBody>
          <a:bodyPr wrap="none" rtlCol="0">
            <a:spAutoFit/>
          </a:bodyPr>
          <a:lstStyle/>
          <a:p>
            <a:r>
              <a:rPr lang="en-US" sz="1400" dirty="0" smtClean="0"/>
              <a:t>FT4 &amp; T3 monthly</a:t>
            </a:r>
            <a:endParaRPr lang="en-US" sz="1400" dirty="0"/>
          </a:p>
        </p:txBody>
      </p:sp>
      <p:sp>
        <p:nvSpPr>
          <p:cNvPr id="21" name="Rectangle 20"/>
          <p:cNvSpPr/>
          <p:nvPr/>
        </p:nvSpPr>
        <p:spPr>
          <a:xfrm>
            <a:off x="1000100" y="214290"/>
            <a:ext cx="4572000" cy="830997"/>
          </a:xfrm>
          <a:prstGeom prst="rect">
            <a:avLst/>
          </a:prstGeom>
        </p:spPr>
        <p:txBody>
          <a:bodyPr>
            <a:spAutoFit/>
          </a:bodyPr>
          <a:lstStyle/>
          <a:p>
            <a:r>
              <a:rPr lang="en-US" sz="2400" dirty="0" smtClean="0">
                <a:solidFill>
                  <a:srgbClr val="FF0000"/>
                </a:solidFill>
              </a:rPr>
              <a:t>Drug  Efficacy :</a:t>
            </a:r>
          </a:p>
          <a:p>
            <a:r>
              <a:rPr lang="en-US" sz="2400" dirty="0" smtClean="0">
                <a:solidFill>
                  <a:srgbClr val="FF0000"/>
                </a:solidFill>
              </a:rPr>
              <a:t>RCT -3</a:t>
            </a:r>
            <a:endParaRPr lang="en-US" sz="2400"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1209</TotalTime>
  <Words>3444</Words>
  <Application>Microsoft Office PowerPoint</Application>
  <PresentationFormat>On-screen Show (4:3)</PresentationFormat>
  <Paragraphs>580</Paragraphs>
  <Slides>62</Slides>
  <Notes>12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Solstice</vt:lpstr>
      <vt:lpstr>Slide 1</vt:lpstr>
      <vt:lpstr> Management of  Graves, Disease</vt:lpstr>
      <vt:lpstr>Treatment of Graves, Disease</vt:lpstr>
      <vt:lpstr>Despite the widespread use of these different approaches , controversy still exists relative to the mints of each Rx</vt:lpstr>
      <vt:lpstr>     Anti-Thyroid Medications</vt:lpstr>
      <vt:lpstr>Which drug should be used ?</vt:lpstr>
      <vt:lpstr>Slide 7</vt:lpstr>
      <vt:lpstr>Slide 8</vt:lpstr>
      <vt:lpstr>Slide 9</vt:lpstr>
      <vt:lpstr>Slide 10</vt:lpstr>
      <vt:lpstr>Slide 11</vt:lpstr>
      <vt:lpstr>   Which Drug is Less Toxic ?</vt:lpstr>
      <vt:lpstr>Slide 13</vt:lpstr>
      <vt:lpstr>Which Drug is Less Toxic ? Conclusions:</vt:lpstr>
      <vt:lpstr> PTU &amp;  Fatal Liver Damage</vt:lpstr>
      <vt:lpstr>The FDA points out :</vt:lpstr>
      <vt:lpstr>Slide 17</vt:lpstr>
      <vt:lpstr>    Choice of agent</vt:lpstr>
      <vt:lpstr>What are the effects of PTU &amp; MMI on the efficacy of subsequent I131 RX?</vt:lpstr>
      <vt:lpstr>What are the effects of PTU &amp; MMI on the efficacy of subsequent I131 RX?</vt:lpstr>
      <vt:lpstr>Slide 21</vt:lpstr>
      <vt:lpstr>What are the effects of PTU &amp; MMI on the efficacy of subsequent I131 RX? Conclusions:</vt:lpstr>
      <vt:lpstr>Slide 23</vt:lpstr>
      <vt:lpstr>Slide 24</vt:lpstr>
      <vt:lpstr>How long should the patient be treated to maximize the chance of remission?</vt:lpstr>
      <vt:lpstr>Slide 26</vt:lpstr>
      <vt:lpstr>Dose the ATDs dose influence the chance of remission?</vt:lpstr>
      <vt:lpstr>Slide 28</vt:lpstr>
      <vt:lpstr>Conclusion :</vt:lpstr>
      <vt:lpstr>Direct immunosuppressive action of the   Thionamids</vt:lpstr>
      <vt:lpstr>Slide 31</vt:lpstr>
      <vt:lpstr>Slide 32</vt:lpstr>
      <vt:lpstr>Slide 33</vt:lpstr>
      <vt:lpstr>What ATDs dose should be used initially?</vt:lpstr>
      <vt:lpstr>Slide 35</vt:lpstr>
      <vt:lpstr>Slide 36</vt:lpstr>
      <vt:lpstr>What ATDs dose should be used initially?</vt:lpstr>
      <vt:lpstr>Would coadministration of LT4 during or after ATDs therapy enhance the chances of remission?                     Block – Replace                         vs            Titration  Regimen  </vt:lpstr>
      <vt:lpstr>Slide 39</vt:lpstr>
      <vt:lpstr>Slide 40</vt:lpstr>
      <vt:lpstr>Patient selection for primary drug therapy        Relapse  &amp;  Remission</vt:lpstr>
      <vt:lpstr>Factors associated with remission</vt:lpstr>
      <vt:lpstr>Slide 43</vt:lpstr>
      <vt:lpstr>Factors associated with remission             Conclusion:</vt:lpstr>
      <vt:lpstr>Slide 45</vt:lpstr>
      <vt:lpstr>Slide 46</vt:lpstr>
      <vt:lpstr>Slide 47</vt:lpstr>
      <vt:lpstr>Novel predictors to  Remission  or   Relapse</vt:lpstr>
      <vt:lpstr>            IgG3 / Total IgG</vt:lpstr>
      <vt:lpstr>Slide 50</vt:lpstr>
      <vt:lpstr>Slide 51</vt:lpstr>
      <vt:lpstr>Slide 52</vt:lpstr>
      <vt:lpstr>Slide 53</vt:lpstr>
      <vt:lpstr>Choice of  Therapy </vt:lpstr>
      <vt:lpstr>Slide 55</vt:lpstr>
      <vt:lpstr>Slide 56</vt:lpstr>
      <vt:lpstr>  Novel  Rx of   Graves, Disease</vt:lpstr>
      <vt:lpstr>Slide 58</vt:lpstr>
      <vt:lpstr>Rituximab (RTX):</vt:lpstr>
      <vt:lpstr>Rituximab (RTX): (Nielsen , Fassi , Hegedus , Ugeskr : 2008)</vt:lpstr>
      <vt:lpstr>Other Biologic Drugs (Murine model of GD)</vt:lpstr>
      <vt:lpstr>Slide 62</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Graves, Disease</dc:title>
  <dc:creator>Dr.Delshad</dc:creator>
  <cp:lastModifiedBy>RI-F0503-F</cp:lastModifiedBy>
  <cp:revision>150</cp:revision>
  <dcterms:created xsi:type="dcterms:W3CDTF">2009-06-28T08:18:21Z</dcterms:created>
  <dcterms:modified xsi:type="dcterms:W3CDTF">2012-10-07T05:00:05Z</dcterms:modified>
</cp:coreProperties>
</file>