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20" r:id="rId2"/>
    <p:sldId id="278" r:id="rId3"/>
    <p:sldId id="342" r:id="rId4"/>
    <p:sldId id="284" r:id="rId5"/>
    <p:sldId id="300" r:id="rId6"/>
    <p:sldId id="287" r:id="rId7"/>
    <p:sldId id="303" r:id="rId8"/>
    <p:sldId id="308" r:id="rId9"/>
    <p:sldId id="309" r:id="rId10"/>
    <p:sldId id="310" r:id="rId11"/>
    <p:sldId id="318" r:id="rId12"/>
    <p:sldId id="339" r:id="rId13"/>
    <p:sldId id="340" r:id="rId14"/>
    <p:sldId id="341" r:id="rId15"/>
    <p:sldId id="343" r:id="rId16"/>
    <p:sldId id="286" r:id="rId17"/>
    <p:sldId id="296" r:id="rId18"/>
    <p:sldId id="295" r:id="rId19"/>
    <p:sldId id="288" r:id="rId20"/>
    <p:sldId id="312" r:id="rId21"/>
    <p:sldId id="289" r:id="rId22"/>
    <p:sldId id="346" r:id="rId23"/>
    <p:sldId id="299" r:id="rId24"/>
    <p:sldId id="334" r:id="rId25"/>
    <p:sldId id="291" r:id="rId26"/>
    <p:sldId id="292" r:id="rId27"/>
    <p:sldId id="347" r:id="rId28"/>
    <p:sldId id="317" r:id="rId29"/>
    <p:sldId id="345" r:id="rId30"/>
    <p:sldId id="293" r:id="rId31"/>
    <p:sldId id="325" r:id="rId32"/>
    <p:sldId id="294" r:id="rId33"/>
    <p:sldId id="336" r:id="rId34"/>
    <p:sldId id="337" r:id="rId35"/>
    <p:sldId id="338" r:id="rId36"/>
    <p:sldId id="344" r:id="rId37"/>
    <p:sldId id="32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56032" algn="r" defTabSz="914400" rtl="1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6853955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6853955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6853955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543800" cy="914400"/>
          </a:xfrm>
        </p:spPr>
        <p:txBody>
          <a:bodyPr/>
          <a:lstStyle/>
          <a:p>
            <a:r>
              <a:rPr lang="en-US" dirty="0" smtClean="0"/>
              <a:t>     In the name of god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786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67186" cy="559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cxnSp>
        <p:nvCxnSpPr>
          <p:cNvPr id="4" name="Straight Connector 3"/>
          <p:cNvCxnSpPr/>
          <p:nvPr/>
        </p:nvCxnSpPr>
        <p:spPr>
          <a:xfrm>
            <a:off x="4603276" y="34290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091" y="2238131"/>
            <a:ext cx="9158912" cy="360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228600"/>
            <a:ext cx="7239000" cy="158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172200" y="40386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72200" y="44958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" y="5959606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four patients with mixed/indefinite AIT had either </a:t>
            </a:r>
            <a:r>
              <a:rPr lang="en-US" dirty="0" smtClean="0"/>
              <a:t>a faint </a:t>
            </a:r>
            <a:r>
              <a:rPr lang="en-US" dirty="0"/>
              <a:t>persistent MIBI uptake or a quick washout of </a:t>
            </a:r>
            <a:r>
              <a:rPr lang="en-US" dirty="0" smtClean="0"/>
              <a:t>the tracer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679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fa-IR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3" y="76200"/>
            <a:ext cx="7543800" cy="1371600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+mn-cs"/>
              </a:rPr>
              <a:t/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solidFill>
                  <a:srgbClr val="FFC000"/>
                </a:solidFill>
                <a:cs typeface="+mn-cs"/>
              </a:rPr>
              <a:t>Type </a:t>
            </a:r>
            <a:r>
              <a:rPr lang="en-US" sz="1800" dirty="0">
                <a:solidFill>
                  <a:srgbClr val="FFC000"/>
                </a:solidFill>
                <a:cs typeface="+mn-cs"/>
              </a:rPr>
              <a:t>2 AIT </a:t>
            </a:r>
            <a:r>
              <a:rPr lang="en-US" sz="1800" dirty="0">
                <a:cs typeface="+mn-cs"/>
              </a:rPr>
              <a:t>patients showed a </a:t>
            </a:r>
            <a:r>
              <a:rPr lang="en-US" sz="1800" dirty="0">
                <a:solidFill>
                  <a:srgbClr val="FFC000"/>
                </a:solidFill>
                <a:cs typeface="+mn-cs"/>
              </a:rPr>
              <a:t>male preponderance</a:t>
            </a:r>
            <a:r>
              <a:rPr lang="en-US" sz="1800" dirty="0">
                <a:cs typeface="+mn-cs"/>
              </a:rPr>
              <a:t>, higher </a:t>
            </a:r>
            <a:r>
              <a:rPr lang="en-US" sz="1800" dirty="0">
                <a:solidFill>
                  <a:srgbClr val="FFC000"/>
                </a:solidFill>
                <a:cs typeface="+mn-cs"/>
              </a:rPr>
              <a:t>serumFT4/FT3 ratio </a:t>
            </a:r>
            <a:r>
              <a:rPr lang="en-US" sz="1800" dirty="0">
                <a:cs typeface="+mn-cs"/>
              </a:rPr>
              <a:t>(</a:t>
            </a:r>
            <a:r>
              <a:rPr lang="en-US" sz="1800" i="1" dirty="0">
                <a:cs typeface="+mn-cs"/>
              </a:rPr>
              <a:t>P &lt; </a:t>
            </a:r>
            <a:r>
              <a:rPr lang="en-US" sz="1800" dirty="0">
                <a:cs typeface="+mn-cs"/>
              </a:rPr>
              <a:t>0·002), lower 3-h and 24-h thyroidal radioactive iodine uptake values ( </a:t>
            </a:r>
            <a:r>
              <a:rPr lang="en-US" sz="1800" i="1" dirty="0">
                <a:cs typeface="+mn-cs"/>
              </a:rPr>
              <a:t>P &lt; </a:t>
            </a:r>
            <a:r>
              <a:rPr lang="en-US" sz="1800" dirty="0">
                <a:cs typeface="+mn-cs"/>
              </a:rPr>
              <a:t>0·0001), and received a </a:t>
            </a:r>
            <a:r>
              <a:rPr lang="en-US" sz="1800" dirty="0">
                <a:solidFill>
                  <a:srgbClr val="FFC000"/>
                </a:solidFill>
                <a:cs typeface="+mn-cs"/>
              </a:rPr>
              <a:t>higher cumulative dose of </a:t>
            </a:r>
            <a:r>
              <a:rPr lang="en-US" sz="1800" dirty="0" err="1">
                <a:solidFill>
                  <a:srgbClr val="FFC000"/>
                </a:solidFill>
                <a:cs typeface="+mn-cs"/>
              </a:rPr>
              <a:t>amiodarone</a:t>
            </a:r>
            <a:r>
              <a:rPr lang="en-US" sz="1800" dirty="0">
                <a:cs typeface="+mn-cs"/>
              </a:rPr>
              <a:t> ( </a:t>
            </a:r>
            <a:r>
              <a:rPr lang="en-US" sz="1800" i="1" dirty="0">
                <a:cs typeface="+mn-cs"/>
              </a:rPr>
              <a:t>P &lt; </a:t>
            </a:r>
            <a:r>
              <a:rPr lang="fr-FR" sz="1800" dirty="0">
                <a:cs typeface="+mn-cs"/>
              </a:rPr>
              <a:t>0·0001) </a:t>
            </a:r>
            <a:r>
              <a:rPr lang="fr-FR" sz="1800" dirty="0" err="1">
                <a:cs typeface="+mn-cs"/>
              </a:rPr>
              <a:t>than</a:t>
            </a:r>
            <a:r>
              <a:rPr lang="fr-FR" sz="1800" dirty="0">
                <a:cs typeface="+mn-cs"/>
              </a:rPr>
              <a:t> type 1 AIT patients</a:t>
            </a:r>
            <a:r>
              <a:rPr lang="fa-IR" sz="1800" dirty="0">
                <a:cs typeface="+mn-cs"/>
              </a:rPr>
              <a:t/>
            </a:r>
            <a:br>
              <a:rPr lang="fa-IR" sz="1800" dirty="0">
                <a:cs typeface="+mn-cs"/>
              </a:rPr>
            </a:br>
            <a:endParaRPr lang="fa-IR" sz="1800" dirty="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447800"/>
            <a:ext cx="5583608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190432" y="5943600"/>
            <a:ext cx="502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02775" y="3962400"/>
            <a:ext cx="52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2401" y="2362200"/>
            <a:ext cx="213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Proportion </a:t>
            </a:r>
            <a:r>
              <a:rPr lang="en-US" sz="1600" b="1" dirty="0"/>
              <a:t>of type 1 and type 2 </a:t>
            </a:r>
            <a:r>
              <a:rPr lang="en-US" sz="1600" b="1" dirty="0" err="1"/>
              <a:t>amiodarone</a:t>
            </a:r>
            <a:r>
              <a:rPr lang="en-US" sz="1600" b="1" dirty="0"/>
              <a:t>-induced</a:t>
            </a:r>
          </a:p>
          <a:p>
            <a:r>
              <a:rPr lang="en-US" sz="1600" b="1" dirty="0"/>
              <a:t>thyrotoxicosis has changed over a 27-year period in </a:t>
            </a:r>
            <a:r>
              <a:rPr lang="en-US" sz="1600" b="1" dirty="0" smtClean="0"/>
              <a:t>Italy.</a:t>
            </a:r>
            <a:r>
              <a:rPr lang="en-US" sz="1600" dirty="0"/>
              <a:t> Clinical Endocrinology (2007)</a:t>
            </a:r>
            <a:endParaRPr lang="en-US" sz="1600" b="1" dirty="0" smtClean="0"/>
          </a:p>
          <a:p>
            <a:endParaRPr lang="en-US" sz="16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906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352800" cy="517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615"/>
            <a:ext cx="6934200" cy="130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600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median onset time of thyrotoxicosis was 3.5 months (95% CI 2–6 months) in patients with type 1 AIT (AIT1) and</a:t>
            </a:r>
          </a:p>
          <a:p>
            <a:r>
              <a:rPr lang="en-US" b="1" dirty="0"/>
              <a:t>30 months (95% CI 27–32 months, P!0.001) in those with type 2 AIT (AIT2).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6500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05244"/>
            <a:ext cx="5954522" cy="6764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6324600"/>
            <a:ext cx="594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4953000"/>
            <a:ext cx="594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97" y="2288151"/>
            <a:ext cx="7857116" cy="273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315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200" y="33528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" y="3657600"/>
            <a:ext cx="906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  <a:endCxn id="6" idx="3"/>
          </p:cNvCxnSpPr>
          <p:nvPr/>
        </p:nvCxnSpPr>
        <p:spPr>
          <a:xfrm>
            <a:off x="475397" y="3657600"/>
            <a:ext cx="78571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7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4958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best treated </a:t>
            </a:r>
            <a:r>
              <a:rPr lang="en-US" sz="200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by </a:t>
            </a:r>
            <a:r>
              <a:rPr lang="en-US" sz="20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anti thyroid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drugs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higher drug dosages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longer periods of therapy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are required before </a:t>
            </a:r>
            <a:r>
              <a:rPr lang="en-US" sz="2000" dirty="0" err="1" smtClean="0">
                <a:effectLst/>
                <a:latin typeface="Arial" pitchFamily="34" charset="0"/>
                <a:cs typeface="Arial" pitchFamily="34" charset="0"/>
              </a:rPr>
              <a:t>euthyroidism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cs typeface="Arial" pitchFamily="34" charset="0"/>
              </a:rPr>
              <a:t>methimazole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(40–60 mg) or </a:t>
            </a:r>
            <a:r>
              <a:rPr lang="en-US" sz="2000" dirty="0" err="1">
                <a:effectLst/>
                <a:latin typeface="Arial" pitchFamily="34" charset="0"/>
                <a:cs typeface="Arial" pitchFamily="34" charset="0"/>
              </a:rPr>
              <a:t>propylthiouracil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 (600–800 mg) are often necessary</a:t>
            </a:r>
            <a:endParaRPr lang="en-US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potassium 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perchlorate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, which 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decreases thyroid iodine uptake, is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added for 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2–6 </a:t>
            </a:r>
            <a:r>
              <a:rPr lang="en-US" sz="2000" dirty="0" err="1">
                <a:effectLst/>
                <a:latin typeface="Arial" pitchFamily="34" charset="0"/>
                <a:cs typeface="Arial" pitchFamily="34" charset="0"/>
              </a:rPr>
              <a:t>wk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The limitation of potassium perchlorate is its toxicity, particularly </a:t>
            </a:r>
            <a:r>
              <a:rPr lang="en-US" sz="2000" dirty="0" err="1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agranulocytosis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aplastic anemia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renal side 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effects</a:t>
            </a:r>
            <a:endParaRPr lang="en-US" sz="2000" dirty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To minimize the adverse effects of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the drug 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doses of </a:t>
            </a:r>
            <a:r>
              <a:rPr lang="en-US" sz="2000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1 g/d 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or lower of potassium perchlorate should be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used.. </a:t>
            </a:r>
            <a:endParaRPr lang="en-US" sz="2000" dirty="0">
              <a:effectLst/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Ø"/>
            </a:pPr>
            <a:endParaRPr lang="fa-IR" sz="2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cs typeface="+mn-cs"/>
              </a:rPr>
              <a:t>Treatment of AIT type1</a:t>
            </a:r>
            <a:endParaRPr lang="fa-IR" sz="2800" dirty="0"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715000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Approach to the Patient with </a:t>
            </a:r>
            <a:r>
              <a:rPr lang="en-US" sz="1400" b="1" dirty="0" err="1"/>
              <a:t>Amiodarone</a:t>
            </a:r>
            <a:r>
              <a:rPr lang="en-US" sz="1400" b="1" dirty="0"/>
              <a:t>-Induced Thyrotoxicosis</a:t>
            </a:r>
            <a:r>
              <a:rPr lang="it-IT" sz="1400" b="1" dirty="0"/>
              <a:t>J Clin Endocrinol Metab, June 2010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93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dirty="0"/>
              <a:t>Twenty-three </a:t>
            </a:r>
            <a:r>
              <a:rPr lang="en-US" dirty="0" smtClean="0"/>
              <a:t>patients with </a:t>
            </a:r>
            <a:r>
              <a:rPr lang="en-US" dirty="0" err="1"/>
              <a:t>amiodarone</a:t>
            </a:r>
            <a:r>
              <a:rPr lang="en-US" dirty="0"/>
              <a:t> induced thyrotoxicosis were either not treated, treated with 40 mg </a:t>
            </a:r>
            <a:r>
              <a:rPr lang="en-US" dirty="0" err="1"/>
              <a:t>methimazole</a:t>
            </a:r>
            <a:r>
              <a:rPr lang="en-US" dirty="0"/>
              <a:t> daily or with </a:t>
            </a:r>
            <a:r>
              <a:rPr lang="en-US" dirty="0" err="1"/>
              <a:t>methimazole</a:t>
            </a:r>
            <a:r>
              <a:rPr lang="en-US" dirty="0"/>
              <a:t> and 1 </a:t>
            </a:r>
            <a:r>
              <a:rPr lang="en-US" dirty="0" err="1"/>
              <a:t>gm</a:t>
            </a:r>
            <a:r>
              <a:rPr lang="en-US" dirty="0"/>
              <a:t> potassium perchlorate daily for up to 40 days and then with </a:t>
            </a:r>
            <a:r>
              <a:rPr lang="en-US" dirty="0" err="1"/>
              <a:t>methimazole</a:t>
            </a:r>
            <a:r>
              <a:rPr lang="en-US" dirty="0"/>
              <a:t> alone. Thyrotoxicosis was more likely to spontaneously remit in patients without goiter. Therapy with </a:t>
            </a:r>
            <a:r>
              <a:rPr lang="en-US" dirty="0" err="1"/>
              <a:t>methimazole</a:t>
            </a:r>
            <a:r>
              <a:rPr lang="en-US" dirty="0"/>
              <a:t> alone was unsuccessful in inducing </a:t>
            </a:r>
            <a:r>
              <a:rPr lang="en-US" dirty="0" err="1"/>
              <a:t>euthyroidism</a:t>
            </a:r>
            <a:r>
              <a:rPr lang="en-US" dirty="0"/>
              <a:t> in 5 patients with </a:t>
            </a:r>
            <a:r>
              <a:rPr lang="en-US" dirty="0" err="1"/>
              <a:t>gOiter</a:t>
            </a:r>
            <a:r>
              <a:rPr lang="en-US" dirty="0"/>
              <a:t>. However</a:t>
            </a:r>
            <a:r>
              <a:rPr lang="en-US" dirty="0">
                <a:solidFill>
                  <a:srgbClr val="FFC000"/>
                </a:solidFill>
              </a:rPr>
              <a:t>, combined therapy </a:t>
            </a:r>
            <a:r>
              <a:rPr lang="en-US" dirty="0" smtClean="0">
                <a:solidFill>
                  <a:srgbClr val="FFC000"/>
                </a:solidFill>
              </a:rPr>
              <a:t>with </a:t>
            </a:r>
            <a:r>
              <a:rPr lang="en-US" dirty="0" err="1">
                <a:solidFill>
                  <a:srgbClr val="FFC000"/>
                </a:solidFill>
              </a:rPr>
              <a:t>methimazole</a:t>
            </a:r>
            <a:r>
              <a:rPr lang="en-US" dirty="0">
                <a:solidFill>
                  <a:srgbClr val="FFC000"/>
                </a:solidFill>
              </a:rPr>
              <a:t> and potassium perchlorate </a:t>
            </a:r>
            <a:r>
              <a:rPr lang="en-US" dirty="0"/>
              <a:t>rapidly alleviated hyperthyroidism in almost all patients with goiter.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400" dirty="0" smtClean="0"/>
              <a:t>Treatment of </a:t>
            </a:r>
            <a:r>
              <a:rPr lang="en-US" sz="1400" dirty="0" err="1" smtClean="0"/>
              <a:t>amiodarone</a:t>
            </a:r>
            <a:r>
              <a:rPr lang="en-US" sz="1400" dirty="0" smtClean="0"/>
              <a:t> associated thyrotoxicosis by simultaneous administration of potassium perchlorate and </a:t>
            </a:r>
            <a:r>
              <a:rPr lang="en-US" sz="1400" dirty="0" err="1" smtClean="0"/>
              <a:t>methimazole</a:t>
            </a:r>
            <a:r>
              <a:rPr lang="en-US" sz="1400" dirty="0" smtClean="0"/>
              <a:t>. </a:t>
            </a:r>
            <a:r>
              <a:rPr lang="en-US" sz="1400" dirty="0"/>
              <a:t>1986 J </a:t>
            </a:r>
            <a:r>
              <a:rPr lang="en-US" sz="1400" dirty="0" err="1"/>
              <a:t>Endocrinol</a:t>
            </a:r>
            <a:r>
              <a:rPr lang="en-US" sz="1400" dirty="0"/>
              <a:t> Invest 9:201–207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17710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marL="18288" indent="0" algn="l" rtl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use of the </a:t>
            </a:r>
            <a:r>
              <a:rPr lang="en-US" sz="1800" dirty="0">
                <a:solidFill>
                  <a:srgbClr val="FFC000"/>
                </a:solidFill>
              </a:rPr>
              <a:t>combined </a:t>
            </a:r>
            <a:r>
              <a:rPr lang="en-US" sz="1800" dirty="0" err="1">
                <a:solidFill>
                  <a:srgbClr val="FFC000"/>
                </a:solidFill>
              </a:rPr>
              <a:t>thionamide</a:t>
            </a:r>
            <a:r>
              <a:rPr lang="en-US" sz="1800" dirty="0">
                <a:solidFill>
                  <a:srgbClr val="FFC000"/>
                </a:solidFill>
              </a:rPr>
              <a:t>-potassium </a:t>
            </a:r>
            <a:r>
              <a:rPr lang="en-US" sz="1800" dirty="0"/>
              <a:t>perchlorate treatment seems to be more popular in </a:t>
            </a:r>
            <a:r>
              <a:rPr lang="en-US" sz="1800" dirty="0">
                <a:solidFill>
                  <a:srgbClr val="FFC000"/>
                </a:solidFill>
              </a:rPr>
              <a:t>Europe</a:t>
            </a:r>
            <a:r>
              <a:rPr lang="en-US" sz="1800" dirty="0"/>
              <a:t> than in North America, where most </a:t>
            </a:r>
            <a:r>
              <a:rPr lang="en-US" sz="1800" dirty="0" err="1"/>
              <a:t>thyroidologists</a:t>
            </a:r>
            <a:r>
              <a:rPr lang="en-US" sz="1800" dirty="0"/>
              <a:t> employ </a:t>
            </a:r>
            <a:r>
              <a:rPr lang="en-US" sz="1800" dirty="0" err="1"/>
              <a:t>thionamides</a:t>
            </a:r>
            <a:r>
              <a:rPr lang="en-US" sz="1800" dirty="0"/>
              <a:t> alone as first-line treatment for type 1AIT</a:t>
            </a:r>
          </a:p>
          <a:p>
            <a:pPr algn="l" rtl="0"/>
            <a:endParaRPr lang="fa-IR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/>
              <a:t>potassium </a:t>
            </a:r>
            <a:r>
              <a:rPr lang="en-US" sz="2800" dirty="0" smtClean="0"/>
              <a:t>perchlorate </a:t>
            </a:r>
            <a:endParaRPr lang="fa-IR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81" y="829101"/>
            <a:ext cx="4167188" cy="270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620799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Diagnosis and management of </a:t>
            </a:r>
            <a:r>
              <a:rPr lang="en-US" sz="1400" b="1" dirty="0" err="1"/>
              <a:t>amiodarone</a:t>
            </a:r>
            <a:r>
              <a:rPr lang="en-US" sz="1400" b="1" dirty="0"/>
              <a:t>-induced thyrotoxicosis: similarities and differences </a:t>
            </a:r>
            <a:r>
              <a:rPr lang="en-US" sz="1400" b="1" dirty="0" smtClean="0"/>
              <a:t>between  North </a:t>
            </a:r>
            <a:r>
              <a:rPr lang="en-US" sz="1400" b="1" dirty="0"/>
              <a:t>American and European </a:t>
            </a:r>
            <a:r>
              <a:rPr lang="en-US" sz="1400" b="1" dirty="0" err="1" smtClean="0"/>
              <a:t>thyroidologist</a:t>
            </a:r>
            <a:r>
              <a:rPr lang="en-US" sz="1400" b="1" dirty="0" smtClean="0"/>
              <a:t> </a:t>
            </a:r>
            <a:r>
              <a:rPr lang="en-US" sz="1400" dirty="0" smtClean="0"/>
              <a:t>Clinical </a:t>
            </a:r>
            <a:r>
              <a:rPr lang="en-US" sz="1400" dirty="0"/>
              <a:t>Endocrinology (2008</a:t>
            </a:r>
            <a:r>
              <a:rPr lang="en-US" dirty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716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244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/>
              <a:t>Type 2 AIT, a form of drug-induced </a:t>
            </a:r>
            <a:r>
              <a:rPr lang="en-US" dirty="0">
                <a:solidFill>
                  <a:srgbClr val="FFC000"/>
                </a:solidFill>
              </a:rPr>
              <a:t>destructive </a:t>
            </a:r>
            <a:r>
              <a:rPr lang="en-US" dirty="0" smtClean="0"/>
              <a:t>thyroiditis caused </a:t>
            </a:r>
            <a:r>
              <a:rPr lang="en-US" dirty="0"/>
              <a:t>by </a:t>
            </a:r>
            <a:r>
              <a:rPr lang="en-US" dirty="0" err="1"/>
              <a:t>amiodarone</a:t>
            </a:r>
            <a:r>
              <a:rPr lang="en-US" dirty="0"/>
              <a:t> itself, is best treated by </a:t>
            </a:r>
            <a:r>
              <a:rPr lang="en-US" dirty="0">
                <a:solidFill>
                  <a:srgbClr val="FFC000"/>
                </a:solidFill>
              </a:rPr>
              <a:t>steroids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Type 2 AIT may be </a:t>
            </a:r>
            <a:r>
              <a:rPr lang="en-US" dirty="0">
                <a:solidFill>
                  <a:srgbClr val="FFC000"/>
                </a:solidFill>
              </a:rPr>
              <a:t>self-limiting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FFC000"/>
                </a:solidFill>
              </a:rPr>
              <a:t>continuation</a:t>
            </a:r>
            <a:r>
              <a:rPr lang="en-US" dirty="0" smtClean="0"/>
              <a:t> of </a:t>
            </a:r>
            <a:r>
              <a:rPr lang="en-US" dirty="0" err="1"/>
              <a:t>amiodarone</a:t>
            </a:r>
            <a:r>
              <a:rPr lang="en-US" dirty="0"/>
              <a:t> has been suggested by some </a:t>
            </a:r>
            <a:r>
              <a:rPr lang="en-US" dirty="0" smtClean="0"/>
              <a:t>authors not </a:t>
            </a:r>
            <a:r>
              <a:rPr lang="en-US" dirty="0"/>
              <a:t>to influence the effectiveness of steroids 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Initial</a:t>
            </a:r>
            <a:r>
              <a:rPr lang="en-US" dirty="0"/>
              <a:t> </a:t>
            </a:r>
            <a:r>
              <a:rPr lang="en-US" dirty="0" smtClean="0"/>
              <a:t>prednisone </a:t>
            </a:r>
            <a:r>
              <a:rPr lang="en-US" dirty="0"/>
              <a:t>dose is about </a:t>
            </a:r>
            <a:r>
              <a:rPr lang="en-US" dirty="0">
                <a:solidFill>
                  <a:srgbClr val="FFC000"/>
                </a:solidFill>
              </a:rPr>
              <a:t>0.5– 0.7 </a:t>
            </a:r>
            <a:r>
              <a:rPr lang="en-US" dirty="0"/>
              <a:t>mg/kg body weight </a:t>
            </a:r>
            <a:r>
              <a:rPr lang="en-US" dirty="0" smtClean="0"/>
              <a:t>per day</a:t>
            </a:r>
            <a:r>
              <a:rPr lang="en-US" dirty="0"/>
              <a:t>, and the treatment is usually continued </a:t>
            </a:r>
            <a:r>
              <a:rPr lang="en-US" dirty="0">
                <a:solidFill>
                  <a:srgbClr val="FFC000"/>
                </a:solidFill>
              </a:rPr>
              <a:t>for 3 months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Although </a:t>
            </a:r>
            <a:r>
              <a:rPr lang="en-US" dirty="0"/>
              <a:t>the response to treatment often is </a:t>
            </a:r>
            <a:r>
              <a:rPr lang="en-US" dirty="0" smtClean="0"/>
              <a:t>dramatic, and  50</a:t>
            </a:r>
            <a:r>
              <a:rPr lang="en-US" dirty="0"/>
              <a:t>% of patients are cured within </a:t>
            </a:r>
            <a:r>
              <a:rPr lang="en-US" dirty="0">
                <a:solidFill>
                  <a:srgbClr val="FFC000"/>
                </a:solidFill>
              </a:rPr>
              <a:t>4wk</a:t>
            </a:r>
            <a:r>
              <a:rPr lang="en-US" dirty="0"/>
              <a:t> </a:t>
            </a:r>
            <a:r>
              <a:rPr lang="en-US" dirty="0" smtClean="0"/>
              <a:t>a delayed response </a:t>
            </a:r>
            <a:r>
              <a:rPr lang="en-US" dirty="0"/>
              <a:t>is sometimes observed.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914400"/>
          </a:xfrm>
        </p:spPr>
        <p:txBody>
          <a:bodyPr/>
          <a:lstStyle/>
          <a:p>
            <a:r>
              <a:rPr lang="en-US" dirty="0"/>
              <a:t>Type 2 AIT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410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724400"/>
          </a:xfrm>
        </p:spPr>
        <p:txBody>
          <a:bodyPr>
            <a:normAutofit fontScale="92500"/>
          </a:bodyPr>
          <a:lstStyle/>
          <a:p>
            <a:pPr marL="18288" indent="0" algn="l" rtl="0">
              <a:buNone/>
            </a:pPr>
            <a:r>
              <a:rPr lang="en-US" sz="2800" dirty="0" err="1">
                <a:effectLst/>
                <a:latin typeface="Arial" pitchFamily="34" charset="0"/>
              </a:rPr>
              <a:t>Amiodarone</a:t>
            </a:r>
            <a:r>
              <a:rPr lang="en-US" sz="2800" dirty="0">
                <a:effectLst/>
                <a:latin typeface="Arial" pitchFamily="34" charset="0"/>
              </a:rPr>
              <a:t>-induced </a:t>
            </a:r>
            <a:r>
              <a:rPr lang="en-US" sz="2800" dirty="0" smtClean="0">
                <a:effectLst/>
                <a:latin typeface="Arial" pitchFamily="34" charset="0"/>
              </a:rPr>
              <a:t>thyrotoxicosis:</a:t>
            </a:r>
          </a:p>
          <a:p>
            <a:pPr marL="18288" indent="0" algn="l" rtl="0">
              <a:buNone/>
            </a:pPr>
            <a:r>
              <a:rPr lang="en-US" sz="2800" dirty="0" smtClean="0"/>
              <a:t>type </a:t>
            </a:r>
            <a:r>
              <a:rPr lang="en-US" sz="2800" dirty="0"/>
              <a:t>1 </a:t>
            </a:r>
            <a:r>
              <a:rPr lang="en-US" sz="2800" dirty="0" smtClean="0"/>
              <a:t>AIT:</a:t>
            </a:r>
          </a:p>
          <a:p>
            <a:pPr marL="18288" indent="0" algn="l" rtl="0">
              <a:buNone/>
            </a:pPr>
            <a:r>
              <a:rPr lang="en-US" sz="2800" dirty="0"/>
              <a:t>an iodine-induced form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FFC000"/>
                </a:solidFill>
              </a:rPr>
              <a:t>hyperthyroidism</a:t>
            </a:r>
            <a:r>
              <a:rPr lang="en-US" sz="2800" dirty="0" smtClean="0"/>
              <a:t> </a:t>
            </a:r>
            <a:r>
              <a:rPr lang="en-US" sz="2800" dirty="0"/>
              <a:t>due to the high iodine </a:t>
            </a:r>
            <a:r>
              <a:rPr lang="en-US" sz="2800" dirty="0" smtClean="0"/>
              <a:t>content of </a:t>
            </a:r>
            <a:r>
              <a:rPr lang="en-US" sz="2800" dirty="0" err="1"/>
              <a:t>amiodarone</a:t>
            </a:r>
            <a:r>
              <a:rPr lang="en-US" sz="2800" dirty="0"/>
              <a:t> </a:t>
            </a:r>
            <a:r>
              <a:rPr lang="en-US" sz="2800" dirty="0" smtClean="0"/>
              <a:t>,</a:t>
            </a:r>
            <a:r>
              <a:rPr lang="en-US" sz="2800" dirty="0"/>
              <a:t> tends to occur in</a:t>
            </a:r>
          </a:p>
          <a:p>
            <a:pPr marL="18288" indent="0" algn="l" rtl="0">
              <a:buNone/>
            </a:pPr>
            <a:r>
              <a:rPr lang="en-US" sz="2800" dirty="0"/>
              <a:t>patients with underlying thyroid autonomy in a </a:t>
            </a:r>
            <a:r>
              <a:rPr lang="en-US" sz="2800" dirty="0" smtClean="0"/>
              <a:t>nodular  goiter</a:t>
            </a:r>
            <a:r>
              <a:rPr lang="en-US" sz="2800" dirty="0"/>
              <a:t>, or GD</a:t>
            </a:r>
            <a:endParaRPr lang="en-US" sz="2800" dirty="0" smtClean="0">
              <a:effectLst/>
              <a:latin typeface="Arial" pitchFamily="34" charset="0"/>
            </a:endParaRPr>
          </a:p>
          <a:p>
            <a:pPr marL="18288" indent="0" algn="l" rtl="0">
              <a:buNone/>
            </a:pPr>
            <a:r>
              <a:rPr lang="en-US" sz="2800" dirty="0"/>
              <a:t>type 2 </a:t>
            </a:r>
            <a:r>
              <a:rPr lang="en-US" sz="2800" dirty="0" smtClean="0"/>
              <a:t>AIT:</a:t>
            </a:r>
          </a:p>
          <a:p>
            <a:pPr marL="18288" indent="0" algn="l" rtl="0">
              <a:buNone/>
            </a:pPr>
            <a:r>
              <a:rPr lang="en-US" sz="2800" dirty="0" smtClean="0">
                <a:effectLst/>
                <a:latin typeface="Arial" pitchFamily="34" charset="0"/>
              </a:rPr>
              <a:t>A destructive thyroiditis,</a:t>
            </a:r>
            <a:r>
              <a:rPr lang="en-US" sz="2800" dirty="0"/>
              <a:t> due to occurs as a result of </a:t>
            </a:r>
            <a:r>
              <a:rPr lang="en-US" sz="2800" dirty="0" smtClean="0"/>
              <a:t>direct damage </a:t>
            </a:r>
            <a:r>
              <a:rPr lang="en-US" sz="2800" dirty="0"/>
              <a:t>or induction of apoptosis in </a:t>
            </a:r>
            <a:r>
              <a:rPr lang="en-US" sz="2800" dirty="0" err="1"/>
              <a:t>thyrocytes</a:t>
            </a:r>
            <a:r>
              <a:rPr lang="en-US" sz="2800" dirty="0"/>
              <a:t> by </a:t>
            </a:r>
            <a:r>
              <a:rPr lang="en-US" sz="2800" dirty="0" err="1"/>
              <a:t>amiodarone</a:t>
            </a:r>
            <a:endParaRPr lang="en-US" sz="2800" dirty="0"/>
          </a:p>
          <a:p>
            <a:pPr marL="18288" indent="0" algn="l" rtl="0">
              <a:buNone/>
            </a:pPr>
            <a:endParaRPr lang="en-US" sz="2000" dirty="0" smtClean="0">
              <a:effectLst/>
              <a:latin typeface="Arial" pitchFamily="34" charset="0"/>
            </a:endParaRPr>
          </a:p>
          <a:p>
            <a:pPr marL="18288" indent="0" algn="l" rtl="0">
              <a:buNone/>
            </a:pPr>
            <a:endParaRPr lang="en-US" sz="2000" dirty="0" smtClean="0"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19800"/>
            <a:ext cx="8001000" cy="579438"/>
          </a:xfrm>
        </p:spPr>
        <p:txBody>
          <a:bodyPr>
            <a:normAutofit fontScale="90000"/>
          </a:bodyPr>
          <a:lstStyle/>
          <a:p>
            <a:pPr rtl="0"/>
            <a:r>
              <a:rPr lang="en-US" sz="1800" dirty="0"/>
              <a:t>2016 American Thyroid Association </a:t>
            </a:r>
            <a:r>
              <a:rPr lang="en-US" sz="1800" dirty="0" smtClean="0"/>
              <a:t>Guidelines for </a:t>
            </a:r>
            <a:r>
              <a:rPr lang="en-US" sz="1800" dirty="0"/>
              <a:t>Diagnosis and Management of </a:t>
            </a:r>
            <a:r>
              <a:rPr lang="en-US" sz="1800" dirty="0" smtClean="0"/>
              <a:t>Hyperthyroidism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Other Causes of Thyrotoxicosis</a:t>
            </a:r>
            <a:endParaRPr lang="fa-IR" sz="1800" b="1" dirty="0"/>
          </a:p>
        </p:txBody>
      </p:sp>
    </p:spTree>
    <p:extLst>
      <p:ext uri="{BB962C8B-B14F-4D97-AF65-F5344CB8AC3E}">
        <p14:creationId xmlns:p14="http://schemas.microsoft.com/office/powerpoint/2010/main" val="20179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0662"/>
            <a:ext cx="8229600" cy="2404138"/>
          </a:xfrm>
        </p:spPr>
        <p:txBody>
          <a:bodyPr>
            <a:normAutofit/>
          </a:bodyPr>
          <a:lstStyle/>
          <a:p>
            <a:pPr marL="18288" indent="0" algn="l" rtl="0">
              <a:buNone/>
            </a:pPr>
            <a:r>
              <a:rPr lang="en-US" sz="1400" dirty="0"/>
              <a:t>the study included </a:t>
            </a:r>
            <a:r>
              <a:rPr lang="en-US" sz="1400" dirty="0">
                <a:solidFill>
                  <a:srgbClr val="FFC000"/>
                </a:solidFill>
              </a:rPr>
              <a:t>66</a:t>
            </a:r>
            <a:r>
              <a:rPr lang="en-US" sz="1400" dirty="0"/>
              <a:t> untreated patients with type 2 AIT ,All patients were treated with </a:t>
            </a:r>
            <a:r>
              <a:rPr lang="en-US" sz="1400" dirty="0" smtClean="0">
                <a:solidFill>
                  <a:srgbClr val="FFC000"/>
                </a:solidFill>
              </a:rPr>
              <a:t>prednisone</a:t>
            </a:r>
            <a:r>
              <a:rPr lang="en-US" sz="1400" dirty="0" smtClean="0"/>
              <a:t>.</a:t>
            </a:r>
          </a:p>
          <a:p>
            <a:pPr marL="18288" indent="0" algn="l" rtl="0">
              <a:buNone/>
            </a:pPr>
            <a:r>
              <a:rPr lang="en-US" sz="1400" dirty="0"/>
              <a:t>The </a:t>
            </a:r>
            <a:r>
              <a:rPr lang="en-US" sz="1400" dirty="0">
                <a:solidFill>
                  <a:srgbClr val="FFC000"/>
                </a:solidFill>
              </a:rPr>
              <a:t>median cure </a:t>
            </a:r>
            <a:r>
              <a:rPr lang="en-US" sz="1400" dirty="0"/>
              <a:t>time was </a:t>
            </a:r>
            <a:r>
              <a:rPr lang="en-US" sz="1400" dirty="0">
                <a:solidFill>
                  <a:srgbClr val="FFC000"/>
                </a:solidFill>
              </a:rPr>
              <a:t>30 d</a:t>
            </a:r>
            <a:r>
              <a:rPr lang="en-US" sz="1400" dirty="0"/>
              <a:t> (95% confidence </a:t>
            </a:r>
            <a:r>
              <a:rPr lang="en-US" sz="1400" dirty="0" smtClean="0"/>
              <a:t>interval, 23–37 </a:t>
            </a:r>
            <a:r>
              <a:rPr lang="en-US" sz="1400" dirty="0"/>
              <a:t>d</a:t>
            </a:r>
            <a:r>
              <a:rPr lang="en-US" sz="1400" dirty="0" smtClean="0"/>
              <a:t>)</a:t>
            </a:r>
          </a:p>
          <a:p>
            <a:pPr marL="18288" indent="0" algn="l" rtl="0">
              <a:buNone/>
            </a:pPr>
            <a:r>
              <a:rPr lang="en-US" sz="1400" dirty="0" smtClean="0"/>
              <a:t> </a:t>
            </a:r>
            <a:r>
              <a:rPr lang="en-US" sz="1400" dirty="0" err="1" smtClean="0"/>
              <a:t>euthyroidism</a:t>
            </a:r>
            <a:r>
              <a:rPr lang="en-US" sz="1400" dirty="0"/>
              <a:t> </a:t>
            </a:r>
            <a:r>
              <a:rPr lang="en-US" sz="1400" dirty="0" smtClean="0"/>
              <a:t>was </a:t>
            </a:r>
            <a:r>
              <a:rPr lang="en-US" sz="1400" dirty="0"/>
              <a:t>reached in </a:t>
            </a:r>
            <a:r>
              <a:rPr lang="en-US" sz="1400" dirty="0">
                <a:solidFill>
                  <a:srgbClr val="FFC000"/>
                </a:solidFill>
              </a:rPr>
              <a:t>30 d</a:t>
            </a:r>
            <a:r>
              <a:rPr lang="en-US" sz="1400" dirty="0"/>
              <a:t> or less in </a:t>
            </a:r>
            <a:r>
              <a:rPr lang="en-US" sz="1400" dirty="0">
                <a:solidFill>
                  <a:srgbClr val="FFC000"/>
                </a:solidFill>
              </a:rPr>
              <a:t>60%</a:t>
            </a:r>
            <a:r>
              <a:rPr lang="en-US" sz="1400" dirty="0"/>
              <a:t> of patients but in </a:t>
            </a:r>
            <a:r>
              <a:rPr lang="en-US" sz="1400" dirty="0" smtClean="0"/>
              <a:t>more than </a:t>
            </a:r>
            <a:r>
              <a:rPr lang="en-US" sz="1400" dirty="0">
                <a:solidFill>
                  <a:srgbClr val="FFC000"/>
                </a:solidFill>
              </a:rPr>
              <a:t>90 </a:t>
            </a:r>
            <a:r>
              <a:rPr lang="en-US" sz="1400" dirty="0"/>
              <a:t>d in </a:t>
            </a:r>
            <a:r>
              <a:rPr lang="en-US" sz="1400" dirty="0">
                <a:solidFill>
                  <a:srgbClr val="FFC000"/>
                </a:solidFill>
              </a:rPr>
              <a:t>16</a:t>
            </a:r>
            <a:r>
              <a:rPr lang="en-US" sz="1400" dirty="0"/>
              <a:t>%. A prompt control of thyrotoxicosis (</a:t>
            </a:r>
            <a:r>
              <a:rPr lang="en-US" sz="1400" dirty="0">
                <a:solidFill>
                  <a:srgbClr val="FFC000"/>
                </a:solidFill>
              </a:rPr>
              <a:t>30 d </a:t>
            </a:r>
            <a:r>
              <a:rPr lang="en-US" sz="1400" dirty="0"/>
              <a:t>of </a:t>
            </a:r>
            <a:r>
              <a:rPr lang="en-US" sz="1400" dirty="0" smtClean="0"/>
              <a:t>treatment) was </a:t>
            </a:r>
            <a:r>
              <a:rPr lang="en-US" sz="1400" dirty="0"/>
              <a:t>more frequent (</a:t>
            </a:r>
            <a:r>
              <a:rPr lang="en-US" sz="1400" dirty="0">
                <a:solidFill>
                  <a:srgbClr val="FFC000"/>
                </a:solidFill>
              </a:rPr>
              <a:t>77%</a:t>
            </a:r>
            <a:r>
              <a:rPr lang="en-US" sz="1400" dirty="0"/>
              <a:t>) in patients with serum basal free </a:t>
            </a:r>
            <a:r>
              <a:rPr lang="en-US" sz="1400" dirty="0" smtClean="0"/>
              <a:t>T4 concentration </a:t>
            </a:r>
            <a:r>
              <a:rPr lang="en-US" sz="1400" dirty="0"/>
              <a:t>no greater than </a:t>
            </a:r>
            <a:r>
              <a:rPr lang="en-US" sz="1400" dirty="0">
                <a:solidFill>
                  <a:srgbClr val="FFC000"/>
                </a:solidFill>
              </a:rPr>
              <a:t>50 </a:t>
            </a:r>
            <a:r>
              <a:rPr lang="en-US" sz="1400" dirty="0" err="1">
                <a:solidFill>
                  <a:srgbClr val="FFC000"/>
                </a:solidFill>
              </a:rPr>
              <a:t>pg</a:t>
            </a:r>
            <a:r>
              <a:rPr lang="en-US" sz="1400" dirty="0">
                <a:solidFill>
                  <a:srgbClr val="FFC000"/>
                </a:solidFill>
              </a:rPr>
              <a:t>/ml </a:t>
            </a:r>
            <a:r>
              <a:rPr lang="en-US" sz="1400" dirty="0"/>
              <a:t>and thyroid volume (</a:t>
            </a:r>
            <a:r>
              <a:rPr lang="en-US" sz="1400" dirty="0" smtClean="0"/>
              <a:t>normalized for </a:t>
            </a:r>
            <a:r>
              <a:rPr lang="en-US" sz="1400" dirty="0"/>
              <a:t>body surface area) no greater than </a:t>
            </a:r>
            <a:r>
              <a:rPr lang="en-US" sz="1400" dirty="0">
                <a:solidFill>
                  <a:srgbClr val="FFC000"/>
                </a:solidFill>
              </a:rPr>
              <a:t>12 ml/m2</a:t>
            </a:r>
            <a:r>
              <a:rPr lang="en-US" sz="1400" dirty="0"/>
              <a:t>. Serum free T4 concentration and thyroid volume at diagnosis were the main determinants of response to glucocorticoids, with a cure hazard ratio of 0.97 (95% confidence interval, 0.95–0.99; </a:t>
            </a:r>
            <a:r>
              <a:rPr lang="en-US" sz="1400" i="1" dirty="0"/>
              <a:t>P </a:t>
            </a:r>
            <a:r>
              <a:rPr lang="en-US" sz="1400" dirty="0"/>
              <a:t> 0.005) and 0.84 (95% confidence interval, 0.77–0.91; </a:t>
            </a:r>
            <a:r>
              <a:rPr lang="en-US" sz="1400" i="1" dirty="0"/>
              <a:t>P </a:t>
            </a:r>
            <a:r>
              <a:rPr lang="en-US" sz="1400" dirty="0"/>
              <a:t> 0.000) for unit of increment, respectively</a:t>
            </a:r>
            <a:endParaRPr lang="fa-I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1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27241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43400"/>
            <a:ext cx="8922224" cy="2277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08212" y="61722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2514600"/>
          </a:xfrm>
        </p:spPr>
        <p:txBody>
          <a:bodyPr>
            <a:noAutofit/>
          </a:bodyPr>
          <a:lstStyle/>
          <a:p>
            <a:pPr marL="285750" indent="-285750" algn="l" rtl="0">
              <a:buFont typeface="Wingdings" pitchFamily="2" charset="2"/>
              <a:buChar char="Ø"/>
            </a:pPr>
            <a:r>
              <a:rPr lang="en-US" sz="1600" dirty="0">
                <a:solidFill>
                  <a:srgbClr val="FFC000"/>
                </a:solidFill>
              </a:rPr>
              <a:t>The most difficult </a:t>
            </a:r>
            <a:r>
              <a:rPr lang="en-US" sz="1600" dirty="0" smtClean="0"/>
              <a:t>challenge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1600" dirty="0" smtClean="0"/>
              <a:t>  </a:t>
            </a:r>
            <a:r>
              <a:rPr lang="en-US" sz="1600" dirty="0"/>
              <a:t>both </a:t>
            </a:r>
            <a:r>
              <a:rPr lang="en-US" sz="1600" dirty="0" smtClean="0"/>
              <a:t>pathogenic mechanisms. 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/>
              <a:t>the best treatment is represented </a:t>
            </a:r>
            <a:r>
              <a:rPr lang="en-US" sz="1600" dirty="0" smtClean="0"/>
              <a:t>by a </a:t>
            </a:r>
            <a:r>
              <a:rPr lang="en-US" sz="1600" dirty="0"/>
              <a:t>combination of </a:t>
            </a:r>
            <a:r>
              <a:rPr lang="en-US" sz="1600" dirty="0" err="1">
                <a:solidFill>
                  <a:srgbClr val="FFC000"/>
                </a:solidFill>
              </a:rPr>
              <a:t>thionamides</a:t>
            </a:r>
            <a:r>
              <a:rPr lang="en-US" sz="1600" dirty="0">
                <a:solidFill>
                  <a:srgbClr val="FFC000"/>
                </a:solidFill>
              </a:rPr>
              <a:t> (with or without </a:t>
            </a:r>
            <a:r>
              <a:rPr lang="en-US" sz="1600" dirty="0" smtClean="0">
                <a:solidFill>
                  <a:srgbClr val="FFC000"/>
                </a:solidFill>
              </a:rPr>
              <a:t>potassium perchlorate</a:t>
            </a:r>
            <a:r>
              <a:rPr lang="en-US" sz="1600" dirty="0">
                <a:solidFill>
                  <a:srgbClr val="FFC000"/>
                </a:solidFill>
              </a:rPr>
              <a:t>) and oral </a:t>
            </a:r>
            <a:r>
              <a:rPr lang="en-US" sz="1600" dirty="0" smtClean="0">
                <a:solidFill>
                  <a:srgbClr val="FFC000"/>
                </a:solidFill>
              </a:rPr>
              <a:t>glucocorticoids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1600" dirty="0"/>
              <a:t>If a patient </a:t>
            </a:r>
            <a:r>
              <a:rPr lang="en-US" sz="1600" dirty="0" smtClean="0"/>
              <a:t>initially treated </a:t>
            </a:r>
            <a:r>
              <a:rPr lang="en-US" sz="1600" dirty="0"/>
              <a:t>with </a:t>
            </a:r>
            <a:r>
              <a:rPr lang="en-US" sz="1600" dirty="0" err="1"/>
              <a:t>thionamides</a:t>
            </a:r>
            <a:r>
              <a:rPr lang="en-US" sz="1600" dirty="0"/>
              <a:t> alone (because of a diagnosis </a:t>
            </a:r>
            <a:r>
              <a:rPr lang="en-US" sz="1600" dirty="0" smtClean="0"/>
              <a:t>of type </a:t>
            </a:r>
            <a:r>
              <a:rPr lang="en-US" sz="1600" dirty="0" smtClean="0">
                <a:solidFill>
                  <a:srgbClr val="FFC000"/>
                </a:solidFill>
              </a:rPr>
              <a:t>1 AIT</a:t>
            </a:r>
            <a:r>
              <a:rPr lang="en-US" sz="1600" dirty="0" smtClean="0"/>
              <a:t>) does not respond within </a:t>
            </a:r>
            <a:r>
              <a:rPr lang="en-US" sz="1600" dirty="0" smtClean="0">
                <a:solidFill>
                  <a:srgbClr val="FFC000"/>
                </a:solidFill>
              </a:rPr>
              <a:t>4 </a:t>
            </a:r>
            <a:r>
              <a:rPr lang="en-US" sz="1600" dirty="0" err="1" smtClean="0">
                <a:solidFill>
                  <a:srgbClr val="FFC000"/>
                </a:solidFill>
              </a:rPr>
              <a:t>wk</a:t>
            </a:r>
            <a:r>
              <a:rPr lang="en-US" sz="1600" dirty="0" smtClean="0"/>
              <a:t>, most </a:t>
            </a:r>
            <a:r>
              <a:rPr lang="en-US" sz="1600" dirty="0" err="1" smtClean="0"/>
              <a:t>thyroidologists</a:t>
            </a:r>
            <a:r>
              <a:rPr lang="en-US" sz="1600" dirty="0"/>
              <a:t> </a:t>
            </a:r>
            <a:r>
              <a:rPr lang="en-US" sz="1600" dirty="0" smtClean="0"/>
              <a:t>usually </a:t>
            </a:r>
            <a:r>
              <a:rPr lang="en-US" sz="1600" dirty="0"/>
              <a:t>add potassium perchlorate and/or </a:t>
            </a:r>
            <a:r>
              <a:rPr lang="en-US" sz="1600" dirty="0" smtClean="0"/>
              <a:t>oral glucocorticoids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/>
              <a:t>mixed/ indefinite forms</a:t>
            </a:r>
            <a:endParaRPr lang="fa-I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17829"/>
            <a:ext cx="4724400" cy="300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6324600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Approach to the Patient with </a:t>
            </a:r>
            <a:r>
              <a:rPr lang="en-US" sz="1400" b="1" dirty="0" err="1"/>
              <a:t>Amiodarone</a:t>
            </a:r>
            <a:r>
              <a:rPr lang="en-US" sz="1400" b="1" dirty="0"/>
              <a:t>-Induced Thyrotoxicosis</a:t>
            </a:r>
            <a:r>
              <a:rPr lang="it-IT" sz="1400" b="1" dirty="0"/>
              <a:t>J Clin Endocrinol Metab, June 2010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14727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 algn="l" rtl="0">
              <a:buNone/>
            </a:pPr>
            <a:r>
              <a:rPr lang="en-US" dirty="0" smtClean="0"/>
              <a:t>RECOMMENDATION</a:t>
            </a:r>
            <a:endParaRPr lang="en-US" dirty="0"/>
          </a:p>
          <a:p>
            <a:pPr marL="18288" indent="0" algn="l" rtl="0">
              <a:buNone/>
            </a:pPr>
            <a:r>
              <a:rPr lang="en-US" dirty="0">
                <a:solidFill>
                  <a:srgbClr val="FFC000"/>
                </a:solidFill>
              </a:rPr>
              <a:t>Combined ATD and corticosteroid </a:t>
            </a:r>
            <a:r>
              <a:rPr lang="en-US" dirty="0"/>
              <a:t>therapy should be </a:t>
            </a:r>
            <a:r>
              <a:rPr lang="en-US" dirty="0" smtClean="0"/>
              <a:t>used to </a:t>
            </a:r>
            <a:r>
              <a:rPr lang="en-US" dirty="0"/>
              <a:t>treat patients with overt AIT who are </a:t>
            </a:r>
            <a:r>
              <a:rPr lang="en-US" dirty="0">
                <a:solidFill>
                  <a:srgbClr val="FFC000"/>
                </a:solidFill>
              </a:rPr>
              <a:t>too </a:t>
            </a:r>
            <a:r>
              <a:rPr lang="en-US" dirty="0" smtClean="0">
                <a:solidFill>
                  <a:srgbClr val="FFC000"/>
                </a:solidFill>
              </a:rPr>
              <a:t>unstable clinically </a:t>
            </a:r>
            <a:r>
              <a:rPr lang="en-US" dirty="0"/>
              <a:t>to allow a trial of </a:t>
            </a:r>
            <a:r>
              <a:rPr lang="en-US" dirty="0" err="1"/>
              <a:t>monotherapy</a:t>
            </a:r>
            <a:r>
              <a:rPr lang="en-US" dirty="0"/>
              <a:t> or who fail </a:t>
            </a:r>
            <a:r>
              <a:rPr lang="en-US" dirty="0" smtClean="0">
                <a:solidFill>
                  <a:srgbClr val="FFC000"/>
                </a:solidFill>
              </a:rPr>
              <a:t>to respond </a:t>
            </a:r>
            <a:r>
              <a:rPr lang="en-US" dirty="0">
                <a:solidFill>
                  <a:srgbClr val="FFC000"/>
                </a:solidFill>
              </a:rPr>
              <a:t>to single modality </a:t>
            </a:r>
            <a:r>
              <a:rPr lang="en-US" dirty="0"/>
              <a:t>therapy, or patients in whom</a:t>
            </a:r>
          </a:p>
          <a:p>
            <a:pPr marL="18288" indent="0" algn="l" rtl="0">
              <a:buNone/>
            </a:pPr>
            <a:r>
              <a:rPr lang="en-US" dirty="0"/>
              <a:t>the etiology of thyrotoxicosis cannot be </a:t>
            </a:r>
            <a:r>
              <a:rPr lang="en-US" dirty="0" smtClean="0">
                <a:solidFill>
                  <a:srgbClr val="FFC000"/>
                </a:solidFill>
              </a:rPr>
              <a:t>unequivocally</a:t>
            </a:r>
            <a:r>
              <a:rPr lang="en-US" dirty="0" smtClean="0"/>
              <a:t> determined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2016 American Thyroid Association Guidelines for Diagnosis and Management of Hyperthyroidism and Other Causes of Thyrotoxicosis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42832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33270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" y="4038600"/>
            <a:ext cx="4445190" cy="1828800"/>
          </a:xfrm>
        </p:spPr>
        <p:txBody>
          <a:bodyPr>
            <a:normAutofit/>
          </a:bodyPr>
          <a:lstStyle/>
          <a:p>
            <a:r>
              <a:rPr lang="en-US" sz="1600" dirty="0"/>
              <a:t>Lithium Treatment in </a:t>
            </a:r>
            <a:r>
              <a:rPr lang="en-US" sz="1600" dirty="0" err="1"/>
              <a:t>Amiodarone</a:t>
            </a:r>
            <a:r>
              <a:rPr lang="en-US" sz="1600" dirty="0"/>
              <a:t>-induced Thyrotoxicosis G. Dickstein, MD, C. </a:t>
            </a:r>
            <a:r>
              <a:rPr lang="en-US" sz="1600" dirty="0" err="1"/>
              <a:t>Shechner</a:t>
            </a:r>
            <a:r>
              <a:rPr lang="en-US" sz="1600" dirty="0"/>
              <a:t>, MD, F. </a:t>
            </a:r>
            <a:r>
              <a:rPr lang="en-US" sz="1600" dirty="0" err="1"/>
              <a:t>Adawi</a:t>
            </a:r>
            <a:r>
              <a:rPr lang="en-US" sz="1600" dirty="0"/>
              <a:t>, MD, J. Kaplan, MD, E. Baron, MD, S. </a:t>
            </a:r>
            <a:r>
              <a:rPr lang="en-US" sz="1600" dirty="0" err="1"/>
              <a:t>Ish</a:t>
            </a:r>
            <a:r>
              <a:rPr lang="en-US" sz="1600" dirty="0"/>
              <a:t>-Shalom, MD, Haifa, Israel </a:t>
            </a:r>
            <a:r>
              <a:rPr lang="en-US" sz="1600" dirty="0" smtClean="0"/>
              <a:t>.1997</a:t>
            </a:r>
            <a:endParaRPr lang="fa-I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10348"/>
            <a:ext cx="3429000" cy="34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28600"/>
            <a:ext cx="800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use of </a:t>
            </a:r>
            <a:r>
              <a:rPr lang="en-US" sz="2000" b="1" dirty="0">
                <a:solidFill>
                  <a:srgbClr val="FFC000"/>
                </a:solidFill>
              </a:rPr>
              <a:t>lithium</a:t>
            </a:r>
            <a:r>
              <a:rPr lang="en-US" dirty="0"/>
              <a:t> has been proposed for AIT , but the evidence is too limited to support its effectiveness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595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1066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1" dirty="0" err="1">
                <a:solidFill>
                  <a:srgbClr val="FFC000"/>
                </a:solidFill>
              </a:rPr>
              <a:t>Iopanoic</a:t>
            </a:r>
            <a:r>
              <a:rPr lang="en-US" sz="2000" b="1" dirty="0">
                <a:solidFill>
                  <a:srgbClr val="FFC000"/>
                </a:solidFill>
              </a:rPr>
              <a:t> acid </a:t>
            </a:r>
            <a:r>
              <a:rPr lang="en-US" sz="1800" dirty="0"/>
              <a:t>is very </a:t>
            </a:r>
            <a:r>
              <a:rPr lang="en-US" sz="1800" dirty="0" smtClean="0"/>
              <a:t>effective in </a:t>
            </a:r>
            <a:r>
              <a:rPr lang="en-US" sz="1800" dirty="0"/>
              <a:t>reducing 5’- </a:t>
            </a:r>
            <a:r>
              <a:rPr lang="en-US" sz="1800" dirty="0" err="1"/>
              <a:t>deiodinase</a:t>
            </a:r>
            <a:r>
              <a:rPr lang="en-US" sz="1800" dirty="0"/>
              <a:t> activity, and serum </a:t>
            </a:r>
            <a:r>
              <a:rPr lang="en-US" sz="1800" dirty="0" smtClean="0"/>
              <a:t>FT3 concentrations </a:t>
            </a:r>
            <a:r>
              <a:rPr lang="en-US" sz="1800" dirty="0"/>
              <a:t>dramatically decreased in a </a:t>
            </a:r>
            <a:r>
              <a:rPr lang="en-US" sz="1800" dirty="0" smtClean="0"/>
              <a:t>few days </a:t>
            </a:r>
            <a:r>
              <a:rPr lang="en-US" sz="1800" dirty="0"/>
              <a:t>and normalized in about 2 weeks</a:t>
            </a:r>
            <a:endParaRPr lang="fa-IR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7543800" cy="914400"/>
          </a:xfrm>
        </p:spPr>
        <p:txBody>
          <a:bodyPr>
            <a:noAutofit/>
          </a:bodyPr>
          <a:lstStyle/>
          <a:p>
            <a:pPr algn="l" rtl="0"/>
            <a:r>
              <a:rPr lang="en-US" sz="1400" dirty="0"/>
              <a:t>Preparation with </a:t>
            </a:r>
            <a:r>
              <a:rPr lang="en-US" sz="1400" dirty="0" err="1"/>
              <a:t>iopanoic</a:t>
            </a:r>
            <a:r>
              <a:rPr lang="en-US" sz="1400" dirty="0"/>
              <a:t> acid </a:t>
            </a:r>
            <a:r>
              <a:rPr lang="en-US" sz="1400" dirty="0" smtClean="0"/>
              <a:t>rapidly controls </a:t>
            </a:r>
            <a:r>
              <a:rPr lang="en-US" sz="1400" dirty="0"/>
              <a:t>thyrotoxicosis in patients </a:t>
            </a:r>
            <a:r>
              <a:rPr lang="en-US" sz="1400" dirty="0" err="1" smtClean="0"/>
              <a:t>withamiodarone</a:t>
            </a:r>
            <a:r>
              <a:rPr lang="en-US" sz="1400" dirty="0" smtClean="0"/>
              <a:t>-induced thyrotoxicosis before thyroidectomy,</a:t>
            </a:r>
            <a:r>
              <a:rPr lang="en-US" sz="1400" i="1" dirty="0"/>
              <a:t> </a:t>
            </a:r>
            <a:r>
              <a:rPr lang="en-US" sz="1400" i="1" dirty="0" smtClean="0"/>
              <a:t>Surgery2002</a:t>
            </a:r>
            <a:endParaRPr lang="fa-I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5255668" cy="391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299481"/>
            <a:ext cx="220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main advantage: is in the preparation of AIT patients for thyroidectomy,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006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0" y="1600200"/>
            <a:ext cx="8077200" cy="3657599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not feasible in AIT </a:t>
            </a:r>
            <a:r>
              <a:rPr lang="en-US" dirty="0" smtClean="0"/>
              <a:t>patients because </a:t>
            </a:r>
            <a:r>
              <a:rPr lang="en-US" dirty="0"/>
              <a:t>of the low RAIU values either due to the </a:t>
            </a:r>
            <a:r>
              <a:rPr lang="en-US" dirty="0" smtClean="0"/>
              <a:t>iodine</a:t>
            </a:r>
            <a:r>
              <a:rPr lang="en-US" dirty="0"/>
              <a:t> load or the destructive process 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0.1 </a:t>
            </a:r>
            <a:r>
              <a:rPr lang="fa-IR" dirty="0"/>
              <a:t> </a:t>
            </a:r>
            <a:r>
              <a:rPr lang="en-US" dirty="0"/>
              <a:t>mg </a:t>
            </a:r>
            <a:r>
              <a:rPr lang="en-US" dirty="0" err="1">
                <a:solidFill>
                  <a:srgbClr val="FFC000"/>
                </a:solidFill>
              </a:rPr>
              <a:t>rhTSH</a:t>
            </a:r>
            <a:r>
              <a:rPr lang="en-US" dirty="0"/>
              <a:t> on two consecutive days increased 24-h thyroidal radioiodine uptake (RAIU) (from </a:t>
            </a:r>
            <a:r>
              <a:rPr lang="en-US" dirty="0">
                <a:solidFill>
                  <a:srgbClr val="FFC000"/>
                </a:solidFill>
              </a:rPr>
              <a:t>3.5</a:t>
            </a:r>
            <a:r>
              <a:rPr lang="fa-IR" dirty="0">
                <a:solidFill>
                  <a:srgbClr val="FFC000"/>
                </a:solidFill>
              </a:rPr>
              <a:t>%</a:t>
            </a:r>
            <a:r>
              <a:rPr lang="fa-IR" dirty="0"/>
              <a:t> </a:t>
            </a:r>
            <a:r>
              <a:rPr lang="en-US" dirty="0"/>
              <a:t>to </a:t>
            </a:r>
            <a:r>
              <a:rPr lang="en-US" dirty="0">
                <a:solidFill>
                  <a:srgbClr val="FFC000"/>
                </a:solidFill>
              </a:rPr>
              <a:t>25.</a:t>
            </a:r>
            <a:r>
              <a:rPr lang="en-US" dirty="0"/>
              <a:t>4</a:t>
            </a:r>
            <a:r>
              <a:rPr lang="fa-IR" dirty="0"/>
              <a:t>% </a:t>
            </a:r>
            <a:r>
              <a:rPr lang="en-US" dirty="0"/>
              <a:t>in one patient), making RAI therapy suitable for AIT patients</a:t>
            </a:r>
          </a:p>
          <a:p>
            <a:pPr algn="l" rtl="0"/>
            <a:r>
              <a:rPr lang="en-US" dirty="0"/>
              <a:t>This approach may be </a:t>
            </a:r>
            <a:r>
              <a:rPr lang="en-US" dirty="0">
                <a:solidFill>
                  <a:srgbClr val="FFC000"/>
                </a:solidFill>
              </a:rPr>
              <a:t>risky</a:t>
            </a:r>
            <a:r>
              <a:rPr lang="en-US" dirty="0"/>
              <a:t>, because recombinant human TSH administration in these patients may be followed by a sustained </a:t>
            </a:r>
            <a:r>
              <a:rPr lang="en-US" dirty="0">
                <a:solidFill>
                  <a:srgbClr val="FFC000"/>
                </a:solidFill>
              </a:rPr>
              <a:t>increase in serum thyroid hormone </a:t>
            </a:r>
            <a:r>
              <a:rPr lang="en-US" dirty="0"/>
              <a:t>concentrations, which is obviously harmful for patients with underlying cardiac abnormalities</a:t>
            </a:r>
            <a:endParaRPr lang="fa-IR" dirty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RAI </a:t>
            </a:r>
            <a:r>
              <a:rPr lang="en-US" sz="2800" dirty="0"/>
              <a:t>therapy</a:t>
            </a:r>
            <a:endParaRPr lang="fa-IR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5657671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600" dirty="0"/>
              <a:t> Recombinant human</a:t>
            </a:r>
            <a:r>
              <a:rPr lang="en-US" sz="1600" dirty="0"/>
              <a:t>TSH as an adjuvant to  radioiodine for the treatment of type 1amiodarone-induced thyrotoxicosis. Clinical Endocrinology</a:t>
            </a:r>
            <a:r>
              <a:rPr lang="pt-BR" sz="1600" dirty="0"/>
              <a:t> (2009)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77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305800" cy="42672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is </a:t>
            </a:r>
            <a:r>
              <a:rPr lang="en-US" dirty="0">
                <a:solidFill>
                  <a:srgbClr val="FFC000"/>
                </a:solidFill>
              </a:rPr>
              <a:t>not the first-line </a:t>
            </a:r>
            <a:r>
              <a:rPr lang="en-US" dirty="0"/>
              <a:t>treatment </a:t>
            </a:r>
            <a:r>
              <a:rPr lang="en-US" dirty="0" smtClean="0"/>
              <a:t>for </a:t>
            </a:r>
            <a:r>
              <a:rPr lang="en-US" dirty="0" err="1" smtClean="0"/>
              <a:t>AIT,also</a:t>
            </a:r>
            <a:r>
              <a:rPr lang="en-US" dirty="0" smtClean="0"/>
              <a:t> </a:t>
            </a:r>
            <a:r>
              <a:rPr lang="en-US" dirty="0" err="1" smtClean="0"/>
              <a:t>inview</a:t>
            </a:r>
            <a:r>
              <a:rPr lang="en-US" dirty="0" smtClean="0"/>
              <a:t> of </a:t>
            </a:r>
            <a:r>
              <a:rPr lang="en-US" dirty="0"/>
              <a:t>the potential </a:t>
            </a:r>
            <a:r>
              <a:rPr lang="en-US" dirty="0">
                <a:solidFill>
                  <a:srgbClr val="FFC000"/>
                </a:solidFill>
              </a:rPr>
              <a:t>surgical risk </a:t>
            </a:r>
            <a:r>
              <a:rPr lang="en-US" dirty="0"/>
              <a:t>in these </a:t>
            </a:r>
            <a:r>
              <a:rPr lang="en-US" dirty="0" smtClean="0"/>
              <a:t>patients with </a:t>
            </a:r>
            <a:r>
              <a:rPr lang="en-US" dirty="0"/>
              <a:t>underlying cardiac disorders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may </a:t>
            </a:r>
            <a:r>
              <a:rPr lang="en-US" dirty="0"/>
              <a:t>be necessary in patients who are resistant to other </a:t>
            </a:r>
            <a:r>
              <a:rPr lang="en-US" dirty="0" smtClean="0"/>
              <a:t>treatments  </a:t>
            </a:r>
            <a:r>
              <a:rPr lang="en-US" dirty="0"/>
              <a:t>To obtain a better (although </a:t>
            </a:r>
            <a:r>
              <a:rPr lang="en-US" dirty="0" smtClean="0"/>
              <a:t>transient) control </a:t>
            </a:r>
            <a:r>
              <a:rPr lang="en-US" dirty="0"/>
              <a:t>of thyrotoxicosis before surgery, a short course </a:t>
            </a:r>
            <a:r>
              <a:rPr lang="en-US" dirty="0" smtClean="0"/>
              <a:t>of </a:t>
            </a:r>
            <a:r>
              <a:rPr lang="en-US" dirty="0" err="1" smtClean="0">
                <a:solidFill>
                  <a:srgbClr val="FFC000"/>
                </a:solidFill>
              </a:rPr>
              <a:t>iopanoic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acid </a:t>
            </a:r>
            <a:r>
              <a:rPr lang="en-US" dirty="0"/>
              <a:t>(in association with </a:t>
            </a:r>
            <a:r>
              <a:rPr lang="en-US" dirty="0" err="1"/>
              <a:t>antithyroid</a:t>
            </a:r>
            <a:r>
              <a:rPr lang="en-US" dirty="0"/>
              <a:t> drugs) can </a:t>
            </a:r>
            <a:r>
              <a:rPr lang="en-US" dirty="0" smtClean="0"/>
              <a:t>be used </a:t>
            </a:r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43800" cy="914400"/>
          </a:xfrm>
        </p:spPr>
        <p:txBody>
          <a:bodyPr/>
          <a:lstStyle/>
          <a:p>
            <a:r>
              <a:rPr lang="en-US" sz="2800" dirty="0"/>
              <a:t>Total thyroidectomy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2497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" b="1" dirty="0">
                <a:solidFill>
                  <a:prstClr val="white"/>
                </a:solidFill>
              </a:rPr>
              <a:t>Total Thyroidectomy in Patients with </a:t>
            </a:r>
            <a:r>
              <a:rPr lang="en-US" sz="1300" b="1" dirty="0" err="1">
                <a:solidFill>
                  <a:prstClr val="white"/>
                </a:solidFill>
              </a:rPr>
              <a:t>Amiodarone</a:t>
            </a:r>
            <a:r>
              <a:rPr lang="en-US" sz="1300" b="1" dirty="0">
                <a:solidFill>
                  <a:prstClr val="white"/>
                </a:solidFill>
              </a:rPr>
              <a:t>-Induced Thyrotoxicosis and Severe Left Ventricular Systolic Dysfunction </a:t>
            </a:r>
            <a:r>
              <a:rPr lang="en-US" sz="1300" dirty="0">
                <a:solidFill>
                  <a:prstClr val="white"/>
                </a:solidFill>
              </a:rPr>
              <a:t>J </a:t>
            </a:r>
            <a:r>
              <a:rPr lang="en-US" sz="1300" dirty="0" err="1">
                <a:solidFill>
                  <a:prstClr val="white"/>
                </a:solidFill>
              </a:rPr>
              <a:t>Clin</a:t>
            </a:r>
            <a:r>
              <a:rPr lang="en-US" sz="1300" dirty="0">
                <a:solidFill>
                  <a:prstClr val="white"/>
                </a:solidFill>
              </a:rPr>
              <a:t> </a:t>
            </a:r>
            <a:r>
              <a:rPr lang="en-US" sz="1300" dirty="0" err="1">
                <a:solidFill>
                  <a:prstClr val="white"/>
                </a:solidFill>
              </a:rPr>
              <a:t>Endocrinol</a:t>
            </a:r>
            <a:r>
              <a:rPr lang="en-US" sz="1300" dirty="0">
                <a:solidFill>
                  <a:prstClr val="white"/>
                </a:solidFill>
              </a:rPr>
              <a:t> </a:t>
            </a:r>
            <a:r>
              <a:rPr lang="en-US" sz="1300" dirty="0" err="1">
                <a:solidFill>
                  <a:prstClr val="white"/>
                </a:solidFill>
              </a:rPr>
              <a:t>Metab</a:t>
            </a:r>
            <a:r>
              <a:rPr lang="en-US" sz="1300" dirty="0">
                <a:solidFill>
                  <a:prstClr val="white"/>
                </a:solidFill>
              </a:rPr>
              <a:t>, October 2012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03" y="980495"/>
            <a:ext cx="6341797" cy="384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640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285999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1800" dirty="0"/>
              <a:t>All AIT patients (n24; </a:t>
            </a:r>
            <a:r>
              <a:rPr lang="en-US" sz="1800" dirty="0" smtClean="0">
                <a:solidFill>
                  <a:srgbClr val="FFC000"/>
                </a:solidFill>
              </a:rPr>
              <a:t>9 </a:t>
            </a:r>
            <a:r>
              <a:rPr lang="en-US" sz="1800" dirty="0"/>
              <a:t>patients with </a:t>
            </a:r>
            <a:r>
              <a:rPr lang="en-US" sz="1800" dirty="0">
                <a:solidFill>
                  <a:srgbClr val="FFC000"/>
                </a:solidFill>
              </a:rPr>
              <a:t>type 1 AIT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C000"/>
                </a:solidFill>
              </a:rPr>
              <a:t>15</a:t>
            </a:r>
            <a:r>
              <a:rPr lang="en-US" sz="1800" dirty="0"/>
              <a:t> patients with </a:t>
            </a:r>
            <a:r>
              <a:rPr lang="en-US" sz="1800" dirty="0">
                <a:solidFill>
                  <a:srgbClr val="FFC000"/>
                </a:solidFill>
              </a:rPr>
              <a:t>type 2 AIT</a:t>
            </a:r>
            <a:r>
              <a:rPr lang="en-US" sz="1800" dirty="0" smtClean="0"/>
              <a:t>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dirty="0" smtClean="0"/>
              <a:t>Patients </a:t>
            </a:r>
            <a:r>
              <a:rPr lang="en-US" sz="1800" dirty="0"/>
              <a:t>with moderate to severe LV systolic dysfunction (EF40</a:t>
            </a:r>
            <a:r>
              <a:rPr lang="en-US" sz="1800" dirty="0" smtClean="0"/>
              <a:t>%, group </a:t>
            </a:r>
            <a:r>
              <a:rPr lang="en-US" sz="1800" dirty="0"/>
              <a:t>1,n9) or with mild systolic dysfunction(40%EF50%, group 2,n5) were compared </a:t>
            </a:r>
            <a:r>
              <a:rPr lang="en-US" sz="1800" dirty="0" smtClean="0"/>
              <a:t>with patients </a:t>
            </a:r>
            <a:r>
              <a:rPr lang="en-US" sz="1800" dirty="0"/>
              <a:t>with normal systolic function (EF50%, group 3, </a:t>
            </a:r>
            <a:r>
              <a:rPr lang="en-US" sz="1800" dirty="0" smtClean="0"/>
              <a:t>n10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dirty="0" smtClean="0"/>
              <a:t>The mean follow-upwas67+-42 </a:t>
            </a:r>
            <a:r>
              <a:rPr lang="en-US" sz="1800" dirty="0" err="1" smtClean="0"/>
              <a:t>months.No</a:t>
            </a:r>
            <a:r>
              <a:rPr lang="en-US" sz="1800" dirty="0" smtClean="0"/>
              <a:t> death </a:t>
            </a:r>
            <a:r>
              <a:rPr lang="en-US" sz="1800" dirty="0" err="1" smtClean="0"/>
              <a:t>occurre</a:t>
            </a:r>
            <a:r>
              <a:rPr lang="en-US" sz="1800" dirty="0" smtClean="0"/>
              <a:t> during and 2 month </a:t>
            </a:r>
            <a:r>
              <a:rPr lang="en-US" sz="1800" dirty="0" err="1" smtClean="0"/>
              <a:t>safter</a:t>
            </a:r>
            <a:r>
              <a:rPr lang="en-US" sz="1800" dirty="0" smtClean="0"/>
              <a:t> </a:t>
            </a:r>
            <a:r>
              <a:rPr lang="en-US" sz="1800" dirty="0"/>
              <a:t>surgery</a:t>
            </a:r>
            <a:r>
              <a:rPr lang="en-US" sz="1800" dirty="0" smtClean="0"/>
              <a:t>. One death</a:t>
            </a:r>
            <a:r>
              <a:rPr lang="en-US" sz="1800" dirty="0"/>
              <a:t> </a:t>
            </a:r>
            <a:r>
              <a:rPr lang="en-US" sz="1800" dirty="0" smtClean="0"/>
              <a:t>occurred </a:t>
            </a:r>
            <a:r>
              <a:rPr lang="en-US" sz="1800" dirty="0"/>
              <a:t>in one patient of group 1, 30 months after the thyroidectomy, due to acute </a:t>
            </a:r>
            <a:r>
              <a:rPr lang="en-US" sz="1800" dirty="0" smtClean="0"/>
              <a:t>myocardial infarction</a:t>
            </a:r>
            <a:r>
              <a:rPr lang="en-US" sz="1800" dirty="0"/>
              <a:t>. </a:t>
            </a:r>
            <a:endParaRPr lang="fa-IR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b="1" dirty="0"/>
              <a:t>Total Thyroidectomy in Patients </a:t>
            </a:r>
            <a:r>
              <a:rPr lang="en-US" sz="1400" b="1" dirty="0" smtClean="0"/>
              <a:t>with </a:t>
            </a:r>
            <a:r>
              <a:rPr lang="en-US" sz="1400" b="1" dirty="0" err="1" smtClean="0"/>
              <a:t>Amiodarone</a:t>
            </a:r>
            <a:r>
              <a:rPr lang="en-US" sz="1400" b="1" dirty="0" smtClean="0"/>
              <a:t>-Induced </a:t>
            </a:r>
            <a:r>
              <a:rPr lang="en-US" sz="1400" b="1" dirty="0"/>
              <a:t>Thyrotoxicosis and </a:t>
            </a:r>
            <a:r>
              <a:rPr lang="en-US" sz="1400" b="1" dirty="0" smtClean="0"/>
              <a:t>Severe Left </a:t>
            </a:r>
            <a:r>
              <a:rPr lang="en-US" sz="1400" b="1" dirty="0"/>
              <a:t>Ventricular Systolic </a:t>
            </a:r>
            <a:r>
              <a:rPr lang="en-US" sz="1400" b="1" dirty="0" smtClean="0"/>
              <a:t>Dysfunction </a:t>
            </a:r>
            <a:r>
              <a:rPr lang="en-US" sz="1400" dirty="0"/>
              <a:t>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, October 2012,</a:t>
            </a:r>
            <a:endParaRPr lang="fa-I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8916235" cy="196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7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71450"/>
            <a:ext cx="462915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2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419600" cy="417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7543800" cy="914400"/>
          </a:xfrm>
        </p:spPr>
        <p:txBody>
          <a:bodyPr>
            <a:normAutofit/>
          </a:bodyPr>
          <a:lstStyle/>
          <a:p>
            <a:pPr rtl="0"/>
            <a:r>
              <a:rPr lang="en-US" sz="2000" dirty="0" err="1" smtClean="0"/>
              <a:t>Amiodarone</a:t>
            </a:r>
            <a:r>
              <a:rPr lang="en-US" sz="2000" dirty="0" smtClean="0"/>
              <a:t>-induced thyrotoxicosis </a:t>
            </a:r>
            <a:r>
              <a:rPr lang="en-US" sz="2000" dirty="0"/>
              <a:t>(AIT) appears to occur more frequently </a:t>
            </a:r>
            <a:r>
              <a:rPr lang="en-US" sz="2000" dirty="0" smtClean="0"/>
              <a:t>in geographical </a:t>
            </a:r>
            <a:r>
              <a:rPr lang="en-US" sz="2000" dirty="0"/>
              <a:t>areas with low iodine </a:t>
            </a:r>
            <a:r>
              <a:rPr lang="en-US" sz="2000" dirty="0" smtClean="0"/>
              <a:t>intake</a:t>
            </a:r>
            <a:endParaRPr lang="fa-IR" sz="2000" dirty="0"/>
          </a:p>
        </p:txBody>
      </p:sp>
      <p:sp>
        <p:nvSpPr>
          <p:cNvPr id="4" name="Rectangle 3"/>
          <p:cNvSpPr/>
          <p:nvPr/>
        </p:nvSpPr>
        <p:spPr>
          <a:xfrm>
            <a:off x="5715000" y="1600200"/>
            <a:ext cx="304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a study carried out simultaneously in Western </a:t>
            </a:r>
            <a:r>
              <a:rPr lang="en-US" b="1" dirty="0" smtClean="0"/>
              <a:t>Tuscany (moderately </a:t>
            </a:r>
            <a:r>
              <a:rPr lang="en-US" b="1" dirty="0"/>
              <a:t>low iodine intake) and Massachusetts (normal</a:t>
            </a:r>
          </a:p>
          <a:p>
            <a:r>
              <a:rPr lang="en-US" b="1" dirty="0"/>
              <a:t>iodine intake), it was found that the incidence of AIT </a:t>
            </a:r>
            <a:r>
              <a:rPr lang="en-US" b="1" dirty="0" smtClean="0"/>
              <a:t>was about </a:t>
            </a:r>
            <a:r>
              <a:rPr lang="en-US" b="1" dirty="0"/>
              <a:t>10% in Italy and 2% in the United </a:t>
            </a:r>
            <a:r>
              <a:rPr lang="en-US" b="1" dirty="0" smtClean="0"/>
              <a:t>States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295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1"/>
            <a:ext cx="8001000" cy="2057399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drug </a:t>
            </a:r>
            <a:r>
              <a:rPr lang="en-US" dirty="0"/>
              <a:t>withdrawal might not influence the </a:t>
            </a:r>
            <a:r>
              <a:rPr lang="en-US" dirty="0" smtClean="0"/>
              <a:t>response to </a:t>
            </a:r>
            <a:r>
              <a:rPr lang="en-US" dirty="0"/>
              <a:t>medical therapy in the </a:t>
            </a:r>
            <a:r>
              <a:rPr lang="en-US" dirty="0">
                <a:solidFill>
                  <a:srgbClr val="FFC000"/>
                </a:solidFill>
              </a:rPr>
              <a:t>short term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because of </a:t>
            </a:r>
            <a:r>
              <a:rPr lang="en-US" dirty="0" smtClean="0">
                <a:solidFill>
                  <a:srgbClr val="FFC000"/>
                </a:solidFill>
              </a:rPr>
              <a:t>long half life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withdrawal </a:t>
            </a:r>
            <a:r>
              <a:rPr lang="en-US" sz="2000" dirty="0"/>
              <a:t>was considered necessary by </a:t>
            </a:r>
            <a:r>
              <a:rPr lang="en-US" sz="2000" dirty="0">
                <a:solidFill>
                  <a:srgbClr val="FFC000"/>
                </a:solidFill>
              </a:rPr>
              <a:t>90% of Europeans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C000"/>
                </a:solidFill>
              </a:rPr>
              <a:t>79</a:t>
            </a:r>
            <a:r>
              <a:rPr lang="en-US" sz="2000" dirty="0"/>
              <a:t>% of North Americans in the case of type </a:t>
            </a:r>
            <a:r>
              <a:rPr lang="en-US" sz="2000" dirty="0">
                <a:solidFill>
                  <a:srgbClr val="FFC000"/>
                </a:solidFill>
              </a:rPr>
              <a:t>1 AIT</a:t>
            </a:r>
            <a:r>
              <a:rPr lang="en-US" sz="2000" dirty="0"/>
              <a:t>; this proportion decreased to </a:t>
            </a:r>
            <a:r>
              <a:rPr lang="en-US" sz="2000" dirty="0">
                <a:solidFill>
                  <a:srgbClr val="FFC000"/>
                </a:solidFill>
              </a:rPr>
              <a:t>80</a:t>
            </a:r>
            <a:r>
              <a:rPr lang="en-US" sz="2000" dirty="0"/>
              <a:t> and </a:t>
            </a:r>
            <a:r>
              <a:rPr lang="en-US" sz="2000" dirty="0" smtClean="0">
                <a:solidFill>
                  <a:srgbClr val="FFC000"/>
                </a:solidFill>
              </a:rPr>
              <a:t>66</a:t>
            </a:r>
            <a:r>
              <a:rPr lang="en-US" sz="2000" dirty="0" smtClean="0"/>
              <a:t> respectively</a:t>
            </a:r>
            <a:r>
              <a:rPr lang="en-US" sz="2000" dirty="0"/>
              <a:t>, in the case of </a:t>
            </a:r>
            <a:r>
              <a:rPr lang="en-US" sz="2000" dirty="0">
                <a:solidFill>
                  <a:srgbClr val="FFC000"/>
                </a:solidFill>
              </a:rPr>
              <a:t>type 2 AIT </a:t>
            </a:r>
            <a:endParaRPr lang="en-US" dirty="0" smtClean="0">
              <a:solidFill>
                <a:srgbClr val="FFC000"/>
              </a:solidFill>
            </a:endParaRPr>
          </a:p>
          <a:p>
            <a:pPr marL="342900" indent="-342900" algn="l" rtl="0">
              <a:buFont typeface="Wingdings" pitchFamily="2" charset="2"/>
              <a:buChar char="Ø"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r>
              <a:rPr lang="en-US" sz="2800" dirty="0" smtClean="0"/>
              <a:t>AMIODARONE WITHDRAWAL</a:t>
            </a:r>
            <a:endParaRPr lang="fa-I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62" y="3657600"/>
            <a:ext cx="447806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304800"/>
            <a:ext cx="49815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257800"/>
            <a:ext cx="7543800" cy="914400"/>
          </a:xfrm>
        </p:spPr>
        <p:txBody>
          <a:bodyPr>
            <a:noAutofit/>
          </a:bodyPr>
          <a:lstStyle/>
          <a:p>
            <a:pPr rtl="0"/>
            <a:r>
              <a:rPr lang="en-US" sz="1800" dirty="0" smtClean="0"/>
              <a:t>The </a:t>
            </a:r>
            <a:r>
              <a:rPr lang="en-US" sz="1800" dirty="0">
                <a:solidFill>
                  <a:srgbClr val="FFC000"/>
                </a:solidFill>
              </a:rPr>
              <a:t>normalization time </a:t>
            </a:r>
            <a:r>
              <a:rPr lang="en-US" sz="1800" dirty="0"/>
              <a:t>was similar in the two groups (log rank, </a:t>
            </a:r>
            <a:r>
              <a:rPr lang="en-US" sz="1800" i="1" dirty="0"/>
              <a:t>P </a:t>
            </a:r>
            <a:r>
              <a:rPr lang="en-US" sz="1800" dirty="0"/>
              <a:t> </a:t>
            </a:r>
            <a:r>
              <a:rPr lang="en-US" sz="1800" dirty="0" smtClean="0"/>
              <a:t>0.326);  </a:t>
            </a:r>
            <a:r>
              <a:rPr lang="en-US" sz="1800" dirty="0"/>
              <a:t>the proportion </a:t>
            </a:r>
            <a:r>
              <a:rPr lang="en-US" sz="1800" dirty="0" smtClean="0"/>
              <a:t>of non normalized </a:t>
            </a:r>
            <a:r>
              <a:rPr lang="en-US" sz="1800" dirty="0"/>
              <a:t>patients did not significantly </a:t>
            </a:r>
            <a:r>
              <a:rPr lang="fa-IR" sz="1800" dirty="0" smtClean="0"/>
              <a:t/>
            </a:r>
            <a:br>
              <a:rPr lang="fa-IR" sz="1800" dirty="0" smtClean="0"/>
            </a:br>
            <a:r>
              <a:rPr lang="en-US" sz="1800" dirty="0" smtClean="0"/>
              <a:t>differ </a:t>
            </a:r>
            <a:r>
              <a:rPr lang="en-US" sz="1800" dirty="0"/>
              <a:t>in </a:t>
            </a:r>
            <a:r>
              <a:rPr lang="en-US" sz="1800" dirty="0" smtClean="0"/>
              <a:t>the</a:t>
            </a:r>
            <a:r>
              <a:rPr lang="en-US" sz="1800" dirty="0"/>
              <a:t> </a:t>
            </a:r>
            <a:r>
              <a:rPr lang="en-US" sz="1800" dirty="0" smtClean="0"/>
              <a:t>two </a:t>
            </a:r>
            <a:r>
              <a:rPr lang="en-US" sz="1800" dirty="0"/>
              <a:t>groups (</a:t>
            </a:r>
            <a:r>
              <a:rPr lang="en-US" sz="1800" i="1" dirty="0"/>
              <a:t>P </a:t>
            </a:r>
            <a:r>
              <a:rPr lang="en-US" sz="1800" dirty="0"/>
              <a:t> 0.200).</a:t>
            </a:r>
            <a:br>
              <a:rPr lang="en-US" sz="1800" dirty="0"/>
            </a:br>
            <a:r>
              <a:rPr lang="en-US" sz="1800" dirty="0">
                <a:solidFill>
                  <a:srgbClr val="FFC000"/>
                </a:solidFill>
              </a:rPr>
              <a:t>median time </a:t>
            </a:r>
            <a:r>
              <a:rPr lang="en-US" sz="1800" dirty="0"/>
              <a:t>for stably restoring </a:t>
            </a:r>
            <a:r>
              <a:rPr lang="en-US" sz="1800" dirty="0" err="1"/>
              <a:t>euthyroidism</a:t>
            </a:r>
            <a:r>
              <a:rPr lang="en-US" sz="1800" dirty="0"/>
              <a:t> was 140 d in AMIO-ON patients and 47 d in AMIOOFF patients (log rank, </a:t>
            </a:r>
            <a:r>
              <a:rPr lang="en-US" sz="1800" i="1" dirty="0"/>
              <a:t>P </a:t>
            </a:r>
            <a:r>
              <a:rPr lang="en-US" sz="1800" dirty="0"/>
              <a:t> 0.011).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In </a:t>
            </a:r>
            <a:r>
              <a:rPr lang="en-US" sz="1800" dirty="0"/>
              <a:t>fact, </a:t>
            </a:r>
            <a:r>
              <a:rPr lang="en-US" sz="1800" dirty="0">
                <a:solidFill>
                  <a:srgbClr val="FFC000"/>
                </a:solidFill>
              </a:rPr>
              <a:t>AIT recurred </a:t>
            </a:r>
            <a:r>
              <a:rPr lang="en-US" sz="1800" dirty="0"/>
              <a:t>in </a:t>
            </a:r>
            <a:r>
              <a:rPr lang="en-US" sz="1800" dirty="0">
                <a:solidFill>
                  <a:srgbClr val="FFC000"/>
                </a:solidFill>
              </a:rPr>
              <a:t>five of seven </a:t>
            </a:r>
            <a:r>
              <a:rPr lang="en-US" sz="1800" dirty="0"/>
              <a:t>AMIO-ON patients (</a:t>
            </a:r>
            <a:r>
              <a:rPr lang="en-US" sz="1800" dirty="0">
                <a:solidFill>
                  <a:srgbClr val="FFC000"/>
                </a:solidFill>
              </a:rPr>
              <a:t>71.4%</a:t>
            </a:r>
            <a:r>
              <a:rPr lang="en-US" sz="1800" dirty="0"/>
              <a:t>) and in only three of 32 AMIO-OFF patients (</a:t>
            </a:r>
            <a:r>
              <a:rPr lang="en-US" sz="1800" dirty="0">
                <a:solidFill>
                  <a:srgbClr val="FFC000"/>
                </a:solidFill>
              </a:rPr>
              <a:t>9.4%</a:t>
            </a:r>
            <a:r>
              <a:rPr lang="en-US" sz="1800" dirty="0"/>
              <a:t>, </a:t>
            </a:r>
            <a:r>
              <a:rPr lang="en-US" sz="1800" i="1" dirty="0"/>
              <a:t>P </a:t>
            </a:r>
            <a:r>
              <a:rPr lang="en-US" sz="1800" dirty="0"/>
              <a:t> 0.002), requiring </a:t>
            </a:r>
            <a:r>
              <a:rPr lang="en-US" sz="1800" dirty="0" err="1"/>
              <a:t>readministration</a:t>
            </a:r>
            <a:r>
              <a:rPr lang="en-US" sz="1800" dirty="0"/>
              <a:t> of prednisone</a:t>
            </a:r>
            <a:endParaRPr lang="fa-IR" sz="1800" dirty="0"/>
          </a:p>
        </p:txBody>
      </p:sp>
      <p:sp>
        <p:nvSpPr>
          <p:cNvPr id="6" name="Rectangle 5"/>
          <p:cNvSpPr/>
          <p:nvPr/>
        </p:nvSpPr>
        <p:spPr>
          <a:xfrm>
            <a:off x="381000" y="61722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Continuation of </a:t>
            </a:r>
            <a:r>
              <a:rPr lang="en-US" sz="1200" dirty="0" err="1"/>
              <a:t>Amiodarone</a:t>
            </a:r>
            <a:r>
              <a:rPr lang="en-US" sz="1200" dirty="0"/>
              <a:t> Delays Restoration of </a:t>
            </a:r>
            <a:r>
              <a:rPr lang="en-US" sz="1200" dirty="0" err="1"/>
              <a:t>Euthyroidism</a:t>
            </a:r>
            <a:r>
              <a:rPr lang="en-US" sz="1200" dirty="0"/>
              <a:t> in Patients with Type 2 </a:t>
            </a:r>
            <a:r>
              <a:rPr lang="en-US" sz="1200" dirty="0" err="1"/>
              <a:t>Amiodarone</a:t>
            </a:r>
            <a:r>
              <a:rPr lang="en-US" sz="1200" dirty="0"/>
              <a:t>-Induced Thyrotoxicosis Treated with Prednisone: A Pilot Study 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Endocrinol</a:t>
            </a:r>
            <a:r>
              <a:rPr lang="en-US" sz="1200" dirty="0"/>
              <a:t> </a:t>
            </a:r>
            <a:r>
              <a:rPr lang="en-US" sz="1200" dirty="0" err="1"/>
              <a:t>Metab</a:t>
            </a:r>
            <a:r>
              <a:rPr lang="en-US" sz="1200" dirty="0"/>
              <a:t>, November 2011</a:t>
            </a:r>
            <a:endParaRPr lang="fa-IR" sz="1200" dirty="0"/>
          </a:p>
        </p:txBody>
      </p:sp>
      <p:sp>
        <p:nvSpPr>
          <p:cNvPr id="5" name="Rectangle 4"/>
          <p:cNvSpPr/>
          <p:nvPr/>
        </p:nvSpPr>
        <p:spPr>
          <a:xfrm>
            <a:off x="4104564" y="190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(AMIO-ON, n  </a:t>
            </a:r>
            <a:r>
              <a:rPr lang="fr-FR" dirty="0" smtClean="0"/>
              <a:t>8</a:t>
            </a:r>
            <a:endParaRPr lang="fr-FR" dirty="0"/>
          </a:p>
          <a:p>
            <a:r>
              <a:rPr lang="en-US" dirty="0" smtClean="0"/>
              <a:t>(AMIO-OFF</a:t>
            </a:r>
            <a:r>
              <a:rPr lang="en-US" dirty="0"/>
              <a:t>, n  32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131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6096000" cy="3657599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C000"/>
                </a:solidFill>
              </a:rPr>
              <a:t>thyroid ablation </a:t>
            </a:r>
            <a:r>
              <a:rPr lang="en-US" dirty="0"/>
              <a:t>was recommended </a:t>
            </a:r>
            <a:r>
              <a:rPr lang="en-US" dirty="0" smtClean="0"/>
              <a:t>for </a:t>
            </a:r>
            <a:r>
              <a:rPr lang="en-US" dirty="0"/>
              <a:t>the underlying thyroid disorder </a:t>
            </a:r>
            <a:r>
              <a:rPr lang="en-US" dirty="0" smtClean="0"/>
              <a:t>in type </a:t>
            </a:r>
            <a:r>
              <a:rPr lang="en-US" dirty="0">
                <a:solidFill>
                  <a:srgbClr val="FFC000"/>
                </a:solidFill>
              </a:rPr>
              <a:t>1 AIT</a:t>
            </a:r>
            <a:r>
              <a:rPr lang="en-US" dirty="0"/>
              <a:t>, particularly if thyrotoxicosis recurred;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a wait and- see </a:t>
            </a:r>
            <a:r>
              <a:rPr lang="en-US" dirty="0"/>
              <a:t>strategy was suggested in the majority of </a:t>
            </a:r>
            <a:r>
              <a:rPr lang="en-US" dirty="0">
                <a:solidFill>
                  <a:srgbClr val="FFC000"/>
                </a:solidFill>
              </a:rPr>
              <a:t>type 2 </a:t>
            </a:r>
            <a:r>
              <a:rPr lang="en-US" dirty="0" smtClean="0">
                <a:solidFill>
                  <a:srgbClr val="FFC000"/>
                </a:solidFill>
              </a:rPr>
              <a:t>AIT </a:t>
            </a:r>
            <a:r>
              <a:rPr lang="en-US" dirty="0" smtClean="0"/>
              <a:t>cases</a:t>
            </a:r>
            <a:r>
              <a:rPr lang="en-US" dirty="0"/>
              <a:t>, unless </a:t>
            </a:r>
            <a:r>
              <a:rPr lang="en-US" dirty="0">
                <a:solidFill>
                  <a:srgbClr val="FFC000"/>
                </a:solidFill>
              </a:rPr>
              <a:t>relapse</a:t>
            </a:r>
            <a:r>
              <a:rPr lang="en-US" dirty="0"/>
              <a:t> occurred.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SHOULD WE DO AFTER EUTHYROIDISM ACHIEVEMENT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7969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918349"/>
            <a:ext cx="6096000" cy="319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err="1"/>
              <a:t>Amiodarone</a:t>
            </a:r>
            <a:r>
              <a:rPr lang="en-US" sz="1800" b="1" dirty="0"/>
              <a:t>-Induced Thyrotoxicosis Recurrence After </a:t>
            </a:r>
            <a:r>
              <a:rPr lang="en-US" sz="1800" b="1" dirty="0" err="1"/>
              <a:t>Amiodarone</a:t>
            </a:r>
            <a:r>
              <a:rPr lang="en-US" sz="1800" b="1" dirty="0"/>
              <a:t> Reintroduction.</a:t>
            </a:r>
            <a:br>
              <a:rPr lang="en-US" sz="1800" b="1" dirty="0"/>
            </a:br>
            <a:r>
              <a:rPr lang="en-US" sz="1800" dirty="0">
                <a:cs typeface="+mn-cs"/>
                <a:hlinkClick r:id="rId3" tooltip="The American journal of cardiology."/>
              </a:rPr>
              <a:t>Am J </a:t>
            </a:r>
            <a:r>
              <a:rPr lang="en-US" sz="1800" dirty="0" err="1">
                <a:cs typeface="+mn-cs"/>
                <a:hlinkClick r:id="rId3" tooltip="The American journal of cardiology."/>
              </a:rPr>
              <a:t>Cardiol</a:t>
            </a:r>
            <a:r>
              <a:rPr lang="en-US" sz="1800" dirty="0">
                <a:cs typeface="+mn-cs"/>
                <a:hlinkClick r:id="rId3" tooltip="The American journal of cardiology."/>
              </a:rPr>
              <a:t>.</a:t>
            </a:r>
            <a:r>
              <a:rPr lang="en-US" sz="1800" dirty="0">
                <a:cs typeface="+mn-cs"/>
              </a:rPr>
              <a:t> 2016</a:t>
            </a:r>
            <a:endParaRPr lang="fa-IR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94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1173338"/>
            <a:ext cx="6096000" cy="268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b="1" dirty="0" err="1"/>
              <a:t>Amiodarone</a:t>
            </a:r>
            <a:r>
              <a:rPr lang="en-US" sz="2000" b="1" dirty="0"/>
              <a:t>-Induced Thyrotoxicosis Recurrence After </a:t>
            </a:r>
            <a:r>
              <a:rPr lang="en-US" sz="2000" b="1" dirty="0" err="1"/>
              <a:t>Amiodarone</a:t>
            </a:r>
            <a:r>
              <a:rPr lang="en-US" sz="2000" b="1" dirty="0"/>
              <a:t> </a:t>
            </a:r>
            <a:r>
              <a:rPr lang="en-US" sz="2000" b="1" dirty="0" smtClean="0"/>
              <a:t>Reintroduction. </a:t>
            </a:r>
            <a:r>
              <a:rPr lang="en-US" sz="2000" dirty="0" smtClean="0">
                <a:hlinkClick r:id="rId3" tooltip="The American journal of cardiology."/>
              </a:rPr>
              <a:t>Am </a:t>
            </a:r>
            <a:r>
              <a:rPr lang="en-US" sz="2000" dirty="0">
                <a:hlinkClick r:id="rId3" tooltip="The American journal of cardiology."/>
              </a:rPr>
              <a:t>J </a:t>
            </a:r>
            <a:r>
              <a:rPr lang="en-US" sz="2000" dirty="0" err="1">
                <a:hlinkClick r:id="rId3" tooltip="The American journal of cardiology."/>
              </a:rPr>
              <a:t>Cardiol</a:t>
            </a:r>
            <a:r>
              <a:rPr lang="en-US" sz="2000" dirty="0">
                <a:hlinkClick r:id="rId3" tooltip="The American journal of cardiology."/>
              </a:rPr>
              <a:t>.</a:t>
            </a:r>
            <a:r>
              <a:rPr lang="en-US" sz="2000" dirty="0"/>
              <a:t> 2016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338542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257" y="685800"/>
            <a:ext cx="526868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Amiodarone</a:t>
            </a:r>
            <a:r>
              <a:rPr lang="en-US" sz="2000" b="1" dirty="0"/>
              <a:t>-Induced Thyrotoxicosis Recurrence After </a:t>
            </a:r>
            <a:r>
              <a:rPr lang="en-US" sz="2000" b="1" dirty="0" err="1"/>
              <a:t>Amiodarone</a:t>
            </a:r>
            <a:r>
              <a:rPr lang="en-US" sz="2000" b="1" dirty="0"/>
              <a:t> Reintroduction. </a:t>
            </a:r>
            <a:r>
              <a:rPr lang="en-US" sz="2000" dirty="0">
                <a:hlinkClick r:id="rId3" tooltip="The American journal of cardiology."/>
              </a:rPr>
              <a:t>Am J </a:t>
            </a:r>
            <a:r>
              <a:rPr lang="en-US" sz="2000" dirty="0" err="1">
                <a:hlinkClick r:id="rId3" tooltip="The American journal of cardiology."/>
              </a:rPr>
              <a:t>Cardiol</a:t>
            </a:r>
            <a:r>
              <a:rPr lang="en-US" sz="2000" dirty="0">
                <a:hlinkClick r:id="rId3" tooltip="The American journal of cardiology."/>
              </a:rPr>
              <a:t>.</a:t>
            </a:r>
            <a:r>
              <a:rPr lang="en-US" sz="2000" dirty="0"/>
              <a:t> 2016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486392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2590800"/>
            <a:ext cx="6096000" cy="3657599"/>
          </a:xfrm>
        </p:spPr>
        <p:txBody>
          <a:bodyPr/>
          <a:lstStyle/>
          <a:p>
            <a:pPr algn="l" rtl="0"/>
            <a:r>
              <a:rPr lang="en-US" dirty="0">
                <a:effectLst/>
              </a:rPr>
              <a:t>RECOMMENDATION </a:t>
            </a:r>
          </a:p>
          <a:p>
            <a:pPr algn="l" rtl="0"/>
            <a:r>
              <a:rPr lang="en-US" dirty="0">
                <a:effectLst/>
              </a:rPr>
              <a:t>We suggest monitoring thyroid function tests before </a:t>
            </a:r>
            <a:r>
              <a:rPr lang="en-US" dirty="0" smtClean="0">
                <a:effectLst/>
              </a:rPr>
              <a:t>and within </a:t>
            </a:r>
            <a:r>
              <a:rPr lang="en-US" dirty="0">
                <a:effectLst/>
              </a:rPr>
              <a:t>the first 3 months following the initiation of </a:t>
            </a:r>
            <a:r>
              <a:rPr lang="en-US" dirty="0" err="1" smtClean="0">
                <a:effectLst/>
              </a:rPr>
              <a:t>amiodarone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therapy</a:t>
            </a:r>
            <a:r>
              <a:rPr lang="en-US" dirty="0">
                <a:effectLst/>
              </a:rPr>
              <a:t>, and at 3- to 6-month intervals thereafter.</a:t>
            </a:r>
            <a:endParaRPr lang="fa-IR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9144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67818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7543800" cy="9144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954"/>
            <a:ext cx="73533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6576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/>
          </a:p>
          <a:p>
            <a:r>
              <a:rPr lang="en-US" dirty="0"/>
              <a:t> During a median follow-up of 2.8 (1.0–25) years, </a:t>
            </a:r>
            <a:r>
              <a:rPr lang="en-US" dirty="0">
                <a:solidFill>
                  <a:srgbClr val="FFC000"/>
                </a:solidFill>
              </a:rPr>
              <a:t>44 </a:t>
            </a:r>
            <a:r>
              <a:rPr lang="en-US" dirty="0"/>
              <a:t>patients </a:t>
            </a:r>
            <a:r>
              <a:rPr lang="en-US" dirty="0" smtClean="0"/>
              <a:t>from303 (</a:t>
            </a:r>
            <a:endParaRPr lang="fa-IR" dirty="0"/>
          </a:p>
          <a:p>
            <a:r>
              <a:rPr lang="en-US" dirty="0"/>
              <a:t> 200 men and 103 women </a:t>
            </a:r>
            <a:r>
              <a:rPr lang="en-US" dirty="0" smtClean="0"/>
              <a:t>)developed </a:t>
            </a:r>
            <a:r>
              <a:rPr lang="en-US" dirty="0">
                <a:solidFill>
                  <a:srgbClr val="FFC000"/>
                </a:solidFill>
              </a:rPr>
              <a:t>AIT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33 AIH</a:t>
            </a:r>
            <a:r>
              <a:rPr lang="en-US" dirty="0"/>
              <a:t>. In 42 </a:t>
            </a:r>
            <a:r>
              <a:rPr lang="en-US" dirty="0">
                <a:solidFill>
                  <a:srgbClr val="FFC000"/>
                </a:solidFill>
              </a:rPr>
              <a:t>(55%) </a:t>
            </a:r>
            <a:r>
              <a:rPr lang="en-US" dirty="0"/>
              <a:t>patients who developed AIT/AIH, earlier thyroid function tests showed </a:t>
            </a:r>
            <a:r>
              <a:rPr lang="en-US" dirty="0">
                <a:solidFill>
                  <a:srgbClr val="FFC000"/>
                </a:solidFill>
              </a:rPr>
              <a:t>no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subclinical AIT or subclinical AIH</a:t>
            </a:r>
            <a:r>
              <a:rPr lang="en-US" dirty="0"/>
              <a:t>. In 35 (</a:t>
            </a:r>
            <a:r>
              <a:rPr lang="en-US" dirty="0">
                <a:solidFill>
                  <a:srgbClr val="FFC000"/>
                </a:solidFill>
              </a:rPr>
              <a:t>45%</a:t>
            </a:r>
            <a:r>
              <a:rPr lang="en-US" dirty="0"/>
              <a:t>) patients, AIT/AIH was preceded by </a:t>
            </a:r>
            <a:r>
              <a:rPr lang="en-US" dirty="0">
                <a:solidFill>
                  <a:srgbClr val="FFC000"/>
                </a:solidFill>
              </a:rPr>
              <a:t>subclinical</a:t>
            </a:r>
            <a:r>
              <a:rPr lang="en-US" dirty="0"/>
              <a:t> AIT or subclinical AIH (16/44 for AIT and 19/33 for AIH). </a:t>
            </a:r>
          </a:p>
          <a:p>
            <a:r>
              <a:rPr lang="en-US" dirty="0" smtClean="0"/>
              <a:t>regular </a:t>
            </a:r>
            <a:r>
              <a:rPr lang="en-US" dirty="0"/>
              <a:t>testing of thyroid function to </a:t>
            </a:r>
            <a:r>
              <a:rPr lang="en-US" dirty="0">
                <a:solidFill>
                  <a:srgbClr val="FFC000"/>
                </a:solidFill>
              </a:rPr>
              <a:t>predict overt </a:t>
            </a:r>
            <a:r>
              <a:rPr lang="en-US" dirty="0"/>
              <a:t>thyroid dysfunction in </a:t>
            </a:r>
            <a:r>
              <a:rPr lang="en-US" dirty="0" err="1"/>
              <a:t>amiodarone</a:t>
            </a:r>
            <a:r>
              <a:rPr lang="en-US" dirty="0"/>
              <a:t> treated patients </a:t>
            </a: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4" y="1082154"/>
            <a:ext cx="1495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1408633"/>
            <a:ext cx="6096000" cy="224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9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51244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772400" cy="184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7000" y="2043287"/>
            <a:ext cx="243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annual mean </a:t>
            </a:r>
            <a:r>
              <a:rPr lang="en-US" dirty="0" smtClean="0"/>
              <a:t>number of </a:t>
            </a:r>
            <a:r>
              <a:rPr lang="en-US" dirty="0">
                <a:solidFill>
                  <a:srgbClr val="FFC000"/>
                </a:solidFill>
              </a:rPr>
              <a:t>type 1 AIT </a:t>
            </a:r>
            <a:r>
              <a:rPr lang="en-US" dirty="0"/>
              <a:t>patients was </a:t>
            </a:r>
            <a:r>
              <a:rPr lang="en-US" dirty="0">
                <a:solidFill>
                  <a:srgbClr val="FFC000"/>
                </a:solidFill>
              </a:rPr>
              <a:t>3·6</a:t>
            </a:r>
            <a:r>
              <a:rPr lang="en-US" dirty="0"/>
              <a:t> at the beginning of the study </a:t>
            </a:r>
            <a:r>
              <a:rPr lang="en-US" dirty="0" smtClean="0"/>
              <a:t>period, and </a:t>
            </a:r>
            <a:r>
              <a:rPr lang="en-US" dirty="0">
                <a:solidFill>
                  <a:srgbClr val="FFC000"/>
                </a:solidFill>
              </a:rPr>
              <a:t>2·5</a:t>
            </a:r>
            <a:r>
              <a:rPr lang="en-US" dirty="0"/>
              <a:t> during the later years. In contrast, the mean annual </a:t>
            </a:r>
            <a:r>
              <a:rPr lang="en-US" dirty="0" smtClean="0"/>
              <a:t>number of </a:t>
            </a:r>
            <a:r>
              <a:rPr lang="en-US" dirty="0"/>
              <a:t>new cases of </a:t>
            </a:r>
            <a:r>
              <a:rPr lang="en-US" dirty="0">
                <a:solidFill>
                  <a:srgbClr val="FFC000"/>
                </a:solidFill>
              </a:rPr>
              <a:t>type 2</a:t>
            </a:r>
            <a:r>
              <a:rPr lang="en-US" dirty="0"/>
              <a:t> AIT progressively </a:t>
            </a:r>
            <a:r>
              <a:rPr lang="en-US" dirty="0" smtClean="0"/>
              <a:t>increased from </a:t>
            </a:r>
            <a:r>
              <a:rPr lang="en-US" dirty="0">
                <a:solidFill>
                  <a:srgbClr val="FFC000"/>
                </a:solidFill>
              </a:rPr>
              <a:t>2·4</a:t>
            </a:r>
            <a:r>
              <a:rPr lang="en-US" dirty="0"/>
              <a:t> to </a:t>
            </a:r>
            <a:r>
              <a:rPr lang="en-US" dirty="0" smtClean="0">
                <a:solidFill>
                  <a:srgbClr val="FFC000"/>
                </a:solidFill>
              </a:rPr>
              <a:t>12·5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currently </a:t>
            </a:r>
            <a:r>
              <a:rPr lang="en-US" dirty="0"/>
              <a:t>accounting for </a:t>
            </a:r>
            <a:r>
              <a:rPr lang="en-US" dirty="0">
                <a:solidFill>
                  <a:srgbClr val="FFC000"/>
                </a:solidFill>
              </a:rPr>
              <a:t>89</a:t>
            </a:r>
            <a:r>
              <a:rPr lang="en-US" dirty="0"/>
              <a:t>% of </a:t>
            </a:r>
            <a:r>
              <a:rPr lang="en-US" dirty="0" smtClean="0"/>
              <a:t>AIT cases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457200" y="61722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</a:rPr>
              <a:t> recently </a:t>
            </a:r>
            <a:r>
              <a:rPr lang="en-US" sz="1600" dirty="0">
                <a:solidFill>
                  <a:srgbClr val="FFC000"/>
                </a:solidFill>
                <a:latin typeface="Arial" pitchFamily="34" charset="0"/>
              </a:rPr>
              <a:t>most AIT cases </a:t>
            </a:r>
            <a:r>
              <a:rPr lang="en-US" sz="1600" dirty="0">
                <a:latin typeface="Arial" pitchFamily="34" charset="0"/>
              </a:rPr>
              <a:t>has been due to </a:t>
            </a:r>
            <a:r>
              <a:rPr lang="en-US" sz="1600" dirty="0">
                <a:solidFill>
                  <a:srgbClr val="FFC000"/>
                </a:solidFill>
                <a:latin typeface="Arial" pitchFamily="34" charset="0"/>
              </a:rPr>
              <a:t>destructive thyrotoxicosis</a:t>
            </a:r>
            <a:r>
              <a:rPr lang="en-US" sz="1600" dirty="0">
                <a:latin typeface="Arial" pitchFamily="34" charset="0"/>
              </a:rPr>
              <a:t>, perhaps because patients with preexisting thyroid disease were not treated with </a:t>
            </a:r>
            <a:r>
              <a:rPr lang="en-US" sz="1600" dirty="0" err="1">
                <a:latin typeface="Arial" pitchFamily="34" charset="0"/>
              </a:rPr>
              <a:t>amiodarone</a:t>
            </a:r>
            <a:endParaRPr lang="fa-IR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51527" cy="311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differentiate AIT1 from AIT2?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282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RAIU is usually very </a:t>
            </a:r>
            <a:r>
              <a:rPr lang="en-US" dirty="0">
                <a:solidFill>
                  <a:srgbClr val="FFC000"/>
                </a:solidFill>
              </a:rPr>
              <a:t>low (3%) in type </a:t>
            </a:r>
            <a:r>
              <a:rPr lang="en-US" dirty="0" smtClean="0">
                <a:solidFill>
                  <a:srgbClr val="FFC000"/>
                </a:solidFill>
              </a:rPr>
              <a:t>2 AIT </a:t>
            </a:r>
            <a:r>
              <a:rPr lang="en-US" dirty="0"/>
              <a:t>and low-normal, normal, or even increased (</a:t>
            </a:r>
            <a:r>
              <a:rPr lang="en-US" dirty="0" smtClean="0"/>
              <a:t>despite the </a:t>
            </a:r>
            <a:r>
              <a:rPr lang="en-US" dirty="0"/>
              <a:t>iodine load) in type 1 </a:t>
            </a:r>
            <a:r>
              <a:rPr lang="en-US" dirty="0" smtClean="0"/>
              <a:t>AIT.</a:t>
            </a:r>
          </a:p>
          <a:p>
            <a:pPr algn="l" rtl="0"/>
            <a:endParaRPr lang="en-US" dirty="0"/>
          </a:p>
          <a:p>
            <a:pPr algn="l" rtl="0"/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Thyroidal 131I uptake (RAIU) is </a:t>
            </a:r>
            <a:r>
              <a:rPr lang="en-US" dirty="0" smtClean="0"/>
              <a:t> </a:t>
            </a:r>
            <a:r>
              <a:rPr lang="en-US" dirty="0"/>
              <a:t>useful diagnostic </a:t>
            </a:r>
            <a:r>
              <a:rPr lang="en-US" dirty="0" smtClean="0"/>
              <a:t>tool 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364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91400" cy="1828800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endParaRPr lang="en-US" sz="1800" dirty="0" smtClean="0"/>
          </a:p>
          <a:p>
            <a:pPr marL="0" indent="0" algn="l" rtl="0">
              <a:buNone/>
            </a:pPr>
            <a:r>
              <a:rPr lang="en-US" sz="1800" dirty="0" smtClean="0"/>
              <a:t>comparing </a:t>
            </a:r>
            <a:r>
              <a:rPr lang="en-US" sz="1800" dirty="0"/>
              <a:t>the </a:t>
            </a:r>
            <a:r>
              <a:rPr lang="en-US" sz="1800" dirty="0">
                <a:solidFill>
                  <a:srgbClr val="FFC000"/>
                </a:solidFill>
              </a:rPr>
              <a:t>response to glucocorticoid </a:t>
            </a:r>
            <a:r>
              <a:rPr lang="en-US" sz="1800" dirty="0" smtClean="0"/>
              <a:t>therapy between </a:t>
            </a:r>
            <a:r>
              <a:rPr lang="en-US" sz="1800" dirty="0">
                <a:solidFill>
                  <a:srgbClr val="FFC000"/>
                </a:solidFill>
              </a:rPr>
              <a:t>20 </a:t>
            </a:r>
            <a:r>
              <a:rPr lang="en-US" sz="1800" dirty="0"/>
              <a:t>AIT patients with a normal thyroid </a:t>
            </a:r>
            <a:r>
              <a:rPr lang="en-US" sz="1800" dirty="0" smtClean="0"/>
              <a:t> gland</a:t>
            </a:r>
            <a:r>
              <a:rPr lang="en-US" sz="1800" dirty="0"/>
              <a:t>, </a:t>
            </a:r>
            <a:r>
              <a:rPr lang="en-US" sz="1800" dirty="0" smtClean="0"/>
              <a:t>low radioiodine </a:t>
            </a:r>
            <a:r>
              <a:rPr lang="en-US" sz="1800" dirty="0"/>
              <a:t>uptake, undetectable TSH receptor </a:t>
            </a:r>
            <a:r>
              <a:rPr lang="en-US" sz="1800" dirty="0" smtClean="0"/>
              <a:t>antibodies and </a:t>
            </a:r>
            <a:r>
              <a:rPr lang="en-US" sz="1800" dirty="0"/>
              <a:t>positive </a:t>
            </a:r>
            <a:r>
              <a:rPr lang="en-US" sz="1800" dirty="0" err="1"/>
              <a:t>TgAb</a:t>
            </a:r>
            <a:r>
              <a:rPr lang="en-US" sz="1800" dirty="0"/>
              <a:t> and/or </a:t>
            </a:r>
            <a:r>
              <a:rPr lang="en-US" sz="1800" dirty="0" err="1"/>
              <a:t>TPOAb</a:t>
            </a:r>
            <a:r>
              <a:rPr lang="en-US" sz="1800" dirty="0"/>
              <a:t> (</a:t>
            </a:r>
            <a:r>
              <a:rPr lang="en-US" sz="1800" dirty="0" err="1"/>
              <a:t>Ab</a:t>
            </a:r>
            <a:r>
              <a:rPr lang="en-US" sz="1800" dirty="0"/>
              <a:t>+ group), and </a:t>
            </a:r>
            <a:r>
              <a:rPr lang="en-US" sz="1800" dirty="0" smtClean="0">
                <a:solidFill>
                  <a:srgbClr val="FFC000"/>
                </a:solidFill>
              </a:rPr>
              <a:t>40</a:t>
            </a:r>
            <a:r>
              <a:rPr lang="en-US" sz="1800" dirty="0" smtClean="0"/>
              <a:t> patients </a:t>
            </a:r>
            <a:r>
              <a:rPr lang="en-US" sz="1800" dirty="0"/>
              <a:t>with the same features and absent thyroid </a:t>
            </a:r>
            <a:r>
              <a:rPr lang="en-US" sz="1800" dirty="0" smtClean="0"/>
              <a:t>antibodies (</a:t>
            </a:r>
            <a:r>
              <a:rPr lang="en-US" sz="1800" dirty="0" err="1" smtClean="0"/>
              <a:t>Ab</a:t>
            </a:r>
            <a:r>
              <a:rPr lang="en-US" sz="1800" dirty="0"/>
              <a:t>− group)</a:t>
            </a:r>
            <a:r>
              <a:rPr lang="fa-IR" sz="1800" dirty="0"/>
              <a:t/>
            </a:r>
            <a:br>
              <a:rPr lang="fa-IR" sz="1800" dirty="0"/>
            </a:br>
            <a:endParaRPr lang="fa-IR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a-I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-2275"/>
            <a:ext cx="7322734" cy="161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8" y="3505200"/>
            <a:ext cx="65436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5648" y="559933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But The occurrence of permanent hypothyroidism was higher in the </a:t>
            </a:r>
            <a:r>
              <a:rPr lang="en-US" dirty="0" err="1"/>
              <a:t>Ab</a:t>
            </a:r>
            <a:r>
              <a:rPr lang="en-US" dirty="0"/>
              <a:t>+ group than in the </a:t>
            </a:r>
            <a:r>
              <a:rPr lang="en-US" dirty="0" err="1"/>
              <a:t>Ab</a:t>
            </a:r>
            <a:r>
              <a:rPr lang="en-US" dirty="0"/>
              <a:t>− group (26.3 </a:t>
            </a:r>
            <a:r>
              <a:rPr lang="en-US" dirty="0" err="1"/>
              <a:t>vs</a:t>
            </a:r>
            <a:r>
              <a:rPr lang="en-US" dirty="0"/>
              <a:t> 5.13 %, </a:t>
            </a:r>
            <a:r>
              <a:rPr lang="en-US" i="1" dirty="0"/>
              <a:t>p </a:t>
            </a:r>
            <a:r>
              <a:rPr lang="en-US" dirty="0"/>
              <a:t>= 0.032).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629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57599"/>
          </a:xfrm>
        </p:spPr>
        <p:txBody>
          <a:bodyPr>
            <a:normAutofit fontScale="85000" lnSpcReduction="10000"/>
          </a:bodyPr>
          <a:lstStyle/>
          <a:p>
            <a:pPr marL="18288" indent="0" algn="l" rtl="0">
              <a:buNone/>
            </a:pPr>
            <a:r>
              <a:rPr lang="en-US" dirty="0"/>
              <a:t>Qualitative CFDS patterns of </a:t>
            </a:r>
            <a:r>
              <a:rPr lang="en-US" dirty="0" smtClean="0"/>
              <a:t>the thyroid </a:t>
            </a:r>
            <a:r>
              <a:rPr lang="en-US" dirty="0"/>
              <a:t>parenchyma (P) were classified as follows</a:t>
            </a:r>
            <a:r>
              <a:rPr lang="en-US" dirty="0" smtClean="0"/>
              <a:t>:</a:t>
            </a:r>
          </a:p>
          <a:p>
            <a:pPr marL="18288" indent="0" algn="l" rtl="0">
              <a:buNone/>
            </a:pPr>
            <a:endParaRPr lang="en-US" dirty="0"/>
          </a:p>
          <a:p>
            <a:pPr marL="18288" indent="0" algn="l" rtl="0">
              <a:buNone/>
            </a:pPr>
            <a:r>
              <a:rPr lang="en-US" dirty="0"/>
              <a:t>a) P1: minimal parenchymal blood flow </a:t>
            </a:r>
            <a:r>
              <a:rPr lang="en-US" dirty="0" smtClean="0"/>
              <a:t>as in </a:t>
            </a:r>
            <a:r>
              <a:rPr lang="en-US" dirty="0"/>
              <a:t>a normal thyroid </a:t>
            </a:r>
            <a:r>
              <a:rPr lang="en-US" dirty="0" smtClean="0"/>
              <a:t>;</a:t>
            </a:r>
            <a:endParaRPr lang="en-US" dirty="0"/>
          </a:p>
          <a:p>
            <a:pPr marL="18288" indent="0" algn="l" rtl="0">
              <a:buNone/>
            </a:pPr>
            <a:r>
              <a:rPr lang="en-US" dirty="0"/>
              <a:t>b) P2: mild increase of parenchymal blood flow </a:t>
            </a:r>
            <a:r>
              <a:rPr lang="en-US" dirty="0" smtClean="0"/>
              <a:t>with patchy </a:t>
            </a:r>
            <a:r>
              <a:rPr lang="en-US" dirty="0"/>
              <a:t>distribution;</a:t>
            </a:r>
          </a:p>
          <a:p>
            <a:pPr marL="18288" indent="0" algn="l" rtl="0">
              <a:buNone/>
            </a:pPr>
            <a:r>
              <a:rPr lang="en-US" dirty="0"/>
              <a:t>c) P3: marked increase with diffuse </a:t>
            </a:r>
            <a:r>
              <a:rPr lang="en-US" dirty="0" smtClean="0"/>
              <a:t>homogenous distribution</a:t>
            </a:r>
            <a:endParaRPr lang="en-US" dirty="0"/>
          </a:p>
          <a:p>
            <a:pPr marL="18288" indent="0" algn="l" rtl="0">
              <a:buNone/>
            </a:pPr>
            <a:endParaRPr lang="en-US" dirty="0" smtClean="0"/>
          </a:p>
          <a:p>
            <a:pPr marL="18288" indent="0" algn="l" rtl="0">
              <a:buNone/>
            </a:pPr>
            <a:r>
              <a:rPr lang="en-US" dirty="0" smtClean="0"/>
              <a:t>Thyroid </a:t>
            </a:r>
            <a:r>
              <a:rPr lang="en-US" dirty="0"/>
              <a:t>nodules (N) were classified in terms of </a:t>
            </a:r>
            <a:r>
              <a:rPr lang="en-US" dirty="0" smtClean="0"/>
              <a:t>the following </a:t>
            </a:r>
            <a:r>
              <a:rPr lang="en-US" dirty="0"/>
              <a:t>CFDS patterns</a:t>
            </a:r>
            <a:r>
              <a:rPr lang="en-US" dirty="0" smtClean="0"/>
              <a:t>:</a:t>
            </a:r>
          </a:p>
          <a:p>
            <a:pPr marL="18288" indent="0" algn="l" rtl="0">
              <a:buNone/>
            </a:pPr>
            <a:endParaRPr lang="en-US" dirty="0"/>
          </a:p>
          <a:p>
            <a:pPr marL="18288" indent="0" algn="l" rtl="0">
              <a:buNone/>
            </a:pPr>
            <a:r>
              <a:rPr lang="en-US" dirty="0"/>
              <a:t>a) N1: absence of </a:t>
            </a:r>
            <a:r>
              <a:rPr lang="en-US" dirty="0" err="1"/>
              <a:t>peri</a:t>
            </a:r>
            <a:r>
              <a:rPr lang="en-US" dirty="0"/>
              <a:t>- and </a:t>
            </a:r>
            <a:r>
              <a:rPr lang="en-US" dirty="0" err="1"/>
              <a:t>intranodular</a:t>
            </a:r>
            <a:r>
              <a:rPr lang="en-US" dirty="0"/>
              <a:t> blood flow;</a:t>
            </a:r>
          </a:p>
          <a:p>
            <a:pPr marL="18288" indent="0" algn="l" rtl="0">
              <a:buNone/>
            </a:pPr>
            <a:r>
              <a:rPr lang="en-US" dirty="0"/>
              <a:t>b) N2: </a:t>
            </a:r>
            <a:r>
              <a:rPr lang="en-US" dirty="0" err="1"/>
              <a:t>perinodular</a:t>
            </a:r>
            <a:r>
              <a:rPr lang="en-US" dirty="0"/>
              <a:t> and absent or slight </a:t>
            </a:r>
            <a:r>
              <a:rPr lang="en-US" dirty="0" err="1" smtClean="0"/>
              <a:t>intranodular</a:t>
            </a:r>
            <a:r>
              <a:rPr lang="en-US" dirty="0" smtClean="0"/>
              <a:t> blood </a:t>
            </a:r>
            <a:r>
              <a:rPr lang="en-US" dirty="0"/>
              <a:t>flow </a:t>
            </a:r>
          </a:p>
          <a:p>
            <a:pPr marL="18288" indent="0" algn="l" rtl="0">
              <a:buNone/>
            </a:pPr>
            <a:r>
              <a:rPr lang="en-US" dirty="0"/>
              <a:t>c) N3: </a:t>
            </a:r>
            <a:r>
              <a:rPr lang="en-US" dirty="0" err="1"/>
              <a:t>intranodular</a:t>
            </a:r>
            <a:r>
              <a:rPr lang="en-US" dirty="0"/>
              <a:t> blood flow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199486"/>
            <a:ext cx="6115050" cy="8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0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" y="1219201"/>
            <a:ext cx="8229600" cy="17526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800" dirty="0" smtClean="0"/>
              <a:t>11 </a:t>
            </a:r>
            <a:r>
              <a:rPr lang="en-US" sz="1800" dirty="0"/>
              <a:t>patients with increased blood flow were considered as type 1, and 10 </a:t>
            </a:r>
            <a:r>
              <a:rPr lang="en-US" sz="1800" dirty="0" smtClean="0"/>
              <a:t>with low/no </a:t>
            </a:r>
            <a:r>
              <a:rPr lang="en-US" sz="1800" dirty="0"/>
              <a:t>blood flow as type 2. </a:t>
            </a:r>
            <a:r>
              <a:rPr lang="en-US" sz="1800" dirty="0">
                <a:solidFill>
                  <a:srgbClr val="FFC000"/>
                </a:solidFill>
              </a:rPr>
              <a:t>Ten of the 11</a:t>
            </a:r>
            <a:r>
              <a:rPr lang="en-US" sz="1800" dirty="0"/>
              <a:t> patients in the first group showed </a:t>
            </a:r>
            <a:r>
              <a:rPr lang="en-US" sz="1800" dirty="0" smtClean="0"/>
              <a:t>a </a:t>
            </a:r>
            <a:r>
              <a:rPr lang="en-US" sz="1800" dirty="0" err="1" smtClean="0">
                <a:solidFill>
                  <a:srgbClr val="FFC000"/>
                </a:solidFill>
              </a:rPr>
              <a:t>hypervascular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>
                <a:solidFill>
                  <a:srgbClr val="FFC000"/>
                </a:solidFill>
              </a:rPr>
              <a:t>nodular </a:t>
            </a:r>
            <a:r>
              <a:rPr lang="en-US" sz="1800" dirty="0"/>
              <a:t>pattern, while </a:t>
            </a:r>
            <a:r>
              <a:rPr lang="en-US" sz="1800" dirty="0">
                <a:solidFill>
                  <a:srgbClr val="FFC000"/>
                </a:solidFill>
              </a:rPr>
              <a:t>one</a:t>
            </a:r>
            <a:r>
              <a:rPr lang="en-US" sz="1800" dirty="0"/>
              <a:t> showed </a:t>
            </a:r>
            <a:r>
              <a:rPr lang="en-US" sz="1800" dirty="0" smtClean="0"/>
              <a:t>a </a:t>
            </a:r>
            <a:r>
              <a:rPr lang="en-US" sz="1800" dirty="0" err="1" smtClean="0">
                <a:solidFill>
                  <a:srgbClr val="FFC000"/>
                </a:solidFill>
              </a:rPr>
              <a:t>hypervascular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>
                <a:solidFill>
                  <a:srgbClr val="FFC000"/>
                </a:solidFill>
              </a:rPr>
              <a:t>parenchymal </a:t>
            </a:r>
            <a:r>
              <a:rPr lang="en-US" sz="1800" dirty="0" smtClean="0">
                <a:solidFill>
                  <a:srgbClr val="FFC000"/>
                </a:solidFill>
              </a:rPr>
              <a:t>pattern</a:t>
            </a:r>
            <a:r>
              <a:rPr lang="en-US" sz="1800" dirty="0" smtClean="0"/>
              <a:t>. </a:t>
            </a:r>
          </a:p>
          <a:p>
            <a:pPr marL="0" indent="0" algn="l" rtl="0">
              <a:buNone/>
            </a:pPr>
            <a:r>
              <a:rPr lang="en-US" sz="1800" dirty="0" smtClean="0"/>
              <a:t>Of </a:t>
            </a:r>
            <a:r>
              <a:rPr lang="en-US" sz="1800" dirty="0"/>
              <a:t>the </a:t>
            </a:r>
            <a:r>
              <a:rPr lang="en-US" sz="1800" dirty="0" smtClean="0"/>
              <a:t>10 patients </a:t>
            </a:r>
            <a:r>
              <a:rPr lang="en-US" sz="1800" dirty="0"/>
              <a:t>with low/no blood flow, </a:t>
            </a:r>
            <a:r>
              <a:rPr lang="en-US" sz="1800" dirty="0">
                <a:solidFill>
                  <a:srgbClr val="FFC000"/>
                </a:solidFill>
              </a:rPr>
              <a:t>six</a:t>
            </a:r>
            <a:r>
              <a:rPr lang="en-US" sz="1800" dirty="0"/>
              <a:t> had normal thyroid volume, three small </a:t>
            </a:r>
            <a:r>
              <a:rPr lang="en-US" sz="1800" dirty="0" smtClean="0"/>
              <a:t>diffuse goiter</a:t>
            </a:r>
            <a:r>
              <a:rPr lang="en-US" sz="1800" dirty="0"/>
              <a:t>, and one small </a:t>
            </a:r>
            <a:r>
              <a:rPr lang="en-US" sz="1800" dirty="0" err="1"/>
              <a:t>multinodular</a:t>
            </a:r>
            <a:r>
              <a:rPr lang="en-US" sz="1800" dirty="0"/>
              <a:t> goiter</a:t>
            </a:r>
            <a:r>
              <a:rPr lang="en-US" sz="1800" dirty="0" smtClean="0"/>
              <a:t>..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199486"/>
            <a:ext cx="6115050" cy="8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0" y="3241442"/>
            <a:ext cx="9043930" cy="320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4234</TotalTime>
  <Words>2036</Words>
  <Application>Microsoft Office PowerPoint</Application>
  <PresentationFormat>On-screen Show (4:3)</PresentationFormat>
  <Paragraphs>111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Elemental</vt:lpstr>
      <vt:lpstr>     In the name of god </vt:lpstr>
      <vt:lpstr>2016 American Thyroid Association Guidelines for Diagnosis and Management of Hyperthyroidism and Other Causes of Thyrotoxicosis</vt:lpstr>
      <vt:lpstr>Amiodarone-induced thyrotoxicosis (AIT) appears to occur more frequently in geographical areas with low iodine intake</vt:lpstr>
      <vt:lpstr>PowerPoint Presentation</vt:lpstr>
      <vt:lpstr>How to differentiate AIT1 from AIT2?</vt:lpstr>
      <vt:lpstr>Thyroidal 131I uptake (RAIU) is  useful diagnostic tool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Type 2 AIT patients showed a male preponderance, higher serumFT4/FT3 ratio (P &lt; 0·002), lower 3-h and 24-h thyroidal radioactive iodine uptake values ( P &lt; 0·0001), and received a higher cumulative dose of amiodarone ( P &lt; 0·0001) than type 1 AIT patients </vt:lpstr>
      <vt:lpstr>PowerPoint Presentation</vt:lpstr>
      <vt:lpstr>PowerPoint Presentation</vt:lpstr>
      <vt:lpstr>PowerPoint Presentation</vt:lpstr>
      <vt:lpstr>Treatment of AIT type1</vt:lpstr>
      <vt:lpstr>Treatment of amiodarone associated thyrotoxicosis by simultaneous administration of potassium perchlorate and methimazole. 1986 J Endocrinol Invest 9:201–207</vt:lpstr>
      <vt:lpstr>potassium perchlorate </vt:lpstr>
      <vt:lpstr>Type 2 AIT</vt:lpstr>
      <vt:lpstr>PowerPoint Presentation</vt:lpstr>
      <vt:lpstr>mixed/ indefinite forms</vt:lpstr>
      <vt:lpstr>2016 American Thyroid Association Guidelines for Diagnosis and Management of Hyperthyroidism and Other Causes of Thyrotoxicosis</vt:lpstr>
      <vt:lpstr>Lithium Treatment in Amiodarone-induced Thyrotoxicosis G. Dickstein, MD, C. Shechner, MD, F. Adawi, MD, J. Kaplan, MD, E. Baron, MD, S. Ish-Shalom, MD, Haifa, Israel .1997</vt:lpstr>
      <vt:lpstr>Preparation with iopanoic acid rapidly controls thyrotoxicosis in patients withamiodarone-induced thyrotoxicosis before thyroidectomy, Surgery2002</vt:lpstr>
      <vt:lpstr>RAI therapy</vt:lpstr>
      <vt:lpstr>Total thyroidectomy</vt:lpstr>
      <vt:lpstr>Total Thyroidectomy in Patients with Amiodarone-Induced Thyrotoxicosis and Severe Left Ventricular Systolic Dysfunction J Clin Endocrinol Metab, October 2012</vt:lpstr>
      <vt:lpstr>Total Thyroidectomy in Patients with Amiodarone-Induced Thyrotoxicosis and Severe Left Ventricular Systolic Dysfunction J Clin Endocrinol Metab, October 2012,</vt:lpstr>
      <vt:lpstr>PowerPoint Presentation</vt:lpstr>
      <vt:lpstr>AMIODARONE WITHDRAWAL</vt:lpstr>
      <vt:lpstr>The normalization time was similar in the two groups (log rank, P  0.326);  the proportion of non normalized patients did not significantly  differ in the two groups (P  0.200). median time for stably restoring euthyroidism was 140 d in AMIO-ON patients and 47 d in AMIOOFF patients (log rank, P  0.011).  In fact, AIT recurred in five of seven AMIO-ON patients (71.4%) and in only three of 32 AMIO-OFF patients (9.4%, P  0.002), requiring readministration of prednisone</vt:lpstr>
      <vt:lpstr>WHAT SHOULD WE DO AFTER EUTHYROIDISM ACHIEVEMENT</vt:lpstr>
      <vt:lpstr>Amiodarone-Induced Thyrotoxicosis Recurrence After Amiodarone Reintroduction. Am J Cardiol. 2016</vt:lpstr>
      <vt:lpstr>Amiodarone-Induced Thyrotoxicosis Recurrence After Amiodarone Reintroduction. Am J Cardiol. 2016</vt:lpstr>
      <vt:lpstr>Amiodarone-Induced Thyrotoxicosis Recurrence After Amiodarone Reintroduction. Am J Cardiol. 2016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 User</dc:creator>
  <cp:lastModifiedBy>Dear User</cp:lastModifiedBy>
  <cp:revision>138</cp:revision>
  <dcterms:created xsi:type="dcterms:W3CDTF">2006-08-16T00:00:00Z</dcterms:created>
  <dcterms:modified xsi:type="dcterms:W3CDTF">2018-02-11T19:37:08Z</dcterms:modified>
</cp:coreProperties>
</file>