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85" r:id="rId3"/>
    <p:sldId id="287" r:id="rId4"/>
    <p:sldId id="286" r:id="rId5"/>
    <p:sldId id="288" r:id="rId6"/>
    <p:sldId id="260" r:id="rId7"/>
    <p:sldId id="262" r:id="rId8"/>
    <p:sldId id="346" r:id="rId9"/>
    <p:sldId id="347" r:id="rId10"/>
    <p:sldId id="325" r:id="rId11"/>
    <p:sldId id="352" r:id="rId12"/>
    <p:sldId id="351" r:id="rId13"/>
    <p:sldId id="292" r:id="rId14"/>
    <p:sldId id="293" r:id="rId15"/>
    <p:sldId id="300" r:id="rId16"/>
    <p:sldId id="301" r:id="rId17"/>
    <p:sldId id="295" r:id="rId18"/>
    <p:sldId id="294" r:id="rId19"/>
    <p:sldId id="298" r:id="rId20"/>
    <p:sldId id="338" r:id="rId21"/>
    <p:sldId id="344" r:id="rId22"/>
    <p:sldId id="345" r:id="rId23"/>
    <p:sldId id="265" r:id="rId24"/>
    <p:sldId id="339" r:id="rId25"/>
    <p:sldId id="343" r:id="rId26"/>
    <p:sldId id="340" r:id="rId27"/>
    <p:sldId id="334" r:id="rId28"/>
    <p:sldId id="270" r:id="rId29"/>
    <p:sldId id="348" r:id="rId30"/>
    <p:sldId id="271" r:id="rId31"/>
    <p:sldId id="303" r:id="rId32"/>
    <p:sldId id="353" r:id="rId33"/>
    <p:sldId id="304" r:id="rId34"/>
    <p:sldId id="335" r:id="rId35"/>
    <p:sldId id="336" r:id="rId36"/>
    <p:sldId id="306" r:id="rId37"/>
    <p:sldId id="330" r:id="rId38"/>
    <p:sldId id="350" r:id="rId39"/>
    <p:sldId id="341" r:id="rId40"/>
    <p:sldId id="320" r:id="rId41"/>
    <p:sldId id="328" r:id="rId42"/>
    <p:sldId id="32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2"/>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27" autoAdjust="0"/>
    <p:restoredTop sz="94660"/>
  </p:normalViewPr>
  <p:slideViewPr>
    <p:cSldViewPr>
      <p:cViewPr varScale="1">
        <p:scale>
          <a:sx n="64" d="100"/>
          <a:sy n="64" d="100"/>
        </p:scale>
        <p:origin x="-2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97BDD-855B-40D7-92C4-1D7E04549F86}" type="datetimeFigureOut">
              <a:rPr lang="en-US" smtClean="0"/>
              <a:pPr/>
              <a:t>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24331-11FA-47CD-9C15-D5CCFF2EFD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824331-11FA-47CD-9C15-D5CCFF2EFDF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824331-11FA-47CD-9C15-D5CCFF2EFDF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824331-11FA-47CD-9C15-D5CCFF2EFDFF}"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828FA89-09E2-45E2-899D-7AB20597CF02}" type="datetimeFigureOut">
              <a:rPr lang="en-US" smtClean="0"/>
              <a:pPr/>
              <a:t>2/15/2018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4F86BDD-F17E-4966-9BE5-D954DE213AA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28FA89-09E2-45E2-899D-7AB20597CF02}" type="datetimeFigureOut">
              <a:rPr lang="en-US" smtClean="0"/>
              <a:pPr/>
              <a:t>2/15/2018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F86BDD-F17E-4966-9BE5-D954DE213A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28FA89-09E2-45E2-899D-7AB20597CF02}" type="datetimeFigureOut">
              <a:rPr lang="en-US" smtClean="0"/>
              <a:pPr/>
              <a:t>2/15/2018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F86BDD-F17E-4966-9BE5-D954DE213A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28FA89-09E2-45E2-899D-7AB20597CF02}" type="datetimeFigureOut">
              <a:rPr lang="en-US" smtClean="0"/>
              <a:pPr/>
              <a:t>2/15/2018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F86BDD-F17E-4966-9BE5-D954DE213A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828FA89-09E2-45E2-899D-7AB20597CF02}" type="datetimeFigureOut">
              <a:rPr lang="en-US" smtClean="0"/>
              <a:pPr/>
              <a:t>2/15/2018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4F86BDD-F17E-4966-9BE5-D954DE213AA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28FA89-09E2-45E2-899D-7AB20597CF02}" type="datetimeFigureOut">
              <a:rPr lang="en-US" smtClean="0"/>
              <a:pPr/>
              <a:t>2/15/2018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4F86BDD-F17E-4966-9BE5-D954DE213AA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828FA89-09E2-45E2-899D-7AB20597CF02}" type="datetimeFigureOut">
              <a:rPr lang="en-US" smtClean="0"/>
              <a:pPr/>
              <a:t>2/15/2018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4F86BDD-F17E-4966-9BE5-D954DE213A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828FA89-09E2-45E2-899D-7AB20597CF02}" type="datetimeFigureOut">
              <a:rPr lang="en-US" smtClean="0"/>
              <a:pPr/>
              <a:t>2/15/2018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F86BDD-F17E-4966-9BE5-D954DE213AA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828FA89-09E2-45E2-899D-7AB20597CF02}" type="datetimeFigureOut">
              <a:rPr lang="en-US" smtClean="0"/>
              <a:pPr/>
              <a:t>2/15/2018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F86BDD-F17E-4966-9BE5-D954DE213A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828FA89-09E2-45E2-899D-7AB20597CF02}" type="datetimeFigureOut">
              <a:rPr lang="en-US" smtClean="0"/>
              <a:pPr/>
              <a:t>2/15/2018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4F86BDD-F17E-4966-9BE5-D954DE213AA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828FA89-09E2-45E2-899D-7AB20597CF02}" type="datetimeFigureOut">
              <a:rPr lang="en-US" smtClean="0"/>
              <a:pPr/>
              <a:t>2/15/2018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4F86BDD-F17E-4966-9BE5-D954DE213AA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828FA89-09E2-45E2-899D-7AB20597CF02}" type="datetimeFigureOut">
              <a:rPr lang="en-US" smtClean="0"/>
              <a:pPr/>
              <a:t>2/15/2018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4F86BDD-F17E-4966-9BE5-D954DE213AA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(AUB)</a:t>
            </a:r>
            <a:br>
              <a:rPr lang="en-US" dirty="0" smtClean="0"/>
            </a:br>
            <a:r>
              <a:rPr lang="en-US" dirty="0" smtClean="0"/>
              <a:t>Abnormal uterine bleeding during </a:t>
            </a:r>
            <a:r>
              <a:rPr lang="en-US" dirty="0" err="1" smtClean="0"/>
              <a:t>perimenopause</a:t>
            </a:r>
            <a:r>
              <a:rPr lang="en-US" dirty="0" smtClean="0"/>
              <a:t> and   post menopause </a:t>
            </a:r>
            <a:endParaRPr lang="en-US"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dirty="0" err="1" smtClean="0"/>
              <a:t>Marzieh</a:t>
            </a:r>
            <a:r>
              <a:rPr lang="en-US" dirty="0" smtClean="0"/>
              <a:t>  </a:t>
            </a:r>
            <a:r>
              <a:rPr lang="en-US" dirty="0" err="1" smtClean="0"/>
              <a:t>Ghafarnejad</a:t>
            </a:r>
            <a:r>
              <a:rPr lang="en-US" dirty="0" smtClean="0"/>
              <a:t>, OB &amp; GYN</a:t>
            </a:r>
          </a:p>
          <a:p>
            <a:r>
              <a:rPr lang="en-US" dirty="0" smtClean="0"/>
              <a:t>Tehran University of Medical Sciences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324990"/>
          </a:xfrm>
        </p:spPr>
        <p:txBody>
          <a:bodyPr>
            <a:normAutofit fontScale="90000"/>
          </a:bodyPr>
          <a:lstStyle/>
          <a:p>
            <a:r>
              <a:rPr lang="en-US" sz="3600" b="1" dirty="0" smtClean="0">
                <a:solidFill>
                  <a:srgbClr val="92D050"/>
                </a:solidFill>
              </a:rPr>
              <a:t>Clinical Investigation of Women with Postmenopausal Vaginal bleeding</a:t>
            </a:r>
            <a:endParaRPr lang="en-US" b="1" dirty="0">
              <a:solidFill>
                <a:srgbClr val="92D050"/>
              </a:solidFill>
            </a:endParaRPr>
          </a:p>
        </p:txBody>
      </p:sp>
      <p:sp>
        <p:nvSpPr>
          <p:cNvPr id="3" name="Content Placeholder 2"/>
          <p:cNvSpPr>
            <a:spLocks noGrp="1"/>
          </p:cNvSpPr>
          <p:nvPr>
            <p:ph idx="1"/>
          </p:nvPr>
        </p:nvSpPr>
        <p:spPr/>
        <p:txBody>
          <a:bodyPr>
            <a:normAutofit lnSpcReduction="10000"/>
          </a:bodyPr>
          <a:lstStyle/>
          <a:p>
            <a:pPr>
              <a:buNone/>
            </a:pPr>
            <a:r>
              <a:rPr lang="en-US" sz="2400" b="1" dirty="0" smtClean="0"/>
              <a:t>    Physical Examination </a:t>
            </a:r>
          </a:p>
          <a:p>
            <a:pPr>
              <a:buNone/>
            </a:pPr>
            <a:endParaRPr lang="en-US" sz="2400" b="1" dirty="0" smtClean="0"/>
          </a:p>
          <a:p>
            <a:pPr>
              <a:buNone/>
            </a:pPr>
            <a:r>
              <a:rPr lang="en-US" sz="2400" b="1" dirty="0" smtClean="0"/>
              <a:t>     Trans-vaginal Ultra-sonography</a:t>
            </a:r>
          </a:p>
          <a:p>
            <a:pPr>
              <a:buNone/>
            </a:pPr>
            <a:endParaRPr lang="en-US" sz="2400" b="1" dirty="0" smtClean="0"/>
          </a:p>
          <a:p>
            <a:pPr>
              <a:buNone/>
            </a:pPr>
            <a:r>
              <a:rPr lang="en-US" sz="2400" b="1" dirty="0" smtClean="0"/>
              <a:t>     Evaluation of the Endometrium by Office-Based   </a:t>
            </a:r>
          </a:p>
          <a:p>
            <a:pPr>
              <a:buNone/>
            </a:pPr>
            <a:endParaRPr lang="en-US" sz="2400" b="1" dirty="0" smtClean="0"/>
          </a:p>
          <a:p>
            <a:pPr>
              <a:buNone/>
            </a:pPr>
            <a:r>
              <a:rPr lang="en-US" sz="2400" b="1" dirty="0" smtClean="0"/>
              <a:t>     Sampling System and Dilation and Curettage</a:t>
            </a:r>
          </a:p>
          <a:p>
            <a:pPr>
              <a:buNone/>
            </a:pPr>
            <a:r>
              <a:rPr lang="en-US" sz="2400" b="1" dirty="0" smtClean="0"/>
              <a:t>    </a:t>
            </a:r>
          </a:p>
          <a:p>
            <a:pPr>
              <a:buNone/>
            </a:pPr>
            <a:r>
              <a:rPr lang="en-US" sz="2400" b="1" dirty="0" smtClean="0"/>
              <a:t>     (D&amp;C), are Blind method </a:t>
            </a:r>
          </a:p>
          <a:p>
            <a:pPr>
              <a:buNone/>
            </a:pPr>
            <a:r>
              <a:rPr lang="en-US" sz="2400" b="1" dirty="0" smtClean="0"/>
              <a:t>     </a:t>
            </a:r>
          </a:p>
          <a:p>
            <a:pPr>
              <a:buNone/>
            </a:pPr>
            <a:r>
              <a:rPr lang="en-US" sz="2400" b="1" dirty="0" smtClean="0"/>
              <a:t>     Hysteroscopy guided directed Biopsy with                   </a:t>
            </a:r>
          </a:p>
          <a:p>
            <a:pPr>
              <a:buNone/>
            </a:pPr>
            <a:endParaRPr lang="en-US" sz="2400" b="1" dirty="0" smtClean="0"/>
          </a:p>
          <a:p>
            <a:pPr>
              <a:buNone/>
            </a:pPr>
            <a:r>
              <a:rPr lang="en-US" sz="2400" b="1" dirty="0" smtClean="0"/>
              <a:t>     curettage</a:t>
            </a:r>
          </a:p>
          <a:p>
            <a:endParaRPr lang="en-US" b="1" dirty="0" smtClean="0"/>
          </a:p>
          <a:p>
            <a:endParaRPr lang="en-US" b="1" dirty="0" smtClean="0"/>
          </a:p>
          <a:p>
            <a:endParaRPr lang="en-US" b="1" dirty="0" smtClean="0"/>
          </a:p>
          <a:p>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395288" y="765175"/>
            <a:ext cx="8229600" cy="2908300"/>
          </a:xfrm>
        </p:spPr>
        <p:txBody>
          <a:bodyPr>
            <a:normAutofit fontScale="92500" lnSpcReduction="10000"/>
          </a:bodyPr>
          <a:lstStyle/>
          <a:p>
            <a:pPr algn="l" rtl="0" eaLnBrk="1" hangingPunct="1">
              <a:lnSpc>
                <a:spcPct val="80000"/>
              </a:lnSpc>
              <a:buFontTx/>
              <a:buNone/>
            </a:pPr>
            <a:r>
              <a:rPr lang="en-US" altLang="en-US" sz="4000" dirty="0" smtClean="0"/>
              <a:t>Diagnostic tools</a:t>
            </a:r>
          </a:p>
          <a:p>
            <a:pPr algn="l" rtl="0" eaLnBrk="1" hangingPunct="1">
              <a:lnSpc>
                <a:spcPct val="155000"/>
              </a:lnSpc>
              <a:buClr>
                <a:srgbClr val="FFFF00"/>
              </a:buClr>
              <a:buSzPct val="160000"/>
              <a:buFont typeface="Wingdings" pitchFamily="2" charset="2"/>
              <a:buChar char="Ø"/>
            </a:pPr>
            <a:endParaRPr lang="en-US" altLang="en-US" sz="2800" b="1" dirty="0" smtClean="0">
              <a:solidFill>
                <a:schemeClr val="bg1"/>
              </a:solidFill>
            </a:endParaRPr>
          </a:p>
          <a:p>
            <a:pPr algn="l" rtl="0" eaLnBrk="1" hangingPunct="1">
              <a:lnSpc>
                <a:spcPct val="155000"/>
              </a:lnSpc>
              <a:buClr>
                <a:srgbClr val="FFFF00"/>
              </a:buClr>
              <a:buSzPct val="160000"/>
              <a:buFont typeface="Wingdings" pitchFamily="2" charset="2"/>
              <a:buChar char="Ø"/>
            </a:pPr>
            <a:r>
              <a:rPr lang="en-US" altLang="en-US" sz="2800" b="1" dirty="0" smtClean="0">
                <a:solidFill>
                  <a:schemeClr val="bg1"/>
                </a:solidFill>
              </a:rPr>
              <a:t>Vaginal </a:t>
            </a:r>
            <a:r>
              <a:rPr lang="en-US" altLang="en-US" sz="2800" b="1" dirty="0" err="1" smtClean="0">
                <a:solidFill>
                  <a:schemeClr val="bg1"/>
                </a:solidFill>
              </a:rPr>
              <a:t>ultrasonography</a:t>
            </a:r>
            <a:r>
              <a:rPr lang="en-US" altLang="en-US" sz="2800" b="1" dirty="0" smtClean="0">
                <a:solidFill>
                  <a:schemeClr val="bg1"/>
                </a:solidFill>
              </a:rPr>
              <a:t>.</a:t>
            </a:r>
          </a:p>
          <a:p>
            <a:pPr algn="l" rtl="0" eaLnBrk="1" hangingPunct="1">
              <a:lnSpc>
                <a:spcPct val="155000"/>
              </a:lnSpc>
              <a:buClr>
                <a:srgbClr val="FFFF00"/>
              </a:buClr>
              <a:buSzPct val="160000"/>
              <a:buFont typeface="Wingdings" pitchFamily="2" charset="2"/>
              <a:buChar char="Ø"/>
            </a:pPr>
            <a:r>
              <a:rPr lang="en-US" altLang="en-US" sz="2800" b="1" dirty="0" err="1" smtClean="0">
                <a:solidFill>
                  <a:schemeClr val="bg1"/>
                </a:solidFill>
              </a:rPr>
              <a:t>Hydrosonography</a:t>
            </a:r>
            <a:r>
              <a:rPr lang="en-US" altLang="en-US" sz="2800" b="1" dirty="0" smtClean="0">
                <a:solidFill>
                  <a:schemeClr val="bg1"/>
                </a:solidFill>
              </a:rPr>
              <a:t>.</a:t>
            </a:r>
          </a:p>
          <a:p>
            <a:pPr algn="l" rtl="0" eaLnBrk="1" hangingPunct="1">
              <a:lnSpc>
                <a:spcPct val="155000"/>
              </a:lnSpc>
              <a:buClr>
                <a:srgbClr val="FFFF00"/>
              </a:buClr>
              <a:buSzPct val="160000"/>
              <a:buFont typeface="Wingdings" pitchFamily="2" charset="2"/>
              <a:buChar char="Ø"/>
            </a:pPr>
            <a:r>
              <a:rPr lang="en-US" altLang="en-US" sz="2800" b="1" dirty="0" smtClean="0">
                <a:solidFill>
                  <a:schemeClr val="bg1"/>
                </a:solidFill>
              </a:rPr>
              <a:t>Endometrial biopsy.</a:t>
            </a:r>
          </a:p>
        </p:txBody>
      </p:sp>
      <p:sp>
        <p:nvSpPr>
          <p:cNvPr id="89096" name="Text Box 8"/>
          <p:cNvSpPr txBox="1">
            <a:spLocks noChangeArrowheads="1"/>
          </p:cNvSpPr>
          <p:nvPr/>
        </p:nvSpPr>
        <p:spPr bwMode="auto">
          <a:xfrm>
            <a:off x="1979613" y="3789363"/>
            <a:ext cx="6551612" cy="1801812"/>
          </a:xfrm>
          <a:prstGeom prst="rect">
            <a:avLst/>
          </a:prstGeom>
          <a:noFill/>
          <a:ln w="9525">
            <a:noFill/>
            <a:miter lim="800000"/>
            <a:headEnd/>
            <a:tailEnd/>
          </a:ln>
          <a:effectLst/>
        </p:spPr>
        <p:txBody>
          <a:bodyPr>
            <a:spAutoFit/>
          </a:bodyPr>
          <a:lstStyle/>
          <a:p>
            <a:pPr eaLnBrk="1" hangingPunct="1">
              <a:spcBef>
                <a:spcPct val="50000"/>
              </a:spcBef>
              <a:buClr>
                <a:srgbClr val="FFFF00"/>
              </a:buClr>
              <a:buFont typeface="Wingdings" pitchFamily="2" charset="2"/>
              <a:buChar char="§"/>
            </a:pPr>
            <a:r>
              <a:rPr lang="en-US" altLang="en-US" sz="2800" dirty="0">
                <a:solidFill>
                  <a:schemeClr val="bg1"/>
                </a:solidFill>
              </a:rPr>
              <a:t>Office biopsy.</a:t>
            </a:r>
          </a:p>
          <a:p>
            <a:pPr eaLnBrk="1" hangingPunct="1">
              <a:spcBef>
                <a:spcPct val="50000"/>
              </a:spcBef>
              <a:buClr>
                <a:srgbClr val="FFFF00"/>
              </a:buClr>
              <a:buFont typeface="Wingdings" pitchFamily="2" charset="2"/>
              <a:buChar char="§"/>
            </a:pPr>
            <a:r>
              <a:rPr lang="en-US" altLang="en-US" sz="2800" dirty="0">
                <a:solidFill>
                  <a:schemeClr val="bg1"/>
                </a:solidFill>
              </a:rPr>
              <a:t>D/C biopsy. </a:t>
            </a:r>
          </a:p>
          <a:p>
            <a:pPr eaLnBrk="1" hangingPunct="1">
              <a:spcBef>
                <a:spcPct val="50000"/>
              </a:spcBef>
              <a:buClr>
                <a:srgbClr val="FFFF00"/>
              </a:buClr>
              <a:buFont typeface="Wingdings" pitchFamily="2" charset="2"/>
              <a:buChar char="§"/>
            </a:pPr>
            <a:r>
              <a:rPr lang="en-US" altLang="en-US" sz="2800" dirty="0">
                <a:solidFill>
                  <a:schemeClr val="bg1"/>
                </a:solidFill>
              </a:rPr>
              <a:t>Hysteroscopic guided biopsy.</a:t>
            </a:r>
            <a:endParaRPr lang="en-CA"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anim calcmode="lin" valueType="num">
                                      <p:cBhvr>
                                        <p:cTn id="7" dur="1000" fill="hold"/>
                                        <p:tgtEl>
                                          <p:spTgt spid="89091">
                                            <p:txEl>
                                              <p:pRg st="2" end="2"/>
                                            </p:txEl>
                                          </p:spTgt>
                                        </p:tgtEl>
                                        <p:attrNameLst>
                                          <p:attrName>ppt_w</p:attrName>
                                        </p:attrNameLst>
                                      </p:cBhvr>
                                      <p:tavLst>
                                        <p:tav tm="0">
                                          <p:val>
                                            <p:strVal val="#ppt_w*0.05"/>
                                          </p:val>
                                        </p:tav>
                                        <p:tav tm="100000">
                                          <p:val>
                                            <p:strVal val="#ppt_w"/>
                                          </p:val>
                                        </p:tav>
                                      </p:tavLst>
                                    </p:anim>
                                    <p:anim calcmode="lin" valueType="num">
                                      <p:cBhvr>
                                        <p:cTn id="8" dur="1000" fill="hold"/>
                                        <p:tgtEl>
                                          <p:spTgt spid="89091">
                                            <p:txEl>
                                              <p:pRg st="2" end="2"/>
                                            </p:txEl>
                                          </p:spTgt>
                                        </p:tgtEl>
                                        <p:attrNameLst>
                                          <p:attrName>ppt_h</p:attrName>
                                        </p:attrNameLst>
                                      </p:cBhvr>
                                      <p:tavLst>
                                        <p:tav tm="0">
                                          <p:val>
                                            <p:strVal val="#ppt_h"/>
                                          </p:val>
                                        </p:tav>
                                        <p:tav tm="100000">
                                          <p:val>
                                            <p:strVal val="#ppt_h"/>
                                          </p:val>
                                        </p:tav>
                                      </p:tavLst>
                                    </p:anim>
                                    <p:anim calcmode="lin" valueType="num">
                                      <p:cBhvr>
                                        <p:cTn id="9" dur="1000" fill="hold"/>
                                        <p:tgtEl>
                                          <p:spTgt spid="89091">
                                            <p:txEl>
                                              <p:pRg st="2" end="2"/>
                                            </p:txEl>
                                          </p:spTgt>
                                        </p:tgtEl>
                                        <p:attrNameLst>
                                          <p:attrName>ppt_x</p:attrName>
                                        </p:attrNameLst>
                                      </p:cBhvr>
                                      <p:tavLst>
                                        <p:tav tm="0">
                                          <p:val>
                                            <p:strVal val="#ppt_x-.2"/>
                                          </p:val>
                                        </p:tav>
                                        <p:tav tm="100000">
                                          <p:val>
                                            <p:strVal val="#ppt_x"/>
                                          </p:val>
                                        </p:tav>
                                      </p:tavLst>
                                    </p:anim>
                                    <p:anim calcmode="lin" valueType="num">
                                      <p:cBhvr>
                                        <p:cTn id="10" dur="1000" fill="hold"/>
                                        <p:tgtEl>
                                          <p:spTgt spid="89091">
                                            <p:txEl>
                                              <p:pRg st="2" end="2"/>
                                            </p:txEl>
                                          </p:spTgt>
                                        </p:tgtEl>
                                        <p:attrNameLst>
                                          <p:attrName>ppt_y</p:attrName>
                                        </p:attrNameLst>
                                      </p:cBhvr>
                                      <p:tavLst>
                                        <p:tav tm="0">
                                          <p:val>
                                            <p:strVal val="#ppt_y"/>
                                          </p:val>
                                        </p:tav>
                                        <p:tav tm="100000">
                                          <p:val>
                                            <p:strVal val="#ppt_y"/>
                                          </p:val>
                                        </p:tav>
                                      </p:tavLst>
                                    </p:anim>
                                    <p:animEffect transition="in" filter="fade">
                                      <p:cBhvr>
                                        <p:cTn id="11" dur="1000"/>
                                        <p:tgtEl>
                                          <p:spTgt spid="8909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9091">
                                            <p:txEl>
                                              <p:pRg st="0" end="0"/>
                                            </p:txEl>
                                          </p:spTgt>
                                        </p:tgtEl>
                                        <p:attrNameLst>
                                          <p:attrName>style.visibility</p:attrName>
                                        </p:attrNameLst>
                                      </p:cBhvr>
                                      <p:to>
                                        <p:strVal val="visible"/>
                                      </p:to>
                                    </p:set>
                                    <p:anim calcmode="lin" valueType="num">
                                      <p:cBhvr>
                                        <p:cTn id="16" dur="1000" fill="hold"/>
                                        <p:tgtEl>
                                          <p:spTgt spid="89091">
                                            <p:txEl>
                                              <p:pRg st="0" end="0"/>
                                            </p:txEl>
                                          </p:spTgt>
                                        </p:tgtEl>
                                        <p:attrNameLst>
                                          <p:attrName>ppt_w</p:attrName>
                                        </p:attrNameLst>
                                      </p:cBhvr>
                                      <p:tavLst>
                                        <p:tav tm="0">
                                          <p:val>
                                            <p:strVal val="#ppt_w*0.05"/>
                                          </p:val>
                                        </p:tav>
                                        <p:tav tm="100000">
                                          <p:val>
                                            <p:strVal val="#ppt_w"/>
                                          </p:val>
                                        </p:tav>
                                      </p:tavLst>
                                    </p:anim>
                                    <p:anim calcmode="lin" valueType="num">
                                      <p:cBhvr>
                                        <p:cTn id="17" dur="1000" fill="hold"/>
                                        <p:tgtEl>
                                          <p:spTgt spid="89091">
                                            <p:txEl>
                                              <p:pRg st="0" end="0"/>
                                            </p:txEl>
                                          </p:spTgt>
                                        </p:tgtEl>
                                        <p:attrNameLst>
                                          <p:attrName>ppt_h</p:attrName>
                                        </p:attrNameLst>
                                      </p:cBhvr>
                                      <p:tavLst>
                                        <p:tav tm="0">
                                          <p:val>
                                            <p:strVal val="#ppt_h"/>
                                          </p:val>
                                        </p:tav>
                                        <p:tav tm="100000">
                                          <p:val>
                                            <p:strVal val="#ppt_h"/>
                                          </p:val>
                                        </p:tav>
                                      </p:tavLst>
                                    </p:anim>
                                    <p:anim calcmode="lin" valueType="num">
                                      <p:cBhvr>
                                        <p:cTn id="18" dur="1000" fill="hold"/>
                                        <p:tgtEl>
                                          <p:spTgt spid="89091">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89091">
                                            <p:txEl>
                                              <p:pRg st="0" end="0"/>
                                            </p:txEl>
                                          </p:spTgt>
                                        </p:tgtEl>
                                        <p:attrNameLst>
                                          <p:attrName>ppt_y</p:attrName>
                                        </p:attrNameLst>
                                      </p:cBhvr>
                                      <p:tavLst>
                                        <p:tav tm="0">
                                          <p:val>
                                            <p:strVal val="#ppt_y"/>
                                          </p:val>
                                        </p:tav>
                                        <p:tav tm="100000">
                                          <p:val>
                                            <p:strVal val="#ppt_y"/>
                                          </p:val>
                                        </p:tav>
                                      </p:tavLst>
                                    </p:anim>
                                    <p:animEffect transition="in" filter="fade">
                                      <p:cBhvr>
                                        <p:cTn id="20" dur="1000"/>
                                        <p:tgtEl>
                                          <p:spTgt spid="89091">
                                            <p:txEl>
                                              <p:pRg st="0" end="0"/>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anim calcmode="lin" valueType="num">
                                      <p:cBhvr>
                                        <p:cTn id="23" dur="1000" fill="hold"/>
                                        <p:tgtEl>
                                          <p:spTgt spid="89091">
                                            <p:txEl>
                                              <p:pRg st="3" end="3"/>
                                            </p:txEl>
                                          </p:spTgt>
                                        </p:tgtEl>
                                        <p:attrNameLst>
                                          <p:attrName>ppt_w</p:attrName>
                                        </p:attrNameLst>
                                      </p:cBhvr>
                                      <p:tavLst>
                                        <p:tav tm="0">
                                          <p:val>
                                            <p:strVal val="#ppt_w*0.05"/>
                                          </p:val>
                                        </p:tav>
                                        <p:tav tm="100000">
                                          <p:val>
                                            <p:strVal val="#ppt_w"/>
                                          </p:val>
                                        </p:tav>
                                      </p:tavLst>
                                    </p:anim>
                                    <p:anim calcmode="lin" valueType="num">
                                      <p:cBhvr>
                                        <p:cTn id="24" dur="1000" fill="hold"/>
                                        <p:tgtEl>
                                          <p:spTgt spid="89091">
                                            <p:txEl>
                                              <p:pRg st="3" end="3"/>
                                            </p:txEl>
                                          </p:spTgt>
                                        </p:tgtEl>
                                        <p:attrNameLst>
                                          <p:attrName>ppt_h</p:attrName>
                                        </p:attrNameLst>
                                      </p:cBhvr>
                                      <p:tavLst>
                                        <p:tav tm="0">
                                          <p:val>
                                            <p:strVal val="#ppt_h"/>
                                          </p:val>
                                        </p:tav>
                                        <p:tav tm="100000">
                                          <p:val>
                                            <p:strVal val="#ppt_h"/>
                                          </p:val>
                                        </p:tav>
                                      </p:tavLst>
                                    </p:anim>
                                    <p:anim calcmode="lin" valueType="num">
                                      <p:cBhvr>
                                        <p:cTn id="25" dur="1000" fill="hold"/>
                                        <p:tgtEl>
                                          <p:spTgt spid="89091">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89091">
                                            <p:txEl>
                                              <p:pRg st="3" end="3"/>
                                            </p:txEl>
                                          </p:spTgt>
                                        </p:tgtEl>
                                        <p:attrNameLst>
                                          <p:attrName>ppt_y</p:attrName>
                                        </p:attrNameLst>
                                      </p:cBhvr>
                                      <p:tavLst>
                                        <p:tav tm="0">
                                          <p:val>
                                            <p:strVal val="#ppt_y"/>
                                          </p:val>
                                        </p:tav>
                                        <p:tav tm="100000">
                                          <p:val>
                                            <p:strVal val="#ppt_y"/>
                                          </p:val>
                                        </p:tav>
                                      </p:tavLst>
                                    </p:anim>
                                    <p:animEffect transition="in" filter="fade">
                                      <p:cBhvr>
                                        <p:cTn id="27" dur="1000"/>
                                        <p:tgtEl>
                                          <p:spTgt spid="89091">
                                            <p:txEl>
                                              <p:pRg st="3" end="3"/>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89091">
                                            <p:txEl>
                                              <p:pRg st="4" end="4"/>
                                            </p:txEl>
                                          </p:spTgt>
                                        </p:tgtEl>
                                        <p:attrNameLst>
                                          <p:attrName>style.visibility</p:attrName>
                                        </p:attrNameLst>
                                      </p:cBhvr>
                                      <p:to>
                                        <p:strVal val="visible"/>
                                      </p:to>
                                    </p:set>
                                    <p:anim calcmode="lin" valueType="num">
                                      <p:cBhvr>
                                        <p:cTn id="30" dur="1000" fill="hold"/>
                                        <p:tgtEl>
                                          <p:spTgt spid="89091">
                                            <p:txEl>
                                              <p:pRg st="4" end="4"/>
                                            </p:txEl>
                                          </p:spTgt>
                                        </p:tgtEl>
                                        <p:attrNameLst>
                                          <p:attrName>ppt_w</p:attrName>
                                        </p:attrNameLst>
                                      </p:cBhvr>
                                      <p:tavLst>
                                        <p:tav tm="0">
                                          <p:val>
                                            <p:strVal val="#ppt_w*0.05"/>
                                          </p:val>
                                        </p:tav>
                                        <p:tav tm="100000">
                                          <p:val>
                                            <p:strVal val="#ppt_w"/>
                                          </p:val>
                                        </p:tav>
                                      </p:tavLst>
                                    </p:anim>
                                    <p:anim calcmode="lin" valueType="num">
                                      <p:cBhvr>
                                        <p:cTn id="31" dur="1000" fill="hold"/>
                                        <p:tgtEl>
                                          <p:spTgt spid="89091">
                                            <p:txEl>
                                              <p:pRg st="4" end="4"/>
                                            </p:txEl>
                                          </p:spTgt>
                                        </p:tgtEl>
                                        <p:attrNameLst>
                                          <p:attrName>ppt_h</p:attrName>
                                        </p:attrNameLst>
                                      </p:cBhvr>
                                      <p:tavLst>
                                        <p:tav tm="0">
                                          <p:val>
                                            <p:strVal val="#ppt_h"/>
                                          </p:val>
                                        </p:tav>
                                        <p:tav tm="100000">
                                          <p:val>
                                            <p:strVal val="#ppt_h"/>
                                          </p:val>
                                        </p:tav>
                                      </p:tavLst>
                                    </p:anim>
                                    <p:anim calcmode="lin" valueType="num">
                                      <p:cBhvr>
                                        <p:cTn id="32" dur="1000" fill="hold"/>
                                        <p:tgtEl>
                                          <p:spTgt spid="89091">
                                            <p:txEl>
                                              <p:pRg st="4" end="4"/>
                                            </p:txEl>
                                          </p:spTgt>
                                        </p:tgtEl>
                                        <p:attrNameLst>
                                          <p:attrName>ppt_x</p:attrName>
                                        </p:attrNameLst>
                                      </p:cBhvr>
                                      <p:tavLst>
                                        <p:tav tm="0">
                                          <p:val>
                                            <p:strVal val="#ppt_x-.2"/>
                                          </p:val>
                                        </p:tav>
                                        <p:tav tm="100000">
                                          <p:val>
                                            <p:strVal val="#ppt_x"/>
                                          </p:val>
                                        </p:tav>
                                      </p:tavLst>
                                    </p:anim>
                                    <p:anim calcmode="lin" valueType="num">
                                      <p:cBhvr>
                                        <p:cTn id="33" dur="1000" fill="hold"/>
                                        <p:tgtEl>
                                          <p:spTgt spid="89091">
                                            <p:txEl>
                                              <p:pRg st="4" end="4"/>
                                            </p:txEl>
                                          </p:spTgt>
                                        </p:tgtEl>
                                        <p:attrNameLst>
                                          <p:attrName>ppt_y</p:attrName>
                                        </p:attrNameLst>
                                      </p:cBhvr>
                                      <p:tavLst>
                                        <p:tav tm="0">
                                          <p:val>
                                            <p:strVal val="#ppt_y"/>
                                          </p:val>
                                        </p:tav>
                                        <p:tav tm="100000">
                                          <p:val>
                                            <p:strVal val="#ppt_y"/>
                                          </p:val>
                                        </p:tav>
                                      </p:tavLst>
                                    </p:anim>
                                    <p:animEffect transition="in" filter="fade">
                                      <p:cBhvr>
                                        <p:cTn id="34" dur="1000"/>
                                        <p:tgtEl>
                                          <p:spTgt spid="8909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9096">
                                            <p:txEl>
                                              <p:pRg st="0" end="0"/>
                                            </p:txEl>
                                          </p:spTgt>
                                        </p:tgtEl>
                                        <p:attrNameLst>
                                          <p:attrName>style.visibility</p:attrName>
                                        </p:attrNameLst>
                                      </p:cBhvr>
                                      <p:to>
                                        <p:strVal val="visible"/>
                                      </p:to>
                                    </p:set>
                                    <p:anim calcmode="lin" valueType="num">
                                      <p:cBhvr additive="base">
                                        <p:cTn id="39" dur="500" fill="hold"/>
                                        <p:tgtEl>
                                          <p:spTgt spid="8909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90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9096">
                                            <p:txEl>
                                              <p:pRg st="1" end="1"/>
                                            </p:txEl>
                                          </p:spTgt>
                                        </p:tgtEl>
                                        <p:attrNameLst>
                                          <p:attrName>style.visibility</p:attrName>
                                        </p:attrNameLst>
                                      </p:cBhvr>
                                      <p:to>
                                        <p:strVal val="visible"/>
                                      </p:to>
                                    </p:set>
                                    <p:anim calcmode="lin" valueType="num">
                                      <p:cBhvr additive="base">
                                        <p:cTn id="45" dur="500" fill="hold"/>
                                        <p:tgtEl>
                                          <p:spTgt spid="89096">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90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9096">
                                            <p:txEl>
                                              <p:pRg st="2" end="2"/>
                                            </p:txEl>
                                          </p:spTgt>
                                        </p:tgtEl>
                                        <p:attrNameLst>
                                          <p:attrName>style.visibility</p:attrName>
                                        </p:attrNameLst>
                                      </p:cBhvr>
                                      <p:to>
                                        <p:strVal val="visible"/>
                                      </p:to>
                                    </p:set>
                                    <p:anim calcmode="lin" valueType="num">
                                      <p:cBhvr additive="base">
                                        <p:cTn id="51" dur="500" fill="hold"/>
                                        <p:tgtEl>
                                          <p:spTgt spid="89096">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90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50825" y="1916113"/>
            <a:ext cx="8642350" cy="4525962"/>
          </a:xfrm>
          <a:ln>
            <a:solidFill>
              <a:srgbClr val="FFFF00"/>
            </a:solidFill>
          </a:ln>
        </p:spPr>
        <p:txBody>
          <a:bodyPr/>
          <a:lstStyle/>
          <a:p>
            <a:pPr algn="l" rtl="0" eaLnBrk="1" hangingPunct="1">
              <a:lnSpc>
                <a:spcPct val="80000"/>
              </a:lnSpc>
              <a:buFontTx/>
              <a:buNone/>
            </a:pPr>
            <a:r>
              <a:rPr lang="en-US" altLang="en-US" sz="2800" dirty="0" smtClean="0">
                <a:solidFill>
                  <a:schemeClr val="bg1"/>
                </a:solidFill>
              </a:rPr>
              <a:t>As TVUS is a non invasive test with </a:t>
            </a:r>
            <a:r>
              <a:rPr lang="en-US" altLang="en-US" sz="2800" dirty="0" smtClean="0">
                <a:solidFill>
                  <a:srgbClr val="FFFF00"/>
                </a:solidFill>
              </a:rPr>
              <a:t>91 % sensitivity and 96 % specificity</a:t>
            </a:r>
            <a:r>
              <a:rPr lang="en-US" altLang="en-US" sz="2800" dirty="0" smtClean="0">
                <a:solidFill>
                  <a:schemeClr val="bg1"/>
                </a:solidFill>
              </a:rPr>
              <a:t> . it should be done for all women with postmenopausal bleeding.</a:t>
            </a:r>
          </a:p>
          <a:p>
            <a:pPr algn="l" rtl="0" eaLnBrk="1" hangingPunct="1">
              <a:lnSpc>
                <a:spcPct val="80000"/>
              </a:lnSpc>
              <a:buFontTx/>
              <a:buNone/>
            </a:pPr>
            <a:r>
              <a:rPr lang="en-US" altLang="en-US" sz="2800" dirty="0" smtClean="0">
                <a:solidFill>
                  <a:schemeClr val="bg1"/>
                </a:solidFill>
              </a:rPr>
              <a:t>if the endometrial thickness is &gt;5mm. and if the patient </a:t>
            </a:r>
            <a:r>
              <a:rPr lang="en-US" altLang="en-US" sz="2800" dirty="0" smtClean="0">
                <a:solidFill>
                  <a:srgbClr val="FFFF00"/>
                </a:solidFill>
              </a:rPr>
              <a:t>pre test probability is low</a:t>
            </a:r>
            <a:r>
              <a:rPr lang="en-US" altLang="en-US" sz="2800" dirty="0" smtClean="0">
                <a:solidFill>
                  <a:schemeClr val="bg1"/>
                </a:solidFill>
              </a:rPr>
              <a:t>, office endometrial biopsy and SIS should be done to determine whether the endometrium is symmetrically thickened. </a:t>
            </a:r>
          </a:p>
          <a:p>
            <a:pPr algn="l" rtl="0" eaLnBrk="1" hangingPunct="1">
              <a:lnSpc>
                <a:spcPct val="80000"/>
              </a:lnSpc>
              <a:buFontTx/>
              <a:buNone/>
            </a:pPr>
            <a:r>
              <a:rPr lang="en-US" altLang="en-US" sz="2800" dirty="0" smtClean="0">
                <a:solidFill>
                  <a:schemeClr val="bg1"/>
                </a:solidFill>
              </a:rPr>
              <a:t>BUT if the patient </a:t>
            </a:r>
            <a:r>
              <a:rPr lang="en-US" altLang="en-US" sz="2800" dirty="0" smtClean="0">
                <a:solidFill>
                  <a:srgbClr val="FFFF00"/>
                </a:solidFill>
              </a:rPr>
              <a:t>pre test probability is high</a:t>
            </a:r>
            <a:r>
              <a:rPr lang="en-US" altLang="en-US" sz="2800" dirty="0" smtClean="0">
                <a:solidFill>
                  <a:schemeClr val="bg1"/>
                </a:solidFill>
              </a:rPr>
              <a:t>, a fractional curettage biopsy or a hysteroscopic guided biopsy is recommended.</a:t>
            </a:r>
          </a:p>
          <a:p>
            <a:pPr algn="l" rtl="0" eaLnBrk="1" hangingPunct="1">
              <a:lnSpc>
                <a:spcPct val="80000"/>
              </a:lnSpc>
              <a:buFontTx/>
              <a:buNone/>
            </a:pPr>
            <a:r>
              <a:rPr lang="en-US" altLang="en-US" sz="2800" dirty="0" smtClean="0">
                <a:solidFill>
                  <a:schemeClr val="bg1"/>
                </a:solidFill>
              </a:rPr>
              <a:t> </a:t>
            </a:r>
            <a:endParaRPr lang="en-CA" altLang="en-US" sz="2800" dirty="0" smtClean="0">
              <a:solidFill>
                <a:schemeClr val="bg1"/>
              </a:solidFill>
            </a:endParaRPr>
          </a:p>
        </p:txBody>
      </p:sp>
      <p:sp>
        <p:nvSpPr>
          <p:cNvPr id="21507" name="WordArt 4"/>
          <p:cNvSpPr>
            <a:spLocks noChangeArrowheads="1" noChangeShapeType="1" noTextEdit="1"/>
          </p:cNvSpPr>
          <p:nvPr/>
        </p:nvSpPr>
        <p:spPr bwMode="auto">
          <a:xfrm>
            <a:off x="1835150" y="620713"/>
            <a:ext cx="5976938" cy="9366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Endometrial evaluation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fontScale="90000"/>
          </a:bodyPr>
          <a:lstStyle/>
          <a:p>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a:t>
            </a:r>
            <a:r>
              <a:rPr lang="en-US" sz="3600" dirty="0" smtClean="0"/>
              <a:t>endometrial</a:t>
            </a:r>
            <a:r>
              <a:rPr lang="en-US" dirty="0" smtClean="0"/>
              <a:t> thickness cut-off </a:t>
            </a:r>
            <a:br>
              <a:rPr lang="en-US" dirty="0" smtClean="0"/>
            </a:br>
            <a:endParaRPr lang="en-US" dirty="0"/>
          </a:p>
        </p:txBody>
      </p:sp>
      <p:sp>
        <p:nvSpPr>
          <p:cNvPr id="3" name="Content Placeholder 2"/>
          <p:cNvSpPr>
            <a:spLocks noGrp="1"/>
          </p:cNvSpPr>
          <p:nvPr>
            <p:ph idx="1"/>
          </p:nvPr>
        </p:nvSpPr>
        <p:spPr>
          <a:xfrm>
            <a:off x="285720" y="1857364"/>
            <a:ext cx="8186766" cy="4315153"/>
          </a:xfrm>
        </p:spPr>
        <p:txBody>
          <a:bodyPr>
            <a:normAutofit fontScale="25000" lnSpcReduction="20000"/>
          </a:bodyPr>
          <a:lstStyle/>
          <a:p>
            <a:pPr>
              <a:buNone/>
            </a:pPr>
            <a:r>
              <a:rPr lang="en-US" sz="11200" dirty="0" smtClean="0">
                <a:solidFill>
                  <a:srgbClr val="00B0F0"/>
                </a:solidFill>
              </a:rPr>
              <a:t>TVS</a:t>
            </a:r>
            <a:r>
              <a:rPr lang="en-US" sz="8000" dirty="0" smtClean="0"/>
              <a:t> can reliably assess thickness and morphology of the</a:t>
            </a:r>
            <a:br>
              <a:rPr lang="en-US" sz="8000" dirty="0" smtClean="0"/>
            </a:br>
            <a:r>
              <a:rPr lang="en-US" sz="8000" dirty="0" smtClean="0"/>
              <a:t>endometrium and can thus identify a group of women with</a:t>
            </a:r>
            <a:br>
              <a:rPr lang="en-US" sz="8000" dirty="0" smtClean="0"/>
            </a:br>
            <a:r>
              <a:rPr lang="en-US" sz="8000" dirty="0" smtClean="0"/>
              <a:t>PMB who have a thin endometrium (4 mm) and are therefore unlikely to have endometrial cancer.</a:t>
            </a:r>
            <a:br>
              <a:rPr lang="en-US" sz="8000" dirty="0" smtClean="0"/>
            </a:br>
            <a:r>
              <a:rPr lang="en-US" sz="8000" dirty="0" smtClean="0"/>
              <a:t>Endometrial sampling is therefore not recommended below</a:t>
            </a:r>
            <a:br>
              <a:rPr lang="en-US" sz="8000" dirty="0" smtClean="0"/>
            </a:br>
            <a:r>
              <a:rPr lang="en-US" sz="8000" dirty="0" smtClean="0"/>
              <a:t>this cut-off value. </a:t>
            </a:r>
            <a:r>
              <a:rPr lang="en-US" sz="6200" dirty="0" smtClean="0"/>
              <a:t/>
            </a:r>
            <a:br>
              <a:rPr lang="en-US" sz="6200" dirty="0" smtClean="0"/>
            </a:br>
            <a:r>
              <a:rPr lang="en-US" dirty="0" smtClean="0"/>
              <a:t/>
            </a:r>
            <a:br>
              <a:rPr lang="en-US" dirty="0" smtClean="0"/>
            </a:br>
            <a:endParaRPr lang="en-US" dirty="0" smtClean="0"/>
          </a:p>
          <a:p>
            <a:pPr>
              <a:buNone/>
            </a:pPr>
            <a:endParaRPr lang="en-US" dirty="0" smtClean="0"/>
          </a:p>
          <a:p>
            <a:pPr>
              <a:buNone/>
            </a:pPr>
            <a:endParaRPr lang="en-US" dirty="0" smtClean="0"/>
          </a:p>
          <a:p>
            <a:pPr>
              <a:buNone/>
            </a:pPr>
            <a:r>
              <a:rPr lang="en-US" sz="8000" dirty="0" smtClean="0">
                <a:solidFill>
                  <a:srgbClr val="00B0F0"/>
                </a:solidFill>
              </a:rPr>
              <a:t>  4 meta-analyses </a:t>
            </a:r>
            <a:r>
              <a:rPr lang="en-US" sz="8000" dirty="0" smtClean="0"/>
              <a:t>have been published; each has used different methods to determine the accuracy of TVS in diagnosing endometrial abnormalities in women with PMB.</a:t>
            </a:r>
            <a:br>
              <a:rPr lang="en-US" sz="8000" dirty="0" smtClean="0"/>
            </a:br>
            <a:r>
              <a:rPr lang="en-US" sz="8000" dirty="0" smtClean="0"/>
              <a:t>The most cited meta-analysis by </a:t>
            </a:r>
            <a:r>
              <a:rPr lang="en-US" sz="8000" dirty="0" smtClean="0">
                <a:solidFill>
                  <a:srgbClr val="00B0F0"/>
                </a:solidFill>
              </a:rPr>
              <a:t>Smith-</a:t>
            </a:r>
            <a:r>
              <a:rPr lang="en-US" sz="8000" dirty="0" err="1" smtClean="0">
                <a:solidFill>
                  <a:srgbClr val="00B0F0"/>
                </a:solidFill>
              </a:rPr>
              <a:t>Bindman</a:t>
            </a:r>
            <a:r>
              <a:rPr lang="en-US" sz="8000" dirty="0" smtClean="0">
                <a:solidFill>
                  <a:srgbClr val="00B0F0"/>
                </a:solidFill>
              </a:rPr>
              <a:t> et </a:t>
            </a:r>
            <a:r>
              <a:rPr lang="en-US" sz="8000" dirty="0" smtClean="0"/>
              <a:t>al included 5892 women from 35 prospective studies that compared endometrial thickness measured at TVS to presence or absence of endometrial carcinoma on histology.</a:t>
            </a:r>
            <a:endParaRPr lang="en-US" sz="6200" dirty="0" smtClean="0"/>
          </a:p>
          <a:p>
            <a:pPr>
              <a:buNone/>
            </a:pPr>
            <a:r>
              <a:rPr lang="en-US" sz="6200" dirty="0" smtClean="0"/>
              <a:t> </a:t>
            </a:r>
            <a:br>
              <a:rPr lang="en-US" sz="6200" dirty="0" smtClean="0"/>
            </a:br>
            <a:r>
              <a:rPr lang="en-US" sz="8000" dirty="0" smtClean="0"/>
              <a:t> At 5 mm cut-off, the overall summary mean weighted</a:t>
            </a:r>
            <a:br>
              <a:rPr lang="en-US" sz="8000" dirty="0" smtClean="0"/>
            </a:br>
            <a:r>
              <a:rPr lang="en-US" sz="8000" dirty="0" smtClean="0"/>
              <a:t>estimates of the sensitivity for detecting endometrial  96% for a 39% false-positive rate </a:t>
            </a:r>
            <a:r>
              <a:rPr lang="en-US" sz="2000" dirty="0" smtClean="0"/>
              <a:t/>
            </a:r>
            <a:br>
              <a:rPr lang="en-US" sz="2000" dirty="0" smtClean="0"/>
            </a:br>
            <a:r>
              <a:rPr lang="en-US" sz="8000" dirty="0" smtClean="0"/>
              <a:t>  </a:t>
            </a:r>
            <a:br>
              <a:rPr lang="en-US" sz="8000" dirty="0" smtClean="0"/>
            </a:br>
            <a:endParaRPr lang="en-US" sz="8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00042"/>
            <a:ext cx="8358246" cy="646331"/>
          </a:xfrm>
          <a:prstGeom prst="rect">
            <a:avLst/>
          </a:prstGeom>
        </p:spPr>
        <p:txBody>
          <a:bodyPr wrap="square">
            <a:spAutoFit/>
          </a:bodyPr>
          <a:lstStyle/>
          <a:p>
            <a:r>
              <a:rPr lang="en-US" dirty="0" smtClean="0"/>
              <a:t> </a:t>
            </a:r>
            <a:br>
              <a:rPr lang="en-US" dirty="0" smtClean="0"/>
            </a:br>
            <a:endParaRPr lang="en-US" dirty="0"/>
          </a:p>
        </p:txBody>
      </p:sp>
      <p:sp>
        <p:nvSpPr>
          <p:cNvPr id="3" name="Rectangle 2"/>
          <p:cNvSpPr/>
          <p:nvPr/>
        </p:nvSpPr>
        <p:spPr>
          <a:xfrm>
            <a:off x="357158" y="428604"/>
            <a:ext cx="8143932" cy="3139321"/>
          </a:xfrm>
          <a:prstGeom prst="rect">
            <a:avLst/>
          </a:prstGeom>
        </p:spPr>
        <p:txBody>
          <a:bodyPr wrap="square">
            <a:spAutoFit/>
          </a:bodyPr>
          <a:lstStyle/>
          <a:p>
            <a:endParaRPr lang="en-US" dirty="0" smtClean="0"/>
          </a:p>
          <a:p>
            <a:r>
              <a:rPr lang="en-US" sz="3600" dirty="0" smtClean="0">
                <a:solidFill>
                  <a:srgbClr val="FFFF00"/>
                </a:solidFill>
              </a:rPr>
              <a:t>Cut- off point</a:t>
            </a:r>
          </a:p>
          <a:p>
            <a:endParaRPr lang="en-US" dirty="0" smtClean="0"/>
          </a:p>
          <a:p>
            <a:r>
              <a:rPr lang="en-US" dirty="0" smtClean="0"/>
              <a:t>There is only one study that looked at follow-up of  women with PMB and an endometrial thickness of &lt;4 mm.</a:t>
            </a:r>
            <a:br>
              <a:rPr lang="en-US" dirty="0" smtClean="0"/>
            </a:br>
            <a:r>
              <a:rPr lang="en-US" dirty="0" smtClean="0"/>
              <a:t>It showed that none of the women with the expectant  management developed cancer over 1 year of follow-up.</a:t>
            </a:r>
            <a:br>
              <a:rPr lang="en-US" dirty="0" smtClean="0"/>
            </a:br>
            <a:endParaRPr lang="en-US" dirty="0" smtClean="0"/>
          </a:p>
          <a:p>
            <a:r>
              <a:rPr lang="en-US" dirty="0" smtClean="0"/>
              <a:t/>
            </a:r>
            <a:br>
              <a:rPr lang="en-US" dirty="0" smtClean="0"/>
            </a:br>
            <a:endParaRPr lang="en-US" dirty="0"/>
          </a:p>
        </p:txBody>
      </p:sp>
      <p:sp>
        <p:nvSpPr>
          <p:cNvPr id="4" name="Rectangle 3"/>
          <p:cNvSpPr/>
          <p:nvPr/>
        </p:nvSpPr>
        <p:spPr>
          <a:xfrm>
            <a:off x="357158" y="1928802"/>
            <a:ext cx="7715288" cy="4524315"/>
          </a:xfrm>
          <a:prstGeom prst="rect">
            <a:avLst/>
          </a:prstGeom>
        </p:spPr>
        <p:txBody>
          <a:bodyPr wrap="square">
            <a:spAutoFit/>
          </a:bodyPr>
          <a:lstStyle/>
          <a:p>
            <a:endParaRPr lang="en-US" dirty="0" smtClean="0"/>
          </a:p>
          <a:p>
            <a:endParaRPr lang="en-US" dirty="0" smtClean="0"/>
          </a:p>
          <a:p>
            <a:endParaRPr lang="en-US" dirty="0" smtClean="0"/>
          </a:p>
          <a:p>
            <a:r>
              <a:rPr lang="en-US" dirty="0" err="1" smtClean="0">
                <a:solidFill>
                  <a:srgbClr val="00B0F0"/>
                </a:solidFill>
              </a:rPr>
              <a:t>Timmermans</a:t>
            </a:r>
            <a:r>
              <a:rPr lang="en-US" dirty="0" smtClean="0">
                <a:solidFill>
                  <a:srgbClr val="00B0F0"/>
                </a:solidFill>
              </a:rPr>
              <a:t> et al. </a:t>
            </a:r>
            <a:r>
              <a:rPr lang="en-US" dirty="0" smtClean="0"/>
              <a:t>conducted meta-analytic strategies.  79 primary investigators were contacted to obtain the individual patient data of their reported studies, of which 13 could provide data. Data on 2896 individuals, of whom 259 had cancer, were analysed.  </a:t>
            </a:r>
          </a:p>
          <a:p>
            <a:endParaRPr lang="en-US" dirty="0" smtClean="0"/>
          </a:p>
          <a:p>
            <a:r>
              <a:rPr lang="en-US" dirty="0" smtClean="0">
                <a:solidFill>
                  <a:srgbClr val="00B0F0"/>
                </a:solidFill>
              </a:rPr>
              <a:t>Meaningful assessment </a:t>
            </a:r>
            <a:r>
              <a:rPr lang="en-US" dirty="0" smtClean="0"/>
              <a:t>of the endometrium (thickness and</a:t>
            </a:r>
            <a:br>
              <a:rPr lang="en-US" dirty="0" smtClean="0"/>
            </a:br>
            <a:r>
              <a:rPr lang="en-US" dirty="0" smtClean="0"/>
              <a:t>morphology) by ultrasonography is not possible in all patients.</a:t>
            </a:r>
            <a:br>
              <a:rPr lang="en-US" dirty="0" smtClean="0"/>
            </a:br>
            <a:r>
              <a:rPr lang="en-US" dirty="0" smtClean="0"/>
              <a:t>In such cases or if bleeding persists despite negative initial evaluation, alternative methods are indicated. </a:t>
            </a:r>
            <a:br>
              <a:rPr lang="en-US" dirty="0" smtClean="0"/>
            </a:br>
            <a:endParaRPr lang="en-US" dirty="0" smtClean="0"/>
          </a:p>
          <a:p>
            <a:endParaRPr lang="en-US" dirty="0" smtClean="0"/>
          </a:p>
          <a:p>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I~1\AppData\Local\Temp\Screenshot-2018-2-1 Investigation of Women with Postmenopausal Uterine Bleeding Clinical Practice Recommendations.png"/>
          <p:cNvPicPr>
            <a:picLocks noChangeAspect="1" noChangeArrowheads="1"/>
          </p:cNvPicPr>
          <p:nvPr/>
        </p:nvPicPr>
        <p:blipFill>
          <a:blip r:embed="rId2" cstate="print"/>
          <a:srcRect/>
          <a:stretch>
            <a:fillRect/>
          </a:stretch>
        </p:blipFill>
        <p:spPr bwMode="auto">
          <a:xfrm>
            <a:off x="285720" y="1214422"/>
            <a:ext cx="8858280" cy="34290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8" name="Picture 4" descr="C:\Users\Administrator\Desktop\AUB\The Role of Transvaginal Ultrasonography in the Evaluation of Postmenopausal Bleeding - ACOG_files\co440a.gif"/>
          <p:cNvPicPr>
            <a:picLocks noChangeAspect="1" noChangeArrowheads="1"/>
          </p:cNvPicPr>
          <p:nvPr/>
        </p:nvPicPr>
        <p:blipFill>
          <a:blip r:embed="rId2" cstate="print"/>
          <a:srcRect/>
          <a:stretch>
            <a:fillRect/>
          </a:stretch>
        </p:blipFill>
        <p:spPr bwMode="auto">
          <a:xfrm>
            <a:off x="1285852" y="571480"/>
            <a:ext cx="6829428" cy="578647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57224" y="642918"/>
            <a:ext cx="7500990"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000240"/>
            <a:ext cx="7286676" cy="3139321"/>
          </a:xfrm>
          <a:prstGeom prst="rect">
            <a:avLst/>
          </a:prstGeom>
        </p:spPr>
        <p:txBody>
          <a:bodyPr wrap="square">
            <a:spAutoFit/>
          </a:bodyPr>
          <a:lstStyle/>
          <a:p>
            <a:r>
              <a:rPr lang="en-US" dirty="0" smtClean="0"/>
              <a:t>                                                                                                                                                             </a:t>
            </a:r>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Typical measurement of normal postmenopausal endometrial echo complex (EEC) (&lt; 4 mm) (arrowhead).</a:t>
            </a:r>
            <a:endParaRPr lang="en-US" dirty="0"/>
          </a:p>
        </p:txBody>
      </p:sp>
      <p:pic>
        <p:nvPicPr>
          <p:cNvPr id="21510" name="Picture 6" descr="An external file that holds a picture, illustration, etc.&#10;Object name is permj18_1p0055f2.jpg"/>
          <p:cNvPicPr>
            <a:picLocks noChangeAspect="1" noChangeArrowheads="1"/>
          </p:cNvPicPr>
          <p:nvPr/>
        </p:nvPicPr>
        <p:blipFill>
          <a:blip r:embed="rId2" cstate="print"/>
          <a:srcRect/>
          <a:stretch>
            <a:fillRect/>
          </a:stretch>
        </p:blipFill>
        <p:spPr bwMode="auto">
          <a:xfrm>
            <a:off x="1071538" y="642918"/>
            <a:ext cx="6524625" cy="37147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57224" y="500042"/>
            <a:ext cx="7500990" cy="5462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Defnitions</a:t>
            </a:r>
            <a:r>
              <a:rPr lang="en-US" dirty="0" smtClean="0"/>
              <a:t>:</a:t>
            </a:r>
          </a:p>
          <a:p>
            <a:pPr>
              <a:buNone/>
            </a:pPr>
            <a:r>
              <a:rPr lang="en-US" dirty="0" smtClean="0"/>
              <a:t>   Perimenopause</a:t>
            </a:r>
          </a:p>
          <a:p>
            <a:pPr>
              <a:buNone/>
            </a:pPr>
            <a:r>
              <a:rPr lang="en-US" dirty="0" smtClean="0"/>
              <a:t>   Menopause </a:t>
            </a:r>
          </a:p>
          <a:p>
            <a:pPr>
              <a:buNone/>
            </a:pPr>
            <a:r>
              <a:rPr lang="en-US" dirty="0" smtClean="0"/>
              <a:t>   AUB</a:t>
            </a:r>
          </a:p>
          <a:p>
            <a:pPr>
              <a:buNone/>
            </a:pPr>
            <a:r>
              <a:rPr lang="en-US" dirty="0" smtClean="0"/>
              <a:t>   AUB in </a:t>
            </a:r>
            <a:r>
              <a:rPr lang="en-US" dirty="0" err="1" smtClean="0"/>
              <a:t>peri</a:t>
            </a:r>
            <a:r>
              <a:rPr lang="en-US" dirty="0" smtClean="0"/>
              <a:t>-menopause</a:t>
            </a:r>
          </a:p>
          <a:p>
            <a:pPr>
              <a:buNone/>
            </a:pPr>
            <a:r>
              <a:rPr lang="en-US" dirty="0" smtClean="0"/>
              <a:t>   AUB after Menopause</a:t>
            </a:r>
          </a:p>
          <a:p>
            <a:pPr>
              <a:buNone/>
            </a:pPr>
            <a:r>
              <a:rPr lang="en-US" dirty="0" smtClean="0"/>
              <a:t>   Causes</a:t>
            </a:r>
          </a:p>
          <a:p>
            <a:pPr>
              <a:buNone/>
            </a:pPr>
            <a:r>
              <a:rPr lang="en-US" dirty="0" smtClean="0"/>
              <a:t>   Diagnostic tools</a:t>
            </a:r>
          </a:p>
          <a:p>
            <a:pPr>
              <a:buNone/>
            </a:pPr>
            <a:r>
              <a:rPr lang="en-US" dirty="0" smtClean="0"/>
              <a:t>   Management: 1- expectant </a:t>
            </a:r>
          </a:p>
          <a:p>
            <a:pPr>
              <a:buNone/>
            </a:pPr>
            <a:r>
              <a:rPr lang="en-US" dirty="0" smtClean="0"/>
              <a:t>                             2- Medical</a:t>
            </a:r>
          </a:p>
          <a:p>
            <a:pPr>
              <a:buNone/>
            </a:pPr>
            <a:r>
              <a:rPr lang="en-US" dirty="0" smtClean="0"/>
              <a:t>                             3- Surgical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6651"/>
            <a:ext cx="8929718" cy="6401753"/>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r>
              <a:rPr lang="en-US" sz="3200" dirty="0" smtClean="0">
                <a:solidFill>
                  <a:srgbClr val="FFFF00"/>
                </a:solidFill>
              </a:rPr>
              <a:t>Saline infusion sonography</a:t>
            </a:r>
            <a:r>
              <a:rPr lang="en-US" dirty="0" smtClean="0">
                <a:solidFill>
                  <a:srgbClr val="FFFF00"/>
                </a:solidFill>
              </a:rPr>
              <a:t/>
            </a:r>
            <a:br>
              <a:rPr lang="en-US" dirty="0" smtClean="0">
                <a:solidFill>
                  <a:srgbClr val="FFFF00"/>
                </a:solidFill>
              </a:rPr>
            </a:br>
            <a:endParaRPr lang="en-US" dirty="0" smtClean="0">
              <a:solidFill>
                <a:srgbClr val="FFFF00"/>
              </a:solidFill>
            </a:endParaRPr>
          </a:p>
          <a:p>
            <a:endParaRPr lang="en-US" dirty="0" smtClean="0"/>
          </a:p>
          <a:p>
            <a:r>
              <a:rPr lang="en-US" dirty="0" smtClean="0"/>
              <a:t>Saline infusion sonography (SIS) involves the infusion of saline into the uterine cavity during ultrasound to separate the two walls of the endometrium, which allows their thicknesses to be measured.  It also allows the evaluation of </a:t>
            </a:r>
            <a:r>
              <a:rPr lang="en-US" dirty="0" err="1" smtClean="0"/>
              <a:t>intracavitary</a:t>
            </a:r>
            <a:r>
              <a:rPr lang="en-US" dirty="0" smtClean="0"/>
              <a:t> lesions such as fibroids or polyps. </a:t>
            </a:r>
          </a:p>
          <a:p>
            <a:endParaRPr lang="en-US" dirty="0" smtClean="0"/>
          </a:p>
          <a:p>
            <a:r>
              <a:rPr lang="en-US" dirty="0" smtClean="0"/>
              <a:t>There are no large studies evaluating the accuracy of SIS in the assessment of women with PMB. However, in their meta-analysis, de </a:t>
            </a:r>
            <a:r>
              <a:rPr lang="en-US" dirty="0" err="1" smtClean="0"/>
              <a:t>Kroon</a:t>
            </a:r>
            <a:r>
              <a:rPr lang="en-US" dirty="0" smtClean="0"/>
              <a:t> et al. conclude</a:t>
            </a:r>
            <a:br>
              <a:rPr lang="en-US" dirty="0" smtClean="0"/>
            </a:br>
            <a:r>
              <a:rPr lang="en-US" dirty="0" smtClean="0"/>
              <a:t>that SIS is accurate in the evaluation of the uterine cavity in pre and post menopausal women with abnormal uterine bleeding.</a:t>
            </a:r>
            <a:br>
              <a:rPr lang="en-US" dirty="0" smtClean="0"/>
            </a:br>
            <a:endParaRPr lang="en-US" dirty="0" smtClean="0"/>
          </a:p>
          <a:p>
            <a:r>
              <a:rPr lang="en-US" dirty="0" smtClean="0"/>
              <a:t>The authors also conclude that the feasibility of SIS is high, although it is significantly better in premenopausal women compared with postmenopausal women.   Therefore outpatient biopsy and hysteroscopy are still the methods of choice. </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50825" y="1844675"/>
            <a:ext cx="8893175" cy="4537075"/>
          </a:xfrm>
          <a:ln>
            <a:solidFill>
              <a:srgbClr val="FFFF00"/>
            </a:solidFill>
          </a:ln>
          <a:extLst>
            <a:ext uri="{909E8E84-426E-40DD-AFC4-6F175D3DCCD1}">
              <a14:hiddenFill xmlns="" xmlns:a14="http://schemas.microsoft.com/office/drawing/2010/main">
                <a:gradFill rotWithShape="0">
                  <a:gsLst>
                    <a:gs pos="0">
                      <a:srgbClr val="996633"/>
                    </a:gs>
                    <a:gs pos="100000">
                      <a:srgbClr val="996633">
                        <a:gamma/>
                        <a:shade val="46275"/>
                        <a:invGamma/>
                      </a:srgbClr>
                    </a:gs>
                  </a:gsLst>
                  <a:path path="rect">
                    <a:fillToRect r="100000" b="100000"/>
                  </a:path>
                </a:gradFill>
              </a14:hiddenFill>
            </a:ext>
          </a:extLst>
        </p:spPr>
        <p:txBody>
          <a:bodyPr>
            <a:normAutofit lnSpcReduction="10000"/>
          </a:bodyPr>
          <a:lstStyle/>
          <a:p>
            <a:pPr algn="l" rtl="0" eaLnBrk="1" hangingPunct="1">
              <a:lnSpc>
                <a:spcPct val="90000"/>
              </a:lnSpc>
              <a:buFontTx/>
              <a:buNone/>
              <a:defRPr/>
            </a:pPr>
            <a:r>
              <a:rPr lang="en-US" altLang="en-US" dirty="0" smtClean="0">
                <a:solidFill>
                  <a:schemeClr val="bg1"/>
                </a:solidFill>
              </a:rPr>
              <a:t>At </a:t>
            </a:r>
            <a:r>
              <a:rPr lang="en-US" altLang="en-US" dirty="0" err="1" smtClean="0">
                <a:solidFill>
                  <a:schemeClr val="bg1"/>
                </a:solidFill>
              </a:rPr>
              <a:t>transvaginal</a:t>
            </a:r>
            <a:r>
              <a:rPr lang="en-US" altLang="en-US" baseline="30000" dirty="0" smtClean="0">
                <a:solidFill>
                  <a:schemeClr val="bg1"/>
                </a:solidFill>
              </a:rPr>
              <a:t> </a:t>
            </a:r>
            <a:r>
              <a:rPr lang="en-US" altLang="en-US" dirty="0" smtClean="0">
                <a:solidFill>
                  <a:schemeClr val="bg1"/>
                </a:solidFill>
              </a:rPr>
              <a:t>US, when the endometrium cannot be accurately measured or when</a:t>
            </a:r>
            <a:r>
              <a:rPr lang="en-US" altLang="en-US" baseline="30000" dirty="0" smtClean="0">
                <a:solidFill>
                  <a:schemeClr val="bg1"/>
                </a:solidFill>
              </a:rPr>
              <a:t> </a:t>
            </a:r>
            <a:r>
              <a:rPr lang="en-US" altLang="en-US" dirty="0" smtClean="0">
                <a:solidFill>
                  <a:schemeClr val="bg1"/>
                </a:solidFill>
              </a:rPr>
              <a:t>there is a nonspecific thickened central endometrial complex,</a:t>
            </a:r>
            <a:r>
              <a:rPr lang="en-US" altLang="en-US" baseline="30000" dirty="0" smtClean="0">
                <a:solidFill>
                  <a:schemeClr val="bg1"/>
                </a:solidFill>
              </a:rPr>
              <a:t> </a:t>
            </a:r>
            <a:r>
              <a:rPr lang="en-US" altLang="en-US" dirty="0" err="1" smtClean="0">
                <a:solidFill>
                  <a:schemeClr val="bg1"/>
                </a:solidFill>
              </a:rPr>
              <a:t>sonohysterography</a:t>
            </a:r>
            <a:r>
              <a:rPr lang="en-US" altLang="en-US" dirty="0" smtClean="0">
                <a:solidFill>
                  <a:schemeClr val="bg1"/>
                </a:solidFill>
              </a:rPr>
              <a:t> can provide additional information and can be used </a:t>
            </a:r>
            <a:r>
              <a:rPr lang="en-US" altLang="en-US" sz="3600" b="1" u="sng" dirty="0" smtClean="0">
                <a:solidFill>
                  <a:schemeClr val="bg1"/>
                </a:solidFill>
                <a:effectLst>
                  <a:outerShdw blurRad="38100" dist="38100" dir="2700000" algn="tl">
                    <a:srgbClr val="808080"/>
                  </a:outerShdw>
                </a:effectLst>
              </a:rPr>
              <a:t>to direct</a:t>
            </a:r>
            <a:r>
              <a:rPr lang="en-US" altLang="en-US" sz="3600" b="1" u="sng" baseline="30000" dirty="0" smtClean="0">
                <a:solidFill>
                  <a:schemeClr val="bg1"/>
                </a:solidFill>
                <a:effectLst>
                  <a:outerShdw blurRad="38100" dist="38100" dir="2700000" algn="tl">
                    <a:srgbClr val="808080"/>
                  </a:outerShdw>
                </a:effectLst>
              </a:rPr>
              <a:t> </a:t>
            </a:r>
            <a:r>
              <a:rPr lang="en-US" altLang="en-US" sz="3600" b="1" u="sng" dirty="0" smtClean="0">
                <a:solidFill>
                  <a:schemeClr val="bg1"/>
                </a:solidFill>
                <a:effectLst>
                  <a:outerShdw blurRad="38100" dist="38100" dir="2700000" algn="tl">
                    <a:srgbClr val="808080"/>
                  </a:outerShdw>
                </a:effectLst>
              </a:rPr>
              <a:t>the patient to a </a:t>
            </a:r>
            <a:r>
              <a:rPr lang="en-US" altLang="en-US" b="1" u="sng" dirty="0" smtClean="0">
                <a:solidFill>
                  <a:schemeClr val="bg1"/>
                </a:solidFill>
                <a:effectLst>
                  <a:outerShdw blurRad="38100" dist="38100" dir="2700000" algn="tl">
                    <a:srgbClr val="808080"/>
                  </a:outerShdw>
                </a:effectLst>
              </a:rPr>
              <a:t>visually</a:t>
            </a:r>
            <a:r>
              <a:rPr lang="en-US" altLang="en-US" sz="3600" b="1" u="sng" dirty="0" smtClean="0">
                <a:solidFill>
                  <a:schemeClr val="bg1"/>
                </a:solidFill>
                <a:effectLst>
                  <a:outerShdw blurRad="38100" dist="38100" dir="2700000" algn="tl">
                    <a:srgbClr val="808080"/>
                  </a:outerShdw>
                </a:effectLst>
              </a:rPr>
              <a:t> guided hysteroscopic procedure rather</a:t>
            </a:r>
            <a:r>
              <a:rPr lang="en-US" altLang="en-US" sz="3600" b="1" u="sng" baseline="30000" dirty="0" smtClean="0">
                <a:solidFill>
                  <a:schemeClr val="bg1"/>
                </a:solidFill>
                <a:effectLst>
                  <a:outerShdw blurRad="38100" dist="38100" dir="2700000" algn="tl">
                    <a:srgbClr val="808080"/>
                  </a:outerShdw>
                </a:effectLst>
              </a:rPr>
              <a:t> </a:t>
            </a:r>
            <a:r>
              <a:rPr lang="en-US" altLang="en-US" sz="3600" b="1" u="sng" dirty="0" smtClean="0">
                <a:solidFill>
                  <a:schemeClr val="bg1"/>
                </a:solidFill>
                <a:effectLst>
                  <a:outerShdw blurRad="38100" dist="38100" dir="2700000" algn="tl">
                    <a:srgbClr val="808080"/>
                  </a:outerShdw>
                </a:effectLst>
              </a:rPr>
              <a:t>than a potentially unsuccessful blind biopsy procedure.</a:t>
            </a:r>
          </a:p>
        </p:txBody>
      </p:sp>
      <p:sp>
        <p:nvSpPr>
          <p:cNvPr id="40963" name="WordArt 3"/>
          <p:cNvSpPr>
            <a:spLocks noChangeArrowheads="1" noChangeShapeType="1" noTextEdit="1"/>
          </p:cNvSpPr>
          <p:nvPr/>
        </p:nvSpPr>
        <p:spPr bwMode="auto">
          <a:xfrm>
            <a:off x="1331913" y="333375"/>
            <a:ext cx="6667500"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saline-infusion sonography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71480"/>
            <a:ext cx="6215090" cy="5232202"/>
          </a:xfrm>
          <a:prstGeom prst="rect">
            <a:avLst/>
          </a:prstGeom>
        </p:spPr>
        <p:txBody>
          <a:bodyPr wrap="square">
            <a:spAutoFit/>
          </a:bodyPr>
          <a:lstStyle/>
          <a:p>
            <a:r>
              <a:rPr lang="en-US" sz="3200" dirty="0" smtClean="0">
                <a:solidFill>
                  <a:srgbClr val="FFC000"/>
                </a:solidFill>
              </a:rPr>
              <a:t>Endometrial fluid detected by </a:t>
            </a:r>
            <a:r>
              <a:rPr lang="en-US" sz="3200" dirty="0" err="1" smtClean="0">
                <a:solidFill>
                  <a:srgbClr val="FFC000"/>
                </a:solidFill>
              </a:rPr>
              <a:t>transvaginal</a:t>
            </a:r>
            <a:r>
              <a:rPr lang="en-US" dirty="0" smtClean="0">
                <a:solidFill>
                  <a:srgbClr val="FFC000"/>
                </a:solidFill>
              </a:rPr>
              <a:t> </a:t>
            </a:r>
            <a:r>
              <a:rPr lang="en-US" sz="3200" dirty="0" smtClean="0">
                <a:solidFill>
                  <a:srgbClr val="FFC000"/>
                </a:solidFill>
              </a:rPr>
              <a:t>sonography</a:t>
            </a:r>
            <a:r>
              <a:rPr lang="en-US" dirty="0" smtClean="0">
                <a:solidFill>
                  <a:srgbClr val="FFC000"/>
                </a:solidFill>
              </a:rPr>
              <a:t/>
            </a:r>
            <a:br>
              <a:rPr lang="en-US" dirty="0" smtClean="0">
                <a:solidFill>
                  <a:srgbClr val="FFC000"/>
                </a:solidFill>
              </a:rPr>
            </a:br>
            <a:endParaRPr lang="en-US" dirty="0" smtClean="0">
              <a:solidFill>
                <a:srgbClr val="FFC000"/>
              </a:solidFill>
            </a:endParaRPr>
          </a:p>
          <a:p>
            <a:endParaRPr lang="en-US" dirty="0" smtClean="0"/>
          </a:p>
          <a:p>
            <a:endParaRPr lang="en-US" dirty="0" smtClean="0"/>
          </a:p>
          <a:p>
            <a:r>
              <a:rPr lang="en-US" dirty="0" err="1" smtClean="0"/>
              <a:t>Curcic</a:t>
            </a:r>
            <a:r>
              <a:rPr lang="en-US" dirty="0" smtClean="0"/>
              <a:t>´ et al. concluded that the presence of endometrial fluid detected by TVS is a good marker for pathological changes of the endometrium in postmenopausal women if the endometrial thickness is &gt;4 mm. </a:t>
            </a:r>
          </a:p>
          <a:p>
            <a:endParaRPr lang="en-US" dirty="0" smtClean="0"/>
          </a:p>
          <a:p>
            <a:endParaRPr lang="en-US" dirty="0" smtClean="0"/>
          </a:p>
          <a:p>
            <a:endParaRPr lang="en-US" dirty="0" smtClean="0"/>
          </a:p>
          <a:p>
            <a:r>
              <a:rPr lang="en-US" dirty="0" smtClean="0"/>
              <a:t>If the endometrial thickness is &lt;4 mm, the presence of endometrial fluid is not an indication for further invasive investigation.</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967335"/>
            <a:ext cx="7715304" cy="2862322"/>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Measurement of endometrial echo complex (EEC) when there is fluid in the cavity.</a:t>
            </a:r>
            <a:endParaRPr lang="en-US" dirty="0"/>
          </a:p>
        </p:txBody>
      </p:sp>
      <p:pic>
        <p:nvPicPr>
          <p:cNvPr id="22530" name="Picture 2" descr="An external file that holds a picture, illustration, etc.&#10;Object name is permj18_1p0055f3.jpg"/>
          <p:cNvPicPr>
            <a:picLocks noChangeAspect="1" noChangeArrowheads="1"/>
          </p:cNvPicPr>
          <p:nvPr/>
        </p:nvPicPr>
        <p:blipFill>
          <a:blip r:embed="rId2" cstate="print"/>
          <a:srcRect/>
          <a:stretch>
            <a:fillRect/>
          </a:stretch>
        </p:blipFill>
        <p:spPr bwMode="auto">
          <a:xfrm>
            <a:off x="1071538" y="1071546"/>
            <a:ext cx="7077079" cy="38576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 "/>
          <p:cNvPicPr>
            <a:picLocks noGrp="1" noChangeAspect="1" noChangeArrowheads="1"/>
          </p:cNvPicPr>
          <p:nvPr>
            <p:ph type="body" idx="1"/>
          </p:nvPr>
        </p:nvPicPr>
        <p:blipFill>
          <a:blip r:embed="rId2" cstate="print"/>
          <a:srcRect/>
          <a:stretch>
            <a:fillRect/>
          </a:stretch>
        </p:blipFill>
        <p:spPr>
          <a:xfrm>
            <a:off x="228600" y="2438400"/>
            <a:ext cx="4127500" cy="3814763"/>
          </a:xfrm>
          <a:noFill/>
          <a:ln>
            <a:solidFill>
              <a:schemeClr val="bg1"/>
            </a:solidFill>
          </a:ln>
        </p:spPr>
      </p:pic>
      <p:pic>
        <p:nvPicPr>
          <p:cNvPr id="44035" name="Picture 3" descr=" "/>
          <p:cNvPicPr>
            <a:picLocks noChangeAspect="1" noChangeArrowheads="1"/>
          </p:cNvPicPr>
          <p:nvPr/>
        </p:nvPicPr>
        <p:blipFill>
          <a:blip r:embed="rId3" cstate="print"/>
          <a:srcRect/>
          <a:stretch>
            <a:fillRect/>
          </a:stretch>
        </p:blipFill>
        <p:spPr bwMode="auto">
          <a:xfrm>
            <a:off x="4495800" y="2438400"/>
            <a:ext cx="4267200" cy="3810000"/>
          </a:xfrm>
          <a:prstGeom prst="rect">
            <a:avLst/>
          </a:prstGeom>
          <a:noFill/>
          <a:ln w="9525">
            <a:solidFill>
              <a:schemeClr val="bg1"/>
            </a:solidFill>
            <a:miter lim="800000"/>
            <a:headEnd/>
            <a:tailEnd/>
          </a:ln>
        </p:spPr>
      </p:pic>
      <p:sp>
        <p:nvSpPr>
          <p:cNvPr id="35844" name="Line 4"/>
          <p:cNvSpPr>
            <a:spLocks noChangeShapeType="1"/>
          </p:cNvSpPr>
          <p:nvPr/>
        </p:nvSpPr>
        <p:spPr bwMode="auto">
          <a:xfrm flipV="1">
            <a:off x="5715000" y="4343400"/>
            <a:ext cx="381000" cy="838200"/>
          </a:xfrm>
          <a:prstGeom prst="line">
            <a:avLst/>
          </a:prstGeom>
          <a:noFill/>
          <a:ln w="9525">
            <a:solidFill>
              <a:srgbClr val="FFFF00"/>
            </a:solidFill>
            <a:round/>
            <a:headEnd/>
            <a:tailEnd type="triangle" w="med" len="med"/>
          </a:ln>
          <a:effectLst/>
        </p:spPr>
        <p:txBody>
          <a:bodyPr anchor="ctr"/>
          <a:lstStyle/>
          <a:p>
            <a:endParaRPr lang="en-US"/>
          </a:p>
        </p:txBody>
      </p:sp>
      <p:sp>
        <p:nvSpPr>
          <p:cNvPr id="35845" name="Text Box 5"/>
          <p:cNvSpPr txBox="1">
            <a:spLocks noChangeArrowheads="1"/>
          </p:cNvSpPr>
          <p:nvPr/>
        </p:nvSpPr>
        <p:spPr bwMode="auto">
          <a:xfrm>
            <a:off x="5257800" y="5181600"/>
            <a:ext cx="1752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solidFill>
                  <a:schemeClr val="bg1"/>
                </a:solidFill>
              </a:rPr>
              <a:t>catheter</a:t>
            </a:r>
            <a:endParaRPr lang="en-CA" altLang="en-US">
              <a:solidFill>
                <a:schemeClr val="bg1"/>
              </a:solidFill>
            </a:endParaRPr>
          </a:p>
        </p:txBody>
      </p:sp>
      <p:sp>
        <p:nvSpPr>
          <p:cNvPr id="44038" name="Rectangle 6"/>
          <p:cNvSpPr>
            <a:spLocks noGrp="1" noChangeArrowheads="1"/>
          </p:cNvSpPr>
          <p:nvPr>
            <p:ph type="title"/>
          </p:nvPr>
        </p:nvSpPr>
        <p:spPr>
          <a:xfrm>
            <a:off x="250825" y="260350"/>
            <a:ext cx="8591550" cy="1584325"/>
          </a:xfrm>
          <a:ln>
            <a:solidFill>
              <a:srgbClr val="FFFF00"/>
            </a:solidFill>
          </a:ln>
        </p:spPr>
        <p:txBody>
          <a:bodyPr/>
          <a:lstStyle/>
          <a:p>
            <a:pPr algn="l" rtl="0" eaLnBrk="1" hangingPunct="1"/>
            <a:r>
              <a:rPr lang="en-US" altLang="en-US" sz="3600" b="1" smtClean="0">
                <a:solidFill>
                  <a:schemeClr val="bg1"/>
                </a:solidFill>
              </a:rPr>
              <a:t>The Thickened endometrium may be a </a:t>
            </a:r>
            <a:r>
              <a:rPr lang="en-US" altLang="en-US" sz="4800" b="1" smtClean="0">
                <a:solidFill>
                  <a:schemeClr val="bg1"/>
                </a:solidFill>
              </a:rPr>
              <a:t>polyp</a:t>
            </a:r>
            <a:endParaRPr lang="en-CA" altLang="en-US" sz="4800" b="1" smtClean="0">
              <a:solidFill>
                <a:schemeClr val="bg1"/>
              </a:solidFill>
            </a:endParaRPr>
          </a:p>
        </p:txBody>
      </p:sp>
      <p:sp>
        <p:nvSpPr>
          <p:cNvPr id="35847" name="Line 7"/>
          <p:cNvSpPr>
            <a:spLocks noChangeShapeType="1"/>
          </p:cNvSpPr>
          <p:nvPr/>
        </p:nvSpPr>
        <p:spPr bwMode="auto">
          <a:xfrm flipV="1">
            <a:off x="7019925" y="4292600"/>
            <a:ext cx="0" cy="914400"/>
          </a:xfrm>
          <a:prstGeom prst="line">
            <a:avLst/>
          </a:prstGeom>
          <a:noFill/>
          <a:ln w="9525">
            <a:solidFill>
              <a:srgbClr val="FFFF00"/>
            </a:solidFill>
            <a:round/>
            <a:headEnd/>
            <a:tailEnd type="triangle" w="med" len="med"/>
          </a:ln>
          <a:effectLst/>
        </p:spPr>
        <p:txBody>
          <a:bodyPr anchor="ctr"/>
          <a:lstStyle/>
          <a:p>
            <a:endParaRPr lang="en-US"/>
          </a:p>
        </p:txBody>
      </p:sp>
      <p:sp>
        <p:nvSpPr>
          <p:cNvPr id="35849" name="Rectangle 9"/>
          <p:cNvSpPr>
            <a:spLocks noChangeArrowheads="1"/>
          </p:cNvSpPr>
          <p:nvPr/>
        </p:nvSpPr>
        <p:spPr bwMode="auto">
          <a:xfrm>
            <a:off x="6804025" y="5300663"/>
            <a:ext cx="1081088" cy="360362"/>
          </a:xfrm>
          <a:prstGeom prst="rect">
            <a:avLst/>
          </a:prstGeom>
          <a:solidFill>
            <a:schemeClr val="accent1"/>
          </a:solidFill>
          <a:ln w="9525">
            <a:solidFill>
              <a:schemeClr val="tx1"/>
            </a:solidFill>
            <a:miter lim="800000"/>
            <a:headEnd/>
            <a:tailEnd/>
          </a:ln>
          <a:effectLst/>
        </p:spPr>
        <p:txBody>
          <a:bodyPr wrap="none" anchor="ctr"/>
          <a:lstStyle/>
          <a:p>
            <a:pPr algn="ctr" rtl="1" eaLnBrk="1" hangingPunct="1"/>
            <a:r>
              <a:rPr lang="en-US" altLang="en-US"/>
              <a:t>POLYP</a:t>
            </a:r>
            <a:endParaRPr lang="en-CA" altLang="en-US"/>
          </a:p>
        </p:txBody>
      </p:sp>
      <p:sp>
        <p:nvSpPr>
          <p:cNvPr id="35850" name="Rectangle 10"/>
          <p:cNvSpPr>
            <a:spLocks noChangeArrowheads="1"/>
          </p:cNvSpPr>
          <p:nvPr/>
        </p:nvSpPr>
        <p:spPr bwMode="auto">
          <a:xfrm>
            <a:off x="228600" y="5410200"/>
            <a:ext cx="4267200" cy="825500"/>
          </a:xfrm>
          <a:prstGeom prst="rect">
            <a:avLst/>
          </a:prstGeom>
          <a:solidFill>
            <a:schemeClr val="tx1"/>
          </a:solidFill>
          <a:ln w="9525">
            <a:noFill/>
            <a:miter lim="800000"/>
            <a:headEnd/>
            <a:tailEnd/>
          </a:ln>
          <a:effectLst/>
        </p:spPr>
        <p:txBody>
          <a:bodyPr>
            <a:spAutoFit/>
          </a:bodyPr>
          <a:lstStyle/>
          <a:p>
            <a:pPr eaLnBrk="1" hangingPunct="1"/>
            <a:r>
              <a:rPr lang="en-US" altLang="en-US" sz="1600" b="1">
                <a:solidFill>
                  <a:schemeClr val="bg1"/>
                </a:solidFill>
              </a:rPr>
              <a:t>With polyps the endometrial-myometrial</a:t>
            </a:r>
            <a:r>
              <a:rPr lang="en-US" altLang="en-US" sz="1600" b="1" baseline="30000">
                <a:solidFill>
                  <a:schemeClr val="bg1"/>
                </a:solidFill>
              </a:rPr>
              <a:t> </a:t>
            </a:r>
            <a:r>
              <a:rPr lang="en-US" altLang="en-US" sz="1600" b="1">
                <a:solidFill>
                  <a:schemeClr val="bg1"/>
                </a:solidFill>
              </a:rPr>
              <a:t>interface is  preserved</a:t>
            </a:r>
          </a:p>
          <a:p>
            <a:endParaRPr lang="en-US" altLang="en-US" sz="1600" b="1">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0-#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845"/>
                                        </p:tgtEl>
                                        <p:attrNameLst>
                                          <p:attrName>style.visibility</p:attrName>
                                        </p:attrNameLst>
                                      </p:cBhvr>
                                      <p:to>
                                        <p:strVal val="visible"/>
                                      </p:to>
                                    </p:set>
                                    <p:anim calcmode="lin" valueType="num">
                                      <p:cBhvr additive="base">
                                        <p:cTn id="11" dur="500" fill="hold"/>
                                        <p:tgtEl>
                                          <p:spTgt spid="35845"/>
                                        </p:tgtEl>
                                        <p:attrNameLst>
                                          <p:attrName>ppt_x</p:attrName>
                                        </p:attrNameLst>
                                      </p:cBhvr>
                                      <p:tavLst>
                                        <p:tav tm="0">
                                          <p:val>
                                            <p:strVal val="#ppt_x"/>
                                          </p:val>
                                        </p:tav>
                                        <p:tav tm="100000">
                                          <p:val>
                                            <p:strVal val="#ppt_x"/>
                                          </p:val>
                                        </p:tav>
                                      </p:tavLst>
                                    </p:anim>
                                    <p:anim calcmode="lin" valueType="num">
                                      <p:cBhvr additive="base">
                                        <p:cTn id="12"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 calcmode="lin" valueType="num">
                                      <p:cBhvr additive="base">
                                        <p:cTn id="17" dur="500" fill="hold"/>
                                        <p:tgtEl>
                                          <p:spTgt spid="35847"/>
                                        </p:tgtEl>
                                        <p:attrNameLst>
                                          <p:attrName>ppt_x</p:attrName>
                                        </p:attrNameLst>
                                      </p:cBhvr>
                                      <p:tavLst>
                                        <p:tav tm="0">
                                          <p:val>
                                            <p:strVal val="#ppt_x"/>
                                          </p:val>
                                        </p:tav>
                                        <p:tav tm="100000">
                                          <p:val>
                                            <p:strVal val="#ppt_x"/>
                                          </p:val>
                                        </p:tav>
                                      </p:tavLst>
                                    </p:anim>
                                    <p:anim calcmode="lin" valueType="num">
                                      <p:cBhvr additive="base">
                                        <p:cTn id="18" dur="500" fill="hold"/>
                                        <p:tgtEl>
                                          <p:spTgt spid="35847"/>
                                        </p:tgtEl>
                                        <p:attrNameLst>
                                          <p:attrName>ppt_y</p:attrName>
                                        </p:attrNameLst>
                                      </p:cBhvr>
                                      <p:tavLst>
                                        <p:tav tm="0">
                                          <p:val>
                                            <p:strVal val="1+#ppt_h/2"/>
                                          </p:val>
                                        </p:tav>
                                        <p:tav tm="100000">
                                          <p:val>
                                            <p:strVal val="#ppt_y"/>
                                          </p:val>
                                        </p:tav>
                                      </p:tavLst>
                                    </p:anim>
                                  </p:childTnLst>
                                </p:cTn>
                              </p:par>
                              <p:par>
                                <p:cTn id="19" presetID="54" presetClass="entr" presetSubtype="0" accel="100000" fill="hold" grpId="0" nodeType="withEffect">
                                  <p:stCondLst>
                                    <p:cond delay="0"/>
                                  </p:stCondLst>
                                  <p:childTnLst>
                                    <p:set>
                                      <p:cBhvr>
                                        <p:cTn id="20" dur="1" fill="hold">
                                          <p:stCondLst>
                                            <p:cond delay="0"/>
                                          </p:stCondLst>
                                        </p:cTn>
                                        <p:tgtEl>
                                          <p:spTgt spid="35849"/>
                                        </p:tgtEl>
                                        <p:attrNameLst>
                                          <p:attrName>style.visibility</p:attrName>
                                        </p:attrNameLst>
                                      </p:cBhvr>
                                      <p:to>
                                        <p:strVal val="visible"/>
                                      </p:to>
                                    </p:set>
                                    <p:anim calcmode="lin" valueType="num">
                                      <p:cBhvr>
                                        <p:cTn id="21" dur="500" fill="hold"/>
                                        <p:tgtEl>
                                          <p:spTgt spid="35849"/>
                                        </p:tgtEl>
                                        <p:attrNameLst>
                                          <p:attrName>ppt_w</p:attrName>
                                        </p:attrNameLst>
                                      </p:cBhvr>
                                      <p:tavLst>
                                        <p:tav tm="0">
                                          <p:val>
                                            <p:strVal val="#ppt_w*0.05"/>
                                          </p:val>
                                        </p:tav>
                                        <p:tav tm="100000">
                                          <p:val>
                                            <p:strVal val="#ppt_w"/>
                                          </p:val>
                                        </p:tav>
                                      </p:tavLst>
                                    </p:anim>
                                    <p:anim calcmode="lin" valueType="num">
                                      <p:cBhvr>
                                        <p:cTn id="22" dur="500" fill="hold"/>
                                        <p:tgtEl>
                                          <p:spTgt spid="35849"/>
                                        </p:tgtEl>
                                        <p:attrNameLst>
                                          <p:attrName>ppt_h</p:attrName>
                                        </p:attrNameLst>
                                      </p:cBhvr>
                                      <p:tavLst>
                                        <p:tav tm="0">
                                          <p:val>
                                            <p:strVal val="#ppt_h"/>
                                          </p:val>
                                        </p:tav>
                                        <p:tav tm="100000">
                                          <p:val>
                                            <p:strVal val="#ppt_h"/>
                                          </p:val>
                                        </p:tav>
                                      </p:tavLst>
                                    </p:anim>
                                    <p:anim calcmode="lin" valueType="num">
                                      <p:cBhvr>
                                        <p:cTn id="23" dur="500" fill="hold"/>
                                        <p:tgtEl>
                                          <p:spTgt spid="35849"/>
                                        </p:tgtEl>
                                        <p:attrNameLst>
                                          <p:attrName>ppt_x</p:attrName>
                                        </p:attrNameLst>
                                      </p:cBhvr>
                                      <p:tavLst>
                                        <p:tav tm="0">
                                          <p:val>
                                            <p:strVal val="#ppt_x-.2"/>
                                          </p:val>
                                        </p:tav>
                                        <p:tav tm="100000">
                                          <p:val>
                                            <p:strVal val="#ppt_x"/>
                                          </p:val>
                                        </p:tav>
                                      </p:tavLst>
                                    </p:anim>
                                    <p:anim calcmode="lin" valueType="num">
                                      <p:cBhvr>
                                        <p:cTn id="24" dur="500" fill="hold"/>
                                        <p:tgtEl>
                                          <p:spTgt spid="35849"/>
                                        </p:tgtEl>
                                        <p:attrNameLst>
                                          <p:attrName>ppt_y</p:attrName>
                                        </p:attrNameLst>
                                      </p:cBhvr>
                                      <p:tavLst>
                                        <p:tav tm="0">
                                          <p:val>
                                            <p:strVal val="#ppt_y"/>
                                          </p:val>
                                        </p:tav>
                                        <p:tav tm="100000">
                                          <p:val>
                                            <p:strVal val="#ppt_y"/>
                                          </p:val>
                                        </p:tav>
                                      </p:tavLst>
                                    </p:anim>
                                    <p:animEffect transition="in" filter="fade">
                                      <p:cBhvr>
                                        <p:cTn id="25" dur="500"/>
                                        <p:tgtEl>
                                          <p:spTgt spid="358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850"/>
                                        </p:tgtEl>
                                        <p:attrNameLst>
                                          <p:attrName>style.visibility</p:attrName>
                                        </p:attrNameLst>
                                      </p:cBhvr>
                                      <p:to>
                                        <p:strVal val="visible"/>
                                      </p:to>
                                    </p:set>
                                    <p:anim calcmode="lin" valueType="num">
                                      <p:cBhvr additive="base">
                                        <p:cTn id="30" dur="500" fill="hold"/>
                                        <p:tgtEl>
                                          <p:spTgt spid="35850"/>
                                        </p:tgtEl>
                                        <p:attrNameLst>
                                          <p:attrName>ppt_x</p:attrName>
                                        </p:attrNameLst>
                                      </p:cBhvr>
                                      <p:tavLst>
                                        <p:tav tm="0">
                                          <p:val>
                                            <p:strVal val="#ppt_x"/>
                                          </p:val>
                                        </p:tav>
                                        <p:tav tm="100000">
                                          <p:val>
                                            <p:strVal val="#ppt_x"/>
                                          </p:val>
                                        </p:tav>
                                      </p:tavLst>
                                    </p:anim>
                                    <p:anim calcmode="lin" valueType="num">
                                      <p:cBhvr additive="base">
                                        <p:cTn id="31"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p:bldP spid="35847" grpId="0" animBg="1"/>
      <p:bldP spid="35849" grpId="0" animBg="1"/>
      <p:bldP spid="3585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p:cNvPicPr>
            <a:picLocks noGrp="1" noChangeAspect="1" noChangeArrowheads="1"/>
          </p:cNvPicPr>
          <p:nvPr>
            <p:ph type="body" idx="1"/>
          </p:nvPr>
        </p:nvPicPr>
        <p:blipFill>
          <a:blip r:embed="rId2" cstate="print"/>
          <a:srcRect/>
          <a:stretch>
            <a:fillRect/>
          </a:stretch>
        </p:blipFill>
        <p:spPr>
          <a:xfrm>
            <a:off x="228600" y="2362200"/>
            <a:ext cx="4267200" cy="3873500"/>
          </a:xfrm>
          <a:solidFill>
            <a:schemeClr val="bg1"/>
          </a:solidFill>
          <a:ln>
            <a:solidFill>
              <a:schemeClr val="bg1"/>
            </a:solidFill>
          </a:ln>
        </p:spPr>
      </p:pic>
      <p:pic>
        <p:nvPicPr>
          <p:cNvPr id="43011" name="Picture 3"/>
          <p:cNvPicPr>
            <a:picLocks noChangeAspect="1" noChangeArrowheads="1"/>
          </p:cNvPicPr>
          <p:nvPr/>
        </p:nvPicPr>
        <p:blipFill>
          <a:blip r:embed="rId3" cstate="print"/>
          <a:srcRect/>
          <a:stretch>
            <a:fillRect/>
          </a:stretch>
        </p:blipFill>
        <p:spPr bwMode="auto">
          <a:xfrm>
            <a:off x="5124450" y="2438400"/>
            <a:ext cx="4019550" cy="3881438"/>
          </a:xfrm>
          <a:prstGeom prst="rect">
            <a:avLst/>
          </a:prstGeom>
          <a:noFill/>
          <a:ln w="9525">
            <a:solidFill>
              <a:schemeClr val="bg1"/>
            </a:solidFill>
            <a:miter lim="800000"/>
            <a:headEnd/>
            <a:tailEnd/>
          </a:ln>
          <a:effectLst/>
        </p:spPr>
      </p:pic>
      <p:sp>
        <p:nvSpPr>
          <p:cNvPr id="82948" name="Line 4"/>
          <p:cNvSpPr>
            <a:spLocks noChangeShapeType="1"/>
          </p:cNvSpPr>
          <p:nvPr/>
        </p:nvSpPr>
        <p:spPr bwMode="auto">
          <a:xfrm flipH="1" flipV="1">
            <a:off x="6248400" y="3886200"/>
            <a:ext cx="381000" cy="842963"/>
          </a:xfrm>
          <a:prstGeom prst="line">
            <a:avLst/>
          </a:prstGeom>
          <a:noFill/>
          <a:ln w="38100">
            <a:solidFill>
              <a:srgbClr val="FFFF00"/>
            </a:solidFill>
            <a:round/>
            <a:headEnd/>
            <a:tailEnd type="triangle" w="med" len="med"/>
          </a:ln>
          <a:effectLst/>
        </p:spPr>
        <p:txBody>
          <a:bodyPr anchor="ctr"/>
          <a:lstStyle/>
          <a:p>
            <a:endParaRPr lang="en-US"/>
          </a:p>
        </p:txBody>
      </p:sp>
      <p:sp>
        <p:nvSpPr>
          <p:cNvPr id="82949" name="Line 5"/>
          <p:cNvSpPr>
            <a:spLocks noChangeShapeType="1"/>
          </p:cNvSpPr>
          <p:nvPr/>
        </p:nvSpPr>
        <p:spPr bwMode="auto">
          <a:xfrm>
            <a:off x="8001000" y="2590800"/>
            <a:ext cx="76200" cy="457200"/>
          </a:xfrm>
          <a:prstGeom prst="line">
            <a:avLst/>
          </a:prstGeom>
          <a:noFill/>
          <a:ln w="28575">
            <a:solidFill>
              <a:srgbClr val="FFFF00"/>
            </a:solidFill>
            <a:round/>
            <a:headEnd/>
            <a:tailEnd type="triangle" w="med" len="med"/>
          </a:ln>
          <a:effectLst/>
        </p:spPr>
        <p:txBody>
          <a:bodyPr anchor="ctr"/>
          <a:lstStyle/>
          <a:p>
            <a:endParaRPr lang="en-US"/>
          </a:p>
        </p:txBody>
      </p:sp>
      <p:sp>
        <p:nvSpPr>
          <p:cNvPr id="82950" name="Text Box 6"/>
          <p:cNvSpPr txBox="1">
            <a:spLocks noChangeArrowheads="1"/>
          </p:cNvSpPr>
          <p:nvPr/>
        </p:nvSpPr>
        <p:spPr bwMode="auto">
          <a:xfrm>
            <a:off x="7391400" y="2209800"/>
            <a:ext cx="838200" cy="346075"/>
          </a:xfrm>
          <a:prstGeom prst="rect">
            <a:avLst/>
          </a:prstGeom>
          <a:solidFill>
            <a:schemeClr val="tx1"/>
          </a:solidFill>
          <a:ln w="9525">
            <a:solidFill>
              <a:schemeClr val="bg1"/>
            </a:solidFill>
            <a:miter lim="800000"/>
            <a:headEnd/>
            <a:tailEnd/>
          </a:ln>
          <a:effectLst/>
        </p:spPr>
        <p:txBody>
          <a:bodyPr>
            <a:spAutoFit/>
          </a:bodyPr>
          <a:lstStyle/>
          <a:p>
            <a:pPr eaLnBrk="1" hangingPunct="1">
              <a:spcBef>
                <a:spcPct val="50000"/>
              </a:spcBef>
            </a:pPr>
            <a:r>
              <a:rPr lang="en-US" altLang="en-US" sz="1600">
                <a:solidFill>
                  <a:schemeClr val="bg1"/>
                </a:solidFill>
              </a:rPr>
              <a:t>CYST</a:t>
            </a:r>
            <a:endParaRPr lang="en-CA" altLang="en-US" sz="1600">
              <a:solidFill>
                <a:schemeClr val="bg1"/>
              </a:solidFill>
            </a:endParaRPr>
          </a:p>
        </p:txBody>
      </p:sp>
      <p:sp>
        <p:nvSpPr>
          <p:cNvPr id="82951" name="Text Box 7"/>
          <p:cNvSpPr txBox="1">
            <a:spLocks noChangeArrowheads="1"/>
          </p:cNvSpPr>
          <p:nvPr/>
        </p:nvSpPr>
        <p:spPr bwMode="auto">
          <a:xfrm>
            <a:off x="6248400" y="4876800"/>
            <a:ext cx="838200" cy="314325"/>
          </a:xfrm>
          <a:prstGeom prst="rect">
            <a:avLst/>
          </a:prstGeom>
          <a:solidFill>
            <a:schemeClr val="tx1"/>
          </a:solidFill>
          <a:ln w="9525">
            <a:solidFill>
              <a:schemeClr val="bg1"/>
            </a:solidFill>
            <a:miter lim="800000"/>
            <a:headEnd/>
            <a:tailEnd/>
          </a:ln>
          <a:effectLst/>
        </p:spPr>
        <p:txBody>
          <a:bodyPr>
            <a:spAutoFit/>
          </a:bodyPr>
          <a:lstStyle/>
          <a:p>
            <a:pPr eaLnBrk="1" hangingPunct="1">
              <a:spcBef>
                <a:spcPct val="50000"/>
              </a:spcBef>
            </a:pPr>
            <a:r>
              <a:rPr lang="en-US" altLang="en-US" sz="1400">
                <a:solidFill>
                  <a:schemeClr val="bg1"/>
                </a:solidFill>
              </a:rPr>
              <a:t>POLYP</a:t>
            </a:r>
            <a:endParaRPr lang="en-CA" altLang="en-US" sz="1400">
              <a:solidFill>
                <a:schemeClr val="bg1"/>
              </a:solidFill>
            </a:endParaRPr>
          </a:p>
        </p:txBody>
      </p:sp>
      <p:sp>
        <p:nvSpPr>
          <p:cNvPr id="82952" name="Rectangle 8"/>
          <p:cNvSpPr>
            <a:spLocks noChangeArrowheads="1"/>
          </p:cNvSpPr>
          <p:nvPr/>
        </p:nvSpPr>
        <p:spPr bwMode="auto">
          <a:xfrm>
            <a:off x="5105400" y="5562600"/>
            <a:ext cx="4038600" cy="701675"/>
          </a:xfrm>
          <a:prstGeom prst="rect">
            <a:avLst/>
          </a:prstGeom>
          <a:solidFill>
            <a:schemeClr val="tx1"/>
          </a:solidFill>
          <a:ln w="9525">
            <a:noFill/>
            <a:miter lim="800000"/>
            <a:headEnd/>
            <a:tailEnd/>
          </a:ln>
          <a:effectLst/>
        </p:spPr>
        <p:txBody>
          <a:bodyPr>
            <a:spAutoFit/>
          </a:bodyPr>
          <a:lstStyle/>
          <a:p>
            <a:pPr eaLnBrk="1" hangingPunct="1"/>
            <a:r>
              <a:rPr lang="en-US" altLang="en-US" sz="2000" b="1">
                <a:solidFill>
                  <a:schemeClr val="bg1"/>
                </a:solidFill>
              </a:rPr>
              <a:t>well-defined, homogeneous, isoechoic to the endometrium</a:t>
            </a:r>
          </a:p>
        </p:txBody>
      </p:sp>
      <p:sp>
        <p:nvSpPr>
          <p:cNvPr id="82953" name="Rectangle 9"/>
          <p:cNvSpPr>
            <a:spLocks noChangeArrowheads="1"/>
          </p:cNvSpPr>
          <p:nvPr/>
        </p:nvSpPr>
        <p:spPr bwMode="auto">
          <a:xfrm>
            <a:off x="228600" y="5410200"/>
            <a:ext cx="4267200" cy="825500"/>
          </a:xfrm>
          <a:prstGeom prst="rect">
            <a:avLst/>
          </a:prstGeom>
          <a:solidFill>
            <a:schemeClr val="tx1"/>
          </a:solidFill>
          <a:ln w="9525">
            <a:noFill/>
            <a:miter lim="800000"/>
            <a:headEnd/>
            <a:tailEnd/>
          </a:ln>
          <a:effectLst/>
        </p:spPr>
        <p:txBody>
          <a:bodyPr>
            <a:spAutoFit/>
          </a:bodyPr>
          <a:lstStyle/>
          <a:p>
            <a:pPr eaLnBrk="1" hangingPunct="1"/>
            <a:r>
              <a:rPr lang="en-US" altLang="en-US" sz="1600" b="1">
                <a:solidFill>
                  <a:schemeClr val="bg1"/>
                </a:solidFill>
              </a:rPr>
              <a:t>With polyps the endometrial-myometrial</a:t>
            </a:r>
            <a:r>
              <a:rPr lang="en-US" altLang="en-US" sz="1600" b="1" baseline="30000">
                <a:solidFill>
                  <a:schemeClr val="bg1"/>
                </a:solidFill>
              </a:rPr>
              <a:t> </a:t>
            </a:r>
            <a:r>
              <a:rPr lang="en-US" altLang="en-US" sz="1600" b="1">
                <a:solidFill>
                  <a:schemeClr val="bg1"/>
                </a:solidFill>
              </a:rPr>
              <a:t>interface is  preserved</a:t>
            </a:r>
          </a:p>
          <a:p>
            <a:endParaRPr lang="en-US" altLang="en-US" sz="1600" b="1">
              <a:solidFill>
                <a:schemeClr val="bg1"/>
              </a:solidFill>
            </a:endParaRPr>
          </a:p>
        </p:txBody>
      </p:sp>
      <p:sp>
        <p:nvSpPr>
          <p:cNvPr id="43018" name="Rectangle 11"/>
          <p:cNvSpPr>
            <a:spLocks noGrp="1" noChangeArrowheads="1"/>
          </p:cNvSpPr>
          <p:nvPr>
            <p:ph type="title"/>
          </p:nvPr>
        </p:nvSpPr>
        <p:spPr>
          <a:xfrm>
            <a:off x="250825" y="404813"/>
            <a:ext cx="8642350" cy="1347787"/>
          </a:xfrm>
          <a:noFill/>
          <a:ln>
            <a:solidFill>
              <a:srgbClr val="FFFF00"/>
            </a:solidFill>
          </a:ln>
        </p:spPr>
        <p:txBody>
          <a:bodyPr>
            <a:normAutofit fontScale="90000"/>
          </a:bodyPr>
          <a:lstStyle/>
          <a:p>
            <a:pPr algn="l" rtl="0" eaLnBrk="1" hangingPunct="1"/>
            <a:r>
              <a:rPr lang="en-US" altLang="en-US" sz="4000" b="1" dirty="0" smtClean="0">
                <a:solidFill>
                  <a:srgbClr val="92D050"/>
                </a:solidFill>
              </a:rPr>
              <a:t>The Thickened endometrium may be a </a:t>
            </a:r>
            <a:r>
              <a:rPr lang="en-US" altLang="en-US" b="1" dirty="0" smtClean="0">
                <a:solidFill>
                  <a:srgbClr val="FFFF00"/>
                </a:solidFill>
              </a:rPr>
              <a:t>polyp</a:t>
            </a:r>
            <a:endParaRPr lang="en-CA" altLang="en-US" b="1" dirty="0" smtClean="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500" fill="hold"/>
                                        <p:tgtEl>
                                          <p:spTgt spid="82948"/>
                                        </p:tgtEl>
                                        <p:attrNameLst>
                                          <p:attrName>ppt_x</p:attrName>
                                        </p:attrNameLst>
                                      </p:cBhvr>
                                      <p:tavLst>
                                        <p:tav tm="0">
                                          <p:val>
                                            <p:strVal val="0-#ppt_w/2"/>
                                          </p:val>
                                        </p:tav>
                                        <p:tav tm="100000">
                                          <p:val>
                                            <p:strVal val="#ppt_x"/>
                                          </p:val>
                                        </p:tav>
                                      </p:tavLst>
                                    </p:anim>
                                    <p:anim calcmode="lin" valueType="num">
                                      <p:cBhvr additive="base">
                                        <p:cTn id="8" dur="500" fill="hold"/>
                                        <p:tgtEl>
                                          <p:spTgt spid="8294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951"/>
                                        </p:tgtEl>
                                        <p:attrNameLst>
                                          <p:attrName>style.visibility</p:attrName>
                                        </p:attrNameLst>
                                      </p:cBhvr>
                                      <p:to>
                                        <p:strVal val="visible"/>
                                      </p:to>
                                    </p:set>
                                    <p:anim calcmode="lin" valueType="num">
                                      <p:cBhvr additive="base">
                                        <p:cTn id="11" dur="500" fill="hold"/>
                                        <p:tgtEl>
                                          <p:spTgt spid="82951"/>
                                        </p:tgtEl>
                                        <p:attrNameLst>
                                          <p:attrName>ppt_x</p:attrName>
                                        </p:attrNameLst>
                                      </p:cBhvr>
                                      <p:tavLst>
                                        <p:tav tm="0">
                                          <p:val>
                                            <p:strVal val="0-#ppt_w/2"/>
                                          </p:val>
                                        </p:tav>
                                        <p:tav tm="100000">
                                          <p:val>
                                            <p:strVal val="#ppt_x"/>
                                          </p:val>
                                        </p:tav>
                                      </p:tavLst>
                                    </p:anim>
                                    <p:anim calcmode="lin" valueType="num">
                                      <p:cBhvr additive="base">
                                        <p:cTn id="12" dur="500" fill="hold"/>
                                        <p:tgtEl>
                                          <p:spTgt spid="8295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2949"/>
                                        </p:tgtEl>
                                        <p:attrNameLst>
                                          <p:attrName>style.visibility</p:attrName>
                                        </p:attrNameLst>
                                      </p:cBhvr>
                                      <p:to>
                                        <p:strVal val="visible"/>
                                      </p:to>
                                    </p:set>
                                    <p:anim calcmode="lin" valueType="num">
                                      <p:cBhvr additive="base">
                                        <p:cTn id="17" dur="500" fill="hold"/>
                                        <p:tgtEl>
                                          <p:spTgt spid="82949"/>
                                        </p:tgtEl>
                                        <p:attrNameLst>
                                          <p:attrName>ppt_x</p:attrName>
                                        </p:attrNameLst>
                                      </p:cBhvr>
                                      <p:tavLst>
                                        <p:tav tm="0">
                                          <p:val>
                                            <p:strVal val="0-#ppt_w/2"/>
                                          </p:val>
                                        </p:tav>
                                        <p:tav tm="100000">
                                          <p:val>
                                            <p:strVal val="#ppt_x"/>
                                          </p:val>
                                        </p:tav>
                                      </p:tavLst>
                                    </p:anim>
                                    <p:anim calcmode="lin" valueType="num">
                                      <p:cBhvr additive="base">
                                        <p:cTn id="18" dur="500" fill="hold"/>
                                        <p:tgtEl>
                                          <p:spTgt spid="8294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2950"/>
                                        </p:tgtEl>
                                        <p:attrNameLst>
                                          <p:attrName>style.visibility</p:attrName>
                                        </p:attrNameLst>
                                      </p:cBhvr>
                                      <p:to>
                                        <p:strVal val="visible"/>
                                      </p:to>
                                    </p:set>
                                    <p:anim calcmode="lin" valueType="num">
                                      <p:cBhvr additive="base">
                                        <p:cTn id="21" dur="500" fill="hold"/>
                                        <p:tgtEl>
                                          <p:spTgt spid="82950"/>
                                        </p:tgtEl>
                                        <p:attrNameLst>
                                          <p:attrName>ppt_x</p:attrName>
                                        </p:attrNameLst>
                                      </p:cBhvr>
                                      <p:tavLst>
                                        <p:tav tm="0">
                                          <p:val>
                                            <p:strVal val="0-#ppt_w/2"/>
                                          </p:val>
                                        </p:tav>
                                        <p:tav tm="100000">
                                          <p:val>
                                            <p:strVal val="#ppt_x"/>
                                          </p:val>
                                        </p:tav>
                                      </p:tavLst>
                                    </p:anim>
                                    <p:anim calcmode="lin" valueType="num">
                                      <p:cBhvr additive="base">
                                        <p:cTn id="22" dur="500" fill="hold"/>
                                        <p:tgtEl>
                                          <p:spTgt spid="8295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2952"/>
                                        </p:tgtEl>
                                        <p:attrNameLst>
                                          <p:attrName>style.visibility</p:attrName>
                                        </p:attrNameLst>
                                      </p:cBhvr>
                                      <p:to>
                                        <p:strVal val="visible"/>
                                      </p:to>
                                    </p:set>
                                    <p:anim calcmode="lin" valueType="num">
                                      <p:cBhvr additive="base">
                                        <p:cTn id="27" dur="500" fill="hold"/>
                                        <p:tgtEl>
                                          <p:spTgt spid="82952"/>
                                        </p:tgtEl>
                                        <p:attrNameLst>
                                          <p:attrName>ppt_x</p:attrName>
                                        </p:attrNameLst>
                                      </p:cBhvr>
                                      <p:tavLst>
                                        <p:tav tm="0">
                                          <p:val>
                                            <p:strVal val="0-#ppt_w/2"/>
                                          </p:val>
                                        </p:tav>
                                        <p:tav tm="100000">
                                          <p:val>
                                            <p:strVal val="#ppt_x"/>
                                          </p:val>
                                        </p:tav>
                                      </p:tavLst>
                                    </p:anim>
                                    <p:anim calcmode="lin" valueType="num">
                                      <p:cBhvr additive="base">
                                        <p:cTn id="28" dur="500" fill="hold"/>
                                        <p:tgtEl>
                                          <p:spTgt spid="8295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2953"/>
                                        </p:tgtEl>
                                        <p:attrNameLst>
                                          <p:attrName>style.visibility</p:attrName>
                                        </p:attrNameLst>
                                      </p:cBhvr>
                                      <p:to>
                                        <p:strVal val="visible"/>
                                      </p:to>
                                    </p:set>
                                    <p:anim calcmode="lin" valueType="num">
                                      <p:cBhvr additive="base">
                                        <p:cTn id="33" dur="500" fill="hold"/>
                                        <p:tgtEl>
                                          <p:spTgt spid="82953"/>
                                        </p:tgtEl>
                                        <p:attrNameLst>
                                          <p:attrName>ppt_x</p:attrName>
                                        </p:attrNameLst>
                                      </p:cBhvr>
                                      <p:tavLst>
                                        <p:tav tm="0">
                                          <p:val>
                                            <p:strVal val="#ppt_x"/>
                                          </p:val>
                                        </p:tav>
                                        <p:tav tm="100000">
                                          <p:val>
                                            <p:strVal val="#ppt_x"/>
                                          </p:val>
                                        </p:tav>
                                      </p:tavLst>
                                    </p:anim>
                                    <p:anim calcmode="lin" valueType="num">
                                      <p:cBhvr additive="base">
                                        <p:cTn id="34" dur="500" fill="hold"/>
                                        <p:tgtEl>
                                          <p:spTgt spid="82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49" grpId="0" animBg="1"/>
      <p:bldP spid="82950" grpId="0" animBg="1" autoUpdateAnimBg="0"/>
      <p:bldP spid="82951" grpId="0" animBg="1" autoUpdateAnimBg="0"/>
      <p:bldP spid="82952" grpId="0" animBg="1" autoUpdateAnimBg="0"/>
      <p:bldP spid="8295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50825" y="2708275"/>
            <a:ext cx="4267200" cy="3957638"/>
          </a:xfrm>
          <a:prstGeom prst="rect">
            <a:avLst/>
          </a:prstGeom>
          <a:noFill/>
          <a:ln w="9525">
            <a:solidFill>
              <a:schemeClr val="bg1"/>
            </a:solid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4964113" y="2708275"/>
            <a:ext cx="4179887" cy="3962400"/>
          </a:xfrm>
          <a:prstGeom prst="rect">
            <a:avLst/>
          </a:prstGeom>
          <a:noFill/>
          <a:ln w="9525">
            <a:solidFill>
              <a:schemeClr val="bg1"/>
            </a:solidFill>
            <a:miter lim="800000"/>
            <a:headEnd/>
            <a:tailEnd/>
          </a:ln>
          <a:effectLst/>
        </p:spPr>
      </p:pic>
      <p:sp>
        <p:nvSpPr>
          <p:cNvPr id="36868" name="Rectangle 4"/>
          <p:cNvSpPr>
            <a:spLocks noChangeArrowheads="1"/>
          </p:cNvSpPr>
          <p:nvPr/>
        </p:nvSpPr>
        <p:spPr bwMode="auto">
          <a:xfrm>
            <a:off x="5038725" y="6400800"/>
            <a:ext cx="4105275" cy="457200"/>
          </a:xfrm>
          <a:prstGeom prst="rect">
            <a:avLst/>
          </a:prstGeom>
          <a:solidFill>
            <a:schemeClr val="tx1"/>
          </a:solidFill>
          <a:ln w="9525">
            <a:noFill/>
            <a:miter lim="800000"/>
            <a:headEnd/>
            <a:tailEnd/>
          </a:ln>
          <a:effectLst/>
        </p:spPr>
        <p:txBody>
          <a:bodyPr>
            <a:spAutoFit/>
          </a:bodyPr>
          <a:lstStyle/>
          <a:p>
            <a:pPr eaLnBrk="1" hangingPunct="1"/>
            <a:r>
              <a:rPr lang="en-US" altLang="en-US" sz="2400">
                <a:solidFill>
                  <a:schemeClr val="bg1"/>
                </a:solidFill>
              </a:rPr>
              <a:t>broad-based, hypoechoic, </a:t>
            </a:r>
          </a:p>
        </p:txBody>
      </p:sp>
      <p:sp>
        <p:nvSpPr>
          <p:cNvPr id="36869" name="Rectangle 5"/>
          <p:cNvSpPr>
            <a:spLocks noChangeArrowheads="1"/>
          </p:cNvSpPr>
          <p:nvPr/>
        </p:nvSpPr>
        <p:spPr bwMode="auto">
          <a:xfrm>
            <a:off x="250825" y="6216650"/>
            <a:ext cx="4211638" cy="641350"/>
          </a:xfrm>
          <a:prstGeom prst="rect">
            <a:avLst/>
          </a:prstGeom>
          <a:solidFill>
            <a:schemeClr val="tx1"/>
          </a:solidFill>
          <a:ln w="9525">
            <a:noFill/>
            <a:miter lim="800000"/>
            <a:headEnd/>
            <a:tailEnd/>
          </a:ln>
          <a:effectLst/>
        </p:spPr>
        <p:txBody>
          <a:bodyPr>
            <a:spAutoFit/>
          </a:bodyPr>
          <a:lstStyle/>
          <a:p>
            <a:pPr eaLnBrk="1" hangingPunct="1"/>
            <a:r>
              <a:rPr lang="en-US" altLang="en-US">
                <a:solidFill>
                  <a:schemeClr val="bg1"/>
                </a:solidFill>
              </a:rPr>
              <a:t>With myomas the endometrial-myometrial</a:t>
            </a:r>
            <a:r>
              <a:rPr lang="en-US" altLang="en-US" baseline="30000">
                <a:solidFill>
                  <a:schemeClr val="bg1"/>
                </a:solidFill>
              </a:rPr>
              <a:t> </a:t>
            </a:r>
            <a:r>
              <a:rPr lang="en-US" altLang="en-US">
                <a:solidFill>
                  <a:schemeClr val="bg1"/>
                </a:solidFill>
              </a:rPr>
              <a:t>interface is distorted</a:t>
            </a:r>
          </a:p>
        </p:txBody>
      </p:sp>
      <p:sp>
        <p:nvSpPr>
          <p:cNvPr id="45062" name="Rectangle 6"/>
          <p:cNvSpPr>
            <a:spLocks noChangeArrowheads="1"/>
          </p:cNvSpPr>
          <p:nvPr/>
        </p:nvSpPr>
        <p:spPr bwMode="auto">
          <a:xfrm>
            <a:off x="250825" y="404813"/>
            <a:ext cx="8642350" cy="1347787"/>
          </a:xfrm>
          <a:prstGeom prst="rect">
            <a:avLst/>
          </a:prstGeom>
          <a:noFill/>
          <a:ln w="9525">
            <a:solidFill>
              <a:srgbClr val="FFFF00"/>
            </a:solidFill>
            <a:miter lim="800000"/>
            <a:headEnd/>
            <a:tailEnd/>
          </a:ln>
          <a:effectLst/>
        </p:spPr>
        <p:txBody>
          <a:bodyPr anchor="ctr"/>
          <a:lstStyle/>
          <a:p>
            <a:pPr eaLnBrk="1" hangingPunct="1"/>
            <a:r>
              <a:rPr lang="en-US" altLang="en-US" sz="4000" b="1">
                <a:solidFill>
                  <a:schemeClr val="bg1"/>
                </a:solidFill>
              </a:rPr>
              <a:t>The Thickened endometrium may be a </a:t>
            </a:r>
            <a:r>
              <a:rPr lang="en-US" altLang="en-US" sz="3600" b="1">
                <a:solidFill>
                  <a:schemeClr val="bg1"/>
                </a:solidFill>
              </a:rPr>
              <a:t>Submucosal leiomyomas</a:t>
            </a:r>
            <a:r>
              <a:rPr lang="en-US" altLang="en-US" sz="3600">
                <a:solidFill>
                  <a:schemeClr val="bg1"/>
                </a:solidFill>
              </a:rPr>
              <a:t> </a:t>
            </a:r>
            <a:endParaRPr lang="en-CA" altLang="en-US" sz="36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box(in)">
                                      <p:cBhvr>
                                        <p:cTn id="13" dur="500"/>
                                        <p:tgtEl>
                                          <p:spTgt spid="368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blinds(horizontal)">
                                      <p:cBhvr>
                                        <p:cTn id="18" dur="500"/>
                                        <p:tgtEl>
                                          <p:spTgt spid="368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6868"/>
                                        </p:tgtEl>
                                        <p:attrNameLst>
                                          <p:attrName>style.visibility</p:attrName>
                                        </p:attrNameLst>
                                      </p:cBhvr>
                                      <p:to>
                                        <p:strVal val="visible"/>
                                      </p:to>
                                    </p:set>
                                    <p:animEffect transition="in" filter="blinds(horizontal)">
                                      <p:cBhvr>
                                        <p:cTn id="23"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8" grpId="0" animBg="1"/>
      <p:bldP spid="368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 external file that holds a picture, illustration, etc.&#10;Object name is permj18_1p0055f6.jpg"/>
          <p:cNvPicPr>
            <a:picLocks noChangeAspect="1" noChangeArrowheads="1"/>
          </p:cNvPicPr>
          <p:nvPr/>
        </p:nvPicPr>
        <p:blipFill>
          <a:blip r:embed="rId2" cstate="print"/>
          <a:srcRect/>
          <a:stretch>
            <a:fillRect/>
          </a:stretch>
        </p:blipFill>
        <p:spPr bwMode="auto">
          <a:xfrm>
            <a:off x="928662" y="500042"/>
            <a:ext cx="7248525" cy="55007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n external file that holds a picture, illustration, etc.&#10;Object name is permj18_1p0055f7.jpg"/>
          <p:cNvPicPr>
            <a:picLocks noChangeAspect="1" noChangeArrowheads="1"/>
          </p:cNvPicPr>
          <p:nvPr/>
        </p:nvPicPr>
        <p:blipFill>
          <a:blip r:embed="rId3" cstate="print"/>
          <a:srcRect/>
          <a:stretch>
            <a:fillRect/>
          </a:stretch>
        </p:blipFill>
        <p:spPr bwMode="auto">
          <a:xfrm>
            <a:off x="714348" y="285729"/>
            <a:ext cx="7581900" cy="578647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7" name="AutoShape 13"/>
          <p:cNvSpPr>
            <a:spLocks noChangeArrowheads="1"/>
          </p:cNvSpPr>
          <p:nvPr/>
        </p:nvSpPr>
        <p:spPr bwMode="auto">
          <a:xfrm rot="-5400000">
            <a:off x="7092156" y="5230020"/>
            <a:ext cx="936625" cy="360362"/>
          </a:xfrm>
          <a:prstGeom prst="leftArrow">
            <a:avLst>
              <a:gd name="adj1" fmla="val 50000"/>
              <a:gd name="adj2" fmla="val 64978"/>
            </a:avLst>
          </a:prstGeom>
          <a:solidFill>
            <a:schemeClr val="accent1"/>
          </a:solidFill>
          <a:ln w="9525">
            <a:solidFill>
              <a:schemeClr val="tx1"/>
            </a:solidFill>
            <a:miter lim="800000"/>
            <a:headEnd/>
            <a:tailEnd/>
          </a:ln>
          <a:effectLst/>
        </p:spPr>
        <p:txBody>
          <a:bodyPr wrap="none" anchor="ctr"/>
          <a:lstStyle/>
          <a:p>
            <a:pPr algn="r" rtl="1" eaLnBrk="1" hangingPunct="1"/>
            <a:endParaRPr lang="en-US"/>
          </a:p>
        </p:txBody>
      </p:sp>
      <p:sp>
        <p:nvSpPr>
          <p:cNvPr id="22531" name="Rectangle 4"/>
          <p:cNvSpPr>
            <a:spLocks noChangeArrowheads="1"/>
          </p:cNvSpPr>
          <p:nvPr/>
        </p:nvSpPr>
        <p:spPr bwMode="auto">
          <a:xfrm>
            <a:off x="2700338" y="404813"/>
            <a:ext cx="3887787" cy="647700"/>
          </a:xfrm>
          <a:prstGeom prst="rect">
            <a:avLst/>
          </a:prstGeom>
          <a:solidFill>
            <a:schemeClr val="accent1"/>
          </a:solidFill>
          <a:ln w="9525">
            <a:solidFill>
              <a:schemeClr val="tx1"/>
            </a:solidFill>
            <a:miter lim="800000"/>
            <a:headEnd/>
            <a:tailEnd/>
          </a:ln>
          <a:effectLst/>
        </p:spPr>
        <p:txBody>
          <a:bodyPr wrap="none" anchor="ctr"/>
          <a:lstStyle/>
          <a:p>
            <a:pPr algn="ctr" rtl="1" eaLnBrk="1" hangingPunct="1"/>
            <a:r>
              <a:rPr lang="en-US" altLang="en-US" sz="4400" b="1">
                <a:solidFill>
                  <a:srgbClr val="800000"/>
                </a:solidFill>
              </a:rPr>
              <a:t>TVUS</a:t>
            </a:r>
            <a:endParaRPr lang="en-CA" altLang="en-US" sz="4400" b="1">
              <a:solidFill>
                <a:srgbClr val="800000"/>
              </a:solidFill>
            </a:endParaRPr>
          </a:p>
        </p:txBody>
      </p:sp>
      <p:sp>
        <p:nvSpPr>
          <p:cNvPr id="88069" name="Text Box 5"/>
          <p:cNvSpPr txBox="1">
            <a:spLocks noChangeArrowheads="1"/>
          </p:cNvSpPr>
          <p:nvPr/>
        </p:nvSpPr>
        <p:spPr bwMode="auto">
          <a:xfrm>
            <a:off x="827088" y="1628775"/>
            <a:ext cx="3024187" cy="1323439"/>
          </a:xfrm>
          <a:prstGeom prst="rect">
            <a:avLst/>
          </a:prstGeom>
          <a:noFill/>
          <a:ln w="9525">
            <a:solidFill>
              <a:srgbClr val="FFFF00"/>
            </a:solidFill>
            <a:miter lim="800000"/>
            <a:headEnd/>
            <a:tailEnd/>
          </a:ln>
          <a:effectLst/>
        </p:spPr>
        <p:txBody>
          <a:bodyPr>
            <a:spAutoFit/>
          </a:bodyPr>
          <a:lstStyle/>
          <a:p>
            <a:pPr algn="ctr" eaLnBrk="1" hangingPunct="1">
              <a:spcBef>
                <a:spcPct val="50000"/>
              </a:spcBef>
            </a:pPr>
            <a:r>
              <a:rPr lang="en-US" altLang="en-US" sz="2400" dirty="0">
                <a:solidFill>
                  <a:schemeClr val="bg1"/>
                </a:solidFill>
              </a:rPr>
              <a:t>endometrial thickness is </a:t>
            </a:r>
            <a:r>
              <a:rPr lang="en-US" altLang="en-US" sz="2800" b="1" dirty="0">
                <a:solidFill>
                  <a:srgbClr val="FFFF00"/>
                </a:solidFill>
              </a:rPr>
              <a:t>&gt; </a:t>
            </a:r>
            <a:r>
              <a:rPr lang="en-US" altLang="en-US" sz="2800" b="1" dirty="0" smtClean="0">
                <a:solidFill>
                  <a:srgbClr val="FFFF00"/>
                </a:solidFill>
              </a:rPr>
              <a:t>4mm</a:t>
            </a:r>
            <a:endParaRPr lang="en-CA" altLang="en-US" sz="2800" b="1" dirty="0">
              <a:solidFill>
                <a:srgbClr val="FFFF00"/>
              </a:solidFill>
            </a:endParaRPr>
          </a:p>
        </p:txBody>
      </p:sp>
      <p:sp>
        <p:nvSpPr>
          <p:cNvPr id="88070" name="Text Box 6"/>
          <p:cNvSpPr txBox="1">
            <a:spLocks noChangeArrowheads="1"/>
          </p:cNvSpPr>
          <p:nvPr/>
        </p:nvSpPr>
        <p:spPr bwMode="auto">
          <a:xfrm>
            <a:off x="5724525" y="1628775"/>
            <a:ext cx="3097213" cy="1323439"/>
          </a:xfrm>
          <a:prstGeom prst="rect">
            <a:avLst/>
          </a:prstGeom>
          <a:noFill/>
          <a:ln w="9525">
            <a:solidFill>
              <a:srgbClr val="FFFF00"/>
            </a:solidFill>
            <a:miter lim="800000"/>
            <a:headEnd/>
            <a:tailEnd/>
          </a:ln>
          <a:effectLst/>
        </p:spPr>
        <p:txBody>
          <a:bodyPr>
            <a:spAutoFit/>
          </a:bodyPr>
          <a:lstStyle/>
          <a:p>
            <a:pPr algn="ctr" eaLnBrk="1" hangingPunct="1">
              <a:spcBef>
                <a:spcPct val="50000"/>
              </a:spcBef>
            </a:pPr>
            <a:r>
              <a:rPr lang="en-US" altLang="en-US" sz="2400" dirty="0">
                <a:solidFill>
                  <a:schemeClr val="bg1"/>
                </a:solidFill>
              </a:rPr>
              <a:t>endometrial thickness is </a:t>
            </a:r>
            <a:r>
              <a:rPr lang="en-US" altLang="en-US" sz="2800" b="1" dirty="0">
                <a:solidFill>
                  <a:srgbClr val="FFFF00"/>
                </a:solidFill>
              </a:rPr>
              <a:t>&lt; </a:t>
            </a:r>
            <a:r>
              <a:rPr lang="en-US" altLang="en-US" sz="2800" b="1" dirty="0" smtClean="0">
                <a:solidFill>
                  <a:srgbClr val="FFFF00"/>
                </a:solidFill>
              </a:rPr>
              <a:t>4mm</a:t>
            </a:r>
            <a:endParaRPr lang="en-CA" altLang="en-US" sz="2800" b="1" dirty="0">
              <a:solidFill>
                <a:srgbClr val="FFFF00"/>
              </a:solidFill>
            </a:endParaRPr>
          </a:p>
        </p:txBody>
      </p:sp>
      <p:sp>
        <p:nvSpPr>
          <p:cNvPr id="88071" name="Rectangle 7"/>
          <p:cNvSpPr>
            <a:spLocks noChangeArrowheads="1"/>
          </p:cNvSpPr>
          <p:nvPr/>
        </p:nvSpPr>
        <p:spPr bwMode="auto">
          <a:xfrm>
            <a:off x="395288" y="3284538"/>
            <a:ext cx="1223962" cy="647700"/>
          </a:xfrm>
          <a:prstGeom prst="rect">
            <a:avLst/>
          </a:prstGeom>
          <a:solidFill>
            <a:srgbClr val="FFFF00"/>
          </a:solidFill>
          <a:ln w="9525">
            <a:solidFill>
              <a:schemeClr val="tx1"/>
            </a:solidFill>
            <a:miter lim="800000"/>
            <a:headEnd/>
            <a:tailEnd/>
          </a:ln>
          <a:effectLst/>
        </p:spPr>
        <p:txBody>
          <a:bodyPr wrap="none" anchor="ctr"/>
          <a:lstStyle/>
          <a:p>
            <a:pPr algn="ctr" rtl="1" eaLnBrk="1" hangingPunct="1"/>
            <a:r>
              <a:rPr lang="en-US" altLang="en-US" dirty="0">
                <a:solidFill>
                  <a:schemeClr val="bg1"/>
                </a:solidFill>
              </a:rPr>
              <a:t>If</a:t>
            </a:r>
            <a:r>
              <a:rPr lang="en-US" altLang="en-US" dirty="0"/>
              <a:t> </a:t>
            </a:r>
            <a:r>
              <a:rPr lang="en-US" altLang="en-US" dirty="0">
                <a:solidFill>
                  <a:schemeClr val="bg1"/>
                </a:solidFill>
              </a:rPr>
              <a:t>low</a:t>
            </a:r>
            <a:r>
              <a:rPr lang="en-US" altLang="en-US" dirty="0"/>
              <a:t> </a:t>
            </a:r>
            <a:r>
              <a:rPr lang="en-US" altLang="en-US" dirty="0">
                <a:solidFill>
                  <a:schemeClr val="bg1"/>
                </a:solidFill>
              </a:rPr>
              <a:t>risk</a:t>
            </a:r>
            <a:endParaRPr lang="en-CA" altLang="en-US" dirty="0">
              <a:solidFill>
                <a:schemeClr val="bg1"/>
              </a:solidFill>
            </a:endParaRPr>
          </a:p>
        </p:txBody>
      </p:sp>
      <p:sp>
        <p:nvSpPr>
          <p:cNvPr id="88072" name="Rectangle 8"/>
          <p:cNvSpPr>
            <a:spLocks noChangeArrowheads="1"/>
          </p:cNvSpPr>
          <p:nvPr/>
        </p:nvSpPr>
        <p:spPr bwMode="auto">
          <a:xfrm>
            <a:off x="2843213" y="3213100"/>
            <a:ext cx="1223962" cy="647700"/>
          </a:xfrm>
          <a:prstGeom prst="rect">
            <a:avLst/>
          </a:prstGeom>
          <a:solidFill>
            <a:srgbClr val="FFFF00"/>
          </a:solidFill>
          <a:ln w="9525">
            <a:solidFill>
              <a:schemeClr val="tx1"/>
            </a:solidFill>
            <a:miter lim="800000"/>
            <a:headEnd/>
            <a:tailEnd/>
          </a:ln>
          <a:effectLst/>
        </p:spPr>
        <p:txBody>
          <a:bodyPr wrap="none" anchor="ctr"/>
          <a:lstStyle/>
          <a:p>
            <a:pPr algn="ctr" rtl="1" eaLnBrk="1" hangingPunct="1"/>
            <a:r>
              <a:rPr lang="en-US" altLang="en-US" dirty="0">
                <a:solidFill>
                  <a:schemeClr val="bg1"/>
                </a:solidFill>
              </a:rPr>
              <a:t>If</a:t>
            </a:r>
            <a:r>
              <a:rPr lang="en-US" altLang="en-US" dirty="0"/>
              <a:t> </a:t>
            </a:r>
            <a:r>
              <a:rPr lang="en-US" altLang="en-US" dirty="0">
                <a:solidFill>
                  <a:schemeClr val="bg1"/>
                </a:solidFill>
              </a:rPr>
              <a:t>high</a:t>
            </a:r>
            <a:r>
              <a:rPr lang="en-US" altLang="en-US" dirty="0"/>
              <a:t>  </a:t>
            </a:r>
            <a:r>
              <a:rPr lang="en-US" altLang="en-US" dirty="0">
                <a:solidFill>
                  <a:schemeClr val="bg1"/>
                </a:solidFill>
              </a:rPr>
              <a:t>risk</a:t>
            </a:r>
            <a:endParaRPr lang="en-CA" altLang="en-US" dirty="0">
              <a:solidFill>
                <a:schemeClr val="bg1"/>
              </a:solidFill>
            </a:endParaRPr>
          </a:p>
        </p:txBody>
      </p:sp>
      <p:sp>
        <p:nvSpPr>
          <p:cNvPr id="88073" name="Rectangle 9"/>
          <p:cNvSpPr>
            <a:spLocks noChangeArrowheads="1"/>
          </p:cNvSpPr>
          <p:nvPr/>
        </p:nvSpPr>
        <p:spPr bwMode="auto">
          <a:xfrm>
            <a:off x="2857488" y="4500570"/>
            <a:ext cx="2520950" cy="792163"/>
          </a:xfrm>
          <a:prstGeom prst="rect">
            <a:avLst/>
          </a:prstGeom>
          <a:solidFill>
            <a:srgbClr val="FFCCFF"/>
          </a:solidFill>
          <a:ln w="9525">
            <a:solidFill>
              <a:schemeClr val="tx1"/>
            </a:solidFill>
            <a:miter lim="800000"/>
            <a:headEnd/>
            <a:tailEnd/>
          </a:ln>
          <a:effectLst/>
        </p:spPr>
        <p:txBody>
          <a:bodyPr wrap="none" anchor="ctr"/>
          <a:lstStyle/>
          <a:p>
            <a:pPr algn="ctr" rtl="1" eaLnBrk="1" hangingPunct="1"/>
            <a:r>
              <a:rPr lang="en-US" altLang="en-US" sz="1400" dirty="0">
                <a:solidFill>
                  <a:schemeClr val="bg1"/>
                </a:solidFill>
              </a:rPr>
              <a:t>D/C</a:t>
            </a:r>
            <a:r>
              <a:rPr lang="en-US" altLang="en-US" dirty="0"/>
              <a:t> </a:t>
            </a:r>
            <a:r>
              <a:rPr lang="en-US" altLang="en-US" dirty="0">
                <a:solidFill>
                  <a:schemeClr val="bg1"/>
                </a:solidFill>
              </a:rPr>
              <a:t>biopsy</a:t>
            </a:r>
            <a:r>
              <a:rPr lang="en-US" altLang="en-US" dirty="0"/>
              <a:t> </a:t>
            </a:r>
            <a:r>
              <a:rPr lang="en-US" altLang="en-US" dirty="0">
                <a:solidFill>
                  <a:schemeClr val="bg1"/>
                </a:solidFill>
              </a:rPr>
              <a:t>OR</a:t>
            </a:r>
          </a:p>
          <a:p>
            <a:pPr algn="ctr" rtl="1" eaLnBrk="1" hangingPunct="1"/>
            <a:r>
              <a:rPr lang="en-US" altLang="en-US" dirty="0">
                <a:solidFill>
                  <a:schemeClr val="bg1"/>
                </a:solidFill>
              </a:rPr>
              <a:t>hysteroscopy</a:t>
            </a:r>
            <a:endParaRPr lang="en-CA" altLang="en-US" dirty="0">
              <a:solidFill>
                <a:schemeClr val="bg1"/>
              </a:solidFill>
            </a:endParaRPr>
          </a:p>
        </p:txBody>
      </p:sp>
      <p:sp>
        <p:nvSpPr>
          <p:cNvPr id="88074" name="Rectangle 10"/>
          <p:cNvSpPr>
            <a:spLocks noChangeArrowheads="1"/>
          </p:cNvSpPr>
          <p:nvPr/>
        </p:nvSpPr>
        <p:spPr bwMode="auto">
          <a:xfrm>
            <a:off x="0" y="4581525"/>
            <a:ext cx="2268538" cy="792163"/>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altLang="en-US">
                <a:solidFill>
                  <a:srgbClr val="333300"/>
                </a:solidFill>
              </a:rPr>
              <a:t>office endometrial</a:t>
            </a:r>
          </a:p>
          <a:p>
            <a:pPr algn="ctr" eaLnBrk="1" hangingPunct="1"/>
            <a:r>
              <a:rPr lang="en-US" altLang="en-US">
                <a:solidFill>
                  <a:srgbClr val="333300"/>
                </a:solidFill>
              </a:rPr>
              <a:t>biopsy and SIS</a:t>
            </a:r>
            <a:endParaRPr lang="en-CA" altLang="en-US">
              <a:solidFill>
                <a:srgbClr val="333300"/>
              </a:solidFill>
            </a:endParaRPr>
          </a:p>
        </p:txBody>
      </p:sp>
      <p:sp>
        <p:nvSpPr>
          <p:cNvPr id="88075" name="Rectangle 11"/>
          <p:cNvSpPr>
            <a:spLocks noChangeArrowheads="1"/>
          </p:cNvSpPr>
          <p:nvPr/>
        </p:nvSpPr>
        <p:spPr bwMode="auto">
          <a:xfrm>
            <a:off x="6659563" y="4581525"/>
            <a:ext cx="1765300" cy="647700"/>
          </a:xfrm>
          <a:prstGeom prst="rect">
            <a:avLst/>
          </a:prstGeom>
          <a:solidFill>
            <a:schemeClr val="folHlink"/>
          </a:solidFill>
          <a:ln w="9525">
            <a:solidFill>
              <a:schemeClr val="tx1"/>
            </a:solidFill>
            <a:miter lim="800000"/>
            <a:headEnd/>
            <a:tailEnd/>
          </a:ln>
          <a:effectLst/>
        </p:spPr>
        <p:txBody>
          <a:bodyPr wrap="none" anchor="ctr"/>
          <a:lstStyle/>
          <a:p>
            <a:pPr algn="ctr" rtl="1" eaLnBrk="1" hangingPunct="1"/>
            <a:r>
              <a:rPr lang="en-US" altLang="en-US"/>
              <a:t>But symptoms </a:t>
            </a:r>
          </a:p>
          <a:p>
            <a:pPr algn="ctr" rtl="1" eaLnBrk="1" hangingPunct="1"/>
            <a:r>
              <a:rPr lang="en-US" altLang="en-US"/>
              <a:t>persist</a:t>
            </a:r>
            <a:endParaRPr lang="en-CA" altLang="en-US"/>
          </a:p>
        </p:txBody>
      </p:sp>
      <p:sp>
        <p:nvSpPr>
          <p:cNvPr id="88076" name="Rectangle 12"/>
          <p:cNvSpPr>
            <a:spLocks noChangeArrowheads="1"/>
          </p:cNvSpPr>
          <p:nvPr/>
        </p:nvSpPr>
        <p:spPr bwMode="auto">
          <a:xfrm>
            <a:off x="7164388" y="3284538"/>
            <a:ext cx="936625" cy="549275"/>
          </a:xfrm>
          <a:prstGeom prst="rect">
            <a:avLst/>
          </a:prstGeom>
          <a:solidFill>
            <a:srgbClr val="FFCCFF"/>
          </a:solidFill>
          <a:ln w="9525">
            <a:solidFill>
              <a:schemeClr val="tx1"/>
            </a:solidFill>
            <a:miter lim="800000"/>
            <a:headEnd/>
            <a:tailEnd/>
          </a:ln>
          <a:effectLst/>
        </p:spPr>
        <p:txBody>
          <a:bodyPr wrap="none" anchor="ctr"/>
          <a:lstStyle/>
          <a:p>
            <a:pPr algn="ctr" rtl="1" eaLnBrk="1" hangingPunct="1"/>
            <a:r>
              <a:rPr lang="en-US" altLang="en-US" dirty="0">
                <a:solidFill>
                  <a:schemeClr val="bg1"/>
                </a:solidFill>
              </a:rPr>
              <a:t>follow</a:t>
            </a:r>
            <a:endParaRPr lang="en-CA" altLang="en-US" dirty="0">
              <a:solidFill>
                <a:schemeClr val="bg1"/>
              </a:solidFill>
            </a:endParaRPr>
          </a:p>
        </p:txBody>
      </p:sp>
      <p:sp>
        <p:nvSpPr>
          <p:cNvPr id="88078" name="AutoShape 14"/>
          <p:cNvSpPr>
            <a:spLocks noChangeArrowheads="1"/>
          </p:cNvSpPr>
          <p:nvPr/>
        </p:nvSpPr>
        <p:spPr bwMode="auto">
          <a:xfrm>
            <a:off x="7451725" y="2565400"/>
            <a:ext cx="288925" cy="576263"/>
          </a:xfrm>
          <a:prstGeom prst="downArrow">
            <a:avLst>
              <a:gd name="adj1" fmla="val 50000"/>
              <a:gd name="adj2" fmla="val 49863"/>
            </a:avLst>
          </a:prstGeom>
          <a:solidFill>
            <a:schemeClr val="accent1"/>
          </a:solidFill>
          <a:ln w="9525">
            <a:solidFill>
              <a:schemeClr val="tx1"/>
            </a:solidFill>
            <a:miter lim="800000"/>
            <a:headEnd/>
            <a:tailEnd/>
          </a:ln>
          <a:effectLst/>
        </p:spPr>
        <p:txBody>
          <a:bodyPr wrap="none" anchor="ctr"/>
          <a:lstStyle/>
          <a:p>
            <a:pPr algn="r" rtl="1" eaLnBrk="1" hangingPunct="1"/>
            <a:endParaRPr lang="en-US"/>
          </a:p>
        </p:txBody>
      </p:sp>
      <p:sp>
        <p:nvSpPr>
          <p:cNvPr id="88079" name="AutoShape 15"/>
          <p:cNvSpPr>
            <a:spLocks noChangeArrowheads="1"/>
          </p:cNvSpPr>
          <p:nvPr/>
        </p:nvSpPr>
        <p:spPr bwMode="auto">
          <a:xfrm>
            <a:off x="3132138" y="2636838"/>
            <a:ext cx="288925" cy="576262"/>
          </a:xfrm>
          <a:prstGeom prst="downArrow">
            <a:avLst>
              <a:gd name="adj1" fmla="val 50000"/>
              <a:gd name="adj2" fmla="val 49863"/>
            </a:avLst>
          </a:prstGeom>
          <a:solidFill>
            <a:schemeClr val="accent1"/>
          </a:solidFill>
          <a:ln w="9525">
            <a:solidFill>
              <a:schemeClr val="tx1"/>
            </a:solidFill>
            <a:miter lim="800000"/>
            <a:headEnd/>
            <a:tailEnd/>
          </a:ln>
          <a:effectLst/>
        </p:spPr>
        <p:txBody>
          <a:bodyPr wrap="none" anchor="ctr"/>
          <a:lstStyle/>
          <a:p>
            <a:pPr algn="r" rtl="1" eaLnBrk="1" hangingPunct="1"/>
            <a:endParaRPr lang="en-US"/>
          </a:p>
        </p:txBody>
      </p:sp>
      <p:sp>
        <p:nvSpPr>
          <p:cNvPr id="88080" name="AutoShape 16"/>
          <p:cNvSpPr>
            <a:spLocks noChangeArrowheads="1"/>
          </p:cNvSpPr>
          <p:nvPr/>
        </p:nvSpPr>
        <p:spPr bwMode="auto">
          <a:xfrm>
            <a:off x="1116013" y="2636838"/>
            <a:ext cx="288925" cy="576262"/>
          </a:xfrm>
          <a:prstGeom prst="downArrow">
            <a:avLst>
              <a:gd name="adj1" fmla="val 50000"/>
              <a:gd name="adj2" fmla="val 49863"/>
            </a:avLst>
          </a:prstGeom>
          <a:solidFill>
            <a:schemeClr val="accent1"/>
          </a:solidFill>
          <a:ln w="9525">
            <a:solidFill>
              <a:schemeClr val="tx1"/>
            </a:solidFill>
            <a:miter lim="800000"/>
            <a:headEnd/>
            <a:tailEnd/>
          </a:ln>
          <a:effectLst/>
        </p:spPr>
        <p:txBody>
          <a:bodyPr wrap="none" anchor="ctr"/>
          <a:lstStyle/>
          <a:p>
            <a:pPr algn="r" rtl="1" eaLnBrk="1" hangingPunct="1"/>
            <a:endParaRPr lang="en-US"/>
          </a:p>
        </p:txBody>
      </p:sp>
      <p:sp>
        <p:nvSpPr>
          <p:cNvPr id="88081" name="AutoShape 17"/>
          <p:cNvSpPr>
            <a:spLocks noChangeArrowheads="1"/>
          </p:cNvSpPr>
          <p:nvPr/>
        </p:nvSpPr>
        <p:spPr bwMode="auto">
          <a:xfrm>
            <a:off x="827088" y="3933825"/>
            <a:ext cx="288925" cy="576263"/>
          </a:xfrm>
          <a:prstGeom prst="downArrow">
            <a:avLst>
              <a:gd name="adj1" fmla="val 50000"/>
              <a:gd name="adj2" fmla="val 49863"/>
            </a:avLst>
          </a:prstGeom>
          <a:solidFill>
            <a:schemeClr val="accent1"/>
          </a:solidFill>
          <a:ln w="9525">
            <a:solidFill>
              <a:schemeClr val="tx1"/>
            </a:solidFill>
            <a:miter lim="800000"/>
            <a:headEnd/>
            <a:tailEnd/>
          </a:ln>
          <a:effectLst/>
        </p:spPr>
        <p:txBody>
          <a:bodyPr wrap="none" anchor="ctr"/>
          <a:lstStyle/>
          <a:p>
            <a:pPr algn="r" rtl="1" eaLnBrk="1" hangingPunct="1"/>
            <a:endParaRPr lang="en-US"/>
          </a:p>
        </p:txBody>
      </p:sp>
      <p:sp>
        <p:nvSpPr>
          <p:cNvPr id="88082" name="AutoShape 18"/>
          <p:cNvSpPr>
            <a:spLocks noChangeArrowheads="1"/>
          </p:cNvSpPr>
          <p:nvPr/>
        </p:nvSpPr>
        <p:spPr bwMode="auto">
          <a:xfrm>
            <a:off x="3492500" y="3933825"/>
            <a:ext cx="288925" cy="576263"/>
          </a:xfrm>
          <a:prstGeom prst="downArrow">
            <a:avLst>
              <a:gd name="adj1" fmla="val 50000"/>
              <a:gd name="adj2" fmla="val 49863"/>
            </a:avLst>
          </a:prstGeom>
          <a:solidFill>
            <a:schemeClr val="accent1"/>
          </a:solidFill>
          <a:ln w="9525">
            <a:solidFill>
              <a:schemeClr val="tx1"/>
            </a:solidFill>
            <a:miter lim="800000"/>
            <a:headEnd/>
            <a:tailEnd/>
          </a:ln>
          <a:effectLst/>
        </p:spPr>
        <p:txBody>
          <a:bodyPr wrap="none" anchor="ctr"/>
          <a:lstStyle/>
          <a:p>
            <a:pPr algn="r" rtl="1" eaLnBrk="1" hangingPunct="1"/>
            <a:endParaRPr lang="en-US"/>
          </a:p>
        </p:txBody>
      </p:sp>
      <p:sp>
        <p:nvSpPr>
          <p:cNvPr id="88083" name="AutoShape 19"/>
          <p:cNvSpPr>
            <a:spLocks noChangeArrowheads="1"/>
          </p:cNvSpPr>
          <p:nvPr/>
        </p:nvSpPr>
        <p:spPr bwMode="auto">
          <a:xfrm>
            <a:off x="7451725" y="3860800"/>
            <a:ext cx="215900" cy="720725"/>
          </a:xfrm>
          <a:prstGeom prst="downArrow">
            <a:avLst>
              <a:gd name="adj1" fmla="val 50000"/>
              <a:gd name="adj2" fmla="val 83456"/>
            </a:avLst>
          </a:prstGeom>
          <a:solidFill>
            <a:schemeClr val="accent1"/>
          </a:solidFill>
          <a:ln w="9525">
            <a:solidFill>
              <a:schemeClr val="tx1"/>
            </a:solidFill>
            <a:miter lim="800000"/>
            <a:headEnd/>
            <a:tailEnd/>
          </a:ln>
          <a:effectLst/>
        </p:spPr>
        <p:txBody>
          <a:bodyPr wrap="none" anchor="ctr"/>
          <a:lstStyle/>
          <a:p>
            <a:pPr algn="r" rtl="1" eaLnBrk="1" hangingPunct="1"/>
            <a:endParaRPr lang="en-US"/>
          </a:p>
        </p:txBody>
      </p:sp>
      <p:sp>
        <p:nvSpPr>
          <p:cNvPr id="88084" name="Rectangle 20"/>
          <p:cNvSpPr>
            <a:spLocks noChangeArrowheads="1"/>
          </p:cNvSpPr>
          <p:nvPr/>
        </p:nvSpPr>
        <p:spPr bwMode="auto">
          <a:xfrm>
            <a:off x="250825" y="5876925"/>
            <a:ext cx="8642350" cy="792163"/>
          </a:xfrm>
          <a:prstGeom prst="rect">
            <a:avLst/>
          </a:prstGeom>
          <a:solidFill>
            <a:schemeClr val="accent1"/>
          </a:solidFill>
          <a:ln w="9525">
            <a:solidFill>
              <a:schemeClr val="tx1"/>
            </a:solidFill>
            <a:miter lim="800000"/>
            <a:headEnd/>
            <a:tailEnd/>
          </a:ln>
          <a:effectLst/>
        </p:spPr>
        <p:txBody>
          <a:bodyPr wrap="none" anchor="ctr"/>
          <a:lstStyle/>
          <a:p>
            <a:pPr rtl="1" eaLnBrk="1" hangingPunct="1"/>
            <a:r>
              <a:rPr lang="en-US" altLang="en-US" dirty="0"/>
              <a:t>In women with continued bleeding after a negative initial evaluation, further testing </a:t>
            </a:r>
          </a:p>
          <a:p>
            <a:pPr rtl="1" eaLnBrk="1" hangingPunct="1"/>
            <a:r>
              <a:rPr lang="en-US" altLang="en-US" dirty="0"/>
              <a:t>with </a:t>
            </a:r>
            <a:r>
              <a:rPr lang="en-US" altLang="en-US" dirty="0" err="1"/>
              <a:t>hysteroscopically</a:t>
            </a:r>
            <a:r>
              <a:rPr lang="en-US" altLang="en-US" dirty="0"/>
              <a:t> directed biopsy is essential, </a:t>
            </a:r>
            <a:endParaRPr lang="en-CA"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wipe(down)">
                                      <p:cBhvr>
                                        <p:cTn id="7" dur="580">
                                          <p:stCondLst>
                                            <p:cond delay="0"/>
                                          </p:stCondLst>
                                        </p:cTn>
                                        <p:tgtEl>
                                          <p:spTgt spid="88069"/>
                                        </p:tgtEl>
                                      </p:cBhvr>
                                    </p:animEffect>
                                    <p:anim calcmode="lin" valueType="num">
                                      <p:cBhvr>
                                        <p:cTn id="8" dur="1822" tmFilter="0,0; 0.14,0.36; 0.43,0.73; 0.71,0.91; 1.0,1.0">
                                          <p:stCondLst>
                                            <p:cond delay="0"/>
                                          </p:stCondLst>
                                        </p:cTn>
                                        <p:tgtEl>
                                          <p:spTgt spid="880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80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80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80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8069"/>
                                        </p:tgtEl>
                                        <p:attrNameLst>
                                          <p:attrName>ppt_y</p:attrName>
                                        </p:attrNameLst>
                                      </p:cBhvr>
                                      <p:tavLst>
                                        <p:tav tm="0" fmla="#ppt_y-sin(pi*$)/81">
                                          <p:val>
                                            <p:fltVal val="0"/>
                                          </p:val>
                                        </p:tav>
                                        <p:tav tm="100000">
                                          <p:val>
                                            <p:fltVal val="1"/>
                                          </p:val>
                                        </p:tav>
                                      </p:tavLst>
                                    </p:anim>
                                    <p:animScale>
                                      <p:cBhvr>
                                        <p:cTn id="13" dur="26">
                                          <p:stCondLst>
                                            <p:cond delay="650"/>
                                          </p:stCondLst>
                                        </p:cTn>
                                        <p:tgtEl>
                                          <p:spTgt spid="88069"/>
                                        </p:tgtEl>
                                      </p:cBhvr>
                                      <p:to x="100000" y="60000"/>
                                    </p:animScale>
                                    <p:animScale>
                                      <p:cBhvr>
                                        <p:cTn id="14" dur="166" decel="50000">
                                          <p:stCondLst>
                                            <p:cond delay="676"/>
                                          </p:stCondLst>
                                        </p:cTn>
                                        <p:tgtEl>
                                          <p:spTgt spid="88069"/>
                                        </p:tgtEl>
                                      </p:cBhvr>
                                      <p:to x="100000" y="100000"/>
                                    </p:animScale>
                                    <p:animScale>
                                      <p:cBhvr>
                                        <p:cTn id="15" dur="26">
                                          <p:stCondLst>
                                            <p:cond delay="1312"/>
                                          </p:stCondLst>
                                        </p:cTn>
                                        <p:tgtEl>
                                          <p:spTgt spid="88069"/>
                                        </p:tgtEl>
                                      </p:cBhvr>
                                      <p:to x="100000" y="80000"/>
                                    </p:animScale>
                                    <p:animScale>
                                      <p:cBhvr>
                                        <p:cTn id="16" dur="166" decel="50000">
                                          <p:stCondLst>
                                            <p:cond delay="1338"/>
                                          </p:stCondLst>
                                        </p:cTn>
                                        <p:tgtEl>
                                          <p:spTgt spid="88069"/>
                                        </p:tgtEl>
                                      </p:cBhvr>
                                      <p:to x="100000" y="100000"/>
                                    </p:animScale>
                                    <p:animScale>
                                      <p:cBhvr>
                                        <p:cTn id="17" dur="26">
                                          <p:stCondLst>
                                            <p:cond delay="1642"/>
                                          </p:stCondLst>
                                        </p:cTn>
                                        <p:tgtEl>
                                          <p:spTgt spid="88069"/>
                                        </p:tgtEl>
                                      </p:cBhvr>
                                      <p:to x="100000" y="90000"/>
                                    </p:animScale>
                                    <p:animScale>
                                      <p:cBhvr>
                                        <p:cTn id="18" dur="166" decel="50000">
                                          <p:stCondLst>
                                            <p:cond delay="1668"/>
                                          </p:stCondLst>
                                        </p:cTn>
                                        <p:tgtEl>
                                          <p:spTgt spid="88069"/>
                                        </p:tgtEl>
                                      </p:cBhvr>
                                      <p:to x="100000" y="100000"/>
                                    </p:animScale>
                                    <p:animScale>
                                      <p:cBhvr>
                                        <p:cTn id="19" dur="26">
                                          <p:stCondLst>
                                            <p:cond delay="1808"/>
                                          </p:stCondLst>
                                        </p:cTn>
                                        <p:tgtEl>
                                          <p:spTgt spid="88069"/>
                                        </p:tgtEl>
                                      </p:cBhvr>
                                      <p:to x="100000" y="95000"/>
                                    </p:animScale>
                                    <p:animScale>
                                      <p:cBhvr>
                                        <p:cTn id="20" dur="166" decel="50000">
                                          <p:stCondLst>
                                            <p:cond delay="1834"/>
                                          </p:stCondLst>
                                        </p:cTn>
                                        <p:tgtEl>
                                          <p:spTgt spid="8806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8080"/>
                                        </p:tgtEl>
                                        <p:attrNameLst>
                                          <p:attrName>style.visibility</p:attrName>
                                        </p:attrNameLst>
                                      </p:cBhvr>
                                      <p:to>
                                        <p:strVal val="visible"/>
                                      </p:to>
                                    </p:set>
                                    <p:anim calcmode="lin" valueType="num">
                                      <p:cBhvr>
                                        <p:cTn id="25" dur="500" fill="hold"/>
                                        <p:tgtEl>
                                          <p:spTgt spid="88080"/>
                                        </p:tgtEl>
                                        <p:attrNameLst>
                                          <p:attrName>ppt_w</p:attrName>
                                        </p:attrNameLst>
                                      </p:cBhvr>
                                      <p:tavLst>
                                        <p:tav tm="0">
                                          <p:val>
                                            <p:strVal val="#ppt_w*0.05"/>
                                          </p:val>
                                        </p:tav>
                                        <p:tav tm="100000">
                                          <p:val>
                                            <p:strVal val="#ppt_w"/>
                                          </p:val>
                                        </p:tav>
                                      </p:tavLst>
                                    </p:anim>
                                    <p:anim calcmode="lin" valueType="num">
                                      <p:cBhvr>
                                        <p:cTn id="26" dur="500" fill="hold"/>
                                        <p:tgtEl>
                                          <p:spTgt spid="88080"/>
                                        </p:tgtEl>
                                        <p:attrNameLst>
                                          <p:attrName>ppt_h</p:attrName>
                                        </p:attrNameLst>
                                      </p:cBhvr>
                                      <p:tavLst>
                                        <p:tav tm="0">
                                          <p:val>
                                            <p:strVal val="#ppt_h"/>
                                          </p:val>
                                        </p:tav>
                                        <p:tav tm="100000">
                                          <p:val>
                                            <p:strVal val="#ppt_h"/>
                                          </p:val>
                                        </p:tav>
                                      </p:tavLst>
                                    </p:anim>
                                    <p:anim calcmode="lin" valueType="num">
                                      <p:cBhvr>
                                        <p:cTn id="27" dur="500" fill="hold"/>
                                        <p:tgtEl>
                                          <p:spTgt spid="88080"/>
                                        </p:tgtEl>
                                        <p:attrNameLst>
                                          <p:attrName>ppt_x</p:attrName>
                                        </p:attrNameLst>
                                      </p:cBhvr>
                                      <p:tavLst>
                                        <p:tav tm="0">
                                          <p:val>
                                            <p:strVal val="#ppt_x-.2"/>
                                          </p:val>
                                        </p:tav>
                                        <p:tav tm="100000">
                                          <p:val>
                                            <p:strVal val="#ppt_x"/>
                                          </p:val>
                                        </p:tav>
                                      </p:tavLst>
                                    </p:anim>
                                    <p:anim calcmode="lin" valueType="num">
                                      <p:cBhvr>
                                        <p:cTn id="28" dur="500" fill="hold"/>
                                        <p:tgtEl>
                                          <p:spTgt spid="88080"/>
                                        </p:tgtEl>
                                        <p:attrNameLst>
                                          <p:attrName>ppt_y</p:attrName>
                                        </p:attrNameLst>
                                      </p:cBhvr>
                                      <p:tavLst>
                                        <p:tav tm="0">
                                          <p:val>
                                            <p:strVal val="#ppt_y"/>
                                          </p:val>
                                        </p:tav>
                                        <p:tav tm="100000">
                                          <p:val>
                                            <p:strVal val="#ppt_y"/>
                                          </p:val>
                                        </p:tav>
                                      </p:tavLst>
                                    </p:anim>
                                    <p:animEffect transition="in" filter="fade">
                                      <p:cBhvr>
                                        <p:cTn id="29" dur="500"/>
                                        <p:tgtEl>
                                          <p:spTgt spid="88080"/>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88071"/>
                                        </p:tgtEl>
                                        <p:attrNameLst>
                                          <p:attrName>style.visibility</p:attrName>
                                        </p:attrNameLst>
                                      </p:cBhvr>
                                      <p:to>
                                        <p:strVal val="visible"/>
                                      </p:to>
                                    </p:set>
                                    <p:anim calcmode="lin" valueType="num">
                                      <p:cBhvr>
                                        <p:cTn id="32" dur="500" fill="hold"/>
                                        <p:tgtEl>
                                          <p:spTgt spid="88071"/>
                                        </p:tgtEl>
                                        <p:attrNameLst>
                                          <p:attrName>ppt_w</p:attrName>
                                        </p:attrNameLst>
                                      </p:cBhvr>
                                      <p:tavLst>
                                        <p:tav tm="0">
                                          <p:val>
                                            <p:strVal val="#ppt_w*0.05"/>
                                          </p:val>
                                        </p:tav>
                                        <p:tav tm="100000">
                                          <p:val>
                                            <p:strVal val="#ppt_w"/>
                                          </p:val>
                                        </p:tav>
                                      </p:tavLst>
                                    </p:anim>
                                    <p:anim calcmode="lin" valueType="num">
                                      <p:cBhvr>
                                        <p:cTn id="33" dur="500" fill="hold"/>
                                        <p:tgtEl>
                                          <p:spTgt spid="88071"/>
                                        </p:tgtEl>
                                        <p:attrNameLst>
                                          <p:attrName>ppt_h</p:attrName>
                                        </p:attrNameLst>
                                      </p:cBhvr>
                                      <p:tavLst>
                                        <p:tav tm="0">
                                          <p:val>
                                            <p:strVal val="#ppt_h"/>
                                          </p:val>
                                        </p:tav>
                                        <p:tav tm="100000">
                                          <p:val>
                                            <p:strVal val="#ppt_h"/>
                                          </p:val>
                                        </p:tav>
                                      </p:tavLst>
                                    </p:anim>
                                    <p:anim calcmode="lin" valueType="num">
                                      <p:cBhvr>
                                        <p:cTn id="34" dur="500" fill="hold"/>
                                        <p:tgtEl>
                                          <p:spTgt spid="88071"/>
                                        </p:tgtEl>
                                        <p:attrNameLst>
                                          <p:attrName>ppt_x</p:attrName>
                                        </p:attrNameLst>
                                      </p:cBhvr>
                                      <p:tavLst>
                                        <p:tav tm="0">
                                          <p:val>
                                            <p:strVal val="#ppt_x-.2"/>
                                          </p:val>
                                        </p:tav>
                                        <p:tav tm="100000">
                                          <p:val>
                                            <p:strVal val="#ppt_x"/>
                                          </p:val>
                                        </p:tav>
                                      </p:tavLst>
                                    </p:anim>
                                    <p:anim calcmode="lin" valueType="num">
                                      <p:cBhvr>
                                        <p:cTn id="35" dur="500" fill="hold"/>
                                        <p:tgtEl>
                                          <p:spTgt spid="88071"/>
                                        </p:tgtEl>
                                        <p:attrNameLst>
                                          <p:attrName>ppt_y</p:attrName>
                                        </p:attrNameLst>
                                      </p:cBhvr>
                                      <p:tavLst>
                                        <p:tav tm="0">
                                          <p:val>
                                            <p:strVal val="#ppt_y"/>
                                          </p:val>
                                        </p:tav>
                                        <p:tav tm="100000">
                                          <p:val>
                                            <p:strVal val="#ppt_y"/>
                                          </p:val>
                                        </p:tav>
                                      </p:tavLst>
                                    </p:anim>
                                    <p:animEffect transition="in" filter="fade">
                                      <p:cBhvr>
                                        <p:cTn id="36" dur="500"/>
                                        <p:tgtEl>
                                          <p:spTgt spid="880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8079"/>
                                        </p:tgtEl>
                                        <p:attrNameLst>
                                          <p:attrName>style.visibility</p:attrName>
                                        </p:attrNameLst>
                                      </p:cBhvr>
                                      <p:to>
                                        <p:strVal val="visible"/>
                                      </p:to>
                                    </p:set>
                                    <p:anim calcmode="lin" valueType="num">
                                      <p:cBhvr additive="base">
                                        <p:cTn id="41" dur="500" fill="hold"/>
                                        <p:tgtEl>
                                          <p:spTgt spid="88079"/>
                                        </p:tgtEl>
                                        <p:attrNameLst>
                                          <p:attrName>ppt_x</p:attrName>
                                        </p:attrNameLst>
                                      </p:cBhvr>
                                      <p:tavLst>
                                        <p:tav tm="0">
                                          <p:val>
                                            <p:strVal val="#ppt_x"/>
                                          </p:val>
                                        </p:tav>
                                        <p:tav tm="100000">
                                          <p:val>
                                            <p:strVal val="#ppt_x"/>
                                          </p:val>
                                        </p:tav>
                                      </p:tavLst>
                                    </p:anim>
                                    <p:anim calcmode="lin" valueType="num">
                                      <p:cBhvr additive="base">
                                        <p:cTn id="42" dur="500" fill="hold"/>
                                        <p:tgtEl>
                                          <p:spTgt spid="8807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8072"/>
                                        </p:tgtEl>
                                        <p:attrNameLst>
                                          <p:attrName>style.visibility</p:attrName>
                                        </p:attrNameLst>
                                      </p:cBhvr>
                                      <p:to>
                                        <p:strVal val="visible"/>
                                      </p:to>
                                    </p:set>
                                    <p:anim calcmode="lin" valueType="num">
                                      <p:cBhvr additive="base">
                                        <p:cTn id="45" dur="500" fill="hold"/>
                                        <p:tgtEl>
                                          <p:spTgt spid="88072"/>
                                        </p:tgtEl>
                                        <p:attrNameLst>
                                          <p:attrName>ppt_x</p:attrName>
                                        </p:attrNameLst>
                                      </p:cBhvr>
                                      <p:tavLst>
                                        <p:tav tm="0">
                                          <p:val>
                                            <p:strVal val="#ppt_x"/>
                                          </p:val>
                                        </p:tav>
                                        <p:tav tm="100000">
                                          <p:val>
                                            <p:strVal val="#ppt_x"/>
                                          </p:val>
                                        </p:tav>
                                      </p:tavLst>
                                    </p:anim>
                                    <p:anim calcmode="lin" valueType="num">
                                      <p:cBhvr additive="base">
                                        <p:cTn id="46"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88081"/>
                                        </p:tgtEl>
                                        <p:attrNameLst>
                                          <p:attrName>style.visibility</p:attrName>
                                        </p:attrNameLst>
                                      </p:cBhvr>
                                      <p:to>
                                        <p:strVal val="visible"/>
                                      </p:to>
                                    </p:set>
                                    <p:animEffect transition="in" filter="wipe(down)">
                                      <p:cBhvr>
                                        <p:cTn id="51" dur="580">
                                          <p:stCondLst>
                                            <p:cond delay="0"/>
                                          </p:stCondLst>
                                        </p:cTn>
                                        <p:tgtEl>
                                          <p:spTgt spid="88081"/>
                                        </p:tgtEl>
                                      </p:cBhvr>
                                    </p:animEffect>
                                    <p:anim calcmode="lin" valueType="num">
                                      <p:cBhvr>
                                        <p:cTn id="52" dur="1822" tmFilter="0,0; 0.14,0.36; 0.43,0.73; 0.71,0.91; 1.0,1.0">
                                          <p:stCondLst>
                                            <p:cond delay="0"/>
                                          </p:stCondLst>
                                        </p:cTn>
                                        <p:tgtEl>
                                          <p:spTgt spid="8808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808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808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808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8081"/>
                                        </p:tgtEl>
                                        <p:attrNameLst>
                                          <p:attrName>ppt_y</p:attrName>
                                        </p:attrNameLst>
                                      </p:cBhvr>
                                      <p:tavLst>
                                        <p:tav tm="0" fmla="#ppt_y-sin(pi*$)/81">
                                          <p:val>
                                            <p:fltVal val="0"/>
                                          </p:val>
                                        </p:tav>
                                        <p:tav tm="100000">
                                          <p:val>
                                            <p:fltVal val="1"/>
                                          </p:val>
                                        </p:tav>
                                      </p:tavLst>
                                    </p:anim>
                                    <p:animScale>
                                      <p:cBhvr>
                                        <p:cTn id="57" dur="26">
                                          <p:stCondLst>
                                            <p:cond delay="650"/>
                                          </p:stCondLst>
                                        </p:cTn>
                                        <p:tgtEl>
                                          <p:spTgt spid="88081"/>
                                        </p:tgtEl>
                                      </p:cBhvr>
                                      <p:to x="100000" y="60000"/>
                                    </p:animScale>
                                    <p:animScale>
                                      <p:cBhvr>
                                        <p:cTn id="58" dur="166" decel="50000">
                                          <p:stCondLst>
                                            <p:cond delay="676"/>
                                          </p:stCondLst>
                                        </p:cTn>
                                        <p:tgtEl>
                                          <p:spTgt spid="88081"/>
                                        </p:tgtEl>
                                      </p:cBhvr>
                                      <p:to x="100000" y="100000"/>
                                    </p:animScale>
                                    <p:animScale>
                                      <p:cBhvr>
                                        <p:cTn id="59" dur="26">
                                          <p:stCondLst>
                                            <p:cond delay="1312"/>
                                          </p:stCondLst>
                                        </p:cTn>
                                        <p:tgtEl>
                                          <p:spTgt spid="88081"/>
                                        </p:tgtEl>
                                      </p:cBhvr>
                                      <p:to x="100000" y="80000"/>
                                    </p:animScale>
                                    <p:animScale>
                                      <p:cBhvr>
                                        <p:cTn id="60" dur="166" decel="50000">
                                          <p:stCondLst>
                                            <p:cond delay="1338"/>
                                          </p:stCondLst>
                                        </p:cTn>
                                        <p:tgtEl>
                                          <p:spTgt spid="88081"/>
                                        </p:tgtEl>
                                      </p:cBhvr>
                                      <p:to x="100000" y="100000"/>
                                    </p:animScale>
                                    <p:animScale>
                                      <p:cBhvr>
                                        <p:cTn id="61" dur="26">
                                          <p:stCondLst>
                                            <p:cond delay="1642"/>
                                          </p:stCondLst>
                                        </p:cTn>
                                        <p:tgtEl>
                                          <p:spTgt spid="88081"/>
                                        </p:tgtEl>
                                      </p:cBhvr>
                                      <p:to x="100000" y="90000"/>
                                    </p:animScale>
                                    <p:animScale>
                                      <p:cBhvr>
                                        <p:cTn id="62" dur="166" decel="50000">
                                          <p:stCondLst>
                                            <p:cond delay="1668"/>
                                          </p:stCondLst>
                                        </p:cTn>
                                        <p:tgtEl>
                                          <p:spTgt spid="88081"/>
                                        </p:tgtEl>
                                      </p:cBhvr>
                                      <p:to x="100000" y="100000"/>
                                    </p:animScale>
                                    <p:animScale>
                                      <p:cBhvr>
                                        <p:cTn id="63" dur="26">
                                          <p:stCondLst>
                                            <p:cond delay="1808"/>
                                          </p:stCondLst>
                                        </p:cTn>
                                        <p:tgtEl>
                                          <p:spTgt spid="88081"/>
                                        </p:tgtEl>
                                      </p:cBhvr>
                                      <p:to x="100000" y="95000"/>
                                    </p:animScale>
                                    <p:animScale>
                                      <p:cBhvr>
                                        <p:cTn id="64" dur="166" decel="50000">
                                          <p:stCondLst>
                                            <p:cond delay="1834"/>
                                          </p:stCondLst>
                                        </p:cTn>
                                        <p:tgtEl>
                                          <p:spTgt spid="88081"/>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88074"/>
                                        </p:tgtEl>
                                        <p:attrNameLst>
                                          <p:attrName>style.visibility</p:attrName>
                                        </p:attrNameLst>
                                      </p:cBhvr>
                                      <p:to>
                                        <p:strVal val="visible"/>
                                      </p:to>
                                    </p:set>
                                    <p:animEffect transition="in" filter="wipe(down)">
                                      <p:cBhvr>
                                        <p:cTn id="67" dur="580">
                                          <p:stCondLst>
                                            <p:cond delay="0"/>
                                          </p:stCondLst>
                                        </p:cTn>
                                        <p:tgtEl>
                                          <p:spTgt spid="88074"/>
                                        </p:tgtEl>
                                      </p:cBhvr>
                                    </p:animEffect>
                                    <p:anim calcmode="lin" valueType="num">
                                      <p:cBhvr>
                                        <p:cTn id="68" dur="1822" tmFilter="0,0; 0.14,0.36; 0.43,0.73; 0.71,0.91; 1.0,1.0">
                                          <p:stCondLst>
                                            <p:cond delay="0"/>
                                          </p:stCondLst>
                                        </p:cTn>
                                        <p:tgtEl>
                                          <p:spTgt spid="8807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807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807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807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8074"/>
                                        </p:tgtEl>
                                        <p:attrNameLst>
                                          <p:attrName>ppt_y</p:attrName>
                                        </p:attrNameLst>
                                      </p:cBhvr>
                                      <p:tavLst>
                                        <p:tav tm="0" fmla="#ppt_y-sin(pi*$)/81">
                                          <p:val>
                                            <p:fltVal val="0"/>
                                          </p:val>
                                        </p:tav>
                                        <p:tav tm="100000">
                                          <p:val>
                                            <p:fltVal val="1"/>
                                          </p:val>
                                        </p:tav>
                                      </p:tavLst>
                                    </p:anim>
                                    <p:animScale>
                                      <p:cBhvr>
                                        <p:cTn id="73" dur="26">
                                          <p:stCondLst>
                                            <p:cond delay="650"/>
                                          </p:stCondLst>
                                        </p:cTn>
                                        <p:tgtEl>
                                          <p:spTgt spid="88074"/>
                                        </p:tgtEl>
                                      </p:cBhvr>
                                      <p:to x="100000" y="60000"/>
                                    </p:animScale>
                                    <p:animScale>
                                      <p:cBhvr>
                                        <p:cTn id="74" dur="166" decel="50000">
                                          <p:stCondLst>
                                            <p:cond delay="676"/>
                                          </p:stCondLst>
                                        </p:cTn>
                                        <p:tgtEl>
                                          <p:spTgt spid="88074"/>
                                        </p:tgtEl>
                                      </p:cBhvr>
                                      <p:to x="100000" y="100000"/>
                                    </p:animScale>
                                    <p:animScale>
                                      <p:cBhvr>
                                        <p:cTn id="75" dur="26">
                                          <p:stCondLst>
                                            <p:cond delay="1312"/>
                                          </p:stCondLst>
                                        </p:cTn>
                                        <p:tgtEl>
                                          <p:spTgt spid="88074"/>
                                        </p:tgtEl>
                                      </p:cBhvr>
                                      <p:to x="100000" y="80000"/>
                                    </p:animScale>
                                    <p:animScale>
                                      <p:cBhvr>
                                        <p:cTn id="76" dur="166" decel="50000">
                                          <p:stCondLst>
                                            <p:cond delay="1338"/>
                                          </p:stCondLst>
                                        </p:cTn>
                                        <p:tgtEl>
                                          <p:spTgt spid="88074"/>
                                        </p:tgtEl>
                                      </p:cBhvr>
                                      <p:to x="100000" y="100000"/>
                                    </p:animScale>
                                    <p:animScale>
                                      <p:cBhvr>
                                        <p:cTn id="77" dur="26">
                                          <p:stCondLst>
                                            <p:cond delay="1642"/>
                                          </p:stCondLst>
                                        </p:cTn>
                                        <p:tgtEl>
                                          <p:spTgt spid="88074"/>
                                        </p:tgtEl>
                                      </p:cBhvr>
                                      <p:to x="100000" y="90000"/>
                                    </p:animScale>
                                    <p:animScale>
                                      <p:cBhvr>
                                        <p:cTn id="78" dur="166" decel="50000">
                                          <p:stCondLst>
                                            <p:cond delay="1668"/>
                                          </p:stCondLst>
                                        </p:cTn>
                                        <p:tgtEl>
                                          <p:spTgt spid="88074"/>
                                        </p:tgtEl>
                                      </p:cBhvr>
                                      <p:to x="100000" y="100000"/>
                                    </p:animScale>
                                    <p:animScale>
                                      <p:cBhvr>
                                        <p:cTn id="79" dur="26">
                                          <p:stCondLst>
                                            <p:cond delay="1808"/>
                                          </p:stCondLst>
                                        </p:cTn>
                                        <p:tgtEl>
                                          <p:spTgt spid="88074"/>
                                        </p:tgtEl>
                                      </p:cBhvr>
                                      <p:to x="100000" y="95000"/>
                                    </p:animScale>
                                    <p:animScale>
                                      <p:cBhvr>
                                        <p:cTn id="80" dur="166" decel="50000">
                                          <p:stCondLst>
                                            <p:cond delay="1834"/>
                                          </p:stCondLst>
                                        </p:cTn>
                                        <p:tgtEl>
                                          <p:spTgt spid="88074"/>
                                        </p:tgtEl>
                                      </p:cBhvr>
                                      <p:to x="100000" y="100000"/>
                                    </p:animScale>
                                  </p:childTnLst>
                                </p:cTn>
                              </p:par>
                            </p:childTnLst>
                          </p:cTn>
                        </p:par>
                      </p:childTnLst>
                    </p:cTn>
                  </p:par>
                  <p:par>
                    <p:cTn id="81" fill="hold" nodeType="clickPar">
                      <p:stCondLst>
                        <p:cond delay="indefinite"/>
                      </p:stCondLst>
                      <p:childTnLst>
                        <p:par>
                          <p:cTn id="82" fill="hold" nodeType="withGroup">
                            <p:stCondLst>
                              <p:cond delay="0"/>
                            </p:stCondLst>
                            <p:childTnLst>
                              <p:par>
                                <p:cTn id="83" presetID="54" presetClass="entr" presetSubtype="0" accel="100000" fill="hold" grpId="0" nodeType="clickEffect">
                                  <p:stCondLst>
                                    <p:cond delay="0"/>
                                  </p:stCondLst>
                                  <p:childTnLst>
                                    <p:set>
                                      <p:cBhvr>
                                        <p:cTn id="84" dur="1" fill="hold">
                                          <p:stCondLst>
                                            <p:cond delay="0"/>
                                          </p:stCondLst>
                                        </p:cTn>
                                        <p:tgtEl>
                                          <p:spTgt spid="88082"/>
                                        </p:tgtEl>
                                        <p:attrNameLst>
                                          <p:attrName>style.visibility</p:attrName>
                                        </p:attrNameLst>
                                      </p:cBhvr>
                                      <p:to>
                                        <p:strVal val="visible"/>
                                      </p:to>
                                    </p:set>
                                    <p:anim calcmode="lin" valueType="num">
                                      <p:cBhvr>
                                        <p:cTn id="85" dur="500" fill="hold"/>
                                        <p:tgtEl>
                                          <p:spTgt spid="88082"/>
                                        </p:tgtEl>
                                        <p:attrNameLst>
                                          <p:attrName>ppt_w</p:attrName>
                                        </p:attrNameLst>
                                      </p:cBhvr>
                                      <p:tavLst>
                                        <p:tav tm="0">
                                          <p:val>
                                            <p:strVal val="#ppt_w*0.05"/>
                                          </p:val>
                                        </p:tav>
                                        <p:tav tm="100000">
                                          <p:val>
                                            <p:strVal val="#ppt_w"/>
                                          </p:val>
                                        </p:tav>
                                      </p:tavLst>
                                    </p:anim>
                                    <p:anim calcmode="lin" valueType="num">
                                      <p:cBhvr>
                                        <p:cTn id="86" dur="500" fill="hold"/>
                                        <p:tgtEl>
                                          <p:spTgt spid="88082"/>
                                        </p:tgtEl>
                                        <p:attrNameLst>
                                          <p:attrName>ppt_h</p:attrName>
                                        </p:attrNameLst>
                                      </p:cBhvr>
                                      <p:tavLst>
                                        <p:tav tm="0">
                                          <p:val>
                                            <p:strVal val="#ppt_h"/>
                                          </p:val>
                                        </p:tav>
                                        <p:tav tm="100000">
                                          <p:val>
                                            <p:strVal val="#ppt_h"/>
                                          </p:val>
                                        </p:tav>
                                      </p:tavLst>
                                    </p:anim>
                                    <p:anim calcmode="lin" valueType="num">
                                      <p:cBhvr>
                                        <p:cTn id="87" dur="500" fill="hold"/>
                                        <p:tgtEl>
                                          <p:spTgt spid="88082"/>
                                        </p:tgtEl>
                                        <p:attrNameLst>
                                          <p:attrName>ppt_x</p:attrName>
                                        </p:attrNameLst>
                                      </p:cBhvr>
                                      <p:tavLst>
                                        <p:tav tm="0">
                                          <p:val>
                                            <p:strVal val="#ppt_x-.2"/>
                                          </p:val>
                                        </p:tav>
                                        <p:tav tm="100000">
                                          <p:val>
                                            <p:strVal val="#ppt_x"/>
                                          </p:val>
                                        </p:tav>
                                      </p:tavLst>
                                    </p:anim>
                                    <p:anim calcmode="lin" valueType="num">
                                      <p:cBhvr>
                                        <p:cTn id="88" dur="500" fill="hold"/>
                                        <p:tgtEl>
                                          <p:spTgt spid="88082"/>
                                        </p:tgtEl>
                                        <p:attrNameLst>
                                          <p:attrName>ppt_y</p:attrName>
                                        </p:attrNameLst>
                                      </p:cBhvr>
                                      <p:tavLst>
                                        <p:tav tm="0">
                                          <p:val>
                                            <p:strVal val="#ppt_y"/>
                                          </p:val>
                                        </p:tav>
                                        <p:tav tm="100000">
                                          <p:val>
                                            <p:strVal val="#ppt_y"/>
                                          </p:val>
                                        </p:tav>
                                      </p:tavLst>
                                    </p:anim>
                                    <p:animEffect transition="in" filter="fade">
                                      <p:cBhvr>
                                        <p:cTn id="89" dur="500"/>
                                        <p:tgtEl>
                                          <p:spTgt spid="88082"/>
                                        </p:tgtEl>
                                      </p:cBhvr>
                                    </p:animEffect>
                                  </p:childTnLst>
                                </p:cTn>
                              </p:par>
                              <p:par>
                                <p:cTn id="90" presetID="54" presetClass="entr" presetSubtype="0" accel="100000" fill="hold" grpId="0" nodeType="withEffect">
                                  <p:stCondLst>
                                    <p:cond delay="0"/>
                                  </p:stCondLst>
                                  <p:childTnLst>
                                    <p:set>
                                      <p:cBhvr>
                                        <p:cTn id="91" dur="1" fill="hold">
                                          <p:stCondLst>
                                            <p:cond delay="0"/>
                                          </p:stCondLst>
                                        </p:cTn>
                                        <p:tgtEl>
                                          <p:spTgt spid="88073"/>
                                        </p:tgtEl>
                                        <p:attrNameLst>
                                          <p:attrName>style.visibility</p:attrName>
                                        </p:attrNameLst>
                                      </p:cBhvr>
                                      <p:to>
                                        <p:strVal val="visible"/>
                                      </p:to>
                                    </p:set>
                                    <p:anim calcmode="lin" valueType="num">
                                      <p:cBhvr>
                                        <p:cTn id="92" dur="500" fill="hold"/>
                                        <p:tgtEl>
                                          <p:spTgt spid="88073"/>
                                        </p:tgtEl>
                                        <p:attrNameLst>
                                          <p:attrName>ppt_w</p:attrName>
                                        </p:attrNameLst>
                                      </p:cBhvr>
                                      <p:tavLst>
                                        <p:tav tm="0">
                                          <p:val>
                                            <p:strVal val="#ppt_w*0.05"/>
                                          </p:val>
                                        </p:tav>
                                        <p:tav tm="100000">
                                          <p:val>
                                            <p:strVal val="#ppt_w"/>
                                          </p:val>
                                        </p:tav>
                                      </p:tavLst>
                                    </p:anim>
                                    <p:anim calcmode="lin" valueType="num">
                                      <p:cBhvr>
                                        <p:cTn id="93" dur="500" fill="hold"/>
                                        <p:tgtEl>
                                          <p:spTgt spid="88073"/>
                                        </p:tgtEl>
                                        <p:attrNameLst>
                                          <p:attrName>ppt_h</p:attrName>
                                        </p:attrNameLst>
                                      </p:cBhvr>
                                      <p:tavLst>
                                        <p:tav tm="0">
                                          <p:val>
                                            <p:strVal val="#ppt_h"/>
                                          </p:val>
                                        </p:tav>
                                        <p:tav tm="100000">
                                          <p:val>
                                            <p:strVal val="#ppt_h"/>
                                          </p:val>
                                        </p:tav>
                                      </p:tavLst>
                                    </p:anim>
                                    <p:anim calcmode="lin" valueType="num">
                                      <p:cBhvr>
                                        <p:cTn id="94" dur="500" fill="hold"/>
                                        <p:tgtEl>
                                          <p:spTgt spid="88073"/>
                                        </p:tgtEl>
                                        <p:attrNameLst>
                                          <p:attrName>ppt_x</p:attrName>
                                        </p:attrNameLst>
                                      </p:cBhvr>
                                      <p:tavLst>
                                        <p:tav tm="0">
                                          <p:val>
                                            <p:strVal val="#ppt_x-.2"/>
                                          </p:val>
                                        </p:tav>
                                        <p:tav tm="100000">
                                          <p:val>
                                            <p:strVal val="#ppt_x"/>
                                          </p:val>
                                        </p:tav>
                                      </p:tavLst>
                                    </p:anim>
                                    <p:anim calcmode="lin" valueType="num">
                                      <p:cBhvr>
                                        <p:cTn id="95" dur="500" fill="hold"/>
                                        <p:tgtEl>
                                          <p:spTgt spid="88073"/>
                                        </p:tgtEl>
                                        <p:attrNameLst>
                                          <p:attrName>ppt_y</p:attrName>
                                        </p:attrNameLst>
                                      </p:cBhvr>
                                      <p:tavLst>
                                        <p:tav tm="0">
                                          <p:val>
                                            <p:strVal val="#ppt_y"/>
                                          </p:val>
                                        </p:tav>
                                        <p:tav tm="100000">
                                          <p:val>
                                            <p:strVal val="#ppt_y"/>
                                          </p:val>
                                        </p:tav>
                                      </p:tavLst>
                                    </p:anim>
                                    <p:animEffect transition="in" filter="fade">
                                      <p:cBhvr>
                                        <p:cTn id="96" dur="500"/>
                                        <p:tgtEl>
                                          <p:spTgt spid="8807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8070"/>
                                        </p:tgtEl>
                                        <p:attrNameLst>
                                          <p:attrName>style.visibility</p:attrName>
                                        </p:attrNameLst>
                                      </p:cBhvr>
                                      <p:to>
                                        <p:strVal val="visible"/>
                                      </p:to>
                                    </p:set>
                                    <p:anim calcmode="lin" valueType="num">
                                      <p:cBhvr additive="base">
                                        <p:cTn id="101" dur="500" fill="hold"/>
                                        <p:tgtEl>
                                          <p:spTgt spid="88070"/>
                                        </p:tgtEl>
                                        <p:attrNameLst>
                                          <p:attrName>ppt_x</p:attrName>
                                        </p:attrNameLst>
                                      </p:cBhvr>
                                      <p:tavLst>
                                        <p:tav tm="0">
                                          <p:val>
                                            <p:strVal val="#ppt_x"/>
                                          </p:val>
                                        </p:tav>
                                        <p:tav tm="100000">
                                          <p:val>
                                            <p:strVal val="#ppt_x"/>
                                          </p:val>
                                        </p:tav>
                                      </p:tavLst>
                                    </p:anim>
                                    <p:anim calcmode="lin" valueType="num">
                                      <p:cBhvr additive="base">
                                        <p:cTn id="102" dur="500" fill="hold"/>
                                        <p:tgtEl>
                                          <p:spTgt spid="88070"/>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3" presetClass="entr" presetSubtype="16" fill="hold" grpId="0" nodeType="clickEffect">
                                  <p:stCondLst>
                                    <p:cond delay="0"/>
                                  </p:stCondLst>
                                  <p:childTnLst>
                                    <p:set>
                                      <p:cBhvr>
                                        <p:cTn id="106" dur="1" fill="hold">
                                          <p:stCondLst>
                                            <p:cond delay="0"/>
                                          </p:stCondLst>
                                        </p:cTn>
                                        <p:tgtEl>
                                          <p:spTgt spid="88078"/>
                                        </p:tgtEl>
                                        <p:attrNameLst>
                                          <p:attrName>style.visibility</p:attrName>
                                        </p:attrNameLst>
                                      </p:cBhvr>
                                      <p:to>
                                        <p:strVal val="visible"/>
                                      </p:to>
                                    </p:set>
                                    <p:animEffect transition="in" filter="plus(in)">
                                      <p:cBhvr>
                                        <p:cTn id="107" dur="2000"/>
                                        <p:tgtEl>
                                          <p:spTgt spid="88078"/>
                                        </p:tgtEl>
                                      </p:cBhvr>
                                    </p:animEffect>
                                  </p:childTnLst>
                                </p:cTn>
                              </p:par>
                              <p:par>
                                <p:cTn id="108" presetID="13" presetClass="entr" presetSubtype="16" fill="hold" grpId="0" nodeType="withEffect">
                                  <p:stCondLst>
                                    <p:cond delay="0"/>
                                  </p:stCondLst>
                                  <p:childTnLst>
                                    <p:set>
                                      <p:cBhvr>
                                        <p:cTn id="109" dur="1" fill="hold">
                                          <p:stCondLst>
                                            <p:cond delay="0"/>
                                          </p:stCondLst>
                                        </p:cTn>
                                        <p:tgtEl>
                                          <p:spTgt spid="88076"/>
                                        </p:tgtEl>
                                        <p:attrNameLst>
                                          <p:attrName>style.visibility</p:attrName>
                                        </p:attrNameLst>
                                      </p:cBhvr>
                                      <p:to>
                                        <p:strVal val="visible"/>
                                      </p:to>
                                    </p:set>
                                    <p:animEffect transition="in" filter="plus(in)">
                                      <p:cBhvr>
                                        <p:cTn id="110" dur="2000"/>
                                        <p:tgtEl>
                                          <p:spTgt spid="88076"/>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8083"/>
                                        </p:tgtEl>
                                        <p:attrNameLst>
                                          <p:attrName>style.visibility</p:attrName>
                                        </p:attrNameLst>
                                      </p:cBhvr>
                                      <p:to>
                                        <p:strVal val="visible"/>
                                      </p:to>
                                    </p:set>
                                    <p:anim calcmode="lin" valueType="num">
                                      <p:cBhvr additive="base">
                                        <p:cTn id="115" dur="500" fill="hold"/>
                                        <p:tgtEl>
                                          <p:spTgt spid="88083"/>
                                        </p:tgtEl>
                                        <p:attrNameLst>
                                          <p:attrName>ppt_x</p:attrName>
                                        </p:attrNameLst>
                                      </p:cBhvr>
                                      <p:tavLst>
                                        <p:tav tm="0">
                                          <p:val>
                                            <p:strVal val="#ppt_x"/>
                                          </p:val>
                                        </p:tav>
                                        <p:tav tm="100000">
                                          <p:val>
                                            <p:strVal val="#ppt_x"/>
                                          </p:val>
                                        </p:tav>
                                      </p:tavLst>
                                    </p:anim>
                                    <p:anim calcmode="lin" valueType="num">
                                      <p:cBhvr additive="base">
                                        <p:cTn id="116" dur="500" fill="hold"/>
                                        <p:tgtEl>
                                          <p:spTgt spid="8808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8075"/>
                                        </p:tgtEl>
                                        <p:attrNameLst>
                                          <p:attrName>style.visibility</p:attrName>
                                        </p:attrNameLst>
                                      </p:cBhvr>
                                      <p:to>
                                        <p:strVal val="visible"/>
                                      </p:to>
                                    </p:set>
                                    <p:anim calcmode="lin" valueType="num">
                                      <p:cBhvr additive="base">
                                        <p:cTn id="119" dur="500" fill="hold"/>
                                        <p:tgtEl>
                                          <p:spTgt spid="88075"/>
                                        </p:tgtEl>
                                        <p:attrNameLst>
                                          <p:attrName>ppt_x</p:attrName>
                                        </p:attrNameLst>
                                      </p:cBhvr>
                                      <p:tavLst>
                                        <p:tav tm="0">
                                          <p:val>
                                            <p:strVal val="#ppt_x"/>
                                          </p:val>
                                        </p:tav>
                                        <p:tav tm="100000">
                                          <p:val>
                                            <p:strVal val="#ppt_x"/>
                                          </p:val>
                                        </p:tav>
                                      </p:tavLst>
                                    </p:anim>
                                    <p:anim calcmode="lin" valueType="num">
                                      <p:cBhvr additive="base">
                                        <p:cTn id="120" dur="500" fill="hold"/>
                                        <p:tgtEl>
                                          <p:spTgt spid="88075"/>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88077"/>
                                        </p:tgtEl>
                                        <p:attrNameLst>
                                          <p:attrName>style.visibility</p:attrName>
                                        </p:attrNameLst>
                                      </p:cBhvr>
                                      <p:to>
                                        <p:strVal val="visible"/>
                                      </p:to>
                                    </p:set>
                                    <p:animEffect transition="in" filter="wipe(down)">
                                      <p:cBhvr>
                                        <p:cTn id="125" dur="580">
                                          <p:stCondLst>
                                            <p:cond delay="0"/>
                                          </p:stCondLst>
                                        </p:cTn>
                                        <p:tgtEl>
                                          <p:spTgt spid="88077"/>
                                        </p:tgtEl>
                                      </p:cBhvr>
                                    </p:animEffect>
                                    <p:anim calcmode="lin" valueType="num">
                                      <p:cBhvr>
                                        <p:cTn id="126" dur="1822" tmFilter="0,0; 0.14,0.36; 0.43,0.73; 0.71,0.91; 1.0,1.0">
                                          <p:stCondLst>
                                            <p:cond delay="0"/>
                                          </p:stCondLst>
                                        </p:cTn>
                                        <p:tgtEl>
                                          <p:spTgt spid="88077"/>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88077"/>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88077"/>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88077"/>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88077"/>
                                        </p:tgtEl>
                                        <p:attrNameLst>
                                          <p:attrName>ppt_y</p:attrName>
                                        </p:attrNameLst>
                                      </p:cBhvr>
                                      <p:tavLst>
                                        <p:tav tm="0" fmla="#ppt_y-sin(pi*$)/81">
                                          <p:val>
                                            <p:fltVal val="0"/>
                                          </p:val>
                                        </p:tav>
                                        <p:tav tm="100000">
                                          <p:val>
                                            <p:fltVal val="1"/>
                                          </p:val>
                                        </p:tav>
                                      </p:tavLst>
                                    </p:anim>
                                    <p:animScale>
                                      <p:cBhvr>
                                        <p:cTn id="131" dur="26">
                                          <p:stCondLst>
                                            <p:cond delay="650"/>
                                          </p:stCondLst>
                                        </p:cTn>
                                        <p:tgtEl>
                                          <p:spTgt spid="88077"/>
                                        </p:tgtEl>
                                      </p:cBhvr>
                                      <p:to x="100000" y="60000"/>
                                    </p:animScale>
                                    <p:animScale>
                                      <p:cBhvr>
                                        <p:cTn id="132" dur="166" decel="50000">
                                          <p:stCondLst>
                                            <p:cond delay="676"/>
                                          </p:stCondLst>
                                        </p:cTn>
                                        <p:tgtEl>
                                          <p:spTgt spid="88077"/>
                                        </p:tgtEl>
                                      </p:cBhvr>
                                      <p:to x="100000" y="100000"/>
                                    </p:animScale>
                                    <p:animScale>
                                      <p:cBhvr>
                                        <p:cTn id="133" dur="26">
                                          <p:stCondLst>
                                            <p:cond delay="1312"/>
                                          </p:stCondLst>
                                        </p:cTn>
                                        <p:tgtEl>
                                          <p:spTgt spid="88077"/>
                                        </p:tgtEl>
                                      </p:cBhvr>
                                      <p:to x="100000" y="80000"/>
                                    </p:animScale>
                                    <p:animScale>
                                      <p:cBhvr>
                                        <p:cTn id="134" dur="166" decel="50000">
                                          <p:stCondLst>
                                            <p:cond delay="1338"/>
                                          </p:stCondLst>
                                        </p:cTn>
                                        <p:tgtEl>
                                          <p:spTgt spid="88077"/>
                                        </p:tgtEl>
                                      </p:cBhvr>
                                      <p:to x="100000" y="100000"/>
                                    </p:animScale>
                                    <p:animScale>
                                      <p:cBhvr>
                                        <p:cTn id="135" dur="26">
                                          <p:stCondLst>
                                            <p:cond delay="1642"/>
                                          </p:stCondLst>
                                        </p:cTn>
                                        <p:tgtEl>
                                          <p:spTgt spid="88077"/>
                                        </p:tgtEl>
                                      </p:cBhvr>
                                      <p:to x="100000" y="90000"/>
                                    </p:animScale>
                                    <p:animScale>
                                      <p:cBhvr>
                                        <p:cTn id="136" dur="166" decel="50000">
                                          <p:stCondLst>
                                            <p:cond delay="1668"/>
                                          </p:stCondLst>
                                        </p:cTn>
                                        <p:tgtEl>
                                          <p:spTgt spid="88077"/>
                                        </p:tgtEl>
                                      </p:cBhvr>
                                      <p:to x="100000" y="100000"/>
                                    </p:animScale>
                                    <p:animScale>
                                      <p:cBhvr>
                                        <p:cTn id="137" dur="26">
                                          <p:stCondLst>
                                            <p:cond delay="1808"/>
                                          </p:stCondLst>
                                        </p:cTn>
                                        <p:tgtEl>
                                          <p:spTgt spid="88077"/>
                                        </p:tgtEl>
                                      </p:cBhvr>
                                      <p:to x="100000" y="95000"/>
                                    </p:animScale>
                                    <p:animScale>
                                      <p:cBhvr>
                                        <p:cTn id="138" dur="166" decel="50000">
                                          <p:stCondLst>
                                            <p:cond delay="1834"/>
                                          </p:stCondLst>
                                        </p:cTn>
                                        <p:tgtEl>
                                          <p:spTgt spid="88077"/>
                                        </p:tgtEl>
                                      </p:cBhvr>
                                      <p:to x="100000" y="100000"/>
                                    </p:animScale>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88084"/>
                                        </p:tgtEl>
                                        <p:attrNameLst>
                                          <p:attrName>style.visibility</p:attrName>
                                        </p:attrNameLst>
                                      </p:cBhvr>
                                      <p:to>
                                        <p:strVal val="visible"/>
                                      </p:to>
                                    </p:set>
                                    <p:anim calcmode="lin" valueType="num">
                                      <p:cBhvr additive="base">
                                        <p:cTn id="143" dur="500" fill="hold"/>
                                        <p:tgtEl>
                                          <p:spTgt spid="88084"/>
                                        </p:tgtEl>
                                        <p:attrNameLst>
                                          <p:attrName>ppt_x</p:attrName>
                                        </p:attrNameLst>
                                      </p:cBhvr>
                                      <p:tavLst>
                                        <p:tav tm="0">
                                          <p:val>
                                            <p:strVal val="#ppt_x"/>
                                          </p:val>
                                        </p:tav>
                                        <p:tav tm="100000">
                                          <p:val>
                                            <p:strVal val="#ppt_x"/>
                                          </p:val>
                                        </p:tav>
                                      </p:tavLst>
                                    </p:anim>
                                    <p:anim calcmode="lin" valueType="num">
                                      <p:cBhvr additive="base">
                                        <p:cTn id="144" dur="500" fill="hold"/>
                                        <p:tgtEl>
                                          <p:spTgt spid="88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animBg="1"/>
      <p:bldP spid="88069" grpId="0" animBg="1"/>
      <p:bldP spid="88070" grpId="0" animBg="1"/>
      <p:bldP spid="88071" grpId="0" animBg="1"/>
      <p:bldP spid="88072" grpId="0" animBg="1"/>
      <p:bldP spid="88073" grpId="0" animBg="1"/>
      <p:bldP spid="88074" grpId="0" animBg="1"/>
      <p:bldP spid="88075" grpId="0" animBg="1"/>
      <p:bldP spid="88076" grpId="0" animBg="1"/>
      <p:bldP spid="88078" grpId="0" animBg="1"/>
      <p:bldP spid="88079" grpId="0" animBg="1"/>
      <p:bldP spid="88080" grpId="0" animBg="1"/>
      <p:bldP spid="88081" grpId="0" animBg="1"/>
      <p:bldP spid="88082" grpId="0" animBg="1"/>
      <p:bldP spid="88083" grpId="0" animBg="1"/>
      <p:bldP spid="880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57166"/>
            <a:ext cx="7786742" cy="5109091"/>
          </a:xfrm>
          <a:prstGeom prst="rect">
            <a:avLst/>
          </a:prstGeom>
        </p:spPr>
        <p:txBody>
          <a:bodyPr wrap="square">
            <a:spAutoFit/>
          </a:bodyPr>
          <a:lstStyle/>
          <a:p>
            <a:r>
              <a:rPr lang="en-US" sz="2800" dirty="0" smtClean="0">
                <a:solidFill>
                  <a:srgbClr val="FFFF00"/>
                </a:solidFill>
              </a:rPr>
              <a:t>Definition of Menopause and Perimenopause</a:t>
            </a:r>
          </a:p>
          <a:p>
            <a:endParaRPr lang="en-US" dirty="0" smtClean="0"/>
          </a:p>
          <a:p>
            <a:endParaRPr lang="en-US" sz="2000" dirty="0" smtClean="0"/>
          </a:p>
          <a:p>
            <a:r>
              <a:rPr lang="en-US" sz="2000" dirty="0" smtClean="0"/>
              <a:t>Menopause is defined as the absence of menstrual periods for 1 year.</a:t>
            </a:r>
          </a:p>
          <a:p>
            <a:r>
              <a:rPr lang="en-US" sz="2000" dirty="0" smtClean="0"/>
              <a:t> </a:t>
            </a:r>
          </a:p>
          <a:p>
            <a:endParaRPr lang="en-US" sz="2000" dirty="0" smtClean="0"/>
          </a:p>
          <a:p>
            <a:r>
              <a:rPr lang="en-US" sz="2000" dirty="0" smtClean="0"/>
              <a:t>The average  age of menopause is </a:t>
            </a:r>
            <a:r>
              <a:rPr lang="en-US" sz="2000" dirty="0" smtClean="0">
                <a:solidFill>
                  <a:schemeClr val="accent3">
                    <a:lumMod val="75000"/>
                  </a:schemeClr>
                </a:solidFill>
              </a:rPr>
              <a:t>51</a:t>
            </a:r>
            <a:r>
              <a:rPr lang="en-US" sz="2000" dirty="0" smtClean="0"/>
              <a:t> years.  But the normal range is </a:t>
            </a:r>
            <a:r>
              <a:rPr lang="en-US" sz="2000" dirty="0" smtClean="0">
                <a:solidFill>
                  <a:schemeClr val="accent3">
                    <a:lumMod val="75000"/>
                  </a:schemeClr>
                </a:solidFill>
              </a:rPr>
              <a:t>45 to 55 year </a:t>
            </a:r>
            <a:endParaRPr lang="en-US" sz="2000" dirty="0" smtClean="0">
              <a:solidFill>
                <a:srgbClr val="FF0000"/>
              </a:solidFill>
            </a:endParaRPr>
          </a:p>
          <a:p>
            <a:endParaRPr lang="en-US" sz="2000" dirty="0" smtClean="0"/>
          </a:p>
          <a:p>
            <a:endParaRPr lang="en-US" sz="2000" dirty="0" smtClean="0"/>
          </a:p>
          <a:p>
            <a:r>
              <a:rPr lang="en-US" sz="2000" dirty="0" smtClean="0"/>
              <a:t>The years leading up to this point are called </a:t>
            </a:r>
            <a:r>
              <a:rPr lang="en-US" sz="2000" dirty="0" err="1" smtClean="0">
                <a:solidFill>
                  <a:srgbClr val="FFFF00"/>
                </a:solidFill>
              </a:rPr>
              <a:t>peri</a:t>
            </a:r>
            <a:r>
              <a:rPr lang="en-US" sz="2000" dirty="0" smtClean="0">
                <a:solidFill>
                  <a:srgbClr val="FFFF00"/>
                </a:solidFill>
              </a:rPr>
              <a:t>-menopause</a:t>
            </a:r>
            <a:r>
              <a:rPr lang="en-US" sz="2000" dirty="0" smtClean="0"/>
              <a:t>.  This term means "around  menopause".  This phase </a:t>
            </a:r>
            <a:r>
              <a:rPr lang="en-US" sz="2000" dirty="0" smtClean="0">
                <a:solidFill>
                  <a:srgbClr val="00B0F0"/>
                </a:solidFill>
              </a:rPr>
              <a:t>may last to 10 years</a:t>
            </a:r>
            <a:r>
              <a:rPr lang="en-US" sz="2000" dirty="0" smtClean="0"/>
              <a:t>. </a:t>
            </a:r>
          </a:p>
          <a:p>
            <a:r>
              <a:rPr lang="en-US" sz="2000" dirty="0" smtClean="0"/>
              <a:t>During </a:t>
            </a:r>
            <a:r>
              <a:rPr lang="en-US" sz="2000" dirty="0" err="1" smtClean="0"/>
              <a:t>peri</a:t>
            </a:r>
            <a:r>
              <a:rPr lang="en-US" sz="2000" dirty="0" smtClean="0"/>
              <a:t>-menopause , shift in hormone levels can affect </a:t>
            </a:r>
            <a:r>
              <a:rPr lang="en-US" sz="2000" dirty="0" smtClean="0">
                <a:solidFill>
                  <a:srgbClr val="FFC000"/>
                </a:solidFill>
              </a:rPr>
              <a:t>ovulation</a:t>
            </a:r>
            <a:r>
              <a:rPr lang="en-US" sz="2000" dirty="0" smtClean="0"/>
              <a:t> and cause changes in the menstrual cycle. </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1714480" y="285728"/>
            <a:ext cx="6286544"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95151"/>
            <a:ext cx="8215370" cy="6494085"/>
          </a:xfrm>
          <a:prstGeom prst="rect">
            <a:avLst/>
          </a:prstGeom>
        </p:spPr>
        <p:txBody>
          <a:bodyPr wrap="square">
            <a:spAutoFit/>
          </a:bodyPr>
          <a:lstStyle/>
          <a:p>
            <a:endParaRPr lang="en-US" dirty="0" smtClean="0"/>
          </a:p>
          <a:p>
            <a:endParaRPr lang="en-US" dirty="0" smtClean="0"/>
          </a:p>
          <a:p>
            <a:endParaRPr lang="en-US" sz="2800" dirty="0" smtClean="0"/>
          </a:p>
          <a:p>
            <a:r>
              <a:rPr lang="en-US" sz="3200" dirty="0" smtClean="0">
                <a:solidFill>
                  <a:srgbClr val="FFC000"/>
                </a:solidFill>
              </a:rPr>
              <a:t>Endometrial sampling methods</a:t>
            </a:r>
            <a:r>
              <a:rPr lang="en-US" sz="3200" dirty="0" smtClean="0"/>
              <a:t/>
            </a:r>
            <a:br>
              <a:rPr lang="en-US" sz="3200" dirty="0" smtClean="0"/>
            </a:br>
            <a:endParaRPr lang="en-US" sz="3200" dirty="0" smtClean="0"/>
          </a:p>
          <a:p>
            <a:endParaRPr lang="en-US" dirty="0" smtClean="0"/>
          </a:p>
          <a:p>
            <a:r>
              <a:rPr lang="en-US" dirty="0" smtClean="0"/>
              <a:t>Patients with an increased endometrial thickness should undergo further invasive testing. Dilatation and curettage is  now considered to be an outdated practice and is replaced by less invasive outpatient evaluation using endometrial biopsy devices and outpatient hysteroscopy-guided biopsies.</a:t>
            </a:r>
            <a:br>
              <a:rPr lang="en-US" dirty="0" smtClean="0"/>
            </a:br>
            <a:endParaRPr lang="en-US" dirty="0" smtClean="0"/>
          </a:p>
          <a:p>
            <a:endParaRPr lang="en-US" dirty="0" smtClean="0"/>
          </a:p>
          <a:p>
            <a:endParaRPr lang="en-US" dirty="0" smtClean="0"/>
          </a:p>
          <a:p>
            <a:r>
              <a:rPr lang="en-US" dirty="0" smtClean="0"/>
              <a:t>In the meta-analysis of </a:t>
            </a:r>
            <a:r>
              <a:rPr lang="en-US" dirty="0" err="1" smtClean="0"/>
              <a:t>Dijkhuizen</a:t>
            </a:r>
            <a:r>
              <a:rPr lang="en-US" dirty="0" smtClean="0"/>
              <a:t> et al. different endometrial biopsy devices were compared.  In postmenopausal women endometrial sampling with both</a:t>
            </a:r>
            <a:br>
              <a:rPr lang="en-US" dirty="0" smtClean="0"/>
            </a:br>
            <a:r>
              <a:rPr lang="en-US" dirty="0" smtClean="0"/>
              <a:t>the </a:t>
            </a:r>
            <a:r>
              <a:rPr lang="en-US" dirty="0" err="1" smtClean="0"/>
              <a:t>Pipelle</a:t>
            </a:r>
            <a:r>
              <a:rPr lang="en-US" dirty="0" smtClean="0"/>
              <a:t> device (</a:t>
            </a:r>
            <a:r>
              <a:rPr lang="en-US" dirty="0" err="1" smtClean="0"/>
              <a:t>Pipelle</a:t>
            </a:r>
            <a:r>
              <a:rPr lang="en-US" dirty="0" smtClean="0"/>
              <a:t> de Cornier, Paris, France) and the </a:t>
            </a:r>
            <a:r>
              <a:rPr lang="en-US" dirty="0" err="1" smtClean="0"/>
              <a:t>Vabra</a:t>
            </a:r>
            <a:r>
              <a:rPr lang="en-US" dirty="0" smtClean="0"/>
              <a:t> device (Berkeley </a:t>
            </a:r>
            <a:r>
              <a:rPr lang="en-US" dirty="0" err="1" smtClean="0"/>
              <a:t>Medevices</a:t>
            </a:r>
            <a:r>
              <a:rPr lang="en-US" dirty="0" smtClean="0"/>
              <a:t>, Inc., Richmond, CA, USA) were very sensitive techniques for the detection of endometrial carcinoma, with detection rates of 99.6% and 97.1%, respectively </a:t>
            </a:r>
            <a:br>
              <a:rPr lang="en-US" dirty="0" smtClean="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4"/>
          <p:cNvSpPr>
            <a:spLocks noChangeArrowheads="1" noChangeShapeType="1" noTextEdit="1"/>
          </p:cNvSpPr>
          <p:nvPr/>
        </p:nvSpPr>
        <p:spPr bwMode="auto">
          <a:xfrm>
            <a:off x="2339975" y="260350"/>
            <a:ext cx="4943475"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Endometrial biopsy </a:t>
            </a:r>
          </a:p>
        </p:txBody>
      </p:sp>
      <p:sp>
        <p:nvSpPr>
          <p:cNvPr id="49155" name="Rectangle 6"/>
          <p:cNvSpPr>
            <a:spLocks noGrp="1" noChangeArrowheads="1"/>
          </p:cNvSpPr>
          <p:nvPr>
            <p:ph type="body" idx="1"/>
          </p:nvPr>
        </p:nvSpPr>
        <p:spPr>
          <a:xfrm>
            <a:off x="457200" y="2636838"/>
            <a:ext cx="8229600" cy="3489325"/>
          </a:xfrm>
        </p:spPr>
        <p:txBody>
          <a:bodyPr/>
          <a:lstStyle/>
          <a:p>
            <a:pPr algn="l" rtl="0" eaLnBrk="1" hangingPunct="1">
              <a:buFontTx/>
              <a:buNone/>
            </a:pPr>
            <a:r>
              <a:rPr lang="en-US" altLang="en-US" sz="4000" dirty="0" smtClean="0">
                <a:solidFill>
                  <a:schemeClr val="bg1"/>
                </a:solidFill>
              </a:rPr>
              <a:t>The role of the formal D&amp;C probably is very limited because the diagnosis usually can be made in the office.</a:t>
            </a:r>
            <a:endParaRPr lang="en-CA" altLang="en-US" sz="4000" dirty="0" smtClean="0">
              <a:solidFill>
                <a:schemeClr val="bg1"/>
              </a:solidFill>
            </a:endParaRPr>
          </a:p>
        </p:txBody>
      </p:sp>
      <p:sp>
        <p:nvSpPr>
          <p:cNvPr id="49156" name="Rectangle 7"/>
          <p:cNvSpPr>
            <a:spLocks noChangeArrowheads="1"/>
          </p:cNvSpPr>
          <p:nvPr/>
        </p:nvSpPr>
        <p:spPr bwMode="auto">
          <a:xfrm>
            <a:off x="2690813" y="1773238"/>
            <a:ext cx="3416300" cy="466725"/>
          </a:xfrm>
          <a:prstGeom prst="rect">
            <a:avLst/>
          </a:prstGeom>
          <a:noFill/>
          <a:ln w="9525">
            <a:solidFill>
              <a:srgbClr val="FFFF00"/>
            </a:solidFill>
            <a:miter lim="800000"/>
            <a:headEnd/>
            <a:tailEnd/>
          </a:ln>
          <a:effectLst/>
        </p:spPr>
        <p:txBody>
          <a:bodyPr wrap="none">
            <a:spAutoFit/>
          </a:bodyPr>
          <a:lstStyle/>
          <a:p>
            <a:pPr algn="r" rtl="1" eaLnBrk="1" hangingPunct="1"/>
            <a:r>
              <a:rPr lang="en-US" altLang="en-US" sz="2400">
                <a:solidFill>
                  <a:schemeClr val="bg1"/>
                </a:solidFill>
              </a:rPr>
              <a:t>Dilatation and curettage</a:t>
            </a:r>
            <a:endParaRPr lang="en-CA" altLang="en-US" sz="24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688" y="179249"/>
            <a:ext cx="8858312" cy="7171194"/>
          </a:xfrm>
          <a:prstGeom prst="rect">
            <a:avLst/>
          </a:prstGeom>
        </p:spPr>
        <p:txBody>
          <a:bodyPr wrap="square">
            <a:spAutoFit/>
          </a:bodyPr>
          <a:lstStyle/>
          <a:p>
            <a:endParaRPr lang="en-US" sz="3200" dirty="0" smtClean="0">
              <a:solidFill>
                <a:srgbClr val="00B0F0"/>
              </a:solidFill>
            </a:endParaRPr>
          </a:p>
          <a:p>
            <a:r>
              <a:rPr lang="en-US" sz="3200" dirty="0" smtClean="0">
                <a:solidFill>
                  <a:srgbClr val="FFFF00"/>
                </a:solidFill>
              </a:rPr>
              <a:t>Insufficient sampling </a:t>
            </a:r>
          </a:p>
          <a:p>
            <a:endParaRPr lang="en-US" dirty="0" smtClean="0"/>
          </a:p>
          <a:p>
            <a:r>
              <a:rPr lang="en-US" dirty="0" smtClean="0"/>
              <a:t>The amount of tissue obtained by office sampling is sometimes insufficient for a histological diagnosis. In those cases, the clinician is in doubt whether or not to proceed with more invasive testing or to rely on the negative biopsy.  In a prospective study performed by Van </a:t>
            </a:r>
            <a:r>
              <a:rPr lang="en-US" dirty="0" err="1" smtClean="0"/>
              <a:t>Doorn</a:t>
            </a:r>
            <a:r>
              <a:rPr lang="en-US" dirty="0" smtClean="0"/>
              <a:t> et al., four (6%) out of 66 patients with insufficient tissue at office endometrial sample were subsequently diagnosed with endometrial cancer (n = 3) or atypical hyperplasia (n = 1). This finding implies that women with an insufficient sample and an endometrial thickness of 5 mm or more should not be reassured. </a:t>
            </a:r>
          </a:p>
          <a:p>
            <a:r>
              <a:rPr lang="en-US" dirty="0" smtClean="0"/>
              <a:t>It would appear from the controlled regression analysis by </a:t>
            </a:r>
            <a:r>
              <a:rPr lang="en-US" dirty="0" err="1" smtClean="0"/>
              <a:t>Bakour</a:t>
            </a:r>
            <a:r>
              <a:rPr lang="en-US" dirty="0" smtClean="0"/>
              <a:t> et al. that clinicians can be confident in reassuring women with an insufficient sample on outpatient endometrial biopsy,  provided that the hysteroscopic and </a:t>
            </a:r>
            <a:r>
              <a:rPr lang="en-US" dirty="0" err="1" smtClean="0"/>
              <a:t>sonographic</a:t>
            </a:r>
            <a:r>
              <a:rPr lang="en-US" dirty="0" smtClean="0"/>
              <a:t> endometrial assessment  is consistent with endometrial atrophy. This means that it is reasonable to reassure and discharge women with an insufficient endometrial sample with negative scan  4 mm or less without the need to expose them to hysteroscopy and curettage.  The need for reinvestigation on recurrence of symptoms should be borne in mind; for example, a small polyp in an atrophic endometrium may not be detected because the endometrial sampling does not yield enough cells. </a:t>
            </a:r>
            <a:br>
              <a:rPr lang="en-US" dirty="0" smtClean="0"/>
            </a:b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n external file that holds a picture, illustration, etc.&#10;Object name is permj18_1p0055f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28343"/>
            <a:ext cx="8215370" cy="4524315"/>
          </a:xfrm>
          <a:prstGeom prst="rect">
            <a:avLst/>
          </a:prstGeom>
        </p:spPr>
        <p:txBody>
          <a:bodyPr wrap="square">
            <a:spAutoFit/>
          </a:bodyPr>
          <a:lstStyle/>
          <a:p>
            <a:r>
              <a:rPr lang="en-US" sz="3200" dirty="0" smtClean="0">
                <a:solidFill>
                  <a:srgbClr val="92D050"/>
                </a:solidFill>
              </a:rPr>
              <a:t>Key content:</a:t>
            </a:r>
          </a:p>
          <a:p>
            <a:endParaRPr lang="en-US" sz="3200" dirty="0" smtClean="0"/>
          </a:p>
          <a:p>
            <a:r>
              <a:rPr lang="en-US" sz="2800" dirty="0" smtClean="0"/>
              <a:t>Patients with postmenopausal bleeding(PMB) have a 10-15% chance of having endometrial carcinoma; they should therefore be seen within 2 weeks of referral.  </a:t>
            </a:r>
          </a:p>
          <a:p>
            <a:endParaRPr lang="en-US" sz="2800" dirty="0" smtClean="0"/>
          </a:p>
          <a:p>
            <a:r>
              <a:rPr lang="en-US" sz="2800" dirty="0" smtClean="0"/>
              <a:t>Cervical and vulval cancers remain important component of the differential diagnosis and can only be assessed by clinical examination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71594"/>
            <a:ext cx="8501122" cy="7386638"/>
          </a:xfrm>
          <a:prstGeom prst="rect">
            <a:avLst/>
          </a:prstGeom>
        </p:spPr>
        <p:txBody>
          <a:bodyPr wrap="square">
            <a:spAutoFit/>
          </a:bodyPr>
          <a:lstStyle/>
          <a:p>
            <a:endParaRPr lang="en-US" dirty="0" smtClean="0"/>
          </a:p>
          <a:p>
            <a:endParaRPr lang="en-US" b="1" dirty="0" smtClean="0"/>
          </a:p>
          <a:p>
            <a:endParaRPr lang="en-US" b="1" dirty="0" smtClean="0"/>
          </a:p>
          <a:p>
            <a:endParaRPr lang="en-US" b="1" dirty="0" smtClean="0"/>
          </a:p>
          <a:p>
            <a:endParaRPr lang="en-US" b="1" dirty="0" smtClean="0"/>
          </a:p>
          <a:p>
            <a:endParaRPr lang="en-US" sz="3200" b="1" dirty="0" smtClean="0">
              <a:solidFill>
                <a:srgbClr val="FFFF00"/>
              </a:solidFill>
            </a:endParaRPr>
          </a:p>
          <a:p>
            <a:r>
              <a:rPr lang="en-US" sz="3200" b="1" dirty="0" smtClean="0">
                <a:solidFill>
                  <a:srgbClr val="FFFF00"/>
                </a:solidFill>
              </a:rPr>
              <a:t>Relationship to Hereditary </a:t>
            </a:r>
            <a:r>
              <a:rPr lang="en-US" sz="3200" b="1" dirty="0" err="1" smtClean="0">
                <a:solidFill>
                  <a:srgbClr val="FFFF00"/>
                </a:solidFill>
              </a:rPr>
              <a:t>Nonpolyposis</a:t>
            </a:r>
            <a:r>
              <a:rPr lang="en-US" sz="3200" b="1" dirty="0" smtClean="0">
                <a:solidFill>
                  <a:srgbClr val="FFFF00"/>
                </a:solidFill>
              </a:rPr>
              <a:t> Colonic Cancer </a:t>
            </a:r>
          </a:p>
          <a:p>
            <a:endParaRPr lang="en-US" dirty="0" smtClean="0"/>
          </a:p>
          <a:p>
            <a:endParaRPr lang="en-US" dirty="0" smtClean="0"/>
          </a:p>
          <a:p>
            <a:r>
              <a:rPr lang="en-US" dirty="0" smtClean="0"/>
              <a:t>A number of other factors are associated with an increased risk of endometrial cancer. Hereditary </a:t>
            </a:r>
            <a:r>
              <a:rPr lang="en-US" dirty="0" err="1" smtClean="0"/>
              <a:t>nonpolyposis</a:t>
            </a:r>
            <a:r>
              <a:rPr lang="en-US" dirty="0" smtClean="0"/>
              <a:t> colorectal cancer is a relatively common, </a:t>
            </a:r>
            <a:r>
              <a:rPr lang="en-US" dirty="0" err="1" smtClean="0"/>
              <a:t>autosomal</a:t>
            </a:r>
            <a:r>
              <a:rPr lang="en-US" dirty="0" smtClean="0"/>
              <a:t> dominant syndrome originally described by Henry Lynch, and it is still known in some quarters by the name Lynch syndrome, particularly if there is a known DNA mismatch pair. Endometrial cancer is the most common </a:t>
            </a:r>
            <a:r>
              <a:rPr lang="en-US" dirty="0" err="1" smtClean="0"/>
              <a:t>extracolonic</a:t>
            </a:r>
            <a:r>
              <a:rPr lang="en-US" dirty="0" smtClean="0"/>
              <a:t> cancer found in women with this syndrome. The estimated lifetime risk of endometrial cancer in women with Lynch syndrome is 42% to 60%  and, unlike spontaneous endometrial cancer, these malignancies often present  in the premenopausal years.</a:t>
            </a:r>
          </a:p>
          <a:p>
            <a:endParaRPr lang="en-US" b="1" dirty="0" smtClean="0"/>
          </a:p>
          <a:p>
            <a:r>
              <a:rPr lang="en-US" b="1" dirty="0" smtClean="0">
                <a:solidFill>
                  <a:srgbClr val="FFFF00"/>
                </a:solidFill>
              </a:rPr>
              <a:t>Other Risk Factors for Endometrial Cancer </a:t>
            </a:r>
          </a:p>
          <a:p>
            <a:r>
              <a:rPr lang="en-US" dirty="0" smtClean="0"/>
              <a:t>The evidence linking other risk factors to the development of endometrial cancer is relatively weak. These include obesity, hypertension, </a:t>
            </a:r>
            <a:r>
              <a:rPr lang="en-US" dirty="0" err="1" smtClean="0"/>
              <a:t>diabete</a:t>
            </a:r>
            <a:r>
              <a:rPr lang="en-US" dirty="0" smtClean="0"/>
              <a:t> and a history of either endogenous or exogenous hyperestrogenism.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a:solidFill>
              <a:srgbClr val="FFFF00"/>
            </a:solidFill>
          </a:ln>
        </p:spPr>
        <p:txBody>
          <a:bodyPr/>
          <a:lstStyle/>
          <a:p>
            <a:pPr eaLnBrk="1" hangingPunct="1"/>
            <a:r>
              <a:rPr lang="en-US" altLang="en-US" sz="3600" b="1" dirty="0" smtClean="0">
                <a:solidFill>
                  <a:srgbClr val="FF0000"/>
                </a:solidFill>
              </a:rPr>
              <a:t>Risk factors for endometrial cancer</a:t>
            </a:r>
            <a:endParaRPr lang="en-CA" altLang="en-US" sz="3600" b="1" dirty="0" smtClean="0">
              <a:solidFill>
                <a:srgbClr val="FF0000"/>
              </a:solidFill>
            </a:endParaRPr>
          </a:p>
        </p:txBody>
      </p:sp>
      <p:sp>
        <p:nvSpPr>
          <p:cNvPr id="12291" name="Rectangle 3"/>
          <p:cNvSpPr>
            <a:spLocks noGrp="1" noChangeArrowheads="1"/>
          </p:cNvSpPr>
          <p:nvPr>
            <p:ph type="body" idx="1"/>
          </p:nvPr>
        </p:nvSpPr>
        <p:spPr>
          <a:xfrm>
            <a:off x="457200" y="1844675"/>
            <a:ext cx="8229600" cy="4608513"/>
          </a:xfrm>
          <a:ln>
            <a:solidFill>
              <a:srgbClr val="FFFF00"/>
            </a:solidFill>
          </a:ln>
        </p:spPr>
        <p:txBody>
          <a:bodyPr/>
          <a:lstStyle/>
          <a:p>
            <a:pPr algn="l" rtl="0" eaLnBrk="1" hangingPunct="1">
              <a:lnSpc>
                <a:spcPct val="90000"/>
              </a:lnSpc>
              <a:buFontTx/>
              <a:buNone/>
            </a:pPr>
            <a:r>
              <a:rPr lang="en-US" altLang="en-US" sz="2400" dirty="0" smtClean="0">
                <a:solidFill>
                  <a:schemeClr val="bg1"/>
                </a:solidFill>
              </a:rPr>
              <a:t>    conditions typically associated with chronic elevations of endogenous estrogen levels or increased estrogen action at the level of the endometrium. These include </a:t>
            </a:r>
          </a:p>
          <a:p>
            <a:pPr algn="l" rtl="0" eaLnBrk="1" hangingPunct="1">
              <a:lnSpc>
                <a:spcPct val="90000"/>
              </a:lnSpc>
              <a:buClr>
                <a:srgbClr val="FFFF00"/>
              </a:buClr>
              <a:buFont typeface="Wingdings" pitchFamily="2" charset="2"/>
              <a:buChar char="ü"/>
            </a:pPr>
            <a:r>
              <a:rPr lang="en-US" altLang="en-US" sz="2400" dirty="0" smtClean="0">
                <a:solidFill>
                  <a:schemeClr val="bg1"/>
                </a:solidFill>
              </a:rPr>
              <a:t>Obesity.</a:t>
            </a:r>
          </a:p>
          <a:p>
            <a:pPr algn="l" rtl="0" eaLnBrk="1" hangingPunct="1">
              <a:lnSpc>
                <a:spcPct val="90000"/>
              </a:lnSpc>
              <a:buClr>
                <a:srgbClr val="FFFF00"/>
              </a:buClr>
              <a:buFont typeface="Wingdings" pitchFamily="2" charset="2"/>
              <a:buChar char="ü"/>
            </a:pPr>
            <a:r>
              <a:rPr lang="en-US" altLang="en-US" sz="2400" dirty="0" smtClean="0">
                <a:solidFill>
                  <a:schemeClr val="bg1"/>
                </a:solidFill>
              </a:rPr>
              <a:t>history of chronic </a:t>
            </a:r>
            <a:r>
              <a:rPr lang="en-US" altLang="en-US" sz="2400" dirty="0" err="1" smtClean="0">
                <a:solidFill>
                  <a:schemeClr val="bg1"/>
                </a:solidFill>
              </a:rPr>
              <a:t>anovulation</a:t>
            </a:r>
            <a:r>
              <a:rPr lang="en-US" altLang="en-US" sz="2400" dirty="0" smtClean="0">
                <a:solidFill>
                  <a:schemeClr val="bg1"/>
                </a:solidFill>
              </a:rPr>
              <a:t>.</a:t>
            </a:r>
          </a:p>
          <a:p>
            <a:pPr algn="l" rtl="0" eaLnBrk="1" hangingPunct="1">
              <a:lnSpc>
                <a:spcPct val="90000"/>
              </a:lnSpc>
              <a:buClr>
                <a:srgbClr val="FFFF00"/>
              </a:buClr>
              <a:buFont typeface="Wingdings" pitchFamily="2" charset="2"/>
              <a:buChar char="ü"/>
            </a:pPr>
            <a:r>
              <a:rPr lang="en-US" altLang="en-US" sz="2400" dirty="0" smtClean="0">
                <a:solidFill>
                  <a:schemeClr val="bg1"/>
                </a:solidFill>
              </a:rPr>
              <a:t>diabetes mellitus.</a:t>
            </a:r>
          </a:p>
          <a:p>
            <a:pPr algn="l" rtl="0" eaLnBrk="1" hangingPunct="1">
              <a:lnSpc>
                <a:spcPct val="90000"/>
              </a:lnSpc>
              <a:buClr>
                <a:srgbClr val="FFFF00"/>
              </a:buClr>
              <a:buFont typeface="Wingdings" pitchFamily="2" charset="2"/>
              <a:buChar char="ü"/>
            </a:pPr>
            <a:r>
              <a:rPr lang="en-US" altLang="en-US" sz="2400" dirty="0" smtClean="0">
                <a:solidFill>
                  <a:schemeClr val="bg1"/>
                </a:solidFill>
              </a:rPr>
              <a:t>estrogen-secreting tumors.</a:t>
            </a:r>
          </a:p>
          <a:p>
            <a:pPr algn="l" rtl="0" eaLnBrk="1" hangingPunct="1">
              <a:lnSpc>
                <a:spcPct val="90000"/>
              </a:lnSpc>
              <a:buClr>
                <a:srgbClr val="FFFF00"/>
              </a:buClr>
              <a:buFont typeface="Wingdings" pitchFamily="2" charset="2"/>
              <a:buChar char="ü"/>
            </a:pPr>
            <a:r>
              <a:rPr lang="en-US" altLang="en-US" sz="2400" dirty="0" smtClean="0">
                <a:solidFill>
                  <a:schemeClr val="bg1"/>
                </a:solidFill>
              </a:rPr>
              <a:t>exogenous estrogen unopposed by progesterone .</a:t>
            </a:r>
          </a:p>
          <a:p>
            <a:pPr algn="l" rtl="0" eaLnBrk="1" hangingPunct="1">
              <a:lnSpc>
                <a:spcPct val="90000"/>
              </a:lnSpc>
              <a:buClr>
                <a:srgbClr val="FFFF00"/>
              </a:buClr>
              <a:buFont typeface="Wingdings" pitchFamily="2" charset="2"/>
              <a:buChar char="ü"/>
            </a:pPr>
            <a:r>
              <a:rPr lang="en-US" altLang="en-US" sz="2400" dirty="0" smtClean="0">
                <a:solidFill>
                  <a:schemeClr val="bg1"/>
                </a:solidFill>
              </a:rPr>
              <a:t> tamoxifen use.</a:t>
            </a:r>
          </a:p>
          <a:p>
            <a:pPr algn="l" rtl="0" eaLnBrk="1" hangingPunct="1">
              <a:lnSpc>
                <a:spcPct val="90000"/>
              </a:lnSpc>
              <a:buClr>
                <a:srgbClr val="FFFF00"/>
              </a:buClr>
              <a:buFont typeface="Wingdings" pitchFamily="2" charset="2"/>
              <a:buChar char="ü"/>
            </a:pPr>
            <a:r>
              <a:rPr lang="en-US" altLang="en-US" sz="2400" dirty="0" smtClean="0">
                <a:solidFill>
                  <a:schemeClr val="bg1"/>
                </a:solidFill>
              </a:rPr>
              <a:t>a family history of Lynch type II syndrome (hereditary </a:t>
            </a:r>
            <a:r>
              <a:rPr lang="en-US" altLang="en-US" sz="2400" dirty="0" err="1" smtClean="0">
                <a:solidFill>
                  <a:schemeClr val="bg1"/>
                </a:solidFill>
              </a:rPr>
              <a:t>nonpolyposis</a:t>
            </a:r>
            <a:r>
              <a:rPr lang="en-US" altLang="en-US" sz="2400" dirty="0" smtClean="0">
                <a:solidFill>
                  <a:schemeClr val="bg1"/>
                </a:solidFill>
              </a:rPr>
              <a:t> colorectal, ovarian, or endometrial cancer). </a:t>
            </a:r>
            <a:endParaRPr lang="en-CA" altLang="en-US" sz="2400" dirty="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250825" y="2852738"/>
            <a:ext cx="8642350" cy="3273425"/>
          </a:xfrm>
          <a:ln>
            <a:solidFill>
              <a:srgbClr val="FFFF00"/>
            </a:solidFill>
          </a:ln>
        </p:spPr>
        <p:txBody>
          <a:bodyPr/>
          <a:lstStyle/>
          <a:p>
            <a:pPr algn="l" rtl="0" eaLnBrk="1" hangingPunct="1">
              <a:buFontTx/>
              <a:buNone/>
            </a:pPr>
            <a:r>
              <a:rPr lang="en-US" altLang="en-US" sz="2800" dirty="0" smtClean="0">
                <a:solidFill>
                  <a:schemeClr val="bg1"/>
                </a:solidFill>
              </a:rPr>
              <a:t>Hysteroscopic visualization has several advantages: </a:t>
            </a:r>
          </a:p>
          <a:p>
            <a:pPr algn="l" rtl="0" eaLnBrk="1" hangingPunct="1">
              <a:buClr>
                <a:srgbClr val="FFFF00"/>
              </a:buClr>
              <a:buSzPct val="125000"/>
              <a:buFont typeface="Wingdings" pitchFamily="2" charset="2"/>
              <a:buChar char="ü"/>
            </a:pPr>
            <a:r>
              <a:rPr lang="en-US" altLang="en-US" sz="2800" dirty="0" smtClean="0">
                <a:solidFill>
                  <a:schemeClr val="bg1"/>
                </a:solidFill>
              </a:rPr>
              <a:t>immediate office evaluation, </a:t>
            </a:r>
          </a:p>
          <a:p>
            <a:pPr algn="l" rtl="0" eaLnBrk="1" hangingPunct="1">
              <a:buClr>
                <a:srgbClr val="FFFF00"/>
              </a:buClr>
              <a:buSzPct val="125000"/>
              <a:buFont typeface="Wingdings" pitchFamily="2" charset="2"/>
              <a:buChar char="ü"/>
            </a:pPr>
            <a:r>
              <a:rPr lang="en-US" altLang="en-US" sz="2800" dirty="0" smtClean="0">
                <a:solidFill>
                  <a:schemeClr val="bg1"/>
                </a:solidFill>
              </a:rPr>
              <a:t>visualization of the endometrium and </a:t>
            </a:r>
            <a:r>
              <a:rPr lang="en-US" altLang="en-US" sz="2800" dirty="0" err="1" smtClean="0">
                <a:solidFill>
                  <a:schemeClr val="bg1"/>
                </a:solidFill>
              </a:rPr>
              <a:t>endocervix</a:t>
            </a:r>
            <a:r>
              <a:rPr lang="en-US" altLang="en-US" sz="2800" dirty="0" smtClean="0">
                <a:solidFill>
                  <a:schemeClr val="bg1"/>
                </a:solidFill>
              </a:rPr>
              <a:t>, </a:t>
            </a:r>
          </a:p>
          <a:p>
            <a:pPr algn="l" rtl="0" eaLnBrk="1" hangingPunct="1">
              <a:buClr>
                <a:srgbClr val="FFFF00"/>
              </a:buClr>
              <a:buSzPct val="125000"/>
              <a:buFont typeface="Wingdings" pitchFamily="2" charset="2"/>
              <a:buChar char="ü"/>
            </a:pPr>
            <a:r>
              <a:rPr lang="en-US" altLang="en-US" sz="2800" dirty="0" smtClean="0">
                <a:solidFill>
                  <a:schemeClr val="bg1"/>
                </a:solidFill>
              </a:rPr>
              <a:t>the ability to detect minute focal endometrial pathology and to perform directed endometrial biopsies. </a:t>
            </a:r>
            <a:endParaRPr lang="en-CA" altLang="en-US" sz="2800" dirty="0" smtClean="0">
              <a:solidFill>
                <a:schemeClr val="bg1"/>
              </a:solidFill>
            </a:endParaRPr>
          </a:p>
        </p:txBody>
      </p:sp>
      <p:sp>
        <p:nvSpPr>
          <p:cNvPr id="50179" name="Rectangle 5"/>
          <p:cNvSpPr>
            <a:spLocks noChangeArrowheads="1"/>
          </p:cNvSpPr>
          <p:nvPr/>
        </p:nvSpPr>
        <p:spPr bwMode="auto">
          <a:xfrm>
            <a:off x="2916238" y="1628775"/>
            <a:ext cx="4032250" cy="1143000"/>
          </a:xfrm>
          <a:prstGeom prst="rect">
            <a:avLst/>
          </a:prstGeom>
          <a:noFill/>
          <a:ln w="9525">
            <a:solidFill>
              <a:srgbClr val="FFFF00"/>
            </a:solidFill>
            <a:miter lim="800000"/>
            <a:headEnd/>
            <a:tailEnd/>
          </a:ln>
          <a:effectLst/>
        </p:spPr>
        <p:txBody>
          <a:bodyPr anchor="ctr"/>
          <a:lstStyle/>
          <a:p>
            <a:pPr algn="ctr" rtl="1" eaLnBrk="1" hangingPunct="1"/>
            <a:r>
              <a:rPr lang="en-US" altLang="en-US" sz="2800">
                <a:solidFill>
                  <a:schemeClr val="bg1"/>
                </a:solidFill>
              </a:rPr>
              <a:t>Hysteroscopic-directed biopsy</a:t>
            </a:r>
            <a:endParaRPr lang="en-CA" altLang="en-US" sz="2800">
              <a:solidFill>
                <a:schemeClr val="bg1"/>
              </a:solidFill>
            </a:endParaRPr>
          </a:p>
        </p:txBody>
      </p:sp>
      <p:sp>
        <p:nvSpPr>
          <p:cNvPr id="50180" name="WordArt 6"/>
          <p:cNvSpPr>
            <a:spLocks noChangeArrowheads="1" noChangeShapeType="1" noTextEdit="1"/>
          </p:cNvSpPr>
          <p:nvPr/>
        </p:nvSpPr>
        <p:spPr bwMode="auto">
          <a:xfrm>
            <a:off x="2339975" y="260350"/>
            <a:ext cx="4943475"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Endometrial biopsy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 calcmode="lin" valueType="num">
                                      <p:cBhvr additive="base">
                                        <p:cTn id="7" dur="10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 calcmode="lin" valueType="num">
                                      <p:cBhvr additive="base">
                                        <p:cTn id="13" dur="10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10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333375"/>
            <a:ext cx="7772400" cy="1143000"/>
          </a:xfrm>
        </p:spPr>
        <p:txBody>
          <a:bodyPr>
            <a:normAutofit fontScale="90000"/>
          </a:bodyPr>
          <a:lstStyle/>
          <a:p>
            <a:pPr algn="l" eaLnBrk="1" hangingPunct="1"/>
            <a:r>
              <a:rPr lang="ar-SA" altLang="en-US" b="1" smtClean="0">
                <a:solidFill>
                  <a:srgbClr val="FFFF00"/>
                </a:solidFill>
              </a:rPr>
              <a:t/>
            </a:r>
            <a:br>
              <a:rPr lang="ar-SA" altLang="en-US" b="1" smtClean="0">
                <a:solidFill>
                  <a:srgbClr val="FFFF00"/>
                </a:solidFill>
              </a:rPr>
            </a:br>
            <a:endParaRPr lang="en-US" altLang="en-US" b="1" smtClean="0">
              <a:solidFill>
                <a:srgbClr val="FFFF00"/>
              </a:solidFill>
            </a:endParaRPr>
          </a:p>
        </p:txBody>
      </p:sp>
      <p:pic>
        <p:nvPicPr>
          <p:cNvPr id="46083" name="Picture 3" descr=" "/>
          <p:cNvPicPr>
            <a:picLocks noChangeAspect="1" noChangeArrowheads="1"/>
          </p:cNvPicPr>
          <p:nvPr/>
        </p:nvPicPr>
        <p:blipFill>
          <a:blip r:embed="rId2" cstate="print"/>
          <a:srcRect/>
          <a:stretch>
            <a:fillRect/>
          </a:stretch>
        </p:blipFill>
        <p:spPr bwMode="auto">
          <a:xfrm>
            <a:off x="304800" y="2514600"/>
            <a:ext cx="4033838" cy="4033838"/>
          </a:xfrm>
          <a:prstGeom prst="rect">
            <a:avLst/>
          </a:prstGeom>
          <a:noFill/>
          <a:ln w="9525">
            <a:solidFill>
              <a:schemeClr val="bg1"/>
            </a:solidFill>
            <a:miter lim="800000"/>
            <a:headEnd/>
            <a:tailEnd/>
          </a:ln>
        </p:spPr>
      </p:pic>
      <p:pic>
        <p:nvPicPr>
          <p:cNvPr id="46084" name="Picture 4" descr=" "/>
          <p:cNvPicPr>
            <a:picLocks noChangeAspect="1" noChangeArrowheads="1"/>
          </p:cNvPicPr>
          <p:nvPr/>
        </p:nvPicPr>
        <p:blipFill>
          <a:blip r:embed="rId3" cstate="print"/>
          <a:srcRect/>
          <a:stretch>
            <a:fillRect/>
          </a:stretch>
        </p:blipFill>
        <p:spPr bwMode="auto">
          <a:xfrm>
            <a:off x="4495800" y="2514600"/>
            <a:ext cx="4392613" cy="4006850"/>
          </a:xfrm>
          <a:prstGeom prst="rect">
            <a:avLst/>
          </a:prstGeom>
          <a:noFill/>
          <a:ln w="9525">
            <a:solidFill>
              <a:schemeClr val="bg1"/>
            </a:solidFill>
            <a:miter lim="800000"/>
            <a:headEnd/>
            <a:tailEnd/>
          </a:ln>
        </p:spPr>
      </p:pic>
      <p:sp>
        <p:nvSpPr>
          <p:cNvPr id="37893" name="Line 5"/>
          <p:cNvSpPr>
            <a:spLocks noChangeShapeType="1"/>
          </p:cNvSpPr>
          <p:nvPr/>
        </p:nvSpPr>
        <p:spPr bwMode="auto">
          <a:xfrm>
            <a:off x="5638800" y="4648200"/>
            <a:ext cx="1981200" cy="0"/>
          </a:xfrm>
          <a:prstGeom prst="line">
            <a:avLst/>
          </a:prstGeom>
          <a:noFill/>
          <a:ln w="9525">
            <a:solidFill>
              <a:schemeClr val="bg1"/>
            </a:solidFill>
            <a:round/>
            <a:headEnd/>
            <a:tailEnd/>
          </a:ln>
          <a:effectLst/>
        </p:spPr>
        <p:txBody>
          <a:bodyPr anchor="ctr"/>
          <a:lstStyle/>
          <a:p>
            <a:endParaRPr lang="en-US"/>
          </a:p>
        </p:txBody>
      </p:sp>
      <p:sp>
        <p:nvSpPr>
          <p:cNvPr id="37894" name="Text Box 6"/>
          <p:cNvSpPr txBox="1">
            <a:spLocks noChangeArrowheads="1"/>
          </p:cNvSpPr>
          <p:nvPr/>
        </p:nvSpPr>
        <p:spPr bwMode="auto">
          <a:xfrm>
            <a:off x="7696200" y="4419600"/>
            <a:ext cx="3810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a:solidFill>
                  <a:schemeClr val="bg1"/>
                </a:solidFill>
              </a:rPr>
              <a:t>A</a:t>
            </a:r>
            <a:endParaRPr lang="en-CA" altLang="en-US" sz="2000">
              <a:solidFill>
                <a:schemeClr val="bg1"/>
              </a:solidFill>
            </a:endParaRPr>
          </a:p>
        </p:txBody>
      </p:sp>
      <p:sp>
        <p:nvSpPr>
          <p:cNvPr id="37895" name="Line 7"/>
          <p:cNvSpPr>
            <a:spLocks noChangeShapeType="1"/>
          </p:cNvSpPr>
          <p:nvPr/>
        </p:nvSpPr>
        <p:spPr bwMode="auto">
          <a:xfrm>
            <a:off x="6172200" y="4876800"/>
            <a:ext cx="685800" cy="0"/>
          </a:xfrm>
          <a:prstGeom prst="line">
            <a:avLst/>
          </a:prstGeom>
          <a:noFill/>
          <a:ln w="9525">
            <a:solidFill>
              <a:schemeClr val="bg1"/>
            </a:solidFill>
            <a:round/>
            <a:headEnd/>
            <a:tailEnd/>
          </a:ln>
          <a:effectLst/>
        </p:spPr>
        <p:txBody>
          <a:bodyPr anchor="ctr"/>
          <a:lstStyle/>
          <a:p>
            <a:endParaRPr lang="en-US"/>
          </a:p>
        </p:txBody>
      </p:sp>
      <p:sp>
        <p:nvSpPr>
          <p:cNvPr id="37896" name="Text Box 8"/>
          <p:cNvSpPr txBox="1">
            <a:spLocks noChangeArrowheads="1"/>
          </p:cNvSpPr>
          <p:nvPr/>
        </p:nvSpPr>
        <p:spPr bwMode="auto">
          <a:xfrm>
            <a:off x="6858000" y="4724400"/>
            <a:ext cx="4572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a:solidFill>
                  <a:schemeClr val="bg1"/>
                </a:solidFill>
              </a:rPr>
              <a:t>B</a:t>
            </a:r>
            <a:endParaRPr lang="en-CA" altLang="en-US" sz="2000">
              <a:solidFill>
                <a:schemeClr val="bg1"/>
              </a:solidFill>
            </a:endParaRPr>
          </a:p>
        </p:txBody>
      </p:sp>
      <p:sp>
        <p:nvSpPr>
          <p:cNvPr id="37897" name="Rectangle 9"/>
          <p:cNvSpPr>
            <a:spLocks noChangeArrowheads="1"/>
          </p:cNvSpPr>
          <p:nvPr/>
        </p:nvSpPr>
        <p:spPr bwMode="auto">
          <a:xfrm>
            <a:off x="4495800" y="1771650"/>
            <a:ext cx="4217988" cy="466725"/>
          </a:xfrm>
          <a:prstGeom prst="rect">
            <a:avLst/>
          </a:prstGeom>
          <a:noFill/>
          <a:ln w="9525">
            <a:solidFill>
              <a:srgbClr val="FFFF00"/>
            </a:solidFill>
            <a:miter lim="800000"/>
            <a:headEnd/>
            <a:tailEnd/>
          </a:ln>
          <a:effectLst/>
        </p:spPr>
        <p:txBody>
          <a:bodyPr wrap="none">
            <a:spAutoFit/>
          </a:bodyPr>
          <a:lstStyle/>
          <a:p>
            <a:pPr eaLnBrk="1" hangingPunct="1"/>
            <a:r>
              <a:rPr lang="en-US" altLang="en-US" sz="2400">
                <a:solidFill>
                  <a:schemeClr val="bg1"/>
                </a:solidFill>
              </a:rPr>
              <a:t>Endometrium thickness = A-B</a:t>
            </a:r>
            <a:endParaRPr lang="en-CA" altLang="en-US" sz="2400">
              <a:solidFill>
                <a:schemeClr val="bg1"/>
              </a:solidFill>
            </a:endParaRPr>
          </a:p>
        </p:txBody>
      </p:sp>
      <p:sp>
        <p:nvSpPr>
          <p:cNvPr id="37898" name="Rectangle 10"/>
          <p:cNvSpPr>
            <a:spLocks noChangeArrowheads="1"/>
          </p:cNvSpPr>
          <p:nvPr/>
        </p:nvSpPr>
        <p:spPr bwMode="auto">
          <a:xfrm>
            <a:off x="4500563" y="5715000"/>
            <a:ext cx="4392612" cy="835025"/>
          </a:xfrm>
          <a:prstGeom prst="rect">
            <a:avLst/>
          </a:prstGeom>
          <a:solidFill>
            <a:schemeClr val="tx1"/>
          </a:solidFill>
          <a:ln w="9525">
            <a:solidFill>
              <a:srgbClr val="CCFF66"/>
            </a:solidFill>
            <a:miter lim="800000"/>
            <a:headEnd/>
            <a:tailEnd/>
          </a:ln>
          <a:effectLst/>
        </p:spPr>
        <p:txBody>
          <a:bodyPr>
            <a:spAutoFit/>
          </a:bodyPr>
          <a:lstStyle/>
          <a:p>
            <a:pPr eaLnBrk="1" hangingPunct="1"/>
            <a:r>
              <a:rPr lang="en-US" altLang="en-US" sz="1600" b="1">
                <a:solidFill>
                  <a:schemeClr val="bg1"/>
                </a:solidFill>
              </a:rPr>
              <a:t>diffuse thickening of the echogenic endometrial stripe</a:t>
            </a:r>
            <a:r>
              <a:rPr lang="en-US" altLang="en-US" sz="1600" b="1" baseline="30000">
                <a:solidFill>
                  <a:schemeClr val="bg1"/>
                </a:solidFill>
              </a:rPr>
              <a:t> </a:t>
            </a:r>
            <a:r>
              <a:rPr lang="en-US" altLang="en-US" sz="1600" b="1">
                <a:solidFill>
                  <a:schemeClr val="bg1"/>
                </a:solidFill>
              </a:rPr>
              <a:t>without focal abnormality</a:t>
            </a:r>
          </a:p>
        </p:txBody>
      </p:sp>
      <p:sp>
        <p:nvSpPr>
          <p:cNvPr id="46091" name="Rectangle 11"/>
          <p:cNvSpPr>
            <a:spLocks noChangeArrowheads="1"/>
          </p:cNvSpPr>
          <p:nvPr/>
        </p:nvSpPr>
        <p:spPr bwMode="auto">
          <a:xfrm>
            <a:off x="250825" y="260350"/>
            <a:ext cx="8642350" cy="1347788"/>
          </a:xfrm>
          <a:prstGeom prst="rect">
            <a:avLst/>
          </a:prstGeom>
          <a:noFill/>
          <a:ln w="9525">
            <a:solidFill>
              <a:srgbClr val="FFFF00"/>
            </a:solidFill>
            <a:miter lim="800000"/>
            <a:headEnd/>
            <a:tailEnd/>
          </a:ln>
          <a:effectLst/>
        </p:spPr>
        <p:txBody>
          <a:bodyPr anchor="ctr"/>
          <a:lstStyle/>
          <a:p>
            <a:pPr eaLnBrk="1" hangingPunct="1"/>
            <a:r>
              <a:rPr lang="en-US" altLang="en-US" sz="4000" b="1">
                <a:solidFill>
                  <a:schemeClr val="bg1"/>
                </a:solidFill>
              </a:rPr>
              <a:t>The Thickened endometrium may be an endometrial hyperplasia</a:t>
            </a:r>
            <a:endParaRPr lang="en-CA" altLang="en-US" sz="32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8"/>
                                        </p:tgtEl>
                                        <p:attrNameLst>
                                          <p:attrName>style.visibility</p:attrName>
                                        </p:attrNameLst>
                                      </p:cBhvr>
                                      <p:to>
                                        <p:strVal val="visible"/>
                                      </p:to>
                                    </p:set>
                                    <p:anim calcmode="lin" valueType="num">
                                      <p:cBhvr additive="base">
                                        <p:cTn id="7" dur="500" fill="hold"/>
                                        <p:tgtEl>
                                          <p:spTgt spid="37898"/>
                                        </p:tgtEl>
                                        <p:attrNameLst>
                                          <p:attrName>ppt_x</p:attrName>
                                        </p:attrNameLst>
                                      </p:cBhvr>
                                      <p:tavLst>
                                        <p:tav tm="0">
                                          <p:val>
                                            <p:strVal val="0-#ppt_w/2"/>
                                          </p:val>
                                        </p:tav>
                                        <p:tav tm="100000">
                                          <p:val>
                                            <p:strVal val="#ppt_x"/>
                                          </p:val>
                                        </p:tav>
                                      </p:tavLst>
                                    </p:anim>
                                    <p:anim calcmode="lin" valueType="num">
                                      <p:cBhvr additive="base">
                                        <p:cTn id="8"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4"/>
                                        </p:tgtEl>
                                        <p:attrNameLst>
                                          <p:attrName>style.visibility</p:attrName>
                                        </p:attrNameLst>
                                      </p:cBhvr>
                                      <p:to>
                                        <p:strVal val="visible"/>
                                      </p:to>
                                    </p:set>
                                    <p:anim calcmode="lin" valueType="num">
                                      <p:cBhvr additive="base">
                                        <p:cTn id="19" dur="500" fill="hold"/>
                                        <p:tgtEl>
                                          <p:spTgt spid="37894"/>
                                        </p:tgtEl>
                                        <p:attrNameLst>
                                          <p:attrName>ppt_x</p:attrName>
                                        </p:attrNameLst>
                                      </p:cBhvr>
                                      <p:tavLst>
                                        <p:tav tm="0">
                                          <p:val>
                                            <p:strVal val="0-#ppt_w/2"/>
                                          </p:val>
                                        </p:tav>
                                        <p:tav tm="100000">
                                          <p:val>
                                            <p:strVal val="#ppt_x"/>
                                          </p:val>
                                        </p:tav>
                                      </p:tavLst>
                                    </p:anim>
                                    <p:anim calcmode="lin" valueType="num">
                                      <p:cBhvr additive="base">
                                        <p:cTn id="20"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5"/>
                                        </p:tgtEl>
                                        <p:attrNameLst>
                                          <p:attrName>style.visibility</p:attrName>
                                        </p:attrNameLst>
                                      </p:cBhvr>
                                      <p:to>
                                        <p:strVal val="visible"/>
                                      </p:to>
                                    </p:set>
                                    <p:anim calcmode="lin" valueType="num">
                                      <p:cBhvr additive="base">
                                        <p:cTn id="25" dur="500" fill="hold"/>
                                        <p:tgtEl>
                                          <p:spTgt spid="37895"/>
                                        </p:tgtEl>
                                        <p:attrNameLst>
                                          <p:attrName>ppt_x</p:attrName>
                                        </p:attrNameLst>
                                      </p:cBhvr>
                                      <p:tavLst>
                                        <p:tav tm="0">
                                          <p:val>
                                            <p:strVal val="0-#ppt_w/2"/>
                                          </p:val>
                                        </p:tav>
                                        <p:tav tm="100000">
                                          <p:val>
                                            <p:strVal val="#ppt_x"/>
                                          </p:val>
                                        </p:tav>
                                      </p:tavLst>
                                    </p:anim>
                                    <p:anim calcmode="lin" valueType="num">
                                      <p:cBhvr additive="base">
                                        <p:cTn id="26"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6"/>
                                        </p:tgtEl>
                                        <p:attrNameLst>
                                          <p:attrName>style.visibility</p:attrName>
                                        </p:attrNameLst>
                                      </p:cBhvr>
                                      <p:to>
                                        <p:strVal val="visible"/>
                                      </p:to>
                                    </p:set>
                                    <p:anim calcmode="lin" valueType="num">
                                      <p:cBhvr additive="base">
                                        <p:cTn id="31" dur="500" fill="hold"/>
                                        <p:tgtEl>
                                          <p:spTgt spid="37896"/>
                                        </p:tgtEl>
                                        <p:attrNameLst>
                                          <p:attrName>ppt_x</p:attrName>
                                        </p:attrNameLst>
                                      </p:cBhvr>
                                      <p:tavLst>
                                        <p:tav tm="0">
                                          <p:val>
                                            <p:strVal val="0-#ppt_w/2"/>
                                          </p:val>
                                        </p:tav>
                                        <p:tav tm="100000">
                                          <p:val>
                                            <p:strVal val="#ppt_x"/>
                                          </p:val>
                                        </p:tav>
                                      </p:tavLst>
                                    </p:anim>
                                    <p:anim calcmode="lin" valueType="num">
                                      <p:cBhvr additive="base">
                                        <p:cTn id="32"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7"/>
                                        </p:tgtEl>
                                        <p:attrNameLst>
                                          <p:attrName>style.visibility</p:attrName>
                                        </p:attrNameLst>
                                      </p:cBhvr>
                                      <p:to>
                                        <p:strVal val="visible"/>
                                      </p:to>
                                    </p:set>
                                    <p:anim calcmode="lin" valueType="num">
                                      <p:cBhvr additive="base">
                                        <p:cTn id="37" dur="500" fill="hold"/>
                                        <p:tgtEl>
                                          <p:spTgt spid="37897"/>
                                        </p:tgtEl>
                                        <p:attrNameLst>
                                          <p:attrName>ppt_x</p:attrName>
                                        </p:attrNameLst>
                                      </p:cBhvr>
                                      <p:tavLst>
                                        <p:tav tm="0">
                                          <p:val>
                                            <p:strVal val="0-#ppt_w/2"/>
                                          </p:val>
                                        </p:tav>
                                        <p:tav tm="100000">
                                          <p:val>
                                            <p:strVal val="#ppt_x"/>
                                          </p:val>
                                        </p:tav>
                                      </p:tavLst>
                                    </p:anim>
                                    <p:anim calcmode="lin" valueType="num">
                                      <p:cBhvr additive="base">
                                        <p:cTn id="38" dur="500" fill="hold"/>
                                        <p:tgtEl>
                                          <p:spTgt spid="378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utoUpdateAnimBg="0"/>
      <p:bldP spid="37895" grpId="0" animBg="1"/>
      <p:bldP spid="37896" grpId="0" autoUpdateAnimBg="0"/>
      <p:bldP spid="37897" grpId="0" animBg="1" autoUpdateAnimBg="0"/>
      <p:bldP spid="3789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4290"/>
            <a:ext cx="8286808" cy="6463308"/>
          </a:xfrm>
          <a:prstGeom prst="rect">
            <a:avLst/>
          </a:prstGeom>
        </p:spPr>
        <p:txBody>
          <a:bodyPr wrap="square">
            <a:spAutoFit/>
          </a:bodyPr>
          <a:lstStyle/>
          <a:p>
            <a:r>
              <a:rPr lang="en-US" sz="3600" dirty="0" smtClean="0">
                <a:solidFill>
                  <a:srgbClr val="FFC000"/>
                </a:solidFill>
              </a:rPr>
              <a:t>Common changes  in the menstrual cycles during </a:t>
            </a:r>
            <a:r>
              <a:rPr lang="en-US" sz="3600" dirty="0" err="1" smtClean="0">
                <a:solidFill>
                  <a:srgbClr val="FFC000"/>
                </a:solidFill>
              </a:rPr>
              <a:t>perimenopause</a:t>
            </a:r>
            <a:r>
              <a:rPr lang="en-US" sz="3600" dirty="0" smtClean="0">
                <a:solidFill>
                  <a:srgbClr val="FFC000"/>
                </a:solidFill>
              </a:rPr>
              <a:t>:  </a:t>
            </a:r>
          </a:p>
          <a:p>
            <a:endParaRPr lang="en-US" dirty="0" smtClean="0"/>
          </a:p>
          <a:p>
            <a:endParaRPr lang="en-US" dirty="0" smtClean="0"/>
          </a:p>
          <a:p>
            <a:r>
              <a:rPr lang="en-US" dirty="0" smtClean="0"/>
              <a:t>During a normal menstrual cycle, the levels of estrogen and progesterone increase and decrease in a regular pattern. Ovulation occurs in the middle of the cycle, and menstruation occurs about 2 weeks later.</a:t>
            </a:r>
          </a:p>
          <a:p>
            <a:endParaRPr lang="en-US" dirty="0" smtClean="0"/>
          </a:p>
          <a:p>
            <a:r>
              <a:rPr lang="en-US" dirty="0" smtClean="0"/>
              <a:t>During </a:t>
            </a:r>
            <a:r>
              <a:rPr lang="en-US" dirty="0" err="1" smtClean="0"/>
              <a:t>peri</a:t>
            </a:r>
            <a:r>
              <a:rPr lang="en-US" dirty="0" smtClean="0"/>
              <a:t>-menopause,  hormone levels may not follow this regular pattern, and as a result  irregular bleeding or spotting may occurs.  </a:t>
            </a:r>
          </a:p>
          <a:p>
            <a:endParaRPr lang="en-US" dirty="0" smtClean="0"/>
          </a:p>
          <a:p>
            <a:r>
              <a:rPr lang="en-US" dirty="0" smtClean="0"/>
              <a:t>Some months, period may be longer and heavier. Other months,  it may be shorter and lighter. </a:t>
            </a:r>
          </a:p>
          <a:p>
            <a:endParaRPr lang="en-US" dirty="0" smtClean="0"/>
          </a:p>
          <a:p>
            <a:r>
              <a:rPr lang="en-US" dirty="0" smtClean="0"/>
              <a:t>The number of days between periods may increase or decrease </a:t>
            </a:r>
          </a:p>
          <a:p>
            <a:endParaRPr lang="en-US" dirty="0" smtClean="0"/>
          </a:p>
          <a:p>
            <a:r>
              <a:rPr lang="en-US" dirty="0" smtClean="0"/>
              <a:t>AUB in </a:t>
            </a:r>
            <a:r>
              <a:rPr lang="en-US" dirty="0" err="1" smtClean="0"/>
              <a:t>peri</a:t>
            </a:r>
            <a:r>
              <a:rPr lang="en-US" dirty="0" smtClean="0"/>
              <a:t>-menopause period  include: </a:t>
            </a:r>
            <a:r>
              <a:rPr lang="en-US" dirty="0" smtClean="0">
                <a:solidFill>
                  <a:srgbClr val="00B0F0"/>
                </a:solidFill>
              </a:rPr>
              <a:t>very heavy bleeding,  bleeding that last s longer than normal, bleeding that occurs between periods or after sex </a:t>
            </a:r>
          </a:p>
          <a:p>
            <a:r>
              <a:rPr lang="en-US" dirty="0" smtClean="0">
                <a:solidFill>
                  <a:srgbClr val="00B0F0"/>
                </a:solidFill>
              </a:rPr>
              <a:t> </a:t>
            </a:r>
          </a:p>
          <a:p>
            <a:r>
              <a:rPr lang="en-US" dirty="0" smtClean="0"/>
              <a:t> </a:t>
            </a:r>
          </a:p>
          <a:p>
            <a:r>
              <a:rPr lang="en-US"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 "/>
          <p:cNvPicPr>
            <a:picLocks noChangeAspect="1" noChangeArrowheads="1"/>
          </p:cNvPicPr>
          <p:nvPr/>
        </p:nvPicPr>
        <p:blipFill>
          <a:blip r:embed="rId2" cstate="print"/>
          <a:srcRect/>
          <a:stretch>
            <a:fillRect/>
          </a:stretch>
        </p:blipFill>
        <p:spPr bwMode="auto">
          <a:xfrm>
            <a:off x="304800" y="2667000"/>
            <a:ext cx="4110038" cy="3787775"/>
          </a:xfrm>
          <a:prstGeom prst="rect">
            <a:avLst/>
          </a:prstGeom>
          <a:noFill/>
          <a:ln w="9525">
            <a:solidFill>
              <a:schemeClr val="bg1"/>
            </a:solidFill>
            <a:miter lim="800000"/>
            <a:headEnd/>
            <a:tailEnd/>
          </a:ln>
        </p:spPr>
      </p:pic>
      <p:pic>
        <p:nvPicPr>
          <p:cNvPr id="38915" name="Picture 3" descr=" "/>
          <p:cNvPicPr>
            <a:picLocks noChangeAspect="1" noChangeArrowheads="1"/>
          </p:cNvPicPr>
          <p:nvPr/>
        </p:nvPicPr>
        <p:blipFill>
          <a:blip r:embed="rId3" cstate="print"/>
          <a:srcRect/>
          <a:stretch>
            <a:fillRect/>
          </a:stretch>
        </p:blipFill>
        <p:spPr bwMode="auto">
          <a:xfrm>
            <a:off x="4724400" y="2667000"/>
            <a:ext cx="4176713" cy="3816350"/>
          </a:xfrm>
          <a:prstGeom prst="rect">
            <a:avLst/>
          </a:prstGeom>
          <a:noFill/>
          <a:ln w="9525">
            <a:solidFill>
              <a:schemeClr val="bg1"/>
            </a:solidFill>
            <a:miter lim="800000"/>
            <a:headEnd/>
            <a:tailEnd/>
          </a:ln>
        </p:spPr>
      </p:pic>
      <p:sp>
        <p:nvSpPr>
          <p:cNvPr id="47108" name="Rectangle 4"/>
          <p:cNvSpPr>
            <a:spLocks noChangeArrowheads="1"/>
          </p:cNvSpPr>
          <p:nvPr/>
        </p:nvSpPr>
        <p:spPr bwMode="auto">
          <a:xfrm>
            <a:off x="0" y="1268413"/>
            <a:ext cx="9144000" cy="1554162"/>
          </a:xfrm>
          <a:prstGeom prst="rect">
            <a:avLst/>
          </a:prstGeom>
          <a:noFill/>
          <a:ln w="9525">
            <a:noFill/>
            <a:miter lim="800000"/>
            <a:headEnd/>
            <a:tailEnd/>
          </a:ln>
          <a:effectLst/>
        </p:spPr>
        <p:txBody>
          <a:bodyPr>
            <a:spAutoFit/>
          </a:bodyPr>
          <a:lstStyle/>
          <a:p>
            <a:pPr eaLnBrk="1" hangingPunct="1"/>
            <a:r>
              <a:rPr lang="en-US" altLang="en-US" sz="3200">
                <a:solidFill>
                  <a:schemeClr val="bg1"/>
                </a:solidFill>
              </a:rPr>
              <a:t>Endometrial cancer is typically a diffuse process,</a:t>
            </a:r>
            <a:r>
              <a:rPr lang="en-US" altLang="en-US" sz="3200" baseline="30000">
                <a:solidFill>
                  <a:schemeClr val="bg1"/>
                </a:solidFill>
              </a:rPr>
              <a:t> </a:t>
            </a:r>
            <a:r>
              <a:rPr lang="en-US" altLang="en-US" sz="3200">
                <a:solidFill>
                  <a:schemeClr val="bg1"/>
                </a:solidFill>
              </a:rPr>
              <a:t>but early cases can appear as a polypoid mass</a:t>
            </a:r>
          </a:p>
          <a:p>
            <a:endParaRPr lang="en-US" altLang="en-US" sz="3200">
              <a:solidFill>
                <a:schemeClr val="bg1"/>
              </a:solidFill>
            </a:endParaRPr>
          </a:p>
        </p:txBody>
      </p:sp>
      <p:sp>
        <p:nvSpPr>
          <p:cNvPr id="47109" name="Rectangle 5"/>
          <p:cNvSpPr>
            <a:spLocks noGrp="1" noChangeArrowheads="1"/>
          </p:cNvSpPr>
          <p:nvPr>
            <p:ph type="title"/>
          </p:nvPr>
        </p:nvSpPr>
        <p:spPr>
          <a:xfrm>
            <a:off x="468313" y="260350"/>
            <a:ext cx="4751387" cy="882650"/>
          </a:xfrm>
          <a:ln>
            <a:solidFill>
              <a:srgbClr val="FFFF00"/>
            </a:solidFill>
          </a:ln>
        </p:spPr>
        <p:txBody>
          <a:bodyPr/>
          <a:lstStyle/>
          <a:p>
            <a:pPr algn="l" rtl="0" eaLnBrk="1" hangingPunct="1"/>
            <a:r>
              <a:rPr lang="en-US" altLang="en-US" sz="3600" b="1" smtClean="0">
                <a:solidFill>
                  <a:schemeClr val="bg1"/>
                </a:solidFill>
              </a:rPr>
              <a:t>Endometrial cancer</a:t>
            </a:r>
            <a:endParaRPr lang="en-CA" altLang="en-US" sz="3600" b="1" smtClean="0">
              <a:solidFill>
                <a:schemeClr val="bg1"/>
              </a:solidFill>
            </a:endParaRPr>
          </a:p>
        </p:txBody>
      </p:sp>
      <p:sp>
        <p:nvSpPr>
          <p:cNvPr id="38918" name="Oval 6"/>
          <p:cNvSpPr>
            <a:spLocks noChangeArrowheads="1"/>
          </p:cNvSpPr>
          <p:nvPr/>
        </p:nvSpPr>
        <p:spPr bwMode="auto">
          <a:xfrm>
            <a:off x="5795963" y="3644900"/>
            <a:ext cx="2232025" cy="2305050"/>
          </a:xfrm>
          <a:prstGeom prst="ellipse">
            <a:avLst/>
          </a:prstGeom>
          <a:noFill/>
          <a:ln w="38100">
            <a:solidFill>
              <a:schemeClr val="tx2"/>
            </a:solidFill>
            <a:prstDash val="sysDot"/>
            <a:round/>
            <a:headEnd/>
            <a:tailEnd/>
          </a:ln>
          <a:effectLst/>
        </p:spPr>
        <p:txBody>
          <a:bodyPr wrap="none" anchor="ctr"/>
          <a:lstStyle/>
          <a:p>
            <a:pPr algn="r" rtl="1" eaLnBrk="1" hangingPunct="1"/>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additive="base">
                                        <p:cTn id="12" dur="500" fill="hold"/>
                                        <p:tgtEl>
                                          <p:spTgt spid="38918"/>
                                        </p:tgtEl>
                                        <p:attrNameLst>
                                          <p:attrName>ppt_x</p:attrName>
                                        </p:attrNameLst>
                                      </p:cBhvr>
                                      <p:tavLst>
                                        <p:tav tm="0">
                                          <p:val>
                                            <p:strVal val="#ppt_x"/>
                                          </p:val>
                                        </p:tav>
                                        <p:tav tm="100000">
                                          <p:val>
                                            <p:strVal val="#ppt_x"/>
                                          </p:val>
                                        </p:tav>
                                      </p:tavLst>
                                    </p:anim>
                                    <p:anim calcmode="lin" valueType="num">
                                      <p:cBhvr additive="base">
                                        <p:cTn id="13"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500034" y="1500174"/>
            <a:ext cx="8229600" cy="4526280"/>
          </a:xfrm>
        </p:spPr>
        <p:txBody>
          <a:bodyPr>
            <a:normAutofit fontScale="25000" lnSpcReduction="20000"/>
          </a:bodyPr>
          <a:lstStyle/>
          <a:p>
            <a:r>
              <a:rPr lang="en-US" sz="8000" dirty="0" smtClean="0">
                <a:solidFill>
                  <a:srgbClr val="FFFF00"/>
                </a:solidFill>
              </a:rPr>
              <a:t>PMB</a:t>
            </a:r>
            <a:r>
              <a:rPr lang="en-US" sz="8000" dirty="0" smtClean="0"/>
              <a:t> is a common clinical condition with an incidence of </a:t>
            </a:r>
            <a:r>
              <a:rPr lang="en-US" sz="8000" dirty="0" smtClean="0">
                <a:solidFill>
                  <a:srgbClr val="FFFF00"/>
                </a:solidFill>
              </a:rPr>
              <a:t>10% </a:t>
            </a:r>
            <a:r>
              <a:rPr lang="en-US" sz="8000" dirty="0" smtClean="0"/>
              <a:t>immediately after menopause. </a:t>
            </a:r>
          </a:p>
          <a:p>
            <a:endParaRPr lang="en-US" sz="8000" dirty="0" smtClean="0"/>
          </a:p>
          <a:p>
            <a:endParaRPr lang="en-US" sz="8000" dirty="0" smtClean="0"/>
          </a:p>
          <a:p>
            <a:pPr>
              <a:buNone/>
            </a:pPr>
            <a:r>
              <a:rPr lang="en-US" sz="8000" dirty="0" smtClean="0"/>
              <a:t>     Patients with PMB have a </a:t>
            </a:r>
            <a:r>
              <a:rPr lang="en-US" sz="8000" dirty="0" smtClean="0">
                <a:solidFill>
                  <a:srgbClr val="00B0F0"/>
                </a:solidFill>
              </a:rPr>
              <a:t>10–15% </a:t>
            </a:r>
            <a:r>
              <a:rPr lang="en-US" sz="8000" dirty="0" smtClean="0"/>
              <a:t>chance of having </a:t>
            </a:r>
            <a:r>
              <a:rPr lang="en-US" sz="8000" dirty="0" smtClean="0">
                <a:solidFill>
                  <a:srgbClr val="C00000"/>
                </a:solidFill>
              </a:rPr>
              <a:t>endometrial</a:t>
            </a:r>
            <a:r>
              <a:rPr lang="en-US" sz="8000" dirty="0" smtClean="0">
                <a:solidFill>
                  <a:schemeClr val="accent6">
                    <a:lumMod val="50000"/>
                  </a:schemeClr>
                </a:solidFill>
              </a:rPr>
              <a:t> </a:t>
            </a:r>
            <a:r>
              <a:rPr lang="en-US" sz="8000" dirty="0" smtClean="0">
                <a:solidFill>
                  <a:srgbClr val="C00000"/>
                </a:solidFill>
              </a:rPr>
              <a:t>carcinoma</a:t>
            </a:r>
            <a:r>
              <a:rPr lang="en-US" sz="8000" dirty="0" smtClean="0"/>
              <a:t>.  </a:t>
            </a:r>
          </a:p>
          <a:p>
            <a:endParaRPr lang="en-US" sz="4900" dirty="0" smtClean="0">
              <a:solidFill>
                <a:srgbClr val="FFFF00"/>
              </a:solidFill>
            </a:endParaRPr>
          </a:p>
          <a:p>
            <a:r>
              <a:rPr lang="en-US" sz="8000" dirty="0" smtClean="0"/>
              <a:t>The prevalence of </a:t>
            </a:r>
            <a:r>
              <a:rPr lang="en-US" sz="8000" dirty="0" smtClean="0">
                <a:solidFill>
                  <a:srgbClr val="00B0F0"/>
                </a:solidFill>
              </a:rPr>
              <a:t>endometrial atrophy </a:t>
            </a:r>
            <a:r>
              <a:rPr lang="en-US" sz="8000" dirty="0" smtClean="0"/>
              <a:t>is estimated to be about 59-88%</a:t>
            </a:r>
            <a:endParaRPr lang="en-US" sz="8000" dirty="0" smtClean="0">
              <a:solidFill>
                <a:srgbClr val="FFFF00"/>
              </a:solidFill>
            </a:endParaRPr>
          </a:p>
          <a:p>
            <a:endParaRPr lang="en-US" sz="8000" dirty="0" smtClean="0"/>
          </a:p>
          <a:p>
            <a:pPr>
              <a:buNone/>
            </a:pPr>
            <a:r>
              <a:rPr lang="en-US" sz="8000" dirty="0" smtClean="0"/>
              <a:t>     The prevalence of Endometrial polyps and hyperplasia is estimated </a:t>
            </a:r>
            <a:r>
              <a:rPr lang="en-US" sz="8000" dirty="0" smtClean="0">
                <a:solidFill>
                  <a:srgbClr val="00B0F0"/>
                </a:solidFill>
              </a:rPr>
              <a:t>to be 40%</a:t>
            </a:r>
          </a:p>
          <a:p>
            <a:endParaRPr lang="en-US" sz="4900" dirty="0" smtClean="0">
              <a:solidFill>
                <a:srgbClr val="00B0F0"/>
              </a:solidFill>
            </a:endParaRPr>
          </a:p>
          <a:p>
            <a:endParaRPr lang="en-US" sz="4900" dirty="0" smtClean="0">
              <a:solidFill>
                <a:srgbClr val="00B0F0"/>
              </a:solidFill>
            </a:endParaRPr>
          </a:p>
          <a:p>
            <a:endParaRPr lang="en-US" sz="4900" dirty="0" smtClean="0">
              <a:solidFill>
                <a:srgbClr val="00B0F0"/>
              </a:solidFill>
            </a:endParaRPr>
          </a:p>
          <a:p>
            <a:pPr>
              <a:buNone/>
            </a:pPr>
            <a:r>
              <a:rPr lang="en-US" sz="4900" dirty="0" smtClean="0">
                <a:solidFill>
                  <a:srgbClr val="00B0F0"/>
                </a:solidFill>
              </a:rPr>
              <a:t>        </a:t>
            </a:r>
            <a:r>
              <a:rPr lang="en-US" sz="8000" dirty="0" smtClean="0">
                <a:solidFill>
                  <a:srgbClr val="00B0F0"/>
                </a:solidFill>
              </a:rPr>
              <a:t>Ninety percent </a:t>
            </a:r>
            <a:r>
              <a:rPr lang="en-US" sz="8000" dirty="0" smtClean="0"/>
              <a:t>of women with endometrial carcinoma present with vaginal bleeding.</a:t>
            </a:r>
          </a:p>
          <a:p>
            <a:endParaRPr lang="en-US" sz="8000" dirty="0" smtClean="0"/>
          </a:p>
          <a:p>
            <a:pPr>
              <a:buNone/>
            </a:pPr>
            <a:endParaRPr lang="en-US" sz="8000" dirty="0" smtClean="0"/>
          </a:p>
          <a:p>
            <a:pPr>
              <a:buNone/>
            </a:pPr>
            <a:r>
              <a:rPr lang="en-US" sz="8000" dirty="0" smtClean="0"/>
              <a:t>     ACOG cut off point for ET in TVUS is 4mm or less for AUB in PMB</a:t>
            </a:r>
          </a:p>
          <a:p>
            <a:endParaRPr lang="en-US" sz="4900" dirty="0" smtClean="0">
              <a:solidFill>
                <a:srgbClr val="00B0F0"/>
              </a:solidFill>
            </a:endParaRPr>
          </a:p>
          <a:p>
            <a:endParaRPr lang="en-US" dirty="0" smtClean="0">
              <a:solidFill>
                <a:srgbClr val="00B0F0"/>
              </a:solidFill>
            </a:endParaRPr>
          </a:p>
          <a:p>
            <a:endParaRPr lang="en-US" dirty="0" smtClean="0">
              <a:solidFill>
                <a:srgbClr val="00B0F0"/>
              </a:solidFill>
            </a:endParaRPr>
          </a:p>
          <a:p>
            <a:endParaRPr lang="en-US" dirty="0" smtClean="0"/>
          </a:p>
          <a:p>
            <a:endParaRPr lang="en-US" dirty="0" smtClean="0"/>
          </a:p>
          <a:p>
            <a:endParaRPr lang="en-US" dirty="0" smtClean="0"/>
          </a:p>
          <a:p>
            <a:r>
              <a:rPr lang="en-US" dirty="0" smtClean="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akshaye jadid\20140516_09553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2" name="Rectangle 4"/>
          <p:cNvSpPr>
            <a:spLocks noChangeArrowheads="1"/>
          </p:cNvSpPr>
          <p:nvPr/>
        </p:nvSpPr>
        <p:spPr bwMode="auto">
          <a:xfrm>
            <a:off x="0" y="287306"/>
            <a:ext cx="850109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4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Thank</a:t>
            </a:r>
            <a:r>
              <a:rPr kumimoji="0" lang="en-US" sz="48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en-US" sz="4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you for</a:t>
            </a:r>
            <a:r>
              <a:rPr kumimoji="0" lang="en-US" sz="4800" b="0" i="0" u="none" strike="noStrike" cap="none" normalizeH="0" dirty="0" smtClean="0">
                <a:ln>
                  <a:noFill/>
                </a:ln>
                <a:solidFill>
                  <a:schemeClr val="tx1"/>
                </a:solidFill>
                <a:effectLst/>
                <a:latin typeface="Calibri" pitchFamily="34" charset="0"/>
                <a:ea typeface="Calibri" pitchFamily="34" charset="0"/>
                <a:cs typeface="Arial" pitchFamily="34" charset="0"/>
              </a:rPr>
              <a:t> your attention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57166"/>
            <a:ext cx="4572000" cy="369332"/>
          </a:xfrm>
          <a:prstGeom prst="rect">
            <a:avLst/>
          </a:prstGeom>
        </p:spPr>
        <p:txBody>
          <a:bodyPr wrap="square">
            <a:spAutoFit/>
          </a:bodyPr>
          <a:lstStyle/>
          <a:p>
            <a:endParaRPr lang="en-US" dirty="0"/>
          </a:p>
        </p:txBody>
      </p:sp>
      <p:sp>
        <p:nvSpPr>
          <p:cNvPr id="3" name="Rectangle 2"/>
          <p:cNvSpPr/>
          <p:nvPr/>
        </p:nvSpPr>
        <p:spPr>
          <a:xfrm>
            <a:off x="214282" y="357166"/>
            <a:ext cx="9286908" cy="10218182"/>
          </a:xfrm>
          <a:prstGeom prst="rect">
            <a:avLst/>
          </a:prstGeom>
        </p:spPr>
        <p:txBody>
          <a:bodyPr wrap="square">
            <a:spAutoFit/>
          </a:bodyPr>
          <a:lstStyle/>
          <a:p>
            <a:r>
              <a:rPr lang="en-US" sz="2800" dirty="0" smtClean="0">
                <a:solidFill>
                  <a:srgbClr val="FFFF00"/>
                </a:solidFill>
              </a:rPr>
              <a:t>Common causes of abnormal uterine bleeding  </a:t>
            </a:r>
          </a:p>
          <a:p>
            <a:r>
              <a:rPr lang="en-US" sz="2800" dirty="0" err="1" smtClean="0">
                <a:solidFill>
                  <a:srgbClr val="FFFF00"/>
                </a:solidFill>
              </a:rPr>
              <a:t>durnig</a:t>
            </a:r>
            <a:r>
              <a:rPr lang="en-US" sz="2800" dirty="0" smtClean="0">
                <a:solidFill>
                  <a:srgbClr val="FFFF00"/>
                </a:solidFill>
              </a:rPr>
              <a:t> </a:t>
            </a:r>
            <a:r>
              <a:rPr lang="en-US" sz="2800" dirty="0" err="1" smtClean="0">
                <a:solidFill>
                  <a:srgbClr val="FFFF00"/>
                </a:solidFill>
              </a:rPr>
              <a:t>perimenopaus</a:t>
            </a:r>
            <a:r>
              <a:rPr lang="en-US" sz="2800" dirty="0" smtClean="0">
                <a:solidFill>
                  <a:srgbClr val="FFFF00"/>
                </a:solidFill>
              </a:rPr>
              <a:t> and post menopause:</a:t>
            </a:r>
          </a:p>
          <a:p>
            <a:endParaRPr lang="en-US" dirty="0" smtClean="0">
              <a:solidFill>
                <a:srgbClr val="00B0F0"/>
              </a:solidFill>
            </a:endParaRPr>
          </a:p>
          <a:p>
            <a:r>
              <a:rPr lang="en-US" dirty="0" smtClean="0">
                <a:solidFill>
                  <a:srgbClr val="00B0F0"/>
                </a:solidFill>
              </a:rPr>
              <a:t>Polyps:  </a:t>
            </a:r>
            <a:r>
              <a:rPr lang="en-US" dirty="0" smtClean="0"/>
              <a:t>polyps  are usually noncancerous  growth  that develop from tissue  similar to the endometrium,  they either attach to uterine wall or develop on the endometrial surface . They may cause irregular or heavy bleeding.  Polyps can grow on the </a:t>
            </a:r>
          </a:p>
          <a:p>
            <a:r>
              <a:rPr lang="en-US" dirty="0" smtClean="0"/>
              <a:t>cervix or inside the cervical canal</a:t>
            </a:r>
            <a:r>
              <a:rPr lang="en-US" dirty="0" smtClean="0">
                <a:solidFill>
                  <a:srgbClr val="00B0F0"/>
                </a:solidFill>
              </a:rPr>
              <a:t>. Polyps may cause bleeding after sex</a:t>
            </a:r>
          </a:p>
          <a:p>
            <a:endParaRPr lang="en-US" dirty="0" smtClean="0">
              <a:solidFill>
                <a:srgbClr val="00B0F0"/>
              </a:solidFill>
            </a:endParaRPr>
          </a:p>
          <a:p>
            <a:r>
              <a:rPr lang="en-US" sz="2000" dirty="0" smtClean="0">
                <a:solidFill>
                  <a:srgbClr val="00B0F0"/>
                </a:solidFill>
              </a:rPr>
              <a:t>Endometrial atrophy:  </a:t>
            </a:r>
            <a:r>
              <a:rPr lang="en-US" sz="2000" dirty="0" smtClean="0"/>
              <a:t>after menopause, the endometrium may become too thin as a result of low estrogen levels, called atrophic endometrium,  may cause abnormal bleeding.</a:t>
            </a:r>
          </a:p>
          <a:p>
            <a:endParaRPr lang="en-US" dirty="0" smtClean="0">
              <a:solidFill>
                <a:srgbClr val="00B0F0"/>
              </a:solidFill>
            </a:endParaRPr>
          </a:p>
          <a:p>
            <a:r>
              <a:rPr lang="en-US" sz="2000" dirty="0" smtClean="0">
                <a:solidFill>
                  <a:srgbClr val="00B0F0"/>
                </a:solidFill>
              </a:rPr>
              <a:t>Endometrial hyperplasia:  </a:t>
            </a:r>
            <a:r>
              <a:rPr lang="en-US" sz="2000" dirty="0" smtClean="0"/>
              <a:t>most often is caused by excess estrogen without enough  progesterone.  The lining of the uterus thickens, it can cause</a:t>
            </a:r>
          </a:p>
          <a:p>
            <a:r>
              <a:rPr lang="en-US" sz="2000" dirty="0" smtClean="0"/>
              <a:t> irregular or heavy bleeding</a:t>
            </a:r>
            <a:r>
              <a:rPr lang="en-US" sz="2000" dirty="0" smtClean="0">
                <a:solidFill>
                  <a:srgbClr val="FFC000"/>
                </a:solidFill>
              </a:rPr>
              <a:t>.</a:t>
            </a:r>
          </a:p>
          <a:p>
            <a:r>
              <a:rPr lang="en-US" sz="2000" dirty="0" smtClean="0"/>
              <a:t>In some case, the cells of lining become </a:t>
            </a:r>
            <a:r>
              <a:rPr lang="en-US" sz="2000" dirty="0" smtClean="0">
                <a:solidFill>
                  <a:srgbClr val="C00000"/>
                </a:solidFill>
              </a:rPr>
              <a:t>abnormal</a:t>
            </a:r>
            <a:r>
              <a:rPr lang="en-US" sz="2000" dirty="0" smtClean="0">
                <a:solidFill>
                  <a:srgbClr val="FFC000"/>
                </a:solidFill>
              </a:rPr>
              <a:t>. </a:t>
            </a:r>
            <a:r>
              <a:rPr lang="en-US" sz="2000" dirty="0" smtClean="0"/>
              <a:t>This condition, called </a:t>
            </a:r>
            <a:r>
              <a:rPr lang="en-US" sz="2000" dirty="0" smtClean="0">
                <a:solidFill>
                  <a:srgbClr val="FF0000"/>
                </a:solidFill>
              </a:rPr>
              <a:t>atypical hyperplasia</a:t>
            </a:r>
            <a:r>
              <a:rPr lang="en-US" sz="2000" dirty="0" smtClean="0">
                <a:solidFill>
                  <a:srgbClr val="FFC000"/>
                </a:solidFill>
              </a:rPr>
              <a:t>,  </a:t>
            </a:r>
            <a:r>
              <a:rPr lang="en-US" sz="2000" dirty="0" smtClean="0"/>
              <a:t>can lead to cancer of the uterus.  Early diagnosis and treatment of endometrial hyperplasia can prevent </a:t>
            </a:r>
            <a:r>
              <a:rPr lang="en-US" sz="2000" dirty="0" smtClean="0">
                <a:solidFill>
                  <a:srgbClr val="FF0000"/>
                </a:solidFill>
              </a:rPr>
              <a:t>endometrial cancer</a:t>
            </a:r>
            <a:r>
              <a:rPr lang="en-US" sz="2000" dirty="0" smtClean="0"/>
              <a:t>.</a:t>
            </a:r>
          </a:p>
          <a:p>
            <a:endParaRPr lang="en-US" sz="2000" dirty="0" smtClean="0"/>
          </a:p>
          <a:p>
            <a:r>
              <a:rPr lang="en-US" sz="2000" dirty="0" smtClean="0"/>
              <a:t>Bleeding is the most common sign of endometrial cancer in post menopause  women</a:t>
            </a:r>
          </a:p>
          <a:p>
            <a:endParaRPr lang="en-US" sz="2000" dirty="0" smtClean="0">
              <a:solidFill>
                <a:srgbClr val="FFC000"/>
              </a:solidFill>
            </a:endParaRPr>
          </a:p>
          <a:p>
            <a:endParaRPr lang="en-US" sz="2800" dirty="0" smtClean="0">
              <a:solidFill>
                <a:srgbClr val="FFFF00"/>
              </a:solidFill>
            </a:endParaRPr>
          </a:p>
          <a:p>
            <a:endParaRPr lang="en-US" sz="2800" dirty="0" smtClean="0">
              <a:solidFill>
                <a:srgbClr val="FFFF00"/>
              </a:solidFill>
            </a:endParaRPr>
          </a:p>
          <a:p>
            <a:endParaRPr lang="en-US" sz="2800" dirty="0" smtClean="0">
              <a:solidFill>
                <a:srgbClr val="FFFF00"/>
              </a:solidFill>
            </a:endParaRPr>
          </a:p>
          <a:p>
            <a:endParaRPr lang="en-US" sz="2800" dirty="0" smtClean="0">
              <a:solidFill>
                <a:srgbClr val="FFFF00"/>
              </a:solidFill>
            </a:endParaRPr>
          </a:p>
          <a:p>
            <a:endParaRPr lang="en-US" sz="2800" dirty="0" smtClean="0">
              <a:solidFill>
                <a:srgbClr val="FFFF00"/>
              </a:solidFill>
            </a:endParaRPr>
          </a:p>
          <a:p>
            <a:endParaRPr lang="en-US" sz="2800" dirty="0" smtClean="0">
              <a:solidFill>
                <a:srgbClr val="FFFF00"/>
              </a:solidFill>
            </a:endParaRPr>
          </a:p>
          <a:p>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85728"/>
            <a:ext cx="8358246" cy="9787295"/>
          </a:xfrm>
          <a:prstGeom prst="rect">
            <a:avLst/>
          </a:prstGeom>
        </p:spPr>
        <p:txBody>
          <a:bodyPr wrap="square">
            <a:spAutoFit/>
          </a:bodyPr>
          <a:lstStyle/>
          <a:p>
            <a:r>
              <a:rPr lang="en-US" sz="2000" dirty="0" smtClean="0">
                <a:solidFill>
                  <a:srgbClr val="92D050"/>
                </a:solidFill>
              </a:rPr>
              <a:t>Postmenopausal uterine </a:t>
            </a:r>
            <a:r>
              <a:rPr lang="en-US" sz="2000" dirty="0" smtClean="0">
                <a:solidFill>
                  <a:srgbClr val="C00000"/>
                </a:solidFill>
              </a:rPr>
              <a:t>bleeding</a:t>
            </a:r>
            <a:r>
              <a:rPr lang="en-US" dirty="0" smtClean="0"/>
              <a:t>:  is defined as uterine bleeding after permanent cessation of menstruation resulting from loss of ovarian follicular activity.  Bleeding can be</a:t>
            </a:r>
            <a:r>
              <a:rPr lang="en-US" dirty="0" smtClean="0">
                <a:solidFill>
                  <a:srgbClr val="92D050"/>
                </a:solidFill>
              </a:rPr>
              <a:t> spontaneous </a:t>
            </a:r>
            <a:r>
              <a:rPr lang="en-US" dirty="0" smtClean="0"/>
              <a:t>or related to </a:t>
            </a:r>
            <a:r>
              <a:rPr lang="en-US" dirty="0" smtClean="0">
                <a:solidFill>
                  <a:srgbClr val="FFC000"/>
                </a:solidFill>
              </a:rPr>
              <a:t>ovarian hormone replacement therapy(HRT) or to use </a:t>
            </a:r>
            <a:r>
              <a:rPr lang="en-US" dirty="0" smtClean="0">
                <a:solidFill>
                  <a:srgbClr val="00B0F0"/>
                </a:solidFill>
              </a:rPr>
              <a:t>of selective estrogen receptor</a:t>
            </a:r>
            <a:r>
              <a:rPr lang="en-US" dirty="0" smtClean="0">
                <a:solidFill>
                  <a:srgbClr val="C00000"/>
                </a:solidFill>
              </a:rPr>
              <a:t> </a:t>
            </a:r>
            <a:r>
              <a:rPr lang="en-US" dirty="0" smtClean="0">
                <a:solidFill>
                  <a:srgbClr val="00B0F0"/>
                </a:solidFill>
              </a:rPr>
              <a:t>modulators</a:t>
            </a:r>
            <a:r>
              <a:rPr lang="en-US" dirty="0" smtClean="0">
                <a:solidFill>
                  <a:srgbClr val="C00000"/>
                </a:solidFill>
              </a:rPr>
              <a:t> </a:t>
            </a:r>
            <a:r>
              <a:rPr lang="en-US" dirty="0" smtClean="0"/>
              <a:t>(</a:t>
            </a:r>
            <a:r>
              <a:rPr lang="en-US" dirty="0" err="1" smtClean="0"/>
              <a:t>eg</a:t>
            </a:r>
            <a:r>
              <a:rPr lang="en-US" dirty="0" smtClean="0"/>
              <a:t>, tamoxifen adjuvant therapy).</a:t>
            </a:r>
          </a:p>
          <a:p>
            <a:r>
              <a:rPr lang="en-US" dirty="0" smtClean="0"/>
              <a:t> PMB, is a common clinical condition with an incidence of 10% immediately after menopause.</a:t>
            </a:r>
          </a:p>
          <a:p>
            <a:endParaRPr lang="en-US" dirty="0" smtClean="0"/>
          </a:p>
          <a:p>
            <a:r>
              <a:rPr lang="en-US" dirty="0" smtClean="0"/>
              <a:t>Patients with PMB have a </a:t>
            </a:r>
            <a:r>
              <a:rPr lang="en-US" dirty="0" smtClean="0">
                <a:solidFill>
                  <a:srgbClr val="00B0F0"/>
                </a:solidFill>
              </a:rPr>
              <a:t>10–15% </a:t>
            </a:r>
            <a:r>
              <a:rPr lang="en-US" dirty="0" smtClean="0"/>
              <a:t>chance of having </a:t>
            </a:r>
            <a:r>
              <a:rPr lang="en-US" dirty="0" smtClean="0">
                <a:solidFill>
                  <a:srgbClr val="C00000"/>
                </a:solidFill>
              </a:rPr>
              <a:t>endometrial</a:t>
            </a:r>
            <a:r>
              <a:rPr lang="en-US" dirty="0" smtClean="0">
                <a:solidFill>
                  <a:schemeClr val="accent6">
                    <a:lumMod val="50000"/>
                  </a:schemeClr>
                </a:solidFill>
              </a:rPr>
              <a:t> </a:t>
            </a:r>
            <a:r>
              <a:rPr lang="en-US" sz="1600" dirty="0" smtClean="0">
                <a:solidFill>
                  <a:srgbClr val="C00000"/>
                </a:solidFill>
              </a:rPr>
              <a:t>carcinoma</a:t>
            </a:r>
            <a:r>
              <a:rPr lang="en-US" dirty="0" smtClean="0"/>
              <a:t>. </a:t>
            </a:r>
          </a:p>
          <a:p>
            <a:endParaRPr lang="en-US" dirty="0" smtClean="0"/>
          </a:p>
          <a:p>
            <a:r>
              <a:rPr lang="en-US" dirty="0" smtClean="0"/>
              <a:t>The clinical approach to PMB requires prompt and effective evaluation to</a:t>
            </a:r>
          </a:p>
          <a:p>
            <a:r>
              <a:rPr lang="en-US" dirty="0" smtClean="0"/>
              <a:t>exclude cancer in the genital tract or precancerous lesions of the endometrium. However,  endometrial atrophy, and benign focal lesions such as endometrial polyps and fibroids, are common. The prevalence of endometrial polyps and hyperplasia is estimated </a:t>
            </a:r>
            <a:r>
              <a:rPr lang="en-US" dirty="0" smtClean="0">
                <a:solidFill>
                  <a:srgbClr val="00B0F0"/>
                </a:solidFill>
              </a:rPr>
              <a:t>to be 40%</a:t>
            </a:r>
          </a:p>
          <a:p>
            <a:r>
              <a:rPr lang="en-US" dirty="0" smtClean="0"/>
              <a:t>Endometrial cancer is the most common gynaecological malignancy.</a:t>
            </a:r>
          </a:p>
          <a:p>
            <a:endParaRPr lang="en-US" dirty="0" smtClean="0"/>
          </a:p>
          <a:p>
            <a:r>
              <a:rPr lang="en-US" dirty="0" smtClean="0"/>
              <a:t>Risk factors include:  obesity, unopposed estrogens,  polycystic ovary syndrome and nulliparity.  </a:t>
            </a:r>
          </a:p>
          <a:p>
            <a:endParaRPr lang="en-US" dirty="0" smtClean="0"/>
          </a:p>
          <a:p>
            <a:r>
              <a:rPr lang="en-US" dirty="0" smtClean="0">
                <a:solidFill>
                  <a:srgbClr val="00B0F0"/>
                </a:solidFill>
              </a:rPr>
              <a:t>Ninety percent </a:t>
            </a:r>
            <a:r>
              <a:rPr lang="en-US" dirty="0" smtClean="0"/>
              <a:t>of women with </a:t>
            </a:r>
            <a:r>
              <a:rPr lang="en-US" dirty="0" smtClean="0">
                <a:solidFill>
                  <a:srgbClr val="00B0F0"/>
                </a:solidFill>
              </a:rPr>
              <a:t>endometrial carcinoma </a:t>
            </a:r>
            <a:r>
              <a:rPr lang="en-US" dirty="0" smtClean="0"/>
              <a:t>present </a:t>
            </a:r>
            <a:r>
              <a:rPr lang="en-US" dirty="0" smtClean="0">
                <a:solidFill>
                  <a:srgbClr val="00B0F0"/>
                </a:solidFill>
              </a:rPr>
              <a:t>with vaginal bleeding.</a:t>
            </a:r>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858280" cy="6309420"/>
          </a:xfrm>
          <a:prstGeom prst="rect">
            <a:avLst/>
          </a:prstGeom>
          <a:solidFill>
            <a:schemeClr val="bg2"/>
          </a:solidFill>
          <a:ln>
            <a:solidFill>
              <a:srgbClr val="FFC000"/>
            </a:solidFill>
          </a:ln>
        </p:spPr>
        <p:txBody>
          <a:bodyPr wrap="square">
            <a:spAutoFit/>
          </a:bodyPr>
          <a:lstStyle/>
          <a:p>
            <a:r>
              <a:rPr lang="en-US" sz="2800" dirty="0" smtClean="0">
                <a:solidFill>
                  <a:schemeClr val="accent1">
                    <a:lumMod val="60000"/>
                    <a:lumOff val="40000"/>
                  </a:schemeClr>
                </a:solidFill>
              </a:rPr>
              <a:t>During HRT following definitions are suggested for      (PMB): </a:t>
            </a:r>
          </a:p>
          <a:p>
            <a:endParaRPr lang="en-US" dirty="0" smtClean="0"/>
          </a:p>
          <a:p>
            <a:r>
              <a:rPr lang="en-US" dirty="0" smtClean="0"/>
              <a:t>Bleeding is common,  frequency and timing depends on scheduling of gonadal  steroids used particularly progestational agent</a:t>
            </a:r>
          </a:p>
          <a:p>
            <a:endParaRPr lang="en-US" dirty="0" smtClean="0"/>
          </a:p>
          <a:p>
            <a:r>
              <a:rPr lang="en-US" dirty="0" smtClean="0">
                <a:solidFill>
                  <a:srgbClr val="FFFF00"/>
                </a:solidFill>
              </a:rPr>
              <a:t>Breakthrough bleeding:  </a:t>
            </a:r>
            <a:r>
              <a:rPr lang="en-US" dirty="0" smtClean="0"/>
              <a:t>unscheduled uterine bleeding,  occurs in women receiving estrogen alone or both estrogen and progestin therapy, it is different from the withdrawal bleeding that occurs following cyclic withdrawal of progestin treatment.</a:t>
            </a:r>
          </a:p>
          <a:p>
            <a:endParaRPr lang="en-US" dirty="0" smtClean="0"/>
          </a:p>
          <a:p>
            <a:r>
              <a:rPr lang="en-US" dirty="0" smtClean="0"/>
              <a:t>50% of women using continuous estrogen- progestin combined regimen experience breakthrough bleeding,  most  cases resolving 6 month after initiation of therapy  </a:t>
            </a:r>
          </a:p>
          <a:p>
            <a:r>
              <a:rPr lang="en-US" dirty="0" smtClean="0"/>
              <a:t>1- For women using </a:t>
            </a:r>
            <a:r>
              <a:rPr lang="en-US" dirty="0" smtClean="0">
                <a:solidFill>
                  <a:srgbClr val="FFC000"/>
                </a:solidFill>
              </a:rPr>
              <a:t>cyclically </a:t>
            </a:r>
            <a:r>
              <a:rPr lang="en-US" dirty="0" smtClean="0"/>
              <a:t>administered</a:t>
            </a:r>
            <a:r>
              <a:rPr lang="en-US" sz="2400" dirty="0" smtClean="0"/>
              <a:t> </a:t>
            </a:r>
            <a:r>
              <a:rPr lang="en-US" dirty="0" err="1" smtClean="0">
                <a:solidFill>
                  <a:srgbClr val="FFC000"/>
                </a:solidFill>
              </a:rPr>
              <a:t>progestins</a:t>
            </a:r>
            <a:r>
              <a:rPr lang="en-US" sz="2400" dirty="0" smtClean="0"/>
              <a:t> </a:t>
            </a:r>
            <a:r>
              <a:rPr lang="en-US" dirty="0" smtClean="0"/>
              <a:t>in combination with a     cyclical or continuous estrogen: 1) BTB occurs at an unscheduled time or 2) occurs at the anticipated time after progestin withdrawal but  is  heavy or prolonged</a:t>
            </a:r>
          </a:p>
          <a:p>
            <a:endParaRPr lang="en-US" dirty="0" smtClean="0"/>
          </a:p>
          <a:p>
            <a:r>
              <a:rPr lang="en-US" dirty="0" smtClean="0"/>
              <a:t>2- For women using continuous combined estrogen and progestin-  containing regimens</a:t>
            </a:r>
            <a:r>
              <a:rPr lang="en-US" dirty="0" smtClean="0">
                <a:solidFill>
                  <a:srgbClr val="FFC000"/>
                </a:solidFill>
              </a:rPr>
              <a:t>:  BTB </a:t>
            </a:r>
            <a:r>
              <a:rPr lang="en-US" dirty="0" smtClean="0"/>
              <a:t>commences </a:t>
            </a:r>
            <a:r>
              <a:rPr lang="en-US" dirty="0" smtClean="0">
                <a:solidFill>
                  <a:srgbClr val="FFC000"/>
                </a:solidFill>
              </a:rPr>
              <a:t>six months or more after </a:t>
            </a:r>
            <a:r>
              <a:rPr lang="en-US" dirty="0" smtClean="0"/>
              <a:t>initiation  or- commences after amenorrhea has been established.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274638"/>
            <a:ext cx="8642350" cy="1354137"/>
          </a:xfrm>
          <a:ln>
            <a:solidFill>
              <a:srgbClr val="FFFF00"/>
            </a:solidFill>
          </a:ln>
        </p:spPr>
        <p:txBody>
          <a:bodyPr>
            <a:normAutofit fontScale="90000"/>
          </a:bodyPr>
          <a:lstStyle/>
          <a:p>
            <a:pPr eaLnBrk="1" hangingPunct="1"/>
            <a:r>
              <a:rPr lang="en-US" altLang="en-US" sz="4000" b="1" dirty="0" smtClean="0">
                <a:solidFill>
                  <a:srgbClr val="FF0000"/>
                </a:solidFill>
              </a:rPr>
              <a:t/>
            </a:r>
            <a:br>
              <a:rPr lang="en-US" altLang="en-US" sz="4000" b="1" dirty="0" smtClean="0">
                <a:solidFill>
                  <a:srgbClr val="FF0000"/>
                </a:solidFill>
              </a:rPr>
            </a:br>
            <a:r>
              <a:rPr lang="en-US" altLang="en-US" sz="4000" b="1" dirty="0" smtClean="0">
                <a:solidFill>
                  <a:srgbClr val="FF0000"/>
                </a:solidFill>
              </a:rPr>
              <a:t>Postmenopausal bleeding and HRT </a:t>
            </a:r>
            <a:br>
              <a:rPr lang="en-US" altLang="en-US" sz="4000" b="1" dirty="0" smtClean="0">
                <a:solidFill>
                  <a:srgbClr val="FF0000"/>
                </a:solidFill>
              </a:rPr>
            </a:br>
            <a:endParaRPr lang="en-CA" altLang="en-US" sz="4000" b="1" dirty="0" smtClean="0">
              <a:solidFill>
                <a:srgbClr val="FF0000"/>
              </a:solidFill>
            </a:endParaRPr>
          </a:p>
        </p:txBody>
      </p:sp>
      <p:sp>
        <p:nvSpPr>
          <p:cNvPr id="15363" name="Rectangle 3"/>
          <p:cNvSpPr>
            <a:spLocks noGrp="1" noChangeArrowheads="1"/>
          </p:cNvSpPr>
          <p:nvPr>
            <p:ph type="body" idx="1"/>
          </p:nvPr>
        </p:nvSpPr>
        <p:spPr>
          <a:xfrm>
            <a:off x="714348" y="2000240"/>
            <a:ext cx="8229600" cy="4638678"/>
          </a:xfrm>
          <a:ln>
            <a:solidFill>
              <a:srgbClr val="FFFF00"/>
            </a:solidFill>
          </a:ln>
        </p:spPr>
        <p:txBody>
          <a:bodyPr/>
          <a:lstStyle/>
          <a:p>
            <a:pPr algn="l" rtl="0" eaLnBrk="1" hangingPunct="1">
              <a:lnSpc>
                <a:spcPct val="90000"/>
              </a:lnSpc>
            </a:pPr>
            <a:r>
              <a:rPr lang="en-US" altLang="en-US" dirty="0" smtClean="0">
                <a:solidFill>
                  <a:schemeClr val="bg1"/>
                </a:solidFill>
              </a:rPr>
              <a:t>The occurrence of uterine bleeding or spotting after the initiation of HRT is not unusual. More than half of HRT users will have some spotting or bleeding at the beginning of therapy.</a:t>
            </a:r>
          </a:p>
          <a:p>
            <a:pPr algn="l" rtl="0" eaLnBrk="1" hangingPunct="1">
              <a:lnSpc>
                <a:spcPct val="90000"/>
              </a:lnSpc>
            </a:pPr>
            <a:r>
              <a:rPr lang="en-US" altLang="en-US" dirty="0" smtClean="0">
                <a:solidFill>
                  <a:schemeClr val="bg1"/>
                </a:solidFill>
              </a:rPr>
              <a:t> Usually such bleeding is lighter than a menstrual period and lessens with time; after 6 months, it stops completely in most women. </a:t>
            </a:r>
            <a:endParaRPr lang="en-US" altLang="en-US" baseline="300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84438" y="1557338"/>
            <a:ext cx="4392612" cy="1143000"/>
          </a:xfrm>
          <a:ln>
            <a:solidFill>
              <a:srgbClr val="FFFF00"/>
            </a:solidFill>
          </a:ln>
        </p:spPr>
        <p:txBody>
          <a:bodyPr>
            <a:normAutofit fontScale="90000"/>
          </a:bodyPr>
          <a:lstStyle/>
          <a:p>
            <a:pPr eaLnBrk="1" hangingPunct="1"/>
            <a:r>
              <a:rPr lang="en-US" altLang="en-US" b="1" dirty="0" smtClean="0">
                <a:solidFill>
                  <a:srgbClr val="FF0000"/>
                </a:solidFill>
              </a:rPr>
              <a:t>Tamoxifen</a:t>
            </a:r>
            <a:r>
              <a:rPr lang="en-US" altLang="en-US" b="1" dirty="0" smtClean="0">
                <a:solidFill>
                  <a:schemeClr val="bg1"/>
                </a:solidFill>
              </a:rPr>
              <a:t> </a:t>
            </a:r>
            <a:r>
              <a:rPr lang="en-US" altLang="en-US" b="1" dirty="0" smtClean="0">
                <a:solidFill>
                  <a:srgbClr val="FF0000"/>
                </a:solidFill>
              </a:rPr>
              <a:t>use</a:t>
            </a:r>
            <a:endParaRPr lang="en-CA" altLang="en-US" b="1" dirty="0" smtClean="0">
              <a:solidFill>
                <a:srgbClr val="FF0000"/>
              </a:solidFill>
            </a:endParaRPr>
          </a:p>
        </p:txBody>
      </p:sp>
      <p:sp>
        <p:nvSpPr>
          <p:cNvPr id="14339" name="Rectangle 3"/>
          <p:cNvSpPr>
            <a:spLocks noGrp="1" noChangeArrowheads="1"/>
          </p:cNvSpPr>
          <p:nvPr>
            <p:ph type="body" idx="1"/>
          </p:nvPr>
        </p:nvSpPr>
        <p:spPr>
          <a:xfrm>
            <a:off x="468313" y="2924175"/>
            <a:ext cx="8229600" cy="3446463"/>
          </a:xfrm>
          <a:ln>
            <a:solidFill>
              <a:srgbClr val="FFFF00"/>
            </a:solidFill>
          </a:ln>
        </p:spPr>
        <p:txBody>
          <a:bodyPr/>
          <a:lstStyle/>
          <a:p>
            <a:pPr algn="l" rtl="0" eaLnBrk="1" hangingPunct="1">
              <a:lnSpc>
                <a:spcPct val="90000"/>
              </a:lnSpc>
              <a:buFontTx/>
              <a:buNone/>
            </a:pPr>
            <a:r>
              <a:rPr lang="en-US" altLang="en-US" sz="2800" dirty="0" smtClean="0">
                <a:solidFill>
                  <a:schemeClr val="bg1"/>
                </a:solidFill>
                <a:latin typeface="Verdana" pitchFamily="34" charset="0"/>
              </a:rPr>
              <a:t>Tamoxifen therapy is associated with a two- to threefold increased risk of endometrial cancer in postmenopausal women. TVUS of patients on this therapy typically shows an increased endometrial thickness. </a:t>
            </a:r>
          </a:p>
          <a:p>
            <a:pPr algn="l" rtl="0" eaLnBrk="1" hangingPunct="1">
              <a:lnSpc>
                <a:spcPct val="90000"/>
              </a:lnSpc>
              <a:buFontTx/>
              <a:buNone/>
            </a:pPr>
            <a:r>
              <a:rPr lang="en-US" altLang="en-US" sz="2800" dirty="0" smtClean="0">
                <a:solidFill>
                  <a:schemeClr val="bg1"/>
                </a:solidFill>
                <a:latin typeface="Verdana" pitchFamily="34" charset="0"/>
              </a:rPr>
              <a:t>Risk appears to increase with higher cumulative doses of tamoxifen and longer duration of treatment. </a:t>
            </a:r>
            <a:endParaRPr lang="en-CA" altLang="en-US" sz="2800" dirty="0" smtClean="0">
              <a:solidFill>
                <a:schemeClr val="bg1"/>
              </a:solidFill>
            </a:endParaRPr>
          </a:p>
        </p:txBody>
      </p:sp>
      <p:sp>
        <p:nvSpPr>
          <p:cNvPr id="14340" name="WordArt 4"/>
          <p:cNvSpPr>
            <a:spLocks noChangeArrowheads="1" noChangeShapeType="1"/>
          </p:cNvSpPr>
          <p:nvPr/>
        </p:nvSpPr>
        <p:spPr bwMode="auto">
          <a:xfrm>
            <a:off x="684213" y="274638"/>
            <a:ext cx="8002587" cy="1143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Risk assessment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6767</TotalTime>
  <Words>2022</Words>
  <Application>Microsoft Office PowerPoint</Application>
  <PresentationFormat>On-screen Show (4:3)</PresentationFormat>
  <Paragraphs>300</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Foundry</vt:lpstr>
      <vt:lpstr>      (AUB) Abnormal uterine bleeding during perimenopause and   post menopause </vt:lpstr>
      <vt:lpstr>Agenda:</vt:lpstr>
      <vt:lpstr>Slide 3</vt:lpstr>
      <vt:lpstr>Slide 4</vt:lpstr>
      <vt:lpstr>Slide 5</vt:lpstr>
      <vt:lpstr>Slide 6</vt:lpstr>
      <vt:lpstr>Slide 7</vt:lpstr>
      <vt:lpstr> Postmenopausal bleeding and HRT  </vt:lpstr>
      <vt:lpstr>Tamoxifen use</vt:lpstr>
      <vt:lpstr>Clinical Investigation of Women with Postmenopausal Vaginal bleeding</vt:lpstr>
      <vt:lpstr>Slide 11</vt:lpstr>
      <vt:lpstr>Slide 12</vt:lpstr>
      <vt:lpstr>       The endometrial thickness cut-off  </vt:lpstr>
      <vt:lpstr>Slide 14</vt:lpstr>
      <vt:lpstr>Slide 15</vt:lpstr>
      <vt:lpstr>Slide 16</vt:lpstr>
      <vt:lpstr>Slide 17</vt:lpstr>
      <vt:lpstr>Slide 18</vt:lpstr>
      <vt:lpstr>Slide 19</vt:lpstr>
      <vt:lpstr>Slide 20</vt:lpstr>
      <vt:lpstr>Slide 21</vt:lpstr>
      <vt:lpstr>Slide 22</vt:lpstr>
      <vt:lpstr>Slide 23</vt:lpstr>
      <vt:lpstr>The Thickened endometrium may be a polyp</vt:lpstr>
      <vt:lpstr>The Thickened endometrium may be a polyp</vt:lpstr>
      <vt:lpstr>Slide 26</vt:lpstr>
      <vt:lpstr>Slide 27</vt:lpstr>
      <vt:lpstr>Slide 28</vt:lpstr>
      <vt:lpstr>Slide 29</vt:lpstr>
      <vt:lpstr>Slide 30</vt:lpstr>
      <vt:lpstr>Slide 31</vt:lpstr>
      <vt:lpstr>Slide 32</vt:lpstr>
      <vt:lpstr>Slide 33</vt:lpstr>
      <vt:lpstr>Slide 34</vt:lpstr>
      <vt:lpstr>Slide 35</vt:lpstr>
      <vt:lpstr>Slide 36</vt:lpstr>
      <vt:lpstr>Risk factors for endometrial cancer</vt:lpstr>
      <vt:lpstr>Slide 38</vt:lpstr>
      <vt:lpstr> </vt:lpstr>
      <vt:lpstr>Endometrial cancer</vt:lpstr>
      <vt:lpstr>Take home message</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(AUB) Abnormal uterine bleeding in post menopausal women</dc:title>
  <dc:creator>Administrator</dc:creator>
  <cp:lastModifiedBy>atri</cp:lastModifiedBy>
  <cp:revision>267</cp:revision>
  <dcterms:created xsi:type="dcterms:W3CDTF">2018-01-28T14:07:52Z</dcterms:created>
  <dcterms:modified xsi:type="dcterms:W3CDTF">2018-02-15T07:42:36Z</dcterms:modified>
</cp:coreProperties>
</file>