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256" r:id="rId2"/>
    <p:sldId id="257" r:id="rId3"/>
    <p:sldId id="261" r:id="rId4"/>
    <p:sldId id="265" r:id="rId5"/>
    <p:sldId id="303" r:id="rId6"/>
    <p:sldId id="301" r:id="rId7"/>
    <p:sldId id="299" r:id="rId8"/>
    <p:sldId id="300" r:id="rId9"/>
    <p:sldId id="302" r:id="rId10"/>
    <p:sldId id="304" r:id="rId11"/>
    <p:sldId id="266" r:id="rId12"/>
    <p:sldId id="267" r:id="rId13"/>
    <p:sldId id="258" r:id="rId14"/>
    <p:sldId id="259" r:id="rId15"/>
    <p:sldId id="260" r:id="rId16"/>
    <p:sldId id="262" r:id="rId17"/>
    <p:sldId id="275" r:id="rId18"/>
    <p:sldId id="263" r:id="rId19"/>
    <p:sldId id="277" r:id="rId20"/>
    <p:sldId id="278" r:id="rId21"/>
    <p:sldId id="276" r:id="rId22"/>
    <p:sldId id="280" r:id="rId23"/>
    <p:sldId id="281" r:id="rId24"/>
    <p:sldId id="283" r:id="rId25"/>
    <p:sldId id="305" r:id="rId26"/>
    <p:sldId id="306" r:id="rId27"/>
    <p:sldId id="282" r:id="rId28"/>
    <p:sldId id="284" r:id="rId29"/>
    <p:sldId id="285" r:id="rId30"/>
    <p:sldId id="286" r:id="rId31"/>
    <p:sldId id="287" r:id="rId32"/>
    <p:sldId id="288" r:id="rId33"/>
    <p:sldId id="289" r:id="rId34"/>
    <p:sldId id="290" r:id="rId35"/>
    <p:sldId id="291" r:id="rId36"/>
    <p:sldId id="292" r:id="rId37"/>
    <p:sldId id="293" r:id="rId38"/>
    <p:sldId id="27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9" d="100"/>
          <a:sy n="69" d="100"/>
        </p:scale>
        <p:origin x="-154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20C6A9-454A-457A-A337-70C69582A1E3}" type="datetimeFigureOut">
              <a:rPr lang="en-US" smtClean="0"/>
              <a:t>7/25/2015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4731C4-A64A-4D2D-A529-D0E587EF189B}" type="slidenum">
              <a:rPr lang="en-US" smtClean="0"/>
              <a:t>‹#›</a:t>
            </a:fld>
            <a:endParaRPr lang="en-US"/>
          </a:p>
        </p:txBody>
      </p:sp>
    </p:spTree>
    <p:extLst>
      <p:ext uri="{BB962C8B-B14F-4D97-AF65-F5344CB8AC3E}">
        <p14:creationId xmlns:p14="http://schemas.microsoft.com/office/powerpoint/2010/main" val="3242669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779F0-8BB5-4F6C-9070-6E49B5522FD3}" type="datetimeFigureOut">
              <a:rPr lang="en-US" smtClean="0"/>
              <a:t>7/25/2015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E2DAD8-C4AF-4E15-9FC2-86970DBC1700}" type="slidenum">
              <a:rPr lang="en-US" smtClean="0"/>
              <a:t>‹#›</a:t>
            </a:fld>
            <a:endParaRPr lang="en-US"/>
          </a:p>
        </p:txBody>
      </p:sp>
    </p:spTree>
    <p:extLst>
      <p:ext uri="{BB962C8B-B14F-4D97-AF65-F5344CB8AC3E}">
        <p14:creationId xmlns:p14="http://schemas.microsoft.com/office/powerpoint/2010/main" val="29260103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0E2DAD8-C4AF-4E15-9FC2-86970DBC1700}" type="slidenum">
              <a:rPr lang="en-US" smtClean="0"/>
              <a:t>7</a:t>
            </a:fld>
            <a:endParaRPr lang="en-US"/>
          </a:p>
        </p:txBody>
      </p:sp>
    </p:spTree>
    <p:extLst>
      <p:ext uri="{BB962C8B-B14F-4D97-AF65-F5344CB8AC3E}">
        <p14:creationId xmlns:p14="http://schemas.microsoft.com/office/powerpoint/2010/main" val="174458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altLang="en-US" dirty="0">
              <a:latin typeface="Arial" charset="0"/>
              <a:ea typeface="msgothic" charset="0"/>
              <a:cs typeface="ms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2DAD8-C4AF-4E15-9FC2-86970DBC1700}" type="slidenum">
              <a:rPr lang="en-US" smtClean="0"/>
              <a:t>11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9121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D3133F1-C59A-4650-8BE7-6BC7B077705A}" type="datetime1">
              <a:rPr lang="en-US" smtClean="0"/>
              <a:t>7/25/2015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664615D-9F49-4685-B312-A1718511ABC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48F762-04C6-4E46-966C-F526E06ADE7A}" type="datetime1">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4615D-9F49-4685-B312-A1718511AB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D59A5C-43BC-4B91-8C86-AF219589F2C9}" type="datetime1">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4615D-9F49-4685-B312-A1718511AB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E63DF82-64B6-4BC5-942B-AF7262989EA8}" type="datetime1">
              <a:rPr lang="en-US" smtClean="0"/>
              <a:t>7/25/2015</a:t>
            </a:fld>
            <a:endParaRPr lang="en-US"/>
          </a:p>
        </p:txBody>
      </p:sp>
      <p:sp>
        <p:nvSpPr>
          <p:cNvPr id="9" name="Slide Number Placeholder 8"/>
          <p:cNvSpPr>
            <a:spLocks noGrp="1"/>
          </p:cNvSpPr>
          <p:nvPr>
            <p:ph type="sldNum" sz="quarter" idx="15"/>
          </p:nvPr>
        </p:nvSpPr>
        <p:spPr/>
        <p:txBody>
          <a:bodyPr rtlCol="0"/>
          <a:lstStyle/>
          <a:p>
            <a:fld id="{7664615D-9F49-4685-B312-A1718511ABC3}"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FB7C0DD-1454-4865-8939-5A2B44E74BD6}" type="datetime1">
              <a:rPr lang="en-US" smtClean="0"/>
              <a:t>7/25/2015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664615D-9F49-4685-B312-A1718511ABC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F4DEAE-3470-47CC-B0B2-8FE2EF8DFAB4}" type="datetime1">
              <a:rPr lang="en-US" smtClean="0"/>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4615D-9F49-4685-B312-A1718511ABC3}"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F272B5E-8202-4762-9A85-3579F513043E}" type="datetime1">
              <a:rPr lang="en-US" smtClean="0"/>
              <a:t>7/25/2015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64615D-9F49-4685-B312-A1718511ABC3}"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AC23E76-4796-4853-BA29-F32FE2513E1B}" type="datetime1">
              <a:rPr lang="en-US" smtClean="0"/>
              <a:t>7/25/2015</a:t>
            </a:fld>
            <a:endParaRPr lang="en-US"/>
          </a:p>
        </p:txBody>
      </p:sp>
      <p:sp>
        <p:nvSpPr>
          <p:cNvPr id="7" name="Slide Number Placeholder 6"/>
          <p:cNvSpPr>
            <a:spLocks noGrp="1"/>
          </p:cNvSpPr>
          <p:nvPr>
            <p:ph type="sldNum" sz="quarter" idx="11"/>
          </p:nvPr>
        </p:nvSpPr>
        <p:spPr/>
        <p:txBody>
          <a:bodyPr rtlCol="0"/>
          <a:lstStyle/>
          <a:p>
            <a:fld id="{7664615D-9F49-4685-B312-A1718511ABC3}"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E3041-E0E4-4DBE-BE85-796B246AEC62}" type="datetime1">
              <a:rPr lang="en-US" smtClean="0"/>
              <a:t>7/25/2015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64615D-9F49-4685-B312-A1718511AB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11551CF-27E9-4710-90F5-71EF9D46D4E1}" type="datetime1">
              <a:rPr lang="en-US" smtClean="0"/>
              <a:t>7/25/2015</a:t>
            </a:fld>
            <a:endParaRPr lang="en-US"/>
          </a:p>
        </p:txBody>
      </p:sp>
      <p:sp>
        <p:nvSpPr>
          <p:cNvPr id="22" name="Slide Number Placeholder 21"/>
          <p:cNvSpPr>
            <a:spLocks noGrp="1"/>
          </p:cNvSpPr>
          <p:nvPr>
            <p:ph type="sldNum" sz="quarter" idx="15"/>
          </p:nvPr>
        </p:nvSpPr>
        <p:spPr/>
        <p:txBody>
          <a:bodyPr rtlCol="0"/>
          <a:lstStyle/>
          <a:p>
            <a:fld id="{7664615D-9F49-4685-B312-A1718511ABC3}"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31F77CF-2CBC-47A3-87AC-C5927F95E6D3}" type="datetime1">
              <a:rPr lang="en-US" smtClean="0"/>
              <a:t>7/25/2015</a:t>
            </a:fld>
            <a:endParaRPr lang="en-US"/>
          </a:p>
        </p:txBody>
      </p:sp>
      <p:sp>
        <p:nvSpPr>
          <p:cNvPr id="18" name="Slide Number Placeholder 17"/>
          <p:cNvSpPr>
            <a:spLocks noGrp="1"/>
          </p:cNvSpPr>
          <p:nvPr>
            <p:ph type="sldNum" sz="quarter" idx="11"/>
          </p:nvPr>
        </p:nvSpPr>
        <p:spPr/>
        <p:txBody>
          <a:bodyPr rtlCol="0"/>
          <a:lstStyle/>
          <a:p>
            <a:fld id="{7664615D-9F49-4685-B312-A1718511ABC3}"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30CCE48-7EB6-4309-BE38-AB886A794F3F}" type="datetime1">
              <a:rPr lang="en-US" smtClean="0"/>
              <a:t>7/25/2015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664615D-9F49-4685-B312-A1718511AB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685800"/>
            <a:ext cx="6172200" cy="1894362"/>
          </a:xfrm>
        </p:spPr>
        <p:txBody>
          <a:bodyPr>
            <a:noAutofit/>
          </a:bodyPr>
          <a:lstStyle/>
          <a:p>
            <a:r>
              <a:rPr lang="en-US" sz="3600" dirty="0">
                <a:latin typeface="Adobe Gothic Std B" pitchFamily="34" charset="-128"/>
                <a:ea typeface="Adobe Gothic Std B" pitchFamily="34" charset="-128"/>
              </a:rPr>
              <a:t>Management Of Hyperglycemia In Hospitalized Patients</a:t>
            </a:r>
            <a:br>
              <a:rPr lang="en-US" sz="3600" dirty="0">
                <a:latin typeface="Adobe Gothic Std B" pitchFamily="34" charset="-128"/>
                <a:ea typeface="Adobe Gothic Std B" pitchFamily="34" charset="-128"/>
              </a:rPr>
            </a:br>
            <a:endParaRPr lang="en-US" sz="3600" dirty="0">
              <a:latin typeface="Adobe Gothic Std B" pitchFamily="34" charset="-128"/>
              <a:ea typeface="Adobe Gothic Std B" pitchFamily="34" charset="-128"/>
            </a:endParaRPr>
          </a:p>
        </p:txBody>
      </p:sp>
      <p:sp>
        <p:nvSpPr>
          <p:cNvPr id="3" name="Subtitle 2"/>
          <p:cNvSpPr>
            <a:spLocks noGrp="1"/>
          </p:cNvSpPr>
          <p:nvPr>
            <p:ph type="subTitle" idx="1"/>
          </p:nvPr>
        </p:nvSpPr>
        <p:spPr>
          <a:xfrm>
            <a:off x="2286000" y="3810000"/>
            <a:ext cx="6705600" cy="2564922"/>
          </a:xfrm>
        </p:spPr>
        <p:txBody>
          <a:bodyPr>
            <a:noAutofit/>
          </a:bodyPr>
          <a:lstStyle/>
          <a:p>
            <a:r>
              <a:rPr lang="en-US" sz="2400" dirty="0" smtClean="0">
                <a:solidFill>
                  <a:schemeClr val="bg1">
                    <a:lumMod val="50000"/>
                  </a:schemeClr>
                </a:solidFill>
                <a:latin typeface="Comic Sans MS" panose="030F0702030302020204" pitchFamily="66" charset="0"/>
                <a:ea typeface="Adobe Gothic Std B" pitchFamily="34" charset="-128"/>
              </a:rPr>
              <a:t>Dr. Zahra </a:t>
            </a:r>
            <a:r>
              <a:rPr lang="en-US" sz="2400" dirty="0" err="1" smtClean="0">
                <a:solidFill>
                  <a:schemeClr val="bg1">
                    <a:lumMod val="50000"/>
                  </a:schemeClr>
                </a:solidFill>
                <a:latin typeface="Comic Sans MS" panose="030F0702030302020204" pitchFamily="66" charset="0"/>
                <a:ea typeface="Adobe Gothic Std B" pitchFamily="34" charset="-128"/>
              </a:rPr>
              <a:t>Ghasemzade</a:t>
            </a:r>
            <a:endParaRPr lang="en-US" sz="2400" dirty="0" smtClean="0">
              <a:solidFill>
                <a:schemeClr val="bg1">
                  <a:lumMod val="50000"/>
                </a:schemeClr>
              </a:solidFill>
              <a:latin typeface="Comic Sans MS" panose="030F0702030302020204" pitchFamily="66" charset="0"/>
              <a:ea typeface="Adobe Gothic Std B" pitchFamily="34" charset="-128"/>
            </a:endParaRPr>
          </a:p>
          <a:p>
            <a:r>
              <a:rPr lang="en-US" sz="2400" dirty="0" smtClean="0">
                <a:solidFill>
                  <a:schemeClr val="bg1">
                    <a:lumMod val="50000"/>
                  </a:schemeClr>
                </a:solidFill>
                <a:latin typeface="Comic Sans MS" panose="030F0702030302020204" pitchFamily="66" charset="0"/>
                <a:ea typeface="Adobe Gothic Std B" pitchFamily="34" charset="-128"/>
              </a:rPr>
              <a:t>Endocrine Fellow</a:t>
            </a:r>
          </a:p>
          <a:p>
            <a:r>
              <a:rPr lang="en-US" sz="2400" dirty="0" smtClean="0">
                <a:solidFill>
                  <a:schemeClr val="bg1">
                    <a:lumMod val="50000"/>
                  </a:schemeClr>
                </a:solidFill>
                <a:latin typeface="Comic Sans MS" panose="030F0702030302020204" pitchFamily="66" charset="0"/>
                <a:ea typeface="Adobe Gothic Std B" pitchFamily="34" charset="-128"/>
              </a:rPr>
              <a:t>Research Institute Of Endocrine </a:t>
            </a:r>
            <a:r>
              <a:rPr lang="en-US" sz="2400" dirty="0">
                <a:solidFill>
                  <a:schemeClr val="bg1">
                    <a:lumMod val="50000"/>
                  </a:schemeClr>
                </a:solidFill>
                <a:latin typeface="Comic Sans MS" panose="030F0702030302020204" pitchFamily="66" charset="0"/>
                <a:ea typeface="Adobe Gothic Std B" pitchFamily="34" charset="-128"/>
              </a:rPr>
              <a:t>Sciences </a:t>
            </a:r>
          </a:p>
          <a:p>
            <a:r>
              <a:rPr lang="en-US" sz="2400" dirty="0" err="1">
                <a:solidFill>
                  <a:schemeClr val="bg1">
                    <a:lumMod val="50000"/>
                  </a:schemeClr>
                </a:solidFill>
                <a:latin typeface="Comic Sans MS" panose="030F0702030302020204" pitchFamily="66" charset="0"/>
                <a:ea typeface="Adobe Gothic Std B" pitchFamily="34" charset="-128"/>
              </a:rPr>
              <a:t>Shahid</a:t>
            </a:r>
            <a:r>
              <a:rPr lang="en-US" sz="2400" dirty="0">
                <a:solidFill>
                  <a:schemeClr val="bg1">
                    <a:lumMod val="50000"/>
                  </a:schemeClr>
                </a:solidFill>
                <a:latin typeface="Comic Sans MS" panose="030F0702030302020204" pitchFamily="66" charset="0"/>
                <a:ea typeface="Adobe Gothic Std B" pitchFamily="34" charset="-128"/>
              </a:rPr>
              <a:t> </a:t>
            </a:r>
            <a:r>
              <a:rPr lang="en-US" sz="2400" dirty="0" err="1">
                <a:solidFill>
                  <a:schemeClr val="bg1">
                    <a:lumMod val="50000"/>
                  </a:schemeClr>
                </a:solidFill>
                <a:latin typeface="Comic Sans MS" panose="030F0702030302020204" pitchFamily="66" charset="0"/>
                <a:ea typeface="Adobe Gothic Std B" pitchFamily="34" charset="-128"/>
              </a:rPr>
              <a:t>Beheshti</a:t>
            </a:r>
            <a:r>
              <a:rPr lang="en-US" sz="2400" dirty="0">
                <a:solidFill>
                  <a:schemeClr val="bg1">
                    <a:lumMod val="50000"/>
                  </a:schemeClr>
                </a:solidFill>
                <a:latin typeface="Comic Sans MS" panose="030F0702030302020204" pitchFamily="66" charset="0"/>
                <a:ea typeface="Adobe Gothic Std B" pitchFamily="34" charset="-128"/>
              </a:rPr>
              <a:t> University Of Medical Science</a:t>
            </a:r>
          </a:p>
          <a:p>
            <a:r>
              <a:rPr lang="en-US" sz="2400" dirty="0" err="1" smtClean="0">
                <a:solidFill>
                  <a:schemeClr val="bg1">
                    <a:lumMod val="50000"/>
                  </a:schemeClr>
                </a:solidFill>
                <a:latin typeface="Comic Sans MS" panose="030F0702030302020204" pitchFamily="66" charset="0"/>
                <a:ea typeface="Adobe Gothic Std B" pitchFamily="34" charset="-128"/>
              </a:rPr>
              <a:t>Tir</a:t>
            </a:r>
            <a:r>
              <a:rPr lang="en-US" sz="2400" dirty="0" smtClean="0">
                <a:solidFill>
                  <a:schemeClr val="bg1">
                    <a:lumMod val="50000"/>
                  </a:schemeClr>
                </a:solidFill>
                <a:latin typeface="Comic Sans MS" panose="030F0702030302020204" pitchFamily="66" charset="0"/>
                <a:ea typeface="Adobe Gothic Std B" pitchFamily="34" charset="-128"/>
              </a:rPr>
              <a:t> 1394 – July 2015 </a:t>
            </a:r>
            <a:endParaRPr lang="en-US" sz="2400" dirty="0">
              <a:solidFill>
                <a:schemeClr val="bg1">
                  <a:lumMod val="50000"/>
                </a:schemeClr>
              </a:solidFill>
              <a:latin typeface="Comic Sans MS" panose="030F0702030302020204" pitchFamily="66" charset="0"/>
              <a:ea typeface="Adobe Gothic Std B" pitchFamily="34" charset="-128"/>
            </a:endParaRPr>
          </a:p>
          <a:p>
            <a:endParaRPr lang="en-US" sz="2400" dirty="0">
              <a:latin typeface="Adobe Gothic Std B" pitchFamily="34" charset="-128"/>
              <a:ea typeface="Adobe Gothic Std B" pitchFamily="34" charset="-128"/>
            </a:endParaRPr>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524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2633310250"/>
              </p:ext>
            </p:extLst>
          </p:nvPr>
        </p:nvGraphicFramePr>
        <p:xfrm>
          <a:off x="838198" y="2286000"/>
          <a:ext cx="7467600" cy="3108960"/>
        </p:xfrm>
        <a:graphic>
          <a:graphicData uri="http://schemas.openxmlformats.org/drawingml/2006/table">
            <a:tbl>
              <a:tblPr firstRow="1" bandRow="1">
                <a:tableStyleId>{5C22544A-7EE6-4342-B048-85BDC9FD1C3A}</a:tableStyleId>
              </a:tblPr>
              <a:tblGrid>
                <a:gridCol w="1866900"/>
                <a:gridCol w="1866900"/>
                <a:gridCol w="1866900"/>
                <a:gridCol w="1866900"/>
              </a:tblGrid>
              <a:tr h="370840">
                <a:tc>
                  <a:txBody>
                    <a:bodyPr/>
                    <a:lstStyle/>
                    <a:p>
                      <a:r>
                        <a:rPr kumimoji="0" lang="en-US" sz="1800" b="0" i="0" u="none" strike="noStrike" kern="1200" baseline="0" dirty="0" smtClean="0">
                          <a:solidFill>
                            <a:schemeClr val="lt1"/>
                          </a:solidFill>
                          <a:latin typeface="+mn-lt"/>
                          <a:ea typeface="+mn-ea"/>
                          <a:cs typeface="+mn-cs"/>
                        </a:rPr>
                        <a:t>blood</a:t>
                      </a:r>
                    </a:p>
                    <a:p>
                      <a:r>
                        <a:rPr kumimoji="0" lang="en-US" sz="1800" b="0" i="0" u="none" strike="noStrike" kern="1200" baseline="0" dirty="0" smtClean="0">
                          <a:solidFill>
                            <a:schemeClr val="lt1"/>
                          </a:solidFill>
                          <a:latin typeface="+mn-lt"/>
                          <a:ea typeface="+mn-ea"/>
                          <a:cs typeface="+mn-cs"/>
                        </a:rPr>
                        <a:t>glucose</a:t>
                      </a:r>
                      <a:endParaRPr lang="en-US" dirty="0"/>
                    </a:p>
                  </a:txBody>
                  <a:tcPr/>
                </a:tc>
                <a:tc>
                  <a:txBody>
                    <a:bodyPr/>
                    <a:lstStyle/>
                    <a:p>
                      <a:r>
                        <a:rPr kumimoji="0" lang="en-US" sz="1800" b="0" i="0" u="none" strike="noStrike" kern="1200" baseline="0" dirty="0" smtClean="0">
                          <a:solidFill>
                            <a:schemeClr val="lt1"/>
                          </a:solidFill>
                          <a:latin typeface="+mn-lt"/>
                          <a:ea typeface="+mn-ea"/>
                          <a:cs typeface="+mn-cs"/>
                        </a:rPr>
                        <a:t>30-day mortality rate</a:t>
                      </a:r>
                      <a:endParaRPr lang="en-US" dirty="0"/>
                    </a:p>
                  </a:txBody>
                  <a:tcPr/>
                </a:tc>
                <a:tc>
                  <a:txBody>
                    <a:bodyPr/>
                    <a:lstStyle/>
                    <a:p>
                      <a:r>
                        <a:rPr kumimoji="0" lang="en-US" sz="1800" b="0" i="0" u="none" strike="noStrike" kern="1200" baseline="0" dirty="0" smtClean="0">
                          <a:solidFill>
                            <a:schemeClr val="lt1"/>
                          </a:solidFill>
                          <a:latin typeface="+mn-lt"/>
                          <a:ea typeface="+mn-ea"/>
                          <a:cs typeface="+mn-cs"/>
                        </a:rPr>
                        <a:t>30-day rate of recurrent MI or death</a:t>
                      </a:r>
                      <a:endParaRPr lang="en-US" dirty="0"/>
                    </a:p>
                  </a:txBody>
                  <a:tcPr/>
                </a:tc>
                <a:tc>
                  <a:txBody>
                    <a:bodyPr/>
                    <a:lstStyle/>
                    <a:p>
                      <a:r>
                        <a:rPr kumimoji="0" lang="en-US" sz="1800" b="0" i="0" u="none" strike="noStrike" kern="1200" baseline="0" dirty="0" smtClean="0">
                          <a:solidFill>
                            <a:schemeClr val="lt1"/>
                          </a:solidFill>
                          <a:latin typeface="+mn-lt"/>
                          <a:ea typeface="+mn-ea"/>
                          <a:cs typeface="+mn-cs"/>
                        </a:rPr>
                        <a:t>odds ratio</a:t>
                      </a:r>
                      <a:endParaRPr lang="en-US" dirty="0"/>
                    </a:p>
                  </a:txBody>
                  <a:tcPr/>
                </a:tc>
              </a:tr>
              <a:tr h="370840">
                <a:tc>
                  <a:txBody>
                    <a:bodyPr/>
                    <a:lstStyle/>
                    <a:p>
                      <a:r>
                        <a:rPr kumimoji="0" lang="en-US" sz="1800" b="0" i="0" u="none" strike="noStrike" kern="1200" baseline="0" dirty="0" smtClean="0">
                          <a:solidFill>
                            <a:schemeClr val="dk1"/>
                          </a:solidFill>
                          <a:latin typeface="+mn-lt"/>
                          <a:ea typeface="+mn-ea"/>
                          <a:cs typeface="+mn-cs"/>
                        </a:rPr>
                        <a:t>hypoglycemia, &lt;81 mg/</a:t>
                      </a:r>
                      <a:r>
                        <a:rPr kumimoji="0" lang="en-US" sz="1800" b="0" i="0" u="none" strike="noStrike" kern="1200" baseline="0" dirty="0" err="1" smtClean="0">
                          <a:solidFill>
                            <a:schemeClr val="dk1"/>
                          </a:solidFill>
                          <a:latin typeface="+mn-lt"/>
                          <a:ea typeface="+mn-ea"/>
                          <a:cs typeface="+mn-cs"/>
                        </a:rPr>
                        <a:t>dL</a:t>
                      </a:r>
                      <a:endParaRPr lang="en-US" dirty="0"/>
                    </a:p>
                  </a:txBody>
                  <a:tcPr/>
                </a:tc>
                <a:tc>
                  <a:txBody>
                    <a:bodyPr/>
                    <a:lstStyle/>
                    <a:p>
                      <a:r>
                        <a:rPr lang="en-US" dirty="0" smtClean="0"/>
                        <a:t>4.6</a:t>
                      </a:r>
                      <a:endParaRPr lang="en-US" dirty="0"/>
                    </a:p>
                  </a:txBody>
                  <a:tcPr/>
                </a:tc>
                <a:tc>
                  <a:txBody>
                    <a:bodyPr/>
                    <a:lstStyle/>
                    <a:p>
                      <a:r>
                        <a:rPr lang="en-US" dirty="0" smtClean="0"/>
                        <a:t>10.5</a:t>
                      </a:r>
                      <a:endParaRPr lang="en-US" dirty="0"/>
                    </a:p>
                  </a:txBody>
                  <a:tcPr/>
                </a:tc>
                <a:tc>
                  <a:txBody>
                    <a:bodyPr/>
                    <a:lstStyle/>
                    <a:p>
                      <a:r>
                        <a:rPr lang="en-US" dirty="0" smtClean="0"/>
                        <a:t>3.3</a:t>
                      </a:r>
                      <a:endParaRPr lang="en-US" dirty="0"/>
                    </a:p>
                  </a:txBody>
                  <a:tcPr/>
                </a:tc>
              </a:tr>
              <a:tr h="477520">
                <a:tc>
                  <a:txBody>
                    <a:bodyPr/>
                    <a:lstStyle/>
                    <a:p>
                      <a:r>
                        <a:rPr kumimoji="0" lang="en-US" sz="1800" b="0" i="0" u="none" strike="noStrike" kern="1200" baseline="0" dirty="0" err="1" smtClean="0">
                          <a:solidFill>
                            <a:schemeClr val="dk1"/>
                          </a:solidFill>
                          <a:latin typeface="+mn-lt"/>
                          <a:ea typeface="+mn-ea"/>
                          <a:cs typeface="+mn-cs"/>
                        </a:rPr>
                        <a:t>euglycemia</a:t>
                      </a:r>
                      <a:r>
                        <a:rPr kumimoji="0" lang="en-US" sz="1800" b="0" i="0" u="none" strike="noStrike" kern="1200" baseline="0" dirty="0" smtClean="0">
                          <a:solidFill>
                            <a:schemeClr val="dk1"/>
                          </a:solidFill>
                          <a:latin typeface="+mn-lt"/>
                          <a:ea typeface="+mn-ea"/>
                          <a:cs typeface="+mn-cs"/>
                        </a:rPr>
                        <a:t>, 81 to 99 mg/</a:t>
                      </a:r>
                      <a:r>
                        <a:rPr kumimoji="0" lang="en-US" sz="1800" b="0" i="0" u="none" strike="noStrike" kern="1200" baseline="0" dirty="0" err="1" smtClean="0">
                          <a:solidFill>
                            <a:schemeClr val="dk1"/>
                          </a:solidFill>
                          <a:latin typeface="+mn-lt"/>
                          <a:ea typeface="+mn-ea"/>
                          <a:cs typeface="+mn-cs"/>
                        </a:rPr>
                        <a:t>dL</a:t>
                      </a:r>
                      <a:endParaRPr lang="en-US" dirty="0"/>
                    </a:p>
                  </a:txBody>
                  <a:tcPr/>
                </a:tc>
                <a:tc>
                  <a:txBody>
                    <a:bodyPr/>
                    <a:lstStyle/>
                    <a:p>
                      <a:r>
                        <a:rPr lang="en-US" dirty="0" smtClean="0"/>
                        <a:t>1</a:t>
                      </a:r>
                      <a:endParaRPr lang="en-US" dirty="0"/>
                    </a:p>
                  </a:txBody>
                  <a:tcPr/>
                </a:tc>
                <a:tc>
                  <a:txBody>
                    <a:bodyPr/>
                    <a:lstStyle/>
                    <a:p>
                      <a:r>
                        <a:rPr lang="en-US" dirty="0" smtClean="0"/>
                        <a:t>4.2</a:t>
                      </a:r>
                      <a:endParaRPr lang="en-US" dirty="0"/>
                    </a:p>
                  </a:txBody>
                  <a:tcPr/>
                </a:tc>
                <a:tc>
                  <a:txBody>
                    <a:bodyPr/>
                    <a:lstStyle/>
                    <a:p>
                      <a:r>
                        <a:rPr lang="en-US" dirty="0" smtClean="0"/>
                        <a:t>1</a:t>
                      </a:r>
                      <a:endParaRPr lang="en-US" dirty="0"/>
                    </a:p>
                  </a:txBody>
                  <a:tcPr/>
                </a:tc>
              </a:tr>
              <a:tr h="370840">
                <a:tc>
                  <a:txBody>
                    <a:bodyPr/>
                    <a:lstStyle/>
                    <a:p>
                      <a:r>
                        <a:rPr kumimoji="0" lang="en-US" sz="1800" b="0" i="0" u="none" strike="noStrike" kern="1200" baseline="0" dirty="0" smtClean="0">
                          <a:solidFill>
                            <a:schemeClr val="dk1"/>
                          </a:solidFill>
                          <a:latin typeface="+mn-lt"/>
                          <a:ea typeface="+mn-ea"/>
                          <a:cs typeface="+mn-cs"/>
                        </a:rPr>
                        <a:t>severe hyperglycemia, &gt;199 mg/</a:t>
                      </a:r>
                      <a:r>
                        <a:rPr kumimoji="0" lang="en-US" sz="1800" b="0" i="0" u="none" strike="noStrike" kern="1200" baseline="0" dirty="0" err="1" smtClean="0">
                          <a:solidFill>
                            <a:schemeClr val="dk1"/>
                          </a:solidFill>
                          <a:latin typeface="+mn-lt"/>
                          <a:ea typeface="+mn-ea"/>
                          <a:cs typeface="+mn-cs"/>
                        </a:rPr>
                        <a:t>dL</a:t>
                      </a:r>
                      <a:endParaRPr lang="en-US" dirty="0"/>
                    </a:p>
                  </a:txBody>
                  <a:tcPr/>
                </a:tc>
                <a:tc>
                  <a:txBody>
                    <a:bodyPr/>
                    <a:lstStyle/>
                    <a:p>
                      <a:r>
                        <a:rPr lang="en-US" dirty="0" smtClean="0"/>
                        <a:t>4.7</a:t>
                      </a:r>
                      <a:endParaRPr lang="en-US" dirty="0"/>
                    </a:p>
                  </a:txBody>
                  <a:tcPr/>
                </a:tc>
                <a:tc>
                  <a:txBody>
                    <a:bodyPr/>
                    <a:lstStyle/>
                    <a:p>
                      <a:r>
                        <a:rPr lang="en-US" dirty="0" smtClean="0"/>
                        <a:t>7.2</a:t>
                      </a:r>
                      <a:endParaRPr lang="en-US" dirty="0"/>
                    </a:p>
                  </a:txBody>
                  <a:tcPr/>
                </a:tc>
                <a:tc>
                  <a:txBody>
                    <a:bodyPr/>
                    <a:lstStyle/>
                    <a:p>
                      <a:r>
                        <a:rPr lang="en-US" dirty="0" smtClean="0"/>
                        <a:t>3.09</a:t>
                      </a:r>
                      <a:endParaRPr lang="en-US" dirty="0"/>
                    </a:p>
                  </a:txBody>
                  <a:tcPr/>
                </a:tc>
              </a:tr>
            </a:tbl>
          </a:graphicData>
        </a:graphic>
      </p:graphicFrame>
      <p:sp>
        <p:nvSpPr>
          <p:cNvPr id="4" name="Footer Placeholder 3"/>
          <p:cNvSpPr>
            <a:spLocks noGrp="1"/>
          </p:cNvSpPr>
          <p:nvPr>
            <p:ph type="ftr" sz="quarter" idx="16"/>
          </p:nvPr>
        </p:nvSpPr>
        <p:spPr>
          <a:xfrm>
            <a:off x="990600" y="5943600"/>
            <a:ext cx="3200400" cy="365760"/>
          </a:xfrm>
        </p:spPr>
        <p:txBody>
          <a:bodyPr/>
          <a:lstStyle/>
          <a:p>
            <a:r>
              <a:rPr lang="en-US" dirty="0" smtClean="0"/>
              <a:t>UP TO DATE</a:t>
            </a:r>
            <a:endParaRPr lang="en-US" dirty="0"/>
          </a:p>
        </p:txBody>
      </p:sp>
      <p:sp>
        <p:nvSpPr>
          <p:cNvPr id="6" name="Rectangle 5"/>
          <p:cNvSpPr/>
          <p:nvPr/>
        </p:nvSpPr>
        <p:spPr>
          <a:xfrm>
            <a:off x="678871" y="838200"/>
            <a:ext cx="7626927" cy="1200329"/>
          </a:xfrm>
          <a:prstGeom prst="rect">
            <a:avLst/>
          </a:prstGeom>
        </p:spPr>
        <p:txBody>
          <a:bodyPr wrap="square">
            <a:spAutoFit/>
          </a:bodyPr>
          <a:lstStyle/>
          <a:p>
            <a:r>
              <a:rPr lang="en-US" dirty="0" smtClean="0">
                <a:latin typeface="Comic Sans MS" panose="030F0702030302020204" pitchFamily="66" charset="0"/>
              </a:rPr>
              <a:t>A review of 4224 patients in trials of fibrinolysis or primary PCI in patients with STEMI found a U-shaped relationship between the serum glucose (mostly admission values) and the 30-day rate of death or recurrent MI</a:t>
            </a:r>
            <a:endParaRPr lang="en-US" dirty="0">
              <a:latin typeface="Comic Sans MS" panose="030F0702030302020204" pitchFamily="66" charset="0"/>
            </a:endParaRPr>
          </a:p>
        </p:txBody>
      </p:sp>
    </p:spTree>
    <p:extLst>
      <p:ext uri="{BB962C8B-B14F-4D97-AF65-F5344CB8AC3E}">
        <p14:creationId xmlns:p14="http://schemas.microsoft.com/office/powerpoint/2010/main" val="3725165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6"/>
          </p:nvPr>
        </p:nvSpPr>
        <p:spPr>
          <a:xfrm>
            <a:off x="304800" y="6248400"/>
            <a:ext cx="8305800" cy="441960"/>
          </a:xfrm>
        </p:spPr>
        <p:txBody>
          <a:bodyPr/>
          <a:lstStyle/>
          <a:p>
            <a:r>
              <a:rPr lang="en-US" dirty="0">
                <a:solidFill>
                  <a:srgbClr val="FF0000"/>
                </a:solidFill>
                <a:latin typeface="Comic Sans MS" panose="030F0702030302020204" pitchFamily="66" charset="0"/>
              </a:rPr>
              <a:t>N </a:t>
            </a:r>
            <a:r>
              <a:rPr lang="en-US" dirty="0" err="1">
                <a:solidFill>
                  <a:srgbClr val="FF0000"/>
                </a:solidFill>
                <a:latin typeface="Comic Sans MS" panose="030F0702030302020204" pitchFamily="66" charset="0"/>
              </a:rPr>
              <a:t>Engl</a:t>
            </a:r>
            <a:r>
              <a:rPr lang="en-US" dirty="0">
                <a:solidFill>
                  <a:srgbClr val="FF0000"/>
                </a:solidFill>
                <a:latin typeface="Comic Sans MS" panose="030F0702030302020204" pitchFamily="66" charset="0"/>
              </a:rPr>
              <a:t> J Med </a:t>
            </a:r>
            <a:r>
              <a:rPr lang="en-US" dirty="0" smtClean="0">
                <a:solidFill>
                  <a:srgbClr val="FF0000"/>
                </a:solidFill>
                <a:latin typeface="Comic Sans MS" panose="030F0702030302020204" pitchFamily="66" charset="0"/>
              </a:rPr>
              <a:t>2009;360:1283-97</a:t>
            </a:r>
          </a:p>
          <a:p>
            <a:r>
              <a:rPr lang="en-US" dirty="0" err="1" smtClean="0">
                <a:latin typeface="Comic Sans MS" panose="030F0702030302020204" pitchFamily="66" charset="0"/>
              </a:rPr>
              <a:t>Normoglycemia</a:t>
            </a:r>
            <a:r>
              <a:rPr lang="en-US" dirty="0" smtClean="0">
                <a:latin typeface="Comic Sans MS" panose="030F0702030302020204" pitchFamily="66" charset="0"/>
              </a:rPr>
              <a:t> </a:t>
            </a:r>
            <a:r>
              <a:rPr lang="en-US" dirty="0">
                <a:latin typeface="Comic Sans MS" panose="030F0702030302020204" pitchFamily="66" charset="0"/>
              </a:rPr>
              <a:t>in Intensive </a:t>
            </a:r>
            <a:r>
              <a:rPr lang="en-US" dirty="0" smtClean="0">
                <a:latin typeface="Comic Sans MS" panose="030F0702030302020204" pitchFamily="66" charset="0"/>
              </a:rPr>
              <a:t>Care Evaluation–Survival </a:t>
            </a:r>
            <a:r>
              <a:rPr lang="en-US" dirty="0">
                <a:latin typeface="Comic Sans MS" panose="030F0702030302020204" pitchFamily="66" charset="0"/>
              </a:rPr>
              <a:t>Using Glucose Algorithm </a:t>
            </a:r>
            <a:r>
              <a:rPr lang="en-US" dirty="0" smtClean="0">
                <a:latin typeface="Comic Sans MS" panose="030F0702030302020204" pitchFamily="66" charset="0"/>
              </a:rPr>
              <a:t>Regulation (NICE-SUGAR</a:t>
            </a:r>
            <a:r>
              <a:rPr lang="en-US" dirty="0">
                <a:latin typeface="Comic Sans MS" panose="030F0702030302020204" pitchFamily="66" charset="0"/>
              </a:rPr>
              <a:t>)</a:t>
            </a:r>
          </a:p>
        </p:txBody>
      </p:sp>
      <p:sp>
        <p:nvSpPr>
          <p:cNvPr id="9" name="Rectangle 8"/>
          <p:cNvSpPr/>
          <p:nvPr/>
        </p:nvSpPr>
        <p:spPr>
          <a:xfrm>
            <a:off x="457200" y="152400"/>
            <a:ext cx="8077200" cy="1200329"/>
          </a:xfrm>
          <a:prstGeom prst="rect">
            <a:avLst/>
          </a:prstGeom>
        </p:spPr>
        <p:txBody>
          <a:bodyPr wrap="square">
            <a:spAutoFit/>
          </a:bodyPr>
          <a:lstStyle/>
          <a:p>
            <a:r>
              <a:rPr lang="en-US" dirty="0">
                <a:latin typeface="Comic Sans MS" panose="030F0702030302020204" pitchFamily="66" charset="0"/>
              </a:rPr>
              <a:t>In this large, international, randomized trial, we found that intensive glucose </a:t>
            </a:r>
            <a:r>
              <a:rPr lang="en-US" dirty="0" smtClean="0">
                <a:latin typeface="Comic Sans MS" panose="030F0702030302020204" pitchFamily="66" charset="0"/>
              </a:rPr>
              <a:t>control increased </a:t>
            </a:r>
            <a:r>
              <a:rPr lang="en-US" dirty="0">
                <a:latin typeface="Comic Sans MS" panose="030F0702030302020204" pitchFamily="66" charset="0"/>
              </a:rPr>
              <a:t>mortality among adults in the ICU: a blood glucose target of 180 </a:t>
            </a:r>
            <a:r>
              <a:rPr lang="en-US" dirty="0" smtClean="0">
                <a:latin typeface="Comic Sans MS" panose="030F0702030302020204" pitchFamily="66" charset="0"/>
              </a:rPr>
              <a:t>mg or </a:t>
            </a:r>
            <a:r>
              <a:rPr lang="en-US" dirty="0">
                <a:latin typeface="Comic Sans MS" panose="030F0702030302020204" pitchFamily="66" charset="0"/>
              </a:rPr>
              <a:t>less per deciliter resulted in </a:t>
            </a:r>
            <a:r>
              <a:rPr lang="en-US" dirty="0" smtClean="0">
                <a:latin typeface="Comic Sans MS" panose="030F0702030302020204" pitchFamily="66" charset="0"/>
              </a:rPr>
              <a:t>lower mortality </a:t>
            </a:r>
            <a:r>
              <a:rPr lang="en-US" dirty="0">
                <a:latin typeface="Comic Sans MS" panose="030F0702030302020204" pitchFamily="66" charset="0"/>
              </a:rPr>
              <a:t>than did a target of 81 to 108 mg </a:t>
            </a:r>
            <a:r>
              <a:rPr lang="en-US" dirty="0" smtClean="0">
                <a:latin typeface="Comic Sans MS" panose="030F0702030302020204" pitchFamily="66" charset="0"/>
              </a:rPr>
              <a:t>per deciliter.</a:t>
            </a:r>
            <a:endParaRPr lang="en-US" dirty="0">
              <a:latin typeface="Comic Sans MS" panose="030F0702030302020204" pitchFamily="66" charset="0"/>
            </a:endParaRPr>
          </a:p>
        </p:txBody>
      </p:sp>
      <p:pic>
        <p:nvPicPr>
          <p:cNvPr id="1028" name="Picture 4" descr="C:\Users\Hosna\Desktop\g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568" y="1352729"/>
            <a:ext cx="6756869" cy="481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758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1265238"/>
          </a:xfrm>
        </p:spPr>
        <p:txBody>
          <a:bodyPr>
            <a:noAutofit/>
          </a:bodyPr>
          <a:lstStyle/>
          <a:p>
            <a:r>
              <a:rPr lang="en-US" sz="2000" b="1" dirty="0">
                <a:latin typeface="Comic Sans MS" panose="030F0702030302020204" pitchFamily="66" charset="0"/>
              </a:rPr>
              <a:t>Randomized Study of Basal-Bolus Insulin</a:t>
            </a:r>
            <a:br>
              <a:rPr lang="en-US" sz="2000" b="1" dirty="0">
                <a:latin typeface="Comic Sans MS" panose="030F0702030302020204" pitchFamily="66" charset="0"/>
              </a:rPr>
            </a:br>
            <a:r>
              <a:rPr lang="en-US" sz="2000" b="1" dirty="0">
                <a:latin typeface="Comic Sans MS" panose="030F0702030302020204" pitchFamily="66" charset="0"/>
              </a:rPr>
              <a:t>Therapy in the Inpatient </a:t>
            </a:r>
            <a:r>
              <a:rPr lang="en-US" sz="2000" b="1" dirty="0" smtClean="0">
                <a:latin typeface="Comic Sans MS" panose="030F0702030302020204" pitchFamily="66" charset="0"/>
              </a:rPr>
              <a:t>Management of Patients With </a:t>
            </a:r>
            <a:r>
              <a:rPr lang="en-US" sz="2000" b="1" dirty="0">
                <a:latin typeface="Comic Sans MS" panose="030F0702030302020204" pitchFamily="66" charset="0"/>
              </a:rPr>
              <a:t>Type 2 </a:t>
            </a:r>
            <a:r>
              <a:rPr lang="en-US" sz="2000" b="1" dirty="0" smtClean="0">
                <a:latin typeface="Comic Sans MS" panose="030F0702030302020204" pitchFamily="66" charset="0"/>
              </a:rPr>
              <a:t>Diabetes Undergoing </a:t>
            </a:r>
            <a:r>
              <a:rPr lang="en-US" sz="2000" b="1" dirty="0">
                <a:latin typeface="Comic Sans MS" panose="030F0702030302020204" pitchFamily="66" charset="0"/>
              </a:rPr>
              <a:t>General Surgery</a:t>
            </a:r>
            <a:br>
              <a:rPr lang="en-US" sz="2000" b="1" dirty="0">
                <a:latin typeface="Comic Sans MS" panose="030F0702030302020204" pitchFamily="66" charset="0"/>
              </a:rPr>
            </a:br>
            <a:r>
              <a:rPr lang="en-US" sz="2000" b="1" dirty="0">
                <a:latin typeface="Comic Sans MS" panose="030F0702030302020204" pitchFamily="66" charset="0"/>
              </a:rPr>
              <a:t>(RABBIT 2 Surgery)</a:t>
            </a:r>
          </a:p>
        </p:txBody>
      </p:sp>
      <p:sp>
        <p:nvSpPr>
          <p:cNvPr id="3" name="Content Placeholder 2"/>
          <p:cNvSpPr>
            <a:spLocks noGrp="1"/>
          </p:cNvSpPr>
          <p:nvPr>
            <p:ph sz="quarter" idx="1"/>
          </p:nvPr>
        </p:nvSpPr>
        <p:spPr>
          <a:xfrm>
            <a:off x="457200" y="1600200"/>
            <a:ext cx="7772400" cy="4873752"/>
          </a:xfrm>
        </p:spPr>
        <p:txBody>
          <a:bodyPr>
            <a:normAutofit/>
          </a:bodyPr>
          <a:lstStyle/>
          <a:p>
            <a:pPr marL="0" indent="0">
              <a:buNone/>
            </a:pPr>
            <a:r>
              <a:rPr lang="en-US" sz="1800" dirty="0">
                <a:latin typeface="Comic Sans MS" panose="030F0702030302020204" pitchFamily="66" charset="0"/>
              </a:rPr>
              <a:t>This randomized multicenter trial </a:t>
            </a:r>
            <a:r>
              <a:rPr lang="en-US" sz="1800" dirty="0" smtClean="0">
                <a:latin typeface="Comic Sans MS" panose="030F0702030302020204" pitchFamily="66" charset="0"/>
              </a:rPr>
              <a:t>compared the </a:t>
            </a:r>
            <a:r>
              <a:rPr lang="en-US" sz="1800" dirty="0">
                <a:latin typeface="Comic Sans MS" panose="030F0702030302020204" pitchFamily="66" charset="0"/>
              </a:rPr>
              <a:t>safety and </a:t>
            </a:r>
            <a:r>
              <a:rPr lang="en-US" sz="1800" dirty="0" smtClean="0">
                <a:latin typeface="Comic Sans MS" panose="030F0702030302020204" pitchFamily="66" charset="0"/>
              </a:rPr>
              <a:t>efficacy of </a:t>
            </a:r>
            <a:r>
              <a:rPr lang="en-US" sz="1800" dirty="0">
                <a:latin typeface="Comic Sans MS" panose="030F0702030302020204" pitchFamily="66" charset="0"/>
              </a:rPr>
              <a:t>a basal-bolus insulin regimen with </a:t>
            </a:r>
            <a:r>
              <a:rPr lang="en-US" sz="1800" dirty="0" err="1">
                <a:latin typeface="Comic Sans MS" panose="030F0702030302020204" pitchFamily="66" charset="0"/>
              </a:rPr>
              <a:t>glargine</a:t>
            </a:r>
            <a:r>
              <a:rPr lang="en-US" sz="1800" dirty="0">
                <a:latin typeface="Comic Sans MS" panose="030F0702030302020204" pitchFamily="66" charset="0"/>
              </a:rPr>
              <a:t> once daily and </a:t>
            </a:r>
            <a:r>
              <a:rPr lang="en-US" sz="1800" dirty="0" err="1">
                <a:latin typeface="Comic Sans MS" panose="030F0702030302020204" pitchFamily="66" charset="0"/>
              </a:rPr>
              <a:t>glulisine</a:t>
            </a:r>
            <a:endParaRPr lang="en-US" sz="1800" dirty="0">
              <a:latin typeface="Comic Sans MS" panose="030F0702030302020204" pitchFamily="66" charset="0"/>
            </a:endParaRPr>
          </a:p>
          <a:p>
            <a:pPr marL="0" indent="0">
              <a:buNone/>
            </a:pPr>
            <a:r>
              <a:rPr lang="en-US" sz="1800" dirty="0">
                <a:latin typeface="Comic Sans MS" panose="030F0702030302020204" pitchFamily="66" charset="0"/>
              </a:rPr>
              <a:t>before meals (n = 104) to sliding scale regular insulin (SSI) </a:t>
            </a:r>
            <a:r>
              <a:rPr lang="en-US" sz="1800" dirty="0" smtClean="0">
                <a:latin typeface="Comic Sans MS" panose="030F0702030302020204" pitchFamily="66" charset="0"/>
              </a:rPr>
              <a:t>four times </a:t>
            </a:r>
            <a:r>
              <a:rPr lang="en-US" sz="1800" dirty="0">
                <a:latin typeface="Comic Sans MS" panose="030F0702030302020204" pitchFamily="66" charset="0"/>
              </a:rPr>
              <a:t>daily (n = 107) in </a:t>
            </a:r>
            <a:r>
              <a:rPr lang="en-US" sz="1800" dirty="0" smtClean="0">
                <a:latin typeface="Comic Sans MS" panose="030F0702030302020204" pitchFamily="66" charset="0"/>
              </a:rPr>
              <a:t>patients with </a:t>
            </a:r>
            <a:r>
              <a:rPr lang="en-US" sz="1800" dirty="0">
                <a:latin typeface="Comic Sans MS" panose="030F0702030302020204" pitchFamily="66" charset="0"/>
              </a:rPr>
              <a:t>type 2 </a:t>
            </a:r>
            <a:r>
              <a:rPr lang="en-US" sz="1800" dirty="0" smtClean="0">
                <a:latin typeface="Comic Sans MS" panose="030F0702030302020204" pitchFamily="66" charset="0"/>
              </a:rPr>
              <a:t>diabetes mellitus </a:t>
            </a:r>
            <a:r>
              <a:rPr lang="en-US" sz="1800" dirty="0">
                <a:latin typeface="Comic Sans MS" panose="030F0702030302020204" pitchFamily="66" charset="0"/>
              </a:rPr>
              <a:t>undergoing general surgery. </a:t>
            </a:r>
            <a:endParaRPr lang="en-US" sz="1800" dirty="0" smtClean="0">
              <a:latin typeface="Comic Sans MS" panose="030F0702030302020204" pitchFamily="66" charset="0"/>
            </a:endParaRPr>
          </a:p>
          <a:p>
            <a:pPr marL="0" indent="0">
              <a:buNone/>
            </a:pPr>
            <a:r>
              <a:rPr lang="en-US" sz="1800" dirty="0" smtClean="0">
                <a:latin typeface="Comic Sans MS" panose="030F0702030302020204" pitchFamily="66" charset="0"/>
              </a:rPr>
              <a:t>Outcomes </a:t>
            </a:r>
            <a:r>
              <a:rPr lang="en-US" sz="1800" dirty="0">
                <a:latin typeface="Comic Sans MS" panose="030F0702030302020204" pitchFamily="66" charset="0"/>
              </a:rPr>
              <a:t>included differences in </a:t>
            </a:r>
            <a:r>
              <a:rPr lang="en-US" sz="1800" dirty="0" smtClean="0">
                <a:latin typeface="Comic Sans MS" panose="030F0702030302020204" pitchFamily="66" charset="0"/>
              </a:rPr>
              <a:t>daily BG </a:t>
            </a:r>
            <a:r>
              <a:rPr lang="en-US" sz="1800" dirty="0">
                <a:latin typeface="Comic Sans MS" panose="030F0702030302020204" pitchFamily="66" charset="0"/>
              </a:rPr>
              <a:t>and a composite of postoperative complications including wound </a:t>
            </a:r>
            <a:r>
              <a:rPr lang="en-US" sz="1800" dirty="0" smtClean="0">
                <a:latin typeface="Comic Sans MS" panose="030F0702030302020204" pitchFamily="66" charset="0"/>
              </a:rPr>
              <a:t>infection, pneumonia</a:t>
            </a:r>
            <a:r>
              <a:rPr lang="en-US" sz="1800" dirty="0">
                <a:latin typeface="Comic Sans MS" panose="030F0702030302020204" pitchFamily="66" charset="0"/>
              </a:rPr>
              <a:t>, bacteremia, and respiratory and acute renal </a:t>
            </a:r>
            <a:r>
              <a:rPr lang="en-US" sz="1800" dirty="0" err="1" smtClean="0">
                <a:latin typeface="Comic Sans MS" panose="030F0702030302020204" pitchFamily="66" charset="0"/>
              </a:rPr>
              <a:t>failur</a:t>
            </a:r>
            <a:r>
              <a:rPr lang="en-US" sz="1800" dirty="0" smtClean="0">
                <a:latin typeface="Comic Sans MS" panose="030F0702030302020204" pitchFamily="66" charset="0"/>
              </a:rPr>
              <a:t>.</a:t>
            </a:r>
          </a:p>
          <a:p>
            <a:pPr marL="0" indent="0">
              <a:buNone/>
            </a:pPr>
            <a:endParaRPr lang="en-US" sz="1800" dirty="0">
              <a:latin typeface="Comic Sans MS" panose="030F0702030302020204" pitchFamily="66" charset="0"/>
            </a:endParaRPr>
          </a:p>
          <a:p>
            <a:r>
              <a:rPr lang="en-US" sz="1800" dirty="0">
                <a:latin typeface="Comic Sans MS" panose="030F0702030302020204" pitchFamily="66" charset="0"/>
              </a:rPr>
              <a:t>CONCLUSIONS—Basal-bolus treatment with </a:t>
            </a:r>
            <a:r>
              <a:rPr lang="en-US" sz="1800" dirty="0" err="1">
                <a:latin typeface="Comic Sans MS" panose="030F0702030302020204" pitchFamily="66" charset="0"/>
              </a:rPr>
              <a:t>glargine</a:t>
            </a:r>
            <a:r>
              <a:rPr lang="en-US" sz="1800" dirty="0">
                <a:latin typeface="Comic Sans MS" panose="030F0702030302020204" pitchFamily="66" charset="0"/>
              </a:rPr>
              <a:t> once daily plus </a:t>
            </a:r>
            <a:r>
              <a:rPr lang="en-US" sz="1800" dirty="0" err="1">
                <a:latin typeface="Comic Sans MS" panose="030F0702030302020204" pitchFamily="66" charset="0"/>
              </a:rPr>
              <a:t>glulisine</a:t>
            </a:r>
            <a:r>
              <a:rPr lang="en-US" sz="1800" dirty="0">
                <a:latin typeface="Comic Sans MS" panose="030F0702030302020204" pitchFamily="66" charset="0"/>
              </a:rPr>
              <a:t> before </a:t>
            </a:r>
            <a:r>
              <a:rPr lang="en-US" sz="1800" dirty="0" smtClean="0">
                <a:latin typeface="Comic Sans MS" panose="030F0702030302020204" pitchFamily="66" charset="0"/>
              </a:rPr>
              <a:t>meals improved </a:t>
            </a:r>
            <a:r>
              <a:rPr lang="en-US" sz="1800" dirty="0">
                <a:latin typeface="Comic Sans MS" panose="030F0702030302020204" pitchFamily="66" charset="0"/>
              </a:rPr>
              <a:t>glycemic control and reduced hospital complications compared with SSI in </a:t>
            </a:r>
            <a:r>
              <a:rPr lang="en-US" sz="1800" dirty="0" smtClean="0">
                <a:latin typeface="Comic Sans MS" panose="030F0702030302020204" pitchFamily="66" charset="0"/>
              </a:rPr>
              <a:t>general surgery </a:t>
            </a:r>
            <a:r>
              <a:rPr lang="en-US" sz="1800" dirty="0">
                <a:latin typeface="Comic Sans MS" panose="030F0702030302020204" pitchFamily="66" charset="0"/>
              </a:rPr>
              <a:t>patients. Our study indicates that a basal-bolus insulin regimen is preferred over SSI </a:t>
            </a:r>
            <a:r>
              <a:rPr lang="en-US" sz="1800" dirty="0" smtClean="0">
                <a:latin typeface="Comic Sans MS" panose="030F0702030302020204" pitchFamily="66" charset="0"/>
              </a:rPr>
              <a:t>in the </a:t>
            </a:r>
            <a:r>
              <a:rPr lang="en-US" sz="1800" dirty="0">
                <a:latin typeface="Comic Sans MS" panose="030F0702030302020204" pitchFamily="66" charset="0"/>
              </a:rPr>
              <a:t>hospital management of general surgery patients with type 2 diabetes.</a:t>
            </a:r>
          </a:p>
        </p:txBody>
      </p:sp>
      <p:sp>
        <p:nvSpPr>
          <p:cNvPr id="4" name="Footer Placeholder 3"/>
          <p:cNvSpPr>
            <a:spLocks noGrp="1"/>
          </p:cNvSpPr>
          <p:nvPr>
            <p:ph type="ftr" sz="quarter" idx="16"/>
          </p:nvPr>
        </p:nvSpPr>
        <p:spPr>
          <a:xfrm>
            <a:off x="609600" y="6172200"/>
            <a:ext cx="4419600" cy="365760"/>
          </a:xfrm>
        </p:spPr>
        <p:txBody>
          <a:bodyPr/>
          <a:lstStyle/>
          <a:p>
            <a:r>
              <a:rPr lang="en-US" dirty="0">
                <a:solidFill>
                  <a:srgbClr val="FF0000"/>
                </a:solidFill>
                <a:latin typeface="Comic Sans MS" panose="030F0702030302020204" pitchFamily="66" charset="0"/>
              </a:rPr>
              <a:t>Diabetes Care 34:256–261, 2011</a:t>
            </a:r>
          </a:p>
        </p:txBody>
      </p:sp>
    </p:spTree>
    <p:extLst>
      <p:ext uri="{BB962C8B-B14F-4D97-AF65-F5344CB8AC3E}">
        <p14:creationId xmlns:p14="http://schemas.microsoft.com/office/powerpoint/2010/main" val="2526569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sna\Desktop\lkjh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28934"/>
            <a:ext cx="8148638"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63941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sna\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7467600" cy="67818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76382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osna\Desktop\12512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6" y="6927"/>
            <a:ext cx="8548688" cy="284797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37690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osna\Desktop\8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40105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344269"/>
            <a:ext cx="7162800" cy="461665"/>
          </a:xfrm>
          <a:prstGeom prst="rect">
            <a:avLst/>
          </a:prstGeom>
        </p:spPr>
        <p:txBody>
          <a:bodyPr wrap="square">
            <a:spAutoFit/>
          </a:bodyPr>
          <a:lstStyle/>
          <a:p>
            <a:r>
              <a:rPr lang="en-US" sz="2400" b="1" dirty="0">
                <a:latin typeface="Comic Sans MS" panose="030F0702030302020204" pitchFamily="66" charset="0"/>
              </a:rPr>
              <a:t>Recommendations for  use of VRIII</a:t>
            </a:r>
          </a:p>
        </p:txBody>
      </p:sp>
      <p:pic>
        <p:nvPicPr>
          <p:cNvPr id="3" name="Picture 2" descr="C:\Users\Hosna\Desktop\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4953000"/>
            <a:ext cx="329565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761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696200" cy="6169152"/>
          </a:xfrm>
        </p:spPr>
        <p:txBody>
          <a:bodyPr>
            <a:normAutofit lnSpcReduction="10000"/>
          </a:bodyPr>
          <a:lstStyle/>
          <a:p>
            <a:r>
              <a:rPr lang="en-US" sz="1800" b="1" dirty="0">
                <a:latin typeface="Comic Sans MS" panose="030F0702030302020204" pitchFamily="66" charset="0"/>
              </a:rPr>
              <a:t>3.1 Indications for VRIII in </a:t>
            </a:r>
            <a:r>
              <a:rPr lang="en-US" sz="1800" b="1" dirty="0" smtClean="0">
                <a:latin typeface="Comic Sans MS" panose="030F0702030302020204" pitchFamily="66" charset="0"/>
              </a:rPr>
              <a:t>medical Patients</a:t>
            </a:r>
          </a:p>
          <a:p>
            <a:r>
              <a:rPr lang="en-US" sz="1800" b="1" dirty="0">
                <a:latin typeface="Comic Sans MS" panose="030F0702030302020204" pitchFamily="66" charset="0"/>
              </a:rPr>
              <a:t>3.2 Advantages of </a:t>
            </a:r>
            <a:r>
              <a:rPr lang="en-US" sz="1800" b="1" dirty="0" smtClean="0">
                <a:latin typeface="Comic Sans MS" panose="030F0702030302020204" pitchFamily="66" charset="0"/>
              </a:rPr>
              <a:t>VRIII</a:t>
            </a:r>
          </a:p>
          <a:p>
            <a:r>
              <a:rPr lang="en-US" sz="1800" b="1" dirty="0">
                <a:latin typeface="Comic Sans MS" panose="030F0702030302020204" pitchFamily="66" charset="0"/>
              </a:rPr>
              <a:t>3.3 Disadvantages of a </a:t>
            </a:r>
            <a:r>
              <a:rPr lang="en-US" sz="1800" b="1" dirty="0" smtClean="0">
                <a:latin typeface="Comic Sans MS" panose="030F0702030302020204" pitchFamily="66" charset="0"/>
              </a:rPr>
              <a:t>VRIII</a:t>
            </a:r>
          </a:p>
          <a:p>
            <a:r>
              <a:rPr lang="en-US" sz="1800" b="1" dirty="0">
                <a:latin typeface="Comic Sans MS" panose="030F0702030302020204" pitchFamily="66" charset="0"/>
              </a:rPr>
              <a:t>3.4 Potential Risks of a VRIII</a:t>
            </a:r>
            <a:endParaRPr lang="en-US" sz="1800" b="1" dirty="0" smtClean="0">
              <a:latin typeface="Comic Sans MS" panose="030F0702030302020204" pitchFamily="66" charset="0"/>
            </a:endParaRPr>
          </a:p>
          <a:p>
            <a:r>
              <a:rPr lang="en-US" sz="1800" b="1" dirty="0">
                <a:latin typeface="Comic Sans MS" panose="030F0702030302020204" pitchFamily="66" charset="0"/>
              </a:rPr>
              <a:t>3.5 Practical aspects of setting up </a:t>
            </a:r>
            <a:r>
              <a:rPr lang="en-US" sz="1800" b="1" dirty="0" smtClean="0">
                <a:latin typeface="Comic Sans MS" panose="030F0702030302020204" pitchFamily="66" charset="0"/>
              </a:rPr>
              <a:t>a VRIII</a:t>
            </a:r>
          </a:p>
          <a:p>
            <a:pPr marL="0" indent="0">
              <a:buNone/>
            </a:pPr>
            <a:r>
              <a:rPr lang="en-US" sz="1600" b="1" dirty="0" smtClean="0">
                <a:latin typeface="Comic Sans MS" panose="030F0702030302020204" pitchFamily="66" charset="0"/>
              </a:rPr>
              <a:t>	 </a:t>
            </a:r>
            <a:r>
              <a:rPr lang="en-US" sz="1600" b="1" dirty="0" smtClean="0">
                <a:solidFill>
                  <a:schemeClr val="accent1"/>
                </a:solidFill>
                <a:latin typeface="Comic Sans MS" panose="030F0702030302020204" pitchFamily="66" charset="0"/>
              </a:rPr>
              <a:t>3.5.1 </a:t>
            </a:r>
            <a:r>
              <a:rPr lang="en-US" sz="1600" b="1" dirty="0">
                <a:solidFill>
                  <a:schemeClr val="accent1"/>
                </a:solidFill>
                <a:latin typeface="Comic Sans MS" panose="030F0702030302020204" pitchFamily="66" charset="0"/>
              </a:rPr>
              <a:t>How to set up a </a:t>
            </a:r>
            <a:r>
              <a:rPr lang="en-US" sz="1600" b="1" dirty="0" smtClean="0">
                <a:solidFill>
                  <a:schemeClr val="accent1"/>
                </a:solidFill>
                <a:latin typeface="Comic Sans MS" panose="030F0702030302020204" pitchFamily="66" charset="0"/>
              </a:rPr>
              <a:t>VRIII</a:t>
            </a:r>
          </a:p>
          <a:p>
            <a:endParaRPr lang="en-US" sz="1600" dirty="0">
              <a:latin typeface="Comic Sans MS" panose="030F0702030302020204" pitchFamily="66" charset="0"/>
            </a:endParaRPr>
          </a:p>
          <a:p>
            <a:pPr marL="0" indent="0">
              <a:buNone/>
            </a:pPr>
            <a:r>
              <a:rPr lang="en-US" sz="1400" dirty="0" smtClean="0">
                <a:latin typeface="Comic Sans MS" panose="030F0702030302020204" pitchFamily="66" charset="0"/>
              </a:rPr>
              <a:t>Draw </a:t>
            </a:r>
            <a:r>
              <a:rPr lang="en-US" sz="1400" dirty="0">
                <a:latin typeface="Comic Sans MS" panose="030F0702030302020204" pitchFamily="66" charset="0"/>
              </a:rPr>
              <a:t>up 50 units of prescribed </a:t>
            </a:r>
            <a:r>
              <a:rPr lang="en-US" sz="1400" dirty="0" smtClean="0">
                <a:latin typeface="Comic Sans MS" panose="030F0702030302020204" pitchFamily="66" charset="0"/>
              </a:rPr>
              <a:t>Human </a:t>
            </a:r>
            <a:r>
              <a:rPr lang="en-US" sz="1400" dirty="0" err="1" smtClean="0">
                <a:latin typeface="Comic Sans MS" panose="030F0702030302020204" pitchFamily="66" charset="0"/>
              </a:rPr>
              <a:t>Actrapid</a:t>
            </a:r>
            <a:r>
              <a:rPr lang="en-US" sz="1400" dirty="0" smtClean="0">
                <a:latin typeface="Comic Sans MS" panose="030F0702030302020204" pitchFamily="66" charset="0"/>
              </a:rPr>
              <a:t> </a:t>
            </a:r>
            <a:r>
              <a:rPr lang="en-US" sz="1400" dirty="0">
                <a:latin typeface="Comic Sans MS" panose="030F0702030302020204" pitchFamily="66" charset="0"/>
              </a:rPr>
              <a:t>insulin* and add to 49.5 ml </a:t>
            </a:r>
            <a:r>
              <a:rPr lang="en-US" sz="1400" dirty="0" smtClean="0">
                <a:latin typeface="Comic Sans MS" panose="030F0702030302020204" pitchFamily="66" charset="0"/>
              </a:rPr>
              <a:t>of 0.9</a:t>
            </a:r>
            <a:r>
              <a:rPr lang="en-US" sz="1400" dirty="0">
                <a:latin typeface="Comic Sans MS" panose="030F0702030302020204" pitchFamily="66" charset="0"/>
              </a:rPr>
              <a:t>% sodium chloride in a 50 ml </a:t>
            </a:r>
            <a:r>
              <a:rPr lang="en-US" sz="1400" dirty="0" err="1">
                <a:latin typeface="Comic Sans MS" panose="030F0702030302020204" pitchFamily="66" charset="0"/>
              </a:rPr>
              <a:t>luer</a:t>
            </a:r>
            <a:r>
              <a:rPr lang="en-US" sz="1400" dirty="0">
                <a:latin typeface="Comic Sans MS" panose="030F0702030302020204" pitchFamily="66" charset="0"/>
              </a:rPr>
              <a:t> </a:t>
            </a:r>
            <a:r>
              <a:rPr lang="en-US" sz="1400" dirty="0" smtClean="0">
                <a:latin typeface="Comic Sans MS" panose="030F0702030302020204" pitchFamily="66" charset="0"/>
              </a:rPr>
              <a:t>lock syringe</a:t>
            </a:r>
            <a:endParaRPr lang="en-US" sz="1400" dirty="0">
              <a:latin typeface="Comic Sans MS" panose="030F0702030302020204" pitchFamily="66" charset="0"/>
            </a:endParaRPr>
          </a:p>
          <a:p>
            <a:pPr marL="0" indent="0">
              <a:buNone/>
            </a:pPr>
            <a:r>
              <a:rPr lang="en-US" sz="1400" dirty="0" smtClean="0">
                <a:latin typeface="Comic Sans MS" panose="030F0702030302020204" pitchFamily="66" charset="0"/>
              </a:rPr>
              <a:t> Insulin </a:t>
            </a:r>
            <a:r>
              <a:rPr lang="en-US" sz="1400" dirty="0">
                <a:latin typeface="Comic Sans MS" panose="030F0702030302020204" pitchFamily="66" charset="0"/>
              </a:rPr>
              <a:t>must be infused at a variable rate </a:t>
            </a:r>
            <a:r>
              <a:rPr lang="en-US" sz="1400" dirty="0" smtClean="0">
                <a:latin typeface="Comic Sans MS" panose="030F0702030302020204" pitchFamily="66" charset="0"/>
              </a:rPr>
              <a:t>aiming for </a:t>
            </a:r>
            <a:r>
              <a:rPr lang="en-US" sz="1400" dirty="0">
                <a:latin typeface="Comic Sans MS" panose="030F0702030302020204" pitchFamily="66" charset="0"/>
              </a:rPr>
              <a:t>a glucose of 6-10 </a:t>
            </a:r>
            <a:r>
              <a:rPr lang="en-US" sz="1400" dirty="0" smtClean="0">
                <a:latin typeface="Comic Sans MS" panose="030F0702030302020204" pitchFamily="66" charset="0"/>
              </a:rPr>
              <a:t>     </a:t>
            </a:r>
            <a:r>
              <a:rPr lang="en-US" sz="1400" dirty="0" err="1" smtClean="0">
                <a:latin typeface="Comic Sans MS" panose="030F0702030302020204" pitchFamily="66" charset="0"/>
              </a:rPr>
              <a:t>mmol</a:t>
            </a:r>
            <a:r>
              <a:rPr lang="en-US" sz="1400" dirty="0" smtClean="0">
                <a:latin typeface="Comic Sans MS" panose="030F0702030302020204" pitchFamily="66" charset="0"/>
              </a:rPr>
              <a:t>/L </a:t>
            </a:r>
            <a:r>
              <a:rPr lang="en-US" sz="1400" dirty="0">
                <a:latin typeface="Comic Sans MS" panose="030F0702030302020204" pitchFamily="66" charset="0"/>
              </a:rPr>
              <a:t>(acceptable </a:t>
            </a:r>
            <a:r>
              <a:rPr lang="en-US" sz="1400" dirty="0" smtClean="0">
                <a:latin typeface="Comic Sans MS" panose="030F0702030302020204" pitchFamily="66" charset="0"/>
              </a:rPr>
              <a:t>range4-12 </a:t>
            </a:r>
            <a:r>
              <a:rPr lang="en-US" sz="1400" dirty="0" err="1">
                <a:latin typeface="Comic Sans MS" panose="030F0702030302020204" pitchFamily="66" charset="0"/>
              </a:rPr>
              <a:t>mmol</a:t>
            </a:r>
            <a:r>
              <a:rPr lang="en-US" sz="1400" dirty="0">
                <a:latin typeface="Comic Sans MS" panose="030F0702030302020204" pitchFamily="66" charset="0"/>
              </a:rPr>
              <a:t>/L</a:t>
            </a:r>
            <a:r>
              <a:rPr lang="en-US" sz="1400" dirty="0" smtClean="0">
                <a:latin typeface="Comic Sans MS" panose="030F0702030302020204" pitchFamily="66" charset="0"/>
              </a:rPr>
              <a:t>)</a:t>
            </a:r>
            <a:r>
              <a:rPr lang="en-US" sz="1400" b="1" dirty="0">
                <a:latin typeface="Comic Sans MS" panose="030F0702030302020204" pitchFamily="66" charset="0"/>
              </a:rPr>
              <a:t> </a:t>
            </a:r>
            <a:endParaRPr lang="en-US" sz="1400" b="1" dirty="0" smtClean="0">
              <a:latin typeface="Comic Sans MS" panose="030F0702030302020204" pitchFamily="66" charset="0"/>
            </a:endParaRPr>
          </a:p>
          <a:p>
            <a:pPr marL="0" indent="0">
              <a:buNone/>
            </a:pPr>
            <a:r>
              <a:rPr lang="en-US" sz="1600" b="1" dirty="0" smtClean="0">
                <a:latin typeface="Comic Sans MS" panose="030F0702030302020204" pitchFamily="66" charset="0"/>
              </a:rPr>
              <a:t>            </a:t>
            </a:r>
            <a:r>
              <a:rPr lang="en-US" sz="1600" b="1" dirty="0" smtClean="0">
                <a:solidFill>
                  <a:schemeClr val="accent1"/>
                </a:solidFill>
                <a:latin typeface="Comic Sans MS" panose="030F0702030302020204" pitchFamily="66" charset="0"/>
              </a:rPr>
              <a:t>3.5.2 </a:t>
            </a:r>
            <a:r>
              <a:rPr lang="en-US" sz="1600" b="1" dirty="0">
                <a:solidFill>
                  <a:schemeClr val="accent1"/>
                </a:solidFill>
                <a:latin typeface="Comic Sans MS" panose="030F0702030302020204" pitchFamily="66" charset="0"/>
              </a:rPr>
              <a:t>Suggested insulin infusion </a:t>
            </a:r>
            <a:r>
              <a:rPr lang="en-US" sz="1600" b="1" dirty="0" smtClean="0">
                <a:solidFill>
                  <a:schemeClr val="accent1"/>
                </a:solidFill>
                <a:latin typeface="Comic Sans MS" panose="030F0702030302020204" pitchFamily="66" charset="0"/>
              </a:rPr>
              <a:t>rates</a:t>
            </a:r>
          </a:p>
          <a:p>
            <a:pPr marL="0" indent="0">
              <a:buNone/>
            </a:pPr>
            <a:endParaRPr lang="en-US" sz="1600" b="1" dirty="0">
              <a:solidFill>
                <a:schemeClr val="accent1"/>
              </a:solidFill>
              <a:latin typeface="Comic Sans MS" panose="030F0702030302020204" pitchFamily="66" charset="0"/>
            </a:endParaRPr>
          </a:p>
          <a:p>
            <a:pPr marL="0" indent="0">
              <a:buNone/>
            </a:pPr>
            <a:r>
              <a:rPr lang="en-US" sz="1600" b="1" dirty="0" smtClean="0">
                <a:solidFill>
                  <a:schemeClr val="accent1"/>
                </a:solidFill>
                <a:latin typeface="Comic Sans MS" panose="030F0702030302020204" pitchFamily="66" charset="0"/>
              </a:rPr>
              <a:t>            3.5.3 </a:t>
            </a:r>
            <a:r>
              <a:rPr lang="en-US" sz="1600" b="1" dirty="0">
                <a:solidFill>
                  <a:schemeClr val="accent1"/>
                </a:solidFill>
                <a:latin typeface="Comic Sans MS" panose="030F0702030302020204" pitchFamily="66" charset="0"/>
              </a:rPr>
              <a:t>Treatment of </a:t>
            </a:r>
            <a:r>
              <a:rPr lang="en-US" sz="1600" b="1" dirty="0" err="1">
                <a:solidFill>
                  <a:schemeClr val="accent1"/>
                </a:solidFill>
                <a:latin typeface="Comic Sans MS" panose="030F0702030302020204" pitchFamily="66" charset="0"/>
              </a:rPr>
              <a:t>hypoglycaemia</a:t>
            </a:r>
            <a:r>
              <a:rPr lang="en-US" sz="1600" b="1" dirty="0">
                <a:solidFill>
                  <a:schemeClr val="accent1"/>
                </a:solidFill>
                <a:latin typeface="Comic Sans MS" panose="030F0702030302020204" pitchFamily="66" charset="0"/>
              </a:rPr>
              <a:t> * during </a:t>
            </a:r>
            <a:r>
              <a:rPr lang="en-US" sz="1600" b="1" dirty="0" smtClean="0">
                <a:solidFill>
                  <a:schemeClr val="accent1"/>
                </a:solidFill>
                <a:latin typeface="Comic Sans MS" panose="030F0702030302020204" pitchFamily="66" charset="0"/>
              </a:rPr>
              <a:t>a VRIII</a:t>
            </a:r>
          </a:p>
          <a:p>
            <a:pPr marL="0" indent="0">
              <a:buNone/>
            </a:pPr>
            <a:r>
              <a:rPr lang="en-US" sz="1400" dirty="0">
                <a:latin typeface="Comic Sans MS" panose="030F0702030302020204" pitchFamily="66" charset="0"/>
              </a:rPr>
              <a:t>Treat </a:t>
            </a:r>
            <a:r>
              <a:rPr lang="en-US" sz="1400" dirty="0" err="1">
                <a:latin typeface="Comic Sans MS" panose="030F0702030302020204" pitchFamily="66" charset="0"/>
              </a:rPr>
              <a:t>Hypoglycaemia</a:t>
            </a:r>
            <a:r>
              <a:rPr lang="en-US" sz="1400" dirty="0">
                <a:latin typeface="Comic Sans MS" panose="030F0702030302020204" pitchFamily="66" charset="0"/>
              </a:rPr>
              <a:t> and once CBG &gt;4.0 </a:t>
            </a:r>
            <a:r>
              <a:rPr lang="en-US" sz="1400" dirty="0" err="1">
                <a:latin typeface="Comic Sans MS" panose="030F0702030302020204" pitchFamily="66" charset="0"/>
              </a:rPr>
              <a:t>mmol</a:t>
            </a:r>
            <a:r>
              <a:rPr lang="en-US" sz="1400" dirty="0">
                <a:latin typeface="Comic Sans MS" panose="030F0702030302020204" pitchFamily="66" charset="0"/>
              </a:rPr>
              <a:t>/L restart IV insulin within 20 minutes. The half life of intravenous insulin is very short (7-8 minutes) and restarting the VRIII </a:t>
            </a:r>
            <a:r>
              <a:rPr lang="en-US" sz="1400" dirty="0" smtClean="0">
                <a:latin typeface="Comic Sans MS" panose="030F0702030302020204" pitchFamily="66" charset="0"/>
              </a:rPr>
              <a:t>promptly </a:t>
            </a:r>
            <a:r>
              <a:rPr lang="en-US" sz="1400" dirty="0" err="1" smtClean="0">
                <a:latin typeface="Comic Sans MS" panose="030F0702030302020204" pitchFamily="66" charset="0"/>
              </a:rPr>
              <a:t>minimises</a:t>
            </a:r>
            <a:r>
              <a:rPr lang="en-US" sz="1400" dirty="0" smtClean="0">
                <a:latin typeface="Comic Sans MS" panose="030F0702030302020204" pitchFamily="66" charset="0"/>
              </a:rPr>
              <a:t> </a:t>
            </a:r>
            <a:r>
              <a:rPr lang="en-US" sz="1400" dirty="0">
                <a:latin typeface="Comic Sans MS" panose="030F0702030302020204" pitchFamily="66" charset="0"/>
              </a:rPr>
              <a:t>the risk of ketosis</a:t>
            </a:r>
            <a:r>
              <a:rPr lang="en-US" sz="1400" dirty="0" smtClean="0">
                <a:latin typeface="Comic Sans MS" panose="030F0702030302020204" pitchFamily="66" charset="0"/>
              </a:rPr>
              <a:t>.</a:t>
            </a:r>
            <a:endParaRPr lang="fa-IR" sz="1400" dirty="0" smtClean="0">
              <a:latin typeface="Comic Sans MS" panose="030F0702030302020204" pitchFamily="66" charset="0"/>
            </a:endParaRPr>
          </a:p>
          <a:p>
            <a:endParaRPr lang="fa-IR" sz="1600" dirty="0" smtClean="0"/>
          </a:p>
          <a:p>
            <a:r>
              <a:rPr lang="en-US" sz="1600" dirty="0" smtClean="0">
                <a:latin typeface="Comic Sans MS" panose="030F0702030302020204" pitchFamily="66" charset="0"/>
              </a:rPr>
              <a:t>Give </a:t>
            </a:r>
            <a:r>
              <a:rPr lang="en-US" sz="1600" dirty="0">
                <a:latin typeface="Comic Sans MS" panose="030F0702030302020204" pitchFamily="66" charset="0"/>
              </a:rPr>
              <a:t>75-100 ml of </a:t>
            </a:r>
            <a:r>
              <a:rPr lang="en-US" sz="1600" b="1" dirty="0">
                <a:latin typeface="Comic Sans MS" panose="030F0702030302020204" pitchFamily="66" charset="0"/>
              </a:rPr>
              <a:t>20% glucose </a:t>
            </a:r>
            <a:r>
              <a:rPr lang="en-US" sz="1600" dirty="0">
                <a:latin typeface="Comic Sans MS" panose="030F0702030302020204" pitchFamily="66" charset="0"/>
              </a:rPr>
              <a:t>over </a:t>
            </a:r>
            <a:r>
              <a:rPr lang="en-US" sz="1600" dirty="0" smtClean="0">
                <a:latin typeface="Comic Sans MS" panose="030F0702030302020204" pitchFamily="66" charset="0"/>
              </a:rPr>
              <a:t>15</a:t>
            </a:r>
            <a:r>
              <a:rPr lang="fa-IR" sz="1600" dirty="0" smtClean="0">
                <a:latin typeface="Comic Sans MS" panose="030F0702030302020204" pitchFamily="66" charset="0"/>
              </a:rPr>
              <a:t> </a:t>
            </a:r>
            <a:r>
              <a:rPr lang="en-US" sz="1600" dirty="0" smtClean="0">
                <a:latin typeface="Comic Sans MS" panose="030F0702030302020204" pitchFamily="66" charset="0"/>
              </a:rPr>
              <a:t>minutes</a:t>
            </a:r>
            <a:r>
              <a:rPr lang="en-US" sz="1600" dirty="0">
                <a:latin typeface="Comic Sans MS" panose="030F0702030302020204" pitchFamily="66" charset="0"/>
              </a:rPr>
              <a:t>, (i.e. 300-400 ml/</a:t>
            </a:r>
            <a:r>
              <a:rPr lang="en-US" sz="1600" dirty="0" err="1">
                <a:latin typeface="Comic Sans MS" panose="030F0702030302020204" pitchFamily="66" charset="0"/>
              </a:rPr>
              <a:t>hr</a:t>
            </a:r>
            <a:r>
              <a:rPr lang="en-US" sz="1600" dirty="0" smtClean="0">
                <a:latin typeface="Comic Sans MS" panose="030F0702030302020204" pitchFamily="66" charset="0"/>
              </a:rPr>
              <a:t>)</a:t>
            </a:r>
            <a:endParaRPr lang="fa-IR" sz="1600" dirty="0" smtClean="0">
              <a:latin typeface="Comic Sans MS" panose="030F0702030302020204" pitchFamily="66" charset="0"/>
            </a:endParaRPr>
          </a:p>
          <a:p>
            <a:r>
              <a:rPr lang="en-US" sz="1600" dirty="0">
                <a:latin typeface="Comic Sans MS" panose="030F0702030302020204" pitchFamily="66" charset="0"/>
              </a:rPr>
              <a:t>Give 150-200 ml of </a:t>
            </a:r>
            <a:r>
              <a:rPr lang="en-US" sz="1600" b="1" dirty="0">
                <a:latin typeface="Comic Sans MS" panose="030F0702030302020204" pitchFamily="66" charset="0"/>
              </a:rPr>
              <a:t>10% glucose </a:t>
            </a:r>
            <a:r>
              <a:rPr lang="en-US" sz="1600" dirty="0">
                <a:latin typeface="Comic Sans MS" panose="030F0702030302020204" pitchFamily="66" charset="0"/>
              </a:rPr>
              <a:t>(over </a:t>
            </a:r>
            <a:r>
              <a:rPr lang="en-US" sz="1600" dirty="0" smtClean="0">
                <a:latin typeface="Comic Sans MS" panose="030F0702030302020204" pitchFamily="66" charset="0"/>
              </a:rPr>
              <a:t>15</a:t>
            </a:r>
            <a:r>
              <a:rPr lang="fa-IR" sz="1600" dirty="0" smtClean="0">
                <a:latin typeface="Comic Sans MS" panose="030F0702030302020204" pitchFamily="66" charset="0"/>
              </a:rPr>
              <a:t> </a:t>
            </a:r>
            <a:r>
              <a:rPr lang="en-US" sz="1600" dirty="0" smtClean="0">
                <a:latin typeface="Comic Sans MS" panose="030F0702030302020204" pitchFamily="66" charset="0"/>
              </a:rPr>
              <a:t>minutes</a:t>
            </a:r>
            <a:r>
              <a:rPr lang="en-US" sz="1600" dirty="0">
                <a:latin typeface="Comic Sans MS" panose="030F0702030302020204" pitchFamily="66" charset="0"/>
              </a:rPr>
              <a:t>, i.e. 600-800 ml/</a:t>
            </a:r>
            <a:r>
              <a:rPr lang="en-US" sz="1600" dirty="0" err="1">
                <a:latin typeface="Comic Sans MS" panose="030F0702030302020204" pitchFamily="66" charset="0"/>
              </a:rPr>
              <a:t>hr</a:t>
            </a:r>
            <a:r>
              <a:rPr lang="en-US" sz="1600" dirty="0" smtClean="0">
                <a:latin typeface="Comic Sans MS" panose="030F0702030302020204" pitchFamily="66" charset="0"/>
              </a:rPr>
              <a:t>).</a:t>
            </a:r>
            <a:endParaRPr lang="fa-IR" sz="1600" dirty="0" smtClean="0">
              <a:latin typeface="Comic Sans MS" panose="030F0702030302020204" pitchFamily="66" charset="0"/>
            </a:endParaRPr>
          </a:p>
          <a:p>
            <a:r>
              <a:rPr lang="en-US" sz="1600" dirty="0" smtClean="0">
                <a:latin typeface="Comic Sans MS" panose="030F0702030302020204" pitchFamily="66" charset="0"/>
              </a:rPr>
              <a:t>Repeat </a:t>
            </a:r>
            <a:r>
              <a:rPr lang="en-US" sz="1600" dirty="0">
                <a:latin typeface="Comic Sans MS" panose="030F0702030302020204" pitchFamily="66" charset="0"/>
              </a:rPr>
              <a:t>capillary blood glucose measurement </a:t>
            </a:r>
            <a:r>
              <a:rPr lang="en-US" sz="1600" dirty="0" smtClean="0">
                <a:latin typeface="Comic Sans MS" panose="030F0702030302020204" pitchFamily="66" charset="0"/>
              </a:rPr>
              <a:t>15</a:t>
            </a:r>
            <a:r>
              <a:rPr lang="fa-IR" sz="1600" dirty="0" smtClean="0">
                <a:latin typeface="Comic Sans MS" panose="030F0702030302020204" pitchFamily="66" charset="0"/>
              </a:rPr>
              <a:t> </a:t>
            </a:r>
            <a:r>
              <a:rPr lang="en-US" sz="1600" dirty="0" smtClean="0">
                <a:latin typeface="Comic Sans MS" panose="030F0702030302020204" pitchFamily="66" charset="0"/>
              </a:rPr>
              <a:t>minutes </a:t>
            </a:r>
            <a:r>
              <a:rPr lang="en-US" sz="1600" dirty="0">
                <a:latin typeface="Comic Sans MS" panose="030F0702030302020204" pitchFamily="66" charset="0"/>
              </a:rPr>
              <a:t>later. If it is still less than 4.0 </a:t>
            </a:r>
            <a:r>
              <a:rPr lang="en-US" sz="1600" dirty="0" err="1" smtClean="0">
                <a:latin typeface="Comic Sans MS" panose="030F0702030302020204" pitchFamily="66" charset="0"/>
              </a:rPr>
              <a:t>mmol</a:t>
            </a:r>
            <a:r>
              <a:rPr lang="en-US" sz="1600" dirty="0" smtClean="0">
                <a:latin typeface="Comic Sans MS" panose="030F0702030302020204" pitchFamily="66" charset="0"/>
              </a:rPr>
              <a:t>/</a:t>
            </a:r>
            <a:r>
              <a:rPr lang="en-US" sz="1600" dirty="0" err="1" smtClean="0">
                <a:latin typeface="Comic Sans MS" panose="030F0702030302020204" pitchFamily="66" charset="0"/>
              </a:rPr>
              <a:t>L,repeat</a:t>
            </a:r>
            <a:r>
              <a:rPr lang="en-US" sz="1600" dirty="0"/>
              <a:t>.</a:t>
            </a:r>
            <a:endParaRPr lang="en-US" sz="1600" b="1" dirty="0">
              <a:latin typeface="Comic Sans MS" panose="030F0702030302020204" pitchFamily="66" charset="0"/>
            </a:endParaRPr>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042056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osna\Desktop\454545455454545454544545545454545444.png"/>
          <p:cNvPicPr>
            <a:picLocks noChangeAspect="1" noChangeArrowheads="1"/>
          </p:cNvPicPr>
          <p:nvPr/>
        </p:nvPicPr>
        <p:blipFill rotWithShape="1">
          <a:blip r:embed="rId2">
            <a:extLst>
              <a:ext uri="{28A0092B-C50C-407E-A947-70E740481C1C}">
                <a14:useLocalDpi xmlns:a14="http://schemas.microsoft.com/office/drawing/2010/main" val="0"/>
              </a:ext>
            </a:extLst>
          </a:blip>
          <a:srcRect l="1454" r="2223"/>
          <a:stretch/>
        </p:blipFill>
        <p:spPr bwMode="auto">
          <a:xfrm>
            <a:off x="152400" y="228600"/>
            <a:ext cx="8305800" cy="566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292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924800" cy="4873752"/>
          </a:xfrm>
        </p:spPr>
        <p:txBody>
          <a:bodyPr/>
          <a:lstStyle/>
          <a:p>
            <a:r>
              <a:rPr lang="en-US" sz="1800" dirty="0" smtClean="0">
                <a:latin typeface="Comic Sans MS" panose="030F0702030302020204" pitchFamily="66" charset="0"/>
              </a:rPr>
              <a:t>CBG above target (greater than 12 </a:t>
            </a:r>
            <a:r>
              <a:rPr lang="en-US" sz="1800" dirty="0" err="1" smtClean="0">
                <a:latin typeface="Comic Sans MS" panose="030F0702030302020204" pitchFamily="66" charset="0"/>
              </a:rPr>
              <a:t>mmol</a:t>
            </a:r>
            <a:r>
              <a:rPr lang="en-US" sz="1800" dirty="0" smtClean="0">
                <a:latin typeface="Comic Sans MS" panose="030F0702030302020204" pitchFamily="66" charset="0"/>
              </a:rPr>
              <a:t>/L and not</a:t>
            </a:r>
            <a:r>
              <a:rPr lang="fa-IR" sz="1800" dirty="0" smtClean="0">
                <a:latin typeface="Comic Sans MS" panose="030F0702030302020204" pitchFamily="66" charset="0"/>
              </a:rPr>
              <a:t> </a:t>
            </a:r>
            <a:r>
              <a:rPr lang="en-US" sz="1800" dirty="0" smtClean="0">
                <a:latin typeface="Comic Sans MS" panose="030F0702030302020204" pitchFamily="66" charset="0"/>
              </a:rPr>
              <a:t>falling* on two or more consecutive occasions):</a:t>
            </a:r>
            <a:r>
              <a:rPr lang="fa-IR" sz="1800" dirty="0" smtClean="0">
                <a:latin typeface="Comic Sans MS" panose="030F0702030302020204" pitchFamily="66" charset="0"/>
              </a:rPr>
              <a:t> </a:t>
            </a:r>
          </a:p>
          <a:p>
            <a:pPr marL="0" indent="0">
              <a:buNone/>
            </a:pPr>
            <a:r>
              <a:rPr lang="en-US" sz="1800" dirty="0" smtClean="0">
                <a:latin typeface="Comic Sans MS" panose="030F0702030302020204" pitchFamily="66" charset="0"/>
              </a:rPr>
              <a:t>Increase the </a:t>
            </a:r>
            <a:r>
              <a:rPr lang="en-US" sz="1800" dirty="0">
                <a:latin typeface="Comic Sans MS" panose="030F0702030302020204" pitchFamily="66" charset="0"/>
              </a:rPr>
              <a:t>insulin infusion rate to the </a:t>
            </a:r>
            <a:r>
              <a:rPr lang="en-US" sz="1800" dirty="0" smtClean="0">
                <a:latin typeface="Comic Sans MS" panose="030F0702030302020204" pitchFamily="66" charset="0"/>
              </a:rPr>
              <a:t>next</a:t>
            </a:r>
            <a:r>
              <a:rPr lang="fa-IR" sz="1800" dirty="0" smtClean="0">
                <a:latin typeface="Comic Sans MS" panose="030F0702030302020204" pitchFamily="66" charset="0"/>
              </a:rPr>
              <a:t> </a:t>
            </a:r>
            <a:r>
              <a:rPr lang="en-US" sz="1800" dirty="0" smtClean="0">
                <a:latin typeface="Comic Sans MS" panose="030F0702030302020204" pitchFamily="66" charset="0"/>
              </a:rPr>
              <a:t>scale</a:t>
            </a:r>
            <a:endParaRPr lang="fa-IR" sz="1800" dirty="0" smtClean="0">
              <a:latin typeface="Comic Sans MS" panose="030F0702030302020204" pitchFamily="66" charset="0"/>
            </a:endParaRPr>
          </a:p>
          <a:p>
            <a:endParaRPr lang="fa-IR" sz="1800" dirty="0">
              <a:latin typeface="Comic Sans MS" panose="030F0702030302020204" pitchFamily="66" charset="0"/>
            </a:endParaRPr>
          </a:p>
          <a:p>
            <a:r>
              <a:rPr lang="en-US" sz="1800" dirty="0">
                <a:latin typeface="Comic Sans MS" panose="030F0702030302020204" pitchFamily="66" charset="0"/>
              </a:rPr>
              <a:t>CBG consistently ‘too tight’ (CBG levels between </a:t>
            </a:r>
            <a:r>
              <a:rPr lang="en-US" sz="1800" dirty="0" smtClean="0">
                <a:latin typeface="Comic Sans MS" panose="030F0702030302020204" pitchFamily="66" charset="0"/>
              </a:rPr>
              <a:t>4</a:t>
            </a:r>
            <a:r>
              <a:rPr lang="fa-IR" sz="1800" dirty="0" smtClean="0">
                <a:latin typeface="Comic Sans MS" panose="030F0702030302020204" pitchFamily="66" charset="0"/>
              </a:rPr>
              <a:t> </a:t>
            </a:r>
            <a:r>
              <a:rPr lang="en-US" sz="1800" dirty="0" smtClean="0">
                <a:latin typeface="Comic Sans MS" panose="030F0702030302020204" pitchFamily="66" charset="0"/>
              </a:rPr>
              <a:t>and </a:t>
            </a:r>
            <a:r>
              <a:rPr lang="en-US" sz="1800" dirty="0">
                <a:latin typeface="Comic Sans MS" panose="030F0702030302020204" pitchFamily="66" charset="0"/>
              </a:rPr>
              <a:t>6 </a:t>
            </a:r>
            <a:r>
              <a:rPr lang="en-US" sz="1800" dirty="0" err="1" smtClean="0">
                <a:latin typeface="Comic Sans MS" panose="030F0702030302020204" pitchFamily="66" charset="0"/>
              </a:rPr>
              <a:t>mmol</a:t>
            </a:r>
            <a:r>
              <a:rPr lang="en-US" sz="1800" dirty="0" smtClean="0">
                <a:latin typeface="Comic Sans MS" panose="030F0702030302020204" pitchFamily="66" charset="0"/>
              </a:rPr>
              <a:t>/L on </a:t>
            </a:r>
            <a:r>
              <a:rPr lang="en-US" sz="1800" dirty="0">
                <a:latin typeface="Comic Sans MS" panose="030F0702030302020204" pitchFamily="66" charset="0"/>
              </a:rPr>
              <a:t>two or more consecutive</a:t>
            </a:r>
            <a:r>
              <a:rPr lang="fa-IR" sz="1800" dirty="0">
                <a:latin typeface="Comic Sans MS" panose="030F0702030302020204" pitchFamily="66" charset="0"/>
              </a:rPr>
              <a:t> </a:t>
            </a:r>
            <a:r>
              <a:rPr lang="en-US" sz="1800" dirty="0">
                <a:latin typeface="Comic Sans MS" panose="030F0702030302020204" pitchFamily="66" charset="0"/>
              </a:rPr>
              <a:t>occasions</a:t>
            </a:r>
            <a:r>
              <a:rPr lang="en-US" sz="1800" dirty="0" smtClean="0">
                <a:latin typeface="Comic Sans MS" panose="030F0702030302020204" pitchFamily="66" charset="0"/>
              </a:rPr>
              <a:t>).</a:t>
            </a:r>
            <a:r>
              <a:rPr lang="en-US" sz="1800" dirty="0"/>
              <a:t> </a:t>
            </a:r>
            <a:endParaRPr lang="fa-IR" sz="1800" dirty="0" smtClean="0"/>
          </a:p>
          <a:p>
            <a:pPr marL="0" indent="0">
              <a:buNone/>
            </a:pPr>
            <a:r>
              <a:rPr lang="en-US" sz="1800" dirty="0" smtClean="0">
                <a:latin typeface="Comic Sans MS" panose="030F0702030302020204" pitchFamily="66" charset="0"/>
              </a:rPr>
              <a:t>Consider </a:t>
            </a:r>
            <a:r>
              <a:rPr lang="en-US" sz="1800" dirty="0">
                <a:latin typeface="Comic Sans MS" panose="030F0702030302020204" pitchFamily="66" charset="0"/>
              </a:rPr>
              <a:t>reducing to a lower insulin </a:t>
            </a:r>
            <a:r>
              <a:rPr lang="en-US" sz="1800" dirty="0" smtClean="0">
                <a:latin typeface="Comic Sans MS" panose="030F0702030302020204" pitchFamily="66" charset="0"/>
              </a:rPr>
              <a:t>infusion</a:t>
            </a:r>
            <a:r>
              <a:rPr lang="fa-IR" sz="1800" dirty="0" smtClean="0">
                <a:latin typeface="Comic Sans MS" panose="030F0702030302020204" pitchFamily="66" charset="0"/>
              </a:rPr>
              <a:t> </a:t>
            </a:r>
            <a:r>
              <a:rPr lang="en-US" sz="1800" dirty="0" smtClean="0">
                <a:latin typeface="Comic Sans MS" panose="030F0702030302020204" pitchFamily="66" charset="0"/>
              </a:rPr>
              <a:t>rate</a:t>
            </a:r>
            <a:endParaRPr lang="en-US" sz="1800" dirty="0">
              <a:latin typeface="Comic Sans MS" panose="030F0702030302020204" pitchFamily="66" charset="0"/>
            </a:endParaRPr>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444670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533400" y="1556055"/>
            <a:ext cx="7467600" cy="4873752"/>
          </a:xfrm>
        </p:spPr>
        <p:txBody>
          <a:bodyPr/>
          <a:lstStyle/>
          <a:p>
            <a:endParaRPr lang="en-US"/>
          </a:p>
        </p:txBody>
      </p:sp>
      <p:pic>
        <p:nvPicPr>
          <p:cNvPr id="1026" name="Picture 2" descr="C:\Users\Hosna\Desktop\];lkjhygr.png"/>
          <p:cNvPicPr>
            <a:picLocks noChangeAspect="1" noChangeArrowheads="1"/>
          </p:cNvPicPr>
          <p:nvPr/>
        </p:nvPicPr>
        <p:blipFill rotWithShape="1">
          <a:blip r:embed="rId2">
            <a:extLst>
              <a:ext uri="{28A0092B-C50C-407E-A947-70E740481C1C}">
                <a14:useLocalDpi xmlns:a14="http://schemas.microsoft.com/office/drawing/2010/main" val="0"/>
              </a:ext>
            </a:extLst>
          </a:blip>
          <a:srcRect r="2454"/>
          <a:stretch/>
        </p:blipFill>
        <p:spPr bwMode="auto">
          <a:xfrm>
            <a:off x="381000" y="27709"/>
            <a:ext cx="7432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537134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001000" cy="6092952"/>
          </a:xfrm>
        </p:spPr>
        <p:txBody>
          <a:bodyPr>
            <a:normAutofit/>
          </a:bodyPr>
          <a:lstStyle/>
          <a:p>
            <a:r>
              <a:rPr lang="en-US" sz="2000" b="1" dirty="0" smtClean="0">
                <a:latin typeface="Comic Sans MS" panose="030F0702030302020204" pitchFamily="66" charset="0"/>
              </a:rPr>
              <a:t>3.6 Maintaining safety during the use</a:t>
            </a:r>
            <a:r>
              <a:rPr lang="fa-IR" sz="2000" b="1" dirty="0" smtClean="0">
                <a:latin typeface="Comic Sans MS" panose="030F0702030302020204" pitchFamily="66" charset="0"/>
              </a:rPr>
              <a:t> </a:t>
            </a:r>
            <a:r>
              <a:rPr lang="en-US" sz="2000" b="1" dirty="0" smtClean="0">
                <a:latin typeface="Comic Sans MS" panose="030F0702030302020204" pitchFamily="66" charset="0"/>
              </a:rPr>
              <a:t>of a VRIII</a:t>
            </a:r>
          </a:p>
          <a:p>
            <a:endParaRPr lang="en-US" sz="2000" b="1" dirty="0" smtClean="0">
              <a:latin typeface="Comic Sans MS" panose="030F0702030302020204" pitchFamily="66" charset="0"/>
            </a:endParaRPr>
          </a:p>
          <a:p>
            <a:endParaRPr lang="en-US" sz="2000" b="1" dirty="0" smtClean="0">
              <a:latin typeface="Comic Sans MS" panose="030F0702030302020204" pitchFamily="66" charset="0"/>
            </a:endParaRPr>
          </a:p>
          <a:p>
            <a:endParaRPr lang="en-US" sz="2000" b="1" dirty="0" smtClean="0">
              <a:latin typeface="Comic Sans MS" panose="030F0702030302020204" pitchFamily="66" charset="0"/>
            </a:endParaRPr>
          </a:p>
          <a:p>
            <a:endParaRPr lang="en-US" sz="2000" b="1" dirty="0" smtClean="0">
              <a:latin typeface="Comic Sans MS" panose="030F0702030302020204" pitchFamily="66" charset="0"/>
            </a:endParaRPr>
          </a:p>
          <a:p>
            <a:endParaRPr lang="en-US" sz="2000" b="1" dirty="0" smtClean="0">
              <a:latin typeface="Comic Sans MS" panose="030F0702030302020204" pitchFamily="66" charset="0"/>
            </a:endParaRPr>
          </a:p>
          <a:p>
            <a:endParaRPr lang="en-US" sz="2000" b="1" dirty="0" smtClean="0">
              <a:latin typeface="Comic Sans MS" panose="030F0702030302020204" pitchFamily="66" charset="0"/>
            </a:endParaRPr>
          </a:p>
          <a:p>
            <a:endParaRPr lang="en-US" sz="2000" b="1" dirty="0" smtClean="0">
              <a:latin typeface="Comic Sans MS" panose="030F0702030302020204" pitchFamily="66" charset="0"/>
            </a:endParaRPr>
          </a:p>
          <a:p>
            <a:endParaRPr lang="en-US" sz="2000" b="1" dirty="0" smtClean="0">
              <a:latin typeface="Comic Sans MS" panose="030F0702030302020204" pitchFamily="66" charset="0"/>
            </a:endParaRPr>
          </a:p>
          <a:p>
            <a:r>
              <a:rPr lang="en-US" sz="2000" b="1" dirty="0" smtClean="0">
                <a:latin typeface="Comic Sans MS" panose="030F0702030302020204" pitchFamily="66" charset="0"/>
              </a:rPr>
              <a:t>3.7 Choice of Concurrent Fluids</a:t>
            </a:r>
          </a:p>
          <a:p>
            <a:pPr marL="0" indent="0">
              <a:buNone/>
            </a:pPr>
            <a:r>
              <a:rPr lang="en-US" sz="2000" dirty="0" smtClean="0">
                <a:latin typeface="Comic Sans MS" panose="030F0702030302020204" pitchFamily="66" charset="0"/>
              </a:rPr>
              <a:t>0.45% </a:t>
            </a:r>
            <a:r>
              <a:rPr lang="en-US" sz="2000" dirty="0" err="1" smtClean="0">
                <a:latin typeface="Comic Sans MS" panose="030F0702030302020204" pitchFamily="66" charset="0"/>
              </a:rPr>
              <a:t>NaCl</a:t>
            </a:r>
            <a:r>
              <a:rPr lang="en-US" sz="2000" dirty="0" smtClean="0">
                <a:latin typeface="Comic Sans MS" panose="030F0702030302020204" pitchFamily="66" charset="0"/>
              </a:rPr>
              <a:t> with 5% glucose and 0.15%KCl (20mmol/L)</a:t>
            </a:r>
          </a:p>
          <a:p>
            <a:r>
              <a:rPr lang="en-US" sz="2000" b="1" dirty="0" smtClean="0">
                <a:latin typeface="Comic Sans MS" panose="030F0702030302020204" pitchFamily="66" charset="0"/>
              </a:rPr>
              <a:t>3.8 Duration of the VRIII</a:t>
            </a:r>
          </a:p>
          <a:p>
            <a:pPr marL="0" indent="0">
              <a:buNone/>
            </a:pPr>
            <a:r>
              <a:rPr lang="en-US" sz="1800" dirty="0">
                <a:latin typeface="Comic Sans MS" panose="030F0702030302020204" pitchFamily="66" charset="0"/>
              </a:rPr>
              <a:t>The aim should be to convert back to </a:t>
            </a:r>
            <a:r>
              <a:rPr lang="en-US" sz="1800" dirty="0" smtClean="0">
                <a:latin typeface="Comic Sans MS" panose="030F0702030302020204" pitchFamily="66" charset="0"/>
              </a:rPr>
              <a:t>standard (oral or subcutaneous</a:t>
            </a:r>
            <a:r>
              <a:rPr lang="en-US" sz="1800" dirty="0">
                <a:latin typeface="Comic Sans MS" panose="030F0702030302020204" pitchFamily="66" charset="0"/>
              </a:rPr>
              <a:t>) medication as soon </a:t>
            </a:r>
            <a:r>
              <a:rPr lang="en-US" sz="1800" dirty="0" smtClean="0">
                <a:latin typeface="Comic Sans MS" panose="030F0702030302020204" pitchFamily="66" charset="0"/>
              </a:rPr>
              <a:t>as patients </a:t>
            </a:r>
            <a:r>
              <a:rPr lang="en-US" sz="1800" dirty="0">
                <a:latin typeface="Comic Sans MS" panose="030F0702030302020204" pitchFamily="66" charset="0"/>
              </a:rPr>
              <a:t>are able to eat and drink, provided </a:t>
            </a:r>
            <a:r>
              <a:rPr lang="en-US" sz="1800" dirty="0" smtClean="0">
                <a:latin typeface="Comic Sans MS" panose="030F0702030302020204" pitchFamily="66" charset="0"/>
              </a:rPr>
              <a:t>the VRIII </a:t>
            </a:r>
            <a:r>
              <a:rPr lang="en-US" sz="1800" dirty="0">
                <a:latin typeface="Comic Sans MS" panose="030F0702030302020204" pitchFamily="66" charset="0"/>
              </a:rPr>
              <a:t>can be discontinued </a:t>
            </a:r>
            <a:r>
              <a:rPr lang="en-US" sz="1800" dirty="0" smtClean="0">
                <a:latin typeface="Comic Sans MS" panose="030F0702030302020204" pitchFamily="66" charset="0"/>
              </a:rPr>
              <a:t>safely.</a:t>
            </a:r>
            <a:endParaRPr lang="en-US" sz="1800" b="1" dirty="0" smtClean="0">
              <a:latin typeface="Comic Sans MS" panose="030F0702030302020204" pitchFamily="66" charset="0"/>
            </a:endParaRPr>
          </a:p>
          <a:p>
            <a:endParaRPr lang="en-US" sz="2000" b="1" dirty="0" smtClean="0">
              <a:latin typeface="Comic Sans MS" panose="030F0702030302020204" pitchFamily="66" charset="0"/>
            </a:endParaRPr>
          </a:p>
          <a:p>
            <a:endParaRPr lang="fa-IR" sz="2000" b="1" dirty="0" smtClean="0">
              <a:latin typeface="Comic Sans MS" panose="030F0702030302020204" pitchFamily="66" charset="0"/>
            </a:endParaRPr>
          </a:p>
          <a:p>
            <a:endParaRPr lang="en-US" sz="2000" b="1" dirty="0">
              <a:latin typeface="Comic Sans MS" panose="030F0702030302020204" pitchFamily="66" charset="0"/>
            </a:endParaRPr>
          </a:p>
        </p:txBody>
      </p:sp>
      <p:sp>
        <p:nvSpPr>
          <p:cNvPr id="4" name="Footer Placeholder 3"/>
          <p:cNvSpPr>
            <a:spLocks noGrp="1"/>
          </p:cNvSpPr>
          <p:nvPr>
            <p:ph type="ftr" sz="quarter" idx="16"/>
          </p:nvPr>
        </p:nvSpPr>
        <p:spPr/>
        <p:txBody>
          <a:bodyPr/>
          <a:lstStyle/>
          <a:p>
            <a:endParaRPr lang="en-US"/>
          </a:p>
        </p:txBody>
      </p:sp>
      <p:pic>
        <p:nvPicPr>
          <p:cNvPr id="2050" name="Picture 2" descr="C:\Users\Hosna\Desktop\fffff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00991"/>
            <a:ext cx="36576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75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pic>
        <p:nvPicPr>
          <p:cNvPr id="2050" name="Picture 2" descr="C:\Users\Hosna\Desktop\kmk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61721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72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696200" cy="5864352"/>
          </a:xfrm>
        </p:spPr>
        <p:txBody>
          <a:bodyPr>
            <a:normAutofit/>
          </a:bodyPr>
          <a:lstStyle/>
          <a:p>
            <a:r>
              <a:rPr lang="en-US" sz="2000" b="1" dirty="0">
                <a:latin typeface="Comic Sans MS" panose="030F0702030302020204" pitchFamily="66" charset="0"/>
              </a:rPr>
              <a:t>3.9 Management of other </a:t>
            </a:r>
            <a:r>
              <a:rPr lang="en-US" sz="2000" b="1" dirty="0" smtClean="0">
                <a:latin typeface="Comic Sans MS" panose="030F0702030302020204" pitchFamily="66" charset="0"/>
              </a:rPr>
              <a:t>diabetes medications </a:t>
            </a:r>
            <a:r>
              <a:rPr lang="en-US" sz="2000" b="1" dirty="0">
                <a:latin typeface="Comic Sans MS" panose="030F0702030302020204" pitchFamily="66" charset="0"/>
              </a:rPr>
              <a:t>during a </a:t>
            </a:r>
            <a:r>
              <a:rPr lang="en-US" sz="2000" b="1" dirty="0" smtClean="0">
                <a:latin typeface="Comic Sans MS" panose="030F0702030302020204" pitchFamily="66" charset="0"/>
              </a:rPr>
              <a:t>VRIII</a:t>
            </a:r>
          </a:p>
          <a:p>
            <a:r>
              <a:rPr lang="en-US" sz="1800" dirty="0" smtClean="0">
                <a:latin typeface="Comic Sans MS" panose="030F0702030302020204" pitchFamily="66" charset="0"/>
              </a:rPr>
              <a:t>Withhold </a:t>
            </a:r>
            <a:r>
              <a:rPr lang="en-US" sz="1800" dirty="0">
                <a:latin typeface="Comic Sans MS" panose="030F0702030302020204" pitchFamily="66" charset="0"/>
              </a:rPr>
              <a:t>usual diabetes treatment </a:t>
            </a:r>
            <a:r>
              <a:rPr lang="en-US" sz="1800" dirty="0" smtClean="0">
                <a:latin typeface="Comic Sans MS" panose="030F0702030302020204" pitchFamily="66" charset="0"/>
              </a:rPr>
              <a:t>during VRIII</a:t>
            </a:r>
          </a:p>
          <a:p>
            <a:r>
              <a:rPr lang="en-US" sz="1800" dirty="0">
                <a:latin typeface="Comic Sans MS" panose="030F0702030302020204" pitchFamily="66" charset="0"/>
              </a:rPr>
              <a:t>Continue basal long-acting analogues* </a:t>
            </a:r>
            <a:r>
              <a:rPr lang="en-US" sz="1800" dirty="0" smtClean="0">
                <a:latin typeface="Comic Sans MS" panose="030F0702030302020204" pitchFamily="66" charset="0"/>
              </a:rPr>
              <a:t>or </a:t>
            </a:r>
            <a:r>
              <a:rPr lang="en-US" sz="1800" dirty="0" err="1" smtClean="0">
                <a:latin typeface="Comic Sans MS" panose="030F0702030302020204" pitchFamily="66" charset="0"/>
              </a:rPr>
              <a:t>isophane</a:t>
            </a:r>
            <a:r>
              <a:rPr lang="en-US" sz="1800" dirty="0" smtClean="0">
                <a:latin typeface="Comic Sans MS" panose="030F0702030302020204" pitchFamily="66" charset="0"/>
              </a:rPr>
              <a:t> </a:t>
            </a:r>
            <a:r>
              <a:rPr lang="en-US" sz="1800" dirty="0">
                <a:latin typeface="Comic Sans MS" panose="030F0702030302020204" pitchFamily="66" charset="0"/>
              </a:rPr>
              <a:t>insulin** in patients </a:t>
            </a:r>
            <a:r>
              <a:rPr lang="en-US" sz="1800" dirty="0" smtClean="0">
                <a:latin typeface="Comic Sans MS" panose="030F0702030302020204" pitchFamily="66" charset="0"/>
              </a:rPr>
              <a:t>usually taking </a:t>
            </a:r>
            <a:r>
              <a:rPr lang="en-US" sz="1800" dirty="0">
                <a:latin typeface="Comic Sans MS" panose="030F0702030302020204" pitchFamily="66" charset="0"/>
              </a:rPr>
              <a:t>multiple daily injections of </a:t>
            </a:r>
            <a:r>
              <a:rPr lang="en-US" sz="1800" dirty="0" smtClean="0">
                <a:latin typeface="Comic Sans MS" panose="030F0702030302020204" pitchFamily="66" charset="0"/>
              </a:rPr>
              <a:t>insulin (MDI </a:t>
            </a:r>
            <a:r>
              <a:rPr lang="en-US" sz="1800" dirty="0">
                <a:latin typeface="Comic Sans MS" panose="030F0702030302020204" pitchFamily="66" charset="0"/>
              </a:rPr>
              <a:t>or basal-bolus insulin therapy</a:t>
            </a:r>
            <a:r>
              <a:rPr lang="en-US" sz="1800" dirty="0" smtClean="0">
                <a:latin typeface="Comic Sans MS" panose="030F0702030302020204" pitchFamily="66" charset="0"/>
              </a:rPr>
              <a:t>).</a:t>
            </a:r>
          </a:p>
          <a:p>
            <a:endParaRPr lang="en-US" sz="1800" dirty="0" smtClean="0">
              <a:latin typeface="Comic Sans MS" panose="030F0702030302020204" pitchFamily="66" charset="0"/>
            </a:endParaRPr>
          </a:p>
          <a:p>
            <a:r>
              <a:rPr lang="en-US" sz="2000" b="1" dirty="0">
                <a:latin typeface="Comic Sans MS" panose="030F0702030302020204" pitchFamily="66" charset="0"/>
              </a:rPr>
              <a:t>3.10 Transferring from a VRIII to subcutaneous insulin and/or oral treatment</a:t>
            </a:r>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299385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pic>
        <p:nvPicPr>
          <p:cNvPr id="3074" name="Picture 2" descr="C:\Users\Hosna\Desktop\yyyyy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57531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60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458200" cy="6321552"/>
          </a:xfrm>
        </p:spPr>
        <p:txBody>
          <a:bodyPr>
            <a:normAutofit fontScale="92500" lnSpcReduction="10000"/>
          </a:bodyPr>
          <a:lstStyle/>
          <a:p>
            <a:pPr marL="0" indent="0">
              <a:buNone/>
            </a:pPr>
            <a:r>
              <a:rPr lang="en-US" sz="1800" b="1" dirty="0">
                <a:latin typeface="Comic Sans MS" panose="030F0702030302020204" pitchFamily="66" charset="0"/>
              </a:rPr>
              <a:t>Restarting insulin in patients according to previous regime</a:t>
            </a:r>
            <a:r>
              <a:rPr lang="en-US" sz="1800" dirty="0" smtClean="0">
                <a:latin typeface="Comic Sans MS" panose="030F0702030302020204" pitchFamily="66" charset="0"/>
              </a:rPr>
              <a:t>.</a:t>
            </a:r>
          </a:p>
          <a:p>
            <a:pPr marL="0" indent="0">
              <a:buNone/>
            </a:pPr>
            <a:r>
              <a:rPr lang="en-US" sz="1800" dirty="0" smtClean="0">
                <a:latin typeface="Comic Sans MS" panose="030F0702030302020204" pitchFamily="66" charset="0"/>
              </a:rPr>
              <a:t>    Basal insulin</a:t>
            </a:r>
          </a:p>
          <a:p>
            <a:pPr marL="0" indent="0">
              <a:buNone/>
            </a:pPr>
            <a:r>
              <a:rPr lang="en-US" sz="1800" dirty="0" smtClean="0">
                <a:latin typeface="Comic Sans MS" panose="030F0702030302020204" pitchFamily="66" charset="0"/>
              </a:rPr>
              <a:t>    Once or twice daily mixed insulin</a:t>
            </a:r>
          </a:p>
          <a:p>
            <a:pPr marL="0" indent="0">
              <a:buNone/>
            </a:pPr>
            <a:r>
              <a:rPr lang="en-US" sz="1800" dirty="0" smtClean="0">
                <a:latin typeface="Comic Sans MS" panose="030F0702030302020204" pitchFamily="66" charset="0"/>
              </a:rPr>
              <a:t>    Multiple daily insulin injections(MDI or basal bolus)</a:t>
            </a:r>
          </a:p>
          <a:p>
            <a:pPr marL="0" indent="0">
              <a:buNone/>
            </a:pPr>
            <a:r>
              <a:rPr lang="en-US" sz="1800" dirty="0" smtClean="0">
                <a:latin typeface="Comic Sans MS" panose="030F0702030302020204" pitchFamily="66" charset="0"/>
              </a:rPr>
              <a:t>     Insulin pump (CSII)</a:t>
            </a:r>
          </a:p>
          <a:p>
            <a:pPr marL="0" indent="0">
              <a:buNone/>
            </a:pPr>
            <a:endParaRPr lang="en-US" sz="1800" b="1" dirty="0" smtClean="0">
              <a:latin typeface="Comic Sans MS" panose="030F0702030302020204" pitchFamily="66" charset="0"/>
            </a:endParaRPr>
          </a:p>
          <a:p>
            <a:pPr marL="0" indent="0">
              <a:buNone/>
            </a:pPr>
            <a:r>
              <a:rPr lang="en-US" sz="1800" b="1" dirty="0" smtClean="0">
                <a:latin typeface="Comic Sans MS" panose="030F0702030302020204" pitchFamily="66" charset="0"/>
              </a:rPr>
              <a:t>Calculating </a:t>
            </a:r>
            <a:r>
              <a:rPr lang="en-US" sz="1800" b="1" dirty="0">
                <a:latin typeface="Comic Sans MS" panose="030F0702030302020204" pitchFamily="66" charset="0"/>
              </a:rPr>
              <a:t>subcutaneous insulin dose in insulin-naïve patients, or where </a:t>
            </a:r>
            <a:r>
              <a:rPr lang="en-US" sz="1800" b="1" dirty="0" smtClean="0">
                <a:latin typeface="Comic Sans MS" panose="030F0702030302020204" pitchFamily="66" charset="0"/>
              </a:rPr>
              <a:t>insulin regime </a:t>
            </a:r>
            <a:r>
              <a:rPr lang="en-US" sz="1800" b="1" dirty="0">
                <a:latin typeface="Comic Sans MS" panose="030F0702030302020204" pitchFamily="66" charset="0"/>
              </a:rPr>
              <a:t>needs altering because of sub-optimal </a:t>
            </a:r>
            <a:r>
              <a:rPr lang="en-US" sz="1800" b="1" dirty="0" smtClean="0">
                <a:latin typeface="Comic Sans MS" panose="030F0702030302020204" pitchFamily="66" charset="0"/>
              </a:rPr>
              <a:t>control</a:t>
            </a:r>
          </a:p>
          <a:p>
            <a:pPr marL="0" indent="0">
              <a:buNone/>
            </a:pPr>
            <a:r>
              <a:rPr lang="en-US" sz="1800" dirty="0" smtClean="0">
                <a:solidFill>
                  <a:schemeClr val="accent1"/>
                </a:solidFill>
                <a:latin typeface="Comic Sans MS" panose="030F0702030302020204" pitchFamily="66" charset="0"/>
              </a:rPr>
              <a:t>               Method </a:t>
            </a:r>
            <a:r>
              <a:rPr lang="en-US" sz="1800" dirty="0">
                <a:solidFill>
                  <a:schemeClr val="accent1"/>
                </a:solidFill>
                <a:latin typeface="Comic Sans MS" panose="030F0702030302020204" pitchFamily="66" charset="0"/>
              </a:rPr>
              <a:t>A - weight based </a:t>
            </a:r>
            <a:r>
              <a:rPr lang="en-US" sz="1800" dirty="0" smtClean="0">
                <a:solidFill>
                  <a:schemeClr val="accent1"/>
                </a:solidFill>
                <a:latin typeface="Comic Sans MS" panose="030F0702030302020204" pitchFamily="66" charset="0"/>
              </a:rPr>
              <a:t>calculation</a:t>
            </a:r>
          </a:p>
          <a:p>
            <a:r>
              <a:rPr lang="en-US" sz="1600" dirty="0">
                <a:latin typeface="Comic Sans MS" panose="030F0702030302020204" pitchFamily="66" charset="0"/>
              </a:rPr>
              <a:t>Frail elderly patients, renal failure (CKD stage 4 or 5), severe hepatic failure, newly diagnosed Type </a:t>
            </a:r>
            <a:r>
              <a:rPr lang="en-US" sz="1600" dirty="0" smtClean="0">
                <a:latin typeface="Comic Sans MS" panose="030F0702030302020204" pitchFamily="66" charset="0"/>
              </a:rPr>
              <a:t>1 diabetes: Total </a:t>
            </a:r>
            <a:r>
              <a:rPr lang="en-US" sz="1600" dirty="0">
                <a:latin typeface="Comic Sans MS" panose="030F0702030302020204" pitchFamily="66" charset="0"/>
              </a:rPr>
              <a:t>daily insulin dose = 0.3 x body weight in kg</a:t>
            </a:r>
          </a:p>
          <a:p>
            <a:r>
              <a:rPr lang="en-US" sz="1600" dirty="0" smtClean="0">
                <a:latin typeface="Comic Sans MS" panose="030F0702030302020204" pitchFamily="66" charset="0"/>
              </a:rPr>
              <a:t>All </a:t>
            </a:r>
            <a:r>
              <a:rPr lang="en-US" sz="1600" dirty="0">
                <a:latin typeface="Comic Sans MS" panose="030F0702030302020204" pitchFamily="66" charset="0"/>
              </a:rPr>
              <a:t>other adult patients: Total daily insulin dose = 0.5 x body weight in kg</a:t>
            </a:r>
            <a:r>
              <a:rPr lang="en-US" sz="1600" dirty="0" smtClean="0">
                <a:latin typeface="Comic Sans MS" panose="030F0702030302020204" pitchFamily="66" charset="0"/>
              </a:rPr>
              <a:t>  </a:t>
            </a:r>
          </a:p>
          <a:p>
            <a:pPr marL="0" indent="0">
              <a:buNone/>
            </a:pPr>
            <a:r>
              <a:rPr lang="en-US" sz="1800" dirty="0" smtClean="0">
                <a:latin typeface="Comic Sans MS" panose="030F0702030302020204" pitchFamily="66" charset="0"/>
              </a:rPr>
              <a:t>  </a:t>
            </a:r>
          </a:p>
          <a:p>
            <a:pPr marL="0" indent="0" algn="ctr">
              <a:buNone/>
            </a:pPr>
            <a:r>
              <a:rPr lang="en-US" sz="1800" dirty="0" smtClean="0">
                <a:solidFill>
                  <a:srgbClr val="FF0000"/>
                </a:solidFill>
                <a:latin typeface="Comic Sans MS" panose="030F0702030302020204" pitchFamily="66" charset="0"/>
              </a:rPr>
              <a:t>          </a:t>
            </a:r>
            <a:r>
              <a:rPr lang="en-US" sz="1800" dirty="0" smtClean="0">
                <a:solidFill>
                  <a:schemeClr val="accent1"/>
                </a:solidFill>
                <a:latin typeface="Comic Sans MS" panose="030F0702030302020204" pitchFamily="66" charset="0"/>
              </a:rPr>
              <a:t>Method </a:t>
            </a:r>
            <a:r>
              <a:rPr lang="en-US" sz="1800" dirty="0">
                <a:solidFill>
                  <a:schemeClr val="accent1"/>
                </a:solidFill>
                <a:latin typeface="Comic Sans MS" panose="030F0702030302020204" pitchFamily="66" charset="0"/>
              </a:rPr>
              <a:t>B - based on insulin requirements during the stable phase of </a:t>
            </a:r>
            <a:r>
              <a:rPr lang="en-US" sz="1800" dirty="0" smtClean="0">
                <a:solidFill>
                  <a:schemeClr val="accent1"/>
                </a:solidFill>
                <a:latin typeface="Comic Sans MS" panose="030F0702030302020204" pitchFamily="66" charset="0"/>
              </a:rPr>
              <a:t>     the VRIII</a:t>
            </a:r>
          </a:p>
          <a:p>
            <a:r>
              <a:rPr lang="en-US" sz="1700" dirty="0">
                <a:latin typeface="Comic Sans MS" panose="030F0702030302020204" pitchFamily="66" charset="0"/>
              </a:rPr>
              <a:t>Divide the total dose of insulin administered in last 6 hours of the VRIII by 6 to calculate average </a:t>
            </a:r>
            <a:r>
              <a:rPr lang="en-US" sz="1700" dirty="0" smtClean="0">
                <a:latin typeface="Comic Sans MS" panose="030F0702030302020204" pitchFamily="66" charset="0"/>
              </a:rPr>
              <a:t>hourly dose </a:t>
            </a:r>
            <a:r>
              <a:rPr lang="en-US" sz="1700" dirty="0">
                <a:latin typeface="Comic Sans MS" panose="030F0702030302020204" pitchFamily="66" charset="0"/>
              </a:rPr>
              <a:t>of insulin. </a:t>
            </a:r>
            <a:endParaRPr lang="en-US" sz="1700" dirty="0" smtClean="0">
              <a:latin typeface="Comic Sans MS" panose="030F0702030302020204" pitchFamily="66" charset="0"/>
            </a:endParaRPr>
          </a:p>
          <a:p>
            <a:r>
              <a:rPr lang="en-US" sz="1700" dirty="0" smtClean="0">
                <a:latin typeface="Comic Sans MS" panose="030F0702030302020204" pitchFamily="66" charset="0"/>
              </a:rPr>
              <a:t>Multiply </a:t>
            </a:r>
            <a:r>
              <a:rPr lang="en-US" sz="1700" dirty="0">
                <a:latin typeface="Comic Sans MS" panose="030F0702030302020204" pitchFamily="66" charset="0"/>
              </a:rPr>
              <a:t>this by 20 (not 24, to reduce risk of </a:t>
            </a:r>
            <a:r>
              <a:rPr lang="en-US" sz="1700" dirty="0" err="1">
                <a:latin typeface="Comic Sans MS" panose="030F0702030302020204" pitchFamily="66" charset="0"/>
              </a:rPr>
              <a:t>hypoglycaemia</a:t>
            </a:r>
            <a:r>
              <a:rPr lang="en-US" sz="1700" dirty="0">
                <a:latin typeface="Comic Sans MS" panose="030F0702030302020204" pitchFamily="66" charset="0"/>
              </a:rPr>
              <a:t>) to estimate the patient’s </a:t>
            </a:r>
            <a:r>
              <a:rPr lang="en-US" sz="1700" dirty="0" smtClean="0">
                <a:latin typeface="Comic Sans MS" panose="030F0702030302020204" pitchFamily="66" charset="0"/>
              </a:rPr>
              <a:t>total daily </a:t>
            </a:r>
            <a:r>
              <a:rPr lang="en-US" sz="1700" dirty="0">
                <a:latin typeface="Comic Sans MS" panose="030F0702030302020204" pitchFamily="66" charset="0"/>
              </a:rPr>
              <a:t>insulin requirement. </a:t>
            </a:r>
            <a:endParaRPr lang="en-US" sz="1700" dirty="0" smtClean="0">
              <a:latin typeface="Comic Sans MS" panose="030F0702030302020204" pitchFamily="66" charset="0"/>
            </a:endParaRPr>
          </a:p>
          <a:p>
            <a:r>
              <a:rPr lang="en-US" sz="1700" dirty="0" smtClean="0">
                <a:latin typeface="Comic Sans MS" panose="030F0702030302020204" pitchFamily="66" charset="0"/>
              </a:rPr>
              <a:t>A </a:t>
            </a:r>
            <a:r>
              <a:rPr lang="en-US" sz="1700" dirty="0">
                <a:latin typeface="Comic Sans MS" panose="030F0702030302020204" pitchFamily="66" charset="0"/>
              </a:rPr>
              <a:t>further correction may be needed in some patients, depending on individual</a:t>
            </a:r>
          </a:p>
          <a:p>
            <a:pPr marL="0" indent="0">
              <a:buNone/>
            </a:pPr>
            <a:r>
              <a:rPr lang="en-US" sz="1700" dirty="0">
                <a:latin typeface="Comic Sans MS" panose="030F0702030302020204" pitchFamily="66" charset="0"/>
              </a:rPr>
              <a:t>insulin sensitivity, previous degree of </a:t>
            </a:r>
            <a:r>
              <a:rPr lang="en-US" sz="1700" dirty="0" err="1">
                <a:latin typeface="Comic Sans MS" panose="030F0702030302020204" pitchFamily="66" charset="0"/>
              </a:rPr>
              <a:t>glycaemic</a:t>
            </a:r>
            <a:r>
              <a:rPr lang="en-US" sz="1700" dirty="0">
                <a:latin typeface="Comic Sans MS" panose="030F0702030302020204" pitchFamily="66" charset="0"/>
              </a:rPr>
              <a:t> control and severity of </a:t>
            </a:r>
            <a:r>
              <a:rPr lang="en-US" sz="1700" dirty="0" err="1">
                <a:latin typeface="Comic Sans MS" panose="030F0702030302020204" pitchFamily="66" charset="0"/>
              </a:rPr>
              <a:t>intercurrent</a:t>
            </a:r>
            <a:r>
              <a:rPr lang="en-US" sz="1700" dirty="0">
                <a:latin typeface="Comic Sans MS" panose="030F0702030302020204" pitchFamily="66" charset="0"/>
              </a:rPr>
              <a:t> illness.</a:t>
            </a:r>
            <a:endParaRPr lang="en-US" sz="17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925867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endParaRPr lang="en-US"/>
          </a:p>
        </p:txBody>
      </p:sp>
      <p:pic>
        <p:nvPicPr>
          <p:cNvPr id="1026" name="Picture 2" descr="C:\Users\Hosna\Desktop\nn.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02851" y="1600200"/>
            <a:ext cx="7376298"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02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endParaRPr lang="en-US"/>
          </a:p>
        </p:txBody>
      </p:sp>
      <p:pic>
        <p:nvPicPr>
          <p:cNvPr id="2050" name="Picture 2" descr="C:\Users\Hosna\Desktop\jj.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84010" y="1600200"/>
            <a:ext cx="681398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43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pic>
        <p:nvPicPr>
          <p:cNvPr id="4098" name="Picture 2" descr="C:\Users\Hosna\Desktop\FGF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619999"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658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073" y="304800"/>
            <a:ext cx="8153400" cy="6432530"/>
          </a:xfrm>
          <a:prstGeom prst="rect">
            <a:avLst/>
          </a:prstGeom>
        </p:spPr>
        <p:txBody>
          <a:bodyPr wrap="square">
            <a:spAutoFit/>
          </a:bodyPr>
          <a:lstStyle/>
          <a:p>
            <a:r>
              <a:rPr lang="en-US" sz="2000" b="1" dirty="0">
                <a:latin typeface="Comic Sans MS" panose="030F0702030302020204" pitchFamily="66" charset="0"/>
              </a:rPr>
              <a:t>Management </a:t>
            </a:r>
            <a:r>
              <a:rPr lang="en-US" sz="2000" b="1" dirty="0" smtClean="0">
                <a:latin typeface="Comic Sans MS" panose="030F0702030302020204" pitchFamily="66" charset="0"/>
              </a:rPr>
              <a:t>of hyper following discontinuation </a:t>
            </a:r>
            <a:r>
              <a:rPr lang="en-US" sz="2000" b="1" dirty="0">
                <a:latin typeface="Comic Sans MS" panose="030F0702030302020204" pitchFamily="66" charset="0"/>
              </a:rPr>
              <a:t>of the VRIII</a:t>
            </a:r>
            <a:endParaRPr lang="en-US" sz="2000" b="1" dirty="0" smtClean="0">
              <a:solidFill>
                <a:srgbClr val="231F20"/>
              </a:solidFill>
              <a:latin typeface="Comic Sans MS" panose="030F0702030302020204" pitchFamily="66" charset="0"/>
            </a:endParaRPr>
          </a:p>
          <a:p>
            <a:endParaRPr lang="en-US" b="1" dirty="0" smtClean="0">
              <a:solidFill>
                <a:srgbClr val="231F20"/>
              </a:solidFill>
              <a:latin typeface="Comic Sans MS" panose="030F0702030302020204" pitchFamily="66" charset="0"/>
            </a:endParaRPr>
          </a:p>
          <a:p>
            <a:r>
              <a:rPr lang="en-US" b="1" dirty="0" smtClean="0">
                <a:solidFill>
                  <a:srgbClr val="231F20"/>
                </a:solidFill>
                <a:latin typeface="Comic Sans MS" panose="030F0702030302020204" pitchFamily="66" charset="0"/>
              </a:rPr>
              <a:t>Blood </a:t>
            </a:r>
            <a:r>
              <a:rPr lang="en-US" b="1" dirty="0">
                <a:solidFill>
                  <a:srgbClr val="231F20"/>
                </a:solidFill>
                <a:latin typeface="Comic Sans MS" panose="030F0702030302020204" pitchFamily="66" charset="0"/>
              </a:rPr>
              <a:t>glucose greater than 12.0 </a:t>
            </a:r>
            <a:r>
              <a:rPr lang="en-US" b="1" dirty="0" err="1">
                <a:solidFill>
                  <a:srgbClr val="231F20"/>
                </a:solidFill>
                <a:latin typeface="Comic Sans MS" panose="030F0702030302020204" pitchFamily="66" charset="0"/>
              </a:rPr>
              <a:t>mmol</a:t>
            </a:r>
            <a:r>
              <a:rPr lang="en-US" b="1" dirty="0">
                <a:solidFill>
                  <a:srgbClr val="231F20"/>
                </a:solidFill>
                <a:latin typeface="Comic Sans MS" panose="030F0702030302020204" pitchFamily="66" charset="0"/>
              </a:rPr>
              <a:t>/L with blood ketones less than 3.0 </a:t>
            </a:r>
            <a:r>
              <a:rPr lang="en-US" b="1" dirty="0" err="1">
                <a:solidFill>
                  <a:srgbClr val="231F20"/>
                </a:solidFill>
                <a:latin typeface="Comic Sans MS" panose="030F0702030302020204" pitchFamily="66" charset="0"/>
              </a:rPr>
              <a:t>mmol</a:t>
            </a:r>
            <a:r>
              <a:rPr lang="en-US" b="1" dirty="0">
                <a:solidFill>
                  <a:srgbClr val="231F20"/>
                </a:solidFill>
                <a:latin typeface="Comic Sans MS" panose="030F0702030302020204" pitchFamily="66" charset="0"/>
              </a:rPr>
              <a:t>/L or </a:t>
            </a:r>
            <a:r>
              <a:rPr lang="en-US" b="1" dirty="0" smtClean="0">
                <a:solidFill>
                  <a:srgbClr val="231F20"/>
                </a:solidFill>
                <a:latin typeface="Comic Sans MS" panose="030F0702030302020204" pitchFamily="66" charset="0"/>
              </a:rPr>
              <a:t>urine ketones </a:t>
            </a:r>
            <a:r>
              <a:rPr lang="en-US" b="1" dirty="0">
                <a:solidFill>
                  <a:srgbClr val="231F20"/>
                </a:solidFill>
                <a:latin typeface="Comic Sans MS" panose="030F0702030302020204" pitchFamily="66" charset="0"/>
              </a:rPr>
              <a:t>no more than </a:t>
            </a:r>
            <a:r>
              <a:rPr lang="en-US" b="1" dirty="0" smtClean="0">
                <a:solidFill>
                  <a:srgbClr val="231F20"/>
                </a:solidFill>
                <a:latin typeface="Comic Sans MS" panose="030F0702030302020204" pitchFamily="66" charset="0"/>
              </a:rPr>
              <a:t>++</a:t>
            </a:r>
          </a:p>
          <a:p>
            <a:endParaRPr lang="en-US" b="1" dirty="0">
              <a:solidFill>
                <a:srgbClr val="231F20"/>
              </a:solidFill>
              <a:latin typeface="Comic Sans MS" panose="030F0702030302020204" pitchFamily="66" charset="0"/>
            </a:endParaRPr>
          </a:p>
          <a:p>
            <a:r>
              <a:rPr lang="en-US" sz="1600" b="1" dirty="0">
                <a:solidFill>
                  <a:srgbClr val="231F20"/>
                </a:solidFill>
                <a:latin typeface="Comic Sans MS" panose="030F0702030302020204" pitchFamily="66" charset="0"/>
              </a:rPr>
              <a:t>Type 1 diabetes: </a:t>
            </a:r>
            <a:r>
              <a:rPr lang="en-US" sz="1600" dirty="0">
                <a:solidFill>
                  <a:srgbClr val="231F20"/>
                </a:solidFill>
                <a:latin typeface="Comic Sans MS" panose="030F0702030302020204" pitchFamily="66" charset="0"/>
              </a:rPr>
              <a:t>give subcutaneous rapid acting analogue insulin *. Assume that 1 unit will drop </a:t>
            </a:r>
            <a:r>
              <a:rPr lang="en-US" sz="1600" dirty="0" smtClean="0">
                <a:solidFill>
                  <a:srgbClr val="231F20"/>
                </a:solidFill>
                <a:latin typeface="Comic Sans MS" panose="030F0702030302020204" pitchFamily="66" charset="0"/>
              </a:rPr>
              <a:t>blood glucose </a:t>
            </a:r>
            <a:r>
              <a:rPr lang="en-US" sz="1600" dirty="0">
                <a:solidFill>
                  <a:srgbClr val="231F20"/>
                </a:solidFill>
                <a:latin typeface="Comic Sans MS" panose="030F0702030302020204" pitchFamily="66" charset="0"/>
              </a:rPr>
              <a:t>by 3 </a:t>
            </a:r>
            <a:r>
              <a:rPr lang="en-US" sz="1600" dirty="0" err="1">
                <a:solidFill>
                  <a:srgbClr val="231F20"/>
                </a:solidFill>
                <a:latin typeface="Comic Sans MS" panose="030F0702030302020204" pitchFamily="66" charset="0"/>
              </a:rPr>
              <a:t>mmol</a:t>
            </a:r>
            <a:r>
              <a:rPr lang="en-US" sz="1600" dirty="0">
                <a:solidFill>
                  <a:srgbClr val="231F20"/>
                </a:solidFill>
                <a:latin typeface="Comic Sans MS" panose="030F0702030302020204" pitchFamily="66" charset="0"/>
              </a:rPr>
              <a:t>/L BUT wherever possible take advice from the patient about the amount of </a:t>
            </a:r>
            <a:r>
              <a:rPr lang="en-US" sz="1600" dirty="0" smtClean="0">
                <a:solidFill>
                  <a:srgbClr val="231F20"/>
                </a:solidFill>
                <a:latin typeface="Comic Sans MS" panose="030F0702030302020204" pitchFamily="66" charset="0"/>
              </a:rPr>
              <a:t>insulin normally </a:t>
            </a:r>
            <a:r>
              <a:rPr lang="en-US" sz="1600" dirty="0">
                <a:solidFill>
                  <a:srgbClr val="231F20"/>
                </a:solidFill>
                <a:latin typeface="Comic Sans MS" panose="030F0702030302020204" pitchFamily="66" charset="0"/>
              </a:rPr>
              <a:t>required to correct high blood glucose.</a:t>
            </a:r>
          </a:p>
          <a:p>
            <a:r>
              <a:rPr lang="en-US" sz="1600" dirty="0">
                <a:solidFill>
                  <a:srgbClr val="231F20"/>
                </a:solidFill>
                <a:latin typeface="Comic Sans MS" panose="030F0702030302020204" pitchFamily="66" charset="0"/>
              </a:rPr>
              <a:t>Recheck the blood glucose 1 hour later to ensure it is falling. Repeat the subcutaneous insulin dose after </a:t>
            </a:r>
            <a:r>
              <a:rPr lang="en-US" sz="1600" dirty="0" smtClean="0">
                <a:solidFill>
                  <a:srgbClr val="231F20"/>
                </a:solidFill>
                <a:latin typeface="Comic Sans MS" panose="030F0702030302020204" pitchFamily="66" charset="0"/>
              </a:rPr>
              <a:t>2 hours </a:t>
            </a:r>
            <a:r>
              <a:rPr lang="en-US" sz="1600" dirty="0">
                <a:solidFill>
                  <a:srgbClr val="231F20"/>
                </a:solidFill>
                <a:latin typeface="Comic Sans MS" panose="030F0702030302020204" pitchFamily="66" charset="0"/>
              </a:rPr>
              <a:t>if the blood glucose is still above 12.0 </a:t>
            </a:r>
            <a:r>
              <a:rPr lang="en-US" sz="1600" dirty="0" err="1">
                <a:solidFill>
                  <a:srgbClr val="231F20"/>
                </a:solidFill>
                <a:latin typeface="Comic Sans MS" panose="030F0702030302020204" pitchFamily="66" charset="0"/>
              </a:rPr>
              <a:t>mmol</a:t>
            </a:r>
            <a:r>
              <a:rPr lang="en-US" sz="1600" dirty="0">
                <a:solidFill>
                  <a:srgbClr val="231F20"/>
                </a:solidFill>
                <a:latin typeface="Comic Sans MS" panose="030F0702030302020204" pitchFamily="66" charset="0"/>
              </a:rPr>
              <a:t>/L. In this situation the insulin dose selected should </a:t>
            </a:r>
            <a:r>
              <a:rPr lang="en-US" sz="1600" dirty="0" smtClean="0">
                <a:solidFill>
                  <a:srgbClr val="231F20"/>
                </a:solidFill>
                <a:latin typeface="Comic Sans MS" panose="030F0702030302020204" pitchFamily="66" charset="0"/>
              </a:rPr>
              <a:t>take into </a:t>
            </a:r>
            <a:r>
              <a:rPr lang="en-US" sz="1600" dirty="0">
                <a:solidFill>
                  <a:srgbClr val="231F20"/>
                </a:solidFill>
                <a:latin typeface="Comic Sans MS" panose="030F0702030302020204" pitchFamily="66" charset="0"/>
              </a:rPr>
              <a:t>account the response to the initial dose – consider increasing the dose if the response is inadequate.</a:t>
            </a:r>
          </a:p>
          <a:p>
            <a:r>
              <a:rPr lang="en-US" sz="1600" dirty="0">
                <a:solidFill>
                  <a:srgbClr val="231F20"/>
                </a:solidFill>
                <a:latin typeface="Comic Sans MS" panose="030F0702030302020204" pitchFamily="66" charset="0"/>
              </a:rPr>
              <a:t>Recheck the blood glucose after 1 hour. If it is not falling consider re-introducing VRIII.</a:t>
            </a:r>
          </a:p>
          <a:p>
            <a:endParaRPr lang="en-US" sz="1600" b="1" dirty="0" smtClean="0">
              <a:solidFill>
                <a:srgbClr val="231F20"/>
              </a:solidFill>
              <a:latin typeface="Comic Sans MS" panose="030F0702030302020204" pitchFamily="66" charset="0"/>
            </a:endParaRPr>
          </a:p>
          <a:p>
            <a:r>
              <a:rPr lang="en-US" sz="1600" b="1" dirty="0" smtClean="0">
                <a:solidFill>
                  <a:srgbClr val="231F20"/>
                </a:solidFill>
                <a:latin typeface="Comic Sans MS" panose="030F0702030302020204" pitchFamily="66" charset="0"/>
              </a:rPr>
              <a:t>Type </a:t>
            </a:r>
            <a:r>
              <a:rPr lang="en-US" sz="1600" b="1" dirty="0">
                <a:solidFill>
                  <a:srgbClr val="231F20"/>
                </a:solidFill>
                <a:latin typeface="Comic Sans MS" panose="030F0702030302020204" pitchFamily="66" charset="0"/>
              </a:rPr>
              <a:t>2 diabetes: </a:t>
            </a:r>
            <a:r>
              <a:rPr lang="en-US" sz="1600" dirty="0">
                <a:solidFill>
                  <a:srgbClr val="231F20"/>
                </a:solidFill>
                <a:latin typeface="Comic Sans MS" panose="030F0702030302020204" pitchFamily="66" charset="0"/>
              </a:rPr>
              <a:t>give 0.1 units/kg of subcutaneous rapid acting analogue Insulin *, and recheck </a:t>
            </a:r>
            <a:r>
              <a:rPr lang="en-US" sz="1600" dirty="0" smtClean="0">
                <a:solidFill>
                  <a:srgbClr val="231F20"/>
                </a:solidFill>
                <a:latin typeface="Comic Sans MS" panose="030F0702030302020204" pitchFamily="66" charset="0"/>
              </a:rPr>
              <a:t>blood glucose </a:t>
            </a:r>
            <a:r>
              <a:rPr lang="en-US" sz="1600" dirty="0">
                <a:solidFill>
                  <a:srgbClr val="231F20"/>
                </a:solidFill>
                <a:latin typeface="Comic Sans MS" panose="030F0702030302020204" pitchFamily="66" charset="0"/>
              </a:rPr>
              <a:t>1 hour later to ensure it is falling.</a:t>
            </a:r>
          </a:p>
          <a:p>
            <a:r>
              <a:rPr lang="en-US" sz="1600" dirty="0">
                <a:solidFill>
                  <a:srgbClr val="231F20"/>
                </a:solidFill>
                <a:latin typeface="Comic Sans MS" panose="030F0702030302020204" pitchFamily="66" charset="0"/>
              </a:rPr>
              <a:t>Repeat the subcutaneous insulin after 2 hours if the blood glucose is still above 12.0 </a:t>
            </a:r>
            <a:r>
              <a:rPr lang="en-US" sz="1600" dirty="0" err="1">
                <a:solidFill>
                  <a:srgbClr val="231F20"/>
                </a:solidFill>
                <a:latin typeface="Comic Sans MS" panose="030F0702030302020204" pitchFamily="66" charset="0"/>
              </a:rPr>
              <a:t>mmol</a:t>
            </a:r>
            <a:r>
              <a:rPr lang="en-US" sz="1600" dirty="0">
                <a:solidFill>
                  <a:srgbClr val="231F20"/>
                </a:solidFill>
                <a:latin typeface="Comic Sans MS" panose="030F0702030302020204" pitchFamily="66" charset="0"/>
              </a:rPr>
              <a:t>/L. In </a:t>
            </a:r>
            <a:r>
              <a:rPr lang="en-US" sz="1600" dirty="0" smtClean="0">
                <a:solidFill>
                  <a:srgbClr val="231F20"/>
                </a:solidFill>
                <a:latin typeface="Comic Sans MS" panose="030F0702030302020204" pitchFamily="66" charset="0"/>
              </a:rPr>
              <a:t>this situation </a:t>
            </a:r>
            <a:r>
              <a:rPr lang="en-US" sz="1600" dirty="0">
                <a:solidFill>
                  <a:srgbClr val="231F20"/>
                </a:solidFill>
                <a:latin typeface="Comic Sans MS" panose="030F0702030302020204" pitchFamily="66" charset="0"/>
              </a:rPr>
              <a:t>the insulin dose selected should take into account the response to the initial dose – </a:t>
            </a:r>
            <a:r>
              <a:rPr lang="en-US" sz="1600" dirty="0" smtClean="0">
                <a:solidFill>
                  <a:srgbClr val="231F20"/>
                </a:solidFill>
                <a:latin typeface="Comic Sans MS" panose="030F0702030302020204" pitchFamily="66" charset="0"/>
              </a:rPr>
              <a:t>consider doubling </a:t>
            </a:r>
            <a:r>
              <a:rPr lang="en-US" sz="1600" dirty="0">
                <a:solidFill>
                  <a:srgbClr val="231F20"/>
                </a:solidFill>
                <a:latin typeface="Comic Sans MS" panose="030F0702030302020204" pitchFamily="66" charset="0"/>
              </a:rPr>
              <a:t>the dose if the response is inadequate.</a:t>
            </a:r>
          </a:p>
          <a:p>
            <a:r>
              <a:rPr lang="en-US" sz="1600" dirty="0">
                <a:solidFill>
                  <a:srgbClr val="231F20"/>
                </a:solidFill>
                <a:latin typeface="Comic Sans MS" panose="030F0702030302020204" pitchFamily="66" charset="0"/>
              </a:rPr>
              <a:t>Repeat the blood glucose after another hour. If it is not falling consider re-introducing VRIII</a:t>
            </a:r>
            <a:endParaRPr lang="en-US" sz="1600" dirty="0">
              <a:latin typeface="Comic Sans MS" panose="030F0702030302020204" pitchFamily="66" charset="0"/>
            </a:endParaRPr>
          </a:p>
        </p:txBody>
      </p:sp>
    </p:spTree>
    <p:extLst>
      <p:ext uri="{BB962C8B-B14F-4D97-AF65-F5344CB8AC3E}">
        <p14:creationId xmlns:p14="http://schemas.microsoft.com/office/powerpoint/2010/main" val="1633788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endParaRPr lang="en-US"/>
          </a:p>
        </p:txBody>
      </p:sp>
      <p:pic>
        <p:nvPicPr>
          <p:cNvPr id="6146" name="Picture 2" descr="C:\Users\Hosna\Desktop\hhhhhh.png"/>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033"/>
          <a:stretch/>
        </p:blipFill>
        <p:spPr bwMode="auto">
          <a:xfrm>
            <a:off x="152400" y="457200"/>
            <a:ext cx="8634546"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241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Comic Sans MS" panose="030F0702030302020204" pitchFamily="66" charset="0"/>
              </a:rPr>
              <a:t>Background and definitions</a:t>
            </a:r>
            <a:r>
              <a:rPr lang="en-US" dirty="0">
                <a:latin typeface="Comic Sans MS" panose="030F0702030302020204" pitchFamily="66" charset="0"/>
              </a:rPr>
              <a:t/>
            </a:r>
            <a:br>
              <a:rPr lang="en-US" dirty="0">
                <a:latin typeface="Comic Sans MS" panose="030F0702030302020204" pitchFamily="66" charset="0"/>
              </a:rPr>
            </a:br>
            <a:endParaRPr lang="en-US" dirty="0">
              <a:latin typeface="Comic Sans MS" panose="030F0702030302020204" pitchFamily="66" charset="0"/>
            </a:endParaRPr>
          </a:p>
        </p:txBody>
      </p:sp>
      <p:sp>
        <p:nvSpPr>
          <p:cNvPr id="3" name="Content Placeholder 2"/>
          <p:cNvSpPr>
            <a:spLocks noGrp="1"/>
          </p:cNvSpPr>
          <p:nvPr>
            <p:ph sz="quarter" idx="1"/>
          </p:nvPr>
        </p:nvSpPr>
        <p:spPr>
          <a:xfrm>
            <a:off x="457200" y="1066800"/>
            <a:ext cx="7467600" cy="5407152"/>
          </a:xfrm>
        </p:spPr>
        <p:txBody>
          <a:bodyPr>
            <a:normAutofit/>
          </a:bodyPr>
          <a:lstStyle/>
          <a:p>
            <a:pPr marL="0" indent="0">
              <a:buNone/>
            </a:pPr>
            <a:r>
              <a:rPr lang="en-US" sz="2000" dirty="0" smtClean="0">
                <a:latin typeface="Comic Sans MS" panose="030F0702030302020204" pitchFamily="66" charset="0"/>
                <a:ea typeface="Adobe Fan Heiti Std B" pitchFamily="34" charset="-128"/>
                <a:cs typeface="Gisha" panose="020B0502040204020203" pitchFamily="34" charset="-79"/>
              </a:rPr>
              <a:t>Approximately 15% of hospital inpatients have diabetes of whom 70% are admitted as medical emergencies, the majority with diabetes as a secondary diagnosis.</a:t>
            </a:r>
          </a:p>
          <a:p>
            <a:r>
              <a:rPr lang="en-US" sz="2000" dirty="0" smtClean="0">
                <a:latin typeface="Comic Sans MS" panose="030F0702030302020204" pitchFamily="66" charset="0"/>
                <a:ea typeface="Adobe Fan Heiti Std B" pitchFamily="34" charset="-128"/>
                <a:cs typeface="Gisha" panose="020B0502040204020203" pitchFamily="34" charset="-79"/>
              </a:rPr>
              <a:t>There </a:t>
            </a:r>
            <a:r>
              <a:rPr lang="en-US" sz="2000" dirty="0">
                <a:latin typeface="Comic Sans MS" panose="030F0702030302020204" pitchFamily="66" charset="0"/>
                <a:ea typeface="Adobe Fan Heiti Std B" pitchFamily="34" charset="-128"/>
                <a:cs typeface="Gisha" panose="020B0502040204020203" pitchFamily="34" charset="-79"/>
              </a:rPr>
              <a:t>is evidence from </a:t>
            </a:r>
            <a:r>
              <a:rPr lang="en-US" sz="2000" dirty="0" smtClean="0">
                <a:latin typeface="Comic Sans MS" panose="030F0702030302020204" pitchFamily="66" charset="0"/>
                <a:ea typeface="Adobe Fan Heiti Std B" pitchFamily="34" charset="-128"/>
                <a:cs typeface="Gisha" panose="020B0502040204020203" pitchFamily="34" charset="-79"/>
              </a:rPr>
              <a:t>both medical </a:t>
            </a:r>
            <a:r>
              <a:rPr lang="en-US" sz="2000" dirty="0">
                <a:latin typeface="Comic Sans MS" panose="030F0702030302020204" pitchFamily="66" charset="0"/>
                <a:ea typeface="Adobe Fan Heiti Std B" pitchFamily="34" charset="-128"/>
                <a:cs typeface="Gisha" panose="020B0502040204020203" pitchFamily="34" charset="-79"/>
              </a:rPr>
              <a:t>and surgical settings to indicate that if </a:t>
            </a:r>
            <a:r>
              <a:rPr lang="en-US" sz="2000" dirty="0" smtClean="0">
                <a:latin typeface="Comic Sans MS" panose="030F0702030302020204" pitchFamily="66" charset="0"/>
                <a:ea typeface="Adobe Fan Heiti Std B" pitchFamily="34" charset="-128"/>
                <a:cs typeface="Gisha" panose="020B0502040204020203" pitchFamily="34" charset="-79"/>
              </a:rPr>
              <a:t>the blood </a:t>
            </a:r>
            <a:r>
              <a:rPr lang="en-US" sz="2000" dirty="0">
                <a:latin typeface="Comic Sans MS" panose="030F0702030302020204" pitchFamily="66" charset="0"/>
                <a:ea typeface="Adobe Fan Heiti Std B" pitchFamily="34" charset="-128"/>
                <a:cs typeface="Gisha" panose="020B0502040204020203" pitchFamily="34" charset="-79"/>
              </a:rPr>
              <a:t>glucose is not controlled the </a:t>
            </a:r>
            <a:r>
              <a:rPr lang="en-US" sz="2000" dirty="0" smtClean="0">
                <a:latin typeface="Comic Sans MS" panose="030F0702030302020204" pitchFamily="66" charset="0"/>
                <a:ea typeface="Adobe Fan Heiti Std B" pitchFamily="34" charset="-128"/>
                <a:cs typeface="Gisha" panose="020B0502040204020203" pitchFamily="34" charset="-79"/>
              </a:rPr>
              <a:t>outcomes, measured </a:t>
            </a:r>
            <a:r>
              <a:rPr lang="en-US" sz="2000" dirty="0">
                <a:latin typeface="Comic Sans MS" panose="030F0702030302020204" pitchFamily="66" charset="0"/>
                <a:ea typeface="Adobe Fan Heiti Std B" pitchFamily="34" charset="-128"/>
                <a:cs typeface="Gisha" panose="020B0502040204020203" pitchFamily="34" charset="-79"/>
              </a:rPr>
              <a:t>by mortality, morbidity or length of </a:t>
            </a:r>
            <a:r>
              <a:rPr lang="en-US" sz="2000" dirty="0" smtClean="0">
                <a:latin typeface="Comic Sans MS" panose="030F0702030302020204" pitchFamily="66" charset="0"/>
                <a:ea typeface="Adobe Fan Heiti Std B" pitchFamily="34" charset="-128"/>
                <a:cs typeface="Gisha" panose="020B0502040204020203" pitchFamily="34" charset="-79"/>
              </a:rPr>
              <a:t>stay, are worse.</a:t>
            </a:r>
          </a:p>
          <a:p>
            <a:r>
              <a:rPr lang="en-US" sz="2000" dirty="0">
                <a:latin typeface="Comic Sans MS" panose="030F0702030302020204" pitchFamily="66" charset="0"/>
              </a:rPr>
              <a:t>method of choice in an unwell or fasting patient is a VRIII – previously known as a sliding </a:t>
            </a:r>
            <a:r>
              <a:rPr lang="en-US" sz="2000" dirty="0" smtClean="0">
                <a:latin typeface="Comic Sans MS" panose="030F0702030302020204" pitchFamily="66" charset="0"/>
              </a:rPr>
              <a:t>scale</a:t>
            </a:r>
          </a:p>
          <a:p>
            <a:r>
              <a:rPr lang="en-US" sz="2000" dirty="0">
                <a:latin typeface="Comic Sans MS" panose="030F0702030302020204" pitchFamily="66" charset="0"/>
              </a:rPr>
              <a:t>The infusion of intravenous insulin at a variable rate according to regular capillary blood glucose measurements with the aim of controlling serum glucose levels within a specified </a:t>
            </a:r>
            <a:r>
              <a:rPr lang="en-US" sz="2000" dirty="0" smtClean="0">
                <a:latin typeface="Comic Sans MS" panose="030F0702030302020204" pitchFamily="66" charset="0"/>
              </a:rPr>
              <a:t>range.</a:t>
            </a:r>
            <a:endParaRPr lang="en-US" sz="2000" dirty="0">
              <a:latin typeface="Comic Sans MS" panose="030F0702030302020204" pitchFamily="66" charset="0"/>
            </a:endParaRPr>
          </a:p>
          <a:p>
            <a:endParaRPr lang="en-US" sz="2000" dirty="0">
              <a:latin typeface="Comic Sans MS" panose="030F0702030302020204" pitchFamily="66" charset="0"/>
              <a:ea typeface="Adobe Fan Heiti Std B" pitchFamily="34" charset="-128"/>
              <a:cs typeface="Gisha" panose="020B0502040204020203" pitchFamily="34" charset="-79"/>
            </a:endParaRPr>
          </a:p>
        </p:txBody>
      </p:sp>
      <p:sp>
        <p:nvSpPr>
          <p:cNvPr id="7" name="Footer Placeholder 6"/>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834080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7127" y="2486025"/>
            <a:ext cx="8229600" cy="3502152"/>
          </a:xfrm>
        </p:spPr>
        <p:txBody>
          <a:bodyPr>
            <a:normAutofit/>
          </a:bodyPr>
          <a:lstStyle/>
          <a:p>
            <a:r>
              <a:rPr lang="en-US" sz="1800" dirty="0">
                <a:latin typeface="Comic Sans MS" panose="030F0702030302020204" pitchFamily="66" charset="0"/>
              </a:rPr>
              <a:t>8.3% of the population, have diabetes </a:t>
            </a:r>
            <a:r>
              <a:rPr lang="en-US" sz="1800" dirty="0" smtClean="0">
                <a:latin typeface="Comic Sans MS" panose="030F0702030302020204" pitchFamily="66" charset="0"/>
              </a:rPr>
              <a:t>.</a:t>
            </a:r>
          </a:p>
          <a:p>
            <a:r>
              <a:rPr lang="en-US" sz="1800" dirty="0" smtClean="0">
                <a:latin typeface="Comic Sans MS" panose="030F0702030302020204" pitchFamily="66" charset="0"/>
              </a:rPr>
              <a:t>Diabetes</a:t>
            </a:r>
            <a:r>
              <a:rPr lang="en-US" sz="1800" dirty="0">
                <a:latin typeface="Comic Sans MS" panose="030F0702030302020204" pitchFamily="66" charset="0"/>
              </a:rPr>
              <a:t> </a:t>
            </a:r>
            <a:r>
              <a:rPr lang="en-US" sz="1800" dirty="0" smtClean="0">
                <a:latin typeface="Comic Sans MS" panose="030F0702030302020204" pitchFamily="66" charset="0"/>
              </a:rPr>
              <a:t>represents </a:t>
            </a:r>
            <a:r>
              <a:rPr lang="en-US" sz="1800" dirty="0">
                <a:latin typeface="Comic Sans MS" panose="030F0702030302020204" pitchFamily="66" charset="0"/>
              </a:rPr>
              <a:t>the seventh leading cause of </a:t>
            </a:r>
            <a:r>
              <a:rPr lang="en-US" sz="1800" dirty="0" smtClean="0">
                <a:latin typeface="Comic Sans MS" panose="030F0702030302020204" pitchFamily="66" charset="0"/>
              </a:rPr>
              <a:t>death.</a:t>
            </a:r>
            <a:endParaRPr lang="en-US" sz="1800" dirty="0">
              <a:latin typeface="Comic Sans MS" panose="030F0702030302020204" pitchFamily="66" charset="0"/>
            </a:endParaRPr>
          </a:p>
          <a:p>
            <a:r>
              <a:rPr lang="en-US" sz="1800" dirty="0" smtClean="0">
                <a:latin typeface="Comic Sans MS" panose="030F0702030302020204" pitchFamily="66" charset="0"/>
              </a:rPr>
              <a:t>DM the </a:t>
            </a:r>
            <a:r>
              <a:rPr lang="en-US" sz="1800" dirty="0">
                <a:latin typeface="Comic Sans MS" panose="030F0702030302020204" pitchFamily="66" charset="0"/>
              </a:rPr>
              <a:t>fourth leading comorbid condition among </a:t>
            </a:r>
            <a:r>
              <a:rPr lang="en-US" sz="1800" dirty="0" smtClean="0">
                <a:latin typeface="Comic Sans MS" panose="030F0702030302020204" pitchFamily="66" charset="0"/>
              </a:rPr>
              <a:t>hospital discharges </a:t>
            </a:r>
            <a:r>
              <a:rPr lang="en-US" sz="1800" dirty="0">
                <a:latin typeface="Comic Sans MS" panose="030F0702030302020204" pitchFamily="66" charset="0"/>
              </a:rPr>
              <a:t>in the United States </a:t>
            </a:r>
            <a:r>
              <a:rPr lang="en-US" sz="1800" dirty="0" smtClean="0">
                <a:latin typeface="Comic Sans MS" panose="030F0702030302020204" pitchFamily="66" charset="0"/>
              </a:rPr>
              <a:t>.</a:t>
            </a:r>
            <a:endParaRPr lang="en-US" sz="1800" dirty="0">
              <a:latin typeface="Comic Sans MS" panose="030F0702030302020204" pitchFamily="66" charset="0"/>
            </a:endParaRPr>
          </a:p>
          <a:p>
            <a:r>
              <a:rPr lang="en-US" sz="1800" dirty="0" smtClean="0">
                <a:latin typeface="Comic Sans MS" panose="030F0702030302020204" pitchFamily="66" charset="0"/>
              </a:rPr>
              <a:t>Approximately</a:t>
            </a:r>
            <a:r>
              <a:rPr lang="en-US" sz="1800" dirty="0">
                <a:latin typeface="Comic Sans MS" panose="030F0702030302020204" pitchFamily="66" charset="0"/>
              </a:rPr>
              <a:t> </a:t>
            </a:r>
            <a:r>
              <a:rPr lang="en-US" sz="1800" dirty="0" smtClean="0">
                <a:latin typeface="Comic Sans MS" panose="030F0702030302020204" pitchFamily="66" charset="0"/>
              </a:rPr>
              <a:t>one </a:t>
            </a:r>
            <a:r>
              <a:rPr lang="en-US" sz="1800" dirty="0">
                <a:latin typeface="Comic Sans MS" panose="030F0702030302020204" pitchFamily="66" charset="0"/>
              </a:rPr>
              <a:t>in four patients admitted to the hospital has a known</a:t>
            </a:r>
          </a:p>
          <a:p>
            <a:pPr marL="0" indent="0">
              <a:buNone/>
            </a:pPr>
            <a:r>
              <a:rPr lang="en-US" sz="1800" dirty="0">
                <a:latin typeface="Comic Sans MS" panose="030F0702030302020204" pitchFamily="66" charset="0"/>
              </a:rPr>
              <a:t>diagnosis of </a:t>
            </a:r>
            <a:r>
              <a:rPr lang="en-US" sz="1800" dirty="0" smtClean="0">
                <a:latin typeface="Comic Sans MS" panose="030F0702030302020204" pitchFamily="66" charset="0"/>
              </a:rPr>
              <a:t>diabetes.</a:t>
            </a:r>
          </a:p>
          <a:p>
            <a:r>
              <a:rPr lang="en-US" sz="1800" dirty="0">
                <a:latin typeface="Comic Sans MS" panose="030F0702030302020204" pitchFamily="66" charset="0"/>
              </a:rPr>
              <a:t>among non-critically ill </a:t>
            </a:r>
            <a:r>
              <a:rPr lang="en-US" sz="1800" dirty="0" smtClean="0">
                <a:latin typeface="Comic Sans MS" panose="030F0702030302020204" pitchFamily="66" charset="0"/>
              </a:rPr>
              <a:t>patients admitted </a:t>
            </a:r>
            <a:r>
              <a:rPr lang="en-US" sz="1800" dirty="0">
                <a:latin typeface="Comic Sans MS" panose="030F0702030302020204" pitchFamily="66" charset="0"/>
              </a:rPr>
              <a:t>to general medicine and surgery </a:t>
            </a:r>
            <a:r>
              <a:rPr lang="en-US" sz="1800" dirty="0" smtClean="0">
                <a:latin typeface="Comic Sans MS" panose="030F0702030302020204" pitchFamily="66" charset="0"/>
              </a:rPr>
              <a:t>services  hyperglycemia </a:t>
            </a:r>
            <a:r>
              <a:rPr lang="en-US" sz="1800" dirty="0">
                <a:latin typeface="Comic Sans MS" panose="030F0702030302020204" pitchFamily="66" charset="0"/>
              </a:rPr>
              <a:t>is associated with prolonged </a:t>
            </a:r>
            <a:r>
              <a:rPr lang="en-US" sz="1800" dirty="0" smtClean="0">
                <a:latin typeface="Comic Sans MS" panose="030F0702030302020204" pitchFamily="66" charset="0"/>
              </a:rPr>
              <a:t>hospital stay</a:t>
            </a:r>
            <a:r>
              <a:rPr lang="en-US" sz="1800" dirty="0">
                <a:latin typeface="Comic Sans MS" panose="030F0702030302020204" pitchFamily="66" charset="0"/>
              </a:rPr>
              <a:t>, increased incidence of infections, and more </a:t>
            </a:r>
            <a:r>
              <a:rPr lang="en-US" sz="1800" dirty="0" smtClean="0">
                <a:latin typeface="Comic Sans MS" panose="030F0702030302020204" pitchFamily="66" charset="0"/>
              </a:rPr>
              <a:t>disability after </a:t>
            </a:r>
            <a:r>
              <a:rPr lang="en-US" sz="1800" dirty="0">
                <a:latin typeface="Comic Sans MS" panose="030F0702030302020204" pitchFamily="66" charset="0"/>
              </a:rPr>
              <a:t>hospital discharge and death </a:t>
            </a:r>
            <a:r>
              <a:rPr lang="en-US" sz="1800" dirty="0" smtClean="0">
                <a:latin typeface="Comic Sans MS" panose="030F0702030302020204" pitchFamily="66" charset="0"/>
              </a:rPr>
              <a:t>.</a:t>
            </a:r>
            <a:endParaRPr lang="en-US" sz="1800" dirty="0">
              <a:latin typeface="Comic Sans MS" panose="030F0702030302020204" pitchFamily="66" charset="0"/>
            </a:endParaRPr>
          </a:p>
        </p:txBody>
      </p:sp>
      <p:sp>
        <p:nvSpPr>
          <p:cNvPr id="4" name="Footer Placeholder 3"/>
          <p:cNvSpPr>
            <a:spLocks noGrp="1"/>
          </p:cNvSpPr>
          <p:nvPr>
            <p:ph type="ftr" sz="quarter" idx="16"/>
          </p:nvPr>
        </p:nvSpPr>
        <p:spPr>
          <a:xfrm>
            <a:off x="533400" y="6096000"/>
            <a:ext cx="4267200" cy="365760"/>
          </a:xfrm>
        </p:spPr>
        <p:txBody>
          <a:bodyPr/>
          <a:lstStyle/>
          <a:p>
            <a:r>
              <a:rPr lang="it-IT" b="1" i="1" dirty="0">
                <a:solidFill>
                  <a:schemeClr val="accent1"/>
                </a:solidFill>
                <a:latin typeface="Comic Sans MS" panose="030F0702030302020204" pitchFamily="66" charset="0"/>
              </a:rPr>
              <a:t>J Clin Endocrinol Metab </a:t>
            </a:r>
            <a:r>
              <a:rPr lang="it-IT" b="1" dirty="0">
                <a:solidFill>
                  <a:schemeClr val="accent1"/>
                </a:solidFill>
                <a:latin typeface="Comic Sans MS" panose="030F0702030302020204" pitchFamily="66" charset="0"/>
              </a:rPr>
              <a:t>97: 16–38, 2012</a:t>
            </a:r>
            <a:endParaRPr lang="en-US" dirty="0">
              <a:solidFill>
                <a:schemeClr val="accent1"/>
              </a:solidFill>
              <a:latin typeface="Comic Sans MS" panose="030F0702030302020204" pitchFamily="66" charset="0"/>
            </a:endParaRPr>
          </a:p>
        </p:txBody>
      </p:sp>
      <p:pic>
        <p:nvPicPr>
          <p:cNvPr id="7170" name="Picture 2" descr="C:\Users\Hosna\Desktop\llllllll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27" y="-228600"/>
            <a:ext cx="7974013"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760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467600" cy="5788152"/>
          </a:xfrm>
        </p:spPr>
        <p:txBody>
          <a:bodyPr/>
          <a:lstStyle/>
          <a:p>
            <a:r>
              <a:rPr lang="en-US" sz="1800" b="1" dirty="0">
                <a:latin typeface="Comic Sans MS" panose="030F0702030302020204" pitchFamily="66" charset="0"/>
              </a:rPr>
              <a:t>1.0 Diagnosis and recognition of hyperglycemia and diabetes in the hospital </a:t>
            </a:r>
            <a:r>
              <a:rPr lang="en-US" sz="1800" b="1" dirty="0" smtClean="0">
                <a:latin typeface="Comic Sans MS" panose="030F0702030302020204" pitchFamily="66" charset="0"/>
              </a:rPr>
              <a:t>setting</a:t>
            </a:r>
          </a:p>
          <a:p>
            <a:r>
              <a:rPr lang="en-US" sz="1800" b="1" dirty="0">
                <a:latin typeface="Comic Sans MS" panose="030F0702030302020204" pitchFamily="66" charset="0"/>
              </a:rPr>
              <a:t>2.0 Monitoring </a:t>
            </a:r>
            <a:r>
              <a:rPr lang="en-US" sz="1800" b="1" dirty="0" err="1">
                <a:latin typeface="Comic Sans MS" panose="030F0702030302020204" pitchFamily="66" charset="0"/>
              </a:rPr>
              <a:t>glycemia</a:t>
            </a:r>
            <a:r>
              <a:rPr lang="en-US" sz="1800" b="1" dirty="0">
                <a:latin typeface="Comic Sans MS" panose="030F0702030302020204" pitchFamily="66" charset="0"/>
              </a:rPr>
              <a:t> in the non-critical care setting</a:t>
            </a:r>
          </a:p>
          <a:p>
            <a:r>
              <a:rPr lang="en-US" sz="1600" dirty="0" smtClean="0">
                <a:latin typeface="Comic Sans MS" panose="030F0702030302020204" pitchFamily="66" charset="0"/>
              </a:rPr>
              <a:t>We suggest </a:t>
            </a:r>
            <a:r>
              <a:rPr lang="en-US" sz="1600" dirty="0">
                <a:latin typeface="Comic Sans MS" panose="030F0702030302020204" pitchFamily="66" charset="0"/>
              </a:rPr>
              <a:t>the following schedules </a:t>
            </a:r>
            <a:r>
              <a:rPr lang="en-US" sz="1600" dirty="0" smtClean="0">
                <a:latin typeface="Comic Sans MS" panose="030F0702030302020204" pitchFamily="66" charset="0"/>
              </a:rPr>
              <a:t>for POC testing: before </a:t>
            </a:r>
            <a:r>
              <a:rPr lang="en-US" sz="1600" dirty="0">
                <a:latin typeface="Comic Sans MS" panose="030F0702030302020204" pitchFamily="66" charset="0"/>
              </a:rPr>
              <a:t>meals and at bedtime in patients who are eating, </a:t>
            </a:r>
            <a:r>
              <a:rPr lang="en-US" sz="1600" dirty="0" smtClean="0">
                <a:latin typeface="Comic Sans MS" panose="030F0702030302020204" pitchFamily="66" charset="0"/>
              </a:rPr>
              <a:t>or every </a:t>
            </a:r>
            <a:r>
              <a:rPr lang="en-US" sz="1600" dirty="0">
                <a:latin typeface="Comic Sans MS" panose="030F0702030302020204" pitchFamily="66" charset="0"/>
              </a:rPr>
              <a:t>4–6 h in patients who are NPO or receiving </a:t>
            </a:r>
            <a:r>
              <a:rPr lang="en-US" sz="1600" dirty="0" smtClean="0">
                <a:latin typeface="Comic Sans MS" panose="030F0702030302020204" pitchFamily="66" charset="0"/>
              </a:rPr>
              <a:t>continuous enteral </a:t>
            </a:r>
            <a:r>
              <a:rPr lang="en-US" sz="1600" dirty="0">
                <a:latin typeface="Comic Sans MS" panose="030F0702030302020204" pitchFamily="66" charset="0"/>
              </a:rPr>
              <a:t>feeding. (</a:t>
            </a:r>
            <a:r>
              <a:rPr lang="en-US" sz="1600" dirty="0" smtClean="0">
                <a:latin typeface="Comic Sans MS" panose="030F0702030302020204" pitchFamily="66" charset="0"/>
              </a:rPr>
              <a:t>2,very low )</a:t>
            </a:r>
          </a:p>
          <a:p>
            <a:r>
              <a:rPr lang="en-US" sz="1800" b="1" dirty="0">
                <a:latin typeface="Comic Sans MS" panose="030F0702030302020204" pitchFamily="66" charset="0"/>
              </a:rPr>
              <a:t>3.0 Glycemic targets in the non-critical care </a:t>
            </a:r>
            <a:r>
              <a:rPr lang="en-US" sz="1800" b="1" dirty="0" smtClean="0">
                <a:latin typeface="Comic Sans MS" panose="030F0702030302020204" pitchFamily="66" charset="0"/>
              </a:rPr>
              <a:t>setting</a:t>
            </a:r>
          </a:p>
          <a:p>
            <a:r>
              <a:rPr lang="en-US" sz="1600" dirty="0">
                <a:latin typeface="Comic Sans MS" panose="030F0702030302020204" pitchFamily="66" charset="0"/>
              </a:rPr>
              <a:t>3.1Werecommend a </a:t>
            </a:r>
            <a:r>
              <a:rPr lang="en-US" sz="1600" dirty="0" err="1">
                <a:latin typeface="Comic Sans MS" panose="030F0702030302020204" pitchFamily="66" charset="0"/>
              </a:rPr>
              <a:t>premeal</a:t>
            </a:r>
            <a:r>
              <a:rPr lang="en-US" sz="1600" dirty="0">
                <a:latin typeface="Comic Sans MS" panose="030F0702030302020204" pitchFamily="66" charset="0"/>
              </a:rPr>
              <a:t> glucose target of less </a:t>
            </a:r>
            <a:r>
              <a:rPr lang="en-US" sz="1600" dirty="0" smtClean="0">
                <a:latin typeface="Comic Sans MS" panose="030F0702030302020204" pitchFamily="66" charset="0"/>
              </a:rPr>
              <a:t>than 140 </a:t>
            </a:r>
            <a:r>
              <a:rPr lang="en-US" sz="1600" dirty="0">
                <a:latin typeface="Comic Sans MS" panose="030F0702030302020204" pitchFamily="66" charset="0"/>
              </a:rPr>
              <a:t>mg/dl (7.8 </a:t>
            </a:r>
            <a:r>
              <a:rPr lang="en-US" sz="1600" dirty="0" err="1">
                <a:latin typeface="Comic Sans MS" panose="030F0702030302020204" pitchFamily="66" charset="0"/>
              </a:rPr>
              <a:t>mmol</a:t>
            </a:r>
            <a:r>
              <a:rPr lang="en-US" sz="1600" dirty="0">
                <a:latin typeface="Comic Sans MS" panose="030F0702030302020204" pitchFamily="66" charset="0"/>
              </a:rPr>
              <a:t>/liter) and a random BG of less </a:t>
            </a:r>
            <a:r>
              <a:rPr lang="en-US" sz="1600" dirty="0" smtClean="0">
                <a:latin typeface="Comic Sans MS" panose="030F0702030302020204" pitchFamily="66" charset="0"/>
              </a:rPr>
              <a:t>than 180 </a:t>
            </a:r>
            <a:r>
              <a:rPr lang="en-US" sz="1600" dirty="0">
                <a:latin typeface="Comic Sans MS" panose="030F0702030302020204" pitchFamily="66" charset="0"/>
              </a:rPr>
              <a:t>mg/dl (10.0 </a:t>
            </a:r>
            <a:r>
              <a:rPr lang="en-US" sz="1600" dirty="0" err="1">
                <a:latin typeface="Comic Sans MS" panose="030F0702030302020204" pitchFamily="66" charset="0"/>
              </a:rPr>
              <a:t>mmol</a:t>
            </a:r>
            <a:r>
              <a:rPr lang="en-US" sz="1600" dirty="0">
                <a:latin typeface="Comic Sans MS" panose="030F0702030302020204" pitchFamily="66" charset="0"/>
              </a:rPr>
              <a:t>/liter) for the majority of </a:t>
            </a:r>
            <a:r>
              <a:rPr lang="en-US" sz="1600" dirty="0" smtClean="0">
                <a:latin typeface="Comic Sans MS" panose="030F0702030302020204" pitchFamily="66" charset="0"/>
              </a:rPr>
              <a:t>hospitalized patients </a:t>
            </a:r>
            <a:r>
              <a:rPr lang="en-US" sz="1600" dirty="0">
                <a:latin typeface="Comic Sans MS" panose="030F0702030302020204" pitchFamily="66" charset="0"/>
              </a:rPr>
              <a:t>with non-critical illness. (</a:t>
            </a:r>
            <a:r>
              <a:rPr lang="en-US" sz="1600" dirty="0" smtClean="0">
                <a:latin typeface="Comic Sans MS" panose="030F0702030302020204" pitchFamily="66" charset="0"/>
              </a:rPr>
              <a:t>1,low)</a:t>
            </a:r>
            <a:endParaRPr lang="en-US" sz="1600" b="1" dirty="0">
              <a:latin typeface="Comic Sans MS" panose="030F0702030302020204" pitchFamily="66" charset="0"/>
            </a:endParaRPr>
          </a:p>
          <a:p>
            <a:r>
              <a:rPr lang="en-US" sz="1800" b="1" dirty="0">
                <a:latin typeface="Comic Sans MS" panose="030F0702030302020204" pitchFamily="66" charset="0"/>
              </a:rPr>
              <a:t>4.0 Management of hyperglycemia in </a:t>
            </a:r>
            <a:r>
              <a:rPr lang="en-US" sz="1800" b="1" dirty="0" smtClean="0">
                <a:latin typeface="Comic Sans MS" panose="030F0702030302020204" pitchFamily="66" charset="0"/>
              </a:rPr>
              <a:t>the non-critical </a:t>
            </a:r>
            <a:r>
              <a:rPr lang="en-US" sz="1800" b="1" dirty="0">
                <a:latin typeface="Comic Sans MS" panose="030F0702030302020204" pitchFamily="66" charset="0"/>
              </a:rPr>
              <a:t>care </a:t>
            </a:r>
            <a:r>
              <a:rPr lang="en-US" sz="1800" b="1" dirty="0" smtClean="0">
                <a:latin typeface="Comic Sans MS" panose="030F0702030302020204" pitchFamily="66" charset="0"/>
              </a:rPr>
              <a:t>setting</a:t>
            </a:r>
          </a:p>
          <a:p>
            <a:r>
              <a:rPr lang="en-US" sz="1800" b="1" dirty="0" smtClean="0">
                <a:latin typeface="Comic Sans MS" panose="030F0702030302020204" pitchFamily="66" charset="0"/>
              </a:rPr>
              <a:t>4.1 </a:t>
            </a:r>
            <a:r>
              <a:rPr lang="en-US" sz="1800" b="1" dirty="0">
                <a:latin typeface="Comic Sans MS" panose="030F0702030302020204" pitchFamily="66" charset="0"/>
              </a:rPr>
              <a:t>Medical nutrition </a:t>
            </a:r>
            <a:r>
              <a:rPr lang="en-US" sz="1800" b="1" dirty="0" smtClean="0">
                <a:latin typeface="Comic Sans MS" panose="030F0702030302020204" pitchFamily="66" charset="0"/>
              </a:rPr>
              <a:t>therapy</a:t>
            </a:r>
          </a:p>
          <a:p>
            <a:r>
              <a:rPr lang="en-US" sz="1800" b="1" dirty="0" smtClean="0">
                <a:latin typeface="Comic Sans MS" panose="030F0702030302020204" pitchFamily="66" charset="0"/>
              </a:rPr>
              <a:t>4.2 </a:t>
            </a:r>
            <a:r>
              <a:rPr lang="en-US" sz="1800" b="1" dirty="0">
                <a:latin typeface="Comic Sans MS" panose="030F0702030302020204" pitchFamily="66" charset="0"/>
              </a:rPr>
              <a:t>Transition from home to </a:t>
            </a:r>
            <a:r>
              <a:rPr lang="en-US" sz="1800" b="1" dirty="0" smtClean="0">
                <a:latin typeface="Comic Sans MS" panose="030F0702030302020204" pitchFamily="66" charset="0"/>
              </a:rPr>
              <a:t>hospital</a:t>
            </a:r>
          </a:p>
          <a:p>
            <a:r>
              <a:rPr lang="en-US" sz="1800" b="1" dirty="0">
                <a:latin typeface="Comic Sans MS" panose="030F0702030302020204" pitchFamily="66" charset="0"/>
              </a:rPr>
              <a:t>4.3 Pharmacological </a:t>
            </a:r>
            <a:r>
              <a:rPr lang="en-US" sz="1800" b="1" dirty="0" smtClean="0">
                <a:latin typeface="Comic Sans MS" panose="030F0702030302020204" pitchFamily="66" charset="0"/>
              </a:rPr>
              <a:t>therapy</a:t>
            </a:r>
          </a:p>
          <a:p>
            <a:r>
              <a:rPr lang="en-US" sz="1800" b="1" dirty="0">
                <a:latin typeface="Comic Sans MS" panose="030F0702030302020204" pitchFamily="66" charset="0"/>
              </a:rPr>
              <a:t>4.4 Transition from hospital to home</a:t>
            </a:r>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2415344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143000"/>
          </a:xfrm>
        </p:spPr>
        <p:txBody>
          <a:bodyPr>
            <a:noAutofit/>
          </a:bodyPr>
          <a:lstStyle/>
          <a:p>
            <a:pPr algn="ctr"/>
            <a:r>
              <a:rPr lang="en-US" sz="1800" b="1" dirty="0">
                <a:latin typeface="Comic Sans MS" panose="030F0702030302020204" pitchFamily="66" charset="0"/>
              </a:rPr>
              <a:t>TABLE 1. Example of a basal bolus insulin regimen for</a:t>
            </a:r>
            <a:br>
              <a:rPr lang="en-US" sz="1800" b="1" dirty="0">
                <a:latin typeface="Comic Sans MS" panose="030F0702030302020204" pitchFamily="66" charset="0"/>
              </a:rPr>
            </a:br>
            <a:r>
              <a:rPr lang="en-US" sz="1800" b="1" dirty="0">
                <a:latin typeface="Comic Sans MS" panose="030F0702030302020204" pitchFamily="66" charset="0"/>
              </a:rPr>
              <a:t>the management of non-critically ill patients with type 2</a:t>
            </a:r>
            <a:br>
              <a:rPr lang="en-US" sz="1800" b="1" dirty="0">
                <a:latin typeface="Comic Sans MS" panose="030F0702030302020204" pitchFamily="66" charset="0"/>
              </a:rPr>
            </a:br>
            <a:r>
              <a:rPr lang="en-US" sz="1800" b="1" dirty="0">
                <a:latin typeface="Comic Sans MS" panose="030F0702030302020204" pitchFamily="66" charset="0"/>
              </a:rPr>
              <a:t>diabetes</a:t>
            </a:r>
          </a:p>
        </p:txBody>
      </p:sp>
      <p:sp>
        <p:nvSpPr>
          <p:cNvPr id="3" name="Content Placeholder 2"/>
          <p:cNvSpPr>
            <a:spLocks noGrp="1"/>
          </p:cNvSpPr>
          <p:nvPr>
            <p:ph sz="quarter" idx="1"/>
          </p:nvPr>
        </p:nvSpPr>
        <p:spPr>
          <a:xfrm>
            <a:off x="152400" y="1066800"/>
            <a:ext cx="8305800" cy="5791200"/>
          </a:xfrm>
        </p:spPr>
        <p:txBody>
          <a:bodyPr>
            <a:noAutofit/>
          </a:bodyPr>
          <a:lstStyle/>
          <a:p>
            <a:pPr marL="0" indent="0">
              <a:buNone/>
            </a:pPr>
            <a:r>
              <a:rPr lang="en-US" sz="1800" b="1" dirty="0" smtClean="0">
                <a:latin typeface="Comic Sans MS" panose="030F0702030302020204" pitchFamily="66" charset="0"/>
              </a:rPr>
              <a:t>A)Basal </a:t>
            </a:r>
            <a:r>
              <a:rPr lang="en-US" sz="1800" b="1" dirty="0">
                <a:latin typeface="Comic Sans MS" panose="030F0702030302020204" pitchFamily="66" charset="0"/>
              </a:rPr>
              <a:t>insulin </a:t>
            </a:r>
            <a:r>
              <a:rPr lang="en-US" sz="1800" b="1" dirty="0" smtClean="0">
                <a:latin typeface="Comic Sans MS" panose="030F0702030302020204" pitchFamily="66" charset="0"/>
              </a:rPr>
              <a:t>orders </a:t>
            </a:r>
            <a:endParaRPr lang="en-US" sz="1800" b="1" dirty="0" smtClean="0">
              <a:latin typeface="Comic Sans MS" panose="030F0702030302020204" pitchFamily="66" charset="0"/>
            </a:endParaRPr>
          </a:p>
          <a:p>
            <a:r>
              <a:rPr lang="en-US" sz="1600" dirty="0" smtClean="0">
                <a:latin typeface="Comic Sans MS" panose="030F0702030302020204" pitchFamily="66" charset="0"/>
              </a:rPr>
              <a:t>Discontinue </a:t>
            </a:r>
            <a:r>
              <a:rPr lang="en-US" sz="1600" dirty="0">
                <a:latin typeface="Comic Sans MS" panose="030F0702030302020204" pitchFamily="66" charset="0"/>
              </a:rPr>
              <a:t>oral diabetes drugs and non-insulin </a:t>
            </a:r>
            <a:r>
              <a:rPr lang="en-US" sz="1600" dirty="0" smtClean="0">
                <a:latin typeface="Comic Sans MS" panose="030F0702030302020204" pitchFamily="66" charset="0"/>
              </a:rPr>
              <a:t>injectable diabetes </a:t>
            </a:r>
            <a:r>
              <a:rPr lang="en-US" sz="1600" dirty="0">
                <a:latin typeface="Comic Sans MS" panose="030F0702030302020204" pitchFamily="66" charset="0"/>
              </a:rPr>
              <a:t>medications upon hospital </a:t>
            </a:r>
            <a:r>
              <a:rPr lang="en-US" sz="1600" dirty="0" smtClean="0">
                <a:latin typeface="Comic Sans MS" panose="030F0702030302020204" pitchFamily="66" charset="0"/>
              </a:rPr>
              <a:t>admission</a:t>
            </a:r>
            <a:r>
              <a:rPr lang="en-US" sz="1800" dirty="0" smtClean="0">
                <a:latin typeface="Comic Sans MS" panose="030F0702030302020204" pitchFamily="66" charset="0"/>
              </a:rPr>
              <a:t>. </a:t>
            </a:r>
            <a:endParaRPr lang="en-US" sz="1800" dirty="0" smtClean="0">
              <a:latin typeface="Comic Sans MS" panose="030F0702030302020204" pitchFamily="66" charset="0"/>
            </a:endParaRPr>
          </a:p>
          <a:p>
            <a:r>
              <a:rPr lang="en-US" sz="1800" dirty="0" smtClean="0">
                <a:latin typeface="Comic Sans MS" panose="030F0702030302020204" pitchFamily="66" charset="0"/>
              </a:rPr>
              <a:t>Starting </a:t>
            </a:r>
            <a:r>
              <a:rPr lang="en-US" sz="1800" dirty="0">
                <a:latin typeface="Comic Sans MS" panose="030F0702030302020204" pitchFamily="66" charset="0"/>
              </a:rPr>
              <a:t>insulin: calculate the total daily dose as follows:</a:t>
            </a:r>
          </a:p>
          <a:p>
            <a:pPr>
              <a:buFont typeface="Arial" panose="020B0604020202020204" pitchFamily="34" charset="0"/>
              <a:buChar char="•"/>
            </a:pPr>
            <a:r>
              <a:rPr lang="en-US" sz="1600" dirty="0">
                <a:latin typeface="Comic Sans MS" panose="030F0702030302020204" pitchFamily="66" charset="0"/>
              </a:rPr>
              <a:t>0.2 to 0.3 U/kg of body weight in patients: aged 70 </a:t>
            </a:r>
            <a:r>
              <a:rPr lang="en-US" sz="1600" dirty="0" err="1" smtClean="0">
                <a:latin typeface="Comic Sans MS" panose="030F0702030302020204" pitchFamily="66" charset="0"/>
              </a:rPr>
              <a:t>yr</a:t>
            </a:r>
            <a:r>
              <a:rPr lang="en-US" sz="1600" dirty="0">
                <a:latin typeface="Comic Sans MS" panose="030F0702030302020204" pitchFamily="66" charset="0"/>
              </a:rPr>
              <a:t> </a:t>
            </a:r>
            <a:r>
              <a:rPr lang="en-US" sz="1600" dirty="0" smtClean="0">
                <a:latin typeface="Comic Sans MS" panose="030F0702030302020204" pitchFamily="66" charset="0"/>
              </a:rPr>
              <a:t>and/or </a:t>
            </a:r>
            <a:r>
              <a:rPr lang="en-US" sz="1600" dirty="0" smtClean="0">
                <a:latin typeface="Comic Sans MS" panose="030F0702030302020204" pitchFamily="66" charset="0"/>
              </a:rPr>
              <a:t>GFR &lt;60 </a:t>
            </a:r>
            <a:r>
              <a:rPr lang="en-US" sz="1600" dirty="0">
                <a:latin typeface="Comic Sans MS" panose="030F0702030302020204" pitchFamily="66" charset="0"/>
              </a:rPr>
              <a:t>ml/min.</a:t>
            </a:r>
          </a:p>
          <a:p>
            <a:pPr>
              <a:buFont typeface="Arial" panose="020B0604020202020204" pitchFamily="34" charset="0"/>
              <a:buChar char="•"/>
            </a:pPr>
            <a:r>
              <a:rPr lang="en-US" sz="1600" dirty="0">
                <a:latin typeface="Comic Sans MS" panose="030F0702030302020204" pitchFamily="66" charset="0"/>
              </a:rPr>
              <a:t>0.4 U/kg of body weight per day for patients not </a:t>
            </a:r>
            <a:r>
              <a:rPr lang="en-US" sz="1600" dirty="0" smtClean="0">
                <a:latin typeface="Comic Sans MS" panose="030F0702030302020204" pitchFamily="66" charset="0"/>
              </a:rPr>
              <a:t>meeting the </a:t>
            </a:r>
            <a:r>
              <a:rPr lang="en-US" sz="1600" dirty="0">
                <a:latin typeface="Comic Sans MS" panose="030F0702030302020204" pitchFamily="66" charset="0"/>
              </a:rPr>
              <a:t>criteria above who have BG concentrations of </a:t>
            </a:r>
            <a:r>
              <a:rPr lang="en-US" sz="1600" dirty="0" smtClean="0">
                <a:latin typeface="Comic Sans MS" panose="030F0702030302020204" pitchFamily="66" charset="0"/>
              </a:rPr>
              <a:t>7.8– 11.1 </a:t>
            </a:r>
            <a:r>
              <a:rPr lang="en-US" sz="1600" dirty="0" err="1">
                <a:latin typeface="Comic Sans MS" panose="030F0702030302020204" pitchFamily="66" charset="0"/>
              </a:rPr>
              <a:t>mmol</a:t>
            </a:r>
            <a:r>
              <a:rPr lang="en-US" sz="1600" dirty="0">
                <a:latin typeface="Comic Sans MS" panose="030F0702030302020204" pitchFamily="66" charset="0"/>
              </a:rPr>
              <a:t>/liter (140–200 mg/dl).</a:t>
            </a:r>
          </a:p>
          <a:p>
            <a:pPr>
              <a:buFont typeface="Arial" panose="020B0604020202020204" pitchFamily="34" charset="0"/>
              <a:buChar char="•"/>
            </a:pPr>
            <a:r>
              <a:rPr lang="en-US" sz="1600" dirty="0">
                <a:latin typeface="Comic Sans MS" panose="030F0702030302020204" pitchFamily="66" charset="0"/>
              </a:rPr>
              <a:t>0.5 U/kg of body weight per day for patients not </a:t>
            </a:r>
            <a:r>
              <a:rPr lang="en-US" sz="1600" dirty="0" smtClean="0">
                <a:latin typeface="Comic Sans MS" panose="030F0702030302020204" pitchFamily="66" charset="0"/>
              </a:rPr>
              <a:t>meeting the </a:t>
            </a:r>
            <a:r>
              <a:rPr lang="en-US" sz="1600" dirty="0">
                <a:latin typeface="Comic Sans MS" panose="030F0702030302020204" pitchFamily="66" charset="0"/>
              </a:rPr>
              <a:t>criteria above when BG concentration is </a:t>
            </a:r>
            <a:r>
              <a:rPr lang="en-US" sz="1600" dirty="0" smtClean="0">
                <a:latin typeface="Comic Sans MS" panose="030F0702030302020204" pitchFamily="66" charset="0"/>
              </a:rPr>
              <a:t>11.2–22.2 </a:t>
            </a:r>
            <a:r>
              <a:rPr lang="en-US" sz="1600" dirty="0" err="1" smtClean="0">
                <a:latin typeface="Comic Sans MS" panose="030F0702030302020204" pitchFamily="66" charset="0"/>
              </a:rPr>
              <a:t>mmol</a:t>
            </a:r>
            <a:r>
              <a:rPr lang="en-US" sz="1600" dirty="0" smtClean="0">
                <a:latin typeface="Comic Sans MS" panose="030F0702030302020204" pitchFamily="66" charset="0"/>
              </a:rPr>
              <a:t>/liter </a:t>
            </a:r>
            <a:r>
              <a:rPr lang="en-US" sz="1600" dirty="0">
                <a:latin typeface="Comic Sans MS" panose="030F0702030302020204" pitchFamily="66" charset="0"/>
              </a:rPr>
              <a:t>(201–400 mg/dl</a:t>
            </a:r>
            <a:r>
              <a:rPr lang="en-US" sz="1600" dirty="0" smtClean="0">
                <a:latin typeface="Comic Sans MS" panose="030F0702030302020204" pitchFamily="66" charset="0"/>
              </a:rPr>
              <a:t>).</a:t>
            </a:r>
          </a:p>
          <a:p>
            <a:pPr>
              <a:buFont typeface="Arial" panose="020B0604020202020204" pitchFamily="34" charset="0"/>
              <a:buChar char="•"/>
            </a:pPr>
            <a:endParaRPr lang="en-US" sz="1600" dirty="0">
              <a:latin typeface="Comic Sans MS" panose="030F0702030302020204" pitchFamily="66" charset="0"/>
            </a:endParaRPr>
          </a:p>
          <a:p>
            <a:r>
              <a:rPr lang="en-US" sz="1600" dirty="0">
                <a:latin typeface="Comic Sans MS" panose="030F0702030302020204" pitchFamily="66" charset="0"/>
              </a:rPr>
              <a:t>Distribute total calculated dose as approximately 50% </a:t>
            </a:r>
            <a:r>
              <a:rPr lang="en-US" sz="1600" dirty="0" smtClean="0">
                <a:latin typeface="Comic Sans MS" panose="030F0702030302020204" pitchFamily="66" charset="0"/>
              </a:rPr>
              <a:t>basal insulin </a:t>
            </a:r>
            <a:r>
              <a:rPr lang="en-US" sz="1600" dirty="0">
                <a:latin typeface="Comic Sans MS" panose="030F0702030302020204" pitchFamily="66" charset="0"/>
              </a:rPr>
              <a:t>and 50% nutritional insulin.</a:t>
            </a:r>
          </a:p>
          <a:p>
            <a:r>
              <a:rPr lang="en-US" sz="1600" dirty="0">
                <a:latin typeface="Comic Sans MS" panose="030F0702030302020204" pitchFamily="66" charset="0"/>
              </a:rPr>
              <a:t>Give basal insulin once (</a:t>
            </a:r>
            <a:r>
              <a:rPr lang="en-US" sz="1600" dirty="0" err="1">
                <a:latin typeface="Comic Sans MS" panose="030F0702030302020204" pitchFamily="66" charset="0"/>
              </a:rPr>
              <a:t>glargine</a:t>
            </a:r>
            <a:r>
              <a:rPr lang="en-US" sz="1600" dirty="0">
                <a:latin typeface="Comic Sans MS" panose="030F0702030302020204" pitchFamily="66" charset="0"/>
              </a:rPr>
              <a:t>/</a:t>
            </a:r>
            <a:r>
              <a:rPr lang="en-US" sz="1600" dirty="0" err="1">
                <a:latin typeface="Comic Sans MS" panose="030F0702030302020204" pitchFamily="66" charset="0"/>
              </a:rPr>
              <a:t>detemir</a:t>
            </a:r>
            <a:r>
              <a:rPr lang="en-US" sz="1600" dirty="0">
                <a:latin typeface="Comic Sans MS" panose="030F0702030302020204" pitchFamily="66" charset="0"/>
              </a:rPr>
              <a:t>) or twice (</a:t>
            </a:r>
            <a:r>
              <a:rPr lang="en-US" sz="1600" dirty="0" err="1" smtClean="0">
                <a:latin typeface="Comic Sans MS" panose="030F0702030302020204" pitchFamily="66" charset="0"/>
              </a:rPr>
              <a:t>detemir</a:t>
            </a:r>
            <a:r>
              <a:rPr lang="en-US" sz="1600" dirty="0" smtClean="0">
                <a:latin typeface="Comic Sans MS" panose="030F0702030302020204" pitchFamily="66" charset="0"/>
              </a:rPr>
              <a:t>/ NPH</a:t>
            </a:r>
            <a:r>
              <a:rPr lang="en-US" sz="1600" dirty="0">
                <a:latin typeface="Comic Sans MS" panose="030F0702030302020204" pitchFamily="66" charset="0"/>
              </a:rPr>
              <a:t>) daily, at the same time each day</a:t>
            </a:r>
            <a:r>
              <a:rPr lang="en-US" sz="1800" dirty="0">
                <a:latin typeface="Comic Sans MS" panose="030F0702030302020204" pitchFamily="66" charset="0"/>
              </a:rPr>
              <a:t>.</a:t>
            </a:r>
          </a:p>
          <a:p>
            <a:r>
              <a:rPr lang="en-US" sz="1800" b="1" dirty="0">
                <a:latin typeface="Comic Sans MS" panose="030F0702030302020204" pitchFamily="66" charset="0"/>
              </a:rPr>
              <a:t>Give rapid-acting (prandial) insulin in three equally </a:t>
            </a:r>
            <a:r>
              <a:rPr lang="en-US" sz="1800" b="1" dirty="0" smtClean="0">
                <a:latin typeface="Comic Sans MS" panose="030F0702030302020204" pitchFamily="66" charset="0"/>
              </a:rPr>
              <a:t>divided doses </a:t>
            </a:r>
            <a:r>
              <a:rPr lang="en-US" sz="1800" b="1" dirty="0">
                <a:latin typeface="Comic Sans MS" panose="030F0702030302020204" pitchFamily="66" charset="0"/>
              </a:rPr>
              <a:t>before each meal. </a:t>
            </a:r>
            <a:r>
              <a:rPr lang="en-US" sz="1800" b="1" dirty="0" smtClean="0">
                <a:latin typeface="Comic Sans MS" panose="030F0702030302020204" pitchFamily="66" charset="0"/>
              </a:rPr>
              <a:t>Hold </a:t>
            </a:r>
            <a:r>
              <a:rPr lang="en-US" sz="1800" b="1" dirty="0">
                <a:latin typeface="Comic Sans MS" panose="030F0702030302020204" pitchFamily="66" charset="0"/>
              </a:rPr>
              <a:t>prandial insulin if patient </a:t>
            </a:r>
            <a:r>
              <a:rPr lang="en-US" sz="1800" b="1" dirty="0" smtClean="0">
                <a:latin typeface="Comic Sans MS" panose="030F0702030302020204" pitchFamily="66" charset="0"/>
              </a:rPr>
              <a:t>is not </a:t>
            </a:r>
            <a:r>
              <a:rPr lang="en-US" sz="1800" b="1" dirty="0">
                <a:latin typeface="Comic Sans MS" panose="030F0702030302020204" pitchFamily="66" charset="0"/>
              </a:rPr>
              <a:t>able to eat.</a:t>
            </a:r>
          </a:p>
          <a:p>
            <a:r>
              <a:rPr lang="en-US" sz="1600" dirty="0">
                <a:latin typeface="Comic Sans MS" panose="030F0702030302020204" pitchFamily="66" charset="0"/>
              </a:rPr>
              <a:t>Adjust insulin dose(s) according to the results of bedside </a:t>
            </a:r>
            <a:r>
              <a:rPr lang="en-US" sz="1600" dirty="0" smtClean="0">
                <a:latin typeface="Comic Sans MS" panose="030F0702030302020204" pitchFamily="66" charset="0"/>
              </a:rPr>
              <a:t>BG measurements</a:t>
            </a:r>
            <a:r>
              <a:rPr lang="en-US" sz="1800" dirty="0">
                <a:latin typeface="Comic Sans MS" panose="030F0702030302020204" pitchFamily="66" charset="0"/>
              </a:rPr>
              <a:t>.</a:t>
            </a:r>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560733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0"/>
            <a:ext cx="8305800" cy="4495800"/>
          </a:xfrm>
        </p:spPr>
        <p:txBody>
          <a:bodyPr>
            <a:normAutofit lnSpcReduction="10000"/>
          </a:bodyPr>
          <a:lstStyle/>
          <a:p>
            <a:pPr marL="0" indent="0">
              <a:buNone/>
            </a:pPr>
            <a:r>
              <a:rPr lang="en-US" sz="1800" b="1" dirty="0">
                <a:latin typeface="Comic Sans MS" panose="030F0702030302020204" pitchFamily="66" charset="0"/>
              </a:rPr>
              <a:t>Supplemental (correction) rapid-acting insulin analog </a:t>
            </a:r>
            <a:r>
              <a:rPr lang="en-US" sz="1800" b="1" dirty="0" smtClean="0">
                <a:latin typeface="Comic Sans MS" panose="030F0702030302020204" pitchFamily="66" charset="0"/>
              </a:rPr>
              <a:t>or regular insulin Supplemental </a:t>
            </a:r>
            <a:r>
              <a:rPr lang="en-US" sz="1800" b="1" dirty="0">
                <a:latin typeface="Comic Sans MS" panose="030F0702030302020204" pitchFamily="66" charset="0"/>
              </a:rPr>
              <a:t>insulin orders.</a:t>
            </a:r>
          </a:p>
          <a:p>
            <a:r>
              <a:rPr lang="en-US" sz="1700" dirty="0">
                <a:latin typeface="Comic Sans MS" panose="030F0702030302020204" pitchFamily="66" charset="0"/>
              </a:rPr>
              <a:t>If a patient is able and expected to eat all or most of </a:t>
            </a:r>
            <a:r>
              <a:rPr lang="en-US" sz="1700" dirty="0" smtClean="0">
                <a:latin typeface="Comic Sans MS" panose="030F0702030302020204" pitchFamily="66" charset="0"/>
              </a:rPr>
              <a:t>his/her </a:t>
            </a:r>
            <a:r>
              <a:rPr lang="en-US" sz="1700" dirty="0">
                <a:latin typeface="Comic Sans MS" panose="030F0702030302020204" pitchFamily="66" charset="0"/>
              </a:rPr>
              <a:t>meals, give regular or rapid-acting insulin </a:t>
            </a:r>
            <a:r>
              <a:rPr lang="en-US" sz="1700" dirty="0" smtClean="0">
                <a:latin typeface="Comic Sans MS" panose="030F0702030302020204" pitchFamily="66" charset="0"/>
              </a:rPr>
              <a:t>before each </a:t>
            </a:r>
            <a:r>
              <a:rPr lang="en-US" sz="1700" dirty="0">
                <a:latin typeface="Comic Sans MS" panose="030F0702030302020204" pitchFamily="66" charset="0"/>
              </a:rPr>
              <a:t>meal and at bedtime following the usual </a:t>
            </a:r>
            <a:r>
              <a:rPr lang="en-US" sz="1700" dirty="0" smtClean="0">
                <a:latin typeface="Comic Sans MS" panose="030F0702030302020204" pitchFamily="66" charset="0"/>
              </a:rPr>
              <a:t>column </a:t>
            </a:r>
            <a:r>
              <a:rPr lang="en-US" sz="1700" dirty="0" smtClean="0">
                <a:latin typeface="Comic Sans MS" panose="030F0702030302020204" pitchFamily="66" charset="0"/>
              </a:rPr>
              <a:t>.</a:t>
            </a:r>
            <a:endParaRPr lang="en-US" sz="1700" dirty="0">
              <a:latin typeface="Comic Sans MS" panose="030F0702030302020204" pitchFamily="66" charset="0"/>
            </a:endParaRPr>
          </a:p>
          <a:p>
            <a:r>
              <a:rPr lang="en-US" sz="1700" dirty="0">
                <a:latin typeface="Comic Sans MS" panose="030F0702030302020204" pitchFamily="66" charset="0"/>
              </a:rPr>
              <a:t>If a patient is not able to eat, give regular insulin every 6 </a:t>
            </a:r>
            <a:r>
              <a:rPr lang="en-US" sz="1700" dirty="0" smtClean="0">
                <a:latin typeface="Comic Sans MS" panose="030F0702030302020204" pitchFamily="66" charset="0"/>
              </a:rPr>
              <a:t>h(6–12–6–12</a:t>
            </a:r>
            <a:r>
              <a:rPr lang="en-US" sz="1700" dirty="0">
                <a:latin typeface="Comic Sans MS" panose="030F0702030302020204" pitchFamily="66" charset="0"/>
              </a:rPr>
              <a:t>) or rapid-acting insulin every 4 to 6 </a:t>
            </a:r>
            <a:r>
              <a:rPr lang="en-US" sz="1700" dirty="0" smtClean="0">
                <a:latin typeface="Comic Sans MS" panose="030F0702030302020204" pitchFamily="66" charset="0"/>
              </a:rPr>
              <a:t>h following </a:t>
            </a:r>
            <a:r>
              <a:rPr lang="en-US" sz="1700" dirty="0">
                <a:latin typeface="Comic Sans MS" panose="030F0702030302020204" pitchFamily="66" charset="0"/>
              </a:rPr>
              <a:t>the sensitive column (</a:t>
            </a:r>
            <a:r>
              <a:rPr lang="en-US" sz="1700" i="1" dirty="0">
                <a:latin typeface="Comic Sans MS" panose="030F0702030302020204" pitchFamily="66" charset="0"/>
              </a:rPr>
              <a:t>Section C below</a:t>
            </a:r>
            <a:r>
              <a:rPr lang="en-US" sz="1700" dirty="0">
                <a:latin typeface="Comic Sans MS" panose="030F0702030302020204" pitchFamily="66" charset="0"/>
              </a:rPr>
              <a:t>).</a:t>
            </a:r>
          </a:p>
          <a:p>
            <a:pPr marL="0" indent="0">
              <a:buNone/>
            </a:pPr>
            <a:r>
              <a:rPr lang="en-US" sz="1800" b="1" dirty="0">
                <a:latin typeface="Comic Sans MS" panose="030F0702030302020204" pitchFamily="66" charset="0"/>
              </a:rPr>
              <a:t>Supplemental insulin adjustment.</a:t>
            </a:r>
          </a:p>
          <a:p>
            <a:r>
              <a:rPr lang="en-US" sz="1700" dirty="0">
                <a:latin typeface="Comic Sans MS" panose="030F0702030302020204" pitchFamily="66" charset="0"/>
              </a:rPr>
              <a:t>If fasting and </a:t>
            </a:r>
            <a:r>
              <a:rPr lang="en-US" sz="1700" dirty="0" err="1">
                <a:latin typeface="Comic Sans MS" panose="030F0702030302020204" pitchFamily="66" charset="0"/>
              </a:rPr>
              <a:t>premeal</a:t>
            </a:r>
            <a:r>
              <a:rPr lang="en-US" sz="1700" dirty="0">
                <a:latin typeface="Comic Sans MS" panose="030F0702030302020204" pitchFamily="66" charset="0"/>
              </a:rPr>
              <a:t> plasma glucose are </a:t>
            </a:r>
            <a:r>
              <a:rPr lang="en-US" sz="1700" dirty="0" smtClean="0">
                <a:latin typeface="Comic Sans MS" panose="030F0702030302020204" pitchFamily="66" charset="0"/>
              </a:rPr>
              <a:t>persistently above </a:t>
            </a:r>
            <a:r>
              <a:rPr lang="en-US" sz="1700" dirty="0">
                <a:latin typeface="Comic Sans MS" panose="030F0702030302020204" pitchFamily="66" charset="0"/>
              </a:rPr>
              <a:t>7.8 </a:t>
            </a:r>
            <a:r>
              <a:rPr lang="en-US" sz="1700" dirty="0" err="1">
                <a:latin typeface="Comic Sans MS" panose="030F0702030302020204" pitchFamily="66" charset="0"/>
              </a:rPr>
              <a:t>mmol</a:t>
            </a:r>
            <a:r>
              <a:rPr lang="en-US" sz="1700" dirty="0">
                <a:latin typeface="Comic Sans MS" panose="030F0702030302020204" pitchFamily="66" charset="0"/>
              </a:rPr>
              <a:t>/liter (140 mg/dl) in the absence </a:t>
            </a:r>
            <a:r>
              <a:rPr lang="en-US" sz="1700" dirty="0" smtClean="0">
                <a:latin typeface="Comic Sans MS" panose="030F0702030302020204" pitchFamily="66" charset="0"/>
              </a:rPr>
              <a:t>of hypoglycemia</a:t>
            </a:r>
            <a:r>
              <a:rPr lang="en-US" sz="1700" dirty="0">
                <a:latin typeface="Comic Sans MS" panose="030F0702030302020204" pitchFamily="66" charset="0"/>
              </a:rPr>
              <a:t>, increase insulin scale of insulin from </a:t>
            </a:r>
            <a:r>
              <a:rPr lang="en-US" sz="1700" dirty="0" smtClean="0">
                <a:latin typeface="Comic Sans MS" panose="030F0702030302020204" pitchFamily="66" charset="0"/>
              </a:rPr>
              <a:t>the insulin-sensitive </a:t>
            </a:r>
            <a:r>
              <a:rPr lang="en-US" sz="1700" dirty="0">
                <a:latin typeface="Comic Sans MS" panose="030F0702030302020204" pitchFamily="66" charset="0"/>
              </a:rPr>
              <a:t>to the usual or from the usual to </a:t>
            </a:r>
            <a:r>
              <a:rPr lang="en-US" sz="1700" dirty="0" smtClean="0">
                <a:latin typeface="Comic Sans MS" panose="030F0702030302020204" pitchFamily="66" charset="0"/>
              </a:rPr>
              <a:t>the insulin-resistant </a:t>
            </a:r>
            <a:r>
              <a:rPr lang="en-US" sz="1700" dirty="0">
                <a:latin typeface="Comic Sans MS" panose="030F0702030302020204" pitchFamily="66" charset="0"/>
              </a:rPr>
              <a:t>column.</a:t>
            </a:r>
          </a:p>
          <a:p>
            <a:r>
              <a:rPr lang="en-US" sz="1700" dirty="0">
                <a:latin typeface="Comic Sans MS" panose="030F0702030302020204" pitchFamily="66" charset="0"/>
              </a:rPr>
              <a:t>If a patient develops hypoglycemia BG  3.8 </a:t>
            </a:r>
            <a:r>
              <a:rPr lang="en-US" sz="1700" dirty="0" err="1" smtClean="0">
                <a:latin typeface="Comic Sans MS" panose="030F0702030302020204" pitchFamily="66" charset="0"/>
              </a:rPr>
              <a:t>mmol</a:t>
            </a:r>
            <a:r>
              <a:rPr lang="en-US" sz="1700" dirty="0" smtClean="0">
                <a:latin typeface="Comic Sans MS" panose="030F0702030302020204" pitchFamily="66" charset="0"/>
              </a:rPr>
              <a:t>/liter (70 </a:t>
            </a:r>
            <a:r>
              <a:rPr lang="en-US" sz="1700" dirty="0">
                <a:latin typeface="Comic Sans MS" panose="030F0702030302020204" pitchFamily="66" charset="0"/>
              </a:rPr>
              <a:t>mg/dl), decrease regular or rapid-acting insulin </a:t>
            </a:r>
            <a:r>
              <a:rPr lang="en-US" sz="1700" dirty="0" smtClean="0">
                <a:latin typeface="Comic Sans MS" panose="030F0702030302020204" pitchFamily="66" charset="0"/>
              </a:rPr>
              <a:t>from the </a:t>
            </a:r>
            <a:r>
              <a:rPr lang="en-US" sz="1700" dirty="0">
                <a:latin typeface="Comic Sans MS" panose="030F0702030302020204" pitchFamily="66" charset="0"/>
              </a:rPr>
              <a:t>insulin-resistant to the usual column or from </a:t>
            </a:r>
            <a:r>
              <a:rPr lang="en-US" sz="1700" dirty="0" smtClean="0">
                <a:latin typeface="Comic Sans MS" panose="030F0702030302020204" pitchFamily="66" charset="0"/>
              </a:rPr>
              <a:t>the usual </a:t>
            </a:r>
            <a:r>
              <a:rPr lang="en-US" sz="1700" dirty="0">
                <a:latin typeface="Comic Sans MS" panose="030F0702030302020204" pitchFamily="66" charset="0"/>
              </a:rPr>
              <a:t>to the insulin-sensitive column.</a:t>
            </a:r>
          </a:p>
        </p:txBody>
      </p:sp>
      <p:sp>
        <p:nvSpPr>
          <p:cNvPr id="4" name="Footer Placeholder 3"/>
          <p:cNvSpPr>
            <a:spLocks noGrp="1"/>
          </p:cNvSpPr>
          <p:nvPr>
            <p:ph type="ftr" sz="quarter" idx="16"/>
          </p:nvPr>
        </p:nvSpPr>
        <p:spPr/>
        <p:txBody>
          <a:bodyPr/>
          <a:lstStyle/>
          <a:p>
            <a:endParaRPr lang="en-US"/>
          </a:p>
        </p:txBody>
      </p:sp>
      <p:pic>
        <p:nvPicPr>
          <p:cNvPr id="8194" name="Picture 2" descr="C:\Users\Hosna\Desktop\Untitled.png"/>
          <p:cNvPicPr>
            <a:picLocks noChangeAspect="1" noChangeArrowheads="1"/>
          </p:cNvPicPr>
          <p:nvPr/>
        </p:nvPicPr>
        <p:blipFill rotWithShape="1">
          <a:blip r:embed="rId2">
            <a:extLst>
              <a:ext uri="{28A0092B-C50C-407E-A947-70E740481C1C}">
                <a14:useLocalDpi xmlns:a14="http://schemas.microsoft.com/office/drawing/2010/main" val="0"/>
              </a:ext>
            </a:extLst>
          </a:blip>
          <a:srcRect b="4407"/>
          <a:stretch/>
        </p:blipFill>
        <p:spPr bwMode="auto">
          <a:xfrm>
            <a:off x="304800" y="4343400"/>
            <a:ext cx="7708900" cy="240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755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001000" cy="6092952"/>
          </a:xfrm>
        </p:spPr>
        <p:txBody>
          <a:bodyPr>
            <a:normAutofit/>
          </a:bodyPr>
          <a:lstStyle/>
          <a:p>
            <a:r>
              <a:rPr lang="en-US" sz="1800" dirty="0" smtClean="0">
                <a:latin typeface="Comic Sans MS" panose="030F0702030302020204" pitchFamily="66" charset="0"/>
              </a:rPr>
              <a:t>Correction dose </a:t>
            </a:r>
            <a:r>
              <a:rPr lang="en-US" sz="1800" dirty="0">
                <a:latin typeface="Comic Sans MS" panose="030F0702030302020204" pitchFamily="66" charset="0"/>
              </a:rPr>
              <a:t>insulin should not be confused with “</a:t>
            </a:r>
            <a:r>
              <a:rPr lang="en-US" sz="1800" dirty="0" smtClean="0">
                <a:latin typeface="Comic Sans MS" panose="030F0702030302020204" pitchFamily="66" charset="0"/>
              </a:rPr>
              <a:t>sliding scale </a:t>
            </a:r>
            <a:r>
              <a:rPr lang="en-US" sz="1800" dirty="0">
                <a:latin typeface="Comic Sans MS" panose="030F0702030302020204" pitchFamily="66" charset="0"/>
              </a:rPr>
              <a:t>insulin,” which usually refers to a set amount </a:t>
            </a:r>
            <a:r>
              <a:rPr lang="en-US" sz="1800" dirty="0" smtClean="0">
                <a:latin typeface="Comic Sans MS" panose="030F0702030302020204" pitchFamily="66" charset="0"/>
              </a:rPr>
              <a:t>of insulin </a:t>
            </a:r>
            <a:r>
              <a:rPr lang="en-US" sz="1800" dirty="0">
                <a:latin typeface="Comic Sans MS" panose="030F0702030302020204" pitchFamily="66" charset="0"/>
              </a:rPr>
              <a:t>administered for hyperglycemia without regard </a:t>
            </a:r>
            <a:r>
              <a:rPr lang="en-US" sz="1800" dirty="0" smtClean="0">
                <a:latin typeface="Comic Sans MS" panose="030F0702030302020204" pitchFamily="66" charset="0"/>
              </a:rPr>
              <a:t>to </a:t>
            </a:r>
            <a:r>
              <a:rPr lang="en-US" sz="1800" b="1" dirty="0" smtClean="0">
                <a:latin typeface="Comic Sans MS" panose="030F0702030302020204" pitchFamily="66" charset="0"/>
              </a:rPr>
              <a:t>the </a:t>
            </a:r>
            <a:r>
              <a:rPr lang="en-US" sz="1800" b="1" dirty="0">
                <a:latin typeface="Comic Sans MS" panose="030F0702030302020204" pitchFamily="66" charset="0"/>
              </a:rPr>
              <a:t>timing of the food</a:t>
            </a:r>
            <a:r>
              <a:rPr lang="en-US" sz="1800" dirty="0">
                <a:latin typeface="Comic Sans MS" panose="030F0702030302020204" pitchFamily="66" charset="0"/>
              </a:rPr>
              <a:t>, the </a:t>
            </a:r>
            <a:r>
              <a:rPr lang="en-US" sz="1800" b="1" dirty="0">
                <a:latin typeface="Comic Sans MS" panose="030F0702030302020204" pitchFamily="66" charset="0"/>
              </a:rPr>
              <a:t>presence or absence of </a:t>
            </a:r>
            <a:r>
              <a:rPr lang="en-US" sz="1800" b="1" dirty="0" smtClean="0">
                <a:latin typeface="Comic Sans MS" panose="030F0702030302020204" pitchFamily="66" charset="0"/>
              </a:rPr>
              <a:t>preexisting insulin </a:t>
            </a:r>
            <a:r>
              <a:rPr lang="en-US" sz="1800" b="1" dirty="0">
                <a:latin typeface="Comic Sans MS" panose="030F0702030302020204" pitchFamily="66" charset="0"/>
              </a:rPr>
              <a:t>administration</a:t>
            </a:r>
            <a:r>
              <a:rPr lang="en-US" sz="1800" dirty="0">
                <a:latin typeface="Comic Sans MS" panose="030F0702030302020204" pitchFamily="66" charset="0"/>
              </a:rPr>
              <a:t>, or even individualization </a:t>
            </a:r>
            <a:r>
              <a:rPr lang="en-US" sz="1800" dirty="0" smtClean="0">
                <a:latin typeface="Comic Sans MS" panose="030F0702030302020204" pitchFamily="66" charset="0"/>
              </a:rPr>
              <a:t>of </a:t>
            </a:r>
            <a:r>
              <a:rPr lang="en-US" sz="1800" b="1" dirty="0" smtClean="0">
                <a:latin typeface="Comic Sans MS" panose="030F0702030302020204" pitchFamily="66" charset="0"/>
              </a:rPr>
              <a:t>the </a:t>
            </a:r>
            <a:r>
              <a:rPr lang="en-US" sz="1800" b="1" dirty="0">
                <a:latin typeface="Comic Sans MS" panose="030F0702030302020204" pitchFamily="66" charset="0"/>
              </a:rPr>
              <a:t>patient’s sensitivity to insulin</a:t>
            </a:r>
            <a:r>
              <a:rPr lang="en-US" sz="1800" dirty="0" smtClean="0">
                <a:latin typeface="Comic Sans MS" panose="030F0702030302020204" pitchFamily="66" charset="0"/>
              </a:rPr>
              <a:t>.</a:t>
            </a:r>
          </a:p>
          <a:p>
            <a:endParaRPr lang="en-US" sz="1800" dirty="0" smtClean="0">
              <a:latin typeface="Comic Sans MS" panose="030F0702030302020204" pitchFamily="66" charset="0"/>
            </a:endParaRPr>
          </a:p>
          <a:p>
            <a:endParaRPr lang="en-US" sz="1800" dirty="0" smtClean="0">
              <a:latin typeface="Comic Sans MS" panose="030F0702030302020204" pitchFamily="66" charset="0"/>
            </a:endParaRPr>
          </a:p>
          <a:p>
            <a:r>
              <a:rPr lang="en-US" sz="1800" dirty="0">
                <a:latin typeface="Comic Sans MS" panose="030F0702030302020204" pitchFamily="66" charset="0"/>
              </a:rPr>
              <a:t>The practice of discontinuing diabetes medications </a:t>
            </a:r>
            <a:r>
              <a:rPr lang="en-US" sz="1800" dirty="0" smtClean="0">
                <a:latin typeface="Comic Sans MS" panose="030F0702030302020204" pitchFamily="66" charset="0"/>
              </a:rPr>
              <a:t>and writing </a:t>
            </a:r>
            <a:r>
              <a:rPr lang="en-US" sz="1800" dirty="0">
                <a:latin typeface="Comic Sans MS" panose="030F0702030302020204" pitchFamily="66" charset="0"/>
              </a:rPr>
              <a:t>orders for SSI at the time of hospital </a:t>
            </a:r>
            <a:r>
              <a:rPr lang="en-US" sz="1800" dirty="0" smtClean="0">
                <a:latin typeface="Comic Sans MS" panose="030F0702030302020204" pitchFamily="66" charset="0"/>
              </a:rPr>
              <a:t>admission results </a:t>
            </a:r>
            <a:r>
              <a:rPr lang="en-US" sz="1800" dirty="0">
                <a:latin typeface="Comic Sans MS" panose="030F0702030302020204" pitchFamily="66" charset="0"/>
              </a:rPr>
              <a:t>in undesirable levels of hypoglycemia and </a:t>
            </a:r>
            <a:r>
              <a:rPr lang="en-US" sz="1800" dirty="0" smtClean="0">
                <a:latin typeface="Comic Sans MS" panose="030F0702030302020204" pitchFamily="66" charset="0"/>
              </a:rPr>
              <a:t>hyperglycemia .</a:t>
            </a:r>
          </a:p>
          <a:p>
            <a:r>
              <a:rPr lang="en-US" sz="1800" dirty="0" smtClean="0">
                <a:latin typeface="Comic Sans MS" panose="030F0702030302020204" pitchFamily="66" charset="0"/>
              </a:rPr>
              <a:t>In </a:t>
            </a:r>
            <a:r>
              <a:rPr lang="en-US" sz="1800" dirty="0">
                <a:latin typeface="Comic Sans MS" panose="030F0702030302020204" pitchFamily="66" charset="0"/>
              </a:rPr>
              <a:t>one </a:t>
            </a:r>
            <a:r>
              <a:rPr lang="en-US" sz="1800" dirty="0" smtClean="0">
                <a:latin typeface="Comic Sans MS" panose="030F0702030302020204" pitchFamily="66" charset="0"/>
              </a:rPr>
              <a:t>study, </a:t>
            </a:r>
            <a:r>
              <a:rPr lang="en-US" sz="1800" dirty="0">
                <a:latin typeface="Comic Sans MS" panose="030F0702030302020204" pitchFamily="66" charset="0"/>
              </a:rPr>
              <a:t>the risk for </a:t>
            </a:r>
            <a:r>
              <a:rPr lang="en-US" sz="1800" dirty="0" smtClean="0">
                <a:latin typeface="Comic Sans MS" panose="030F0702030302020204" pitchFamily="66" charset="0"/>
              </a:rPr>
              <a:t>hyperglycemia (BG  </a:t>
            </a:r>
            <a:r>
              <a:rPr lang="en-US" sz="1800" dirty="0">
                <a:latin typeface="Comic Sans MS" panose="030F0702030302020204" pitchFamily="66" charset="0"/>
              </a:rPr>
              <a:t>11.1 </a:t>
            </a:r>
            <a:r>
              <a:rPr lang="en-US" sz="1800" dirty="0" err="1">
                <a:latin typeface="Comic Sans MS" panose="030F0702030302020204" pitchFamily="66" charset="0"/>
              </a:rPr>
              <a:t>mmol</a:t>
            </a:r>
            <a:r>
              <a:rPr lang="en-US" sz="1800" dirty="0">
                <a:latin typeface="Comic Sans MS" panose="030F0702030302020204" pitchFamily="66" charset="0"/>
              </a:rPr>
              <a:t>/liter or 200 mg/dl) </a:t>
            </a:r>
            <a:r>
              <a:rPr lang="en-US" sz="1800" dirty="0" smtClean="0">
                <a:latin typeface="Comic Sans MS" panose="030F0702030302020204" pitchFamily="66" charset="0"/>
              </a:rPr>
              <a:t>increased 3-fold </a:t>
            </a:r>
            <a:r>
              <a:rPr lang="en-US" sz="1800" dirty="0">
                <a:latin typeface="Comic Sans MS" panose="030F0702030302020204" pitchFamily="66" charset="0"/>
              </a:rPr>
              <a:t>in patients placed on aggressive </a:t>
            </a:r>
            <a:r>
              <a:rPr lang="en-US" sz="1800" dirty="0" smtClean="0">
                <a:latin typeface="Comic Sans MS" panose="030F0702030302020204" pitchFamily="66" charset="0"/>
              </a:rPr>
              <a:t>sliding-scale regimens</a:t>
            </a:r>
            <a:r>
              <a:rPr lang="en-US" sz="1800" dirty="0">
                <a:latin typeface="Comic Sans MS" panose="030F0702030302020204" pitchFamily="66" charset="0"/>
              </a:rPr>
              <a:t>.</a:t>
            </a:r>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877108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71600"/>
            <a:ext cx="8534400" cy="5102352"/>
          </a:xfrm>
        </p:spPr>
        <p:txBody>
          <a:bodyPr/>
          <a:lstStyle/>
          <a:p>
            <a:r>
              <a:rPr lang="en-US" b="1" dirty="0">
                <a:latin typeface="Comic Sans MS" panose="030F0702030302020204" pitchFamily="66" charset="0"/>
              </a:rPr>
              <a:t>5.0 Special </a:t>
            </a:r>
            <a:r>
              <a:rPr lang="en-US" sz="2800" b="1" dirty="0">
                <a:latin typeface="Comic Sans MS" panose="030F0702030302020204" pitchFamily="66" charset="0"/>
              </a:rPr>
              <a:t>s</a:t>
            </a:r>
            <a:r>
              <a:rPr lang="en-US" b="1" dirty="0">
                <a:latin typeface="Comic Sans MS" panose="030F0702030302020204" pitchFamily="66" charset="0"/>
              </a:rPr>
              <a:t>ituations</a:t>
            </a:r>
            <a:endParaRPr lang="en-US" dirty="0" smtClean="0">
              <a:latin typeface="Comic Sans MS" panose="030F0702030302020204" pitchFamily="66" charset="0"/>
            </a:endParaRPr>
          </a:p>
          <a:p>
            <a:r>
              <a:rPr lang="en-US" dirty="0" smtClean="0">
                <a:latin typeface="Comic Sans MS" panose="030F0702030302020204" pitchFamily="66" charset="0"/>
              </a:rPr>
              <a:t>5.1 </a:t>
            </a:r>
            <a:r>
              <a:rPr lang="en-US" dirty="0">
                <a:latin typeface="Comic Sans MS" panose="030F0702030302020204" pitchFamily="66" charset="0"/>
              </a:rPr>
              <a:t>Transition from iv CII to </a:t>
            </a:r>
            <a:r>
              <a:rPr lang="en-US" dirty="0" err="1">
                <a:latin typeface="Comic Sans MS" panose="030F0702030302020204" pitchFamily="66" charset="0"/>
              </a:rPr>
              <a:t>sc</a:t>
            </a:r>
            <a:r>
              <a:rPr lang="en-US" dirty="0">
                <a:latin typeface="Comic Sans MS" panose="030F0702030302020204" pitchFamily="66" charset="0"/>
              </a:rPr>
              <a:t> insulin </a:t>
            </a:r>
            <a:r>
              <a:rPr lang="en-US" dirty="0" smtClean="0">
                <a:latin typeface="Comic Sans MS" panose="030F0702030302020204" pitchFamily="66" charset="0"/>
              </a:rPr>
              <a:t>therapy</a:t>
            </a:r>
          </a:p>
          <a:p>
            <a:r>
              <a:rPr lang="en-US" dirty="0">
                <a:latin typeface="Comic Sans MS" panose="030F0702030302020204" pitchFamily="66" charset="0"/>
              </a:rPr>
              <a:t>5.2 Patients receiving EN or </a:t>
            </a:r>
            <a:r>
              <a:rPr lang="en-US" dirty="0" smtClean="0">
                <a:latin typeface="Comic Sans MS" panose="030F0702030302020204" pitchFamily="66" charset="0"/>
              </a:rPr>
              <a:t>PN</a:t>
            </a:r>
          </a:p>
          <a:p>
            <a:r>
              <a:rPr lang="en-US" dirty="0">
                <a:latin typeface="Comic Sans MS" panose="030F0702030302020204" pitchFamily="66" charset="0"/>
              </a:rPr>
              <a:t>5.3 Perioperative BG </a:t>
            </a:r>
            <a:r>
              <a:rPr lang="en-US" dirty="0" smtClean="0">
                <a:latin typeface="Comic Sans MS" panose="030F0702030302020204" pitchFamily="66" charset="0"/>
              </a:rPr>
              <a:t>control</a:t>
            </a:r>
          </a:p>
          <a:p>
            <a:r>
              <a:rPr lang="en-US" dirty="0">
                <a:latin typeface="Comic Sans MS" panose="030F0702030302020204" pitchFamily="66" charset="0"/>
              </a:rPr>
              <a:t>5.4 Glucocorticoid-induced diabetes</a:t>
            </a:r>
          </a:p>
        </p:txBody>
      </p:sp>
      <p:sp>
        <p:nvSpPr>
          <p:cNvPr id="4" name="Footer Placeholder 3"/>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2570985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endParaRPr lang="en-US"/>
          </a:p>
        </p:txBody>
      </p:sp>
      <p:pic>
        <p:nvPicPr>
          <p:cNvPr id="1026" name="Picture 2" descr="C:\Users\Hosna\Desktop\kkkkkkkk.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47800" y="838200"/>
            <a:ext cx="6324600" cy="556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32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endParaRPr lang="en-US"/>
          </a:p>
        </p:txBody>
      </p:sp>
      <p:pic>
        <p:nvPicPr>
          <p:cNvPr id="2050" name="Picture 2" descr="C:\Users\Hosna\Desktop\ggg.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71600" y="609600"/>
            <a:ext cx="5715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809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pic>
        <p:nvPicPr>
          <p:cNvPr id="1026" name="Picture 2" descr="C:\Users\Hosna\Desktop\Macro beauty of the natural plant wallpapers 1280x800 (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6400" y="762000"/>
            <a:ext cx="2133600" cy="646331"/>
          </a:xfrm>
          <a:prstGeom prst="rect">
            <a:avLst/>
          </a:prstGeom>
          <a:noFill/>
        </p:spPr>
        <p:txBody>
          <a:bodyPr wrap="square" rtlCol="0">
            <a:spAutoFit/>
          </a:bodyPr>
          <a:lstStyle/>
          <a:p>
            <a:r>
              <a:rPr lang="en-US" sz="3600" dirty="0" smtClean="0">
                <a:solidFill>
                  <a:schemeClr val="bg1"/>
                </a:solidFill>
                <a:latin typeface="Comic Sans MS" panose="030F0702030302020204" pitchFamily="66" charset="0"/>
              </a:rPr>
              <a:t>Thanks. </a:t>
            </a:r>
            <a:endParaRPr lang="en-US" sz="3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312387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636"/>
            <a:ext cx="7467600" cy="1143000"/>
          </a:xfrm>
        </p:spPr>
        <p:txBody>
          <a:bodyPr/>
          <a:lstStyle/>
          <a:p>
            <a:r>
              <a:rPr lang="en-US" sz="2400" b="1" dirty="0">
                <a:latin typeface="Comic Sans MS" panose="030F0702030302020204" pitchFamily="66" charset="0"/>
              </a:rPr>
              <a:t>Evidence base for recommendations</a:t>
            </a:r>
            <a:r>
              <a:rPr lang="en-US" sz="3200" b="1" dirty="0">
                <a:latin typeface="Comic Sans MS" panose="030F0702030302020204" pitchFamily="66" charset="0"/>
              </a:rPr>
              <a:t/>
            </a:r>
            <a:br>
              <a:rPr lang="en-US" sz="3200" b="1" dirty="0">
                <a:latin typeface="Comic Sans MS" panose="030F0702030302020204" pitchFamily="66" charset="0"/>
              </a:rPr>
            </a:br>
            <a:endParaRPr lang="en-US" b="1" dirty="0"/>
          </a:p>
        </p:txBody>
      </p:sp>
      <p:sp>
        <p:nvSpPr>
          <p:cNvPr id="3" name="Content Placeholder 2"/>
          <p:cNvSpPr>
            <a:spLocks noGrp="1"/>
          </p:cNvSpPr>
          <p:nvPr>
            <p:ph sz="quarter" idx="1"/>
          </p:nvPr>
        </p:nvSpPr>
        <p:spPr>
          <a:xfrm>
            <a:off x="457200" y="1143000"/>
            <a:ext cx="8153400" cy="5330952"/>
          </a:xfrm>
        </p:spPr>
        <p:txBody>
          <a:bodyPr>
            <a:normAutofit/>
          </a:bodyPr>
          <a:lstStyle/>
          <a:p>
            <a:r>
              <a:rPr lang="en-US" sz="2000" b="1" dirty="0">
                <a:solidFill>
                  <a:schemeClr val="accent1"/>
                </a:solidFill>
                <a:latin typeface="Comic Sans MS" panose="030F0702030302020204" pitchFamily="66" charset="0"/>
              </a:rPr>
              <a:t>2.1 Evidence for adverse effect </a:t>
            </a:r>
            <a:r>
              <a:rPr lang="en-US" sz="2000" b="1" dirty="0" smtClean="0">
                <a:solidFill>
                  <a:schemeClr val="accent1"/>
                </a:solidFill>
                <a:latin typeface="Comic Sans MS" panose="030F0702030302020204" pitchFamily="66" charset="0"/>
              </a:rPr>
              <a:t>of </a:t>
            </a:r>
            <a:r>
              <a:rPr lang="en-US" sz="2000" b="1" dirty="0" err="1" smtClean="0">
                <a:solidFill>
                  <a:schemeClr val="accent1"/>
                </a:solidFill>
                <a:latin typeface="Comic Sans MS" panose="030F0702030302020204" pitchFamily="66" charset="0"/>
              </a:rPr>
              <a:t>hyperglycaemia</a:t>
            </a:r>
            <a:r>
              <a:rPr lang="en-US" sz="2000" b="1" dirty="0" smtClean="0">
                <a:solidFill>
                  <a:schemeClr val="accent1"/>
                </a:solidFill>
                <a:latin typeface="Comic Sans MS" panose="030F0702030302020204" pitchFamily="66" charset="0"/>
              </a:rPr>
              <a:t> </a:t>
            </a:r>
            <a:r>
              <a:rPr lang="en-US" sz="2000" b="1" dirty="0">
                <a:solidFill>
                  <a:schemeClr val="accent1"/>
                </a:solidFill>
                <a:latin typeface="Comic Sans MS" panose="030F0702030302020204" pitchFamily="66" charset="0"/>
              </a:rPr>
              <a:t>on outcomes </a:t>
            </a:r>
            <a:r>
              <a:rPr lang="en-US" sz="2000" b="1" dirty="0" smtClean="0">
                <a:solidFill>
                  <a:schemeClr val="accent1"/>
                </a:solidFill>
                <a:latin typeface="Comic Sans MS" panose="030F0702030302020204" pitchFamily="66" charset="0"/>
              </a:rPr>
              <a:t>during illness</a:t>
            </a:r>
            <a:endParaRPr lang="en-US" sz="2000" dirty="0" smtClean="0">
              <a:solidFill>
                <a:schemeClr val="accent1"/>
              </a:solidFill>
              <a:latin typeface="Comic Sans MS" panose="030F0702030302020204" pitchFamily="66" charset="0"/>
            </a:endParaRPr>
          </a:p>
          <a:p>
            <a:pPr marL="0" indent="0">
              <a:buNone/>
            </a:pPr>
            <a:r>
              <a:rPr lang="en-US" sz="1800" dirty="0" err="1" smtClean="0">
                <a:latin typeface="Comic Sans MS" panose="030F0702030302020204" pitchFamily="66" charset="0"/>
              </a:rPr>
              <a:t>Hyperglycaemia</a:t>
            </a:r>
            <a:r>
              <a:rPr lang="en-US" sz="1800" dirty="0" smtClean="0">
                <a:latin typeface="Comic Sans MS" panose="030F0702030302020204" pitchFamily="66" charset="0"/>
              </a:rPr>
              <a:t> </a:t>
            </a:r>
            <a:r>
              <a:rPr lang="en-US" sz="1800" dirty="0">
                <a:latin typeface="Comic Sans MS" panose="030F0702030302020204" pitchFamily="66" charset="0"/>
              </a:rPr>
              <a:t>in hospital is associated with </a:t>
            </a:r>
            <a:r>
              <a:rPr lang="en-US" sz="1800" dirty="0" smtClean="0">
                <a:latin typeface="Comic Sans MS" panose="030F0702030302020204" pitchFamily="66" charset="0"/>
              </a:rPr>
              <a:t>a significantly </a:t>
            </a:r>
            <a:r>
              <a:rPr lang="en-US" sz="1800" dirty="0">
                <a:latin typeface="Comic Sans MS" panose="030F0702030302020204" pitchFamily="66" charset="0"/>
              </a:rPr>
              <a:t>increased risk of </a:t>
            </a:r>
            <a:r>
              <a:rPr lang="en-US" sz="1800" dirty="0" smtClean="0">
                <a:latin typeface="Comic Sans MS" panose="030F0702030302020204" pitchFamily="66" charset="0"/>
              </a:rPr>
              <a:t>morta</a:t>
            </a:r>
            <a:r>
              <a:rPr lang="en-US" sz="1800" dirty="0" smtClean="0"/>
              <a:t>lity</a:t>
            </a:r>
          </a:p>
          <a:p>
            <a:pPr>
              <a:buFont typeface="Courier New" panose="02070309020205020404" pitchFamily="49" charset="0"/>
              <a:buChar char="o"/>
            </a:pPr>
            <a:endParaRPr lang="en-US" sz="2000" b="1" dirty="0" smtClean="0">
              <a:solidFill>
                <a:schemeClr val="accent1"/>
              </a:solidFill>
              <a:latin typeface="Comic Sans MS" panose="030F0702030302020204" pitchFamily="66" charset="0"/>
            </a:endParaRPr>
          </a:p>
          <a:p>
            <a:pPr>
              <a:buFont typeface="Courier New" panose="02070309020205020404" pitchFamily="49" charset="0"/>
              <a:buChar char="o"/>
            </a:pPr>
            <a:r>
              <a:rPr lang="en-US" sz="2000" b="1" dirty="0" smtClean="0">
                <a:solidFill>
                  <a:schemeClr val="accent1"/>
                </a:solidFill>
                <a:latin typeface="Comic Sans MS" panose="030F0702030302020204" pitchFamily="66" charset="0"/>
              </a:rPr>
              <a:t>2.2 </a:t>
            </a:r>
            <a:r>
              <a:rPr lang="en-US" sz="2000" b="1" dirty="0">
                <a:solidFill>
                  <a:schemeClr val="accent1"/>
                </a:solidFill>
                <a:latin typeface="Comic Sans MS" panose="030F0702030302020204" pitchFamily="66" charset="0"/>
              </a:rPr>
              <a:t>Evidence for specific blood glucose </a:t>
            </a:r>
            <a:r>
              <a:rPr lang="en-US" sz="2000" b="1" dirty="0" smtClean="0">
                <a:solidFill>
                  <a:schemeClr val="accent1"/>
                </a:solidFill>
                <a:latin typeface="Comic Sans MS" panose="030F0702030302020204" pitchFamily="66" charset="0"/>
              </a:rPr>
              <a:t>targets</a:t>
            </a:r>
          </a:p>
          <a:p>
            <a:pPr>
              <a:buFont typeface="Courier New" panose="02070309020205020404" pitchFamily="49" charset="0"/>
              <a:buChar char="o"/>
            </a:pPr>
            <a:r>
              <a:rPr lang="en-US" sz="1800" b="1" dirty="0" smtClean="0">
                <a:solidFill>
                  <a:schemeClr val="accent1"/>
                </a:solidFill>
                <a:latin typeface="Comic Sans MS" panose="030F0702030302020204" pitchFamily="66" charset="0"/>
              </a:rPr>
              <a:t>Intensive </a:t>
            </a:r>
            <a:r>
              <a:rPr lang="en-US" sz="1800" b="1" dirty="0">
                <a:solidFill>
                  <a:schemeClr val="accent1"/>
                </a:solidFill>
                <a:latin typeface="Comic Sans MS" panose="030F0702030302020204" pitchFamily="66" charset="0"/>
              </a:rPr>
              <a:t>Care </a:t>
            </a:r>
            <a:r>
              <a:rPr lang="en-US" sz="1800" b="1" dirty="0" smtClean="0">
                <a:solidFill>
                  <a:schemeClr val="accent1"/>
                </a:solidFill>
                <a:latin typeface="Comic Sans MS" panose="030F0702030302020204" pitchFamily="66" charset="0"/>
              </a:rPr>
              <a:t>units (ICU)</a:t>
            </a:r>
          </a:p>
          <a:p>
            <a:pPr>
              <a:buFont typeface="Courier New" panose="02070309020205020404" pitchFamily="49" charset="0"/>
              <a:buChar char="o"/>
            </a:pPr>
            <a:r>
              <a:rPr lang="en-US" sz="1800" b="1" dirty="0" err="1" smtClean="0">
                <a:solidFill>
                  <a:schemeClr val="accent1"/>
                </a:solidFill>
                <a:latin typeface="Comic Sans MS" panose="030F0702030302020204" pitchFamily="66" charset="0"/>
              </a:rPr>
              <a:t>Hospitalised</a:t>
            </a:r>
            <a:r>
              <a:rPr lang="en-US" sz="1800" b="1" dirty="0" smtClean="0">
                <a:solidFill>
                  <a:schemeClr val="accent1"/>
                </a:solidFill>
                <a:latin typeface="Comic Sans MS" panose="030F0702030302020204" pitchFamily="66" charset="0"/>
              </a:rPr>
              <a:t>  Medical Patients </a:t>
            </a:r>
            <a:r>
              <a:rPr lang="en-US" sz="1800" b="1" dirty="0">
                <a:solidFill>
                  <a:schemeClr val="accent1"/>
                </a:solidFill>
                <a:latin typeface="Comic Sans MS" panose="030F0702030302020204" pitchFamily="66" charset="0"/>
              </a:rPr>
              <a:t>in Non-ICU </a:t>
            </a:r>
            <a:r>
              <a:rPr lang="en-US" sz="1800" b="1" dirty="0" smtClean="0">
                <a:solidFill>
                  <a:schemeClr val="accent1"/>
                </a:solidFill>
                <a:latin typeface="Comic Sans MS" panose="030F0702030302020204" pitchFamily="66" charset="0"/>
              </a:rPr>
              <a:t>Settings (Rabbit 2)</a:t>
            </a:r>
          </a:p>
          <a:p>
            <a:pPr>
              <a:buFont typeface="Courier New" panose="02070309020205020404" pitchFamily="49" charset="0"/>
              <a:buChar char="o"/>
            </a:pPr>
            <a:r>
              <a:rPr lang="en-US" sz="1800" b="1" dirty="0" smtClean="0">
                <a:solidFill>
                  <a:schemeClr val="accent1"/>
                </a:solidFill>
                <a:latin typeface="Comic Sans MS" panose="030F0702030302020204" pitchFamily="66" charset="0"/>
              </a:rPr>
              <a:t>Acute Myocardial infarction </a:t>
            </a:r>
          </a:p>
          <a:p>
            <a:pPr>
              <a:buFont typeface="Courier New" panose="02070309020205020404" pitchFamily="49" charset="0"/>
              <a:buChar char="o"/>
            </a:pPr>
            <a:r>
              <a:rPr lang="it-IT" sz="1800" b="1" dirty="0" smtClean="0">
                <a:solidFill>
                  <a:schemeClr val="accent1"/>
                </a:solidFill>
                <a:latin typeface="Comic Sans MS" panose="030F0702030302020204" pitchFamily="66" charset="0"/>
              </a:rPr>
              <a:t>Acute </a:t>
            </a:r>
            <a:r>
              <a:rPr lang="it-IT" sz="1800" b="1" dirty="0">
                <a:solidFill>
                  <a:schemeClr val="accent1"/>
                </a:solidFill>
                <a:latin typeface="Comic Sans MS" panose="030F0702030302020204" pitchFamily="66" charset="0"/>
              </a:rPr>
              <a:t>Stroke</a:t>
            </a:r>
            <a:endParaRPr lang="en-US" sz="1800" b="1" dirty="0">
              <a:solidFill>
                <a:schemeClr val="accent1"/>
              </a:solidFill>
              <a:latin typeface="Comic Sans MS" panose="030F0702030302020204" pitchFamily="66" charset="0"/>
            </a:endParaRPr>
          </a:p>
          <a:p>
            <a:endParaRPr lang="en-US" sz="2000" b="1" dirty="0">
              <a:solidFill>
                <a:schemeClr val="accent1">
                  <a:lumMod val="60000"/>
                  <a:lumOff val="40000"/>
                </a:schemeClr>
              </a:solidFill>
              <a:latin typeface="Comic Sans MS" panose="030F0702030302020204" pitchFamily="66" charset="0"/>
            </a:endParaRPr>
          </a:p>
        </p:txBody>
      </p:sp>
    </p:spTree>
    <p:extLst>
      <p:ext uri="{BB962C8B-B14F-4D97-AF65-F5344CB8AC3E}">
        <p14:creationId xmlns:p14="http://schemas.microsoft.com/office/powerpoint/2010/main" val="3812325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7467600" cy="1143000"/>
          </a:xfrm>
        </p:spPr>
        <p:txBody>
          <a:bodyPr>
            <a:noAutofit/>
          </a:bodyPr>
          <a:lstStyle/>
          <a:p>
            <a:r>
              <a:rPr lang="en-US" sz="2000" b="1" dirty="0">
                <a:latin typeface="Comic Sans MS" panose="030F0702030302020204" pitchFamily="66" charset="0"/>
              </a:rPr>
              <a:t>Glycemic control for acute myocardial infarction in patients </a:t>
            </a:r>
            <a:r>
              <a:rPr lang="en-US" sz="2000" b="1" dirty="0" smtClean="0">
                <a:latin typeface="Comic Sans MS" panose="030F0702030302020204" pitchFamily="66" charset="0"/>
              </a:rPr>
              <a:t>with and </a:t>
            </a:r>
            <a:r>
              <a:rPr lang="en-US" sz="2000" b="1" dirty="0">
                <a:latin typeface="Comic Sans MS" panose="030F0702030302020204" pitchFamily="66" charset="0"/>
              </a:rPr>
              <a:t>without diabetes mellitus</a:t>
            </a:r>
            <a:endParaRPr lang="en-US" sz="2000" dirty="0">
              <a:latin typeface="Comic Sans MS" panose="030F0702030302020204" pitchFamily="66" charset="0"/>
            </a:endParaRPr>
          </a:p>
        </p:txBody>
      </p:sp>
      <p:sp>
        <p:nvSpPr>
          <p:cNvPr id="3" name="Content Placeholder 2"/>
          <p:cNvSpPr>
            <a:spLocks noGrp="1"/>
          </p:cNvSpPr>
          <p:nvPr>
            <p:ph sz="quarter" idx="1"/>
          </p:nvPr>
        </p:nvSpPr>
        <p:spPr>
          <a:xfrm>
            <a:off x="457200" y="1447800"/>
            <a:ext cx="7848600" cy="5026152"/>
          </a:xfrm>
        </p:spPr>
        <p:txBody>
          <a:bodyPr>
            <a:normAutofit fontScale="92500" lnSpcReduction="20000"/>
          </a:bodyPr>
          <a:lstStyle/>
          <a:p>
            <a:r>
              <a:rPr lang="en-US" sz="2000" dirty="0">
                <a:latin typeface="Comic Sans MS" panose="030F0702030302020204" pitchFamily="66" charset="0"/>
              </a:rPr>
              <a:t>type </a:t>
            </a:r>
            <a:r>
              <a:rPr lang="en-US" sz="2000" dirty="0" smtClean="0">
                <a:latin typeface="Comic Sans MS" panose="030F0702030302020204" pitchFamily="66" charset="0"/>
              </a:rPr>
              <a:t>2 diabetic </a:t>
            </a:r>
            <a:r>
              <a:rPr lang="en-US" sz="2000" dirty="0">
                <a:latin typeface="Comic Sans MS" panose="030F0702030302020204" pitchFamily="66" charset="0"/>
              </a:rPr>
              <a:t>patients without a prior MI have the same risk of developing an MI as </a:t>
            </a:r>
            <a:r>
              <a:rPr lang="en-US" sz="2000" dirty="0" err="1">
                <a:latin typeface="Comic Sans MS" panose="030F0702030302020204" pitchFamily="66" charset="0"/>
              </a:rPr>
              <a:t>nondiabetic</a:t>
            </a:r>
            <a:r>
              <a:rPr lang="en-US" sz="2000" dirty="0">
                <a:latin typeface="Comic Sans MS" panose="030F0702030302020204" pitchFamily="66" charset="0"/>
              </a:rPr>
              <a:t> patients </a:t>
            </a:r>
            <a:r>
              <a:rPr lang="en-US" sz="2000" dirty="0" smtClean="0">
                <a:latin typeface="Comic Sans MS" panose="030F0702030302020204" pitchFamily="66" charset="0"/>
              </a:rPr>
              <a:t>who have </a:t>
            </a:r>
            <a:r>
              <a:rPr lang="en-US" sz="2000" dirty="0">
                <a:latin typeface="Comic Sans MS" panose="030F0702030302020204" pitchFamily="66" charset="0"/>
              </a:rPr>
              <a:t>already had an </a:t>
            </a:r>
            <a:r>
              <a:rPr lang="en-US" sz="2000" dirty="0" smtClean="0">
                <a:latin typeface="Comic Sans MS" panose="030F0702030302020204" pitchFamily="66" charset="0"/>
              </a:rPr>
              <a:t>MI</a:t>
            </a:r>
          </a:p>
          <a:p>
            <a:r>
              <a:rPr lang="en-US" sz="2000" dirty="0">
                <a:latin typeface="Comic Sans MS" panose="030F0702030302020204" pitchFamily="66" charset="0"/>
              </a:rPr>
              <a:t>Maintenance of strict glycemic control improves long-term </a:t>
            </a:r>
            <a:r>
              <a:rPr lang="en-US" sz="2000" b="1" dirty="0">
                <a:latin typeface="Comic Sans MS" panose="030F0702030302020204" pitchFamily="66" charset="0"/>
              </a:rPr>
              <a:t>microvascular outcomes in patients with </a:t>
            </a:r>
            <a:r>
              <a:rPr lang="en-US" sz="2000" b="1" dirty="0" smtClean="0">
                <a:latin typeface="Comic Sans MS" panose="030F0702030302020204" pitchFamily="66" charset="0"/>
              </a:rPr>
              <a:t>both type </a:t>
            </a:r>
            <a:r>
              <a:rPr lang="en-US" sz="2000" b="1" dirty="0">
                <a:latin typeface="Comic Sans MS" panose="030F0702030302020204" pitchFamily="66" charset="0"/>
              </a:rPr>
              <a:t>1 and type 2</a:t>
            </a:r>
            <a:r>
              <a:rPr lang="en-US" sz="2000" dirty="0">
                <a:latin typeface="Comic Sans MS" panose="030F0702030302020204" pitchFamily="66" charset="0"/>
              </a:rPr>
              <a:t> </a:t>
            </a:r>
            <a:r>
              <a:rPr lang="en-US" sz="2000" dirty="0" smtClean="0">
                <a:latin typeface="Comic Sans MS" panose="030F0702030302020204" pitchFamily="66" charset="0"/>
              </a:rPr>
              <a:t>diabetes</a:t>
            </a:r>
          </a:p>
          <a:p>
            <a:r>
              <a:rPr lang="en-US" sz="2000" dirty="0">
                <a:latin typeface="Comic Sans MS" panose="030F0702030302020204" pitchFamily="66" charset="0"/>
              </a:rPr>
              <a:t>Intensive glycemic control aiming for near-normal levels has been shown to have a substantial beneficial effect (58 percent reduction in major CVD events) on </a:t>
            </a:r>
            <a:r>
              <a:rPr lang="en-US" sz="2000" dirty="0" err="1">
                <a:latin typeface="Comic Sans MS" panose="030F0702030302020204" pitchFamily="66" charset="0"/>
              </a:rPr>
              <a:t>macrovascular</a:t>
            </a:r>
            <a:r>
              <a:rPr lang="en-US" sz="2000" dirty="0">
                <a:latin typeface="Comic Sans MS" panose="030F0702030302020204" pitchFamily="66" charset="0"/>
              </a:rPr>
              <a:t> outcomes in type 1 diabetes</a:t>
            </a:r>
            <a:r>
              <a:rPr lang="en-US" sz="2000" dirty="0" smtClean="0"/>
              <a:t>,</a:t>
            </a:r>
          </a:p>
          <a:p>
            <a:r>
              <a:rPr lang="en-US" sz="2000" dirty="0" smtClean="0">
                <a:latin typeface="Comic Sans MS" panose="030F0702030302020204" pitchFamily="66" charset="0"/>
              </a:rPr>
              <a:t> </a:t>
            </a:r>
            <a:r>
              <a:rPr lang="en-US" sz="2000" dirty="0">
                <a:latin typeface="Comic Sans MS" panose="030F0702030302020204" pitchFamily="66" charset="0"/>
              </a:rPr>
              <a:t>In the setting of type 2 </a:t>
            </a:r>
            <a:r>
              <a:rPr lang="en-US" sz="2000" dirty="0" smtClean="0">
                <a:latin typeface="Comic Sans MS" panose="030F0702030302020204" pitchFamily="66" charset="0"/>
              </a:rPr>
              <a:t>diabetes, </a:t>
            </a:r>
            <a:r>
              <a:rPr lang="en-US" sz="2000" dirty="0">
                <a:latin typeface="Comic Sans MS" panose="030F0702030302020204" pitchFamily="66" charset="0"/>
              </a:rPr>
              <a:t>any </a:t>
            </a:r>
            <a:r>
              <a:rPr lang="en-US" sz="2000" dirty="0" smtClean="0">
                <a:latin typeface="Comic Sans MS" panose="030F0702030302020204" pitchFamily="66" charset="0"/>
              </a:rPr>
              <a:t>beneficial effects </a:t>
            </a:r>
            <a:r>
              <a:rPr lang="en-US" sz="2000" dirty="0">
                <a:latin typeface="Comic Sans MS" panose="030F0702030302020204" pitchFamily="66" charset="0"/>
              </a:rPr>
              <a:t>of intensive glycemic control on </a:t>
            </a:r>
            <a:r>
              <a:rPr lang="en-US" sz="2000" dirty="0" err="1">
                <a:latin typeface="Comic Sans MS" panose="030F0702030302020204" pitchFamily="66" charset="0"/>
              </a:rPr>
              <a:t>macrovascular</a:t>
            </a:r>
            <a:r>
              <a:rPr lang="en-US" sz="2000" dirty="0">
                <a:latin typeface="Comic Sans MS" panose="030F0702030302020204" pitchFamily="66" charset="0"/>
              </a:rPr>
              <a:t> disease are likely to be less than those </a:t>
            </a:r>
            <a:r>
              <a:rPr lang="en-US" sz="2000" dirty="0" smtClean="0">
                <a:latin typeface="Comic Sans MS" panose="030F0702030302020204" pitchFamily="66" charset="0"/>
              </a:rPr>
              <a:t>from similarly </a:t>
            </a:r>
            <a:r>
              <a:rPr lang="en-US" sz="2000" dirty="0">
                <a:latin typeface="Comic Sans MS" panose="030F0702030302020204" pitchFamily="66" charset="0"/>
              </a:rPr>
              <a:t>stringent control of blood pressure and lipid </a:t>
            </a:r>
            <a:r>
              <a:rPr lang="en-US" sz="2000" dirty="0" smtClean="0">
                <a:latin typeface="Comic Sans MS" panose="030F0702030302020204" pitchFamily="66" charset="0"/>
              </a:rPr>
              <a:t>levels.</a:t>
            </a:r>
          </a:p>
          <a:p>
            <a:r>
              <a:rPr lang="en-US" sz="2000" dirty="0">
                <a:latin typeface="Comic Sans MS" panose="030F0702030302020204" pitchFamily="66" charset="0"/>
              </a:rPr>
              <a:t>Poor glycemic control in diabetic patients and </a:t>
            </a:r>
            <a:r>
              <a:rPr lang="en-US" sz="2000" dirty="0" smtClean="0">
                <a:latin typeface="Comic Sans MS" panose="030F0702030302020204" pitchFamily="66" charset="0"/>
              </a:rPr>
              <a:t>stress hyperglycemia </a:t>
            </a:r>
            <a:r>
              <a:rPr lang="en-US" sz="2000" dirty="0">
                <a:latin typeface="Comic Sans MS" panose="030F0702030302020204" pitchFamily="66" charset="0"/>
              </a:rPr>
              <a:t>in </a:t>
            </a:r>
            <a:r>
              <a:rPr lang="en-US" sz="2000" dirty="0" err="1">
                <a:latin typeface="Comic Sans MS" panose="030F0702030302020204" pitchFamily="66" charset="0"/>
              </a:rPr>
              <a:t>nondiabetic</a:t>
            </a:r>
            <a:r>
              <a:rPr lang="en-US" sz="2000" dirty="0">
                <a:latin typeface="Comic Sans MS" panose="030F0702030302020204" pitchFamily="66" charset="0"/>
              </a:rPr>
              <a:t> patients is </a:t>
            </a:r>
            <a:r>
              <a:rPr lang="en-US" sz="2000" dirty="0" smtClean="0">
                <a:latin typeface="Comic Sans MS" panose="030F0702030302020204" pitchFamily="66" charset="0"/>
              </a:rPr>
              <a:t>associated with </a:t>
            </a:r>
            <a:r>
              <a:rPr lang="en-US" sz="2000" dirty="0">
                <a:latin typeface="Comic Sans MS" panose="030F0702030302020204" pitchFamily="66" charset="0"/>
              </a:rPr>
              <a:t>worse outcomes after acute MI but it is not fully understood as to whether strict glycemic </a:t>
            </a:r>
            <a:r>
              <a:rPr lang="en-US" sz="2000" dirty="0" smtClean="0">
                <a:latin typeface="Comic Sans MS" panose="030F0702030302020204" pitchFamily="66" charset="0"/>
              </a:rPr>
              <a:t>control during </a:t>
            </a:r>
            <a:r>
              <a:rPr lang="en-US" sz="2000" dirty="0">
                <a:latin typeface="Comic Sans MS" panose="030F0702030302020204" pitchFamily="66" charset="0"/>
              </a:rPr>
              <a:t>AMI hospitalizations improves outcomes.</a:t>
            </a:r>
          </a:p>
        </p:txBody>
      </p:sp>
      <p:sp>
        <p:nvSpPr>
          <p:cNvPr id="4" name="Footer Placeholder 3"/>
          <p:cNvSpPr>
            <a:spLocks noGrp="1"/>
          </p:cNvSpPr>
          <p:nvPr>
            <p:ph type="ftr" sz="quarter" idx="16"/>
          </p:nvPr>
        </p:nvSpPr>
        <p:spPr>
          <a:xfrm>
            <a:off x="838200" y="6248400"/>
            <a:ext cx="3581400" cy="228600"/>
          </a:xfrm>
        </p:spPr>
        <p:txBody>
          <a:bodyPr/>
          <a:lstStyle/>
          <a:p>
            <a:r>
              <a:rPr lang="en-US" dirty="0" smtClean="0"/>
              <a:t>UP TO DATE </a:t>
            </a:r>
            <a:endParaRPr lang="en-US" dirty="0"/>
          </a:p>
        </p:txBody>
      </p:sp>
    </p:spTree>
    <p:extLst>
      <p:ext uri="{BB962C8B-B14F-4D97-AF65-F5344CB8AC3E}">
        <p14:creationId xmlns:p14="http://schemas.microsoft.com/office/powerpoint/2010/main" val="1751241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81000"/>
            <a:ext cx="7848600" cy="6016752"/>
          </a:xfrm>
        </p:spPr>
        <p:txBody>
          <a:bodyPr>
            <a:normAutofit/>
          </a:bodyPr>
          <a:lstStyle/>
          <a:p>
            <a:r>
              <a:rPr lang="en-US" b="1" dirty="0">
                <a:latin typeface="Comic Sans MS" panose="030F0702030302020204" pitchFamily="66" charset="0"/>
              </a:rPr>
              <a:t>Studies of patients with acute </a:t>
            </a:r>
            <a:r>
              <a:rPr lang="en-US" b="1" dirty="0" smtClean="0">
                <a:latin typeface="Comic Sans MS" panose="030F0702030302020204" pitchFamily="66" charset="0"/>
              </a:rPr>
              <a:t>MI</a:t>
            </a:r>
          </a:p>
          <a:p>
            <a:r>
              <a:rPr lang="en-US" sz="2000" b="1" dirty="0">
                <a:latin typeface="Comic Sans MS" panose="030F0702030302020204" pitchFamily="66" charset="0"/>
              </a:rPr>
              <a:t>DIGAMI </a:t>
            </a:r>
            <a:r>
              <a:rPr lang="en-US" sz="2000" b="1" dirty="0" smtClean="0">
                <a:latin typeface="Comic Sans MS" panose="030F0702030302020204" pitchFamily="66" charset="0"/>
              </a:rPr>
              <a:t>trial</a:t>
            </a:r>
          </a:p>
          <a:p>
            <a:pPr marL="0" indent="0">
              <a:buNone/>
            </a:pPr>
            <a:r>
              <a:rPr lang="en-US" sz="1800" dirty="0">
                <a:latin typeface="Comic Sans MS" panose="030F0702030302020204" pitchFamily="66" charset="0"/>
              </a:rPr>
              <a:t>620 diabetic patients with an acute MI were randomly assigned to an </a:t>
            </a:r>
            <a:r>
              <a:rPr lang="en-US" sz="1800" dirty="0" smtClean="0">
                <a:latin typeface="Comic Sans MS" panose="030F0702030302020204" pitchFamily="66" charset="0"/>
              </a:rPr>
              <a:t>insulin glucose infusion </a:t>
            </a:r>
            <a:r>
              <a:rPr lang="en-US" sz="1800" dirty="0">
                <a:latin typeface="Comic Sans MS" panose="030F0702030302020204" pitchFamily="66" charset="0"/>
              </a:rPr>
              <a:t>for 24 hours followed by subcutaneous insulin four times daily for ≥3 months </a:t>
            </a:r>
            <a:r>
              <a:rPr lang="en-US" sz="1800" dirty="0" smtClean="0">
                <a:latin typeface="Comic Sans MS" panose="030F0702030302020204" pitchFamily="66" charset="0"/>
              </a:rPr>
              <a:t>or standard </a:t>
            </a:r>
            <a:r>
              <a:rPr lang="en-US" sz="1800" dirty="0">
                <a:latin typeface="Comic Sans MS" panose="030F0702030302020204" pitchFamily="66" charset="0"/>
              </a:rPr>
              <a:t>treatment with insulin therapy only if clinically indicated</a:t>
            </a:r>
            <a:endParaRPr lang="en-US" sz="1800" b="1" dirty="0" smtClean="0">
              <a:latin typeface="Comic Sans MS" panose="030F0702030302020204" pitchFamily="66" charset="0"/>
            </a:endParaRPr>
          </a:p>
          <a:p>
            <a:pPr marL="0" indent="0">
              <a:buNone/>
            </a:pPr>
            <a:r>
              <a:rPr lang="en-US" sz="1800" dirty="0">
                <a:solidFill>
                  <a:srgbClr val="FF0000"/>
                </a:solidFill>
                <a:latin typeface="Comic Sans MS" panose="030F0702030302020204" pitchFamily="66" charset="0"/>
              </a:rPr>
              <a:t>Mortality was significantly lower in the group assigned to more aggressive insulin therapy at one </a:t>
            </a:r>
            <a:r>
              <a:rPr lang="en-US" sz="1800" dirty="0" smtClean="0">
                <a:solidFill>
                  <a:srgbClr val="FF0000"/>
                </a:solidFill>
                <a:latin typeface="Comic Sans MS" panose="030F0702030302020204" pitchFamily="66" charset="0"/>
              </a:rPr>
              <a:t>year (19 </a:t>
            </a:r>
            <a:r>
              <a:rPr lang="en-US" sz="1800" dirty="0">
                <a:solidFill>
                  <a:srgbClr val="FF0000"/>
                </a:solidFill>
                <a:latin typeface="Comic Sans MS" panose="030F0702030302020204" pitchFamily="66" charset="0"/>
              </a:rPr>
              <a:t>versus 26 percent) and at 3.4 years (33 versus 44 percent</a:t>
            </a:r>
            <a:r>
              <a:rPr lang="en-US" sz="1800" dirty="0" smtClean="0">
                <a:solidFill>
                  <a:srgbClr val="FF0000"/>
                </a:solidFill>
                <a:latin typeface="Comic Sans MS" panose="030F0702030302020204" pitchFamily="66" charset="0"/>
              </a:rPr>
              <a:t>)</a:t>
            </a:r>
          </a:p>
          <a:p>
            <a:r>
              <a:rPr lang="en-US" sz="2000" b="1" dirty="0" smtClean="0">
                <a:latin typeface="Comic Sans MS" panose="030F0702030302020204" pitchFamily="66" charset="0"/>
              </a:rPr>
              <a:t>DIGAMI-2 trial</a:t>
            </a:r>
          </a:p>
          <a:p>
            <a:r>
              <a:rPr lang="en-US" sz="2000" b="1" dirty="0">
                <a:latin typeface="Comic Sans MS" panose="030F0702030302020204" pitchFamily="66" charset="0"/>
              </a:rPr>
              <a:t>HI-5 </a:t>
            </a:r>
            <a:r>
              <a:rPr lang="en-US" sz="2000" b="1" dirty="0" smtClean="0">
                <a:latin typeface="Comic Sans MS" panose="030F0702030302020204" pitchFamily="66" charset="0"/>
              </a:rPr>
              <a:t>trial</a:t>
            </a:r>
          </a:p>
          <a:p>
            <a:pPr marL="0" indent="0">
              <a:buNone/>
            </a:pPr>
            <a:r>
              <a:rPr lang="en-US" sz="1800" dirty="0">
                <a:latin typeface="Comic Sans MS" panose="030F0702030302020204" pitchFamily="66" charset="0"/>
              </a:rPr>
              <a:t>240 such </a:t>
            </a:r>
            <a:r>
              <a:rPr lang="en-US" sz="1800" dirty="0" smtClean="0">
                <a:latin typeface="Comic Sans MS" panose="030F0702030302020204" pitchFamily="66" charset="0"/>
              </a:rPr>
              <a:t>patients were </a:t>
            </a:r>
            <a:r>
              <a:rPr lang="en-US" sz="1800" dirty="0">
                <a:latin typeface="Comic Sans MS" panose="030F0702030302020204" pitchFamily="66" charset="0"/>
              </a:rPr>
              <a:t>randomly assigned to conventional therapy or to an insulin/dextrose infusion to maintain the </a:t>
            </a:r>
            <a:r>
              <a:rPr lang="en-US" sz="1800" dirty="0" smtClean="0">
                <a:latin typeface="Comic Sans MS" panose="030F0702030302020204" pitchFamily="66" charset="0"/>
              </a:rPr>
              <a:t>blood glucose </a:t>
            </a:r>
            <a:r>
              <a:rPr lang="en-US" sz="1800" dirty="0">
                <a:latin typeface="Comic Sans MS" panose="030F0702030302020204" pitchFamily="66" charset="0"/>
              </a:rPr>
              <a:t>between 72 and 180 mg/</a:t>
            </a:r>
            <a:r>
              <a:rPr lang="en-US" sz="1800" dirty="0" err="1">
                <a:latin typeface="Comic Sans MS" panose="030F0702030302020204" pitchFamily="66" charset="0"/>
              </a:rPr>
              <a:t>dL</a:t>
            </a:r>
            <a:r>
              <a:rPr lang="en-US" sz="1800" dirty="0">
                <a:latin typeface="Comic Sans MS" panose="030F0702030302020204" pitchFamily="66" charset="0"/>
              </a:rPr>
              <a:t> </a:t>
            </a:r>
            <a:r>
              <a:rPr lang="en-US" sz="1800" dirty="0" smtClean="0">
                <a:latin typeface="Comic Sans MS" panose="030F0702030302020204" pitchFamily="66" charset="0"/>
              </a:rPr>
              <a:t>for </a:t>
            </a:r>
            <a:r>
              <a:rPr lang="en-US" sz="1800" dirty="0">
                <a:latin typeface="Comic Sans MS" panose="030F0702030302020204" pitchFamily="66" charset="0"/>
              </a:rPr>
              <a:t>at least 24 hours. After 24 hours, </a:t>
            </a:r>
            <a:r>
              <a:rPr lang="en-US" sz="1800" dirty="0" smtClean="0">
                <a:latin typeface="Comic Sans MS" panose="030F0702030302020204" pitchFamily="66" charset="0"/>
              </a:rPr>
              <a:t>the patients </a:t>
            </a:r>
            <a:r>
              <a:rPr lang="en-US" sz="1800" dirty="0">
                <a:latin typeface="Comic Sans MS" panose="030F0702030302020204" pitchFamily="66" charset="0"/>
              </a:rPr>
              <a:t>were managed with standard care by their own physicians with a recommend HbA1c of </a:t>
            </a:r>
            <a:r>
              <a:rPr lang="en-US" sz="1800" dirty="0" smtClean="0">
                <a:latin typeface="Comic Sans MS" panose="030F0702030302020204" pitchFamily="66" charset="0"/>
              </a:rPr>
              <a:t>less than </a:t>
            </a:r>
            <a:r>
              <a:rPr lang="en-US" sz="1800" dirty="0">
                <a:latin typeface="Comic Sans MS" panose="030F0702030302020204" pitchFamily="66" charset="0"/>
              </a:rPr>
              <a:t>7 percent</a:t>
            </a:r>
            <a:r>
              <a:rPr lang="en-US" sz="1800" dirty="0" smtClean="0">
                <a:latin typeface="Comic Sans MS" panose="030F0702030302020204" pitchFamily="66" charset="0"/>
              </a:rPr>
              <a:t>.</a:t>
            </a:r>
          </a:p>
          <a:p>
            <a:pPr marL="0" indent="0">
              <a:buNone/>
            </a:pPr>
            <a:r>
              <a:rPr lang="en-US" sz="1800" dirty="0">
                <a:solidFill>
                  <a:srgbClr val="FF0000"/>
                </a:solidFill>
                <a:latin typeface="Comic Sans MS" panose="030F0702030302020204" pitchFamily="66" charset="0"/>
              </a:rPr>
              <a:t>There was no difference in the primary end point of mortality in-hospital or at three or six </a:t>
            </a:r>
            <a:r>
              <a:rPr lang="en-US" sz="1800" dirty="0" smtClean="0">
                <a:solidFill>
                  <a:srgbClr val="FF0000"/>
                </a:solidFill>
                <a:latin typeface="Comic Sans MS" panose="030F0702030302020204" pitchFamily="66" charset="0"/>
              </a:rPr>
              <a:t>months</a:t>
            </a:r>
          </a:p>
        </p:txBody>
      </p:sp>
      <p:sp>
        <p:nvSpPr>
          <p:cNvPr id="4" name="Footer Placeholder 3"/>
          <p:cNvSpPr>
            <a:spLocks noGrp="1"/>
          </p:cNvSpPr>
          <p:nvPr>
            <p:ph type="ftr" sz="quarter" idx="16"/>
          </p:nvPr>
        </p:nvSpPr>
        <p:spPr>
          <a:xfrm>
            <a:off x="609600" y="6172200"/>
            <a:ext cx="3200400" cy="365760"/>
          </a:xfrm>
        </p:spPr>
        <p:txBody>
          <a:bodyPr/>
          <a:lstStyle/>
          <a:p>
            <a:r>
              <a:rPr lang="en-US" dirty="0" smtClean="0"/>
              <a:t>UP TO DATE</a:t>
            </a:r>
            <a:endParaRPr lang="en-US" dirty="0"/>
          </a:p>
        </p:txBody>
      </p:sp>
    </p:spTree>
    <p:extLst>
      <p:ext uri="{BB962C8B-B14F-4D97-AF65-F5344CB8AC3E}">
        <p14:creationId xmlns:p14="http://schemas.microsoft.com/office/powerpoint/2010/main" val="3939483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latin typeface="Comic Sans MS" panose="030F0702030302020204" pitchFamily="66" charset="0"/>
              </a:rPr>
              <a:t>Prospective </a:t>
            </a:r>
            <a:r>
              <a:rPr lang="en-US" sz="1800" b="1" dirty="0" err="1">
                <a:latin typeface="Comic Sans MS" panose="030F0702030302020204" pitchFamily="66" charset="0"/>
              </a:rPr>
              <a:t>randomised</a:t>
            </a:r>
            <a:r>
              <a:rPr lang="en-US" sz="1800" b="1" dirty="0">
                <a:latin typeface="Comic Sans MS" panose="030F0702030302020204" pitchFamily="66" charset="0"/>
              </a:rPr>
              <a:t> study of intensive insulin treatment on long term survival after acute myocardial infarction in patients with diabetes </a:t>
            </a:r>
            <a:r>
              <a:rPr lang="en-US" sz="1800" b="1" dirty="0" smtClean="0">
                <a:latin typeface="Comic Sans MS" panose="030F0702030302020204" pitchFamily="66" charset="0"/>
              </a:rPr>
              <a:t>mellitus</a:t>
            </a:r>
            <a:br>
              <a:rPr lang="en-US" sz="1800" b="1" dirty="0" smtClean="0">
                <a:latin typeface="Comic Sans MS" panose="030F0702030302020204" pitchFamily="66" charset="0"/>
              </a:rPr>
            </a:br>
            <a:r>
              <a:rPr lang="en-US" sz="1200" i="1" dirty="0" smtClean="0">
                <a:latin typeface="Comic Sans MS" panose="030F0702030302020204" pitchFamily="66" charset="0"/>
              </a:rPr>
              <a:t>DIGAMI </a:t>
            </a:r>
            <a:r>
              <a:rPr lang="en-US" sz="1200" i="1" dirty="0">
                <a:latin typeface="Comic Sans MS" panose="030F0702030302020204" pitchFamily="66" charset="0"/>
              </a:rPr>
              <a:t>(Diabetes Mellitus Insulin Glucose Infusion in Acute Myocardial Infarction</a:t>
            </a:r>
            <a:r>
              <a:rPr lang="en-US" sz="1800" i="1" dirty="0"/>
              <a:t>) </a:t>
            </a:r>
            <a:endParaRPr lang="en-US" sz="1800" dirty="0">
              <a:latin typeface="Comic Sans MS" panose="030F0702030302020204" pitchFamily="66" charset="0"/>
            </a:endParaRPr>
          </a:p>
        </p:txBody>
      </p:sp>
      <p:sp>
        <p:nvSpPr>
          <p:cNvPr id="3" name="Content Placeholder 2"/>
          <p:cNvSpPr>
            <a:spLocks noGrp="1"/>
          </p:cNvSpPr>
          <p:nvPr>
            <p:ph sz="quarter" idx="1"/>
          </p:nvPr>
        </p:nvSpPr>
        <p:spPr/>
        <p:txBody>
          <a:bodyPr/>
          <a:lstStyle/>
          <a:p>
            <a:r>
              <a:rPr lang="en-US" sz="1600" dirty="0">
                <a:latin typeface="Comic Sans MS" panose="030F0702030302020204" pitchFamily="66" charset="0"/>
              </a:rPr>
              <a:t> Patients with diabetes mellitus and acute myocardial infarction were randomly allocated standard treatment plus insulin-glucose infusion for at least 24 hours followed by </a:t>
            </a:r>
            <a:r>
              <a:rPr lang="en-US" sz="1600" dirty="0" err="1">
                <a:latin typeface="Comic Sans MS" panose="030F0702030302020204" pitchFamily="66" charset="0"/>
              </a:rPr>
              <a:t>multidose</a:t>
            </a:r>
            <a:r>
              <a:rPr lang="en-US" sz="1600" dirty="0">
                <a:latin typeface="Comic Sans MS" panose="030F0702030302020204" pitchFamily="66" charset="0"/>
              </a:rPr>
              <a:t> insulin treatment or standard treatment (controls</a:t>
            </a:r>
            <a:r>
              <a:rPr lang="en-US" sz="1600" dirty="0" smtClean="0">
                <a:latin typeface="Comic Sans MS" panose="030F0702030302020204" pitchFamily="66" charset="0"/>
              </a:rPr>
              <a:t>).</a:t>
            </a:r>
          </a:p>
          <a:p>
            <a:endParaRPr lang="en-US" sz="1600" dirty="0">
              <a:latin typeface="Comic Sans MS" panose="030F0702030302020204" pitchFamily="66" charset="0"/>
            </a:endParaRPr>
          </a:p>
          <a:p>
            <a:r>
              <a:rPr lang="en-US" sz="1600" b="1" dirty="0">
                <a:latin typeface="Comic Sans MS" panose="030F0702030302020204" pitchFamily="66" charset="0"/>
                <a:cs typeface="Arial" panose="020B0604020202020204" pitchFamily="34" charset="0"/>
              </a:rPr>
              <a:t>Conclusion: </a:t>
            </a:r>
            <a:r>
              <a:rPr lang="en-US" sz="1600" dirty="0">
                <a:latin typeface="Comic Sans MS" panose="030F0702030302020204" pitchFamily="66" charset="0"/>
                <a:cs typeface="Arial" panose="020B0604020202020204" pitchFamily="34" charset="0"/>
              </a:rPr>
              <a:t>Insulin-glucose infusion followed by intensive subcutaneous insulin in diabetic patients with acute myocardial infarction improves long term survival, and the effect seen at one year continues for at least 3.5 years, with an </a:t>
            </a:r>
            <a:r>
              <a:rPr lang="en-US" sz="1600" b="1" dirty="0">
                <a:latin typeface="Comic Sans MS" panose="030F0702030302020204" pitchFamily="66" charset="0"/>
                <a:cs typeface="Arial" panose="020B0604020202020204" pitchFamily="34" charset="0"/>
              </a:rPr>
              <a:t>absolute reduction in mortality of 11%. </a:t>
            </a:r>
            <a:endParaRPr lang="en-US" sz="1600" b="1" dirty="0" smtClean="0">
              <a:latin typeface="Comic Sans MS" panose="030F0702030302020204" pitchFamily="66" charset="0"/>
              <a:cs typeface="Arial" panose="020B0604020202020204" pitchFamily="34" charset="0"/>
            </a:endParaRPr>
          </a:p>
          <a:p>
            <a:r>
              <a:rPr lang="en-US" sz="1600" dirty="0" smtClean="0">
                <a:latin typeface="Comic Sans MS" panose="030F0702030302020204" pitchFamily="66" charset="0"/>
                <a:cs typeface="Arial" panose="020B0604020202020204" pitchFamily="34" charset="0"/>
              </a:rPr>
              <a:t>This </a:t>
            </a:r>
            <a:r>
              <a:rPr lang="en-US" sz="1600" dirty="0">
                <a:latin typeface="Comic Sans MS" panose="030F0702030302020204" pitchFamily="66" charset="0"/>
                <a:cs typeface="Arial" panose="020B0604020202020204" pitchFamily="34" charset="0"/>
              </a:rPr>
              <a:t>means that one life was saved for nine treated patients. The effect was most apparent in patients who had not previously received insulin treatment and who were at a low cardiovascular risk.</a:t>
            </a:r>
          </a:p>
        </p:txBody>
      </p:sp>
      <p:sp>
        <p:nvSpPr>
          <p:cNvPr id="4" name="Footer Placeholder 3"/>
          <p:cNvSpPr>
            <a:spLocks noGrp="1"/>
          </p:cNvSpPr>
          <p:nvPr>
            <p:ph type="ftr" sz="quarter" idx="16"/>
          </p:nvPr>
        </p:nvSpPr>
        <p:spPr>
          <a:xfrm>
            <a:off x="609600" y="6172200"/>
            <a:ext cx="3200400" cy="365760"/>
          </a:xfrm>
        </p:spPr>
        <p:txBody>
          <a:bodyPr/>
          <a:lstStyle/>
          <a:p>
            <a:r>
              <a:rPr lang="en-US" i="1" dirty="0">
                <a:solidFill>
                  <a:schemeClr val="accent1"/>
                </a:solidFill>
                <a:latin typeface="Comic Sans MS" panose="030F0702030302020204" pitchFamily="66" charset="0"/>
              </a:rPr>
              <a:t>BMJ</a:t>
            </a:r>
            <a:r>
              <a:rPr lang="en-US" dirty="0">
                <a:solidFill>
                  <a:schemeClr val="accent1"/>
                </a:solidFill>
                <a:latin typeface="Comic Sans MS" panose="030F0702030302020204" pitchFamily="66" charset="0"/>
              </a:rPr>
              <a:t> 1997;314:1512</a:t>
            </a:r>
          </a:p>
        </p:txBody>
      </p:sp>
    </p:spTree>
    <p:extLst>
      <p:ext uri="{BB962C8B-B14F-4D97-AF65-F5344CB8AC3E}">
        <p14:creationId xmlns:p14="http://schemas.microsoft.com/office/powerpoint/2010/main" val="2104026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1422"/>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500" b="1" dirty="0">
                <a:latin typeface="Comic Sans MS" panose="030F0702030302020204" pitchFamily="66" charset="0"/>
              </a:rPr>
              <a:t>Actuarial mortality curves during long term follow up in patients receiving insulin-glucose infusion and in control group among total DIGAMI cohort.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746883"/>
            <a:ext cx="1141920" cy="7503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982"/>
          <a:stretch/>
        </p:blipFill>
        <p:spPr bwMode="auto">
          <a:xfrm>
            <a:off x="1274617" y="838200"/>
            <a:ext cx="6491520" cy="47966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32912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dirty="0" err="1">
                <a:solidFill>
                  <a:schemeClr val="accent1"/>
                </a:solidFill>
                <a:latin typeface="Comic Sans MS" panose="030F0702030302020204" pitchFamily="66" charset="0"/>
              </a:rPr>
              <a:t>Klas</a:t>
            </a:r>
            <a:r>
              <a:rPr lang="en-GB" altLang="en-US" sz="1100" b="1" dirty="0">
                <a:solidFill>
                  <a:schemeClr val="accent1"/>
                </a:solidFill>
                <a:latin typeface="Comic Sans MS" panose="030F0702030302020204" pitchFamily="66" charset="0"/>
              </a:rPr>
              <a:t> </a:t>
            </a:r>
            <a:r>
              <a:rPr lang="en-GB" altLang="en-US" sz="1100" b="1" dirty="0" err="1">
                <a:solidFill>
                  <a:schemeClr val="accent1"/>
                </a:solidFill>
                <a:latin typeface="Comic Sans MS" panose="030F0702030302020204" pitchFamily="66" charset="0"/>
              </a:rPr>
              <a:t>Malmberg</a:t>
            </a:r>
            <a:r>
              <a:rPr lang="en-GB" altLang="en-US" sz="1100" b="1" dirty="0">
                <a:solidFill>
                  <a:schemeClr val="accent1"/>
                </a:solidFill>
                <a:latin typeface="Comic Sans MS" panose="030F0702030302020204" pitchFamily="66" charset="0"/>
              </a:rPr>
              <a:t> BMJ 1997;314:1512</a:t>
            </a:r>
          </a:p>
        </p:txBody>
      </p:sp>
      <p:sp>
        <p:nvSpPr>
          <p:cNvPr id="3077" name="Text Box 5"/>
          <p:cNvSpPr txBox="1">
            <a:spLocks noChangeArrowheads="1"/>
          </p:cNvSpPr>
          <p:nvPr/>
        </p:nvSpPr>
        <p:spPr bwMode="auto">
          <a:xfrm>
            <a:off x="316801"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©1997 by British Medical Journal Publishing Group</a:t>
            </a:r>
          </a:p>
        </p:txBody>
      </p:sp>
    </p:spTree>
    <p:extLst>
      <p:ext uri="{BB962C8B-B14F-4D97-AF65-F5344CB8AC3E}">
        <p14:creationId xmlns:p14="http://schemas.microsoft.com/office/powerpoint/2010/main" val="40841878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7848600" cy="5483352"/>
          </a:xfrm>
        </p:spPr>
        <p:txBody>
          <a:bodyPr>
            <a:normAutofit/>
          </a:bodyPr>
          <a:lstStyle/>
          <a:p>
            <a:r>
              <a:rPr lang="en-US" sz="2000" b="1" dirty="0">
                <a:latin typeface="Comic Sans MS" panose="030F0702030302020204" pitchFamily="66" charset="0"/>
              </a:rPr>
              <a:t>Observational evidence</a:t>
            </a:r>
          </a:p>
          <a:p>
            <a:endParaRPr lang="en-US" sz="1800" dirty="0" smtClean="0">
              <a:latin typeface="Comic Sans MS" panose="030F0702030302020204" pitchFamily="66" charset="0"/>
            </a:endParaRPr>
          </a:p>
          <a:p>
            <a:r>
              <a:rPr lang="en-US" sz="1800" dirty="0" smtClean="0">
                <a:latin typeface="Comic Sans MS" panose="030F0702030302020204" pitchFamily="66" charset="0"/>
              </a:rPr>
              <a:t>7820 </a:t>
            </a:r>
            <a:r>
              <a:rPr lang="en-US" sz="1800" dirty="0">
                <a:latin typeface="Comic Sans MS" panose="030F0702030302020204" pitchFamily="66" charset="0"/>
              </a:rPr>
              <a:t>hyperglycemic patients (admission blood glucose ≥140 </a:t>
            </a:r>
            <a:r>
              <a:rPr lang="en-US" sz="1800" dirty="0" smtClean="0">
                <a:latin typeface="Comic Sans MS" panose="030F0702030302020204" pitchFamily="66" charset="0"/>
              </a:rPr>
              <a:t>mg/</a:t>
            </a:r>
            <a:r>
              <a:rPr lang="en-US" sz="1800" dirty="0" err="1" smtClean="0">
                <a:latin typeface="Comic Sans MS" panose="030F0702030302020204" pitchFamily="66" charset="0"/>
              </a:rPr>
              <a:t>dL</a:t>
            </a:r>
            <a:r>
              <a:rPr lang="en-US" sz="1800" dirty="0" smtClean="0">
                <a:latin typeface="Comic Sans MS" panose="030F0702030302020204" pitchFamily="66" charset="0"/>
              </a:rPr>
              <a:t>) </a:t>
            </a:r>
            <a:r>
              <a:rPr lang="en-US" sz="1800" dirty="0">
                <a:latin typeface="Comic Sans MS" panose="030F0702030302020204" pitchFamily="66" charset="0"/>
              </a:rPr>
              <a:t>hospitalized with </a:t>
            </a:r>
            <a:r>
              <a:rPr lang="en-US" sz="1800" dirty="0" smtClean="0">
                <a:latin typeface="Comic Sans MS" panose="030F0702030302020204" pitchFamily="66" charset="0"/>
              </a:rPr>
              <a:t>acute MI.</a:t>
            </a:r>
          </a:p>
          <a:p>
            <a:r>
              <a:rPr lang="en-US" sz="1800" dirty="0" smtClean="0">
                <a:latin typeface="Comic Sans MS" panose="030F0702030302020204" pitchFamily="66" charset="0"/>
              </a:rPr>
              <a:t>After </a:t>
            </a:r>
            <a:r>
              <a:rPr lang="en-US" sz="1800" dirty="0">
                <a:latin typeface="Comic Sans MS" panose="030F0702030302020204" pitchFamily="66" charset="0"/>
              </a:rPr>
              <a:t>multivariable adjustment, lower mean </a:t>
            </a:r>
            <a:r>
              <a:rPr lang="en-US" sz="1800" dirty="0" err="1">
                <a:latin typeface="Comic Sans MS" panose="030F0702030302020204" pitchFamily="66" charset="0"/>
              </a:rPr>
              <a:t>postadmission</a:t>
            </a:r>
            <a:r>
              <a:rPr lang="en-US" sz="1800" dirty="0">
                <a:latin typeface="Comic Sans MS" panose="030F0702030302020204" pitchFamily="66" charset="0"/>
              </a:rPr>
              <a:t> glucose </a:t>
            </a:r>
            <a:r>
              <a:rPr lang="en-US" sz="1800" dirty="0" smtClean="0">
                <a:latin typeface="Comic Sans MS" panose="030F0702030302020204" pitchFamily="66" charset="0"/>
              </a:rPr>
              <a:t>levels were </a:t>
            </a:r>
            <a:r>
              <a:rPr lang="en-US" sz="1800" dirty="0">
                <a:latin typeface="Comic Sans MS" panose="030F0702030302020204" pitchFamily="66" charset="0"/>
              </a:rPr>
              <a:t>associated with better all-cause in-hospital mortality. </a:t>
            </a:r>
            <a:endParaRPr lang="en-US" sz="1800" dirty="0" smtClean="0">
              <a:latin typeface="Comic Sans MS" panose="030F0702030302020204" pitchFamily="66" charset="0"/>
            </a:endParaRPr>
          </a:p>
          <a:p>
            <a:r>
              <a:rPr lang="en-US" sz="1800" dirty="0" smtClean="0">
                <a:latin typeface="Comic Sans MS" panose="030F0702030302020204" pitchFamily="66" charset="0"/>
              </a:rPr>
              <a:t>There </a:t>
            </a:r>
            <a:r>
              <a:rPr lang="en-US" sz="1800" dirty="0">
                <a:latin typeface="Comic Sans MS" panose="030F0702030302020204" pitchFamily="66" charset="0"/>
              </a:rPr>
              <a:t>was no difference in mortality </a:t>
            </a:r>
            <a:r>
              <a:rPr lang="en-US" sz="1800" dirty="0" smtClean="0">
                <a:latin typeface="Comic Sans MS" panose="030F0702030302020204" pitchFamily="66" charset="0"/>
              </a:rPr>
              <a:t>rates between </a:t>
            </a:r>
            <a:r>
              <a:rPr lang="en-US" sz="1800" dirty="0">
                <a:latin typeface="Comic Sans MS" panose="030F0702030302020204" pitchFamily="66" charset="0"/>
              </a:rPr>
              <a:t>insulin-treated and non-insulin treated patients irrespective of mean </a:t>
            </a:r>
            <a:r>
              <a:rPr lang="en-US" sz="1800" dirty="0" err="1" smtClean="0">
                <a:latin typeface="Comic Sans MS" panose="030F0702030302020204" pitchFamily="66" charset="0"/>
              </a:rPr>
              <a:t>postadmission</a:t>
            </a:r>
            <a:r>
              <a:rPr lang="en-US" sz="1800" dirty="0">
                <a:latin typeface="Comic Sans MS" panose="030F0702030302020204" pitchFamily="66" charset="0"/>
              </a:rPr>
              <a:t> </a:t>
            </a:r>
            <a:r>
              <a:rPr lang="en-US" sz="1800" dirty="0" smtClean="0">
                <a:latin typeface="Comic Sans MS" panose="030F0702030302020204" pitchFamily="66" charset="0"/>
              </a:rPr>
              <a:t>glucose level</a:t>
            </a:r>
            <a:r>
              <a:rPr lang="en-US" dirty="0" smtClean="0"/>
              <a:t>.</a:t>
            </a:r>
          </a:p>
          <a:p>
            <a:r>
              <a:rPr lang="en-US" sz="2000" dirty="0">
                <a:solidFill>
                  <a:srgbClr val="FF0000"/>
                </a:solidFill>
                <a:latin typeface="Comic Sans MS" panose="030F0702030302020204" pitchFamily="66" charset="0"/>
              </a:rPr>
              <a:t>Glucose control should be initiated when serum glucose values are above 180- 200 mg/</a:t>
            </a:r>
            <a:r>
              <a:rPr lang="en-US" sz="2000" dirty="0" err="1">
                <a:solidFill>
                  <a:srgbClr val="FF0000"/>
                </a:solidFill>
                <a:latin typeface="Comic Sans MS" panose="030F0702030302020204" pitchFamily="66" charset="0"/>
              </a:rPr>
              <a:t>dL</a:t>
            </a:r>
            <a:r>
              <a:rPr lang="en-US" sz="2000" dirty="0">
                <a:solidFill>
                  <a:srgbClr val="FF0000"/>
                </a:solidFill>
                <a:latin typeface="Comic Sans MS" panose="030F0702030302020204" pitchFamily="66" charset="0"/>
              </a:rPr>
              <a:t> (</a:t>
            </a:r>
            <a:r>
              <a:rPr lang="en-US" sz="2000" dirty="0" smtClean="0">
                <a:solidFill>
                  <a:srgbClr val="FF0000"/>
                </a:solidFill>
                <a:latin typeface="Comic Sans MS" panose="030F0702030302020204" pitchFamily="66" charset="0"/>
              </a:rPr>
              <a:t>10-11 </a:t>
            </a:r>
            <a:r>
              <a:rPr lang="en-US" sz="2000" dirty="0" err="1" smtClean="0">
                <a:solidFill>
                  <a:srgbClr val="FF0000"/>
                </a:solidFill>
                <a:latin typeface="Comic Sans MS" panose="030F0702030302020204" pitchFamily="66" charset="0"/>
              </a:rPr>
              <a:t>mmol</a:t>
            </a:r>
            <a:r>
              <a:rPr lang="en-US" sz="2000" dirty="0" smtClean="0">
                <a:solidFill>
                  <a:srgbClr val="FF0000"/>
                </a:solidFill>
                <a:latin typeface="Comic Sans MS" panose="030F0702030302020204" pitchFamily="66" charset="0"/>
              </a:rPr>
              <a:t>/L</a:t>
            </a:r>
            <a:r>
              <a:rPr lang="en-US" sz="2000" dirty="0">
                <a:solidFill>
                  <a:srgbClr val="FF0000"/>
                </a:solidFill>
                <a:latin typeface="Comic Sans MS" panose="030F0702030302020204" pitchFamily="66" charset="0"/>
              </a:rPr>
              <a:t>).</a:t>
            </a:r>
          </a:p>
        </p:txBody>
      </p:sp>
      <p:sp>
        <p:nvSpPr>
          <p:cNvPr id="4" name="Footer Placeholder 3"/>
          <p:cNvSpPr>
            <a:spLocks noGrp="1"/>
          </p:cNvSpPr>
          <p:nvPr>
            <p:ph type="ftr" sz="quarter" idx="16"/>
          </p:nvPr>
        </p:nvSpPr>
        <p:spPr>
          <a:xfrm>
            <a:off x="1143000" y="5791200"/>
            <a:ext cx="3200400" cy="365760"/>
          </a:xfrm>
        </p:spPr>
        <p:txBody>
          <a:bodyPr/>
          <a:lstStyle/>
          <a:p>
            <a:r>
              <a:rPr lang="en-US" dirty="0" smtClean="0"/>
              <a:t>UP TO DATE</a:t>
            </a:r>
            <a:endParaRPr lang="en-US" dirty="0"/>
          </a:p>
        </p:txBody>
      </p:sp>
    </p:spTree>
    <p:extLst>
      <p:ext uri="{BB962C8B-B14F-4D97-AF65-F5344CB8AC3E}">
        <p14:creationId xmlns:p14="http://schemas.microsoft.com/office/powerpoint/2010/main" val="8589804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1419</TotalTime>
  <Words>2287</Words>
  <Application>Microsoft Office PowerPoint</Application>
  <PresentationFormat>On-screen Show (4:3)</PresentationFormat>
  <Paragraphs>198</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Oriel</vt:lpstr>
      <vt:lpstr>Management Of Hyperglycemia In Hospitalized Patients </vt:lpstr>
      <vt:lpstr>PowerPoint Presentation</vt:lpstr>
      <vt:lpstr>Background and definitions </vt:lpstr>
      <vt:lpstr>Evidence base for recommendations </vt:lpstr>
      <vt:lpstr>Glycemic control for acute myocardial infarction in patients with and without diabetes mellitus</vt:lpstr>
      <vt:lpstr>PowerPoint Presentation</vt:lpstr>
      <vt:lpstr>Prospective randomised study of intensive insulin treatment on long term survival after acute myocardial infarction in patients with diabetes mellitus DIGAMI (Diabetes Mellitus Insulin Glucose Infusion in Acute Myocardial Infarction) </vt:lpstr>
      <vt:lpstr>PowerPoint Presentation</vt:lpstr>
      <vt:lpstr>PowerPoint Presentation</vt:lpstr>
      <vt:lpstr>PowerPoint Presentation</vt:lpstr>
      <vt:lpstr>PowerPoint Presentation</vt:lpstr>
      <vt:lpstr>Randomized Study of Basal-Bolus Insulin Therapy in the Inpatient Management of Patients With Type 2 Diabetes Undergoing General Surgery (RABBIT 2 Surgery)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1. Example of a basal bolus insulin regimen for the management of non-critically ill patients with type 2 diabetes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Hosna</dc:creator>
  <cp:lastModifiedBy>Hosna</cp:lastModifiedBy>
  <cp:revision>69</cp:revision>
  <dcterms:created xsi:type="dcterms:W3CDTF">2015-07-08T12:36:16Z</dcterms:created>
  <dcterms:modified xsi:type="dcterms:W3CDTF">2015-07-25T18:02:05Z</dcterms:modified>
</cp:coreProperties>
</file>