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621" r:id="rId2"/>
    <p:sldId id="528" r:id="rId3"/>
    <p:sldId id="433" r:id="rId4"/>
    <p:sldId id="412" r:id="rId5"/>
    <p:sldId id="413" r:id="rId6"/>
    <p:sldId id="414" r:id="rId7"/>
    <p:sldId id="579" r:id="rId8"/>
    <p:sldId id="417" r:id="rId9"/>
    <p:sldId id="570" r:id="rId10"/>
    <p:sldId id="569" r:id="rId11"/>
    <p:sldId id="606" r:id="rId12"/>
    <p:sldId id="334" r:id="rId13"/>
    <p:sldId id="536" r:id="rId14"/>
    <p:sldId id="335" r:id="rId15"/>
    <p:sldId id="310" r:id="rId16"/>
    <p:sldId id="311" r:id="rId17"/>
    <p:sldId id="589" r:id="rId18"/>
    <p:sldId id="625" r:id="rId19"/>
    <p:sldId id="420" r:id="rId20"/>
    <p:sldId id="507" r:id="rId21"/>
    <p:sldId id="587" r:id="rId22"/>
    <p:sldId id="566" r:id="rId23"/>
    <p:sldId id="513" r:id="rId24"/>
    <p:sldId id="567" r:id="rId25"/>
    <p:sldId id="502" r:id="rId26"/>
    <p:sldId id="486" r:id="rId27"/>
    <p:sldId id="628" r:id="rId28"/>
    <p:sldId id="515" r:id="rId29"/>
    <p:sldId id="608" r:id="rId30"/>
    <p:sldId id="434" r:id="rId31"/>
    <p:sldId id="325" r:id="rId32"/>
    <p:sldId id="546" r:id="rId33"/>
    <p:sldId id="440" r:id="rId34"/>
    <p:sldId id="590" r:id="rId35"/>
    <p:sldId id="435" r:id="rId36"/>
    <p:sldId id="437" r:id="rId37"/>
    <p:sldId id="436" r:id="rId38"/>
    <p:sldId id="563" r:id="rId39"/>
    <p:sldId id="456" r:id="rId40"/>
    <p:sldId id="547" r:id="rId41"/>
    <p:sldId id="548" r:id="rId42"/>
    <p:sldId id="627" r:id="rId43"/>
    <p:sldId id="550" r:id="rId44"/>
    <p:sldId id="555" r:id="rId45"/>
    <p:sldId id="564" r:id="rId46"/>
    <p:sldId id="565" r:id="rId47"/>
    <p:sldId id="457" r:id="rId48"/>
    <p:sldId id="450" r:id="rId49"/>
    <p:sldId id="572" r:id="rId50"/>
    <p:sldId id="573" r:id="rId51"/>
    <p:sldId id="623" r:id="rId52"/>
    <p:sldId id="592" r:id="rId53"/>
    <p:sldId id="617" r:id="rId54"/>
    <p:sldId id="575" r:id="rId55"/>
    <p:sldId id="615" r:id="rId56"/>
    <p:sldId id="616" r:id="rId57"/>
    <p:sldId id="609" r:id="rId58"/>
    <p:sldId id="614" r:id="rId59"/>
    <p:sldId id="610" r:id="rId60"/>
    <p:sldId id="626" r:id="rId61"/>
    <p:sldId id="481" r:id="rId62"/>
    <p:sldId id="476" r:id="rId63"/>
    <p:sldId id="519" r:id="rId64"/>
    <p:sldId id="62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2EC"/>
    <a:srgbClr val="FE5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6" autoAdjust="0"/>
    <p:restoredTop sz="85305" autoAdjust="0"/>
  </p:normalViewPr>
  <p:slideViewPr>
    <p:cSldViewPr>
      <p:cViewPr varScale="1">
        <p:scale>
          <a:sx n="67" d="100"/>
          <a:sy n="67" d="100"/>
        </p:scale>
        <p:origin x="-1142" y="-77"/>
      </p:cViewPr>
      <p:guideLst>
        <p:guide orient="horz" pos="2160"/>
        <p:guide pos="2880"/>
      </p:guideLst>
    </p:cSldViewPr>
  </p:slideViewPr>
  <p:outlineViewPr>
    <p:cViewPr>
      <p:scale>
        <a:sx n="33" d="100"/>
        <a:sy n="33" d="100"/>
      </p:scale>
      <p:origin x="24" y="64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D8607-CB66-453E-8A21-95AE00DD6848}" type="datetimeFigureOut">
              <a:rPr lang="en-US" smtClean="0"/>
              <a:pPr/>
              <a:t>5/8/2017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B152A-FADE-4AAC-9171-C5C66F8666A1}" type="slidenum">
              <a:rPr lang="en-US" smtClean="0"/>
              <a:pPr/>
              <a:t>‹#›</a:t>
            </a:fld>
            <a:endParaRPr lang="en-US"/>
          </a:p>
        </p:txBody>
      </p:sp>
    </p:spTree>
    <p:extLst>
      <p:ext uri="{BB962C8B-B14F-4D97-AF65-F5344CB8AC3E}">
        <p14:creationId xmlns:p14="http://schemas.microsoft.com/office/powerpoint/2010/main" val="190936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344885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260390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168721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230502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195711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8/5/2017</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39698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8/5/2017</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136453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247562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8/5/2017</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290298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8/5/2017</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252095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8/5/2017</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FF884-6C16-4E86-A541-65C2EBEDFCCC}" type="slidenum">
              <a:rPr lang="en-US" smtClean="0"/>
              <a:pPr/>
              <a:t>‹#›</a:t>
            </a:fld>
            <a:endParaRPr lang="en-US"/>
          </a:p>
        </p:txBody>
      </p:sp>
    </p:spTree>
    <p:extLst>
      <p:ext uri="{BB962C8B-B14F-4D97-AF65-F5344CB8AC3E}">
        <p14:creationId xmlns:p14="http://schemas.microsoft.com/office/powerpoint/2010/main" val="168780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8/5/2017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FF884-6C16-4E86-A541-65C2EBEDFCCC}" type="slidenum">
              <a:rPr lang="en-US" smtClean="0"/>
              <a:pPr/>
              <a:t>‹#›</a:t>
            </a:fld>
            <a:endParaRPr lang="en-US"/>
          </a:p>
        </p:txBody>
      </p:sp>
    </p:spTree>
    <p:extLst>
      <p:ext uri="{BB962C8B-B14F-4D97-AF65-F5344CB8AC3E}">
        <p14:creationId xmlns:p14="http://schemas.microsoft.com/office/powerpoint/2010/main" val="129297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6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6534" y="475186"/>
            <a:ext cx="4335087" cy="5897880"/>
          </a:xfrm>
          <a:prstGeom prst="rect">
            <a:avLst/>
          </a:prstGeom>
          <a:noFill/>
          <a:ln>
            <a:noFill/>
          </a:ln>
        </p:spPr>
      </p:pic>
    </p:spTree>
    <p:extLst>
      <p:ext uri="{BB962C8B-B14F-4D97-AF65-F5344CB8AC3E}">
        <p14:creationId xmlns:p14="http://schemas.microsoft.com/office/powerpoint/2010/main" val="3164069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p:txBody>
          <a:bodyPr>
            <a:normAutofit/>
          </a:bodyPr>
          <a:lstStyle/>
          <a:p>
            <a:pPr algn="just" rtl="1">
              <a:lnSpc>
                <a:spcPct val="150000"/>
              </a:lnSpc>
              <a:buFont typeface="Wingdings" pitchFamily="2" charset="2"/>
              <a:buChar char="v"/>
            </a:pPr>
            <a:r>
              <a:rPr lang="fa-IR" sz="2400" b="1" dirty="0" smtClean="0">
                <a:cs typeface="B Mitra" panose="00000400000000000000" pitchFamily="2" charset="-78"/>
              </a:rPr>
              <a:t>از طرفی برخی مطالعات نشان دهنده اهمیت بیشتر چاقی اخیر بر بروز فشار خون بالا و مدیاتور های متابولیک بیماری های قلبی عروقی بوده اند</a:t>
            </a:r>
          </a:p>
          <a:p>
            <a:pPr algn="just" rtl="1">
              <a:buFont typeface="Wingdings" pitchFamily="2" charset="2"/>
              <a:buChar char="v"/>
            </a:pPr>
            <a:endParaRPr lang="en-US" dirty="0" smtClean="0">
              <a:cs typeface="B Nazanin" pitchFamily="2" charset="-78"/>
            </a:endParaRPr>
          </a:p>
          <a:p>
            <a:pPr marL="0" indent="0" algn="just" rtl="1">
              <a:buNone/>
            </a:pPr>
            <a:endParaRPr lang="en-US" dirty="0" smtClean="0">
              <a:cs typeface="B Nazanin" pitchFamily="2" charset="-78"/>
            </a:endParaRPr>
          </a:p>
          <a:p>
            <a:pPr algn="just" rtl="1">
              <a:buFont typeface="Wingdings" pitchFamily="2" charset="2"/>
              <a:buChar char="v"/>
            </a:pPr>
            <a:endParaRPr lang="en-US" dirty="0" smtClean="0">
              <a:cs typeface="B Nazanin" pitchFamily="2" charset="-78"/>
            </a:endParaRPr>
          </a:p>
          <a:p>
            <a:pPr algn="just" rtl="1">
              <a:buNone/>
            </a:pPr>
            <a:endParaRPr lang="fa-IR" dirty="0" smtClean="0">
              <a:cs typeface="B Nazanin" pitchFamily="2" charset="-78"/>
            </a:endParaRPr>
          </a:p>
          <a:p>
            <a:pPr>
              <a:buNone/>
            </a:pPr>
            <a:r>
              <a:rPr lang="en-US" sz="1500" b="1" dirty="0" err="1" smtClean="0"/>
              <a:t>Tanamas</a:t>
            </a:r>
            <a:r>
              <a:rPr lang="en-US" sz="1500" b="1" dirty="0" smtClean="0"/>
              <a:t> SK, </a:t>
            </a:r>
            <a:r>
              <a:rPr lang="en-US" sz="1500" b="1" dirty="0" err="1" smtClean="0"/>
              <a:t>etal</a:t>
            </a:r>
            <a:r>
              <a:rPr lang="en-US" sz="1500" b="1" dirty="0" smtClean="0"/>
              <a:t>. J </a:t>
            </a:r>
            <a:r>
              <a:rPr lang="en-US" sz="1500" b="1" dirty="0" err="1" smtClean="0"/>
              <a:t>Hypertens</a:t>
            </a:r>
            <a:r>
              <a:rPr lang="en-US" sz="1500" b="1" dirty="0" smtClean="0"/>
              <a:t>. 2015 Mar;33(3):542-5</a:t>
            </a:r>
          </a:p>
          <a:p>
            <a:pPr>
              <a:buNone/>
            </a:pPr>
            <a:r>
              <a:rPr lang="en-US" sz="1500" b="1" dirty="0" smtClean="0"/>
              <a:t>Dowd JB, </a:t>
            </a:r>
            <a:r>
              <a:rPr lang="en-US" sz="1500" b="1" dirty="0" err="1" smtClean="0"/>
              <a:t>etal</a:t>
            </a:r>
            <a:r>
              <a:rPr lang="en-US" sz="1500" b="1" dirty="0" smtClean="0"/>
              <a:t>. Am J </a:t>
            </a:r>
            <a:r>
              <a:rPr lang="en-US" sz="1500" b="1" dirty="0" err="1" smtClean="0"/>
              <a:t>Prev</a:t>
            </a:r>
            <a:r>
              <a:rPr lang="en-US" sz="1500" b="1" dirty="0" smtClean="0"/>
              <a:t> Med. 2014 Jun;46(6):578-84</a:t>
            </a:r>
            <a:endParaRPr lang="fa-IR" sz="1500" b="1" dirty="0" smtClean="0">
              <a:cs typeface="B Nazanin" pitchFamily="2" charset="-78"/>
            </a:endParaRPr>
          </a:p>
          <a:p>
            <a:pPr algn="r" rtl="1">
              <a:lnSpc>
                <a:spcPct val="150000"/>
              </a:lnSpc>
              <a:buNone/>
            </a:pPr>
            <a:endParaRPr lang="en-US" b="1"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p:txBody>
          <a:bodyPr>
            <a:normAutofit lnSpcReduction="10000"/>
          </a:bodyPr>
          <a:lstStyle/>
          <a:p>
            <a:pPr algn="just" rtl="1">
              <a:lnSpc>
                <a:spcPct val="150000"/>
              </a:lnSpc>
              <a:buFont typeface="Wingdings" pitchFamily="2" charset="2"/>
              <a:buChar char="v"/>
            </a:pPr>
            <a:r>
              <a:rPr lang="fa-IR" sz="2400" b="1" dirty="0">
                <a:cs typeface="B Mitra" panose="00000400000000000000" pitchFamily="2" charset="-78"/>
              </a:rPr>
              <a:t>تعیین رابطه ي میزان تجمعی آدیپوسیتی عمومی و شکمی در مقابل میزان </a:t>
            </a:r>
            <a:r>
              <a:rPr lang="en-US" sz="2400" b="1" dirty="0">
                <a:cs typeface="B Mitra" panose="00000400000000000000" pitchFamily="2" charset="-78"/>
              </a:rPr>
              <a:t>BMI </a:t>
            </a:r>
            <a:r>
              <a:rPr lang="fa-IR" sz="2400" b="1" dirty="0">
                <a:cs typeface="B Mitra" panose="00000400000000000000" pitchFamily="2" charset="-78"/>
              </a:rPr>
              <a:t>و </a:t>
            </a:r>
            <a:r>
              <a:rPr lang="en-US" sz="2400" b="1" dirty="0">
                <a:cs typeface="B Mitra" panose="00000400000000000000" pitchFamily="2" charset="-78"/>
              </a:rPr>
              <a:t>WC </a:t>
            </a:r>
            <a:r>
              <a:rPr lang="fa-IR" sz="2400" b="1" dirty="0" smtClean="0">
                <a:cs typeface="B Mitra" panose="00000400000000000000" pitchFamily="2" charset="-78"/>
              </a:rPr>
              <a:t> اخیر </a:t>
            </a:r>
            <a:r>
              <a:rPr lang="fa-IR" sz="2400" b="1" dirty="0">
                <a:cs typeface="B Mitra" panose="00000400000000000000" pitchFamily="2" charset="-78"/>
              </a:rPr>
              <a:t>با بروز حوادث قلبی عروقی در تعداد کمی از مطالعات تحت بررسی قرار گرفته است. </a:t>
            </a:r>
          </a:p>
          <a:p>
            <a:pPr algn="just" rtl="1">
              <a:lnSpc>
                <a:spcPct val="150000"/>
              </a:lnSpc>
              <a:buFont typeface="Wingdings" pitchFamily="2" charset="2"/>
              <a:buChar char="v"/>
            </a:pPr>
            <a:r>
              <a:rPr lang="fa-IR" sz="2400" b="1" dirty="0">
                <a:cs typeface="B Mitra" panose="00000400000000000000" pitchFamily="2" charset="-78"/>
              </a:rPr>
              <a:t>با توجه به شیوع بالای چاقی و بیماری قلبی عروقی در جمعیت ایرانی، بر آن شديم كه با در دسترس بودن اطلاعات مطالعه ي مبتني برجمعيت قند و ليپيد تهران در حدود 14 سال پيگيري ارتباط بين میزان تجمعی آدیپوسیتی عمومی و شکمی در مقابل میزان </a:t>
            </a:r>
            <a:r>
              <a:rPr lang="en-US" sz="2400" b="1" dirty="0">
                <a:cs typeface="B Mitra" panose="00000400000000000000" pitchFamily="2" charset="-78"/>
              </a:rPr>
              <a:t>BMI </a:t>
            </a:r>
            <a:r>
              <a:rPr lang="fa-IR" sz="2400" b="1" dirty="0">
                <a:cs typeface="B Mitra" panose="00000400000000000000" pitchFamily="2" charset="-78"/>
              </a:rPr>
              <a:t>و </a:t>
            </a:r>
            <a:r>
              <a:rPr lang="en-US" sz="2400" b="1" dirty="0">
                <a:cs typeface="B Mitra" panose="00000400000000000000" pitchFamily="2" charset="-78"/>
              </a:rPr>
              <a:t>WC </a:t>
            </a:r>
            <a:r>
              <a:rPr lang="fa-IR" sz="2400" b="1" dirty="0">
                <a:cs typeface="B Mitra" panose="00000400000000000000" pitchFamily="2" charset="-78"/>
              </a:rPr>
              <a:t>اخیر را با بروز حوادث قلبي عروقي ارزيابي كنيم.</a:t>
            </a:r>
          </a:p>
          <a:p>
            <a:pPr algn="just" rtl="1">
              <a:buFont typeface="Wingdings" pitchFamily="2" charset="2"/>
              <a:buChar char="v"/>
            </a:pPr>
            <a:endParaRPr lang="en-US" dirty="0" smtClean="0">
              <a:cs typeface="B Nazanin" pitchFamily="2" charset="-78"/>
            </a:endParaRPr>
          </a:p>
          <a:p>
            <a:pPr marL="0" indent="0" algn="just" rtl="1">
              <a:buNone/>
            </a:pPr>
            <a:endParaRPr lang="en-US" dirty="0" smtClean="0">
              <a:cs typeface="B Nazanin" pitchFamily="2" charset="-78"/>
            </a:endParaRPr>
          </a:p>
          <a:p>
            <a:pPr algn="just" rtl="1">
              <a:buFont typeface="Wingdings" pitchFamily="2" charset="2"/>
              <a:buChar char="v"/>
            </a:pPr>
            <a:endParaRPr lang="en-US" dirty="0" smtClean="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11</a:t>
            </a:fld>
            <a:endParaRPr lang="en-US"/>
          </a:p>
        </p:txBody>
      </p:sp>
    </p:spTree>
    <p:extLst>
      <p:ext uri="{BB962C8B-B14F-4D97-AF65-F5344CB8AC3E}">
        <p14:creationId xmlns:p14="http://schemas.microsoft.com/office/powerpoint/2010/main" val="340762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229600" cy="2434282"/>
          </a:xfrm>
        </p:spPr>
        <p:txBody>
          <a:bodyPr>
            <a:normAutofit/>
          </a:bodyPr>
          <a:lstStyle/>
          <a:p>
            <a:r>
              <a:rPr lang="fa-IR" sz="6500" b="1" dirty="0">
                <a:solidFill>
                  <a:srgbClr val="C00000"/>
                </a:solidFill>
                <a:cs typeface="B Titr" pitchFamily="2" charset="-78"/>
              </a:rPr>
              <a:t>بررسی متون</a:t>
            </a:r>
            <a:endParaRPr lang="en-US" sz="6500" b="1" dirty="0">
              <a:solidFill>
                <a:srgbClr val="C00000"/>
              </a:solidFill>
              <a:cs typeface="B Titr"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12</a:t>
            </a:fld>
            <a:endParaRPr lang="en-US"/>
          </a:p>
        </p:txBody>
      </p:sp>
    </p:spTree>
    <p:extLst>
      <p:ext uri="{BB962C8B-B14F-4D97-AF65-F5344CB8AC3E}">
        <p14:creationId xmlns:p14="http://schemas.microsoft.com/office/powerpoint/2010/main" val="172850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13</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7728485" cy="2680568"/>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827584" y="2708920"/>
            <a:ext cx="7696200" cy="2444750"/>
            <a:chOff x="827584" y="2708920"/>
            <a:chExt cx="7696200" cy="244475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7696200" cy="244475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183" y="4797152"/>
              <a:ext cx="1952625" cy="30480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209" y="3292202"/>
            <a:ext cx="7092950" cy="33147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836712"/>
            <a:ext cx="7520434" cy="340675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229600" cy="2088232"/>
          </a:xfrm>
        </p:spPr>
        <p:txBody>
          <a:bodyPr>
            <a:normAutofit/>
          </a:bodyPr>
          <a:lstStyle/>
          <a:p>
            <a:r>
              <a:rPr lang="fa-IR" sz="6500" b="1" dirty="0" smtClean="0">
                <a:solidFill>
                  <a:srgbClr val="C00000"/>
                </a:solidFill>
                <a:cs typeface="B Titr" pitchFamily="2" charset="-78"/>
              </a:rPr>
              <a:t>اهداف و فرضیات</a:t>
            </a:r>
            <a:endParaRPr lang="en-US" sz="6500" b="1" dirty="0">
              <a:solidFill>
                <a:srgbClr val="C00000"/>
              </a:solidFill>
              <a:cs typeface="B Titr"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14</a:t>
            </a:fld>
            <a:endParaRPr lang="en-US"/>
          </a:p>
        </p:txBody>
      </p:sp>
    </p:spTree>
    <p:extLst>
      <p:ext uri="{BB962C8B-B14F-4D97-AF65-F5344CB8AC3E}">
        <p14:creationId xmlns:p14="http://schemas.microsoft.com/office/powerpoint/2010/main" val="4249587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a:bodyPr>
          <a:lstStyle/>
          <a:p>
            <a:r>
              <a:rPr lang="fa-IR" sz="3600" b="1" dirty="0">
                <a:solidFill>
                  <a:srgbClr val="C00000"/>
                </a:solidFill>
                <a:cs typeface="B Titr" pitchFamily="2" charset="-78"/>
              </a:rPr>
              <a:t>اهداف اصلی</a:t>
            </a:r>
            <a:endParaRPr lang="en-US" sz="3600" b="1" dirty="0">
              <a:solidFill>
                <a:srgbClr val="C00000"/>
              </a:solidFill>
              <a:cs typeface="B Titr" pitchFamily="2" charset="-78"/>
            </a:endParaRPr>
          </a:p>
        </p:txBody>
      </p:sp>
      <p:sp>
        <p:nvSpPr>
          <p:cNvPr id="3" name="Content Placeholder 2"/>
          <p:cNvSpPr>
            <a:spLocks noGrp="1"/>
          </p:cNvSpPr>
          <p:nvPr>
            <p:ph idx="1"/>
          </p:nvPr>
        </p:nvSpPr>
        <p:spPr>
          <a:xfrm>
            <a:off x="457200" y="1124744"/>
            <a:ext cx="8229600" cy="5001419"/>
          </a:xfrm>
        </p:spPr>
        <p:txBody>
          <a:bodyPr>
            <a:normAutofit/>
          </a:bodyPr>
          <a:lstStyle/>
          <a:p>
            <a:pPr algn="just" rtl="1">
              <a:lnSpc>
                <a:spcPct val="150000"/>
              </a:lnSpc>
              <a:buNone/>
            </a:pPr>
            <a:r>
              <a:rPr lang="fa-IR" sz="2600" b="1" dirty="0" smtClean="0">
                <a:cs typeface="B Mitra" panose="00000400000000000000" pitchFamily="2" charset="-78"/>
              </a:rPr>
              <a:t>1- </a:t>
            </a:r>
            <a:r>
              <a:rPr lang="fa-IR" sz="2400" b="1" dirty="0" smtClean="0">
                <a:cs typeface="B Mitra" panose="00000400000000000000" pitchFamily="2" charset="-78"/>
              </a:rPr>
              <a:t>تعیین اثرات تجمعی آدیپوسیتی عمومی بر بروزحوادث قلبی عروقی در افراد بالای 40 سال در مطالعه قند و لیپید تهران.</a:t>
            </a:r>
            <a:endParaRPr lang="en-US" sz="2400" b="1" dirty="0" smtClean="0">
              <a:cs typeface="B Mitra" panose="00000400000000000000" pitchFamily="2" charset="-78"/>
            </a:endParaRPr>
          </a:p>
          <a:p>
            <a:pPr algn="just" rtl="1">
              <a:lnSpc>
                <a:spcPct val="150000"/>
              </a:lnSpc>
              <a:buNone/>
            </a:pPr>
            <a:r>
              <a:rPr lang="fa-IR" sz="2400" b="1" dirty="0" smtClean="0">
                <a:cs typeface="B Mitra" panose="00000400000000000000" pitchFamily="2" charset="-78"/>
              </a:rPr>
              <a:t>2- تعیین اثرات تجمعی آدیپوسیتی مرکزی بر بروز حوادث قلبی عروقی در افراد بالای 40 سال در مطالعه قند و لیپید تهران.</a:t>
            </a:r>
            <a:endParaRPr lang="en-US" sz="2400" b="1" dirty="0" smtClean="0">
              <a:cs typeface="B Mitra" panose="00000400000000000000" pitchFamily="2" charset="-78"/>
            </a:endParaRPr>
          </a:p>
          <a:p>
            <a:pPr algn="just" rtl="1">
              <a:lnSpc>
                <a:spcPct val="150000"/>
              </a:lnSpc>
              <a:buNone/>
            </a:pPr>
            <a:r>
              <a:rPr lang="fa-IR" sz="2400" b="1" dirty="0" smtClean="0">
                <a:cs typeface="B Mitra" panose="00000400000000000000" pitchFamily="2" charset="-78"/>
              </a:rPr>
              <a:t>3- تعیین اثرات </a:t>
            </a:r>
            <a:r>
              <a:rPr lang="en-US" sz="2400" b="1" dirty="0" smtClean="0">
                <a:cs typeface="B Mitra" panose="00000400000000000000" pitchFamily="2" charset="-78"/>
              </a:rPr>
              <a:t>BMI</a:t>
            </a:r>
            <a:r>
              <a:rPr lang="fa-IR" sz="2400" b="1" dirty="0" smtClean="0">
                <a:cs typeface="B Mitra" panose="00000400000000000000" pitchFamily="2" charset="-78"/>
              </a:rPr>
              <a:t> اخیر بر بروزحوادث قلبی عروقی در افراد بالای 40 سال در مطالعه قند و لیپید تهران.</a:t>
            </a:r>
            <a:endParaRPr lang="en-US" sz="2400" b="1" dirty="0" smtClean="0">
              <a:cs typeface="B Mitra" panose="00000400000000000000" pitchFamily="2" charset="-78"/>
            </a:endParaRPr>
          </a:p>
          <a:p>
            <a:pPr algn="just" rtl="1">
              <a:lnSpc>
                <a:spcPct val="150000"/>
              </a:lnSpc>
              <a:buNone/>
            </a:pPr>
            <a:r>
              <a:rPr lang="fa-IR" sz="2400" b="1" dirty="0" smtClean="0">
                <a:cs typeface="B Mitra" panose="00000400000000000000" pitchFamily="2" charset="-78"/>
              </a:rPr>
              <a:t>4- تعیین اثرات </a:t>
            </a:r>
            <a:r>
              <a:rPr lang="en-US" sz="2400" b="1" dirty="0" smtClean="0">
                <a:cs typeface="B Mitra" panose="00000400000000000000" pitchFamily="2" charset="-78"/>
              </a:rPr>
              <a:t>WC</a:t>
            </a:r>
            <a:r>
              <a:rPr lang="fa-IR" sz="2400" b="1" dirty="0" smtClean="0">
                <a:cs typeface="B Mitra" panose="00000400000000000000" pitchFamily="2" charset="-78"/>
              </a:rPr>
              <a:t> اخیر بر بروز حوادث قلبی عروقی در افراد بالای 40 سال در مطالعه قند و لیپید تهران.</a:t>
            </a:r>
            <a:endParaRPr lang="en-US" sz="2400" b="1" dirty="0" smtClean="0">
              <a:cs typeface="B Mitra" panose="00000400000000000000" pitchFamily="2" charset="-78"/>
            </a:endParaRPr>
          </a:p>
          <a:p>
            <a:pPr marL="457200" lvl="1" indent="0" algn="just" rtl="1">
              <a:buNone/>
            </a:pPr>
            <a:endParaRPr lang="en-US"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15</a:t>
            </a:fld>
            <a:endParaRPr lang="en-US"/>
          </a:p>
        </p:txBody>
      </p:sp>
    </p:spTree>
    <p:extLst>
      <p:ext uri="{BB962C8B-B14F-4D97-AF65-F5344CB8AC3E}">
        <p14:creationId xmlns:p14="http://schemas.microsoft.com/office/powerpoint/2010/main" val="47801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418058"/>
          </a:xfrm>
        </p:spPr>
        <p:txBody>
          <a:bodyPr>
            <a:normAutofit fontScale="90000"/>
          </a:bodyPr>
          <a:lstStyle/>
          <a:p>
            <a:r>
              <a:rPr lang="fa-IR" b="1" dirty="0">
                <a:solidFill>
                  <a:srgbClr val="C00000"/>
                </a:solidFill>
                <a:cs typeface="B Titr" pitchFamily="2" charset="-78"/>
              </a:rPr>
              <a:t>اهداف اختصاصی</a:t>
            </a:r>
            <a:endParaRPr lang="en-US" b="1" dirty="0">
              <a:solidFill>
                <a:srgbClr val="C00000"/>
              </a:solidFill>
              <a:cs typeface="B Titr" pitchFamily="2" charset="-78"/>
            </a:endParaRPr>
          </a:p>
        </p:txBody>
      </p:sp>
      <p:sp>
        <p:nvSpPr>
          <p:cNvPr id="3" name="Content Placeholder 2"/>
          <p:cNvSpPr>
            <a:spLocks noGrp="1"/>
          </p:cNvSpPr>
          <p:nvPr>
            <p:ph idx="1"/>
          </p:nvPr>
        </p:nvSpPr>
        <p:spPr>
          <a:xfrm>
            <a:off x="457200" y="1052736"/>
            <a:ext cx="8229600" cy="5472608"/>
          </a:xfrm>
        </p:spPr>
        <p:txBody>
          <a:bodyPr>
            <a:normAutofit fontScale="92500" lnSpcReduction="10000"/>
          </a:bodyPr>
          <a:lstStyle/>
          <a:p>
            <a:pPr algn="r" rtl="1">
              <a:lnSpc>
                <a:spcPct val="150000"/>
              </a:lnSpc>
              <a:buNone/>
            </a:pPr>
            <a:r>
              <a:rPr lang="fa-IR" sz="2400" b="1" dirty="0">
                <a:cs typeface="B Mitra" panose="00000400000000000000" pitchFamily="2" charset="-78"/>
              </a:rPr>
              <a:t>1- تعیین اثرات تجمعی آدیپوسیتی عمومی </a:t>
            </a:r>
            <a:r>
              <a:rPr lang="fa-IR" sz="2400" b="1" dirty="0" smtClean="0">
                <a:cs typeface="B Mitra" panose="00000400000000000000" pitchFamily="2" charset="-78"/>
              </a:rPr>
              <a:t>و مرکزی بر بروزحوادث قلبی عروقی در مطالعه قند و لیپید تهران به تفکیک جنس.</a:t>
            </a:r>
            <a:endParaRPr lang="en-US" sz="2400" b="1" dirty="0" smtClean="0">
              <a:cs typeface="B Mitra" panose="00000400000000000000" pitchFamily="2" charset="-78"/>
            </a:endParaRPr>
          </a:p>
          <a:p>
            <a:pPr algn="r" rtl="1">
              <a:lnSpc>
                <a:spcPct val="150000"/>
              </a:lnSpc>
              <a:buNone/>
            </a:pPr>
            <a:r>
              <a:rPr lang="fa-IR" sz="2400" b="1" dirty="0" smtClean="0">
                <a:cs typeface="B Mitra" panose="00000400000000000000" pitchFamily="2" charset="-78"/>
              </a:rPr>
              <a:t>2- تعیین اثرات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اخیر بر بروزحوادث قلبی عروقی در مطالعه قند و لیپید تهران به تفکیک جنس.</a:t>
            </a:r>
            <a:endParaRPr lang="en-US" sz="2400" b="1" dirty="0" smtClean="0">
              <a:cs typeface="B Mitra" panose="00000400000000000000" pitchFamily="2" charset="-78"/>
            </a:endParaRPr>
          </a:p>
          <a:p>
            <a:pPr algn="r" rtl="1">
              <a:lnSpc>
                <a:spcPct val="150000"/>
              </a:lnSpc>
              <a:buNone/>
            </a:pPr>
            <a:r>
              <a:rPr lang="fa-IR" sz="2400" b="1" dirty="0" smtClean="0">
                <a:cs typeface="B Mitra" panose="00000400000000000000" pitchFamily="2" charset="-78"/>
              </a:rPr>
              <a:t>3- تعیین اثرات تجمعی آدیپوسیتی عمومی و مرکزی بر بروز حوادث قلبی عروقی بعد از تعدیل فاکتور های مداخله گر(سن ،مصرف سیگار ،فعالیت بدنی و میزان تحصیلات) و فاکتور های مدیاتور(فشار خون بالا، دیابت و هایپر کلسترولمی) در مطالعه قند و لیپید تهران.</a:t>
            </a:r>
            <a:endParaRPr lang="en-US" sz="2400" b="1" dirty="0" smtClean="0">
              <a:cs typeface="B Mitra" panose="00000400000000000000" pitchFamily="2" charset="-78"/>
            </a:endParaRPr>
          </a:p>
          <a:p>
            <a:pPr algn="r" rtl="1">
              <a:lnSpc>
                <a:spcPct val="150000"/>
              </a:lnSpc>
              <a:buNone/>
            </a:pPr>
            <a:r>
              <a:rPr lang="fa-IR" sz="2400" b="1" dirty="0" smtClean="0">
                <a:cs typeface="B Mitra" panose="00000400000000000000" pitchFamily="2" charset="-78"/>
              </a:rPr>
              <a:t>4- تعیین اثرات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اخیر بر بروز حوادث قلبی عروقی بعد از تعدیل فاکتور های مداخله گر(سن ،مصرف سیگار ،فعالیت بدنی میزان تحصیلات) و فاکتورهای مدیاتور (فشار خون بالا، دیابت و هایپر کلسترولمی) در مطالعه قند و لیپید تهران.</a:t>
            </a:r>
            <a:endParaRPr lang="en-US"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16</a:t>
            </a:fld>
            <a:endParaRPr lang="en-US"/>
          </a:p>
        </p:txBody>
      </p:sp>
    </p:spTree>
    <p:extLst>
      <p:ext uri="{BB962C8B-B14F-4D97-AF65-F5344CB8AC3E}">
        <p14:creationId xmlns:p14="http://schemas.microsoft.com/office/powerpoint/2010/main" val="9653554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solidFill>
                  <a:srgbClr val="C00000"/>
                </a:solidFill>
                <a:cs typeface="B Titr" panose="00000700000000000000" pitchFamily="2" charset="-78"/>
              </a:rPr>
              <a:t>فرضیات</a:t>
            </a:r>
            <a:endParaRPr lang="fa-IR" sz="4000" b="1" dirty="0">
              <a:solidFill>
                <a:srgbClr val="C00000"/>
              </a:solidFill>
              <a:cs typeface="B Titr" panose="00000700000000000000" pitchFamily="2" charset="-78"/>
            </a:endParaRPr>
          </a:p>
        </p:txBody>
      </p:sp>
      <p:sp>
        <p:nvSpPr>
          <p:cNvPr id="3" name="Content Placeholder 2"/>
          <p:cNvSpPr>
            <a:spLocks noGrp="1"/>
          </p:cNvSpPr>
          <p:nvPr>
            <p:ph idx="1"/>
          </p:nvPr>
        </p:nvSpPr>
        <p:spPr>
          <a:xfrm>
            <a:off x="457200" y="1340768"/>
            <a:ext cx="7931224" cy="4785395"/>
          </a:xfrm>
        </p:spPr>
        <p:txBody>
          <a:bodyPr>
            <a:normAutofit lnSpcReduction="10000"/>
          </a:bodyPr>
          <a:lstStyle/>
          <a:p>
            <a:pPr marL="0" lvl="0" indent="0" algn="r" rtl="1">
              <a:lnSpc>
                <a:spcPct val="150000"/>
              </a:lnSpc>
              <a:buNone/>
            </a:pPr>
            <a:r>
              <a:rPr lang="fa-IR" sz="2600" b="1" dirty="0" smtClean="0">
                <a:cs typeface="B Mitra" panose="00000400000000000000" pitchFamily="2" charset="-78"/>
              </a:rPr>
              <a:t>1- اثرات تجمعی </a:t>
            </a:r>
            <a:r>
              <a:rPr lang="ar-SA" sz="2600" b="1" dirty="0" smtClean="0">
                <a:cs typeface="B Mitra" panose="00000400000000000000" pitchFamily="2" charset="-78"/>
              </a:rPr>
              <a:t>آدیپوسیتی</a:t>
            </a:r>
            <a:r>
              <a:rPr lang="fa-IR" sz="2600" b="1" dirty="0" smtClean="0">
                <a:cs typeface="B Mitra" panose="00000400000000000000" pitchFamily="2" charset="-78"/>
              </a:rPr>
              <a:t> عمومی درکل جمعیت، مردان و زنان جمعیت مورد مطالعه با بروز بیماری قلبی عروقی ارتباط دارد.</a:t>
            </a:r>
          </a:p>
          <a:p>
            <a:pPr marL="0" lvl="0" indent="0" algn="r" rtl="1">
              <a:lnSpc>
                <a:spcPct val="150000"/>
              </a:lnSpc>
              <a:buNone/>
            </a:pPr>
            <a:r>
              <a:rPr lang="fa-IR" sz="2600" b="1" dirty="0" smtClean="0">
                <a:cs typeface="B Mitra" panose="00000400000000000000" pitchFamily="2" charset="-78"/>
              </a:rPr>
              <a:t>2- اثرات تجمعی </a:t>
            </a:r>
            <a:r>
              <a:rPr lang="ar-SA" sz="2600" b="1" dirty="0" smtClean="0">
                <a:cs typeface="B Mitra" panose="00000400000000000000" pitchFamily="2" charset="-78"/>
              </a:rPr>
              <a:t>آدیپوسیتی </a:t>
            </a:r>
            <a:r>
              <a:rPr lang="fa-IR" sz="2600" b="1" dirty="0" smtClean="0">
                <a:cs typeface="B Mitra" panose="00000400000000000000" pitchFamily="2" charset="-78"/>
              </a:rPr>
              <a:t>مرکزی درکل جمعیت، مردان و زنان جمعیت مورد مطالعه بروز بیماری قلبی عروقی ارتباط دارد.</a:t>
            </a:r>
            <a:endParaRPr lang="en-US" sz="2600" b="1" dirty="0" smtClean="0">
              <a:cs typeface="B Mitra" panose="00000400000000000000" pitchFamily="2" charset="-78"/>
            </a:endParaRPr>
          </a:p>
          <a:p>
            <a:pPr marL="0" lvl="0" indent="0" algn="r" rtl="1">
              <a:lnSpc>
                <a:spcPct val="150000"/>
              </a:lnSpc>
              <a:buNone/>
            </a:pPr>
            <a:r>
              <a:rPr lang="fa-IR" sz="2600" b="1" dirty="0" smtClean="0">
                <a:cs typeface="B Mitra" panose="00000400000000000000" pitchFamily="2" charset="-78"/>
              </a:rPr>
              <a:t>3- اثرات </a:t>
            </a:r>
            <a:r>
              <a:rPr lang="en-US" sz="2600" b="1" dirty="0" smtClean="0">
                <a:cs typeface="B Mitra" panose="00000400000000000000" pitchFamily="2" charset="-78"/>
              </a:rPr>
              <a:t>BMI </a:t>
            </a:r>
            <a:r>
              <a:rPr lang="fa-IR" sz="2600" b="1" dirty="0" smtClean="0">
                <a:cs typeface="B Mitra" panose="00000400000000000000" pitchFamily="2" charset="-78"/>
              </a:rPr>
              <a:t>اخیر درکل جمعیت، مردان و زنان جمعیت مورد مطالعه با بروز بیماری قلبی عروقی ارتباط دارد.</a:t>
            </a:r>
            <a:endParaRPr lang="en-US" sz="2600" b="1" dirty="0" smtClean="0">
              <a:cs typeface="B Mitra" panose="00000400000000000000" pitchFamily="2" charset="-78"/>
            </a:endParaRPr>
          </a:p>
          <a:p>
            <a:pPr marL="0" lvl="0" indent="0" algn="r" rtl="1">
              <a:lnSpc>
                <a:spcPct val="150000"/>
              </a:lnSpc>
              <a:buNone/>
            </a:pPr>
            <a:r>
              <a:rPr lang="fa-IR" sz="2600" b="1" dirty="0" smtClean="0">
                <a:cs typeface="B Mitra" panose="00000400000000000000" pitchFamily="2" charset="-78"/>
              </a:rPr>
              <a:t>4- اثرات </a:t>
            </a:r>
            <a:r>
              <a:rPr lang="en-US" sz="2600" b="1" dirty="0" smtClean="0">
                <a:cs typeface="B Mitra" panose="00000400000000000000" pitchFamily="2" charset="-78"/>
              </a:rPr>
              <a:t>WC</a:t>
            </a:r>
            <a:r>
              <a:rPr lang="fa-IR" sz="2600" b="1" dirty="0" smtClean="0">
                <a:cs typeface="B Mitra" panose="00000400000000000000" pitchFamily="2" charset="-78"/>
              </a:rPr>
              <a:t> اخیر درکل جمعیت، مردان و زنان جمعیت مورد مطالعه بروز بیماری قلبی عروقی ارتباط دارد.</a:t>
            </a:r>
            <a:endParaRPr lang="en-US" sz="2600" b="1" dirty="0" smtClean="0">
              <a:cs typeface="B Mitra" panose="00000400000000000000" pitchFamily="2" charset="-78"/>
            </a:endParaRPr>
          </a:p>
          <a:p>
            <a:pPr marL="514350" indent="-514350" algn="r">
              <a:buFont typeface="+mj-lt"/>
              <a:buAutoNum type="arabicPeriod"/>
            </a:pPr>
            <a:endParaRPr lang="fa-IR"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C00000"/>
                </a:solidFill>
                <a:cs typeface="B Titr" panose="00000700000000000000" pitchFamily="2" charset="-78"/>
              </a:rPr>
              <a:t>فرضیات</a:t>
            </a:r>
            <a:endParaRPr lang="fa-IR" dirty="0"/>
          </a:p>
        </p:txBody>
      </p:sp>
      <p:sp>
        <p:nvSpPr>
          <p:cNvPr id="3" name="Content Placeholder 2"/>
          <p:cNvSpPr>
            <a:spLocks noGrp="1"/>
          </p:cNvSpPr>
          <p:nvPr>
            <p:ph idx="1"/>
          </p:nvPr>
        </p:nvSpPr>
        <p:spPr/>
        <p:txBody>
          <a:bodyPr>
            <a:normAutofit/>
          </a:bodyPr>
          <a:lstStyle/>
          <a:p>
            <a:pPr algn="just" rtl="1">
              <a:lnSpc>
                <a:spcPct val="150000"/>
              </a:lnSpc>
              <a:buNone/>
            </a:pPr>
            <a:r>
              <a:rPr lang="fa-IR" b="1" dirty="0" smtClean="0">
                <a:cs typeface="B Mitra" panose="00000400000000000000" pitchFamily="2" charset="-78"/>
              </a:rPr>
              <a:t>میزان </a:t>
            </a:r>
            <a:r>
              <a:rPr lang="fa-IR" b="1" dirty="0">
                <a:cs typeface="B Mitra" panose="00000400000000000000" pitchFamily="2" charset="-78"/>
              </a:rPr>
              <a:t>تجمعی آدیپوسیتی عمومی و مرکزی (با توجه به در برگرفتن شدت و مدت </a:t>
            </a:r>
            <a:r>
              <a:rPr lang="fa-IR" b="1" dirty="0" smtClean="0">
                <a:cs typeface="B Mitra" panose="00000400000000000000" pitchFamily="2" charset="-78"/>
              </a:rPr>
              <a:t>چاقی) پیشگویی کننده بهتری از</a:t>
            </a:r>
            <a:r>
              <a:rPr lang="en-US" b="1" dirty="0" smtClean="0">
                <a:cs typeface="B Mitra" panose="00000400000000000000" pitchFamily="2" charset="-78"/>
              </a:rPr>
              <a:t>BMI</a:t>
            </a:r>
            <a:r>
              <a:rPr lang="fa-IR" b="1" dirty="0" smtClean="0">
                <a:cs typeface="B Mitra" panose="00000400000000000000" pitchFamily="2" charset="-78"/>
              </a:rPr>
              <a:t> </a:t>
            </a:r>
            <a:r>
              <a:rPr lang="fa-IR" b="1" dirty="0">
                <a:cs typeface="B Mitra" panose="00000400000000000000" pitchFamily="2" charset="-78"/>
              </a:rPr>
              <a:t>و </a:t>
            </a:r>
            <a:r>
              <a:rPr lang="en-US" b="1" dirty="0">
                <a:cs typeface="B Mitra" panose="00000400000000000000" pitchFamily="2" charset="-78"/>
              </a:rPr>
              <a:t>WC</a:t>
            </a:r>
            <a:r>
              <a:rPr lang="fa-IR" b="1" dirty="0">
                <a:cs typeface="B Mitra" panose="00000400000000000000" pitchFamily="2" charset="-78"/>
              </a:rPr>
              <a:t> اخیر </a:t>
            </a:r>
            <a:r>
              <a:rPr lang="fa-IR" b="1" dirty="0" smtClean="0">
                <a:cs typeface="B Mitra" panose="00000400000000000000" pitchFamily="2" charset="-78"/>
              </a:rPr>
              <a:t>برای </a:t>
            </a:r>
            <a:r>
              <a:rPr lang="fa-IR" b="1" dirty="0">
                <a:cs typeface="B Mitra" panose="00000400000000000000" pitchFamily="2" charset="-78"/>
              </a:rPr>
              <a:t>بروزحوادث قلبی عروقی در مطالعه قند و لیپید تهران </a:t>
            </a:r>
            <a:r>
              <a:rPr lang="fa-IR" b="1" dirty="0" smtClean="0">
                <a:cs typeface="B Mitra" panose="00000400000000000000" pitchFamily="2" charset="-78"/>
              </a:rPr>
              <a:t>است</a:t>
            </a:r>
            <a:endParaRPr lang="en-US" b="1" dirty="0">
              <a:cs typeface="B Mitra" panose="00000400000000000000" pitchFamily="2" charset="-78"/>
            </a:endParaRPr>
          </a:p>
          <a:p>
            <a:pPr algn="just" rtl="1"/>
            <a:endParaRPr lang="fa-IR" dirty="0"/>
          </a:p>
        </p:txBody>
      </p:sp>
      <p:sp>
        <p:nvSpPr>
          <p:cNvPr id="4" name="Date Placeholder 3"/>
          <p:cNvSpPr>
            <a:spLocks noGrp="1"/>
          </p:cNvSpPr>
          <p:nvPr>
            <p:ph type="dt" sz="half" idx="10"/>
          </p:nvPr>
        </p:nvSpPr>
        <p:spPr/>
        <p:txBody>
          <a:bodyPr/>
          <a:lstStyle/>
          <a:p>
            <a:r>
              <a:rPr lang="en-US"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18</a:t>
            </a:fld>
            <a:endParaRPr lang="en-US"/>
          </a:p>
        </p:txBody>
      </p:sp>
    </p:spTree>
    <p:extLst>
      <p:ext uri="{BB962C8B-B14F-4D97-AF65-F5344CB8AC3E}">
        <p14:creationId xmlns:p14="http://schemas.microsoft.com/office/powerpoint/2010/main" val="2163522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19</a:t>
            </a:fld>
            <a:endParaRPr lang="en-US"/>
          </a:p>
        </p:txBody>
      </p:sp>
      <p:sp>
        <p:nvSpPr>
          <p:cNvPr id="6" name="Title 1"/>
          <p:cNvSpPr txBox="1">
            <a:spLocks/>
          </p:cNvSpPr>
          <p:nvPr/>
        </p:nvSpPr>
        <p:spPr>
          <a:xfrm>
            <a:off x="457200" y="1700808"/>
            <a:ext cx="8229600" cy="2088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6500" b="1" dirty="0" smtClean="0">
                <a:solidFill>
                  <a:srgbClr val="C00000"/>
                </a:solidFill>
                <a:cs typeface="B Titr" pitchFamily="2" charset="-78"/>
              </a:rPr>
              <a:t>روش اجرا</a:t>
            </a:r>
            <a:endParaRPr lang="en-US" sz="65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ctr"/>
            <a:r>
              <a:rPr lang="en-US" dirty="0" smtClean="0"/>
              <a:t>8/5/2017</a:t>
            </a:r>
            <a:endParaRPr lang="en-US" dirty="0"/>
          </a:p>
        </p:txBody>
      </p:sp>
      <p:sp>
        <p:nvSpPr>
          <p:cNvPr id="5" name="Slide Number Placeholder 4"/>
          <p:cNvSpPr>
            <a:spLocks noGrp="1"/>
          </p:cNvSpPr>
          <p:nvPr>
            <p:ph type="sldNum" sz="quarter" idx="12"/>
          </p:nvPr>
        </p:nvSpPr>
        <p:spPr/>
        <p:txBody>
          <a:bodyPr/>
          <a:lstStyle/>
          <a:p>
            <a:pPr algn="ctr"/>
            <a:fld id="{00BFF884-6C16-4E86-A541-65C2EBEDFCCC}" type="slidenum">
              <a:rPr lang="en-US" smtClean="0"/>
              <a:pPr algn="ctr"/>
              <a:t>2</a:t>
            </a:fld>
            <a:endParaRPr lang="en-US" dirty="0"/>
          </a:p>
        </p:txBody>
      </p:sp>
      <p:sp>
        <p:nvSpPr>
          <p:cNvPr id="7" name="Content Placeholder 6"/>
          <p:cNvSpPr>
            <a:spLocks noGrp="1"/>
          </p:cNvSpPr>
          <p:nvPr>
            <p:ph idx="1"/>
          </p:nvPr>
        </p:nvSpPr>
        <p:spPr>
          <a:xfrm>
            <a:off x="457200" y="1571612"/>
            <a:ext cx="8229600" cy="4881724"/>
          </a:xfrm>
        </p:spPr>
        <p:txBody>
          <a:bodyPr>
            <a:normAutofit fontScale="55000" lnSpcReduction="20000"/>
          </a:bodyPr>
          <a:lstStyle/>
          <a:p>
            <a:pPr algn="ctr" rtl="1">
              <a:lnSpc>
                <a:spcPct val="170000"/>
              </a:lnSpc>
              <a:buNone/>
            </a:pPr>
            <a:r>
              <a:rPr lang="fa-IR" sz="4500" b="1" dirty="0" smtClean="0">
                <a:ln w="10541" cmpd="sng">
                  <a:solidFill>
                    <a:schemeClr val="tx1"/>
                  </a:solidFill>
                  <a:prstDash val="solid"/>
                </a:ln>
                <a:solidFill>
                  <a:srgbClr val="C00000"/>
                </a:solidFill>
                <a:cs typeface="B Titr" panose="00000700000000000000" pitchFamily="2" charset="-78"/>
              </a:rPr>
              <a:t>بررسي ارتباط بين میزان تجمعی چربی (آدیپوسیتی) عمومی و شکمی در مقابل نمایه توده بدنی و دور شکم اخیر با بروز بیماری های قلبی عروقی در جمعیت بالای 40 سال در مطالعه ی قند و لیپید تهران</a:t>
            </a:r>
            <a:endParaRPr lang="fa-IR" sz="4500" b="1" dirty="0" smtClean="0">
              <a:ln w="10541" cmpd="sng">
                <a:solidFill>
                  <a:schemeClr val="tx1"/>
                </a:solidFill>
                <a:prstDash val="solid"/>
              </a:ln>
              <a:solidFill>
                <a:srgbClr val="C00000"/>
              </a:solidFill>
              <a:cs typeface="B Nazanin" pitchFamily="2" charset="-78"/>
            </a:endParaRPr>
          </a:p>
          <a:p>
            <a:pPr algn="ctr" rtl="1">
              <a:buNone/>
            </a:pPr>
            <a:endParaRPr lang="en-US" b="1" dirty="0" smtClean="0">
              <a:cs typeface="B Nazanin" pitchFamily="2" charset="-78"/>
            </a:endParaRPr>
          </a:p>
          <a:p>
            <a:pPr algn="ctr" rtl="1">
              <a:buNone/>
            </a:pPr>
            <a:r>
              <a:rPr lang="fa-IR" sz="4000" b="1" dirty="0" smtClean="0">
                <a:cs typeface="B Nazanin" pitchFamily="2" charset="-78"/>
              </a:rPr>
              <a:t>استاد راهنما :</a:t>
            </a:r>
            <a:endParaRPr lang="en-US" sz="4000" b="1" dirty="0" smtClean="0">
              <a:cs typeface="B Nazanin" pitchFamily="2" charset="-78"/>
            </a:endParaRPr>
          </a:p>
          <a:p>
            <a:pPr algn="ctr" rtl="1">
              <a:buNone/>
            </a:pPr>
            <a:r>
              <a:rPr lang="fa-IR" sz="4000" dirty="0" smtClean="0">
                <a:cs typeface="B Nazanin" pitchFamily="2" charset="-78"/>
              </a:rPr>
              <a:t>دکتر فرزاد حدائق</a:t>
            </a:r>
          </a:p>
          <a:p>
            <a:pPr algn="ctr" rtl="1">
              <a:buNone/>
            </a:pPr>
            <a:endParaRPr lang="en-US" sz="4000" dirty="0" smtClean="0">
              <a:cs typeface="B Nazanin" pitchFamily="2" charset="-78"/>
            </a:endParaRPr>
          </a:p>
          <a:p>
            <a:pPr algn="ctr" rtl="1">
              <a:buNone/>
            </a:pPr>
            <a:r>
              <a:rPr lang="fa-IR" sz="4000" b="1" dirty="0" smtClean="0">
                <a:cs typeface="B Nazanin" pitchFamily="2" charset="-78"/>
              </a:rPr>
              <a:t>اساتید مشاور :</a:t>
            </a:r>
            <a:endParaRPr lang="en-US" sz="4000" b="1" dirty="0" smtClean="0">
              <a:cs typeface="B Nazanin" pitchFamily="2" charset="-78"/>
            </a:endParaRPr>
          </a:p>
          <a:p>
            <a:pPr algn="ctr" rtl="1">
              <a:buNone/>
            </a:pPr>
            <a:r>
              <a:rPr lang="fa-IR" sz="4000" dirty="0" smtClean="0">
                <a:cs typeface="B Nazanin" pitchFamily="2" charset="-78"/>
              </a:rPr>
              <a:t>دکتر مجید ولی زاده </a:t>
            </a:r>
            <a:endParaRPr lang="en-US" sz="4000" dirty="0" smtClean="0">
              <a:cs typeface="B Nazanin" pitchFamily="2" charset="-78"/>
            </a:endParaRPr>
          </a:p>
          <a:p>
            <a:pPr algn="ctr" rtl="1">
              <a:buNone/>
            </a:pPr>
            <a:r>
              <a:rPr lang="fa-IR" sz="4000" dirty="0" smtClean="0">
                <a:cs typeface="B Nazanin" pitchFamily="2" charset="-78"/>
              </a:rPr>
              <a:t>دکتر محمد علی منصورنیا</a:t>
            </a:r>
          </a:p>
          <a:p>
            <a:pPr algn="ctr" rtl="1">
              <a:buNone/>
            </a:pPr>
            <a:endParaRPr lang="fa-IR" sz="4000" dirty="0" smtClean="0">
              <a:cs typeface="B Nazanin" pitchFamily="2" charset="-78"/>
            </a:endParaRPr>
          </a:p>
          <a:p>
            <a:pPr algn="ctr" rtl="1">
              <a:buNone/>
            </a:pPr>
            <a:r>
              <a:rPr lang="fa-IR" sz="4000" b="1" dirty="0" smtClean="0">
                <a:cs typeface="B Nazanin" pitchFamily="2" charset="-78"/>
              </a:rPr>
              <a:t>نگارش :</a:t>
            </a:r>
            <a:r>
              <a:rPr lang="fa-IR" sz="4000" b="1" dirty="0">
                <a:cs typeface="B Nazanin" pitchFamily="2" charset="-78"/>
              </a:rPr>
              <a:t> </a:t>
            </a:r>
            <a:r>
              <a:rPr lang="fa-IR" sz="4000" dirty="0" smtClean="0">
                <a:cs typeface="B Nazanin" pitchFamily="2" charset="-78"/>
              </a:rPr>
              <a:t>دکتر مریم کبوتری</a:t>
            </a:r>
            <a:r>
              <a:rPr lang="fa-IR" sz="4000" dirty="0">
                <a:cs typeface="B Nazanin" pitchFamily="2" charset="-78"/>
              </a:rPr>
              <a:t> </a:t>
            </a:r>
            <a:r>
              <a:rPr lang="fa-IR" sz="4000" dirty="0" smtClean="0">
                <a:cs typeface="B Nazanin" pitchFamily="2" charset="-78"/>
              </a:rPr>
              <a:t>                                           </a:t>
            </a:r>
            <a:r>
              <a:rPr lang="fa-IR" sz="4000" dirty="0">
                <a:cs typeface="B Nazanin" pitchFamily="2" charset="-78"/>
              </a:rPr>
              <a:t> اردیبهشت 1396</a:t>
            </a:r>
            <a:endParaRPr lang="en-US" sz="4000" dirty="0">
              <a:cs typeface="B Nazanin" pitchFamily="2" charset="-78"/>
            </a:endParaRPr>
          </a:p>
          <a:p>
            <a:pPr algn="ctr"/>
            <a:endParaRPr lang="fa-IR"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859" y="260648"/>
            <a:ext cx="127850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logo ASL1"/>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r="4271" b="16417"/>
          <a:stretch>
            <a:fillRect/>
          </a:stretch>
        </p:blipFill>
        <p:spPr bwMode="auto">
          <a:xfrm>
            <a:off x="827584" y="188640"/>
            <a:ext cx="14319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20</a:t>
            </a:fld>
            <a:endParaRPr lang="en-US"/>
          </a:p>
        </p:txBody>
      </p:sp>
      <p:pic>
        <p:nvPicPr>
          <p:cNvPr id="1026" name="Picture 2"/>
          <p:cNvPicPr>
            <a:picLocks noChangeAspect="1" noChangeArrowheads="1"/>
          </p:cNvPicPr>
          <p:nvPr/>
        </p:nvPicPr>
        <p:blipFill>
          <a:blip r:embed="rId2"/>
          <a:srcRect/>
          <a:stretch>
            <a:fillRect/>
          </a:stretch>
        </p:blipFill>
        <p:spPr bwMode="auto">
          <a:xfrm>
            <a:off x="1547664" y="908719"/>
            <a:ext cx="5972199" cy="5558823"/>
          </a:xfrm>
          <a:prstGeom prst="rect">
            <a:avLst/>
          </a:prstGeom>
          <a:noFill/>
          <a:ln w="9525">
            <a:noFill/>
            <a:miter lim="800000"/>
            <a:headEnd/>
            <a:tailEnd/>
          </a:ln>
          <a:effectLst/>
        </p:spPr>
      </p:pic>
      <p:sp>
        <p:nvSpPr>
          <p:cNvPr id="6" name="Title 1"/>
          <p:cNvSpPr>
            <a:spLocks noGrp="1"/>
          </p:cNvSpPr>
          <p:nvPr>
            <p:ph type="title"/>
          </p:nvPr>
        </p:nvSpPr>
        <p:spPr>
          <a:xfrm>
            <a:off x="467544" y="407514"/>
            <a:ext cx="8229600" cy="357190"/>
          </a:xfrm>
        </p:spPr>
        <p:txBody>
          <a:bodyPr>
            <a:noAutofit/>
          </a:bodyPr>
          <a:lstStyle/>
          <a:p>
            <a:r>
              <a:rPr lang="fa-IR" sz="3000" b="1" dirty="0" smtClean="0">
                <a:solidFill>
                  <a:srgbClr val="C00000"/>
                </a:solidFill>
                <a:cs typeface="B Titr" pitchFamily="2" charset="-78"/>
              </a:rPr>
              <a:t>معیار های ورود و خروج از مطالعه</a:t>
            </a:r>
            <a:endParaRPr lang="en-US" sz="30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6597" y="404664"/>
            <a:ext cx="6475349" cy="928688"/>
          </a:xfrm>
          <a:solidFill>
            <a:schemeClr val="accent6"/>
          </a:solidFill>
        </p:spPr>
        <p:txBody>
          <a:bodyPr lIns="0" rIns="0" bIns="0" anchor="b">
            <a:normAutofit/>
          </a:bodyPr>
          <a:lstStyle/>
          <a:p>
            <a:r>
              <a:rPr lang="en-US" dirty="0">
                <a:effectLst>
                  <a:outerShdw blurRad="38100" dist="38100" dir="2700000" algn="tl">
                    <a:srgbClr val="C0C0C0"/>
                  </a:outerShdw>
                </a:effectLst>
                <a:latin typeface="Times New Roman MT Extra Bold" pitchFamily="18" charset="0"/>
              </a:rPr>
              <a:t>TLGS</a:t>
            </a:r>
            <a:r>
              <a:rPr lang="fa-IR" dirty="0">
                <a:effectLst>
                  <a:outerShdw blurRad="38100" dist="38100" dir="2700000" algn="tl">
                    <a:srgbClr val="C0C0C0"/>
                  </a:outerShdw>
                </a:effectLst>
                <a:latin typeface="Times New Roman MT Extra Bold" pitchFamily="18" charset="0"/>
                <a:cs typeface="Traditional Arabic" pitchFamily="2" charset="-78"/>
              </a:rPr>
              <a:t>  </a:t>
            </a:r>
            <a:r>
              <a:rPr lang="en-US" dirty="0">
                <a:effectLst>
                  <a:outerShdw blurRad="38100" dist="38100" dir="2700000" algn="tl">
                    <a:srgbClr val="C0C0C0"/>
                  </a:outerShdw>
                </a:effectLst>
                <a:latin typeface="Times New Roman MT Extra Bold" pitchFamily="18" charset="0"/>
              </a:rPr>
              <a:t>Cohort</a:t>
            </a:r>
          </a:p>
        </p:txBody>
      </p:sp>
      <p:sp>
        <p:nvSpPr>
          <p:cNvPr id="5" name="Flowchart: Process 4"/>
          <p:cNvSpPr/>
          <p:nvPr/>
        </p:nvSpPr>
        <p:spPr>
          <a:xfrm>
            <a:off x="52104" y="3688195"/>
            <a:ext cx="1329332"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1380-1377</a:t>
            </a:r>
            <a:endParaRPr lang="en-US" sz="2000" b="1" dirty="0">
              <a:solidFill>
                <a:srgbClr val="FFFFFF"/>
              </a:solidFill>
            </a:endParaRPr>
          </a:p>
        </p:txBody>
      </p:sp>
      <p:sp>
        <p:nvSpPr>
          <p:cNvPr id="26" name="Flowchart: Process 25"/>
          <p:cNvSpPr/>
          <p:nvPr/>
        </p:nvSpPr>
        <p:spPr>
          <a:xfrm>
            <a:off x="1868110" y="3703148"/>
            <a:ext cx="1321593"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1384-1380</a:t>
            </a:r>
            <a:endParaRPr lang="en-US" sz="1600" b="1" dirty="0">
              <a:solidFill>
                <a:srgbClr val="FFFFFF"/>
              </a:solidFill>
            </a:endParaRPr>
          </a:p>
        </p:txBody>
      </p:sp>
      <p:sp>
        <p:nvSpPr>
          <p:cNvPr id="29" name="Flowchart: Process 28"/>
          <p:cNvSpPr/>
          <p:nvPr/>
        </p:nvSpPr>
        <p:spPr>
          <a:xfrm>
            <a:off x="3673569" y="3719021"/>
            <a:ext cx="1321592"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a:solidFill>
                  <a:srgbClr val="FFFFFF"/>
                </a:solidFill>
              </a:rPr>
              <a:t>1387-1384</a:t>
            </a:r>
            <a:endParaRPr lang="en-US" sz="2000" b="1" dirty="0">
              <a:solidFill>
                <a:srgbClr val="FFFFFF"/>
              </a:solidFill>
            </a:endParaRPr>
          </a:p>
        </p:txBody>
      </p:sp>
      <p:sp>
        <p:nvSpPr>
          <p:cNvPr id="827401" name="TextBox 39"/>
          <p:cNvSpPr txBox="1">
            <a:spLocks noChangeArrowheads="1"/>
          </p:cNvSpPr>
          <p:nvPr/>
        </p:nvSpPr>
        <p:spPr bwMode="auto">
          <a:xfrm>
            <a:off x="71438" y="285750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1</a:t>
            </a:r>
          </a:p>
        </p:txBody>
      </p:sp>
      <p:sp>
        <p:nvSpPr>
          <p:cNvPr id="827402" name="TextBox 40"/>
          <p:cNvSpPr txBox="1">
            <a:spLocks noChangeArrowheads="1"/>
          </p:cNvSpPr>
          <p:nvPr/>
        </p:nvSpPr>
        <p:spPr bwMode="auto">
          <a:xfrm>
            <a:off x="1745846" y="286368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2</a:t>
            </a:r>
          </a:p>
        </p:txBody>
      </p:sp>
      <p:sp>
        <p:nvSpPr>
          <p:cNvPr id="827403" name="TextBox 41"/>
          <p:cNvSpPr txBox="1">
            <a:spLocks noChangeArrowheads="1"/>
          </p:cNvSpPr>
          <p:nvPr/>
        </p:nvSpPr>
        <p:spPr bwMode="auto">
          <a:xfrm>
            <a:off x="3668980" y="2853452"/>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3</a:t>
            </a:r>
          </a:p>
        </p:txBody>
      </p:sp>
      <p:sp>
        <p:nvSpPr>
          <p:cNvPr id="28" name="Oval 27"/>
          <p:cNvSpPr/>
          <p:nvPr/>
        </p:nvSpPr>
        <p:spPr>
          <a:xfrm>
            <a:off x="0" y="2714625"/>
            <a:ext cx="1357313"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 name="Oval 30"/>
          <p:cNvSpPr/>
          <p:nvPr/>
        </p:nvSpPr>
        <p:spPr>
          <a:xfrm>
            <a:off x="1720327" y="2727156"/>
            <a:ext cx="1357313" cy="642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3" name="Oval 32"/>
          <p:cNvSpPr/>
          <p:nvPr/>
        </p:nvSpPr>
        <p:spPr>
          <a:xfrm>
            <a:off x="3465585" y="2716927"/>
            <a:ext cx="1357312" cy="642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4" name="TextBox 23"/>
          <p:cNvSpPr txBox="1"/>
          <p:nvPr/>
        </p:nvSpPr>
        <p:spPr>
          <a:xfrm>
            <a:off x="35718" y="4318000"/>
            <a:ext cx="1214438" cy="396875"/>
          </a:xfrm>
          <a:prstGeom prst="rect">
            <a:avLst/>
          </a:prstGeom>
          <a:noFill/>
        </p:spPr>
        <p:txBody>
          <a:bodyPr>
            <a:spAutoFit/>
          </a:bodyPr>
          <a:lstStyle/>
          <a:p>
            <a:pPr algn="ctr" fontAlgn="base">
              <a:spcBef>
                <a:spcPct val="0"/>
              </a:spcBef>
              <a:spcAft>
                <a:spcPct val="0"/>
              </a:spcAft>
            </a:pPr>
            <a:r>
              <a:rPr lang="en-US" sz="2000" b="1" dirty="0">
                <a:solidFill>
                  <a:srgbClr val="FF0000"/>
                </a:solidFill>
                <a:effectLst>
                  <a:outerShdw blurRad="38100" dist="38100" dir="2700000" algn="tl">
                    <a:srgbClr val="C0C0C0"/>
                  </a:outerShdw>
                </a:effectLst>
                <a:cs typeface="Times New Roman" pitchFamily="18" charset="0"/>
              </a:rPr>
              <a:t>15005</a:t>
            </a:r>
          </a:p>
        </p:txBody>
      </p:sp>
      <p:sp>
        <p:nvSpPr>
          <p:cNvPr id="38" name="TextBox 37"/>
          <p:cNvSpPr txBox="1">
            <a:spLocks noChangeArrowheads="1"/>
          </p:cNvSpPr>
          <p:nvPr/>
        </p:nvSpPr>
        <p:spPr bwMode="auto">
          <a:xfrm>
            <a:off x="1781564" y="4314825"/>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FF0000"/>
                </a:solidFill>
                <a:cs typeface="Times New Roman" pitchFamily="18" charset="0"/>
              </a:rPr>
              <a:t>57.9 %</a:t>
            </a:r>
          </a:p>
        </p:txBody>
      </p:sp>
      <p:sp>
        <p:nvSpPr>
          <p:cNvPr id="44" name="TextBox 43"/>
          <p:cNvSpPr txBox="1">
            <a:spLocks noChangeArrowheads="1"/>
          </p:cNvSpPr>
          <p:nvPr/>
        </p:nvSpPr>
        <p:spPr bwMode="auto">
          <a:xfrm>
            <a:off x="3664535" y="4313111"/>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76.8 </a:t>
            </a:r>
            <a:r>
              <a:rPr lang="en-US" sz="2000" b="1" dirty="0">
                <a:solidFill>
                  <a:srgbClr val="FF0000"/>
                </a:solidFill>
                <a:cs typeface="Times New Roman" pitchFamily="18" charset="0"/>
              </a:rPr>
              <a:t>%</a:t>
            </a:r>
          </a:p>
        </p:txBody>
      </p:sp>
      <p:sp>
        <p:nvSpPr>
          <p:cNvPr id="45" name="Curved Up Arrow 44"/>
          <p:cNvSpPr/>
          <p:nvPr/>
        </p:nvSpPr>
        <p:spPr>
          <a:xfrm>
            <a:off x="423395" y="4763923"/>
            <a:ext cx="1786405" cy="417677"/>
          </a:xfrm>
          <a:prstGeom prst="curvedUp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47" name="Curved Down Arrow 46"/>
          <p:cNvSpPr/>
          <p:nvPr/>
        </p:nvSpPr>
        <p:spPr>
          <a:xfrm rot="21330380">
            <a:off x="856613" y="1598972"/>
            <a:ext cx="6575255" cy="642937"/>
          </a:xfrm>
          <a:prstGeom prst="curvedDownArrow">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49" name="TextBox 48"/>
          <p:cNvSpPr txBox="1">
            <a:spLocks noChangeArrowheads="1"/>
          </p:cNvSpPr>
          <p:nvPr/>
        </p:nvSpPr>
        <p:spPr bwMode="auto">
          <a:xfrm>
            <a:off x="6705600" y="2098393"/>
            <a:ext cx="1649367"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smtClean="0">
                <a:solidFill>
                  <a:srgbClr val="FF0000"/>
                </a:solidFill>
                <a:cs typeface="Times New Roman" pitchFamily="18" charset="0"/>
              </a:rPr>
              <a:t>RR=60 </a:t>
            </a:r>
            <a:r>
              <a:rPr lang="en-US" sz="2000" b="1" dirty="0">
                <a:solidFill>
                  <a:srgbClr val="FF0000"/>
                </a:solidFill>
                <a:cs typeface="Times New Roman" pitchFamily="18" charset="0"/>
              </a:rPr>
              <a:t>%</a:t>
            </a:r>
          </a:p>
        </p:txBody>
      </p:sp>
      <p:sp>
        <p:nvSpPr>
          <p:cNvPr id="32" name="Flowchart: Process 31"/>
          <p:cNvSpPr/>
          <p:nvPr/>
        </p:nvSpPr>
        <p:spPr>
          <a:xfrm>
            <a:off x="5334000" y="3703147"/>
            <a:ext cx="1371600" cy="428625"/>
          </a:xfrm>
          <a:prstGeom prst="flowChart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600" b="1" dirty="0" smtClean="0">
                <a:solidFill>
                  <a:srgbClr val="FFFFFF"/>
                </a:solidFill>
              </a:rPr>
              <a:t>1390-1387</a:t>
            </a:r>
            <a:endParaRPr lang="en-US" sz="2000" b="1" dirty="0">
              <a:solidFill>
                <a:srgbClr val="FFFFFF"/>
              </a:solidFill>
            </a:endParaRPr>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44" y="2714625"/>
            <a:ext cx="13843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41"/>
          <p:cNvSpPr txBox="1">
            <a:spLocks noChangeArrowheads="1"/>
          </p:cNvSpPr>
          <p:nvPr/>
        </p:nvSpPr>
        <p:spPr bwMode="auto">
          <a:xfrm>
            <a:off x="5577218" y="2851150"/>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a:t>
            </a:r>
            <a:r>
              <a:rPr lang="en-US" dirty="0" smtClean="0">
                <a:solidFill>
                  <a:srgbClr val="000000"/>
                </a:solidFill>
                <a:latin typeface="Arial" pitchFamily="34" charset="0"/>
              </a:rPr>
              <a:t>4</a:t>
            </a:r>
            <a:endParaRPr lang="en-US" dirty="0">
              <a:solidFill>
                <a:srgbClr val="000000"/>
              </a:solidFill>
              <a:latin typeface="Arial" pitchFamily="34" charset="0"/>
            </a:endParaRPr>
          </a:p>
        </p:txBody>
      </p:sp>
      <p:sp>
        <p:nvSpPr>
          <p:cNvPr id="42" name="TextBox 41"/>
          <p:cNvSpPr txBox="1">
            <a:spLocks noChangeArrowheads="1"/>
          </p:cNvSpPr>
          <p:nvPr/>
        </p:nvSpPr>
        <p:spPr bwMode="auto">
          <a:xfrm>
            <a:off x="5612936" y="4344688"/>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84.9%</a:t>
            </a:r>
            <a:endParaRPr lang="en-US" sz="2000" b="1" dirty="0">
              <a:solidFill>
                <a:srgbClr val="FF0000"/>
              </a:solidFill>
              <a:cs typeface="Times New Roman" pitchFamily="18" charset="0"/>
            </a:endParaRPr>
          </a:p>
        </p:txBody>
      </p:sp>
      <p:cxnSp>
        <p:nvCxnSpPr>
          <p:cNvPr id="4" name="Straight Arrow Connector 3"/>
          <p:cNvCxnSpPr/>
          <p:nvPr/>
        </p:nvCxnSpPr>
        <p:spPr bwMode="auto">
          <a:xfrm>
            <a:off x="607219" y="6066105"/>
            <a:ext cx="8155781" cy="1"/>
          </a:xfrm>
          <a:prstGeom prst="straightConnector1">
            <a:avLst/>
          </a:prstGeom>
          <a:blipFill dpi="0" rotWithShape="0">
            <a:blip r:embed="rId3"/>
            <a:srcRect/>
            <a:stretch>
              <a:fillRect/>
            </a:stretch>
          </a:blipFill>
          <a:ln w="76200" cap="flat" cmpd="sng" algn="ctr">
            <a:solidFill>
              <a:srgbClr val="990033"/>
            </a:solidFill>
            <a:prstDash val="solid"/>
            <a:round/>
            <a:headEnd type="none" w="med" len="med"/>
            <a:tailEnd type="stealth" w="med" len="lg"/>
          </a:ln>
          <a:effectLst/>
        </p:spPr>
      </p:cxnSp>
      <p:sp>
        <p:nvSpPr>
          <p:cNvPr id="34" name="Curved Up Arrow 33"/>
          <p:cNvSpPr/>
          <p:nvPr/>
        </p:nvSpPr>
        <p:spPr>
          <a:xfrm>
            <a:off x="2303393" y="4777289"/>
            <a:ext cx="1773360" cy="417677"/>
          </a:xfrm>
          <a:prstGeom prst="curvedUpArrow">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35" name="Curved Up Arrow 34"/>
          <p:cNvSpPr/>
          <p:nvPr/>
        </p:nvSpPr>
        <p:spPr>
          <a:xfrm>
            <a:off x="4134593" y="4778716"/>
            <a:ext cx="2048237" cy="417677"/>
          </a:xfrm>
          <a:prstGeom prst="curvedUpArrow">
            <a:avLst>
              <a:gd name="adj1" fmla="val 25000"/>
              <a:gd name="adj2" fmla="val 50000"/>
              <a:gd name="adj3" fmla="val 34802"/>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0" name="TextBox 9"/>
          <p:cNvSpPr txBox="1"/>
          <p:nvPr/>
        </p:nvSpPr>
        <p:spPr>
          <a:xfrm>
            <a:off x="2627710" y="6292334"/>
            <a:ext cx="3858749" cy="369332"/>
          </a:xfrm>
          <a:prstGeom prst="rect">
            <a:avLst/>
          </a:prstGeom>
          <a:noFill/>
        </p:spPr>
        <p:txBody>
          <a:bodyPr wrap="none" rtlCol="0">
            <a:spAutoFit/>
          </a:bodyPr>
          <a:lstStyle/>
          <a:p>
            <a:pPr algn="ctr"/>
            <a:r>
              <a:rPr lang="en-US" b="1" dirty="0" smtClean="0">
                <a:solidFill>
                  <a:srgbClr val="2D2DB9">
                    <a:lumMod val="75000"/>
                  </a:srgbClr>
                </a:solidFill>
              </a:rPr>
              <a:t>Continuous NCD outcomes follow-up</a:t>
            </a:r>
            <a:endParaRPr lang="en-US" b="1" dirty="0">
              <a:solidFill>
                <a:srgbClr val="2D2DB9">
                  <a:lumMod val="75000"/>
                </a:srgbClr>
              </a:solidFill>
            </a:endParaRPr>
          </a:p>
        </p:txBody>
      </p:sp>
      <p:sp>
        <p:nvSpPr>
          <p:cNvPr id="46" name="Flowchart: Process 45"/>
          <p:cNvSpPr/>
          <p:nvPr/>
        </p:nvSpPr>
        <p:spPr>
          <a:xfrm>
            <a:off x="7191559" y="3699424"/>
            <a:ext cx="1400987" cy="432349"/>
          </a:xfrm>
          <a:prstGeom prst="flowChartProcess">
            <a:avLst/>
          </a:prstGeom>
          <a:solidFill>
            <a:srgbClr val="7030A0"/>
          </a:solidFill>
          <a:ln>
            <a:gradFill flip="none" rotWithShape="1">
              <a:gsLst>
                <a:gs pos="0">
                  <a:schemeClr val="accent1">
                    <a:tint val="66000"/>
                    <a:satMod val="160000"/>
                  </a:schemeClr>
                </a:gs>
                <a:gs pos="34000">
                  <a:schemeClr val="accent1">
                    <a:tint val="23500"/>
                    <a:satMod val="16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b="1" dirty="0" smtClean="0">
                <a:solidFill>
                  <a:srgbClr val="FFFFFF"/>
                </a:solidFill>
              </a:rPr>
              <a:t>1390</a:t>
            </a:r>
            <a:r>
              <a:rPr lang="en-US" sz="1600" b="1" dirty="0" smtClean="0">
                <a:solidFill>
                  <a:srgbClr val="FFFFFF"/>
                </a:solidFill>
              </a:rPr>
              <a:t> -</a:t>
            </a:r>
            <a:r>
              <a:rPr lang="fa-IR" sz="1600" b="1" dirty="0" smtClean="0">
                <a:solidFill>
                  <a:srgbClr val="FFFFFF"/>
                </a:solidFill>
              </a:rPr>
              <a:t>1393</a:t>
            </a:r>
            <a:endParaRPr lang="en-US" sz="2000" b="1" dirty="0">
              <a:solidFill>
                <a:srgbClr val="FFFFFF"/>
              </a:solidFill>
            </a:endParaRPr>
          </a:p>
        </p:txBody>
      </p:sp>
      <p:pic>
        <p:nvPicPr>
          <p:cNvPr id="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380" y="2731992"/>
            <a:ext cx="13843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41"/>
          <p:cNvSpPr txBox="1">
            <a:spLocks noChangeArrowheads="1"/>
          </p:cNvSpPr>
          <p:nvPr/>
        </p:nvSpPr>
        <p:spPr bwMode="auto">
          <a:xfrm>
            <a:off x="7412966" y="2839851"/>
            <a:ext cx="1285875" cy="369888"/>
          </a:xfrm>
          <a:prstGeom prst="rect">
            <a:avLst/>
          </a:prstGeom>
          <a:noFill/>
          <a:ln w="9525">
            <a:noFill/>
            <a:miter lim="800000"/>
            <a:headEnd/>
            <a:tailEnd/>
          </a:ln>
        </p:spPr>
        <p:txBody>
          <a:bodyPr>
            <a:spAutoFit/>
          </a:bodyPr>
          <a:lstStyle/>
          <a:p>
            <a:pPr fontAlgn="base">
              <a:spcBef>
                <a:spcPct val="0"/>
              </a:spcBef>
              <a:spcAft>
                <a:spcPct val="0"/>
              </a:spcAft>
            </a:pPr>
            <a:r>
              <a:rPr lang="en-US" dirty="0">
                <a:solidFill>
                  <a:srgbClr val="000000"/>
                </a:solidFill>
                <a:latin typeface="Arial" pitchFamily="34" charset="0"/>
              </a:rPr>
              <a:t>Phase 5</a:t>
            </a:r>
          </a:p>
        </p:txBody>
      </p:sp>
      <p:sp>
        <p:nvSpPr>
          <p:cNvPr id="52" name="Curved Up Arrow 51"/>
          <p:cNvSpPr/>
          <p:nvPr/>
        </p:nvSpPr>
        <p:spPr>
          <a:xfrm>
            <a:off x="6182830" y="4778716"/>
            <a:ext cx="2017459" cy="417677"/>
          </a:xfrm>
          <a:prstGeom prst="curvedUpArrow">
            <a:avLst>
              <a:gd name="adj1" fmla="val 25000"/>
              <a:gd name="adj2" fmla="val 53319"/>
              <a:gd name="adj3" fmla="val 21732"/>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53" name="TextBox 52"/>
          <p:cNvSpPr txBox="1">
            <a:spLocks noChangeArrowheads="1"/>
          </p:cNvSpPr>
          <p:nvPr/>
        </p:nvSpPr>
        <p:spPr bwMode="auto">
          <a:xfrm>
            <a:off x="7442949" y="4363873"/>
            <a:ext cx="12144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smtClean="0">
                <a:solidFill>
                  <a:srgbClr val="FF0000"/>
                </a:solidFill>
                <a:cs typeface="Times New Roman" pitchFamily="18" charset="0"/>
              </a:rPr>
              <a:t>83.2%</a:t>
            </a:r>
            <a:endParaRPr lang="en-US" sz="2000" b="1" dirty="0">
              <a:solidFill>
                <a:srgbClr val="FF0000"/>
              </a:solidFill>
              <a:cs typeface="Times New Roman" pitchFamily="18" charset="0"/>
            </a:endParaRPr>
          </a:p>
        </p:txBody>
      </p:sp>
      <p:sp>
        <p:nvSpPr>
          <p:cNvPr id="3" name="Right Arrow 2"/>
          <p:cNvSpPr/>
          <p:nvPr/>
        </p:nvSpPr>
        <p:spPr bwMode="auto">
          <a:xfrm>
            <a:off x="1381436" y="3467653"/>
            <a:ext cx="601599" cy="899613"/>
          </a:xfrm>
          <a:prstGeom prst="rightArrow">
            <a:avLst/>
          </a:prstGeom>
          <a:gradFill flip="none" rotWithShape="1">
            <a:gsLst>
              <a:gs pos="53000">
                <a:srgbClr val="3F4BC7"/>
              </a:gs>
              <a:gs pos="13000">
                <a:schemeClr val="accent6">
                  <a:lumMod val="75000"/>
                </a:schemeClr>
              </a:gs>
              <a:gs pos="93000">
                <a:srgbClr val="85C2FF"/>
              </a:gs>
              <a:gs pos="95000">
                <a:srgbClr val="C4D6EB"/>
              </a:gs>
              <a:gs pos="100000">
                <a:srgbClr val="FFEBFA"/>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rtl="1" fontAlgn="base">
              <a:spcBef>
                <a:spcPct val="0"/>
              </a:spcBef>
              <a:spcAft>
                <a:spcPct val="0"/>
              </a:spcAft>
            </a:pPr>
            <a:endParaRPr lang="en-US" sz="1600" smtClean="0">
              <a:solidFill>
                <a:srgbClr val="FFFFFF"/>
              </a:solidFill>
              <a:cs typeface="Mitra" pitchFamily="2" charset="-78"/>
            </a:endParaRPr>
          </a:p>
        </p:txBody>
      </p:sp>
      <p:sp>
        <p:nvSpPr>
          <p:cNvPr id="43" name="Right Arrow 42"/>
          <p:cNvSpPr/>
          <p:nvPr/>
        </p:nvSpPr>
        <p:spPr bwMode="auto">
          <a:xfrm>
            <a:off x="3189703" y="3467653"/>
            <a:ext cx="601599" cy="899613"/>
          </a:xfrm>
          <a:prstGeom prst="rightArrow">
            <a:avLst/>
          </a:prstGeom>
          <a:gradFill flip="none" rotWithShape="1">
            <a:gsLst>
              <a:gs pos="53000">
                <a:srgbClr val="3F4BC7"/>
              </a:gs>
              <a:gs pos="13000">
                <a:schemeClr val="accent6">
                  <a:lumMod val="75000"/>
                </a:schemeClr>
              </a:gs>
              <a:gs pos="93000">
                <a:srgbClr val="85C2FF"/>
              </a:gs>
              <a:gs pos="95000">
                <a:srgbClr val="C4D6EB"/>
              </a:gs>
              <a:gs pos="100000">
                <a:srgbClr val="FFEBFA"/>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rtl="1" fontAlgn="base">
              <a:spcBef>
                <a:spcPct val="0"/>
              </a:spcBef>
              <a:spcAft>
                <a:spcPct val="0"/>
              </a:spcAft>
            </a:pPr>
            <a:endParaRPr lang="en-US" sz="1600" smtClean="0">
              <a:solidFill>
                <a:srgbClr val="FFFFFF"/>
              </a:solidFill>
              <a:cs typeface="Mitra" pitchFamily="2" charset="-78"/>
            </a:endParaRPr>
          </a:p>
        </p:txBody>
      </p:sp>
      <p:sp>
        <p:nvSpPr>
          <p:cNvPr id="54" name="Right Arrow 53"/>
          <p:cNvSpPr/>
          <p:nvPr/>
        </p:nvSpPr>
        <p:spPr bwMode="auto">
          <a:xfrm>
            <a:off x="4932824" y="3467653"/>
            <a:ext cx="601599" cy="899613"/>
          </a:xfrm>
          <a:prstGeom prst="rightArrow">
            <a:avLst/>
          </a:prstGeom>
          <a:gradFill flip="none" rotWithShape="1">
            <a:gsLst>
              <a:gs pos="53000">
                <a:srgbClr val="3F4BC7"/>
              </a:gs>
              <a:gs pos="13000">
                <a:schemeClr val="accent6">
                  <a:lumMod val="75000"/>
                </a:schemeClr>
              </a:gs>
              <a:gs pos="93000">
                <a:srgbClr val="85C2FF"/>
              </a:gs>
              <a:gs pos="95000">
                <a:srgbClr val="C4D6EB"/>
              </a:gs>
              <a:gs pos="100000">
                <a:srgbClr val="FFEBFA"/>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rtl="1" fontAlgn="base">
              <a:spcBef>
                <a:spcPct val="0"/>
              </a:spcBef>
              <a:spcAft>
                <a:spcPct val="0"/>
              </a:spcAft>
            </a:pPr>
            <a:endParaRPr lang="en-US" sz="1600" smtClean="0">
              <a:solidFill>
                <a:srgbClr val="FFFFFF"/>
              </a:solidFill>
              <a:cs typeface="Mitra" pitchFamily="2" charset="-78"/>
            </a:endParaRPr>
          </a:p>
        </p:txBody>
      </p:sp>
      <p:sp>
        <p:nvSpPr>
          <p:cNvPr id="55" name="Right Arrow 54"/>
          <p:cNvSpPr/>
          <p:nvPr/>
        </p:nvSpPr>
        <p:spPr bwMode="auto">
          <a:xfrm>
            <a:off x="6705600" y="3467653"/>
            <a:ext cx="601599" cy="899613"/>
          </a:xfrm>
          <a:prstGeom prst="rightArrow">
            <a:avLst/>
          </a:prstGeom>
          <a:gradFill flip="none" rotWithShape="1">
            <a:gsLst>
              <a:gs pos="53000">
                <a:srgbClr val="3F4BC7"/>
              </a:gs>
              <a:gs pos="13000">
                <a:schemeClr val="accent6">
                  <a:lumMod val="75000"/>
                </a:schemeClr>
              </a:gs>
              <a:gs pos="93000">
                <a:srgbClr val="85C2FF"/>
              </a:gs>
              <a:gs pos="95000">
                <a:srgbClr val="C4D6EB"/>
              </a:gs>
              <a:gs pos="100000">
                <a:srgbClr val="FFEBFA"/>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rtl="1" fontAlgn="base">
              <a:spcBef>
                <a:spcPct val="0"/>
              </a:spcBef>
              <a:spcAft>
                <a:spcPct val="0"/>
              </a:spcAft>
            </a:pPr>
            <a:endParaRPr lang="en-US" sz="1600" smtClean="0">
              <a:solidFill>
                <a:srgbClr val="FFFFFF"/>
              </a:solidFill>
              <a:cs typeface="Mitra" pitchFamily="2" charset="-78"/>
            </a:endParaRPr>
          </a:p>
        </p:txBody>
      </p:sp>
      <p:sp>
        <p:nvSpPr>
          <p:cNvPr id="56" name="Right Arrow 55"/>
          <p:cNvSpPr/>
          <p:nvPr/>
        </p:nvSpPr>
        <p:spPr bwMode="auto">
          <a:xfrm>
            <a:off x="8599473" y="3487715"/>
            <a:ext cx="601599" cy="829583"/>
          </a:xfrm>
          <a:prstGeom prst="rightArrow">
            <a:avLst/>
          </a:prstGeom>
          <a:gradFill flip="none" rotWithShape="1">
            <a:gsLst>
              <a:gs pos="53000">
                <a:srgbClr val="3F4BC7"/>
              </a:gs>
              <a:gs pos="13000">
                <a:schemeClr val="accent6">
                  <a:lumMod val="75000"/>
                </a:schemeClr>
              </a:gs>
              <a:gs pos="93000">
                <a:srgbClr val="85C2FF"/>
              </a:gs>
              <a:gs pos="95000">
                <a:srgbClr val="C4D6EB"/>
              </a:gs>
              <a:gs pos="100000">
                <a:srgbClr val="FFEBFA"/>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rtl="1" fontAlgn="base">
              <a:spcBef>
                <a:spcPct val="0"/>
              </a:spcBef>
              <a:spcAft>
                <a:spcPct val="0"/>
              </a:spcAft>
            </a:pPr>
            <a:endParaRPr lang="en-US" sz="1600" smtClean="0">
              <a:solidFill>
                <a:srgbClr val="FFFFFF"/>
              </a:solidFill>
              <a:cs typeface="Mitra" pitchFamily="2" charset="-78"/>
            </a:endParaRPr>
          </a:p>
        </p:txBody>
      </p:sp>
    </p:spTree>
    <p:extLst>
      <p:ext uri="{BB962C8B-B14F-4D97-AF65-F5344CB8AC3E}">
        <p14:creationId xmlns:p14="http://schemas.microsoft.com/office/powerpoint/2010/main" val="3160245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22</a:t>
            </a:fld>
            <a:endParaRPr lang="en-US"/>
          </a:p>
        </p:txBody>
      </p:sp>
      <p:sp>
        <p:nvSpPr>
          <p:cNvPr id="6" name="Title 1"/>
          <p:cNvSpPr txBox="1">
            <a:spLocks/>
          </p:cNvSpPr>
          <p:nvPr/>
        </p:nvSpPr>
        <p:spPr>
          <a:xfrm>
            <a:off x="457200" y="1700808"/>
            <a:ext cx="8229600" cy="2088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6500" b="1" dirty="0" smtClean="0">
                <a:solidFill>
                  <a:srgbClr val="C00000"/>
                </a:solidFill>
                <a:cs typeface="B Titr" pitchFamily="2" charset="-78"/>
              </a:rPr>
              <a:t>جدول متغیرها</a:t>
            </a:r>
            <a:endParaRPr lang="en-US" sz="6500" b="1" dirty="0">
              <a:solidFill>
                <a:srgbClr val="C00000"/>
              </a:solidFill>
              <a:cs typeface="B Titr" pitchFamily="2" charset="-78"/>
            </a:endParaRPr>
          </a:p>
        </p:txBody>
      </p:sp>
    </p:spTree>
    <p:extLst>
      <p:ext uri="{BB962C8B-B14F-4D97-AF65-F5344CB8AC3E}">
        <p14:creationId xmlns:p14="http://schemas.microsoft.com/office/powerpoint/2010/main" val="4192531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37849587"/>
              </p:ext>
            </p:extLst>
          </p:nvPr>
        </p:nvGraphicFramePr>
        <p:xfrm>
          <a:off x="179512" y="116632"/>
          <a:ext cx="8820472" cy="6586626"/>
        </p:xfrm>
        <a:graphic>
          <a:graphicData uri="http://schemas.openxmlformats.org/drawingml/2006/table">
            <a:tbl>
              <a:tblPr rtl="1" firstRow="1" firstCol="1" bandRow="1">
                <a:tableStyleId>{5C22544A-7EE6-4342-B048-85BDC9FD1C3A}</a:tableStyleId>
              </a:tblPr>
              <a:tblGrid>
                <a:gridCol w="812706"/>
                <a:gridCol w="1077050"/>
                <a:gridCol w="370441"/>
                <a:gridCol w="370441"/>
                <a:gridCol w="366134"/>
                <a:gridCol w="366997"/>
                <a:gridCol w="366997"/>
                <a:gridCol w="366134"/>
                <a:gridCol w="2407014"/>
                <a:gridCol w="848572"/>
                <a:gridCol w="1467986"/>
              </a:tblGrid>
              <a:tr h="227266">
                <a:tc rowSpan="2">
                  <a:txBody>
                    <a:bodyPr/>
                    <a:lstStyle/>
                    <a:p>
                      <a:pPr algn="ctr" rtl="1">
                        <a:lnSpc>
                          <a:spcPct val="115000"/>
                        </a:lnSpc>
                        <a:spcAft>
                          <a:spcPts val="0"/>
                        </a:spcAft>
                      </a:pPr>
                      <a:r>
                        <a:rPr lang="fa-IR" sz="1200" b="1" dirty="0" smtClean="0">
                          <a:solidFill>
                            <a:schemeClr val="tx1"/>
                          </a:solidFill>
                          <a:effectLst/>
                          <a:cs typeface="B Titr" panose="00000700000000000000" pitchFamily="2" charset="-78"/>
                        </a:rPr>
                        <a:t>ر</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عنوان متغير</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نوع متغير</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كمي</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كيفي</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تعريف علمي - عملي</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a:solidFill>
                            <a:schemeClr val="tx1"/>
                          </a:solidFill>
                          <a:effectLst/>
                          <a:cs typeface="B Titr" panose="00000700000000000000" pitchFamily="2" charset="-78"/>
                        </a:rPr>
                        <a:t>نحوه اندازه گيري</a:t>
                      </a:r>
                      <a:endParaRPr lang="en-US" sz="1200" b="1">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مقياس</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606042">
                <a:tc vMerge="1">
                  <a:txBody>
                    <a:bodyPr/>
                    <a:lstStyle/>
                    <a:p>
                      <a:endParaRPr lang="en-US"/>
                    </a:p>
                  </a:txBody>
                  <a:tcPr/>
                </a:tc>
                <a:tc vMerge="1">
                  <a:txBody>
                    <a:bodyPr/>
                    <a:lstStyle/>
                    <a:p>
                      <a:endParaRPr lang="en-US"/>
                    </a:p>
                  </a:txBody>
                  <a:tcPr/>
                </a:tc>
                <a:tc>
                  <a:txBody>
                    <a:bodyPr/>
                    <a:lstStyle/>
                    <a:p>
                      <a:pPr marL="71755" marR="71755" algn="ctr" rtl="1">
                        <a:lnSpc>
                          <a:spcPct val="115000"/>
                        </a:lnSpc>
                        <a:spcAft>
                          <a:spcPts val="0"/>
                        </a:spcAft>
                      </a:pPr>
                      <a:r>
                        <a:rPr lang="fa-IR" sz="1200" b="1">
                          <a:solidFill>
                            <a:schemeClr val="tx1"/>
                          </a:solidFill>
                          <a:effectLst/>
                          <a:cs typeface="B Titr" panose="00000700000000000000" pitchFamily="2" charset="-78"/>
                        </a:rPr>
                        <a:t>مستقل</a:t>
                      </a:r>
                      <a:endParaRPr lang="en-US" sz="1200" b="1">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a:solidFill>
                            <a:schemeClr val="tx1"/>
                          </a:solidFill>
                          <a:effectLst/>
                          <a:cs typeface="B Titr" panose="00000700000000000000" pitchFamily="2" charset="-78"/>
                        </a:rPr>
                        <a:t>وابسته</a:t>
                      </a:r>
                      <a:endParaRPr lang="en-US" sz="1200" b="1">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پيوسته</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a:solidFill>
                            <a:schemeClr val="tx1"/>
                          </a:solidFill>
                          <a:effectLst/>
                          <a:cs typeface="B Titr" panose="00000700000000000000" pitchFamily="2" charset="-78"/>
                        </a:rPr>
                        <a:t>گسسته</a:t>
                      </a:r>
                      <a:endParaRPr lang="en-US" sz="1200" b="1">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اسمي</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رتبه‏اي</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06496">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1</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سن</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سن فرد بر اساس شناسنامه.</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پرسشنامه</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سال</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496">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2</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جنس</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جنس فرد بر اساس شناسنامه.</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پرسشنامه</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زن- مرد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992">
                <a:tc>
                  <a:txBody>
                    <a:bodyPr/>
                    <a:lstStyle/>
                    <a:p>
                      <a:pPr algn="ctr" rtl="1">
                        <a:lnSpc>
                          <a:spcPct val="115000"/>
                        </a:lnSpc>
                      </a:pPr>
                      <a:r>
                        <a:rPr lang="fa-IR" sz="1200" dirty="0" smtClean="0">
                          <a:solidFill>
                            <a:sysClr val="windowText" lastClr="000000"/>
                          </a:solidFill>
                          <a:effectLst/>
                          <a:latin typeface="Calibri"/>
                          <a:cs typeface="B Titr" panose="00000700000000000000" pitchFamily="2" charset="-78"/>
                        </a:rPr>
                        <a:t>3</a:t>
                      </a:r>
                      <a:endParaRPr lang="en-US" sz="1200" dirty="0">
                        <a:solidFill>
                          <a:sysClr val="windowText" lastClr="000000"/>
                        </a:solidFill>
                        <a:effectLst/>
                        <a:latin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سابقه </a:t>
                      </a:r>
                      <a:r>
                        <a:rPr lang="en-US" sz="1200" b="1" dirty="0">
                          <a:effectLst/>
                          <a:cs typeface="B Mitra" panose="00000400000000000000" pitchFamily="2" charset="-78"/>
                        </a:rPr>
                        <a:t>CVD</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سابقه ي بيماري عروق كرونر</a:t>
                      </a:r>
                      <a:endParaRPr lang="en-US" sz="1200" b="1">
                        <a:effectLst/>
                        <a:cs typeface="B Mitra" panose="00000400000000000000" pitchFamily="2" charset="-78"/>
                      </a:endParaRPr>
                    </a:p>
                    <a:p>
                      <a:pPr algn="r" rtl="1">
                        <a:lnSpc>
                          <a:spcPct val="115000"/>
                        </a:lnSpc>
                        <a:spcAft>
                          <a:spcPts val="0"/>
                        </a:spcAft>
                      </a:pPr>
                      <a:r>
                        <a:rPr lang="fa-IR" sz="1200" b="1">
                          <a:effectLst/>
                          <a:cs typeface="B Mitra" panose="00000400000000000000" pitchFamily="2" charset="-78"/>
                        </a:rPr>
                        <a:t>قلبي و حوادث عروقي مغزي.</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پرسشنامه</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8978">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4</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فعالیت فیزیکی کم</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مجموع فعالیت فیزیکی حاصل از انجام کار در محیط بیرون، زمان استراحت یا انجام ورزش. در فاز اول مطالعه میزان کمتر از 3 بار در هفته و از فاز دوم به بعد کمتر از 600 </a:t>
                      </a:r>
                      <a:r>
                        <a:rPr lang="en-US" sz="1200" b="1" dirty="0">
                          <a:effectLst/>
                          <a:cs typeface="B Mitra" panose="00000400000000000000" pitchFamily="2" charset="-78"/>
                        </a:rPr>
                        <a:t> MET </a:t>
                      </a:r>
                      <a:r>
                        <a:rPr lang="fa-IR" sz="1200" b="1" dirty="0">
                          <a:effectLst/>
                          <a:cs typeface="B Mitra" panose="00000400000000000000" pitchFamily="2" charset="-78"/>
                        </a:rPr>
                        <a:t> بر دقیقه در هفته به عنوان فعالیت فیزیکی کم در نظر گرفته میشود.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پرسشنامه </a:t>
                      </a:r>
                      <a:r>
                        <a:rPr lang="en-US" sz="1200" b="1" dirty="0">
                          <a:effectLst/>
                          <a:cs typeface="B Mitra" panose="00000400000000000000" pitchFamily="2" charset="-78"/>
                        </a:rPr>
                        <a:t>MAQ</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5475">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5</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مصرف سيگار</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به صورت مصرف سيگار و ساير مواد دخاني مثل پيپ و قليان تعريف مي شود.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پرسشنامه</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مصرف اخیر سیگار: مصرف منظم یا گهگاه سیگار </a:t>
                      </a:r>
                      <a:endParaRPr lang="en-US" sz="1200" b="1" dirty="0">
                        <a:effectLst/>
                        <a:cs typeface="B Mitra" panose="00000400000000000000" pitchFamily="2" charset="-78"/>
                      </a:endParaRPr>
                    </a:p>
                    <a:p>
                      <a:pPr algn="ctr" rtl="1">
                        <a:lnSpc>
                          <a:spcPct val="115000"/>
                        </a:lnSpc>
                        <a:spcAft>
                          <a:spcPts val="0"/>
                        </a:spcAft>
                      </a:pPr>
                      <a:r>
                        <a:rPr lang="fa-IR" sz="1200" b="1" dirty="0">
                          <a:effectLst/>
                          <a:cs typeface="B Mitra" panose="00000400000000000000" pitchFamily="2" charset="-78"/>
                        </a:rPr>
                        <a:t>غیر سیگاری : عدم مصرف سیگار در هر زمان </a:t>
                      </a:r>
                      <a:endParaRPr lang="en-US" sz="1200" b="1" dirty="0">
                        <a:effectLst/>
                        <a:cs typeface="B Mitra" panose="00000400000000000000" pitchFamily="2" charset="-78"/>
                      </a:endParaRPr>
                    </a:p>
                    <a:p>
                      <a:pPr algn="ctr" rtl="1">
                        <a:lnSpc>
                          <a:spcPct val="115000"/>
                        </a:lnSpc>
                        <a:spcAft>
                          <a:spcPts val="0"/>
                        </a:spcAft>
                      </a:pPr>
                      <a:r>
                        <a:rPr lang="fa-IR" sz="1200" b="1" dirty="0">
                          <a:effectLst/>
                          <a:cs typeface="B Mitra" panose="00000400000000000000" pitchFamily="2" charset="-78"/>
                        </a:rPr>
                        <a:t>مصرف کننده قبلی سیگار: ترک سیگار</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490">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6</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ميزان تحصيلات</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dirty="0">
                          <a:effectLst/>
                          <a:cs typeface="B Mitra" panose="00000400000000000000" pitchFamily="2" charset="-78"/>
                        </a:rPr>
                        <a:t>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سطح تحصیلات فرد.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cs typeface="B Mitra" panose="00000400000000000000" pitchFamily="2" charset="-78"/>
                        </a:rPr>
                        <a:t>پرسشنامه</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گروه1 :بیسواد/دبستان</a:t>
                      </a:r>
                      <a:endParaRPr lang="en-US" sz="1200" b="1" dirty="0">
                        <a:effectLst/>
                        <a:cs typeface="B Mitra" panose="00000400000000000000" pitchFamily="2" charset="-78"/>
                      </a:endParaRPr>
                    </a:p>
                    <a:p>
                      <a:pPr algn="ctr" rtl="1">
                        <a:lnSpc>
                          <a:spcPct val="115000"/>
                        </a:lnSpc>
                        <a:spcAft>
                          <a:spcPts val="0"/>
                        </a:spcAft>
                      </a:pPr>
                      <a:r>
                        <a:rPr lang="fa-IR" sz="1200" b="1" dirty="0">
                          <a:effectLst/>
                          <a:cs typeface="B Mitra" panose="00000400000000000000" pitchFamily="2" charset="-78"/>
                        </a:rPr>
                        <a:t>گروه2:زیر دیپلم/دیپلم</a:t>
                      </a:r>
                      <a:endParaRPr lang="en-US" sz="1200" b="1" dirty="0">
                        <a:effectLst/>
                        <a:cs typeface="B Mitra" panose="00000400000000000000" pitchFamily="2" charset="-78"/>
                      </a:endParaRPr>
                    </a:p>
                    <a:p>
                      <a:pPr algn="ctr" rtl="1">
                        <a:lnSpc>
                          <a:spcPct val="115000"/>
                        </a:lnSpc>
                        <a:spcAft>
                          <a:spcPts val="0"/>
                        </a:spcAft>
                      </a:pPr>
                      <a:r>
                        <a:rPr lang="fa-IR" sz="1200" b="1" dirty="0">
                          <a:effectLst/>
                          <a:cs typeface="B Mitra" panose="00000400000000000000" pitchFamily="2" charset="-78"/>
                        </a:rPr>
                        <a:t>گروه3:  بالاتر از دیپلم</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7801">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7</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فشار خون بالا</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فشار خون سيستوليك ≥ 140 و دياستولی۹0≥ يا سابقه مصرف</a:t>
                      </a:r>
                      <a:endParaRPr lang="en-US" sz="1200" b="1" dirty="0">
                        <a:effectLst/>
                        <a:cs typeface="B Mitra" panose="00000400000000000000" pitchFamily="2" charset="-78"/>
                      </a:endParaRPr>
                    </a:p>
                    <a:p>
                      <a:pPr algn="r" rtl="1">
                        <a:lnSpc>
                          <a:spcPct val="115000"/>
                        </a:lnSpc>
                        <a:spcAft>
                          <a:spcPts val="0"/>
                        </a:spcAft>
                      </a:pPr>
                      <a:r>
                        <a:rPr lang="fa-IR" sz="1200" b="1" dirty="0">
                          <a:effectLst/>
                          <a:cs typeface="B Mitra" panose="00000400000000000000" pitchFamily="2" charset="-78"/>
                        </a:rPr>
                        <a:t>داروهاي كاهنده فشار خون.</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فشار سنج جیوه ای</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986">
                <a:tc>
                  <a:txBody>
                    <a:bodyPr/>
                    <a:lstStyle/>
                    <a:p>
                      <a:pPr algn="ctr" rtl="1">
                        <a:lnSpc>
                          <a:spcPct val="115000"/>
                        </a:lnSpc>
                        <a:spcAft>
                          <a:spcPts val="0"/>
                        </a:spcAft>
                      </a:pPr>
                      <a:r>
                        <a:rPr lang="fa-IR" sz="1200" dirty="0" smtClean="0">
                          <a:solidFill>
                            <a:sysClr val="windowText" lastClr="000000"/>
                          </a:solidFill>
                          <a:effectLst/>
                          <a:latin typeface="Calibri"/>
                          <a:ea typeface="Calibri"/>
                          <a:cs typeface="B Titr" panose="00000700000000000000" pitchFamily="2" charset="-78"/>
                        </a:rPr>
                        <a:t>8</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هایپرکلسترولمی</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a:effectLst/>
                          <a:cs typeface="B Mitra" panose="00000400000000000000" pitchFamily="2" charset="-78"/>
                        </a:rPr>
                        <a:t>*</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en-US" sz="1200" b="1">
                          <a:effectLst/>
                          <a:cs typeface="B Mitra" panose="00000400000000000000" pitchFamily="2" charset="-78"/>
                        </a:rPr>
                        <a:t> </a:t>
                      </a:r>
                      <a:endParaRPr lang="en-US" sz="1200" b="1">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fa-IR" sz="1200" b="1" dirty="0">
                          <a:effectLst/>
                          <a:cs typeface="B Mitra" panose="00000400000000000000" pitchFamily="2" charset="-78"/>
                        </a:rPr>
                        <a:t>به صورت توتال کلسترول ناشتاي پلاسما بالاتر از 5.1 ميلي مول در ليتر يا سابقه مصرف داروهاي كاهنده ليپيد تعريف ميشود.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كالريمتري آنزيمي </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05427527"/>
              </p:ext>
            </p:extLst>
          </p:nvPr>
        </p:nvGraphicFramePr>
        <p:xfrm>
          <a:off x="323529" y="116632"/>
          <a:ext cx="8568949" cy="6529462"/>
        </p:xfrm>
        <a:graphic>
          <a:graphicData uri="http://schemas.openxmlformats.org/drawingml/2006/table">
            <a:tbl>
              <a:tblPr rtl="1" firstRow="1" firstCol="1" bandRow="1">
                <a:tableStyleId>{5C22544A-7EE6-4342-B048-85BDC9FD1C3A}</a:tableStyleId>
              </a:tblPr>
              <a:tblGrid>
                <a:gridCol w="552795"/>
                <a:gridCol w="1238335"/>
                <a:gridCol w="362268"/>
                <a:gridCol w="362268"/>
                <a:gridCol w="358057"/>
                <a:gridCol w="358901"/>
                <a:gridCol w="358901"/>
                <a:gridCol w="358057"/>
                <a:gridCol w="2485476"/>
                <a:gridCol w="808112"/>
                <a:gridCol w="1325779"/>
              </a:tblGrid>
              <a:tr h="227266">
                <a:tc rowSpan="2">
                  <a:txBody>
                    <a:bodyPr/>
                    <a:lstStyle/>
                    <a:p>
                      <a:pPr algn="ctr" rtl="1">
                        <a:lnSpc>
                          <a:spcPct val="115000"/>
                        </a:lnSpc>
                        <a:spcAft>
                          <a:spcPts val="0"/>
                        </a:spcAft>
                      </a:pPr>
                      <a:r>
                        <a:rPr lang="fa-IR" sz="1200" b="1" dirty="0" smtClean="0">
                          <a:solidFill>
                            <a:schemeClr val="tx1"/>
                          </a:solidFill>
                          <a:effectLst/>
                          <a:cs typeface="B Titr" panose="00000700000000000000" pitchFamily="2" charset="-78"/>
                        </a:rPr>
                        <a:t>ر</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عنوان متغير</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نوع متغير</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كمي</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gridSpan="2">
                  <a:txBody>
                    <a:bodyPr/>
                    <a:lstStyle/>
                    <a:p>
                      <a:pPr algn="ctr" rtl="1">
                        <a:lnSpc>
                          <a:spcPct val="115000"/>
                        </a:lnSpc>
                        <a:spcAft>
                          <a:spcPts val="0"/>
                        </a:spcAft>
                      </a:pPr>
                      <a:r>
                        <a:rPr lang="fa-IR" sz="1200" dirty="0">
                          <a:solidFill>
                            <a:sysClr val="windowText" lastClr="000000"/>
                          </a:solidFill>
                          <a:effectLst/>
                          <a:cs typeface="B Titr" panose="00000700000000000000" pitchFamily="2" charset="-78"/>
                        </a:rPr>
                        <a:t>كيفي</a:t>
                      </a:r>
                      <a:endParaRPr lang="en-US" sz="1200" dirty="0">
                        <a:solidFill>
                          <a:sysClr val="windowText" lastClr="000000"/>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a:p>
                  </a:txBody>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تعريف علمي - عملي</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a:solidFill>
                            <a:schemeClr val="tx1"/>
                          </a:solidFill>
                          <a:effectLst/>
                          <a:cs typeface="B Titr" panose="00000700000000000000" pitchFamily="2" charset="-78"/>
                        </a:rPr>
                        <a:t>نحوه اندازه گيري</a:t>
                      </a:r>
                      <a:endParaRPr lang="en-US" sz="1200" b="1">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rowSpan="2">
                  <a:txBody>
                    <a:bodyPr/>
                    <a:lstStyle/>
                    <a:p>
                      <a:pPr algn="ctr" rtl="1">
                        <a:lnSpc>
                          <a:spcPct val="115000"/>
                        </a:lnSpc>
                        <a:spcAft>
                          <a:spcPts val="0"/>
                        </a:spcAft>
                      </a:pPr>
                      <a:r>
                        <a:rPr lang="fa-IR" sz="1200" b="1" dirty="0">
                          <a:solidFill>
                            <a:schemeClr val="tx1"/>
                          </a:solidFill>
                          <a:effectLst/>
                          <a:cs typeface="B Titr" panose="00000700000000000000" pitchFamily="2" charset="-78"/>
                        </a:rPr>
                        <a:t>مقياس</a:t>
                      </a:r>
                      <a:endParaRPr lang="en-US" sz="1200" b="1" dirty="0">
                        <a:solidFill>
                          <a:schemeClr val="tx1"/>
                        </a:solidFill>
                        <a:effectLst/>
                        <a:latin typeface="Calibri"/>
                        <a:ea typeface="Calibri"/>
                        <a:cs typeface="B Titr" panose="00000700000000000000" pitchFamily="2" charset="-78"/>
                      </a:endParaRPr>
                    </a:p>
                  </a:txBody>
                  <a:tcPr marL="46962" marR="469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606042">
                <a:tc vMerge="1">
                  <a:txBody>
                    <a:bodyPr/>
                    <a:lstStyle/>
                    <a:p>
                      <a:endParaRPr lang="en-US"/>
                    </a:p>
                  </a:txBody>
                  <a:tcPr/>
                </a:tc>
                <a:tc vMerge="1">
                  <a:txBody>
                    <a:bodyPr/>
                    <a:lstStyle/>
                    <a:p>
                      <a:endParaRPr lang="en-US"/>
                    </a:p>
                  </a:txBody>
                  <a:tcPr/>
                </a:tc>
                <a:tc>
                  <a:txBody>
                    <a:bodyPr/>
                    <a:lstStyle/>
                    <a:p>
                      <a:pPr marL="71755" marR="71755" algn="ctr" rtl="1">
                        <a:lnSpc>
                          <a:spcPct val="115000"/>
                        </a:lnSpc>
                        <a:spcAft>
                          <a:spcPts val="0"/>
                        </a:spcAft>
                      </a:pPr>
                      <a:r>
                        <a:rPr lang="fa-IR" sz="1200" b="1">
                          <a:solidFill>
                            <a:schemeClr val="tx1"/>
                          </a:solidFill>
                          <a:effectLst/>
                          <a:cs typeface="B Titr" panose="00000700000000000000" pitchFamily="2" charset="-78"/>
                        </a:rPr>
                        <a:t>مستقل</a:t>
                      </a:r>
                      <a:endParaRPr lang="en-US" sz="1200" b="1">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وابسته</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پيوسته</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a:solidFill>
                            <a:schemeClr val="tx1"/>
                          </a:solidFill>
                          <a:effectLst/>
                          <a:cs typeface="B Titr" panose="00000700000000000000" pitchFamily="2" charset="-78"/>
                        </a:rPr>
                        <a:t>گسسته</a:t>
                      </a:r>
                      <a:endParaRPr lang="en-US" sz="1200" b="1">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اسمي</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71755" marR="71755" algn="ctr" rtl="1">
                        <a:lnSpc>
                          <a:spcPct val="115000"/>
                        </a:lnSpc>
                        <a:spcAft>
                          <a:spcPts val="0"/>
                        </a:spcAft>
                      </a:pPr>
                      <a:r>
                        <a:rPr lang="fa-IR" sz="1200" b="1" dirty="0">
                          <a:solidFill>
                            <a:schemeClr val="tx1"/>
                          </a:solidFill>
                          <a:effectLst/>
                          <a:cs typeface="B Titr" panose="00000700000000000000" pitchFamily="2" charset="-78"/>
                        </a:rPr>
                        <a:t>رتبه‏اي</a:t>
                      </a:r>
                      <a:endParaRPr lang="en-US" sz="1200" b="1" dirty="0">
                        <a:solidFill>
                          <a:schemeClr val="tx1"/>
                        </a:solidFill>
                        <a:effectLst/>
                        <a:latin typeface="Calibri"/>
                        <a:ea typeface="Calibri"/>
                        <a:cs typeface="B Titr" panose="00000700000000000000" pitchFamily="2" charset="-78"/>
                      </a:endParaRPr>
                    </a:p>
                  </a:txBody>
                  <a:tcPr marL="46962" marR="46962"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38900">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9</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دیابت</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B Mitra"/>
                          <a:ea typeface="Calibri"/>
                          <a:cs typeface="B Mitra" panose="00000400000000000000" pitchFamily="2" charset="-78"/>
                        </a:rPr>
                        <a:t>به صورت قند ناشتاي پلاسما</a:t>
                      </a:r>
                      <a:endParaRPr lang="en-US" sz="1200" b="1" dirty="0">
                        <a:effectLst/>
                        <a:latin typeface="Calibri"/>
                        <a:ea typeface="Calibri"/>
                        <a:cs typeface="B Mitra" panose="00000400000000000000" pitchFamily="2" charset="-78"/>
                      </a:endParaRPr>
                    </a:p>
                    <a:p>
                      <a:pPr algn="just" rtl="1">
                        <a:lnSpc>
                          <a:spcPct val="115000"/>
                        </a:lnSpc>
                        <a:spcAft>
                          <a:spcPts val="0"/>
                        </a:spcAft>
                      </a:pPr>
                      <a:r>
                        <a:rPr lang="fa-IR" sz="1200" b="1" dirty="0">
                          <a:effectLst/>
                          <a:latin typeface="B Mitra"/>
                          <a:ea typeface="Calibri"/>
                          <a:cs typeface="B Mitra" panose="00000400000000000000" pitchFamily="2" charset="-78"/>
                        </a:rPr>
                        <a:t>بالاتر از ۷ ميلي مول در ليتر، گلوکز 2ساعت پس از مصرف 75 گرم گلوکز بالاتر از 11.1 میلی مول در لیتر يا سابقه مصرف داروهاي كاهنده قند خون تعريف ميشود.</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B Mitra"/>
                          <a:ea typeface="Calibri"/>
                          <a:cs typeface="B Mitra" panose="00000400000000000000" pitchFamily="2" charset="-78"/>
                        </a:rPr>
                        <a:t>كالريمتري آنزيمي </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6496">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10</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وزن</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Calibri"/>
                          <a:ea typeface="Calibri"/>
                          <a:cs typeface="B Mitra" panose="00000400000000000000" pitchFamily="2" charset="-78"/>
                        </a:rPr>
                        <a:t>عددي كه ترازو با دقت 100 گرم نشان مي دهد</a:t>
                      </a:r>
                      <a:r>
                        <a:rPr lang="en-US" sz="1200" b="1" dirty="0">
                          <a:effectLst/>
                          <a:latin typeface="Calibri"/>
                          <a:ea typeface="Calibri"/>
                          <a:cs typeface="B Mitra" panose="00000400000000000000" pitchFamily="2" charset="-7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ترازوی دیجیتال</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کیلوگرم</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2992">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11</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قد</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a:effectLst/>
                          <a:latin typeface="Calibri"/>
                          <a:ea typeface="Calibri"/>
                          <a:cs typeface="B Mitra" panose="00000400000000000000" pitchFamily="2" charset="-78"/>
                        </a:rPr>
                        <a:t>عددي كه قدسنج ديواري با دقت </a:t>
                      </a:r>
                      <a:endParaRPr lang="en-US" sz="1200" b="1">
                        <a:effectLst/>
                        <a:latin typeface="Calibri"/>
                        <a:ea typeface="Calibri"/>
                        <a:cs typeface="B Mitra" panose="00000400000000000000" pitchFamily="2" charset="-78"/>
                      </a:endParaRPr>
                    </a:p>
                    <a:p>
                      <a:pPr algn="just" rtl="1">
                        <a:lnSpc>
                          <a:spcPct val="115000"/>
                        </a:lnSpc>
                        <a:spcAft>
                          <a:spcPts val="0"/>
                        </a:spcAft>
                      </a:pPr>
                      <a:r>
                        <a:rPr lang="fa-IR" sz="1200" b="1">
                          <a:effectLst/>
                          <a:latin typeface="Calibri"/>
                          <a:ea typeface="Calibri"/>
                          <a:cs typeface="B Mitra" panose="00000400000000000000" pitchFamily="2" charset="-78"/>
                        </a:rPr>
                        <a:t> 1 سانتی متر نشان مي دهد</a:t>
                      </a:r>
                      <a:r>
                        <a:rPr lang="en-US" sz="1200" b="1">
                          <a:effectLst/>
                          <a:latin typeface="Calibri"/>
                          <a:ea typeface="Calibri"/>
                          <a:cs typeface="B Mitra" panose="00000400000000000000" pitchFamily="2" charset="-7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متر </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سانتی متر</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38978">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12</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اندازه دور کمر</a:t>
                      </a:r>
                      <a:endParaRPr lang="en-US" sz="1200" b="1">
                        <a:effectLst/>
                        <a:latin typeface="Calibri"/>
                        <a:ea typeface="Calibri"/>
                        <a:cs typeface="B Mitra" panose="00000400000000000000" pitchFamily="2" charset="-78"/>
                      </a:endParaRPr>
                    </a:p>
                    <a:p>
                      <a:pPr algn="ctr" rtl="1">
                        <a:lnSpc>
                          <a:spcPct val="115000"/>
                        </a:lnSpc>
                        <a:spcAft>
                          <a:spcPts val="0"/>
                        </a:spcAft>
                      </a:pPr>
                      <a:r>
                        <a:rPr lang="en-US" sz="1200" b="1">
                          <a:effectLst/>
                          <a:latin typeface="Calibri"/>
                          <a:ea typeface="Calibri"/>
                          <a:cs typeface="B Mitra" panose="00000400000000000000" pitchFamily="2" charset="-78"/>
                        </a:rPr>
                        <a:t>(WC)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a:effectLst/>
                          <a:latin typeface="Calibri"/>
                          <a:ea typeface="Calibri"/>
                          <a:cs typeface="B Mitra" panose="00000400000000000000" pitchFamily="2" charset="-78"/>
                        </a:rPr>
                        <a:t>دور کمر فرد بین پایین ترین حد دنده ها و خط بالای خار خاصره، با استفاده از متر نواري غيرقابل ارتجاع بدون تحميل هرگونه فشار به بدن فرد با دقت 1/0 سانتي‌متر انجام می شود</a:t>
                      </a:r>
                      <a:r>
                        <a:rPr lang="en-US" sz="1200" b="1">
                          <a:effectLst/>
                          <a:latin typeface="Calibri"/>
                          <a:ea typeface="Calibri"/>
                          <a:cs typeface="B Mitra" panose="00000400000000000000" pitchFamily="2" charset="-78"/>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متر نواری</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سانتی متر</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9402">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13</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شاخص توده بدني</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Calibri"/>
                          <a:ea typeface="Calibri"/>
                          <a:cs typeface="B Mitra" panose="00000400000000000000" pitchFamily="2" charset="-78"/>
                        </a:rPr>
                        <a:t>وزن فرد تقسیم بر مجذور قد به متر.</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فرمول</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كيلوگرم بر متر مربع</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490">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14</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Times New Roman"/>
                          <a:ea typeface="Calibri"/>
                          <a:cs typeface="B Mitra" panose="00000400000000000000" pitchFamily="2" charset="-78"/>
                        </a:rPr>
                        <a:t>تجمع چاقی عمومی</a:t>
                      </a:r>
                      <a:r>
                        <a:rPr lang="en-US" sz="1200" b="1">
                          <a:effectLst/>
                          <a:latin typeface="Times New Roman"/>
                          <a:ea typeface="Calibri"/>
                          <a:cs typeface="B Mitra" panose="00000400000000000000" pitchFamily="2" charset="-78"/>
                        </a:rPr>
                        <a:t>(CEW)</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Calibri"/>
                          <a:ea typeface="Calibri"/>
                          <a:cs typeface="B Mitra" panose="00000400000000000000" pitchFamily="2" charset="-78"/>
                        </a:rPr>
                        <a:t>بیانگر تجمعات </a:t>
                      </a:r>
                      <a:r>
                        <a:rPr lang="en-US" sz="1200" b="1" dirty="0">
                          <a:effectLst/>
                          <a:latin typeface="Calibri"/>
                          <a:ea typeface="Calibri"/>
                          <a:cs typeface="B Mitra" panose="00000400000000000000" pitchFamily="2" charset="-78"/>
                        </a:rPr>
                        <a:t>BMI</a:t>
                      </a:r>
                      <a:r>
                        <a:rPr lang="fa-IR" sz="1200" b="1" dirty="0">
                          <a:effectLst/>
                          <a:latin typeface="Calibri"/>
                          <a:ea typeface="Calibri"/>
                          <a:cs typeface="B Mitra" panose="00000400000000000000" pitchFamily="2" charset="-78"/>
                        </a:rPr>
                        <a:t> بالاتر یا پایین تر از </a:t>
                      </a:r>
                      <a:r>
                        <a:rPr lang="en-US" sz="1200" b="1" dirty="0">
                          <a:effectLst/>
                          <a:latin typeface="Calibri"/>
                          <a:ea typeface="Calibri"/>
                          <a:cs typeface="B Mitra" panose="00000400000000000000" pitchFamily="2" charset="-78"/>
                        </a:rPr>
                        <a:t> kg/m</a:t>
                      </a:r>
                      <a:r>
                        <a:rPr lang="en-US" sz="1200" b="1" baseline="30000" dirty="0">
                          <a:effectLst/>
                          <a:latin typeface="Calibri"/>
                          <a:ea typeface="Calibri"/>
                          <a:cs typeface="B Mitra" panose="00000400000000000000" pitchFamily="2" charset="-78"/>
                        </a:rPr>
                        <a:t>2</a:t>
                      </a:r>
                      <a:r>
                        <a:rPr lang="fa-IR" sz="1200" b="1" dirty="0">
                          <a:effectLst/>
                          <a:latin typeface="Calibri"/>
                          <a:ea typeface="Calibri"/>
                          <a:cs typeface="B Mitra" panose="00000400000000000000" pitchFamily="2" charset="-78"/>
                        </a:rPr>
                        <a:t> 25 در سال است.</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فرمول</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Kg/m</a:t>
                      </a:r>
                      <a:r>
                        <a:rPr lang="en-US" sz="1200" b="1" baseline="30000" dirty="0">
                          <a:effectLst/>
                          <a:latin typeface="Calibri"/>
                          <a:ea typeface="Calibri"/>
                          <a:cs typeface="B Mitra" panose="00000400000000000000" pitchFamily="2" charset="-78"/>
                        </a:rPr>
                        <a:t>2</a:t>
                      </a:r>
                      <a:r>
                        <a:rPr lang="en-US" sz="1200" b="1" dirty="0">
                          <a:effectLst/>
                          <a:latin typeface="Calibri"/>
                          <a:ea typeface="Calibri"/>
                          <a:cs typeface="B Mitra" panose="00000400000000000000" pitchFamily="2" charset="-78"/>
                        </a:rPr>
                        <a:t>×years</a:t>
                      </a:r>
                    </a:p>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490">
                <a:tc>
                  <a:txBody>
                    <a:bodyPr/>
                    <a:lstStyle/>
                    <a:p>
                      <a:pPr algn="ctr" rtl="1">
                        <a:lnSpc>
                          <a:spcPct val="115000"/>
                        </a:lnSpc>
                        <a:spcAft>
                          <a:spcPts val="0"/>
                        </a:spcAft>
                      </a:pPr>
                      <a:r>
                        <a:rPr lang="fa-IR" sz="1200" b="1" dirty="0">
                          <a:solidFill>
                            <a:schemeClr val="tx1"/>
                          </a:solidFill>
                          <a:effectLst/>
                          <a:latin typeface="Calibri"/>
                          <a:ea typeface="Calibri"/>
                          <a:cs typeface="B Mitra" panose="00000400000000000000" pitchFamily="2" charset="-78"/>
                        </a:rPr>
                        <a:t>15</a:t>
                      </a:r>
                      <a:endParaRPr lang="en-US" sz="1200" b="1"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تجمع چاقی مرکزی</a:t>
                      </a:r>
                      <a:r>
                        <a:rPr lang="en-US" sz="1200" b="1">
                          <a:effectLst/>
                          <a:latin typeface="Calibri"/>
                          <a:ea typeface="Calibri"/>
                          <a:cs typeface="B Mitra" panose="00000400000000000000" pitchFamily="2" charset="-78"/>
                        </a:rPr>
                        <a:t>(CEWC)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Calibri"/>
                          <a:ea typeface="Calibri"/>
                          <a:cs typeface="B Mitra" panose="00000400000000000000" pitchFamily="2" charset="-78"/>
                        </a:rPr>
                        <a:t>بیانگر تجمعات </a:t>
                      </a:r>
                      <a:r>
                        <a:rPr lang="en-US" sz="1200" b="1" dirty="0">
                          <a:effectLst/>
                          <a:latin typeface="Calibri"/>
                          <a:ea typeface="Calibri"/>
                          <a:cs typeface="B Mitra" panose="00000400000000000000" pitchFamily="2" charset="-78"/>
                        </a:rPr>
                        <a:t>WC</a:t>
                      </a:r>
                      <a:r>
                        <a:rPr lang="fa-IR" sz="1200" b="1" dirty="0">
                          <a:effectLst/>
                          <a:latin typeface="Calibri"/>
                          <a:ea typeface="Calibri"/>
                          <a:cs typeface="B Mitra" panose="00000400000000000000" pitchFamily="2" charset="-78"/>
                        </a:rPr>
                        <a:t> بالاتر یا پایین تر از 95 سانتی متر در سال است.</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فرمول</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years</a:t>
                      </a:r>
                      <a:r>
                        <a:rPr lang="fa-IR" sz="1200" b="1" dirty="0">
                          <a:effectLst/>
                          <a:latin typeface="Calibri"/>
                          <a:ea typeface="Calibri"/>
                          <a:cs typeface="B Mitra" panose="00000400000000000000" pitchFamily="2" charset="-78"/>
                        </a:rPr>
                        <a:t>×</a:t>
                      </a:r>
                      <a:r>
                        <a:rPr lang="en-US" sz="1200" b="1" dirty="0">
                          <a:effectLst/>
                          <a:latin typeface="Calibri"/>
                          <a:ea typeface="Calibri"/>
                          <a:cs typeface="B Mitra" panose="00000400000000000000" pitchFamily="2" charset="-78"/>
                        </a:rPr>
                        <a:t>cm</a:t>
                      </a:r>
                    </a:p>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986">
                <a:tc>
                  <a:txBody>
                    <a:bodyPr/>
                    <a:lstStyle/>
                    <a:p>
                      <a:pPr algn="ctr"/>
                      <a:r>
                        <a:rPr lang="fa-IR" sz="1200" b="1" kern="1200" dirty="0" smtClean="0">
                          <a:solidFill>
                            <a:schemeClr val="tx1"/>
                          </a:solidFill>
                          <a:effectLst/>
                          <a:latin typeface="Calibri"/>
                          <a:ea typeface="Calibri"/>
                          <a:cs typeface="B Mitra" panose="00000400000000000000" pitchFamily="2" charset="-78"/>
                        </a:rPr>
                        <a:t>16</a:t>
                      </a:r>
                      <a:endParaRPr lang="en-US" sz="1200" b="1" kern="1200" dirty="0">
                        <a:solidFill>
                          <a:schemeClr val="tx1"/>
                        </a:solidFill>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B Mitra"/>
                          <a:ea typeface="Calibri"/>
                          <a:cs typeface="B Mitra" panose="00000400000000000000" pitchFamily="2" charset="-78"/>
                        </a:rPr>
                        <a:t> بروز بیماری قلبی عروقی</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a:effectLst/>
                          <a:latin typeface="Calibri"/>
                          <a:ea typeface="Calibri"/>
                          <a:cs typeface="B Mitra" panose="00000400000000000000" pitchFamily="2" charset="-78"/>
                        </a:rPr>
                        <a:t>*</a:t>
                      </a:r>
                      <a:endParaRPr lang="en-US" sz="1200" b="1">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en-US" sz="1200" b="1" dirty="0">
                          <a:effectLst/>
                          <a:latin typeface="Calibri"/>
                          <a:ea typeface="Calibri"/>
                          <a:cs typeface="B Mitra" panose="00000400000000000000" pitchFamily="2" charset="-78"/>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rtl="1">
                        <a:lnSpc>
                          <a:spcPct val="115000"/>
                        </a:lnSpc>
                        <a:spcAft>
                          <a:spcPts val="0"/>
                        </a:spcAft>
                      </a:pPr>
                      <a:r>
                        <a:rPr lang="fa-IR" sz="1200" b="1" dirty="0">
                          <a:effectLst/>
                          <a:latin typeface="Calibri"/>
                          <a:ea typeface="Calibri"/>
                          <a:cs typeface="B Mitra" panose="00000400000000000000" pitchFamily="2" charset="-78"/>
                        </a:rPr>
                        <a:t>بروز پیامد های قلبی عروقی.</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ثبت پیامد در طول مطالعه</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1">
                        <a:lnSpc>
                          <a:spcPct val="115000"/>
                        </a:lnSpc>
                        <a:spcAft>
                          <a:spcPts val="0"/>
                        </a:spcAft>
                      </a:pPr>
                      <a:r>
                        <a:rPr lang="fa-IR" sz="1200" b="1" dirty="0">
                          <a:effectLst/>
                          <a:latin typeface="Calibri"/>
                          <a:ea typeface="Calibri"/>
                          <a:cs typeface="B Mitra" panose="00000400000000000000" pitchFamily="2" charset="-78"/>
                        </a:rPr>
                        <a:t>دارد- ندارد</a:t>
                      </a:r>
                      <a:endParaRPr lang="en-US" sz="1200" b="1" dirty="0">
                        <a:effectLst/>
                        <a:latin typeface="Calibri"/>
                        <a:ea typeface="Calibri"/>
                        <a:cs typeface="B Mitra"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1999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634082"/>
          </a:xfrm>
        </p:spPr>
        <p:txBody>
          <a:bodyPr>
            <a:noAutofit/>
          </a:bodyPr>
          <a:lstStyle/>
          <a:p>
            <a:r>
              <a:rPr lang="fa-IR" sz="3600" b="1" dirty="0" smtClean="0">
                <a:solidFill>
                  <a:srgbClr val="C00000"/>
                </a:solidFill>
                <a:cs typeface="B Titr" pitchFamily="2" charset="-78"/>
              </a:rPr>
              <a:t>حجم </a:t>
            </a:r>
            <a:r>
              <a:rPr lang="fa-IR" sz="3600" b="1" dirty="0">
                <a:solidFill>
                  <a:srgbClr val="C00000"/>
                </a:solidFill>
                <a:cs typeface="B Titr" pitchFamily="2" charset="-78"/>
              </a:rPr>
              <a:t>نمونه</a:t>
            </a:r>
            <a:endParaRPr lang="en-US" sz="3600" b="1" dirty="0">
              <a:solidFill>
                <a:srgbClr val="C00000"/>
              </a:solidFill>
              <a:cs typeface="B Titr" pitchFamily="2" charset="-78"/>
            </a:endParaRPr>
          </a:p>
        </p:txBody>
      </p:sp>
      <p:sp>
        <p:nvSpPr>
          <p:cNvPr id="3" name="Content Placeholder 2"/>
          <p:cNvSpPr>
            <a:spLocks noGrp="1"/>
          </p:cNvSpPr>
          <p:nvPr>
            <p:ph idx="1"/>
          </p:nvPr>
        </p:nvSpPr>
        <p:spPr>
          <a:xfrm>
            <a:off x="457200" y="1412776"/>
            <a:ext cx="8229600" cy="4713387"/>
          </a:xfrm>
        </p:spPr>
        <p:txBody>
          <a:bodyPr>
            <a:norm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به ازای هر متغیر موجود در مدل حدود 30 پیامد مورد نیاز است با توجه به وجود 16 متغیر در مطالعه وجود 480 پیامد برای انجام مطالعه کفایت میکند که با توجه به وجود 880 پیامد در این مطالعه از اطلاعات کلیه</a:t>
            </a:r>
            <a:r>
              <a:rPr lang="en-US" sz="2400" b="1" dirty="0" smtClean="0">
                <a:cs typeface="B Mitra" panose="00000400000000000000" pitchFamily="2" charset="-78"/>
              </a:rPr>
              <a:t> </a:t>
            </a:r>
            <a:r>
              <a:rPr lang="fa-IR" sz="2400" b="1" dirty="0" smtClean="0">
                <a:cs typeface="B Mitra" panose="00000400000000000000" pitchFamily="2" charset="-78"/>
              </a:rPr>
              <a:t>بیماران</a:t>
            </a:r>
            <a:r>
              <a:rPr lang="en-US" sz="2400" b="1" dirty="0" smtClean="0">
                <a:cs typeface="B Mitra" panose="00000400000000000000" pitchFamily="2" charset="-78"/>
              </a:rPr>
              <a:t> </a:t>
            </a:r>
            <a:r>
              <a:rPr lang="fa-IR" sz="2400" b="1" dirty="0" smtClean="0">
                <a:cs typeface="B Mitra" panose="00000400000000000000" pitchFamily="2" charset="-78"/>
              </a:rPr>
              <a:t>(4673 فرد) استفاده شد</a:t>
            </a:r>
          </a:p>
          <a:p>
            <a:pPr algn="r" rtl="1">
              <a:lnSpc>
                <a:spcPct val="150000"/>
              </a:lnSpc>
            </a:pPr>
            <a:endParaRPr lang="en-US" b="1"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562074"/>
          </a:xfrm>
        </p:spPr>
        <p:txBody>
          <a:bodyPr>
            <a:noAutofit/>
          </a:bodyPr>
          <a:lstStyle/>
          <a:p>
            <a:r>
              <a:rPr lang="fa-IR" sz="3600" b="1" dirty="0" smtClean="0">
                <a:solidFill>
                  <a:srgbClr val="C00000"/>
                </a:solidFill>
                <a:cs typeface="B Titr" pitchFamily="2" charset="-78"/>
              </a:rPr>
              <a:t>تعریف واژه ها</a:t>
            </a:r>
            <a:endParaRPr lang="en-US" sz="3600" dirty="0">
              <a:solidFill>
                <a:srgbClr val="C00000"/>
              </a:solidFill>
            </a:endParaRPr>
          </a:p>
        </p:txBody>
      </p:sp>
      <p:sp>
        <p:nvSpPr>
          <p:cNvPr id="3" name="Content Placeholder 2"/>
          <p:cNvSpPr>
            <a:spLocks noGrp="1"/>
          </p:cNvSpPr>
          <p:nvPr>
            <p:ph idx="1"/>
          </p:nvPr>
        </p:nvSpPr>
        <p:spPr>
          <a:xfrm>
            <a:off x="457200" y="908720"/>
            <a:ext cx="8229600" cy="5217443"/>
          </a:xfrm>
        </p:spPr>
        <p:txBody>
          <a:bodyPr>
            <a:normAutofit/>
          </a:bodyPr>
          <a:lstStyle/>
          <a:p>
            <a:pPr lvl="1" algn="r" rtl="1">
              <a:buNone/>
            </a:pPr>
            <a:endParaRPr lang="fa-IR" sz="2400" dirty="0" smtClean="0">
              <a:cs typeface="B Nazanin" pitchFamily="2" charset="-78"/>
            </a:endParaRPr>
          </a:p>
          <a:p>
            <a:pPr algn="r" rtl="1">
              <a:lnSpc>
                <a:spcPct val="150000"/>
              </a:lnSpc>
              <a:buFont typeface="Wingdings" pitchFamily="2" charset="2"/>
              <a:buChar char="v"/>
            </a:pPr>
            <a:r>
              <a:rPr lang="fa-IR" sz="2400" b="1" dirty="0" smtClean="0">
                <a:cs typeface="B Mitra" panose="00000400000000000000" pitchFamily="2" charset="-78"/>
              </a:rPr>
              <a:t>چاقی مرکزی به صورت میزان دور کمر، برابر یا بیشتر از 95 سانتی متر در هر دو جنس تعریف شد(1). </a:t>
            </a:r>
            <a:endParaRPr lang="en-US" sz="2400" b="1" dirty="0" smtClean="0">
              <a:cs typeface="B Mitra" panose="00000400000000000000" pitchFamily="2" charset="-78"/>
            </a:endParaRPr>
          </a:p>
          <a:p>
            <a:pPr algn="r" rtl="1">
              <a:lnSpc>
                <a:spcPct val="150000"/>
              </a:lnSpc>
              <a:buFont typeface="Wingdings" pitchFamily="2" charset="2"/>
              <a:buChar char="v"/>
            </a:pPr>
            <a:r>
              <a:rPr lang="en-US" sz="2400" b="1" dirty="0" smtClean="0">
                <a:cs typeface="B Mitra" panose="00000400000000000000" pitchFamily="2" charset="-78"/>
              </a:rPr>
              <a:t>BMI</a:t>
            </a:r>
            <a:r>
              <a:rPr lang="fa-IR" sz="2400" b="1" dirty="0" smtClean="0">
                <a:cs typeface="B Mitra" panose="00000400000000000000" pitchFamily="2" charset="-78"/>
              </a:rPr>
              <a:t> طبیعی: </a:t>
            </a:r>
            <a:r>
              <a:rPr lang="en-US" sz="2400" b="1" dirty="0" smtClean="0">
                <a:cs typeface="B Mitra" panose="00000400000000000000" pitchFamily="2" charset="-78"/>
              </a:rPr>
              <a:t>BMI &lt; 25 kg/m</a:t>
            </a:r>
            <a:r>
              <a:rPr lang="en-US" sz="2400" b="1" baseline="30000" dirty="0" smtClean="0">
                <a:cs typeface="B Mitra" panose="00000400000000000000" pitchFamily="2" charset="-78"/>
              </a:rPr>
              <a:t>2</a:t>
            </a:r>
          </a:p>
          <a:p>
            <a:pPr algn="r" rtl="1">
              <a:lnSpc>
                <a:spcPct val="150000"/>
              </a:lnSpc>
              <a:buFont typeface="Wingdings" pitchFamily="2" charset="2"/>
              <a:buChar char="v"/>
            </a:pPr>
            <a:r>
              <a:rPr lang="en-US" sz="2400" b="1" dirty="0" smtClean="0">
                <a:cs typeface="B Mitra" panose="00000400000000000000" pitchFamily="2" charset="-78"/>
              </a:rPr>
              <a:t>  BMI </a:t>
            </a:r>
            <a:r>
              <a:rPr lang="fa-IR" sz="2400" b="1" dirty="0" smtClean="0">
                <a:cs typeface="B Mitra" panose="00000400000000000000" pitchFamily="2" charset="-78"/>
              </a:rPr>
              <a:t>و</a:t>
            </a:r>
            <a:r>
              <a:rPr lang="en-US" sz="2400" b="1" dirty="0" smtClean="0">
                <a:cs typeface="B Mitra" panose="00000400000000000000" pitchFamily="2" charset="-78"/>
              </a:rPr>
              <a:t>WC</a:t>
            </a:r>
            <a:r>
              <a:rPr lang="fa-IR" sz="2400" b="1" dirty="0" smtClean="0">
                <a:cs typeface="B Mitra" panose="00000400000000000000" pitchFamily="2" charset="-78"/>
              </a:rPr>
              <a:t> اخیر </a:t>
            </a:r>
            <a:r>
              <a:rPr lang="en-US" sz="2400" b="1" dirty="0" smtClean="0">
                <a:cs typeface="B Mitra" panose="00000400000000000000" pitchFamily="2" charset="-78"/>
              </a:rPr>
              <a:t>(current)</a:t>
            </a:r>
            <a:r>
              <a:rPr lang="fa-IR" sz="2400" b="1" dirty="0" smtClean="0">
                <a:cs typeface="B Mitra" panose="00000400000000000000" pitchFamily="2" charset="-78"/>
              </a:rPr>
              <a:t> به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اندازه گیری شده در هر فاز مطالعه اندازه گیری اطلاق شد.</a:t>
            </a:r>
            <a:endParaRPr lang="en-US"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26</a:t>
            </a:fld>
            <a:endParaRPr lang="en-US" dirty="0"/>
          </a:p>
        </p:txBody>
      </p:sp>
      <p:sp>
        <p:nvSpPr>
          <p:cNvPr id="6" name="Rectangle 5"/>
          <p:cNvSpPr/>
          <p:nvPr/>
        </p:nvSpPr>
        <p:spPr>
          <a:xfrm>
            <a:off x="785786" y="5429264"/>
            <a:ext cx="4929222" cy="646331"/>
          </a:xfrm>
          <a:prstGeom prst="rect">
            <a:avLst/>
          </a:prstGeom>
        </p:spPr>
        <p:txBody>
          <a:bodyPr wrap="square">
            <a:spAutoFit/>
          </a:bodyPr>
          <a:lstStyle/>
          <a:p>
            <a:r>
              <a:rPr lang="en-US" b="1" dirty="0" err="1" smtClean="0"/>
              <a:t>Hadaegh</a:t>
            </a:r>
            <a:r>
              <a:rPr lang="en-US" b="1" dirty="0" smtClean="0"/>
              <a:t>, </a:t>
            </a:r>
            <a:r>
              <a:rPr lang="en-US" b="1" dirty="0" err="1" smtClean="0"/>
              <a:t>etal</a:t>
            </a:r>
            <a:r>
              <a:rPr lang="en-US" b="1" dirty="0" smtClean="0"/>
              <a:t>. International  Journal of obesity,2009;33:1437-1445</a:t>
            </a:r>
            <a:endParaRPr lang="fa-I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78" y="258618"/>
            <a:ext cx="8229600" cy="500042"/>
          </a:xfrm>
        </p:spPr>
        <p:txBody>
          <a:bodyPr>
            <a:normAutofit fontScale="90000"/>
          </a:bodyPr>
          <a:lstStyle/>
          <a:p>
            <a:r>
              <a:rPr lang="en-US" sz="3600" b="1" dirty="0">
                <a:solidFill>
                  <a:srgbClr val="C00000"/>
                </a:solidFill>
                <a:latin typeface="Times New Roman" panose="02020603050405020304" pitchFamily="18" charset="0"/>
                <a:cs typeface="Times New Roman" panose="02020603050405020304" pitchFamily="18" charset="0"/>
              </a:rPr>
              <a:t> CEWC</a:t>
            </a:r>
            <a:r>
              <a:rPr lang="fa-IR" sz="3600"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 </a:t>
            </a:r>
            <a:r>
              <a:rPr lang="fa-IR" sz="3600" b="1" dirty="0" smtClean="0">
                <a:solidFill>
                  <a:srgbClr val="C00000"/>
                </a:solidFill>
                <a:cs typeface="B Titr" panose="00000700000000000000" pitchFamily="2" charset="-78"/>
              </a:rPr>
              <a:t>و</a:t>
            </a:r>
            <a:r>
              <a:rPr lang="en-US" sz="3600" b="1" dirty="0" smtClean="0">
                <a:solidFill>
                  <a:srgbClr val="C00000"/>
                </a:solidFill>
                <a:cs typeface="B Titr" panose="00000700000000000000" pitchFamily="2" charset="-78"/>
              </a:rPr>
              <a:t>  </a:t>
            </a:r>
            <a:r>
              <a:rPr lang="en-US" sz="3600" b="1" dirty="0" smtClean="0">
                <a:solidFill>
                  <a:srgbClr val="C00000"/>
                </a:solidFill>
                <a:latin typeface="Times New Roman" panose="02020603050405020304" pitchFamily="18" charset="0"/>
                <a:cs typeface="Times New Roman" panose="02020603050405020304" pitchFamily="18" charset="0"/>
              </a:rPr>
              <a:t>CEW</a:t>
            </a:r>
            <a:r>
              <a:rPr lang="en-US" sz="3600" b="1" dirty="0" smtClean="0">
                <a:solidFill>
                  <a:srgbClr val="C00000"/>
                </a:solidFill>
                <a:cs typeface="B Titr" panose="00000700000000000000" pitchFamily="2" charset="-78"/>
              </a:rPr>
              <a:t>  </a:t>
            </a:r>
            <a:r>
              <a:rPr lang="fa-IR" sz="3600" b="1" dirty="0" smtClean="0">
                <a:solidFill>
                  <a:srgbClr val="C00000"/>
                </a:solidFill>
                <a:cs typeface="B Titr" panose="00000700000000000000" pitchFamily="2" charset="-78"/>
              </a:rPr>
              <a:t>محاسبه</a:t>
            </a:r>
            <a:r>
              <a:rPr lang="en-US" sz="3600" b="1" dirty="0" smtClean="0">
                <a:solidFill>
                  <a:srgbClr val="C00000"/>
                </a:solidFill>
                <a:cs typeface="B Titr" panose="00000700000000000000" pitchFamily="2" charset="-78"/>
              </a:rPr>
              <a:t> </a:t>
            </a:r>
            <a:r>
              <a:rPr lang="fa-IR" sz="3600" b="1" dirty="0" smtClean="0">
                <a:solidFill>
                  <a:srgbClr val="C00000"/>
                </a:solidFill>
                <a:cs typeface="B Titr" panose="00000700000000000000" pitchFamily="2" charset="-78"/>
              </a:rPr>
              <a:t> </a:t>
            </a:r>
            <a:endParaRPr lang="en-US" sz="3600" b="1" dirty="0">
              <a:solidFill>
                <a:srgbClr val="C00000"/>
              </a:solidFill>
              <a:cs typeface="B Titr" panose="00000700000000000000"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27</a:t>
            </a:fld>
            <a:endParaRPr lang="en-US"/>
          </a:p>
        </p:txBody>
      </p:sp>
      <p:grpSp>
        <p:nvGrpSpPr>
          <p:cNvPr id="6" name="Group 5"/>
          <p:cNvGrpSpPr/>
          <p:nvPr/>
        </p:nvGrpSpPr>
        <p:grpSpPr>
          <a:xfrm>
            <a:off x="857224" y="571480"/>
            <a:ext cx="7500990" cy="8098876"/>
            <a:chOff x="1000100" y="-24"/>
            <a:chExt cx="7429552" cy="8625082"/>
          </a:xfrm>
        </p:grpSpPr>
        <p:cxnSp>
          <p:nvCxnSpPr>
            <p:cNvPr id="8" name="Straight Connector 7"/>
            <p:cNvCxnSpPr/>
            <p:nvPr/>
          </p:nvCxnSpPr>
          <p:spPr>
            <a:xfrm>
              <a:off x="3127462" y="1037366"/>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935870" y="1037366"/>
              <a:ext cx="388332" cy="330762"/>
              <a:chOff x="1835696" y="1586070"/>
              <a:chExt cx="388332" cy="330762"/>
            </a:xfrm>
          </p:grpSpPr>
          <p:cxnSp>
            <p:nvCxnSpPr>
              <p:cNvPr id="111" name="Straight Connector 110"/>
              <p:cNvCxnSpPr>
                <a:stCxn id="115" idx="3"/>
                <a:endCxn id="115"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835696" y="1586070"/>
                <a:ext cx="388332" cy="330762"/>
                <a:chOff x="1835696" y="3098238"/>
                <a:chExt cx="388332" cy="330762"/>
              </a:xfrm>
            </p:grpSpPr>
            <p:cxnSp>
              <p:nvCxnSpPr>
                <p:cNvPr id="113" name="Straight Connector 112"/>
                <p:cNvCxnSpPr>
                  <a:stCxn id="115" idx="0"/>
                  <a:endCxn id="115"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10" name="TextBox 116"/>
            <p:cNvSpPr txBox="1"/>
            <p:nvPr/>
          </p:nvSpPr>
          <p:spPr>
            <a:xfrm>
              <a:off x="2071774" y="720056"/>
              <a:ext cx="50405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BMI</a:t>
              </a:r>
            </a:p>
          </p:txBody>
        </p:sp>
        <p:sp>
          <p:nvSpPr>
            <p:cNvPr id="11" name="TextBox 118"/>
            <p:cNvSpPr txBox="1"/>
            <p:nvPr/>
          </p:nvSpPr>
          <p:spPr>
            <a:xfrm>
              <a:off x="2875432" y="709023"/>
              <a:ext cx="5245014"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25.55</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26.77</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27.23</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27.18</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p:txBody>
        </p:sp>
        <p:sp>
          <p:nvSpPr>
            <p:cNvPr id="12" name="TextBox 119"/>
            <p:cNvSpPr txBox="1"/>
            <p:nvPr/>
          </p:nvSpPr>
          <p:spPr>
            <a:xfrm>
              <a:off x="3295910" y="-24"/>
              <a:ext cx="37084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3" name="TextBox 120"/>
            <p:cNvSpPr txBox="1"/>
            <p:nvPr/>
          </p:nvSpPr>
          <p:spPr>
            <a:xfrm>
              <a:off x="2935870" y="1872184"/>
              <a:ext cx="456251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lang="en-US" sz="1200" b="1" kern="0" dirty="0" smtClean="0">
                  <a:solidFill>
                    <a:sysClr val="windowText" lastClr="000000"/>
                  </a:solidFill>
                  <a:latin typeface="Times New Roman" pitchFamily="18" charset="0"/>
                  <a:cs typeface="Times New Roman" pitchFamily="18" charset="0"/>
                </a:rPr>
                <a:t>2.73</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lang="en-US" sz="1200" b="1" kern="0" dirty="0" smtClean="0">
                  <a:solidFill>
                    <a:sysClr val="windowText" lastClr="000000"/>
                  </a:solidFill>
                  <a:latin typeface="Times New Roman" pitchFamily="18" charset="0"/>
                  <a:cs typeface="Times New Roman" pitchFamily="18" charset="0"/>
                </a:rPr>
                <a:t>3.58</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3.74</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cxnSp>
          <p:nvCxnSpPr>
            <p:cNvPr id="14" name="Straight Connector 13"/>
            <p:cNvCxnSpPr/>
            <p:nvPr/>
          </p:nvCxnSpPr>
          <p:spPr>
            <a:xfrm>
              <a:off x="2503822" y="1355109"/>
              <a:ext cx="4104456" cy="13019"/>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2071774" y="1368128"/>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6716290" y="1368128"/>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17" name="Left Brace 16"/>
            <p:cNvSpPr/>
            <p:nvPr/>
          </p:nvSpPr>
          <p:spPr>
            <a:xfrm rot="5400000">
              <a:off x="3505502" y="318765"/>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8" name="TextBox 16"/>
            <p:cNvSpPr txBox="1"/>
            <p:nvPr/>
          </p:nvSpPr>
          <p:spPr>
            <a:xfrm>
              <a:off x="3418258" y="371515"/>
              <a:ext cx="33374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X</a:t>
              </a:r>
              <a:r>
                <a:rPr kumimoji="0" lang="en-US" sz="11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rPr>
                <a:t>1</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19" name="Left Brace 18"/>
            <p:cNvSpPr/>
            <p:nvPr/>
          </p:nvSpPr>
          <p:spPr>
            <a:xfrm rot="5400000">
              <a:off x="4417819" y="307266"/>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0" name="TextBox 70"/>
            <p:cNvSpPr txBox="1"/>
            <p:nvPr/>
          </p:nvSpPr>
          <p:spPr>
            <a:xfrm>
              <a:off x="4330575" y="360016"/>
              <a:ext cx="33374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X</a:t>
              </a:r>
              <a:r>
                <a:rPr kumimoji="0" lang="en-US" sz="11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rPr>
                <a:t>2</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21" name="Left Brace 20"/>
            <p:cNvSpPr/>
            <p:nvPr/>
          </p:nvSpPr>
          <p:spPr>
            <a:xfrm rot="5400000">
              <a:off x="5353923" y="307266"/>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2" name="TextBox 72"/>
            <p:cNvSpPr txBox="1"/>
            <p:nvPr/>
          </p:nvSpPr>
          <p:spPr>
            <a:xfrm>
              <a:off x="5266679" y="360016"/>
              <a:ext cx="33374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X</a:t>
              </a:r>
              <a:r>
                <a:rPr kumimoji="0" lang="en-US" sz="11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rPr>
                <a:t>3</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23" name="TextBox 1"/>
            <p:cNvSpPr txBox="1"/>
            <p:nvPr/>
          </p:nvSpPr>
          <p:spPr>
            <a:xfrm>
              <a:off x="2071774" y="1440136"/>
              <a:ext cx="6210724" cy="288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Phase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2                       3                        4                          5</a:t>
              </a:r>
            </a:p>
          </p:txBody>
        </p:sp>
        <p:grpSp>
          <p:nvGrpSpPr>
            <p:cNvPr id="24" name="Group 23"/>
            <p:cNvGrpSpPr/>
            <p:nvPr/>
          </p:nvGrpSpPr>
          <p:grpSpPr>
            <a:xfrm>
              <a:off x="3843682" y="1037366"/>
              <a:ext cx="388332" cy="330762"/>
              <a:chOff x="1835696" y="1586070"/>
              <a:chExt cx="388332" cy="330762"/>
            </a:xfrm>
          </p:grpSpPr>
          <p:cxnSp>
            <p:nvCxnSpPr>
              <p:cNvPr id="102" name="Straight Connector 101"/>
              <p:cNvCxnSpPr>
                <a:stCxn id="110" idx="3"/>
                <a:endCxn id="110"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1835696" y="1586070"/>
                <a:ext cx="388332" cy="330762"/>
                <a:chOff x="1835696" y="3098238"/>
                <a:chExt cx="388332" cy="330762"/>
              </a:xfrm>
            </p:grpSpPr>
            <p:cxnSp>
              <p:nvCxnSpPr>
                <p:cNvPr id="104" name="Straight Connector 103"/>
                <p:cNvCxnSpPr>
                  <a:stCxn id="110" idx="0"/>
                  <a:endCxn id="110"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25" name="Group 24"/>
            <p:cNvGrpSpPr/>
            <p:nvPr/>
          </p:nvGrpSpPr>
          <p:grpSpPr>
            <a:xfrm>
              <a:off x="4779786" y="1037366"/>
              <a:ext cx="388332" cy="330762"/>
              <a:chOff x="1835696" y="1586070"/>
              <a:chExt cx="388332" cy="330762"/>
            </a:xfrm>
          </p:grpSpPr>
          <p:cxnSp>
            <p:nvCxnSpPr>
              <p:cNvPr id="93" name="Straight Connector 92"/>
              <p:cNvCxnSpPr>
                <a:stCxn id="101" idx="3"/>
                <a:endCxn id="101"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1835696" y="1586070"/>
                <a:ext cx="388332" cy="330762"/>
                <a:chOff x="1835696" y="3098238"/>
                <a:chExt cx="388332" cy="330762"/>
              </a:xfrm>
            </p:grpSpPr>
            <p:cxnSp>
              <p:nvCxnSpPr>
                <p:cNvPr id="95" name="Straight Connector 94"/>
                <p:cNvCxnSpPr>
                  <a:stCxn id="101" idx="0"/>
                  <a:endCxn id="101"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26" name="Group 25"/>
            <p:cNvGrpSpPr/>
            <p:nvPr/>
          </p:nvGrpSpPr>
          <p:grpSpPr>
            <a:xfrm>
              <a:off x="5715890" y="1037366"/>
              <a:ext cx="388332" cy="330762"/>
              <a:chOff x="1835696" y="1586070"/>
              <a:chExt cx="388332" cy="330762"/>
            </a:xfrm>
          </p:grpSpPr>
          <p:cxnSp>
            <p:nvCxnSpPr>
              <p:cNvPr id="84" name="Straight Connector 83"/>
              <p:cNvCxnSpPr>
                <a:stCxn id="92" idx="3"/>
                <a:endCxn id="92"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835696" y="1586070"/>
                <a:ext cx="388332" cy="330762"/>
                <a:chOff x="1835696" y="3098238"/>
                <a:chExt cx="388332" cy="330762"/>
              </a:xfrm>
            </p:grpSpPr>
            <p:cxnSp>
              <p:nvCxnSpPr>
                <p:cNvPr id="86" name="Straight Connector 85"/>
                <p:cNvCxnSpPr>
                  <a:stCxn id="92" idx="0"/>
                  <a:endCxn id="92"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27" name="TextBox 8"/>
            <p:cNvSpPr txBox="1"/>
            <p:nvPr/>
          </p:nvSpPr>
          <p:spPr>
            <a:xfrm>
              <a:off x="2215790" y="2664272"/>
              <a:ext cx="475252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8" name="TextBox 21"/>
            <p:cNvSpPr txBox="1"/>
            <p:nvPr/>
          </p:nvSpPr>
          <p:spPr>
            <a:xfrm>
              <a:off x="3583942" y="2664272"/>
              <a:ext cx="41379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9" name="TextBox 24"/>
            <p:cNvSpPr txBox="1"/>
            <p:nvPr/>
          </p:nvSpPr>
          <p:spPr>
            <a:xfrm>
              <a:off x="1500166" y="2380230"/>
              <a:ext cx="6620850" cy="1080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defRPr/>
              </a:pPr>
              <a:r>
                <a:rPr kumimoji="0" lang="en-US" sz="14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CEW = </a:t>
              </a:r>
              <a:r>
                <a:rPr lang="en-US" sz="1400" b="1" kern="0" dirty="0" smtClean="0">
                  <a:solidFill>
                    <a:sysClr val="windowText" lastClr="000000"/>
                  </a:solidFill>
                  <a:latin typeface="Times New Roman" pitchFamily="18" charset="0"/>
                  <a:cs typeface="Times New Roman" pitchFamily="18" charset="0"/>
                </a:rPr>
                <a:t>[(25.55 -25.0) + (26.77 – 25.0)] / 2 × 2.73 + [(26.77 – 25.0) + (27.23 – 25.0)] / 2 × 3.58 + [(27.23 – 25.0) + (27.18 – 25.0)] / 2 × 3.74 = 18.56  kg/m</a:t>
              </a:r>
              <a:r>
                <a:rPr lang="en-US" sz="1400" b="1" kern="0" baseline="30000" dirty="0" smtClean="0">
                  <a:solidFill>
                    <a:sysClr val="windowText" lastClr="000000"/>
                  </a:solidFill>
                  <a:latin typeface="Times New Roman" pitchFamily="18" charset="0"/>
                  <a:cs typeface="Times New Roman" pitchFamily="18" charset="0"/>
                </a:rPr>
                <a:t>2  </a:t>
              </a:r>
              <a:r>
                <a:rPr lang="en-US" sz="1400" b="1" kern="0" dirty="0" smtClean="0">
                  <a:solidFill>
                    <a:sysClr val="windowText" lastClr="000000"/>
                  </a:solidFill>
                  <a:latin typeface="Times New Roman" pitchFamily="18" charset="0"/>
                  <a:cs typeface="Times New Roman" pitchFamily="18" charset="0"/>
                </a:rPr>
                <a:t> × years </a:t>
              </a: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kern="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cxnSp>
          <p:nvCxnSpPr>
            <p:cNvPr id="30" name="Straight Connector 29"/>
            <p:cNvCxnSpPr/>
            <p:nvPr/>
          </p:nvCxnSpPr>
          <p:spPr>
            <a:xfrm>
              <a:off x="3112062" y="3923899"/>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920470" y="3923903"/>
              <a:ext cx="388332" cy="392475"/>
              <a:chOff x="1835696" y="1586070"/>
              <a:chExt cx="388332" cy="330762"/>
            </a:xfrm>
          </p:grpSpPr>
          <p:cxnSp>
            <p:nvCxnSpPr>
              <p:cNvPr id="75" name="Straight Connector 74"/>
              <p:cNvCxnSpPr>
                <a:stCxn id="83" idx="3"/>
                <a:endCxn id="83"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1835696" y="1586070"/>
                <a:ext cx="388332" cy="330762"/>
                <a:chOff x="1835696" y="3098238"/>
                <a:chExt cx="388332" cy="330762"/>
              </a:xfrm>
            </p:grpSpPr>
            <p:cxnSp>
              <p:nvCxnSpPr>
                <p:cNvPr id="77" name="Straight Connector 76"/>
                <p:cNvCxnSpPr>
                  <a:stCxn id="83" idx="0"/>
                  <a:endCxn id="83"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32" name="TextBox 77"/>
            <p:cNvSpPr txBox="1"/>
            <p:nvPr/>
          </p:nvSpPr>
          <p:spPr>
            <a:xfrm>
              <a:off x="1142976" y="4820430"/>
              <a:ext cx="16334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kern="0" dirty="0" smtClean="0">
                  <a:solidFill>
                    <a:sysClr val="windowText" lastClr="000000"/>
                  </a:solidFill>
                  <a:latin typeface="Times New Roman" pitchFamily="18" charset="0"/>
                  <a:cs typeface="Times New Roman" pitchFamily="18" charset="0"/>
                </a:rPr>
                <a:t>Years between cycles</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33" name="TextBox 78"/>
            <p:cNvSpPr txBox="1"/>
            <p:nvPr/>
          </p:nvSpPr>
          <p:spPr>
            <a:xfrm>
              <a:off x="2272398" y="3668301"/>
              <a:ext cx="50405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WC</a:t>
              </a:r>
            </a:p>
          </p:txBody>
        </p:sp>
        <p:sp>
          <p:nvSpPr>
            <p:cNvPr id="34" name="TextBox 79"/>
            <p:cNvSpPr txBox="1"/>
            <p:nvPr/>
          </p:nvSpPr>
          <p:spPr>
            <a:xfrm>
              <a:off x="2860032" y="3657268"/>
              <a:ext cx="5245014" cy="29499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98.0</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95.6</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93.0</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92.1</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p:txBody>
        </p:sp>
        <p:sp>
          <p:nvSpPr>
            <p:cNvPr id="35" name="TextBox 81"/>
            <p:cNvSpPr txBox="1"/>
            <p:nvPr/>
          </p:nvSpPr>
          <p:spPr>
            <a:xfrm>
              <a:off x="2920470" y="4892437"/>
              <a:ext cx="4562516" cy="294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3	</a:t>
              </a:r>
              <a:r>
                <a:rPr kumimoji="0" lang="en-US" sz="1200" b="1"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2.5                    3.1</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cxnSp>
          <p:nvCxnSpPr>
            <p:cNvPr id="36" name="Straight Connector 35"/>
            <p:cNvCxnSpPr/>
            <p:nvPr/>
          </p:nvCxnSpPr>
          <p:spPr>
            <a:xfrm>
              <a:off x="2417198" y="4303354"/>
              <a:ext cx="4176464"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H="1">
              <a:off x="1912358" y="4312385"/>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a:off x="6700890" y="4312385"/>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39" name="TextBox 86"/>
            <p:cNvSpPr txBox="1"/>
            <p:nvPr/>
          </p:nvSpPr>
          <p:spPr>
            <a:xfrm>
              <a:off x="1984366" y="4494710"/>
              <a:ext cx="626469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Phase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2                       3                        4                       5                            </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nvGrpSpPr>
            <p:cNvPr id="40" name="Group 39"/>
            <p:cNvGrpSpPr/>
            <p:nvPr/>
          </p:nvGrpSpPr>
          <p:grpSpPr>
            <a:xfrm>
              <a:off x="3828282" y="3923903"/>
              <a:ext cx="388332" cy="392475"/>
              <a:chOff x="1835696" y="1586070"/>
              <a:chExt cx="388332" cy="330762"/>
            </a:xfrm>
          </p:grpSpPr>
          <p:cxnSp>
            <p:nvCxnSpPr>
              <p:cNvPr id="66" name="Straight Connector 65"/>
              <p:cNvCxnSpPr>
                <a:stCxn id="74" idx="3"/>
                <a:endCxn id="74"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835696" y="1586070"/>
                <a:ext cx="388332" cy="330762"/>
                <a:chOff x="1835696" y="3098238"/>
                <a:chExt cx="388332" cy="330762"/>
              </a:xfrm>
            </p:grpSpPr>
            <p:cxnSp>
              <p:nvCxnSpPr>
                <p:cNvPr id="68" name="Straight Connector 67"/>
                <p:cNvCxnSpPr>
                  <a:stCxn id="74" idx="0"/>
                  <a:endCxn id="74"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41" name="Group 40"/>
            <p:cNvGrpSpPr/>
            <p:nvPr/>
          </p:nvGrpSpPr>
          <p:grpSpPr>
            <a:xfrm>
              <a:off x="4764386" y="3923903"/>
              <a:ext cx="388332" cy="392475"/>
              <a:chOff x="1835696" y="1586070"/>
              <a:chExt cx="388332" cy="330762"/>
            </a:xfrm>
          </p:grpSpPr>
          <p:cxnSp>
            <p:nvCxnSpPr>
              <p:cNvPr id="57" name="Straight Connector 56"/>
              <p:cNvCxnSpPr>
                <a:stCxn id="65" idx="3"/>
                <a:endCxn id="65"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1835696" y="1586070"/>
                <a:ext cx="388332" cy="330762"/>
                <a:chOff x="1835696" y="3098238"/>
                <a:chExt cx="388332" cy="330762"/>
              </a:xfrm>
            </p:grpSpPr>
            <p:cxnSp>
              <p:nvCxnSpPr>
                <p:cNvPr id="59" name="Straight Connector 58"/>
                <p:cNvCxnSpPr>
                  <a:stCxn id="65" idx="0"/>
                  <a:endCxn id="65"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42" name="Group 41"/>
            <p:cNvGrpSpPr/>
            <p:nvPr/>
          </p:nvGrpSpPr>
          <p:grpSpPr>
            <a:xfrm>
              <a:off x="5700490" y="3923903"/>
              <a:ext cx="388332" cy="392475"/>
              <a:chOff x="1835696" y="1586070"/>
              <a:chExt cx="388332" cy="330762"/>
            </a:xfrm>
          </p:grpSpPr>
          <p:cxnSp>
            <p:nvCxnSpPr>
              <p:cNvPr id="48" name="Straight Connector 47"/>
              <p:cNvCxnSpPr>
                <a:stCxn id="56" idx="3"/>
                <a:endCxn id="56"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835696" y="1586070"/>
                <a:ext cx="388332" cy="330762"/>
                <a:chOff x="1835696" y="3098238"/>
                <a:chExt cx="388332" cy="330762"/>
              </a:xfrm>
            </p:grpSpPr>
            <p:cxnSp>
              <p:nvCxnSpPr>
                <p:cNvPr id="50" name="Straight Connector 49"/>
                <p:cNvCxnSpPr>
                  <a:stCxn id="56" idx="0"/>
                  <a:endCxn id="56"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43" name="TextBox 130"/>
            <p:cNvSpPr txBox="1"/>
            <p:nvPr/>
          </p:nvSpPr>
          <p:spPr>
            <a:xfrm>
              <a:off x="1571604" y="5429265"/>
              <a:ext cx="6858048" cy="31957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CEWC </a:t>
              </a:r>
              <a:r>
                <a:rPr kumimoji="0" lang="en-US" sz="14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[(98.0 – 95.0) + (95.6 – 95.0)] / 2 × 3 + [(95.6 – 90.0) + ( 93.0</a:t>
              </a:r>
              <a:r>
                <a:rPr kumimoji="0" lang="en-US" sz="1400" b="1"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 95.0) / 2 × 2.5 + [(93.0 – 95.0) + ( 92.1 – 95.0)] / 2</a:t>
              </a:r>
              <a:r>
                <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 3.1 = 16.58</a:t>
              </a:r>
              <a:r>
                <a:rPr kumimoji="0" lang="en-US" sz="1400" b="1" i="0" u="none" strike="noStrike" kern="0" cap="none" spc="0" normalizeH="0" noProof="0" dirty="0" smtClean="0">
                  <a:ln>
                    <a:noFill/>
                  </a:ln>
                  <a:solidFill>
                    <a:sysClr val="windowText" lastClr="000000"/>
                  </a:solidFill>
                  <a:effectLst/>
                  <a:uLnTx/>
                  <a:uFillTx/>
                  <a:latin typeface="Times New Roman" pitchFamily="18" charset="0"/>
                  <a:cs typeface="Times New Roman" pitchFamily="18" charset="0"/>
                </a:rPr>
                <a:t>  </a:t>
              </a:r>
              <a:r>
                <a:rPr lang="en-US" sz="1400" b="1" kern="0" dirty="0" smtClean="0">
                  <a:solidFill>
                    <a:sysClr val="windowText" lastClr="000000"/>
                  </a:solidFill>
                  <a:latin typeface="Times New Roman" pitchFamily="18" charset="0"/>
                  <a:cs typeface="Times New Roman" pitchFamily="18" charset="0"/>
                </a:rPr>
                <a:t>cm </a:t>
              </a:r>
              <a:r>
                <a:rPr lang="fa-IR" sz="1400" b="1" kern="0" dirty="0" smtClean="0">
                  <a:solidFill>
                    <a:sysClr val="windowText" lastClr="000000"/>
                  </a:solidFill>
                  <a:latin typeface="Times New Roman" pitchFamily="18" charset="0"/>
                  <a:cs typeface="Times New Roman" pitchFamily="18" charset="0"/>
                </a:rPr>
                <a:t>×</a:t>
              </a:r>
              <a:r>
                <a:rPr lang="en-US" sz="1400" b="1" kern="0" dirty="0" smtClean="0">
                  <a:solidFill>
                    <a:sysClr val="windowText" lastClr="000000"/>
                  </a:solidFill>
                  <a:latin typeface="Times New Roman" pitchFamily="18" charset="0"/>
                  <a:cs typeface="Times New Roman" pitchFamily="18" charset="0"/>
                </a:rPr>
                <a:t> years</a:t>
              </a: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lang="en-US" sz="1400" b="1" kern="0" dirty="0" smtClean="0">
                <a:solidFill>
                  <a:sysClr val="windowText" lastClr="000000"/>
                </a:solidFill>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lang="en-US" sz="1400" b="1" kern="0" dirty="0" smtClean="0">
                <a:solidFill>
                  <a:sysClr val="windowText" lastClr="000000"/>
                </a:solidFill>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lang="en-US" sz="1400" b="1" kern="0" dirty="0" smtClean="0">
                <a:solidFill>
                  <a:sysClr val="windowText" lastClr="000000"/>
                </a:solidFill>
                <a:latin typeface="Times New Roman" pitchFamily="18" charset="0"/>
                <a:cs typeface="Times New Roman"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44" name="TextBox 131"/>
            <p:cNvSpPr txBox="1"/>
            <p:nvPr/>
          </p:nvSpPr>
          <p:spPr>
            <a:xfrm>
              <a:off x="1000100" y="1857364"/>
              <a:ext cx="16334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kern="0" dirty="0" smtClean="0">
                  <a:solidFill>
                    <a:sysClr val="windowText" lastClr="000000"/>
                  </a:solidFill>
                  <a:latin typeface="Times New Roman" pitchFamily="18" charset="0"/>
                  <a:cs typeface="Times New Roman" pitchFamily="18" charset="0"/>
                </a:rPr>
                <a:t>Years between cycles</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cxnSp>
          <p:nvCxnSpPr>
            <p:cNvPr id="45" name="Straight Connector 44"/>
            <p:cNvCxnSpPr/>
            <p:nvPr/>
          </p:nvCxnSpPr>
          <p:spPr>
            <a:xfrm>
              <a:off x="1469244" y="3429000"/>
              <a:ext cx="6103152" cy="1588"/>
            </a:xfrm>
            <a:prstGeom prst="line">
              <a:avLst/>
            </a:prstGeom>
            <a:ln w="31750">
              <a:solidFill>
                <a:schemeClr val="tx1"/>
              </a:solidFill>
              <a:prstDash val="dash"/>
            </a:ln>
          </p:spPr>
          <p:style>
            <a:lnRef idx="3">
              <a:schemeClr val="accent1"/>
            </a:lnRef>
            <a:fillRef idx="0">
              <a:schemeClr val="accent1"/>
            </a:fillRef>
            <a:effectRef idx="2">
              <a:schemeClr val="accent1"/>
            </a:effectRef>
            <a:fontRef idx="minor">
              <a:schemeClr val="tx1"/>
            </a:fontRef>
          </p:style>
        </p:cxnSp>
        <p:sp>
          <p:nvSpPr>
            <p:cNvPr id="46" name="TextBox 155"/>
            <p:cNvSpPr txBox="1"/>
            <p:nvPr/>
          </p:nvSpPr>
          <p:spPr>
            <a:xfrm>
              <a:off x="7643834" y="1500174"/>
              <a:ext cx="317716"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t>A</a:t>
              </a:r>
              <a:endParaRPr lang="en-US" dirty="0"/>
            </a:p>
          </p:txBody>
        </p:sp>
        <p:sp>
          <p:nvSpPr>
            <p:cNvPr id="47" name="TextBox 156"/>
            <p:cNvSpPr txBox="1"/>
            <p:nvPr/>
          </p:nvSpPr>
          <p:spPr>
            <a:xfrm>
              <a:off x="7786710" y="4286256"/>
              <a:ext cx="317716"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t>B</a:t>
              </a:r>
              <a:endParaRPr lang="en-US" dirty="0"/>
            </a:p>
          </p:txBody>
        </p:sp>
      </p:grpSp>
    </p:spTree>
    <p:extLst>
      <p:ext uri="{BB962C8B-B14F-4D97-AF65-F5344CB8AC3E}">
        <p14:creationId xmlns:p14="http://schemas.microsoft.com/office/powerpoint/2010/main" val="3119288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1878" y="258618"/>
            <a:ext cx="8229600" cy="500042"/>
          </a:xfrm>
        </p:spPr>
        <p:txBody>
          <a:bodyPr>
            <a:normAutofit fontScale="90000"/>
          </a:bodyPr>
          <a:lstStyle/>
          <a:p>
            <a:r>
              <a:rPr lang="en-US" sz="3600" b="1" dirty="0">
                <a:solidFill>
                  <a:srgbClr val="C00000"/>
                </a:solidFill>
                <a:latin typeface="Times New Roman" panose="02020603050405020304" pitchFamily="18" charset="0"/>
                <a:cs typeface="Times New Roman" panose="02020603050405020304" pitchFamily="18" charset="0"/>
              </a:rPr>
              <a:t> CEWC</a:t>
            </a:r>
            <a:r>
              <a:rPr lang="fa-IR" sz="3600"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 </a:t>
            </a:r>
            <a:r>
              <a:rPr lang="fa-IR" sz="3600" b="1" dirty="0" smtClean="0">
                <a:solidFill>
                  <a:srgbClr val="C00000"/>
                </a:solidFill>
                <a:cs typeface="B Titr" panose="00000700000000000000" pitchFamily="2" charset="-78"/>
              </a:rPr>
              <a:t>و</a:t>
            </a:r>
            <a:r>
              <a:rPr lang="en-US" sz="3600" b="1" dirty="0" smtClean="0">
                <a:solidFill>
                  <a:srgbClr val="C00000"/>
                </a:solidFill>
                <a:cs typeface="B Titr" panose="00000700000000000000" pitchFamily="2" charset="-78"/>
              </a:rPr>
              <a:t>  </a:t>
            </a:r>
            <a:r>
              <a:rPr lang="en-US" sz="3600" b="1" dirty="0" smtClean="0">
                <a:solidFill>
                  <a:srgbClr val="C00000"/>
                </a:solidFill>
                <a:latin typeface="Times New Roman" panose="02020603050405020304" pitchFamily="18" charset="0"/>
                <a:cs typeface="Times New Roman" panose="02020603050405020304" pitchFamily="18" charset="0"/>
              </a:rPr>
              <a:t>CEW</a:t>
            </a:r>
            <a:r>
              <a:rPr lang="en-US" sz="3600" b="1" dirty="0" smtClean="0">
                <a:solidFill>
                  <a:srgbClr val="C00000"/>
                </a:solidFill>
                <a:cs typeface="B Titr" panose="00000700000000000000" pitchFamily="2" charset="-78"/>
              </a:rPr>
              <a:t>  </a:t>
            </a:r>
            <a:r>
              <a:rPr lang="fa-IR" sz="3600" b="1" dirty="0" smtClean="0">
                <a:solidFill>
                  <a:srgbClr val="C00000"/>
                </a:solidFill>
                <a:cs typeface="B Titr" panose="00000700000000000000" pitchFamily="2" charset="-78"/>
              </a:rPr>
              <a:t>محاسبه</a:t>
            </a:r>
            <a:r>
              <a:rPr lang="en-US" sz="3600" b="1" dirty="0" smtClean="0">
                <a:solidFill>
                  <a:srgbClr val="C00000"/>
                </a:solidFill>
                <a:cs typeface="B Titr" panose="00000700000000000000" pitchFamily="2" charset="-78"/>
              </a:rPr>
              <a:t> </a:t>
            </a:r>
            <a:r>
              <a:rPr lang="fa-IR" sz="3600" b="1" dirty="0" smtClean="0">
                <a:solidFill>
                  <a:srgbClr val="C00000"/>
                </a:solidFill>
                <a:cs typeface="B Titr" panose="00000700000000000000" pitchFamily="2" charset="-78"/>
              </a:rPr>
              <a:t> </a:t>
            </a:r>
            <a:endParaRPr lang="en-US" sz="3600" b="1" dirty="0">
              <a:solidFill>
                <a:srgbClr val="C00000"/>
              </a:solidFill>
              <a:cs typeface="B Titr" panose="00000700000000000000"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28</a:t>
            </a:fld>
            <a:endParaRPr lang="en-US"/>
          </a:p>
        </p:txBody>
      </p:sp>
      <p:grpSp>
        <p:nvGrpSpPr>
          <p:cNvPr id="6" name="Group 5"/>
          <p:cNvGrpSpPr/>
          <p:nvPr/>
        </p:nvGrpSpPr>
        <p:grpSpPr>
          <a:xfrm>
            <a:off x="467544" y="554835"/>
            <a:ext cx="7579067" cy="6106651"/>
            <a:chOff x="614132" y="-24"/>
            <a:chExt cx="7506884" cy="6180594"/>
          </a:xfrm>
        </p:grpSpPr>
        <p:cxnSp>
          <p:nvCxnSpPr>
            <p:cNvPr id="8" name="Straight Connector 7"/>
            <p:cNvCxnSpPr/>
            <p:nvPr/>
          </p:nvCxnSpPr>
          <p:spPr>
            <a:xfrm>
              <a:off x="3127462" y="1037366"/>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935870" y="1037366"/>
              <a:ext cx="388332" cy="330762"/>
              <a:chOff x="1835696" y="1586070"/>
              <a:chExt cx="388332" cy="330762"/>
            </a:xfrm>
          </p:grpSpPr>
          <p:cxnSp>
            <p:nvCxnSpPr>
              <p:cNvPr id="111" name="Straight Connector 110"/>
              <p:cNvCxnSpPr>
                <a:stCxn id="115" idx="3"/>
                <a:endCxn id="115"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835696" y="1586070"/>
                <a:ext cx="388332" cy="330762"/>
                <a:chOff x="1835696" y="3098238"/>
                <a:chExt cx="388332" cy="330762"/>
              </a:xfrm>
            </p:grpSpPr>
            <p:cxnSp>
              <p:nvCxnSpPr>
                <p:cNvPr id="113" name="Straight Connector 112"/>
                <p:cNvCxnSpPr>
                  <a:stCxn id="115" idx="0"/>
                  <a:endCxn id="115"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10" name="TextBox 116"/>
            <p:cNvSpPr txBox="1"/>
            <p:nvPr/>
          </p:nvSpPr>
          <p:spPr>
            <a:xfrm>
              <a:off x="1331907" y="720056"/>
              <a:ext cx="50405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BMI</a:t>
              </a:r>
            </a:p>
          </p:txBody>
        </p:sp>
        <p:sp>
          <p:nvSpPr>
            <p:cNvPr id="11" name="TextBox 118"/>
            <p:cNvSpPr txBox="1"/>
            <p:nvPr/>
          </p:nvSpPr>
          <p:spPr>
            <a:xfrm>
              <a:off x="1912359" y="709022"/>
              <a:ext cx="4336228" cy="49166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27               25.55</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26.77	   27.23</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27.18</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p>
          </p:txBody>
        </p:sp>
        <p:sp>
          <p:nvSpPr>
            <p:cNvPr id="12" name="TextBox 119"/>
            <p:cNvSpPr txBox="1"/>
            <p:nvPr/>
          </p:nvSpPr>
          <p:spPr>
            <a:xfrm>
              <a:off x="3295910" y="-24"/>
              <a:ext cx="370841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3" name="TextBox 120"/>
            <p:cNvSpPr txBox="1"/>
            <p:nvPr/>
          </p:nvSpPr>
          <p:spPr>
            <a:xfrm>
              <a:off x="2325865" y="1872184"/>
              <a:ext cx="4562516" cy="294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ysClr val="windowText" lastClr="000000"/>
                  </a:solidFill>
                  <a:latin typeface="Times New Roman" pitchFamily="18" charset="0"/>
                  <a:cs typeface="Times New Roman" pitchFamily="18" charset="0"/>
                </a:rPr>
                <a:t>   2.73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lang="en-US" sz="1200" b="1" kern="0" dirty="0" smtClean="0">
                  <a:solidFill>
                    <a:sysClr val="windowText" lastClr="000000"/>
                  </a:solidFill>
                  <a:latin typeface="Times New Roman" pitchFamily="18" charset="0"/>
                  <a:cs typeface="Times New Roman" pitchFamily="18" charset="0"/>
                </a:rPr>
                <a:t>2.73</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lang="en-US" sz="1200" b="1" kern="0" dirty="0" smtClean="0">
                  <a:solidFill>
                    <a:sysClr val="windowText" lastClr="000000"/>
                  </a:solidFill>
                  <a:latin typeface="Times New Roman" pitchFamily="18" charset="0"/>
                  <a:cs typeface="Times New Roman" pitchFamily="18" charset="0"/>
                </a:rPr>
                <a:t>3.58</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3.74</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cxnSp>
          <p:nvCxnSpPr>
            <p:cNvPr id="14" name="Straight Connector 13"/>
            <p:cNvCxnSpPr/>
            <p:nvPr/>
          </p:nvCxnSpPr>
          <p:spPr>
            <a:xfrm>
              <a:off x="1755287" y="1368128"/>
              <a:ext cx="4852992" cy="0"/>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H="1">
              <a:off x="1204352" y="1368128"/>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6716290" y="1368128"/>
              <a:ext cx="288032" cy="0"/>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sp>
          <p:nvSpPr>
            <p:cNvPr id="17" name="Left Brace 16"/>
            <p:cNvSpPr/>
            <p:nvPr/>
          </p:nvSpPr>
          <p:spPr>
            <a:xfrm rot="5400000">
              <a:off x="3505502" y="318765"/>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8" name="TextBox 16"/>
            <p:cNvSpPr txBox="1"/>
            <p:nvPr/>
          </p:nvSpPr>
          <p:spPr>
            <a:xfrm>
              <a:off x="3418258" y="371515"/>
              <a:ext cx="330567" cy="27860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a:t>
              </a:r>
              <a:r>
                <a:rPr lang="en-US" sz="1100" b="1" kern="0" baseline="-25000" dirty="0">
                  <a:solidFill>
                    <a:sysClr val="windowText" lastClr="000000"/>
                  </a:solidFill>
                  <a:latin typeface="Times New Roman" pitchFamily="18" charset="0"/>
                  <a:cs typeface="Times New Roman" pitchFamily="18" charset="0"/>
                </a:rPr>
                <a:t>2</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19" name="Left Brace 18"/>
            <p:cNvSpPr/>
            <p:nvPr/>
          </p:nvSpPr>
          <p:spPr>
            <a:xfrm rot="5400000">
              <a:off x="4417819" y="307266"/>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0" name="TextBox 70"/>
            <p:cNvSpPr txBox="1"/>
            <p:nvPr/>
          </p:nvSpPr>
          <p:spPr>
            <a:xfrm>
              <a:off x="4330575" y="360016"/>
              <a:ext cx="354382" cy="27860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X3</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21" name="Left Brace 20"/>
            <p:cNvSpPr/>
            <p:nvPr/>
          </p:nvSpPr>
          <p:spPr>
            <a:xfrm rot="5400000">
              <a:off x="5353923" y="307266"/>
              <a:ext cx="108012" cy="67250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2" name="TextBox 72"/>
            <p:cNvSpPr txBox="1"/>
            <p:nvPr/>
          </p:nvSpPr>
          <p:spPr>
            <a:xfrm>
              <a:off x="5266679" y="360016"/>
              <a:ext cx="354382" cy="27860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X4</a:t>
              </a:r>
              <a:endParaRPr kumimoji="0" lang="en-US" sz="18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23" name="TextBox 1"/>
            <p:cNvSpPr txBox="1"/>
            <p:nvPr/>
          </p:nvSpPr>
          <p:spPr>
            <a:xfrm>
              <a:off x="1652240" y="1384965"/>
              <a:ext cx="6210724" cy="294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Phase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1                  </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2                       3                        4 </a:t>
              </a:r>
              <a:r>
                <a:rPr kumimoji="0" lang="en-US" sz="12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5</a:t>
              </a:r>
            </a:p>
          </p:txBody>
        </p:sp>
        <p:grpSp>
          <p:nvGrpSpPr>
            <p:cNvPr id="24" name="Group 23"/>
            <p:cNvGrpSpPr/>
            <p:nvPr/>
          </p:nvGrpSpPr>
          <p:grpSpPr>
            <a:xfrm>
              <a:off x="3843682" y="1037366"/>
              <a:ext cx="388332" cy="330762"/>
              <a:chOff x="1835696" y="1586070"/>
              <a:chExt cx="388332" cy="330762"/>
            </a:xfrm>
          </p:grpSpPr>
          <p:cxnSp>
            <p:nvCxnSpPr>
              <p:cNvPr id="102" name="Straight Connector 101"/>
              <p:cNvCxnSpPr>
                <a:stCxn id="110" idx="3"/>
                <a:endCxn id="110"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1835696" y="1586070"/>
                <a:ext cx="388332" cy="330762"/>
                <a:chOff x="1835696" y="3098238"/>
                <a:chExt cx="388332" cy="330762"/>
              </a:xfrm>
            </p:grpSpPr>
            <p:cxnSp>
              <p:nvCxnSpPr>
                <p:cNvPr id="104" name="Straight Connector 103"/>
                <p:cNvCxnSpPr>
                  <a:stCxn id="110" idx="0"/>
                  <a:endCxn id="110"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25" name="Group 24"/>
            <p:cNvGrpSpPr/>
            <p:nvPr/>
          </p:nvGrpSpPr>
          <p:grpSpPr>
            <a:xfrm>
              <a:off x="4779786" y="1037366"/>
              <a:ext cx="388332" cy="330762"/>
              <a:chOff x="1835696" y="1586070"/>
              <a:chExt cx="388332" cy="330762"/>
            </a:xfrm>
          </p:grpSpPr>
          <p:cxnSp>
            <p:nvCxnSpPr>
              <p:cNvPr id="93" name="Straight Connector 92"/>
              <p:cNvCxnSpPr>
                <a:stCxn id="101" idx="3"/>
                <a:endCxn id="101"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1835696" y="1586070"/>
                <a:ext cx="388332" cy="330762"/>
                <a:chOff x="1835696" y="3098238"/>
                <a:chExt cx="388332" cy="330762"/>
              </a:xfrm>
            </p:grpSpPr>
            <p:cxnSp>
              <p:nvCxnSpPr>
                <p:cNvPr id="95" name="Straight Connector 94"/>
                <p:cNvCxnSpPr>
                  <a:stCxn id="101" idx="0"/>
                  <a:endCxn id="101"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grpSp>
          <p:nvGrpSpPr>
            <p:cNvPr id="26" name="Group 25"/>
            <p:cNvGrpSpPr/>
            <p:nvPr/>
          </p:nvGrpSpPr>
          <p:grpSpPr>
            <a:xfrm>
              <a:off x="5715890" y="1037366"/>
              <a:ext cx="388332" cy="330762"/>
              <a:chOff x="1835696" y="1586070"/>
              <a:chExt cx="388332" cy="330762"/>
            </a:xfrm>
          </p:grpSpPr>
          <p:cxnSp>
            <p:nvCxnSpPr>
              <p:cNvPr id="84" name="Straight Connector 83"/>
              <p:cNvCxnSpPr>
                <a:stCxn id="92" idx="3"/>
                <a:endCxn id="92" idx="2"/>
              </p:cNvCxnSpPr>
              <p:nvPr/>
            </p:nvCxnSpPr>
            <p:spPr>
              <a:xfrm flipH="1">
                <a:off x="2027288" y="1748088"/>
                <a:ext cx="191591"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835696" y="1586070"/>
                <a:ext cx="388332" cy="330762"/>
                <a:chOff x="1835696" y="3098238"/>
                <a:chExt cx="388332" cy="330762"/>
              </a:xfrm>
            </p:grpSpPr>
            <p:cxnSp>
              <p:nvCxnSpPr>
                <p:cNvPr id="86" name="Straight Connector 85"/>
                <p:cNvCxnSpPr>
                  <a:stCxn id="92" idx="0"/>
                  <a:endCxn id="92" idx="1"/>
                </p:cNvCxnSpPr>
                <p:nvPr/>
              </p:nvCxnSpPr>
              <p:spPr>
                <a:xfrm flipH="1">
                  <a:off x="1835696" y="3098238"/>
                  <a:ext cx="191592" cy="162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835696" y="3104964"/>
                  <a:ext cx="360040" cy="3240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1835696" y="310496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1948849" y="3181294"/>
                  <a:ext cx="270030" cy="2363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1835696" y="3098238"/>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2110569" y="3332925"/>
                  <a:ext cx="113459" cy="83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835696" y="3098238"/>
                  <a:ext cx="383183" cy="324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grpSp>
        </p:grpSp>
        <p:sp>
          <p:nvSpPr>
            <p:cNvPr id="27" name="TextBox 8"/>
            <p:cNvSpPr txBox="1"/>
            <p:nvPr/>
          </p:nvSpPr>
          <p:spPr>
            <a:xfrm>
              <a:off x="2215790" y="2664272"/>
              <a:ext cx="475252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8" name="TextBox 21"/>
            <p:cNvSpPr txBox="1"/>
            <p:nvPr/>
          </p:nvSpPr>
          <p:spPr>
            <a:xfrm>
              <a:off x="3583942" y="2664272"/>
              <a:ext cx="413797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9" name="TextBox 24"/>
            <p:cNvSpPr txBox="1"/>
            <p:nvPr/>
          </p:nvSpPr>
          <p:spPr>
            <a:xfrm>
              <a:off x="1500166" y="2380230"/>
              <a:ext cx="6620850" cy="38003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50000"/>
                </a:lnSpc>
                <a:defRPr/>
              </a:pPr>
              <a:r>
                <a:rPr kumimoji="0" lang="en-US" sz="14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CEW = </a:t>
              </a:r>
              <a:r>
                <a:rPr lang="en-US" sz="1400" b="1" kern="0" dirty="0" smtClean="0">
                  <a:solidFill>
                    <a:sysClr val="windowText" lastClr="000000"/>
                  </a:solidFill>
                  <a:latin typeface="Times New Roman" pitchFamily="18" charset="0"/>
                  <a:cs typeface="Times New Roman" pitchFamily="18" charset="0"/>
                </a:rPr>
                <a:t>[(27-25)*1+(25.55 -25.0) + (27 – 25.0)] / 2 × 2.73 + [(26.77 – 25.0) + (25.55 – 25.0)] / 2 × 2.73 + [(26.77 – 25.0) + (27.23 – 25.0)] / 2 × </a:t>
              </a:r>
              <a:r>
                <a:rPr lang="en-US" sz="1400" b="1" kern="0" dirty="0">
                  <a:solidFill>
                    <a:sysClr val="windowText" lastClr="000000"/>
                  </a:solidFill>
                  <a:latin typeface="Times New Roman" pitchFamily="18" charset="0"/>
                  <a:cs typeface="Times New Roman" pitchFamily="18" charset="0"/>
                </a:rPr>
                <a:t>3.58 + </a:t>
              </a:r>
              <a:r>
                <a:rPr lang="en-US" sz="1400" b="1" kern="0" dirty="0" smtClean="0">
                  <a:solidFill>
                    <a:sysClr val="windowText" lastClr="000000"/>
                  </a:solidFill>
                  <a:latin typeface="Times New Roman" pitchFamily="18" charset="0"/>
                  <a:cs typeface="Times New Roman" pitchFamily="18" charset="0"/>
                </a:rPr>
                <a:t>[(27.18 </a:t>
              </a:r>
              <a:r>
                <a:rPr lang="en-US" sz="1400" b="1" kern="0" dirty="0">
                  <a:solidFill>
                    <a:sysClr val="windowText" lastClr="000000"/>
                  </a:solidFill>
                  <a:latin typeface="Times New Roman" pitchFamily="18" charset="0"/>
                  <a:cs typeface="Times New Roman" pitchFamily="18" charset="0"/>
                </a:rPr>
                <a:t>– 25.0) + (27.23 – 25.0)] / 2 × </a:t>
              </a:r>
              <a:r>
                <a:rPr lang="en-US" sz="1400" b="1" kern="0" dirty="0" smtClean="0">
                  <a:solidFill>
                    <a:sysClr val="windowText" lastClr="000000"/>
                  </a:solidFill>
                  <a:latin typeface="Times New Roman" pitchFamily="18" charset="0"/>
                  <a:cs typeface="Times New Roman" pitchFamily="18" charset="0"/>
                </a:rPr>
                <a:t>3.74 </a:t>
              </a:r>
              <a:r>
                <a:rPr lang="en-US" sz="1400" b="1" kern="0" dirty="0">
                  <a:solidFill>
                    <a:sysClr val="windowText" lastClr="000000"/>
                  </a:solidFill>
                  <a:latin typeface="Times New Roman" pitchFamily="18" charset="0"/>
                  <a:cs typeface="Times New Roman" pitchFamily="18" charset="0"/>
                </a:rPr>
                <a:t>= </a:t>
              </a:r>
              <a:r>
                <a:rPr lang="en-US" sz="1400" b="1" kern="0" dirty="0" smtClean="0">
                  <a:solidFill>
                    <a:sysClr val="windowText" lastClr="000000"/>
                  </a:solidFill>
                  <a:latin typeface="Times New Roman" pitchFamily="18" charset="0"/>
                  <a:cs typeface="Times New Roman" pitchFamily="18" charset="0"/>
                </a:rPr>
                <a:t>24.06  kg/m</a:t>
              </a:r>
              <a:r>
                <a:rPr lang="en-US" sz="1400" b="1" kern="0" baseline="30000" dirty="0" smtClean="0">
                  <a:solidFill>
                    <a:sysClr val="windowText" lastClr="000000"/>
                  </a:solidFill>
                  <a:latin typeface="Times New Roman" pitchFamily="18" charset="0"/>
                  <a:cs typeface="Times New Roman" pitchFamily="18" charset="0"/>
                </a:rPr>
                <a:t>2  </a:t>
              </a:r>
              <a:r>
                <a:rPr lang="en-US" sz="1400" b="1" kern="0" dirty="0" smtClean="0">
                  <a:solidFill>
                    <a:sysClr val="windowText" lastClr="000000"/>
                  </a:solidFill>
                  <a:latin typeface="Times New Roman" pitchFamily="18" charset="0"/>
                  <a:cs typeface="Times New Roman" pitchFamily="18" charset="0"/>
                </a:rPr>
                <a:t> × years </a:t>
              </a:r>
              <a:endParaRPr kumimoji="0" lang="en-US" sz="14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kern="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n-US" sz="1400" b="1" kern="0" baseline="-25000" dirty="0" smtClean="0">
                <a:solidFill>
                  <a:sysClr val="windowText" lastClr="000000"/>
                </a:solidFill>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cxnSp>
          <p:nvCxnSpPr>
            <p:cNvPr id="30" name="Straight Connector 29"/>
            <p:cNvCxnSpPr/>
            <p:nvPr/>
          </p:nvCxnSpPr>
          <p:spPr>
            <a:xfrm>
              <a:off x="3112062" y="392389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131"/>
            <p:cNvSpPr txBox="1"/>
            <p:nvPr/>
          </p:nvSpPr>
          <p:spPr>
            <a:xfrm>
              <a:off x="614132" y="1857364"/>
              <a:ext cx="16334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1200" b="1" kern="0" dirty="0" smtClean="0">
                  <a:solidFill>
                    <a:sysClr val="windowText" lastClr="000000"/>
                  </a:solidFill>
                  <a:latin typeface="Times New Roman" pitchFamily="18" charset="0"/>
                  <a:cs typeface="Times New Roman" pitchFamily="18" charset="0"/>
                </a:rPr>
                <a:t>Years between cycles</a:t>
              </a:r>
              <a:endParaRPr kumimoji="0" lang="en-US" sz="12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46" name="TextBox 155"/>
            <p:cNvSpPr txBox="1"/>
            <p:nvPr/>
          </p:nvSpPr>
          <p:spPr>
            <a:xfrm>
              <a:off x="7643834" y="1500174"/>
              <a:ext cx="317716" cy="369332"/>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t>A</a:t>
              </a:r>
              <a:endParaRPr lang="en-US" dirty="0"/>
            </a:p>
          </p:txBody>
        </p:sp>
      </p:grpSp>
      <p:sp>
        <p:nvSpPr>
          <p:cNvPr id="120" name="Rectangle 119"/>
          <p:cNvSpPr/>
          <p:nvPr/>
        </p:nvSpPr>
        <p:spPr>
          <a:xfrm>
            <a:off x="1923295" y="1612565"/>
            <a:ext cx="386867" cy="304267"/>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pitchFamily="18" charset="0"/>
              <a:cs typeface="Times New Roman" pitchFamily="18" charset="0"/>
            </a:endParaRPr>
          </a:p>
        </p:txBody>
      </p:sp>
      <p:sp>
        <p:nvSpPr>
          <p:cNvPr id="121" name="TextBox 16"/>
          <p:cNvSpPr txBox="1"/>
          <p:nvPr/>
        </p:nvSpPr>
        <p:spPr>
          <a:xfrm>
            <a:off x="2361238" y="943207"/>
            <a:ext cx="338554"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X</a:t>
            </a:r>
            <a:r>
              <a:rPr kumimoji="0" lang="en-US" sz="8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1</a:t>
            </a:r>
            <a:endParaRPr kumimoji="0" lang="en-US" sz="1100" b="1" i="0" u="none" strike="noStrike" kern="0" cap="none" spc="0" normalizeH="0" baseline="-25000" noProof="0" dirty="0">
              <a:ln>
                <a:noFill/>
              </a:ln>
              <a:solidFill>
                <a:sysClr val="windowText" lastClr="000000"/>
              </a:solidFill>
              <a:effectLst/>
              <a:uLnTx/>
              <a:uFillTx/>
              <a:latin typeface="Times New Roman" pitchFamily="18" charset="0"/>
              <a:cs typeface="Times New Roman" pitchFamily="18" charset="0"/>
            </a:endParaRPr>
          </a:p>
        </p:txBody>
      </p:sp>
      <p:sp>
        <p:nvSpPr>
          <p:cNvPr id="122" name="Left Brace 121"/>
          <p:cNvSpPr/>
          <p:nvPr/>
        </p:nvSpPr>
        <p:spPr>
          <a:xfrm rot="5400000">
            <a:off x="2453611" y="835970"/>
            <a:ext cx="101422" cy="67897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562074"/>
          </a:xfrm>
        </p:spPr>
        <p:txBody>
          <a:bodyPr>
            <a:noAutofit/>
          </a:bodyPr>
          <a:lstStyle/>
          <a:p>
            <a:r>
              <a:rPr lang="fa-IR" sz="3500" b="1" dirty="0">
                <a:solidFill>
                  <a:srgbClr val="C00000"/>
                </a:solidFill>
                <a:cs typeface="B Titr" pitchFamily="2" charset="-78"/>
              </a:rPr>
              <a:t>تعاريف عملياتي مفاهيم اصلي</a:t>
            </a:r>
            <a:endParaRPr lang="en-US" sz="3500" dirty="0">
              <a:solidFill>
                <a:srgbClr val="C00000"/>
              </a:solidFill>
            </a:endParaRPr>
          </a:p>
        </p:txBody>
      </p:sp>
      <p:sp>
        <p:nvSpPr>
          <p:cNvPr id="3" name="Content Placeholder 2"/>
          <p:cNvSpPr>
            <a:spLocks noGrp="1"/>
          </p:cNvSpPr>
          <p:nvPr>
            <p:ph idx="1"/>
          </p:nvPr>
        </p:nvSpPr>
        <p:spPr>
          <a:xfrm>
            <a:off x="457200" y="1052736"/>
            <a:ext cx="8003232" cy="5760640"/>
          </a:xfrm>
        </p:spPr>
        <p:txBody>
          <a:bodyPr>
            <a:normAutofit/>
          </a:bodyPr>
          <a:lstStyle/>
          <a:p>
            <a:pPr algn="r" rtl="1">
              <a:lnSpc>
                <a:spcPct val="150000"/>
              </a:lnSpc>
              <a:buFont typeface="Wingdings" pitchFamily="2" charset="2"/>
              <a:buChar char="v"/>
            </a:pPr>
            <a:r>
              <a:rPr lang="fa-IR" sz="2400" b="1" dirty="0" smtClean="0">
                <a:cs typeface="B Mitra" panose="00000400000000000000" pitchFamily="2" charset="-78"/>
              </a:rPr>
              <a:t>بیماری </a:t>
            </a:r>
            <a:r>
              <a:rPr lang="fa-IR" sz="2400" b="1" dirty="0">
                <a:cs typeface="B Mitra" panose="00000400000000000000" pitchFamily="2" charset="-78"/>
              </a:rPr>
              <a:t>قلبی عروقی </a:t>
            </a:r>
            <a:r>
              <a:rPr lang="fa-IR" sz="2400" b="1" dirty="0" smtClean="0">
                <a:cs typeface="B Mitra" panose="00000400000000000000" pitchFamily="2" charset="-78"/>
              </a:rPr>
              <a:t>(</a:t>
            </a:r>
            <a:r>
              <a:rPr lang="en-US" sz="2400" b="1" dirty="0" smtClean="0">
                <a:cs typeface="B Mitra" panose="00000400000000000000" pitchFamily="2" charset="-78"/>
              </a:rPr>
              <a:t>  ( CVD </a:t>
            </a:r>
            <a:r>
              <a:rPr lang="fa-IR" sz="2400" b="1" dirty="0">
                <a:cs typeface="B Mitra" panose="00000400000000000000" pitchFamily="2" charset="-78"/>
              </a:rPr>
              <a:t>شامل </a:t>
            </a:r>
            <a:r>
              <a:rPr lang="en-US" sz="2400" b="1" dirty="0">
                <a:cs typeface="B Mitra" panose="00000400000000000000" pitchFamily="2" charset="-78"/>
              </a:rPr>
              <a:t>CHD </a:t>
            </a:r>
            <a:r>
              <a:rPr lang="fa-IR" sz="2400" b="1" dirty="0">
                <a:cs typeface="B Mitra" panose="00000400000000000000" pitchFamily="2" charset="-78"/>
              </a:rPr>
              <a:t>و حوادث عروق مغزی (سکته مغزی ایسکمیک و یا خونریزی و مرگ </a:t>
            </a:r>
            <a:r>
              <a:rPr lang="fa-IR" sz="2400" b="1" dirty="0" smtClean="0">
                <a:cs typeface="B Mitra" panose="00000400000000000000" pitchFamily="2" charset="-78"/>
              </a:rPr>
              <a:t>مغزی) و </a:t>
            </a:r>
            <a:r>
              <a:rPr lang="fa-IR" sz="2400" b="1" dirty="0">
                <a:cs typeface="B Mitra" panose="00000400000000000000" pitchFamily="2" charset="-78"/>
              </a:rPr>
              <a:t>نارسایی قلبی میباشد. </a:t>
            </a:r>
          </a:p>
          <a:p>
            <a:pPr algn="r" rtl="1">
              <a:lnSpc>
                <a:spcPct val="150000"/>
              </a:lnSpc>
              <a:buFont typeface="Wingdings" pitchFamily="2" charset="2"/>
              <a:buChar char="v"/>
            </a:pPr>
            <a:r>
              <a:rPr lang="fa-IR" sz="2400" b="1" dirty="0">
                <a:cs typeface="B Mitra" panose="00000400000000000000" pitchFamily="2" charset="-78"/>
              </a:rPr>
              <a:t>بیماری عروق کرونر </a:t>
            </a:r>
            <a:r>
              <a:rPr lang="fa-IR" sz="2400" b="1" dirty="0" smtClean="0">
                <a:cs typeface="B Mitra" panose="00000400000000000000" pitchFamily="2" charset="-78"/>
              </a:rPr>
              <a:t>قلب</a:t>
            </a:r>
            <a:r>
              <a:rPr lang="en-US" sz="2400" b="1" dirty="0" smtClean="0">
                <a:cs typeface="B Mitra" panose="00000400000000000000" pitchFamily="2" charset="-78"/>
              </a:rPr>
              <a:t> (CHD</a:t>
            </a:r>
            <a:r>
              <a:rPr lang="en-US" sz="2400" b="1" dirty="0">
                <a:cs typeface="B Mitra" panose="00000400000000000000" pitchFamily="2" charset="-78"/>
              </a:rPr>
              <a:t>) </a:t>
            </a:r>
            <a:r>
              <a:rPr lang="fa-IR" sz="2400" b="1" dirty="0" smtClean="0">
                <a:cs typeface="B Mitra" panose="00000400000000000000" pitchFamily="2" charset="-78"/>
              </a:rPr>
              <a:t>شامل: </a:t>
            </a:r>
            <a:endParaRPr lang="fa-IR" sz="2400" b="1" dirty="0">
              <a:cs typeface="B Mitra" panose="00000400000000000000" pitchFamily="2" charset="-78"/>
            </a:endParaRPr>
          </a:p>
          <a:p>
            <a:pPr algn="r" rtl="1">
              <a:lnSpc>
                <a:spcPct val="150000"/>
              </a:lnSpc>
              <a:buFont typeface="Wingdings" panose="05000000000000000000" pitchFamily="2" charset="2"/>
              <a:buChar char="ü"/>
            </a:pPr>
            <a:r>
              <a:rPr lang="fa-IR" sz="2400" b="1" dirty="0">
                <a:cs typeface="B Mitra" panose="00000400000000000000" pitchFamily="2" charset="-78"/>
              </a:rPr>
              <a:t>انفارکتوس میوکارد </a:t>
            </a:r>
            <a:r>
              <a:rPr lang="fa-IR" sz="2400" b="1" dirty="0" smtClean="0">
                <a:cs typeface="B Mitra" panose="00000400000000000000" pitchFamily="2" charset="-78"/>
              </a:rPr>
              <a:t>قطعی</a:t>
            </a:r>
          </a:p>
          <a:p>
            <a:pPr algn="r" rtl="1">
              <a:lnSpc>
                <a:spcPct val="150000"/>
              </a:lnSpc>
              <a:buFont typeface="Wingdings" panose="05000000000000000000" pitchFamily="2" charset="2"/>
              <a:buChar char="ü"/>
            </a:pPr>
            <a:r>
              <a:rPr lang="en-US" sz="2400" b="1" dirty="0" smtClean="0">
                <a:cs typeface="B Mitra" panose="00000400000000000000" pitchFamily="2" charset="-78"/>
              </a:rPr>
              <a:t>MI </a:t>
            </a:r>
            <a:r>
              <a:rPr lang="fa-IR" sz="2400" b="1" dirty="0">
                <a:cs typeface="B Mitra" panose="00000400000000000000" pitchFamily="2" charset="-78"/>
              </a:rPr>
              <a:t>احتمالی </a:t>
            </a:r>
            <a:endParaRPr lang="fa-IR" sz="2400" b="1" dirty="0" smtClean="0">
              <a:cs typeface="B Mitra" panose="00000400000000000000" pitchFamily="2" charset="-78"/>
            </a:endParaRPr>
          </a:p>
          <a:p>
            <a:pPr algn="r" rtl="1">
              <a:lnSpc>
                <a:spcPct val="150000"/>
              </a:lnSpc>
              <a:buFont typeface="Wingdings" panose="05000000000000000000" pitchFamily="2" charset="2"/>
              <a:buChar char="ü"/>
            </a:pPr>
            <a:r>
              <a:rPr lang="fa-IR" sz="2400" b="1" dirty="0" smtClean="0">
                <a:cs typeface="B Mitra" panose="00000400000000000000" pitchFamily="2" charset="-78"/>
              </a:rPr>
              <a:t>آنژین </a:t>
            </a:r>
            <a:r>
              <a:rPr lang="fa-IR" sz="2400" b="1" dirty="0">
                <a:cs typeface="B Mitra" panose="00000400000000000000" pitchFamily="2" charset="-78"/>
              </a:rPr>
              <a:t>صدری ناپایدار </a:t>
            </a:r>
            <a:endParaRPr lang="fa-IR" sz="2400" b="1" dirty="0" smtClean="0">
              <a:cs typeface="B Mitra" panose="00000400000000000000" pitchFamily="2" charset="-78"/>
            </a:endParaRPr>
          </a:p>
          <a:p>
            <a:pPr algn="r" rtl="1">
              <a:lnSpc>
                <a:spcPct val="150000"/>
              </a:lnSpc>
              <a:buFont typeface="Wingdings" panose="05000000000000000000" pitchFamily="2" charset="2"/>
              <a:buChar char="ü"/>
            </a:pPr>
            <a:r>
              <a:rPr lang="fa-IR" sz="2400" b="1" dirty="0" smtClean="0">
                <a:cs typeface="B Mitra" panose="00000400000000000000" pitchFamily="2" charset="-78"/>
              </a:rPr>
              <a:t>آنژیوگرافی </a:t>
            </a:r>
            <a:r>
              <a:rPr lang="fa-IR" sz="2400" b="1" dirty="0">
                <a:cs typeface="B Mitra" panose="00000400000000000000" pitchFamily="2" charset="-78"/>
              </a:rPr>
              <a:t>مثبت در افراد دارای علائم درد قلبی پایدار </a:t>
            </a:r>
          </a:p>
          <a:p>
            <a:pPr algn="r" rtl="1">
              <a:lnSpc>
                <a:spcPct val="150000"/>
              </a:lnSpc>
              <a:buFont typeface="Wingdings" panose="05000000000000000000" pitchFamily="2" charset="2"/>
              <a:buChar char="ü"/>
            </a:pPr>
            <a:r>
              <a:rPr lang="fa-IR" sz="2400" b="1" dirty="0">
                <a:cs typeface="B Mitra" panose="00000400000000000000" pitchFamily="2" charset="-78"/>
              </a:rPr>
              <a:t>مرگ </a:t>
            </a:r>
            <a:r>
              <a:rPr lang="en-US" sz="2400" b="1" dirty="0">
                <a:cs typeface="B Mitra" panose="00000400000000000000" pitchFamily="2" charset="-78"/>
              </a:rPr>
              <a:t>CHD</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29</a:t>
            </a:fld>
            <a:endParaRPr lang="en-US" dirty="0"/>
          </a:p>
        </p:txBody>
      </p:sp>
    </p:spTree>
    <p:extLst>
      <p:ext uri="{BB962C8B-B14F-4D97-AF65-F5344CB8AC3E}">
        <p14:creationId xmlns:p14="http://schemas.microsoft.com/office/powerpoint/2010/main" val="407946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a:noFill/>
        </p:spPr>
        <p:txBody>
          <a:bodyPr>
            <a:normAutofit/>
          </a:bodyPr>
          <a:lstStyle/>
          <a:p>
            <a:r>
              <a:rPr lang="fa-IR" sz="4000" b="1" dirty="0" smtClean="0">
                <a:solidFill>
                  <a:srgbClr val="C00000"/>
                </a:solidFill>
                <a:cs typeface="B Titr" pitchFamily="2" charset="-78"/>
              </a:rPr>
              <a:t>عناوین مطالب</a:t>
            </a:r>
            <a:endParaRPr lang="en-US" sz="4000" dirty="0">
              <a:solidFill>
                <a:srgbClr val="C00000"/>
              </a:solidFill>
            </a:endParaRPr>
          </a:p>
        </p:txBody>
      </p:sp>
      <p:sp>
        <p:nvSpPr>
          <p:cNvPr id="3" name="Content Placeholder 2"/>
          <p:cNvSpPr>
            <a:spLocks noGrp="1"/>
          </p:cNvSpPr>
          <p:nvPr>
            <p:ph idx="1"/>
          </p:nvPr>
        </p:nvSpPr>
        <p:spPr>
          <a:xfrm>
            <a:off x="971600" y="1556792"/>
            <a:ext cx="7211144" cy="4525963"/>
          </a:xfrm>
        </p:spPr>
        <p:txBody>
          <a:bodyPr>
            <a:normAutofit/>
          </a:bodyPr>
          <a:lstStyle/>
          <a:p>
            <a:pPr algn="r" rtl="1">
              <a:lnSpc>
                <a:spcPct val="200000"/>
              </a:lnSpc>
              <a:buFont typeface="Wingdings" pitchFamily="2" charset="2"/>
              <a:buChar char="§"/>
            </a:pPr>
            <a:r>
              <a:rPr lang="fa-IR" b="1" dirty="0" smtClean="0">
                <a:cs typeface="B Mitra" panose="00000400000000000000" pitchFamily="2" charset="-78"/>
              </a:rPr>
              <a:t>بیان مسئله و ضرورت اجرای مطالعه</a:t>
            </a:r>
          </a:p>
          <a:p>
            <a:pPr algn="r" rtl="1">
              <a:lnSpc>
                <a:spcPct val="200000"/>
              </a:lnSpc>
              <a:buFont typeface="Wingdings" pitchFamily="2" charset="2"/>
              <a:buChar char="§"/>
            </a:pPr>
            <a:r>
              <a:rPr lang="fa-IR" b="1" dirty="0" smtClean="0">
                <a:cs typeface="B Mitra" panose="00000400000000000000" pitchFamily="2" charset="-78"/>
              </a:rPr>
              <a:t>مواد و روش ها</a:t>
            </a:r>
          </a:p>
          <a:p>
            <a:pPr algn="r" rtl="1">
              <a:lnSpc>
                <a:spcPct val="200000"/>
              </a:lnSpc>
              <a:buFont typeface="Wingdings" pitchFamily="2" charset="2"/>
              <a:buChar char="§"/>
            </a:pPr>
            <a:r>
              <a:rPr lang="fa-IR" b="1" dirty="0" smtClean="0">
                <a:cs typeface="B Mitra" panose="00000400000000000000" pitchFamily="2" charset="-78"/>
              </a:rPr>
              <a:t>یافته ها</a:t>
            </a:r>
          </a:p>
          <a:p>
            <a:pPr algn="r" rtl="1">
              <a:lnSpc>
                <a:spcPct val="200000"/>
              </a:lnSpc>
              <a:buFont typeface="Wingdings" pitchFamily="2" charset="2"/>
              <a:buChar char="§"/>
            </a:pPr>
            <a:r>
              <a:rPr lang="fa-IR" b="1" dirty="0" smtClean="0">
                <a:cs typeface="B Mitra" panose="00000400000000000000" pitchFamily="2" charset="-78"/>
              </a:rPr>
              <a:t>بحث و نتیجه گیری</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30</a:t>
            </a:fld>
            <a:endParaRPr lang="en-US"/>
          </a:p>
        </p:txBody>
      </p:sp>
      <p:sp>
        <p:nvSpPr>
          <p:cNvPr id="8" name="Title 1"/>
          <p:cNvSpPr txBox="1">
            <a:spLocks/>
          </p:cNvSpPr>
          <p:nvPr/>
        </p:nvSpPr>
        <p:spPr>
          <a:xfrm>
            <a:off x="457200" y="1700808"/>
            <a:ext cx="8229600" cy="2088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6500" b="1" dirty="0" smtClean="0">
                <a:solidFill>
                  <a:srgbClr val="C00000"/>
                </a:solidFill>
                <a:cs typeface="B Titr" pitchFamily="2" charset="-78"/>
              </a:rPr>
              <a:t>تجزیه و تحلیل داده ها</a:t>
            </a:r>
            <a:endParaRPr lang="en-US" sz="65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634082"/>
          </a:xfrm>
        </p:spPr>
        <p:txBody>
          <a:bodyPr>
            <a:noAutofit/>
          </a:bodyPr>
          <a:lstStyle/>
          <a:p>
            <a:r>
              <a:rPr lang="fa-IR" sz="3600" b="1" dirty="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
        <p:nvSpPr>
          <p:cNvPr id="3" name="Content Placeholder 2"/>
          <p:cNvSpPr>
            <a:spLocks noGrp="1"/>
          </p:cNvSpPr>
          <p:nvPr>
            <p:ph idx="1"/>
          </p:nvPr>
        </p:nvSpPr>
        <p:spPr>
          <a:xfrm>
            <a:off x="457200" y="1196752"/>
            <a:ext cx="8229600" cy="4929411"/>
          </a:xfrm>
        </p:spPr>
        <p:txBody>
          <a:bodyPr>
            <a:normAutofit lnSpcReduction="10000"/>
          </a:bodyPr>
          <a:lstStyle/>
          <a:p>
            <a:pPr marL="0" marR="0" algn="just" rtl="1">
              <a:lnSpc>
                <a:spcPct val="150000"/>
              </a:lnSpc>
              <a:spcBef>
                <a:spcPts val="0"/>
              </a:spcBef>
              <a:spcAft>
                <a:spcPts val="0"/>
              </a:spcAft>
              <a:buFont typeface="Wingdings" pitchFamily="2" charset="2"/>
              <a:buChar char="§"/>
            </a:pPr>
            <a:r>
              <a:rPr lang="fa-IR" sz="2400" b="1" dirty="0" smtClean="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آنالیزآماری:  </a:t>
            </a:r>
            <a:r>
              <a:rPr lang="fa-IR" sz="2400" b="1" dirty="0" smtClean="0">
                <a:latin typeface="Times New Roman" panose="02020603050405020304" pitchFamily="18" charset="0"/>
                <a:ea typeface="Calibri" panose="020F0502020204030204" pitchFamily="34" charset="0"/>
                <a:cs typeface="B Mitra" panose="00000400000000000000" pitchFamily="2" charset="-78"/>
              </a:rPr>
              <a:t>نرم افزار </a:t>
            </a:r>
            <a:r>
              <a:rPr lang="en-US" sz="2400" b="1" dirty="0" smtClean="0">
                <a:latin typeface="Times New Roman" panose="02020603050405020304" pitchFamily="18" charset="0"/>
                <a:ea typeface="Calibri" panose="020F0502020204030204" pitchFamily="34" charset="0"/>
                <a:cs typeface="B Mitra" panose="00000400000000000000" pitchFamily="2" charset="-78"/>
              </a:rPr>
              <a:t>STATA</a:t>
            </a:r>
            <a:r>
              <a:rPr lang="fa-IR" sz="2400" b="1" dirty="0" smtClean="0">
                <a:latin typeface="Times New Roman" panose="02020603050405020304" pitchFamily="18" charset="0"/>
                <a:ea typeface="Calibri" panose="020F0502020204030204" pitchFamily="34" charset="0"/>
                <a:cs typeface="B Mitra" panose="00000400000000000000" pitchFamily="2" charset="-78"/>
              </a:rPr>
              <a:t> نسخه</a:t>
            </a:r>
            <a:r>
              <a:rPr lang="en-US" sz="2400" b="1" dirty="0" smtClean="0">
                <a:latin typeface="Times New Roman" panose="02020603050405020304" pitchFamily="18" charset="0"/>
                <a:ea typeface="Calibri" panose="020F0502020204030204" pitchFamily="34" charset="0"/>
                <a:cs typeface="B Mitra" panose="00000400000000000000" pitchFamily="2" charset="-78"/>
              </a:rPr>
              <a:t> </a:t>
            </a:r>
            <a:r>
              <a:rPr lang="fa-IR" sz="2400" b="1" dirty="0" smtClean="0">
                <a:latin typeface="Times New Roman" panose="02020603050405020304" pitchFamily="18" charset="0"/>
                <a:ea typeface="Calibri" panose="020F0502020204030204" pitchFamily="34" charset="0"/>
                <a:cs typeface="B Mitra" panose="00000400000000000000" pitchFamily="2" charset="-78"/>
              </a:rPr>
              <a:t>12.</a:t>
            </a:r>
          </a:p>
          <a:p>
            <a:pPr marL="0" marR="0" algn="just" rtl="1">
              <a:lnSpc>
                <a:spcPct val="150000"/>
              </a:lnSpc>
              <a:spcBef>
                <a:spcPts val="0"/>
              </a:spcBef>
              <a:spcAft>
                <a:spcPts val="0"/>
              </a:spcAft>
              <a:buFont typeface="Wingdings" pitchFamily="2" charset="2"/>
              <a:buChar char="§"/>
            </a:pPr>
            <a:r>
              <a:rPr lang="fa-IR" sz="2400" b="1" dirty="0" smtClean="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داده های مربوط </a:t>
            </a:r>
            <a:r>
              <a:rPr lang="fa-IR" sz="2400" b="1" dirty="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به متغیرهای </a:t>
            </a:r>
            <a:r>
              <a:rPr lang="fa-IR" sz="2400" b="1" dirty="0" smtClean="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پیوسته: </a:t>
            </a:r>
          </a:p>
          <a:p>
            <a:pPr marL="0" marR="0" algn="just" rtl="1">
              <a:lnSpc>
                <a:spcPct val="150000"/>
              </a:lnSpc>
              <a:spcBef>
                <a:spcPts val="0"/>
              </a:spcBef>
              <a:spcAft>
                <a:spcPts val="0"/>
              </a:spcAft>
              <a:buNone/>
            </a:pPr>
            <a:r>
              <a:rPr lang="fa-IR" sz="2400" b="1" dirty="0" smtClean="0">
                <a:latin typeface="Times New Roman" panose="02020603050405020304" pitchFamily="18" charset="0"/>
                <a:ea typeface="Calibri" panose="020F0502020204030204" pitchFamily="34" charset="0"/>
                <a:cs typeface="B Mitra" panose="00000400000000000000" pitchFamily="2" charset="-78"/>
              </a:rPr>
              <a:t>         - میانگین </a:t>
            </a:r>
            <a:r>
              <a:rPr lang="fa-IR" sz="2400" b="1" dirty="0">
                <a:latin typeface="Times New Roman" panose="02020603050405020304" pitchFamily="18" charset="0"/>
                <a:ea typeface="Calibri" panose="020F0502020204030204" pitchFamily="34" charset="0"/>
                <a:cs typeface="B Mitra" panose="00000400000000000000" pitchFamily="2" charset="-78"/>
              </a:rPr>
              <a:t>و انحراف </a:t>
            </a:r>
            <a:r>
              <a:rPr lang="fa-IR" sz="2400" b="1" dirty="0" smtClean="0">
                <a:latin typeface="Times New Roman" panose="02020603050405020304" pitchFamily="18" charset="0"/>
                <a:ea typeface="Calibri" panose="020F0502020204030204" pitchFamily="34" charset="0"/>
                <a:cs typeface="B Mitra" panose="00000400000000000000" pitchFamily="2" charset="-78"/>
              </a:rPr>
              <a:t>معیار </a:t>
            </a:r>
          </a:p>
          <a:p>
            <a:pPr marL="0" marR="0" algn="just" rtl="1">
              <a:lnSpc>
                <a:spcPct val="150000"/>
              </a:lnSpc>
              <a:spcBef>
                <a:spcPts val="0"/>
              </a:spcBef>
              <a:spcAft>
                <a:spcPts val="0"/>
              </a:spcAft>
              <a:buNone/>
            </a:pPr>
            <a:r>
              <a:rPr lang="fa-IR" sz="2400" b="1" dirty="0" smtClean="0">
                <a:latin typeface="Times New Roman" panose="02020603050405020304" pitchFamily="18" charset="0"/>
                <a:ea typeface="Calibri" panose="020F0502020204030204" pitchFamily="34" charset="0"/>
                <a:cs typeface="B Mitra" panose="00000400000000000000" pitchFamily="2" charset="-78"/>
              </a:rPr>
              <a:t>          - برای مقایسه مشخصات پایه زنان و مردان در هر گروه، از آزمون</a:t>
            </a:r>
            <a:r>
              <a:rPr lang="en-US" sz="2400" b="1" dirty="0" smtClean="0">
                <a:latin typeface="Times New Roman" panose="02020603050405020304" pitchFamily="18" charset="0"/>
                <a:ea typeface="Calibri" panose="020F0502020204030204" pitchFamily="34" charset="0"/>
                <a:cs typeface="B Mitra" panose="00000400000000000000" pitchFamily="2" charset="-78"/>
              </a:rPr>
              <a:t>t-test </a:t>
            </a:r>
            <a:endParaRPr lang="fa-IR" sz="2400" b="1" dirty="0" smtClean="0">
              <a:latin typeface="Times New Roman" panose="02020603050405020304" pitchFamily="18" charset="0"/>
              <a:ea typeface="Calibri" panose="020F0502020204030204" pitchFamily="34" charset="0"/>
              <a:cs typeface="B Mitra" panose="00000400000000000000" pitchFamily="2" charset="-78"/>
            </a:endParaRPr>
          </a:p>
          <a:p>
            <a:pPr marL="0" marR="0" algn="just" rtl="1">
              <a:lnSpc>
                <a:spcPct val="150000"/>
              </a:lnSpc>
              <a:spcBef>
                <a:spcPts val="0"/>
              </a:spcBef>
              <a:spcAft>
                <a:spcPts val="0"/>
              </a:spcAft>
              <a:buNone/>
            </a:pPr>
            <a:endParaRPr lang="fa-IR" sz="2400" b="1" dirty="0">
              <a:latin typeface="Times New Roman" panose="02020603050405020304" pitchFamily="18" charset="0"/>
              <a:ea typeface="Calibri" panose="020F0502020204030204" pitchFamily="34" charset="0"/>
              <a:cs typeface="B Mitra" panose="00000400000000000000" pitchFamily="2" charset="-78"/>
            </a:endParaRPr>
          </a:p>
          <a:p>
            <a:pPr marL="0" marR="0" indent="0" algn="just" rtl="1">
              <a:lnSpc>
                <a:spcPct val="150000"/>
              </a:lnSpc>
              <a:spcBef>
                <a:spcPts val="0"/>
              </a:spcBef>
              <a:spcAft>
                <a:spcPts val="0"/>
              </a:spcAft>
              <a:buFont typeface="Wingdings" pitchFamily="2" charset="2"/>
              <a:buChar char="§"/>
            </a:pPr>
            <a:r>
              <a:rPr lang="fa-IR" sz="2400" b="1" dirty="0">
                <a:solidFill>
                  <a:schemeClr val="accent6">
                    <a:lumMod val="50000"/>
                  </a:schemeClr>
                </a:solidFill>
                <a:latin typeface="Times New Roman" panose="02020603050405020304" pitchFamily="18" charset="0"/>
                <a:ea typeface="Calibri" panose="020F0502020204030204" pitchFamily="34" charset="0"/>
                <a:cs typeface="B Mitra" panose="00000400000000000000" pitchFamily="2" charset="-78"/>
              </a:rPr>
              <a:t> </a:t>
            </a:r>
            <a:r>
              <a:rPr lang="fa-IR" sz="2400" b="1" dirty="0" smtClean="0">
                <a:solidFill>
                  <a:schemeClr val="accent6">
                    <a:lumMod val="50000"/>
                  </a:schemeClr>
                </a:solidFill>
                <a:latin typeface="Times New Roman" panose="02020603050405020304" pitchFamily="18" charset="0"/>
                <a:ea typeface="Calibri" panose="020F0502020204030204" pitchFamily="34" charset="0"/>
                <a:cs typeface="B Mitra" panose="00000400000000000000" pitchFamily="2" charset="-78"/>
              </a:rPr>
              <a:t> </a:t>
            </a:r>
            <a:r>
              <a:rPr lang="fa-IR" sz="2400" b="1" dirty="0" smtClean="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داده های متغیرهای </a:t>
            </a:r>
            <a:r>
              <a:rPr lang="fa-IR" sz="2400" b="1" dirty="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طبقه </a:t>
            </a:r>
            <a:r>
              <a:rPr lang="fa-IR" sz="2400" b="1" dirty="0" smtClean="0">
                <a:solidFill>
                  <a:schemeClr val="accent6">
                    <a:lumMod val="75000"/>
                  </a:schemeClr>
                </a:solidFill>
                <a:latin typeface="Times New Roman" panose="02020603050405020304" pitchFamily="18" charset="0"/>
                <a:ea typeface="Calibri" panose="020F0502020204030204" pitchFamily="34" charset="0"/>
                <a:cs typeface="B Mitra" panose="00000400000000000000" pitchFamily="2" charset="-78"/>
              </a:rPr>
              <a:t>ای: </a:t>
            </a:r>
          </a:p>
          <a:p>
            <a:pPr marL="0" marR="0" indent="0" algn="just" rtl="1">
              <a:lnSpc>
                <a:spcPct val="150000"/>
              </a:lnSpc>
              <a:spcBef>
                <a:spcPts val="0"/>
              </a:spcBef>
              <a:spcAft>
                <a:spcPts val="0"/>
              </a:spcAft>
              <a:buNone/>
            </a:pPr>
            <a:r>
              <a:rPr lang="fa-IR" sz="2400" b="1" dirty="0" smtClean="0">
                <a:latin typeface="Times New Roman" panose="02020603050405020304" pitchFamily="18" charset="0"/>
                <a:ea typeface="Calibri" panose="020F0502020204030204" pitchFamily="34" charset="0"/>
                <a:cs typeface="B Mitra" panose="00000400000000000000" pitchFamily="2" charset="-78"/>
              </a:rPr>
              <a:t>          - تعداد ودرصد </a:t>
            </a:r>
          </a:p>
          <a:p>
            <a:pPr marL="0" marR="0" indent="0" algn="just" rtl="1">
              <a:lnSpc>
                <a:spcPct val="150000"/>
              </a:lnSpc>
              <a:spcBef>
                <a:spcPts val="0"/>
              </a:spcBef>
              <a:spcAft>
                <a:spcPts val="0"/>
              </a:spcAft>
              <a:buNone/>
            </a:pPr>
            <a:r>
              <a:rPr lang="fa-IR" sz="2400" b="1" dirty="0" smtClean="0">
                <a:latin typeface="Times New Roman" panose="02020603050405020304" pitchFamily="18" charset="0"/>
                <a:ea typeface="Calibri" panose="020F0502020204030204" pitchFamily="34" charset="0"/>
                <a:cs typeface="B Mitra" panose="00000400000000000000" pitchFamily="2" charset="-78"/>
              </a:rPr>
              <a:t>          - برای مقایسه مشخصات پایه زنان و مردان در هر گروه، از آزمون</a:t>
            </a:r>
          </a:p>
          <a:p>
            <a:pPr marL="0" marR="0" indent="0" algn="just" rtl="1">
              <a:lnSpc>
                <a:spcPct val="150000"/>
              </a:lnSpc>
              <a:spcBef>
                <a:spcPts val="0"/>
              </a:spcBef>
              <a:spcAft>
                <a:spcPts val="0"/>
              </a:spcAft>
              <a:buNone/>
            </a:pPr>
            <a:r>
              <a:rPr lang="fa-IR" sz="2400" b="1" dirty="0" smtClean="0">
                <a:latin typeface="Times New Roman" panose="02020603050405020304" pitchFamily="18" charset="0"/>
                <a:ea typeface="Calibri" panose="020F0502020204030204" pitchFamily="34" charset="0"/>
                <a:cs typeface="B Mitra" panose="00000400000000000000" pitchFamily="2" charset="-78"/>
              </a:rPr>
              <a:t>             </a:t>
            </a:r>
            <a:r>
              <a:rPr lang="en-US" sz="2400" b="1" dirty="0" smtClean="0">
                <a:latin typeface="Times New Roman" panose="02020603050405020304" pitchFamily="18" charset="0"/>
                <a:ea typeface="Calibri" panose="020F0502020204030204" pitchFamily="34" charset="0"/>
                <a:cs typeface="B Mitra" panose="00000400000000000000" pitchFamily="2" charset="-78"/>
              </a:rPr>
              <a:t>Chi-square</a:t>
            </a:r>
            <a:r>
              <a:rPr lang="fa-IR" sz="2400" b="1" dirty="0" smtClean="0">
                <a:latin typeface="Times New Roman" panose="02020603050405020304" pitchFamily="18" charset="0"/>
                <a:ea typeface="Calibri" panose="020F0502020204030204" pitchFamily="34" charset="0"/>
                <a:cs typeface="B Mitra" panose="00000400000000000000" pitchFamily="2" charset="-78"/>
              </a:rPr>
              <a:t> </a:t>
            </a:r>
            <a:endParaRPr lang="en-US" sz="2400" b="1" dirty="0" smtClean="0">
              <a:latin typeface="Times New Roman" panose="02020603050405020304" pitchFamily="18" charset="0"/>
              <a:ea typeface="Calibri" panose="020F0502020204030204" pitchFamily="34" charset="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31</a:t>
            </a:fld>
            <a:endParaRPr lang="en-US"/>
          </a:p>
        </p:txBody>
      </p:sp>
    </p:spTree>
    <p:extLst>
      <p:ext uri="{BB962C8B-B14F-4D97-AF65-F5344CB8AC3E}">
        <p14:creationId xmlns:p14="http://schemas.microsoft.com/office/powerpoint/2010/main" val="1575230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در این مطالعه با توجه به وجود داده های گمشده  در متغیر های اندازه گیری شده در طول مدت پیگیری از  روش جانهی چندگانه </a:t>
            </a:r>
            <a:r>
              <a:rPr lang="en-US" sz="2400" b="1" dirty="0" smtClean="0">
                <a:cs typeface="B Mitra" panose="00000400000000000000" pitchFamily="2" charset="-78"/>
              </a:rPr>
              <a:t>Multiple imputation)</a:t>
            </a:r>
            <a:r>
              <a:rPr lang="fa-IR" sz="2400" b="1" dirty="0" smtClean="0">
                <a:cs typeface="B Mitra" panose="00000400000000000000" pitchFamily="2" charset="-78"/>
              </a:rPr>
              <a:t>)  برای پرکردن اطلاعات گمشده استفاده شدو آنالیز نهایی بر روی فایل </a:t>
            </a:r>
            <a:r>
              <a:rPr lang="en-US" sz="2400" b="1" dirty="0" smtClean="0">
                <a:cs typeface="B Mitra" panose="00000400000000000000" pitchFamily="2" charset="-78"/>
              </a:rPr>
              <a:t>Imputed</a:t>
            </a:r>
            <a:r>
              <a:rPr lang="fa-IR" sz="2400" b="1" dirty="0" smtClean="0">
                <a:cs typeface="B Mitra" panose="00000400000000000000" pitchFamily="2" charset="-78"/>
              </a:rPr>
              <a:t> انجام شد.</a:t>
            </a: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32</a:t>
            </a:fld>
            <a:endParaRPr lang="en-US"/>
          </a:p>
        </p:txBody>
      </p:sp>
      <p:sp>
        <p:nvSpPr>
          <p:cNvPr id="6" name="Title 1"/>
          <p:cNvSpPr>
            <a:spLocks noGrp="1"/>
          </p:cNvSpPr>
          <p:nvPr>
            <p:ph type="title"/>
          </p:nvPr>
        </p:nvSpPr>
        <p:spPr/>
        <p:txBody>
          <a:bodyPr>
            <a:noAutofit/>
          </a:bodyPr>
          <a:lstStyle/>
          <a:p>
            <a:r>
              <a:rPr lang="fa-IR" sz="3600" b="1" dirty="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8/5/2017</a:t>
            </a:r>
            <a:endParaRPr lang="en-US" dirty="0"/>
          </a:p>
        </p:txBody>
      </p:sp>
      <p:sp>
        <p:nvSpPr>
          <p:cNvPr id="3" name="Slide Number Placeholder 2"/>
          <p:cNvSpPr>
            <a:spLocks noGrp="1"/>
          </p:cNvSpPr>
          <p:nvPr>
            <p:ph type="sldNum" sz="quarter" idx="12"/>
          </p:nvPr>
        </p:nvSpPr>
        <p:spPr/>
        <p:txBody>
          <a:bodyPr/>
          <a:lstStyle/>
          <a:p>
            <a:fld id="{00BFF884-6C16-4E86-A541-65C2EBEDFCCC}" type="slidenum">
              <a:rPr lang="en-US" smtClean="0"/>
              <a:pPr/>
              <a:t>33</a:t>
            </a:fld>
            <a:endParaRPr lang="en-US"/>
          </a:p>
        </p:txBody>
      </p:sp>
      <p:sp>
        <p:nvSpPr>
          <p:cNvPr id="34817" name="Rectangle 1"/>
          <p:cNvSpPr>
            <a:spLocks noChangeArrowheads="1"/>
          </p:cNvSpPr>
          <p:nvPr/>
        </p:nvSpPr>
        <p:spPr bwMode="auto">
          <a:xfrm>
            <a:off x="714348" y="571481"/>
            <a:ext cx="750099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fa-IR" sz="2000" b="1" dirty="0" smtClean="0">
                <a:cs typeface="B Mitra" panose="00000400000000000000" pitchFamily="2" charset="-78"/>
              </a:rPr>
              <a:t>شیوع داده های گمشده در متغیرهای پیش بینی کننده. مطالعه قند و لیپید تهران (1377-1393)</a:t>
            </a:r>
            <a:endParaRPr kumimoji="0" lang="fa-IR" sz="2000" b="0" i="0" u="none" strike="noStrike" cap="none" normalizeH="0" baseline="0" dirty="0" smtClean="0">
              <a:ln>
                <a:noFill/>
              </a:ln>
              <a:solidFill>
                <a:schemeClr val="tx1"/>
              </a:solidFill>
              <a:effectLst/>
              <a:latin typeface="Arial" pitchFamily="34" charset="0"/>
              <a:cs typeface="B Mitra" panose="00000400000000000000" pitchFamily="2" charset="-78"/>
            </a:endParaRPr>
          </a:p>
        </p:txBody>
      </p:sp>
      <p:pic>
        <p:nvPicPr>
          <p:cNvPr id="6" name="Picture 5"/>
          <p:cNvPicPr/>
          <p:nvPr/>
        </p:nvPicPr>
        <p:blipFill>
          <a:blip r:embed="rId2"/>
          <a:srcRect/>
          <a:stretch>
            <a:fillRect/>
          </a:stretch>
        </p:blipFill>
        <p:spPr bwMode="auto">
          <a:xfrm>
            <a:off x="467544" y="1484784"/>
            <a:ext cx="8208912" cy="48245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جهت بررسی ارتباط بین نمره </a:t>
            </a:r>
            <a:r>
              <a:rPr lang="en-US" sz="2400" b="1" dirty="0" smtClean="0">
                <a:cs typeface="B Mitra" panose="00000400000000000000" pitchFamily="2" charset="-78"/>
              </a:rPr>
              <a:t>CEW </a:t>
            </a:r>
            <a:r>
              <a:rPr lang="fa-IR" sz="2400" b="1" dirty="0" smtClean="0">
                <a:cs typeface="B Mitra" panose="00000400000000000000" pitchFamily="2" charset="-78"/>
              </a:rPr>
              <a:t>، </a:t>
            </a:r>
            <a:r>
              <a:rPr lang="en-US" sz="2400" b="1" dirty="0" smtClean="0">
                <a:cs typeface="B Mitra" panose="00000400000000000000" pitchFamily="2" charset="-78"/>
              </a:rPr>
              <a:t>CEWC</a:t>
            </a:r>
            <a:r>
              <a:rPr lang="fa-IR" sz="2400" b="1" dirty="0" smtClean="0">
                <a:cs typeface="B Mitra" panose="00000400000000000000" pitchFamily="2" charset="-78"/>
              </a:rPr>
              <a:t> همچنین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اخیر با بروز حوادث قلبی عروقی : </a:t>
            </a:r>
          </a:p>
          <a:p>
            <a:pPr algn="just" rtl="1">
              <a:lnSpc>
                <a:spcPct val="150000"/>
              </a:lnSpc>
              <a:buFont typeface="Wingdings" pitchFamily="2" charset="2"/>
              <a:buChar char="ü"/>
            </a:pPr>
            <a:r>
              <a:rPr lang="fa-IR" sz="2400" b="1" dirty="0" smtClean="0">
                <a:cs typeface="B Mitra" panose="00000400000000000000" pitchFamily="2" charset="-78"/>
              </a:rPr>
              <a:t>از مدل </a:t>
            </a:r>
            <a:r>
              <a:rPr lang="en-US" sz="2400" b="1" dirty="0" smtClean="0">
                <a:cs typeface="B Mitra" panose="00000400000000000000" pitchFamily="2" charset="-78"/>
              </a:rPr>
              <a:t>Time varying Cox proportional hazard </a:t>
            </a:r>
            <a:r>
              <a:rPr lang="fa-IR" sz="2400" b="1" dirty="0" smtClean="0">
                <a:cs typeface="B Mitra" panose="00000400000000000000" pitchFamily="2" charset="-78"/>
              </a:rPr>
              <a:t>استفاده شد تا ارتباط بین یک انحراف معیار (</a:t>
            </a:r>
            <a:r>
              <a:rPr lang="en-US" sz="2400" b="1" dirty="0" smtClean="0">
                <a:cs typeface="B Mitra" panose="00000400000000000000" pitchFamily="2" charset="-78"/>
              </a:rPr>
              <a:t>(SD</a:t>
            </a:r>
            <a:r>
              <a:rPr lang="fa-IR" sz="2400" b="1" dirty="0" smtClean="0">
                <a:cs typeface="B Mitra" panose="00000400000000000000" pitchFamily="2" charset="-78"/>
              </a:rPr>
              <a:t> تغییرات در </a:t>
            </a:r>
            <a:r>
              <a:rPr lang="en-US" sz="2400" b="1" dirty="0" smtClean="0">
                <a:cs typeface="B Mitra" panose="00000400000000000000" pitchFamily="2" charset="-78"/>
              </a:rPr>
              <a:t>CEW </a:t>
            </a:r>
            <a:r>
              <a:rPr lang="fa-IR" sz="2400" b="1" dirty="0" smtClean="0">
                <a:cs typeface="B Mitra" panose="00000400000000000000" pitchFamily="2" charset="-78"/>
              </a:rPr>
              <a:t>، </a:t>
            </a:r>
            <a:r>
              <a:rPr lang="en-US" sz="2400" b="1" dirty="0" smtClean="0">
                <a:cs typeface="B Mitra" panose="00000400000000000000" pitchFamily="2" charset="-78"/>
              </a:rPr>
              <a:t>CEWC </a:t>
            </a:r>
            <a:r>
              <a:rPr lang="fa-IR" sz="2400" b="1" dirty="0" smtClean="0">
                <a:cs typeface="B Mitra" panose="00000400000000000000" pitchFamily="2" charset="-78"/>
              </a:rPr>
              <a:t>همچنین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 </a:t>
            </a:r>
            <a:r>
              <a:rPr lang="fa-IR" sz="2400" b="1" dirty="0" smtClean="0">
                <a:cs typeface="B Mitra" panose="00000400000000000000" pitchFamily="2" charset="-78"/>
              </a:rPr>
              <a:t> اخیر با بروز حوادث قلبی عروقی ارزیابی شود.</a:t>
            </a:r>
            <a:endParaRPr lang="en-US" sz="2400" b="1" dirty="0" smtClean="0">
              <a:cs typeface="B Mitra" panose="00000400000000000000" pitchFamily="2" charset="-78"/>
            </a:endParaRPr>
          </a:p>
          <a:p>
            <a:pPr>
              <a:buNone/>
            </a:pPr>
            <a:endParaRPr lang="fa-IR" dirty="0"/>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34</a:t>
            </a:fld>
            <a:endParaRPr lang="en-US"/>
          </a:p>
        </p:txBody>
      </p:sp>
      <p:sp>
        <p:nvSpPr>
          <p:cNvPr id="6" name="Title 1"/>
          <p:cNvSpPr>
            <a:spLocks noGrp="1"/>
          </p:cNvSpPr>
          <p:nvPr>
            <p:ph type="title"/>
          </p:nvPr>
        </p:nvSpPr>
        <p:spPr/>
        <p:txBody>
          <a:bodyPr>
            <a:noAutofit/>
          </a:bodyPr>
          <a:lstStyle/>
          <a:p>
            <a:r>
              <a:rPr lang="fa-IR" sz="3400" b="1" dirty="0">
                <a:solidFill>
                  <a:srgbClr val="C00000"/>
                </a:solidFill>
                <a:cs typeface="B Titr" pitchFamily="2" charset="-78"/>
              </a:rPr>
              <a:t>تجزیه و تحلیل داده ها</a:t>
            </a:r>
            <a:endParaRPr lang="en-US" sz="34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06090"/>
          </a:xfrm>
        </p:spPr>
        <p:txBody>
          <a:bodyPr>
            <a:normAutofit/>
          </a:bodyPr>
          <a:lstStyle/>
          <a:p>
            <a:r>
              <a:rPr lang="fa-IR" sz="3600" b="1" dirty="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
        <p:nvSpPr>
          <p:cNvPr id="3" name="Content Placeholder 2"/>
          <p:cNvSpPr>
            <a:spLocks noGrp="1"/>
          </p:cNvSpPr>
          <p:nvPr>
            <p:ph idx="1"/>
          </p:nvPr>
        </p:nvSpPr>
        <p:spPr>
          <a:xfrm>
            <a:off x="457200" y="1379909"/>
            <a:ext cx="8229600" cy="4929411"/>
          </a:xfrm>
        </p:spPr>
        <p:txBody>
          <a:bodyPr>
            <a:normAutofit/>
          </a:bodyPr>
          <a:lstStyle/>
          <a:p>
            <a:pPr algn="r" rtl="1">
              <a:lnSpc>
                <a:spcPct val="150000"/>
              </a:lnSpc>
              <a:buFont typeface="Wingdings" panose="05000000000000000000" pitchFamily="2" charset="2"/>
              <a:buChar char="v"/>
            </a:pPr>
            <a:r>
              <a:rPr lang="fa-IR" sz="2400" b="1" dirty="0" smtClean="0">
                <a:cs typeface="B Mitra" panose="00000400000000000000" pitchFamily="2" charset="-78"/>
              </a:rPr>
              <a:t>جهت ارزیابی </a:t>
            </a:r>
            <a:r>
              <a:rPr lang="fa-IR" sz="2400" b="1" dirty="0">
                <a:cs typeface="B Mitra" panose="00000400000000000000" pitchFamily="2" charset="-78"/>
              </a:rPr>
              <a:t>متغیر هایی که در طول زمان ثابت نبوده و </a:t>
            </a:r>
            <a:r>
              <a:rPr lang="fa-IR" sz="2400" b="1" dirty="0" smtClean="0">
                <a:cs typeface="B Mitra" panose="00000400000000000000" pitchFamily="2" charset="-78"/>
              </a:rPr>
              <a:t>برای استفاده </a:t>
            </a:r>
            <a:r>
              <a:rPr lang="fa-IR" sz="2400" b="1" dirty="0">
                <a:cs typeface="B Mitra" panose="00000400000000000000" pitchFamily="2" charset="-78"/>
              </a:rPr>
              <a:t>از مقادیر به روز تر متغیر </a:t>
            </a:r>
            <a:r>
              <a:rPr lang="fa-IR" sz="2400" b="1" dirty="0" smtClean="0">
                <a:cs typeface="B Mitra" panose="00000400000000000000" pitchFamily="2" charset="-78"/>
              </a:rPr>
              <a:t>ها تمامی متغیر ها به شکل  </a:t>
            </a:r>
            <a:r>
              <a:rPr lang="en-US" sz="2400" b="1" dirty="0" smtClean="0">
                <a:cs typeface="B Mitra" panose="00000400000000000000" pitchFamily="2" charset="-78"/>
              </a:rPr>
              <a:t> Time varying</a:t>
            </a:r>
            <a:r>
              <a:rPr lang="fa-IR" sz="2400" b="1" dirty="0" smtClean="0">
                <a:cs typeface="B Mitra" panose="00000400000000000000" pitchFamily="2" charset="-78"/>
              </a:rPr>
              <a:t> در آنالیز وارد شدند.</a:t>
            </a:r>
          </a:p>
          <a:p>
            <a:pPr algn="r" rtl="1">
              <a:lnSpc>
                <a:spcPct val="150000"/>
              </a:lnSpc>
              <a:buFont typeface="Wingdings" panose="05000000000000000000" pitchFamily="2" charset="2"/>
              <a:buChar char="v"/>
            </a:pPr>
            <a:r>
              <a:rPr lang="fa-IR" sz="2400" b="1" dirty="0" smtClean="0">
                <a:cs typeface="B Mitra" panose="00000400000000000000" pitchFamily="2" charset="-78"/>
              </a:rPr>
              <a:t>در این مطالعه، تداخل معنی داری بین </a:t>
            </a:r>
            <a:r>
              <a:rPr lang="en-US" sz="2400" b="1" dirty="0" smtClean="0">
                <a:cs typeface="B Mitra" panose="00000400000000000000" pitchFamily="2" charset="-78"/>
              </a:rPr>
              <a:t>CEW</a:t>
            </a:r>
            <a:r>
              <a:rPr lang="fa-IR" sz="2400" b="1" dirty="0" smtClean="0">
                <a:cs typeface="B Mitra" panose="00000400000000000000" pitchFamily="2" charset="-78"/>
              </a:rPr>
              <a:t>، </a:t>
            </a:r>
            <a:r>
              <a:rPr lang="en-US" sz="2400" b="1" dirty="0" smtClean="0">
                <a:cs typeface="B Mitra" panose="00000400000000000000" pitchFamily="2" charset="-78"/>
              </a:rPr>
              <a:t>CEWC</a:t>
            </a:r>
            <a:r>
              <a:rPr lang="fa-IR" sz="2400" b="1" dirty="0" smtClean="0">
                <a:cs typeface="B Mitra" panose="00000400000000000000" pitchFamily="2" charset="-78"/>
              </a:rPr>
              <a:t> ،</a:t>
            </a:r>
            <a:r>
              <a:rPr lang="en-US" sz="2400" b="1" dirty="0" smtClean="0">
                <a:cs typeface="B Mitra" panose="00000400000000000000" pitchFamily="2" charset="-78"/>
              </a:rPr>
              <a:t>BMI</a:t>
            </a:r>
            <a:r>
              <a:rPr lang="fa-IR" sz="2400" b="1" dirty="0" smtClean="0">
                <a:cs typeface="B Mitra" panose="00000400000000000000" pitchFamily="2" charset="-78"/>
              </a:rPr>
              <a:t> و</a:t>
            </a:r>
            <a:r>
              <a:rPr lang="en-US" sz="2400" b="1" dirty="0" smtClean="0">
                <a:cs typeface="B Mitra" panose="00000400000000000000" pitchFamily="2" charset="-78"/>
              </a:rPr>
              <a:t> WC</a:t>
            </a:r>
            <a:r>
              <a:rPr lang="fa-IR" sz="2400" b="1" dirty="0" smtClean="0">
                <a:cs typeface="B Mitra" panose="00000400000000000000" pitchFamily="2" charset="-78"/>
              </a:rPr>
              <a:t> اخیر با جنس،در ایجاد بیماری قلبی عروقی  وجود نداشت</a:t>
            </a:r>
            <a:r>
              <a:rPr lang="en-US" sz="2400" b="1" dirty="0" smtClean="0">
                <a:cs typeface="B Mitra" panose="00000400000000000000" pitchFamily="2" charset="-78"/>
              </a:rPr>
              <a:t>(P for interaction &gt; 0.05).</a:t>
            </a:r>
          </a:p>
          <a:p>
            <a:pPr algn="r" rtl="1">
              <a:lnSpc>
                <a:spcPct val="150000"/>
              </a:lnSpc>
              <a:buFont typeface="Wingdings" panose="05000000000000000000" pitchFamily="2" charset="2"/>
              <a:buChar char="v"/>
            </a:pPr>
            <a:r>
              <a:rPr lang="fa-IR" sz="2400" b="1" dirty="0" smtClean="0">
                <a:cs typeface="B Mitra" panose="00000400000000000000" pitchFamily="2" charset="-78"/>
              </a:rPr>
              <a:t> با این حال، آنالیز داده های </a:t>
            </a:r>
            <a:r>
              <a:rPr lang="en-US" sz="2400" b="1" dirty="0" smtClean="0">
                <a:cs typeface="B Mitra" panose="00000400000000000000" pitchFamily="2" charset="-78"/>
              </a:rPr>
              <a:t>CEW</a:t>
            </a:r>
            <a:r>
              <a:rPr lang="fa-IR" sz="2400" b="1" dirty="0" smtClean="0">
                <a:cs typeface="B Mitra" panose="00000400000000000000" pitchFamily="2" charset="-78"/>
              </a:rPr>
              <a:t> و </a:t>
            </a:r>
            <a:r>
              <a:rPr lang="en-US" sz="2400" b="1" dirty="0" smtClean="0">
                <a:cs typeface="B Mitra" panose="00000400000000000000" pitchFamily="2" charset="-78"/>
              </a:rPr>
              <a:t>CEWC</a:t>
            </a:r>
            <a:r>
              <a:rPr lang="fa-IR" sz="2400" b="1" dirty="0" smtClean="0">
                <a:cs typeface="B Mitra" panose="00000400000000000000" pitchFamily="2" charset="-78"/>
              </a:rPr>
              <a:t> ،</a:t>
            </a:r>
            <a:r>
              <a:rPr lang="en-US" sz="2400" b="1" dirty="0" smtClean="0">
                <a:cs typeface="B Mitra" panose="00000400000000000000" pitchFamily="2" charset="-78"/>
              </a:rPr>
              <a:t>BMI</a:t>
            </a:r>
            <a:r>
              <a:rPr lang="fa-IR" sz="2400" b="1" dirty="0" smtClean="0">
                <a:cs typeface="B Mitra" panose="00000400000000000000" pitchFamily="2" charset="-78"/>
              </a:rPr>
              <a:t> و</a:t>
            </a:r>
            <a:r>
              <a:rPr lang="en-US" sz="2400" b="1" dirty="0" smtClean="0">
                <a:cs typeface="B Mitra" panose="00000400000000000000" pitchFamily="2" charset="-78"/>
              </a:rPr>
              <a:t> WC</a:t>
            </a:r>
            <a:r>
              <a:rPr lang="fa-IR" sz="2400" b="1" dirty="0" smtClean="0">
                <a:cs typeface="B Mitra" panose="00000400000000000000" pitchFamily="2" charset="-78"/>
              </a:rPr>
              <a:t> اخیرجهت مقایسه با سایر مطالعات به تفکیک جنس نیزانجام شده است.</a:t>
            </a:r>
            <a:endParaRPr lang="en-US"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78098"/>
          </a:xfrm>
        </p:spPr>
        <p:txBody>
          <a:bodyPr>
            <a:normAutofit/>
          </a:bodyPr>
          <a:lstStyle/>
          <a:p>
            <a:r>
              <a:rPr lang="fa-IR" sz="3600" b="1" dirty="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
        <p:nvSpPr>
          <p:cNvPr id="3" name="Content Placeholder 2"/>
          <p:cNvSpPr>
            <a:spLocks noGrp="1"/>
          </p:cNvSpPr>
          <p:nvPr>
            <p:ph idx="1"/>
          </p:nvPr>
        </p:nvSpPr>
        <p:spPr>
          <a:xfrm>
            <a:off x="457200" y="1556792"/>
            <a:ext cx="8229600" cy="4569371"/>
          </a:xfrm>
        </p:spPr>
        <p:txBody>
          <a:bodyPr>
            <a:normAutofit/>
          </a:bodyPr>
          <a:lstStyle/>
          <a:p>
            <a:pPr algn="r" rtl="1">
              <a:lnSpc>
                <a:spcPct val="150000"/>
              </a:lnSpc>
              <a:buFont typeface="Wingdings" panose="05000000000000000000" pitchFamily="2" charset="2"/>
              <a:buChar char="v"/>
            </a:pPr>
            <a:r>
              <a:rPr lang="fa-IR" sz="2400" b="1" dirty="0" smtClean="0">
                <a:cs typeface="B Mitra" panose="00000400000000000000" pitchFamily="2" charset="-78"/>
              </a:rPr>
              <a:t> 3 مدل برای آنالیز های چندگانه طراحی شد. </a:t>
            </a:r>
            <a:endParaRPr lang="en-US" sz="2400" b="1" dirty="0" smtClean="0">
              <a:cs typeface="B Mitra" panose="00000400000000000000" pitchFamily="2" charset="-78"/>
            </a:endParaRPr>
          </a:p>
          <a:p>
            <a:pPr algn="r" rtl="1">
              <a:lnSpc>
                <a:spcPct val="150000"/>
              </a:lnSpc>
              <a:buFont typeface="Wingdings" panose="05000000000000000000" pitchFamily="2" charset="2"/>
              <a:buChar char="ü"/>
            </a:pPr>
            <a:r>
              <a:rPr lang="fa-IR" sz="2400" b="1" dirty="0" smtClean="0">
                <a:cs typeface="B Mitra" panose="00000400000000000000" pitchFamily="2" charset="-78"/>
              </a:rPr>
              <a:t>مدل 1 : سن و جنس</a:t>
            </a:r>
          </a:p>
          <a:p>
            <a:pPr algn="r" rtl="1">
              <a:lnSpc>
                <a:spcPct val="150000"/>
              </a:lnSpc>
              <a:buFont typeface="Wingdings" panose="05000000000000000000" pitchFamily="2" charset="2"/>
              <a:buChar char="ü"/>
            </a:pPr>
            <a:r>
              <a:rPr lang="fa-IR" sz="2400" b="1" dirty="0" smtClean="0">
                <a:cs typeface="B Mitra" panose="00000400000000000000" pitchFamily="2" charset="-78"/>
              </a:rPr>
              <a:t>مدل 2 : مدل 1 به همراه تحصیلات، فعالیت فیزیکی و مصرف سیگار </a:t>
            </a:r>
          </a:p>
          <a:p>
            <a:pPr algn="r" rtl="1">
              <a:lnSpc>
                <a:spcPct val="150000"/>
              </a:lnSpc>
              <a:buFont typeface="Wingdings" panose="05000000000000000000" pitchFamily="2" charset="2"/>
              <a:buChar char="ü"/>
            </a:pPr>
            <a:r>
              <a:rPr lang="fa-IR" sz="2400" b="1" dirty="0" smtClean="0">
                <a:cs typeface="B Mitra" panose="00000400000000000000" pitchFamily="2" charset="-78"/>
              </a:rPr>
              <a:t>مدل 3 : مدل 1 و 2 به همراه مدیاتور های بیماری قلبی عروقی شامل وجود فشار خون بالا، هایپرکلسترولمی، دیابت</a:t>
            </a:r>
            <a:endParaRPr lang="en-US" sz="2400" b="1" dirty="0" smtClean="0">
              <a:cs typeface="B Mitra" panose="00000400000000000000" pitchFamily="2" charset="-78"/>
            </a:endParaRPr>
          </a:p>
          <a:p>
            <a:pPr algn="r" rtl="1">
              <a:lnSpc>
                <a:spcPct val="150000"/>
              </a:lnSpc>
              <a:buNone/>
            </a:pPr>
            <a:endParaRPr lang="en-US" b="1"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3224400"/>
          </a:xfrm>
        </p:spPr>
        <p:txBody>
          <a:bodyPr>
            <a:no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جهت بررسی </a:t>
            </a:r>
            <a:r>
              <a:rPr lang="en-US" sz="2400" b="1" dirty="0" smtClean="0">
                <a:cs typeface="B Mitra" panose="00000400000000000000" pitchFamily="2" charset="-78"/>
              </a:rPr>
              <a:t>goodness of fit</a:t>
            </a:r>
            <a:r>
              <a:rPr lang="fa-IR" sz="2400" b="1" dirty="0" smtClean="0">
                <a:cs typeface="B Mitra" panose="00000400000000000000" pitchFamily="2" charset="-78"/>
              </a:rPr>
              <a:t> مدلهای داری </a:t>
            </a:r>
            <a:r>
              <a:rPr lang="en-US" sz="2400" b="1" dirty="0" smtClean="0">
                <a:cs typeface="B Mitra" panose="00000400000000000000" pitchFamily="2" charset="-78"/>
              </a:rPr>
              <a:t>CEW</a:t>
            </a:r>
            <a:r>
              <a:rPr lang="fa-IR" sz="2400" b="1" dirty="0" smtClean="0">
                <a:cs typeface="B Mitra" panose="00000400000000000000" pitchFamily="2" charset="-78"/>
              </a:rPr>
              <a:t> در مقایسه با </a:t>
            </a:r>
            <a:r>
              <a:rPr lang="en-US" sz="2400" b="1" dirty="0" smtClean="0">
                <a:cs typeface="B Mitra" panose="00000400000000000000" pitchFamily="2" charset="-78"/>
              </a:rPr>
              <a:t>BMI</a:t>
            </a:r>
            <a:r>
              <a:rPr lang="fa-IR" sz="2400" b="1" dirty="0" smtClean="0">
                <a:cs typeface="B Mitra" panose="00000400000000000000" pitchFamily="2" charset="-78"/>
              </a:rPr>
              <a:t> اخیر و </a:t>
            </a:r>
            <a:r>
              <a:rPr lang="en-US" sz="2400" b="1" dirty="0" smtClean="0">
                <a:cs typeface="B Mitra" panose="00000400000000000000" pitchFamily="2" charset="-78"/>
              </a:rPr>
              <a:t>CEWC</a:t>
            </a:r>
            <a:r>
              <a:rPr lang="fa-IR" sz="2400" b="1" dirty="0" smtClean="0">
                <a:cs typeface="B Mitra" panose="00000400000000000000" pitchFamily="2" charset="-78"/>
              </a:rPr>
              <a:t> در مقایسه با </a:t>
            </a:r>
            <a:r>
              <a:rPr lang="en-US" sz="2400" b="1" dirty="0" smtClean="0">
                <a:cs typeface="B Mitra" panose="00000400000000000000" pitchFamily="2" charset="-78"/>
              </a:rPr>
              <a:t>WC</a:t>
            </a:r>
            <a:r>
              <a:rPr lang="fa-IR" sz="2400" b="1" dirty="0" smtClean="0">
                <a:cs typeface="B Mitra" panose="00000400000000000000" pitchFamily="2" charset="-78"/>
              </a:rPr>
              <a:t> اخیر از نمره </a:t>
            </a:r>
            <a:r>
              <a:rPr lang="en-US" sz="2400" b="1" dirty="0" err="1" smtClean="0">
                <a:cs typeface="B Mitra" panose="00000400000000000000" pitchFamily="2" charset="-78"/>
              </a:rPr>
              <a:t>Akaike</a:t>
            </a:r>
            <a:r>
              <a:rPr lang="en-US" sz="2400" b="1" dirty="0" smtClean="0">
                <a:cs typeface="B Mitra" panose="00000400000000000000" pitchFamily="2" charset="-78"/>
              </a:rPr>
              <a:t> Information Criterion (AIC),</a:t>
            </a:r>
            <a:r>
              <a:rPr lang="fa-IR" sz="2400" b="1" dirty="0" smtClean="0">
                <a:cs typeface="B Mitra" panose="00000400000000000000" pitchFamily="2" charset="-78"/>
              </a:rPr>
              <a:t> در مدل 2 استفاده شد به طوری که اختلاف نمره بیش از 10 بیانگر بهتر بودن مدل برای پیشگویی پیامد میباشد.</a:t>
            </a:r>
            <a:endParaRPr lang="en-US" sz="2400" b="1" dirty="0" smtClean="0">
              <a:cs typeface="B Mitra" panose="00000400000000000000" pitchFamily="2" charset="-78"/>
            </a:endParaRPr>
          </a:p>
          <a:p>
            <a:pPr algn="just" rtl="1">
              <a:lnSpc>
                <a:spcPct val="120000"/>
              </a:lnSpc>
              <a:buNone/>
            </a:pPr>
            <a:endParaRPr lang="fa-IR" b="1" dirty="0" smtClean="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37</a:t>
            </a:fld>
            <a:endParaRPr lang="en-US"/>
          </a:p>
        </p:txBody>
      </p:sp>
      <p:sp>
        <p:nvSpPr>
          <p:cNvPr id="7" name="Title 1"/>
          <p:cNvSpPr txBox="1">
            <a:spLocks/>
          </p:cNvSpPr>
          <p:nvPr/>
        </p:nvSpPr>
        <p:spPr>
          <a:xfrm>
            <a:off x="467544" y="548680"/>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600" b="1" smtClean="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lnSpc>
                <a:spcPct val="150000"/>
              </a:lnSpc>
              <a:buFont typeface="Wingdings" pitchFamily="2" charset="2"/>
              <a:buChar char="v"/>
            </a:pPr>
            <a:r>
              <a:rPr lang="fa-IR" sz="2400" b="1" dirty="0" smtClean="0">
                <a:cs typeface="B Mitra" panose="00000400000000000000" pitchFamily="2" charset="-78"/>
              </a:rPr>
              <a:t>آنالیز حساسیتی جهت ارزیابی این احتمال که نتایج تحت تاثیر داده های گمشده و روش </a:t>
            </a:r>
            <a:r>
              <a:rPr lang="en-US" sz="2400" b="1" dirty="0" smtClean="0">
                <a:cs typeface="B Mitra" panose="00000400000000000000" pitchFamily="2" charset="-78"/>
              </a:rPr>
              <a:t>imputation</a:t>
            </a:r>
            <a:r>
              <a:rPr lang="fa-IR" sz="2400" b="1" dirty="0" smtClean="0">
                <a:cs typeface="B Mitra" panose="00000400000000000000" pitchFamily="2" charset="-78"/>
              </a:rPr>
              <a:t> باشد با  آنالیز مجدد بر روی شرکت کنندگانی که هیچ داده گمشده ای در نمایه توده بدنی، دور کمر و سایر متغیر ها را در طول مطالعه نداشتند انجام شد.</a:t>
            </a:r>
          </a:p>
          <a:p>
            <a:pPr algn="just" rtl="1">
              <a:lnSpc>
                <a:spcPct val="150000"/>
              </a:lnSpc>
              <a:buFont typeface="Wingdings" pitchFamily="2" charset="2"/>
              <a:buChar char="v"/>
            </a:pPr>
            <a:r>
              <a:rPr lang="fa-IR" sz="2400" b="1" dirty="0" smtClean="0">
                <a:cs typeface="B Mitra" panose="00000400000000000000" pitchFamily="2" charset="-78"/>
              </a:rPr>
              <a:t>نمره </a:t>
            </a:r>
            <a:r>
              <a:rPr lang="en-US" sz="2400" b="1" dirty="0" smtClean="0">
                <a:cs typeface="B Mitra" panose="00000400000000000000" pitchFamily="2" charset="-78"/>
              </a:rPr>
              <a:t>AIC</a:t>
            </a:r>
            <a:r>
              <a:rPr lang="fa-IR" sz="2400" b="1" dirty="0" smtClean="0">
                <a:cs typeface="B Mitra" panose="00000400000000000000" pitchFamily="2" charset="-78"/>
              </a:rPr>
              <a:t> در مدل 2 برای مقایسه مناسب بودن مدل های شامل </a:t>
            </a:r>
            <a:r>
              <a:rPr lang="en-US" sz="2400" b="1" dirty="0" smtClean="0">
                <a:cs typeface="B Mitra" panose="00000400000000000000" pitchFamily="2" charset="-78"/>
              </a:rPr>
              <a:t>CEW</a:t>
            </a:r>
            <a:r>
              <a:rPr lang="fa-IR" sz="2400" b="1" dirty="0" smtClean="0">
                <a:cs typeface="B Mitra" panose="00000400000000000000" pitchFamily="2" charset="-78"/>
              </a:rPr>
              <a:t> در مقابل </a:t>
            </a:r>
            <a:r>
              <a:rPr lang="en-US" sz="2400" b="1" dirty="0" smtClean="0">
                <a:cs typeface="B Mitra" panose="00000400000000000000" pitchFamily="2" charset="-78"/>
              </a:rPr>
              <a:t>BMI</a:t>
            </a:r>
            <a:r>
              <a:rPr lang="fa-IR" sz="2400" b="1" dirty="0" smtClean="0">
                <a:cs typeface="B Mitra" panose="00000400000000000000" pitchFamily="2" charset="-78"/>
              </a:rPr>
              <a:t> اخیر و </a:t>
            </a:r>
            <a:r>
              <a:rPr lang="en-US" sz="2400" b="1" dirty="0" smtClean="0">
                <a:cs typeface="B Mitra" panose="00000400000000000000" pitchFamily="2" charset="-78"/>
              </a:rPr>
              <a:t>CEWC</a:t>
            </a:r>
            <a:r>
              <a:rPr lang="fa-IR" sz="2400" b="1" dirty="0" smtClean="0">
                <a:cs typeface="B Mitra" panose="00000400000000000000" pitchFamily="2" charset="-78"/>
              </a:rPr>
              <a:t> در مقابل </a:t>
            </a:r>
            <a:r>
              <a:rPr lang="en-US" sz="2400" b="1" dirty="0" smtClean="0">
                <a:cs typeface="B Mitra" panose="00000400000000000000" pitchFamily="2" charset="-78"/>
              </a:rPr>
              <a:t>WC</a:t>
            </a:r>
            <a:r>
              <a:rPr lang="fa-IR" sz="2400" b="1" dirty="0" smtClean="0">
                <a:cs typeface="B Mitra" panose="00000400000000000000" pitchFamily="2" charset="-78"/>
              </a:rPr>
              <a:t> اخیر محاسبه شد. </a:t>
            </a:r>
            <a:endParaRPr lang="en-US" sz="2400" b="1" dirty="0" smtClean="0">
              <a:cs typeface="B Mitra" panose="00000400000000000000" pitchFamily="2" charset="-78"/>
            </a:endParaRPr>
          </a:p>
          <a:p>
            <a:pPr algn="just" rtl="1"/>
            <a:endParaRPr lang="fa-IR"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38</a:t>
            </a:fld>
            <a:endParaRPr lang="en-US"/>
          </a:p>
        </p:txBody>
      </p:sp>
      <p:sp>
        <p:nvSpPr>
          <p:cNvPr id="6" name="Title 1"/>
          <p:cNvSpPr>
            <a:spLocks noGrp="1"/>
          </p:cNvSpPr>
          <p:nvPr>
            <p:ph type="title"/>
          </p:nvPr>
        </p:nvSpPr>
        <p:spPr>
          <a:xfrm>
            <a:off x="457200" y="274638"/>
            <a:ext cx="8229600" cy="1011222"/>
          </a:xfrm>
        </p:spPr>
        <p:txBody>
          <a:bodyPr>
            <a:normAutofit/>
          </a:bodyPr>
          <a:lstStyle/>
          <a:p>
            <a:r>
              <a:rPr lang="fa-IR" sz="3600" b="1" dirty="0">
                <a:solidFill>
                  <a:srgbClr val="C00000"/>
                </a:solidFill>
                <a:cs typeface="B Titr" pitchFamily="2" charset="-78"/>
              </a:rPr>
              <a:t>تجزیه و تحلیل داده ها</a:t>
            </a:r>
            <a:endParaRPr lang="en-US" sz="3600" b="1" dirty="0">
              <a:solidFill>
                <a:srgbClr val="C00000"/>
              </a:solidFill>
              <a:cs typeface="B Titr"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3010346"/>
          </a:xfrm>
        </p:spPr>
        <p:txBody>
          <a:bodyPr>
            <a:normAutofit/>
          </a:bodyPr>
          <a:lstStyle/>
          <a:p>
            <a:r>
              <a:rPr lang="fa-IR" sz="8000" b="1" dirty="0" smtClean="0">
                <a:solidFill>
                  <a:srgbClr val="C00000"/>
                </a:solidFill>
                <a:cs typeface="B Titr" pitchFamily="2" charset="-78"/>
              </a:rPr>
              <a:t>نتـایـج</a:t>
            </a:r>
            <a:endParaRPr lang="en-US" sz="8000" b="1" dirty="0">
              <a:solidFill>
                <a:srgbClr val="C00000"/>
              </a:solidFill>
              <a:cs typeface="B Titr"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76872"/>
            <a:ext cx="8229600" cy="1143000"/>
          </a:xfrm>
        </p:spPr>
        <p:txBody>
          <a:bodyPr>
            <a:normAutofit/>
          </a:bodyPr>
          <a:lstStyle/>
          <a:p>
            <a:r>
              <a:rPr lang="fa-IR" sz="6500" b="1" dirty="0" smtClean="0">
                <a:solidFill>
                  <a:srgbClr val="C00000"/>
                </a:solidFill>
                <a:cs typeface="B Titr" pitchFamily="2" charset="-78"/>
              </a:rPr>
              <a:t>مقدمه و بیان مسئله</a:t>
            </a:r>
            <a:endParaRPr lang="en-US" sz="6500" b="1" dirty="0">
              <a:solidFill>
                <a:srgbClr val="C00000"/>
              </a:solidFill>
              <a:cs typeface="B Titr"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b="1" dirty="0" smtClean="0">
                <a:cs typeface="B Nazanin" pitchFamily="2" charset="-78"/>
              </a:rPr>
              <a:t>جدول 6-1- مشخصات پایه افراد شرکت کننده به تفکیک جنس (تعداد:4673). مطالعه قند و لیپید تهران </a:t>
            </a:r>
            <a:r>
              <a:rPr lang="fa-IR" sz="1800" b="1" dirty="0">
                <a:cs typeface="B Nazanin" pitchFamily="2" charset="-78"/>
              </a:rPr>
              <a:t>(1393-1377).</a:t>
            </a:r>
            <a:r>
              <a:rPr lang="en-US" sz="1800" dirty="0" smtClean="0">
                <a:cs typeface="B Nazanin" pitchFamily="2" charset="-78"/>
              </a:rPr>
              <a:t/>
            </a:r>
            <a:br>
              <a:rPr lang="en-US" sz="1800" dirty="0" smtClean="0">
                <a:cs typeface="B Nazanin" pitchFamily="2" charset="-78"/>
              </a:rPr>
            </a:br>
            <a:endParaRPr lang="fa-IR" sz="18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40</a:t>
            </a:fld>
            <a:endParaRPr lang="en-US"/>
          </a:p>
        </p:txBody>
      </p:sp>
      <p:pic>
        <p:nvPicPr>
          <p:cNvPr id="6" name="Content Placeholder 5" descr="C:\Users\FaratarPG.ir\Desktop\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35827"/>
            <a:ext cx="7632848" cy="4985461"/>
          </a:xfrm>
          <a:prstGeom prst="rect">
            <a:avLst/>
          </a:prstGeom>
          <a:noFill/>
          <a:ln>
            <a:noFill/>
          </a:ln>
        </p:spPr>
      </p:pic>
      <p:pic>
        <p:nvPicPr>
          <p:cNvPr id="1026" name="Picture 2"/>
          <p:cNvPicPr>
            <a:picLocks noChangeAspect="1" noChangeArrowheads="1"/>
          </p:cNvPicPr>
          <p:nvPr/>
        </p:nvPicPr>
        <p:blipFill>
          <a:blip r:embed="rId3"/>
          <a:srcRect/>
          <a:stretch>
            <a:fillRect/>
          </a:stretch>
        </p:blipFill>
        <p:spPr bwMode="auto">
          <a:xfrm>
            <a:off x="870974" y="3500438"/>
            <a:ext cx="977276" cy="214314"/>
          </a:xfrm>
          <a:prstGeom prst="rect">
            <a:avLst/>
          </a:prstGeom>
          <a:noFill/>
          <a:ln w="28575">
            <a:solidFill>
              <a:srgbClr val="FF0000"/>
            </a:solid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868652" y="4437112"/>
            <a:ext cx="977276" cy="214314"/>
          </a:xfrm>
          <a:prstGeom prst="rect">
            <a:avLst/>
          </a:prstGeom>
          <a:noFill/>
          <a:ln w="28575">
            <a:solidFill>
              <a:srgbClr val="FF0000"/>
            </a:solidFill>
            <a:miter lim="800000"/>
            <a:headEnd/>
            <a:tailEnd/>
          </a:ln>
          <a:effectLst/>
        </p:spPr>
      </p:pic>
      <p:sp>
        <p:nvSpPr>
          <p:cNvPr id="3" name="TextBox 2"/>
          <p:cNvSpPr txBox="1"/>
          <p:nvPr/>
        </p:nvSpPr>
        <p:spPr>
          <a:xfrm>
            <a:off x="956373" y="6235816"/>
            <a:ext cx="7432051" cy="1015663"/>
          </a:xfrm>
          <a:prstGeom prst="rect">
            <a:avLst/>
          </a:prstGeom>
          <a:noFill/>
        </p:spPr>
        <p:txBody>
          <a:bodyPr wrap="square" rtlCol="1">
            <a:spAutoFit/>
          </a:bodyPr>
          <a:lstStyle/>
          <a:p>
            <a:pPr algn="r" rtl="1"/>
            <a:r>
              <a:rPr lang="en-US" sz="1200" dirty="0" smtClean="0">
                <a:cs typeface="B Nazanin" panose="00000400000000000000" pitchFamily="2" charset="-78"/>
              </a:rPr>
              <a:t>Mean ±SD</a:t>
            </a:r>
            <a:r>
              <a:rPr lang="fa-IR" sz="1200" dirty="0" smtClean="0">
                <a:cs typeface="B Nazanin" panose="00000400000000000000" pitchFamily="2" charset="-78"/>
              </a:rPr>
              <a:t> برای متغیر های پیوسته استفاده شده و </a:t>
            </a:r>
            <a:r>
              <a:rPr lang="en-US" sz="1200" dirty="0" err="1" smtClean="0">
                <a:cs typeface="B Nazanin" panose="00000400000000000000" pitchFamily="2" charset="-78"/>
              </a:rPr>
              <a:t>Pvalue</a:t>
            </a:r>
            <a:r>
              <a:rPr lang="fa-IR" sz="1200" dirty="0">
                <a:cs typeface="B Nazanin" panose="00000400000000000000" pitchFamily="2" charset="-78"/>
              </a:rPr>
              <a:t> </a:t>
            </a:r>
            <a:r>
              <a:rPr lang="fa-IR" sz="1200" dirty="0" smtClean="0">
                <a:cs typeface="B Nazanin" panose="00000400000000000000" pitchFamily="2" charset="-78"/>
              </a:rPr>
              <a:t>با </a:t>
            </a:r>
            <a:r>
              <a:rPr lang="en-US" sz="1200" dirty="0" err="1" smtClean="0">
                <a:cs typeface="B Nazanin" panose="00000400000000000000" pitchFamily="2" charset="-78"/>
              </a:rPr>
              <a:t>Ttest</a:t>
            </a:r>
            <a:r>
              <a:rPr lang="fa-IR" sz="1200" dirty="0" smtClean="0">
                <a:cs typeface="B Nazanin" panose="00000400000000000000" pitchFamily="2" charset="-78"/>
              </a:rPr>
              <a:t> محاسبه شده است</a:t>
            </a:r>
          </a:p>
          <a:p>
            <a:pPr algn="r" rtl="1"/>
            <a:r>
              <a:rPr lang="en-US" sz="1200" dirty="0" smtClean="0">
                <a:cs typeface="B Nazanin" panose="00000400000000000000" pitchFamily="2" charset="-78"/>
              </a:rPr>
              <a:t>N(%)</a:t>
            </a:r>
            <a:r>
              <a:rPr lang="fa-IR" sz="1200" dirty="0" smtClean="0">
                <a:cs typeface="B Nazanin" panose="00000400000000000000" pitchFamily="2" charset="-78"/>
              </a:rPr>
              <a:t> برای متغیر های طبقه بندی شده استفاده شده و </a:t>
            </a:r>
            <a:r>
              <a:rPr lang="en-US" sz="1200" dirty="0" err="1" smtClean="0">
                <a:cs typeface="B Nazanin" panose="00000400000000000000" pitchFamily="2" charset="-78"/>
              </a:rPr>
              <a:t>Pvalue</a:t>
            </a:r>
            <a:r>
              <a:rPr lang="fa-IR" sz="1200" dirty="0" smtClean="0">
                <a:cs typeface="B Nazanin" panose="00000400000000000000" pitchFamily="2" charset="-78"/>
              </a:rPr>
              <a:t> با تست </a:t>
            </a:r>
            <a:r>
              <a:rPr lang="en-US" sz="1200" dirty="0" smtClean="0">
                <a:cs typeface="B Nazanin" panose="00000400000000000000" pitchFamily="2" charset="-78"/>
              </a:rPr>
              <a:t>chi-square </a:t>
            </a:r>
            <a:r>
              <a:rPr lang="fa-IR" sz="1200" dirty="0" smtClean="0">
                <a:cs typeface="B Nazanin" panose="00000400000000000000" pitchFamily="2" charset="-78"/>
              </a:rPr>
              <a:t> محاسبه </a:t>
            </a:r>
            <a:r>
              <a:rPr lang="fa-IR" sz="1200" dirty="0">
                <a:cs typeface="B Nazanin" panose="00000400000000000000" pitchFamily="2" charset="-78"/>
              </a:rPr>
              <a:t>شده است</a:t>
            </a:r>
          </a:p>
          <a:p>
            <a:pPr algn="r" rtl="1"/>
            <a:endParaRPr lang="fa-IR" dirty="0" smtClean="0"/>
          </a:p>
          <a:p>
            <a:pPr algn="r" rtl="1"/>
            <a:endParaRPr lang="fa-IR" dirty="0"/>
          </a:p>
        </p:txBody>
      </p:sp>
      <p:pic>
        <p:nvPicPr>
          <p:cNvPr id="9" name="Picture 8"/>
          <p:cNvPicPr>
            <a:picLocks noChangeAspect="1"/>
          </p:cNvPicPr>
          <p:nvPr/>
        </p:nvPicPr>
        <p:blipFill>
          <a:blip r:embed="rId4"/>
          <a:stretch>
            <a:fillRect/>
          </a:stretch>
        </p:blipFill>
        <p:spPr>
          <a:xfrm>
            <a:off x="1845928" y="1363867"/>
            <a:ext cx="2259057" cy="291083"/>
          </a:xfrm>
          <a:prstGeom prst="rect">
            <a:avLst/>
          </a:prstGeom>
          <a:ln w="28575">
            <a:solidFill>
              <a:srgbClr val="FF0000"/>
            </a:solidFill>
          </a:ln>
        </p:spPr>
      </p:pic>
      <p:pic>
        <p:nvPicPr>
          <p:cNvPr id="10" name="Picture 9"/>
          <p:cNvPicPr>
            <a:picLocks noChangeAspect="1"/>
          </p:cNvPicPr>
          <p:nvPr/>
        </p:nvPicPr>
        <p:blipFill>
          <a:blip r:embed="rId5"/>
          <a:stretch>
            <a:fillRect/>
          </a:stretch>
        </p:blipFill>
        <p:spPr>
          <a:xfrm>
            <a:off x="4320615" y="1551464"/>
            <a:ext cx="1143000" cy="274665"/>
          </a:xfrm>
          <a:prstGeom prst="rect">
            <a:avLst/>
          </a:prstGeom>
          <a:ln w="28575">
            <a:solidFill>
              <a:srgbClr val="FF0000"/>
            </a:solidFill>
          </a:ln>
        </p:spPr>
      </p:pic>
      <p:pic>
        <p:nvPicPr>
          <p:cNvPr id="11" name="Picture 10"/>
          <p:cNvPicPr>
            <a:picLocks noChangeAspect="1"/>
          </p:cNvPicPr>
          <p:nvPr/>
        </p:nvPicPr>
        <p:blipFill>
          <a:blip r:embed="rId6"/>
          <a:stretch>
            <a:fillRect/>
          </a:stretch>
        </p:blipFill>
        <p:spPr>
          <a:xfrm>
            <a:off x="4211960" y="1823549"/>
            <a:ext cx="1368152" cy="291083"/>
          </a:xfrm>
          <a:prstGeom prst="rect">
            <a:avLst/>
          </a:prstGeom>
          <a:ln w="28575">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b="1" dirty="0" smtClean="0"/>
              <a:t> </a:t>
            </a:r>
            <a:r>
              <a:rPr lang="fa-IR" sz="2000" b="1" dirty="0" smtClean="0">
                <a:cs typeface="B Nazanin" pitchFamily="2" charset="-78"/>
              </a:rPr>
              <a:t>تعیین خطر بیماری قلبی عروقی بر اساس یک انحراف معیار افزایش میزان تجمعی آدیپوسیتی عمومی (</a:t>
            </a:r>
            <a:r>
              <a:rPr lang="en-US" sz="2000" b="1" dirty="0" smtClean="0">
                <a:cs typeface="B Nazanin" pitchFamily="2" charset="-78"/>
              </a:rPr>
              <a:t>CEW</a:t>
            </a:r>
            <a:r>
              <a:rPr lang="fa-IR" sz="2000" b="1" dirty="0" smtClean="0">
                <a:cs typeface="B Nazanin" pitchFamily="2" charset="-78"/>
              </a:rPr>
              <a:t>)</a:t>
            </a:r>
            <a:r>
              <a:rPr lang="en-US" sz="2000" b="1" dirty="0" smtClean="0">
                <a:cs typeface="B Nazanin" pitchFamily="2" charset="-78"/>
              </a:rPr>
              <a:t> </a:t>
            </a:r>
            <a:r>
              <a:rPr lang="fa-IR" sz="2000" b="1" baseline="30000" dirty="0">
                <a:cs typeface="B Nazanin" pitchFamily="2" charset="-78"/>
              </a:rPr>
              <a:t>*</a:t>
            </a:r>
            <a:r>
              <a:rPr lang="fa-IR" sz="2000" b="1" dirty="0" smtClean="0">
                <a:cs typeface="B Nazanin" pitchFamily="2" charset="-78"/>
              </a:rPr>
              <a:t> و آدیپوسیتی شکمی(</a:t>
            </a:r>
            <a:r>
              <a:rPr lang="en-US" sz="2000" b="1" dirty="0" smtClean="0">
                <a:cs typeface="B Nazanin" pitchFamily="2" charset="-78"/>
              </a:rPr>
              <a:t>CEWC</a:t>
            </a:r>
            <a:r>
              <a:rPr lang="fa-IR" sz="2000" b="1" dirty="0" smtClean="0">
                <a:cs typeface="B Nazanin" pitchFamily="2" charset="-78"/>
              </a:rPr>
              <a:t>) </a:t>
            </a:r>
            <a:r>
              <a:rPr lang="fa-IR" sz="2000" b="1" baseline="30000" dirty="0" smtClean="0">
                <a:cs typeface="B Nazanin" pitchFamily="2" charset="-78"/>
              </a:rPr>
              <a:t>*</a:t>
            </a:r>
            <a:r>
              <a:rPr lang="fa-IR" sz="2000" b="1" baseline="30000" dirty="0">
                <a:cs typeface="B Nazanin" pitchFamily="2" charset="-78"/>
              </a:rPr>
              <a:t> *</a:t>
            </a:r>
            <a:r>
              <a:rPr lang="fa-IR" sz="2000" b="1" dirty="0" smtClean="0">
                <a:cs typeface="B Nazanin" pitchFamily="2" charset="-78"/>
              </a:rPr>
              <a:t>. مطالعه قند و لیپید تهران (1393-1377). </a:t>
            </a:r>
            <a:r>
              <a:rPr lang="en-US" sz="1600" dirty="0" smtClean="0"/>
              <a:t/>
            </a:r>
            <a:br>
              <a:rPr lang="en-US" sz="1600" dirty="0" smtClean="0"/>
            </a:br>
            <a:endParaRPr lang="fa-IR" sz="1600" dirty="0"/>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41</a:t>
            </a:fld>
            <a:endParaRPr lang="en-US"/>
          </a:p>
        </p:txBody>
      </p:sp>
      <p:pic>
        <p:nvPicPr>
          <p:cNvPr id="6" name="Content Placeholder 5" descr="C:\Users\FaratarPG.ir\Desktop\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1357298"/>
            <a:ext cx="8221223" cy="3143272"/>
          </a:xfrm>
          <a:prstGeom prst="rect">
            <a:avLst/>
          </a:prstGeom>
          <a:noFill/>
          <a:ln>
            <a:noFill/>
          </a:ln>
        </p:spPr>
      </p:pic>
      <p:sp>
        <p:nvSpPr>
          <p:cNvPr id="7" name="TextBox 6"/>
          <p:cNvSpPr txBox="1"/>
          <p:nvPr/>
        </p:nvSpPr>
        <p:spPr>
          <a:xfrm>
            <a:off x="642910" y="4572008"/>
            <a:ext cx="7786742" cy="2031325"/>
          </a:xfrm>
          <a:prstGeom prst="rect">
            <a:avLst/>
          </a:prstGeom>
          <a:noFill/>
        </p:spPr>
        <p:txBody>
          <a:bodyPr wrap="square" rtlCol="1">
            <a:spAutoFit/>
          </a:bodyPr>
          <a:lstStyle/>
          <a:p>
            <a:pPr algn="r" rtl="1"/>
            <a:r>
              <a:rPr lang="fa-IR" sz="1600" dirty="0" smtClean="0">
                <a:cs typeface="B Nazanin" pitchFamily="2" charset="-78"/>
              </a:rPr>
              <a:t>مدل 1  بر اساس سن، جنس (در کل جمعیت) تعدیل شده است.</a:t>
            </a:r>
            <a:endParaRPr lang="en-US" sz="1600" dirty="0" smtClean="0">
              <a:cs typeface="B Nazanin" pitchFamily="2" charset="-78"/>
            </a:endParaRPr>
          </a:p>
          <a:p>
            <a:pPr algn="r" rtl="1"/>
            <a:r>
              <a:rPr lang="fa-IR" sz="1600" dirty="0" smtClean="0">
                <a:cs typeface="B Nazanin" pitchFamily="2" charset="-78"/>
              </a:rPr>
              <a:t>مدل 2 علاوه بر متغیرهای مدل 1، بر اساس سطح تحصیلات، وضعیت سیگار و میزان فعالیت فیزیکی تعدیل شده است.</a:t>
            </a:r>
            <a:endParaRPr lang="en-US" sz="1600" dirty="0" smtClean="0">
              <a:cs typeface="B Nazanin" pitchFamily="2" charset="-78"/>
            </a:endParaRPr>
          </a:p>
          <a:p>
            <a:pPr algn="r" rtl="1"/>
            <a:r>
              <a:rPr lang="fa-IR" sz="1600" dirty="0" smtClean="0">
                <a:cs typeface="B Nazanin" pitchFamily="2" charset="-78"/>
              </a:rPr>
              <a:t>مدل 3 علاوه بر متغیرهای مدل 2، بر اساس وجود دیابت، هایپرکلسترولمی و هایپرتانسیون تعدیل شده است.</a:t>
            </a:r>
            <a:endParaRPr lang="en-US" sz="1600" dirty="0" smtClean="0">
              <a:cs typeface="B Nazanin" pitchFamily="2" charset="-78"/>
            </a:endParaRPr>
          </a:p>
          <a:p>
            <a:pPr algn="r" rtl="1"/>
            <a:r>
              <a:rPr lang="fa-IR" sz="1600" dirty="0">
                <a:cs typeface="B Nazanin" pitchFamily="2" charset="-78"/>
              </a:rPr>
              <a:t>* </a:t>
            </a:r>
            <a:r>
              <a:rPr lang="fa-IR" sz="1600" dirty="0" smtClean="0">
                <a:cs typeface="B Nazanin" pitchFamily="2" charset="-78"/>
              </a:rPr>
              <a:t>1- انحراف معیار تغییر در </a:t>
            </a:r>
            <a:r>
              <a:rPr lang="en-US" sz="1600" dirty="0" smtClean="0">
                <a:cs typeface="B Nazanin" pitchFamily="2" charset="-78"/>
              </a:rPr>
              <a:t>CEW </a:t>
            </a:r>
            <a:r>
              <a:rPr lang="fa-IR" sz="1600" dirty="0" smtClean="0">
                <a:cs typeface="B Nazanin" pitchFamily="2" charset="-78"/>
              </a:rPr>
              <a:t>در کل جمعیت، مردان و زنان به ترتیب معادل </a:t>
            </a:r>
            <a:r>
              <a:rPr lang="en-US" sz="1600" dirty="0" smtClean="0">
                <a:cs typeface="B Nazanin" pitchFamily="2" charset="-78"/>
              </a:rPr>
              <a:t> kg/m</a:t>
            </a:r>
            <a:r>
              <a:rPr lang="en-US" sz="1600" baseline="30000" dirty="0" smtClean="0">
                <a:cs typeface="B Nazanin" pitchFamily="2" charset="-78"/>
              </a:rPr>
              <a:t>2</a:t>
            </a:r>
            <a:r>
              <a:rPr lang="en-US" sz="1600" dirty="0" smtClean="0">
                <a:cs typeface="B Nazanin" pitchFamily="2" charset="-78"/>
              </a:rPr>
              <a:t>×years </a:t>
            </a:r>
            <a:r>
              <a:rPr lang="fa-IR" sz="1600" dirty="0" smtClean="0">
                <a:cs typeface="B Nazanin" pitchFamily="2" charset="-78"/>
              </a:rPr>
              <a:t>42.45 ، 29.7 و 46.9 است.</a:t>
            </a:r>
            <a:endParaRPr lang="en-US" sz="1600" dirty="0" smtClean="0">
              <a:cs typeface="B Nazanin" pitchFamily="2" charset="-78"/>
            </a:endParaRPr>
          </a:p>
          <a:p>
            <a:pPr algn="r" rtl="1"/>
            <a:r>
              <a:rPr lang="fa-IR" sz="1600" dirty="0" smtClean="0">
                <a:cs typeface="B Nazanin" pitchFamily="2" charset="-78"/>
              </a:rPr>
              <a:t>**1- </a:t>
            </a:r>
            <a:r>
              <a:rPr lang="fa-IR" sz="1600" dirty="0">
                <a:cs typeface="B Nazanin" pitchFamily="2" charset="-78"/>
              </a:rPr>
              <a:t>انحراف معیار </a:t>
            </a:r>
            <a:r>
              <a:rPr lang="fa-IR" sz="1600" dirty="0" smtClean="0">
                <a:cs typeface="B Nazanin" pitchFamily="2" charset="-78"/>
              </a:rPr>
              <a:t>تغییر در </a:t>
            </a:r>
            <a:r>
              <a:rPr lang="en-US" sz="1600" dirty="0" smtClean="0">
                <a:cs typeface="B Nazanin" pitchFamily="2" charset="-78"/>
              </a:rPr>
              <a:t>CEWC </a:t>
            </a:r>
            <a:r>
              <a:rPr lang="fa-IR" sz="1600" dirty="0" smtClean="0">
                <a:cs typeface="B Nazanin" pitchFamily="2" charset="-78"/>
              </a:rPr>
              <a:t>در کل جمعیت، مردان و زنان به ترتیب معادل  </a:t>
            </a:r>
            <a:r>
              <a:rPr lang="en-US" sz="1600" dirty="0" smtClean="0">
                <a:cs typeface="B Nazanin" pitchFamily="2" charset="-78"/>
              </a:rPr>
              <a:t> </a:t>
            </a:r>
            <a:r>
              <a:rPr lang="en-US" sz="1600" dirty="0" err="1" smtClean="0">
                <a:cs typeface="B Nazanin" pitchFamily="2" charset="-78"/>
              </a:rPr>
              <a:t>cm×years</a:t>
            </a:r>
            <a:r>
              <a:rPr lang="en-US" sz="1600" dirty="0" smtClean="0">
                <a:cs typeface="B Nazanin" pitchFamily="2" charset="-78"/>
              </a:rPr>
              <a:t> </a:t>
            </a:r>
            <a:r>
              <a:rPr lang="fa-IR" sz="1600" dirty="0" smtClean="0">
                <a:cs typeface="B Nazanin" pitchFamily="2" charset="-78"/>
              </a:rPr>
              <a:t>82.2، 75.8 و 81.1  است.</a:t>
            </a:r>
            <a:endParaRPr lang="en-US" sz="1600" dirty="0" smtClean="0">
              <a:cs typeface="B Nazanin" pitchFamily="2" charset="-78"/>
            </a:endParaRPr>
          </a:p>
          <a:p>
            <a:pPr algn="r"/>
            <a:endParaRPr lang="fa-IR" sz="1400" dirty="0"/>
          </a:p>
        </p:txBody>
      </p:sp>
      <p:pic>
        <p:nvPicPr>
          <p:cNvPr id="2056" name="Picture 8"/>
          <p:cNvPicPr>
            <a:picLocks noChangeAspect="1" noChangeArrowheads="1"/>
          </p:cNvPicPr>
          <p:nvPr/>
        </p:nvPicPr>
        <p:blipFill>
          <a:blip r:embed="rId3"/>
          <a:srcRect/>
          <a:stretch>
            <a:fillRect/>
          </a:stretch>
        </p:blipFill>
        <p:spPr bwMode="auto">
          <a:xfrm>
            <a:off x="1361902" y="5190673"/>
            <a:ext cx="571500" cy="381000"/>
          </a:xfrm>
          <a:prstGeom prst="rect">
            <a:avLst/>
          </a:prstGeom>
          <a:noFill/>
          <a:ln w="28575">
            <a:solidFill>
              <a:srgbClr val="FF0000"/>
            </a:solidFill>
            <a:miter lim="800000"/>
            <a:headEnd/>
            <a:tailEnd/>
          </a:ln>
          <a:effectLst/>
        </p:spPr>
      </p:pic>
      <p:pic>
        <p:nvPicPr>
          <p:cNvPr id="18" name="Picture 9"/>
          <p:cNvPicPr>
            <a:picLocks noChangeAspect="1" noChangeArrowheads="1"/>
          </p:cNvPicPr>
          <p:nvPr/>
        </p:nvPicPr>
        <p:blipFill>
          <a:blip r:embed="rId4"/>
          <a:srcRect/>
          <a:stretch>
            <a:fillRect/>
          </a:stretch>
        </p:blipFill>
        <p:spPr bwMode="auto">
          <a:xfrm>
            <a:off x="1435618" y="5703671"/>
            <a:ext cx="571500" cy="411307"/>
          </a:xfrm>
          <a:prstGeom prst="rect">
            <a:avLst/>
          </a:prstGeom>
          <a:noFill/>
          <a:ln w="38100">
            <a:solidFill>
              <a:srgbClr val="0070C0"/>
            </a:solidFill>
            <a:miter lim="800000"/>
            <a:headEnd/>
            <a:tailEnd/>
          </a:ln>
          <a:effectLst/>
        </p:spPr>
      </p:pic>
      <p:pic>
        <p:nvPicPr>
          <p:cNvPr id="1027" name="Picture 3"/>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6005264" y="2551175"/>
            <a:ext cx="2099632" cy="425207"/>
          </a:xfrm>
          <a:prstGeom prst="rect">
            <a:avLst/>
          </a:prstGeom>
          <a:noFill/>
          <a:ln w="38100">
            <a:solidFill>
              <a:srgbClr val="FF0000"/>
            </a:solid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3131840" y="3720455"/>
            <a:ext cx="2500330" cy="428625"/>
          </a:xfrm>
          <a:prstGeom prst="rect">
            <a:avLst/>
          </a:prstGeom>
          <a:noFill/>
          <a:ln w="38100">
            <a:solidFill>
              <a:srgbClr val="7030A0"/>
            </a:solid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6012160" y="3715974"/>
            <a:ext cx="2099632" cy="414739"/>
          </a:xfrm>
          <a:prstGeom prst="rect">
            <a:avLst/>
          </a:prstGeom>
          <a:noFill/>
          <a:ln w="38100">
            <a:solidFill>
              <a:srgbClr val="7030A0"/>
            </a:solid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a:off x="683568" y="3720454"/>
            <a:ext cx="2101342" cy="410259"/>
          </a:xfrm>
          <a:prstGeom prst="rect">
            <a:avLst/>
          </a:prstGeom>
          <a:noFill/>
          <a:ln w="38100">
            <a:solidFill>
              <a:srgbClr val="7030A0"/>
            </a:solidFill>
            <a:miter lim="800000"/>
            <a:headEnd/>
            <a:tailEnd/>
          </a:ln>
          <a:effectLst/>
        </p:spPr>
      </p:pic>
      <p:pic>
        <p:nvPicPr>
          <p:cNvPr id="15" name="Picture 6"/>
          <p:cNvPicPr>
            <a:picLocks noChangeAspect="1" noChangeArrowheads="1"/>
          </p:cNvPicPr>
          <p:nvPr/>
        </p:nvPicPr>
        <p:blipFill>
          <a:blip r:embed="rId7">
            <a:duotone>
              <a:prstClr val="black"/>
              <a:schemeClr val="accent3">
                <a:tint val="45000"/>
                <a:satMod val="400000"/>
              </a:schemeClr>
            </a:duotone>
          </a:blip>
          <a:srcRect/>
          <a:stretch>
            <a:fillRect/>
          </a:stretch>
        </p:blipFill>
        <p:spPr bwMode="auto">
          <a:xfrm>
            <a:off x="6012160" y="3715973"/>
            <a:ext cx="2099632" cy="414739"/>
          </a:xfrm>
          <a:prstGeom prst="rect">
            <a:avLst/>
          </a:prstGeom>
          <a:noFill/>
          <a:ln w="38100">
            <a:solidFill>
              <a:srgbClr val="0070C0"/>
            </a:solidFill>
            <a:miter lim="800000"/>
            <a:headEnd/>
            <a:tailEnd/>
          </a:ln>
          <a:effectLst/>
        </p:spPr>
      </p:pic>
      <p:sp>
        <p:nvSpPr>
          <p:cNvPr id="8" name="Bent Arrow 7"/>
          <p:cNvSpPr/>
          <p:nvPr/>
        </p:nvSpPr>
        <p:spPr>
          <a:xfrm>
            <a:off x="1734239" y="4763625"/>
            <a:ext cx="545759" cy="280987"/>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3074" name="Picture 2"/>
          <p:cNvPicPr>
            <a:picLocks noChangeAspect="1" noChangeArrowheads="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315075" y="4534614"/>
            <a:ext cx="5441221" cy="54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Bent Arrow 19"/>
          <p:cNvSpPr/>
          <p:nvPr/>
        </p:nvSpPr>
        <p:spPr>
          <a:xfrm rot="10800000" flipH="1">
            <a:off x="1822946" y="6127495"/>
            <a:ext cx="560189" cy="313099"/>
          </a:xfrm>
          <a:prstGeom prst="ben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3075" name="Picture 3"/>
          <p:cNvPicPr>
            <a:picLocks noChangeAspect="1" noChangeArrowheads="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83135" y="6108224"/>
            <a:ext cx="4817717" cy="51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000" b="1" dirty="0" smtClean="0">
                <a:cs typeface="B Nazanin" pitchFamily="2" charset="-78"/>
              </a:rPr>
              <a:t>تعیین خطر بیماری قلبی عروقی بر اساس یک انحراف معیار افزایش میزان</a:t>
            </a:r>
            <a:r>
              <a:rPr lang="en-US" sz="2000" b="1" dirty="0" smtClean="0">
                <a:cs typeface="B Nazanin" pitchFamily="2" charset="-78"/>
              </a:rPr>
              <a:t>BMI </a:t>
            </a:r>
            <a:r>
              <a:rPr lang="fa-IR" sz="2000" b="1" baseline="30000" dirty="0" smtClean="0">
                <a:cs typeface="B Nazanin" pitchFamily="2" charset="-78"/>
              </a:rPr>
              <a:t>*</a:t>
            </a:r>
            <a:r>
              <a:rPr lang="en-US" sz="2000" b="1" baseline="30000" dirty="0" smtClean="0">
                <a:cs typeface="B Nazanin" pitchFamily="2" charset="-78"/>
              </a:rPr>
              <a:t> </a:t>
            </a:r>
            <a:r>
              <a:rPr lang="fa-IR" sz="2000" b="1" dirty="0" smtClean="0">
                <a:cs typeface="B Nazanin" pitchFamily="2" charset="-78"/>
              </a:rPr>
              <a:t>و </a:t>
            </a:r>
            <a:r>
              <a:rPr lang="en-US" sz="2000" b="1" dirty="0" smtClean="0">
                <a:cs typeface="B Nazanin" pitchFamily="2" charset="-78"/>
              </a:rPr>
              <a:t>WC </a:t>
            </a:r>
            <a:r>
              <a:rPr lang="fa-IR" sz="2000" b="1" baseline="30000" dirty="0" smtClean="0">
                <a:cs typeface="B Nazanin" pitchFamily="2" charset="-78"/>
              </a:rPr>
              <a:t>**</a:t>
            </a:r>
            <a:r>
              <a:rPr lang="en-US" sz="2000" b="1" baseline="30000" dirty="0" smtClean="0">
                <a:cs typeface="B Nazanin" pitchFamily="2" charset="-78"/>
              </a:rPr>
              <a:t> </a:t>
            </a:r>
            <a:r>
              <a:rPr lang="fa-IR" sz="2000" b="1" dirty="0" smtClean="0">
                <a:cs typeface="B Nazanin" pitchFamily="2" charset="-78"/>
              </a:rPr>
              <a:t>اخیر. مطالعه قند و لیپید تهران (1393-1377).</a:t>
            </a:r>
            <a:endParaRPr lang="fa-IR" sz="20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42</a:t>
            </a:fld>
            <a:endParaRPr lang="en-US" dirty="0"/>
          </a:p>
        </p:txBody>
      </p:sp>
      <p:pic>
        <p:nvPicPr>
          <p:cNvPr id="6" name="Content Placeholder 5" descr="C:\Users\FaratarPG.ir\Desktop\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35" y="1214422"/>
            <a:ext cx="8143932" cy="3286148"/>
          </a:xfrm>
          <a:prstGeom prst="rect">
            <a:avLst/>
          </a:prstGeom>
          <a:noFill/>
          <a:ln>
            <a:noFill/>
          </a:ln>
        </p:spPr>
      </p:pic>
      <p:sp>
        <p:nvSpPr>
          <p:cNvPr id="14" name="TextBox 13"/>
          <p:cNvSpPr txBox="1"/>
          <p:nvPr/>
        </p:nvSpPr>
        <p:spPr>
          <a:xfrm>
            <a:off x="500034" y="4643446"/>
            <a:ext cx="8001056" cy="1815882"/>
          </a:xfrm>
          <a:prstGeom prst="rect">
            <a:avLst/>
          </a:prstGeom>
          <a:noFill/>
        </p:spPr>
        <p:txBody>
          <a:bodyPr wrap="square" rtlCol="1">
            <a:spAutoFit/>
          </a:bodyPr>
          <a:lstStyle/>
          <a:p>
            <a:pPr algn="r" rtl="1"/>
            <a:r>
              <a:rPr lang="fa-IR" sz="1600" dirty="0" smtClean="0">
                <a:cs typeface="B Nazanin" pitchFamily="2" charset="-78"/>
              </a:rPr>
              <a:t>مدل 1  بر اساس سن، (جنس در کل جمعیت) تعدیل شده است.</a:t>
            </a:r>
            <a:endParaRPr lang="en-US" sz="1600" dirty="0" smtClean="0">
              <a:cs typeface="B Nazanin" pitchFamily="2" charset="-78"/>
            </a:endParaRPr>
          </a:p>
          <a:p>
            <a:pPr algn="r" rtl="1"/>
            <a:r>
              <a:rPr lang="fa-IR" sz="1600" dirty="0" smtClean="0">
                <a:cs typeface="B Nazanin" pitchFamily="2" charset="-78"/>
              </a:rPr>
              <a:t>مدل 2 علاوه بر متغیرهای مدل 1، بر اساس سطح تحصیلات، وضعیت سیگار و میزان فعالیت فیزیکی تعدیل شده است.</a:t>
            </a:r>
            <a:endParaRPr lang="en-US" sz="1600" dirty="0" smtClean="0">
              <a:cs typeface="B Nazanin" pitchFamily="2" charset="-78"/>
            </a:endParaRPr>
          </a:p>
          <a:p>
            <a:pPr algn="r" rtl="1"/>
            <a:r>
              <a:rPr lang="fa-IR" sz="1600" dirty="0" smtClean="0">
                <a:cs typeface="B Nazanin" pitchFamily="2" charset="-78"/>
              </a:rPr>
              <a:t>مدل 3 علاوه بر متغیرهای مدل 2، بر اساس وجود دیابت، هایپرکلسترولمی و هایپرتانسیون تعدیل شده است.</a:t>
            </a:r>
            <a:endParaRPr lang="en-US" sz="1600" dirty="0" smtClean="0">
              <a:cs typeface="B Nazanin" pitchFamily="2" charset="-78"/>
            </a:endParaRPr>
          </a:p>
          <a:p>
            <a:pPr algn="r" rtl="1"/>
            <a:r>
              <a:rPr lang="fa-IR" sz="1600" dirty="0">
                <a:cs typeface="B Nazanin" pitchFamily="2" charset="-78"/>
              </a:rPr>
              <a:t>*1- انحراف معیار تغییر </a:t>
            </a:r>
            <a:r>
              <a:rPr lang="fa-IR" sz="1600" dirty="0" smtClean="0">
                <a:cs typeface="B Nazanin" pitchFamily="2" charset="-78"/>
              </a:rPr>
              <a:t>در </a:t>
            </a:r>
            <a:r>
              <a:rPr lang="en-US" sz="1600" dirty="0" smtClean="0">
                <a:cs typeface="B Nazanin" pitchFamily="2" charset="-78"/>
              </a:rPr>
              <a:t>current BMI</a:t>
            </a:r>
            <a:r>
              <a:rPr lang="fa-IR" sz="1600" dirty="0" smtClean="0">
                <a:cs typeface="B Nazanin" pitchFamily="2" charset="-78"/>
              </a:rPr>
              <a:t> درکل جمعیت، مردان و زنان به ترتیب معادل </a:t>
            </a:r>
            <a:r>
              <a:rPr lang="en-US" sz="1600" dirty="0" smtClean="0">
                <a:cs typeface="B Nazanin" pitchFamily="2" charset="-78"/>
              </a:rPr>
              <a:t> kg/m</a:t>
            </a:r>
            <a:r>
              <a:rPr lang="en-US" sz="1600" baseline="30000" dirty="0" smtClean="0">
                <a:cs typeface="B Nazanin" pitchFamily="2" charset="-78"/>
              </a:rPr>
              <a:t>2</a:t>
            </a:r>
            <a:r>
              <a:rPr lang="fa-IR" sz="1600" dirty="0" smtClean="0">
                <a:cs typeface="B Nazanin" pitchFamily="2" charset="-78"/>
              </a:rPr>
              <a:t>6.2 ، 3.79 و 7.5 است.</a:t>
            </a:r>
            <a:endParaRPr lang="en-US" sz="1600" dirty="0" smtClean="0">
              <a:cs typeface="B Nazanin" pitchFamily="2" charset="-78"/>
            </a:endParaRPr>
          </a:p>
          <a:p>
            <a:pPr algn="r" rtl="1"/>
            <a:r>
              <a:rPr lang="fa-IR" sz="1600" dirty="0" smtClean="0">
                <a:cs typeface="B Nazanin" pitchFamily="2" charset="-78"/>
              </a:rPr>
              <a:t>**</a:t>
            </a:r>
            <a:r>
              <a:rPr lang="fa-IR" sz="1600" baseline="30000" dirty="0" smtClean="0">
                <a:cs typeface="B Nazanin" pitchFamily="2" charset="-78"/>
              </a:rPr>
              <a:t> </a:t>
            </a:r>
            <a:r>
              <a:rPr lang="fa-IR" sz="1600" dirty="0" smtClean="0">
                <a:cs typeface="B Nazanin" pitchFamily="2" charset="-78"/>
              </a:rPr>
              <a:t>1- </a:t>
            </a:r>
            <a:r>
              <a:rPr lang="fa-IR" sz="1600" dirty="0">
                <a:cs typeface="B Nazanin" pitchFamily="2" charset="-78"/>
              </a:rPr>
              <a:t>انحراف معیار </a:t>
            </a:r>
            <a:r>
              <a:rPr lang="fa-IR" sz="1600" dirty="0" smtClean="0">
                <a:cs typeface="B Nazanin" pitchFamily="2" charset="-78"/>
              </a:rPr>
              <a:t>تغییر در </a:t>
            </a:r>
            <a:r>
              <a:rPr lang="en-US" sz="1600" dirty="0" smtClean="0">
                <a:cs typeface="B Nazanin" pitchFamily="2" charset="-78"/>
              </a:rPr>
              <a:t>current WC </a:t>
            </a:r>
            <a:r>
              <a:rPr lang="fa-IR" sz="1600" dirty="0" smtClean="0">
                <a:cs typeface="B Nazanin" pitchFamily="2" charset="-78"/>
              </a:rPr>
              <a:t>درکل جمعیت، مردان و زنان به ترتیب معادل</a:t>
            </a:r>
            <a:r>
              <a:rPr lang="fa-IR" sz="1600" baseline="30000" dirty="0" smtClean="0">
                <a:cs typeface="B Nazanin" pitchFamily="2" charset="-78"/>
              </a:rPr>
              <a:t> </a:t>
            </a:r>
            <a:r>
              <a:rPr lang="fa-IR" sz="1600" dirty="0" smtClean="0">
                <a:cs typeface="B Nazanin" pitchFamily="2" charset="-78"/>
              </a:rPr>
              <a:t>11.2، 10.7 و 11.5 سانتیمتر است.</a:t>
            </a:r>
            <a:endParaRPr lang="en-US" sz="1600" dirty="0" smtClean="0">
              <a:cs typeface="B Nazanin" pitchFamily="2" charset="-78"/>
            </a:endParaRPr>
          </a:p>
          <a:p>
            <a:pPr algn="r" rtl="1"/>
            <a:r>
              <a:rPr lang="en-US" sz="1600" dirty="0" smtClean="0">
                <a:cs typeface="B Nazanin" pitchFamily="2" charset="-78"/>
              </a:rPr>
              <a:t>HR</a:t>
            </a:r>
            <a:r>
              <a:rPr lang="fa-IR" sz="1600" dirty="0" smtClean="0">
                <a:cs typeface="B Nazanin" pitchFamily="2" charset="-78"/>
              </a:rPr>
              <a:t>: نسبت خطر، </a:t>
            </a:r>
            <a:r>
              <a:rPr lang="en-US" sz="1600" dirty="0" smtClean="0">
                <a:cs typeface="B Nazanin" pitchFamily="2" charset="-78"/>
              </a:rPr>
              <a:t>CI</a:t>
            </a:r>
            <a:r>
              <a:rPr lang="fa-IR" sz="1600" dirty="0" smtClean="0">
                <a:cs typeface="B Nazanin" pitchFamily="2" charset="-78"/>
              </a:rPr>
              <a:t>: فاصله اطمینان، </a:t>
            </a:r>
            <a:r>
              <a:rPr lang="en-US" sz="1600" dirty="0" smtClean="0">
                <a:cs typeface="B Nazanin" pitchFamily="2" charset="-78"/>
              </a:rPr>
              <a:t>P-value</a:t>
            </a:r>
            <a:r>
              <a:rPr lang="fa-IR" sz="1600" dirty="0" smtClean="0">
                <a:cs typeface="B Nazanin" pitchFamily="2" charset="-78"/>
              </a:rPr>
              <a:t>: سطح معنی داری</a:t>
            </a:r>
            <a:endParaRPr lang="en-US" sz="1600" dirty="0" smtClean="0">
              <a:cs typeface="B Nazanin" pitchFamily="2" charset="-78"/>
            </a:endParaRPr>
          </a:p>
          <a:p>
            <a:pPr algn="r"/>
            <a:endParaRPr lang="fa-IR" sz="1600" dirty="0">
              <a:cs typeface="B Nazanin" pitchFamily="2" charset="-78"/>
            </a:endParaRPr>
          </a:p>
        </p:txBody>
      </p:sp>
      <p:sp>
        <p:nvSpPr>
          <p:cNvPr id="7" name="TextBox 6"/>
          <p:cNvSpPr txBox="1"/>
          <p:nvPr/>
        </p:nvSpPr>
        <p:spPr>
          <a:xfrm>
            <a:off x="5756856" y="2202288"/>
            <a:ext cx="1983496" cy="671776"/>
          </a:xfrm>
          <a:prstGeom prst="rect">
            <a:avLst/>
          </a:prstGeom>
          <a:noFill/>
          <a:ln>
            <a:solidFill>
              <a:srgbClr val="7030A0"/>
            </a:solidFill>
          </a:ln>
        </p:spPr>
        <p:txBody>
          <a:bodyPr wrap="square" rtlCol="1">
            <a:spAutoFit/>
          </a:bodyPr>
          <a:lstStyle/>
          <a:p>
            <a:endParaRPr lang="fa-IR" dirty="0"/>
          </a:p>
        </p:txBody>
      </p:sp>
      <p:sp>
        <p:nvSpPr>
          <p:cNvPr id="13" name="TextBox 12"/>
          <p:cNvSpPr txBox="1"/>
          <p:nvPr/>
        </p:nvSpPr>
        <p:spPr>
          <a:xfrm>
            <a:off x="1043608" y="2253168"/>
            <a:ext cx="1944216" cy="671776"/>
          </a:xfrm>
          <a:prstGeom prst="rect">
            <a:avLst/>
          </a:prstGeom>
          <a:noFill/>
          <a:ln>
            <a:solidFill>
              <a:srgbClr val="7030A0"/>
            </a:solidFill>
          </a:ln>
        </p:spPr>
        <p:txBody>
          <a:bodyPr wrap="square" rtlCol="1">
            <a:spAutoFit/>
          </a:bodyPr>
          <a:lstStyle/>
          <a:p>
            <a:endParaRPr lang="fa-IR" dirty="0"/>
          </a:p>
        </p:txBody>
      </p:sp>
      <p:sp>
        <p:nvSpPr>
          <p:cNvPr id="15" name="TextBox 14"/>
          <p:cNvSpPr txBox="1"/>
          <p:nvPr/>
        </p:nvSpPr>
        <p:spPr>
          <a:xfrm>
            <a:off x="5796136" y="3477304"/>
            <a:ext cx="1983496" cy="671776"/>
          </a:xfrm>
          <a:prstGeom prst="rect">
            <a:avLst/>
          </a:prstGeom>
          <a:noFill/>
          <a:ln>
            <a:solidFill>
              <a:srgbClr val="7030A0"/>
            </a:solidFill>
          </a:ln>
        </p:spPr>
        <p:txBody>
          <a:bodyPr wrap="square" rtlCol="1">
            <a:spAutoFit/>
          </a:bodyPr>
          <a:lstStyle/>
          <a:p>
            <a:endParaRPr lang="fa-IR" dirty="0"/>
          </a:p>
        </p:txBody>
      </p:sp>
      <p:sp>
        <p:nvSpPr>
          <p:cNvPr id="16" name="TextBox 15"/>
          <p:cNvSpPr txBox="1"/>
          <p:nvPr/>
        </p:nvSpPr>
        <p:spPr>
          <a:xfrm>
            <a:off x="3491880" y="3477304"/>
            <a:ext cx="1983496" cy="671776"/>
          </a:xfrm>
          <a:prstGeom prst="rect">
            <a:avLst/>
          </a:prstGeom>
          <a:noFill/>
          <a:ln>
            <a:solidFill>
              <a:srgbClr val="7030A0"/>
            </a:solidFill>
          </a:ln>
        </p:spPr>
        <p:txBody>
          <a:bodyPr wrap="square" rtlCol="1">
            <a:spAutoFit/>
          </a:bodyPr>
          <a:lstStyle/>
          <a:p>
            <a:endParaRPr lang="fa-IR" dirty="0"/>
          </a:p>
        </p:txBody>
      </p:sp>
      <p:sp>
        <p:nvSpPr>
          <p:cNvPr id="17" name="TextBox 16"/>
          <p:cNvSpPr txBox="1"/>
          <p:nvPr/>
        </p:nvSpPr>
        <p:spPr>
          <a:xfrm>
            <a:off x="1043608" y="3477304"/>
            <a:ext cx="1983496" cy="671776"/>
          </a:xfrm>
          <a:prstGeom prst="rect">
            <a:avLst/>
          </a:prstGeom>
          <a:noFill/>
          <a:ln>
            <a:solidFill>
              <a:srgbClr val="7030A0"/>
            </a:solidFill>
          </a:ln>
        </p:spPr>
        <p:txBody>
          <a:bodyPr wrap="square" rtlCol="1">
            <a:spAutoFit/>
          </a:bodyPr>
          <a:lstStyle/>
          <a:p>
            <a:endParaRPr lang="fa-IR" dirty="0"/>
          </a:p>
        </p:txBody>
      </p:sp>
      <p:pic>
        <p:nvPicPr>
          <p:cNvPr id="18" name="Picture 3"/>
          <p:cNvPicPr>
            <a:picLocks noChangeAspect="1" noChangeArrowheads="1"/>
          </p:cNvPicPr>
          <p:nvPr/>
        </p:nvPicPr>
        <p:blipFill>
          <a:blip r:embed="rId3"/>
          <a:srcRect/>
          <a:stretch>
            <a:fillRect/>
          </a:stretch>
        </p:blipFill>
        <p:spPr bwMode="auto">
          <a:xfrm>
            <a:off x="776114" y="4005064"/>
            <a:ext cx="2571750" cy="385763"/>
          </a:xfrm>
          <a:prstGeom prst="rect">
            <a:avLst/>
          </a:prstGeom>
          <a:noFill/>
          <a:ln w="38100">
            <a:solidFill>
              <a:srgbClr val="7030A0"/>
            </a:solidFill>
            <a:miter lim="800000"/>
            <a:headEnd/>
            <a:tailEnd/>
          </a:ln>
          <a:effectLst/>
        </p:spPr>
      </p:pic>
      <p:pic>
        <p:nvPicPr>
          <p:cNvPr id="19" name="Picture 3"/>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5498467" y="2556556"/>
            <a:ext cx="2500274" cy="385763"/>
          </a:xfrm>
          <a:prstGeom prst="rect">
            <a:avLst/>
          </a:prstGeom>
          <a:noFill/>
          <a:ln w="38100">
            <a:solidFill>
              <a:srgbClr val="FF0000"/>
            </a:solidFill>
            <a:miter lim="800000"/>
            <a:headEnd/>
            <a:tailEnd/>
          </a:ln>
          <a:effectLst/>
        </p:spPr>
      </p:pic>
      <p:pic>
        <p:nvPicPr>
          <p:cNvPr id="20" name="Picture 5"/>
          <p:cNvPicPr>
            <a:picLocks noChangeAspect="1" noChangeArrowheads="1"/>
          </p:cNvPicPr>
          <p:nvPr/>
        </p:nvPicPr>
        <p:blipFill>
          <a:blip r:embed="rId5"/>
          <a:srcRect/>
          <a:stretch>
            <a:fillRect/>
          </a:stretch>
        </p:blipFill>
        <p:spPr bwMode="auto">
          <a:xfrm>
            <a:off x="1524000" y="5351273"/>
            <a:ext cx="609599" cy="285753"/>
          </a:xfrm>
          <a:prstGeom prst="rect">
            <a:avLst/>
          </a:prstGeom>
          <a:noFill/>
          <a:ln w="38100">
            <a:solidFill>
              <a:srgbClr val="FF0000"/>
            </a:solidFill>
            <a:miter lim="800000"/>
            <a:headEnd/>
            <a:tailEnd/>
          </a:ln>
          <a:effectLst/>
        </p:spPr>
      </p:pic>
      <p:pic>
        <p:nvPicPr>
          <p:cNvPr id="21" name="Picture 6"/>
          <p:cNvPicPr>
            <a:picLocks noChangeAspect="1" noChangeArrowheads="1"/>
          </p:cNvPicPr>
          <p:nvPr/>
        </p:nvPicPr>
        <p:blipFill>
          <a:blip r:embed="rId6"/>
          <a:srcRect/>
          <a:stretch>
            <a:fillRect/>
          </a:stretch>
        </p:blipFill>
        <p:spPr bwMode="auto">
          <a:xfrm>
            <a:off x="1545555" y="5689939"/>
            <a:ext cx="642723" cy="344089"/>
          </a:xfrm>
          <a:prstGeom prst="rect">
            <a:avLst/>
          </a:prstGeom>
          <a:noFill/>
          <a:ln w="38100">
            <a:solidFill>
              <a:srgbClr val="0070C0"/>
            </a:solidFill>
            <a:miter lim="800000"/>
            <a:headEnd/>
            <a:tailEnd/>
          </a:ln>
          <a:effectLst/>
        </p:spPr>
      </p:pic>
      <p:pic>
        <p:nvPicPr>
          <p:cNvPr id="22" name="Picture 2"/>
          <p:cNvPicPr>
            <a:picLocks noChangeAspect="1" noChangeArrowheads="1"/>
          </p:cNvPicPr>
          <p:nvPr/>
        </p:nvPicPr>
        <p:blipFill>
          <a:blip r:embed="rId7">
            <a:duotone>
              <a:prstClr val="black"/>
              <a:schemeClr val="accent3">
                <a:tint val="45000"/>
                <a:satMod val="400000"/>
              </a:schemeClr>
            </a:duotone>
          </a:blip>
          <a:srcRect/>
          <a:stretch>
            <a:fillRect/>
          </a:stretch>
        </p:blipFill>
        <p:spPr bwMode="auto">
          <a:xfrm>
            <a:off x="5498467" y="3788007"/>
            <a:ext cx="2500274" cy="361073"/>
          </a:xfrm>
          <a:prstGeom prst="rect">
            <a:avLst/>
          </a:prstGeom>
          <a:noFill/>
          <a:ln w="38100">
            <a:solidFill>
              <a:srgbClr val="0070C0"/>
            </a:solidFill>
            <a:miter lim="800000"/>
            <a:headEnd/>
            <a:tailEnd/>
          </a:ln>
          <a:effectLst/>
        </p:spPr>
      </p:pic>
    </p:spTree>
    <p:extLst>
      <p:ext uri="{BB962C8B-B14F-4D97-AF65-F5344CB8AC3E}">
        <p14:creationId xmlns:p14="http://schemas.microsoft.com/office/powerpoint/2010/main" val="30742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b="1" dirty="0" smtClean="0">
                <a:cs typeface="B Nazanin" pitchFamily="2" charset="-78"/>
              </a:rPr>
              <a:t>مدین نمرات </a:t>
            </a:r>
            <a:r>
              <a:rPr lang="en-US" sz="2000" b="1" dirty="0">
                <a:cs typeface="B Nazanin" pitchFamily="2" charset="-78"/>
              </a:rPr>
              <a:t>AIC</a:t>
            </a:r>
            <a:r>
              <a:rPr lang="fa-IR" sz="2000" b="1" dirty="0">
                <a:cs typeface="B Nazanin" pitchFamily="2" charset="-78"/>
              </a:rPr>
              <a:t> برای مقایسه نمایه توده بدنی(</a:t>
            </a:r>
            <a:r>
              <a:rPr lang="en-US" sz="2000" b="1" dirty="0">
                <a:cs typeface="B Nazanin" pitchFamily="2" charset="-78"/>
              </a:rPr>
              <a:t>BMI</a:t>
            </a:r>
            <a:r>
              <a:rPr lang="fa-IR" sz="2000" b="1" dirty="0">
                <a:cs typeface="B Nazanin" pitchFamily="2" charset="-78"/>
              </a:rPr>
              <a:t>) با آدیپوسیتی تجمعی عمومی (</a:t>
            </a:r>
            <a:r>
              <a:rPr lang="en-US" sz="2000" b="1" dirty="0">
                <a:cs typeface="B Nazanin" pitchFamily="2" charset="-78"/>
              </a:rPr>
              <a:t>CEW</a:t>
            </a:r>
            <a:r>
              <a:rPr lang="fa-IR" sz="2000" b="1" dirty="0">
                <a:cs typeface="B Nazanin" pitchFamily="2" charset="-78"/>
              </a:rPr>
              <a:t>) و دور کمر (</a:t>
            </a:r>
            <a:r>
              <a:rPr lang="en-US" sz="2000" b="1" dirty="0">
                <a:cs typeface="B Nazanin" pitchFamily="2" charset="-78"/>
              </a:rPr>
              <a:t>WC</a:t>
            </a:r>
            <a:r>
              <a:rPr lang="fa-IR" sz="2000" b="1" dirty="0">
                <a:cs typeface="B Nazanin" pitchFamily="2" charset="-78"/>
              </a:rPr>
              <a:t>) فعلی با و آدیپوسیتی تجمعی شکمی(</a:t>
            </a:r>
            <a:r>
              <a:rPr lang="en-US" sz="2000" b="1" dirty="0">
                <a:cs typeface="B Nazanin" pitchFamily="2" charset="-78"/>
              </a:rPr>
              <a:t>CEWC</a:t>
            </a:r>
            <a:r>
              <a:rPr lang="fa-IR" sz="2000" b="1" dirty="0" smtClean="0">
                <a:cs typeface="B Nazanin" pitchFamily="2" charset="-78"/>
              </a:rPr>
              <a:t>). </a:t>
            </a:r>
            <a:r>
              <a:rPr lang="fa-IR" sz="2000" b="1" dirty="0">
                <a:cs typeface="B Nazanin" pitchFamily="2" charset="-78"/>
              </a:rPr>
              <a:t>مطالعه قند و لیپید تهران (1393-1377).</a:t>
            </a:r>
            <a:endParaRPr lang="fa-IR" sz="20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43</a:t>
            </a:fld>
            <a:endParaRPr lang="en-US" dirty="0"/>
          </a:p>
        </p:txBody>
      </p:sp>
      <p:pic>
        <p:nvPicPr>
          <p:cNvPr id="11" name="Content Placeholder 5"/>
          <p:cNvPicPr>
            <a:picLocks noGrp="1"/>
          </p:cNvPicPr>
          <p:nvPr>
            <p:ph idx="1"/>
          </p:nvPr>
        </p:nvPicPr>
        <p:blipFill>
          <a:blip r:embed="rId2"/>
          <a:srcRect/>
          <a:stretch>
            <a:fillRect/>
          </a:stretch>
        </p:blipFill>
        <p:spPr bwMode="auto">
          <a:xfrm>
            <a:off x="714348" y="1556792"/>
            <a:ext cx="7715304" cy="2196144"/>
          </a:xfrm>
          <a:prstGeom prst="rect">
            <a:avLst/>
          </a:prstGeom>
          <a:noFill/>
          <a:ln w="9525">
            <a:noFill/>
            <a:miter lim="800000"/>
            <a:headEnd/>
            <a:tailEnd/>
          </a:ln>
        </p:spPr>
      </p:pic>
      <p:sp>
        <p:nvSpPr>
          <p:cNvPr id="3" name="TextBox 2"/>
          <p:cNvSpPr txBox="1"/>
          <p:nvPr/>
        </p:nvSpPr>
        <p:spPr>
          <a:xfrm>
            <a:off x="3875906" y="2564904"/>
            <a:ext cx="1008112" cy="523220"/>
          </a:xfrm>
          <a:prstGeom prst="rect">
            <a:avLst/>
          </a:prstGeom>
          <a:solidFill>
            <a:schemeClr val="bg1"/>
          </a:solidFill>
          <a:ln w="38100">
            <a:solidFill>
              <a:srgbClr val="FF0000"/>
            </a:solidFill>
          </a:ln>
        </p:spPr>
        <p:txBody>
          <a:bodyPr wrap="square" rtlCol="0">
            <a:spAutoFit/>
          </a:bodyPr>
          <a:lstStyle/>
          <a:p>
            <a:pPr algn="ctr"/>
            <a:r>
              <a:rPr lang="fa-IR" sz="2800" dirty="0" smtClean="0">
                <a:cs typeface="B Nazanin" pitchFamily="2" charset="-78"/>
              </a:rPr>
              <a:t>5854</a:t>
            </a:r>
            <a:endParaRPr lang="en-US" sz="2800" dirty="0"/>
          </a:p>
        </p:txBody>
      </p:sp>
      <p:sp>
        <p:nvSpPr>
          <p:cNvPr id="9" name="TextBox 8"/>
          <p:cNvSpPr txBox="1"/>
          <p:nvPr/>
        </p:nvSpPr>
        <p:spPr>
          <a:xfrm>
            <a:off x="5508104" y="2564904"/>
            <a:ext cx="1008112" cy="523220"/>
          </a:xfrm>
          <a:prstGeom prst="rect">
            <a:avLst/>
          </a:prstGeom>
          <a:solidFill>
            <a:schemeClr val="bg1"/>
          </a:solidFill>
          <a:ln w="38100">
            <a:solidFill>
              <a:srgbClr val="FF0000"/>
            </a:solidFill>
          </a:ln>
        </p:spPr>
        <p:txBody>
          <a:bodyPr wrap="square" rtlCol="0">
            <a:spAutoFit/>
          </a:bodyPr>
          <a:lstStyle/>
          <a:p>
            <a:pPr algn="ctr"/>
            <a:r>
              <a:rPr lang="fa-IR" sz="2800" dirty="0" smtClean="0">
                <a:cs typeface="B Nazanin" pitchFamily="2" charset="-78"/>
              </a:rPr>
              <a:t>5863</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359024"/>
          </a:xfrm>
        </p:spPr>
        <p:txBody>
          <a:bodyPr>
            <a:normAutofit/>
          </a:bodyPr>
          <a:lstStyle/>
          <a:p>
            <a:pPr rtl="1"/>
            <a:r>
              <a:rPr lang="fa-IR" sz="2000" b="1" dirty="0">
                <a:cs typeface="B Nazanin" pitchFamily="2" charset="-78"/>
              </a:rPr>
              <a:t>نمرات </a:t>
            </a:r>
            <a:r>
              <a:rPr lang="en-US" sz="2000" b="1" dirty="0">
                <a:cs typeface="B Nazanin" pitchFamily="2" charset="-78"/>
              </a:rPr>
              <a:t>AIC</a:t>
            </a:r>
            <a:r>
              <a:rPr lang="fa-IR" sz="2000" b="1" dirty="0">
                <a:cs typeface="B Nazanin" pitchFamily="2" charset="-78"/>
              </a:rPr>
              <a:t> برای مقایسه نمایه توده بدنی(</a:t>
            </a:r>
            <a:r>
              <a:rPr lang="en-US" sz="2000" b="1" dirty="0">
                <a:cs typeface="B Nazanin" pitchFamily="2" charset="-78"/>
              </a:rPr>
              <a:t>BMI</a:t>
            </a:r>
            <a:r>
              <a:rPr lang="fa-IR" sz="2000" b="1" dirty="0">
                <a:cs typeface="B Nazanin" pitchFamily="2" charset="-78"/>
              </a:rPr>
              <a:t>) با آدیپوسیتی تجمعی عمومی (</a:t>
            </a:r>
            <a:r>
              <a:rPr lang="en-US" sz="2000" b="1" dirty="0">
                <a:cs typeface="B Nazanin" pitchFamily="2" charset="-78"/>
              </a:rPr>
              <a:t>CEW</a:t>
            </a:r>
            <a:r>
              <a:rPr lang="fa-IR" sz="2000" b="1" dirty="0">
                <a:cs typeface="B Nazanin" pitchFamily="2" charset="-78"/>
              </a:rPr>
              <a:t>) و دور کمر (</a:t>
            </a:r>
            <a:r>
              <a:rPr lang="en-US" sz="2000" b="1" dirty="0">
                <a:cs typeface="B Nazanin" pitchFamily="2" charset="-78"/>
              </a:rPr>
              <a:t>WC</a:t>
            </a:r>
            <a:r>
              <a:rPr lang="fa-IR" sz="2000" b="1" dirty="0">
                <a:cs typeface="B Nazanin" pitchFamily="2" charset="-78"/>
              </a:rPr>
              <a:t>) فعلی با و آدیپوسیتی تجمعی شکمی(</a:t>
            </a:r>
            <a:r>
              <a:rPr lang="en-US" sz="2000" b="1" dirty="0">
                <a:cs typeface="B Nazanin" pitchFamily="2" charset="-78"/>
              </a:rPr>
              <a:t>CEWC</a:t>
            </a:r>
            <a:r>
              <a:rPr lang="fa-IR" sz="2000" b="1" dirty="0">
                <a:cs typeface="B Nazanin" pitchFamily="2" charset="-78"/>
              </a:rPr>
              <a:t>) در افراد با داده های کامل. مطالعه قند و لیپید تهران (1393-1377).</a:t>
            </a:r>
            <a:endParaRPr lang="fa-IR" sz="20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44</a:t>
            </a:fld>
            <a:endParaRPr lang="en-US" dirty="0"/>
          </a:p>
        </p:txBody>
      </p:sp>
      <p:pic>
        <p:nvPicPr>
          <p:cNvPr id="6" name="Content Placeholder 5"/>
          <p:cNvPicPr>
            <a:picLocks noGrp="1"/>
          </p:cNvPicPr>
          <p:nvPr>
            <p:ph idx="1"/>
          </p:nvPr>
        </p:nvPicPr>
        <p:blipFill>
          <a:blip r:embed="rId2"/>
          <a:srcRect/>
          <a:stretch>
            <a:fillRect/>
          </a:stretch>
        </p:blipFill>
        <p:spPr bwMode="auto">
          <a:xfrm>
            <a:off x="395536" y="2492896"/>
            <a:ext cx="8229600" cy="2227370"/>
          </a:xfrm>
          <a:prstGeom prst="rect">
            <a:avLst/>
          </a:prstGeom>
          <a:noFill/>
          <a:ln w="9525">
            <a:noFill/>
            <a:miter lim="800000"/>
            <a:headEnd/>
            <a:tailEnd/>
          </a:ln>
        </p:spPr>
      </p:pic>
      <p:sp>
        <p:nvSpPr>
          <p:cNvPr id="7" name="TextBox 6"/>
          <p:cNvSpPr txBox="1"/>
          <p:nvPr/>
        </p:nvSpPr>
        <p:spPr>
          <a:xfrm>
            <a:off x="755576" y="4283804"/>
            <a:ext cx="2664296" cy="369332"/>
          </a:xfrm>
          <a:prstGeom prst="rect">
            <a:avLst/>
          </a:prstGeom>
          <a:noFill/>
          <a:ln w="38100">
            <a:solidFill>
              <a:srgbClr val="FF0000"/>
            </a:solidFill>
          </a:ln>
        </p:spPr>
        <p:txBody>
          <a:bodyPr wrap="square" rtlCol="0">
            <a:spAutoFit/>
          </a:bodyPr>
          <a:lstStyle/>
          <a:p>
            <a:endParaRPr lang="en-US" dirty="0"/>
          </a:p>
        </p:txBody>
      </p:sp>
      <p:sp>
        <p:nvSpPr>
          <p:cNvPr id="8" name="TextBox 7"/>
          <p:cNvSpPr txBox="1"/>
          <p:nvPr/>
        </p:nvSpPr>
        <p:spPr>
          <a:xfrm>
            <a:off x="3995936" y="4293096"/>
            <a:ext cx="2664296" cy="369332"/>
          </a:xfrm>
          <a:prstGeom prst="rect">
            <a:avLst/>
          </a:prstGeom>
          <a:noFill/>
          <a:ln w="38100">
            <a:solidFill>
              <a:srgbClr val="FF0000"/>
            </a:solidFill>
          </a:ln>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sz="2200" b="1" dirty="0" smtClean="0">
                <a:cs typeface="B Nazanin" pitchFamily="2" charset="-78"/>
              </a:rPr>
              <a:t>تعیین خطر بیماری قلبی عروقی بر اساس یک انحراف معیار تغییر امتیاز اثرات تجمعی آدیپوسیتی عمومی (</a:t>
            </a:r>
            <a:r>
              <a:rPr lang="en-US" sz="2200" b="1" dirty="0" smtClean="0">
                <a:cs typeface="B Nazanin" pitchFamily="2" charset="-78"/>
              </a:rPr>
              <a:t>CEW</a:t>
            </a:r>
            <a:r>
              <a:rPr lang="fa-IR" sz="2200" b="1" dirty="0" smtClean="0">
                <a:cs typeface="B Nazanin" pitchFamily="2" charset="-78"/>
              </a:rPr>
              <a:t>) </a:t>
            </a:r>
            <a:r>
              <a:rPr lang="fa-IR" sz="2400" b="1" baseline="30000" dirty="0" smtClean="0">
                <a:cs typeface="B Nazanin" pitchFamily="2" charset="-78"/>
              </a:rPr>
              <a:t>*</a:t>
            </a:r>
            <a:r>
              <a:rPr lang="fa-IR" sz="2200" b="1" dirty="0" smtClean="0">
                <a:cs typeface="B Nazanin" pitchFamily="2" charset="-78"/>
              </a:rPr>
              <a:t> و آدیپوسیتی شکمی(</a:t>
            </a:r>
            <a:r>
              <a:rPr lang="en-US" sz="2200" b="1" dirty="0" smtClean="0">
                <a:cs typeface="B Nazanin" pitchFamily="2" charset="-78"/>
              </a:rPr>
              <a:t>CEWC</a:t>
            </a:r>
            <a:r>
              <a:rPr lang="fa-IR" sz="2200" b="1" dirty="0" smtClean="0">
                <a:cs typeface="B Nazanin" pitchFamily="2" charset="-78"/>
              </a:rPr>
              <a:t>) </a:t>
            </a:r>
            <a:r>
              <a:rPr lang="fa-IR" sz="2000" b="1" baseline="30000" dirty="0" smtClean="0">
                <a:cs typeface="B Nazanin" pitchFamily="2" charset="-78"/>
              </a:rPr>
              <a:t>*</a:t>
            </a:r>
            <a:r>
              <a:rPr lang="fa-IR" sz="2000" b="1" baseline="30000" dirty="0">
                <a:cs typeface="B Nazanin" pitchFamily="2" charset="-78"/>
              </a:rPr>
              <a:t> *</a:t>
            </a:r>
            <a:r>
              <a:rPr lang="fa-IR" sz="2200" dirty="0" smtClean="0">
                <a:cs typeface="B Nazanin" pitchFamily="2" charset="-78"/>
              </a:rPr>
              <a:t> </a:t>
            </a:r>
            <a:r>
              <a:rPr lang="fa-IR" sz="2200" b="1" dirty="0" smtClean="0">
                <a:cs typeface="B Nazanin" pitchFamily="2" charset="-78"/>
              </a:rPr>
              <a:t>در افراد با داده های کامل. مطالعه قند و لیپید تهران (1393-1377).</a:t>
            </a:r>
            <a:r>
              <a:rPr lang="fa-IR" sz="2200" dirty="0" smtClean="0">
                <a:cs typeface="B Nazanin" pitchFamily="2" charset="-78"/>
              </a:rPr>
              <a:t> </a:t>
            </a:r>
            <a:r>
              <a:rPr lang="en-US" sz="1600" dirty="0" smtClean="0"/>
              <a:t/>
            </a:r>
            <a:br>
              <a:rPr lang="en-US" sz="1600" dirty="0" smtClean="0"/>
            </a:br>
            <a:endParaRPr lang="fa-IR" sz="1600" dirty="0"/>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45</a:t>
            </a:fld>
            <a:endParaRPr lang="en-US" dirty="0"/>
          </a:p>
        </p:txBody>
      </p:sp>
      <p:pic>
        <p:nvPicPr>
          <p:cNvPr id="6" name="Content Placeholder 5"/>
          <p:cNvPicPr>
            <a:picLocks noGrp="1"/>
          </p:cNvPicPr>
          <p:nvPr>
            <p:ph idx="1"/>
          </p:nvPr>
        </p:nvPicPr>
        <p:blipFill>
          <a:blip r:embed="rId2"/>
          <a:srcRect/>
          <a:stretch>
            <a:fillRect/>
          </a:stretch>
        </p:blipFill>
        <p:spPr bwMode="auto">
          <a:xfrm>
            <a:off x="467544" y="1449030"/>
            <a:ext cx="8229600" cy="2772058"/>
          </a:xfrm>
          <a:prstGeom prst="rect">
            <a:avLst/>
          </a:prstGeom>
          <a:noFill/>
          <a:ln w="9525">
            <a:noFill/>
            <a:miter lim="800000"/>
            <a:headEnd/>
            <a:tailEnd/>
          </a:ln>
        </p:spPr>
      </p:pic>
      <p:sp>
        <p:nvSpPr>
          <p:cNvPr id="7" name="TextBox 6"/>
          <p:cNvSpPr txBox="1"/>
          <p:nvPr/>
        </p:nvSpPr>
        <p:spPr>
          <a:xfrm>
            <a:off x="428596" y="4429132"/>
            <a:ext cx="8286808" cy="1815882"/>
          </a:xfrm>
          <a:prstGeom prst="rect">
            <a:avLst/>
          </a:prstGeom>
          <a:noFill/>
        </p:spPr>
        <p:txBody>
          <a:bodyPr wrap="square" rtlCol="1">
            <a:spAutoFit/>
          </a:bodyPr>
          <a:lstStyle/>
          <a:p>
            <a:pPr algn="r" rtl="1"/>
            <a:r>
              <a:rPr lang="fa-IR" sz="1600" dirty="0" smtClean="0">
                <a:cs typeface="B Nazanin" pitchFamily="2" charset="-78"/>
              </a:rPr>
              <a:t>مدل 1  بر اساس سن، جنس تعدیل شده است.</a:t>
            </a:r>
            <a:endParaRPr lang="en-US" sz="1600" dirty="0" smtClean="0">
              <a:cs typeface="B Nazanin" pitchFamily="2" charset="-78"/>
            </a:endParaRPr>
          </a:p>
          <a:p>
            <a:pPr algn="r" rtl="1"/>
            <a:r>
              <a:rPr lang="fa-IR" sz="1600" dirty="0" smtClean="0">
                <a:cs typeface="B Nazanin" pitchFamily="2" charset="-78"/>
              </a:rPr>
              <a:t>مدل 2 علاوه بر متغیرهای مدل 1، بر اساس سطح تحصیلات، وضعیت سیگار و میزان فعالیت فیزیکی تعدیل شده است.</a:t>
            </a:r>
            <a:endParaRPr lang="en-US" sz="1600" dirty="0" smtClean="0">
              <a:cs typeface="B Nazanin" pitchFamily="2" charset="-78"/>
            </a:endParaRPr>
          </a:p>
          <a:p>
            <a:pPr algn="r" rtl="1"/>
            <a:r>
              <a:rPr lang="fa-IR" sz="1600" dirty="0" smtClean="0">
                <a:cs typeface="B Nazanin" pitchFamily="2" charset="-78"/>
              </a:rPr>
              <a:t>مدل 3 علاوه بر متغیرهای مدل 2، بر اساس وجود دیابت، هایپرکلسترولمی و هایپرتانسیون تعدیل شده است.</a:t>
            </a:r>
            <a:endParaRPr lang="en-US" sz="1600" dirty="0" smtClean="0">
              <a:cs typeface="B Nazanin" pitchFamily="2" charset="-78"/>
            </a:endParaRPr>
          </a:p>
          <a:p>
            <a:pPr algn="r" rtl="1"/>
            <a:r>
              <a:rPr lang="fa-IR" sz="1600" baseline="30000" dirty="0">
                <a:cs typeface="B Nazanin" pitchFamily="2" charset="-78"/>
              </a:rPr>
              <a:t>*</a:t>
            </a:r>
            <a:r>
              <a:rPr lang="fa-IR" sz="1600" dirty="0" smtClean="0">
                <a:cs typeface="B Nazanin" pitchFamily="2" charset="-78"/>
              </a:rPr>
              <a:t> 1- واحد تغییر در </a:t>
            </a:r>
            <a:r>
              <a:rPr lang="en-US" sz="1600" dirty="0" smtClean="0">
                <a:cs typeface="B Nazanin" pitchFamily="2" charset="-78"/>
              </a:rPr>
              <a:t>CEW</a:t>
            </a:r>
            <a:r>
              <a:rPr lang="fa-IR" sz="1600" dirty="0" smtClean="0">
                <a:cs typeface="B Nazanin" pitchFamily="2" charset="-78"/>
              </a:rPr>
              <a:t> در کل جمعیت، مردان و زنان به ترتیب معادل </a:t>
            </a:r>
            <a:r>
              <a:rPr lang="en-US" sz="1600" dirty="0" smtClean="0">
                <a:cs typeface="B Nazanin" pitchFamily="2" charset="-78"/>
              </a:rPr>
              <a:t> kg/m</a:t>
            </a:r>
            <a:r>
              <a:rPr lang="en-US" sz="1600" baseline="30000" dirty="0" smtClean="0">
                <a:cs typeface="B Nazanin" pitchFamily="2" charset="-78"/>
              </a:rPr>
              <a:t>2</a:t>
            </a:r>
            <a:r>
              <a:rPr lang="en-US" sz="1600" dirty="0" smtClean="0">
                <a:cs typeface="B Nazanin" pitchFamily="2" charset="-78"/>
              </a:rPr>
              <a:t>×years</a:t>
            </a:r>
            <a:r>
              <a:rPr lang="fa-IR" sz="1600" dirty="0" smtClean="0">
                <a:cs typeface="B Nazanin" pitchFamily="2" charset="-78"/>
              </a:rPr>
              <a:t> 44.6 ، 70.5 و 26.6 است.</a:t>
            </a:r>
            <a:endParaRPr lang="en-US" sz="1600" dirty="0" smtClean="0">
              <a:cs typeface="B Nazanin" pitchFamily="2" charset="-78"/>
            </a:endParaRPr>
          </a:p>
          <a:p>
            <a:pPr algn="r" rtl="1"/>
            <a:r>
              <a:rPr lang="fa-IR" sz="1600" baseline="30000" dirty="0" smtClean="0">
                <a:cs typeface="B Nazanin" pitchFamily="2" charset="-78"/>
              </a:rPr>
              <a:t>**</a:t>
            </a:r>
            <a:r>
              <a:rPr lang="fa-IR" sz="1600" dirty="0" smtClean="0">
                <a:cs typeface="B Nazanin" pitchFamily="2" charset="-78"/>
              </a:rPr>
              <a:t>1- واحد تغییر در </a:t>
            </a:r>
            <a:r>
              <a:rPr lang="en-US" sz="1600" dirty="0" smtClean="0">
                <a:cs typeface="B Nazanin" pitchFamily="2" charset="-78"/>
              </a:rPr>
              <a:t>CEWC </a:t>
            </a:r>
            <a:r>
              <a:rPr lang="fa-IR" sz="1600" dirty="0" smtClean="0">
                <a:cs typeface="B Nazanin" pitchFamily="2" charset="-78"/>
              </a:rPr>
              <a:t>در کل جمعیت، مردان و زنان به ترتیب معادل  </a:t>
            </a:r>
            <a:r>
              <a:rPr lang="en-US" sz="1600" dirty="0" smtClean="0">
                <a:cs typeface="B Nazanin" pitchFamily="2" charset="-78"/>
              </a:rPr>
              <a:t> </a:t>
            </a:r>
            <a:r>
              <a:rPr lang="en-US" sz="1600" dirty="0" err="1" smtClean="0">
                <a:cs typeface="B Nazanin" pitchFamily="2" charset="-78"/>
              </a:rPr>
              <a:t>cm×years</a:t>
            </a:r>
            <a:r>
              <a:rPr lang="en-US" sz="1600" dirty="0" smtClean="0">
                <a:cs typeface="B Nazanin" pitchFamily="2" charset="-78"/>
              </a:rPr>
              <a:t> </a:t>
            </a:r>
            <a:r>
              <a:rPr lang="fa-IR" sz="1600" dirty="0" smtClean="0">
                <a:cs typeface="B Nazanin" pitchFamily="2" charset="-78"/>
              </a:rPr>
              <a:t>70.5 ، 68.3 و 72.1 است.</a:t>
            </a:r>
            <a:endParaRPr lang="en-US" sz="1600" dirty="0" smtClean="0">
              <a:cs typeface="B Nazanin" pitchFamily="2" charset="-78"/>
            </a:endParaRPr>
          </a:p>
          <a:p>
            <a:pPr algn="r" rtl="1"/>
            <a:r>
              <a:rPr lang="en-US" sz="1600" dirty="0" smtClean="0">
                <a:cs typeface="B Nazanin" pitchFamily="2" charset="-78"/>
              </a:rPr>
              <a:t>HR</a:t>
            </a:r>
            <a:r>
              <a:rPr lang="fa-IR" sz="1600" dirty="0" smtClean="0">
                <a:cs typeface="B Nazanin" pitchFamily="2" charset="-78"/>
              </a:rPr>
              <a:t>: نسبت خطر، </a:t>
            </a:r>
            <a:r>
              <a:rPr lang="en-US" sz="1600" dirty="0" smtClean="0">
                <a:cs typeface="B Nazanin" pitchFamily="2" charset="-78"/>
              </a:rPr>
              <a:t>CI</a:t>
            </a:r>
            <a:r>
              <a:rPr lang="fa-IR" sz="1600" dirty="0" smtClean="0">
                <a:cs typeface="B Nazanin" pitchFamily="2" charset="-78"/>
              </a:rPr>
              <a:t>: فاصله اطمینان، </a:t>
            </a:r>
            <a:r>
              <a:rPr lang="en-US" sz="1600" dirty="0" smtClean="0">
                <a:cs typeface="B Nazanin" pitchFamily="2" charset="-78"/>
              </a:rPr>
              <a:t>P-value</a:t>
            </a:r>
            <a:r>
              <a:rPr lang="fa-IR" sz="1600" dirty="0" smtClean="0">
                <a:cs typeface="B Nazanin" pitchFamily="2" charset="-78"/>
              </a:rPr>
              <a:t>: سطح معنی داری</a:t>
            </a:r>
            <a:endParaRPr lang="en-US" sz="1600" dirty="0" smtClean="0">
              <a:cs typeface="B Nazanin" pitchFamily="2" charset="-78"/>
            </a:endParaRPr>
          </a:p>
          <a:p>
            <a:pPr algn="r"/>
            <a:endParaRPr lang="fa-IR" sz="1600" dirty="0">
              <a:cs typeface="B Nazanin" pitchFamily="2" charset="-7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a:bodyPr>
          <a:lstStyle/>
          <a:p>
            <a:pPr rtl="1"/>
            <a:r>
              <a:rPr lang="fa-IR" sz="2000" b="1" dirty="0" smtClean="0">
                <a:cs typeface="B Nazanin" pitchFamily="2" charset="-78"/>
              </a:rPr>
              <a:t>تعیین خطر بیماری قلبی عروقی بر اساس یک انحراف معیار تغییر امتیاز </a:t>
            </a:r>
            <a:r>
              <a:rPr lang="en-US" sz="2000" b="1" dirty="0" smtClean="0">
                <a:cs typeface="B Nazanin" pitchFamily="2" charset="-78"/>
              </a:rPr>
              <a:t>BMI </a:t>
            </a:r>
            <a:r>
              <a:rPr lang="fa-IR" sz="2000" b="1" baseline="30000" dirty="0">
                <a:cs typeface="B Nazanin" pitchFamily="2" charset="-78"/>
              </a:rPr>
              <a:t>*</a:t>
            </a:r>
            <a:r>
              <a:rPr lang="fa-IR" sz="2000" b="1" dirty="0" smtClean="0">
                <a:cs typeface="B Nazanin" pitchFamily="2" charset="-78"/>
              </a:rPr>
              <a:t> و </a:t>
            </a:r>
            <a:r>
              <a:rPr lang="en-US" sz="2000" b="1" dirty="0" smtClean="0">
                <a:cs typeface="B Nazanin" pitchFamily="2" charset="-78"/>
              </a:rPr>
              <a:t>WC</a:t>
            </a:r>
            <a:r>
              <a:rPr lang="fa-IR" sz="2000" b="1" baseline="30000" dirty="0">
                <a:cs typeface="B Nazanin" pitchFamily="2" charset="-78"/>
              </a:rPr>
              <a:t> * * </a:t>
            </a:r>
            <a:r>
              <a:rPr lang="fa-IR" sz="2000" b="1" baseline="30000" dirty="0" smtClean="0">
                <a:cs typeface="B Nazanin" pitchFamily="2" charset="-78"/>
              </a:rPr>
              <a:t> </a:t>
            </a:r>
            <a:r>
              <a:rPr lang="fa-IR" sz="2000" b="1" dirty="0" smtClean="0">
                <a:cs typeface="B Nazanin" pitchFamily="2" charset="-78"/>
              </a:rPr>
              <a:t>اخیر</a:t>
            </a:r>
            <a:r>
              <a:rPr lang="fa-IR" sz="2000" dirty="0" smtClean="0">
                <a:cs typeface="B Nazanin" pitchFamily="2" charset="-78"/>
              </a:rPr>
              <a:t> </a:t>
            </a:r>
            <a:r>
              <a:rPr lang="fa-IR" sz="2000" b="1" dirty="0" smtClean="0">
                <a:cs typeface="B Nazanin" pitchFamily="2" charset="-78"/>
              </a:rPr>
              <a:t>در افراد با داده های کامل. مطالعه قند و لیپید تهران (1393-1377).</a:t>
            </a:r>
            <a:r>
              <a:rPr lang="en-US" sz="2000" dirty="0" smtClean="0">
                <a:cs typeface="B Nazanin" pitchFamily="2" charset="-78"/>
              </a:rPr>
              <a:t/>
            </a:r>
            <a:br>
              <a:rPr lang="en-US" sz="2000" dirty="0" smtClean="0">
                <a:cs typeface="B Nazanin" pitchFamily="2" charset="-78"/>
              </a:rPr>
            </a:br>
            <a:endParaRPr lang="fa-IR" sz="20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46</a:t>
            </a:fld>
            <a:endParaRPr lang="en-US" dirty="0"/>
          </a:p>
        </p:txBody>
      </p:sp>
      <p:pic>
        <p:nvPicPr>
          <p:cNvPr id="6" name="Content Placeholder 5"/>
          <p:cNvPicPr>
            <a:picLocks noGrp="1"/>
          </p:cNvPicPr>
          <p:nvPr>
            <p:ph idx="1"/>
          </p:nvPr>
        </p:nvPicPr>
        <p:blipFill>
          <a:blip r:embed="rId2"/>
          <a:srcRect/>
          <a:stretch>
            <a:fillRect/>
          </a:stretch>
        </p:blipFill>
        <p:spPr bwMode="auto">
          <a:xfrm>
            <a:off x="518864" y="1428736"/>
            <a:ext cx="8229600" cy="2778797"/>
          </a:xfrm>
          <a:prstGeom prst="rect">
            <a:avLst/>
          </a:prstGeom>
          <a:noFill/>
          <a:ln w="9525">
            <a:noFill/>
            <a:miter lim="800000"/>
            <a:headEnd/>
            <a:tailEnd/>
          </a:ln>
        </p:spPr>
      </p:pic>
      <p:sp>
        <p:nvSpPr>
          <p:cNvPr id="9" name="TextBox 8"/>
          <p:cNvSpPr txBox="1"/>
          <p:nvPr/>
        </p:nvSpPr>
        <p:spPr>
          <a:xfrm>
            <a:off x="642910" y="4509120"/>
            <a:ext cx="7786741" cy="1815882"/>
          </a:xfrm>
          <a:prstGeom prst="rect">
            <a:avLst/>
          </a:prstGeom>
          <a:noFill/>
        </p:spPr>
        <p:txBody>
          <a:bodyPr wrap="square" rtlCol="1">
            <a:spAutoFit/>
          </a:bodyPr>
          <a:lstStyle/>
          <a:p>
            <a:pPr algn="r" rtl="1"/>
            <a:r>
              <a:rPr lang="fa-IR" sz="1600" dirty="0" smtClean="0">
                <a:cs typeface="B Nazanin" pitchFamily="2" charset="-78"/>
              </a:rPr>
              <a:t>مدل 1  بر اساس سن، جنس تعدیل شده است.</a:t>
            </a:r>
            <a:endParaRPr lang="en-US" sz="1600" dirty="0" smtClean="0">
              <a:cs typeface="B Nazanin" pitchFamily="2" charset="-78"/>
            </a:endParaRPr>
          </a:p>
          <a:p>
            <a:pPr algn="r" rtl="1"/>
            <a:r>
              <a:rPr lang="fa-IR" sz="1600" dirty="0" smtClean="0">
                <a:cs typeface="B Nazanin" pitchFamily="2" charset="-78"/>
              </a:rPr>
              <a:t>مدل 2 علاوه بر متغیرهای مدل 1، بر اساس سطح تحصیلات، وضعیت سیگار و میزان فعالیت فیزیکی تعدیل شده است.</a:t>
            </a:r>
            <a:endParaRPr lang="en-US" sz="1600" dirty="0" smtClean="0">
              <a:cs typeface="B Nazanin" pitchFamily="2" charset="-78"/>
            </a:endParaRPr>
          </a:p>
          <a:p>
            <a:pPr algn="r" rtl="1"/>
            <a:r>
              <a:rPr lang="fa-IR" sz="1600" dirty="0" smtClean="0">
                <a:cs typeface="B Nazanin" pitchFamily="2" charset="-78"/>
              </a:rPr>
              <a:t>مدل 3 علاوه بر متغیرهای مدل 2، بر اساس وجود دیابت، هایپرکلسترولمی و هایپرتانسیون تعدیل شده است.</a:t>
            </a:r>
            <a:endParaRPr lang="en-US" sz="1600" dirty="0" smtClean="0">
              <a:cs typeface="B Nazanin" pitchFamily="2" charset="-78"/>
            </a:endParaRPr>
          </a:p>
          <a:p>
            <a:pPr algn="r" rtl="1"/>
            <a:r>
              <a:rPr lang="fa-IR" sz="1600" baseline="30000" dirty="0">
                <a:cs typeface="B Nazanin" pitchFamily="2" charset="-78"/>
              </a:rPr>
              <a:t>*</a:t>
            </a:r>
            <a:r>
              <a:rPr lang="fa-IR" sz="1600" dirty="0" smtClean="0">
                <a:cs typeface="B Nazanin" pitchFamily="2" charset="-78"/>
              </a:rPr>
              <a:t> 1- واحد تغییر در </a:t>
            </a:r>
            <a:r>
              <a:rPr lang="en-US" sz="1600" dirty="0" smtClean="0">
                <a:cs typeface="B Nazanin" pitchFamily="2" charset="-78"/>
              </a:rPr>
              <a:t>current BMI</a:t>
            </a:r>
            <a:r>
              <a:rPr lang="fa-IR" sz="1600" dirty="0" smtClean="0">
                <a:cs typeface="B Nazanin" pitchFamily="2" charset="-78"/>
              </a:rPr>
              <a:t> درکل جمعیت، مردان و زنان به ترتیب معادل </a:t>
            </a:r>
            <a:r>
              <a:rPr lang="en-US" sz="1600" dirty="0" smtClean="0">
                <a:cs typeface="B Nazanin" pitchFamily="2" charset="-78"/>
              </a:rPr>
              <a:t> kg/m</a:t>
            </a:r>
            <a:r>
              <a:rPr lang="en-US" sz="1600" baseline="30000" dirty="0" smtClean="0">
                <a:cs typeface="B Nazanin" pitchFamily="2" charset="-78"/>
              </a:rPr>
              <a:t>2</a:t>
            </a:r>
            <a:r>
              <a:rPr lang="fa-IR" sz="1600" dirty="0" smtClean="0">
                <a:cs typeface="B Nazanin" pitchFamily="2" charset="-78"/>
              </a:rPr>
              <a:t>6.8 ، 3.97 و 8.9 است.</a:t>
            </a:r>
            <a:endParaRPr lang="en-US" sz="1600" dirty="0" smtClean="0">
              <a:cs typeface="B Nazanin" pitchFamily="2" charset="-78"/>
            </a:endParaRPr>
          </a:p>
          <a:p>
            <a:pPr algn="r" rtl="1"/>
            <a:r>
              <a:rPr lang="fa-IR" sz="1600" baseline="30000" dirty="0" smtClean="0">
                <a:cs typeface="B Nazanin" pitchFamily="2" charset="-78"/>
              </a:rPr>
              <a:t>**</a:t>
            </a:r>
            <a:r>
              <a:rPr lang="fa-IR" sz="1600" dirty="0" smtClean="0">
                <a:cs typeface="B Nazanin" pitchFamily="2" charset="-78"/>
              </a:rPr>
              <a:t> 1- واحد تغییر در </a:t>
            </a:r>
            <a:r>
              <a:rPr lang="en-US" sz="1600" dirty="0" smtClean="0">
                <a:cs typeface="B Nazanin" pitchFamily="2" charset="-78"/>
              </a:rPr>
              <a:t>current WC </a:t>
            </a:r>
            <a:r>
              <a:rPr lang="fa-IR" sz="1600" dirty="0" smtClean="0">
                <a:cs typeface="B Nazanin" pitchFamily="2" charset="-78"/>
              </a:rPr>
              <a:t>درکل جمعیت، مردان و زنان به ترتیب معادل</a:t>
            </a:r>
            <a:r>
              <a:rPr lang="fa-IR" sz="1600" baseline="30000" dirty="0" smtClean="0">
                <a:cs typeface="B Nazanin" pitchFamily="2" charset="-78"/>
              </a:rPr>
              <a:t> </a:t>
            </a:r>
            <a:r>
              <a:rPr lang="fa-IR" sz="1600" dirty="0" smtClean="0">
                <a:cs typeface="B Nazanin" pitchFamily="2" charset="-78"/>
              </a:rPr>
              <a:t>11.2،10.7 و 11.5 سانتیمتر است.</a:t>
            </a:r>
            <a:endParaRPr lang="en-US" sz="1600" dirty="0" smtClean="0">
              <a:cs typeface="B Nazanin" pitchFamily="2" charset="-78"/>
            </a:endParaRPr>
          </a:p>
          <a:p>
            <a:pPr algn="r" rtl="1"/>
            <a:r>
              <a:rPr lang="en-US" sz="1600" dirty="0" smtClean="0">
                <a:cs typeface="B Nazanin" pitchFamily="2" charset="-78"/>
              </a:rPr>
              <a:t>HR</a:t>
            </a:r>
            <a:r>
              <a:rPr lang="fa-IR" sz="1600" dirty="0" smtClean="0">
                <a:cs typeface="B Nazanin" pitchFamily="2" charset="-78"/>
              </a:rPr>
              <a:t>: نسبت خطر، </a:t>
            </a:r>
            <a:r>
              <a:rPr lang="en-US" sz="1600" dirty="0" smtClean="0">
                <a:cs typeface="B Nazanin" pitchFamily="2" charset="-78"/>
              </a:rPr>
              <a:t>CI</a:t>
            </a:r>
            <a:r>
              <a:rPr lang="fa-IR" sz="1600" dirty="0" smtClean="0">
                <a:cs typeface="B Nazanin" pitchFamily="2" charset="-78"/>
              </a:rPr>
              <a:t>: فاصله اطمینان، </a:t>
            </a:r>
            <a:r>
              <a:rPr lang="en-US" sz="1600" dirty="0" smtClean="0">
                <a:cs typeface="B Nazanin" pitchFamily="2" charset="-78"/>
              </a:rPr>
              <a:t>P-value</a:t>
            </a:r>
            <a:r>
              <a:rPr lang="fa-IR" sz="1600" dirty="0" smtClean="0">
                <a:cs typeface="B Nazanin" pitchFamily="2" charset="-78"/>
              </a:rPr>
              <a:t>: سطح معنی داری</a:t>
            </a:r>
            <a:endParaRPr lang="en-US" sz="1600" dirty="0" smtClean="0">
              <a:cs typeface="B Nazanin" pitchFamily="2" charset="-78"/>
            </a:endParaRPr>
          </a:p>
          <a:p>
            <a:pPr algn="r"/>
            <a:endParaRPr lang="fa-IR" sz="1600" dirty="0">
              <a:cs typeface="B Nazanin" pitchFamily="2"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3082354"/>
          </a:xfrm>
        </p:spPr>
        <p:txBody>
          <a:bodyPr>
            <a:normAutofit/>
          </a:bodyPr>
          <a:lstStyle/>
          <a:p>
            <a:r>
              <a:rPr lang="fa-IR" sz="6000" b="1" dirty="0" smtClean="0">
                <a:solidFill>
                  <a:srgbClr val="C00000"/>
                </a:solidFill>
                <a:cs typeface="B Titr" pitchFamily="2" charset="-78"/>
              </a:rPr>
              <a:t>بحث و نتیجه گیری</a:t>
            </a:r>
            <a:endParaRPr lang="en-US" sz="6000" b="1" dirty="0">
              <a:solidFill>
                <a:schemeClr val="accent6">
                  <a:lumMod val="75000"/>
                </a:schemeClr>
              </a:solidFill>
              <a:cs typeface="B Titr" pitchFamily="2" charset="-78"/>
            </a:endParaRPr>
          </a:p>
        </p:txBody>
      </p:sp>
      <p:sp>
        <p:nvSpPr>
          <p:cNvPr id="3" name="Date Placeholder 2"/>
          <p:cNvSpPr>
            <a:spLocks noGrp="1"/>
          </p:cNvSpPr>
          <p:nvPr>
            <p:ph type="dt" sz="half" idx="10"/>
          </p:nvPr>
        </p:nvSpPr>
        <p:spPr/>
        <p:txBody>
          <a:bodyPr/>
          <a:lstStyle/>
          <a:p>
            <a:r>
              <a:rPr lang="en-US" dirty="0" smtClean="0"/>
              <a:t>8/5/2017</a:t>
            </a:r>
            <a:endParaRPr lang="en-US" dirty="0"/>
          </a:p>
        </p:txBody>
      </p:sp>
      <p:sp>
        <p:nvSpPr>
          <p:cNvPr id="4" name="Slide Number Placeholder 3"/>
          <p:cNvSpPr>
            <a:spLocks noGrp="1"/>
          </p:cNvSpPr>
          <p:nvPr>
            <p:ph type="sldNum" sz="quarter" idx="12"/>
          </p:nvPr>
        </p:nvSpPr>
        <p:spPr/>
        <p:txBody>
          <a:bodyPr/>
          <a:lstStyle/>
          <a:p>
            <a:fld id="{00BFF884-6C16-4E86-A541-65C2EBEDFCCC}"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2670"/>
            <a:ext cx="8229600" cy="274042"/>
          </a:xfrm>
        </p:spPr>
        <p:txBody>
          <a:bodyPr>
            <a:noAutofit/>
          </a:bodyPr>
          <a:lstStyle/>
          <a:p>
            <a:r>
              <a:rPr lang="fa-IR" sz="3200" b="1" dirty="0">
                <a:solidFill>
                  <a:srgbClr val="C00000"/>
                </a:solidFill>
                <a:cs typeface="B Titr" pitchFamily="2" charset="-78"/>
              </a:rPr>
              <a:t>بحث و نتیجه گیری</a:t>
            </a:r>
            <a:endParaRPr lang="en-US" sz="3200" dirty="0">
              <a:solidFill>
                <a:schemeClr val="accent6">
                  <a:lumMod val="75000"/>
                </a:schemeClr>
              </a:solidFill>
            </a:endParaRPr>
          </a:p>
        </p:txBody>
      </p:sp>
      <p:sp>
        <p:nvSpPr>
          <p:cNvPr id="3" name="Content Placeholder 2"/>
          <p:cNvSpPr>
            <a:spLocks noGrp="1"/>
          </p:cNvSpPr>
          <p:nvPr>
            <p:ph idx="1"/>
          </p:nvPr>
        </p:nvSpPr>
        <p:spPr>
          <a:xfrm>
            <a:off x="467544" y="1097360"/>
            <a:ext cx="8229600" cy="5760640"/>
          </a:xfrm>
        </p:spPr>
        <p:txBody>
          <a:bodyPr>
            <a:normAutofit fontScale="92500" lnSpcReduction="10000"/>
          </a:bodyPr>
          <a:lstStyle/>
          <a:p>
            <a:pPr algn="just" rtl="1">
              <a:lnSpc>
                <a:spcPct val="120000"/>
              </a:lnSpc>
              <a:buFont typeface="Wingdings" panose="05000000000000000000" pitchFamily="2" charset="2"/>
              <a:buChar char="v"/>
            </a:pPr>
            <a:r>
              <a:rPr lang="fa-IR" sz="2700" b="1" dirty="0" smtClean="0">
                <a:cs typeface="B Mitra" panose="00000400000000000000" pitchFamily="2" charset="-78"/>
              </a:rPr>
              <a:t>در این مطالعه کوهورت درجمعیت در بالغین شهر تهران با پیگیری 14 ساله نشان دادیم که در کل جمعیت:</a:t>
            </a:r>
          </a:p>
          <a:p>
            <a:pPr algn="just" rtl="1">
              <a:lnSpc>
                <a:spcPct val="120000"/>
              </a:lnSpc>
              <a:buFont typeface="Wingdings" panose="05000000000000000000" pitchFamily="2" charset="2"/>
              <a:buChar char="v"/>
            </a:pPr>
            <a:r>
              <a:rPr lang="fa-IR" sz="2700" b="1" dirty="0" smtClean="0">
                <a:cs typeface="B Mitra" panose="00000400000000000000" pitchFamily="2" charset="-78"/>
              </a:rPr>
              <a:t> میزان تجمعی آدیپوسیتی عمومی</a:t>
            </a:r>
            <a:r>
              <a:rPr lang="en-US" sz="2700" b="1" dirty="0" smtClean="0">
                <a:cs typeface="B Mitra" panose="00000400000000000000" pitchFamily="2" charset="-78"/>
              </a:rPr>
              <a:t>(CEW)</a:t>
            </a:r>
            <a:r>
              <a:rPr lang="fa-IR" sz="2700" b="1" dirty="0" smtClean="0">
                <a:cs typeface="B Mitra" panose="00000400000000000000" pitchFamily="2" charset="-78"/>
              </a:rPr>
              <a:t> با و بدون حضور متغیر های مداخله گر تاثیری بر بروزحوادث قلبی عروقی نداشته است.</a:t>
            </a:r>
          </a:p>
          <a:p>
            <a:pPr algn="just" rtl="1">
              <a:lnSpc>
                <a:spcPct val="120000"/>
              </a:lnSpc>
              <a:buFont typeface="Wingdings" panose="05000000000000000000" pitchFamily="2" charset="2"/>
              <a:buChar char="v"/>
            </a:pPr>
            <a:r>
              <a:rPr lang="fa-IR" sz="2700" b="1" dirty="0" smtClean="0">
                <a:cs typeface="B Mitra" panose="00000400000000000000" pitchFamily="2" charset="-78"/>
              </a:rPr>
              <a:t>به ازای یک انحراف معیارافزایش میزان آدیپسیتی مرکزی </a:t>
            </a:r>
            <a:r>
              <a:rPr lang="en-US" sz="2700" b="1" dirty="0" smtClean="0">
                <a:cs typeface="B Mitra" panose="00000400000000000000" pitchFamily="2" charset="-78"/>
              </a:rPr>
              <a:t>(CEWC)</a:t>
            </a:r>
            <a:r>
              <a:rPr lang="fa-IR" sz="2700" b="1" dirty="0" smtClean="0">
                <a:cs typeface="B Mitra" panose="00000400000000000000" pitchFamily="2" charset="-78"/>
              </a:rPr>
              <a:t> ریسک بیماری قلبی عروقی با در نظر گرفتن متغیر های مداخله گر 12% افزایش می یابد.</a:t>
            </a:r>
          </a:p>
          <a:p>
            <a:pPr algn="just" rtl="1">
              <a:lnSpc>
                <a:spcPct val="120000"/>
              </a:lnSpc>
              <a:buFont typeface="Wingdings" panose="05000000000000000000" pitchFamily="2" charset="2"/>
              <a:buChar char="v"/>
            </a:pPr>
            <a:r>
              <a:rPr lang="fa-IR" sz="2700" b="1" dirty="0" smtClean="0">
                <a:cs typeface="B Mitra" panose="00000400000000000000" pitchFamily="2" charset="-78"/>
              </a:rPr>
              <a:t> یک انحراف معیار افزایش در </a:t>
            </a:r>
            <a:r>
              <a:rPr lang="en-US" sz="2700" b="1" dirty="0" smtClean="0">
                <a:cs typeface="B Mitra" panose="00000400000000000000" pitchFamily="2" charset="-78"/>
              </a:rPr>
              <a:t>BMI</a:t>
            </a:r>
            <a:r>
              <a:rPr lang="fa-IR" sz="2700" b="1" dirty="0" smtClean="0">
                <a:cs typeface="B Mitra" panose="00000400000000000000" pitchFamily="2" charset="-78"/>
              </a:rPr>
              <a:t> اخیر مرتبط با 3% ریسک بیشتر بیماری قلبی عروقی بود</a:t>
            </a:r>
          </a:p>
          <a:p>
            <a:pPr algn="just" rtl="1">
              <a:lnSpc>
                <a:spcPct val="120000"/>
              </a:lnSpc>
              <a:buFont typeface="Wingdings" panose="05000000000000000000" pitchFamily="2" charset="2"/>
              <a:buChar char="v"/>
            </a:pPr>
            <a:r>
              <a:rPr lang="fa-IR" sz="2700" b="1" dirty="0" smtClean="0">
                <a:cs typeface="B Mitra" panose="00000400000000000000" pitchFamily="2" charset="-78"/>
              </a:rPr>
              <a:t>یک انحراف معیار افزایش در </a:t>
            </a:r>
            <a:r>
              <a:rPr lang="en-US" sz="2700" b="1" dirty="0" smtClean="0">
                <a:cs typeface="B Mitra" panose="00000400000000000000" pitchFamily="2" charset="-78"/>
              </a:rPr>
              <a:t>WC</a:t>
            </a:r>
            <a:r>
              <a:rPr lang="fa-IR" sz="2700" b="1" dirty="0" smtClean="0">
                <a:cs typeface="B Mitra" panose="00000400000000000000" pitchFamily="2" charset="-78"/>
              </a:rPr>
              <a:t> اخیر مرتبط با 18% افزایش ریسک برای بیماری قلبی عروقی بود که حتی بعد از تعدیل بامدیاتورها این ریسک نظر آماری معنی دار بود.</a:t>
            </a:r>
            <a:endParaRPr lang="en-US" sz="2700" b="1" dirty="0" smtClean="0">
              <a:cs typeface="B Mitra" panose="00000400000000000000" pitchFamily="2" charset="-78"/>
            </a:endParaRPr>
          </a:p>
          <a:p>
            <a:pPr algn="just" rtl="1">
              <a:buNone/>
            </a:pPr>
            <a:endParaRPr lang="en-US" sz="2400" dirty="0" smtClean="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Titr" pitchFamily="2" charset="-78"/>
              </a:rPr>
              <a:t>بحث و نتیجه گیری</a:t>
            </a:r>
            <a:endParaRPr lang="fa-IR" dirty="0"/>
          </a:p>
        </p:txBody>
      </p:sp>
      <p:sp>
        <p:nvSpPr>
          <p:cNvPr id="3" name="Content Placeholder 2"/>
          <p:cNvSpPr>
            <a:spLocks noGrp="1"/>
          </p:cNvSpPr>
          <p:nvPr>
            <p:ph idx="1"/>
          </p:nvPr>
        </p:nvSpPr>
        <p:spPr/>
        <p:txBody>
          <a:bodyPr/>
          <a:lstStyle/>
          <a:p>
            <a:pPr algn="just" rtl="1">
              <a:lnSpc>
                <a:spcPct val="150000"/>
              </a:lnSpc>
              <a:buFont typeface="Wingdings" panose="05000000000000000000" pitchFamily="2" charset="2"/>
              <a:buChar char="v"/>
            </a:pPr>
            <a:r>
              <a:rPr lang="fa-IR" dirty="0" smtClean="0">
                <a:cs typeface="B Nazanin" pitchFamily="2" charset="-78"/>
              </a:rPr>
              <a:t>د</a:t>
            </a:r>
            <a:r>
              <a:rPr lang="fa-IR" sz="2400" b="1" dirty="0" smtClean="0">
                <a:cs typeface="B Mitra" panose="00000400000000000000" pitchFamily="2" charset="-78"/>
              </a:rPr>
              <a:t>ر مقایسه مناسب بودن مدل ها با استفاده از نمره </a:t>
            </a:r>
            <a:r>
              <a:rPr lang="en-US" sz="2400" b="1" dirty="0" smtClean="0">
                <a:cs typeface="B Mitra" panose="00000400000000000000" pitchFamily="2" charset="-78"/>
              </a:rPr>
              <a:t>AIC</a:t>
            </a:r>
            <a:r>
              <a:rPr lang="fa-IR" sz="2400" b="1" dirty="0" smtClean="0">
                <a:cs typeface="B Mitra" panose="00000400000000000000" pitchFamily="2" charset="-78"/>
              </a:rPr>
              <a:t> در مدل 2، مطالعه ما نشان داد که ارجحیتی برای </a:t>
            </a:r>
            <a:r>
              <a:rPr lang="en-US" sz="2400" b="1" dirty="0" smtClean="0">
                <a:cs typeface="B Mitra" panose="00000400000000000000" pitchFamily="2" charset="-78"/>
              </a:rPr>
              <a:t>CEW</a:t>
            </a:r>
            <a:r>
              <a:rPr lang="fa-IR" sz="2400" b="1" dirty="0" smtClean="0">
                <a:cs typeface="B Mitra" panose="00000400000000000000" pitchFamily="2" charset="-78"/>
              </a:rPr>
              <a:t> در مقایسه با </a:t>
            </a:r>
            <a:r>
              <a:rPr lang="en-US" sz="2400" b="1" dirty="0" smtClean="0">
                <a:cs typeface="B Mitra" panose="00000400000000000000" pitchFamily="2" charset="-78"/>
              </a:rPr>
              <a:t>BMI</a:t>
            </a:r>
            <a:r>
              <a:rPr lang="fa-IR" sz="2400" b="1" dirty="0" smtClean="0">
                <a:cs typeface="B Mitra" panose="00000400000000000000" pitchFamily="2" charset="-78"/>
              </a:rPr>
              <a:t> اخیر و </a:t>
            </a:r>
            <a:r>
              <a:rPr lang="en-US" sz="2400" b="1" dirty="0" smtClean="0">
                <a:cs typeface="B Mitra" panose="00000400000000000000" pitchFamily="2" charset="-78"/>
              </a:rPr>
              <a:t>CEWC</a:t>
            </a:r>
            <a:r>
              <a:rPr lang="fa-IR" sz="2400" b="1" dirty="0" smtClean="0">
                <a:cs typeface="B Mitra" panose="00000400000000000000" pitchFamily="2" charset="-78"/>
              </a:rPr>
              <a:t> در مقایسه با</a:t>
            </a:r>
            <a:r>
              <a:rPr lang="en-US" sz="2400" b="1" dirty="0" smtClean="0">
                <a:cs typeface="B Mitra" panose="00000400000000000000" pitchFamily="2" charset="-78"/>
              </a:rPr>
              <a:t> WC </a:t>
            </a:r>
            <a:r>
              <a:rPr lang="fa-IR" sz="2400" b="1" dirty="0" smtClean="0">
                <a:cs typeface="B Mitra" panose="00000400000000000000" pitchFamily="2" charset="-78"/>
              </a:rPr>
              <a:t>اخیر وجود نداشته و در واقع </a:t>
            </a:r>
            <a:r>
              <a:rPr lang="en-US" sz="2400" b="1" dirty="0" smtClean="0">
                <a:cs typeface="B Mitra" panose="00000400000000000000" pitchFamily="2" charset="-78"/>
              </a:rPr>
              <a:t>BMI</a:t>
            </a:r>
            <a:r>
              <a:rPr lang="fa-IR" sz="2400" b="1" dirty="0" smtClean="0">
                <a:cs typeface="B Mitra" panose="00000400000000000000" pitchFamily="2" charset="-78"/>
              </a:rPr>
              <a:t> اخیر در مردان پیشگوی کننده بهتری برای بیماری های قلبی عروقی نسبت به </a:t>
            </a:r>
            <a:r>
              <a:rPr lang="en-US" sz="2400" b="1" dirty="0" smtClean="0">
                <a:cs typeface="B Mitra" panose="00000400000000000000" pitchFamily="2" charset="-78"/>
              </a:rPr>
              <a:t>CEW</a:t>
            </a:r>
            <a:r>
              <a:rPr lang="fa-IR" sz="2400" b="1" dirty="0" smtClean="0">
                <a:cs typeface="B Mitra" panose="00000400000000000000" pitchFamily="2" charset="-78"/>
              </a:rPr>
              <a:t> میباشد</a:t>
            </a:r>
            <a:endParaRPr lang="fa-IR"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166"/>
            <a:ext cx="8229600" cy="857256"/>
          </a:xfrm>
        </p:spPr>
        <p:txBody>
          <a:bodyPr>
            <a:norm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a:xfrm>
            <a:off x="467544" y="1340768"/>
            <a:ext cx="8229600" cy="5040560"/>
          </a:xfrm>
        </p:spPr>
        <p:txBody>
          <a:bodyPr>
            <a:normAutofit lnSpcReduction="10000"/>
          </a:bodyPr>
          <a:lstStyle/>
          <a:p>
            <a:pPr algn="just" rtl="1">
              <a:lnSpc>
                <a:spcPct val="150000"/>
              </a:lnSpc>
              <a:buFont typeface="Wingdings" pitchFamily="2" charset="2"/>
              <a:buChar char="v"/>
            </a:pPr>
            <a:r>
              <a:rPr lang="fa-IR" sz="2400" b="1" dirty="0" smtClean="0">
                <a:cs typeface="B Mitra" panose="00000400000000000000" pitchFamily="2" charset="-78"/>
              </a:rPr>
              <a:t>بیماریهای قلبی عروقی علت 30% مرگ در دنیا و تا 50% علت مرگ سالیانه در ایران را شامل میشود و میزان انسیدانس استاندارد شده برای سن </a:t>
            </a:r>
            <a:r>
              <a:rPr lang="en-US" sz="2400" b="1" dirty="0" smtClean="0">
                <a:cs typeface="B Mitra" panose="00000400000000000000" pitchFamily="2" charset="-78"/>
              </a:rPr>
              <a:t>CHD</a:t>
            </a:r>
            <a:r>
              <a:rPr lang="fa-IR" sz="2400" b="1" dirty="0" smtClean="0">
                <a:cs typeface="B Mitra" panose="00000400000000000000" pitchFamily="2" charset="-78"/>
              </a:rPr>
              <a:t> در جمعت ایرانی10.5(9.3-11.6) در مردان و 6.1 (5.3-6.9) در زنان است.</a:t>
            </a:r>
            <a:endParaRPr lang="en-US" sz="2400" b="1" dirty="0" smtClean="0">
              <a:cs typeface="B Mitra" panose="00000400000000000000" pitchFamily="2" charset="-78"/>
            </a:endParaRPr>
          </a:p>
          <a:p>
            <a:pPr algn="just" rtl="1">
              <a:lnSpc>
                <a:spcPct val="150000"/>
              </a:lnSpc>
              <a:buFont typeface="Wingdings" pitchFamily="2" charset="2"/>
              <a:buChar char="v"/>
            </a:pPr>
            <a:r>
              <a:rPr lang="fa-IR" sz="2400" b="1" dirty="0" smtClean="0">
                <a:cs typeface="B Mitra" panose="00000400000000000000" pitchFamily="2" charset="-78"/>
              </a:rPr>
              <a:t>چاقی يك فاكتور خطر شناخته شده برای بروز دیابت، فشار خون بالا، آنژین قلبی، سکته مغزی و بيماري كرونري قلب است.</a:t>
            </a:r>
          </a:p>
          <a:p>
            <a:pPr algn="just" rtl="1">
              <a:lnSpc>
                <a:spcPct val="150000"/>
              </a:lnSpc>
              <a:buFont typeface="Wingdings" pitchFamily="2" charset="2"/>
              <a:buChar char="v"/>
            </a:pPr>
            <a:r>
              <a:rPr lang="fa-IR" sz="2400" b="1" dirty="0" smtClean="0">
                <a:cs typeface="B Mitra" panose="00000400000000000000" pitchFamily="2" charset="-78"/>
              </a:rPr>
              <a:t>انسیدانس تجمعی چاقی در زنان ایرانی 31.3% و در مردان ایرانی 38.1% می باشد</a:t>
            </a:r>
            <a:r>
              <a:rPr lang="en-US" sz="2400" b="1" dirty="0" smtClean="0">
                <a:cs typeface="B Mitra" panose="00000400000000000000" pitchFamily="2" charset="-78"/>
              </a:rPr>
              <a:t>.</a:t>
            </a:r>
          </a:p>
          <a:p>
            <a:pPr marL="0" indent="0">
              <a:buNone/>
            </a:pPr>
            <a:r>
              <a:rPr lang="en-US" sz="1500" b="1" dirty="0" err="1">
                <a:latin typeface="Times" panose="02020603060405020304" pitchFamily="18" charset="0"/>
              </a:rPr>
              <a:t>Khalili</a:t>
            </a:r>
            <a:r>
              <a:rPr lang="en-US" sz="1500" b="1" dirty="0">
                <a:latin typeface="Times" panose="02020603060405020304" pitchFamily="18" charset="0"/>
              </a:rPr>
              <a:t> </a:t>
            </a:r>
            <a:r>
              <a:rPr lang="en-US" sz="1500" b="1" dirty="0" err="1">
                <a:latin typeface="Times" panose="02020603060405020304" pitchFamily="18" charset="0"/>
              </a:rPr>
              <a:t>D,etal</a:t>
            </a:r>
            <a:r>
              <a:rPr lang="en-US" sz="1500" b="1" dirty="0">
                <a:latin typeface="Times" panose="02020603060405020304" pitchFamily="18" charset="0"/>
              </a:rPr>
              <a:t>. </a:t>
            </a:r>
            <a:r>
              <a:rPr lang="en-US" sz="1500" b="1" dirty="0" err="1">
                <a:latin typeface="Times" panose="02020603060405020304" pitchFamily="18" charset="0"/>
              </a:rPr>
              <a:t>PLoS</a:t>
            </a:r>
            <a:r>
              <a:rPr lang="en-US" sz="1500" b="1" dirty="0">
                <a:latin typeface="Times" panose="02020603060405020304" pitchFamily="18" charset="0"/>
              </a:rPr>
              <a:t> One. 2014;9(8):e105804  </a:t>
            </a:r>
            <a:endParaRPr lang="en-US" sz="1500" b="1" dirty="0" smtClean="0">
              <a:latin typeface="Times" panose="02020603060405020304" pitchFamily="18" charset="0"/>
            </a:endParaRPr>
          </a:p>
          <a:p>
            <a:pPr marL="0" indent="0">
              <a:buNone/>
            </a:pPr>
            <a:r>
              <a:rPr lang="en-US" sz="1500" b="1" dirty="0" err="1" smtClean="0">
                <a:latin typeface="Times" panose="02020603060405020304" pitchFamily="18" charset="0"/>
              </a:rPr>
              <a:t>Hosseinpanah</a:t>
            </a:r>
            <a:r>
              <a:rPr lang="en-US" sz="1500" b="1" dirty="0" smtClean="0">
                <a:latin typeface="Times" panose="02020603060405020304" pitchFamily="18" charset="0"/>
              </a:rPr>
              <a:t> </a:t>
            </a:r>
            <a:r>
              <a:rPr lang="en-US" sz="1500" b="1" dirty="0" err="1">
                <a:latin typeface="Times" panose="02020603060405020304" pitchFamily="18" charset="0"/>
              </a:rPr>
              <a:t>F,etal</a:t>
            </a:r>
            <a:r>
              <a:rPr lang="en-US" sz="1500" b="1" dirty="0">
                <a:latin typeface="Times" panose="02020603060405020304" pitchFamily="18" charset="0"/>
              </a:rPr>
              <a:t> .</a:t>
            </a:r>
            <a:r>
              <a:rPr lang="en-US" sz="1500" b="1" dirty="0" err="1">
                <a:latin typeface="Times" panose="02020603060405020304" pitchFamily="18" charset="0"/>
              </a:rPr>
              <a:t>Prev</a:t>
            </a:r>
            <a:r>
              <a:rPr lang="en-US" sz="1500" b="1" dirty="0">
                <a:latin typeface="Times" panose="02020603060405020304" pitchFamily="18" charset="0"/>
              </a:rPr>
              <a:t> Med. 2016 Jan;82:99-104.</a:t>
            </a:r>
          </a:p>
          <a:p>
            <a:pPr marL="0" indent="0" algn="just" rtl="1">
              <a:lnSpc>
                <a:spcPct val="150000"/>
              </a:lnSpc>
              <a:buNone/>
            </a:pPr>
            <a:endParaRPr lang="fa-IR" sz="2400" b="1" dirty="0" smtClean="0">
              <a:cs typeface="B Mitra" panose="00000400000000000000" pitchFamily="2" charset="-78"/>
            </a:endParaRPr>
          </a:p>
          <a:p>
            <a:pPr algn="just" rtl="1">
              <a:buNone/>
            </a:pPr>
            <a:endParaRPr lang="fa-IR" sz="1800" dirty="0" smtClean="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C00000"/>
                </a:solidFill>
                <a:cs typeface="B Titr" pitchFamily="2" charset="-78"/>
              </a:rPr>
              <a:t>بحث و نتیجه گیری</a:t>
            </a:r>
            <a:endParaRPr lang="fa-IR" dirty="0"/>
          </a:p>
        </p:txBody>
      </p:sp>
      <p:sp>
        <p:nvSpPr>
          <p:cNvPr id="3" name="Content Placeholder 2"/>
          <p:cNvSpPr>
            <a:spLocks noGrp="1"/>
          </p:cNvSpPr>
          <p:nvPr>
            <p:ph idx="1"/>
          </p:nvPr>
        </p:nvSpPr>
        <p:spPr>
          <a:xfrm>
            <a:off x="457200" y="1711349"/>
            <a:ext cx="8229600" cy="4525963"/>
          </a:xfrm>
        </p:spPr>
        <p:txBody>
          <a:bodyPr>
            <a:norm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بر اساس دانش ما تا کنون 4 مطالعه با </a:t>
            </a:r>
            <a:r>
              <a:rPr lang="fa-IR" sz="2400" b="1" i="1" dirty="0" smtClean="0">
                <a:solidFill>
                  <a:srgbClr val="7030A0"/>
                </a:solidFill>
                <a:cs typeface="B Mitra" panose="00000400000000000000" pitchFamily="2" charset="-78"/>
              </a:rPr>
              <a:t>متد های متفاوت</a:t>
            </a:r>
            <a:r>
              <a:rPr lang="fa-IR" sz="2400" b="1" dirty="0" smtClean="0">
                <a:cs typeface="B Mitra" panose="00000400000000000000" pitchFamily="2" charset="-78"/>
              </a:rPr>
              <a:t> در به بررسی اثرات تجمعی آدیپوسیتی بر بروز بیماری قلبی عروقی پرداخته اند که همگی بر روی جمعیت آمریکایی صورت گرفته است.</a:t>
            </a:r>
            <a:endParaRPr lang="en-US" sz="2400" b="1" dirty="0" smtClean="0">
              <a:cs typeface="B Mitra" panose="00000400000000000000" pitchFamily="2" charset="-78"/>
            </a:endParaRPr>
          </a:p>
          <a:p>
            <a:pPr algn="r"/>
            <a:endParaRPr lang="fa-IR"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51</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32656"/>
            <a:ext cx="8424937" cy="230425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32152" y="2720360"/>
            <a:ext cx="7951702" cy="3097002"/>
          </a:xfrm>
          <a:prstGeom prst="rect">
            <a:avLst/>
          </a:prstGeom>
        </p:spPr>
        <p:txBody>
          <a:bodyPr wrap="square">
            <a:spAutoFit/>
          </a:bodyPr>
          <a:lstStyle/>
          <a:p>
            <a:pPr algn="r" rtl="1">
              <a:lnSpc>
                <a:spcPct val="150000"/>
              </a:lnSpc>
              <a:buFont typeface="Wingdings" pitchFamily="2" charset="2"/>
              <a:buChar char="v"/>
            </a:pPr>
            <a:r>
              <a:rPr lang="fa-IR" sz="2200" b="1" dirty="0">
                <a:cs typeface="B Mitra" panose="00000400000000000000" pitchFamily="2" charset="-78"/>
              </a:rPr>
              <a:t>محل و طراحی مطالعه</a:t>
            </a:r>
            <a:r>
              <a:rPr lang="ar-SA" sz="2200" b="1" dirty="0">
                <a:cs typeface="B Mitra" panose="00000400000000000000" pitchFamily="2" charset="-78"/>
              </a:rPr>
              <a:t> </a:t>
            </a:r>
            <a:r>
              <a:rPr lang="fa-IR" sz="2200" b="1" dirty="0">
                <a:latin typeface="Calibri" panose="020F0502020204030204" pitchFamily="34" charset="0"/>
                <a:cs typeface="B Mitra" panose="00000400000000000000" pitchFamily="2" charset="-78"/>
              </a:rPr>
              <a:t>:</a:t>
            </a:r>
            <a:r>
              <a:rPr lang="fa-IR" sz="2200" b="1" dirty="0">
                <a:solidFill>
                  <a:schemeClr val="dk1"/>
                </a:solidFill>
                <a:cs typeface="B Mitra" panose="00000400000000000000" pitchFamily="2" charset="-78"/>
              </a:rPr>
              <a:t>مطالعه کوهورت قلبی فرامینگهام ،</a:t>
            </a:r>
            <a:r>
              <a:rPr lang="fa-IR" sz="2200" b="1" dirty="0" smtClean="0">
                <a:solidFill>
                  <a:schemeClr val="dk1"/>
                </a:solidFill>
                <a:cs typeface="B Mitra" panose="00000400000000000000" pitchFamily="2" charset="-78"/>
              </a:rPr>
              <a:t>آمریکا، </a:t>
            </a:r>
            <a:r>
              <a:rPr lang="fa-IR" sz="2200" b="1" dirty="0" smtClean="0">
                <a:cs typeface="B Mitra" panose="00000400000000000000" pitchFamily="2" charset="-78"/>
              </a:rPr>
              <a:t>(سال </a:t>
            </a:r>
            <a:r>
              <a:rPr lang="fa-IR" sz="2200" b="1" dirty="0">
                <a:cs typeface="B Mitra" panose="00000400000000000000" pitchFamily="2" charset="-78"/>
              </a:rPr>
              <a:t>شروع 1948) </a:t>
            </a:r>
            <a:endParaRPr lang="fa-IR" sz="2200" b="1" dirty="0">
              <a:solidFill>
                <a:schemeClr val="dk1"/>
              </a:solidFill>
              <a:cs typeface="B Mitra" panose="00000400000000000000" pitchFamily="2" charset="-78"/>
            </a:endParaRPr>
          </a:p>
          <a:p>
            <a:pPr algn="r" rtl="1">
              <a:lnSpc>
                <a:spcPct val="150000"/>
              </a:lnSpc>
              <a:buFont typeface="Wingdings" pitchFamily="2" charset="2"/>
              <a:buChar char="v"/>
            </a:pPr>
            <a:r>
              <a:rPr lang="fa-IR" sz="2200" b="1" dirty="0">
                <a:latin typeface="Calibri" panose="020F0502020204030204" pitchFamily="34" charset="0"/>
                <a:ea typeface="Calibri" panose="020F0502020204030204" pitchFamily="34" charset="0"/>
                <a:cs typeface="B Mitra" panose="00000400000000000000" pitchFamily="2" charset="-78"/>
              </a:rPr>
              <a:t>جمعیت مورد مطالعه : </a:t>
            </a:r>
            <a:r>
              <a:rPr lang="fa-IR" sz="2200" b="1" dirty="0">
                <a:solidFill>
                  <a:schemeClr val="dk1"/>
                </a:solidFill>
                <a:cs typeface="B Mitra" panose="00000400000000000000" pitchFamily="2" charset="-78"/>
              </a:rPr>
              <a:t>5036 بیمار </a:t>
            </a:r>
            <a:r>
              <a:rPr lang="fa-IR" sz="2200" b="1" dirty="0" smtClean="0">
                <a:solidFill>
                  <a:schemeClr val="dk1"/>
                </a:solidFill>
                <a:cs typeface="B Mitra" panose="00000400000000000000" pitchFamily="2" charset="-78"/>
              </a:rPr>
              <a:t>62-28سال </a:t>
            </a:r>
          </a:p>
          <a:p>
            <a:pPr algn="r" rtl="1">
              <a:lnSpc>
                <a:spcPct val="150000"/>
              </a:lnSpc>
              <a:buFont typeface="Wingdings" pitchFamily="2" charset="2"/>
              <a:buChar char="v"/>
            </a:pPr>
            <a:r>
              <a:rPr lang="fa-IR" sz="2200" b="1" dirty="0" smtClean="0">
                <a:solidFill>
                  <a:schemeClr val="dk1"/>
                </a:solidFill>
                <a:cs typeface="B Mitra" panose="00000400000000000000" pitchFamily="2" charset="-78"/>
              </a:rPr>
              <a:t>هدف</a:t>
            </a:r>
            <a:r>
              <a:rPr lang="fa-IR" sz="2200" b="1" dirty="0">
                <a:solidFill>
                  <a:schemeClr val="dk1"/>
                </a:solidFill>
                <a:cs typeface="B Mitra" panose="00000400000000000000" pitchFamily="2" charset="-78"/>
              </a:rPr>
              <a:t>: تعیین ارتباط میان </a:t>
            </a:r>
            <a:r>
              <a:rPr lang="fa-IR" sz="2200" b="1" dirty="0">
                <a:cs typeface="B Mitra" panose="00000400000000000000" pitchFamily="2" charset="-78"/>
              </a:rPr>
              <a:t>مدت چاقی عمومی (</a:t>
            </a:r>
            <a:r>
              <a:rPr lang="en-US" sz="2200" b="1" dirty="0">
                <a:cs typeface="B Mitra" panose="00000400000000000000" pitchFamily="2" charset="-78"/>
              </a:rPr>
              <a:t>BMI</a:t>
            </a:r>
            <a:r>
              <a:rPr lang="fa-IR" sz="2200" b="1" dirty="0">
                <a:cs typeface="B Mitra" panose="00000400000000000000" pitchFamily="2" charset="-78"/>
              </a:rPr>
              <a:t> بیش از 30)   </a:t>
            </a:r>
            <a:r>
              <a:rPr lang="fa-IR" sz="2200" b="1" dirty="0">
                <a:solidFill>
                  <a:schemeClr val="dk1"/>
                </a:solidFill>
                <a:cs typeface="B Mitra" panose="00000400000000000000" pitchFamily="2" charset="-78"/>
              </a:rPr>
              <a:t>با مرگ به تمام علل و مورتالیتی ناشی از بیماری قلبی عروقی، کانسر و سایر علل</a:t>
            </a:r>
          </a:p>
          <a:p>
            <a:pPr marL="285750" indent="-285750" algn="r" rtl="1">
              <a:lnSpc>
                <a:spcPct val="150000"/>
              </a:lnSpc>
              <a:spcBef>
                <a:spcPts val="0"/>
              </a:spcBef>
              <a:buFont typeface="Wingdings" pitchFamily="2" charset="2"/>
              <a:buChar char="v"/>
              <a:defRPr/>
            </a:pPr>
            <a:r>
              <a:rPr lang="fa-IR" sz="2200" b="1" dirty="0">
                <a:solidFill>
                  <a:schemeClr val="dk1"/>
                </a:solidFill>
                <a:cs typeface="B Mitra" panose="00000400000000000000" pitchFamily="2" charset="-78"/>
              </a:rPr>
              <a:t>پیگیری متوسط 48 سال ( معاینات هر 2 سال)</a:t>
            </a:r>
            <a:endParaRPr lang="en-US" sz="2200" b="1" dirty="0">
              <a:solidFill>
                <a:schemeClr val="dk1"/>
              </a:solidFill>
              <a:cs typeface="B Mitra" panose="00000400000000000000" pitchFamily="2" charset="-78"/>
            </a:endParaRPr>
          </a:p>
        </p:txBody>
      </p:sp>
    </p:spTree>
    <p:extLst>
      <p:ext uri="{BB962C8B-B14F-4D97-AF65-F5344CB8AC3E}">
        <p14:creationId xmlns:p14="http://schemas.microsoft.com/office/powerpoint/2010/main" val="3655809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52</a:t>
            </a:fld>
            <a:endParaRPr lang="en-US"/>
          </a:p>
        </p:txBody>
      </p:sp>
      <p:sp>
        <p:nvSpPr>
          <p:cNvPr id="6" name="Rectangle 5"/>
          <p:cNvSpPr/>
          <p:nvPr/>
        </p:nvSpPr>
        <p:spPr>
          <a:xfrm>
            <a:off x="0" y="3212976"/>
            <a:ext cx="9144000" cy="1574149"/>
          </a:xfrm>
          <a:prstGeom prst="rect">
            <a:avLst/>
          </a:prstGeom>
        </p:spPr>
        <p:txBody>
          <a:bodyPr wrap="square">
            <a:spAutoFit/>
          </a:bodyPr>
          <a:lstStyle/>
          <a:p>
            <a:pPr algn="r" rtl="1">
              <a:lnSpc>
                <a:spcPct val="107000"/>
              </a:lnSpc>
            </a:pPr>
            <a:r>
              <a:rPr lang="fa-IR" dirty="0" smtClean="0">
                <a:solidFill>
                  <a:schemeClr val="dk1"/>
                </a:solidFill>
                <a:cs typeface="B Nazanin" pitchFamily="2" charset="-78"/>
              </a:rPr>
              <a:t>مدل 1:</a:t>
            </a:r>
            <a:r>
              <a:rPr lang="en-US" dirty="0" smtClean="0">
                <a:solidFill>
                  <a:schemeClr val="dk1"/>
                </a:solidFill>
                <a:cs typeface="B Nazanin" pitchFamily="2" charset="-78"/>
              </a:rPr>
              <a:t>:</a:t>
            </a:r>
            <a:r>
              <a:rPr lang="fa-IR" dirty="0" smtClean="0">
                <a:solidFill>
                  <a:schemeClr val="dk1"/>
                </a:solidFill>
                <a:cs typeface="B Nazanin" pitchFamily="2" charset="-78"/>
              </a:rPr>
              <a:t>سن در پایه</a:t>
            </a:r>
          </a:p>
          <a:p>
            <a:pPr algn="r" rtl="1">
              <a:lnSpc>
                <a:spcPct val="107000"/>
              </a:lnSpc>
            </a:pPr>
            <a:r>
              <a:rPr lang="fa-IR" dirty="0" smtClean="0">
                <a:solidFill>
                  <a:schemeClr val="dk1"/>
                </a:solidFill>
                <a:cs typeface="B Nazanin" pitchFamily="2" charset="-78"/>
              </a:rPr>
              <a:t>مدل 2: مدل 1 بعلاوه جنس، کشور محل تولد، سطح تحصیلات،، وضعیت تاهل</a:t>
            </a:r>
          </a:p>
          <a:p>
            <a:pPr algn="r" rtl="1">
              <a:lnSpc>
                <a:spcPct val="107000"/>
              </a:lnSpc>
            </a:pPr>
            <a:r>
              <a:rPr lang="fa-IR" dirty="0" smtClean="0">
                <a:solidFill>
                  <a:schemeClr val="dk1"/>
                </a:solidFill>
                <a:cs typeface="B Nazanin" pitchFamily="2" charset="-78"/>
              </a:rPr>
              <a:t>مدل 3: مدل 2 بعلاوه </a:t>
            </a:r>
            <a:r>
              <a:rPr lang="en-US" b="1" dirty="0" smtClean="0">
                <a:solidFill>
                  <a:srgbClr val="7030A0"/>
                </a:solidFill>
                <a:cs typeface="B Nazanin" pitchFamily="2" charset="-78"/>
              </a:rPr>
              <a:t>BMI</a:t>
            </a:r>
            <a:r>
              <a:rPr lang="fa-IR" b="1" dirty="0" smtClean="0">
                <a:solidFill>
                  <a:srgbClr val="7030A0"/>
                </a:solidFill>
                <a:cs typeface="B Nazanin" pitchFamily="2" charset="-78"/>
              </a:rPr>
              <a:t> اخیر</a:t>
            </a:r>
            <a:r>
              <a:rPr lang="fa-IR" dirty="0" smtClean="0">
                <a:solidFill>
                  <a:schemeClr val="dk1"/>
                </a:solidFill>
                <a:cs typeface="B Nazanin" pitchFamily="2" charset="-78"/>
              </a:rPr>
              <a:t>، مصرف سیگار و الکل به طور وابسته به زمان </a:t>
            </a:r>
          </a:p>
          <a:p>
            <a:pPr algn="r" rtl="1">
              <a:lnSpc>
                <a:spcPct val="107000"/>
              </a:lnSpc>
            </a:pPr>
            <a:r>
              <a:rPr lang="fa-IR" dirty="0" smtClean="0">
                <a:solidFill>
                  <a:schemeClr val="dk1"/>
                </a:solidFill>
                <a:cs typeface="B Nazanin" pitchFamily="2" charset="-78"/>
              </a:rPr>
              <a:t>مدل 4: مدل 3 بعلاوه فعالیت فیزیکی ومدیاتور ها شامل:فشار خون، قند خون، کلسترول، بیماری قلبی عروقی، دیابت ، کانسر به طور وابسته به زمان</a:t>
            </a:r>
          </a:p>
        </p:txBody>
      </p:sp>
      <p:grpSp>
        <p:nvGrpSpPr>
          <p:cNvPr id="11" name="Group 10"/>
          <p:cNvGrpSpPr/>
          <p:nvPr/>
        </p:nvGrpSpPr>
        <p:grpSpPr>
          <a:xfrm>
            <a:off x="0" y="418595"/>
            <a:ext cx="9144000" cy="2578357"/>
            <a:chOff x="0" y="0"/>
            <a:chExt cx="9144000" cy="2766997"/>
          </a:xfrm>
        </p:grpSpPr>
        <p:pic>
          <p:nvPicPr>
            <p:cNvPr id="3075" name="Picture 3"/>
            <p:cNvPicPr>
              <a:picLocks noChangeAspect="1" noChangeArrowheads="1"/>
            </p:cNvPicPr>
            <p:nvPr/>
          </p:nvPicPr>
          <p:blipFill>
            <a:blip r:embed="rId2"/>
            <a:srcRect/>
            <a:stretch>
              <a:fillRect/>
            </a:stretch>
          </p:blipFill>
          <p:spPr bwMode="auto">
            <a:xfrm>
              <a:off x="0" y="1214422"/>
              <a:ext cx="9144000" cy="15525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0" y="0"/>
              <a:ext cx="9144000" cy="1171575"/>
            </a:xfrm>
            <a:prstGeom prst="rect">
              <a:avLst/>
            </a:prstGeom>
            <a:noFill/>
            <a:ln w="9525">
              <a:noFill/>
              <a:miter lim="800000"/>
              <a:headEnd/>
              <a:tailEnd/>
            </a:ln>
            <a:effectLst/>
          </p:spPr>
        </p:pic>
      </p:grpSp>
      <p:pic>
        <p:nvPicPr>
          <p:cNvPr id="3077" name="Picture 5"/>
          <p:cNvPicPr>
            <a:picLocks noChangeAspect="1" noChangeArrowheads="1"/>
          </p:cNvPicPr>
          <p:nvPr/>
        </p:nvPicPr>
        <p:blipFill>
          <a:blip r:embed="rId4"/>
          <a:srcRect/>
          <a:stretch>
            <a:fillRect/>
          </a:stretch>
        </p:blipFill>
        <p:spPr bwMode="auto">
          <a:xfrm>
            <a:off x="6143636" y="1587253"/>
            <a:ext cx="1428760" cy="571504"/>
          </a:xfrm>
          <a:prstGeom prst="rect">
            <a:avLst/>
          </a:prstGeom>
          <a:noFill/>
          <a:ln w="28575">
            <a:solidFill>
              <a:srgbClr val="7030A0"/>
            </a:solidFill>
            <a:miter lim="800000"/>
            <a:headEnd/>
            <a:tailEnd/>
          </a:ln>
          <a:effectLst/>
        </p:spPr>
      </p:pic>
      <p:pic>
        <p:nvPicPr>
          <p:cNvPr id="2" name="Picture 1"/>
          <p:cNvPicPr>
            <a:picLocks noChangeAspect="1"/>
          </p:cNvPicPr>
          <p:nvPr/>
        </p:nvPicPr>
        <p:blipFill>
          <a:blip r:embed="rId5"/>
          <a:stretch>
            <a:fillRect/>
          </a:stretch>
        </p:blipFill>
        <p:spPr>
          <a:xfrm>
            <a:off x="4860032" y="1587253"/>
            <a:ext cx="1224136" cy="571504"/>
          </a:xfrm>
          <a:prstGeom prst="rect">
            <a:avLst/>
          </a:prstGeom>
          <a:ln w="28575">
            <a:solidFill>
              <a:srgbClr val="7030A0"/>
            </a:solidFill>
          </a:ln>
        </p:spPr>
      </p:pic>
      <p:sp>
        <p:nvSpPr>
          <p:cNvPr id="3" name="TextBox 2"/>
          <p:cNvSpPr txBox="1"/>
          <p:nvPr/>
        </p:nvSpPr>
        <p:spPr>
          <a:xfrm>
            <a:off x="-36512" y="5085184"/>
            <a:ext cx="8561243" cy="646331"/>
          </a:xfrm>
          <a:prstGeom prst="rect">
            <a:avLst/>
          </a:prstGeom>
          <a:noFill/>
        </p:spPr>
        <p:txBody>
          <a:bodyPr wrap="square" rtlCol="1">
            <a:spAutoFit/>
          </a:bodyPr>
          <a:lstStyle/>
          <a:p>
            <a:pPr algn="ctr" rtl="1"/>
            <a:r>
              <a:rPr lang="fa-IR" b="1" dirty="0" smtClean="0">
                <a:cs typeface="B Mitra" panose="00000400000000000000" pitchFamily="2" charset="-78"/>
              </a:rPr>
              <a:t> نسبت خطر </a:t>
            </a:r>
            <a:r>
              <a:rPr lang="en-US" b="1" dirty="0" smtClean="0">
                <a:cs typeface="B Mitra" panose="00000400000000000000" pitchFamily="2" charset="-78"/>
              </a:rPr>
              <a:t>BMI</a:t>
            </a:r>
            <a:r>
              <a:rPr lang="fa-IR" b="1" dirty="0" smtClean="0">
                <a:cs typeface="B Mitra" panose="00000400000000000000" pitchFamily="2" charset="-78"/>
              </a:rPr>
              <a:t> اخیر برای بیماری قلبی </a:t>
            </a:r>
            <a:endParaRPr lang="en-US" b="1" dirty="0" smtClean="0">
              <a:cs typeface="B Mitra" panose="00000400000000000000" pitchFamily="2" charset="-78"/>
            </a:endParaRPr>
          </a:p>
          <a:p>
            <a:pPr algn="ctr" rtl="1"/>
            <a:r>
              <a:rPr lang="fa-IR" b="1" dirty="0" smtClean="0">
                <a:cs typeface="B Mitra" panose="00000400000000000000" pitchFamily="2" charset="-78"/>
              </a:rPr>
              <a:t>مطالعه فرامینگهام      </a:t>
            </a:r>
            <a:r>
              <a:rPr lang="en-US" b="1" dirty="0" smtClean="0">
                <a:cs typeface="B Mitra" panose="00000400000000000000" pitchFamily="2" charset="-78"/>
              </a:rPr>
              <a:t>                                                 </a:t>
            </a:r>
            <a:r>
              <a:rPr lang="fa-IR" b="1" dirty="0" smtClean="0">
                <a:cs typeface="B Mitra" panose="00000400000000000000" pitchFamily="2" charset="-78"/>
              </a:rPr>
              <a:t>        مطالعه قند و لیپیدتهران </a:t>
            </a:r>
            <a:endParaRPr lang="fa-IR" b="1" dirty="0">
              <a:cs typeface="B Mitra" panose="00000400000000000000" pitchFamily="2" charset="-78"/>
            </a:endParaRPr>
          </a:p>
        </p:txBody>
      </p:sp>
      <p:pic>
        <p:nvPicPr>
          <p:cNvPr id="7" name="Picture 6"/>
          <p:cNvPicPr>
            <a:picLocks noChangeAspect="1"/>
          </p:cNvPicPr>
          <p:nvPr/>
        </p:nvPicPr>
        <p:blipFill>
          <a:blip r:embed="rId6"/>
          <a:stretch>
            <a:fillRect/>
          </a:stretch>
        </p:blipFill>
        <p:spPr>
          <a:xfrm>
            <a:off x="323528" y="5818316"/>
            <a:ext cx="3546314" cy="365678"/>
          </a:xfrm>
          <a:prstGeom prst="rect">
            <a:avLst/>
          </a:prstGeom>
          <a:ln w="28575">
            <a:solidFill>
              <a:srgbClr val="FF0000"/>
            </a:solidFill>
          </a:ln>
        </p:spPr>
      </p:pic>
      <p:pic>
        <p:nvPicPr>
          <p:cNvPr id="17" name="Picture 8"/>
          <p:cNvPicPr>
            <a:picLocks noChangeAspect="1" noChangeArrowheads="1"/>
          </p:cNvPicPr>
          <p:nvPr/>
        </p:nvPicPr>
        <p:blipFill>
          <a:blip r:embed="rId7"/>
          <a:srcRect/>
          <a:stretch>
            <a:fillRect/>
          </a:stretch>
        </p:blipFill>
        <p:spPr bwMode="auto">
          <a:xfrm>
            <a:off x="5310203" y="5766828"/>
            <a:ext cx="3095625" cy="361950"/>
          </a:xfrm>
          <a:prstGeom prst="rect">
            <a:avLst/>
          </a:prstGeom>
          <a:noFill/>
          <a:ln w="28575">
            <a:solidFill>
              <a:srgbClr val="FF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53</a:t>
            </a:fld>
            <a:endParaRPr lang="en-US"/>
          </a:p>
        </p:txBody>
      </p:sp>
      <p:grpSp>
        <p:nvGrpSpPr>
          <p:cNvPr id="6" name="Group 5"/>
          <p:cNvGrpSpPr/>
          <p:nvPr/>
        </p:nvGrpSpPr>
        <p:grpSpPr>
          <a:xfrm>
            <a:off x="323528" y="298470"/>
            <a:ext cx="8568952" cy="2088232"/>
            <a:chOff x="827584" y="2708920"/>
            <a:chExt cx="7696200" cy="244475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08920"/>
              <a:ext cx="7696200" cy="244475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183" y="4797152"/>
              <a:ext cx="1952625" cy="30480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
        <p:nvSpPr>
          <p:cNvPr id="9" name="Content Placeholder 2"/>
          <p:cNvSpPr>
            <a:spLocks noGrp="1"/>
          </p:cNvSpPr>
          <p:nvPr>
            <p:ph idx="1"/>
          </p:nvPr>
        </p:nvSpPr>
        <p:spPr>
          <a:xfrm>
            <a:off x="323528" y="2625542"/>
            <a:ext cx="8568951" cy="3683778"/>
          </a:xfrm>
        </p:spPr>
        <p:txBody>
          <a:bodyPr>
            <a:noAutofit/>
          </a:bodyPr>
          <a:lstStyle/>
          <a:p>
            <a:pPr algn="r" rtl="1" fontAlgn="t">
              <a:lnSpc>
                <a:spcPct val="160000"/>
              </a:lnSpc>
              <a:buFont typeface="Wingdings" pitchFamily="2" charset="2"/>
              <a:buChar char="v"/>
            </a:pPr>
            <a:r>
              <a:rPr lang="fa-IR" sz="1900" b="1" dirty="0" smtClean="0">
                <a:cs typeface="B Mitra" panose="00000400000000000000" pitchFamily="2" charset="-78"/>
              </a:rPr>
              <a:t>محل و طراحی مطالعه</a:t>
            </a:r>
            <a:r>
              <a:rPr lang="ar-SA" sz="1900" b="1" dirty="0" smtClean="0">
                <a:cs typeface="B Mitra" panose="00000400000000000000" pitchFamily="2" charset="-78"/>
              </a:rPr>
              <a:t> </a:t>
            </a:r>
            <a:r>
              <a:rPr lang="fa-IR" sz="1900" b="1" dirty="0" smtClean="0">
                <a:cs typeface="B Mitra" panose="00000400000000000000" pitchFamily="2" charset="-78"/>
              </a:rPr>
              <a:t>:</a:t>
            </a:r>
            <a:r>
              <a:rPr lang="fa-IR" sz="1900" b="1" dirty="0" smtClean="0">
                <a:solidFill>
                  <a:schemeClr val="dk1"/>
                </a:solidFill>
                <a:cs typeface="B Mitra" panose="00000400000000000000" pitchFamily="2" charset="-78"/>
              </a:rPr>
              <a:t>مطالعه کوهورت قلبی فرامینگهام آمریکا،</a:t>
            </a:r>
            <a:r>
              <a:rPr lang="fa-IR" sz="2000" b="1" dirty="0" smtClean="0">
                <a:cs typeface="B Mitra" panose="00000400000000000000" pitchFamily="2" charset="-78"/>
              </a:rPr>
              <a:t> </a:t>
            </a:r>
            <a:r>
              <a:rPr lang="fa-IR" sz="2000" b="1" dirty="0">
                <a:cs typeface="B Mitra" panose="00000400000000000000" pitchFamily="2" charset="-78"/>
              </a:rPr>
              <a:t>(سال شروع 1948) </a:t>
            </a:r>
            <a:endParaRPr lang="en-US" sz="1900" b="1" dirty="0" smtClean="0">
              <a:solidFill>
                <a:schemeClr val="dk1"/>
              </a:solidFill>
              <a:cs typeface="B Mitra" panose="00000400000000000000" pitchFamily="2" charset="-78"/>
            </a:endParaRPr>
          </a:p>
          <a:p>
            <a:pPr algn="r" rtl="1">
              <a:lnSpc>
                <a:spcPct val="160000"/>
              </a:lnSpc>
              <a:buFont typeface="Wingdings" pitchFamily="2" charset="2"/>
              <a:buChar char="v"/>
            </a:pPr>
            <a:r>
              <a:rPr lang="fa-IR" sz="1900" b="1" dirty="0" smtClean="0">
                <a:cs typeface="B Mitra" panose="00000400000000000000" pitchFamily="2" charset="-78"/>
              </a:rPr>
              <a:t>جمعیت مورد مطالعه: </a:t>
            </a:r>
            <a:r>
              <a:rPr lang="fa-IR" sz="1900" b="1" dirty="0" smtClean="0">
                <a:solidFill>
                  <a:schemeClr val="dk1"/>
                </a:solidFill>
                <a:cs typeface="B Mitra" panose="00000400000000000000" pitchFamily="2" charset="-78"/>
              </a:rPr>
              <a:t>5036بیمار با حذف افراد با بیماری قلبی عروقی،کانسر و دیابت نوع 2 در پایه</a:t>
            </a:r>
          </a:p>
          <a:p>
            <a:pPr marL="285750" indent="-285750" algn="r" rtl="1">
              <a:lnSpc>
                <a:spcPct val="160000"/>
              </a:lnSpc>
              <a:spcBef>
                <a:spcPts val="0"/>
              </a:spcBef>
              <a:buFont typeface="Wingdings" pitchFamily="2" charset="2"/>
              <a:buChar char="v"/>
              <a:defRPr/>
            </a:pPr>
            <a:r>
              <a:rPr lang="fa-IR" sz="1900" b="1" dirty="0" smtClean="0">
                <a:solidFill>
                  <a:schemeClr val="dk1"/>
                </a:solidFill>
                <a:cs typeface="B Mitra" panose="00000400000000000000" pitchFamily="2" charset="-78"/>
              </a:rPr>
              <a:t> تعیین ارتباط میان مدت چاقی عمومی ( </a:t>
            </a:r>
            <a:r>
              <a:rPr lang="en-US" sz="1900" b="1" dirty="0" smtClean="0">
                <a:solidFill>
                  <a:schemeClr val="dk1"/>
                </a:solidFill>
                <a:cs typeface="B Mitra" panose="00000400000000000000" pitchFamily="2" charset="-78"/>
              </a:rPr>
              <a:t>obese-year</a:t>
            </a:r>
            <a:r>
              <a:rPr lang="fa-IR" sz="1900" b="1" dirty="0" smtClean="0">
                <a:solidFill>
                  <a:schemeClr val="dk1"/>
                </a:solidFill>
                <a:cs typeface="B Mitra" panose="00000400000000000000" pitchFamily="2" charset="-78"/>
              </a:rPr>
              <a:t>) با هر فرم از </a:t>
            </a:r>
            <a:r>
              <a:rPr lang="en-US" sz="1900" b="1" dirty="0" smtClean="0">
                <a:solidFill>
                  <a:schemeClr val="dk1"/>
                </a:solidFill>
                <a:cs typeface="B Mitra" panose="00000400000000000000" pitchFamily="2" charset="-78"/>
              </a:rPr>
              <a:t>CVD</a:t>
            </a:r>
            <a:r>
              <a:rPr lang="fa-IR" sz="1900" b="1" dirty="0" smtClean="0">
                <a:solidFill>
                  <a:schemeClr val="dk1"/>
                </a:solidFill>
                <a:cs typeface="B Mitra" panose="00000400000000000000" pitchFamily="2" charset="-78"/>
              </a:rPr>
              <a:t> شامل (</a:t>
            </a:r>
            <a:r>
              <a:rPr lang="en-US" sz="1900" b="1" dirty="0" smtClean="0">
                <a:solidFill>
                  <a:schemeClr val="dk1"/>
                </a:solidFill>
                <a:cs typeface="B Mitra" panose="00000400000000000000" pitchFamily="2" charset="-78"/>
              </a:rPr>
              <a:t>CHD,CVA,CHF</a:t>
            </a:r>
            <a:r>
              <a:rPr lang="fa-IR" sz="1900" b="1" dirty="0" smtClean="0">
                <a:solidFill>
                  <a:schemeClr val="dk1"/>
                </a:solidFill>
                <a:cs typeface="B Mitra" panose="00000400000000000000" pitchFamily="2" charset="-78"/>
              </a:rPr>
              <a:t> )</a:t>
            </a:r>
          </a:p>
          <a:p>
            <a:pPr marL="285750" indent="-285750" algn="r" rtl="1">
              <a:lnSpc>
                <a:spcPct val="160000"/>
              </a:lnSpc>
              <a:spcBef>
                <a:spcPts val="0"/>
              </a:spcBef>
              <a:buFont typeface="Wingdings" pitchFamily="2" charset="2"/>
              <a:buChar char="v"/>
              <a:defRPr/>
            </a:pPr>
            <a:r>
              <a:rPr lang="fa-IR" sz="1900" b="1" dirty="0" smtClean="0">
                <a:solidFill>
                  <a:schemeClr val="dk1"/>
                </a:solidFill>
                <a:cs typeface="B Mitra" panose="00000400000000000000" pitchFamily="2" charset="-78"/>
              </a:rPr>
              <a:t>پیگیری متوسط 50 سال ( معاینات هر 2 سال)</a:t>
            </a:r>
          </a:p>
          <a:p>
            <a:pPr marL="0" marR="0" algn="r" rtl="1">
              <a:lnSpc>
                <a:spcPct val="160000"/>
              </a:lnSpc>
              <a:spcBef>
                <a:spcPts val="0"/>
              </a:spcBef>
              <a:spcAft>
                <a:spcPts val="0"/>
              </a:spcAft>
              <a:buFont typeface="Wingdings" pitchFamily="2" charset="2"/>
              <a:buChar char="v"/>
            </a:pPr>
            <a:r>
              <a:rPr lang="fa-IR" sz="1900" b="1" dirty="0" smtClean="0">
                <a:solidFill>
                  <a:schemeClr val="dk1"/>
                </a:solidFill>
                <a:cs typeface="B Mitra" panose="00000400000000000000" pitchFamily="2" charset="-78"/>
              </a:rPr>
              <a:t> تعدیل </a:t>
            </a:r>
            <a:r>
              <a:rPr lang="en-US" sz="1900" b="1" dirty="0" smtClean="0">
                <a:solidFill>
                  <a:schemeClr val="dk1"/>
                </a:solidFill>
                <a:cs typeface="B Mitra" panose="00000400000000000000" pitchFamily="2" charset="-78"/>
              </a:rPr>
              <a:t>:</a:t>
            </a:r>
            <a:r>
              <a:rPr lang="fa-IR" sz="1900" b="1" dirty="0" smtClean="0">
                <a:solidFill>
                  <a:schemeClr val="dk1"/>
                </a:solidFill>
                <a:cs typeface="B Mitra" panose="00000400000000000000" pitchFamily="2" charset="-78"/>
              </a:rPr>
              <a:t>مدل 1: سن ،مدل 2: سن، تحصیلات، تاهل ومحل تولد ،مدل3: مدل 2 به همراه فعالیت فیزیکی، مصرف سیگار و الکل </a:t>
            </a:r>
          </a:p>
          <a:p>
            <a:pPr marL="0" indent="0" algn="r" rtl="1">
              <a:lnSpc>
                <a:spcPct val="160000"/>
              </a:lnSpc>
              <a:spcBef>
                <a:spcPts val="0"/>
              </a:spcBef>
              <a:buFont typeface="Wingdings" pitchFamily="2" charset="2"/>
              <a:buChar char="v"/>
              <a:defRPr/>
            </a:pPr>
            <a:r>
              <a:rPr lang="fa-IR" sz="1900" b="1" dirty="0" smtClean="0">
                <a:solidFill>
                  <a:schemeClr val="dk1"/>
                </a:solidFill>
                <a:cs typeface="B Mitra" panose="00000400000000000000" pitchFamily="2" charset="-78"/>
              </a:rPr>
              <a:t>نحوه محاسبه </a:t>
            </a:r>
            <a:r>
              <a:rPr lang="en-US" sz="1900" b="1" dirty="0" smtClean="0">
                <a:solidFill>
                  <a:schemeClr val="dk1"/>
                </a:solidFill>
                <a:cs typeface="B Mitra" panose="00000400000000000000" pitchFamily="2" charset="-78"/>
              </a:rPr>
              <a:t>obese-year </a:t>
            </a:r>
            <a:r>
              <a:rPr lang="fa-IR" sz="1900" b="1" dirty="0" smtClean="0">
                <a:solidFill>
                  <a:schemeClr val="dk1"/>
                </a:solidFill>
                <a:cs typeface="B Mitra" panose="00000400000000000000" pitchFamily="2" charset="-78"/>
              </a:rPr>
              <a:t> : حاصلضرب میزان </a:t>
            </a:r>
            <a:r>
              <a:rPr lang="en-US" sz="1900" b="1" dirty="0" smtClean="0">
                <a:solidFill>
                  <a:schemeClr val="dk1"/>
                </a:solidFill>
                <a:cs typeface="B Mitra" panose="00000400000000000000" pitchFamily="2" charset="-78"/>
              </a:rPr>
              <a:t>BMI</a:t>
            </a:r>
            <a:r>
              <a:rPr lang="fa-IR" sz="1900" b="1" dirty="0" smtClean="0">
                <a:solidFill>
                  <a:schemeClr val="dk1"/>
                </a:solidFill>
                <a:cs typeface="B Mitra" panose="00000400000000000000" pitchFamily="2" charset="-78"/>
              </a:rPr>
              <a:t> بیشتر از 30 در مدت سالهای چاقی فرد.</a:t>
            </a:r>
            <a:endParaRPr lang="en-US" sz="1900" b="1" dirty="0" smtClean="0">
              <a:solidFill>
                <a:schemeClr val="dk1"/>
              </a:solidFill>
              <a:cs typeface="B Mitra" panose="00000400000000000000" pitchFamily="2" charset="-78"/>
            </a:endParaRPr>
          </a:p>
          <a:p>
            <a:pPr>
              <a:lnSpc>
                <a:spcPct val="160000"/>
              </a:lnSpc>
            </a:pPr>
            <a:endParaRPr lang="fa-IR" sz="1900" b="1" dirty="0">
              <a:cs typeface="B Mitra" panose="00000400000000000000" pitchFamily="2" charset="-78"/>
            </a:endParaRPr>
          </a:p>
        </p:txBody>
      </p:sp>
    </p:spTree>
    <p:extLst>
      <p:ext uri="{BB962C8B-B14F-4D97-AF65-F5344CB8AC3E}">
        <p14:creationId xmlns:p14="http://schemas.microsoft.com/office/powerpoint/2010/main" val="10656403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400" b="1" dirty="0" smtClean="0">
                <a:solidFill>
                  <a:srgbClr val="C00000"/>
                </a:solidFill>
                <a:cs typeface="B Titr" pitchFamily="2" charset="-78"/>
              </a:rPr>
              <a:t>بحث و نتیجه گیری</a:t>
            </a:r>
            <a:endParaRPr lang="fa-IR" sz="3400" dirty="0"/>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54</a:t>
            </a:fld>
            <a:endParaRPr lang="en-US"/>
          </a:p>
        </p:txBody>
      </p:sp>
      <p:pic>
        <p:nvPicPr>
          <p:cNvPr id="6" name="Picture 2"/>
          <p:cNvPicPr>
            <a:picLocks noChangeAspect="1" noChangeArrowheads="1"/>
          </p:cNvPicPr>
          <p:nvPr/>
        </p:nvPicPr>
        <p:blipFill>
          <a:blip r:embed="rId2"/>
          <a:srcRect/>
          <a:stretch>
            <a:fillRect/>
          </a:stretch>
        </p:blipFill>
        <p:spPr bwMode="auto">
          <a:xfrm>
            <a:off x="357158" y="1268760"/>
            <a:ext cx="8501122" cy="2160240"/>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duotone>
              <a:prstClr val="black"/>
              <a:schemeClr val="accent6">
                <a:tint val="45000"/>
                <a:satMod val="400000"/>
              </a:schemeClr>
            </a:duotone>
          </a:blip>
          <a:srcRect/>
          <a:stretch>
            <a:fillRect/>
          </a:stretch>
        </p:blipFill>
        <p:spPr bwMode="auto">
          <a:xfrm>
            <a:off x="428596" y="3714752"/>
            <a:ext cx="8429684" cy="2234528"/>
          </a:xfrm>
          <a:prstGeom prst="rect">
            <a:avLst/>
          </a:prstGeom>
          <a:noFill/>
          <a:ln w="9525">
            <a:noFill/>
            <a:miter lim="800000"/>
            <a:headEnd/>
            <a:tailEnd/>
          </a:ln>
          <a:effectLst/>
        </p:spPr>
      </p:pic>
      <p:sp>
        <p:nvSpPr>
          <p:cNvPr id="7" name="Rectangle 6"/>
          <p:cNvSpPr/>
          <p:nvPr/>
        </p:nvSpPr>
        <p:spPr>
          <a:xfrm>
            <a:off x="4932040" y="3140968"/>
            <a:ext cx="3926240" cy="288032"/>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8" name="Rectangle 7"/>
          <p:cNvSpPr/>
          <p:nvPr/>
        </p:nvSpPr>
        <p:spPr>
          <a:xfrm>
            <a:off x="2843808" y="5301208"/>
            <a:ext cx="4536504" cy="288032"/>
          </a:xfrm>
          <a:prstGeom prst="rect">
            <a:avLst/>
          </a:prstGeom>
          <a:noFill/>
          <a:ln>
            <a:solidFill>
              <a:srgbClr val="FE02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a:xfrm>
            <a:off x="6596548" y="6309320"/>
            <a:ext cx="2133600" cy="365125"/>
          </a:xfrm>
        </p:spPr>
        <p:txBody>
          <a:bodyPr/>
          <a:lstStyle/>
          <a:p>
            <a:fld id="{00BFF884-6C16-4E86-A541-65C2EBEDFCCC}" type="slidenum">
              <a:rPr lang="en-US" smtClean="0"/>
              <a:pPr/>
              <a:t>55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0500"/>
            <a:ext cx="8424936" cy="237440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344096" y="2564904"/>
            <a:ext cx="8404368" cy="3816424"/>
          </a:xfrm>
        </p:spPr>
        <p:txBody>
          <a:bodyPr>
            <a:noAutofit/>
          </a:bodyPr>
          <a:lstStyle/>
          <a:p>
            <a:pPr algn="just" rtl="1">
              <a:lnSpc>
                <a:spcPct val="150000"/>
              </a:lnSpc>
            </a:pPr>
            <a:r>
              <a:rPr lang="fa-IR" sz="1800" b="1" dirty="0" smtClean="0">
                <a:cs typeface="B Mitra" panose="00000400000000000000" pitchFamily="2" charset="-78"/>
              </a:rPr>
              <a:t>محل و طراحی مطالعه:</a:t>
            </a:r>
            <a:r>
              <a:rPr lang="ar-SA" sz="1800" b="1" dirty="0" smtClean="0">
                <a:cs typeface="B Mitra" panose="00000400000000000000" pitchFamily="2" charset="-78"/>
              </a:rPr>
              <a:t> </a:t>
            </a:r>
            <a:r>
              <a:rPr lang="fa-IR" sz="1800" b="1" dirty="0" smtClean="0">
                <a:solidFill>
                  <a:schemeClr val="dk1"/>
                </a:solidFill>
                <a:cs typeface="B Mitra" panose="00000400000000000000" pitchFamily="2" charset="-78"/>
              </a:rPr>
              <a:t>2013مطالعه کوهورت کاردیا در آمریکا</a:t>
            </a:r>
            <a:endParaRPr lang="en-US" sz="1800" b="1" dirty="0" smtClean="0">
              <a:cs typeface="B Mitra" panose="00000400000000000000" pitchFamily="2" charset="-78"/>
            </a:endParaRPr>
          </a:p>
          <a:p>
            <a:pPr algn="just" rtl="1" fontAlgn="t">
              <a:lnSpc>
                <a:spcPct val="150000"/>
              </a:lnSpc>
              <a:buFont typeface="Wingdings" pitchFamily="2" charset="2"/>
              <a:buChar char="v"/>
            </a:pPr>
            <a:r>
              <a:rPr lang="fa-IR" sz="1800" b="1" dirty="0" smtClean="0">
                <a:cs typeface="B Mitra" panose="00000400000000000000" pitchFamily="2" charset="-78"/>
              </a:rPr>
              <a:t>جمعیت مورد مطالعه: 3275بیمار  18-30 ساله با دیتای </a:t>
            </a:r>
            <a:r>
              <a:rPr lang="en-US" sz="1800" b="1" dirty="0" smtClean="0">
                <a:cs typeface="B Mitra" panose="00000400000000000000" pitchFamily="2" charset="-78"/>
              </a:rPr>
              <a:t>CAC</a:t>
            </a:r>
            <a:r>
              <a:rPr lang="fa-IR" sz="1800" b="1" dirty="0" smtClean="0">
                <a:cs typeface="B Mitra" panose="00000400000000000000" pitchFamily="2" charset="-78"/>
              </a:rPr>
              <a:t> حداقل در یک معاینه و حذف افراد با:</a:t>
            </a:r>
          </a:p>
          <a:p>
            <a:pPr algn="just" rtl="1" fontAlgn="t">
              <a:lnSpc>
                <a:spcPct val="150000"/>
              </a:lnSpc>
              <a:buFont typeface="Wingdings" pitchFamily="2" charset="2"/>
              <a:buChar char="v"/>
            </a:pPr>
            <a:r>
              <a:rPr lang="fa-IR" sz="1800" b="1" dirty="0" smtClean="0">
                <a:cs typeface="B Mitra" panose="00000400000000000000" pitchFamily="2" charset="-78"/>
              </a:rPr>
              <a:t>نداشتن </a:t>
            </a:r>
            <a:r>
              <a:rPr lang="en-US" sz="1800" b="1" dirty="0" smtClean="0">
                <a:cs typeface="B Mitra" panose="00000400000000000000" pitchFamily="2" charset="-78"/>
              </a:rPr>
              <a:t>BMI</a:t>
            </a:r>
            <a:r>
              <a:rPr lang="fa-IR" sz="1800" b="1" dirty="0" smtClean="0">
                <a:cs typeface="B Mitra" panose="00000400000000000000" pitchFamily="2" charset="-78"/>
              </a:rPr>
              <a:t> یا </a:t>
            </a:r>
            <a:r>
              <a:rPr lang="en-US" sz="1800" b="1" dirty="0" smtClean="0">
                <a:cs typeface="B Mitra" panose="00000400000000000000" pitchFamily="2" charset="-78"/>
              </a:rPr>
              <a:t>WC</a:t>
            </a:r>
            <a:r>
              <a:rPr lang="fa-IR" sz="1800" b="1" dirty="0" smtClean="0">
                <a:cs typeface="B Mitra" panose="00000400000000000000" pitchFamily="2" charset="-78"/>
              </a:rPr>
              <a:t> در معاینه پایه ،زنان باردار،جراحی باریاتریک</a:t>
            </a:r>
          </a:p>
          <a:p>
            <a:pPr algn="just" rtl="1" fontAlgn="base">
              <a:lnSpc>
                <a:spcPct val="150000"/>
              </a:lnSpc>
              <a:buFont typeface="Wingdings" pitchFamily="2" charset="2"/>
              <a:buChar char="v"/>
            </a:pPr>
            <a:r>
              <a:rPr lang="en-US" sz="1800" b="1" dirty="0" smtClean="0">
                <a:cs typeface="B Mitra" panose="00000400000000000000" pitchFamily="2" charset="-78"/>
              </a:rPr>
              <a:t>BMI </a:t>
            </a:r>
            <a:r>
              <a:rPr lang="fa-IR" sz="1800" b="1" dirty="0" smtClean="0">
                <a:cs typeface="B Mitra" panose="00000400000000000000" pitchFamily="2" charset="-78"/>
              </a:rPr>
              <a:t>≥ 30 و همچنین مردان با </a:t>
            </a:r>
            <a:r>
              <a:rPr lang="en-US" sz="1800" b="1" dirty="0" smtClean="0">
                <a:cs typeface="B Mitra" panose="00000400000000000000" pitchFamily="2" charset="-78"/>
              </a:rPr>
              <a:t>WC</a:t>
            </a:r>
            <a:r>
              <a:rPr lang="fa-IR" sz="1800" b="1" dirty="0" smtClean="0">
                <a:cs typeface="B Mitra" panose="00000400000000000000" pitchFamily="2" charset="-78"/>
              </a:rPr>
              <a:t> &gt;102 و زنان با </a:t>
            </a:r>
            <a:r>
              <a:rPr lang="en-US" sz="1800" b="1" dirty="0" smtClean="0">
                <a:cs typeface="B Mitra" panose="00000400000000000000" pitchFamily="2" charset="-78"/>
              </a:rPr>
              <a:t>WC</a:t>
            </a:r>
            <a:r>
              <a:rPr lang="fa-IR" sz="1800" b="1" dirty="0" smtClean="0">
                <a:cs typeface="B Mitra" panose="00000400000000000000" pitchFamily="2" charset="-78"/>
              </a:rPr>
              <a:t> &gt;88 در پایه </a:t>
            </a:r>
          </a:p>
          <a:p>
            <a:pPr algn="just" rtl="1" fontAlgn="base">
              <a:lnSpc>
                <a:spcPct val="150000"/>
              </a:lnSpc>
              <a:buFont typeface="Wingdings" pitchFamily="2" charset="2"/>
              <a:buChar char="v"/>
            </a:pPr>
            <a:r>
              <a:rPr lang="fa-IR" sz="1800" b="1" dirty="0">
                <a:solidFill>
                  <a:schemeClr val="dk1"/>
                </a:solidFill>
                <a:cs typeface="B Mitra" panose="00000400000000000000"/>
              </a:rPr>
              <a:t>پیگیری متوسط 24.8 ساله(  7 معاینه</a:t>
            </a:r>
            <a:r>
              <a:rPr lang="fa-IR" sz="1800" b="1" dirty="0" smtClean="0">
                <a:solidFill>
                  <a:schemeClr val="dk1"/>
                </a:solidFill>
                <a:cs typeface="B Mitra" panose="00000400000000000000"/>
              </a:rPr>
              <a:t>)</a:t>
            </a:r>
            <a:endParaRPr lang="fa-IR" sz="1800" b="1" dirty="0" smtClean="0">
              <a:cs typeface="B Mitra" panose="00000400000000000000" pitchFamily="2" charset="-78"/>
            </a:endParaRPr>
          </a:p>
          <a:p>
            <a:pPr algn="just" rtl="1">
              <a:lnSpc>
                <a:spcPct val="150000"/>
              </a:lnSpc>
              <a:buFont typeface="Wingdings" pitchFamily="2" charset="2"/>
              <a:buChar char="v"/>
            </a:pPr>
            <a:r>
              <a:rPr lang="fa-IR" sz="1800" b="1" dirty="0" smtClean="0">
                <a:cs typeface="B Mitra" panose="00000400000000000000" pitchFamily="2" charset="-78"/>
              </a:rPr>
              <a:t>تعیین ارتباط میان مدت چاقی عمومی و شکمی با شروع از اوایل جوانی در ایجاد و پیشرفت کلسیفیکاسیون شریان کرونر در میانسالی </a:t>
            </a:r>
          </a:p>
          <a:p>
            <a:pPr algn="just" rtl="1" fontAlgn="base">
              <a:lnSpc>
                <a:spcPct val="150000"/>
              </a:lnSpc>
              <a:buFont typeface="Wingdings" pitchFamily="2" charset="2"/>
              <a:buChar char="v"/>
            </a:pPr>
            <a:r>
              <a:rPr lang="fa-IR" sz="1800" b="1" dirty="0" smtClean="0">
                <a:cs typeface="B Mitra" panose="00000400000000000000" pitchFamily="2" charset="-78"/>
              </a:rPr>
              <a:t>پیگیری متوسط 24.8 ساله(  7 معاینه)</a:t>
            </a:r>
          </a:p>
        </p:txBody>
      </p:sp>
    </p:spTree>
    <p:extLst>
      <p:ext uri="{BB962C8B-B14F-4D97-AF65-F5344CB8AC3E}">
        <p14:creationId xmlns:p14="http://schemas.microsoft.com/office/powerpoint/2010/main" val="2683598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a:xfrm>
            <a:off x="6596548" y="6309320"/>
            <a:ext cx="2133600" cy="365125"/>
          </a:xfrm>
        </p:spPr>
        <p:txBody>
          <a:bodyPr/>
          <a:lstStyle/>
          <a:p>
            <a:fld id="{00BFF884-6C16-4E86-A541-65C2EBEDFCCC}" type="slidenum">
              <a:rPr lang="en-US" smtClean="0"/>
              <a:pPr/>
              <a:t>56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0500"/>
            <a:ext cx="8424936" cy="237440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446856" y="2852936"/>
            <a:ext cx="8229600" cy="3240360"/>
          </a:xfrm>
        </p:spPr>
        <p:txBody>
          <a:bodyPr>
            <a:noAutofit/>
          </a:bodyPr>
          <a:lstStyle/>
          <a:p>
            <a:pPr algn="just" rtl="1">
              <a:lnSpc>
                <a:spcPct val="150000"/>
              </a:lnSpc>
            </a:pPr>
            <a:r>
              <a:rPr lang="fa-IR" sz="1800" b="1" dirty="0">
                <a:solidFill>
                  <a:schemeClr val="dk1"/>
                </a:solidFill>
                <a:cs typeface="B Mitra" panose="00000400000000000000" pitchFamily="2" charset="-78"/>
              </a:rPr>
              <a:t>تعدیل </a:t>
            </a:r>
            <a:r>
              <a:rPr lang="en-US" sz="1800" b="1" dirty="0">
                <a:solidFill>
                  <a:schemeClr val="dk1"/>
                </a:solidFill>
                <a:cs typeface="B Mitra" panose="00000400000000000000" pitchFamily="2" charset="-78"/>
              </a:rPr>
              <a:t>:</a:t>
            </a:r>
            <a:r>
              <a:rPr lang="fa-IR" sz="1800" b="1" dirty="0">
                <a:solidFill>
                  <a:schemeClr val="dk1"/>
                </a:solidFill>
                <a:cs typeface="B Mitra" panose="00000400000000000000" pitchFamily="2" charset="-78"/>
              </a:rPr>
              <a:t>مدل 1: سن ، جنس، نژاد ، مرکز انجام مطالعه و متغیر های وابسته به زمان شامل </a:t>
            </a:r>
            <a:r>
              <a:rPr lang="en-US" sz="1800" b="1" dirty="0">
                <a:solidFill>
                  <a:schemeClr val="dk1"/>
                </a:solidFill>
                <a:cs typeface="B Mitra" panose="00000400000000000000" pitchFamily="2" charset="-78"/>
              </a:rPr>
              <a:t>BMI</a:t>
            </a:r>
            <a:r>
              <a:rPr lang="fa-IR" sz="1800" b="1" dirty="0">
                <a:solidFill>
                  <a:schemeClr val="dk1"/>
                </a:solidFill>
                <a:cs typeface="B Mitra" panose="00000400000000000000" pitchFamily="2" charset="-78"/>
              </a:rPr>
              <a:t> ، </a:t>
            </a:r>
            <a:r>
              <a:rPr lang="en-US" sz="1800" b="1" dirty="0">
                <a:solidFill>
                  <a:schemeClr val="dk1"/>
                </a:solidFill>
                <a:cs typeface="B Mitra" panose="00000400000000000000" pitchFamily="2" charset="-78"/>
              </a:rPr>
              <a:t>WC</a:t>
            </a:r>
            <a:r>
              <a:rPr lang="fa-IR" sz="1800" b="1" dirty="0">
                <a:solidFill>
                  <a:schemeClr val="dk1"/>
                </a:solidFill>
                <a:cs typeface="B Mitra" panose="00000400000000000000" pitchFamily="2" charset="-78"/>
              </a:rPr>
              <a:t> ، تحصیلات، فعالیت فیزیکی ، مصرف انرژی، مصرف سیگار و الکل </a:t>
            </a:r>
            <a:endParaRPr lang="en-US" sz="1800" b="1" dirty="0" smtClean="0">
              <a:cs typeface="B Mitra" panose="00000400000000000000" pitchFamily="2" charset="-78"/>
            </a:endParaRPr>
          </a:p>
          <a:p>
            <a:pPr algn="just" rtl="1">
              <a:lnSpc>
                <a:spcPct val="150000"/>
              </a:lnSpc>
            </a:pPr>
            <a:r>
              <a:rPr lang="fa-IR" sz="1800" b="1" dirty="0" smtClean="0">
                <a:cs typeface="B Mitra" panose="00000400000000000000" pitchFamily="2" charset="-78"/>
              </a:rPr>
              <a:t>مدل </a:t>
            </a:r>
            <a:r>
              <a:rPr lang="fa-IR" sz="1800" b="1" dirty="0">
                <a:cs typeface="B Mitra" panose="00000400000000000000" pitchFamily="2" charset="-78"/>
              </a:rPr>
              <a:t>2: مدل 1 بعلاوه فاکتور های میانجیگر شامل </a:t>
            </a:r>
            <a:r>
              <a:rPr lang="fa-IR" sz="1800" b="1" dirty="0" smtClean="0">
                <a:cs typeface="B Mitra" panose="00000400000000000000" pitchFamily="2" charset="-78"/>
              </a:rPr>
              <a:t>:</a:t>
            </a:r>
            <a:r>
              <a:rPr lang="en-US" sz="1800" b="1" dirty="0" smtClean="0">
                <a:cs typeface="B Mitra" panose="00000400000000000000" pitchFamily="2" charset="-78"/>
              </a:rPr>
              <a:t> </a:t>
            </a:r>
            <a:r>
              <a:rPr lang="fa-IR" sz="1800" b="1" dirty="0" smtClean="0">
                <a:cs typeface="B Mitra" panose="00000400000000000000" pitchFamily="2" charset="-78"/>
              </a:rPr>
              <a:t>فشار </a:t>
            </a:r>
            <a:r>
              <a:rPr lang="fa-IR" sz="1800" b="1" dirty="0">
                <a:cs typeface="B Mitra" panose="00000400000000000000" pitchFamily="2" charset="-78"/>
              </a:rPr>
              <a:t>خون سیستول، مصرف داروهای ضد فشار و چربی خون، </a:t>
            </a:r>
            <a:r>
              <a:rPr lang="en-US" sz="1800" b="1" dirty="0">
                <a:cs typeface="B Mitra" panose="00000400000000000000" pitchFamily="2" charset="-78"/>
              </a:rPr>
              <a:t>CRP ، </a:t>
            </a:r>
            <a:r>
              <a:rPr lang="fa-IR" sz="1800" b="1" dirty="0">
                <a:cs typeface="B Mitra" panose="00000400000000000000" pitchFamily="2" charset="-78"/>
              </a:rPr>
              <a:t>انسولین ناشتا، کلسترول توتال، </a:t>
            </a:r>
            <a:r>
              <a:rPr lang="en-US" sz="1800" b="1" dirty="0">
                <a:cs typeface="B Mitra" panose="00000400000000000000" pitchFamily="2" charset="-78"/>
              </a:rPr>
              <a:t>HDL ، </a:t>
            </a:r>
            <a:r>
              <a:rPr lang="fa-IR" sz="1800" b="1" dirty="0">
                <a:cs typeface="B Mitra" panose="00000400000000000000" pitchFamily="2" charset="-78"/>
              </a:rPr>
              <a:t>تریگلیسیرید و داشتن یا نداشتن </a:t>
            </a:r>
            <a:r>
              <a:rPr lang="fa-IR" sz="1800" b="1" dirty="0" smtClean="0">
                <a:cs typeface="B Mitra" panose="00000400000000000000" pitchFamily="2" charset="-78"/>
              </a:rPr>
              <a:t>دیابت</a:t>
            </a:r>
            <a:endParaRPr lang="fa-IR" sz="1800" b="1" dirty="0">
              <a:cs typeface="B Mitra" panose="00000400000000000000" pitchFamily="2" charset="-78"/>
            </a:endParaRPr>
          </a:p>
          <a:p>
            <a:pPr algn="just" rtl="1">
              <a:lnSpc>
                <a:spcPct val="150000"/>
              </a:lnSpc>
            </a:pPr>
            <a:r>
              <a:rPr lang="fa-IR" sz="1800" b="1" dirty="0">
                <a:cs typeface="B Mitra" panose="00000400000000000000" pitchFamily="2" charset="-78"/>
              </a:rPr>
              <a:t> تعریف مدت چاقی عمومی و شکمی: تعداد سالهای با </a:t>
            </a:r>
            <a:r>
              <a:rPr lang="en-US" sz="1800" b="1" dirty="0">
                <a:cs typeface="B Mitra" panose="00000400000000000000" pitchFamily="2" charset="-78"/>
              </a:rPr>
              <a:t>BMI </a:t>
            </a:r>
            <a:r>
              <a:rPr lang="fa-IR" sz="1800" b="1" dirty="0">
                <a:cs typeface="B Mitra" panose="00000400000000000000" pitchFamily="2" charset="-78"/>
              </a:rPr>
              <a:t>بیش از 30 یا </a:t>
            </a:r>
            <a:r>
              <a:rPr lang="en-US" sz="1800" b="1" dirty="0">
                <a:cs typeface="B Mitra" panose="00000400000000000000" pitchFamily="2" charset="-78"/>
              </a:rPr>
              <a:t>WC </a:t>
            </a:r>
            <a:r>
              <a:rPr lang="fa-IR" sz="1800" b="1" dirty="0">
                <a:cs typeface="B Mitra" panose="00000400000000000000" pitchFamily="2" charset="-78"/>
              </a:rPr>
              <a:t>بیش از 102 در مردان و 88 در </a:t>
            </a:r>
            <a:r>
              <a:rPr lang="fa-IR" sz="1800" b="1" dirty="0" smtClean="0">
                <a:cs typeface="B Mitra" panose="00000400000000000000" pitchFamily="2" charset="-78"/>
              </a:rPr>
              <a:t>زنان</a:t>
            </a:r>
            <a:endParaRPr lang="en-US" sz="1800" b="1" dirty="0" smtClean="0">
              <a:cs typeface="B Mitra" panose="00000400000000000000" pitchFamily="2" charset="-78"/>
            </a:endParaRPr>
          </a:p>
        </p:txBody>
      </p:sp>
    </p:spTree>
    <p:extLst>
      <p:ext uri="{BB962C8B-B14F-4D97-AF65-F5344CB8AC3E}">
        <p14:creationId xmlns:p14="http://schemas.microsoft.com/office/powerpoint/2010/main" val="255595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9532" y="512676"/>
            <a:ext cx="496855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5436096" y="332656"/>
            <a:ext cx="3456384" cy="4824536"/>
          </a:xfrm>
        </p:spPr>
        <p:txBody>
          <a:bodyPr>
            <a:noAutofit/>
          </a:bodyPr>
          <a:lstStyle/>
          <a:p>
            <a:pPr marL="0" indent="0">
              <a:lnSpc>
                <a:spcPct val="150000"/>
              </a:lnSpc>
              <a:buNone/>
            </a:pPr>
            <a:r>
              <a:rPr lang="en-US" sz="1900" b="1"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AHRs for CAC according to </a:t>
            </a:r>
            <a:r>
              <a:rPr lang="en-US" sz="1900" b="1" dirty="0">
                <a:solidFill>
                  <a:srgbClr val="FF0000"/>
                </a:solidFill>
                <a:latin typeface="Times New Roman" panose="02020603050405020304" pitchFamily="18" charset="0"/>
                <a:cs typeface="Times New Roman" panose="02020603050405020304" pitchFamily="18" charset="0"/>
              </a:rPr>
              <a:t>time-varying BMI</a:t>
            </a:r>
            <a:r>
              <a:rPr lang="en-US" sz="1900" b="1" dirty="0">
                <a:latin typeface="Times New Roman" panose="02020603050405020304" pitchFamily="18" charset="0"/>
                <a:cs typeface="Times New Roman" panose="02020603050405020304" pitchFamily="18" charset="0"/>
              </a:rPr>
              <a:t> and </a:t>
            </a:r>
            <a:r>
              <a:rPr lang="en-US" sz="1900" b="1" dirty="0">
                <a:solidFill>
                  <a:srgbClr val="0070C0"/>
                </a:solidFill>
                <a:latin typeface="Times New Roman" panose="02020603050405020304" pitchFamily="18" charset="0"/>
                <a:cs typeface="Times New Roman" panose="02020603050405020304" pitchFamily="18" charset="0"/>
              </a:rPr>
              <a:t>waist circumference</a:t>
            </a:r>
            <a:r>
              <a:rPr lang="en-US" sz="1900" b="1" dirty="0">
                <a:latin typeface="Times New Roman" panose="02020603050405020304" pitchFamily="18" charset="0"/>
                <a:cs typeface="Times New Roman" panose="02020603050405020304" pitchFamily="18" charset="0"/>
              </a:rPr>
              <a:t> were </a:t>
            </a:r>
            <a:r>
              <a:rPr lang="en-US" sz="1900" b="1" dirty="0">
                <a:solidFill>
                  <a:srgbClr val="FF0000"/>
                </a:solidFill>
                <a:latin typeface="Times New Roman" panose="02020603050405020304" pitchFamily="18" charset="0"/>
                <a:cs typeface="Times New Roman" panose="02020603050405020304" pitchFamily="18" charset="0"/>
              </a:rPr>
              <a:t>1.03 (95% CI, 1.02–1.04)</a:t>
            </a:r>
            <a:r>
              <a:rPr lang="en-US" sz="1900" b="1" dirty="0">
                <a:latin typeface="Times New Roman" panose="02020603050405020304" pitchFamily="18" charset="0"/>
                <a:cs typeface="Times New Roman" panose="02020603050405020304" pitchFamily="18" charset="0"/>
              </a:rPr>
              <a:t> and </a:t>
            </a:r>
            <a:r>
              <a:rPr lang="en-US" sz="1900" b="1" dirty="0">
                <a:solidFill>
                  <a:srgbClr val="0070C0"/>
                </a:solidFill>
                <a:latin typeface="Times New Roman" panose="02020603050405020304" pitchFamily="18" charset="0"/>
                <a:cs typeface="Times New Roman" panose="02020603050405020304" pitchFamily="18" charset="0"/>
              </a:rPr>
              <a:t>1.02 (95% CI, 1.01–1.02), </a:t>
            </a:r>
            <a:r>
              <a:rPr lang="en-US" sz="1900" b="1" dirty="0">
                <a:latin typeface="Times New Roman" panose="02020603050405020304" pitchFamily="18" charset="0"/>
                <a:cs typeface="Times New Roman" panose="02020603050405020304" pitchFamily="18" charset="0"/>
              </a:rPr>
              <a:t>respectively, before and </a:t>
            </a:r>
            <a:r>
              <a:rPr lang="en-US" sz="1900" b="1" dirty="0">
                <a:solidFill>
                  <a:srgbClr val="FF0000"/>
                </a:solidFill>
                <a:latin typeface="Times New Roman" panose="02020603050405020304" pitchFamily="18" charset="0"/>
                <a:cs typeface="Times New Roman" panose="02020603050405020304" pitchFamily="18" charset="0"/>
              </a:rPr>
              <a:t>1.02 (95% CI, 1.01–1.03) </a:t>
            </a:r>
            <a:r>
              <a:rPr lang="en-US" sz="1900" b="1" dirty="0">
                <a:latin typeface="Times New Roman" panose="02020603050405020304" pitchFamily="18" charset="0"/>
                <a:cs typeface="Times New Roman" panose="02020603050405020304" pitchFamily="18" charset="0"/>
              </a:rPr>
              <a:t>and </a:t>
            </a:r>
            <a:r>
              <a:rPr lang="en-US" sz="1900" b="1" dirty="0">
                <a:solidFill>
                  <a:srgbClr val="0070C0"/>
                </a:solidFill>
                <a:latin typeface="Times New Roman" panose="02020603050405020304" pitchFamily="18" charset="0"/>
                <a:cs typeface="Times New Roman" panose="02020603050405020304" pitchFamily="18" charset="0"/>
              </a:rPr>
              <a:t>1.01 (95% CI, 1.00– 1.02), </a:t>
            </a:r>
            <a:r>
              <a:rPr lang="en-US" sz="1900" b="1" dirty="0">
                <a:latin typeface="Times New Roman" panose="02020603050405020304" pitchFamily="18" charset="0"/>
                <a:cs typeface="Times New Roman" panose="02020603050405020304" pitchFamily="18" charset="0"/>
              </a:rPr>
              <a:t>respectively, after adjustment for duration of overall or abdominal obesity.</a:t>
            </a:r>
            <a:endParaRPr lang="fa-IR" sz="19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5253007"/>
            <a:ext cx="8424936" cy="1200329"/>
          </a:xfrm>
          <a:prstGeom prst="rect">
            <a:avLst/>
          </a:prstGeom>
          <a:noFill/>
        </p:spPr>
        <p:txBody>
          <a:bodyPr wrap="square" rtlCol="1">
            <a:spAutoFit/>
          </a:bodyPr>
          <a:lstStyle/>
          <a:p>
            <a:pPr algn="just" rtl="1"/>
            <a:r>
              <a:rPr lang="fa-IR" b="1" dirty="0">
                <a:cs typeface="B Mitra" panose="00000400000000000000" pitchFamily="2" charset="-78"/>
              </a:rPr>
              <a:t>در مطالعه ما مدل </a:t>
            </a:r>
            <a:r>
              <a:rPr lang="en-US" b="1" dirty="0">
                <a:cs typeface="B Mitra" panose="00000400000000000000" pitchFamily="2" charset="-78"/>
              </a:rPr>
              <a:t>BMI</a:t>
            </a:r>
            <a:r>
              <a:rPr lang="fa-IR" b="1" dirty="0">
                <a:cs typeface="B Mitra" panose="00000400000000000000" pitchFamily="2" charset="-78"/>
              </a:rPr>
              <a:t> و </a:t>
            </a:r>
            <a:r>
              <a:rPr lang="en-US" b="1" dirty="0">
                <a:cs typeface="B Mitra" panose="00000400000000000000" pitchFamily="2" charset="-78"/>
              </a:rPr>
              <a:t>WC</a:t>
            </a:r>
            <a:r>
              <a:rPr lang="fa-IR" b="1" dirty="0">
                <a:cs typeface="B Mitra" panose="00000400000000000000" pitchFamily="2" charset="-78"/>
              </a:rPr>
              <a:t> اخیر بعد تعدیل با  میزان تجمعی آدیپوسیتی عمومی و شکمی نیز مرتبط با ایجاد ریسک بیماری  قلبی عروقی </a:t>
            </a:r>
            <a:r>
              <a:rPr lang="fa-IR" b="1" dirty="0" smtClean="0">
                <a:cs typeface="B Mitra" panose="00000400000000000000" pitchFamily="2" charset="-78"/>
              </a:rPr>
              <a:t>بود.</a:t>
            </a:r>
          </a:p>
          <a:p>
            <a:pPr algn="just" rtl="1"/>
            <a:r>
              <a:rPr lang="fa-IR" b="1" dirty="0" smtClean="0">
                <a:cs typeface="B Mitra" panose="00000400000000000000" pitchFamily="2" charset="-78"/>
              </a:rPr>
              <a:t>در </a:t>
            </a:r>
            <a:r>
              <a:rPr lang="fa-IR" b="1" dirty="0">
                <a:cs typeface="B Mitra" panose="00000400000000000000" pitchFamily="2" charset="-78"/>
              </a:rPr>
              <a:t>مورد </a:t>
            </a:r>
            <a:r>
              <a:rPr lang="en-US" b="1" dirty="0">
                <a:cs typeface="B Mitra" panose="00000400000000000000" pitchFamily="2" charset="-78"/>
              </a:rPr>
              <a:t>WC</a:t>
            </a:r>
            <a:r>
              <a:rPr lang="fa-IR" b="1" dirty="0">
                <a:cs typeface="B Mitra" panose="00000400000000000000" pitchFamily="2" charset="-78"/>
              </a:rPr>
              <a:t> اخیر حتی در حضور مدیاتورها ریسک باقی ماند</a:t>
            </a:r>
            <a:r>
              <a:rPr lang="fa-IR" b="1" dirty="0" smtClean="0">
                <a:cs typeface="B Mitra" panose="00000400000000000000" pitchFamily="2" charset="-78"/>
              </a:rPr>
              <a:t>.</a:t>
            </a:r>
          </a:p>
          <a:p>
            <a:pPr algn="just" rtl="1"/>
            <a:r>
              <a:rPr lang="fa-IR" b="1" dirty="0" smtClean="0">
                <a:cs typeface="B Mitra" panose="00000400000000000000" pitchFamily="2" charset="-78"/>
              </a:rPr>
              <a:t>همچنین </a:t>
            </a:r>
            <a:r>
              <a:rPr lang="fa-IR" b="1" dirty="0">
                <a:cs typeface="B Mitra" panose="00000400000000000000" pitchFamily="2" charset="-78"/>
              </a:rPr>
              <a:t>مدل های در برگیرنده </a:t>
            </a:r>
            <a:r>
              <a:rPr lang="en-US" b="1" dirty="0">
                <a:cs typeface="B Mitra" panose="00000400000000000000" pitchFamily="2" charset="-78"/>
              </a:rPr>
              <a:t>BMI</a:t>
            </a:r>
            <a:r>
              <a:rPr lang="fa-IR" b="1" dirty="0">
                <a:cs typeface="B Mitra" panose="00000400000000000000" pitchFamily="2" charset="-78"/>
              </a:rPr>
              <a:t> و </a:t>
            </a:r>
            <a:r>
              <a:rPr lang="en-US" b="1" dirty="0">
                <a:cs typeface="B Mitra" panose="00000400000000000000" pitchFamily="2" charset="-78"/>
              </a:rPr>
              <a:t>WC</a:t>
            </a:r>
            <a:r>
              <a:rPr lang="fa-IR" b="1" dirty="0">
                <a:cs typeface="B Mitra" panose="00000400000000000000" pitchFamily="2" charset="-78"/>
              </a:rPr>
              <a:t> اخیر با در نظر گرفتن نمره </a:t>
            </a:r>
            <a:r>
              <a:rPr lang="en-US" b="1" dirty="0">
                <a:cs typeface="B Mitra" panose="00000400000000000000" pitchFamily="2" charset="-78"/>
              </a:rPr>
              <a:t>AIC</a:t>
            </a:r>
            <a:r>
              <a:rPr lang="fa-IR" b="1" dirty="0">
                <a:cs typeface="B Mitra" panose="00000400000000000000" pitchFamily="2" charset="-78"/>
              </a:rPr>
              <a:t> ، </a:t>
            </a:r>
            <a:r>
              <a:rPr lang="en-US" b="1" dirty="0">
                <a:cs typeface="B Mitra" panose="00000400000000000000" pitchFamily="2" charset="-78"/>
              </a:rPr>
              <a:t>fitness</a:t>
            </a:r>
            <a:r>
              <a:rPr lang="fa-IR" b="1" dirty="0">
                <a:cs typeface="B Mitra" panose="00000400000000000000" pitchFamily="2" charset="-78"/>
              </a:rPr>
              <a:t> </a:t>
            </a:r>
            <a:r>
              <a:rPr lang="fa-IR" b="1" dirty="0" smtClean="0">
                <a:cs typeface="B Mitra" panose="00000400000000000000" pitchFamily="2" charset="-78"/>
              </a:rPr>
              <a:t>بهتری </a:t>
            </a:r>
            <a:r>
              <a:rPr lang="fa-IR" b="1" dirty="0">
                <a:cs typeface="B Mitra" panose="00000400000000000000" pitchFamily="2" charset="-78"/>
              </a:rPr>
              <a:t>را نشان دادند.</a:t>
            </a:r>
          </a:p>
        </p:txBody>
      </p:sp>
    </p:spTree>
    <p:extLst>
      <p:ext uri="{BB962C8B-B14F-4D97-AF65-F5344CB8AC3E}">
        <p14:creationId xmlns:p14="http://schemas.microsoft.com/office/powerpoint/2010/main" val="31870158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46" y="265306"/>
            <a:ext cx="8352928" cy="2371606"/>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28670" y="2924944"/>
            <a:ext cx="8352928" cy="3416320"/>
          </a:xfrm>
          <a:prstGeom prst="rect">
            <a:avLst/>
          </a:prstGeom>
        </p:spPr>
        <p:txBody>
          <a:bodyPr wrap="square">
            <a:spAutoFit/>
          </a:bodyPr>
          <a:lstStyle/>
          <a:p>
            <a:pPr marL="342900" indent="-342900" algn="r" rtl="1">
              <a:lnSpc>
                <a:spcPct val="150000"/>
              </a:lnSpc>
              <a:buFont typeface="Wingdings" panose="05000000000000000000" pitchFamily="2" charset="2"/>
              <a:buChar char="v"/>
            </a:pPr>
            <a:r>
              <a:rPr lang="fa-IR" b="1" dirty="0">
                <a:cs typeface="B Mitra" panose="00000400000000000000" pitchFamily="2" charset="-78"/>
              </a:rPr>
              <a:t>سال، محل و طراحی مطالعه </a:t>
            </a:r>
            <a:r>
              <a:rPr lang="fa-IR" b="1" dirty="0" smtClean="0">
                <a:cs typeface="B Mitra" panose="00000400000000000000" pitchFamily="2" charset="-78"/>
              </a:rPr>
              <a:t>: 2015  </a:t>
            </a:r>
            <a:r>
              <a:rPr lang="fa-IR" b="1" dirty="0">
                <a:cs typeface="B Mitra" panose="00000400000000000000" pitchFamily="2" charset="-78"/>
              </a:rPr>
              <a:t>، مطالعه کوهورت کاردیا در آمریکا</a:t>
            </a:r>
          </a:p>
          <a:p>
            <a:pPr marL="342900" indent="-342900" algn="r" rtl="1">
              <a:lnSpc>
                <a:spcPct val="150000"/>
              </a:lnSpc>
              <a:buFont typeface="Wingdings" panose="05000000000000000000" pitchFamily="2" charset="2"/>
              <a:buChar char="v"/>
            </a:pPr>
            <a:r>
              <a:rPr lang="fa-IR" b="1" dirty="0">
                <a:cs typeface="B Mitra" panose="00000400000000000000" pitchFamily="2" charset="-78"/>
              </a:rPr>
              <a:t>جمعیت مورد مطالعه: 4061 </a:t>
            </a:r>
            <a:r>
              <a:rPr lang="fa-IR" b="1" dirty="0" smtClean="0">
                <a:cs typeface="B Mitra" panose="00000400000000000000" pitchFamily="2" charset="-78"/>
              </a:rPr>
              <a:t>بیمار</a:t>
            </a:r>
            <a:endParaRPr lang="fa-IR" b="1" dirty="0">
              <a:cs typeface="B Mitra" panose="00000400000000000000" pitchFamily="2" charset="-78"/>
            </a:endParaRPr>
          </a:p>
          <a:p>
            <a:pPr marL="342900" indent="-342900" algn="r" rtl="1">
              <a:lnSpc>
                <a:spcPct val="150000"/>
              </a:lnSpc>
              <a:buFont typeface="Wingdings" panose="05000000000000000000" pitchFamily="2" charset="2"/>
              <a:buChar char="v"/>
            </a:pPr>
            <a:r>
              <a:rPr lang="fa-IR" b="1" dirty="0">
                <a:cs typeface="B Mitra" panose="00000400000000000000" pitchFamily="2" charset="-78"/>
              </a:rPr>
              <a:t>ارزیابی ارتباط اثر </a:t>
            </a:r>
            <a:r>
              <a:rPr lang="en-US" b="1" dirty="0">
                <a:cs typeface="B Mitra" panose="00000400000000000000" pitchFamily="2" charset="-78"/>
              </a:rPr>
              <a:t>excess BMI-year </a:t>
            </a:r>
            <a:r>
              <a:rPr lang="fa-IR" b="1" dirty="0" smtClean="0">
                <a:cs typeface="B Mitra" panose="00000400000000000000" pitchFamily="2" charset="-78"/>
              </a:rPr>
              <a:t>و </a:t>
            </a:r>
            <a:r>
              <a:rPr lang="en-US" b="1" dirty="0">
                <a:cs typeface="B Mitra" panose="00000400000000000000" pitchFamily="2" charset="-78"/>
              </a:rPr>
              <a:t>excess WC-year </a:t>
            </a:r>
            <a:r>
              <a:rPr lang="fa-IR" b="1" dirty="0">
                <a:cs typeface="B Mitra" panose="00000400000000000000" pitchFamily="2" charset="-78"/>
              </a:rPr>
              <a:t>با ریسک  بروز بروز </a:t>
            </a:r>
            <a:r>
              <a:rPr lang="en-US" b="1" dirty="0">
                <a:cs typeface="B Mitra" panose="00000400000000000000" pitchFamily="2" charset="-78"/>
              </a:rPr>
              <a:t>CVD ،CHD </a:t>
            </a:r>
            <a:r>
              <a:rPr lang="fa-IR" b="1" dirty="0">
                <a:cs typeface="B Mitra" panose="00000400000000000000" pitchFamily="2" charset="-78"/>
              </a:rPr>
              <a:t>و </a:t>
            </a:r>
            <a:r>
              <a:rPr lang="en-US" b="1" dirty="0">
                <a:cs typeface="B Mitra" panose="00000400000000000000" pitchFamily="2" charset="-78"/>
              </a:rPr>
              <a:t>HF </a:t>
            </a:r>
          </a:p>
          <a:p>
            <a:pPr marL="342900" indent="-342900" algn="r" rtl="1">
              <a:lnSpc>
                <a:spcPct val="150000"/>
              </a:lnSpc>
              <a:buFont typeface="Wingdings" panose="05000000000000000000" pitchFamily="2" charset="2"/>
              <a:buChar char="v"/>
            </a:pPr>
            <a:r>
              <a:rPr lang="fa-IR" b="1" dirty="0">
                <a:cs typeface="B Mitra" panose="00000400000000000000" pitchFamily="2" charset="-78"/>
              </a:rPr>
              <a:t>پیگیری متوسط 24.8  ساله( معاینات 0،2،5،7،10،15،20،25)</a:t>
            </a:r>
          </a:p>
          <a:p>
            <a:pPr marL="342900" indent="-342900" algn="r" rtl="1">
              <a:lnSpc>
                <a:spcPct val="150000"/>
              </a:lnSpc>
              <a:buFont typeface="Wingdings" panose="05000000000000000000" pitchFamily="2" charset="2"/>
              <a:buChar char="v"/>
            </a:pPr>
            <a:r>
              <a:rPr lang="fa-IR" b="1" dirty="0" smtClean="0">
                <a:cs typeface="B Mitra" panose="00000400000000000000" pitchFamily="2" charset="-78"/>
              </a:rPr>
              <a:t>تعدیل</a:t>
            </a:r>
            <a:r>
              <a:rPr lang="fa-IR" b="1" dirty="0">
                <a:cs typeface="B Mitra" panose="00000400000000000000" pitchFamily="2" charset="-78"/>
              </a:rPr>
              <a:t>: مدل </a:t>
            </a:r>
            <a:r>
              <a:rPr lang="fa-IR" b="1" dirty="0" smtClean="0">
                <a:cs typeface="B Mitra" panose="00000400000000000000" pitchFamily="2" charset="-78"/>
              </a:rPr>
              <a:t>1:</a:t>
            </a:r>
            <a:r>
              <a:rPr lang="en-US" b="1" dirty="0" smtClean="0">
                <a:cs typeface="B Mitra" panose="00000400000000000000" pitchFamily="2" charset="-78"/>
              </a:rPr>
              <a:t> </a:t>
            </a:r>
            <a:r>
              <a:rPr lang="fa-IR" b="1" dirty="0" smtClean="0">
                <a:cs typeface="B Mitra" panose="00000400000000000000" pitchFamily="2" charset="-78"/>
              </a:rPr>
              <a:t>سن،جنس و متغیر های مداخله گر</a:t>
            </a:r>
          </a:p>
          <a:p>
            <a:pPr marL="342900" indent="-342900" algn="r" rtl="1">
              <a:lnSpc>
                <a:spcPct val="150000"/>
              </a:lnSpc>
              <a:buFont typeface="Wingdings" panose="05000000000000000000" pitchFamily="2" charset="2"/>
              <a:buChar char="v"/>
            </a:pPr>
            <a:r>
              <a:rPr lang="fa-IR" b="1" dirty="0" smtClean="0">
                <a:cs typeface="B Mitra" panose="00000400000000000000" pitchFamily="2" charset="-78"/>
              </a:rPr>
              <a:t>مدل 2:</a:t>
            </a:r>
            <a:r>
              <a:rPr lang="en-US" b="1" dirty="0" smtClean="0">
                <a:cs typeface="B Mitra" panose="00000400000000000000" pitchFamily="2" charset="-78"/>
              </a:rPr>
              <a:t> </a:t>
            </a:r>
            <a:r>
              <a:rPr lang="fa-IR" b="1" dirty="0" smtClean="0">
                <a:cs typeface="B Mitra" panose="00000400000000000000" pitchFamily="2" charset="-78"/>
              </a:rPr>
              <a:t>مدل 1 به همراه </a:t>
            </a:r>
            <a:r>
              <a:rPr lang="fa-IR" b="1" dirty="0">
                <a:cs typeface="B Mitra" panose="00000400000000000000" pitchFamily="2" charset="-78"/>
              </a:rPr>
              <a:t>متغیر های های </a:t>
            </a:r>
            <a:r>
              <a:rPr lang="fa-IR" b="1" dirty="0" smtClean="0">
                <a:cs typeface="B Mitra" panose="00000400000000000000" pitchFamily="2" charset="-78"/>
              </a:rPr>
              <a:t>مدیاتور</a:t>
            </a:r>
          </a:p>
          <a:p>
            <a:pPr marL="342900" indent="-342900" algn="r" rtl="1">
              <a:lnSpc>
                <a:spcPct val="150000"/>
              </a:lnSpc>
              <a:buFont typeface="Wingdings" panose="05000000000000000000" pitchFamily="2" charset="2"/>
              <a:buChar char="v"/>
            </a:pPr>
            <a:r>
              <a:rPr lang="en-US" b="1" dirty="0" smtClean="0">
                <a:cs typeface="B Mitra" panose="00000400000000000000" pitchFamily="2" charset="-78"/>
              </a:rPr>
              <a:t>excess BMI-year </a:t>
            </a:r>
            <a:r>
              <a:rPr lang="fa-IR" b="1" dirty="0">
                <a:cs typeface="B Mitra" panose="00000400000000000000" pitchFamily="2" charset="-78"/>
              </a:rPr>
              <a:t>و </a:t>
            </a:r>
            <a:r>
              <a:rPr lang="en-US" b="1" dirty="0">
                <a:cs typeface="B Mitra" panose="00000400000000000000" pitchFamily="2" charset="-78"/>
              </a:rPr>
              <a:t>excess WC-year: </a:t>
            </a:r>
            <a:r>
              <a:rPr lang="fa-IR" b="1" dirty="0">
                <a:cs typeface="B Mitra" panose="00000400000000000000" pitchFamily="2" charset="-78"/>
              </a:rPr>
              <a:t>با محاسبه درجه بالاتر بودن </a:t>
            </a:r>
            <a:r>
              <a:rPr lang="en-US" b="1" dirty="0">
                <a:cs typeface="B Mitra" panose="00000400000000000000" pitchFamily="2" charset="-78"/>
              </a:rPr>
              <a:t>BMI </a:t>
            </a:r>
            <a:r>
              <a:rPr lang="fa-IR" b="1" dirty="0">
                <a:cs typeface="B Mitra" panose="00000400000000000000" pitchFamily="2" charset="-78"/>
              </a:rPr>
              <a:t>از 25و </a:t>
            </a:r>
            <a:r>
              <a:rPr lang="en-US" b="1" dirty="0">
                <a:cs typeface="B Mitra" panose="00000400000000000000" pitchFamily="2" charset="-78"/>
              </a:rPr>
              <a:t>WC </a:t>
            </a:r>
            <a:r>
              <a:rPr lang="fa-IR" b="1" dirty="0">
                <a:cs typeface="B Mitra" panose="00000400000000000000" pitchFamily="2" charset="-78"/>
              </a:rPr>
              <a:t>از 94 در مردان و 80 در زنان در هر سال پیگیری، ضرب در تعداد سالهای پیگیری</a:t>
            </a:r>
          </a:p>
        </p:txBody>
      </p:sp>
    </p:spTree>
    <p:extLst>
      <p:ext uri="{BB962C8B-B14F-4D97-AF65-F5344CB8AC3E}">
        <p14:creationId xmlns:p14="http://schemas.microsoft.com/office/powerpoint/2010/main" val="32778358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59</a:t>
            </a:fld>
            <a:endParaRPr lang="en-US"/>
          </a:p>
        </p:txBody>
      </p:sp>
      <p:sp>
        <p:nvSpPr>
          <p:cNvPr id="7" name="Title 1"/>
          <p:cNvSpPr>
            <a:spLocks noGrp="1"/>
          </p:cNvSpPr>
          <p:nvPr>
            <p:ph type="title"/>
          </p:nvPr>
        </p:nvSpPr>
        <p:spPr>
          <a:xfrm>
            <a:off x="461823" y="224386"/>
            <a:ext cx="3826768" cy="562073"/>
          </a:xfrm>
        </p:spPr>
        <p:txBody>
          <a:bodyPr>
            <a:normAutofit/>
          </a:bodyPr>
          <a:lstStyle/>
          <a:p>
            <a:r>
              <a:rPr lang="en-US" sz="2000" b="1" dirty="0" smtClean="0">
                <a:solidFill>
                  <a:srgbClr val="C00000"/>
                </a:solidFill>
                <a:cs typeface="B Titr" pitchFamily="2" charset="-78"/>
              </a:rPr>
              <a:t>HR according to excess BMI-years</a:t>
            </a:r>
            <a:endParaRPr lang="fa-IR" sz="2000" dirty="0"/>
          </a:p>
        </p:txBody>
      </p:sp>
      <p:sp>
        <p:nvSpPr>
          <p:cNvPr id="8" name="Title 1"/>
          <p:cNvSpPr txBox="1">
            <a:spLocks/>
          </p:cNvSpPr>
          <p:nvPr/>
        </p:nvSpPr>
        <p:spPr>
          <a:xfrm>
            <a:off x="4772917" y="274640"/>
            <a:ext cx="3826768" cy="56207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C00000"/>
                </a:solidFill>
              </a:rPr>
              <a:t>HR according to excess </a:t>
            </a:r>
            <a:r>
              <a:rPr lang="en-US" sz="2000" b="1" dirty="0" smtClean="0">
                <a:solidFill>
                  <a:srgbClr val="C00000"/>
                </a:solidFill>
              </a:rPr>
              <a:t>WC-years</a:t>
            </a:r>
            <a:endParaRPr lang="fa-IR"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5291" y="707889"/>
            <a:ext cx="3866678" cy="4124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Grp="1" noChangeAspect="1" noChangeArrowheads="1"/>
          </p:cNvPicPr>
          <p:nvPr>
            <p:ph idx="1"/>
          </p:nvPr>
        </p:nvPicPr>
        <p:blipFill>
          <a:blip r:embed="rId3"/>
          <a:srcRect/>
          <a:stretch>
            <a:fillRect/>
          </a:stretch>
        </p:blipFill>
        <p:spPr bwMode="auto">
          <a:xfrm>
            <a:off x="493722" y="4725144"/>
            <a:ext cx="8229600" cy="1640242"/>
          </a:xfrm>
          <a:prstGeom prst="rect">
            <a:avLst/>
          </a:prstGeom>
          <a:noFill/>
          <a:ln w="9525">
            <a:noFill/>
            <a:miter lim="800000"/>
            <a:headEnd/>
            <a:tailEnd/>
          </a:ln>
          <a:effec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97254" y="766202"/>
            <a:ext cx="3849981" cy="40679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83568" y="1052736"/>
            <a:ext cx="1584176"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1" name="Rectangle 10"/>
          <p:cNvSpPr/>
          <p:nvPr/>
        </p:nvSpPr>
        <p:spPr>
          <a:xfrm>
            <a:off x="4932040" y="1052736"/>
            <a:ext cx="1584176"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4" name="Rectangle 13"/>
          <p:cNvSpPr/>
          <p:nvPr/>
        </p:nvSpPr>
        <p:spPr>
          <a:xfrm>
            <a:off x="4932040" y="3429000"/>
            <a:ext cx="936104"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5" name="Rectangle 14"/>
          <p:cNvSpPr/>
          <p:nvPr/>
        </p:nvSpPr>
        <p:spPr>
          <a:xfrm>
            <a:off x="4932040" y="2276872"/>
            <a:ext cx="1584176"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6" name="Rectangle 15"/>
          <p:cNvSpPr/>
          <p:nvPr/>
        </p:nvSpPr>
        <p:spPr>
          <a:xfrm>
            <a:off x="683568" y="3429000"/>
            <a:ext cx="936104"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7" name="Rectangle 16"/>
          <p:cNvSpPr/>
          <p:nvPr/>
        </p:nvSpPr>
        <p:spPr>
          <a:xfrm>
            <a:off x="683568" y="2276872"/>
            <a:ext cx="1584176" cy="21602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8" name="Rectangle 17"/>
          <p:cNvSpPr/>
          <p:nvPr/>
        </p:nvSpPr>
        <p:spPr>
          <a:xfrm>
            <a:off x="2555775" y="836712"/>
            <a:ext cx="1732816" cy="216024"/>
          </a:xfrm>
          <a:prstGeom prst="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19" name="Rectangle 18"/>
          <p:cNvSpPr/>
          <p:nvPr/>
        </p:nvSpPr>
        <p:spPr>
          <a:xfrm>
            <a:off x="6444208" y="836712"/>
            <a:ext cx="2411988" cy="216024"/>
          </a:xfrm>
          <a:prstGeom prst="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22" name="Rectangle 21"/>
          <p:cNvSpPr/>
          <p:nvPr/>
        </p:nvSpPr>
        <p:spPr>
          <a:xfrm>
            <a:off x="2795208" y="1772815"/>
            <a:ext cx="1416752" cy="214411"/>
          </a:xfrm>
          <a:prstGeom prst="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sp>
        <p:nvSpPr>
          <p:cNvPr id="23" name="Rectangle 22"/>
          <p:cNvSpPr/>
          <p:nvPr/>
        </p:nvSpPr>
        <p:spPr>
          <a:xfrm>
            <a:off x="6971672" y="1772814"/>
            <a:ext cx="1416752" cy="214411"/>
          </a:xfrm>
          <a:prstGeom prst="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a:p>
        </p:txBody>
      </p:sp>
      <p:pic>
        <p:nvPicPr>
          <p:cNvPr id="3" name="Picture 2"/>
          <p:cNvPicPr>
            <a:picLocks noChangeAspect="1"/>
          </p:cNvPicPr>
          <p:nvPr/>
        </p:nvPicPr>
        <p:blipFill>
          <a:blip r:embed="rId5"/>
          <a:stretch>
            <a:fillRect/>
          </a:stretch>
        </p:blipFill>
        <p:spPr>
          <a:xfrm>
            <a:off x="2411760" y="5504961"/>
            <a:ext cx="1876831" cy="332246"/>
          </a:xfrm>
          <a:prstGeom prst="rect">
            <a:avLst/>
          </a:prstGeom>
          <a:ln w="28575">
            <a:solidFill>
              <a:schemeClr val="accent6">
                <a:lumMod val="50000"/>
              </a:schemeClr>
            </a:solidFill>
          </a:ln>
        </p:spPr>
      </p:pic>
      <p:pic>
        <p:nvPicPr>
          <p:cNvPr id="6" name="Picture 5"/>
          <p:cNvPicPr>
            <a:picLocks noChangeAspect="1"/>
          </p:cNvPicPr>
          <p:nvPr/>
        </p:nvPicPr>
        <p:blipFill>
          <a:blip r:embed="rId6"/>
          <a:stretch>
            <a:fillRect/>
          </a:stretch>
        </p:blipFill>
        <p:spPr>
          <a:xfrm>
            <a:off x="5033380" y="5504960"/>
            <a:ext cx="667876" cy="332247"/>
          </a:xfrm>
          <a:prstGeom prst="rect">
            <a:avLst/>
          </a:prstGeom>
          <a:ln w="28575">
            <a:solidFill>
              <a:schemeClr val="accent6">
                <a:lumMod val="50000"/>
              </a:schemeClr>
            </a:solidFill>
          </a:ln>
        </p:spPr>
      </p:pic>
      <p:pic>
        <p:nvPicPr>
          <p:cNvPr id="12" name="Picture 11"/>
          <p:cNvPicPr>
            <a:picLocks noChangeAspect="1"/>
          </p:cNvPicPr>
          <p:nvPr/>
        </p:nvPicPr>
        <p:blipFill>
          <a:blip r:embed="rId7"/>
          <a:stretch>
            <a:fillRect/>
          </a:stretch>
        </p:blipFill>
        <p:spPr>
          <a:xfrm>
            <a:off x="6971672" y="5519167"/>
            <a:ext cx="808057" cy="312743"/>
          </a:xfrm>
          <a:prstGeom prst="rect">
            <a:avLst/>
          </a:prstGeom>
          <a:ln w="28575">
            <a:solidFill>
              <a:schemeClr val="accent6">
                <a:lumMod val="50000"/>
              </a:schemeClr>
            </a:solidFill>
          </a:ln>
        </p:spPr>
      </p:pic>
    </p:spTree>
    <p:extLst>
      <p:ext uri="{BB962C8B-B14F-4D97-AF65-F5344CB8AC3E}">
        <p14:creationId xmlns:p14="http://schemas.microsoft.com/office/powerpoint/2010/main" val="28819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562074"/>
          </a:xfrm>
        </p:spPr>
        <p:txBody>
          <a:bodyPr>
            <a:no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a:xfrm>
            <a:off x="457200" y="1412776"/>
            <a:ext cx="8229600" cy="5040560"/>
          </a:xfrm>
        </p:spPr>
        <p:txBody>
          <a:bodyPr>
            <a:normAutofit lnSpcReduction="10000"/>
          </a:bodyPr>
          <a:lstStyle/>
          <a:p>
            <a:pPr algn="just" rtl="1">
              <a:lnSpc>
                <a:spcPct val="150000"/>
              </a:lnSpc>
              <a:buFont typeface="Wingdings" pitchFamily="2" charset="2"/>
              <a:buChar char="v"/>
            </a:pPr>
            <a:r>
              <a:rPr lang="fa-IR" sz="2400" b="1" dirty="0" smtClean="0">
                <a:cs typeface="B Mitra" panose="00000400000000000000" pitchFamily="2" charset="-78"/>
              </a:rPr>
              <a:t> اکثر مطالعات کوهورت آینده نگر ارتباط </a:t>
            </a:r>
            <a:r>
              <a:rPr lang="fa-IR" sz="2400" b="1" i="1" dirty="0" smtClean="0">
                <a:solidFill>
                  <a:schemeClr val="accent6">
                    <a:lumMod val="50000"/>
                  </a:schemeClr>
                </a:solidFill>
                <a:cs typeface="B Mitra" panose="00000400000000000000" pitchFamily="2" charset="-78"/>
              </a:rPr>
              <a:t>یک نوبت اندازه گیری </a:t>
            </a:r>
            <a:r>
              <a:rPr lang="fa-IR" sz="2400" b="1" dirty="0" smtClean="0">
                <a:cs typeface="B Mitra" panose="00000400000000000000" pitchFamily="2" charset="-78"/>
              </a:rPr>
              <a:t>نمایه توده بدنی و دور کمر در اندازه گیری</a:t>
            </a:r>
            <a:r>
              <a:rPr lang="fa-IR" sz="2400" b="1" i="1" dirty="0" smtClean="0">
                <a:cs typeface="B Mitra" panose="00000400000000000000" pitchFamily="2" charset="-78"/>
              </a:rPr>
              <a:t> </a:t>
            </a:r>
            <a:r>
              <a:rPr lang="fa-IR" sz="2400" b="1" i="1" dirty="0" smtClean="0">
                <a:solidFill>
                  <a:schemeClr val="accent6">
                    <a:lumMod val="50000"/>
                  </a:schemeClr>
                </a:solidFill>
                <a:cs typeface="B Mitra" panose="00000400000000000000" pitchFamily="2" charset="-78"/>
              </a:rPr>
              <a:t>پایه</a:t>
            </a:r>
            <a:r>
              <a:rPr lang="fa-IR" sz="2400" b="1" i="1" dirty="0" smtClean="0">
                <a:cs typeface="B Mitra" panose="00000400000000000000" pitchFamily="2" charset="-78"/>
              </a:rPr>
              <a:t> </a:t>
            </a:r>
            <a:r>
              <a:rPr lang="fa-IR" sz="2400" b="1" i="1" dirty="0" smtClean="0">
                <a:solidFill>
                  <a:schemeClr val="accent6">
                    <a:lumMod val="50000"/>
                  </a:schemeClr>
                </a:solidFill>
                <a:cs typeface="B Mitra" panose="00000400000000000000" pitchFamily="2" charset="-78"/>
              </a:rPr>
              <a:t> </a:t>
            </a:r>
            <a:r>
              <a:rPr lang="fa-IR" sz="2400" b="1" dirty="0" smtClean="0">
                <a:cs typeface="B Mitra" panose="00000400000000000000" pitchFamily="2" charset="-78"/>
              </a:rPr>
              <a:t>را با ريسك  بروز بيماريهای حوادث قلبی بررسی کرده اند(1).</a:t>
            </a:r>
          </a:p>
          <a:p>
            <a:pPr algn="just" rtl="1">
              <a:lnSpc>
                <a:spcPct val="150000"/>
              </a:lnSpc>
              <a:buFont typeface="Wingdings" pitchFamily="2" charset="2"/>
              <a:buChar char="v"/>
            </a:pPr>
            <a:r>
              <a:rPr lang="fa-IR" sz="2400" b="1" dirty="0" smtClean="0">
                <a:cs typeface="B Mitra" panose="00000400000000000000" pitchFamily="2" charset="-78"/>
              </a:rPr>
              <a:t>مطالعه انجام شده بر روی کوهورت </a:t>
            </a:r>
            <a:r>
              <a:rPr lang="en-US" sz="2400" b="1" dirty="0" smtClean="0">
                <a:cs typeface="B Mitra" panose="00000400000000000000" pitchFamily="2" charset="-78"/>
              </a:rPr>
              <a:t>TLGS</a:t>
            </a:r>
            <a:r>
              <a:rPr lang="fa-IR" sz="2400" b="1" dirty="0" smtClean="0">
                <a:cs typeface="B Mitra" panose="00000400000000000000" pitchFamily="2" charset="-78"/>
              </a:rPr>
              <a:t> با پیگیری 7.6 ساله نشان داد که یک انحراف معیار افزایش در میزان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در اندازه گیری پایه با در نظر گرفتن متغیر های مداخله گر ، به ترتیب مرتبط با 32 و 39 درصد افزایش ریسک بیماری قلبی عروقی در مردان بود، این ریسک در زنان نیز به ترتیب 19 و 36 درصد بود(2).</a:t>
            </a:r>
            <a:endParaRPr lang="en-US" sz="2400" b="1" dirty="0" smtClean="0">
              <a:cs typeface="B Nazanin" pitchFamily="2" charset="-78"/>
            </a:endParaRPr>
          </a:p>
          <a:p>
            <a:pPr>
              <a:buAutoNum type="arabicPeriod"/>
            </a:pPr>
            <a:r>
              <a:rPr lang="en-US" sz="1600" b="1" dirty="0" smtClean="0">
                <a:latin typeface="Times" panose="02020603060405020304" pitchFamily="18" charset="0"/>
              </a:rPr>
              <a:t>Lu Y, </a:t>
            </a:r>
            <a:r>
              <a:rPr lang="en-US" sz="1600" b="1" dirty="0" err="1" smtClean="0">
                <a:latin typeface="Times" panose="02020603060405020304" pitchFamily="18" charset="0"/>
              </a:rPr>
              <a:t>etal</a:t>
            </a:r>
            <a:r>
              <a:rPr lang="en-US" sz="1600" b="1" dirty="0" smtClean="0">
                <a:latin typeface="Times" panose="02020603060405020304" pitchFamily="18" charset="0"/>
              </a:rPr>
              <a:t>. Lancet. 2014 Mar 15;383(9921):970-83</a:t>
            </a:r>
          </a:p>
          <a:p>
            <a:pPr>
              <a:buAutoNum type="arabicPeriod"/>
            </a:pPr>
            <a:r>
              <a:rPr lang="en-US" sz="1600" b="1" dirty="0" err="1" smtClean="0">
                <a:latin typeface="Times" panose="02020603060405020304" pitchFamily="18" charset="0"/>
              </a:rPr>
              <a:t>Hadaegh</a:t>
            </a:r>
            <a:r>
              <a:rPr lang="en-US" sz="1600" b="1" dirty="0" smtClean="0">
                <a:latin typeface="Times" panose="02020603060405020304" pitchFamily="18" charset="0"/>
              </a:rPr>
              <a:t>, </a:t>
            </a:r>
            <a:r>
              <a:rPr lang="en-US" sz="1600" b="1" dirty="0" err="1" smtClean="0">
                <a:latin typeface="Times" panose="02020603060405020304" pitchFamily="18" charset="0"/>
              </a:rPr>
              <a:t>etal</a:t>
            </a:r>
            <a:r>
              <a:rPr lang="en-US" sz="1600" b="1" dirty="0" smtClean="0">
                <a:latin typeface="Times" panose="02020603060405020304" pitchFamily="18" charset="0"/>
              </a:rPr>
              <a:t>. International  Journal of obesity,2009;33:1437-1445</a:t>
            </a:r>
            <a:endParaRPr lang="en-US" sz="1600" b="1" dirty="0">
              <a:latin typeface="Times" panose="02020603060405020304" pitchFamily="18" charset="0"/>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359024"/>
          </a:xfrm>
        </p:spPr>
        <p:txBody>
          <a:bodyPr>
            <a:normAutofit/>
          </a:bodyPr>
          <a:lstStyle/>
          <a:p>
            <a:pPr rtl="1"/>
            <a:r>
              <a:rPr lang="fa-IR" sz="2000" b="1" dirty="0" smtClean="0">
                <a:cs typeface="B Nazanin" pitchFamily="2" charset="-78"/>
              </a:rPr>
              <a:t>نمرات </a:t>
            </a:r>
            <a:r>
              <a:rPr lang="en-US" sz="2000" b="1" dirty="0" smtClean="0">
                <a:cs typeface="B Nazanin" pitchFamily="2" charset="-78"/>
              </a:rPr>
              <a:t>AIC</a:t>
            </a:r>
            <a:r>
              <a:rPr lang="fa-IR" sz="2000" b="1" dirty="0" smtClean="0">
                <a:cs typeface="B Nazanin" pitchFamily="2" charset="-78"/>
              </a:rPr>
              <a:t> برای مقایسه نمایه توده بدنی(</a:t>
            </a:r>
            <a:r>
              <a:rPr lang="en-US" sz="2000" b="1" dirty="0" smtClean="0">
                <a:cs typeface="B Nazanin" pitchFamily="2" charset="-78"/>
              </a:rPr>
              <a:t>BMI</a:t>
            </a:r>
            <a:r>
              <a:rPr lang="fa-IR" sz="2000" b="1" dirty="0" smtClean="0">
                <a:cs typeface="B Nazanin" pitchFamily="2" charset="-78"/>
              </a:rPr>
              <a:t>) </a:t>
            </a:r>
            <a:r>
              <a:rPr lang="fa-IR" sz="2000" b="1" dirty="0">
                <a:cs typeface="B Nazanin" pitchFamily="2" charset="-78"/>
              </a:rPr>
              <a:t>با آدیپوسیتی تجمعی </a:t>
            </a:r>
            <a:r>
              <a:rPr lang="fa-IR" sz="2000" b="1" dirty="0" smtClean="0">
                <a:cs typeface="B Nazanin" pitchFamily="2" charset="-78"/>
              </a:rPr>
              <a:t>عمومی </a:t>
            </a:r>
            <a:r>
              <a:rPr lang="fa-IR" sz="2000" b="1" dirty="0">
                <a:cs typeface="B Nazanin" pitchFamily="2" charset="-78"/>
              </a:rPr>
              <a:t>(</a:t>
            </a:r>
            <a:r>
              <a:rPr lang="en-US" sz="2000" b="1" dirty="0">
                <a:cs typeface="B Nazanin" pitchFamily="2" charset="-78"/>
              </a:rPr>
              <a:t>CEW</a:t>
            </a:r>
            <a:r>
              <a:rPr lang="fa-IR" sz="2000" b="1" dirty="0">
                <a:cs typeface="B Nazanin" pitchFamily="2" charset="-78"/>
              </a:rPr>
              <a:t>) و </a:t>
            </a:r>
            <a:r>
              <a:rPr lang="fa-IR" sz="2000" b="1" dirty="0" smtClean="0">
                <a:cs typeface="B Nazanin" pitchFamily="2" charset="-78"/>
              </a:rPr>
              <a:t>دور کمر (</a:t>
            </a:r>
            <a:r>
              <a:rPr lang="en-US" sz="2000" b="1" dirty="0" smtClean="0">
                <a:cs typeface="B Nazanin" pitchFamily="2" charset="-78"/>
              </a:rPr>
              <a:t>WC</a:t>
            </a:r>
            <a:r>
              <a:rPr lang="fa-IR" sz="2000" b="1" dirty="0" smtClean="0">
                <a:cs typeface="B Nazanin" pitchFamily="2" charset="-78"/>
              </a:rPr>
              <a:t>) فعلی با و آدیپوسیتی تجمعی شکمی(</a:t>
            </a:r>
            <a:r>
              <a:rPr lang="en-US" sz="2000" b="1" dirty="0" smtClean="0">
                <a:cs typeface="B Nazanin" pitchFamily="2" charset="-78"/>
              </a:rPr>
              <a:t>CEWC</a:t>
            </a:r>
            <a:r>
              <a:rPr lang="fa-IR" sz="2000" b="1" dirty="0" smtClean="0">
                <a:cs typeface="B Nazanin" pitchFamily="2" charset="-78"/>
              </a:rPr>
              <a:t>) در افراد با داده های کامل. مطالعه قند و لیپید تهران (1393-1377).</a:t>
            </a:r>
            <a:endParaRPr lang="fa-IR" sz="2000"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60</a:t>
            </a:fld>
            <a:endParaRPr lang="en-US" dirty="0"/>
          </a:p>
        </p:txBody>
      </p:sp>
      <p:pic>
        <p:nvPicPr>
          <p:cNvPr id="6" name="Content Placeholder 5"/>
          <p:cNvPicPr>
            <a:picLocks noGrp="1"/>
          </p:cNvPicPr>
          <p:nvPr>
            <p:ph idx="1"/>
          </p:nvPr>
        </p:nvPicPr>
        <p:blipFill>
          <a:blip r:embed="rId2"/>
          <a:srcRect/>
          <a:stretch>
            <a:fillRect/>
          </a:stretch>
        </p:blipFill>
        <p:spPr bwMode="auto">
          <a:xfrm>
            <a:off x="395536" y="2492896"/>
            <a:ext cx="8229600" cy="2227370"/>
          </a:xfrm>
          <a:prstGeom prst="rect">
            <a:avLst/>
          </a:prstGeom>
          <a:noFill/>
          <a:ln w="9525">
            <a:noFill/>
            <a:miter lim="800000"/>
            <a:headEnd/>
            <a:tailEnd/>
          </a:ln>
        </p:spPr>
      </p:pic>
      <p:sp>
        <p:nvSpPr>
          <p:cNvPr id="7" name="TextBox 6"/>
          <p:cNvSpPr txBox="1"/>
          <p:nvPr/>
        </p:nvSpPr>
        <p:spPr>
          <a:xfrm>
            <a:off x="755576" y="4283804"/>
            <a:ext cx="2664296" cy="369332"/>
          </a:xfrm>
          <a:prstGeom prst="rect">
            <a:avLst/>
          </a:prstGeom>
          <a:noFill/>
          <a:ln w="38100">
            <a:solidFill>
              <a:srgbClr val="FF0000"/>
            </a:solidFill>
          </a:ln>
        </p:spPr>
        <p:txBody>
          <a:bodyPr wrap="square" rtlCol="0">
            <a:spAutoFit/>
          </a:bodyPr>
          <a:lstStyle/>
          <a:p>
            <a:endParaRPr lang="en-US" dirty="0"/>
          </a:p>
        </p:txBody>
      </p:sp>
      <p:sp>
        <p:nvSpPr>
          <p:cNvPr id="8" name="TextBox 7"/>
          <p:cNvSpPr txBox="1"/>
          <p:nvPr/>
        </p:nvSpPr>
        <p:spPr>
          <a:xfrm>
            <a:off x="3995936" y="4293096"/>
            <a:ext cx="2664296" cy="36933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0022090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634082"/>
          </a:xfrm>
        </p:spPr>
        <p:txBody>
          <a:bodyPr>
            <a:noAutofit/>
          </a:bodyPr>
          <a:lstStyle/>
          <a:p>
            <a:r>
              <a:rPr lang="fa-IR" sz="3600" b="1" dirty="0" smtClean="0">
                <a:solidFill>
                  <a:srgbClr val="C00000"/>
                </a:solidFill>
                <a:cs typeface="B Titr" pitchFamily="2" charset="-78"/>
              </a:rPr>
              <a:t>نقاط قوت مطالعه</a:t>
            </a:r>
            <a:endParaRPr lang="en-US" sz="3600" b="1" dirty="0">
              <a:solidFill>
                <a:schemeClr val="accent6">
                  <a:lumMod val="75000"/>
                </a:schemeClr>
              </a:solidFill>
              <a:cs typeface="B Titr" pitchFamily="2" charset="-78"/>
            </a:endParaRPr>
          </a:p>
        </p:txBody>
      </p:sp>
      <p:sp>
        <p:nvSpPr>
          <p:cNvPr id="3" name="Content Placeholder 2"/>
          <p:cNvSpPr>
            <a:spLocks noGrp="1"/>
          </p:cNvSpPr>
          <p:nvPr>
            <p:ph idx="1"/>
          </p:nvPr>
        </p:nvSpPr>
        <p:spPr>
          <a:xfrm>
            <a:off x="611560" y="1091877"/>
            <a:ext cx="7848872" cy="5145435"/>
          </a:xfrm>
        </p:spPr>
        <p:txBody>
          <a:bodyPr>
            <a:normAutofit lnSpcReduction="10000"/>
          </a:bodyPr>
          <a:lstStyle/>
          <a:p>
            <a:pPr algn="r" rtl="1">
              <a:lnSpc>
                <a:spcPct val="150000"/>
              </a:lnSpc>
              <a:buFont typeface="Wingdings" panose="05000000000000000000" pitchFamily="2" charset="2"/>
              <a:buChar char="v"/>
            </a:pPr>
            <a:r>
              <a:rPr lang="fa-IR" sz="2400" b="1" dirty="0" smtClean="0">
                <a:cs typeface="B Mitra" panose="00000400000000000000" pitchFamily="2" charset="-78"/>
              </a:rPr>
              <a:t>اولین مطالعه در خارج از آمریکا و در خاورمیانه با بار زیاد بیماری قلبی عروقی</a:t>
            </a:r>
            <a:r>
              <a:rPr lang="fa-IR" sz="2400" b="1" dirty="0">
                <a:cs typeface="B Mitra" panose="00000400000000000000" pitchFamily="2" charset="-78"/>
              </a:rPr>
              <a:t>.</a:t>
            </a:r>
            <a:endParaRPr lang="en-US" sz="2400" b="1" dirty="0" smtClean="0">
              <a:cs typeface="B Mitra" panose="00000400000000000000" pitchFamily="2" charset="-78"/>
            </a:endParaRPr>
          </a:p>
          <a:p>
            <a:pPr algn="r" rtl="1">
              <a:lnSpc>
                <a:spcPct val="150000"/>
              </a:lnSpc>
              <a:buFont typeface="Wingdings" panose="05000000000000000000" pitchFamily="2" charset="2"/>
              <a:buChar char="v"/>
            </a:pPr>
            <a:r>
              <a:rPr lang="fa-IR" sz="2400" b="1" dirty="0" smtClean="0">
                <a:cs typeface="B Mitra" panose="00000400000000000000" pitchFamily="2" charset="-78"/>
              </a:rPr>
              <a:t>حجم نمونه بالا</a:t>
            </a:r>
            <a:endParaRPr lang="en-US" sz="2400" b="1" dirty="0" smtClean="0">
              <a:cs typeface="B Mitra" panose="00000400000000000000" pitchFamily="2" charset="-78"/>
            </a:endParaRPr>
          </a:p>
          <a:p>
            <a:pPr algn="r" rtl="1">
              <a:lnSpc>
                <a:spcPct val="150000"/>
              </a:lnSpc>
              <a:buFont typeface="Wingdings" panose="05000000000000000000" pitchFamily="2" charset="2"/>
              <a:buChar char="v"/>
            </a:pPr>
            <a:r>
              <a:rPr lang="fa-IR" sz="2400" b="1" dirty="0" smtClean="0">
                <a:cs typeface="B Mitra" panose="00000400000000000000" pitchFamily="2" charset="-78"/>
              </a:rPr>
              <a:t>اندازه گیری مستقیم متغیر های مختلف و پیامد ها به جای استفاده از دیتای مبتنی بر گزارش فرد</a:t>
            </a:r>
            <a:endParaRPr lang="en-US" sz="2400" b="1" dirty="0" smtClean="0">
              <a:cs typeface="B Mitra" panose="00000400000000000000" pitchFamily="2" charset="-78"/>
            </a:endParaRPr>
          </a:p>
          <a:p>
            <a:pPr algn="r" rtl="1">
              <a:lnSpc>
                <a:spcPct val="150000"/>
              </a:lnSpc>
              <a:buFont typeface="Wingdings" panose="05000000000000000000" pitchFamily="2" charset="2"/>
              <a:buChar char="v"/>
            </a:pPr>
            <a:r>
              <a:rPr lang="fa-IR" sz="2400" b="1" dirty="0" smtClean="0">
                <a:cs typeface="B Mitra" panose="00000400000000000000" pitchFamily="2" charset="-78"/>
              </a:rPr>
              <a:t>تعدیل با متغیر های وابسته به زمان</a:t>
            </a:r>
            <a:endParaRPr lang="en-US" sz="2400" b="1" dirty="0" smtClean="0">
              <a:cs typeface="B Mitra" panose="00000400000000000000" pitchFamily="2" charset="-78"/>
            </a:endParaRPr>
          </a:p>
          <a:p>
            <a:pPr algn="r" rtl="1">
              <a:lnSpc>
                <a:spcPct val="150000"/>
              </a:lnSpc>
              <a:buFont typeface="Wingdings" panose="05000000000000000000" pitchFamily="2" charset="2"/>
              <a:buChar char="v"/>
            </a:pPr>
            <a:r>
              <a:rPr lang="fa-IR" sz="2400" b="1" dirty="0" smtClean="0">
                <a:cs typeface="B Mitra" panose="00000400000000000000" pitchFamily="2" charset="-78"/>
              </a:rPr>
              <a:t>اندازه گیری مکرر </a:t>
            </a:r>
            <a:r>
              <a:rPr lang="en-US" sz="2400" b="1" dirty="0" smtClean="0">
                <a:cs typeface="B Mitra" panose="00000400000000000000" pitchFamily="2" charset="-78"/>
              </a:rPr>
              <a:t>BMI</a:t>
            </a:r>
            <a:r>
              <a:rPr lang="fa-IR" sz="2400" b="1" dirty="0" smtClean="0">
                <a:cs typeface="B Mitra" panose="00000400000000000000" pitchFamily="2" charset="-78"/>
              </a:rPr>
              <a:t> و دور کمر و همچنین متغیر های مخدوش کننده و مدیاتور</a:t>
            </a:r>
            <a:endParaRPr lang="en-US" sz="2400" b="1" dirty="0" smtClean="0">
              <a:cs typeface="B Mitra" panose="00000400000000000000" pitchFamily="2" charset="-78"/>
            </a:endParaRPr>
          </a:p>
          <a:p>
            <a:pPr algn="r" rtl="1">
              <a:lnSpc>
                <a:spcPct val="150000"/>
              </a:lnSpc>
              <a:buFont typeface="Wingdings" panose="05000000000000000000" pitchFamily="2" charset="2"/>
              <a:buChar char="v"/>
            </a:pPr>
            <a:r>
              <a:rPr lang="fa-IR" sz="2400" b="1" dirty="0" smtClean="0">
                <a:cs typeface="B Mitra" panose="00000400000000000000" pitchFamily="2" charset="-78"/>
              </a:rPr>
              <a:t>ثبت دقیق پیامد توسط تیم درمانی</a:t>
            </a:r>
            <a:endParaRPr lang="en-US" sz="2400" b="1" dirty="0" smtClean="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562074"/>
          </a:xfrm>
        </p:spPr>
        <p:txBody>
          <a:bodyPr>
            <a:noAutofit/>
          </a:bodyPr>
          <a:lstStyle/>
          <a:p>
            <a:r>
              <a:rPr lang="fa-IR" sz="3600" b="1" dirty="0" smtClean="0">
                <a:solidFill>
                  <a:srgbClr val="C00000"/>
                </a:solidFill>
                <a:cs typeface="B Titr" pitchFamily="2" charset="-78"/>
              </a:rPr>
              <a:t>محدودیت ها</a:t>
            </a:r>
            <a:endParaRPr lang="en-US" sz="3600" dirty="0">
              <a:cs typeface="B Titr" pitchFamily="2" charset="-78"/>
            </a:endParaRPr>
          </a:p>
        </p:txBody>
      </p:sp>
      <p:sp>
        <p:nvSpPr>
          <p:cNvPr id="3" name="Content Placeholder 2"/>
          <p:cNvSpPr>
            <a:spLocks noGrp="1"/>
          </p:cNvSpPr>
          <p:nvPr>
            <p:ph idx="1"/>
          </p:nvPr>
        </p:nvSpPr>
        <p:spPr>
          <a:xfrm>
            <a:off x="467544" y="1052736"/>
            <a:ext cx="8229600" cy="5328592"/>
          </a:xfrm>
        </p:spPr>
        <p:txBody>
          <a:bodyPr>
            <a:normAutofit fontScale="92500" lnSpcReduction="20000"/>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با توجه به وجود داده های گمشده در متغیر های اصلی مطالعه آنالیز بر روی فایل </a:t>
            </a:r>
            <a:r>
              <a:rPr lang="en-US" sz="2400" b="1" dirty="0" smtClean="0">
                <a:cs typeface="B Mitra" panose="00000400000000000000" pitchFamily="2" charset="-78"/>
              </a:rPr>
              <a:t>Imputed</a:t>
            </a:r>
            <a:r>
              <a:rPr lang="fa-IR" sz="2400" b="1" dirty="0" smtClean="0">
                <a:cs typeface="B Mitra" panose="00000400000000000000" pitchFamily="2" charset="-78"/>
              </a:rPr>
              <a:t> انجام شد اگرچه که نتایج آنالیز بر فایل اصلی با نتایج مطالعه حاضر منطبق بود</a:t>
            </a:r>
            <a:endParaRPr lang="en-US" sz="2400" b="1" dirty="0" smtClean="0">
              <a:cs typeface="B Mitra" panose="00000400000000000000" pitchFamily="2" charset="-78"/>
            </a:endParaRPr>
          </a:p>
          <a:p>
            <a:pPr algn="just" rtl="1">
              <a:lnSpc>
                <a:spcPct val="150000"/>
              </a:lnSpc>
              <a:buFont typeface="Wingdings" panose="05000000000000000000" pitchFamily="2" charset="2"/>
              <a:buChar char="v"/>
            </a:pPr>
            <a:r>
              <a:rPr lang="fa-IR" sz="2400" b="1" dirty="0" smtClean="0">
                <a:cs typeface="B Mitra" panose="00000400000000000000" pitchFamily="2" charset="-78"/>
              </a:rPr>
              <a:t>مطالعه حاضر بر روی جمعیت ایرانی انجام شد و مطالعات بیشتری برای ارزیابی کارایی این مطالعه بر سایر جمعیت ها مورد نیاز است</a:t>
            </a:r>
          </a:p>
          <a:p>
            <a:pPr algn="just" rtl="1">
              <a:lnSpc>
                <a:spcPct val="150000"/>
              </a:lnSpc>
              <a:buFont typeface="Wingdings" panose="05000000000000000000" pitchFamily="2" charset="2"/>
              <a:buChar char="v"/>
            </a:pPr>
            <a:r>
              <a:rPr lang="fa-IR" sz="2400" b="1" dirty="0">
                <a:cs typeface="B Mitra" panose="00000400000000000000" pitchFamily="2" charset="-78"/>
              </a:rPr>
              <a:t>اندازه گیری های انتروپومتریک هر 3 سال صورت گرفته که در صورت تکرار بیشتر اندازه گیری منجر به تخمین صحیح تر </a:t>
            </a:r>
            <a:r>
              <a:rPr lang="fa-IR" sz="2400" b="1" dirty="0" smtClean="0">
                <a:cs typeface="B Mitra" panose="00000400000000000000" pitchFamily="2" charset="-78"/>
              </a:rPr>
              <a:t>میشد</a:t>
            </a:r>
          </a:p>
          <a:p>
            <a:pPr algn="just" rtl="1">
              <a:lnSpc>
                <a:spcPct val="150000"/>
              </a:lnSpc>
              <a:buFont typeface="Wingdings" panose="05000000000000000000" pitchFamily="2" charset="2"/>
              <a:buChar char="v"/>
            </a:pPr>
            <a:r>
              <a:rPr lang="fa-IR" sz="2400" b="1" dirty="0" smtClean="0">
                <a:cs typeface="B Mitra" panose="00000400000000000000" pitchFamily="2" charset="-78"/>
              </a:rPr>
              <a:t>میزان پیگیری در مطالعه حاضر 14 سال بود که نسبت به سایر مطالعات کمتر میباشدوممکن است در این مدت پیگیری اثرات تجمعی آدیپوسیتی عمومی و مرکزی اثرات کمتری داشته باشند. بنابراین پیشنهاد میشود مطالعات با طول بیشتر پیگیری برای بررسی اثرات تجمعی آدیپوسیتی عمومی و شکمی انجام شود.</a:t>
            </a:r>
          </a:p>
          <a:p>
            <a:pPr algn="just" rtl="1">
              <a:lnSpc>
                <a:spcPct val="150000"/>
              </a:lnSpc>
              <a:buFont typeface="Wingdings" panose="05000000000000000000" pitchFamily="2" charset="2"/>
              <a:buChar char="v"/>
            </a:pPr>
            <a:endParaRPr lang="en-US" sz="2400" b="1" dirty="0" smtClean="0">
              <a:cs typeface="B Mitra" panose="00000400000000000000" pitchFamily="2" charset="-78"/>
            </a:endParaRPr>
          </a:p>
          <a:p>
            <a:pPr algn="just" rtl="1"/>
            <a:endParaRPr lang="en-US"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a-IR" sz="3600" b="1" dirty="0" smtClean="0">
                <a:solidFill>
                  <a:srgbClr val="C00000"/>
                </a:solidFill>
                <a:cs typeface="B Titr" pitchFamily="2" charset="-78"/>
              </a:rPr>
              <a:t>نتیجه گیری</a:t>
            </a:r>
            <a:endParaRPr lang="en-US" sz="3600" dirty="0"/>
          </a:p>
        </p:txBody>
      </p:sp>
      <p:sp>
        <p:nvSpPr>
          <p:cNvPr id="3" name="Content Placeholder 2"/>
          <p:cNvSpPr>
            <a:spLocks noGrp="1"/>
          </p:cNvSpPr>
          <p:nvPr>
            <p:ph idx="1"/>
          </p:nvPr>
        </p:nvSpPr>
        <p:spPr>
          <a:xfrm>
            <a:off x="457200" y="1196752"/>
            <a:ext cx="8229600" cy="4929411"/>
          </a:xfrm>
        </p:spPr>
        <p:txBody>
          <a:bodyPr>
            <a:noAutofit/>
          </a:bodyPr>
          <a:lstStyle/>
          <a:p>
            <a:pPr algn="just" rtl="1">
              <a:lnSpc>
                <a:spcPct val="150000"/>
              </a:lnSpc>
              <a:buFont typeface="Wingdings" panose="05000000000000000000" pitchFamily="2" charset="2"/>
              <a:buChar char="v"/>
            </a:pPr>
            <a:r>
              <a:rPr lang="fa-IR" sz="2400" b="1" dirty="0" smtClean="0">
                <a:cs typeface="B Mitra" panose="00000400000000000000" pitchFamily="2" charset="-78"/>
              </a:rPr>
              <a:t>در نتیجه با توجه به تمامی موارد ذکر شده میتوان گفت که مطالعه حاضر نشان داد که آدیپوسیتی تجمعی عمومی و مرکزی در طی 14 سال، ریسک اضافه تری نسبت به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اخیر ایجاد نکرده و حتی در میان مردان </a:t>
            </a:r>
            <a:r>
              <a:rPr lang="en-US" sz="2400" b="1" dirty="0" smtClean="0">
                <a:cs typeface="B Mitra" panose="00000400000000000000" pitchFamily="2" charset="-78"/>
              </a:rPr>
              <a:t>BMI</a:t>
            </a:r>
            <a:r>
              <a:rPr lang="fa-IR" sz="2400" b="1" dirty="0" smtClean="0">
                <a:cs typeface="B Mitra" panose="00000400000000000000" pitchFamily="2" charset="-78"/>
              </a:rPr>
              <a:t> اخیر قدرت پیشگویی کننده بیشتری نسبت به اثرات تجمعی آن برای ایجاد حوادث قلبی عروقی دارد. </a:t>
            </a:r>
          </a:p>
          <a:p>
            <a:pPr algn="just" rtl="1">
              <a:lnSpc>
                <a:spcPct val="150000"/>
              </a:lnSpc>
              <a:buFont typeface="Wingdings" panose="05000000000000000000" pitchFamily="2" charset="2"/>
              <a:buChar char="v"/>
            </a:pPr>
            <a:r>
              <a:rPr lang="fa-IR" sz="2400" b="1" dirty="0" smtClean="0">
                <a:cs typeface="B Mitra" panose="00000400000000000000" pitchFamily="2" charset="-78"/>
              </a:rPr>
              <a:t>این نتایج نشان میدهد که مداخلات عمومی برای سلامت جامعه باید بر کاهش وزن در هر زمانی از زندگی فرد تمرکز داشته باشد تا از این طریق بتوان ایجاد بیماری قلبی عروقی را کاهش یا دست کم آن را به تعویق بیاندازیم.</a:t>
            </a:r>
            <a:endParaRPr lang="en-US"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a-IR"/>
          </a:p>
        </p:txBody>
      </p:sp>
      <p:sp>
        <p:nvSpPr>
          <p:cNvPr id="10" name="Content Placeholder 9"/>
          <p:cNvSpPr>
            <a:spLocks noGrp="1"/>
          </p:cNvSpPr>
          <p:nvPr>
            <p:ph sz="half" idx="1"/>
          </p:nvPr>
        </p:nvSpPr>
        <p:spPr/>
        <p:txBody>
          <a:bodyPr/>
          <a:lstStyle/>
          <a:p>
            <a:endParaRPr lang="fa-IR"/>
          </a:p>
        </p:txBody>
      </p:sp>
      <p:sp>
        <p:nvSpPr>
          <p:cNvPr id="11" name="Content Placeholder 10"/>
          <p:cNvSpPr>
            <a:spLocks noGrp="1"/>
          </p:cNvSpPr>
          <p:nvPr>
            <p:ph sz="half" idx="2"/>
          </p:nvPr>
        </p:nvSpPr>
        <p:spPr/>
        <p:txBody>
          <a:bodyPr/>
          <a:lstStyle/>
          <a:p>
            <a:endParaRPr lang="fa-I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64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323528" y="332656"/>
            <a:ext cx="7776864" cy="3693319"/>
          </a:xfrm>
          <a:prstGeom prst="rect">
            <a:avLst/>
          </a:prstGeom>
          <a:noFill/>
        </p:spPr>
        <p:txBody>
          <a:bodyPr wrap="square" rtlCol="1">
            <a:spAutoFit/>
          </a:bodyPr>
          <a:lstStyle/>
          <a:p>
            <a:pPr algn="r" rtl="1"/>
            <a:r>
              <a:rPr lang="fa-IR" sz="2400" b="1" dirty="0" smtClean="0">
                <a:cs typeface="B Nazanin" panose="00000400000000000000" pitchFamily="2" charset="-78"/>
              </a:rPr>
              <a:t>شایسته </a:t>
            </a:r>
            <a:r>
              <a:rPr lang="fa-IR" sz="2400" b="1" dirty="0">
                <a:cs typeface="B Nazanin" panose="00000400000000000000" pitchFamily="2" charset="-78"/>
              </a:rPr>
              <a:t>است از </a:t>
            </a:r>
            <a:r>
              <a:rPr lang="fa-IR" sz="2400" b="1" dirty="0" smtClean="0">
                <a:cs typeface="B Nazanin" panose="00000400000000000000" pitchFamily="2" charset="-78"/>
              </a:rPr>
              <a:t>اساتید </a:t>
            </a:r>
            <a:r>
              <a:rPr lang="fa-IR" sz="2400" b="1" dirty="0">
                <a:cs typeface="B Nazanin" panose="00000400000000000000" pitchFamily="2" charset="-78"/>
              </a:rPr>
              <a:t>فرهیخته و فرزانه </a:t>
            </a:r>
            <a:r>
              <a:rPr lang="fa-IR" sz="2400" b="1" dirty="0" smtClean="0">
                <a:cs typeface="B Nazanin" panose="00000400000000000000" pitchFamily="2" charset="-78"/>
              </a:rPr>
              <a:t>:</a:t>
            </a:r>
          </a:p>
          <a:p>
            <a:pPr algn="r" rtl="1"/>
            <a:r>
              <a:rPr lang="fa-IR" sz="2400" b="1" dirty="0" smtClean="0">
                <a:cs typeface="B Nazanin" panose="00000400000000000000" pitchFamily="2" charset="-78"/>
              </a:rPr>
              <a:t>جناب آقای دکتر عزیزی</a:t>
            </a:r>
            <a:r>
              <a:rPr lang="en-US" sz="2400" b="1" dirty="0" smtClean="0">
                <a:cs typeface="B Nazanin" panose="00000400000000000000" pitchFamily="2" charset="-78"/>
              </a:rPr>
              <a:t> 			</a:t>
            </a:r>
            <a:r>
              <a:rPr lang="fa-IR" sz="2400" b="1" dirty="0" smtClean="0">
                <a:cs typeface="B Nazanin" panose="00000400000000000000" pitchFamily="2" charset="-78"/>
              </a:rPr>
              <a:t>سرکار خانم دکتر سروقدی</a:t>
            </a:r>
          </a:p>
          <a:p>
            <a:pPr algn="r" rtl="1"/>
            <a:r>
              <a:rPr lang="fa-IR" sz="2400" b="1" dirty="0">
                <a:cs typeface="B Nazanin" panose="00000400000000000000" pitchFamily="2" charset="-78"/>
              </a:rPr>
              <a:t>جناب آقای </a:t>
            </a:r>
            <a:r>
              <a:rPr lang="fa-IR" sz="2400" b="1" dirty="0" smtClean="0">
                <a:cs typeface="B Nazanin" panose="00000400000000000000" pitchFamily="2" charset="-78"/>
              </a:rPr>
              <a:t>دکتر</a:t>
            </a:r>
            <a:r>
              <a:rPr lang="fa-IR" sz="2400" b="1" dirty="0">
                <a:cs typeface="B Nazanin" panose="00000400000000000000" pitchFamily="2" charset="-78"/>
              </a:rPr>
              <a:t> </a:t>
            </a:r>
            <a:r>
              <a:rPr lang="fa-IR" sz="2400" b="1" dirty="0" smtClean="0">
                <a:cs typeface="B Nazanin" panose="00000400000000000000" pitchFamily="2" charset="-78"/>
              </a:rPr>
              <a:t>معینی</a:t>
            </a:r>
            <a:r>
              <a:rPr lang="en-US" sz="2400" b="1" dirty="0" smtClean="0">
                <a:cs typeface="B Nazanin" panose="00000400000000000000" pitchFamily="2" charset="-78"/>
              </a:rPr>
              <a:t>			</a:t>
            </a:r>
            <a:r>
              <a:rPr lang="fa-IR" sz="2400" b="1" dirty="0" smtClean="0">
                <a:cs typeface="B Nazanin" panose="00000400000000000000" pitchFamily="2" charset="-78"/>
              </a:rPr>
              <a:t>سرکار خانم دکتر آموزگار</a:t>
            </a:r>
          </a:p>
          <a:p>
            <a:pPr algn="r" rtl="1"/>
            <a:r>
              <a:rPr lang="fa-IR" sz="2400" b="1" dirty="0" smtClean="0">
                <a:cs typeface="B Nazanin" panose="00000400000000000000" pitchFamily="2" charset="-78"/>
              </a:rPr>
              <a:t>جناب </a:t>
            </a:r>
            <a:r>
              <a:rPr lang="fa-IR" sz="2400" b="1" dirty="0">
                <a:cs typeface="B Nazanin" panose="00000400000000000000" pitchFamily="2" charset="-78"/>
              </a:rPr>
              <a:t>آقای دکتر </a:t>
            </a:r>
            <a:r>
              <a:rPr lang="fa-IR" sz="2400" b="1" dirty="0" smtClean="0">
                <a:cs typeface="B Nazanin" panose="00000400000000000000" pitchFamily="2" charset="-78"/>
              </a:rPr>
              <a:t>سعادت</a:t>
            </a:r>
            <a:r>
              <a:rPr lang="en-US" sz="2400" b="1" dirty="0" smtClean="0">
                <a:cs typeface="B Nazanin" panose="00000400000000000000" pitchFamily="2" charset="-78"/>
              </a:rPr>
              <a:t> 			</a:t>
            </a:r>
            <a:r>
              <a:rPr lang="fa-IR" sz="2400" b="1" dirty="0" smtClean="0">
                <a:cs typeface="B Nazanin" panose="00000400000000000000" pitchFamily="2" charset="-78"/>
              </a:rPr>
              <a:t>سرکار خانم دکتر عبدی  </a:t>
            </a:r>
          </a:p>
          <a:p>
            <a:pPr algn="r" rtl="1"/>
            <a:r>
              <a:rPr lang="fa-IR" sz="2400" b="1" dirty="0" smtClean="0">
                <a:cs typeface="B Nazanin" panose="00000400000000000000" pitchFamily="2" charset="-78"/>
              </a:rPr>
              <a:t>جناب </a:t>
            </a:r>
            <a:r>
              <a:rPr lang="fa-IR" sz="2400" b="1" dirty="0">
                <a:cs typeface="B Nazanin" panose="00000400000000000000" pitchFamily="2" charset="-78"/>
              </a:rPr>
              <a:t>آقای </a:t>
            </a:r>
            <a:r>
              <a:rPr lang="fa-IR" sz="2400" b="1" dirty="0" smtClean="0">
                <a:cs typeface="B Nazanin" panose="00000400000000000000" pitchFamily="2" charset="-78"/>
              </a:rPr>
              <a:t>دکتر حسین پناه </a:t>
            </a:r>
          </a:p>
          <a:p>
            <a:pPr algn="r" rtl="1"/>
            <a:r>
              <a:rPr lang="fa-IR" sz="2400" b="1" dirty="0">
                <a:cs typeface="B Nazanin" panose="00000400000000000000" pitchFamily="2" charset="-78"/>
              </a:rPr>
              <a:t>جناب آقای </a:t>
            </a:r>
            <a:r>
              <a:rPr lang="fa-IR" sz="2400" b="1" dirty="0" smtClean="0">
                <a:cs typeface="B Nazanin" panose="00000400000000000000" pitchFamily="2" charset="-78"/>
              </a:rPr>
              <a:t>دکترعلمداری</a:t>
            </a:r>
          </a:p>
          <a:p>
            <a:pPr algn="r" rtl="1"/>
            <a:r>
              <a:rPr lang="fa-IR" sz="2400" b="1" dirty="0">
                <a:cs typeface="B Nazanin" panose="00000400000000000000" pitchFamily="2" charset="-78"/>
              </a:rPr>
              <a:t>جناب آقای </a:t>
            </a:r>
            <a:r>
              <a:rPr lang="fa-IR" sz="2400" b="1" dirty="0" smtClean="0">
                <a:cs typeface="B Nazanin" panose="00000400000000000000" pitchFamily="2" charset="-78"/>
              </a:rPr>
              <a:t>دکترحدائق</a:t>
            </a:r>
          </a:p>
          <a:p>
            <a:pPr algn="r" rtl="1"/>
            <a:r>
              <a:rPr lang="fa-IR" sz="2400" b="1" dirty="0">
                <a:cs typeface="B Nazanin" panose="00000400000000000000" pitchFamily="2" charset="-78"/>
              </a:rPr>
              <a:t>جناب آقای </a:t>
            </a:r>
            <a:r>
              <a:rPr lang="fa-IR" sz="2400" b="1" dirty="0" smtClean="0">
                <a:cs typeface="B Nazanin" panose="00000400000000000000" pitchFamily="2" charset="-78"/>
              </a:rPr>
              <a:t>دکتر ولی زاده</a:t>
            </a:r>
          </a:p>
          <a:p>
            <a:pPr algn="r" rtl="1"/>
            <a:r>
              <a:rPr lang="fa-IR" sz="2400" b="1" dirty="0">
                <a:cs typeface="B Nazanin" panose="00000400000000000000" pitchFamily="2" charset="-78"/>
              </a:rPr>
              <a:t>جناب آقای </a:t>
            </a:r>
            <a:r>
              <a:rPr lang="fa-IR" sz="2400" b="1" dirty="0" smtClean="0">
                <a:cs typeface="B Nazanin" panose="00000400000000000000" pitchFamily="2" charset="-78"/>
              </a:rPr>
              <a:t>دکتر منصورنیا</a:t>
            </a:r>
            <a:r>
              <a:rPr lang="en-US" sz="2400" b="1" dirty="0" smtClean="0">
                <a:cs typeface="B Nazanin" panose="00000400000000000000" pitchFamily="2" charset="-78"/>
              </a:rPr>
              <a:t>				</a:t>
            </a:r>
            <a:r>
              <a:rPr lang="fa-IR" sz="2400" b="1" dirty="0" smtClean="0">
                <a:cs typeface="B Nazanin" panose="00000400000000000000" pitchFamily="2" charset="-78"/>
              </a:rPr>
              <a:t>تقدیر </a:t>
            </a:r>
            <a:r>
              <a:rPr lang="fa-IR" sz="2400" b="1" dirty="0">
                <a:cs typeface="B Nazanin" panose="00000400000000000000" pitchFamily="2" charset="-78"/>
              </a:rPr>
              <a:t>و تشکر نمایم.</a:t>
            </a:r>
          </a:p>
          <a:p>
            <a:endParaRPr lang="fa-IR" dirty="0"/>
          </a:p>
        </p:txBody>
      </p:sp>
    </p:spTree>
    <p:extLst>
      <p:ext uri="{BB962C8B-B14F-4D97-AF65-F5344CB8AC3E}">
        <p14:creationId xmlns:p14="http://schemas.microsoft.com/office/powerpoint/2010/main" val="112856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150000"/>
              </a:lnSpc>
              <a:buFont typeface="Wingdings" pitchFamily="2" charset="2"/>
              <a:buChar char="v"/>
            </a:pPr>
            <a:r>
              <a:rPr lang="fa-IR" sz="2400" b="1" dirty="0" smtClean="0">
                <a:cs typeface="B Mitra" panose="00000400000000000000" pitchFamily="2" charset="-78"/>
              </a:rPr>
              <a:t>این سئوال مطرح است که نقش میزان تجمعی آدیپوسیتی عمومی و شکمی در طول زمان با در نظر گرفتن شدت و مدت چاقی درمقابل میزان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اخیر در بروز حوادث قلبی عروقی به چه میزان است؟</a:t>
            </a:r>
            <a:endParaRPr lang="en-US" sz="2400" b="1" dirty="0" smtClean="0">
              <a:cs typeface="B Mitra" panose="00000400000000000000" pitchFamily="2" charset="-78"/>
            </a:endParaRPr>
          </a:p>
          <a:p>
            <a:pPr algn="r" rtl="1">
              <a:buFont typeface="Wingdings" pitchFamily="2" charset="2"/>
              <a:buChar char="v"/>
            </a:pPr>
            <a:endParaRPr lang="fa-IR" dirty="0"/>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7</a:t>
            </a:fld>
            <a:endParaRPr lang="en-US"/>
          </a:p>
        </p:txBody>
      </p:sp>
      <p:sp>
        <p:nvSpPr>
          <p:cNvPr id="7" name="Title 1"/>
          <p:cNvSpPr>
            <a:spLocks noGrp="1"/>
          </p:cNvSpPr>
          <p:nvPr>
            <p:ph type="title"/>
          </p:nvPr>
        </p:nvSpPr>
        <p:spPr>
          <a:xfrm>
            <a:off x="467544" y="548680"/>
            <a:ext cx="8229600" cy="562074"/>
          </a:xfrm>
        </p:spPr>
        <p:txBody>
          <a:bodyPr>
            <a:no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p:txBody>
          <a:bodyPr>
            <a:normAutofit/>
          </a:bodyPr>
          <a:lstStyle/>
          <a:p>
            <a:pPr algn="r" rtl="1">
              <a:lnSpc>
                <a:spcPct val="150000"/>
              </a:lnSpc>
              <a:buFont typeface="Wingdings" pitchFamily="2" charset="2"/>
              <a:buChar char="v"/>
            </a:pPr>
            <a:r>
              <a:rPr lang="fa-IR" sz="2400" b="1" dirty="0" smtClean="0">
                <a:cs typeface="B Mitra" panose="00000400000000000000" pitchFamily="2" charset="-78"/>
              </a:rPr>
              <a:t>میزان  تجمعی آدیپوسیتی عمومی</a:t>
            </a:r>
            <a:r>
              <a:rPr lang="en-US" sz="2400" b="1" dirty="0" smtClean="0">
                <a:cs typeface="B Mitra" panose="00000400000000000000" pitchFamily="2" charset="-78"/>
              </a:rPr>
              <a:t>cumulative excess weight (CEW) </a:t>
            </a:r>
            <a:r>
              <a:rPr lang="fa-IR" sz="2400" b="1" dirty="0" smtClean="0">
                <a:cs typeface="B Mitra" panose="00000400000000000000" pitchFamily="2" charset="-78"/>
              </a:rPr>
              <a:t> ومیزان تجمعی آدیپوسیتی مرکزی</a:t>
            </a:r>
            <a:r>
              <a:rPr lang="en-US" sz="2400" b="1" dirty="0" smtClean="0">
                <a:cs typeface="B Mitra" panose="00000400000000000000" pitchFamily="2" charset="-78"/>
              </a:rPr>
              <a:t>cumulative excess waist circumference (CEWC)</a:t>
            </a:r>
            <a:r>
              <a:rPr lang="fa-IR" sz="2400" b="1" dirty="0" smtClean="0">
                <a:cs typeface="B Mitra" panose="00000400000000000000" pitchFamily="2" charset="-78"/>
              </a:rPr>
              <a:t> به معنی:</a:t>
            </a:r>
          </a:p>
          <a:p>
            <a:pPr algn="r" rtl="1">
              <a:lnSpc>
                <a:spcPct val="150000"/>
              </a:lnSpc>
              <a:buFont typeface="Wingdings" pitchFamily="2" charset="2"/>
              <a:buChar char="v"/>
            </a:pPr>
            <a:r>
              <a:rPr lang="fa-IR" sz="2400" b="1" dirty="0" smtClean="0">
                <a:cs typeface="B Mitra" panose="00000400000000000000" pitchFamily="2" charset="-78"/>
              </a:rPr>
              <a:t>تجمع مقادیر </a:t>
            </a:r>
            <a:r>
              <a:rPr lang="en-US" sz="2400" b="1" dirty="0" smtClean="0">
                <a:cs typeface="B Mitra" panose="00000400000000000000" pitchFamily="2" charset="-78"/>
              </a:rPr>
              <a:t>BMI</a:t>
            </a:r>
            <a:r>
              <a:rPr lang="fa-IR" sz="2400" b="1" dirty="0" smtClean="0">
                <a:cs typeface="B Mitra" panose="00000400000000000000" pitchFamily="2" charset="-78"/>
              </a:rPr>
              <a:t> بیشتر از مقدار طبیعی (آدیپوسیتی عمومی) و </a:t>
            </a:r>
            <a:r>
              <a:rPr lang="en-US" sz="2400" b="1" dirty="0" smtClean="0">
                <a:cs typeface="B Mitra" panose="00000400000000000000" pitchFamily="2" charset="-78"/>
              </a:rPr>
              <a:t>WC</a:t>
            </a:r>
            <a:r>
              <a:rPr lang="fa-IR" sz="2400" b="1" dirty="0" smtClean="0">
                <a:cs typeface="B Mitra" panose="00000400000000000000" pitchFamily="2" charset="-78"/>
              </a:rPr>
              <a:t>  بیشتر از مقدار طبیعی (آدیپوسیتی مرکزی) در طول زمان است که </a:t>
            </a:r>
            <a:r>
              <a:rPr lang="fa-IR" sz="2400" b="1" dirty="0">
                <a:cs typeface="B Mitra" panose="00000400000000000000" pitchFamily="2" charset="-78"/>
              </a:rPr>
              <a:t>به طور همزمان می تواند </a:t>
            </a:r>
            <a:r>
              <a:rPr lang="fa-IR" sz="2400" b="1" i="1" u="sng" dirty="0">
                <a:solidFill>
                  <a:schemeClr val="accent6">
                    <a:lumMod val="50000"/>
                  </a:schemeClr>
                </a:solidFill>
                <a:cs typeface="B Mitra" panose="00000400000000000000" pitchFamily="2" charset="-78"/>
              </a:rPr>
              <a:t>شدت و طول </a:t>
            </a:r>
            <a:r>
              <a:rPr lang="fa-IR" sz="2400" b="1" i="1" u="sng" dirty="0" smtClean="0">
                <a:solidFill>
                  <a:schemeClr val="accent6">
                    <a:lumMod val="50000"/>
                  </a:schemeClr>
                </a:solidFill>
                <a:cs typeface="B Mitra" panose="00000400000000000000" pitchFamily="2" charset="-78"/>
              </a:rPr>
              <a:t>مدت آدیپوسیتی </a:t>
            </a:r>
            <a:r>
              <a:rPr lang="fa-IR" sz="2400" b="1" dirty="0" smtClean="0">
                <a:cs typeface="B Mitra" panose="00000400000000000000" pitchFamily="2" charset="-78"/>
              </a:rPr>
              <a:t>را </a:t>
            </a:r>
            <a:r>
              <a:rPr lang="fa-IR" sz="2400" b="1" dirty="0">
                <a:cs typeface="B Mitra" panose="00000400000000000000" pitchFamily="2" charset="-78"/>
              </a:rPr>
              <a:t>ارزیابی کند.</a:t>
            </a:r>
            <a:endParaRPr lang="en-US" sz="2400" b="1" dirty="0">
              <a:cs typeface="B Mitra" panose="00000400000000000000"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778098"/>
          </a:xfrm>
        </p:spPr>
        <p:txBody>
          <a:bodyPr>
            <a:normAutofit/>
          </a:bodyPr>
          <a:lstStyle/>
          <a:p>
            <a:r>
              <a:rPr lang="fa-IR" sz="3600" b="1" dirty="0" smtClean="0">
                <a:solidFill>
                  <a:srgbClr val="C00000"/>
                </a:solidFill>
                <a:cs typeface="B Titr" pitchFamily="2" charset="-78"/>
              </a:rPr>
              <a:t>مقدمه و بیان مسئله</a:t>
            </a:r>
            <a:endParaRPr lang="en-US" sz="3600" dirty="0">
              <a:solidFill>
                <a:srgbClr val="C00000"/>
              </a:solidFill>
            </a:endParaRPr>
          </a:p>
        </p:txBody>
      </p:sp>
      <p:sp>
        <p:nvSpPr>
          <p:cNvPr id="3" name="Content Placeholder 2"/>
          <p:cNvSpPr>
            <a:spLocks noGrp="1"/>
          </p:cNvSpPr>
          <p:nvPr>
            <p:ph idx="1"/>
          </p:nvPr>
        </p:nvSpPr>
        <p:spPr>
          <a:xfrm>
            <a:off x="467544" y="1412776"/>
            <a:ext cx="8229600" cy="4968552"/>
          </a:xfrm>
        </p:spPr>
        <p:txBody>
          <a:bodyPr>
            <a:normAutofit/>
          </a:bodyPr>
          <a:lstStyle/>
          <a:p>
            <a:pPr algn="just" rtl="1">
              <a:lnSpc>
                <a:spcPct val="150000"/>
              </a:lnSpc>
              <a:buFont typeface="Wingdings" pitchFamily="2" charset="2"/>
              <a:buChar char="v"/>
            </a:pPr>
            <a:r>
              <a:rPr lang="fa-IR" sz="2400" b="1" dirty="0" smtClean="0">
                <a:cs typeface="B Mitra" panose="00000400000000000000" pitchFamily="2" charset="-78"/>
              </a:rPr>
              <a:t>اخیرا 2 مطالعه کوهورت بزرگ فرامینگهام و کاردیا نشان دهنده وجود ارتباط بین مدت و شدت چاقی و اضافه وزن به صورت افزایش تجمعی </a:t>
            </a:r>
            <a:r>
              <a:rPr lang="en-US" sz="2400" b="1" dirty="0" smtClean="0">
                <a:cs typeface="B Mitra" panose="00000400000000000000" pitchFamily="2" charset="-78"/>
              </a:rPr>
              <a:t>BMI</a:t>
            </a:r>
            <a:r>
              <a:rPr lang="fa-IR" sz="2400" b="1" dirty="0" smtClean="0">
                <a:cs typeface="B Mitra" panose="00000400000000000000" pitchFamily="2" charset="-78"/>
              </a:rPr>
              <a:t> و </a:t>
            </a:r>
            <a:r>
              <a:rPr lang="en-US" sz="2400" b="1" dirty="0" smtClean="0">
                <a:cs typeface="B Mitra" panose="00000400000000000000" pitchFamily="2" charset="-78"/>
              </a:rPr>
              <a:t>WC</a:t>
            </a:r>
            <a:r>
              <a:rPr lang="fa-IR" sz="2400" b="1" dirty="0" smtClean="0">
                <a:cs typeface="B Mitra" panose="00000400000000000000" pitchFamily="2" charset="-78"/>
              </a:rPr>
              <a:t> با بروز</a:t>
            </a:r>
          </a:p>
          <a:p>
            <a:pPr algn="just" rtl="1">
              <a:lnSpc>
                <a:spcPct val="150000"/>
              </a:lnSpc>
              <a:buFont typeface="Wingdings" pitchFamily="2" charset="2"/>
              <a:buChar char="ü"/>
            </a:pPr>
            <a:r>
              <a:rPr lang="fa-IR" sz="2400" b="1" dirty="0" smtClean="0">
                <a:cs typeface="B Mitra" panose="00000400000000000000" pitchFamily="2" charset="-78"/>
              </a:rPr>
              <a:t>بیماریهای قلبی عروقی بالینی</a:t>
            </a:r>
          </a:p>
          <a:p>
            <a:pPr algn="just" rtl="1">
              <a:lnSpc>
                <a:spcPct val="150000"/>
              </a:lnSpc>
              <a:buFont typeface="Wingdings" pitchFamily="2" charset="2"/>
              <a:buChar char="ü"/>
            </a:pPr>
            <a:r>
              <a:rPr lang="fa-IR" sz="2400" b="1" dirty="0" smtClean="0">
                <a:cs typeface="B Mitra" panose="00000400000000000000" pitchFamily="2" charset="-78"/>
              </a:rPr>
              <a:t>بیماریهای قلبی عروقی تحت بالینی به صورت کلسیفیکاسیون عروق کرونر </a:t>
            </a:r>
          </a:p>
          <a:p>
            <a:pPr algn="just" rtl="1">
              <a:lnSpc>
                <a:spcPct val="150000"/>
              </a:lnSpc>
              <a:buFont typeface="Wingdings" pitchFamily="2" charset="2"/>
              <a:buChar char="ü"/>
            </a:pPr>
            <a:r>
              <a:rPr lang="fa-IR" sz="2400" b="1" dirty="0" smtClean="0">
                <a:cs typeface="B Mitra" panose="00000400000000000000" pitchFamily="2" charset="-78"/>
              </a:rPr>
              <a:t>مرگ و میر قلبی</a:t>
            </a:r>
            <a:endParaRPr lang="fa-IR" sz="2400" dirty="0" smtClean="0">
              <a:cs typeface="B Mitra" panose="00000400000000000000" pitchFamily="2" charset="-78"/>
            </a:endParaRPr>
          </a:p>
          <a:p>
            <a:pPr rtl="1">
              <a:buNone/>
            </a:pPr>
            <a:r>
              <a:rPr lang="en-US" sz="1500" b="1" dirty="0" smtClean="0"/>
              <a:t>Abdullah A, </a:t>
            </a:r>
            <a:r>
              <a:rPr lang="en-US" sz="1500" b="1" dirty="0" err="1" smtClean="0"/>
              <a:t>etal.Int</a:t>
            </a:r>
            <a:r>
              <a:rPr lang="en-US" sz="1500" b="1" dirty="0" smtClean="0"/>
              <a:t> J </a:t>
            </a:r>
            <a:r>
              <a:rPr lang="en-US" sz="1500" b="1" dirty="0" err="1" smtClean="0"/>
              <a:t>Epidemiol</a:t>
            </a:r>
            <a:r>
              <a:rPr lang="en-US" sz="1500" b="1" dirty="0" smtClean="0"/>
              <a:t>. 2011 Aug;40(4):985-96 </a:t>
            </a:r>
            <a:endParaRPr lang="en-US" sz="1500" b="1" dirty="0" smtClean="0">
              <a:cs typeface="+mj-cs"/>
            </a:endParaRPr>
          </a:p>
          <a:p>
            <a:pPr rtl="1">
              <a:buNone/>
            </a:pPr>
            <a:r>
              <a:rPr lang="en-US" sz="1500" b="1" dirty="0" smtClean="0">
                <a:cs typeface="+mj-cs"/>
              </a:rPr>
              <a:t>Abdullah </a:t>
            </a:r>
            <a:r>
              <a:rPr lang="en-US" sz="1500" b="1" dirty="0" err="1" smtClean="0">
                <a:cs typeface="+mj-cs"/>
              </a:rPr>
              <a:t>A,etal</a:t>
            </a:r>
            <a:r>
              <a:rPr lang="en-US" sz="1500" b="1" dirty="0" smtClean="0">
                <a:cs typeface="+mj-cs"/>
              </a:rPr>
              <a:t>. BMJ Open. 2014 Sep 17;4(9):e005629</a:t>
            </a:r>
          </a:p>
          <a:p>
            <a:pPr rtl="1">
              <a:buNone/>
            </a:pPr>
            <a:r>
              <a:rPr lang="fa-IR" sz="1500" b="1" dirty="0" smtClean="0">
                <a:cs typeface="+mj-cs"/>
              </a:rPr>
              <a:t>	</a:t>
            </a:r>
            <a:r>
              <a:rPr lang="en-US" sz="1500" b="1" dirty="0" smtClean="0">
                <a:cs typeface="+mj-cs"/>
              </a:rPr>
              <a:t>Reis </a:t>
            </a:r>
            <a:r>
              <a:rPr lang="en-US" sz="1500" b="1" dirty="0" err="1" smtClean="0">
                <a:cs typeface="+mj-cs"/>
              </a:rPr>
              <a:t>JP,etal</a:t>
            </a:r>
            <a:r>
              <a:rPr lang="en-US" sz="1500" b="1" dirty="0" smtClean="0">
                <a:cs typeface="+mj-cs"/>
              </a:rPr>
              <a:t>. JAMA. 2013 Jul 17;310(3):280-8</a:t>
            </a:r>
          </a:p>
          <a:p>
            <a:pPr rtl="1">
              <a:buNone/>
            </a:pPr>
            <a:r>
              <a:rPr lang="fa-IR" sz="1500" dirty="0" smtClean="0">
                <a:cs typeface="+mj-cs"/>
              </a:rPr>
              <a:t>	</a:t>
            </a:r>
            <a:r>
              <a:rPr lang="en-US" sz="1500" b="1" dirty="0" smtClean="0">
                <a:cs typeface="+mj-cs"/>
              </a:rPr>
              <a:t>Reis JP, et al. Obesity (Silver Spring). 2015 Apr;23(4):879-85</a:t>
            </a:r>
          </a:p>
          <a:p>
            <a:pPr algn="r" rtl="1">
              <a:lnSpc>
                <a:spcPct val="150000"/>
              </a:lnSpc>
              <a:buFont typeface="Wingdings" pitchFamily="2" charset="2"/>
              <a:buChar char="v"/>
            </a:pPr>
            <a:endParaRPr lang="en-US" b="1" dirty="0">
              <a:cs typeface="B Nazanin" pitchFamily="2" charset="-78"/>
            </a:endParaRPr>
          </a:p>
        </p:txBody>
      </p:sp>
      <p:sp>
        <p:nvSpPr>
          <p:cNvPr id="4" name="Date Placeholder 3"/>
          <p:cNvSpPr>
            <a:spLocks noGrp="1"/>
          </p:cNvSpPr>
          <p:nvPr>
            <p:ph type="dt" sz="half" idx="10"/>
          </p:nvPr>
        </p:nvSpPr>
        <p:spPr/>
        <p:txBody>
          <a:bodyPr/>
          <a:lstStyle/>
          <a:p>
            <a:r>
              <a:rPr lang="en-US" dirty="0" smtClean="0"/>
              <a:t>8/5/2017</a:t>
            </a:r>
            <a:endParaRPr lang="en-US" dirty="0"/>
          </a:p>
        </p:txBody>
      </p:sp>
      <p:sp>
        <p:nvSpPr>
          <p:cNvPr id="5" name="Slide Number Placeholder 4"/>
          <p:cNvSpPr>
            <a:spLocks noGrp="1"/>
          </p:cNvSpPr>
          <p:nvPr>
            <p:ph type="sldNum" sz="quarter" idx="12"/>
          </p:nvPr>
        </p:nvSpPr>
        <p:spPr/>
        <p:txBody>
          <a:bodyPr/>
          <a:lstStyle/>
          <a:p>
            <a:fld id="{00BFF884-6C16-4E86-A541-65C2EBEDFCCC}"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6547</TotalTime>
  <Words>4613</Words>
  <Application>Microsoft Office PowerPoint</Application>
  <PresentationFormat>On-screen Show (4:3)</PresentationFormat>
  <Paragraphs>648</Paragraphs>
  <Slides>64</Slides>
  <Notes>0</Notes>
  <HiddenSlides>6</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عناوین مطالب</vt:lpstr>
      <vt:lpstr>مقدمه و بیان مسئله</vt:lpstr>
      <vt:lpstr>مقدمه و بیان مسئله</vt:lpstr>
      <vt:lpstr>مقدمه و بیان مسئله</vt:lpstr>
      <vt:lpstr>مقدمه و بیان مسئله</vt:lpstr>
      <vt:lpstr>مقدمه و بیان مسئله</vt:lpstr>
      <vt:lpstr>مقدمه و بیان مسئله</vt:lpstr>
      <vt:lpstr>مقدمه و بیان مسئله</vt:lpstr>
      <vt:lpstr>مقدمه و بیان مسئله</vt:lpstr>
      <vt:lpstr>بررسی متون</vt:lpstr>
      <vt:lpstr>PowerPoint Presentation</vt:lpstr>
      <vt:lpstr>اهداف و فرضیات</vt:lpstr>
      <vt:lpstr>اهداف اصلی</vt:lpstr>
      <vt:lpstr>اهداف اختصاصی</vt:lpstr>
      <vt:lpstr>فرضیات</vt:lpstr>
      <vt:lpstr>فرضیات</vt:lpstr>
      <vt:lpstr>PowerPoint Presentation</vt:lpstr>
      <vt:lpstr>معیار های ورود و خروج از مطالعه</vt:lpstr>
      <vt:lpstr>TLGS  Cohort</vt:lpstr>
      <vt:lpstr>PowerPoint Presentation</vt:lpstr>
      <vt:lpstr>PowerPoint Presentation</vt:lpstr>
      <vt:lpstr>PowerPoint Presentation</vt:lpstr>
      <vt:lpstr>حجم نمونه</vt:lpstr>
      <vt:lpstr>تعریف واژه ها</vt:lpstr>
      <vt:lpstr> CEWC  و  CEW  محاسبه  </vt:lpstr>
      <vt:lpstr> CEWC  و  CEW  محاسبه  </vt:lpstr>
      <vt:lpstr>تعاريف عملياتي مفاهيم اصلي</vt:lpstr>
      <vt:lpstr>PowerPoint Presentation</vt:lpstr>
      <vt:lpstr>تجزیه و تحلیل داده ها</vt:lpstr>
      <vt:lpstr>تجزیه و تحلیل داده ها</vt:lpstr>
      <vt:lpstr>PowerPoint Presentation</vt:lpstr>
      <vt:lpstr>تجزیه و تحلیل داده ها</vt:lpstr>
      <vt:lpstr>تجزیه و تحلیل داده ها</vt:lpstr>
      <vt:lpstr>تجزیه و تحلیل داده ها</vt:lpstr>
      <vt:lpstr>PowerPoint Presentation</vt:lpstr>
      <vt:lpstr>تجزیه و تحلیل داده ها</vt:lpstr>
      <vt:lpstr>نتـایـج</vt:lpstr>
      <vt:lpstr>جدول 6-1- مشخصات پایه افراد شرکت کننده به تفکیک جنس (تعداد:4673). مطالعه قند و لیپید تهران (1393-1377). </vt:lpstr>
      <vt:lpstr> تعیین خطر بیماری قلبی عروقی بر اساس یک انحراف معیار افزایش میزان تجمعی آدیپوسیتی عمومی (CEW) * و آدیپوسیتی شکمی(CEWC) * *. مطالعه قند و لیپید تهران (1393-1377).  </vt:lpstr>
      <vt:lpstr>تعیین خطر بیماری قلبی عروقی بر اساس یک انحراف معیار افزایش میزانBMI * و WC ** اخیر. مطالعه قند و لیپید تهران (1393-1377).</vt:lpstr>
      <vt:lpstr>مدین نمرات AIC برای مقایسه نمایه توده بدنی(BMI) با آدیپوسیتی تجمعی عمومی (CEW) و دور کمر (WC) فعلی با و آدیپوسیتی تجمعی شکمی(CEWC). مطالعه قند و لیپید تهران (1393-1377).</vt:lpstr>
      <vt:lpstr>نمرات AIC برای مقایسه نمایه توده بدنی(BMI) با آدیپوسیتی تجمعی عمومی (CEW) و دور کمر (WC) فعلی با و آدیپوسیتی تجمعی شکمی(CEWC) در افراد با داده های کامل. مطالعه قند و لیپید تهران (1393-1377).</vt:lpstr>
      <vt:lpstr>تعیین خطر بیماری قلبی عروقی بر اساس یک انحراف معیار تغییر امتیاز اثرات تجمعی آدیپوسیتی عمومی (CEW) * و آدیپوسیتی شکمی(CEWC) * * در افراد با داده های کامل. مطالعه قند و لیپید تهران (1393-1377).  </vt:lpstr>
      <vt:lpstr>تعیین خطر بیماری قلبی عروقی بر اساس یک انحراف معیار تغییر امتیاز BMI * و WC * *  اخیر در افراد با داده های کامل. مطالعه قند و لیپید تهران (1393-1377). </vt:lpstr>
      <vt:lpstr>بحث و نتیجه گیری</vt:lpstr>
      <vt:lpstr>بحث و نتیجه گیری</vt:lpstr>
      <vt:lpstr>بحث و نتیجه گیری</vt:lpstr>
      <vt:lpstr>بحث و نتیجه گیری</vt:lpstr>
      <vt:lpstr>PowerPoint Presentation</vt:lpstr>
      <vt:lpstr>PowerPoint Presentation</vt:lpstr>
      <vt:lpstr>PowerPoint Presentation</vt:lpstr>
      <vt:lpstr>بحث و نتیجه گیری</vt:lpstr>
      <vt:lpstr>PowerPoint Presentation</vt:lpstr>
      <vt:lpstr>PowerPoint Presentation</vt:lpstr>
      <vt:lpstr>PowerPoint Presentation</vt:lpstr>
      <vt:lpstr>PowerPoint Presentation</vt:lpstr>
      <vt:lpstr>HR according to excess BMI-years</vt:lpstr>
      <vt:lpstr>نمرات AIC برای مقایسه نمایه توده بدنی(BMI) با آدیپوسیتی تجمعی عمومی (CEW) و دور کمر (WC) فعلی با و آدیپوسیتی تجمعی شکمی(CEWC) در افراد با داده های کامل. مطالعه قند و لیپید تهران (1393-1377).</vt:lpstr>
      <vt:lpstr>نقاط قوت مطالعه</vt:lpstr>
      <vt:lpstr>محدودیت ها</vt:lpstr>
      <vt:lpstr>نتیجه گیری</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dc:creator>
  <cp:lastModifiedBy>m</cp:lastModifiedBy>
  <cp:revision>715</cp:revision>
  <dcterms:created xsi:type="dcterms:W3CDTF">2016-07-16T16:39:47Z</dcterms:created>
  <dcterms:modified xsi:type="dcterms:W3CDTF">2017-05-08T05:24:24Z</dcterms:modified>
</cp:coreProperties>
</file>