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69"/>
  </p:notesMasterIdLst>
  <p:sldIdLst>
    <p:sldId id="256" r:id="rId2"/>
    <p:sldId id="350" r:id="rId3"/>
    <p:sldId id="378" r:id="rId4"/>
    <p:sldId id="352" r:id="rId5"/>
    <p:sldId id="343" r:id="rId6"/>
    <p:sldId id="344" r:id="rId7"/>
    <p:sldId id="351" r:id="rId8"/>
    <p:sldId id="269" r:id="rId9"/>
    <p:sldId id="379" r:id="rId10"/>
    <p:sldId id="380" r:id="rId11"/>
    <p:sldId id="273" r:id="rId12"/>
    <p:sldId id="274" r:id="rId13"/>
    <p:sldId id="381" r:id="rId14"/>
    <p:sldId id="340" r:id="rId15"/>
    <p:sldId id="271" r:id="rId16"/>
    <p:sldId id="275" r:id="rId17"/>
    <p:sldId id="345" r:id="rId18"/>
    <p:sldId id="346" r:id="rId19"/>
    <p:sldId id="347" r:id="rId20"/>
    <p:sldId id="358" r:id="rId21"/>
    <p:sldId id="359" r:id="rId22"/>
    <p:sldId id="360" r:id="rId23"/>
    <p:sldId id="396" r:id="rId24"/>
    <p:sldId id="400" r:id="rId25"/>
    <p:sldId id="397" r:id="rId26"/>
    <p:sldId id="361" r:id="rId27"/>
    <p:sldId id="362" r:id="rId28"/>
    <p:sldId id="363" r:id="rId29"/>
    <p:sldId id="289" r:id="rId30"/>
    <p:sldId id="290" r:id="rId31"/>
    <p:sldId id="364" r:id="rId32"/>
    <p:sldId id="292" r:id="rId33"/>
    <p:sldId id="293" r:id="rId34"/>
    <p:sldId id="365" r:id="rId35"/>
    <p:sldId id="366" r:id="rId36"/>
    <p:sldId id="367" r:id="rId37"/>
    <p:sldId id="401" r:id="rId38"/>
    <p:sldId id="368" r:id="rId39"/>
    <p:sldId id="370" r:id="rId40"/>
    <p:sldId id="371" r:id="rId41"/>
    <p:sldId id="299" r:id="rId42"/>
    <p:sldId id="373" r:id="rId43"/>
    <p:sldId id="300" r:id="rId44"/>
    <p:sldId id="374" r:id="rId45"/>
    <p:sldId id="302" r:id="rId46"/>
    <p:sldId id="398" r:id="rId47"/>
    <p:sldId id="375" r:id="rId48"/>
    <p:sldId id="399" r:id="rId49"/>
    <p:sldId id="402" r:id="rId50"/>
    <p:sldId id="376" r:id="rId51"/>
    <p:sldId id="308" r:id="rId52"/>
    <p:sldId id="349" r:id="rId53"/>
    <p:sldId id="403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3" autoAdjust="0"/>
    <p:restoredTop sz="94434" autoAdjust="0"/>
  </p:normalViewPr>
  <p:slideViewPr>
    <p:cSldViewPr snapToGrid="0">
      <p:cViewPr varScale="1">
        <p:scale>
          <a:sx n="48" d="100"/>
          <a:sy n="48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82792-5F3B-4032-9CD4-CF928DB2FD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A1E24-489C-4E77-8317-6A11304BC1B3}">
      <dgm:prSet phldrT="[Text]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Estrogen component </a:t>
          </a:r>
          <a:endParaRPr lang="en-US" dirty="0">
            <a:solidFill>
              <a:srgbClr val="FFFF00"/>
            </a:solidFill>
          </a:endParaRPr>
        </a:p>
      </dgm:t>
    </dgm:pt>
    <dgm:pt modelId="{F4BE0105-6691-4882-8470-3C9AB7FC2FA8}" type="parTrans" cxnId="{5328FEB8-4AFB-4E96-9388-D3EC96BBA39A}">
      <dgm:prSet/>
      <dgm:spPr/>
      <dgm:t>
        <a:bodyPr/>
        <a:lstStyle/>
        <a:p>
          <a:endParaRPr lang="en-US"/>
        </a:p>
      </dgm:t>
    </dgm:pt>
    <dgm:pt modelId="{472370F2-CA4F-4E22-9DA5-DA0C2C0CA81A}" type="sibTrans" cxnId="{5328FEB8-4AFB-4E96-9388-D3EC96BBA39A}">
      <dgm:prSet/>
      <dgm:spPr/>
      <dgm:t>
        <a:bodyPr/>
        <a:lstStyle/>
        <a:p>
          <a:endParaRPr lang="en-US"/>
        </a:p>
      </dgm:t>
    </dgm:pt>
    <dgm:pt modelId="{5B881043-0D86-41F9-814A-B4E502AF62A0}">
      <dgm:prSet phldrT="[Text]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Progestin component  </a:t>
          </a:r>
          <a:endParaRPr lang="en-US" dirty="0">
            <a:solidFill>
              <a:srgbClr val="FFFF00"/>
            </a:solidFill>
          </a:endParaRPr>
        </a:p>
      </dgm:t>
    </dgm:pt>
    <dgm:pt modelId="{9AC69DE7-0F67-41DA-B17B-9C6FF7FB9D03}" type="parTrans" cxnId="{359537C5-B76A-499F-BA3A-2034183A9537}">
      <dgm:prSet/>
      <dgm:spPr/>
      <dgm:t>
        <a:bodyPr/>
        <a:lstStyle/>
        <a:p>
          <a:endParaRPr lang="en-US"/>
        </a:p>
      </dgm:t>
    </dgm:pt>
    <dgm:pt modelId="{E1267187-3932-4599-A15F-C3EA2FCCD1E2}" type="sibTrans" cxnId="{359537C5-B76A-499F-BA3A-2034183A9537}">
      <dgm:prSet/>
      <dgm:spPr/>
      <dgm:t>
        <a:bodyPr/>
        <a:lstStyle/>
        <a:p>
          <a:endParaRPr lang="en-US"/>
        </a:p>
      </dgm:t>
    </dgm:pt>
    <dgm:pt modelId="{5723D659-CF2D-4855-9E7B-211A35AFC2A0}">
      <dgm:prSet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prevents FSH secretion and development of a dominant follicle</a:t>
          </a:r>
          <a:endParaRPr lang="en-US" dirty="0"/>
        </a:p>
      </dgm:t>
    </dgm:pt>
    <dgm:pt modelId="{CDF6D426-123B-48C1-8E03-01CB42492A15}" type="parTrans" cxnId="{9BE0A0F9-E029-46C9-AA58-A35DA35F5C1D}">
      <dgm:prSet/>
      <dgm:spPr/>
      <dgm:t>
        <a:bodyPr/>
        <a:lstStyle/>
        <a:p>
          <a:endParaRPr lang="en-US"/>
        </a:p>
      </dgm:t>
    </dgm:pt>
    <dgm:pt modelId="{FEB47D8C-29EF-445B-95EC-52AF4B6DF5DB}" type="sibTrans" cxnId="{9BE0A0F9-E029-46C9-AA58-A35DA35F5C1D}">
      <dgm:prSet/>
      <dgm:spPr/>
      <dgm:t>
        <a:bodyPr/>
        <a:lstStyle/>
        <a:p>
          <a:endParaRPr lang="en-US"/>
        </a:p>
      </dgm:t>
    </dgm:pt>
    <dgm:pt modelId="{F9C53F00-8724-4B56-850E-58DB76779155}">
      <dgm:prSet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prevents the LH surge and ovulation and creates an atrophic endometrial lining</a:t>
          </a:r>
          <a:endParaRPr lang="en-US" dirty="0">
            <a:solidFill>
              <a:srgbClr val="00B050"/>
            </a:solidFill>
          </a:endParaRPr>
        </a:p>
      </dgm:t>
    </dgm:pt>
    <dgm:pt modelId="{07285A6A-664F-434D-9B66-B28E84BAFEB4}" type="parTrans" cxnId="{69417368-A155-4BC9-8404-A74F6060E44D}">
      <dgm:prSet/>
      <dgm:spPr/>
      <dgm:t>
        <a:bodyPr/>
        <a:lstStyle/>
        <a:p>
          <a:endParaRPr lang="en-US"/>
        </a:p>
      </dgm:t>
    </dgm:pt>
    <dgm:pt modelId="{6C1E84A1-8D36-4895-998A-78F5EF099076}" type="sibTrans" cxnId="{69417368-A155-4BC9-8404-A74F6060E44D}">
      <dgm:prSet/>
      <dgm:spPr/>
      <dgm:t>
        <a:bodyPr/>
        <a:lstStyle/>
        <a:p>
          <a:endParaRPr lang="en-US"/>
        </a:p>
      </dgm:t>
    </dgm:pt>
    <dgm:pt modelId="{2ECA77DB-CB07-4459-9350-8F44F2112516}" type="pres">
      <dgm:prSet presAssocID="{0AE82792-5F3B-4032-9CD4-CF928DB2FDE2}" presName="linear" presStyleCnt="0">
        <dgm:presLayoutVars>
          <dgm:dir/>
          <dgm:animLvl val="lvl"/>
          <dgm:resizeHandles val="exact"/>
        </dgm:presLayoutVars>
      </dgm:prSet>
      <dgm:spPr/>
    </dgm:pt>
    <dgm:pt modelId="{A649620E-36A1-43A2-A7FC-60B73B901362}" type="pres">
      <dgm:prSet presAssocID="{F63A1E24-489C-4E77-8317-6A11304BC1B3}" presName="parentLin" presStyleCnt="0"/>
      <dgm:spPr/>
    </dgm:pt>
    <dgm:pt modelId="{4C491E4F-6F21-4C6F-97E8-515FEB467BF6}" type="pres">
      <dgm:prSet presAssocID="{F63A1E24-489C-4E77-8317-6A11304BC1B3}" presName="parentLeftMargin" presStyleLbl="node1" presStyleIdx="0" presStyleCnt="2"/>
      <dgm:spPr/>
    </dgm:pt>
    <dgm:pt modelId="{1E751331-4DE3-43CE-99C9-AAD2A95BD96C}" type="pres">
      <dgm:prSet presAssocID="{F63A1E24-489C-4E77-8317-6A11304BC1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ABD4B-0F92-4592-95DC-6181C97D2FCF}" type="pres">
      <dgm:prSet presAssocID="{F63A1E24-489C-4E77-8317-6A11304BC1B3}" presName="negativeSpace" presStyleCnt="0"/>
      <dgm:spPr/>
    </dgm:pt>
    <dgm:pt modelId="{6DC759E3-4CE6-46D9-9D78-2BB37E6E8EDE}" type="pres">
      <dgm:prSet presAssocID="{F63A1E24-489C-4E77-8317-6A11304BC1B3}" presName="childText" presStyleLbl="conFgAcc1" presStyleIdx="0" presStyleCnt="2" custLinFactNeighborY="60480">
        <dgm:presLayoutVars>
          <dgm:bulletEnabled val="1"/>
        </dgm:presLayoutVars>
      </dgm:prSet>
      <dgm:spPr/>
    </dgm:pt>
    <dgm:pt modelId="{A2D8FE31-0C6D-4A35-9594-2A73415F0CD8}" type="pres">
      <dgm:prSet presAssocID="{472370F2-CA4F-4E22-9DA5-DA0C2C0CA81A}" presName="spaceBetweenRectangles" presStyleCnt="0"/>
      <dgm:spPr/>
    </dgm:pt>
    <dgm:pt modelId="{01724875-02D5-4446-8E2C-BDE79AA6E1DF}" type="pres">
      <dgm:prSet presAssocID="{5B881043-0D86-41F9-814A-B4E502AF62A0}" presName="parentLin" presStyleCnt="0"/>
      <dgm:spPr/>
    </dgm:pt>
    <dgm:pt modelId="{8075B998-BC4A-4654-B999-5B79001E9EEA}" type="pres">
      <dgm:prSet presAssocID="{5B881043-0D86-41F9-814A-B4E502AF62A0}" presName="parentLeftMargin" presStyleLbl="node1" presStyleIdx="0" presStyleCnt="2"/>
      <dgm:spPr/>
    </dgm:pt>
    <dgm:pt modelId="{EEC08B0C-323B-47C0-9DD8-1A6A660BB8D6}" type="pres">
      <dgm:prSet presAssocID="{5B881043-0D86-41F9-814A-B4E502AF62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8C24A-3C12-4632-99BD-C430F185568B}" type="pres">
      <dgm:prSet presAssocID="{5B881043-0D86-41F9-814A-B4E502AF62A0}" presName="negativeSpace" presStyleCnt="0"/>
      <dgm:spPr/>
    </dgm:pt>
    <dgm:pt modelId="{71BE8FEF-CFFD-46A4-97A9-5DFEBD42935F}" type="pres">
      <dgm:prSet presAssocID="{5B881043-0D86-41F9-814A-B4E502AF62A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9537C5-B76A-499F-BA3A-2034183A9537}" srcId="{0AE82792-5F3B-4032-9CD4-CF928DB2FDE2}" destId="{5B881043-0D86-41F9-814A-B4E502AF62A0}" srcOrd="1" destOrd="0" parTransId="{9AC69DE7-0F67-41DA-B17B-9C6FF7FB9D03}" sibTransId="{E1267187-3932-4599-A15F-C3EA2FCCD1E2}"/>
    <dgm:cxn modelId="{C62BA4F1-F3DB-43FF-B928-2523D4C3CD06}" type="presOf" srcId="{0AE82792-5F3B-4032-9CD4-CF928DB2FDE2}" destId="{2ECA77DB-CB07-4459-9350-8F44F2112516}" srcOrd="0" destOrd="0" presId="urn:microsoft.com/office/officeart/2005/8/layout/list1"/>
    <dgm:cxn modelId="{5DA41766-0419-4126-9D22-B06AA5498581}" type="presOf" srcId="{F63A1E24-489C-4E77-8317-6A11304BC1B3}" destId="{4C491E4F-6F21-4C6F-97E8-515FEB467BF6}" srcOrd="0" destOrd="0" presId="urn:microsoft.com/office/officeart/2005/8/layout/list1"/>
    <dgm:cxn modelId="{AE4BCE36-7B68-42B5-8199-5D63CD40D066}" type="presOf" srcId="{5B881043-0D86-41F9-814A-B4E502AF62A0}" destId="{8075B998-BC4A-4654-B999-5B79001E9EEA}" srcOrd="0" destOrd="0" presId="urn:microsoft.com/office/officeart/2005/8/layout/list1"/>
    <dgm:cxn modelId="{9BE0A0F9-E029-46C9-AA58-A35DA35F5C1D}" srcId="{F63A1E24-489C-4E77-8317-6A11304BC1B3}" destId="{5723D659-CF2D-4855-9E7B-211A35AFC2A0}" srcOrd="0" destOrd="0" parTransId="{CDF6D426-123B-48C1-8E03-01CB42492A15}" sibTransId="{FEB47D8C-29EF-445B-95EC-52AF4B6DF5DB}"/>
    <dgm:cxn modelId="{87D949A0-B787-4E57-AF68-98E89816B3F4}" type="presOf" srcId="{F63A1E24-489C-4E77-8317-6A11304BC1B3}" destId="{1E751331-4DE3-43CE-99C9-AAD2A95BD96C}" srcOrd="1" destOrd="0" presId="urn:microsoft.com/office/officeart/2005/8/layout/list1"/>
    <dgm:cxn modelId="{A62D07C1-1E10-45CD-A853-D4462FFC9ABA}" type="presOf" srcId="{5723D659-CF2D-4855-9E7B-211A35AFC2A0}" destId="{6DC759E3-4CE6-46D9-9D78-2BB37E6E8EDE}" srcOrd="0" destOrd="0" presId="urn:microsoft.com/office/officeart/2005/8/layout/list1"/>
    <dgm:cxn modelId="{7F4028DB-1C70-45EE-91E1-F01F6A5DE36C}" type="presOf" srcId="{5B881043-0D86-41F9-814A-B4E502AF62A0}" destId="{EEC08B0C-323B-47C0-9DD8-1A6A660BB8D6}" srcOrd="1" destOrd="0" presId="urn:microsoft.com/office/officeart/2005/8/layout/list1"/>
    <dgm:cxn modelId="{69417368-A155-4BC9-8404-A74F6060E44D}" srcId="{5B881043-0D86-41F9-814A-B4E502AF62A0}" destId="{F9C53F00-8724-4B56-850E-58DB76779155}" srcOrd="0" destOrd="0" parTransId="{07285A6A-664F-434D-9B66-B28E84BAFEB4}" sibTransId="{6C1E84A1-8D36-4895-998A-78F5EF099076}"/>
    <dgm:cxn modelId="{DA2B0E24-91BF-4264-B84C-CE93AC2BBE8B}" type="presOf" srcId="{F9C53F00-8724-4B56-850E-58DB76779155}" destId="{71BE8FEF-CFFD-46A4-97A9-5DFEBD42935F}" srcOrd="0" destOrd="0" presId="urn:microsoft.com/office/officeart/2005/8/layout/list1"/>
    <dgm:cxn modelId="{5328FEB8-4AFB-4E96-9388-D3EC96BBA39A}" srcId="{0AE82792-5F3B-4032-9CD4-CF928DB2FDE2}" destId="{F63A1E24-489C-4E77-8317-6A11304BC1B3}" srcOrd="0" destOrd="0" parTransId="{F4BE0105-6691-4882-8470-3C9AB7FC2FA8}" sibTransId="{472370F2-CA4F-4E22-9DA5-DA0C2C0CA81A}"/>
    <dgm:cxn modelId="{F683F54E-05F0-4BFC-9067-404427849090}" type="presParOf" srcId="{2ECA77DB-CB07-4459-9350-8F44F2112516}" destId="{A649620E-36A1-43A2-A7FC-60B73B901362}" srcOrd="0" destOrd="0" presId="urn:microsoft.com/office/officeart/2005/8/layout/list1"/>
    <dgm:cxn modelId="{33E247F8-5182-4F73-99AA-E84697B00BA7}" type="presParOf" srcId="{A649620E-36A1-43A2-A7FC-60B73B901362}" destId="{4C491E4F-6F21-4C6F-97E8-515FEB467BF6}" srcOrd="0" destOrd="0" presId="urn:microsoft.com/office/officeart/2005/8/layout/list1"/>
    <dgm:cxn modelId="{CFF385CD-6EFE-4C35-BFD5-FF6A3192CF5F}" type="presParOf" srcId="{A649620E-36A1-43A2-A7FC-60B73B901362}" destId="{1E751331-4DE3-43CE-99C9-AAD2A95BD96C}" srcOrd="1" destOrd="0" presId="urn:microsoft.com/office/officeart/2005/8/layout/list1"/>
    <dgm:cxn modelId="{882CB537-FFD0-4FF4-A8E2-B7ABB233DBEE}" type="presParOf" srcId="{2ECA77DB-CB07-4459-9350-8F44F2112516}" destId="{2DEABD4B-0F92-4592-95DC-6181C97D2FCF}" srcOrd="1" destOrd="0" presId="urn:microsoft.com/office/officeart/2005/8/layout/list1"/>
    <dgm:cxn modelId="{C593826E-690B-4003-A6E7-2E483259C900}" type="presParOf" srcId="{2ECA77DB-CB07-4459-9350-8F44F2112516}" destId="{6DC759E3-4CE6-46D9-9D78-2BB37E6E8EDE}" srcOrd="2" destOrd="0" presId="urn:microsoft.com/office/officeart/2005/8/layout/list1"/>
    <dgm:cxn modelId="{D2F0E7FF-6A0D-4F3B-8644-E829CEF85865}" type="presParOf" srcId="{2ECA77DB-CB07-4459-9350-8F44F2112516}" destId="{A2D8FE31-0C6D-4A35-9594-2A73415F0CD8}" srcOrd="3" destOrd="0" presId="urn:microsoft.com/office/officeart/2005/8/layout/list1"/>
    <dgm:cxn modelId="{B0F3384F-0869-42AE-B26A-BF0B6959DC68}" type="presParOf" srcId="{2ECA77DB-CB07-4459-9350-8F44F2112516}" destId="{01724875-02D5-4446-8E2C-BDE79AA6E1DF}" srcOrd="4" destOrd="0" presId="urn:microsoft.com/office/officeart/2005/8/layout/list1"/>
    <dgm:cxn modelId="{1C57336B-4031-4637-823E-E5B1E51CFF7F}" type="presParOf" srcId="{01724875-02D5-4446-8E2C-BDE79AA6E1DF}" destId="{8075B998-BC4A-4654-B999-5B79001E9EEA}" srcOrd="0" destOrd="0" presId="urn:microsoft.com/office/officeart/2005/8/layout/list1"/>
    <dgm:cxn modelId="{70D7A0E9-1D20-4F75-B562-147296954F4B}" type="presParOf" srcId="{01724875-02D5-4446-8E2C-BDE79AA6E1DF}" destId="{EEC08B0C-323B-47C0-9DD8-1A6A660BB8D6}" srcOrd="1" destOrd="0" presId="urn:microsoft.com/office/officeart/2005/8/layout/list1"/>
    <dgm:cxn modelId="{6A325A97-3CCD-4BBE-83DF-DEFD4D8AB869}" type="presParOf" srcId="{2ECA77DB-CB07-4459-9350-8F44F2112516}" destId="{EAA8C24A-3C12-4632-99BD-C430F185568B}" srcOrd="5" destOrd="0" presId="urn:microsoft.com/office/officeart/2005/8/layout/list1"/>
    <dgm:cxn modelId="{D67561E3-F1F6-4344-A76B-8DB8F6021050}" type="presParOf" srcId="{2ECA77DB-CB07-4459-9350-8F44F2112516}" destId="{71BE8FEF-CFFD-46A4-97A9-5DFEBD4293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9249B-F35F-4FCE-B7E5-23936ECED8F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37F7F-7A5E-431E-8409-7AA457E2839B}">
      <dgm:prSet phldrT="[Text]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Inhibits pituitary secretion of FSH and LH </a:t>
          </a:r>
          <a:endParaRPr lang="en-US" b="1" dirty="0">
            <a:solidFill>
              <a:srgbClr val="FFFF00"/>
            </a:solidFill>
          </a:endParaRPr>
        </a:p>
      </dgm:t>
    </dgm:pt>
    <dgm:pt modelId="{2EB7BB39-1D1A-497B-9C8E-AC25EEB567EA}" type="parTrans" cxnId="{9B47E2AD-1B53-4FB3-9167-969FF3820E74}">
      <dgm:prSet/>
      <dgm:spPr/>
      <dgm:t>
        <a:bodyPr/>
        <a:lstStyle/>
        <a:p>
          <a:endParaRPr lang="en-US"/>
        </a:p>
      </dgm:t>
    </dgm:pt>
    <dgm:pt modelId="{D05599F8-B6C8-40C9-B700-06FA95C92287}" type="sibTrans" cxnId="{9B47E2AD-1B53-4FB3-9167-969FF3820E74}">
      <dgm:prSet/>
      <dgm:spPr/>
      <dgm:t>
        <a:bodyPr/>
        <a:lstStyle/>
        <a:p>
          <a:endParaRPr lang="en-US"/>
        </a:p>
      </dgm:t>
    </dgm:pt>
    <dgm:pt modelId="{B0C76FE7-49FC-4E3A-BCE2-249F1C6C3DC7}">
      <dgm:prSet phldrT="[Text]"/>
      <dgm:spPr/>
      <dgm:t>
        <a:bodyPr/>
        <a:lstStyle/>
        <a:p>
          <a:r>
            <a:rPr lang="en-US" sz="18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Weak androgenic influence</a:t>
          </a:r>
          <a:endParaRPr lang="en-US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3674636A-818E-444F-9FA7-143682B922BD}" type="parTrans" cxnId="{B34D07D3-49C4-403C-88DF-B6E8AE97F838}">
      <dgm:prSet/>
      <dgm:spPr/>
      <dgm:t>
        <a:bodyPr/>
        <a:lstStyle/>
        <a:p>
          <a:endParaRPr lang="en-US"/>
        </a:p>
      </dgm:t>
    </dgm:pt>
    <dgm:pt modelId="{8CE21427-B421-444F-8919-56552975FC47}" type="sibTrans" cxnId="{B34D07D3-49C4-403C-88DF-B6E8AE97F838}">
      <dgm:prSet/>
      <dgm:spPr/>
      <dgm:t>
        <a:bodyPr/>
        <a:lstStyle/>
        <a:p>
          <a:endParaRPr lang="en-US"/>
        </a:p>
      </dgm:t>
    </dgm:pt>
    <dgm:pt modelId="{B85263A3-D2C5-4CF0-906F-C010E5EBDC77}">
      <dgm:prSet phldrT="[Text]"/>
      <dgm:spPr/>
      <dgm:t>
        <a:bodyPr/>
        <a:lstStyle/>
        <a:p>
          <a:r>
            <a:rPr lang="en-US" sz="1800" b="1" dirty="0" smtClean="0">
              <a:solidFill>
                <a:srgbClr val="66FFFF"/>
              </a:solidFill>
            </a:rPr>
            <a:t>Thinning or atrophy of endometrial tissue</a:t>
          </a:r>
          <a:endParaRPr lang="en-US" dirty="0">
            <a:solidFill>
              <a:srgbClr val="66FFFF"/>
            </a:solidFill>
          </a:endParaRPr>
        </a:p>
      </dgm:t>
    </dgm:pt>
    <dgm:pt modelId="{8F3BBDF6-4484-4A60-850E-8AB2FA565640}" type="parTrans" cxnId="{2620A3E9-5A74-4DFC-A0F7-FD7884B3EFF4}">
      <dgm:prSet/>
      <dgm:spPr/>
      <dgm:t>
        <a:bodyPr/>
        <a:lstStyle/>
        <a:p>
          <a:endParaRPr lang="en-US"/>
        </a:p>
      </dgm:t>
    </dgm:pt>
    <dgm:pt modelId="{B419AF9C-7A04-4A03-BE47-EBDA57CD95AD}" type="sibTrans" cxnId="{2620A3E9-5A74-4DFC-A0F7-FD7884B3EFF4}">
      <dgm:prSet/>
      <dgm:spPr/>
      <dgm:t>
        <a:bodyPr/>
        <a:lstStyle/>
        <a:p>
          <a:endParaRPr lang="en-US"/>
        </a:p>
      </dgm:t>
    </dgm:pt>
    <dgm:pt modelId="{C62C8E64-7F2E-45D7-9E39-1A58730ED1BE}" type="pres">
      <dgm:prSet presAssocID="{EA29249B-F35F-4FCE-B7E5-23936ECED8F6}" presName="rootnode" presStyleCnt="0">
        <dgm:presLayoutVars>
          <dgm:chMax/>
          <dgm:chPref/>
          <dgm:dir/>
          <dgm:animLvl val="lvl"/>
        </dgm:presLayoutVars>
      </dgm:prSet>
      <dgm:spPr/>
    </dgm:pt>
    <dgm:pt modelId="{F6CBABD7-A598-4E33-A07B-3E91E8E0576D}" type="pres">
      <dgm:prSet presAssocID="{D2137F7F-7A5E-431E-8409-7AA457E2839B}" presName="composite" presStyleCnt="0"/>
      <dgm:spPr/>
    </dgm:pt>
    <dgm:pt modelId="{F414FFBE-0062-4EC1-9B35-72F565B531F3}" type="pres">
      <dgm:prSet presAssocID="{D2137F7F-7A5E-431E-8409-7AA457E2839B}" presName="bentUpArrow1" presStyleLbl="alignImgPlace1" presStyleIdx="0" presStyleCnt="2"/>
      <dgm:spPr/>
    </dgm:pt>
    <dgm:pt modelId="{62554AC0-6FA0-40C1-B9F1-EC5BA58BD2F5}" type="pres">
      <dgm:prSet presAssocID="{D2137F7F-7A5E-431E-8409-7AA457E2839B}" presName="ParentText" presStyleLbl="node1" presStyleIdx="0" presStyleCnt="3" custLinFactNeighborY="-46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E2909-D956-4504-8E4E-7CAB49DA5EE1}" type="pres">
      <dgm:prSet presAssocID="{D2137F7F-7A5E-431E-8409-7AA457E2839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1883F-3368-44AA-BAE4-38EAA8A59BAE}" type="pres">
      <dgm:prSet presAssocID="{D05599F8-B6C8-40C9-B700-06FA95C92287}" presName="sibTrans" presStyleCnt="0"/>
      <dgm:spPr/>
    </dgm:pt>
    <dgm:pt modelId="{3EACC3EA-BDE8-4987-AB1E-B0FBB0426EB0}" type="pres">
      <dgm:prSet presAssocID="{B0C76FE7-49FC-4E3A-BCE2-249F1C6C3DC7}" presName="composite" presStyleCnt="0"/>
      <dgm:spPr/>
    </dgm:pt>
    <dgm:pt modelId="{F832B00F-9C0C-497D-9AD2-381CD81FF487}" type="pres">
      <dgm:prSet presAssocID="{B0C76FE7-49FC-4E3A-BCE2-249F1C6C3DC7}" presName="bentUpArrow1" presStyleLbl="alignImgPlace1" presStyleIdx="1" presStyleCnt="2"/>
      <dgm:spPr/>
    </dgm:pt>
    <dgm:pt modelId="{219DBB05-F189-4DB5-B0DD-A8F4AE7EBB3C}" type="pres">
      <dgm:prSet presAssocID="{B0C76FE7-49FC-4E3A-BCE2-249F1C6C3DC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245EF-16F8-43BF-B0F5-8F0AD4482600}" type="pres">
      <dgm:prSet presAssocID="{B0C76FE7-49FC-4E3A-BCE2-249F1C6C3DC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26E22-1204-4156-9B50-EBDDB0126BEA}" type="pres">
      <dgm:prSet presAssocID="{8CE21427-B421-444F-8919-56552975FC47}" presName="sibTrans" presStyleCnt="0"/>
      <dgm:spPr/>
    </dgm:pt>
    <dgm:pt modelId="{8DA83B67-7F60-4B43-A8FD-6C5B0217D806}" type="pres">
      <dgm:prSet presAssocID="{B85263A3-D2C5-4CF0-906F-C010E5EBDC77}" presName="composite" presStyleCnt="0"/>
      <dgm:spPr/>
    </dgm:pt>
    <dgm:pt modelId="{8B4D87C5-E8E3-4F43-8319-C1E1B2373C51}" type="pres">
      <dgm:prSet presAssocID="{B85263A3-D2C5-4CF0-906F-C010E5EBDC7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C6417-5093-488B-B18B-3F1B03462A78}" type="presOf" srcId="{B85263A3-D2C5-4CF0-906F-C010E5EBDC77}" destId="{8B4D87C5-E8E3-4F43-8319-C1E1B2373C51}" srcOrd="0" destOrd="0" presId="urn:microsoft.com/office/officeart/2005/8/layout/StepDownProcess"/>
    <dgm:cxn modelId="{E7031F9A-3D1D-4850-B091-1B45CE3F49EF}" type="presOf" srcId="{D2137F7F-7A5E-431E-8409-7AA457E2839B}" destId="{62554AC0-6FA0-40C1-B9F1-EC5BA58BD2F5}" srcOrd="0" destOrd="0" presId="urn:microsoft.com/office/officeart/2005/8/layout/StepDownProcess"/>
    <dgm:cxn modelId="{2FE76E4A-49E8-49A1-B4F0-E36070B60BCE}" type="presOf" srcId="{B0C76FE7-49FC-4E3A-BCE2-249F1C6C3DC7}" destId="{219DBB05-F189-4DB5-B0DD-A8F4AE7EBB3C}" srcOrd="0" destOrd="0" presId="urn:microsoft.com/office/officeart/2005/8/layout/StepDownProcess"/>
    <dgm:cxn modelId="{B34D07D3-49C4-403C-88DF-B6E8AE97F838}" srcId="{EA29249B-F35F-4FCE-B7E5-23936ECED8F6}" destId="{B0C76FE7-49FC-4E3A-BCE2-249F1C6C3DC7}" srcOrd="1" destOrd="0" parTransId="{3674636A-818E-444F-9FA7-143682B922BD}" sibTransId="{8CE21427-B421-444F-8919-56552975FC47}"/>
    <dgm:cxn modelId="{2620A3E9-5A74-4DFC-A0F7-FD7884B3EFF4}" srcId="{EA29249B-F35F-4FCE-B7E5-23936ECED8F6}" destId="{B85263A3-D2C5-4CF0-906F-C010E5EBDC77}" srcOrd="2" destOrd="0" parTransId="{8F3BBDF6-4484-4A60-850E-8AB2FA565640}" sibTransId="{B419AF9C-7A04-4A03-BE47-EBDA57CD95AD}"/>
    <dgm:cxn modelId="{9B47E2AD-1B53-4FB3-9167-969FF3820E74}" srcId="{EA29249B-F35F-4FCE-B7E5-23936ECED8F6}" destId="{D2137F7F-7A5E-431E-8409-7AA457E2839B}" srcOrd="0" destOrd="0" parTransId="{2EB7BB39-1D1A-497B-9C8E-AC25EEB567EA}" sibTransId="{D05599F8-B6C8-40C9-B700-06FA95C92287}"/>
    <dgm:cxn modelId="{14441E43-6CC0-408D-BF07-8383DF82011D}" type="presOf" srcId="{EA29249B-F35F-4FCE-B7E5-23936ECED8F6}" destId="{C62C8E64-7F2E-45D7-9E39-1A58730ED1BE}" srcOrd="0" destOrd="0" presId="urn:microsoft.com/office/officeart/2005/8/layout/StepDownProcess"/>
    <dgm:cxn modelId="{863FF72B-FBF2-4553-BC0C-DDA1F2022866}" type="presParOf" srcId="{C62C8E64-7F2E-45D7-9E39-1A58730ED1BE}" destId="{F6CBABD7-A598-4E33-A07B-3E91E8E0576D}" srcOrd="0" destOrd="0" presId="urn:microsoft.com/office/officeart/2005/8/layout/StepDownProcess"/>
    <dgm:cxn modelId="{E24DAF85-B7F2-4B5E-B5B0-BA1B05472FB8}" type="presParOf" srcId="{F6CBABD7-A598-4E33-A07B-3E91E8E0576D}" destId="{F414FFBE-0062-4EC1-9B35-72F565B531F3}" srcOrd="0" destOrd="0" presId="urn:microsoft.com/office/officeart/2005/8/layout/StepDownProcess"/>
    <dgm:cxn modelId="{D4E01615-0812-4EB6-AA78-633A7BB68BD1}" type="presParOf" srcId="{F6CBABD7-A598-4E33-A07B-3E91E8E0576D}" destId="{62554AC0-6FA0-40C1-B9F1-EC5BA58BD2F5}" srcOrd="1" destOrd="0" presId="urn:microsoft.com/office/officeart/2005/8/layout/StepDownProcess"/>
    <dgm:cxn modelId="{5F3F00BB-6753-4452-8883-AED67FCE4080}" type="presParOf" srcId="{F6CBABD7-A598-4E33-A07B-3E91E8E0576D}" destId="{A1DE2909-D956-4504-8E4E-7CAB49DA5EE1}" srcOrd="2" destOrd="0" presId="urn:microsoft.com/office/officeart/2005/8/layout/StepDownProcess"/>
    <dgm:cxn modelId="{DBBCC786-50C0-4F0E-8C0E-1CC6FE77DCA9}" type="presParOf" srcId="{C62C8E64-7F2E-45D7-9E39-1A58730ED1BE}" destId="{1F81883F-3368-44AA-BAE4-38EAA8A59BAE}" srcOrd="1" destOrd="0" presId="urn:microsoft.com/office/officeart/2005/8/layout/StepDownProcess"/>
    <dgm:cxn modelId="{0F85507B-4395-45BA-B83E-92B421B97733}" type="presParOf" srcId="{C62C8E64-7F2E-45D7-9E39-1A58730ED1BE}" destId="{3EACC3EA-BDE8-4987-AB1E-B0FBB0426EB0}" srcOrd="2" destOrd="0" presId="urn:microsoft.com/office/officeart/2005/8/layout/StepDownProcess"/>
    <dgm:cxn modelId="{001442F8-D846-4442-9ABF-FBCD8013AEE7}" type="presParOf" srcId="{3EACC3EA-BDE8-4987-AB1E-B0FBB0426EB0}" destId="{F832B00F-9C0C-497D-9AD2-381CD81FF487}" srcOrd="0" destOrd="0" presId="urn:microsoft.com/office/officeart/2005/8/layout/StepDownProcess"/>
    <dgm:cxn modelId="{AEC2B5B1-3D9A-41A5-A2C2-B75E1D987CC1}" type="presParOf" srcId="{3EACC3EA-BDE8-4987-AB1E-B0FBB0426EB0}" destId="{219DBB05-F189-4DB5-B0DD-A8F4AE7EBB3C}" srcOrd="1" destOrd="0" presId="urn:microsoft.com/office/officeart/2005/8/layout/StepDownProcess"/>
    <dgm:cxn modelId="{B0371A9D-412B-4B7C-BCA7-8DAF31326D77}" type="presParOf" srcId="{3EACC3EA-BDE8-4987-AB1E-B0FBB0426EB0}" destId="{CC2245EF-16F8-43BF-B0F5-8F0AD4482600}" srcOrd="2" destOrd="0" presId="urn:microsoft.com/office/officeart/2005/8/layout/StepDownProcess"/>
    <dgm:cxn modelId="{F5448FE5-71BF-4F13-A111-E7B3B751CFF1}" type="presParOf" srcId="{C62C8E64-7F2E-45D7-9E39-1A58730ED1BE}" destId="{53826E22-1204-4156-9B50-EBDDB0126BEA}" srcOrd="3" destOrd="0" presId="urn:microsoft.com/office/officeart/2005/8/layout/StepDownProcess"/>
    <dgm:cxn modelId="{E70F528A-C885-42DC-8EF3-13067B35E888}" type="presParOf" srcId="{C62C8E64-7F2E-45D7-9E39-1A58730ED1BE}" destId="{8DA83B67-7F60-4B43-A8FD-6C5B0217D806}" srcOrd="4" destOrd="0" presId="urn:microsoft.com/office/officeart/2005/8/layout/StepDownProcess"/>
    <dgm:cxn modelId="{372C8604-1613-4837-AD48-8987EEE9E905}" type="presParOf" srcId="{8DA83B67-7F60-4B43-A8FD-6C5B0217D806}" destId="{8B4D87C5-E8E3-4F43-8319-C1E1B2373C5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4DC23-5374-42C3-BE25-3BC3F9E869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D06E9CA-A2C0-4855-A7E9-CDE3FC95B138}">
      <dgm:prSet phldrT="[Text]"/>
      <dgm:spPr/>
      <dgm:t>
        <a:bodyPr/>
        <a:lstStyle/>
        <a:p>
          <a:r>
            <a:rPr lang="en-US" sz="1800" b="1" dirty="0" smtClean="0">
              <a:solidFill>
                <a:srgbClr val="66FFFF"/>
              </a:solidFill>
            </a:rPr>
            <a:t>Down-regulate </a:t>
          </a:r>
          <a:r>
            <a:rPr lang="en-US" sz="1800" b="1" dirty="0" err="1" smtClean="0">
              <a:solidFill>
                <a:srgbClr val="66FFFF"/>
              </a:solidFill>
            </a:rPr>
            <a:t>GnRH</a:t>
          </a:r>
          <a:r>
            <a:rPr lang="en-US" sz="1800" b="1" dirty="0" smtClean="0">
              <a:solidFill>
                <a:srgbClr val="66FFFF"/>
              </a:solidFill>
            </a:rPr>
            <a:t> receptors</a:t>
          </a:r>
          <a:endParaRPr lang="en-US" dirty="0">
            <a:solidFill>
              <a:srgbClr val="66FFFF"/>
            </a:solidFill>
          </a:endParaRPr>
        </a:p>
      </dgm:t>
    </dgm:pt>
    <dgm:pt modelId="{E866C57F-67D3-42D4-8928-CDD2CC628C8F}" type="parTrans" cxnId="{4B6DD734-5114-481F-BC22-59D69019B801}">
      <dgm:prSet/>
      <dgm:spPr/>
      <dgm:t>
        <a:bodyPr/>
        <a:lstStyle/>
        <a:p>
          <a:endParaRPr lang="en-US"/>
        </a:p>
      </dgm:t>
    </dgm:pt>
    <dgm:pt modelId="{62BA7828-EC4F-4F56-8BDF-D18D11C32948}" type="sibTrans" cxnId="{4B6DD734-5114-481F-BC22-59D69019B801}">
      <dgm:prSet/>
      <dgm:spPr/>
      <dgm:t>
        <a:bodyPr/>
        <a:lstStyle/>
        <a:p>
          <a:endParaRPr lang="en-US"/>
        </a:p>
      </dgm:t>
    </dgm:pt>
    <dgm:pt modelId="{E36E6448-62CF-439B-B8AC-C5197E178E37}">
      <dgm:prSet phldrT="[Text]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Inhibiting gonadotropin secretion </a:t>
          </a:r>
          <a:endParaRPr lang="en-US" dirty="0">
            <a:solidFill>
              <a:srgbClr val="FFFF00"/>
            </a:solidFill>
          </a:endParaRPr>
        </a:p>
      </dgm:t>
    </dgm:pt>
    <dgm:pt modelId="{06235C8D-6A23-4CB5-A340-A377C1C1AE05}" type="parTrans" cxnId="{A9D18B0C-C455-48D8-AE4B-64DDBF3DE4DF}">
      <dgm:prSet/>
      <dgm:spPr/>
      <dgm:t>
        <a:bodyPr/>
        <a:lstStyle/>
        <a:p>
          <a:endParaRPr lang="en-US"/>
        </a:p>
      </dgm:t>
    </dgm:pt>
    <dgm:pt modelId="{FD6A3023-48AB-48D8-9CCA-15B9B462436D}" type="sibTrans" cxnId="{A9D18B0C-C455-48D8-AE4B-64DDBF3DE4DF}">
      <dgm:prSet/>
      <dgm:spPr/>
      <dgm:t>
        <a:bodyPr/>
        <a:lstStyle/>
        <a:p>
          <a:endParaRPr lang="en-US"/>
        </a:p>
      </dgm:t>
    </dgm:pt>
    <dgm:pt modelId="{6405A61D-A93E-494F-A4B5-E7B1E2F0ED82}">
      <dgm:prSet phldrT="[Text]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Endometrial atrophy</a:t>
          </a:r>
          <a:endParaRPr lang="en-US" dirty="0">
            <a:solidFill>
              <a:schemeClr val="bg1"/>
            </a:solidFill>
          </a:endParaRPr>
        </a:p>
      </dgm:t>
    </dgm:pt>
    <dgm:pt modelId="{7E980F1D-3D2A-4A88-A5FA-65573EB13139}" type="parTrans" cxnId="{172750C7-72A8-4CAE-8500-90B406B8EE8D}">
      <dgm:prSet/>
      <dgm:spPr/>
      <dgm:t>
        <a:bodyPr/>
        <a:lstStyle/>
        <a:p>
          <a:endParaRPr lang="en-US"/>
        </a:p>
      </dgm:t>
    </dgm:pt>
    <dgm:pt modelId="{612FA3F0-E271-432E-8B31-2F888B94F50A}" type="sibTrans" cxnId="{172750C7-72A8-4CAE-8500-90B406B8EE8D}">
      <dgm:prSet/>
      <dgm:spPr/>
      <dgm:t>
        <a:bodyPr/>
        <a:lstStyle/>
        <a:p>
          <a:endParaRPr lang="en-US"/>
        </a:p>
      </dgm:t>
    </dgm:pt>
    <dgm:pt modelId="{C85DF788-435A-4FD6-934D-55D9AA4C299F}" type="pres">
      <dgm:prSet presAssocID="{FBA4DC23-5374-42C3-BE25-3BC3F9E869E2}" presName="CompostProcess" presStyleCnt="0">
        <dgm:presLayoutVars>
          <dgm:dir/>
          <dgm:resizeHandles val="exact"/>
        </dgm:presLayoutVars>
      </dgm:prSet>
      <dgm:spPr/>
    </dgm:pt>
    <dgm:pt modelId="{40D8F89C-1114-4420-ABC9-FDF1C4F29F25}" type="pres">
      <dgm:prSet presAssocID="{FBA4DC23-5374-42C3-BE25-3BC3F9E869E2}" presName="arrow" presStyleLbl="bgShp" presStyleIdx="0" presStyleCnt="1"/>
      <dgm:spPr/>
    </dgm:pt>
    <dgm:pt modelId="{7B2F2782-1981-4965-94A2-972A1B8EF25A}" type="pres">
      <dgm:prSet presAssocID="{FBA4DC23-5374-42C3-BE25-3BC3F9E869E2}" presName="linearProcess" presStyleCnt="0"/>
      <dgm:spPr/>
    </dgm:pt>
    <dgm:pt modelId="{F4A9C1A7-B19E-4B1C-AEED-77FB4D555746}" type="pres">
      <dgm:prSet presAssocID="{DD06E9CA-A2C0-4855-A7E9-CDE3FC95B13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EB544-3956-4A2B-82C3-D949E5E2E66D}" type="pres">
      <dgm:prSet presAssocID="{62BA7828-EC4F-4F56-8BDF-D18D11C32948}" presName="sibTrans" presStyleCnt="0"/>
      <dgm:spPr/>
    </dgm:pt>
    <dgm:pt modelId="{7DC11135-B9D8-4B54-90CE-5C6C9EBAA15C}" type="pres">
      <dgm:prSet presAssocID="{E36E6448-62CF-439B-B8AC-C5197E178E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38B6-39A1-466B-90D4-A162E78085BE}" type="pres">
      <dgm:prSet presAssocID="{FD6A3023-48AB-48D8-9CCA-15B9B462436D}" presName="sibTrans" presStyleCnt="0"/>
      <dgm:spPr/>
    </dgm:pt>
    <dgm:pt modelId="{356B2DD0-9275-4B5F-8342-893339825ADC}" type="pres">
      <dgm:prSet presAssocID="{6405A61D-A93E-494F-A4B5-E7B1E2F0ED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18B0C-C455-48D8-AE4B-64DDBF3DE4DF}" srcId="{FBA4DC23-5374-42C3-BE25-3BC3F9E869E2}" destId="{E36E6448-62CF-439B-B8AC-C5197E178E37}" srcOrd="1" destOrd="0" parTransId="{06235C8D-6A23-4CB5-A340-A377C1C1AE05}" sibTransId="{FD6A3023-48AB-48D8-9CCA-15B9B462436D}"/>
    <dgm:cxn modelId="{6DF23CFF-236E-45FB-A7F7-374EF155B6EA}" type="presOf" srcId="{E36E6448-62CF-439B-B8AC-C5197E178E37}" destId="{7DC11135-B9D8-4B54-90CE-5C6C9EBAA15C}" srcOrd="0" destOrd="0" presId="urn:microsoft.com/office/officeart/2005/8/layout/hProcess9"/>
    <dgm:cxn modelId="{70B59655-0860-4C2F-8646-346FD64387F0}" type="presOf" srcId="{DD06E9CA-A2C0-4855-A7E9-CDE3FC95B138}" destId="{F4A9C1A7-B19E-4B1C-AEED-77FB4D555746}" srcOrd="0" destOrd="0" presId="urn:microsoft.com/office/officeart/2005/8/layout/hProcess9"/>
    <dgm:cxn modelId="{4B6DD734-5114-481F-BC22-59D69019B801}" srcId="{FBA4DC23-5374-42C3-BE25-3BC3F9E869E2}" destId="{DD06E9CA-A2C0-4855-A7E9-CDE3FC95B138}" srcOrd="0" destOrd="0" parTransId="{E866C57F-67D3-42D4-8928-CDD2CC628C8F}" sibTransId="{62BA7828-EC4F-4F56-8BDF-D18D11C32948}"/>
    <dgm:cxn modelId="{172750C7-72A8-4CAE-8500-90B406B8EE8D}" srcId="{FBA4DC23-5374-42C3-BE25-3BC3F9E869E2}" destId="{6405A61D-A93E-494F-A4B5-E7B1E2F0ED82}" srcOrd="2" destOrd="0" parTransId="{7E980F1D-3D2A-4A88-A5FA-65573EB13139}" sibTransId="{612FA3F0-E271-432E-8B31-2F888B94F50A}"/>
    <dgm:cxn modelId="{B5144A5E-0C07-486F-9199-2AF5557B995C}" type="presOf" srcId="{6405A61D-A93E-494F-A4B5-E7B1E2F0ED82}" destId="{356B2DD0-9275-4B5F-8342-893339825ADC}" srcOrd="0" destOrd="0" presId="urn:microsoft.com/office/officeart/2005/8/layout/hProcess9"/>
    <dgm:cxn modelId="{63299826-85D8-42F2-AAE3-7F8D2F1BC623}" type="presOf" srcId="{FBA4DC23-5374-42C3-BE25-3BC3F9E869E2}" destId="{C85DF788-435A-4FD6-934D-55D9AA4C299F}" srcOrd="0" destOrd="0" presId="urn:microsoft.com/office/officeart/2005/8/layout/hProcess9"/>
    <dgm:cxn modelId="{6D5DEF00-6395-4BCD-BDFC-3EED0BA70C63}" type="presParOf" srcId="{C85DF788-435A-4FD6-934D-55D9AA4C299F}" destId="{40D8F89C-1114-4420-ABC9-FDF1C4F29F25}" srcOrd="0" destOrd="0" presId="urn:microsoft.com/office/officeart/2005/8/layout/hProcess9"/>
    <dgm:cxn modelId="{4BBF4E33-C064-4CA9-884D-4FD5BDD9F56F}" type="presParOf" srcId="{C85DF788-435A-4FD6-934D-55D9AA4C299F}" destId="{7B2F2782-1981-4965-94A2-972A1B8EF25A}" srcOrd="1" destOrd="0" presId="urn:microsoft.com/office/officeart/2005/8/layout/hProcess9"/>
    <dgm:cxn modelId="{E8271935-6AC3-4575-BD71-B2A4900172C2}" type="presParOf" srcId="{7B2F2782-1981-4965-94A2-972A1B8EF25A}" destId="{F4A9C1A7-B19E-4B1C-AEED-77FB4D555746}" srcOrd="0" destOrd="0" presId="urn:microsoft.com/office/officeart/2005/8/layout/hProcess9"/>
    <dgm:cxn modelId="{2C383EB1-7196-4BBB-9338-0C76538B2FB5}" type="presParOf" srcId="{7B2F2782-1981-4965-94A2-972A1B8EF25A}" destId="{63DEB544-3956-4A2B-82C3-D949E5E2E66D}" srcOrd="1" destOrd="0" presId="urn:microsoft.com/office/officeart/2005/8/layout/hProcess9"/>
    <dgm:cxn modelId="{037AE83B-B68C-4D94-9464-750AC8409815}" type="presParOf" srcId="{7B2F2782-1981-4965-94A2-972A1B8EF25A}" destId="{7DC11135-B9D8-4B54-90CE-5C6C9EBAA15C}" srcOrd="2" destOrd="0" presId="urn:microsoft.com/office/officeart/2005/8/layout/hProcess9"/>
    <dgm:cxn modelId="{46EB7CB3-996D-4EF3-933A-FED8C52C3D87}" type="presParOf" srcId="{7B2F2782-1981-4965-94A2-972A1B8EF25A}" destId="{862338B6-39A1-466B-90D4-A162E78085BE}" srcOrd="3" destOrd="0" presId="urn:microsoft.com/office/officeart/2005/8/layout/hProcess9"/>
    <dgm:cxn modelId="{EC468C9C-0A2E-4A3A-AE0E-6E815DC43D43}" type="presParOf" srcId="{7B2F2782-1981-4965-94A2-972A1B8EF25A}" destId="{356B2DD0-9275-4B5F-8342-893339825A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1B533-FDBB-4167-A7D6-AD3E7151400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6B981-7E88-4288-88F4-E872EC3E72C0}">
      <dgm:prSet phldrT="[Text]" phldr="1"/>
      <dgm:spPr/>
      <dgm:t>
        <a:bodyPr/>
        <a:lstStyle/>
        <a:p>
          <a:endParaRPr lang="en-US" dirty="0"/>
        </a:p>
      </dgm:t>
    </dgm:pt>
    <dgm:pt modelId="{E965D482-2272-4E5A-943B-7A1067661466}" type="parTrans" cxnId="{496237E7-B431-4D15-8BC4-A102A9ACF05A}">
      <dgm:prSet/>
      <dgm:spPr/>
      <dgm:t>
        <a:bodyPr/>
        <a:lstStyle/>
        <a:p>
          <a:endParaRPr lang="en-US"/>
        </a:p>
      </dgm:t>
    </dgm:pt>
    <dgm:pt modelId="{D5FD843E-6B1A-4601-BF74-E965B2A6B495}" type="sibTrans" cxnId="{496237E7-B431-4D15-8BC4-A102A9ACF05A}">
      <dgm:prSet/>
      <dgm:spPr/>
      <dgm:t>
        <a:bodyPr/>
        <a:lstStyle/>
        <a:p>
          <a:endParaRPr lang="en-US"/>
        </a:p>
      </dgm:t>
    </dgm:pt>
    <dgm:pt modelId="{A48EED74-6EF9-409D-9281-97F85FB4C54D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HMB</a:t>
          </a:r>
          <a:endParaRPr lang="en-US" b="1" dirty="0">
            <a:solidFill>
              <a:srgbClr val="FFFF00"/>
            </a:solidFill>
          </a:endParaRPr>
        </a:p>
      </dgm:t>
    </dgm:pt>
    <dgm:pt modelId="{0C64C01A-B008-42DF-85A4-BD94EF6E33DB}" type="parTrans" cxnId="{269B6C9C-652D-42AF-9050-D676B9767A04}">
      <dgm:prSet/>
      <dgm:spPr/>
      <dgm:t>
        <a:bodyPr/>
        <a:lstStyle/>
        <a:p>
          <a:endParaRPr lang="en-US"/>
        </a:p>
      </dgm:t>
    </dgm:pt>
    <dgm:pt modelId="{9BBFF5E8-5CD9-4147-9BA0-F03722C9CB21}" type="sibTrans" cxnId="{269B6C9C-652D-42AF-9050-D676B9767A04}">
      <dgm:prSet/>
      <dgm:spPr/>
      <dgm:t>
        <a:bodyPr/>
        <a:lstStyle/>
        <a:p>
          <a:endParaRPr lang="en-US"/>
        </a:p>
      </dgm:t>
    </dgm:pt>
    <dgm:pt modelId="{0521CE4F-FEAD-4C47-9DF3-BEA14DAC64D7}">
      <dgm:prSet phldrT="[Text]" phldr="1"/>
      <dgm:spPr/>
      <dgm:t>
        <a:bodyPr/>
        <a:lstStyle/>
        <a:p>
          <a:endParaRPr lang="en-US" dirty="0"/>
        </a:p>
      </dgm:t>
    </dgm:pt>
    <dgm:pt modelId="{B41512C4-ADAF-4753-AC6C-E13B85C4D44B}" type="parTrans" cxnId="{FC045080-E28D-49C7-BD0D-4D40F4248782}">
      <dgm:prSet/>
      <dgm:spPr/>
      <dgm:t>
        <a:bodyPr/>
        <a:lstStyle/>
        <a:p>
          <a:endParaRPr lang="en-US"/>
        </a:p>
      </dgm:t>
    </dgm:pt>
    <dgm:pt modelId="{400316F4-A9B1-43AA-B31C-5C4C7EC1F107}" type="sibTrans" cxnId="{FC045080-E28D-49C7-BD0D-4D40F4248782}">
      <dgm:prSet/>
      <dgm:spPr/>
      <dgm:t>
        <a:bodyPr/>
        <a:lstStyle/>
        <a:p>
          <a:endParaRPr lang="en-US"/>
        </a:p>
      </dgm:t>
    </dgm:pt>
    <dgm:pt modelId="{D5648BDB-0B96-4DD3-8378-D02ECE85C4A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Normal</a:t>
          </a:r>
          <a:endParaRPr lang="en-US" b="1" dirty="0">
            <a:solidFill>
              <a:schemeClr val="bg1"/>
            </a:solidFill>
          </a:endParaRPr>
        </a:p>
      </dgm:t>
    </dgm:pt>
    <dgm:pt modelId="{2D9B407C-939C-49B3-B8B7-5C8C02DBC651}" type="parTrans" cxnId="{FFAF9A36-BD91-49EB-B4D5-94771896F347}">
      <dgm:prSet/>
      <dgm:spPr/>
      <dgm:t>
        <a:bodyPr/>
        <a:lstStyle/>
        <a:p>
          <a:endParaRPr lang="en-US"/>
        </a:p>
      </dgm:t>
    </dgm:pt>
    <dgm:pt modelId="{E200D1F1-BB36-4EB1-9966-D57BF29DE839}" type="sibTrans" cxnId="{FFAF9A36-BD91-49EB-B4D5-94771896F347}">
      <dgm:prSet/>
      <dgm:spPr/>
      <dgm:t>
        <a:bodyPr/>
        <a:lstStyle/>
        <a:p>
          <a:endParaRPr lang="en-US"/>
        </a:p>
      </dgm:t>
    </dgm:pt>
    <dgm:pt modelId="{2448A139-862D-4252-AAF6-EA3E762479C8}" type="pres">
      <dgm:prSet presAssocID="{9D81B533-FDBB-4167-A7D6-AD3E7151400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0A9E4-2ADB-49C7-B6C2-8D7CF9C8747E}" type="pres">
      <dgm:prSet presAssocID="{9D81B533-FDBB-4167-A7D6-AD3E7151400F}" presName="Background" presStyleLbl="node1" presStyleIdx="0" presStyleCnt="1"/>
      <dgm:spPr/>
    </dgm:pt>
    <dgm:pt modelId="{940F4014-02D7-4919-9BF0-62490042746E}" type="pres">
      <dgm:prSet presAssocID="{9D81B533-FDBB-4167-A7D6-AD3E7151400F}" presName="Divider" presStyleLbl="callout" presStyleIdx="0" presStyleCnt="1"/>
      <dgm:spPr/>
    </dgm:pt>
    <dgm:pt modelId="{E493DB79-94A6-4B03-B3F2-6EF1791E7A16}" type="pres">
      <dgm:prSet presAssocID="{9D81B533-FDBB-4167-A7D6-AD3E7151400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4010-CD6A-4C7C-BED9-9F16F6528535}" type="pres">
      <dgm:prSet presAssocID="{9D81B533-FDBB-4167-A7D6-AD3E7151400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68E46-45D0-4B63-858E-0F48E9BC73D5}" type="pres">
      <dgm:prSet presAssocID="{9D81B533-FDBB-4167-A7D6-AD3E7151400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88322C4-5962-402D-B0BF-EDE9E8839101}" type="pres">
      <dgm:prSet presAssocID="{9D81B533-FDBB-4167-A7D6-AD3E7151400F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C21ADCBE-0BE8-47AE-A0CE-8FBD1F8E6D31}" type="pres">
      <dgm:prSet presAssocID="{9D81B533-FDBB-4167-A7D6-AD3E7151400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5BF1491-FDD3-4EAE-A5F5-C2707A076C23}" type="pres">
      <dgm:prSet presAssocID="{9D81B533-FDBB-4167-A7D6-AD3E7151400F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496237E7-B431-4D15-8BC4-A102A9ACF05A}" srcId="{9D81B533-FDBB-4167-A7D6-AD3E7151400F}" destId="{86E6B981-7E88-4288-88F4-E872EC3E72C0}" srcOrd="0" destOrd="0" parTransId="{E965D482-2272-4E5A-943B-7A1067661466}" sibTransId="{D5FD843E-6B1A-4601-BF74-E965B2A6B495}"/>
    <dgm:cxn modelId="{35A78DE9-FC8D-4939-AE87-C715A309DD2D}" type="presOf" srcId="{9D81B533-FDBB-4167-A7D6-AD3E7151400F}" destId="{2448A139-862D-4252-AAF6-EA3E762479C8}" srcOrd="0" destOrd="0" presId="urn:microsoft.com/office/officeart/2009/3/layout/OpposingIdeas"/>
    <dgm:cxn modelId="{93E8B2C7-3AC6-4C8D-9F76-5D9C858C7C2F}" type="presOf" srcId="{0521CE4F-FEAD-4C47-9DF3-BEA14DAC64D7}" destId="{C21ADCBE-0BE8-47AE-A0CE-8FBD1F8E6D31}" srcOrd="0" destOrd="0" presId="urn:microsoft.com/office/officeart/2009/3/layout/OpposingIdeas"/>
    <dgm:cxn modelId="{4A4D95E0-CB71-4C40-972E-E86C282F3BA5}" type="presOf" srcId="{0521CE4F-FEAD-4C47-9DF3-BEA14DAC64D7}" destId="{55BF1491-FDD3-4EAE-A5F5-C2707A076C23}" srcOrd="1" destOrd="0" presId="urn:microsoft.com/office/officeart/2009/3/layout/OpposingIdeas"/>
    <dgm:cxn modelId="{3E446922-B646-4872-A114-88239C84DDDA}" type="presOf" srcId="{D5648BDB-0B96-4DD3-8378-D02ECE85C4A6}" destId="{E75D4010-CD6A-4C7C-BED9-9F16F6528535}" srcOrd="0" destOrd="0" presId="urn:microsoft.com/office/officeart/2009/3/layout/OpposingIdeas"/>
    <dgm:cxn modelId="{F2035796-8272-488A-A244-9979D6C45664}" type="presOf" srcId="{86E6B981-7E88-4288-88F4-E872EC3E72C0}" destId="{488322C4-5962-402D-B0BF-EDE9E8839101}" srcOrd="1" destOrd="0" presId="urn:microsoft.com/office/officeart/2009/3/layout/OpposingIdeas"/>
    <dgm:cxn modelId="{FC045080-E28D-49C7-BD0D-4D40F4248782}" srcId="{9D81B533-FDBB-4167-A7D6-AD3E7151400F}" destId="{0521CE4F-FEAD-4C47-9DF3-BEA14DAC64D7}" srcOrd="1" destOrd="0" parTransId="{B41512C4-ADAF-4753-AC6C-E13B85C4D44B}" sibTransId="{400316F4-A9B1-43AA-B31C-5C4C7EC1F107}"/>
    <dgm:cxn modelId="{F838DA51-2951-4A5A-A603-5B1FC3DD337D}" type="presOf" srcId="{A48EED74-6EF9-409D-9281-97F85FB4C54D}" destId="{E493DB79-94A6-4B03-B3F2-6EF1791E7A16}" srcOrd="0" destOrd="0" presId="urn:microsoft.com/office/officeart/2009/3/layout/OpposingIdeas"/>
    <dgm:cxn modelId="{CED5C313-BBE3-41C2-97BA-868BDFAE645A}" type="presOf" srcId="{86E6B981-7E88-4288-88F4-E872EC3E72C0}" destId="{8CB68E46-45D0-4B63-858E-0F48E9BC73D5}" srcOrd="0" destOrd="0" presId="urn:microsoft.com/office/officeart/2009/3/layout/OpposingIdeas"/>
    <dgm:cxn modelId="{FFAF9A36-BD91-49EB-B4D5-94771896F347}" srcId="{0521CE4F-FEAD-4C47-9DF3-BEA14DAC64D7}" destId="{D5648BDB-0B96-4DD3-8378-D02ECE85C4A6}" srcOrd="0" destOrd="0" parTransId="{2D9B407C-939C-49B3-B8B7-5C8C02DBC651}" sibTransId="{E200D1F1-BB36-4EB1-9966-D57BF29DE839}"/>
    <dgm:cxn modelId="{269B6C9C-652D-42AF-9050-D676B9767A04}" srcId="{86E6B981-7E88-4288-88F4-E872EC3E72C0}" destId="{A48EED74-6EF9-409D-9281-97F85FB4C54D}" srcOrd="0" destOrd="0" parTransId="{0C64C01A-B008-42DF-85A4-BD94EF6E33DB}" sibTransId="{9BBFF5E8-5CD9-4147-9BA0-F03722C9CB21}"/>
    <dgm:cxn modelId="{73F6ECBC-035C-424E-A963-EBD2EC8B1C67}" type="presParOf" srcId="{2448A139-862D-4252-AAF6-EA3E762479C8}" destId="{1380A9E4-2ADB-49C7-B6C2-8D7CF9C8747E}" srcOrd="0" destOrd="0" presId="urn:microsoft.com/office/officeart/2009/3/layout/OpposingIdeas"/>
    <dgm:cxn modelId="{5BAC0052-5723-4C7D-AC35-84E87D317072}" type="presParOf" srcId="{2448A139-862D-4252-AAF6-EA3E762479C8}" destId="{940F4014-02D7-4919-9BF0-62490042746E}" srcOrd="1" destOrd="0" presId="urn:microsoft.com/office/officeart/2009/3/layout/OpposingIdeas"/>
    <dgm:cxn modelId="{D4ACD79D-D9FB-43F3-870B-B0EA5D731E83}" type="presParOf" srcId="{2448A139-862D-4252-AAF6-EA3E762479C8}" destId="{E493DB79-94A6-4B03-B3F2-6EF1791E7A16}" srcOrd="2" destOrd="0" presId="urn:microsoft.com/office/officeart/2009/3/layout/OpposingIdeas"/>
    <dgm:cxn modelId="{34508FBD-DD20-4964-8962-7A82E7460164}" type="presParOf" srcId="{2448A139-862D-4252-AAF6-EA3E762479C8}" destId="{E75D4010-CD6A-4C7C-BED9-9F16F6528535}" srcOrd="3" destOrd="0" presId="urn:microsoft.com/office/officeart/2009/3/layout/OpposingIdeas"/>
    <dgm:cxn modelId="{64515824-EBD6-4C14-A27E-E6B4E8A97D3B}" type="presParOf" srcId="{2448A139-862D-4252-AAF6-EA3E762479C8}" destId="{8CB68E46-45D0-4B63-858E-0F48E9BC73D5}" srcOrd="4" destOrd="0" presId="urn:microsoft.com/office/officeart/2009/3/layout/OpposingIdeas"/>
    <dgm:cxn modelId="{87F5030C-B77E-410E-81E7-47F9498C6978}" type="presParOf" srcId="{2448A139-862D-4252-AAF6-EA3E762479C8}" destId="{488322C4-5962-402D-B0BF-EDE9E8839101}" srcOrd="5" destOrd="0" presId="urn:microsoft.com/office/officeart/2009/3/layout/OpposingIdeas"/>
    <dgm:cxn modelId="{CC469118-3BF8-464C-B04F-85307D378FF1}" type="presParOf" srcId="{2448A139-862D-4252-AAF6-EA3E762479C8}" destId="{C21ADCBE-0BE8-47AE-A0CE-8FBD1F8E6D31}" srcOrd="6" destOrd="0" presId="urn:microsoft.com/office/officeart/2009/3/layout/OpposingIdeas"/>
    <dgm:cxn modelId="{46580228-8FD2-4AB4-9617-B7820FDC8C96}" type="presParOf" srcId="{2448A139-862D-4252-AAF6-EA3E762479C8}" destId="{55BF1491-FDD3-4EAE-A5F5-C2707A076C2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759E3-4CE6-46D9-9D78-2BB37E6E8EDE}">
      <dsp:nvSpPr>
        <dsp:cNvPr id="0" name=""/>
        <dsp:cNvSpPr/>
      </dsp:nvSpPr>
      <dsp:spPr>
        <a:xfrm>
          <a:off x="0" y="812686"/>
          <a:ext cx="81280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24840" rIns="63082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>
              <a:solidFill>
                <a:srgbClr val="0070C0"/>
              </a:solidFill>
            </a:rPr>
            <a:t>prevents FSH secretion and development of a dominant follicle</a:t>
          </a:r>
          <a:endParaRPr lang="en-US" sz="3000" kern="1200" dirty="0"/>
        </a:p>
      </dsp:txBody>
      <dsp:txXfrm>
        <a:off x="0" y="812686"/>
        <a:ext cx="8128000" cy="1701000"/>
      </dsp:txXfrm>
    </dsp:sp>
    <dsp:sp modelId="{1E751331-4DE3-43CE-99C9-AAD2A95BD96C}">
      <dsp:nvSpPr>
        <dsp:cNvPr id="0" name=""/>
        <dsp:cNvSpPr/>
      </dsp:nvSpPr>
      <dsp:spPr>
        <a:xfrm>
          <a:off x="406400" y="271908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</a:rPr>
            <a:t>Estrogen component 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449631" y="315139"/>
        <a:ext cx="5603138" cy="799138"/>
      </dsp:txXfrm>
    </dsp:sp>
    <dsp:sp modelId="{71BE8FEF-CFFD-46A4-97A9-5DFEBD42935F}">
      <dsp:nvSpPr>
        <dsp:cNvPr id="0" name=""/>
        <dsp:cNvSpPr/>
      </dsp:nvSpPr>
      <dsp:spPr>
        <a:xfrm>
          <a:off x="0" y="3020508"/>
          <a:ext cx="8128000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24840" rIns="63082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>
              <a:solidFill>
                <a:srgbClr val="00B050"/>
              </a:solidFill>
            </a:rPr>
            <a:t>prevents the LH surge and ovulation and creates an atrophic endometrial lining</a:t>
          </a:r>
          <a:endParaRPr lang="en-US" sz="3000" kern="1200" dirty="0">
            <a:solidFill>
              <a:srgbClr val="00B050"/>
            </a:solidFill>
          </a:endParaRPr>
        </a:p>
      </dsp:txBody>
      <dsp:txXfrm>
        <a:off x="0" y="3020508"/>
        <a:ext cx="8128000" cy="2126250"/>
      </dsp:txXfrm>
    </dsp:sp>
    <dsp:sp modelId="{EEC08B0C-323B-47C0-9DD8-1A6A660BB8D6}">
      <dsp:nvSpPr>
        <dsp:cNvPr id="0" name=""/>
        <dsp:cNvSpPr/>
      </dsp:nvSpPr>
      <dsp:spPr>
        <a:xfrm>
          <a:off x="406400" y="2577708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</a:rPr>
            <a:t>Progestin component  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449631" y="2620939"/>
        <a:ext cx="560313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4FFBE-0062-4EC1-9B35-72F565B531F3}">
      <dsp:nvSpPr>
        <dsp:cNvPr id="0" name=""/>
        <dsp:cNvSpPr/>
      </dsp:nvSpPr>
      <dsp:spPr>
        <a:xfrm rot="5400000">
          <a:off x="2973401" y="1693247"/>
          <a:ext cx="1497531" cy="17048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54AC0-6FA0-40C1-B9F1-EC5BA58BD2F5}">
      <dsp:nvSpPr>
        <dsp:cNvPr id="0" name=""/>
        <dsp:cNvSpPr/>
      </dsp:nvSpPr>
      <dsp:spPr>
        <a:xfrm>
          <a:off x="2576647" y="0"/>
          <a:ext cx="2520960" cy="17645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Inhibits pituitary secretion of FSH and LH </a:t>
          </a:r>
          <a:endParaRPr lang="en-US" sz="2500" b="1" kern="1200" dirty="0">
            <a:solidFill>
              <a:srgbClr val="FFFF00"/>
            </a:solidFill>
          </a:endParaRPr>
        </a:p>
      </dsp:txBody>
      <dsp:txXfrm>
        <a:off x="2662803" y="86156"/>
        <a:ext cx="2348648" cy="1592278"/>
      </dsp:txXfrm>
    </dsp:sp>
    <dsp:sp modelId="{A1DE2909-D956-4504-8E4E-7CAB49DA5EE1}">
      <dsp:nvSpPr>
        <dsp:cNvPr id="0" name=""/>
        <dsp:cNvSpPr/>
      </dsp:nvSpPr>
      <dsp:spPr>
        <a:xfrm>
          <a:off x="5097608" y="201497"/>
          <a:ext cx="1833506" cy="142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2B00F-9C0C-497D-9AD2-381CD81FF487}">
      <dsp:nvSpPr>
        <dsp:cNvPr id="0" name=""/>
        <dsp:cNvSpPr/>
      </dsp:nvSpPr>
      <dsp:spPr>
        <a:xfrm rot="5400000">
          <a:off x="5063546" y="3675464"/>
          <a:ext cx="1497531" cy="17048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BB05-F189-4DB5-B0DD-A8F4AE7EBB3C}">
      <dsp:nvSpPr>
        <dsp:cNvPr id="0" name=""/>
        <dsp:cNvSpPr/>
      </dsp:nvSpPr>
      <dsp:spPr>
        <a:xfrm>
          <a:off x="4666791" y="2015421"/>
          <a:ext cx="2520960" cy="17645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Weak androgenic influence</a:t>
          </a:r>
          <a:endParaRPr lang="en-US" sz="25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4752947" y="2101577"/>
        <a:ext cx="2348648" cy="1592278"/>
      </dsp:txXfrm>
    </dsp:sp>
    <dsp:sp modelId="{CC2245EF-16F8-43BF-B0F5-8F0AD4482600}">
      <dsp:nvSpPr>
        <dsp:cNvPr id="0" name=""/>
        <dsp:cNvSpPr/>
      </dsp:nvSpPr>
      <dsp:spPr>
        <a:xfrm>
          <a:off x="7187752" y="2183715"/>
          <a:ext cx="1833506" cy="142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D87C5-E8E3-4F43-8319-C1E1B2373C51}">
      <dsp:nvSpPr>
        <dsp:cNvPr id="0" name=""/>
        <dsp:cNvSpPr/>
      </dsp:nvSpPr>
      <dsp:spPr>
        <a:xfrm>
          <a:off x="6756935" y="3997639"/>
          <a:ext cx="2520960" cy="17645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66FFFF"/>
              </a:solidFill>
            </a:rPr>
            <a:t>Thinning or atrophy of endometrial tissue</a:t>
          </a:r>
          <a:endParaRPr lang="en-US" sz="2500" kern="1200" dirty="0">
            <a:solidFill>
              <a:srgbClr val="66FFFF"/>
            </a:solidFill>
          </a:endParaRPr>
        </a:p>
      </dsp:txBody>
      <dsp:txXfrm>
        <a:off x="6843091" y="4083795"/>
        <a:ext cx="2348648" cy="1592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8F89C-1114-4420-ABC9-FDF1C4F29F25}">
      <dsp:nvSpPr>
        <dsp:cNvPr id="0" name=""/>
        <dsp:cNvSpPr/>
      </dsp:nvSpPr>
      <dsp:spPr>
        <a:xfrm>
          <a:off x="775896" y="0"/>
          <a:ext cx="8793490" cy="37387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9C1A7-B19E-4B1C-AEED-77FB4D555746}">
      <dsp:nvSpPr>
        <dsp:cNvPr id="0" name=""/>
        <dsp:cNvSpPr/>
      </dsp:nvSpPr>
      <dsp:spPr>
        <a:xfrm>
          <a:off x="350567" y="1121614"/>
          <a:ext cx="3103584" cy="1495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66FFFF"/>
              </a:solidFill>
            </a:rPr>
            <a:t>Down-regulate </a:t>
          </a:r>
          <a:r>
            <a:rPr lang="en-US" sz="2700" b="1" kern="1200" dirty="0" err="1" smtClean="0">
              <a:solidFill>
                <a:srgbClr val="66FFFF"/>
              </a:solidFill>
            </a:rPr>
            <a:t>GnRH</a:t>
          </a:r>
          <a:r>
            <a:rPr lang="en-US" sz="2700" b="1" kern="1200" dirty="0" smtClean="0">
              <a:solidFill>
                <a:srgbClr val="66FFFF"/>
              </a:solidFill>
            </a:rPr>
            <a:t> receptors</a:t>
          </a:r>
          <a:endParaRPr lang="en-US" sz="2700" kern="1200" dirty="0">
            <a:solidFill>
              <a:srgbClr val="66FFFF"/>
            </a:solidFill>
          </a:endParaRPr>
        </a:p>
      </dsp:txBody>
      <dsp:txXfrm>
        <a:off x="423571" y="1194618"/>
        <a:ext cx="2957576" cy="1349478"/>
      </dsp:txXfrm>
    </dsp:sp>
    <dsp:sp modelId="{7DC11135-B9D8-4B54-90CE-5C6C9EBAA15C}">
      <dsp:nvSpPr>
        <dsp:cNvPr id="0" name=""/>
        <dsp:cNvSpPr/>
      </dsp:nvSpPr>
      <dsp:spPr>
        <a:xfrm>
          <a:off x="3620849" y="1121614"/>
          <a:ext cx="3103584" cy="1495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FF00"/>
              </a:solidFill>
            </a:rPr>
            <a:t>Inhibiting gonadotropin secretion </a:t>
          </a:r>
          <a:endParaRPr lang="en-US" sz="2700" kern="1200" dirty="0">
            <a:solidFill>
              <a:srgbClr val="FFFF00"/>
            </a:solidFill>
          </a:endParaRPr>
        </a:p>
      </dsp:txBody>
      <dsp:txXfrm>
        <a:off x="3693853" y="1194618"/>
        <a:ext cx="2957576" cy="1349478"/>
      </dsp:txXfrm>
    </dsp:sp>
    <dsp:sp modelId="{356B2DD0-9275-4B5F-8342-893339825ADC}">
      <dsp:nvSpPr>
        <dsp:cNvPr id="0" name=""/>
        <dsp:cNvSpPr/>
      </dsp:nvSpPr>
      <dsp:spPr>
        <a:xfrm>
          <a:off x="6891130" y="1121614"/>
          <a:ext cx="3103584" cy="1495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Endometrial atrophy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6964134" y="1194618"/>
        <a:ext cx="2957576" cy="134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0A9E4-2ADB-49C7-B6C2-8D7CF9C8747E}">
      <dsp:nvSpPr>
        <dsp:cNvPr id="0" name=""/>
        <dsp:cNvSpPr/>
      </dsp:nvSpPr>
      <dsp:spPr>
        <a:xfrm>
          <a:off x="1790156" y="735756"/>
          <a:ext cx="5311728" cy="2856466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F4014-02D7-4919-9BF0-62490042746E}">
      <dsp:nvSpPr>
        <dsp:cNvPr id="0" name=""/>
        <dsp:cNvSpPr/>
      </dsp:nvSpPr>
      <dsp:spPr>
        <a:xfrm>
          <a:off x="4446020" y="1038714"/>
          <a:ext cx="708" cy="225054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3DB79-94A6-4B03-B3F2-6EF1791E7A16}">
      <dsp:nvSpPr>
        <dsp:cNvPr id="0" name=""/>
        <dsp:cNvSpPr/>
      </dsp:nvSpPr>
      <dsp:spPr>
        <a:xfrm>
          <a:off x="1967213" y="952155"/>
          <a:ext cx="2301749" cy="24236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FFFF00"/>
              </a:solidFill>
            </a:rPr>
            <a:t>HMB</a:t>
          </a:r>
          <a:endParaRPr lang="en-US" sz="4300" b="1" kern="1200" dirty="0">
            <a:solidFill>
              <a:srgbClr val="FFFF00"/>
            </a:solidFill>
          </a:endParaRPr>
        </a:p>
      </dsp:txBody>
      <dsp:txXfrm>
        <a:off x="1967213" y="952155"/>
        <a:ext cx="2301749" cy="2423668"/>
      </dsp:txXfrm>
    </dsp:sp>
    <dsp:sp modelId="{E75D4010-CD6A-4C7C-BED9-9F16F6528535}">
      <dsp:nvSpPr>
        <dsp:cNvPr id="0" name=""/>
        <dsp:cNvSpPr/>
      </dsp:nvSpPr>
      <dsp:spPr>
        <a:xfrm>
          <a:off x="4623078" y="952155"/>
          <a:ext cx="2301749" cy="24236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chemeClr val="bg1"/>
              </a:solidFill>
            </a:rPr>
            <a:t>Normal</a:t>
          </a:r>
          <a:endParaRPr lang="en-US" sz="4300" b="1" kern="1200" dirty="0">
            <a:solidFill>
              <a:schemeClr val="bg1"/>
            </a:solidFill>
          </a:endParaRPr>
        </a:p>
      </dsp:txBody>
      <dsp:txXfrm>
        <a:off x="4623078" y="952155"/>
        <a:ext cx="2301749" cy="2423668"/>
      </dsp:txXfrm>
    </dsp:sp>
    <dsp:sp modelId="{488322C4-5962-402D-B0BF-EDE9E8839101}">
      <dsp:nvSpPr>
        <dsp:cNvPr id="0" name=""/>
        <dsp:cNvSpPr/>
      </dsp:nvSpPr>
      <dsp:spPr>
        <a:xfrm rot="16200000">
          <a:off x="-210560" y="1115428"/>
          <a:ext cx="3116144" cy="88528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-76763" y="1471300"/>
        <a:ext cx="2848549" cy="441140"/>
      </dsp:txXfrm>
    </dsp:sp>
    <dsp:sp modelId="{55BF1491-FDD3-4EAE-A5F5-C2707A076C23}">
      <dsp:nvSpPr>
        <dsp:cNvPr id="0" name=""/>
        <dsp:cNvSpPr/>
      </dsp:nvSpPr>
      <dsp:spPr>
        <a:xfrm rot="5400000">
          <a:off x="5986456" y="2327262"/>
          <a:ext cx="3116144" cy="88528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120254" y="2415539"/>
        <a:ext cx="2848549" cy="44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AF9F9-FC38-4EB9-9A88-ECA3D687ED6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A1F8F-3447-401C-BD7D-B5E7BE87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39FF7E-D574-48FF-A0E8-9D3C7F152C8E}" type="slidenum">
              <a:rPr lang="en-US" altLang="en-US" sz="1000"/>
              <a:pPr/>
              <a:t>5</a:t>
            </a:fld>
            <a:endParaRPr lang="en-US" altLang="en-US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90563"/>
            <a:ext cx="6127750" cy="34480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There is good evidence that heavy menstrual bleeding is a relative term. In a classic study conducted in Sweden, more than 30% of women with light to average menstrual bleeding considered their periods to involve heavy bleeding, while more than 40% of women who meet the criterion for menorrhagia—blood loss &gt; 80 ml per cycle—considered their periods to be of only moderate intensity. As these graphs show, the perception of light, moderate, or heavy bleeding corresponds poorly with actual blood loss.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b="1" smtClean="0"/>
              <a:t>Reference:</a:t>
            </a:r>
            <a:endParaRPr lang="en-US" altLang="en-US" smtClean="0"/>
          </a:p>
          <a:p>
            <a:r>
              <a:rPr lang="en-US" altLang="en-US" smtClean="0"/>
              <a:t>Hallberg L, Hogdahl AM, Nilsson L, Rybo G: Menstrual blood loss—a population study. Variation at different ages and attempts to define normality. </a:t>
            </a:r>
            <a:r>
              <a:rPr lang="en-US" altLang="en-US" i="1" smtClean="0"/>
              <a:t>Acta Obstet Gynecol Scand</a:t>
            </a:r>
            <a:r>
              <a:rPr lang="en-US" altLang="en-US" smtClean="0"/>
              <a:t> 1966;45:320-51</a:t>
            </a:r>
          </a:p>
        </p:txBody>
      </p:sp>
    </p:spTree>
    <p:extLst>
      <p:ext uri="{BB962C8B-B14F-4D97-AF65-F5344CB8AC3E}">
        <p14:creationId xmlns:p14="http://schemas.microsoft.com/office/powerpoint/2010/main" val="342351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B0C4E6-0F9D-4EE7-B2FD-D7BB437FA301}" type="slidenum">
              <a:rPr lang="en-US" altLang="en-US" sz="1000"/>
              <a:pPr/>
              <a:t>54</a:t>
            </a:fld>
            <a:endParaRPr lang="en-US" altLang="en-US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63226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8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550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0436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683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747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763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4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9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2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0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6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407" y="522514"/>
            <a:ext cx="9412705" cy="340578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Abnormal uterine </a:t>
            </a:r>
            <a:r>
              <a:rPr lang="en-US" b="1" dirty="0">
                <a:solidFill>
                  <a:srgbClr val="00B050"/>
                </a:solidFill>
              </a:rPr>
              <a:t>bleeding in </a:t>
            </a:r>
            <a:r>
              <a:rPr lang="en-US" b="1" dirty="0" smtClean="0">
                <a:solidFill>
                  <a:srgbClr val="00B050"/>
                </a:solidFill>
              </a:rPr>
              <a:t>reproductive-aged women : medical management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01" y="3535392"/>
            <a:ext cx="3414056" cy="3322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07" y="5003804"/>
            <a:ext cx="4529721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15" y="237779"/>
            <a:ext cx="9301739" cy="802908"/>
          </a:xfrm>
        </p:spPr>
        <p:txBody>
          <a:bodyPr/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Vaginal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257" y="1040688"/>
            <a:ext cx="4977039" cy="243576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Endothelins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and prostaglandins </a:t>
            </a:r>
            <a:r>
              <a:rPr lang="en-US" b="1" dirty="0"/>
              <a:t>are </a:t>
            </a:r>
            <a:r>
              <a:rPr lang="en-US" b="1" dirty="0" smtClean="0"/>
              <a:t>highly concentrated </a:t>
            </a:r>
            <a:r>
              <a:rPr lang="en-US" b="1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endometrium </a:t>
            </a:r>
            <a:r>
              <a:rPr lang="en-US" b="1" dirty="0"/>
              <a:t>and </a:t>
            </a:r>
            <a:r>
              <a:rPr lang="en-US" b="1" dirty="0" smtClean="0"/>
              <a:t>are responsible </a:t>
            </a:r>
            <a:r>
              <a:rPr lang="en-US" b="1" dirty="0"/>
              <a:t>for the intense </a:t>
            </a:r>
            <a:r>
              <a:rPr lang="en-US" b="1" dirty="0" smtClean="0">
                <a:solidFill>
                  <a:srgbClr val="FF0000"/>
                </a:solidFill>
              </a:rPr>
              <a:t>vasoconstriction of </a:t>
            </a:r>
            <a:r>
              <a:rPr lang="en-US" b="1" dirty="0">
                <a:solidFill>
                  <a:srgbClr val="FF0000"/>
                </a:solidFill>
              </a:rPr>
              <a:t>the spiral arterioles that leads to </a:t>
            </a:r>
            <a:r>
              <a:rPr lang="en-US" b="1" dirty="0" smtClean="0">
                <a:solidFill>
                  <a:srgbClr val="FF0000"/>
                </a:solidFill>
              </a:rPr>
              <a:t>the cessation </a:t>
            </a:r>
            <a:r>
              <a:rPr lang="en-US" b="1" dirty="0">
                <a:solidFill>
                  <a:srgbClr val="FF0000"/>
                </a:solidFill>
              </a:rPr>
              <a:t>of bleeding.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AutoShape 4" descr="Image result for PG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PGF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PGF2"/>
          <p:cNvSpPr>
            <a:spLocks noChangeAspect="1" noChangeArrowheads="1"/>
          </p:cNvSpPr>
          <p:nvPr/>
        </p:nvSpPr>
        <p:spPr bwMode="auto">
          <a:xfrm>
            <a:off x="460375" y="160337"/>
            <a:ext cx="3163704" cy="31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5" y="312738"/>
            <a:ext cx="4699367" cy="62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PGF2 endometr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 r="12923"/>
          <a:stretch/>
        </p:blipFill>
        <p:spPr bwMode="auto">
          <a:xfrm>
            <a:off x="1730829" y="3037114"/>
            <a:ext cx="4049485" cy="34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6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978" y="1577934"/>
            <a:ext cx="5422765" cy="434933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/>
              <a:t>cause of AUB in ovulatory women with AUB is the dysregulation of the </a:t>
            </a:r>
            <a:r>
              <a:rPr lang="en-US" sz="2000" b="1" dirty="0" smtClean="0">
                <a:solidFill>
                  <a:srgbClr val="FF0000"/>
                </a:solidFill>
              </a:rPr>
              <a:t>hemostatic and </a:t>
            </a:r>
            <a:r>
              <a:rPr lang="en-US" sz="2000" b="1" dirty="0">
                <a:solidFill>
                  <a:srgbClr val="FF0000"/>
                </a:solidFill>
              </a:rPr>
              <a:t>vasoconstrictive </a:t>
            </a:r>
            <a:r>
              <a:rPr lang="en-US" sz="2000" b="1" dirty="0" smtClean="0"/>
              <a:t>capabilities of </a:t>
            </a:r>
            <a:r>
              <a:rPr lang="en-US" sz="2000" b="1" dirty="0"/>
              <a:t>the endometrial lining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There is </a:t>
            </a:r>
            <a:r>
              <a:rPr lang="en-US" sz="2000" b="1" dirty="0" smtClean="0"/>
              <a:t>a rise </a:t>
            </a:r>
            <a:r>
              <a:rPr lang="en-US" sz="2000" b="1" dirty="0"/>
              <a:t>in the </a:t>
            </a:r>
            <a:r>
              <a:rPr lang="en-US" sz="2000" b="1" dirty="0">
                <a:solidFill>
                  <a:srgbClr val="FF0000"/>
                </a:solidFill>
              </a:rPr>
              <a:t>total prostaglandin (PG</a:t>
            </a:r>
            <a:r>
              <a:rPr lang="en-US" sz="2000" b="1" dirty="0" smtClean="0">
                <a:solidFill>
                  <a:srgbClr val="FF0000"/>
                </a:solidFill>
              </a:rPr>
              <a:t>) production</a:t>
            </a:r>
            <a:r>
              <a:rPr lang="en-US" sz="2000" b="1" dirty="0"/>
              <a:t>, with a significant </a:t>
            </a:r>
            <a:r>
              <a:rPr lang="en-US" sz="2000" b="1" dirty="0" smtClean="0"/>
              <a:t>increase in </a:t>
            </a:r>
            <a:r>
              <a:rPr lang="en-US" sz="2000" b="1" dirty="0">
                <a:solidFill>
                  <a:srgbClr val="0070C0"/>
                </a:solidFill>
              </a:rPr>
              <a:t>PGE2 (promoting vasodilation)</a:t>
            </a:r>
            <a:r>
              <a:rPr lang="en-US" sz="2000" b="1" dirty="0"/>
              <a:t> </a:t>
            </a:r>
            <a:r>
              <a:rPr lang="en-US" sz="2000" b="1" dirty="0" smtClean="0"/>
              <a:t>as well </a:t>
            </a:r>
            <a:r>
              <a:rPr lang="en-US" sz="2000" b="1" dirty="0"/>
              <a:t>as a </a:t>
            </a:r>
            <a:r>
              <a:rPr lang="en-US" sz="2000" b="1" dirty="0">
                <a:solidFill>
                  <a:srgbClr val="0070C0"/>
                </a:solidFill>
              </a:rPr>
              <a:t>rise </a:t>
            </a:r>
            <a:r>
              <a:rPr lang="en-US" sz="2000" b="1" dirty="0" smtClean="0">
                <a:solidFill>
                  <a:srgbClr val="0070C0"/>
                </a:solidFill>
              </a:rPr>
              <a:t>PGF2 </a:t>
            </a:r>
            <a:r>
              <a:rPr lang="en-US" sz="2000" b="1" dirty="0">
                <a:solidFill>
                  <a:srgbClr val="0070C0"/>
                </a:solidFill>
              </a:rPr>
              <a:t>(an inhibitor </a:t>
            </a:r>
            <a:r>
              <a:rPr lang="en-US" sz="2000" b="1" dirty="0" smtClean="0">
                <a:solidFill>
                  <a:srgbClr val="0070C0"/>
                </a:solidFill>
              </a:rPr>
              <a:t>of platelet </a:t>
            </a:r>
            <a:r>
              <a:rPr lang="en-US" sz="2000" b="1" dirty="0">
                <a:solidFill>
                  <a:srgbClr val="0070C0"/>
                </a:solidFill>
              </a:rPr>
              <a:t>aggregation) </a:t>
            </a:r>
            <a:r>
              <a:rPr lang="en-US" sz="2000" b="1" dirty="0" smtClean="0"/>
              <a:t>receptors.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134587" y="598162"/>
            <a:ext cx="4015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0541" cmpd="sng">
                  <a:solidFill>
                    <a:srgbClr val="A5301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53010">
                        <a:tint val="40000"/>
                        <a:satMod val="250000"/>
                      </a:srgbClr>
                    </a:gs>
                    <a:gs pos="9000">
                      <a:srgbClr val="A53010">
                        <a:tint val="52000"/>
                        <a:satMod val="300000"/>
                      </a:srgbClr>
                    </a:gs>
                    <a:gs pos="50000">
                      <a:srgbClr val="A53010">
                        <a:shade val="20000"/>
                        <a:satMod val="300000"/>
                      </a:srgbClr>
                    </a:gs>
                    <a:gs pos="79000">
                      <a:srgbClr val="A53010">
                        <a:tint val="52000"/>
                        <a:satMod val="300000"/>
                      </a:srgbClr>
                    </a:gs>
                    <a:gs pos="100000">
                      <a:srgbClr val="A5301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Vaginal Bleeding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800" y="2547257"/>
            <a:ext cx="5179591" cy="3713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56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16" y="24065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Focused assessment of abnormal uterine 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bleeding : </a:t>
            </a:r>
            <a:r>
              <a:rPr lang="en-US" b="1" dirty="0" smtClean="0">
                <a:solidFill>
                  <a:srgbClr val="FF0000"/>
                </a:solidFill>
              </a:rPr>
              <a:t>History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1315"/>
            <a:ext cx="10133012" cy="482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</a:t>
            </a:r>
            <a:r>
              <a:rPr lang="en-US" sz="2800" b="1" dirty="0"/>
              <a:t>. </a:t>
            </a:r>
            <a:r>
              <a:rPr lang="en-US" sz="2800" b="1" dirty="0">
                <a:solidFill>
                  <a:srgbClr val="0070C0"/>
                </a:solidFill>
              </a:rPr>
              <a:t>Bleeding pattern</a:t>
            </a:r>
          </a:p>
          <a:p>
            <a:pPr marL="400050" lvl="1" indent="0">
              <a:buNone/>
            </a:pPr>
            <a:r>
              <a:rPr lang="en-US" sz="2800" b="1" dirty="0"/>
              <a:t>Quantity, frequency of changing pads or tampons, presence of clots, timing during menstrual cycle, impact on quality of life</a:t>
            </a:r>
          </a:p>
          <a:p>
            <a:pPr marL="0" indent="0">
              <a:buNone/>
            </a:pPr>
            <a:r>
              <a:rPr lang="en-US" sz="2800" b="1" dirty="0"/>
              <a:t>2. </a:t>
            </a:r>
            <a:r>
              <a:rPr lang="en-US" sz="2800" b="1" dirty="0">
                <a:solidFill>
                  <a:srgbClr val="0070C0"/>
                </a:solidFill>
              </a:rPr>
              <a:t>Symptoms of anemia</a:t>
            </a:r>
          </a:p>
          <a:p>
            <a:pPr marL="400050" lvl="1" indent="0">
              <a:buNone/>
            </a:pPr>
            <a:r>
              <a:rPr lang="en-US" sz="2800" b="1" dirty="0"/>
              <a:t>Headache, palpitations, shortness of breath, dizziness, fatigue, </a:t>
            </a:r>
            <a:r>
              <a:rPr lang="en-US" sz="2800" b="1" dirty="0" smtClean="0"/>
              <a:t>pica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176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16" y="24065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Focused assessment of abnormal uterine 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bleeding : </a:t>
            </a:r>
            <a:r>
              <a:rPr lang="en-US" b="1" dirty="0" smtClean="0">
                <a:solidFill>
                  <a:srgbClr val="FF0000"/>
                </a:solidFill>
              </a:rPr>
              <a:t>History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1315"/>
            <a:ext cx="10133012" cy="482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r>
              <a:rPr lang="en-US" sz="2400" b="1" dirty="0">
                <a:solidFill>
                  <a:srgbClr val="0070C0"/>
                </a:solidFill>
              </a:rPr>
              <a:t>. Sexual and reproductive history</a:t>
            </a:r>
          </a:p>
          <a:p>
            <a:pPr marL="400050" lvl="1" indent="0">
              <a:buNone/>
            </a:pPr>
            <a:r>
              <a:rPr lang="en-US" sz="2400" b="1" dirty="0"/>
              <a:t>Use of contraception, sexually transmitted infections, cervical screening, possibility of pregnancy, desire for future pregnancy, known infertility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4. Associated symptoms</a:t>
            </a:r>
          </a:p>
          <a:p>
            <a:pPr marL="400050" lvl="1" indent="0">
              <a:buNone/>
            </a:pPr>
            <a:r>
              <a:rPr lang="en-US" sz="2400" b="1" dirty="0"/>
              <a:t>Fever, chills, increasing abdominal girth, pelvic pressure or pain, bowel or bladder dysfunction, vaginal discharge or odor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5.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Symptoms associated with a systemic cause for AUB</a:t>
            </a:r>
          </a:p>
          <a:p>
            <a:pPr marL="400050" lvl="1" indent="0">
              <a:buNone/>
            </a:pPr>
            <a:r>
              <a:rPr lang="en-US" sz="2400" b="1" dirty="0"/>
              <a:t>Overweight, obesity, PCOS, hypothyroidism, hyperprolactinemia, hypothalamic or adrenal </a:t>
            </a:r>
            <a:r>
              <a:rPr lang="en-US" sz="2400" b="1" dirty="0" smtClean="0"/>
              <a:t>disorder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988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016" y="18076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Focused assessment of abnormal uterine 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bleeding : </a:t>
            </a:r>
            <a:r>
              <a:rPr lang="en-US" b="1" dirty="0" smtClean="0">
                <a:solidFill>
                  <a:srgbClr val="FF0000"/>
                </a:solidFill>
              </a:rPr>
              <a:t>History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1316"/>
            <a:ext cx="10133012" cy="4229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6</a:t>
            </a:r>
            <a:r>
              <a:rPr lang="en-US" sz="2400" b="1" dirty="0">
                <a:solidFill>
                  <a:srgbClr val="0070C0"/>
                </a:solidFill>
              </a:rPr>
              <a:t>. Chronic medical illness</a:t>
            </a:r>
          </a:p>
          <a:p>
            <a:pPr marL="400050" lvl="1" indent="0">
              <a:buNone/>
            </a:pPr>
            <a:r>
              <a:rPr lang="en-US" sz="2400" b="1" dirty="0"/>
              <a:t>Inherited bleeding disorders (coagulopathy, blood </a:t>
            </a:r>
            <a:r>
              <a:rPr lang="en-US" sz="2400" b="1" dirty="0" err="1"/>
              <a:t>dyscrasias</a:t>
            </a:r>
            <a:r>
              <a:rPr lang="en-US" sz="2400" b="1" dirty="0"/>
              <a:t>, platelet functional disorders), systemic lupus erythematosus or other </a:t>
            </a:r>
            <a:r>
              <a:rPr lang="en-US" sz="2400" b="1" dirty="0" smtClean="0"/>
              <a:t>connective tissue </a:t>
            </a:r>
            <a:r>
              <a:rPr lang="en-US" sz="2400" b="1" dirty="0"/>
              <a:t>diseases, liver disease, renal disease, cardiovascular disease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7. Medications</a:t>
            </a:r>
          </a:p>
          <a:p>
            <a:pPr marL="400050" lvl="1" indent="0">
              <a:buNone/>
            </a:pPr>
            <a:r>
              <a:rPr lang="en-US" sz="2400" b="1" dirty="0"/>
              <a:t>Hormonal contraceptives, anticoagulants, SSRIs, antipsychotics, </a:t>
            </a:r>
            <a:r>
              <a:rPr lang="en-US" sz="2400" b="1" dirty="0" err="1"/>
              <a:t>tamoxifen</a:t>
            </a:r>
            <a:r>
              <a:rPr lang="en-US" sz="2400" b="1" dirty="0"/>
              <a:t>, herbals (</a:t>
            </a:r>
            <a:r>
              <a:rPr lang="en-US" sz="2400" b="1" dirty="0" err="1"/>
              <a:t>eg</a:t>
            </a:r>
            <a:r>
              <a:rPr lang="en-US" sz="2400" b="1" dirty="0"/>
              <a:t>, ginseng)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8. Family history</a:t>
            </a:r>
          </a:p>
          <a:p>
            <a:pPr marL="400050" lvl="1" indent="0">
              <a:buNone/>
            </a:pPr>
            <a:r>
              <a:rPr lang="en-US" sz="2400" b="1" dirty="0"/>
              <a:t>Coagulation or thromboembolic disorders, hormone-sensitive cancers</a:t>
            </a:r>
          </a:p>
        </p:txBody>
      </p:sp>
    </p:spTree>
    <p:extLst>
      <p:ext uri="{BB962C8B-B14F-4D97-AF65-F5344CB8AC3E}">
        <p14:creationId xmlns:p14="http://schemas.microsoft.com/office/powerpoint/2010/main" val="253107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33" y="1905000"/>
            <a:ext cx="9513580" cy="4495800"/>
          </a:xfrm>
        </p:spPr>
        <p:txBody>
          <a:bodyPr>
            <a:normAutofit fontScale="92500" lnSpcReduction="20000"/>
          </a:bodyPr>
          <a:lstStyle/>
          <a:p>
            <a:pPr algn="justLow"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Vital </a:t>
            </a:r>
            <a:r>
              <a:rPr lang="en-US" b="1" dirty="0">
                <a:solidFill>
                  <a:srgbClr val="0070C0"/>
                </a:solidFill>
              </a:rPr>
              <a:t>signs:</a:t>
            </a:r>
            <a:r>
              <a:rPr lang="en-US" b="1" dirty="0"/>
              <a:t> blood pressure, pulse, </a:t>
            </a:r>
            <a:r>
              <a:rPr lang="en-US" b="1" dirty="0" err="1"/>
              <a:t>orthostatics</a:t>
            </a:r>
            <a:r>
              <a:rPr lang="en-US" b="1" dirty="0"/>
              <a:t> as clinically indicated, weight, BMI</a:t>
            </a:r>
          </a:p>
          <a:p>
            <a:pPr algn="justLow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Neck:</a:t>
            </a:r>
            <a:r>
              <a:rPr lang="en-US" b="1" dirty="0"/>
              <a:t> thyroid examination</a:t>
            </a:r>
          </a:p>
          <a:p>
            <a:pPr algn="justLow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Abdomen:</a:t>
            </a:r>
            <a:r>
              <a:rPr lang="en-US" b="1" dirty="0"/>
              <a:t> tenderness, distension, </a:t>
            </a:r>
            <a:r>
              <a:rPr lang="en-US" b="1" dirty="0" err="1"/>
              <a:t>striae</a:t>
            </a:r>
            <a:r>
              <a:rPr lang="en-US" b="1" dirty="0"/>
              <a:t>, palpable mass, hepatomegaly</a:t>
            </a:r>
          </a:p>
          <a:p>
            <a:pPr algn="justLow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Skin: </a:t>
            </a:r>
            <a:r>
              <a:rPr lang="en-US" b="1" dirty="0"/>
              <a:t>pallor, bruising, </a:t>
            </a:r>
            <a:r>
              <a:rPr lang="en-US" b="1" dirty="0" err="1"/>
              <a:t>petechia</a:t>
            </a:r>
            <a:r>
              <a:rPr lang="en-US" b="1" dirty="0"/>
              <a:t>, signs of hirsutism (male hair pattern distribution, </a:t>
            </a:r>
            <a:r>
              <a:rPr lang="en-US" b="1" dirty="0" err="1"/>
              <a:t>acanthotis</a:t>
            </a:r>
            <a:r>
              <a:rPr lang="en-US" b="1" dirty="0"/>
              <a:t> </a:t>
            </a:r>
            <a:r>
              <a:rPr lang="en-US" b="1" dirty="0" err="1"/>
              <a:t>nigricans</a:t>
            </a:r>
            <a:r>
              <a:rPr lang="en-US" b="1" dirty="0" smtClean="0"/>
              <a:t>)</a:t>
            </a:r>
          </a:p>
          <a:p>
            <a:pPr algn="justLow"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Pelvic examination/inspection: </a:t>
            </a:r>
            <a:r>
              <a:rPr lang="en-US" b="1" dirty="0"/>
              <a:t>vulva, vagina</a:t>
            </a:r>
            <a:r>
              <a:rPr lang="en-US" b="1" dirty="0" smtClean="0"/>
              <a:t>, cervix</a:t>
            </a:r>
            <a:r>
              <a:rPr lang="en-US" b="1" dirty="0"/>
              <a:t>, anus, and urethra</a:t>
            </a:r>
          </a:p>
          <a:p>
            <a:pPr algn="justLow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Bimanual examination of uterus and adnexal structures</a:t>
            </a:r>
          </a:p>
          <a:p>
            <a:pPr algn="justLow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Rectal examination </a:t>
            </a:r>
            <a:r>
              <a:rPr lang="en-US" b="1" dirty="0"/>
              <a:t>if bleeding from rectum suspected or risk of concomitant pathology</a:t>
            </a:r>
          </a:p>
          <a:p>
            <a:pPr algn="justLow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Testing: </a:t>
            </a:r>
            <a:r>
              <a:rPr lang="en-US" b="1" dirty="0" err="1"/>
              <a:t>Papanicolaou</a:t>
            </a:r>
            <a:r>
              <a:rPr lang="en-US" b="1" dirty="0"/>
              <a:t> smear, cervical cultures if risk for sexually transmitted infection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033" y="237990"/>
            <a:ext cx="733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Physical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320945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6" y="297187"/>
            <a:ext cx="9026993" cy="7834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Laboratory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57301"/>
            <a:ext cx="10018712" cy="56007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Beta </a:t>
            </a:r>
            <a:r>
              <a:rPr lang="en-US" sz="2000" b="1" dirty="0" err="1"/>
              <a:t>hCG</a:t>
            </a:r>
            <a:endParaRPr lang="en-US" sz="2000" b="1" dirty="0"/>
          </a:p>
          <a:p>
            <a:r>
              <a:rPr lang="en-US" sz="2000" b="1" dirty="0"/>
              <a:t>Complete blood count with </a:t>
            </a:r>
            <a:r>
              <a:rPr lang="en-US" sz="2000" b="1" dirty="0" smtClean="0"/>
              <a:t>platelets</a:t>
            </a:r>
          </a:p>
          <a:p>
            <a:r>
              <a:rPr lang="en-US" sz="2000" b="1" dirty="0" smtClean="0"/>
              <a:t>Other </a:t>
            </a:r>
            <a:r>
              <a:rPr lang="en-US" sz="2000" b="1" dirty="0"/>
              <a:t>laboratory testing as clinically indicated</a:t>
            </a:r>
          </a:p>
          <a:p>
            <a:pPr lvl="1"/>
            <a:r>
              <a:rPr lang="en-US" sz="2000" b="1" dirty="0"/>
              <a:t> TSH</a:t>
            </a:r>
          </a:p>
          <a:p>
            <a:pPr lvl="1"/>
            <a:r>
              <a:rPr lang="en-US" sz="2000" b="1" dirty="0"/>
              <a:t> Free testosterone</a:t>
            </a:r>
          </a:p>
          <a:p>
            <a:pPr lvl="1"/>
            <a:r>
              <a:rPr lang="en-US" sz="2000" b="1" dirty="0"/>
              <a:t> Prolactin</a:t>
            </a:r>
          </a:p>
          <a:p>
            <a:pPr lvl="1"/>
            <a:r>
              <a:rPr lang="en-US" sz="2000" b="1" dirty="0"/>
              <a:t> PTT/PT/fibrinogen or thrombin time or von </a:t>
            </a:r>
            <a:r>
              <a:rPr lang="en-US" sz="2000" b="1" dirty="0" err="1"/>
              <a:t>Willebrand</a:t>
            </a:r>
            <a:r>
              <a:rPr lang="en-US" sz="2000" b="1" dirty="0"/>
              <a:t> diagnostic panel </a:t>
            </a:r>
            <a:endParaRPr lang="en-US" sz="2000" b="1" dirty="0" smtClean="0"/>
          </a:p>
          <a:p>
            <a:r>
              <a:rPr lang="en-US" sz="2000" b="1" dirty="0" smtClean="0"/>
              <a:t>Imaging</a:t>
            </a:r>
            <a:endParaRPr lang="en-US" sz="2000" b="1" dirty="0"/>
          </a:p>
          <a:p>
            <a:pPr lvl="1"/>
            <a:r>
              <a:rPr lang="en-US" sz="2000" b="1" dirty="0"/>
              <a:t>TVS or SIS</a:t>
            </a:r>
          </a:p>
          <a:p>
            <a:r>
              <a:rPr lang="en-US" sz="2000" b="1" dirty="0"/>
              <a:t>Office endometrial sampling (as clinically indicated)</a:t>
            </a:r>
          </a:p>
          <a:p>
            <a:r>
              <a:rPr lang="en-US" sz="2000" b="1" dirty="0"/>
              <a:t>Office hysteroscopy (as clinically indicated)</a:t>
            </a:r>
          </a:p>
        </p:txBody>
      </p:sp>
      <p:pic>
        <p:nvPicPr>
          <p:cNvPr id="4" name="Picture 8" descr="transvaginal_A thickened endomet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9872" y="297187"/>
            <a:ext cx="2825750" cy="17859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53" t="4914" r="2814" b="6533"/>
          <a:stretch/>
        </p:blipFill>
        <p:spPr>
          <a:xfrm>
            <a:off x="9617529" y="4718958"/>
            <a:ext cx="2498272" cy="199208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000" r="10938" b="20667"/>
          <a:stretch>
            <a:fillRect/>
          </a:stretch>
        </p:blipFill>
        <p:spPr bwMode="auto">
          <a:xfrm>
            <a:off x="8762206" y="2551160"/>
            <a:ext cx="3086100" cy="12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787237" y="387927"/>
            <a:ext cx="9277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C00000"/>
                </a:solidFill>
              </a:rPr>
              <a:t>Women who should undergo evaluation for endometrial hyperplasia or endometrial cancer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fa-IR" altLang="en-US" b="1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69818" y="1759527"/>
            <a:ext cx="10534794" cy="4151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/>
              <a:t>Abnormal uterine bleeding</a:t>
            </a:r>
          </a:p>
          <a:p>
            <a:pPr marL="0" indent="0">
              <a:buNone/>
            </a:pPr>
            <a:r>
              <a:rPr lang="en-US" altLang="en-US" sz="2400" b="1" dirty="0"/>
              <a:t>•	</a:t>
            </a:r>
            <a:r>
              <a:rPr lang="en-US" altLang="en-US" sz="2400" b="1" dirty="0">
                <a:solidFill>
                  <a:srgbClr val="00B050"/>
                </a:solidFill>
              </a:rPr>
              <a:t>Postmenopausal women </a:t>
            </a:r>
            <a:r>
              <a:rPr lang="en-US" altLang="en-US" sz="2400" b="1" dirty="0"/>
              <a:t>– Any uterine bleeding, regardless of volume (including spotting or staining). Further evaluation of a sonographic finding of an endometrial thickness &gt;4 mm (even if the patient has no uterine bleeding). </a:t>
            </a:r>
          </a:p>
          <a:p>
            <a:pPr marL="0" indent="0">
              <a:buNone/>
            </a:pPr>
            <a:r>
              <a:rPr lang="en-US" altLang="en-US" sz="2400" b="1" dirty="0"/>
              <a:t>•	</a:t>
            </a:r>
            <a:r>
              <a:rPr lang="en-US" altLang="en-US" sz="2400" b="1" dirty="0">
                <a:solidFill>
                  <a:srgbClr val="00B050"/>
                </a:solidFill>
              </a:rPr>
              <a:t>Age 45 years to menopause </a:t>
            </a:r>
            <a:r>
              <a:rPr lang="en-US" altLang="en-US" sz="2400" b="1" dirty="0"/>
              <a:t>– Any abnormal uterine bleeding, including intermenstrual bleeding in women who are ovulatory. Abnormal uterine bleeding in any woman that is </a:t>
            </a:r>
            <a:r>
              <a:rPr lang="en-US" altLang="en-US" sz="2400" b="1" dirty="0">
                <a:solidFill>
                  <a:srgbClr val="FF0000"/>
                </a:solidFill>
              </a:rPr>
              <a:t>frequent (interval between the onset of bleeding episodes is less than 21 days), heavy (total volume of &gt;80 mL), or prolonged (longer than seven days). </a:t>
            </a:r>
          </a:p>
          <a:p>
            <a:pPr marL="0" indent="0">
              <a:buNone/>
            </a:pPr>
            <a:endParaRPr lang="fa-I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83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634836" y="457201"/>
            <a:ext cx="9410700" cy="6137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sz="2000" b="1" dirty="0">
                <a:solidFill>
                  <a:srgbClr val="00B050"/>
                </a:solidFill>
              </a:rPr>
              <a:t>Younger than 45 years </a:t>
            </a:r>
            <a:r>
              <a:rPr lang="en-US" altLang="en-US" sz="2000" b="1" dirty="0"/>
              <a:t>– Abnormal uterine bleeding that is </a:t>
            </a:r>
            <a:r>
              <a:rPr lang="en-US" altLang="en-US" sz="2000" b="1" dirty="0">
                <a:solidFill>
                  <a:srgbClr val="FF0000"/>
                </a:solidFill>
              </a:rPr>
              <a:t>persistent, occurs in the setting of a history of unopposed estrogen exposure (obesity, chronic anovulation) or failed medical management of the bleeding</a:t>
            </a:r>
            <a:r>
              <a:rPr lang="en-US" altLang="en-US" sz="2000" b="1" dirty="0"/>
              <a:t>, or in women at high risk of endometrial cancer (</a:t>
            </a:r>
            <a:r>
              <a:rPr lang="en-US" altLang="en-US" sz="2000" b="1" dirty="0" err="1">
                <a:solidFill>
                  <a:srgbClr val="0070C0"/>
                </a:solidFill>
              </a:rPr>
              <a:t>eg</a:t>
            </a:r>
            <a:r>
              <a:rPr lang="en-US" altLang="en-US" sz="2000" b="1" dirty="0">
                <a:solidFill>
                  <a:srgbClr val="0070C0"/>
                </a:solidFill>
              </a:rPr>
              <a:t>, tamoxifen therapy, Lynch syndrome, Cowden syndrome</a:t>
            </a:r>
            <a:r>
              <a:rPr lang="en-US" altLang="en-US" sz="2000" b="1" dirty="0"/>
              <a:t>).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•	In addition, endometrial neoplasia should be suspected in premenopausal women who are </a:t>
            </a:r>
            <a:r>
              <a:rPr lang="en-US" altLang="en-US" sz="2000" b="1" dirty="0" err="1"/>
              <a:t>anovulatory</a:t>
            </a:r>
            <a:r>
              <a:rPr lang="en-US" altLang="en-US" sz="2000" b="1" dirty="0"/>
              <a:t> and have prolonged periods of amenorrhea (six or more months).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Cervical cytology results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•	Presence of atypical glandular cells (AGC)-endometrial.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•	Presence of AGC-all subcategories other than endometrial – If ≥35-years-old OR at risk for endometrial cancer (risk factors or symptoms).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•	Presence of benign-appearing endometrial cells in women ≥40 years of age who also have abnormal uterine bleeding or risk factors for endometrial cancer.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Other indications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•	Monitoring of women with endometrial pathology (</a:t>
            </a:r>
            <a:r>
              <a:rPr lang="en-US" altLang="en-US" sz="2000" b="1" dirty="0" err="1"/>
              <a:t>eg</a:t>
            </a:r>
            <a:r>
              <a:rPr lang="en-US" altLang="en-US" sz="2000" b="1" dirty="0"/>
              <a:t>, endometrial hyperplasia). </a:t>
            </a:r>
          </a:p>
          <a:p>
            <a:pPr marL="0" indent="0">
              <a:buNone/>
              <a:defRPr/>
            </a:pPr>
            <a:r>
              <a:rPr lang="en-US" altLang="en-US" sz="2000" b="1" dirty="0"/>
              <a:t>•	Screening in women at high risk of endometrial cancer (</a:t>
            </a:r>
            <a:r>
              <a:rPr lang="en-US" altLang="en-US" sz="2000" b="1" dirty="0" err="1"/>
              <a:t>eg</a:t>
            </a:r>
            <a:r>
              <a:rPr lang="en-US" altLang="en-US" sz="2000" b="1" dirty="0"/>
              <a:t>, Lynch syndrome). </a:t>
            </a:r>
          </a:p>
          <a:p>
            <a:pPr marL="0" indent="0">
              <a:buNone/>
              <a:defRPr/>
            </a:pPr>
            <a:endParaRPr lang="fa-IR" altLang="en-US" sz="2000" b="1" dirty="0"/>
          </a:p>
          <a:p>
            <a:pPr marL="0" indent="0">
              <a:buNone/>
              <a:defRPr/>
            </a:pPr>
            <a:endParaRPr lang="fa-I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04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39967" r="27470" b="24461"/>
          <a:stretch>
            <a:fillRect/>
          </a:stretch>
        </p:blipFill>
        <p:spPr bwMode="auto">
          <a:xfrm>
            <a:off x="2203451" y="1371600"/>
            <a:ext cx="8035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219200" y="5486400"/>
            <a:ext cx="975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Munro MG, et al, FIGO classification system (PALM-COEIN) for causes of abnormal uterine bleeding in nongravid women of reproductive age, Int J Gynecol Obstet (2011)</a:t>
            </a:r>
          </a:p>
        </p:txBody>
      </p:sp>
      <p:sp>
        <p:nvSpPr>
          <p:cNvPr id="28676" name="Title 5"/>
          <p:cNvSpPr>
            <a:spLocks noGrp="1"/>
          </p:cNvSpPr>
          <p:nvPr>
            <p:ph type="title"/>
          </p:nvPr>
        </p:nvSpPr>
        <p:spPr>
          <a:xfrm>
            <a:off x="2203451" y="692150"/>
            <a:ext cx="3228975" cy="685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C000"/>
                </a:solidFill>
              </a:rPr>
              <a:t>Structural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7086601" y="661988"/>
            <a:ext cx="3533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7" rIns="92075" bIns="46037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Non-Structural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895600" y="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7" rIns="92075" bIns="4603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FIGO System for AUB, 2011</a:t>
            </a:r>
          </a:p>
        </p:txBody>
      </p:sp>
    </p:spTree>
    <p:extLst>
      <p:ext uri="{BB962C8B-B14F-4D97-AF65-F5344CB8AC3E}">
        <p14:creationId xmlns:p14="http://schemas.microsoft.com/office/powerpoint/2010/main" val="9019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09" t="20603" r="24224" b="17794"/>
          <a:stretch/>
        </p:blipFill>
        <p:spPr>
          <a:xfrm>
            <a:off x="1251285" y="384242"/>
            <a:ext cx="9256296" cy="62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1848216"/>
            <a:ext cx="10253328" cy="492492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Causes </a:t>
            </a:r>
          </a:p>
          <a:p>
            <a:pPr lvl="1"/>
            <a:r>
              <a:rPr lang="en-US" sz="2000" b="1" dirty="0"/>
              <a:t>Immature HPO axis, </a:t>
            </a:r>
            <a:r>
              <a:rPr lang="en-US" sz="2000" b="1" dirty="0" smtClean="0"/>
              <a:t>PCOS</a:t>
            </a:r>
            <a:r>
              <a:rPr lang="en-US" sz="2000" b="1" dirty="0"/>
              <a:t>, </a:t>
            </a:r>
            <a:r>
              <a:rPr lang="en-US" sz="2000" b="1" dirty="0" smtClean="0"/>
              <a:t>obesity, inherited </a:t>
            </a:r>
            <a:r>
              <a:rPr lang="en-US" sz="2000" b="1" dirty="0"/>
              <a:t>bleeding disorder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Management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Acute AUB</a:t>
            </a:r>
            <a:r>
              <a:rPr lang="en-US" sz="2000" b="1" dirty="0"/>
              <a:t>: </a:t>
            </a:r>
            <a:endParaRPr lang="en-US" sz="2000" b="1" dirty="0" smtClean="0"/>
          </a:p>
          <a:p>
            <a:pPr lvl="2"/>
            <a:r>
              <a:rPr lang="en-US" sz="2000" b="1" dirty="0" smtClean="0"/>
              <a:t>parenteral estrogen</a:t>
            </a:r>
            <a:endParaRPr lang="en-US" sz="2000" b="1" dirty="0"/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HMB:</a:t>
            </a:r>
          </a:p>
          <a:p>
            <a:pPr lvl="2"/>
            <a:r>
              <a:rPr lang="en-US" sz="2000" b="1" dirty="0"/>
              <a:t>1. Low-dose combination </a:t>
            </a:r>
            <a:r>
              <a:rPr lang="en-US" sz="2000" b="1" dirty="0" smtClean="0"/>
              <a:t>hormonal contraceptive </a:t>
            </a:r>
            <a:r>
              <a:rPr lang="en-US" sz="2000" b="1" dirty="0"/>
              <a:t>(</a:t>
            </a:r>
            <a:r>
              <a:rPr lang="en-US" sz="2000" b="1" dirty="0" smtClean="0"/>
              <a:t>20-35 </a:t>
            </a:r>
            <a:r>
              <a:rPr lang="en-US" sz="2000" b="1" dirty="0"/>
              <a:t>mg </a:t>
            </a:r>
            <a:r>
              <a:rPr lang="en-US" sz="2000" b="1" dirty="0" err="1" smtClean="0"/>
              <a:t>ethinyl</a:t>
            </a:r>
            <a:r>
              <a:rPr lang="en-US" sz="2000" b="1" dirty="0" smtClean="0"/>
              <a:t> estradiol)</a:t>
            </a:r>
          </a:p>
          <a:p>
            <a:pPr lvl="2"/>
            <a:r>
              <a:rPr lang="en-US" sz="2000" b="1" dirty="0" smtClean="0"/>
              <a:t>2</a:t>
            </a:r>
            <a:r>
              <a:rPr lang="en-US" sz="2000" b="1" dirty="0"/>
              <a:t>. Weight </a:t>
            </a:r>
            <a:r>
              <a:rPr lang="en-US" sz="2000" b="1" dirty="0" smtClean="0"/>
              <a:t>loss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037960" y="-1"/>
            <a:ext cx="10846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Medical treatment of </a:t>
            </a:r>
            <a:r>
              <a:rPr lang="en-US" sz="3600" b="1" dirty="0" smtClean="0">
                <a:ln/>
                <a:solidFill>
                  <a:schemeClr val="accent4"/>
                </a:solidFill>
              </a:rPr>
              <a:t>AUB based </a:t>
            </a:r>
            <a:r>
              <a:rPr lang="en-US" sz="3600" b="1" dirty="0">
                <a:ln/>
                <a:solidFill>
                  <a:schemeClr val="accent4"/>
                </a:solidFill>
              </a:rPr>
              <a:t>on age 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1298" y="785608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Age groups :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13-18 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7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410" y="1748589"/>
            <a:ext cx="10124991" cy="484471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Causes</a:t>
            </a:r>
          </a:p>
          <a:p>
            <a:pPr lvl="2"/>
            <a:r>
              <a:rPr lang="en-US" sz="2000" b="1" dirty="0" smtClean="0"/>
              <a:t> </a:t>
            </a:r>
            <a:r>
              <a:rPr lang="en-US" sz="2000" b="1" dirty="0"/>
              <a:t>PCOS, obesity, premalignant </a:t>
            </a:r>
            <a:r>
              <a:rPr lang="en-US" sz="2000" b="1" dirty="0" smtClean="0"/>
              <a:t>or malignant </a:t>
            </a:r>
            <a:r>
              <a:rPr lang="en-US" sz="2000" b="1" dirty="0"/>
              <a:t>endometrial </a:t>
            </a:r>
            <a:r>
              <a:rPr lang="en-US" sz="2000" b="1" dirty="0" smtClean="0"/>
              <a:t>pathology (</a:t>
            </a:r>
            <a:r>
              <a:rPr lang="en-US" sz="2000" b="1" dirty="0"/>
              <a:t>if risk factors are present)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Management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Acute </a:t>
            </a:r>
            <a:r>
              <a:rPr lang="en-US" sz="2000" b="1" dirty="0">
                <a:solidFill>
                  <a:srgbClr val="0070C0"/>
                </a:solidFill>
              </a:rPr>
              <a:t>AUB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lvl="2"/>
            <a:r>
              <a:rPr lang="en-US" sz="2000" b="1" dirty="0"/>
              <a:t>1. Parenteral estrogen</a:t>
            </a:r>
          </a:p>
          <a:p>
            <a:pPr lvl="2"/>
            <a:r>
              <a:rPr lang="en-US" sz="2000" b="1" dirty="0"/>
              <a:t>2. Multidose oral </a:t>
            </a:r>
            <a:r>
              <a:rPr lang="en-US" sz="2000" b="1" dirty="0" err="1"/>
              <a:t>progestins</a:t>
            </a:r>
            <a:endParaRPr lang="en-US" sz="2000" b="1" dirty="0"/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HMB:</a:t>
            </a:r>
          </a:p>
          <a:p>
            <a:pPr lvl="2"/>
            <a:r>
              <a:rPr lang="en-US" sz="2000" b="1" dirty="0"/>
              <a:t>1. Cyclic or continuous </a:t>
            </a:r>
            <a:r>
              <a:rPr lang="en-US" sz="2000" b="1" dirty="0" smtClean="0"/>
              <a:t>low-dose combined </a:t>
            </a:r>
            <a:r>
              <a:rPr lang="en-US" sz="2000" b="1" dirty="0"/>
              <a:t>hormonal contraceptive</a:t>
            </a:r>
          </a:p>
          <a:p>
            <a:pPr lvl="2"/>
            <a:r>
              <a:rPr lang="en-US" sz="2000" b="1" dirty="0"/>
              <a:t>2. </a:t>
            </a:r>
            <a:r>
              <a:rPr lang="en-US" sz="2000" b="1" dirty="0" err="1"/>
              <a:t>Progestins</a:t>
            </a:r>
            <a:r>
              <a:rPr lang="en-US" sz="2000" b="1" dirty="0"/>
              <a:t> including LNG-IUS</a:t>
            </a:r>
          </a:p>
          <a:p>
            <a:pPr lvl="2"/>
            <a:r>
              <a:rPr lang="en-US" sz="2000" b="1" dirty="0"/>
              <a:t>3. Weight loss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960" y="-1"/>
            <a:ext cx="10846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Medical treatment of </a:t>
            </a:r>
            <a:r>
              <a:rPr lang="en-US" sz="3600" b="1" dirty="0" smtClean="0">
                <a:ln/>
                <a:solidFill>
                  <a:schemeClr val="accent4"/>
                </a:solidFill>
              </a:rPr>
              <a:t>AUB based </a:t>
            </a:r>
            <a:r>
              <a:rPr lang="en-US" sz="3600" b="1" dirty="0">
                <a:ln/>
                <a:solidFill>
                  <a:schemeClr val="accent4"/>
                </a:solidFill>
              </a:rPr>
              <a:t>on age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648" y="64633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Age groups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:19-39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511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60" y="1737920"/>
            <a:ext cx="9788107" cy="437949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Causes</a:t>
            </a:r>
          </a:p>
          <a:p>
            <a:pPr lvl="2"/>
            <a:r>
              <a:rPr lang="en-US" sz="2000" b="1" dirty="0" smtClean="0"/>
              <a:t> </a:t>
            </a:r>
            <a:r>
              <a:rPr lang="en-US" sz="2000" b="1" dirty="0"/>
              <a:t>Intermittent anovulation</a:t>
            </a:r>
            <a:r>
              <a:rPr lang="en-US" sz="2000" b="1" dirty="0" smtClean="0"/>
              <a:t>, premalignant </a:t>
            </a:r>
            <a:r>
              <a:rPr lang="en-US" sz="2000" b="1" dirty="0"/>
              <a:t>or </a:t>
            </a:r>
            <a:r>
              <a:rPr lang="en-US" sz="2000" b="1" dirty="0" smtClean="0"/>
              <a:t>malignant endometrial </a:t>
            </a:r>
            <a:r>
              <a:rPr lang="en-US" sz="2000" b="1" dirty="0"/>
              <a:t>pathology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Management</a:t>
            </a:r>
          </a:p>
          <a:p>
            <a:pPr lvl="2"/>
            <a:r>
              <a:rPr lang="en-US" sz="2000" b="1" dirty="0" smtClean="0">
                <a:solidFill>
                  <a:srgbClr val="0070C0"/>
                </a:solidFill>
              </a:rPr>
              <a:t>Acute </a:t>
            </a:r>
            <a:r>
              <a:rPr lang="en-US" sz="2000" b="1" dirty="0">
                <a:solidFill>
                  <a:srgbClr val="0070C0"/>
                </a:solidFill>
              </a:rPr>
              <a:t>AUB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b="1" dirty="0" err="1" smtClean="0"/>
              <a:t>Multidose</a:t>
            </a:r>
            <a:r>
              <a:rPr lang="en-US" sz="2000" b="1" dirty="0" smtClean="0"/>
              <a:t> </a:t>
            </a:r>
            <a:r>
              <a:rPr lang="en-US" sz="2000" b="1" dirty="0"/>
              <a:t>progestin-only regimen</a:t>
            </a:r>
          </a:p>
          <a:p>
            <a:pPr lvl="2"/>
            <a:r>
              <a:rPr lang="en-US" sz="2000" b="1" dirty="0">
                <a:solidFill>
                  <a:srgbClr val="0070C0"/>
                </a:solidFill>
              </a:rPr>
              <a:t>HMB:</a:t>
            </a:r>
          </a:p>
          <a:p>
            <a:pPr lvl="3"/>
            <a:r>
              <a:rPr lang="en-US" sz="2000" b="1" dirty="0"/>
              <a:t>1. Cyclic progestin therapy</a:t>
            </a:r>
          </a:p>
          <a:p>
            <a:pPr lvl="3"/>
            <a:r>
              <a:rPr lang="en-US" sz="2000" b="1" dirty="0"/>
              <a:t>2. LNG-IUS</a:t>
            </a:r>
          </a:p>
          <a:p>
            <a:pPr lvl="3"/>
            <a:r>
              <a:rPr lang="en-US" sz="2000" b="1" dirty="0"/>
              <a:t>3. Cyclic combined hormone therapy</a:t>
            </a:r>
          </a:p>
          <a:p>
            <a:pPr lvl="3"/>
            <a:r>
              <a:rPr lang="en-US" sz="2000" b="1" dirty="0"/>
              <a:t>4. Weight loss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960" y="-1"/>
            <a:ext cx="10846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Medical treatment of </a:t>
            </a:r>
            <a:r>
              <a:rPr lang="en-US" sz="3600" b="1" dirty="0" smtClean="0">
                <a:ln/>
                <a:solidFill>
                  <a:schemeClr val="accent4"/>
                </a:solidFill>
              </a:rPr>
              <a:t>AUB based </a:t>
            </a:r>
            <a:r>
              <a:rPr lang="en-US" sz="3600" b="1" dirty="0">
                <a:ln/>
                <a:solidFill>
                  <a:schemeClr val="accent4"/>
                </a:solidFill>
              </a:rPr>
              <a:t>on age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7539" y="803357"/>
            <a:ext cx="9725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Age groups :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40 y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 menopause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43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66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Hormonal therapies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25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144" y="3768459"/>
            <a:ext cx="9410341" cy="2224126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Dienogest</a:t>
            </a:r>
            <a:r>
              <a:rPr lang="en-US" sz="2800" b="1" dirty="0" smtClean="0">
                <a:solidFill>
                  <a:srgbClr val="FF0000"/>
                </a:solidFill>
              </a:rPr>
              <a:t>/estradiol </a:t>
            </a:r>
            <a:r>
              <a:rPr lang="en-US" sz="2800" b="1" dirty="0" err="1">
                <a:solidFill>
                  <a:srgbClr val="FF0000"/>
                </a:solidFill>
              </a:rPr>
              <a:t>valerate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Natazia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  <a:r>
              <a:rPr lang="en-US" sz="2800" b="1" dirty="0" smtClean="0"/>
              <a:t>is </a:t>
            </a:r>
            <a:r>
              <a:rPr lang="en-US" sz="2800" b="1" dirty="0"/>
              <a:t>the only combination OC that </a:t>
            </a:r>
            <a:r>
              <a:rPr lang="en-US" sz="2800" b="1" dirty="0" smtClean="0"/>
              <a:t>was approved </a:t>
            </a:r>
            <a:r>
              <a:rPr lang="en-US" sz="2800" b="1" dirty="0"/>
              <a:t>by the US Food and </a:t>
            </a:r>
            <a:r>
              <a:rPr lang="en-US" sz="2800" b="1" dirty="0" smtClean="0"/>
              <a:t>Drug Administration </a:t>
            </a:r>
            <a:r>
              <a:rPr lang="en-US" sz="2800" b="1" dirty="0"/>
              <a:t>(FDA) for the </a:t>
            </a:r>
            <a:r>
              <a:rPr lang="en-US" sz="2800" b="1" dirty="0" smtClean="0"/>
              <a:t>treatment of </a:t>
            </a:r>
            <a:r>
              <a:rPr lang="en-US" sz="2800" b="1" dirty="0"/>
              <a:t>HMB (</a:t>
            </a:r>
            <a:r>
              <a:rPr lang="en-US" sz="2800" b="1" dirty="0">
                <a:solidFill>
                  <a:srgbClr val="FF0000"/>
                </a:solidFill>
              </a:rPr>
              <a:t>March 2012</a:t>
            </a:r>
            <a:r>
              <a:rPr lang="en-US" sz="2800" b="1" dirty="0"/>
              <a:t>). 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04352" y="0"/>
            <a:ext cx="6764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Hormonal therapies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9026" y="1620800"/>
            <a:ext cx="71913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Estrogen and progestin </a:t>
            </a:r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contraceptives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98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4352" y="0"/>
            <a:ext cx="6764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Hormonal therapies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2065613"/>
              </p:ext>
            </p:extLst>
          </p:nvPr>
        </p:nvGraphicFramePr>
        <p:xfrm>
          <a:off x="2004352" y="11605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2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261" y="1277337"/>
            <a:ext cx="9772065" cy="520329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2"/>
            <a:r>
              <a:rPr lang="en-US" sz="2600" b="1" dirty="0"/>
              <a:t>Acute: monophasic </a:t>
            </a:r>
            <a:r>
              <a:rPr lang="en-US" sz="2600" b="1" dirty="0">
                <a:solidFill>
                  <a:srgbClr val="0070C0"/>
                </a:solidFill>
              </a:rPr>
              <a:t>pill 35 </a:t>
            </a:r>
            <a:r>
              <a:rPr lang="en-US" sz="2600" b="1" dirty="0" smtClean="0">
                <a:solidFill>
                  <a:srgbClr val="0070C0"/>
                </a:solidFill>
              </a:rPr>
              <a:t>mg estradiol </a:t>
            </a:r>
            <a:r>
              <a:rPr lang="en-US" sz="2600" b="1" dirty="0">
                <a:solidFill>
                  <a:srgbClr val="0070C0"/>
                </a:solidFill>
              </a:rPr>
              <a:t>3 times daily </a:t>
            </a:r>
            <a:r>
              <a:rPr lang="en-US" sz="2600" b="1" dirty="0" smtClean="0">
                <a:solidFill>
                  <a:srgbClr val="0070C0"/>
                </a:solidFill>
              </a:rPr>
              <a:t>for 1 </a:t>
            </a:r>
            <a:r>
              <a:rPr lang="en-US" sz="2600" b="1" dirty="0">
                <a:solidFill>
                  <a:srgbClr val="0070C0"/>
                </a:solidFill>
              </a:rPr>
              <a:t>week</a:t>
            </a:r>
            <a:r>
              <a:rPr lang="en-US" sz="2600" b="1" dirty="0"/>
              <a:t>, then daily dosing </a:t>
            </a:r>
            <a:r>
              <a:rPr lang="en-US" sz="2600" b="1" dirty="0" smtClean="0"/>
              <a:t>for 3 </a:t>
            </a:r>
            <a:r>
              <a:rPr lang="en-US" sz="2600" b="1" dirty="0" err="1"/>
              <a:t>wks</a:t>
            </a:r>
            <a:endParaRPr lang="en-US" sz="2600" b="1" dirty="0"/>
          </a:p>
          <a:p>
            <a:pPr lvl="2"/>
            <a:r>
              <a:rPr lang="en-US" sz="2600" b="1" dirty="0"/>
              <a:t>HMB: cyclic </a:t>
            </a:r>
            <a:r>
              <a:rPr lang="en-US" sz="2600" b="1" dirty="0" smtClean="0"/>
              <a:t>oral </a:t>
            </a:r>
            <a:r>
              <a:rPr lang="en-US" sz="2600" b="1" dirty="0" smtClean="0"/>
              <a:t>contraceptive pills</a:t>
            </a:r>
            <a:r>
              <a:rPr lang="en-US" sz="2600" b="1" dirty="0"/>
              <a:t>, extended or </a:t>
            </a:r>
            <a:r>
              <a:rPr lang="en-US" sz="2600" b="1" dirty="0" smtClean="0"/>
              <a:t>continuous monophasic </a:t>
            </a:r>
            <a:r>
              <a:rPr lang="en-US" sz="2600" b="1" dirty="0"/>
              <a:t>oral </a:t>
            </a:r>
            <a:r>
              <a:rPr lang="en-US" sz="2600" b="1" dirty="0" smtClean="0"/>
              <a:t>contraceptive pill</a:t>
            </a:r>
            <a:r>
              <a:rPr lang="en-US" sz="2600" b="1" dirty="0"/>
              <a:t>, transdermal </a:t>
            </a:r>
            <a:r>
              <a:rPr lang="en-US" sz="2600" b="1" dirty="0" smtClean="0"/>
              <a:t>patch or vaginal </a:t>
            </a:r>
            <a:r>
              <a:rPr lang="en-US" sz="2600" b="1" dirty="0"/>
              <a:t>ring</a:t>
            </a:r>
            <a:endParaRPr lang="en-US" sz="2600" b="1" dirty="0" smtClean="0"/>
          </a:p>
          <a:p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</a:t>
            </a:r>
          </a:p>
          <a:p>
            <a:pPr lvl="3"/>
            <a:r>
              <a:rPr lang="en-US" sz="2400" b="1" dirty="0"/>
              <a:t>High</a:t>
            </a:r>
            <a:endParaRPr lang="en-US" sz="2400" b="1" dirty="0" smtClean="0"/>
          </a:p>
          <a:p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32709" y="378677"/>
            <a:ext cx="605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2225">
                  <a:solidFill>
                    <a:srgbClr val="DE7E18"/>
                  </a:solidFill>
                  <a:prstDash val="solid"/>
                </a:ln>
                <a:solidFill>
                  <a:srgbClr val="DE7E18">
                    <a:lumMod val="40000"/>
                    <a:lumOff val="60000"/>
                  </a:srgbClr>
                </a:solidFill>
                <a:ea typeface="+mj-ea"/>
                <a:cs typeface="+mj-cs"/>
              </a:rPr>
              <a:t>Combined contraceptives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04" y="3878983"/>
            <a:ext cx="457239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3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709" y="25540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Combined contraceptives</a:t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23" y="1415845"/>
            <a:ext cx="5117690" cy="5014451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 smtClean="0"/>
              <a:t>Pregnant</a:t>
            </a:r>
            <a:r>
              <a:rPr lang="en-US" sz="2000" b="1" dirty="0"/>
              <a:t>, </a:t>
            </a:r>
            <a:endParaRPr lang="en-US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 smtClean="0"/>
              <a:t>smoking </a:t>
            </a:r>
            <a:r>
              <a:rPr lang="en-US" sz="2000" b="1" dirty="0"/>
              <a:t>(aged35 </a:t>
            </a:r>
            <a:r>
              <a:rPr lang="en-US" sz="2000" b="1" dirty="0" smtClean="0"/>
              <a:t>years and  </a:t>
            </a:r>
            <a:r>
              <a:rPr lang="en-US" sz="2000" b="1" dirty="0"/>
              <a:t>15 cigarettes/d), </a:t>
            </a:r>
            <a:endParaRPr lang="en-US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 smtClean="0"/>
              <a:t>history of </a:t>
            </a:r>
            <a:r>
              <a:rPr lang="en-US" sz="2000" b="1" dirty="0" err="1" smtClean="0"/>
              <a:t>malabsorptive</a:t>
            </a:r>
            <a:r>
              <a:rPr lang="en-US" sz="2000" b="1" dirty="0" smtClean="0"/>
              <a:t> </a:t>
            </a:r>
            <a:r>
              <a:rPr lang="en-US" sz="2000" b="1" dirty="0"/>
              <a:t>bariatric surgery,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/>
              <a:t>multiple risk factors for </a:t>
            </a:r>
            <a:r>
              <a:rPr lang="en-US" sz="2000" b="1" dirty="0" smtClean="0"/>
              <a:t>arterial cardiovascular </a:t>
            </a:r>
            <a:r>
              <a:rPr lang="en-US" sz="2000" b="1" dirty="0"/>
              <a:t>disease (</a:t>
            </a:r>
            <a:r>
              <a:rPr lang="en-US" sz="2000" b="1" dirty="0" err="1"/>
              <a:t>ie</a:t>
            </a:r>
            <a:r>
              <a:rPr lang="en-US" sz="2000" b="1" dirty="0"/>
              <a:t>, </a:t>
            </a:r>
            <a:r>
              <a:rPr lang="en-US" sz="2000" b="1" dirty="0" smtClean="0"/>
              <a:t>older age</a:t>
            </a:r>
            <a:r>
              <a:rPr lang="en-US" sz="2000" b="1" dirty="0"/>
              <a:t>, smoking, diabetes, </a:t>
            </a:r>
            <a:r>
              <a:rPr lang="en-US" sz="2000" b="1" dirty="0" smtClean="0"/>
              <a:t>and hypertension</a:t>
            </a:r>
            <a:r>
              <a:rPr lang="en-US" sz="2000" b="1" dirty="0"/>
              <a:t>), </a:t>
            </a:r>
            <a:endParaRPr lang="en-US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 smtClean="0"/>
              <a:t>hypertension </a:t>
            </a:r>
            <a:r>
              <a:rPr lang="en-US" sz="2000" b="1" dirty="0"/>
              <a:t>(</a:t>
            </a:r>
            <a:r>
              <a:rPr lang="en-US" sz="2000" b="1" dirty="0" smtClean="0"/>
              <a:t>systolic  </a:t>
            </a:r>
            <a:r>
              <a:rPr lang="en-US" sz="2000" b="1" dirty="0"/>
              <a:t>160 mm Hg or diastolic  </a:t>
            </a:r>
            <a:r>
              <a:rPr lang="en-US" sz="2000" b="1" dirty="0" smtClean="0"/>
              <a:t>100 mm </a:t>
            </a:r>
            <a:r>
              <a:rPr lang="en-US" sz="2000" b="1" dirty="0"/>
              <a:t>Hg</a:t>
            </a:r>
            <a:r>
              <a:rPr lang="en-US" sz="2000" b="1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/>
              <a:t>active or previous </a:t>
            </a:r>
            <a:r>
              <a:rPr lang="en-US" sz="2000" b="1" dirty="0" smtClean="0"/>
              <a:t>venous or </a:t>
            </a:r>
            <a:r>
              <a:rPr lang="en-US" sz="2000" b="1" dirty="0"/>
              <a:t>arterial thromboembolic disease,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/>
              <a:t>known </a:t>
            </a:r>
            <a:r>
              <a:rPr lang="en-US" sz="2000" b="1" dirty="0" err="1"/>
              <a:t>thrombogenic</a:t>
            </a:r>
            <a:r>
              <a:rPr lang="en-US" sz="2000" b="1" dirty="0"/>
              <a:t> mutations,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/>
              <a:t>current or past ischemic </a:t>
            </a:r>
            <a:r>
              <a:rPr lang="en-US" sz="2000" b="1" dirty="0" smtClean="0"/>
              <a:t>heart disease,</a:t>
            </a:r>
          </a:p>
          <a:p>
            <a:pPr lvl="3"/>
            <a:endParaRPr lang="en-US" sz="1800" b="1" dirty="0" smtClean="0"/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88552" y="1626602"/>
            <a:ext cx="47932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 stroke,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Complicated  </a:t>
            </a:r>
            <a:r>
              <a:rPr lang="en-US" sz="2000" b="1" dirty="0" err="1"/>
              <a:t>valvular</a:t>
            </a:r>
            <a:r>
              <a:rPr lang="en-US" sz="2000" b="1" dirty="0"/>
              <a:t> heart disease,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SLE with vascular disease,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 nephritis, or antiphospholipid antibodies,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headaches with aura,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current or past history of breast cancer,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 smtClean="0"/>
              <a:t>diabetic nephropathy</a:t>
            </a:r>
            <a:r>
              <a:rPr lang="en-US" sz="2000" b="1" dirty="0"/>
              <a:t>, retinopathy, neuropathy, or diabetes for &gt; 20 y,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liver cirrhosis, or tumor</a:t>
            </a:r>
          </a:p>
        </p:txBody>
      </p:sp>
    </p:spTree>
    <p:extLst>
      <p:ext uri="{BB962C8B-B14F-4D97-AF65-F5344CB8AC3E}">
        <p14:creationId xmlns:p14="http://schemas.microsoft.com/office/powerpoint/2010/main" val="3727504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311" y="1536290"/>
            <a:ext cx="9764302" cy="477602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lvl="3"/>
            <a:r>
              <a:rPr lang="en-US" sz="2400" b="1" dirty="0"/>
              <a:t>Spotting</a:t>
            </a:r>
            <a:r>
              <a:rPr lang="en-US" sz="2400" b="1" dirty="0" smtClean="0"/>
              <a:t>,</a:t>
            </a:r>
          </a:p>
          <a:p>
            <a:pPr lvl="3"/>
            <a:r>
              <a:rPr lang="en-US" sz="2400" b="1" dirty="0" smtClean="0"/>
              <a:t> </a:t>
            </a:r>
            <a:r>
              <a:rPr lang="en-US" sz="2400" b="1" dirty="0"/>
              <a:t>nausea,</a:t>
            </a:r>
          </a:p>
          <a:p>
            <a:pPr lvl="3"/>
            <a:r>
              <a:rPr lang="en-US" sz="2400" b="1" dirty="0"/>
              <a:t>headache, </a:t>
            </a:r>
            <a:endParaRPr lang="en-US" sz="2400" b="1" dirty="0" smtClean="0"/>
          </a:p>
          <a:p>
            <a:pPr lvl="3"/>
            <a:r>
              <a:rPr lang="en-US" sz="2400" b="1" dirty="0" smtClean="0"/>
              <a:t>Breast tenderness</a:t>
            </a:r>
            <a:r>
              <a:rPr lang="en-US" sz="2400" b="1" dirty="0"/>
              <a:t>,</a:t>
            </a:r>
          </a:p>
          <a:p>
            <a:pPr lvl="3"/>
            <a:r>
              <a:rPr lang="en-US" sz="2400" b="1" dirty="0"/>
              <a:t>breakthrough bleeding,</a:t>
            </a:r>
          </a:p>
          <a:p>
            <a:pPr lvl="3"/>
            <a:r>
              <a:rPr lang="en-US" sz="2400" b="1" dirty="0"/>
              <a:t>VTE, </a:t>
            </a:r>
            <a:endParaRPr lang="en-US" sz="2400" b="1" dirty="0" smtClean="0"/>
          </a:p>
          <a:p>
            <a:pPr lvl="3"/>
            <a:r>
              <a:rPr lang="en-US" sz="2400" b="1" dirty="0" smtClean="0"/>
              <a:t>stroke,</a:t>
            </a:r>
          </a:p>
          <a:p>
            <a:pPr lvl="3"/>
            <a:r>
              <a:rPr lang="en-US" sz="2400" b="1" dirty="0" smtClean="0"/>
              <a:t> </a:t>
            </a:r>
            <a:r>
              <a:rPr lang="en-US" sz="2400" b="1" dirty="0"/>
              <a:t>MI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lvl="3"/>
            <a:r>
              <a:rPr lang="en-US" sz="2400" b="1" dirty="0"/>
              <a:t>Yes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2709" y="255400"/>
            <a:ext cx="8911687" cy="1280890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Combined contraceptives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30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829" y="1534886"/>
            <a:ext cx="9320607" cy="476401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Intravenous </a:t>
            </a:r>
            <a:r>
              <a:rPr lang="en-US" sz="2400" b="1" dirty="0"/>
              <a:t>(IV) conjugated equine </a:t>
            </a:r>
            <a:r>
              <a:rPr lang="en-US" sz="2400" b="1" dirty="0" smtClean="0"/>
              <a:t>estrogens (</a:t>
            </a:r>
            <a:r>
              <a:rPr lang="en-US" sz="2400" b="1" dirty="0"/>
              <a:t>CEE) were approved by the </a:t>
            </a:r>
            <a:r>
              <a:rPr lang="en-US" sz="2400" b="1" dirty="0" smtClean="0"/>
              <a:t>FDA in </a:t>
            </a:r>
            <a:r>
              <a:rPr lang="en-US" sz="2400" b="1" dirty="0"/>
              <a:t>November 2009 for the treatment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rgbClr val="0070C0"/>
                </a:solidFill>
              </a:rPr>
              <a:t>acute </a:t>
            </a:r>
            <a:r>
              <a:rPr lang="en-US" sz="2400" b="1" dirty="0">
                <a:solidFill>
                  <a:srgbClr val="0070C0"/>
                </a:solidFill>
              </a:rPr>
              <a:t>AUB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High-dose </a:t>
            </a:r>
            <a:r>
              <a:rPr lang="en-US" sz="2400" b="1" dirty="0"/>
              <a:t>estrogen </a:t>
            </a:r>
            <a:r>
              <a:rPr lang="en-US" sz="2400" b="1" dirty="0" smtClean="0"/>
              <a:t>quickly treats </a:t>
            </a:r>
            <a:r>
              <a:rPr lang="en-US" sz="2400" b="1" dirty="0"/>
              <a:t>acute AUB </a:t>
            </a:r>
            <a:r>
              <a:rPr lang="en-US" sz="2400" b="1" dirty="0" smtClean="0"/>
              <a:t>by:</a:t>
            </a:r>
          </a:p>
          <a:p>
            <a:pPr lvl="1"/>
            <a:r>
              <a:rPr lang="en-US" sz="2200" b="1" dirty="0" smtClean="0"/>
              <a:t>causing </a:t>
            </a:r>
            <a:r>
              <a:rPr lang="en-US" sz="2200" b="1" dirty="0">
                <a:solidFill>
                  <a:srgbClr val="FF0000"/>
                </a:solidFill>
              </a:rPr>
              <a:t>rapid </a:t>
            </a:r>
            <a:r>
              <a:rPr lang="en-US" sz="2200" b="1" dirty="0" smtClean="0">
                <a:solidFill>
                  <a:srgbClr val="FF0000"/>
                </a:solidFill>
              </a:rPr>
              <a:t>growth </a:t>
            </a:r>
            <a:r>
              <a:rPr lang="en-US" sz="2200" b="1" dirty="0" smtClean="0"/>
              <a:t>of </a:t>
            </a:r>
            <a:r>
              <a:rPr lang="en-US" sz="2200" b="1" dirty="0"/>
              <a:t>the endometrial epithelium </a:t>
            </a:r>
            <a:r>
              <a:rPr lang="en-US" sz="2200" b="1" dirty="0" smtClean="0"/>
              <a:t>and stroma;</a:t>
            </a:r>
          </a:p>
          <a:p>
            <a:pPr lvl="1"/>
            <a:r>
              <a:rPr lang="en-US" sz="2200" b="1" dirty="0" smtClean="0"/>
              <a:t>stimulating </a:t>
            </a:r>
            <a:r>
              <a:rPr lang="en-US" sz="2200" b="1" dirty="0">
                <a:solidFill>
                  <a:srgbClr val="FF0000"/>
                </a:solidFill>
              </a:rPr>
              <a:t>vasospasm</a:t>
            </a:r>
            <a:r>
              <a:rPr lang="en-US" sz="2200" b="1" dirty="0"/>
              <a:t> of </a:t>
            </a:r>
            <a:r>
              <a:rPr lang="en-US" sz="2200" b="1" dirty="0" smtClean="0"/>
              <a:t>uterine arteries;</a:t>
            </a:r>
          </a:p>
          <a:p>
            <a:pPr lvl="1"/>
            <a:r>
              <a:rPr lang="en-US" sz="2200" b="1" dirty="0" smtClean="0"/>
              <a:t>promoting </a:t>
            </a:r>
            <a:r>
              <a:rPr lang="en-US" sz="2200" b="1" dirty="0">
                <a:solidFill>
                  <a:srgbClr val="FF0000"/>
                </a:solidFill>
              </a:rPr>
              <a:t>platelet </a:t>
            </a:r>
            <a:r>
              <a:rPr lang="en-US" sz="2200" b="1" dirty="0" smtClean="0">
                <a:solidFill>
                  <a:srgbClr val="FF0000"/>
                </a:solidFill>
              </a:rPr>
              <a:t>aggregation </a:t>
            </a:r>
            <a:r>
              <a:rPr lang="en-US" sz="2200" b="1" dirty="0" smtClean="0"/>
              <a:t>and </a:t>
            </a:r>
            <a:r>
              <a:rPr lang="en-US" sz="2200" b="1" dirty="0">
                <a:solidFill>
                  <a:srgbClr val="FF0000"/>
                </a:solidFill>
              </a:rPr>
              <a:t>capillary </a:t>
            </a:r>
            <a:r>
              <a:rPr lang="en-US" sz="2200" b="1" dirty="0" smtClean="0">
                <a:solidFill>
                  <a:srgbClr val="FF0000"/>
                </a:solidFill>
              </a:rPr>
              <a:t>clotting</a:t>
            </a:r>
            <a:r>
              <a:rPr lang="en-US" sz="2200" b="1" dirty="0" smtClean="0"/>
              <a:t>; </a:t>
            </a:r>
          </a:p>
          <a:p>
            <a:pPr lvl="1"/>
            <a:r>
              <a:rPr lang="en-US" sz="2200" b="1" dirty="0" smtClean="0"/>
              <a:t>increasing </a:t>
            </a:r>
            <a:r>
              <a:rPr lang="en-US" sz="2200" b="1" dirty="0" smtClean="0">
                <a:solidFill>
                  <a:srgbClr val="00B050"/>
                </a:solidFill>
              </a:rPr>
              <a:t>fibrinogen</a:t>
            </a:r>
            <a:r>
              <a:rPr lang="en-US" sz="2200" b="1" dirty="0">
                <a:solidFill>
                  <a:srgbClr val="00B050"/>
                </a:solidFill>
              </a:rPr>
              <a:t>, factor V and factor XI</a:t>
            </a:r>
            <a:r>
              <a:rPr lang="en-US" sz="2200" b="1" dirty="0" smtClean="0"/>
              <a:t>;</a:t>
            </a:r>
          </a:p>
          <a:p>
            <a:pPr lvl="1"/>
            <a:r>
              <a:rPr lang="en-US" sz="2200" b="1" dirty="0" smtClean="0"/>
              <a:t>increasing </a:t>
            </a:r>
            <a:r>
              <a:rPr lang="en-US" sz="2200" b="1" dirty="0"/>
              <a:t>the </a:t>
            </a:r>
            <a:r>
              <a:rPr lang="en-US" sz="2200" b="1" dirty="0">
                <a:solidFill>
                  <a:srgbClr val="00B0F0"/>
                </a:solidFill>
              </a:rPr>
              <a:t>production of both </a:t>
            </a:r>
            <a:r>
              <a:rPr lang="en-US" sz="2200" b="1" dirty="0" smtClean="0">
                <a:solidFill>
                  <a:srgbClr val="00B0F0"/>
                </a:solidFill>
              </a:rPr>
              <a:t>estrogen and </a:t>
            </a:r>
            <a:r>
              <a:rPr lang="en-US" sz="2200" b="1" dirty="0">
                <a:solidFill>
                  <a:srgbClr val="00B0F0"/>
                </a:solidFill>
              </a:rPr>
              <a:t>progesterone receptors.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278" y="327374"/>
            <a:ext cx="6991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Parenteral estrogen </a:t>
            </a:r>
          </a:p>
        </p:txBody>
      </p:sp>
    </p:spTree>
    <p:extLst>
      <p:ext uri="{BB962C8B-B14F-4D97-AF65-F5344CB8AC3E}">
        <p14:creationId xmlns:p14="http://schemas.microsoft.com/office/powerpoint/2010/main" val="35702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5" t="17395" r="20141" b="32506"/>
          <a:stretch/>
        </p:blipFill>
        <p:spPr>
          <a:xfrm>
            <a:off x="526860" y="312341"/>
            <a:ext cx="11103491" cy="41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357" y="1396737"/>
            <a:ext cx="10500572" cy="5265319"/>
          </a:xfrm>
        </p:spPr>
        <p:txBody>
          <a:bodyPr>
            <a:no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arenteral administration of </a:t>
            </a:r>
            <a:r>
              <a:rPr lang="en-US" sz="2400" b="1" dirty="0"/>
              <a:t>CEE led to the cessation of </a:t>
            </a:r>
            <a:r>
              <a:rPr lang="en-US" sz="2400" b="1" dirty="0" smtClean="0"/>
              <a:t>uterine bleeding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00B0F0"/>
                </a:solidFill>
              </a:rPr>
              <a:t>72% of patients</a:t>
            </a:r>
            <a:r>
              <a:rPr lang="en-US" sz="2400" b="1" dirty="0"/>
              <a:t>, </a:t>
            </a:r>
            <a:r>
              <a:rPr lang="en-US" sz="2400" b="1" dirty="0" smtClean="0"/>
              <a:t>compared with </a:t>
            </a:r>
            <a:r>
              <a:rPr lang="en-US" sz="2400" b="1" dirty="0"/>
              <a:t>38%who received placebo, </a:t>
            </a:r>
            <a:r>
              <a:rPr lang="en-US" sz="2400" b="1" dirty="0" smtClean="0">
                <a:solidFill>
                  <a:srgbClr val="00B0F0"/>
                </a:solidFill>
              </a:rPr>
              <a:t>even with the </a:t>
            </a:r>
            <a:r>
              <a:rPr lang="en-US" sz="2400" b="1" dirty="0">
                <a:solidFill>
                  <a:srgbClr val="00B0F0"/>
                </a:solidFill>
              </a:rPr>
              <a:t>presence of uterine pathology such </a:t>
            </a:r>
            <a:r>
              <a:rPr lang="en-US" sz="2400" b="1" dirty="0" smtClean="0">
                <a:solidFill>
                  <a:srgbClr val="00B0F0"/>
                </a:solidFill>
              </a:rPr>
              <a:t>as polyps</a:t>
            </a:r>
            <a:r>
              <a:rPr lang="en-US" sz="2400" b="1" dirty="0">
                <a:solidFill>
                  <a:srgbClr val="00B0F0"/>
                </a:solidFill>
              </a:rPr>
              <a:t>, hyperplasia, and endometritis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hemodynamically unstable </a:t>
            </a:r>
            <a:r>
              <a:rPr lang="en-US" sz="2400" b="1" dirty="0" smtClean="0">
                <a:solidFill>
                  <a:srgbClr val="FF0000"/>
                </a:solidFill>
              </a:rPr>
              <a:t>women with </a:t>
            </a:r>
            <a:r>
              <a:rPr lang="en-US" sz="2400" b="1" dirty="0">
                <a:solidFill>
                  <a:srgbClr val="FF0000"/>
                </a:solidFill>
              </a:rPr>
              <a:t>acute AUB, a 25 mg dose of IV </a:t>
            </a:r>
            <a:r>
              <a:rPr lang="en-US" sz="2400" b="1" dirty="0" smtClean="0">
                <a:solidFill>
                  <a:srgbClr val="FF0000"/>
                </a:solidFill>
              </a:rPr>
              <a:t>CEE can </a:t>
            </a:r>
            <a:r>
              <a:rPr lang="en-US" sz="2400" b="1" dirty="0">
                <a:solidFill>
                  <a:srgbClr val="FF0000"/>
                </a:solidFill>
              </a:rPr>
              <a:t>be administered every </a:t>
            </a:r>
            <a:r>
              <a:rPr lang="en-US" sz="2400" b="1" dirty="0" smtClean="0">
                <a:solidFill>
                  <a:srgbClr val="FF0000"/>
                </a:solidFill>
              </a:rPr>
              <a:t>4-6 </a:t>
            </a:r>
            <a:r>
              <a:rPr lang="en-US" sz="2400" b="1" dirty="0">
                <a:solidFill>
                  <a:srgbClr val="FF0000"/>
                </a:solidFill>
              </a:rPr>
              <a:t>hours </a:t>
            </a:r>
            <a:r>
              <a:rPr lang="en-US" sz="2400" b="1" dirty="0" smtClean="0">
                <a:solidFill>
                  <a:srgbClr val="FF0000"/>
                </a:solidFill>
              </a:rPr>
              <a:t>for up </a:t>
            </a:r>
            <a:r>
              <a:rPr lang="en-US" sz="2400" b="1" dirty="0">
                <a:solidFill>
                  <a:srgbClr val="FF0000"/>
                </a:solidFill>
              </a:rPr>
              <a:t>to 24 hours, followed by </a:t>
            </a:r>
            <a:r>
              <a:rPr lang="en-US" sz="2400" b="1" dirty="0" smtClean="0">
                <a:solidFill>
                  <a:srgbClr val="FF0000"/>
                </a:solidFill>
              </a:rPr>
              <a:t>progesterone alone </a:t>
            </a:r>
            <a:r>
              <a:rPr lang="en-US" sz="2400" b="1" dirty="0">
                <a:solidFill>
                  <a:srgbClr val="FF0000"/>
                </a:solidFill>
              </a:rPr>
              <a:t>or a combination OC </a:t>
            </a:r>
            <a:r>
              <a:rPr lang="en-US" sz="2400" b="1" dirty="0" smtClean="0">
                <a:solidFill>
                  <a:srgbClr val="FF0000"/>
                </a:solidFill>
              </a:rPr>
              <a:t>for 10-14 </a:t>
            </a:r>
            <a:r>
              <a:rPr lang="en-US" sz="2400" b="1" dirty="0">
                <a:solidFill>
                  <a:srgbClr val="FF0000"/>
                </a:solidFill>
              </a:rPr>
              <a:t>days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Patients should receive </a:t>
            </a:r>
            <a:r>
              <a:rPr lang="en-US" sz="2400" b="1" dirty="0" smtClean="0"/>
              <a:t>CEE for </a:t>
            </a:r>
            <a:r>
              <a:rPr lang="en-US" sz="2400" b="1" dirty="0"/>
              <a:t>no longer than </a:t>
            </a:r>
            <a:r>
              <a:rPr lang="en-US" sz="2400" b="1" dirty="0">
                <a:solidFill>
                  <a:srgbClr val="00B050"/>
                </a:solidFill>
              </a:rPr>
              <a:t>24 hours </a:t>
            </a:r>
            <a:r>
              <a:rPr lang="en-US" sz="2400" b="1" dirty="0"/>
              <a:t>before </a:t>
            </a:r>
            <a:r>
              <a:rPr lang="en-US" sz="2400" b="1" dirty="0" smtClean="0"/>
              <a:t>transitioning to OCs </a:t>
            </a:r>
            <a:r>
              <a:rPr lang="en-US" sz="2400" b="1" dirty="0"/>
              <a:t>to reduce the duration </a:t>
            </a:r>
            <a:r>
              <a:rPr lang="en-US" sz="2400" b="1" dirty="0" smtClean="0"/>
              <a:t>of exposure </a:t>
            </a:r>
            <a:r>
              <a:rPr lang="en-US" sz="2400" b="1" dirty="0"/>
              <a:t>to unopposed estrogen</a:t>
            </a:r>
            <a:r>
              <a:rPr lang="en-US" sz="2400" b="1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28" y="0"/>
            <a:ext cx="7645047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137" y="1563328"/>
            <a:ext cx="6708934" cy="47828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3"/>
            <a:r>
              <a:rPr lang="en-US" sz="2000" b="1" dirty="0" smtClean="0"/>
              <a:t>Acute: 25 mg IV every </a:t>
            </a:r>
            <a:r>
              <a:rPr lang="en-US" sz="2000" b="1" dirty="0" smtClean="0"/>
              <a:t>4-6 h for </a:t>
            </a:r>
            <a:r>
              <a:rPr lang="en-US" sz="2000" b="1" dirty="0" smtClean="0"/>
              <a:t>24 h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</a:t>
            </a:r>
          </a:p>
          <a:p>
            <a:pPr lvl="3"/>
            <a:r>
              <a:rPr lang="en-US" sz="2000" b="1" dirty="0" smtClean="0"/>
              <a:t>High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</a:p>
          <a:p>
            <a:pPr lvl="3"/>
            <a:r>
              <a:rPr lang="en-US" sz="2000" b="1" dirty="0" smtClean="0"/>
              <a:t>Pregnant, </a:t>
            </a:r>
          </a:p>
          <a:p>
            <a:pPr lvl="3"/>
            <a:r>
              <a:rPr lang="en-US" sz="2000" b="1" dirty="0" smtClean="0"/>
              <a:t>active or previous venous or arterial thromboembolic disease,</a:t>
            </a:r>
          </a:p>
          <a:p>
            <a:pPr lvl="3"/>
            <a:r>
              <a:rPr lang="en-US" sz="2000" b="1" dirty="0" smtClean="0"/>
              <a:t>breast cancer</a:t>
            </a:r>
          </a:p>
          <a:p>
            <a:pPr lvl="3"/>
            <a:r>
              <a:rPr lang="en-US" sz="2000" b="1" dirty="0" smtClean="0"/>
              <a:t>Use with caution in obese women</a:t>
            </a:r>
          </a:p>
          <a:p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856176" y="250722"/>
            <a:ext cx="11724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Conjugated equine estrogen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7368" y="1784555"/>
            <a:ext cx="3303638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lvl="3"/>
            <a:r>
              <a:rPr lang="en-US" sz="2000" b="1" dirty="0"/>
              <a:t>Spotting, nausea,</a:t>
            </a:r>
          </a:p>
          <a:p>
            <a:pPr lvl="3"/>
            <a:r>
              <a:rPr lang="en-US" sz="2000" b="1" dirty="0"/>
              <a:t>headache, breast</a:t>
            </a:r>
          </a:p>
          <a:p>
            <a:pPr lvl="3"/>
            <a:r>
              <a:rPr lang="en-US" sz="2000" b="1" dirty="0"/>
              <a:t>tenderness,</a:t>
            </a:r>
          </a:p>
          <a:p>
            <a:pPr lvl="3"/>
            <a:r>
              <a:rPr lang="en-US" sz="2000" b="1" dirty="0"/>
              <a:t>breakthrough bleeding,</a:t>
            </a:r>
          </a:p>
          <a:p>
            <a:pPr lvl="3"/>
            <a:r>
              <a:rPr lang="en-US" sz="2000" b="1" dirty="0"/>
              <a:t>VTE, stroke, MI</a:t>
            </a:r>
          </a:p>
          <a:p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lvl="3"/>
            <a:r>
              <a:rPr lang="en-US" sz="2000" b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032791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257" y="1235956"/>
            <a:ext cx="9731645" cy="527914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Ovulatory </a:t>
            </a:r>
            <a:r>
              <a:rPr lang="en-US" sz="2400" b="1" dirty="0"/>
              <a:t>status </a:t>
            </a:r>
            <a:r>
              <a:rPr lang="en-US" sz="2400" b="1" dirty="0" smtClean="0"/>
              <a:t>determines the </a:t>
            </a:r>
            <a:r>
              <a:rPr lang="en-US" sz="2400" b="1" dirty="0"/>
              <a:t>regimen for oral </a:t>
            </a:r>
            <a:r>
              <a:rPr lang="en-US" sz="2400" b="1" dirty="0" smtClean="0"/>
              <a:t>progestin use.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For example, in women </a:t>
            </a:r>
            <a:r>
              <a:rPr lang="en-US" sz="2400" b="1" dirty="0" smtClean="0"/>
              <a:t>with </a:t>
            </a:r>
            <a:r>
              <a:rPr lang="it-IT" sz="2400" b="1" dirty="0" smtClean="0">
                <a:solidFill>
                  <a:srgbClr val="00B050"/>
                </a:solidFill>
              </a:rPr>
              <a:t>ovulatory </a:t>
            </a:r>
            <a:r>
              <a:rPr lang="it-IT" sz="2400" b="1" dirty="0">
                <a:solidFill>
                  <a:srgbClr val="00B050"/>
                </a:solidFill>
              </a:rPr>
              <a:t>AUB</a:t>
            </a:r>
            <a:r>
              <a:rPr lang="it-IT" sz="2400" b="1" dirty="0" smtClean="0"/>
              <a:t>,</a:t>
            </a:r>
          </a:p>
          <a:p>
            <a:pPr lvl="2"/>
            <a:r>
              <a:rPr lang="it-IT" sz="2000" b="1" dirty="0" smtClean="0"/>
              <a:t> </a:t>
            </a:r>
            <a:r>
              <a:rPr lang="it-IT" sz="2000" b="1" dirty="0"/>
              <a:t>oral MPA (</a:t>
            </a:r>
            <a:r>
              <a:rPr lang="it-IT" sz="2000" b="1" dirty="0" smtClean="0"/>
              <a:t>2.5-10 mg </a:t>
            </a:r>
            <a:r>
              <a:rPr lang="en-US" sz="2000" b="1" dirty="0" smtClean="0"/>
              <a:t>daily</a:t>
            </a:r>
            <a:r>
              <a:rPr lang="en-US" sz="2000" b="1" dirty="0"/>
              <a:t>), </a:t>
            </a:r>
            <a:endParaRPr lang="en-US" sz="2000" b="1" dirty="0" smtClean="0"/>
          </a:p>
          <a:p>
            <a:pPr lvl="2"/>
            <a:r>
              <a:rPr lang="en-US" sz="2000" b="1" dirty="0" err="1" smtClean="0"/>
              <a:t>norethindrone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2.5-5 </a:t>
            </a:r>
            <a:r>
              <a:rPr lang="en-US" sz="2000" b="1" dirty="0"/>
              <a:t>mg daily</a:t>
            </a:r>
            <a:r>
              <a:rPr lang="en-US" sz="2000" b="1" dirty="0" smtClean="0"/>
              <a:t>), </a:t>
            </a:r>
          </a:p>
          <a:p>
            <a:pPr lvl="2"/>
            <a:r>
              <a:rPr lang="en-US" sz="2000" b="1" dirty="0" err="1" smtClean="0"/>
              <a:t>megestrol</a:t>
            </a:r>
            <a:r>
              <a:rPr lang="en-US" sz="2000" b="1" dirty="0" smtClean="0"/>
              <a:t> </a:t>
            </a:r>
            <a:r>
              <a:rPr lang="en-US" sz="2000" b="1" dirty="0"/>
              <a:t>acetate (</a:t>
            </a:r>
            <a:r>
              <a:rPr lang="en-US" sz="2000" b="1" dirty="0" smtClean="0"/>
              <a:t>40-320 </a:t>
            </a:r>
            <a:r>
              <a:rPr lang="en-US" sz="2000" b="1" dirty="0"/>
              <a:t>mg daily</a:t>
            </a:r>
            <a:r>
              <a:rPr lang="en-US" sz="2000" b="1" dirty="0" smtClean="0"/>
              <a:t>),</a:t>
            </a:r>
          </a:p>
          <a:p>
            <a:pPr lvl="2"/>
            <a:r>
              <a:rPr lang="en-US" sz="2000" b="1" dirty="0" smtClean="0"/>
              <a:t> or micronized </a:t>
            </a:r>
            <a:r>
              <a:rPr lang="en-US" sz="2000" b="1" dirty="0"/>
              <a:t>progesterone (</a:t>
            </a:r>
            <a:r>
              <a:rPr lang="en-US" sz="2000" b="1" dirty="0" smtClean="0"/>
              <a:t>200-400 mg daily)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taken cyclically (</a:t>
            </a:r>
            <a:r>
              <a:rPr lang="en-US" sz="2400" b="1" dirty="0">
                <a:solidFill>
                  <a:srgbClr val="FF0000"/>
                </a:solidFill>
              </a:rPr>
              <a:t>starting on </a:t>
            </a:r>
            <a:r>
              <a:rPr lang="en-US" sz="2400" b="1" dirty="0" smtClean="0">
                <a:solidFill>
                  <a:srgbClr val="FF0000"/>
                </a:solidFill>
              </a:rPr>
              <a:t>menstrual day </a:t>
            </a:r>
            <a:r>
              <a:rPr lang="en-US" sz="2400" b="1" dirty="0">
                <a:solidFill>
                  <a:srgbClr val="FF0000"/>
                </a:solidFill>
              </a:rPr>
              <a:t>5 for 21 days</a:t>
            </a:r>
            <a:r>
              <a:rPr lang="en-US" sz="2400" b="1" dirty="0"/>
              <a:t>) or </a:t>
            </a:r>
            <a:r>
              <a:rPr lang="en-US" sz="2400" b="1" dirty="0" smtClean="0">
                <a:solidFill>
                  <a:srgbClr val="FF0000"/>
                </a:solidFill>
              </a:rPr>
              <a:t>continuously</a:t>
            </a:r>
            <a:r>
              <a:rPr lang="en-US" sz="2400" b="1" dirty="0" smtClean="0"/>
              <a:t> provides </a:t>
            </a:r>
            <a:r>
              <a:rPr lang="en-US" sz="2400" b="1" dirty="0"/>
              <a:t>cycle control and reduction </a:t>
            </a:r>
            <a:r>
              <a:rPr lang="en-US" sz="2400" b="1" dirty="0" smtClean="0"/>
              <a:t>of menstrual </a:t>
            </a:r>
            <a:r>
              <a:rPr lang="en-US" sz="2400" b="1" dirty="0"/>
              <a:t>blood loss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The </a:t>
            </a:r>
            <a:r>
              <a:rPr lang="en-US" sz="2400" b="1" dirty="0">
                <a:solidFill>
                  <a:srgbClr val="7030A0"/>
                </a:solidFill>
              </a:rPr>
              <a:t>use of a luteal-phase </a:t>
            </a:r>
            <a:r>
              <a:rPr lang="en-US" sz="2400" b="1" dirty="0" smtClean="0">
                <a:solidFill>
                  <a:srgbClr val="7030A0"/>
                </a:solidFill>
              </a:rPr>
              <a:t>progestin alone </a:t>
            </a:r>
            <a:r>
              <a:rPr lang="en-US" sz="2400" b="1" dirty="0">
                <a:solidFill>
                  <a:srgbClr val="7030A0"/>
                </a:solidFill>
              </a:rPr>
              <a:t>has not proved to be </a:t>
            </a:r>
            <a:r>
              <a:rPr lang="en-US" sz="2400" b="1" dirty="0" smtClean="0">
                <a:solidFill>
                  <a:srgbClr val="7030A0"/>
                </a:solidFill>
              </a:rPr>
              <a:t>successful  in </a:t>
            </a:r>
            <a:r>
              <a:rPr lang="en-US" sz="2400" b="1" dirty="0">
                <a:solidFill>
                  <a:srgbClr val="7030A0"/>
                </a:solidFill>
              </a:rPr>
              <a:t>the treatment of </a:t>
            </a:r>
            <a:r>
              <a:rPr lang="en-US" sz="2400" b="1" dirty="0" smtClean="0">
                <a:solidFill>
                  <a:srgbClr val="7030A0"/>
                </a:solidFill>
              </a:rPr>
              <a:t>ovulatory HMB.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0547" y="179890"/>
            <a:ext cx="518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Oral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progestins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426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037" y="1661650"/>
            <a:ext cx="9563460" cy="434094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 women </a:t>
            </a:r>
            <a:r>
              <a:rPr lang="en-US" sz="2400" b="1" dirty="0"/>
              <a:t>with </a:t>
            </a:r>
            <a:r>
              <a:rPr lang="en-US" sz="2400" b="1" dirty="0" err="1"/>
              <a:t>anovulatory</a:t>
            </a:r>
            <a:r>
              <a:rPr lang="en-US" sz="2400" b="1" dirty="0"/>
              <a:t> bleeding</a:t>
            </a:r>
            <a:r>
              <a:rPr lang="en-US" sz="2400" b="1" dirty="0" smtClean="0"/>
              <a:t>, a </a:t>
            </a:r>
            <a:r>
              <a:rPr lang="en-US" sz="2400" b="1" dirty="0"/>
              <a:t>cyclic progestin (</a:t>
            </a:r>
            <a:r>
              <a:rPr lang="en-US" sz="2400" b="1" dirty="0" err="1">
                <a:solidFill>
                  <a:srgbClr val="7030A0"/>
                </a:solidFill>
              </a:rPr>
              <a:t>ie</a:t>
            </a:r>
            <a:r>
              <a:rPr lang="en-US" sz="2400" b="1" dirty="0">
                <a:solidFill>
                  <a:srgbClr val="7030A0"/>
                </a:solidFill>
              </a:rPr>
              <a:t>, MPA, </a:t>
            </a:r>
            <a:r>
              <a:rPr lang="en-US" sz="2400" b="1" dirty="0" err="1">
                <a:solidFill>
                  <a:srgbClr val="7030A0"/>
                </a:solidFill>
              </a:rPr>
              <a:t>norethindrone</a:t>
            </a:r>
            <a:r>
              <a:rPr lang="en-US" sz="2400" b="1" dirty="0" smtClean="0">
                <a:solidFill>
                  <a:srgbClr val="7030A0"/>
                </a:solidFill>
              </a:rPr>
              <a:t>, or </a:t>
            </a:r>
            <a:r>
              <a:rPr lang="en-US" sz="2400" b="1" dirty="0" err="1">
                <a:solidFill>
                  <a:srgbClr val="7030A0"/>
                </a:solidFill>
              </a:rPr>
              <a:t>norethisterone</a:t>
            </a:r>
            <a:r>
              <a:rPr lang="en-US" sz="2400" b="1" dirty="0"/>
              <a:t>), given </a:t>
            </a:r>
            <a:r>
              <a:rPr lang="en-US" sz="2400" b="1" dirty="0" smtClean="0"/>
              <a:t>for </a:t>
            </a:r>
            <a:r>
              <a:rPr lang="en-US" sz="2400" b="1" dirty="0" smtClean="0">
                <a:solidFill>
                  <a:srgbClr val="FF0000"/>
                </a:solidFill>
              </a:rPr>
              <a:t>12-14 </a:t>
            </a:r>
            <a:r>
              <a:rPr lang="en-US" sz="2400" b="1" dirty="0">
                <a:solidFill>
                  <a:srgbClr val="FF0000"/>
                </a:solidFill>
              </a:rPr>
              <a:t>days each month</a:t>
            </a:r>
            <a:r>
              <a:rPr lang="en-US" sz="2400" b="1" dirty="0"/>
              <a:t>, leads to </a:t>
            </a:r>
            <a:r>
              <a:rPr lang="en-US" sz="2400" b="1" dirty="0" smtClean="0"/>
              <a:t>regulation of </a:t>
            </a:r>
            <a:r>
              <a:rPr lang="en-US" sz="2400" b="1" dirty="0"/>
              <a:t>the menstrual cycle in 50% </a:t>
            </a:r>
            <a:r>
              <a:rPr lang="en-US" sz="2400" b="1" dirty="0" smtClean="0"/>
              <a:t>of women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/>
              <a:t>In patients presenting </a:t>
            </a: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acute </a:t>
            </a:r>
            <a:r>
              <a:rPr lang="en-US" sz="2400" b="1" dirty="0">
                <a:solidFill>
                  <a:srgbClr val="FF0000"/>
                </a:solidFill>
              </a:rPr>
              <a:t>AUB</a:t>
            </a:r>
            <a:r>
              <a:rPr lang="en-US" sz="2400" b="1" dirty="0"/>
              <a:t>, a </a:t>
            </a:r>
            <a:r>
              <a:rPr lang="en-US" sz="2400" b="1" dirty="0" err="1"/>
              <a:t>multidose</a:t>
            </a:r>
            <a:r>
              <a:rPr lang="en-US" sz="2400" b="1" dirty="0"/>
              <a:t> progestin (</a:t>
            </a:r>
            <a:r>
              <a:rPr lang="en-US" sz="2400" b="1" dirty="0" err="1"/>
              <a:t>ie</a:t>
            </a:r>
            <a:r>
              <a:rPr lang="en-US" sz="2400" b="1" dirty="0" smtClean="0">
                <a:solidFill>
                  <a:srgbClr val="00B050"/>
                </a:solidFill>
              </a:rPr>
              <a:t>, MPA </a:t>
            </a:r>
            <a:r>
              <a:rPr lang="en-US" sz="2400" b="1" dirty="0">
                <a:solidFill>
                  <a:srgbClr val="00B050"/>
                </a:solidFill>
              </a:rPr>
              <a:t>20 mg 3 times daily for 1 week, </a:t>
            </a:r>
            <a:r>
              <a:rPr lang="en-US" sz="2400" b="1" dirty="0" smtClean="0">
                <a:solidFill>
                  <a:srgbClr val="00B050"/>
                </a:solidFill>
              </a:rPr>
              <a:t>followed  by </a:t>
            </a:r>
            <a:r>
              <a:rPr lang="en-US" sz="2400" b="1" dirty="0">
                <a:solidFill>
                  <a:srgbClr val="00B050"/>
                </a:solidFill>
              </a:rPr>
              <a:t>daily dosing for 3 weeks</a:t>
            </a:r>
            <a:r>
              <a:rPr lang="en-US" sz="2400" b="1" dirty="0" smtClean="0"/>
              <a:t>) can significantly </a:t>
            </a:r>
            <a:r>
              <a:rPr lang="en-US" sz="2400" b="1" dirty="0"/>
              <a:t>reduce menstrual blood loss.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0547" y="179890"/>
            <a:ext cx="518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Oral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progestins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11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215" y="1643743"/>
            <a:ext cx="10002384" cy="444681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Acute:</a:t>
            </a:r>
            <a:r>
              <a:rPr lang="en-US" sz="2400" b="1" dirty="0"/>
              <a:t> MPA 20 mg 3 </a:t>
            </a:r>
            <a:r>
              <a:rPr lang="en-US" sz="2400" b="1" dirty="0" smtClean="0"/>
              <a:t>times a </a:t>
            </a:r>
            <a:r>
              <a:rPr lang="en-US" sz="2400" b="1" dirty="0"/>
              <a:t>day for 7 </a:t>
            </a:r>
            <a:r>
              <a:rPr lang="en-US" sz="2400" b="1" dirty="0" smtClean="0"/>
              <a:t>days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HMB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oral MPA (</a:t>
            </a:r>
            <a:r>
              <a:rPr lang="en-US" sz="2400" b="1" dirty="0" smtClean="0"/>
              <a:t>2.5-10 </a:t>
            </a:r>
            <a:r>
              <a:rPr lang="en-US" sz="2400" b="1" dirty="0"/>
              <a:t>mg</a:t>
            </a:r>
            <a:r>
              <a:rPr lang="en-US" sz="2400" b="1" dirty="0" smtClean="0"/>
              <a:t>), </a:t>
            </a:r>
            <a:r>
              <a:rPr lang="en-US" sz="2400" b="1" dirty="0" err="1" smtClean="0"/>
              <a:t>norethindrone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n-US" sz="2400" b="1" dirty="0" smtClean="0"/>
              <a:t>2.5-5 </a:t>
            </a:r>
            <a:r>
              <a:rPr lang="en-US" sz="2400" b="1" dirty="0"/>
              <a:t>mg</a:t>
            </a:r>
            <a:r>
              <a:rPr lang="en-US" sz="2400" b="1" dirty="0" smtClean="0"/>
              <a:t>),</a:t>
            </a:r>
            <a:r>
              <a:rPr lang="en-US" sz="2400" b="1" dirty="0" err="1" smtClean="0"/>
              <a:t>megestrol</a:t>
            </a:r>
            <a:r>
              <a:rPr lang="en-US" sz="2400" b="1" dirty="0" smtClean="0"/>
              <a:t> </a:t>
            </a:r>
            <a:r>
              <a:rPr lang="en-US" sz="2400" b="1" dirty="0"/>
              <a:t>acetate (</a:t>
            </a:r>
            <a:r>
              <a:rPr lang="en-US" sz="2400" b="1" dirty="0" smtClean="0"/>
              <a:t>40-320 </a:t>
            </a:r>
            <a:r>
              <a:rPr lang="en-US" sz="2400" b="1" dirty="0"/>
              <a:t>mg), or </a:t>
            </a:r>
            <a:r>
              <a:rPr lang="en-US" sz="2400" b="1" dirty="0" smtClean="0"/>
              <a:t>micronized progesterone </a:t>
            </a:r>
            <a:r>
              <a:rPr lang="en-US" sz="2400" b="1" dirty="0"/>
              <a:t>(</a:t>
            </a:r>
            <a:r>
              <a:rPr lang="en-US" sz="2400" b="1" dirty="0" smtClean="0"/>
              <a:t>200-400 </a:t>
            </a:r>
            <a:r>
              <a:rPr lang="en-US" sz="2400" b="1" dirty="0"/>
              <a:t>mg</a:t>
            </a:r>
            <a:r>
              <a:rPr lang="en-US" sz="2400" b="1" dirty="0" smtClean="0"/>
              <a:t>) 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Without </a:t>
            </a:r>
            <a:r>
              <a:rPr lang="en-US" sz="2400" b="1" dirty="0">
                <a:solidFill>
                  <a:srgbClr val="00B050"/>
                </a:solidFill>
              </a:rPr>
              <a:t>ovulatory </a:t>
            </a:r>
            <a:r>
              <a:rPr lang="en-US" sz="2400" b="1" dirty="0" smtClean="0">
                <a:solidFill>
                  <a:srgbClr val="00B050"/>
                </a:solidFill>
              </a:rPr>
              <a:t>dysfunction, take </a:t>
            </a:r>
            <a:r>
              <a:rPr lang="en-US" sz="2400" b="1" dirty="0">
                <a:solidFill>
                  <a:srgbClr val="00B050"/>
                </a:solidFill>
              </a:rPr>
              <a:t>1 tablet daily starting </a:t>
            </a:r>
            <a:r>
              <a:rPr lang="en-US" sz="2400" b="1" dirty="0" smtClean="0">
                <a:solidFill>
                  <a:srgbClr val="00B050"/>
                </a:solidFill>
              </a:rPr>
              <a:t>day 5 </a:t>
            </a:r>
            <a:r>
              <a:rPr lang="en-US" sz="2400" b="1" dirty="0">
                <a:solidFill>
                  <a:srgbClr val="00B050"/>
                </a:solidFill>
              </a:rPr>
              <a:t>for 21 </a:t>
            </a:r>
            <a:r>
              <a:rPr lang="en-US" sz="2400" b="1" dirty="0" smtClean="0">
                <a:solidFill>
                  <a:srgbClr val="00B050"/>
                </a:solidFill>
              </a:rPr>
              <a:t>d 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With </a:t>
            </a:r>
            <a:r>
              <a:rPr lang="en-US" sz="2400" b="1" dirty="0">
                <a:solidFill>
                  <a:srgbClr val="0070C0"/>
                </a:solidFill>
              </a:rPr>
              <a:t>ovulatory dysfunction, </a:t>
            </a:r>
            <a:r>
              <a:rPr lang="en-US" sz="2400" b="1" dirty="0" smtClean="0">
                <a:solidFill>
                  <a:srgbClr val="0070C0"/>
                </a:solidFill>
              </a:rPr>
              <a:t>take 1 </a:t>
            </a:r>
            <a:r>
              <a:rPr lang="en-US" sz="2400" b="1" dirty="0">
                <a:solidFill>
                  <a:srgbClr val="0070C0"/>
                </a:solidFill>
              </a:rPr>
              <a:t>tablet daily for 2 </a:t>
            </a:r>
            <a:r>
              <a:rPr lang="en-US" sz="2400" b="1" dirty="0" err="1">
                <a:solidFill>
                  <a:srgbClr val="0070C0"/>
                </a:solidFill>
              </a:rPr>
              <a:t>wks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every 4 </a:t>
            </a:r>
            <a:r>
              <a:rPr lang="en-US" sz="2400" b="1" dirty="0" err="1">
                <a:solidFill>
                  <a:srgbClr val="0070C0"/>
                </a:solidFill>
              </a:rPr>
              <a:t>wks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</a:t>
            </a:r>
          </a:p>
          <a:p>
            <a:pPr lvl="3"/>
            <a:r>
              <a:rPr lang="en-US" sz="2400" b="1" dirty="0"/>
              <a:t>High</a:t>
            </a:r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1549" y="327374"/>
            <a:ext cx="522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Oral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progestins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231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561" y="1578077"/>
            <a:ext cx="9779051" cy="481233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</a:p>
          <a:p>
            <a:pPr lvl="3"/>
            <a:r>
              <a:rPr lang="en-US" sz="2000" b="1" dirty="0"/>
              <a:t>Pregnant</a:t>
            </a:r>
            <a:r>
              <a:rPr lang="en-US" sz="2000" b="1" dirty="0" smtClean="0"/>
              <a:t>,</a:t>
            </a:r>
          </a:p>
          <a:p>
            <a:pPr lvl="3"/>
            <a:r>
              <a:rPr lang="en-US" sz="2000" b="1" dirty="0" smtClean="0"/>
              <a:t> </a:t>
            </a:r>
            <a:r>
              <a:rPr lang="en-US" sz="2000" b="1" dirty="0"/>
              <a:t>history of </a:t>
            </a:r>
            <a:r>
              <a:rPr lang="en-US" sz="2000" b="1" dirty="0" err="1" smtClean="0"/>
              <a:t>malabsorptive</a:t>
            </a:r>
            <a:r>
              <a:rPr lang="en-US" sz="2000" b="1" dirty="0" smtClean="0"/>
              <a:t> bariatric </a:t>
            </a:r>
            <a:r>
              <a:rPr lang="en-US" sz="2000" b="1" dirty="0"/>
              <a:t>surgery</a:t>
            </a:r>
            <a:r>
              <a:rPr lang="en-US" sz="2000" b="1" dirty="0" smtClean="0"/>
              <a:t>,</a:t>
            </a:r>
          </a:p>
          <a:p>
            <a:pPr lvl="3"/>
            <a:r>
              <a:rPr lang="en-US" sz="2000" b="1" dirty="0" smtClean="0"/>
              <a:t> </a:t>
            </a:r>
            <a:r>
              <a:rPr lang="en-US" sz="2000" b="1" dirty="0"/>
              <a:t>liver disease </a:t>
            </a:r>
            <a:r>
              <a:rPr lang="en-US" sz="2000" b="1" dirty="0" smtClean="0"/>
              <a:t>or tumor,</a:t>
            </a:r>
          </a:p>
          <a:p>
            <a:pPr lvl="3"/>
            <a:r>
              <a:rPr lang="en-US" sz="2000" b="1" dirty="0" smtClean="0"/>
              <a:t> </a:t>
            </a:r>
            <a:r>
              <a:rPr lang="en-US" sz="2000" b="1" dirty="0"/>
              <a:t>breast cancer, </a:t>
            </a:r>
            <a:endParaRPr lang="en-US" sz="2000" b="1" dirty="0" smtClean="0"/>
          </a:p>
          <a:p>
            <a:pPr lvl="3"/>
            <a:r>
              <a:rPr lang="en-US" sz="2000" b="1" dirty="0" smtClean="0"/>
              <a:t>current </a:t>
            </a:r>
            <a:r>
              <a:rPr lang="en-US" sz="2000" b="1" dirty="0"/>
              <a:t>or </a:t>
            </a:r>
            <a:r>
              <a:rPr lang="en-US" sz="2000" b="1" dirty="0" smtClean="0"/>
              <a:t>past ischemic </a:t>
            </a:r>
            <a:r>
              <a:rPr lang="en-US" sz="2000" b="1" dirty="0"/>
              <a:t>heart disease</a:t>
            </a:r>
            <a:endParaRPr lang="en-US" sz="2000" b="1" dirty="0" smtClean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lvl="3"/>
            <a:r>
              <a:rPr lang="en-US" sz="2000" b="1" dirty="0"/>
              <a:t>Irregular bleeding</a:t>
            </a:r>
            <a:endParaRPr lang="en-US" sz="2000" b="1" dirty="0" smtClean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lvl="3"/>
            <a:r>
              <a:rPr lang="en-US" sz="2000" b="1" dirty="0" smtClean="0"/>
              <a:t>No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051549" y="327374"/>
            <a:ext cx="522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Oral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progestins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8583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131" y="1906756"/>
            <a:ext cx="9631567" cy="2175387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Progestational</a:t>
            </a:r>
            <a:r>
              <a:rPr lang="en-US" sz="3200" b="1" dirty="0" smtClean="0"/>
              <a:t> </a:t>
            </a:r>
            <a:r>
              <a:rPr lang="en-US" sz="3200" b="1" dirty="0"/>
              <a:t>agents are an ideal </a:t>
            </a:r>
            <a:r>
              <a:rPr lang="en-US" sz="3200" b="1" dirty="0" smtClean="0"/>
              <a:t>alternative for </a:t>
            </a:r>
            <a:r>
              <a:rPr lang="en-US" sz="3200" b="1" dirty="0"/>
              <a:t>women who have a </a:t>
            </a:r>
            <a:r>
              <a:rPr lang="en-US" sz="3200" b="1" dirty="0" smtClean="0"/>
              <a:t>contraindication to </a:t>
            </a:r>
            <a:r>
              <a:rPr lang="en-US" sz="3200" b="1" dirty="0"/>
              <a:t>estrogen</a:t>
            </a:r>
            <a:r>
              <a:rPr lang="en-US" sz="3200" b="1" dirty="0" smtClean="0"/>
              <a:t>.</a:t>
            </a: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37131" y="283129"/>
            <a:ext cx="1035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Progestogen-only formulations</a:t>
            </a:r>
          </a:p>
        </p:txBody>
      </p:sp>
    </p:spTree>
    <p:extLst>
      <p:ext uri="{BB962C8B-B14F-4D97-AF65-F5344CB8AC3E}">
        <p14:creationId xmlns:p14="http://schemas.microsoft.com/office/powerpoint/2010/main" val="41309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102" y="1273970"/>
            <a:ext cx="9631567" cy="4807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stabilizing</a:t>
            </a:r>
            <a:r>
              <a:rPr lang="en-US" sz="2400" b="1" dirty="0" smtClean="0"/>
              <a:t> endometrial fragility;</a:t>
            </a:r>
          </a:p>
          <a:p>
            <a:pPr lvl="1"/>
            <a:r>
              <a:rPr lang="en-US" sz="2400" b="1" dirty="0" smtClean="0"/>
              <a:t> </a:t>
            </a:r>
            <a:r>
              <a:rPr lang="en-US" sz="2400" b="1" dirty="0"/>
              <a:t>inhibiting the </a:t>
            </a:r>
            <a:r>
              <a:rPr lang="en-US" sz="2400" b="1" dirty="0" smtClean="0"/>
              <a:t>growth of </a:t>
            </a:r>
            <a:r>
              <a:rPr lang="en-US" sz="2400" b="1" dirty="0"/>
              <a:t>the endometrium by </a:t>
            </a:r>
            <a:r>
              <a:rPr lang="en-US" sz="2400" b="1" dirty="0" smtClean="0">
                <a:solidFill>
                  <a:srgbClr val="7030A0"/>
                </a:solidFill>
              </a:rPr>
              <a:t>triggering apoptosis</a:t>
            </a:r>
            <a:r>
              <a:rPr lang="en-US" sz="2400" b="1" dirty="0" smtClean="0"/>
              <a:t>;</a:t>
            </a:r>
          </a:p>
          <a:p>
            <a:pPr lvl="1"/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inhibiting angiogenesis</a:t>
            </a:r>
            <a:r>
              <a:rPr lang="en-US" sz="2400" b="1" dirty="0"/>
              <a:t>; 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stimulating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00B050"/>
                </a:solidFill>
              </a:rPr>
              <a:t>conversion of estradiol </a:t>
            </a:r>
            <a:r>
              <a:rPr lang="en-US" sz="2400" b="1" dirty="0" smtClean="0">
                <a:solidFill>
                  <a:srgbClr val="00B050"/>
                </a:solidFill>
              </a:rPr>
              <a:t>to the </a:t>
            </a:r>
            <a:r>
              <a:rPr lang="en-US" sz="2400" b="1" dirty="0">
                <a:solidFill>
                  <a:srgbClr val="00B050"/>
                </a:solidFill>
              </a:rPr>
              <a:t>less active </a:t>
            </a:r>
            <a:r>
              <a:rPr lang="en-US" sz="2400" b="1" dirty="0" err="1">
                <a:solidFill>
                  <a:srgbClr val="00B050"/>
                </a:solidFill>
              </a:rPr>
              <a:t>estrone</a:t>
            </a:r>
            <a:r>
              <a:rPr lang="en-US" sz="2400" b="1" dirty="0" smtClean="0"/>
              <a:t>. 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prevents ovulation </a:t>
            </a:r>
            <a:r>
              <a:rPr lang="en-US" sz="2400" b="1" dirty="0">
                <a:solidFill>
                  <a:srgbClr val="0070C0"/>
                </a:solidFill>
              </a:rPr>
              <a:t>and ovarian steroidogenesis</a:t>
            </a:r>
            <a:r>
              <a:rPr lang="en-US" sz="2400" b="1" dirty="0" smtClean="0"/>
              <a:t>,</a:t>
            </a:r>
          </a:p>
          <a:p>
            <a:pPr lvl="1"/>
            <a:r>
              <a:rPr lang="en-US" sz="2400" b="1" dirty="0" smtClean="0"/>
              <a:t> interrupting </a:t>
            </a:r>
            <a:r>
              <a:rPr lang="en-US" sz="2400" b="1" dirty="0"/>
              <a:t>the production of </a:t>
            </a:r>
            <a:r>
              <a:rPr lang="en-US" sz="2400" b="1" dirty="0" smtClean="0">
                <a:solidFill>
                  <a:srgbClr val="FF0000"/>
                </a:solidFill>
              </a:rPr>
              <a:t>estrogen receptors </a:t>
            </a:r>
            <a:r>
              <a:rPr lang="en-US" sz="2400" b="1" dirty="0"/>
              <a:t>and the </a:t>
            </a:r>
            <a:r>
              <a:rPr lang="en-US" sz="2400" b="1" dirty="0" smtClean="0"/>
              <a:t>estrogen-dependent stimulation </a:t>
            </a:r>
            <a:r>
              <a:rPr lang="en-US" sz="2400" b="1" dirty="0"/>
              <a:t>of the endometrium</a:t>
            </a:r>
            <a:r>
              <a:rPr lang="en-US" sz="2400" b="1" dirty="0" smtClean="0"/>
              <a:t>,</a:t>
            </a:r>
          </a:p>
          <a:p>
            <a:pPr lvl="1"/>
            <a:r>
              <a:rPr lang="en-US" sz="2400" b="1" dirty="0" smtClean="0"/>
              <a:t> leading to </a:t>
            </a:r>
            <a:r>
              <a:rPr lang="en-US" sz="2400" b="1" dirty="0"/>
              <a:t>an </a:t>
            </a:r>
            <a:r>
              <a:rPr lang="en-US" sz="2400" b="1" dirty="0">
                <a:solidFill>
                  <a:srgbClr val="002060"/>
                </a:solidFill>
              </a:rPr>
              <a:t>atrophic endometrium</a:t>
            </a:r>
            <a:r>
              <a:rPr lang="en-US" sz="24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58512" y="9046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570" y="-18692"/>
            <a:ext cx="117504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/>
              <a:t>Progesterone </a:t>
            </a:r>
            <a:r>
              <a:rPr lang="en-US" sz="4800" b="1" dirty="0"/>
              <a:t>quickly treats AUB </a:t>
            </a:r>
            <a:r>
              <a:rPr lang="en-US" sz="4800" b="1" dirty="0" smtClean="0"/>
              <a:t>by  </a:t>
            </a:r>
            <a:endParaRPr lang="en-US" sz="4800" dirty="0"/>
          </a:p>
          <a:p>
            <a:pPr algn="ctr"/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0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803" y="1148117"/>
            <a:ext cx="7034979" cy="55647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2"/>
            <a:r>
              <a:rPr lang="en-US" sz="1800" b="1" dirty="0"/>
              <a:t>HMB: intrauterine </a:t>
            </a:r>
            <a:r>
              <a:rPr lang="en-US" sz="1800" b="1" dirty="0" smtClean="0"/>
              <a:t>placement every </a:t>
            </a:r>
            <a:r>
              <a:rPr lang="en-US" sz="1800" b="1" dirty="0"/>
              <a:t>5 y, releases 20 mg/d</a:t>
            </a:r>
            <a:endParaRPr lang="en-US" sz="1800" b="1" dirty="0" smtClean="0"/>
          </a:p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</a:p>
          <a:p>
            <a:pPr lvl="2"/>
            <a:r>
              <a:rPr lang="en-US" sz="1800" b="1" dirty="0"/>
              <a:t>Pregnant</a:t>
            </a:r>
            <a:r>
              <a:rPr lang="en-US" sz="1800" b="1" dirty="0" smtClean="0"/>
              <a:t>,</a:t>
            </a:r>
          </a:p>
          <a:p>
            <a:pPr lvl="2"/>
            <a:r>
              <a:rPr lang="en-US" sz="1800" b="1" dirty="0" smtClean="0"/>
              <a:t> </a:t>
            </a:r>
            <a:r>
              <a:rPr lang="en-US" sz="1800" b="1" dirty="0"/>
              <a:t>unexplained </a:t>
            </a:r>
            <a:r>
              <a:rPr lang="en-US" sz="1800" b="1" dirty="0" smtClean="0"/>
              <a:t>abnormal vaginal </a:t>
            </a:r>
            <a:r>
              <a:rPr lang="en-US" sz="1800" b="1" dirty="0"/>
              <a:t>bleeding, 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untreated cervical or </a:t>
            </a:r>
            <a:r>
              <a:rPr lang="en-US" sz="1800" b="1" dirty="0"/>
              <a:t>uterine cancer, 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large </a:t>
            </a:r>
            <a:r>
              <a:rPr lang="en-US" sz="1800" b="1" dirty="0"/>
              <a:t>or </a:t>
            </a:r>
            <a:r>
              <a:rPr lang="en-US" sz="1800" b="1" dirty="0" smtClean="0"/>
              <a:t>distorted cavity </a:t>
            </a:r>
            <a:r>
              <a:rPr lang="en-US" sz="1800" b="1" dirty="0"/>
              <a:t>should sound to a depth of </a:t>
            </a:r>
            <a:r>
              <a:rPr lang="en-US" sz="1800" b="1" dirty="0" smtClean="0"/>
              <a:t>6 -10 </a:t>
            </a:r>
            <a:r>
              <a:rPr lang="en-US" sz="1800" b="1" dirty="0"/>
              <a:t>cm</a:t>
            </a:r>
            <a:r>
              <a:rPr lang="en-US" sz="1800" b="1" dirty="0" smtClean="0"/>
              <a:t>,</a:t>
            </a:r>
          </a:p>
          <a:p>
            <a:pPr lvl="2"/>
            <a:r>
              <a:rPr lang="en-US" sz="1800" b="1" dirty="0" smtClean="0"/>
              <a:t> </a:t>
            </a:r>
            <a:r>
              <a:rPr lang="en-US" sz="1800" b="1" dirty="0"/>
              <a:t>breast cancer</a:t>
            </a:r>
            <a:r>
              <a:rPr lang="en-US" sz="1800" b="1" dirty="0" smtClean="0"/>
              <a:t>,</a:t>
            </a:r>
          </a:p>
          <a:p>
            <a:pPr lvl="2"/>
            <a:r>
              <a:rPr lang="en-US" sz="1800" b="1" dirty="0" smtClean="0"/>
              <a:t> </a:t>
            </a:r>
            <a:r>
              <a:rPr lang="en-US" sz="1800" b="1" dirty="0"/>
              <a:t>cervix </a:t>
            </a:r>
            <a:r>
              <a:rPr lang="en-US" sz="1800" b="1" dirty="0" smtClean="0"/>
              <a:t>or uterus </a:t>
            </a:r>
            <a:r>
              <a:rPr lang="en-US" sz="1800" b="1" dirty="0"/>
              <a:t>abnormalities, 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Pelvic inflammatory </a:t>
            </a:r>
            <a:r>
              <a:rPr lang="en-US" sz="1800" b="1" dirty="0"/>
              <a:t>disease within 3 mo,</a:t>
            </a:r>
          </a:p>
          <a:p>
            <a:pPr lvl="2"/>
            <a:r>
              <a:rPr lang="en-US" sz="1800" b="1" dirty="0"/>
              <a:t>STI such as chlamydia or </a:t>
            </a:r>
            <a:r>
              <a:rPr lang="en-US" sz="1800" b="1" dirty="0" smtClean="0"/>
              <a:t>gonorrhea within </a:t>
            </a:r>
            <a:r>
              <a:rPr lang="en-US" sz="1800" b="1" dirty="0"/>
              <a:t>3 mo, 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liver </a:t>
            </a:r>
            <a:r>
              <a:rPr lang="en-US" sz="1800" b="1" dirty="0"/>
              <a:t>disease or </a:t>
            </a:r>
            <a:r>
              <a:rPr lang="en-US" sz="1800" b="1" dirty="0" smtClean="0"/>
              <a:t>tumor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1387" y="135645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LNG-IUS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6795" y="1202644"/>
            <a:ext cx="3510118" cy="5455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Irregular bleeding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and spotting,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cramping,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breast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tenderness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Mood changes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acne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nausea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decreased libido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157048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38" y="1614054"/>
            <a:ext cx="9668702" cy="5107588"/>
          </a:xfrm>
        </p:spPr>
        <p:txBody>
          <a:bodyPr>
            <a:noAutofit/>
          </a:bodyPr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2"/>
            <a:r>
              <a:rPr lang="de-DE" sz="1800" b="1" dirty="0"/>
              <a:t>HMB: 150 mg IM </a:t>
            </a:r>
            <a:r>
              <a:rPr lang="de-DE" sz="1800" b="1" dirty="0" smtClean="0"/>
              <a:t>injection </a:t>
            </a:r>
            <a:r>
              <a:rPr lang="en-US" sz="1800" b="1" dirty="0" smtClean="0"/>
              <a:t>every </a:t>
            </a:r>
            <a:r>
              <a:rPr lang="en-US" sz="1800" b="1" dirty="0"/>
              <a:t>12 </a:t>
            </a:r>
            <a:r>
              <a:rPr lang="en-US" sz="1800" b="1" dirty="0" err="1"/>
              <a:t>wks</a:t>
            </a:r>
            <a:endParaRPr lang="en-US" sz="1800" b="1" dirty="0" smtClean="0"/>
          </a:p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</a:t>
            </a:r>
            <a:r>
              <a:rPr lang="en-US" b="1" dirty="0" smtClean="0"/>
              <a:t> : </a:t>
            </a:r>
            <a:r>
              <a:rPr lang="en-US" sz="1800" b="1" dirty="0" smtClean="0"/>
              <a:t>Low</a:t>
            </a:r>
          </a:p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</a:p>
          <a:p>
            <a:pPr lvl="1"/>
            <a:r>
              <a:rPr lang="en-US" sz="2000" b="1" dirty="0" smtClean="0"/>
              <a:t>Pregnant, </a:t>
            </a:r>
          </a:p>
          <a:p>
            <a:pPr lvl="1"/>
            <a:r>
              <a:rPr lang="en-US" sz="2000" b="1" dirty="0" smtClean="0"/>
              <a:t>multiple </a:t>
            </a:r>
            <a:r>
              <a:rPr lang="en-US" sz="2000" b="1" dirty="0"/>
              <a:t>risk factors </a:t>
            </a:r>
            <a:r>
              <a:rPr lang="en-US" sz="2000" b="1" dirty="0" smtClean="0"/>
              <a:t>for arterial </a:t>
            </a:r>
            <a:r>
              <a:rPr lang="en-US" sz="2000" b="1" dirty="0"/>
              <a:t>cardiovascular disease (</a:t>
            </a:r>
            <a:r>
              <a:rPr lang="en-US" sz="2000" b="1" dirty="0" err="1"/>
              <a:t>ie</a:t>
            </a:r>
            <a:r>
              <a:rPr lang="en-US" sz="2000" b="1" dirty="0" smtClean="0"/>
              <a:t>, older </a:t>
            </a:r>
            <a:r>
              <a:rPr lang="en-US" sz="2000" b="1" dirty="0"/>
              <a:t>age, smoking, diabetes, </a:t>
            </a:r>
            <a:r>
              <a:rPr lang="en-US" sz="2000" b="1" dirty="0" smtClean="0"/>
              <a:t>and hypertension),</a:t>
            </a:r>
          </a:p>
          <a:p>
            <a:pPr lvl="1"/>
            <a:r>
              <a:rPr lang="en-US" sz="2000" b="1" dirty="0" smtClean="0"/>
              <a:t> current or past ischemic heart disease,</a:t>
            </a:r>
          </a:p>
          <a:p>
            <a:pPr lvl="1"/>
            <a:r>
              <a:rPr lang="en-US" sz="2000" b="1" dirty="0" smtClean="0"/>
              <a:t> </a:t>
            </a:r>
            <a:r>
              <a:rPr lang="en-US" sz="2000" b="1" dirty="0"/>
              <a:t>stroke,</a:t>
            </a:r>
          </a:p>
          <a:p>
            <a:pPr lvl="1"/>
            <a:r>
              <a:rPr lang="en-US" sz="2000" b="1" dirty="0"/>
              <a:t>hypertension with vascular </a:t>
            </a:r>
            <a:r>
              <a:rPr lang="en-US" sz="2000" b="1" dirty="0" err="1" smtClean="0"/>
              <a:t>disease,CAD</a:t>
            </a:r>
            <a:r>
              <a:rPr lang="en-US" sz="2000" b="1" dirty="0"/>
              <a:t>, CVD, 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current </a:t>
            </a:r>
            <a:r>
              <a:rPr lang="en-US" sz="2000" b="1" dirty="0"/>
              <a:t>or </a:t>
            </a:r>
            <a:r>
              <a:rPr lang="en-US" sz="2000" b="1" dirty="0" smtClean="0"/>
              <a:t>previous history </a:t>
            </a:r>
            <a:r>
              <a:rPr lang="en-US" sz="2000" b="1" dirty="0"/>
              <a:t>of breast cancer, 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Liver disease </a:t>
            </a:r>
            <a:r>
              <a:rPr lang="en-US" sz="2000" b="1" dirty="0"/>
              <a:t>or </a:t>
            </a:r>
            <a:r>
              <a:rPr lang="en-US" sz="2000" b="1" dirty="0" err="1"/>
              <a:t>tumora</a:t>
            </a:r>
            <a:endParaRPr lang="en-US" sz="2000" b="1" dirty="0" smtClean="0"/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079722" y="256219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DMPA</a:t>
            </a:r>
          </a:p>
        </p:txBody>
      </p:sp>
    </p:spTree>
    <p:extLst>
      <p:ext uri="{BB962C8B-B14F-4D97-AF65-F5344CB8AC3E}">
        <p14:creationId xmlns:p14="http://schemas.microsoft.com/office/powerpoint/2010/main" val="177650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8" y="2133600"/>
            <a:ext cx="10301454" cy="3625516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/>
              <a:t>AUB</a:t>
            </a:r>
            <a:r>
              <a:rPr lang="en-US" sz="2800" b="1" dirty="0" smtClean="0"/>
              <a:t>) is </a:t>
            </a:r>
            <a:r>
              <a:rPr lang="en-US" sz="2800" b="1" dirty="0"/>
              <a:t>a common clinical problem</a:t>
            </a:r>
            <a:r>
              <a:rPr lang="en-US" sz="2800" b="1" dirty="0" smtClean="0"/>
              <a:t>, affecting </a:t>
            </a:r>
            <a:r>
              <a:rPr lang="en-US" sz="2800" b="1" dirty="0"/>
              <a:t>up to </a:t>
            </a:r>
            <a:r>
              <a:rPr lang="en-US" sz="2800" b="1" dirty="0">
                <a:solidFill>
                  <a:srgbClr val="7030A0"/>
                </a:solidFill>
              </a:rPr>
              <a:t>14% of women </a:t>
            </a:r>
            <a:r>
              <a:rPr lang="en-US" sz="2800" b="1" dirty="0" smtClean="0"/>
              <a:t>during their </a:t>
            </a:r>
            <a:r>
              <a:rPr lang="en-US" sz="2800" b="1" dirty="0"/>
              <a:t>reproductive years and </a:t>
            </a:r>
            <a:r>
              <a:rPr lang="en-US" sz="2800" b="1" dirty="0" smtClean="0"/>
              <a:t>impairing their </a:t>
            </a:r>
            <a:r>
              <a:rPr lang="en-US" sz="2800" b="1" dirty="0"/>
              <a:t>quality of life by creating </a:t>
            </a:r>
            <a:r>
              <a:rPr lang="en-US" sz="2800" b="1" dirty="0" smtClean="0"/>
              <a:t>significant </a:t>
            </a:r>
            <a:r>
              <a:rPr lang="en-US" sz="2800" b="1" dirty="0" smtClean="0">
                <a:solidFill>
                  <a:srgbClr val="FF0000"/>
                </a:solidFill>
              </a:rPr>
              <a:t>physical</a:t>
            </a:r>
            <a:r>
              <a:rPr lang="en-US" sz="2800" b="1" dirty="0">
                <a:solidFill>
                  <a:srgbClr val="FF0000"/>
                </a:solidFill>
              </a:rPr>
              <a:t>, emotional, sexual, social, </a:t>
            </a:r>
            <a:r>
              <a:rPr lang="en-US" sz="2800" b="1" dirty="0" smtClean="0">
                <a:solidFill>
                  <a:srgbClr val="FF0000"/>
                </a:solidFill>
              </a:rPr>
              <a:t>and financial burdens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-128"/>
              </a:rPr>
              <a:t>Prevalence: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a typeface="ＭＳ Ｐゴシック" charset="-128"/>
              </a:rPr>
              <a:t>20 million office visits/year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ea typeface="ＭＳ Ｐゴシック" charset="-128"/>
              </a:rPr>
              <a:t>25% of visits to gynecologists</a:t>
            </a:r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642951" y="544977"/>
            <a:ext cx="95798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Abnormal uterine bleeding </a:t>
            </a:r>
          </a:p>
        </p:txBody>
      </p:sp>
    </p:spTree>
    <p:extLst>
      <p:ext uri="{BB962C8B-B14F-4D97-AF65-F5344CB8AC3E}">
        <p14:creationId xmlns:p14="http://schemas.microsoft.com/office/powerpoint/2010/main" val="37411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4" y="1179549"/>
            <a:ext cx="9907277" cy="51559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lvl="2"/>
            <a:r>
              <a:rPr lang="en-US" sz="2200" b="1" dirty="0">
                <a:solidFill>
                  <a:srgbClr val="00B050"/>
                </a:solidFill>
              </a:rPr>
              <a:t>Decreased bone </a:t>
            </a:r>
            <a:r>
              <a:rPr lang="en-US" sz="2200" b="1" dirty="0" smtClean="0">
                <a:solidFill>
                  <a:srgbClr val="00B050"/>
                </a:solidFill>
              </a:rPr>
              <a:t>mineral density</a:t>
            </a:r>
            <a:r>
              <a:rPr lang="en-US" sz="2200" b="1" dirty="0" smtClean="0"/>
              <a:t>,</a:t>
            </a:r>
          </a:p>
          <a:p>
            <a:pPr lvl="2"/>
            <a:r>
              <a:rPr lang="en-US" sz="2200" b="1" dirty="0" smtClean="0"/>
              <a:t> irregular (</a:t>
            </a:r>
            <a:r>
              <a:rPr lang="en-US" sz="2200" b="1" dirty="0"/>
              <a:t>reversible) bleeding,</a:t>
            </a:r>
          </a:p>
          <a:p>
            <a:pPr lvl="2"/>
            <a:r>
              <a:rPr lang="en-US" sz="2200" b="1" dirty="0">
                <a:solidFill>
                  <a:srgbClr val="00B050"/>
                </a:solidFill>
              </a:rPr>
              <a:t>weight gain, 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lvl="2"/>
            <a:r>
              <a:rPr lang="en-US" sz="2200" b="1" dirty="0" smtClean="0"/>
              <a:t>amenorrhea</a:t>
            </a:r>
            <a:r>
              <a:rPr lang="en-US" sz="2200" b="1" dirty="0"/>
              <a:t>,</a:t>
            </a:r>
          </a:p>
          <a:p>
            <a:pPr lvl="2"/>
            <a:r>
              <a:rPr lang="en-US" sz="2200" b="1" dirty="0"/>
              <a:t>bloating</a:t>
            </a:r>
            <a:r>
              <a:rPr lang="en-US" sz="2200" b="1" dirty="0" smtClean="0"/>
              <a:t>,</a:t>
            </a:r>
          </a:p>
          <a:p>
            <a:pPr lvl="2"/>
            <a:r>
              <a:rPr lang="en-US" sz="2200" b="1" dirty="0" smtClean="0"/>
              <a:t> breast tenderness,</a:t>
            </a:r>
          </a:p>
          <a:p>
            <a:pPr lvl="2"/>
            <a:r>
              <a:rPr lang="en-US" sz="2200" b="1" dirty="0" smtClean="0"/>
              <a:t> </a:t>
            </a:r>
            <a:r>
              <a:rPr lang="en-US" sz="2200" b="1" dirty="0"/>
              <a:t>and </a:t>
            </a:r>
            <a:r>
              <a:rPr lang="en-US" sz="2200" b="1" dirty="0" smtClean="0"/>
              <a:t>fluid retention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lvl="3"/>
            <a:r>
              <a:rPr lang="en-US" sz="2000" b="1" dirty="0" smtClean="0"/>
              <a:t>yes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079722" y="256219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DMPA</a:t>
            </a:r>
          </a:p>
        </p:txBody>
      </p:sp>
    </p:spTree>
    <p:extLst>
      <p:ext uri="{BB962C8B-B14F-4D97-AF65-F5344CB8AC3E}">
        <p14:creationId xmlns:p14="http://schemas.microsoft.com/office/powerpoint/2010/main" val="2581550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6119779"/>
            <a:ext cx="8458199" cy="73822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Danazol</a:t>
            </a:r>
            <a:r>
              <a:rPr lang="en-US" sz="2800" b="1" dirty="0" smtClean="0"/>
              <a:t> </a:t>
            </a:r>
            <a:r>
              <a:rPr lang="en-US" sz="2800" b="1" dirty="0"/>
              <a:t>is a synthetic steroid </a:t>
            </a:r>
            <a:r>
              <a:rPr lang="en-US" sz="2800" b="1" dirty="0" err="1" smtClean="0"/>
              <a:t>ethisterone</a:t>
            </a:r>
            <a:r>
              <a:rPr lang="en-US" sz="2800" b="1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89769" y="4777348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Danazol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8542134"/>
              </p:ext>
            </p:extLst>
          </p:nvPr>
        </p:nvGraphicFramePr>
        <p:xfrm>
          <a:off x="653142" y="471302"/>
          <a:ext cx="11854544" cy="579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248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379" y="1299409"/>
            <a:ext cx="9563517" cy="555859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3"/>
            <a:r>
              <a:rPr lang="en-US" sz="2000" b="1" dirty="0" smtClean="0"/>
              <a:t>HMB</a:t>
            </a:r>
            <a:r>
              <a:rPr lang="en-US" sz="2000" b="1" dirty="0"/>
              <a:t>: </a:t>
            </a:r>
            <a:r>
              <a:rPr lang="en-US" sz="2000" b="1" dirty="0" smtClean="0"/>
              <a:t>100-400 </a:t>
            </a:r>
            <a:r>
              <a:rPr lang="en-US" sz="2000" b="1" dirty="0"/>
              <a:t>mg orally </a:t>
            </a:r>
            <a:r>
              <a:rPr lang="en-US" sz="2000" b="1" dirty="0" smtClean="0"/>
              <a:t>daily (</a:t>
            </a:r>
            <a:r>
              <a:rPr lang="en-US" sz="2000" b="1" dirty="0"/>
              <a:t>in divided doses)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 : </a:t>
            </a:r>
            <a:r>
              <a:rPr lang="en-US" sz="2000" b="1" dirty="0" smtClean="0"/>
              <a:t>Low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</a:p>
          <a:p>
            <a:pPr lvl="3"/>
            <a:r>
              <a:rPr lang="en-US" sz="2000" b="1" dirty="0" smtClean="0"/>
              <a:t>Pregnant,</a:t>
            </a:r>
          </a:p>
          <a:p>
            <a:pPr lvl="3"/>
            <a:r>
              <a:rPr lang="en-US" sz="2000" b="1" dirty="0" smtClean="0"/>
              <a:t> </a:t>
            </a:r>
            <a:r>
              <a:rPr lang="en-US" sz="2000" b="1" dirty="0"/>
              <a:t>unexplained </a:t>
            </a:r>
            <a:r>
              <a:rPr lang="en-US" sz="2000" b="1" dirty="0" smtClean="0"/>
              <a:t>vaginal bleeding,</a:t>
            </a:r>
          </a:p>
          <a:p>
            <a:pPr lvl="3"/>
            <a:r>
              <a:rPr lang="en-US" sz="2000" b="1" dirty="0" smtClean="0"/>
              <a:t> </a:t>
            </a:r>
            <a:r>
              <a:rPr lang="en-US" sz="2000" b="1" dirty="0"/>
              <a:t>impaired hepatic, renal, </a:t>
            </a:r>
            <a:r>
              <a:rPr lang="en-US" sz="2000" b="1" dirty="0" smtClean="0"/>
              <a:t>or cardiac </a:t>
            </a:r>
            <a:r>
              <a:rPr lang="en-US" sz="2000" b="1" dirty="0"/>
              <a:t>function</a:t>
            </a:r>
            <a:endParaRPr lang="en-US" sz="2000" b="1" dirty="0" smtClean="0"/>
          </a:p>
          <a:p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</a:t>
            </a:r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effects</a:t>
            </a:r>
          </a:p>
          <a:p>
            <a:pPr lvl="3"/>
            <a:r>
              <a:rPr lang="en-US" sz="2000" b="1" dirty="0"/>
              <a:t>Weight gain</a:t>
            </a:r>
            <a:r>
              <a:rPr lang="en-US" sz="2000" b="1" dirty="0" smtClean="0"/>
              <a:t>,</a:t>
            </a:r>
          </a:p>
          <a:p>
            <a:pPr lvl="3"/>
            <a:r>
              <a:rPr lang="en-US" sz="2000" b="1" dirty="0" smtClean="0"/>
              <a:t> </a:t>
            </a:r>
            <a:r>
              <a:rPr lang="en-US" sz="2000" b="1" dirty="0"/>
              <a:t>acne,</a:t>
            </a:r>
          </a:p>
          <a:p>
            <a:pPr lvl="3"/>
            <a:r>
              <a:rPr lang="en-US" sz="2000" b="1" dirty="0"/>
              <a:t>androgenic effects</a:t>
            </a:r>
            <a:endParaRPr lang="en-US" sz="2000" b="1" dirty="0" smtClean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lvl="3"/>
            <a:r>
              <a:rPr lang="en-US" sz="2000" b="1" dirty="0"/>
              <a:t>No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2709" y="240177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Danazol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1879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026" y="329142"/>
            <a:ext cx="9454586" cy="7327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GnRH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agonists</a:t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84" y="5046582"/>
            <a:ext cx="10646228" cy="1811418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Atrophy </a:t>
            </a:r>
            <a:r>
              <a:rPr lang="en-US" sz="2800" b="1" dirty="0">
                <a:solidFill>
                  <a:srgbClr val="7030A0"/>
                </a:solidFill>
              </a:rPr>
              <a:t>and amenorrhea usually occur among premenopausal women within </a:t>
            </a:r>
            <a:r>
              <a:rPr lang="en-US" sz="2800" b="1" dirty="0">
                <a:solidFill>
                  <a:schemeClr val="tx1"/>
                </a:solidFill>
              </a:rPr>
              <a:t>3-4 weeks  </a:t>
            </a:r>
            <a:r>
              <a:rPr lang="en-US" sz="2800" b="1" dirty="0">
                <a:solidFill>
                  <a:srgbClr val="7030A0"/>
                </a:solidFill>
              </a:rPr>
              <a:t>of the drug’s administration.</a:t>
            </a:r>
          </a:p>
          <a:p>
            <a:endParaRPr lang="en-US" sz="3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5924871"/>
              </p:ext>
            </p:extLst>
          </p:nvPr>
        </p:nvGraphicFramePr>
        <p:xfrm>
          <a:off x="522514" y="1184875"/>
          <a:ext cx="10345283" cy="373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932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337" y="1331494"/>
            <a:ext cx="9208168" cy="502682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3"/>
            <a:r>
              <a:rPr lang="en-US" sz="2000" b="1" dirty="0"/>
              <a:t>HMB: 3.75 mg IM monthly </a:t>
            </a:r>
            <a:r>
              <a:rPr lang="en-US" sz="2000" b="1" dirty="0" smtClean="0"/>
              <a:t>or 11.25 </a:t>
            </a:r>
            <a:r>
              <a:rPr lang="en-US" sz="2000" b="1" dirty="0"/>
              <a:t>mg IM every 3 mo</a:t>
            </a:r>
            <a:endParaRPr lang="en-US" sz="2000" b="1" dirty="0" smtClean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</a:t>
            </a:r>
            <a:r>
              <a:rPr lang="en-US" sz="2000" b="1" dirty="0" smtClean="0"/>
              <a:t> : High 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  <a:r>
              <a:rPr lang="en-US" sz="2000" b="1" dirty="0" smtClean="0"/>
              <a:t> : Pregnant</a:t>
            </a:r>
            <a:endParaRPr lang="en-US" sz="2000" b="1" dirty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lvl="3"/>
            <a:r>
              <a:rPr lang="en-US" sz="2000" b="1" dirty="0"/>
              <a:t>Hot flashes, sweating</a:t>
            </a:r>
            <a:r>
              <a:rPr lang="en-US" sz="2000" b="1" dirty="0" smtClean="0"/>
              <a:t>, and </a:t>
            </a:r>
            <a:r>
              <a:rPr lang="en-US" sz="2000" b="1" dirty="0"/>
              <a:t>vaginal </a:t>
            </a:r>
            <a:r>
              <a:rPr lang="en-US" sz="2000" b="1" dirty="0" smtClean="0"/>
              <a:t>dryness </a:t>
            </a:r>
          </a:p>
          <a:p>
            <a:pPr lvl="3"/>
            <a:r>
              <a:rPr lang="en-US" sz="2000" b="1" dirty="0" smtClean="0"/>
              <a:t> (</a:t>
            </a:r>
            <a:r>
              <a:rPr lang="en-US" sz="2000" b="1" dirty="0"/>
              <a:t>effects minimized </a:t>
            </a:r>
            <a:r>
              <a:rPr lang="en-US" sz="2000" b="1" dirty="0" smtClean="0"/>
              <a:t>with  add-back </a:t>
            </a:r>
            <a:r>
              <a:rPr lang="en-US" sz="2000" b="1" dirty="0"/>
              <a:t>therapy </a:t>
            </a:r>
            <a:r>
              <a:rPr lang="en-US" sz="2000" b="1" dirty="0" smtClean="0"/>
              <a:t>with estrogen </a:t>
            </a:r>
            <a:r>
              <a:rPr lang="en-US" sz="2000" b="1" dirty="0"/>
              <a:t>and </a:t>
            </a:r>
            <a:r>
              <a:rPr lang="en-US" sz="2000" b="1" dirty="0" err="1"/>
              <a:t>progestins</a:t>
            </a:r>
            <a:r>
              <a:rPr lang="en-US" sz="2000" b="1" dirty="0"/>
              <a:t>),</a:t>
            </a:r>
          </a:p>
          <a:p>
            <a:pPr lvl="3"/>
            <a:r>
              <a:rPr lang="en-US" sz="2000" b="1" dirty="0"/>
              <a:t>trabecular bone loss </a:t>
            </a:r>
            <a:r>
              <a:rPr lang="en-US" sz="2000" b="1" dirty="0" smtClean="0"/>
              <a:t>with use </a:t>
            </a:r>
            <a:r>
              <a:rPr lang="en-US" sz="2000" b="1" dirty="0"/>
              <a:t>for longer than 6 </a:t>
            </a:r>
            <a:r>
              <a:rPr lang="en-US" sz="2000" b="1" dirty="0" err="1" smtClean="0"/>
              <a:t>mo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reversible)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lvl="3"/>
            <a:r>
              <a:rPr lang="en-US" sz="2000" b="1" dirty="0"/>
              <a:t>No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6412" y="209689"/>
            <a:ext cx="6905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Leuprolide acetate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4619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056" y="2565442"/>
            <a:ext cx="8082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Nonhormonal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therapies</a:t>
            </a:r>
          </a:p>
        </p:txBody>
      </p:sp>
    </p:spTree>
    <p:extLst>
      <p:ext uri="{BB962C8B-B14F-4D97-AF65-F5344CB8AC3E}">
        <p14:creationId xmlns:p14="http://schemas.microsoft.com/office/powerpoint/2010/main" val="14792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327" y="5264818"/>
            <a:ext cx="10324217" cy="144380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Because </a:t>
            </a:r>
            <a:r>
              <a:rPr lang="en-US" sz="1600" b="1" dirty="0">
                <a:solidFill>
                  <a:srgbClr val="7030A0"/>
                </a:solidFill>
              </a:rPr>
              <a:t>prostaglandin E2 </a:t>
            </a:r>
            <a:r>
              <a:rPr lang="en-US" sz="1600" b="1" dirty="0" smtClean="0">
                <a:solidFill>
                  <a:srgbClr val="7030A0"/>
                </a:solidFill>
              </a:rPr>
              <a:t>and prostaglandin F2 </a:t>
            </a:r>
            <a:r>
              <a:rPr lang="en-US" sz="1600" b="1" dirty="0"/>
              <a:t>are highly </a:t>
            </a:r>
            <a:r>
              <a:rPr lang="en-US" sz="1600" b="1" dirty="0" smtClean="0"/>
              <a:t>concentrated </a:t>
            </a:r>
            <a:r>
              <a:rPr lang="en-US" sz="1600" b="1" dirty="0" smtClean="0"/>
              <a:t>at </a:t>
            </a:r>
            <a:r>
              <a:rPr lang="en-US" sz="1600" b="1" dirty="0"/>
              <a:t>the menstrual endometrium </a:t>
            </a:r>
            <a:r>
              <a:rPr lang="en-US" sz="1600" b="1" dirty="0" smtClean="0"/>
              <a:t>in women </a:t>
            </a:r>
            <a:r>
              <a:rPr lang="en-US" sz="1600" b="1" dirty="0"/>
              <a:t>with HMB</a:t>
            </a:r>
            <a:r>
              <a:rPr lang="en-US" sz="1600" b="1" dirty="0" smtClean="0"/>
              <a:t>, </a:t>
            </a:r>
            <a:r>
              <a:rPr lang="en-US" sz="1600" b="1" dirty="0"/>
              <a:t>treatment </a:t>
            </a:r>
            <a:r>
              <a:rPr lang="en-US" sz="1600" b="1" dirty="0" smtClean="0"/>
              <a:t>with an </a:t>
            </a:r>
            <a:r>
              <a:rPr lang="en-US" sz="1600" b="1" dirty="0"/>
              <a:t>NSAID increases </a:t>
            </a:r>
            <a:r>
              <a:rPr lang="en-US" sz="1600" b="1" dirty="0">
                <a:solidFill>
                  <a:srgbClr val="00B050"/>
                </a:solidFill>
              </a:rPr>
              <a:t>thromboxane A2</a:t>
            </a:r>
            <a:r>
              <a:rPr lang="en-US" sz="1600" b="1" dirty="0" smtClean="0">
                <a:solidFill>
                  <a:srgbClr val="00B050"/>
                </a:solidFill>
              </a:rPr>
              <a:t>, thereby </a:t>
            </a:r>
            <a:r>
              <a:rPr lang="en-US" sz="1600" b="1" dirty="0">
                <a:solidFill>
                  <a:srgbClr val="00B050"/>
                </a:solidFill>
              </a:rPr>
              <a:t>increasing platelet </a:t>
            </a:r>
            <a:r>
              <a:rPr lang="en-US" sz="1600" b="1" dirty="0" smtClean="0">
                <a:solidFill>
                  <a:srgbClr val="00B050"/>
                </a:solidFill>
              </a:rPr>
              <a:t>aggregation</a:t>
            </a:r>
          </a:p>
          <a:p>
            <a:r>
              <a:rPr lang="en-US" sz="1600" b="1" dirty="0"/>
              <a:t>NSAID  may reduce blood loss by as much as </a:t>
            </a:r>
            <a:r>
              <a:rPr lang="en-US" sz="1600" b="1" dirty="0">
                <a:solidFill>
                  <a:srgbClr val="FF0000"/>
                </a:solidFill>
              </a:rPr>
              <a:t>40</a:t>
            </a:r>
            <a:r>
              <a:rPr lang="en-US" sz="1600" b="1" dirty="0" smtClean="0">
                <a:solidFill>
                  <a:srgbClr val="FF0000"/>
                </a:solidFill>
              </a:rPr>
              <a:t>%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476612" y="171626"/>
            <a:ext cx="934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Nonsteroidal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anti inflammatory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drugs (NSAIDs)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38" y="2206835"/>
            <a:ext cx="4527764" cy="27180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07402" y="1048301"/>
            <a:ext cx="190308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PGF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PGE2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9956" y="991605"/>
            <a:ext cx="18469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TXA2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2562" y="2314632"/>
            <a:ext cx="34144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vasoconstriction and platelet aggregation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5327" y="1890705"/>
            <a:ext cx="2826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vasodilation </a:t>
            </a:r>
            <a:r>
              <a:rPr lang="en-US" sz="2800" b="1" dirty="0">
                <a:solidFill>
                  <a:srgbClr val="0070C0"/>
                </a:solidFill>
              </a:rPr>
              <a:t>and prevents platelet aggregation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3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5" y="1131803"/>
            <a:ext cx="6464968" cy="54294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3"/>
            <a:r>
              <a:rPr lang="en-US" sz="1800" b="1" dirty="0" smtClean="0"/>
              <a:t>HMB: </a:t>
            </a:r>
            <a:r>
              <a:rPr lang="en-US" sz="1800" b="1" dirty="0" err="1" smtClean="0"/>
              <a:t>Meclomen</a:t>
            </a:r>
            <a:r>
              <a:rPr lang="en-US" sz="1800" b="1" dirty="0"/>
              <a:t>: 100 mg 3 </a:t>
            </a:r>
            <a:r>
              <a:rPr lang="en-US" sz="1800" b="1" dirty="0" smtClean="0"/>
              <a:t>times daily</a:t>
            </a:r>
            <a:endParaRPr lang="en-US" sz="1800" b="1" dirty="0"/>
          </a:p>
          <a:p>
            <a:pPr lvl="3"/>
            <a:r>
              <a:rPr lang="en-US" sz="1800" b="1" dirty="0"/>
              <a:t>Ibuprofen 600-800 mg </a:t>
            </a:r>
            <a:r>
              <a:rPr lang="en-US" sz="1800" b="1" dirty="0" smtClean="0"/>
              <a:t>every 6-8 </a:t>
            </a:r>
            <a:r>
              <a:rPr lang="en-US" sz="1800" b="1" dirty="0"/>
              <a:t>h, </a:t>
            </a:r>
            <a:endParaRPr lang="en-US" sz="1800" b="1" dirty="0" smtClean="0"/>
          </a:p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</a:t>
            </a:r>
            <a:r>
              <a:rPr lang="en-US" b="1" dirty="0" smtClean="0"/>
              <a:t> : Moderate</a:t>
            </a:r>
          </a:p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</a:p>
          <a:p>
            <a:pPr lvl="3"/>
            <a:r>
              <a:rPr lang="en-US" sz="1800" b="1" dirty="0" smtClean="0"/>
              <a:t>Pregnant,</a:t>
            </a:r>
          </a:p>
          <a:p>
            <a:pPr lvl="3"/>
            <a:r>
              <a:rPr lang="en-US" sz="1800" b="1" dirty="0" smtClean="0"/>
              <a:t> </a:t>
            </a:r>
            <a:r>
              <a:rPr lang="en-US" sz="1800" b="1" dirty="0"/>
              <a:t>gastrointestinal bleeding,</a:t>
            </a:r>
          </a:p>
          <a:p>
            <a:pPr lvl="3"/>
            <a:r>
              <a:rPr lang="en-US" sz="1800" b="1" dirty="0"/>
              <a:t>inflammatory bowel disease, </a:t>
            </a:r>
            <a:endParaRPr lang="en-US" sz="1800" b="1" dirty="0" smtClean="0"/>
          </a:p>
          <a:p>
            <a:pPr lvl="3"/>
            <a:r>
              <a:rPr lang="en-US" sz="1800" b="1" dirty="0" smtClean="0"/>
              <a:t>Severe asthma,</a:t>
            </a:r>
          </a:p>
          <a:p>
            <a:pPr lvl="3"/>
            <a:r>
              <a:rPr lang="en-US" sz="1800" b="1" dirty="0" smtClean="0"/>
              <a:t> </a:t>
            </a:r>
            <a:r>
              <a:rPr lang="en-US" sz="1800" b="1" dirty="0"/>
              <a:t>use after CABG procedure,</a:t>
            </a:r>
          </a:p>
          <a:p>
            <a:pPr lvl="3"/>
            <a:r>
              <a:rPr lang="en-US" sz="1800" b="1" dirty="0"/>
              <a:t>renal disease</a:t>
            </a:r>
            <a:r>
              <a:rPr lang="en-US" sz="1800" b="1" dirty="0" smtClean="0"/>
              <a:t>,</a:t>
            </a:r>
          </a:p>
          <a:p>
            <a:pPr lvl="3"/>
            <a:r>
              <a:rPr lang="en-US" sz="1800" b="1" dirty="0" smtClean="0"/>
              <a:t> </a:t>
            </a:r>
            <a:r>
              <a:rPr lang="en-US" sz="1800" b="1" dirty="0"/>
              <a:t>CVD</a:t>
            </a:r>
            <a:r>
              <a:rPr lang="en-US" sz="1800" b="1" dirty="0" smtClean="0"/>
              <a:t>,</a:t>
            </a:r>
          </a:p>
          <a:p>
            <a:pPr lvl="3"/>
            <a:r>
              <a:rPr lang="en-US" sz="1800" b="1" dirty="0" smtClean="0"/>
              <a:t> CHF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8758" y="1131803"/>
            <a:ext cx="3785936" cy="32265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marL="685800" lvl="1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Gastrointestinal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adverse effects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(bleeding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ulceration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and perforation),</a:t>
            </a:r>
          </a:p>
          <a:p>
            <a:pPr marL="685800" lvl="1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worsening of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asthma,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685800" lvl="1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effect on platelet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</a:t>
            </a:r>
          </a:p>
          <a:p>
            <a:pPr marL="34290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marL="1600200" lvl="3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8963" y="0"/>
            <a:ext cx="255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DE7E18"/>
                  </a:solidFill>
                  <a:prstDash val="solid"/>
                </a:ln>
                <a:solidFill>
                  <a:srgbClr val="DE7E18">
                    <a:lumMod val="40000"/>
                    <a:lumOff val="60000"/>
                  </a:srgbClr>
                </a:solidFill>
              </a:rPr>
              <a:t>NSAIDs</a:t>
            </a:r>
            <a:endParaRPr lang="en-US" sz="5400" b="1" dirty="0">
              <a:ln w="22225">
                <a:solidFill>
                  <a:srgbClr val="DE7E18"/>
                </a:solidFill>
                <a:prstDash val="solid"/>
              </a:ln>
              <a:solidFill>
                <a:srgbClr val="DE7E1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87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425" y="15766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ndometrial </a:t>
            </a:r>
            <a:r>
              <a:rPr lang="en-US" b="1" dirty="0">
                <a:solidFill>
                  <a:srgbClr val="002060"/>
                </a:solidFill>
              </a:rPr>
              <a:t>plasminogen </a:t>
            </a:r>
            <a:r>
              <a:rPr lang="en-US" b="1" dirty="0" smtClean="0">
                <a:solidFill>
                  <a:srgbClr val="002060"/>
                </a:solidFill>
              </a:rPr>
              <a:t>activators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and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b="1" dirty="0" smtClean="0">
                <a:solidFill>
                  <a:srgbClr val="002060"/>
                </a:solidFill>
              </a:rPr>
              <a:t>ocal </a:t>
            </a:r>
            <a:r>
              <a:rPr lang="en-US" b="1" dirty="0">
                <a:solidFill>
                  <a:srgbClr val="002060"/>
                </a:solidFill>
              </a:rPr>
              <a:t>fibrinolytic activity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875120"/>
              </p:ext>
            </p:extLst>
          </p:nvPr>
        </p:nvGraphicFramePr>
        <p:xfrm>
          <a:off x="1616528" y="2530021"/>
          <a:ext cx="8892041" cy="432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113" y="375557"/>
            <a:ext cx="602946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3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309698"/>
            <a:ext cx="10394269" cy="554830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Oral </a:t>
            </a:r>
            <a:r>
              <a:rPr lang="en-US" sz="2400" b="1" dirty="0"/>
              <a:t>tranexamic acid is FDA </a:t>
            </a:r>
            <a:r>
              <a:rPr lang="en-US" sz="2400" b="1" dirty="0" smtClean="0"/>
              <a:t>approved for </a:t>
            </a:r>
            <a:r>
              <a:rPr lang="en-US" sz="2400" b="1" dirty="0"/>
              <a:t>the treatment of </a:t>
            </a:r>
            <a:r>
              <a:rPr lang="en-US" sz="2400" b="1" dirty="0">
                <a:solidFill>
                  <a:srgbClr val="FF0000"/>
                </a:solidFill>
              </a:rPr>
              <a:t>ovulatory AUB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r>
              <a:rPr lang="en-US" sz="2400" b="1" dirty="0" smtClean="0"/>
              <a:t> an IV </a:t>
            </a:r>
            <a:r>
              <a:rPr lang="en-US" sz="2400" b="1" dirty="0"/>
              <a:t>formulation is approved for use </a:t>
            </a:r>
            <a:r>
              <a:rPr lang="en-US" sz="2400" b="1" dirty="0" smtClean="0"/>
              <a:t>in hemophilia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This </a:t>
            </a:r>
            <a:r>
              <a:rPr lang="en-US" sz="2400" b="1" dirty="0"/>
              <a:t>medication works </a:t>
            </a:r>
            <a:r>
              <a:rPr lang="en-US" sz="2400" b="1" dirty="0" smtClean="0"/>
              <a:t>by 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competitively </a:t>
            </a:r>
            <a:r>
              <a:rPr lang="en-US" sz="2400" b="1" dirty="0">
                <a:solidFill>
                  <a:srgbClr val="0070C0"/>
                </a:solidFill>
              </a:rPr>
              <a:t>blocking </a:t>
            </a:r>
            <a:r>
              <a:rPr lang="en-US" sz="2400" b="1" dirty="0" smtClean="0">
                <a:solidFill>
                  <a:srgbClr val="0070C0"/>
                </a:solidFill>
              </a:rPr>
              <a:t>plasminogen binding sites,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preventing </a:t>
            </a:r>
            <a:r>
              <a:rPr lang="en-US" sz="2400" b="1" dirty="0" smtClean="0">
                <a:solidFill>
                  <a:srgbClr val="0070C0"/>
                </a:solidFill>
              </a:rPr>
              <a:t>plasma formation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fibrin </a:t>
            </a:r>
            <a:r>
              <a:rPr lang="en-US" sz="2400" b="1" dirty="0">
                <a:solidFill>
                  <a:srgbClr val="0070C0"/>
                </a:solidFill>
              </a:rPr>
              <a:t>degradation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>
                <a:solidFill>
                  <a:srgbClr val="0070C0"/>
                </a:solidFill>
              </a:rPr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clot degradation.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8423" y="386368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Tranexamic acid </a:t>
            </a:r>
          </a:p>
        </p:txBody>
      </p:sp>
    </p:spTree>
    <p:extLst>
      <p:ext uri="{BB962C8B-B14F-4D97-AF65-F5344CB8AC3E}">
        <p14:creationId xmlns:p14="http://schemas.microsoft.com/office/powerpoint/2010/main" val="30737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89139" y="1600201"/>
          <a:ext cx="82137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hart" r:id="rId4" imgW="8229600" imgH="4533785" progId="MSGraph.Chart.8">
                  <p:embed followColorScheme="full"/>
                </p:oleObj>
              </mc:Choice>
              <mc:Fallback>
                <p:oleObj name="Chart" r:id="rId4" imgW="8229600" imgH="45337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9" y="1600201"/>
                        <a:ext cx="82137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439276" y="2133600"/>
            <a:ext cx="1800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Perception of menstrual bleeding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952876" y="5943601"/>
            <a:ext cx="488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Actual Menstrual Blood Loss Per Cycle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238751" y="6477001"/>
            <a:ext cx="531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Hallberg</a:t>
            </a:r>
            <a:r>
              <a:rPr lang="en-US" altLang="en-US" sz="1400">
                <a:latin typeface="Arial" panose="020B0604020202020204" pitchFamily="34" charset="0"/>
              </a:rPr>
              <a:t>, L et al, </a:t>
            </a:r>
            <a:r>
              <a:rPr lang="en-US" altLang="en-US" sz="1400" i="1">
                <a:latin typeface="Arial" panose="020B0604020202020204" pitchFamily="34" charset="0"/>
              </a:rPr>
              <a:t>G. Acta Obstet Gynecol Scand</a:t>
            </a:r>
            <a:r>
              <a:rPr lang="en-US" altLang="en-US" sz="1400">
                <a:latin typeface="Arial" panose="020B0604020202020204" pitchFamily="34" charset="0"/>
              </a:rPr>
              <a:t> 1966;45:320-51.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796" y="609601"/>
            <a:ext cx="107244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Menorrhagia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Perception vs. Reality</a:t>
            </a:r>
            <a:endParaRPr lang="fa-I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32" y="1604209"/>
            <a:ext cx="7555831" cy="44597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</a:t>
            </a:r>
          </a:p>
          <a:p>
            <a:pPr lvl="3"/>
            <a:r>
              <a:rPr lang="en-US" sz="2000" b="1" dirty="0" smtClean="0"/>
              <a:t>Acute</a:t>
            </a:r>
            <a:r>
              <a:rPr lang="en-US" sz="2000" b="1" dirty="0"/>
              <a:t>: 1.3 g orally every 8 h </a:t>
            </a:r>
            <a:r>
              <a:rPr lang="en-US" sz="2000" b="1" dirty="0" smtClean="0"/>
              <a:t>for 5 </a:t>
            </a:r>
            <a:r>
              <a:rPr lang="en-US" sz="2000" b="1" dirty="0"/>
              <a:t>d (indicated in </a:t>
            </a:r>
            <a:r>
              <a:rPr lang="en-US" sz="2000" b="1" dirty="0" smtClean="0">
                <a:solidFill>
                  <a:srgbClr val="FF0000"/>
                </a:solidFill>
              </a:rPr>
              <a:t>ovulatory </a:t>
            </a:r>
            <a:r>
              <a:rPr lang="en-US" sz="2000" b="1" dirty="0" smtClean="0"/>
              <a:t>women </a:t>
            </a:r>
            <a:r>
              <a:rPr lang="en-US" sz="2000" b="1" dirty="0"/>
              <a:t>with </a:t>
            </a:r>
            <a:r>
              <a:rPr lang="en-US" sz="2000" b="1" dirty="0" smtClean="0"/>
              <a:t>excessive menstrual </a:t>
            </a:r>
            <a:r>
              <a:rPr lang="en-US" sz="2000" b="1" dirty="0"/>
              <a:t>bleeding)</a:t>
            </a:r>
            <a:endParaRPr lang="en-US" sz="2000" b="1" dirty="0" smtClean="0"/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Efficacy</a:t>
            </a:r>
            <a:r>
              <a:rPr lang="en-US" sz="2000" b="1" dirty="0" smtClean="0"/>
              <a:t> : High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Contraindications</a:t>
            </a:r>
          </a:p>
          <a:p>
            <a:pPr lvl="3"/>
            <a:r>
              <a:rPr lang="en-US" sz="2000" b="1" dirty="0" smtClean="0"/>
              <a:t>Current </a:t>
            </a:r>
            <a:r>
              <a:rPr lang="en-US" sz="2000" b="1" dirty="0"/>
              <a:t>or past </a:t>
            </a:r>
            <a:r>
              <a:rPr lang="en-US" sz="2000" b="1" dirty="0" smtClean="0"/>
              <a:t>thromboembolic disease</a:t>
            </a:r>
            <a:r>
              <a:rPr lang="en-US" sz="2000" b="1" dirty="0"/>
              <a:t>, </a:t>
            </a:r>
            <a:endParaRPr lang="en-US" sz="2000" b="1" dirty="0" smtClean="0"/>
          </a:p>
          <a:p>
            <a:pPr lvl="3"/>
            <a:r>
              <a:rPr lang="en-US" sz="2000" b="1" dirty="0" smtClean="0"/>
              <a:t>acquired </a:t>
            </a:r>
            <a:r>
              <a:rPr lang="en-US" sz="2000" b="1" dirty="0"/>
              <a:t>impaired </a:t>
            </a:r>
            <a:r>
              <a:rPr lang="en-US" sz="2000" b="1" dirty="0" smtClean="0"/>
              <a:t>color vision</a:t>
            </a:r>
          </a:p>
          <a:p>
            <a:pPr lvl="3"/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00B050"/>
                </a:solidFill>
              </a:rPr>
              <a:t>(cannot be used </a:t>
            </a:r>
            <a:r>
              <a:rPr lang="en-US" sz="2000" b="1" dirty="0" smtClean="0">
                <a:solidFill>
                  <a:srgbClr val="00B050"/>
                </a:solidFill>
              </a:rPr>
              <a:t>with combined </a:t>
            </a:r>
            <a:r>
              <a:rPr lang="en-US" sz="2000" b="1" dirty="0">
                <a:solidFill>
                  <a:srgbClr val="00B050"/>
                </a:solidFill>
              </a:rPr>
              <a:t>oral contraceptives)</a:t>
            </a:r>
          </a:p>
          <a:p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26906" y="1604209"/>
            <a:ext cx="3080083" cy="3611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 effects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Headaches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nausea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vomiting,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diarrhea,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muscle pain,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dysmenorrhea</a:t>
            </a:r>
          </a:p>
          <a:p>
            <a:pPr marL="34290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Contraception</a:t>
            </a:r>
          </a:p>
          <a:p>
            <a:pPr marL="1143000" lvl="2" indent="-2286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8372" y="143925"/>
            <a:ext cx="583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DE7E18"/>
                  </a:solidFill>
                  <a:prstDash val="solid"/>
                </a:ln>
                <a:solidFill>
                  <a:srgbClr val="DE7E18">
                    <a:lumMod val="40000"/>
                    <a:lumOff val="60000"/>
                  </a:srgbClr>
                </a:solidFill>
              </a:rPr>
              <a:t>Tranexamic acid</a:t>
            </a:r>
            <a:endParaRPr lang="en-US" sz="5400" b="1" dirty="0">
              <a:ln w="22225">
                <a:solidFill>
                  <a:srgbClr val="DE7E18"/>
                </a:solidFill>
                <a:prstDash val="solid"/>
              </a:ln>
              <a:solidFill>
                <a:srgbClr val="DE7E1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63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581" y="1666568"/>
            <a:ext cx="9956031" cy="424465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This </a:t>
            </a:r>
            <a:r>
              <a:rPr lang="en-US" sz="2400" b="1" dirty="0"/>
              <a:t>drug, a synthetic analog of </a:t>
            </a:r>
            <a:r>
              <a:rPr lang="en-US" sz="2400" b="1" dirty="0">
                <a:solidFill>
                  <a:srgbClr val="00B050"/>
                </a:solidFill>
              </a:rPr>
              <a:t>vasopressin</a:t>
            </a:r>
            <a:r>
              <a:rPr lang="en-US" sz="2400" b="1" dirty="0" smtClean="0"/>
              <a:t>, promotes </a:t>
            </a:r>
            <a:r>
              <a:rPr lang="en-US" sz="2400" b="1" dirty="0"/>
              <a:t>the release of </a:t>
            </a:r>
            <a:r>
              <a:rPr lang="en-US" sz="2400" b="1" dirty="0" smtClean="0">
                <a:solidFill>
                  <a:srgbClr val="00B050"/>
                </a:solidFill>
              </a:rPr>
              <a:t>von </a:t>
            </a:r>
            <a:r>
              <a:rPr lang="en-US" sz="2400" b="1" dirty="0" err="1" smtClean="0">
                <a:solidFill>
                  <a:srgbClr val="00B050"/>
                </a:solidFill>
              </a:rPr>
              <a:t>Willebrand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factor </a:t>
            </a:r>
            <a:r>
              <a:rPr lang="en-US" sz="2400" b="1" dirty="0"/>
              <a:t>from endothelial </a:t>
            </a:r>
            <a:r>
              <a:rPr lang="en-US" sz="2400" b="1" dirty="0" smtClean="0"/>
              <a:t>cell storage </a:t>
            </a:r>
            <a:r>
              <a:rPr lang="en-US" sz="2400" b="1" dirty="0"/>
              <a:t>sites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It </a:t>
            </a:r>
            <a:r>
              <a:rPr lang="en-US" sz="2400" b="1" dirty="0"/>
              <a:t>is used to treat </a:t>
            </a:r>
            <a:r>
              <a:rPr lang="en-US" sz="2400" b="1" dirty="0" smtClean="0"/>
              <a:t>patients with </a:t>
            </a:r>
            <a:r>
              <a:rPr lang="en-US" sz="2400" b="1" dirty="0"/>
              <a:t>bleeding disorders, notably, </a:t>
            </a:r>
            <a:r>
              <a:rPr lang="en-US" sz="2400" b="1" dirty="0" smtClean="0"/>
              <a:t>von </a:t>
            </a:r>
            <a:r>
              <a:rPr lang="en-US" sz="2400" b="1" dirty="0" err="1" smtClean="0"/>
              <a:t>Willebrand’s</a:t>
            </a:r>
            <a:r>
              <a:rPr lang="en-US" sz="2400" b="1" dirty="0" smtClean="0"/>
              <a:t> </a:t>
            </a:r>
            <a:r>
              <a:rPr lang="en-US" sz="2400" b="1" dirty="0"/>
              <a:t>disease, </a:t>
            </a:r>
            <a:r>
              <a:rPr lang="en-US" sz="2400" b="1" dirty="0">
                <a:solidFill>
                  <a:srgbClr val="0070C0"/>
                </a:solidFill>
              </a:rPr>
              <a:t>during episodes </a:t>
            </a:r>
            <a:r>
              <a:rPr lang="en-US" sz="2400" b="1" dirty="0" smtClean="0">
                <a:solidFill>
                  <a:srgbClr val="0070C0"/>
                </a:solidFill>
              </a:rPr>
              <a:t>of acute </a:t>
            </a:r>
            <a:r>
              <a:rPr lang="en-US" sz="2400" b="1" dirty="0">
                <a:solidFill>
                  <a:srgbClr val="0070C0"/>
                </a:solidFill>
              </a:rPr>
              <a:t>AUB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It should be utilized </a:t>
            </a:r>
            <a:r>
              <a:rPr lang="en-US" sz="2400" b="1" dirty="0" smtClean="0">
                <a:solidFill>
                  <a:srgbClr val="FF0000"/>
                </a:solidFill>
              </a:rPr>
              <a:t>only when </a:t>
            </a:r>
            <a:r>
              <a:rPr lang="en-US" sz="2400" b="1" dirty="0">
                <a:solidFill>
                  <a:srgbClr val="FF0000"/>
                </a:solidFill>
              </a:rPr>
              <a:t>all other hormonal and </a:t>
            </a:r>
            <a:r>
              <a:rPr lang="en-US" sz="2400" b="1" dirty="0" err="1" smtClean="0">
                <a:solidFill>
                  <a:srgbClr val="FF0000"/>
                </a:solidFill>
              </a:rPr>
              <a:t>nonhormonal</a:t>
            </a:r>
            <a:r>
              <a:rPr lang="en-US" sz="2400" b="1" dirty="0" smtClean="0">
                <a:solidFill>
                  <a:srgbClr val="FF0000"/>
                </a:solidFill>
              </a:rPr>
              <a:t> therapies </a:t>
            </a:r>
            <a:r>
              <a:rPr lang="en-US" sz="2400" b="1" dirty="0">
                <a:solidFill>
                  <a:srgbClr val="FF0000"/>
                </a:solidFill>
              </a:rPr>
              <a:t>have failed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 smtClean="0"/>
              <a:t> Collaboration with </a:t>
            </a:r>
            <a:r>
              <a:rPr lang="en-US" sz="2400" b="1" dirty="0"/>
              <a:t>a </a:t>
            </a:r>
            <a:r>
              <a:rPr lang="en-US" sz="2400" b="1" dirty="0">
                <a:solidFill>
                  <a:srgbClr val="7030A0"/>
                </a:solidFill>
              </a:rPr>
              <a:t>hematologist</a:t>
            </a:r>
            <a:r>
              <a:rPr lang="en-US" sz="2400" b="1" dirty="0"/>
              <a:t> is </a:t>
            </a:r>
            <a:r>
              <a:rPr lang="en-US" sz="2400" b="1" dirty="0" smtClean="0"/>
              <a:t>strongly encouraged </a:t>
            </a:r>
            <a:r>
              <a:rPr lang="en-US" sz="2400" b="1" dirty="0"/>
              <a:t>before treatment of </a:t>
            </a:r>
            <a:r>
              <a:rPr lang="en-US" sz="2400" b="1" dirty="0" smtClean="0"/>
              <a:t>AUB with </a:t>
            </a:r>
            <a:r>
              <a:rPr lang="en-US" sz="2400" b="1" dirty="0"/>
              <a:t>desmopressin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2004" y="283128"/>
            <a:ext cx="4825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Desmopressin</a:t>
            </a:r>
          </a:p>
        </p:txBody>
      </p:sp>
    </p:spTree>
    <p:extLst>
      <p:ext uri="{BB962C8B-B14F-4D97-AF65-F5344CB8AC3E}">
        <p14:creationId xmlns:p14="http://schemas.microsoft.com/office/powerpoint/2010/main" val="22453665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83" y="1812472"/>
            <a:ext cx="9674666" cy="450668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It is </a:t>
            </a:r>
            <a:r>
              <a:rPr lang="en-US" sz="2000" b="1" dirty="0"/>
              <a:t>important to </a:t>
            </a:r>
            <a:r>
              <a:rPr lang="en-US" sz="2000" b="1" dirty="0" smtClean="0"/>
              <a:t>select medical </a:t>
            </a:r>
            <a:r>
              <a:rPr lang="en-US" sz="2000" b="1" dirty="0"/>
              <a:t>therapy by fully assessing </a:t>
            </a:r>
            <a:r>
              <a:rPr lang="en-US" sz="2000" b="1" dirty="0" smtClean="0"/>
              <a:t>the patient’s </a:t>
            </a:r>
            <a:r>
              <a:rPr lang="en-US" sz="2000" b="1" dirty="0"/>
              <a:t>medical history, age, desire </a:t>
            </a:r>
            <a:r>
              <a:rPr lang="en-US" sz="2000" b="1" dirty="0" smtClean="0"/>
              <a:t>for fertility</a:t>
            </a:r>
            <a:r>
              <a:rPr lang="en-US" sz="2000" b="1" dirty="0"/>
              <a:t>, and risk factors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/>
              <a:t>The </a:t>
            </a:r>
            <a:r>
              <a:rPr lang="en-US" sz="2000" b="1" dirty="0" smtClean="0"/>
              <a:t>ultimate goal </a:t>
            </a:r>
            <a:r>
              <a:rPr lang="en-US" sz="2000" b="1" dirty="0"/>
              <a:t>in the management of AUB </a:t>
            </a:r>
            <a:r>
              <a:rPr lang="en-US" sz="2000" b="1" dirty="0" smtClean="0"/>
              <a:t>is:</a:t>
            </a:r>
          </a:p>
          <a:p>
            <a:pPr lvl="1"/>
            <a:r>
              <a:rPr lang="en-US" sz="1800" b="1" dirty="0" smtClean="0"/>
              <a:t>to </a:t>
            </a:r>
            <a:r>
              <a:rPr lang="en-US" sz="1800" b="1" dirty="0" smtClean="0"/>
              <a:t>identify </a:t>
            </a:r>
            <a:r>
              <a:rPr lang="en-US" sz="1800" b="1" dirty="0"/>
              <a:t>the cause and prevent recurrence</a:t>
            </a:r>
            <a:r>
              <a:rPr lang="en-US" sz="1800" b="1" dirty="0" smtClean="0"/>
              <a:t>,</a:t>
            </a:r>
          </a:p>
          <a:p>
            <a:pPr lvl="1"/>
            <a:r>
              <a:rPr lang="en-US" sz="1800" b="1" dirty="0" smtClean="0"/>
              <a:t>to </a:t>
            </a:r>
            <a:r>
              <a:rPr lang="en-US" sz="1800" b="1" dirty="0"/>
              <a:t>create a long-term </a:t>
            </a:r>
            <a:r>
              <a:rPr lang="en-US" sz="1800" b="1" dirty="0" smtClean="0"/>
              <a:t>clinical plan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to </a:t>
            </a:r>
            <a:r>
              <a:rPr lang="en-US" sz="1800" b="1" dirty="0"/>
              <a:t>prevent and treat anemia</a:t>
            </a:r>
            <a:r>
              <a:rPr lang="en-US" sz="1800" b="1" dirty="0" smtClean="0"/>
              <a:t>,</a:t>
            </a:r>
          </a:p>
          <a:p>
            <a:pPr lvl="1"/>
            <a:r>
              <a:rPr lang="en-US" sz="1800" b="1" dirty="0" smtClean="0"/>
              <a:t>to </a:t>
            </a:r>
            <a:r>
              <a:rPr lang="en-US" sz="1800" b="1" dirty="0" smtClean="0"/>
              <a:t>treat </a:t>
            </a:r>
            <a:r>
              <a:rPr lang="en-US" sz="1800" b="1" dirty="0"/>
              <a:t>underlying systemic or </a:t>
            </a:r>
            <a:r>
              <a:rPr lang="en-US" sz="1800" b="1" dirty="0" smtClean="0"/>
              <a:t>anatomic causes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to </a:t>
            </a:r>
            <a:r>
              <a:rPr lang="en-US" sz="1800" b="1" dirty="0"/>
              <a:t>decrease unnecessary </a:t>
            </a:r>
            <a:r>
              <a:rPr lang="en-US" sz="1800" b="1" dirty="0" smtClean="0"/>
              <a:t>surgical intervention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to </a:t>
            </a:r>
            <a:r>
              <a:rPr lang="en-US" sz="1800" b="1" dirty="0"/>
              <a:t>improve a </a:t>
            </a:r>
            <a:r>
              <a:rPr lang="en-US" sz="1800" b="1" dirty="0" smtClean="0"/>
              <a:t>woman’s quality </a:t>
            </a:r>
            <a:r>
              <a:rPr lang="en-US" sz="1800" b="1" dirty="0"/>
              <a:t>of life.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6014" y="285153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79971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932" y="5562600"/>
            <a:ext cx="8385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 for your attention</a:t>
            </a:r>
            <a:endParaRPr lang="fa-I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72071"/>
            <a:ext cx="12191999" cy="78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228600"/>
            <a:ext cx="9677400" cy="9906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AVB: Presentation-based Management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05000"/>
            <a:ext cx="9448800" cy="4495800"/>
          </a:xfrm>
        </p:spPr>
        <p:txBody>
          <a:bodyPr rtlCol="1">
            <a:normAutofit/>
          </a:bodyPr>
          <a:lstStyle/>
          <a:p>
            <a:pPr marL="285750" indent="-285750"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orbel" panose="020B0503020204020204"/>
              </a:rPr>
              <a:t>History and physical examination</a:t>
            </a:r>
          </a:p>
          <a:p>
            <a:pPr marL="285750" indent="-285750"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orbel" panose="020B0503020204020204"/>
              </a:rPr>
              <a:t>Rule out pregnancy</a:t>
            </a:r>
          </a:p>
          <a:p>
            <a:pPr marL="285750" indent="-285750"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orbel" panose="020B0503020204020204"/>
              </a:rPr>
              <a:t>Determine bleeding pattern </a:t>
            </a:r>
          </a:p>
          <a:p>
            <a:pPr lvl="1"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Corbel" panose="020B0503020204020204"/>
              </a:rPr>
              <a:t>Severe acute bleeding</a:t>
            </a:r>
          </a:p>
          <a:p>
            <a:pPr lvl="1"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Corbel" panose="020B0503020204020204"/>
              </a:rPr>
              <a:t>Irregular bleeding</a:t>
            </a:r>
          </a:p>
          <a:p>
            <a:pPr lvl="1"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Corbel" panose="020B0503020204020204"/>
              </a:rPr>
              <a:t>Menorrhagia</a:t>
            </a:r>
          </a:p>
          <a:p>
            <a:pPr lvl="1"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Corbel" panose="020B0503020204020204"/>
              </a:rPr>
              <a:t>Contraceptive method (oral contraceptive pill (OCP), depo-medroxyprogesterone, IUD)</a:t>
            </a:r>
          </a:p>
          <a:p>
            <a:pPr marL="265176" indent="-265176">
              <a:buFont typeface="Wingdings 2"/>
              <a:buChar char=""/>
              <a:defRPr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8319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4000" b="1" dirty="0">
                <a:solidFill>
                  <a:srgbClr val="FF0000"/>
                </a:solidFill>
              </a:rPr>
              <a:t>Orthostatic hypotension ?</a:t>
            </a:r>
          </a:p>
          <a:p>
            <a:pPr algn="l" rtl="0"/>
            <a:endParaRPr lang="en-US" altLang="en-US" sz="4000" b="1" dirty="0">
              <a:solidFill>
                <a:srgbClr val="FF0000"/>
              </a:solidFill>
            </a:endParaRPr>
          </a:p>
          <a:p>
            <a:pPr algn="l" rtl="0"/>
            <a:r>
              <a:rPr lang="en-US" altLang="en-US" sz="4000" b="1" dirty="0">
                <a:solidFill>
                  <a:srgbClr val="FF0000"/>
                </a:solidFill>
              </a:rPr>
              <a:t> Hemoglobin &lt;10 g/</a:t>
            </a:r>
            <a:r>
              <a:rPr lang="en-US" altLang="en-US" sz="4000" b="1" dirty="0" err="1">
                <a:solidFill>
                  <a:srgbClr val="FF0000"/>
                </a:solidFill>
              </a:rPr>
              <a:t>dL</a:t>
            </a:r>
            <a:r>
              <a:rPr lang="en-US" altLang="en-US" sz="4000" b="1" dirty="0">
                <a:solidFill>
                  <a:srgbClr val="FF0000"/>
                </a:solidFill>
              </a:rPr>
              <a:t> ?</a:t>
            </a:r>
          </a:p>
          <a:p>
            <a:pPr algn="l" rtl="0"/>
            <a:endParaRPr lang="en-US" altLang="en-US" sz="4000" b="1" dirty="0">
              <a:solidFill>
                <a:srgbClr val="FF0000"/>
              </a:solidFill>
            </a:endParaRPr>
          </a:p>
          <a:p>
            <a:pPr algn="l" rtl="0"/>
            <a:r>
              <a:rPr lang="en-US" altLang="en-US" sz="4000" b="1" dirty="0">
                <a:solidFill>
                  <a:srgbClr val="FF0000"/>
                </a:solidFill>
              </a:rPr>
              <a:t> Profuse bleeding ?</a:t>
            </a:r>
          </a:p>
          <a:p>
            <a:pPr algn="l" rtl="0"/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0200" y="304800"/>
            <a:ext cx="93726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Severe acute bleeding (not pregnant)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71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55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457201"/>
            <a:ext cx="9855200" cy="5668963"/>
          </a:xfrm>
        </p:spPr>
      </p:pic>
    </p:spTree>
    <p:extLst>
      <p:ext uri="{BB962C8B-B14F-4D97-AF65-F5344CB8AC3E}">
        <p14:creationId xmlns:p14="http://schemas.microsoft.com/office/powerpoint/2010/main" val="1304447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411288" y="2124076"/>
            <a:ext cx="10020300" cy="4733925"/>
          </a:xfrm>
        </p:spPr>
        <p:txBody>
          <a:bodyPr/>
          <a:lstStyle/>
          <a:p>
            <a:pPr algn="l" rtl="0"/>
            <a:r>
              <a:rPr lang="en-US" altLang="en-US" sz="2700" b="1" dirty="0">
                <a:solidFill>
                  <a:srgbClr val="FF0000"/>
                </a:solidFill>
              </a:rPr>
              <a:t>Orthostatic hypotension or hemoglobin &lt;10 g/</a:t>
            </a:r>
            <a:r>
              <a:rPr lang="en-US" altLang="en-US" sz="2700" b="1" dirty="0" err="1">
                <a:solidFill>
                  <a:srgbClr val="FF0000"/>
                </a:solidFill>
              </a:rPr>
              <a:t>dL</a:t>
            </a:r>
            <a:r>
              <a:rPr lang="en-US" altLang="en-US" sz="2700" b="1" dirty="0">
                <a:solidFill>
                  <a:srgbClr val="FF0000"/>
                </a:solidFill>
              </a:rPr>
              <a:t> or profuse bleeding.</a:t>
            </a:r>
          </a:p>
          <a:p>
            <a:pPr lvl="1" algn="l" rtl="0"/>
            <a:r>
              <a:rPr lang="en-US" altLang="en-US" sz="2700" b="1" dirty="0"/>
              <a:t> Admit to the hospital.</a:t>
            </a:r>
          </a:p>
          <a:p>
            <a:pPr lvl="1" algn="l" rtl="0"/>
            <a:r>
              <a:rPr lang="en-US" altLang="en-US" sz="2700" b="1" dirty="0"/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Premarin</a:t>
            </a:r>
            <a:r>
              <a:rPr lang="en-US" altLang="en-US" sz="2700" b="1" dirty="0">
                <a:solidFill>
                  <a:srgbClr val="002060"/>
                </a:solidFill>
              </a:rPr>
              <a:t> 25 mg IV q4 hours × 24 hours</a:t>
            </a:r>
            <a:r>
              <a:rPr lang="en-US" altLang="en-US" sz="2700" b="1" dirty="0"/>
              <a:t> + </a:t>
            </a:r>
            <a:r>
              <a:rPr lang="en-US" altLang="en-US" sz="2700" b="1" dirty="0">
                <a:solidFill>
                  <a:srgbClr val="00B050"/>
                </a:solidFill>
              </a:rPr>
              <a:t>25 mg of promethazine PO or IM or per rectum every 4 to 6 hours </a:t>
            </a:r>
            <a:r>
              <a:rPr lang="en-US" altLang="en-US" sz="2700" b="1" dirty="0"/>
              <a:t>as needed for nausea.</a:t>
            </a:r>
          </a:p>
          <a:p>
            <a:pPr lvl="1" algn="l" rtl="0"/>
            <a:r>
              <a:rPr lang="en-US" altLang="en-US" sz="2700" b="1" dirty="0"/>
              <a:t> Dilation and curettage (D&amp;C) if no response </a:t>
            </a:r>
            <a:r>
              <a:rPr lang="en-US" altLang="en-US" sz="2700" b="1" dirty="0">
                <a:solidFill>
                  <a:srgbClr val="7030A0"/>
                </a:solidFill>
              </a:rPr>
              <a:t>after 1 to 2 doses of </a:t>
            </a:r>
            <a:r>
              <a:rPr lang="en-US" altLang="en-US" sz="2700" b="1" dirty="0" err="1">
                <a:solidFill>
                  <a:srgbClr val="7030A0"/>
                </a:solidFill>
              </a:rPr>
              <a:t>Premarin</a:t>
            </a:r>
            <a:r>
              <a:rPr lang="en-US" altLang="en-US" sz="2700" b="1" dirty="0">
                <a:solidFill>
                  <a:srgbClr val="7030A0"/>
                </a:solidFill>
              </a:rPr>
              <a:t>. </a:t>
            </a:r>
          </a:p>
          <a:p>
            <a:pPr lvl="1" algn="l" rtl="0"/>
            <a:r>
              <a:rPr lang="en-US" altLang="en-US" sz="2700" b="1" dirty="0"/>
              <a:t>Transfuse if hemoglobin &lt;7.5 g/</a:t>
            </a:r>
            <a:r>
              <a:rPr lang="en-US" altLang="en-US" sz="2700" b="1" dirty="0" err="1"/>
              <a:t>dL</a:t>
            </a:r>
            <a:r>
              <a:rPr lang="en-US" altLang="en-US" sz="2700" b="1" dirty="0"/>
              <a:t>. </a:t>
            </a:r>
          </a:p>
          <a:p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19201" y="533400"/>
            <a:ext cx="986090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</a:rPr>
              <a:t>Severe acute bleeding (not pregnant)</a:t>
            </a:r>
          </a:p>
        </p:txBody>
      </p:sp>
    </p:spTree>
    <p:extLst>
      <p:ext uri="{BB962C8B-B14F-4D97-AF65-F5344CB8AC3E}">
        <p14:creationId xmlns:p14="http://schemas.microsoft.com/office/powerpoint/2010/main" val="1807950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781175"/>
            <a:ext cx="9593263" cy="4541838"/>
          </a:xfrm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363" b="1" dirty="0">
                <a:solidFill>
                  <a:srgbClr val="FF0000"/>
                </a:solidFill>
              </a:rPr>
              <a:t>Orthostatic hypotension or hemoglobin &lt;10 g/</a:t>
            </a:r>
            <a:r>
              <a:rPr lang="en-US" sz="2363" b="1" dirty="0" err="1">
                <a:solidFill>
                  <a:srgbClr val="FF0000"/>
                </a:solidFill>
              </a:rPr>
              <a:t>dL</a:t>
            </a:r>
            <a:r>
              <a:rPr lang="en-US" sz="2363" b="1" dirty="0">
                <a:solidFill>
                  <a:srgbClr val="FF0000"/>
                </a:solidFill>
              </a:rPr>
              <a:t> or profuse bleeding.</a:t>
            </a:r>
          </a:p>
          <a:p>
            <a:pPr lvl="1" algn="l" rtl="0">
              <a:defRPr/>
            </a:pPr>
            <a:r>
              <a:rPr lang="en-US" sz="2363" b="1" dirty="0">
                <a:solidFill>
                  <a:srgbClr val="7030A0"/>
                </a:solidFill>
              </a:rPr>
              <a:t>Simultaneous with IV </a:t>
            </a:r>
            <a:r>
              <a:rPr lang="en-US" sz="2363" b="1" dirty="0" err="1">
                <a:solidFill>
                  <a:srgbClr val="7030A0"/>
                </a:solidFill>
              </a:rPr>
              <a:t>Premarin</a:t>
            </a:r>
            <a:r>
              <a:rPr lang="en-US" sz="2363" b="1" dirty="0"/>
              <a:t>, start </a:t>
            </a:r>
            <a:r>
              <a:rPr lang="en-US" sz="2363" b="1" dirty="0" err="1">
                <a:solidFill>
                  <a:srgbClr val="C00000"/>
                </a:solidFill>
              </a:rPr>
              <a:t>LoOvral</a:t>
            </a:r>
            <a:r>
              <a:rPr lang="en-US" sz="2363" b="1" dirty="0">
                <a:solidFill>
                  <a:srgbClr val="C00000"/>
                </a:solidFill>
              </a:rPr>
              <a:t>, 1 active pill QID × 4d, TID × 3d, BID × 2d, QD × 3 weeks, then one week off, then cycle for at least 3 months.</a:t>
            </a:r>
          </a:p>
          <a:p>
            <a:pPr lvl="1" algn="l" rtl="0">
              <a:defRPr/>
            </a:pPr>
            <a:r>
              <a:rPr lang="en-US" sz="2363" b="1" dirty="0"/>
              <a:t> If OCP contraindicated, </a:t>
            </a:r>
            <a:r>
              <a:rPr lang="en-US" sz="2363" b="1" dirty="0">
                <a:solidFill>
                  <a:srgbClr val="00B050"/>
                </a:solidFill>
              </a:rPr>
              <a:t>cycle 10 mg of Provera for 14 days, off 14 days, on 14 days, and so on for at least 3 months.</a:t>
            </a:r>
          </a:p>
          <a:p>
            <a:pPr lvl="1" algn="l" rtl="0">
              <a:defRPr/>
            </a:pPr>
            <a:r>
              <a:rPr lang="en-US" sz="2363" b="1" dirty="0"/>
              <a:t> Obtain TVUS, TSH, complete blood cell count (CBC), platelet count, prothrombin time, activated partial thromboplastin time, and platelet function analysis.</a:t>
            </a:r>
          </a:p>
          <a:p>
            <a:pPr lvl="1" algn="l" rtl="0">
              <a:defRPr/>
            </a:pPr>
            <a:r>
              <a:rPr lang="en-US" sz="2363" b="1" dirty="0"/>
              <a:t> Start oral iron. </a:t>
            </a:r>
          </a:p>
          <a:p>
            <a:pPr algn="l" rtl="0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3680" y="304800"/>
            <a:ext cx="958215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</a:rPr>
              <a:t>Severe acute bleeding (not pregnant)</a:t>
            </a:r>
          </a:p>
        </p:txBody>
      </p:sp>
    </p:spTree>
    <p:extLst>
      <p:ext uri="{BB962C8B-B14F-4D97-AF65-F5344CB8AC3E}">
        <p14:creationId xmlns:p14="http://schemas.microsoft.com/office/powerpoint/2010/main" val="36931601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1219200" y="2133601"/>
            <a:ext cx="9761538" cy="4468813"/>
          </a:xfrm>
        </p:spPr>
        <p:txBody>
          <a:bodyPr/>
          <a:lstStyle/>
          <a:p>
            <a:pPr algn="l" rtl="0"/>
            <a:r>
              <a:rPr lang="en-US" altLang="en-US" sz="2700" b="1" dirty="0">
                <a:solidFill>
                  <a:srgbClr val="FF0000"/>
                </a:solidFill>
              </a:rPr>
              <a:t>No orthostatic hypotension, hemoglobin ≥10 g/</a:t>
            </a:r>
            <a:r>
              <a:rPr lang="en-US" altLang="en-US" sz="2700" b="1" dirty="0" err="1">
                <a:solidFill>
                  <a:srgbClr val="FF0000"/>
                </a:solidFill>
              </a:rPr>
              <a:t>dL</a:t>
            </a:r>
            <a:r>
              <a:rPr lang="en-US" altLang="en-US" sz="2700" b="1" dirty="0">
                <a:solidFill>
                  <a:srgbClr val="FF0000"/>
                </a:solidFill>
              </a:rPr>
              <a:t>, bleeding not profuse. </a:t>
            </a:r>
          </a:p>
          <a:p>
            <a:pPr lvl="1" algn="l" rtl="0"/>
            <a:r>
              <a:rPr lang="en-US" altLang="en-US" sz="2700" b="1" dirty="0"/>
              <a:t>Outpatient management:</a:t>
            </a:r>
          </a:p>
          <a:p>
            <a:pPr lvl="1" algn="l" rtl="0"/>
            <a:r>
              <a:rPr lang="en-US" altLang="en-US" sz="2700" b="1" dirty="0"/>
              <a:t> </a:t>
            </a:r>
            <a:r>
              <a:rPr lang="en-US" altLang="en-US" sz="2700" b="1" dirty="0">
                <a:solidFill>
                  <a:srgbClr val="00B050"/>
                </a:solidFill>
              </a:rPr>
              <a:t>2.5 mg of </a:t>
            </a:r>
            <a:r>
              <a:rPr lang="en-US" altLang="en-US" sz="2700" b="1" dirty="0" err="1">
                <a:solidFill>
                  <a:srgbClr val="00B050"/>
                </a:solidFill>
              </a:rPr>
              <a:t>Premarin</a:t>
            </a:r>
            <a:r>
              <a:rPr lang="en-US" altLang="en-US" sz="2700" b="1" dirty="0">
                <a:solidFill>
                  <a:srgbClr val="00B050"/>
                </a:solidFill>
              </a:rPr>
              <a:t> PO QID plus 25 mg of promethazine PO or IM or per rectum every 4 to 6 hours </a:t>
            </a:r>
            <a:r>
              <a:rPr lang="en-US" altLang="en-US" sz="2700" b="1" dirty="0"/>
              <a:t>as needed for nausea.</a:t>
            </a:r>
          </a:p>
          <a:p>
            <a:pPr lvl="1" algn="l" rtl="0"/>
            <a:r>
              <a:rPr lang="en-US" altLang="en-US" sz="2700" b="1" dirty="0"/>
              <a:t> </a:t>
            </a:r>
            <a:r>
              <a:rPr lang="en-US" altLang="en-US" sz="2700" b="1" dirty="0">
                <a:solidFill>
                  <a:srgbClr val="002060"/>
                </a:solidFill>
              </a:rPr>
              <a:t>D&amp;C if no response after 2 to 4 doses of </a:t>
            </a:r>
            <a:r>
              <a:rPr lang="en-US" altLang="en-US" sz="2700" b="1" dirty="0" err="1">
                <a:solidFill>
                  <a:srgbClr val="002060"/>
                </a:solidFill>
              </a:rPr>
              <a:t>Premarin</a:t>
            </a:r>
            <a:r>
              <a:rPr lang="en-US" altLang="en-US" sz="2700" b="1" dirty="0">
                <a:solidFill>
                  <a:srgbClr val="002060"/>
                </a:solidFill>
              </a:rPr>
              <a:t> or sooner if bleeding &gt;1 pad/hour. </a:t>
            </a:r>
          </a:p>
          <a:p>
            <a:pPr algn="l" rtl="0"/>
            <a:endParaRPr lang="en-US" alt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1367709" y="381000"/>
            <a:ext cx="9465007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</a:rPr>
              <a:t>Severe acute bleeding (not pregnant)</a:t>
            </a:r>
          </a:p>
        </p:txBody>
      </p:sp>
    </p:spTree>
    <p:extLst>
      <p:ext uri="{BB962C8B-B14F-4D97-AF65-F5344CB8AC3E}">
        <p14:creationId xmlns:p14="http://schemas.microsoft.com/office/powerpoint/2010/main" val="401056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254" y="2422093"/>
            <a:ext cx="9984990" cy="3909436"/>
          </a:xfrm>
        </p:spPr>
        <p:txBody>
          <a:bodyPr>
            <a:normAutofit/>
          </a:bodyPr>
          <a:lstStyle/>
          <a:p>
            <a:pPr marL="0" indent="0" algn="l" rtl="0"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The normal </a:t>
            </a:r>
            <a:r>
              <a:rPr lang="en-US" b="1" dirty="0" smtClean="0">
                <a:solidFill>
                  <a:srgbClr val="FF0000"/>
                </a:solidFill>
              </a:rPr>
              <a:t>interval is 21 to 35 days</a:t>
            </a:r>
            <a:r>
              <a:rPr lang="en-US" b="1" dirty="0" smtClean="0"/>
              <a:t>.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 The normal duration of bleeding </a:t>
            </a:r>
            <a:r>
              <a:rPr lang="en-US" b="1" dirty="0" smtClean="0">
                <a:solidFill>
                  <a:srgbClr val="00B050"/>
                </a:solidFill>
              </a:rPr>
              <a:t>is 1 to 7 days</a:t>
            </a:r>
            <a:r>
              <a:rPr lang="en-US" b="1" dirty="0" smtClean="0"/>
              <a:t>.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 The amount should be less than </a:t>
            </a:r>
            <a:r>
              <a:rPr lang="en-US" b="1" dirty="0" smtClean="0">
                <a:solidFill>
                  <a:srgbClr val="0070C0"/>
                </a:solidFill>
              </a:rPr>
              <a:t>1 pad or tampon per 3-hour period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with </a:t>
            </a:r>
            <a:r>
              <a:rPr lang="en-US" b="1" dirty="0"/>
              <a:t>cycle-to-cycle variation </a:t>
            </a:r>
            <a:r>
              <a:rPr lang="en-US" b="1" dirty="0">
                <a:solidFill>
                  <a:srgbClr val="7030A0"/>
                </a:solidFill>
              </a:rPr>
              <a:t>over 12 months of 2 to 20 days</a:t>
            </a:r>
            <a:r>
              <a:rPr lang="en-US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The duration of </a:t>
            </a:r>
            <a:r>
              <a:rPr lang="en-US" b="1" dirty="0">
                <a:solidFill>
                  <a:srgbClr val="7030A0"/>
                </a:solidFill>
              </a:rPr>
              <a:t>the follicular phase is highly variable</a:t>
            </a:r>
            <a:r>
              <a:rPr lang="en-US" b="1" dirty="0"/>
              <a:t>, ranging from </a:t>
            </a:r>
            <a:r>
              <a:rPr lang="en-US" b="1" dirty="0">
                <a:solidFill>
                  <a:srgbClr val="7030A0"/>
                </a:solidFill>
              </a:rPr>
              <a:t>10.3 to 16.3 days</a:t>
            </a:r>
            <a:r>
              <a:rPr lang="en-US" b="1" dirty="0"/>
              <a:t>, whereas the </a:t>
            </a:r>
            <a:r>
              <a:rPr lang="en-US" b="1" dirty="0">
                <a:solidFill>
                  <a:srgbClr val="FF0000"/>
                </a:solidFill>
              </a:rPr>
              <a:t>luteal phase remains fairly constant at </a:t>
            </a:r>
            <a:r>
              <a:rPr lang="en-US" b="1" dirty="0" err="1">
                <a:solidFill>
                  <a:srgbClr val="FF0000"/>
                </a:solidFill>
              </a:rPr>
              <a:t>amean</a:t>
            </a:r>
            <a:r>
              <a:rPr lang="en-US" b="1" dirty="0">
                <a:solidFill>
                  <a:srgbClr val="FF0000"/>
                </a:solidFill>
              </a:rPr>
              <a:t> of 14.13 days </a:t>
            </a:r>
            <a:r>
              <a:rPr lang="en-US" b="1" dirty="0" smtClean="0"/>
              <a:t>.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Cycle length varies most during the years immediately succeeding </a:t>
            </a:r>
            <a:r>
              <a:rPr lang="en-US" b="1" dirty="0">
                <a:solidFill>
                  <a:srgbClr val="7030A0"/>
                </a:solidFill>
              </a:rPr>
              <a:t>menarche</a:t>
            </a:r>
            <a:r>
              <a:rPr lang="en-US" b="1" dirty="0"/>
              <a:t> (age &lt;20 years) and during </a:t>
            </a:r>
            <a:r>
              <a:rPr lang="en-US" b="1" dirty="0">
                <a:solidFill>
                  <a:srgbClr val="7030A0"/>
                </a:solidFill>
              </a:rPr>
              <a:t>the </a:t>
            </a:r>
            <a:r>
              <a:rPr lang="en-US" b="1" dirty="0" err="1">
                <a:solidFill>
                  <a:srgbClr val="7030A0"/>
                </a:solidFill>
              </a:rPr>
              <a:t>perimenopausal</a:t>
            </a:r>
            <a:r>
              <a:rPr lang="en-US" b="1" dirty="0">
                <a:solidFill>
                  <a:srgbClr val="7030A0"/>
                </a:solidFill>
              </a:rPr>
              <a:t> transition </a:t>
            </a:r>
            <a:r>
              <a:rPr lang="en-US" b="1" dirty="0"/>
              <a:t>(age &gt;40 years) because these age ranges have the highest prevalence of </a:t>
            </a:r>
            <a:r>
              <a:rPr lang="en-US" b="1" dirty="0" err="1">
                <a:solidFill>
                  <a:srgbClr val="7030A0"/>
                </a:solidFill>
              </a:rPr>
              <a:t>anovulatory</a:t>
            </a:r>
            <a:r>
              <a:rPr lang="en-US" b="1" dirty="0">
                <a:solidFill>
                  <a:srgbClr val="7030A0"/>
                </a:solidFill>
              </a:rPr>
              <a:t> cycles</a:t>
            </a:r>
            <a:r>
              <a:rPr lang="en-US" b="1" dirty="0"/>
              <a:t>. 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45345" y="457201"/>
            <a:ext cx="591219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Vaginal Bleeding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</a:p>
          <a:p>
            <a:pPr algn="ctr"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What’s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Normal?</a:t>
            </a:r>
            <a:endParaRPr lang="fa-I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22683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475" y="1631950"/>
            <a:ext cx="8775700" cy="522605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2363" b="1" dirty="0">
                <a:solidFill>
                  <a:srgbClr val="FF0000"/>
                </a:solidFill>
              </a:rPr>
              <a:t>No orthostatic hypotension, hemoglobin ≥10 g/</a:t>
            </a:r>
            <a:r>
              <a:rPr lang="en-US" sz="2363" b="1" dirty="0" err="1">
                <a:solidFill>
                  <a:srgbClr val="FF0000"/>
                </a:solidFill>
              </a:rPr>
              <a:t>dL</a:t>
            </a:r>
            <a:r>
              <a:rPr lang="en-US" sz="2363" b="1" dirty="0">
                <a:solidFill>
                  <a:srgbClr val="FF0000"/>
                </a:solidFill>
              </a:rPr>
              <a:t>, bleeding not profuse. </a:t>
            </a:r>
          </a:p>
          <a:p>
            <a:pPr lvl="1" algn="l" rtl="0">
              <a:defRPr/>
            </a:pPr>
            <a:r>
              <a:rPr lang="en-US" sz="2363" b="1" dirty="0"/>
              <a:t>After acute bleeding start </a:t>
            </a:r>
            <a:r>
              <a:rPr lang="en-US" sz="2363" b="1" dirty="0" err="1"/>
              <a:t>LoOvral</a:t>
            </a:r>
            <a:r>
              <a:rPr lang="en-US" sz="2363" b="1" dirty="0"/>
              <a:t>, 1 active pill QID × 4d, TID × 3d, BID × 2d, QD × 3 weeks, then 1 week off, then cycle for at least 3 months.</a:t>
            </a:r>
          </a:p>
          <a:p>
            <a:pPr lvl="1" algn="l" rtl="0">
              <a:defRPr/>
            </a:pPr>
            <a:r>
              <a:rPr lang="en-US" sz="2363" b="1" dirty="0"/>
              <a:t> If OCP contraindicated, cycle 10 mg of Provera for 14 days, off 14 days, on 14 days, and so on for at least 3 months. </a:t>
            </a:r>
          </a:p>
          <a:p>
            <a:pPr lvl="1" algn="l" rtl="0">
              <a:defRPr/>
            </a:pPr>
            <a:r>
              <a:rPr lang="en-US" sz="2363" b="1" dirty="0"/>
              <a:t>Obtain TVUS, TSH, CBC, platelet count, prothrombin time, activated partial thromboplastin time, and platelet function analysis.</a:t>
            </a:r>
          </a:p>
          <a:p>
            <a:pPr lvl="1" algn="l" rtl="0">
              <a:defRPr/>
            </a:pPr>
            <a:r>
              <a:rPr lang="en-US" sz="2363" b="1" dirty="0"/>
              <a:t> Start oral iron. </a:t>
            </a:r>
          </a:p>
          <a:p>
            <a:pPr algn="l" rtl="0">
              <a:defRPr/>
            </a:pPr>
            <a:endParaRPr lang="en-US" sz="2363" dirty="0"/>
          </a:p>
        </p:txBody>
      </p:sp>
      <p:sp>
        <p:nvSpPr>
          <p:cNvPr id="4" name="Rectangle 3"/>
          <p:cNvSpPr/>
          <p:nvPr/>
        </p:nvSpPr>
        <p:spPr>
          <a:xfrm>
            <a:off x="761446" y="457201"/>
            <a:ext cx="1053365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Severe acute bleeding (not pregnant)</a:t>
            </a:r>
          </a:p>
        </p:txBody>
      </p:sp>
    </p:spTree>
    <p:extLst>
      <p:ext uri="{BB962C8B-B14F-4D97-AF65-F5344CB8AC3E}">
        <p14:creationId xmlns:p14="http://schemas.microsoft.com/office/powerpoint/2010/main" val="2227320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1295401" y="1570038"/>
            <a:ext cx="9809163" cy="5014912"/>
          </a:xfrm>
        </p:spPr>
        <p:txBody>
          <a:bodyPr/>
          <a:lstStyle/>
          <a:p>
            <a:pPr algn="l" rtl="0"/>
            <a:r>
              <a:rPr lang="en-US" altLang="en-US" sz="2800" b="1" dirty="0" smtClean="0"/>
              <a:t>TSH. Prolactin if </a:t>
            </a:r>
            <a:r>
              <a:rPr lang="en-US" altLang="en-US" sz="2800" b="1" dirty="0" err="1" smtClean="0"/>
              <a:t>oligomenorrhea</a:t>
            </a:r>
            <a:r>
              <a:rPr lang="en-US" altLang="en-US" sz="2800" b="1" dirty="0" smtClean="0"/>
              <a:t>.</a:t>
            </a:r>
          </a:p>
          <a:p>
            <a:pPr algn="l" rtl="0"/>
            <a:r>
              <a:rPr lang="en-US" altLang="en-US" sz="2800" b="1" dirty="0" smtClean="0"/>
              <a:t>If more than age 35 or prolonged unopposed estrogen, obtain endometrial biopsy and consider TVUS.</a:t>
            </a:r>
          </a:p>
          <a:p>
            <a:pPr algn="l" rtl="0"/>
            <a:r>
              <a:rPr lang="en-US" altLang="en-US" sz="2800" b="1" dirty="0" smtClean="0"/>
              <a:t>Consider as a cause </a:t>
            </a:r>
            <a:r>
              <a:rPr lang="en-US" altLang="en-US" sz="2800" b="1" dirty="0" err="1" smtClean="0"/>
              <a:t>endometritis</a:t>
            </a:r>
            <a:r>
              <a:rPr lang="en-US" altLang="en-US" sz="2800" b="1" dirty="0" smtClean="0"/>
              <a:t> (tender uterus), medications (phenytoin, antipsychotics, tricyclic antidepressants, corticosteroids), advanced systemic disease, or polycystic ovary syndrome. </a:t>
            </a:r>
          </a:p>
          <a:p>
            <a:pPr algn="l" rtl="0"/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44957" y="304801"/>
            <a:ext cx="95542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Irregular bleeding in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nonpregnant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patient </a:t>
            </a:r>
          </a:p>
        </p:txBody>
      </p:sp>
    </p:spTree>
    <p:extLst>
      <p:ext uri="{BB962C8B-B14F-4D97-AF65-F5344CB8AC3E}">
        <p14:creationId xmlns:p14="http://schemas.microsoft.com/office/powerpoint/2010/main" val="1500433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64" y="1632857"/>
            <a:ext cx="10646226" cy="4082143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000" b="1" dirty="0" smtClean="0"/>
              <a:t>If </a:t>
            </a:r>
            <a:r>
              <a:rPr lang="en-US" sz="2000" b="1" dirty="0"/>
              <a:t>the patient does not want to achieve pregnancy, start oral contraceptive (</a:t>
            </a:r>
            <a:r>
              <a:rPr lang="en-US" sz="2000" b="1" dirty="0" err="1"/>
              <a:t>eg</a:t>
            </a:r>
            <a:r>
              <a:rPr lang="en-US" sz="2000" b="1" dirty="0"/>
              <a:t>, </a:t>
            </a:r>
            <a:r>
              <a:rPr lang="en-US" sz="2000" b="1" dirty="0" err="1"/>
              <a:t>Necon</a:t>
            </a:r>
            <a:r>
              <a:rPr lang="en-US" sz="2000" b="1" dirty="0"/>
              <a:t> 1/35) and cycle at least 3 months</a:t>
            </a:r>
            <a:r>
              <a:rPr lang="en-US" sz="2000" b="1" dirty="0" smtClean="0"/>
              <a:t>.</a:t>
            </a:r>
          </a:p>
          <a:p>
            <a:pPr algn="l" rtl="0"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If the oral contraceptive is contraindicated, start 10 mg of Provera QD for 14 days, off 14 days, on 14 days, and so on for at least 3 months</a:t>
            </a:r>
            <a:r>
              <a:rPr lang="en-US" sz="2000" b="1" dirty="0" smtClean="0"/>
              <a:t>.</a:t>
            </a:r>
          </a:p>
          <a:p>
            <a:pPr algn="l" rtl="0"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If abnormal bleeding persists, offer higher dose oral contraceptive (</a:t>
            </a:r>
            <a:r>
              <a:rPr lang="en-US" sz="2000" b="1" dirty="0" err="1"/>
              <a:t>eg</a:t>
            </a:r>
            <a:r>
              <a:rPr lang="en-US" sz="2000" b="1" dirty="0"/>
              <a:t>, </a:t>
            </a:r>
            <a:r>
              <a:rPr lang="en-US" sz="2000" b="1" dirty="0" err="1"/>
              <a:t>Demulen</a:t>
            </a:r>
            <a:r>
              <a:rPr lang="en-US" sz="2000" b="1" dirty="0"/>
              <a:t> 1/50) or higher dose Provera (20 mg, 30 mg, 40 mg, 60 mg, 80 mg). </a:t>
            </a:r>
            <a:endParaRPr lang="en-US" sz="2000" b="1" dirty="0" smtClean="0"/>
          </a:p>
          <a:p>
            <a:pPr algn="l" rtl="0">
              <a:defRPr/>
            </a:pPr>
            <a:r>
              <a:rPr lang="en-US" sz="2000" b="1" dirty="0" smtClean="0"/>
              <a:t>If </a:t>
            </a:r>
            <a:r>
              <a:rPr lang="en-US" sz="2000" b="1" dirty="0"/>
              <a:t>abnormal bleeding persists, consider TVUS and endometrial biopsy. </a:t>
            </a:r>
          </a:p>
          <a:p>
            <a:pPr algn="l" rtl="0">
              <a:defRPr/>
            </a:pPr>
            <a:r>
              <a:rPr lang="en-US" sz="2000" b="1" dirty="0"/>
              <a:t>Contraindications to oral contraceptives include history of thromboembolic event or stroke, estrogen-dependent tumor, active liver disease, pregnancy, hypertriglyceridemia, smoking more than 15 cigarettes per day when age is ≥35. </a:t>
            </a:r>
          </a:p>
          <a:p>
            <a:pPr algn="l" rtl="0">
              <a:defRPr/>
            </a:pP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485899" y="212271"/>
            <a:ext cx="97481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Irregular bleeding in </a:t>
            </a: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nonpregnant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 patient </a:t>
            </a:r>
          </a:p>
        </p:txBody>
      </p:sp>
    </p:spTree>
    <p:extLst>
      <p:ext uri="{BB962C8B-B14F-4D97-AF65-F5344CB8AC3E}">
        <p14:creationId xmlns:p14="http://schemas.microsoft.com/office/powerpoint/2010/main" val="3520093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868489"/>
            <a:ext cx="9286875" cy="44529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2000" b="1" dirty="0" smtClean="0"/>
              <a:t>TSH</a:t>
            </a:r>
            <a:r>
              <a:rPr lang="en-US" sz="2000" b="1" dirty="0"/>
              <a:t>. Hemoglobin. Consider platelet function analysis. Consider TVUS if abnormal uterus on pelvic examination.</a:t>
            </a:r>
          </a:p>
          <a:p>
            <a:pPr algn="l" rtl="0">
              <a:defRPr/>
            </a:pPr>
            <a:r>
              <a:rPr lang="en-US" sz="2000" b="1" dirty="0"/>
              <a:t>Cycle oral contraceptive (</a:t>
            </a:r>
            <a:r>
              <a:rPr lang="en-US" sz="2000" b="1" dirty="0" err="1"/>
              <a:t>eg</a:t>
            </a:r>
            <a:r>
              <a:rPr lang="en-US" sz="2000" b="1" dirty="0"/>
              <a:t>, </a:t>
            </a:r>
            <a:r>
              <a:rPr lang="en-US" sz="2000" b="1" dirty="0" err="1"/>
              <a:t>Necon</a:t>
            </a:r>
            <a:r>
              <a:rPr lang="en-US" sz="2000" b="1" dirty="0"/>
              <a:t> 1/35</a:t>
            </a:r>
            <a:r>
              <a:rPr lang="en-US" sz="2000" b="1" dirty="0" smtClean="0"/>
              <a:t>).</a:t>
            </a:r>
          </a:p>
          <a:p>
            <a:pPr algn="l" rtl="0"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If oral contraceptive contraindicated, 10 mg of Provera QD x 14 days, off 14 days, on 14 days, and so on for at least 3 months. </a:t>
            </a:r>
            <a:endParaRPr lang="en-US" sz="2000" b="1" dirty="0" smtClean="0"/>
          </a:p>
          <a:p>
            <a:pPr algn="l" rtl="0">
              <a:defRPr/>
            </a:pPr>
            <a:r>
              <a:rPr lang="en-US" sz="2000" b="1" dirty="0" smtClean="0"/>
              <a:t>Other </a:t>
            </a:r>
            <a:r>
              <a:rPr lang="en-US" sz="2000" b="1" dirty="0"/>
              <a:t>options include nonsteroidal </a:t>
            </a:r>
            <a:r>
              <a:rPr lang="en-US" sz="2000" b="1" dirty="0" err="1"/>
              <a:t>antiinflammatory</a:t>
            </a:r>
            <a:r>
              <a:rPr lang="en-US" sz="2000" b="1" dirty="0"/>
              <a:t> drugs (</a:t>
            </a:r>
            <a:r>
              <a:rPr lang="en-US" sz="2000" b="1" dirty="0" err="1"/>
              <a:t>eg</a:t>
            </a:r>
            <a:r>
              <a:rPr lang="en-US" sz="2000" b="1" dirty="0"/>
              <a:t>, 400 mg of ibuprofen TID for 4 days, staring day 1 of menses) or no treatment. </a:t>
            </a:r>
          </a:p>
          <a:p>
            <a:pPr algn="l" rtl="0">
              <a:defRPr/>
            </a:pPr>
            <a:r>
              <a:rPr lang="en-US" sz="2000" b="1" dirty="0"/>
              <a:t>If response inadequate, obtain TVUS to identify polyps, </a:t>
            </a:r>
            <a:r>
              <a:rPr lang="en-US" sz="2000" b="1" dirty="0" err="1"/>
              <a:t>myomas</a:t>
            </a:r>
            <a:r>
              <a:rPr lang="en-US" sz="2000" b="1" dirty="0"/>
              <a:t>, endometrial hyperplasia, </a:t>
            </a:r>
            <a:r>
              <a:rPr lang="en-US" sz="2000" b="1" dirty="0" err="1"/>
              <a:t>adenomyosis</a:t>
            </a:r>
            <a:r>
              <a:rPr lang="en-US" sz="2000" b="1" dirty="0"/>
              <a:t>.</a:t>
            </a:r>
          </a:p>
          <a:p>
            <a:pPr algn="l" rtl="0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1" y="391088"/>
            <a:ext cx="747440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Menorrhagia in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nonpregnant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patient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498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2425"/>
            <a:ext cx="9753600" cy="4840288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b="1" dirty="0" smtClean="0"/>
              <a:t>Breakthrough </a:t>
            </a:r>
            <a:r>
              <a:rPr lang="en-US" b="1" dirty="0"/>
              <a:t>bleeding</a:t>
            </a:r>
            <a:r>
              <a:rPr lang="en-US" b="1" dirty="0" smtClean="0"/>
              <a:t>.</a:t>
            </a:r>
          </a:p>
          <a:p>
            <a:pPr lvl="1" algn="l" rtl="0">
              <a:defRPr/>
            </a:pPr>
            <a:r>
              <a:rPr lang="en-US" sz="1800" b="1" dirty="0" smtClean="0"/>
              <a:t> </a:t>
            </a:r>
            <a:r>
              <a:rPr lang="en-US" sz="1800" b="1" dirty="0"/>
              <a:t>If breakthrough bleeding occurs during the first 3 months, encourage continued use</a:t>
            </a:r>
            <a:r>
              <a:rPr lang="en-US" sz="1800" b="1" dirty="0" smtClean="0"/>
              <a:t>.</a:t>
            </a:r>
          </a:p>
          <a:p>
            <a:pPr lvl="1" algn="l" rtl="0">
              <a:defRPr/>
            </a:pPr>
            <a:r>
              <a:rPr lang="en-US" sz="1800" b="1" dirty="0" smtClean="0"/>
              <a:t> </a:t>
            </a:r>
            <a:r>
              <a:rPr lang="en-US" sz="1800" b="1" dirty="0"/>
              <a:t>If breakthrough bleeding occurs after 3 months of use or patient requests intervention sooner, test for chlamydia and gonorrhea, ask about compliance, consider changing to higher estrogen pill (</a:t>
            </a:r>
            <a:r>
              <a:rPr lang="en-US" sz="1800" b="1" dirty="0" err="1"/>
              <a:t>eg</a:t>
            </a:r>
            <a:r>
              <a:rPr lang="en-US" sz="1800" b="1" dirty="0"/>
              <a:t>, </a:t>
            </a:r>
            <a:r>
              <a:rPr lang="en-US" sz="1800" b="1" dirty="0" err="1"/>
              <a:t>Necon</a:t>
            </a:r>
            <a:r>
              <a:rPr lang="en-US" sz="1800" b="1" dirty="0"/>
              <a:t> 1/35, </a:t>
            </a:r>
            <a:r>
              <a:rPr lang="en-US" sz="1800" b="1" dirty="0" err="1"/>
              <a:t>Demulen</a:t>
            </a:r>
            <a:r>
              <a:rPr lang="en-US" sz="1800" b="1" dirty="0"/>
              <a:t> 1/35, </a:t>
            </a:r>
            <a:r>
              <a:rPr lang="en-US" sz="1800" b="1" dirty="0" err="1"/>
              <a:t>Demulen</a:t>
            </a:r>
            <a:r>
              <a:rPr lang="en-US" sz="1800" b="1" dirty="0"/>
              <a:t> 1/50, </a:t>
            </a:r>
            <a:r>
              <a:rPr lang="en-US" sz="1800" b="1" dirty="0" err="1"/>
              <a:t>LoOvral</a:t>
            </a:r>
            <a:r>
              <a:rPr lang="en-US" sz="1800" b="1" dirty="0" smtClean="0"/>
              <a:t>).</a:t>
            </a:r>
          </a:p>
          <a:p>
            <a:pPr lvl="1" algn="l" rtl="0">
              <a:defRPr/>
            </a:pPr>
            <a:r>
              <a:rPr lang="en-US" sz="1800" b="1" dirty="0" smtClean="0"/>
              <a:t> </a:t>
            </a:r>
            <a:r>
              <a:rPr lang="en-US" sz="1800" b="1" dirty="0"/>
              <a:t>If more than age 35, obtain endometrial biopsy. </a:t>
            </a:r>
          </a:p>
          <a:p>
            <a:pPr algn="l" rtl="0">
              <a:defRPr/>
            </a:pPr>
            <a:r>
              <a:rPr lang="en-US" b="1" dirty="0"/>
              <a:t>Amenorrhea</a:t>
            </a:r>
            <a:r>
              <a:rPr lang="en-US" b="1" dirty="0" smtClean="0"/>
              <a:t>.</a:t>
            </a:r>
          </a:p>
          <a:p>
            <a:pPr lvl="1" algn="l" rtl="0">
              <a:defRPr/>
            </a:pPr>
            <a:r>
              <a:rPr lang="en-US" sz="1800" b="1" dirty="0" smtClean="0"/>
              <a:t> </a:t>
            </a:r>
            <a:r>
              <a:rPr lang="en-US" sz="1800" b="1" dirty="0"/>
              <a:t>Rule out pregnancy</a:t>
            </a:r>
            <a:r>
              <a:rPr lang="en-US" sz="1800" b="1" dirty="0" smtClean="0"/>
              <a:t>.</a:t>
            </a:r>
          </a:p>
          <a:p>
            <a:pPr lvl="1" algn="l" rtl="0">
              <a:defRPr/>
            </a:pPr>
            <a:r>
              <a:rPr lang="en-US" sz="1800" b="1" dirty="0" smtClean="0"/>
              <a:t> </a:t>
            </a:r>
            <a:r>
              <a:rPr lang="en-US" sz="1800" b="1" dirty="0"/>
              <a:t>Consider higher estrogen pill (</a:t>
            </a:r>
            <a:r>
              <a:rPr lang="en-US" sz="1800" b="1" dirty="0" err="1"/>
              <a:t>eg</a:t>
            </a:r>
            <a:r>
              <a:rPr lang="en-US" sz="1800" b="1" dirty="0"/>
              <a:t>, </a:t>
            </a:r>
            <a:r>
              <a:rPr lang="en-US" sz="1800" b="1" dirty="0" err="1"/>
              <a:t>Necon</a:t>
            </a:r>
            <a:r>
              <a:rPr lang="en-US" sz="1800" b="1" dirty="0"/>
              <a:t> 1/35, </a:t>
            </a:r>
            <a:r>
              <a:rPr lang="en-US" sz="1800" b="1" dirty="0" err="1"/>
              <a:t>Demulen</a:t>
            </a:r>
            <a:r>
              <a:rPr lang="en-US" sz="1800" b="1" dirty="0"/>
              <a:t> 1/35, </a:t>
            </a:r>
            <a:r>
              <a:rPr lang="en-US" sz="1800" b="1" dirty="0" err="1"/>
              <a:t>Demulen</a:t>
            </a:r>
            <a:r>
              <a:rPr lang="en-US" sz="1800" b="1" dirty="0"/>
              <a:t> 1/50, </a:t>
            </a:r>
            <a:r>
              <a:rPr lang="en-US" sz="1800" b="1" dirty="0" err="1"/>
              <a:t>LoOvral</a:t>
            </a:r>
            <a:r>
              <a:rPr lang="en-US" sz="1800" b="1" dirty="0" smtClean="0"/>
              <a:t>).</a:t>
            </a:r>
          </a:p>
          <a:p>
            <a:pPr lvl="1" algn="l" rtl="0">
              <a:defRPr/>
            </a:pPr>
            <a:r>
              <a:rPr lang="en-US" sz="1800" b="1" dirty="0" smtClean="0"/>
              <a:t> </a:t>
            </a:r>
            <a:r>
              <a:rPr lang="en-US" sz="1800" b="1" dirty="0"/>
              <a:t>Or may continue same pill because endometrial hyperplasia should not develop on oral contraceptives. </a:t>
            </a:r>
          </a:p>
          <a:p>
            <a:pPr lvl="1" algn="l" rtl="0">
              <a:defRPr/>
            </a:pP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66863" y="457201"/>
            <a:ext cx="100944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Oral contraceptive pill-associated bleeding </a:t>
            </a:r>
          </a:p>
        </p:txBody>
      </p:sp>
    </p:spTree>
    <p:extLst>
      <p:ext uri="{BB962C8B-B14F-4D97-AF65-F5344CB8AC3E}">
        <p14:creationId xmlns:p14="http://schemas.microsoft.com/office/powerpoint/2010/main" val="38840926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289" y="1981200"/>
            <a:ext cx="9439275" cy="427355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dirty="0" smtClean="0"/>
              <a:t> </a:t>
            </a:r>
            <a:r>
              <a:rPr lang="en-US" b="1" dirty="0" smtClean="0"/>
              <a:t>Amenorrhea.</a:t>
            </a:r>
          </a:p>
          <a:p>
            <a:pPr lvl="1" algn="l" rtl="0">
              <a:defRPr/>
            </a:pPr>
            <a:r>
              <a:rPr lang="en-US" b="1" dirty="0" smtClean="0"/>
              <a:t> </a:t>
            </a:r>
            <a:r>
              <a:rPr lang="en-US" b="1" dirty="0"/>
              <a:t>Advise that amenorrhea or scant bleeding is expected.</a:t>
            </a:r>
          </a:p>
          <a:p>
            <a:pPr algn="l" rtl="0">
              <a:defRPr/>
            </a:pPr>
            <a:r>
              <a:rPr lang="en-US" b="1" dirty="0"/>
              <a:t>If unacceptable irregular bleeding and patient more than age 35 or otherwise at risk for endometrial carcinoma, do endometrial biopsy. </a:t>
            </a:r>
          </a:p>
          <a:p>
            <a:pPr algn="l" rtl="0">
              <a:defRPr/>
            </a:pPr>
            <a:r>
              <a:rPr lang="en-US" b="1" dirty="0"/>
              <a:t>If less than age 35 and not otherwise at high risk for endometrial carcinoma and first 4 to 6 months of use, can encourage continued use or substitute oral contraceptive, or temporarily increase frequency of injections (</a:t>
            </a:r>
            <a:r>
              <a:rPr lang="en-US" b="1" dirty="0" err="1"/>
              <a:t>eg</a:t>
            </a:r>
            <a:r>
              <a:rPr lang="en-US" b="1" dirty="0"/>
              <a:t>, every 2 months). </a:t>
            </a:r>
          </a:p>
          <a:p>
            <a:pPr algn="l" rtl="0">
              <a:defRPr/>
            </a:pPr>
            <a:r>
              <a:rPr lang="en-US" b="1" dirty="0"/>
              <a:t>If less than age 35 and not otherwise at high risk for endometrial carcinoma and after first 4 to 6 months of use, offer 1.25 mg of </a:t>
            </a:r>
            <a:r>
              <a:rPr lang="en-US" b="1" dirty="0" err="1"/>
              <a:t>Premarin</a:t>
            </a:r>
            <a:r>
              <a:rPr lang="en-US" b="1" dirty="0"/>
              <a:t> QD for 7 days. </a:t>
            </a:r>
            <a:endParaRPr lang="en-US" b="1" dirty="0" smtClean="0"/>
          </a:p>
          <a:p>
            <a:pPr algn="l" rtl="0">
              <a:defRPr/>
            </a:pPr>
            <a:r>
              <a:rPr lang="en-US" b="1" dirty="0" smtClean="0"/>
              <a:t>Can </a:t>
            </a:r>
            <a:r>
              <a:rPr lang="en-US" b="1" dirty="0"/>
              <a:t>repeat </a:t>
            </a:r>
            <a:r>
              <a:rPr lang="en-US" b="1" dirty="0" err="1"/>
              <a:t>Premarin</a:t>
            </a:r>
            <a:r>
              <a:rPr lang="en-US" b="1" dirty="0"/>
              <a:t> course if abnormal bleeding recurs. Consider other methods of contraception if bleeding persists. </a:t>
            </a:r>
          </a:p>
          <a:p>
            <a:pPr algn="l" rtl="0">
              <a:defRPr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933" y="381000"/>
            <a:ext cx="943399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Depo-medroxyprogesterone </a:t>
            </a:r>
          </a:p>
          <a:p>
            <a:pPr algn="ctr">
              <a:defRPr/>
            </a:pP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or progesterone-only pill-associated bleeding </a:t>
            </a:r>
          </a:p>
        </p:txBody>
      </p:sp>
    </p:spTree>
    <p:extLst>
      <p:ext uri="{BB962C8B-B14F-4D97-AF65-F5344CB8AC3E}">
        <p14:creationId xmlns:p14="http://schemas.microsoft.com/office/powerpoint/2010/main" val="3890596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9291638" cy="4953000"/>
          </a:xfrm>
        </p:spPr>
        <p:txBody>
          <a:bodyPr/>
          <a:lstStyle/>
          <a:p>
            <a:pPr algn="l" rtl="0"/>
            <a:r>
              <a:rPr lang="en-US" altLang="en-US" sz="2000" b="1" dirty="0" smtClean="0"/>
              <a:t>Uterus tender; 100 mg of doxycycline BID for 10 days. Consider removal.</a:t>
            </a:r>
          </a:p>
          <a:p>
            <a:pPr algn="l" rtl="0"/>
            <a:r>
              <a:rPr lang="en-US" altLang="en-US" sz="2000" b="1" dirty="0" smtClean="0"/>
              <a:t>First 4 to 6 months of use. Encourage continued use. Can offer NSAID (</a:t>
            </a:r>
            <a:r>
              <a:rPr lang="en-US" altLang="en-US" sz="2000" b="1" dirty="0" err="1" smtClean="0"/>
              <a:t>eg</a:t>
            </a:r>
            <a:r>
              <a:rPr lang="en-US" altLang="en-US" sz="2000" b="1" dirty="0" smtClean="0"/>
              <a:t>, 400 mg of ibuprofen TID for 4 days, starting day 1 of menses). </a:t>
            </a:r>
          </a:p>
          <a:p>
            <a:pPr algn="l" rtl="0"/>
            <a:r>
              <a:rPr lang="en-US" altLang="en-US" sz="2000" b="1" dirty="0" smtClean="0"/>
              <a:t>After 4 to 6 months of use, consider oral contraceptive for one cycle or, if copper IUD, 10 mg of Provera QD for 7 days. If unacceptable bleeding persists, consider removal. </a:t>
            </a:r>
          </a:p>
          <a:p>
            <a:pPr algn="l" rtl="0"/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86040" y="457201"/>
            <a:ext cx="77348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IUD-associated bleeding </a:t>
            </a:r>
          </a:p>
        </p:txBody>
      </p:sp>
    </p:spTree>
    <p:extLst>
      <p:ext uri="{BB962C8B-B14F-4D97-AF65-F5344CB8AC3E}">
        <p14:creationId xmlns:p14="http://schemas.microsoft.com/office/powerpoint/2010/main" val="16428743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932" y="5562600"/>
            <a:ext cx="8385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 for your attention</a:t>
            </a:r>
            <a:endParaRPr lang="fa-I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72071"/>
            <a:ext cx="12191999" cy="78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411" y="2326106"/>
            <a:ext cx="10293435" cy="4026568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Severe acute bleeding: </a:t>
            </a:r>
            <a:r>
              <a:rPr lang="en-US" sz="2400" b="1" dirty="0" smtClean="0"/>
              <a:t>Bleeding that requires more than </a:t>
            </a:r>
            <a:r>
              <a:rPr lang="en-US" sz="2400" b="1" dirty="0" smtClean="0">
                <a:solidFill>
                  <a:srgbClr val="0070C0"/>
                </a:solidFill>
              </a:rPr>
              <a:t>one pad/tampon per hour or vital signs indicating hypovolemia</a:t>
            </a:r>
            <a:r>
              <a:rPr lang="en-US" sz="2400" b="1" dirty="0" smtClean="0"/>
              <a:t>.</a:t>
            </a:r>
          </a:p>
          <a:p>
            <a:pPr algn="l" rtl="0"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Irregular bleeding: </a:t>
            </a:r>
            <a:r>
              <a:rPr lang="en-US" sz="2400" b="1" dirty="0" smtClean="0"/>
              <a:t>Includes </a:t>
            </a:r>
            <a:r>
              <a:rPr lang="en-US" sz="2400" b="1" dirty="0" err="1" smtClean="0"/>
              <a:t>metrorrhagia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menometrorrhagia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oligomenorrhea</a:t>
            </a:r>
            <a:r>
              <a:rPr lang="en-US" sz="2400" b="1" dirty="0" smtClean="0"/>
              <a:t>, prolonged bleeding, intermenstrual bleeding, or other irregular pattern.</a:t>
            </a:r>
          </a:p>
          <a:p>
            <a:pPr algn="l" rtl="0"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Menorrhagia: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Heavy but regular </a:t>
            </a:r>
            <a:r>
              <a:rPr lang="en-US" sz="2400" b="1" dirty="0" smtClean="0"/>
              <a:t>cyclic bleeding </a:t>
            </a:r>
            <a:r>
              <a:rPr lang="en-US" sz="2400" b="1" dirty="0" smtClean="0">
                <a:solidFill>
                  <a:srgbClr val="00B050"/>
                </a:solidFill>
              </a:rPr>
              <a:t>plus 7 days </a:t>
            </a:r>
            <a:r>
              <a:rPr lang="en-US" sz="2400" b="1" dirty="0" smtClean="0"/>
              <a:t>of bleeding or clots or iron deﬁciency anemia.</a:t>
            </a:r>
          </a:p>
          <a:p>
            <a:pPr algn="l" rtl="0"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Prolonged bleeding 12 days should be considered irregular regardless of cyclic pattern.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5345" y="457201"/>
            <a:ext cx="591219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Vaginal Bleeding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</a:p>
          <a:p>
            <a:pPr algn="ctr"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What’s abnormal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fa-I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255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15" y="237779"/>
            <a:ext cx="9301739" cy="802908"/>
          </a:xfrm>
        </p:spPr>
        <p:txBody>
          <a:bodyPr/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Vaginal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957" y="1040687"/>
            <a:ext cx="9712573" cy="8370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Fifty percent </a:t>
            </a:r>
            <a:r>
              <a:rPr lang="en-US" sz="2800" b="1" dirty="0"/>
              <a:t>of the endometrial </a:t>
            </a:r>
            <a:r>
              <a:rPr lang="en-US" sz="2800" b="1" dirty="0" smtClean="0"/>
              <a:t>lining is </a:t>
            </a:r>
            <a:r>
              <a:rPr lang="en-US" sz="2800" b="1" dirty="0"/>
              <a:t>shed during the </a:t>
            </a:r>
            <a:r>
              <a:rPr lang="en-US" sz="2800" b="1" dirty="0">
                <a:solidFill>
                  <a:srgbClr val="FF0000"/>
                </a:solidFill>
              </a:rPr>
              <a:t>first 24 hours </a:t>
            </a:r>
            <a:r>
              <a:rPr lang="en-US" sz="2800" b="1" dirty="0"/>
              <a:t>of </a:t>
            </a:r>
            <a:r>
              <a:rPr lang="en-US" sz="2800" b="1" dirty="0" smtClean="0"/>
              <a:t>menstrual flow.</a:t>
            </a:r>
          </a:p>
        </p:txBody>
      </p:sp>
      <p:pic>
        <p:nvPicPr>
          <p:cNvPr id="3074" name="Picture 2" descr="Image result for 50 perc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b="11272"/>
          <a:stretch/>
        </p:blipFill>
        <p:spPr bwMode="auto">
          <a:xfrm>
            <a:off x="3342917" y="2253342"/>
            <a:ext cx="4805040" cy="4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9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15" y="237779"/>
            <a:ext cx="9301739" cy="802908"/>
          </a:xfrm>
        </p:spPr>
        <p:txBody>
          <a:bodyPr/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Vaginal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1" y="1040687"/>
            <a:ext cx="9761559" cy="11310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Vasoconstriction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the denuded </a:t>
            </a:r>
            <a:r>
              <a:rPr lang="en-US" b="1" dirty="0">
                <a:solidFill>
                  <a:srgbClr val="0070C0"/>
                </a:solidFill>
              </a:rPr>
              <a:t>spiral arterioles </a:t>
            </a:r>
            <a:r>
              <a:rPr lang="en-US" b="1" dirty="0"/>
              <a:t>in the basal </a:t>
            </a:r>
            <a:r>
              <a:rPr lang="en-US" b="1" dirty="0" smtClean="0"/>
              <a:t>layer of </a:t>
            </a:r>
            <a:r>
              <a:rPr lang="en-US" b="1" dirty="0"/>
              <a:t>the endometrium (and, potentially, </a:t>
            </a:r>
            <a:r>
              <a:rPr lang="en-US" b="1" dirty="0" smtClean="0">
                <a:solidFill>
                  <a:srgbClr val="0070C0"/>
                </a:solidFill>
              </a:rPr>
              <a:t>the radial </a:t>
            </a:r>
            <a:r>
              <a:rPr lang="en-US" b="1" dirty="0">
                <a:solidFill>
                  <a:srgbClr val="0070C0"/>
                </a:solidFill>
              </a:rPr>
              <a:t>arteries </a:t>
            </a:r>
            <a:r>
              <a:rPr lang="en-US" b="1" dirty="0"/>
              <a:t>in the surface of the myometrium</a:t>
            </a:r>
            <a:r>
              <a:rPr lang="en-US" b="1" dirty="0" smtClean="0"/>
              <a:t>) brings </a:t>
            </a:r>
            <a:r>
              <a:rPr lang="en-US" b="1" dirty="0"/>
              <a:t>about the end </a:t>
            </a:r>
            <a:r>
              <a:rPr lang="en-US" b="1" dirty="0" smtClean="0"/>
              <a:t>of menses.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95" y="3102429"/>
            <a:ext cx="7496480" cy="354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17" y="2171700"/>
            <a:ext cx="4111378" cy="4514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8458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802</TotalTime>
  <Words>3952</Words>
  <Application>Microsoft Office PowerPoint</Application>
  <PresentationFormat>Widescreen</PresentationFormat>
  <Paragraphs>480</Paragraphs>
  <Slides>67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MS PGothic</vt:lpstr>
      <vt:lpstr>Arial</vt:lpstr>
      <vt:lpstr>Calibri</vt:lpstr>
      <vt:lpstr>Century Gothic</vt:lpstr>
      <vt:lpstr>Corbel</vt:lpstr>
      <vt:lpstr>Tahoma</vt:lpstr>
      <vt:lpstr>Times New Roman</vt:lpstr>
      <vt:lpstr>Wingdings</vt:lpstr>
      <vt:lpstr>Wingdings 2</vt:lpstr>
      <vt:lpstr>Wingdings 3</vt:lpstr>
      <vt:lpstr>Wisp</vt:lpstr>
      <vt:lpstr>Chart</vt:lpstr>
      <vt:lpstr>Abnormal uterine bleeding in reproductive-aged women : medical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Vaginal Bleeding</vt:lpstr>
      <vt:lpstr>Vaginal Bleeding</vt:lpstr>
      <vt:lpstr>Vaginal Bleeding</vt:lpstr>
      <vt:lpstr>PowerPoint Presentation</vt:lpstr>
      <vt:lpstr>Focused assessment of abnormal uterine bleeding : History </vt:lpstr>
      <vt:lpstr>Focused assessment of abnormal uterine bleeding : History </vt:lpstr>
      <vt:lpstr>Focused assessment of abnormal uterine bleeding : History </vt:lpstr>
      <vt:lpstr>PowerPoint Presentation</vt:lpstr>
      <vt:lpstr>Laboratory </vt:lpstr>
      <vt:lpstr>Women who should undergo evaluation for endometrial hyperplasia or endometrial cancer </vt:lpstr>
      <vt:lpstr>PowerPoint Presentation</vt:lpstr>
      <vt:lpstr>Structural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Combined contraceptives Contraindications </vt:lpstr>
      <vt:lpstr>Combined contraceptives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GnRH agonists </vt:lpstr>
      <vt:lpstr>PowerPoint Presentation</vt:lpstr>
      <vt:lpstr>PowerPoint Presentation</vt:lpstr>
      <vt:lpstr>PowerPoint Presentation</vt:lpstr>
      <vt:lpstr>PowerPoint Presentation</vt:lpstr>
      <vt:lpstr>Endometrial plasminogen activators and  Local fibrinolytic 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AVB: Presentation-based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</dc:creator>
  <cp:lastModifiedBy>parham</cp:lastModifiedBy>
  <cp:revision>219</cp:revision>
  <dcterms:created xsi:type="dcterms:W3CDTF">2018-01-28T08:12:52Z</dcterms:created>
  <dcterms:modified xsi:type="dcterms:W3CDTF">2018-02-14T20:24:15Z</dcterms:modified>
</cp:coreProperties>
</file>