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sldIdLst>
    <p:sldId id="256" r:id="rId3"/>
    <p:sldId id="258" r:id="rId4"/>
    <p:sldId id="257" r:id="rId5"/>
    <p:sldId id="261" r:id="rId6"/>
    <p:sldId id="262" r:id="rId7"/>
    <p:sldId id="259" r:id="rId8"/>
    <p:sldId id="263" r:id="rId9"/>
    <p:sldId id="260"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824" y="-3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297C5C4-3EF6-481F-A072-D53CA93A6BCF}" type="datetimeFigureOut">
              <a:rPr lang="en-US" smtClean="0"/>
              <a:pPr/>
              <a:t>12/12/2014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173AFEB-980E-4E1E-9000-33E25571738F}"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97C5C4-3EF6-481F-A072-D53CA93A6BCF}" type="datetimeFigureOut">
              <a:rPr lang="en-US" smtClean="0"/>
              <a:pPr/>
              <a:t>12/12/2014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173AFEB-980E-4E1E-9000-33E2557173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97C5C4-3EF6-481F-A072-D53CA93A6BCF}" type="datetimeFigureOut">
              <a:rPr lang="en-US" smtClean="0"/>
              <a:pPr/>
              <a:t>12/12/2014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173AFEB-980E-4E1E-9000-33E25571738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97C5C4-3EF6-481F-A072-D53CA93A6BCF}" type="datetimeFigureOut">
              <a:rPr lang="en-US" smtClean="0"/>
              <a:pPr/>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3AFEB-980E-4E1E-9000-33E25571738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97C5C4-3EF6-481F-A072-D53CA93A6BCF}" type="datetimeFigureOut">
              <a:rPr lang="en-US" smtClean="0"/>
              <a:pPr/>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3AFEB-980E-4E1E-9000-33E25571738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97C5C4-3EF6-481F-A072-D53CA93A6BCF}" type="datetimeFigureOut">
              <a:rPr lang="en-US" smtClean="0"/>
              <a:pPr/>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3AFEB-980E-4E1E-9000-33E25571738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97C5C4-3EF6-481F-A072-D53CA93A6BCF}" type="datetimeFigureOut">
              <a:rPr lang="en-US" smtClean="0"/>
              <a:pPr/>
              <a:t>12/12/2014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3AFEB-980E-4E1E-9000-33E25571738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97C5C4-3EF6-481F-A072-D53CA93A6BCF}" type="datetimeFigureOut">
              <a:rPr lang="en-US" smtClean="0"/>
              <a:pPr/>
              <a:t>12/12/2014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73AFEB-980E-4E1E-9000-33E25571738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97C5C4-3EF6-481F-A072-D53CA93A6BCF}" type="datetimeFigureOut">
              <a:rPr lang="en-US" smtClean="0"/>
              <a:pPr/>
              <a:t>12/12/2014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73AFEB-980E-4E1E-9000-33E25571738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7C5C4-3EF6-481F-A072-D53CA93A6BCF}" type="datetimeFigureOut">
              <a:rPr lang="en-US" smtClean="0"/>
              <a:pPr/>
              <a:t>12/12/2014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73AFEB-980E-4E1E-9000-33E25571738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97C5C4-3EF6-481F-A072-D53CA93A6BCF}" type="datetimeFigureOut">
              <a:rPr lang="en-US" smtClean="0"/>
              <a:pPr/>
              <a:t>12/12/2014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3AFEB-980E-4E1E-9000-33E2557173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97C5C4-3EF6-481F-A072-D53CA93A6BCF}" type="datetimeFigureOut">
              <a:rPr lang="en-US" smtClean="0"/>
              <a:pPr/>
              <a:t>12/12/2014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173AFEB-980E-4E1E-9000-33E25571738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97C5C4-3EF6-481F-A072-D53CA93A6BCF}" type="datetimeFigureOut">
              <a:rPr lang="en-US" smtClean="0"/>
              <a:pPr/>
              <a:t>12/12/2014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3AFEB-980E-4E1E-9000-33E25571738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97C5C4-3EF6-481F-A072-D53CA93A6BCF}" type="datetimeFigureOut">
              <a:rPr lang="en-US" smtClean="0"/>
              <a:pPr/>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3AFEB-980E-4E1E-9000-33E25571738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97C5C4-3EF6-481F-A072-D53CA93A6BCF}" type="datetimeFigureOut">
              <a:rPr lang="en-US" smtClean="0"/>
              <a:pPr/>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3AFEB-980E-4E1E-9000-33E2557173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297C5C4-3EF6-481F-A072-D53CA93A6BCF}" type="datetimeFigureOut">
              <a:rPr lang="en-US" smtClean="0"/>
              <a:pPr/>
              <a:t>12/12/2014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173AFEB-980E-4E1E-9000-33E25571738F}"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97C5C4-3EF6-481F-A072-D53CA93A6BCF}" type="datetimeFigureOut">
              <a:rPr lang="en-US" smtClean="0"/>
              <a:pPr/>
              <a:t>12/12/2014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173AFEB-980E-4E1E-9000-33E2557173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297C5C4-3EF6-481F-A072-D53CA93A6BCF}" type="datetimeFigureOut">
              <a:rPr lang="en-US" smtClean="0"/>
              <a:pPr/>
              <a:t>12/12/2014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173AFEB-980E-4E1E-9000-33E2557173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297C5C4-3EF6-481F-A072-D53CA93A6BCF}" type="datetimeFigureOut">
              <a:rPr lang="en-US" smtClean="0"/>
              <a:pPr/>
              <a:t>12/12/2014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173AFEB-980E-4E1E-9000-33E2557173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297C5C4-3EF6-481F-A072-D53CA93A6BCF}" type="datetimeFigureOut">
              <a:rPr lang="en-US" smtClean="0"/>
              <a:pPr/>
              <a:t>12/12/2014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173AFEB-980E-4E1E-9000-33E25571738F}"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97C5C4-3EF6-481F-A072-D53CA93A6BCF}" type="datetimeFigureOut">
              <a:rPr lang="en-US" smtClean="0"/>
              <a:pPr/>
              <a:t>12/12/2014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173AFEB-980E-4E1E-9000-33E2557173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297C5C4-3EF6-481F-A072-D53CA93A6BCF}" type="datetimeFigureOut">
              <a:rPr lang="en-US" smtClean="0"/>
              <a:pPr/>
              <a:t>12/12/2014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173AFEB-980E-4E1E-9000-33E25571738F}"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297C5C4-3EF6-481F-A072-D53CA93A6BCF}" type="datetimeFigureOut">
              <a:rPr lang="en-US" smtClean="0"/>
              <a:pPr/>
              <a:t>12/12/2014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173AFEB-980E-4E1E-9000-33E25571738F}"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7C5C4-3EF6-481F-A072-D53CA93A6BCF}" type="datetimeFigureOut">
              <a:rPr lang="en-US" smtClean="0"/>
              <a:pPr/>
              <a:t>12/12/2014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3AFEB-980E-4E1E-9000-33E2557173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Dr. Mazhari\Desktop\New folder (3)\obese-man.jpg"/>
          <p:cNvPicPr>
            <a:picLocks noChangeAspect="1" noChangeArrowheads="1"/>
          </p:cNvPicPr>
          <p:nvPr/>
        </p:nvPicPr>
        <p:blipFill>
          <a:blip r:embed="rId2"/>
          <a:srcRect/>
          <a:stretch>
            <a:fillRect/>
          </a:stretch>
        </p:blipFill>
        <p:spPr bwMode="auto">
          <a:xfrm>
            <a:off x="0" y="457200"/>
            <a:ext cx="9136735" cy="6096000"/>
          </a:xfrm>
          <a:prstGeom prst="rect">
            <a:avLst/>
          </a:prstGeom>
          <a:noFill/>
        </p:spPr>
      </p:pic>
      <p:sp>
        <p:nvSpPr>
          <p:cNvPr id="10" name="TextBox 9"/>
          <p:cNvSpPr txBox="1"/>
          <p:nvPr/>
        </p:nvSpPr>
        <p:spPr>
          <a:xfrm>
            <a:off x="5547917" y="5629870"/>
            <a:ext cx="3596083" cy="1200329"/>
          </a:xfrm>
          <a:prstGeom prst="rect">
            <a:avLst/>
          </a:prstGeom>
          <a:noFill/>
        </p:spPr>
        <p:txBody>
          <a:bodyPr wrap="square" rtlCol="0">
            <a:spAutoFit/>
          </a:bodyPr>
          <a:lstStyle/>
          <a:p>
            <a:pPr algn="ctr" rtl="1"/>
            <a:r>
              <a:rPr lang="fa-IR" b="1" dirty="0" smtClean="0">
                <a:effectLst>
                  <a:outerShdw blurRad="38100" dist="38100" dir="2700000" algn="tl">
                    <a:srgbClr val="000000">
                      <a:alpha val="43137"/>
                    </a:srgbClr>
                  </a:outerShdw>
                </a:effectLst>
                <a:cs typeface="B Mitra" pitchFamily="2" charset="-78"/>
              </a:rPr>
              <a:t>دکتر سید ضیاء الدین مظهری</a:t>
            </a:r>
          </a:p>
          <a:p>
            <a:pPr algn="ctr" rtl="1"/>
            <a:r>
              <a:rPr lang="fa-IR" b="1" dirty="0" smtClean="0">
                <a:effectLst>
                  <a:outerShdw blurRad="38100" dist="38100" dir="2700000" algn="tl">
                    <a:srgbClr val="000000">
                      <a:alpha val="43137"/>
                    </a:srgbClr>
                  </a:outerShdw>
                </a:effectLst>
                <a:cs typeface="B Mitra" pitchFamily="2" charset="-78"/>
              </a:rPr>
              <a:t>متخصص تغذیه و رژیم درمانی از دانشگاه یوستوس فون لبیک آلمان</a:t>
            </a:r>
          </a:p>
          <a:p>
            <a:pPr algn="ctr" rtl="1"/>
            <a:r>
              <a:rPr lang="en-US" b="1" dirty="0" smtClean="0">
                <a:cs typeface="B Mitra" pitchFamily="2" charset="-78"/>
              </a:rPr>
              <a:t>www.drmazhari.com</a:t>
            </a:r>
            <a:endParaRPr lang="en-US" b="1" dirty="0">
              <a:cs typeface="B Mitra" pitchFamily="2" charset="-78"/>
            </a:endParaRPr>
          </a:p>
        </p:txBody>
      </p:sp>
      <p:sp>
        <p:nvSpPr>
          <p:cNvPr id="11" name="TextBox 10"/>
          <p:cNvSpPr txBox="1"/>
          <p:nvPr/>
        </p:nvSpPr>
        <p:spPr>
          <a:xfrm>
            <a:off x="1676400" y="2590800"/>
            <a:ext cx="5295040" cy="646331"/>
          </a:xfrm>
          <a:prstGeom prst="rect">
            <a:avLst/>
          </a:prstGeom>
          <a:noFill/>
        </p:spPr>
        <p:txBody>
          <a:bodyPr wrap="none" rtlCol="0">
            <a:spAutoFit/>
          </a:bodyPr>
          <a:lstStyle/>
          <a:p>
            <a:pPr algn="ctr" rtl="1"/>
            <a:r>
              <a:rPr lang="fa-IR" sz="3600" dirty="0" smtClean="0">
                <a:solidFill>
                  <a:srgbClr val="FF0000"/>
                </a:solidFill>
                <a:cs typeface="B Titr" pitchFamily="2" charset="-78"/>
              </a:rPr>
              <a:t>تغدیه</a:t>
            </a:r>
            <a:r>
              <a:rPr lang="fa-IR" sz="3600" dirty="0" smtClean="0">
                <a:solidFill>
                  <a:srgbClr val="002060"/>
                </a:solidFill>
                <a:cs typeface="B Titr" pitchFamily="2" charset="-78"/>
              </a:rPr>
              <a:t> پس از جراحی های </a:t>
            </a:r>
            <a:r>
              <a:rPr lang="fa-IR" sz="3600" dirty="0" smtClean="0">
                <a:solidFill>
                  <a:schemeClr val="bg1"/>
                </a:solidFill>
                <a:cs typeface="B Titr" pitchFamily="2" charset="-78"/>
              </a:rPr>
              <a:t>چاقی</a:t>
            </a:r>
            <a:endParaRPr lang="en-US" sz="3600" dirty="0">
              <a:solidFill>
                <a:schemeClr val="bg1"/>
              </a:solidFill>
              <a:cs typeface="B Titr"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5000" y="0"/>
            <a:ext cx="7263527" cy="523220"/>
          </a:xfrm>
          <a:prstGeom prst="rect">
            <a:avLst/>
          </a:prstGeom>
          <a:noFill/>
        </p:spPr>
        <p:txBody>
          <a:bodyPr wrap="none" rtlCol="0">
            <a:spAutoFit/>
          </a:bodyPr>
          <a:lstStyle/>
          <a:p>
            <a:pPr algn="ctr" rtl="1"/>
            <a:r>
              <a:rPr lang="fa-IR" sz="2800" dirty="0" smtClean="0">
                <a:solidFill>
                  <a:srgbClr val="FF0000"/>
                </a:solidFill>
                <a:cs typeface="B Titr" pitchFamily="2" charset="-78"/>
              </a:rPr>
              <a:t>2-تغذیه سیستماتیک پس از جراحی های معده و روده ها</a:t>
            </a:r>
            <a:endParaRPr lang="en-US" sz="2800" dirty="0">
              <a:solidFill>
                <a:srgbClr val="002060"/>
              </a:solidFill>
              <a:cs typeface="B Titr" pitchFamily="2" charset="-78"/>
            </a:endParaRPr>
          </a:p>
        </p:txBody>
      </p:sp>
      <p:sp>
        <p:nvSpPr>
          <p:cNvPr id="7" name="TextBox 6"/>
          <p:cNvSpPr txBox="1"/>
          <p:nvPr/>
        </p:nvSpPr>
        <p:spPr>
          <a:xfrm>
            <a:off x="228600" y="1447800"/>
            <a:ext cx="8610600" cy="3323987"/>
          </a:xfrm>
          <a:prstGeom prst="rect">
            <a:avLst/>
          </a:prstGeom>
          <a:noFill/>
        </p:spPr>
        <p:txBody>
          <a:bodyPr wrap="square" rtlCol="0">
            <a:spAutoFit/>
          </a:bodyPr>
          <a:lstStyle/>
          <a:p>
            <a:pPr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الف) عدم امکان تغذیه دهانی در روزهای اول و دوم </a:t>
            </a:r>
          </a:p>
          <a:p>
            <a:pPr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ب) نخستین گروه غذایی آغازین شامل آب گوشت صاف شده، شیر کم چرب، سوپ صاف شده، ماست کم چرب، آب میوه جات رقیق شده به مدت یک تا دو هفته </a:t>
            </a:r>
          </a:p>
          <a:p>
            <a:pPr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ج) مایعات غلیظ شده و خمیری و پوره های بسیار نرم و لطیف تا چند هفته ای بعد </a:t>
            </a:r>
          </a:p>
          <a:p>
            <a:pPr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د) غذاهایی که به راحتی جویده می شوند و کاملاً با بزاق آغشته می گردند (گوشت های لخم فاقد چربی چرخ کرده و سبزیجات ساتوری و کمپوت های </a:t>
            </a:r>
            <a:r>
              <a:rPr lang="fa-IR" sz="2000" dirty="0" smtClean="0">
                <a:cs typeface="B Yekan" pitchFamily="2" charset="-78"/>
              </a:rPr>
              <a:t>میوه </a:t>
            </a:r>
            <a:r>
              <a:rPr lang="fa-IR" sz="2000" dirty="0" smtClean="0">
                <a:cs typeface="B Yekan" pitchFamily="2" charset="-78"/>
              </a:rPr>
              <a:t>خانگی بدون شکر و آب و کاملاً نرم و پخته شده، تا چندین هفته متناسب با عکس و العمل بیمار و روند سیر بهبودی</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4256" y="0"/>
            <a:ext cx="3749744" cy="523220"/>
          </a:xfrm>
          <a:prstGeom prst="rect">
            <a:avLst/>
          </a:prstGeom>
          <a:noFill/>
        </p:spPr>
        <p:txBody>
          <a:bodyPr wrap="none" rtlCol="0">
            <a:spAutoFit/>
          </a:bodyPr>
          <a:lstStyle/>
          <a:p>
            <a:pPr algn="ctr" rtl="1"/>
            <a:r>
              <a:rPr lang="fa-IR" sz="2800" dirty="0" smtClean="0">
                <a:solidFill>
                  <a:srgbClr val="FF0000"/>
                </a:solidFill>
                <a:cs typeface="B Titr" pitchFamily="2" charset="-78"/>
              </a:rPr>
              <a:t>3-توصیه های ضروری اولیه</a:t>
            </a:r>
            <a:endParaRPr lang="en-US" sz="2800" dirty="0">
              <a:solidFill>
                <a:srgbClr val="002060"/>
              </a:solidFill>
              <a:cs typeface="B Titr" pitchFamily="2" charset="-78"/>
            </a:endParaRPr>
          </a:p>
        </p:txBody>
      </p:sp>
      <p:sp>
        <p:nvSpPr>
          <p:cNvPr id="5" name="TextBox 4"/>
          <p:cNvSpPr txBox="1"/>
          <p:nvPr/>
        </p:nvSpPr>
        <p:spPr>
          <a:xfrm>
            <a:off x="228600" y="1447800"/>
            <a:ext cx="8610600" cy="1708160"/>
          </a:xfrm>
          <a:prstGeom prst="rect">
            <a:avLst/>
          </a:prstGeom>
          <a:noFill/>
        </p:spPr>
        <p:txBody>
          <a:bodyPr wrap="square" rtlCol="0">
            <a:spAutoFit/>
          </a:bodyPr>
          <a:lstStyle/>
          <a:p>
            <a:pPr algn="just" rtl="1">
              <a:lnSpc>
                <a:spcPct val="150000"/>
              </a:lnSpc>
              <a:buClr>
                <a:schemeClr val="accent6">
                  <a:lumMod val="75000"/>
                </a:schemeClr>
              </a:buClr>
              <a:buSzPct val="199000"/>
              <a:buFont typeface="Arial" pitchFamily="34" charset="0"/>
              <a:buChar char="•"/>
            </a:pPr>
            <a:r>
              <a:rPr lang="fa-IR" sz="2400" dirty="0" smtClean="0">
                <a:cs typeface="B Yekan" pitchFamily="2" charset="-78"/>
              </a:rPr>
              <a:t>الف) حذف نوشیدنی های حاوی کافئین و نوشابه های گازدار</a:t>
            </a:r>
          </a:p>
          <a:p>
            <a:pPr algn="just" rtl="1">
              <a:lnSpc>
                <a:spcPct val="150000"/>
              </a:lnSpc>
              <a:buClr>
                <a:schemeClr val="accent6">
                  <a:lumMod val="75000"/>
                </a:schemeClr>
              </a:buClr>
              <a:buSzPct val="199000"/>
              <a:buFont typeface="Arial" pitchFamily="34" charset="0"/>
              <a:buChar char="•"/>
            </a:pPr>
            <a:r>
              <a:rPr lang="fa-IR" sz="2400" dirty="0" smtClean="0">
                <a:cs typeface="B Yekan" pitchFamily="2" charset="-78"/>
              </a:rPr>
              <a:t>ب) عدم استفاده از تکه های یخ برای خنک سازی انواع نوشیدنی ها</a:t>
            </a:r>
          </a:p>
          <a:p>
            <a:pPr algn="just" rtl="1">
              <a:lnSpc>
                <a:spcPct val="150000"/>
              </a:lnSpc>
              <a:buClr>
                <a:schemeClr val="accent6">
                  <a:lumMod val="75000"/>
                </a:schemeClr>
              </a:buClr>
              <a:buSzPct val="199000"/>
              <a:buFont typeface="Arial" pitchFamily="34" charset="0"/>
              <a:buChar char="•"/>
            </a:pPr>
            <a:r>
              <a:rPr lang="fa-IR" sz="2400" dirty="0" smtClean="0">
                <a:cs typeface="B Yekan" pitchFamily="2" charset="-78"/>
              </a:rPr>
              <a:t>ج) عدم استفاده از نی یا بطری های ورزشی برای نوشیدن</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458" y="0"/>
            <a:ext cx="8125942" cy="523220"/>
          </a:xfrm>
          <a:prstGeom prst="rect">
            <a:avLst/>
          </a:prstGeom>
          <a:noFill/>
        </p:spPr>
        <p:txBody>
          <a:bodyPr wrap="none" rtlCol="0">
            <a:spAutoFit/>
          </a:bodyPr>
          <a:lstStyle/>
          <a:p>
            <a:pPr algn="ctr" rtl="1"/>
            <a:r>
              <a:rPr lang="fa-IR" sz="2800" dirty="0" smtClean="0">
                <a:solidFill>
                  <a:srgbClr val="FF0000"/>
                </a:solidFill>
                <a:cs typeface="B Titr" pitchFamily="2" charset="-78"/>
              </a:rPr>
              <a:t>اقدامات تغذیه ای و توجهات طولانی مدت برای حفظ دستاوردها</a:t>
            </a:r>
            <a:endParaRPr lang="en-US" sz="2800" dirty="0">
              <a:solidFill>
                <a:srgbClr val="002060"/>
              </a:solidFill>
              <a:cs typeface="B Titr" pitchFamily="2" charset="-78"/>
            </a:endParaRPr>
          </a:p>
        </p:txBody>
      </p:sp>
      <p:sp>
        <p:nvSpPr>
          <p:cNvPr id="5" name="TextBox 4"/>
          <p:cNvSpPr txBox="1"/>
          <p:nvPr/>
        </p:nvSpPr>
        <p:spPr>
          <a:xfrm>
            <a:off x="228600" y="1447800"/>
            <a:ext cx="8610600" cy="4524315"/>
          </a:xfrm>
          <a:prstGeom prst="rect">
            <a:avLst/>
          </a:prstGeom>
          <a:noFill/>
        </p:spPr>
        <p:txBody>
          <a:bodyPr wrap="square" rtlCol="0">
            <a:spAutoFit/>
          </a:bodyPr>
          <a:lstStyle/>
          <a:p>
            <a:pPr algn="just" rtl="1">
              <a:lnSpc>
                <a:spcPct val="150000"/>
              </a:lnSpc>
              <a:buClr>
                <a:schemeClr val="accent6">
                  <a:lumMod val="75000"/>
                </a:schemeClr>
              </a:buClr>
              <a:buSzPct val="199000"/>
              <a:buFont typeface="Arial" pitchFamily="34" charset="0"/>
              <a:buChar char="•"/>
            </a:pPr>
            <a:r>
              <a:rPr lang="fa-IR" sz="2400" dirty="0" smtClean="0">
                <a:cs typeface="B Yekan" pitchFamily="2" charset="-78"/>
              </a:rPr>
              <a:t>الف) رعایت دقیق و طولانی مدت دستورات تغذیه ای با احساس مسئولیت</a:t>
            </a:r>
          </a:p>
          <a:p>
            <a:pPr algn="just" rtl="1">
              <a:lnSpc>
                <a:spcPct val="150000"/>
              </a:lnSpc>
              <a:buClr>
                <a:schemeClr val="accent6">
                  <a:lumMod val="75000"/>
                </a:schemeClr>
              </a:buClr>
              <a:buSzPct val="199000"/>
              <a:buFont typeface="Arial" pitchFamily="34" charset="0"/>
              <a:buChar char="•"/>
            </a:pPr>
            <a:r>
              <a:rPr lang="fa-IR" sz="2400" dirty="0" smtClean="0">
                <a:cs typeface="B Yekan" pitchFamily="2" charset="-78"/>
              </a:rPr>
              <a:t>ب) کنترل مداوم وزن در پایان هر هفته در روز معین با ترازوی ثابت </a:t>
            </a:r>
          </a:p>
          <a:p>
            <a:pPr algn="just" rtl="1">
              <a:lnSpc>
                <a:spcPct val="150000"/>
              </a:lnSpc>
              <a:buClr>
                <a:schemeClr val="accent6">
                  <a:lumMod val="75000"/>
                </a:schemeClr>
              </a:buClr>
              <a:buSzPct val="199000"/>
              <a:buFont typeface="Arial" pitchFamily="34" charset="0"/>
              <a:buChar char="•"/>
            </a:pPr>
            <a:r>
              <a:rPr lang="fa-IR" sz="2400" dirty="0" smtClean="0">
                <a:cs typeface="B Yekan" pitchFamily="2" charset="-78"/>
              </a:rPr>
              <a:t>ج) در صورت افزایش وزن نسبت به هفته قبل، حذف منابع انرژی زای فاقد ریزمغذی ها</a:t>
            </a:r>
          </a:p>
          <a:p>
            <a:pPr algn="just" rtl="1">
              <a:lnSpc>
                <a:spcPct val="150000"/>
              </a:lnSpc>
              <a:buClr>
                <a:schemeClr val="accent6">
                  <a:lumMod val="75000"/>
                </a:schemeClr>
              </a:buClr>
              <a:buSzPct val="199000"/>
              <a:buFont typeface="Arial" pitchFamily="34" charset="0"/>
              <a:buChar char="•"/>
            </a:pPr>
            <a:r>
              <a:rPr lang="fa-IR" sz="2400" dirty="0" smtClean="0">
                <a:cs typeface="B Yekan" pitchFamily="2" charset="-78"/>
              </a:rPr>
              <a:t>د) عدم پرخوری، ناخنک زدن و ریزه خواری و زیاده روی</a:t>
            </a:r>
          </a:p>
          <a:p>
            <a:pPr algn="just" rtl="1">
              <a:lnSpc>
                <a:spcPct val="150000"/>
              </a:lnSpc>
              <a:buClr>
                <a:schemeClr val="accent6">
                  <a:lumMod val="75000"/>
                </a:schemeClr>
              </a:buClr>
              <a:buSzPct val="199000"/>
              <a:buFont typeface="Arial" pitchFamily="34" charset="0"/>
              <a:buChar char="•"/>
            </a:pPr>
            <a:endParaRPr lang="fa-IR" sz="2400" dirty="0" smtClean="0">
              <a:cs typeface="B Yekan" pitchFamily="2" charset="-78"/>
            </a:endParaRPr>
          </a:p>
          <a:p>
            <a:pPr algn="just" rtl="1">
              <a:lnSpc>
                <a:spcPct val="150000"/>
              </a:lnSpc>
              <a:buClr>
                <a:schemeClr val="accent6">
                  <a:lumMod val="75000"/>
                </a:schemeClr>
              </a:buClr>
              <a:buSzPct val="199000"/>
            </a:pPr>
            <a:r>
              <a:rPr lang="fa-IR" sz="2400" dirty="0" smtClean="0">
                <a:solidFill>
                  <a:srgbClr val="FF0000"/>
                </a:solidFill>
                <a:effectLst>
                  <a:outerShdw blurRad="38100" dist="38100" dir="2700000" algn="tl">
                    <a:srgbClr val="000000">
                      <a:alpha val="43137"/>
                    </a:srgbClr>
                  </a:outerShdw>
                </a:effectLst>
                <a:cs typeface="B Yekan" pitchFamily="2" charset="-78"/>
              </a:rPr>
              <a:t>توجه:</a:t>
            </a:r>
            <a:r>
              <a:rPr lang="fa-IR" sz="2400" dirty="0" smtClean="0">
                <a:solidFill>
                  <a:srgbClr val="FF0000"/>
                </a:solidFill>
                <a:effectLst>
                  <a:outerShdw blurRad="38100" dist="38100" dir="2700000" algn="tl">
                    <a:srgbClr val="000000">
                      <a:alpha val="43137"/>
                    </a:srgbClr>
                  </a:outerShdw>
                </a:effectLst>
                <a:cs typeface="B Yekan" pitchFamily="2" charset="-78"/>
              </a:rPr>
              <a:t> </a:t>
            </a:r>
            <a:r>
              <a:rPr lang="fa-IR" sz="2400" dirty="0" smtClean="0">
                <a:solidFill>
                  <a:schemeClr val="accent1">
                    <a:lumMod val="75000"/>
                  </a:schemeClr>
                </a:solidFill>
                <a:effectLst>
                  <a:outerShdw blurRad="38100" dist="38100" dir="2700000" algn="tl">
                    <a:srgbClr val="000000">
                      <a:alpha val="43137"/>
                    </a:srgbClr>
                  </a:outerShdw>
                </a:effectLst>
                <a:cs typeface="B Yekan" pitchFamily="2" charset="-78"/>
              </a:rPr>
              <a:t>در صورت عدول از میزان ظرفیت باقی مانده معده و انباشت مداوم آن به تدریج بر گسترش فضای محدود شده افزوده خواهد شد</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0"/>
            <a:ext cx="8648521" cy="523220"/>
          </a:xfrm>
          <a:prstGeom prst="rect">
            <a:avLst/>
          </a:prstGeom>
          <a:noFill/>
        </p:spPr>
        <p:txBody>
          <a:bodyPr wrap="none" rtlCol="0">
            <a:spAutoFit/>
          </a:bodyPr>
          <a:lstStyle/>
          <a:p>
            <a:pPr algn="ctr" rtl="1"/>
            <a:r>
              <a:rPr lang="fa-IR" sz="2800" dirty="0" smtClean="0">
                <a:solidFill>
                  <a:srgbClr val="FF0000"/>
                </a:solidFill>
                <a:cs typeface="B Titr" pitchFamily="2" charset="-78"/>
              </a:rPr>
              <a:t>نکات کلیدی برای پیشگیری از رخدادهای احتمالی و پیش بینی نشده</a:t>
            </a:r>
            <a:endParaRPr lang="en-US" sz="2800" dirty="0">
              <a:solidFill>
                <a:srgbClr val="002060"/>
              </a:solidFill>
              <a:cs typeface="B Titr" pitchFamily="2" charset="-78"/>
            </a:endParaRPr>
          </a:p>
        </p:txBody>
      </p:sp>
      <p:sp>
        <p:nvSpPr>
          <p:cNvPr id="5" name="TextBox 4"/>
          <p:cNvSpPr txBox="1"/>
          <p:nvPr/>
        </p:nvSpPr>
        <p:spPr>
          <a:xfrm>
            <a:off x="228600" y="1447800"/>
            <a:ext cx="8610600" cy="4620496"/>
          </a:xfrm>
          <a:prstGeom prst="rect">
            <a:avLst/>
          </a:prstGeom>
          <a:noFill/>
        </p:spPr>
        <p:txBody>
          <a:bodyPr wrap="square" rtlCol="0">
            <a:spAutoFit/>
          </a:bodyPr>
          <a:lstStyle/>
          <a:p>
            <a:pPr algn="just" rtl="1">
              <a:lnSpc>
                <a:spcPct val="150000"/>
              </a:lnSpc>
              <a:buClr>
                <a:schemeClr val="accent6">
                  <a:lumMod val="75000"/>
                </a:schemeClr>
              </a:buClr>
              <a:buSzPct val="199000"/>
              <a:buFont typeface="Arial" pitchFamily="34" charset="0"/>
              <a:buChar char="•"/>
            </a:pPr>
            <a:r>
              <a:rPr lang="fa-IR" sz="2200" dirty="0" smtClean="0">
                <a:cs typeface="B Yekan" pitchFamily="2" charset="-78"/>
              </a:rPr>
              <a:t>الف) غذاهای مصرفی، کم چرب ولی حاوی اسیدهای چرب ضروری باید باشند (چربی زیاد و نامرغوب باعث اختلال در هضم و جذب و موجب تهوع، احساس پری، ریفلاکس و اسهال می </a:t>
            </a:r>
            <a:r>
              <a:rPr lang="fa-IR" sz="2200" dirty="0" smtClean="0">
                <a:cs typeface="B Yekan" pitchFamily="2" charset="-78"/>
              </a:rPr>
              <a:t>گردند)</a:t>
            </a:r>
          </a:p>
          <a:p>
            <a:pPr algn="just" rtl="1">
              <a:lnSpc>
                <a:spcPct val="150000"/>
              </a:lnSpc>
              <a:buClr>
                <a:schemeClr val="accent6">
                  <a:lumMod val="75000"/>
                </a:schemeClr>
              </a:buClr>
              <a:buSzPct val="199000"/>
              <a:buFont typeface="Arial" pitchFamily="34" charset="0"/>
              <a:buChar char="•"/>
            </a:pPr>
            <a:r>
              <a:rPr lang="fa-IR" sz="2200" dirty="0" smtClean="0">
                <a:cs typeface="B Yekan" pitchFamily="2" charset="-78"/>
              </a:rPr>
              <a:t>ب) </a:t>
            </a:r>
            <a:r>
              <a:rPr lang="fa-IR" sz="2200" dirty="0" smtClean="0">
                <a:cs typeface="B Yekan" pitchFamily="2" charset="-78"/>
              </a:rPr>
              <a:t>حاوی پروتئین کافی با ارزش بیولوژیکی بالاتر از منابع پروتئین های حیوانی و گیاهی</a:t>
            </a:r>
          </a:p>
          <a:p>
            <a:pPr algn="just" rtl="1">
              <a:lnSpc>
                <a:spcPct val="150000"/>
              </a:lnSpc>
              <a:buClr>
                <a:schemeClr val="accent6">
                  <a:lumMod val="75000"/>
                </a:schemeClr>
              </a:buClr>
              <a:buSzPct val="199000"/>
              <a:buFont typeface="Arial" pitchFamily="34" charset="0"/>
              <a:buChar char="•"/>
            </a:pPr>
            <a:r>
              <a:rPr lang="fa-IR" sz="2200" dirty="0" smtClean="0">
                <a:cs typeface="B Yekan" pitchFamily="2" charset="-78"/>
              </a:rPr>
              <a:t>ج) حذف با تقلیل کربوهیدرات های تصفیه شده و ساده و جایگزینی آنها با منابع کربوهیدراتی مرکب جهت جلوگیری از سندروم دامپینگ</a:t>
            </a:r>
          </a:p>
          <a:p>
            <a:pPr algn="just" rtl="1">
              <a:lnSpc>
                <a:spcPct val="150000"/>
              </a:lnSpc>
              <a:buClr>
                <a:schemeClr val="accent6">
                  <a:lumMod val="75000"/>
                </a:schemeClr>
              </a:buClr>
              <a:buSzPct val="199000"/>
              <a:buFont typeface="Arial" pitchFamily="34" charset="0"/>
              <a:buChar char="•"/>
            </a:pPr>
            <a:r>
              <a:rPr lang="fa-IR" sz="2200" dirty="0" smtClean="0">
                <a:cs typeface="B Yekan" pitchFamily="2" charset="-78"/>
              </a:rPr>
              <a:t>د) توجه وافی و دقت کافی برای رفع کمبودهای احتمالی در قبال </a:t>
            </a:r>
            <a:r>
              <a:rPr lang="en-US" sz="2200" dirty="0" smtClean="0">
                <a:cs typeface="B Yekan" pitchFamily="2" charset="-78"/>
              </a:rPr>
              <a:t>Mg</a:t>
            </a:r>
            <a:r>
              <a:rPr lang="fa-IR" sz="2200" dirty="0" smtClean="0">
                <a:cs typeface="B Yekan" pitchFamily="2" charset="-78"/>
              </a:rPr>
              <a:t>، </a:t>
            </a:r>
            <a:r>
              <a:rPr lang="en-US" sz="2200" dirty="0" smtClean="0">
                <a:cs typeface="B Yekan" pitchFamily="2" charset="-78"/>
              </a:rPr>
              <a:t>K</a:t>
            </a:r>
            <a:r>
              <a:rPr lang="fa-IR" sz="2200" dirty="0" smtClean="0">
                <a:cs typeface="B Yekan" pitchFamily="2" charset="-78"/>
              </a:rPr>
              <a:t>، </a:t>
            </a:r>
            <a:r>
              <a:rPr lang="en-US" sz="2200" dirty="0" smtClean="0">
                <a:cs typeface="B Yekan" pitchFamily="2" charset="-78"/>
              </a:rPr>
              <a:t>Ca</a:t>
            </a:r>
            <a:r>
              <a:rPr lang="fa-IR" sz="2200" dirty="0" smtClean="0">
                <a:cs typeface="B Yekan" pitchFamily="2" charset="-78"/>
              </a:rPr>
              <a:t>، </a:t>
            </a:r>
            <a:r>
              <a:rPr lang="en-US" sz="2200" dirty="0" smtClean="0">
                <a:cs typeface="B Yekan" pitchFamily="2" charset="-78"/>
              </a:rPr>
              <a:t>Fe</a:t>
            </a:r>
            <a:r>
              <a:rPr lang="fa-IR" sz="2200" dirty="0" smtClean="0">
                <a:cs typeface="B Yekan" pitchFamily="2" charset="-78"/>
              </a:rPr>
              <a:t>، </a:t>
            </a:r>
            <a:r>
              <a:rPr lang="en-US" sz="2200" dirty="0" smtClean="0">
                <a:cs typeface="B Yekan" pitchFamily="2" charset="-78"/>
              </a:rPr>
              <a:t>D3</a:t>
            </a:r>
            <a:r>
              <a:rPr lang="fa-IR" sz="2200" dirty="0" smtClean="0">
                <a:cs typeface="B Yekan" pitchFamily="2" charset="-78"/>
              </a:rPr>
              <a:t>، </a:t>
            </a:r>
            <a:r>
              <a:rPr lang="en-US" sz="2200" dirty="0" smtClean="0">
                <a:cs typeface="B Yekan" pitchFamily="2" charset="-78"/>
              </a:rPr>
              <a:t>A</a:t>
            </a:r>
            <a:r>
              <a:rPr lang="fa-IR" sz="2200" dirty="0" smtClean="0">
                <a:cs typeface="B Yekan" pitchFamily="2" charset="-78"/>
              </a:rPr>
              <a:t>، </a:t>
            </a:r>
            <a:r>
              <a:rPr lang="en-US" sz="2200" dirty="0" smtClean="0">
                <a:cs typeface="B Yekan" pitchFamily="2" charset="-78"/>
              </a:rPr>
              <a:t>B9</a:t>
            </a:r>
            <a:r>
              <a:rPr lang="fa-IR" sz="2200" dirty="0" smtClean="0">
                <a:cs typeface="B Yekan" pitchFamily="2" charset="-78"/>
              </a:rPr>
              <a:t>، </a:t>
            </a:r>
            <a:r>
              <a:rPr lang="en-US" sz="2200" dirty="0" smtClean="0">
                <a:cs typeface="B Yekan" pitchFamily="2" charset="-78"/>
              </a:rPr>
              <a:t>B12</a:t>
            </a:r>
            <a:endParaRPr lang="fa-IR" sz="2200" dirty="0" smtClean="0">
              <a:cs typeface="B Yekan"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9949" y="162580"/>
            <a:ext cx="5727851" cy="523220"/>
          </a:xfrm>
          <a:prstGeom prst="rect">
            <a:avLst/>
          </a:prstGeom>
          <a:noFill/>
        </p:spPr>
        <p:txBody>
          <a:bodyPr wrap="none" rtlCol="0">
            <a:spAutoFit/>
          </a:bodyPr>
          <a:lstStyle/>
          <a:p>
            <a:pPr algn="ctr" rtl="1"/>
            <a:r>
              <a:rPr lang="fa-IR" sz="2800" dirty="0" smtClean="0">
                <a:solidFill>
                  <a:srgbClr val="FF0000"/>
                </a:solidFill>
                <a:cs typeface="B Titr" pitchFamily="2" charset="-78"/>
              </a:rPr>
              <a:t>غذاهای مناسب و نامتناسب برای عمل شدگان</a:t>
            </a:r>
            <a:endParaRPr lang="en-US" sz="2800" dirty="0">
              <a:solidFill>
                <a:srgbClr val="002060"/>
              </a:solidFill>
              <a:cs typeface="B Titr" pitchFamily="2" charset="-78"/>
            </a:endParaRPr>
          </a:p>
        </p:txBody>
      </p:sp>
      <p:sp>
        <p:nvSpPr>
          <p:cNvPr id="5" name="TextBox 4"/>
          <p:cNvSpPr txBox="1"/>
          <p:nvPr/>
        </p:nvSpPr>
        <p:spPr>
          <a:xfrm>
            <a:off x="228600" y="1447800"/>
            <a:ext cx="8610600" cy="3647152"/>
          </a:xfrm>
          <a:prstGeom prst="rect">
            <a:avLst/>
          </a:prstGeom>
          <a:noFill/>
        </p:spPr>
        <p:txBody>
          <a:bodyPr wrap="square" rtlCol="0">
            <a:spAutoFit/>
          </a:bodyPr>
          <a:lstStyle/>
          <a:p>
            <a:pPr algn="just" rtl="1">
              <a:lnSpc>
                <a:spcPct val="150000"/>
              </a:lnSpc>
              <a:buClr>
                <a:schemeClr val="accent6">
                  <a:lumMod val="75000"/>
                </a:schemeClr>
              </a:buClr>
              <a:buSzPct val="199000"/>
              <a:buFont typeface="Arial" pitchFamily="34" charset="0"/>
              <a:buChar char="•"/>
            </a:pPr>
            <a:r>
              <a:rPr lang="fa-IR" sz="2200" b="1" dirty="0" smtClean="0">
                <a:effectLst>
                  <a:outerShdw blurRad="38100" dist="38100" dir="2700000" algn="tl">
                    <a:srgbClr val="000000">
                      <a:alpha val="43137"/>
                    </a:srgbClr>
                  </a:outerShdw>
                </a:effectLst>
                <a:cs typeface="B Yekan" pitchFamily="2" charset="-78"/>
              </a:rPr>
              <a:t>کربوهیدرات ها </a:t>
            </a:r>
            <a:r>
              <a:rPr lang="fa-IR" sz="2200" dirty="0" smtClean="0">
                <a:cs typeface="B Yekan" pitchFamily="2" charset="-78"/>
              </a:rPr>
              <a:t>(دانه های کامل یا پرک شده غلات، نان های سبوس دار تهیه شده با روش تخمیر طبیعی و فاقد جوش شیرین، ماکارونی و پاستاهای حاوی سبوس، برنج و حبوبات پوست گرفته، سیب زمینی و سبزیجات پخته و خام، میوه جات شیرین در حداقل مقدار </a:t>
            </a:r>
          </a:p>
          <a:p>
            <a:pPr algn="just" rtl="1">
              <a:lnSpc>
                <a:spcPct val="150000"/>
              </a:lnSpc>
              <a:buClr>
                <a:schemeClr val="accent6">
                  <a:lumMod val="75000"/>
                </a:schemeClr>
              </a:buClr>
              <a:buSzPct val="199000"/>
              <a:buFont typeface="Arial" pitchFamily="34" charset="0"/>
              <a:buChar char="•"/>
            </a:pPr>
            <a:r>
              <a:rPr lang="fa-IR" sz="2200" b="1" dirty="0" smtClean="0">
                <a:effectLst>
                  <a:outerShdw blurRad="38100" dist="38100" dir="2700000" algn="tl">
                    <a:srgbClr val="000000">
                      <a:alpha val="43137"/>
                    </a:srgbClr>
                  </a:outerShdw>
                </a:effectLst>
                <a:cs typeface="B Yekan" pitchFamily="2" charset="-78"/>
              </a:rPr>
              <a:t>ممنوعیت دارند</a:t>
            </a:r>
            <a:r>
              <a:rPr lang="fa-IR" sz="2200" dirty="0" smtClean="0">
                <a:cs typeface="B Yekan" pitchFamily="2" charset="-78"/>
              </a:rPr>
              <a:t>؛ شیرینی های خشک و تر، آبنبات و شکلات، بستنی، مربا، نوتلا، ارده شیره، حلوا ارده، آبمیوه های صنعتی و طبیعی و انواع نوشابه ها، عسل و مخلوطی از آبمیوه های طبیعی و صنعتی</a:t>
            </a:r>
            <a:endParaRPr lang="fa-IR" sz="2200" dirty="0" smtClean="0">
              <a:cs typeface="B Yekan"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9949" y="162580"/>
            <a:ext cx="5727851" cy="523220"/>
          </a:xfrm>
          <a:prstGeom prst="rect">
            <a:avLst/>
          </a:prstGeom>
          <a:noFill/>
        </p:spPr>
        <p:txBody>
          <a:bodyPr wrap="none" rtlCol="0">
            <a:spAutoFit/>
          </a:bodyPr>
          <a:lstStyle/>
          <a:p>
            <a:pPr algn="ctr" rtl="1"/>
            <a:r>
              <a:rPr lang="fa-IR" sz="2800" dirty="0" smtClean="0">
                <a:solidFill>
                  <a:srgbClr val="FF0000"/>
                </a:solidFill>
                <a:cs typeface="B Titr" pitchFamily="2" charset="-78"/>
              </a:rPr>
              <a:t>غذاهای مناسب و نامتناسب برای عمل شدگان</a:t>
            </a:r>
            <a:endParaRPr lang="en-US" sz="2800" dirty="0">
              <a:solidFill>
                <a:srgbClr val="002060"/>
              </a:solidFill>
              <a:cs typeface="B Titr" pitchFamily="2" charset="-78"/>
            </a:endParaRPr>
          </a:p>
        </p:txBody>
      </p:sp>
      <p:sp>
        <p:nvSpPr>
          <p:cNvPr id="5" name="TextBox 4"/>
          <p:cNvSpPr txBox="1"/>
          <p:nvPr/>
        </p:nvSpPr>
        <p:spPr>
          <a:xfrm>
            <a:off x="228600" y="1447800"/>
            <a:ext cx="8610600" cy="4154984"/>
          </a:xfrm>
          <a:prstGeom prst="rect">
            <a:avLst/>
          </a:prstGeom>
          <a:noFill/>
        </p:spPr>
        <p:txBody>
          <a:bodyPr wrap="square" rtlCol="0">
            <a:spAutoFit/>
          </a:bodyPr>
          <a:lstStyle/>
          <a:p>
            <a:pPr algn="just" rtl="1">
              <a:lnSpc>
                <a:spcPct val="150000"/>
              </a:lnSpc>
              <a:buClr>
                <a:schemeClr val="accent6">
                  <a:lumMod val="75000"/>
                </a:schemeClr>
              </a:buClr>
              <a:buSzPct val="199000"/>
              <a:buFont typeface="Arial" pitchFamily="34" charset="0"/>
              <a:buChar char="•"/>
            </a:pPr>
            <a:r>
              <a:rPr lang="fa-IR" sz="2200" b="1" dirty="0" smtClean="0">
                <a:effectLst>
                  <a:outerShdw blurRad="38100" dist="38100" dir="2700000" algn="tl">
                    <a:srgbClr val="000000">
                      <a:alpha val="43137"/>
                    </a:srgbClr>
                  </a:outerShdw>
                </a:effectLst>
                <a:cs typeface="B Yekan" pitchFamily="2" charset="-78"/>
              </a:rPr>
              <a:t>منابع غذایی حاوی پروتئین؛ </a:t>
            </a:r>
            <a:r>
              <a:rPr lang="fa-IR" sz="2200" dirty="0" smtClean="0">
                <a:cs typeface="B Yekan" pitchFamily="2" charset="-78"/>
              </a:rPr>
              <a:t>گوشت های لخم فاقد چربی و آبزیان و ماکیان بدون </a:t>
            </a:r>
            <a:r>
              <a:rPr lang="fa-IR" sz="2200" dirty="0" smtClean="0">
                <a:cs typeface="B Yekan" pitchFamily="2" charset="-78"/>
              </a:rPr>
              <a:t>پوست، پنیرهای کم چرب، شیر و لبنیات کم چرب، محصولات لبنی حاوی پروبیوتیک</a:t>
            </a:r>
          </a:p>
          <a:p>
            <a:pPr algn="just" rtl="1">
              <a:lnSpc>
                <a:spcPct val="150000"/>
              </a:lnSpc>
              <a:buClr>
                <a:schemeClr val="accent6">
                  <a:lumMod val="75000"/>
                </a:schemeClr>
              </a:buClr>
              <a:buSzPct val="199000"/>
              <a:buFont typeface="Arial" pitchFamily="34" charset="0"/>
              <a:buChar char="•"/>
            </a:pPr>
            <a:endParaRPr lang="fa-IR" sz="2200" dirty="0" smtClean="0">
              <a:cs typeface="B Yekan" pitchFamily="2" charset="-78"/>
            </a:endParaRPr>
          </a:p>
          <a:p>
            <a:pPr algn="just" rtl="1">
              <a:lnSpc>
                <a:spcPct val="150000"/>
              </a:lnSpc>
              <a:buClr>
                <a:schemeClr val="accent6">
                  <a:lumMod val="75000"/>
                </a:schemeClr>
              </a:buClr>
              <a:buSzPct val="199000"/>
              <a:buFont typeface="Arial" pitchFamily="34" charset="0"/>
              <a:buChar char="•"/>
            </a:pPr>
            <a:r>
              <a:rPr lang="fa-IR" sz="2200" b="1" dirty="0" smtClean="0">
                <a:effectLst>
                  <a:outerShdw blurRad="38100" dist="38100" dir="2700000" algn="tl">
                    <a:srgbClr val="000000">
                      <a:alpha val="43137"/>
                    </a:srgbClr>
                  </a:outerShdw>
                </a:effectLst>
                <a:cs typeface="B Yekan" pitchFamily="2" charset="-78"/>
              </a:rPr>
              <a:t>منابع غذایی حاوی چربی ها (مشهود و نامشهود)</a:t>
            </a:r>
            <a:r>
              <a:rPr lang="fa-IR" sz="2200" dirty="0" smtClean="0">
                <a:cs typeface="B Yekan" pitchFamily="2" charset="-78"/>
              </a:rPr>
              <a:t>؛ میزان درصد لیپیدها نبایستی از 30 درصد کل انرژی روزانه فراتر رود و نوع چربی های انتخابی بهتر است کمتر از 7درصد از چربی های جامد حاوی اسیدهای چرب اشباع شده و تا 10 درصد  از منابع حاوی اسیدهای چرب چندین باند مضاعف </a:t>
            </a:r>
            <a:r>
              <a:rPr lang="en-US" sz="2200" dirty="0" smtClean="0">
                <a:cs typeface="B Yekan" pitchFamily="2" charset="-78"/>
              </a:rPr>
              <a:t>PUFA</a:t>
            </a:r>
            <a:r>
              <a:rPr lang="fa-IR" sz="2200" dirty="0" smtClean="0">
                <a:cs typeface="B Yekan" pitchFamily="2" charset="-78"/>
              </a:rPr>
              <a:t> و بیش از 10 درصد از منابع حاوی اسیدهای چرب با یک باند مضاعف </a:t>
            </a:r>
            <a:r>
              <a:rPr lang="en-US" sz="2200" dirty="0" smtClean="0">
                <a:cs typeface="B Yekan" pitchFamily="2" charset="-78"/>
              </a:rPr>
              <a:t>MUFA</a:t>
            </a:r>
            <a:endParaRPr lang="fa-IR" sz="2200" dirty="0" smtClean="0">
              <a:cs typeface="B Yekan"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09794" y="162580"/>
            <a:ext cx="3781806" cy="523220"/>
          </a:xfrm>
          <a:prstGeom prst="rect">
            <a:avLst/>
          </a:prstGeom>
          <a:noFill/>
        </p:spPr>
        <p:txBody>
          <a:bodyPr wrap="none" rtlCol="0">
            <a:spAutoFit/>
          </a:bodyPr>
          <a:lstStyle/>
          <a:p>
            <a:pPr algn="ctr" rtl="1"/>
            <a:r>
              <a:rPr lang="fa-IR" sz="2800" dirty="0" smtClean="0">
                <a:solidFill>
                  <a:srgbClr val="FF0000"/>
                </a:solidFill>
                <a:cs typeface="B Titr" pitchFamily="2" charset="-78"/>
              </a:rPr>
              <a:t>روش های تهیه و پخت مناسب</a:t>
            </a:r>
            <a:endParaRPr lang="en-US" sz="2800" dirty="0">
              <a:solidFill>
                <a:srgbClr val="002060"/>
              </a:solidFill>
              <a:cs typeface="B Titr" pitchFamily="2" charset="-78"/>
            </a:endParaRPr>
          </a:p>
        </p:txBody>
      </p:sp>
      <p:sp>
        <p:nvSpPr>
          <p:cNvPr id="5" name="TextBox 4"/>
          <p:cNvSpPr txBox="1"/>
          <p:nvPr/>
        </p:nvSpPr>
        <p:spPr>
          <a:xfrm>
            <a:off x="228600" y="1447800"/>
            <a:ext cx="8610600" cy="3139321"/>
          </a:xfrm>
          <a:prstGeom prst="rect">
            <a:avLst/>
          </a:prstGeom>
          <a:noFill/>
        </p:spPr>
        <p:txBody>
          <a:bodyPr wrap="square" rtlCol="0">
            <a:spAutoFit/>
          </a:bodyPr>
          <a:lstStyle/>
          <a:p>
            <a:pPr algn="just" rtl="1">
              <a:lnSpc>
                <a:spcPct val="150000"/>
              </a:lnSpc>
              <a:buClr>
                <a:schemeClr val="accent6">
                  <a:lumMod val="75000"/>
                </a:schemeClr>
              </a:buClr>
              <a:buSzPct val="199000"/>
              <a:buFont typeface="Arial" pitchFamily="34" charset="0"/>
              <a:buChar char="•"/>
            </a:pPr>
            <a:r>
              <a:rPr lang="fa-IR" sz="2200" dirty="0" smtClean="0">
                <a:cs typeface="B Yekan" pitchFamily="2" charset="-78"/>
              </a:rPr>
              <a:t>بخارپز، فر پز، گریل، تنوری و آب پز</a:t>
            </a:r>
          </a:p>
          <a:p>
            <a:pPr algn="just" rtl="1">
              <a:lnSpc>
                <a:spcPct val="150000"/>
              </a:lnSpc>
              <a:buClr>
                <a:schemeClr val="accent6">
                  <a:lumMod val="75000"/>
                </a:schemeClr>
              </a:buClr>
              <a:buSzPct val="199000"/>
              <a:buFont typeface="Arial" pitchFamily="34" charset="0"/>
              <a:buChar char="•"/>
            </a:pPr>
            <a:r>
              <a:rPr lang="fa-IR" sz="2200" dirty="0" smtClean="0">
                <a:cs typeface="B Yekan" pitchFamily="2" charset="-78"/>
              </a:rPr>
              <a:t>سس های مناسب برای سالادهای پخته و خام تهیه شود از: دوقاشق غذاخوری ماست کم چرب، یک قاشق غذاخوری کچاپ، یک قاشق چایخوری خردل، دو سوم قاشق غذاخوری روغن زیتون یا روغن مایع دیگر با کمی ادویه و آب یک عدد لیمو یا نصف نارنج</a:t>
            </a:r>
          </a:p>
          <a:p>
            <a:pPr algn="just" rtl="1">
              <a:lnSpc>
                <a:spcPct val="150000"/>
              </a:lnSpc>
              <a:buClr>
                <a:schemeClr val="accent6">
                  <a:lumMod val="75000"/>
                </a:schemeClr>
              </a:buClr>
              <a:buSzPct val="199000"/>
              <a:buFont typeface="Arial" pitchFamily="34" charset="0"/>
              <a:buChar char="•"/>
            </a:pPr>
            <a:r>
              <a:rPr lang="fa-IR" sz="2200" dirty="0" smtClean="0">
                <a:cs typeface="B Yekan" pitchFamily="2" charset="-78"/>
              </a:rPr>
              <a:t>ممنوعیت همیشگی دارند: غذاهای سرخ شده، در روغن پخته شده، کنتاکی و ...</a:t>
            </a:r>
            <a:endParaRPr lang="fa-IR" sz="2200" dirty="0" smtClean="0">
              <a:cs typeface="B Yekan"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6500" t="16889" r="27500" b="32444"/>
          <a:stretch>
            <a:fillRect/>
          </a:stretch>
        </p:blipFill>
        <p:spPr bwMode="auto">
          <a:xfrm>
            <a:off x="-1" y="659295"/>
            <a:ext cx="9144001" cy="5665305"/>
          </a:xfrm>
          <a:prstGeom prst="rect">
            <a:avLst/>
          </a:prstGeom>
          <a:noFill/>
          <a:ln w="9525">
            <a:noFill/>
            <a:miter lim="800000"/>
            <a:headEnd/>
            <a:tailEnd/>
          </a:ln>
          <a:effectLst/>
        </p:spPr>
      </p:pic>
      <p:sp>
        <p:nvSpPr>
          <p:cNvPr id="5" name="TextBox 4"/>
          <p:cNvSpPr txBox="1"/>
          <p:nvPr/>
        </p:nvSpPr>
        <p:spPr>
          <a:xfrm>
            <a:off x="2743200" y="162580"/>
            <a:ext cx="6058070" cy="523220"/>
          </a:xfrm>
          <a:prstGeom prst="rect">
            <a:avLst/>
          </a:prstGeom>
          <a:noFill/>
        </p:spPr>
        <p:txBody>
          <a:bodyPr wrap="none" rtlCol="0">
            <a:spAutoFit/>
          </a:bodyPr>
          <a:lstStyle/>
          <a:p>
            <a:pPr algn="ctr" rtl="1"/>
            <a:r>
              <a:rPr lang="fa-IR" sz="2800" dirty="0" smtClean="0">
                <a:solidFill>
                  <a:srgbClr val="FF0000"/>
                </a:solidFill>
                <a:cs typeface="B Titr" pitchFamily="2" charset="-78"/>
              </a:rPr>
              <a:t>به پایان آمد این دفتر، حکایت همچنان باقیست!</a:t>
            </a:r>
            <a:endParaRPr lang="en-US" sz="2800" dirty="0">
              <a:solidFill>
                <a:srgbClr val="002060"/>
              </a:solidFill>
              <a:cs typeface="B Titr" pitchFamily="2" charset="-78"/>
            </a:endParaRPr>
          </a:p>
        </p:txBody>
      </p:sp>
      <p:sp>
        <p:nvSpPr>
          <p:cNvPr id="6" name="Rectangle 5"/>
          <p:cNvSpPr/>
          <p:nvPr/>
        </p:nvSpPr>
        <p:spPr>
          <a:xfrm>
            <a:off x="1431742" y="6488668"/>
            <a:ext cx="6112058" cy="369332"/>
          </a:xfrm>
          <a:prstGeom prst="rect">
            <a:avLst/>
          </a:prstGeom>
        </p:spPr>
        <p:txBody>
          <a:bodyPr wrap="none">
            <a:spAutoFit/>
          </a:bodyPr>
          <a:lstStyle/>
          <a:p>
            <a:pPr algn="ctr"/>
            <a:r>
              <a:rPr lang="en-US" b="1" dirty="0" smtClean="0">
                <a:solidFill>
                  <a:schemeClr val="accent1">
                    <a:lumMod val="75000"/>
                  </a:schemeClr>
                </a:solidFill>
                <a:cs typeface="B Mitra" pitchFamily="2" charset="-78"/>
              </a:rPr>
              <a:t>Email: </a:t>
            </a:r>
            <a:r>
              <a:rPr lang="en-US" dirty="0" smtClean="0">
                <a:solidFill>
                  <a:schemeClr val="accent1">
                    <a:lumMod val="75000"/>
                  </a:schemeClr>
                </a:solidFill>
                <a:cs typeface="B Mitra" pitchFamily="2" charset="-78"/>
              </a:rPr>
              <a:t>dr_z_mazhari@yahoo.com</a:t>
            </a:r>
            <a:r>
              <a:rPr lang="en-US" b="1" dirty="0" smtClean="0">
                <a:solidFill>
                  <a:schemeClr val="accent1">
                    <a:lumMod val="75000"/>
                  </a:schemeClr>
                </a:solidFill>
                <a:cs typeface="B Mitra" pitchFamily="2" charset="-78"/>
              </a:rPr>
              <a:t>  URL: </a:t>
            </a:r>
            <a:r>
              <a:rPr lang="en-US" dirty="0" smtClean="0">
                <a:solidFill>
                  <a:schemeClr val="accent1">
                    <a:lumMod val="75000"/>
                  </a:schemeClr>
                </a:solidFill>
                <a:cs typeface="B Mitra" pitchFamily="2" charset="-78"/>
              </a:rPr>
              <a:t>www.drmazhari.com</a:t>
            </a:r>
            <a:endParaRPr lang="en-US" dirty="0" smtClean="0">
              <a:solidFill>
                <a:schemeClr val="accent1">
                  <a:lumMod val="75000"/>
                </a:schemeClr>
              </a:solidFill>
              <a:cs typeface="B Mitra"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r. Mazhari\Desktop\IMG_2484.JPG"/>
          <p:cNvPicPr>
            <a:picLocks noChangeAspect="1" noChangeArrowheads="1"/>
          </p:cNvPicPr>
          <p:nvPr/>
        </p:nvPicPr>
        <p:blipFill>
          <a:blip r:embed="rId2" cstate="print">
            <a:clrChange>
              <a:clrFrom>
                <a:srgbClr val="F6F3EE"/>
              </a:clrFrom>
              <a:clrTo>
                <a:srgbClr val="F6F3EE">
                  <a:alpha val="0"/>
                </a:srgbClr>
              </a:clrTo>
            </a:clrChange>
          </a:blip>
          <a:srcRect/>
          <a:stretch>
            <a:fillRect/>
          </a:stretch>
        </p:blipFill>
        <p:spPr bwMode="auto">
          <a:xfrm>
            <a:off x="1551104" y="0"/>
            <a:ext cx="7364296"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152400"/>
            <a:ext cx="6609503" cy="646331"/>
          </a:xfrm>
          <a:prstGeom prst="rect">
            <a:avLst/>
          </a:prstGeom>
          <a:noFill/>
        </p:spPr>
        <p:txBody>
          <a:bodyPr wrap="none" rtlCol="0">
            <a:spAutoFit/>
          </a:bodyPr>
          <a:lstStyle/>
          <a:p>
            <a:pPr algn="ctr" rtl="1"/>
            <a:r>
              <a:rPr lang="fa-IR" sz="3600" dirty="0" smtClean="0">
                <a:solidFill>
                  <a:srgbClr val="FF0000"/>
                </a:solidFill>
                <a:cs typeface="B Titr" pitchFamily="2" charset="-78"/>
              </a:rPr>
              <a:t>اندیکاسیون و لزوم جراحی های درمانی</a:t>
            </a:r>
            <a:endParaRPr lang="en-US" sz="3600" dirty="0">
              <a:solidFill>
                <a:srgbClr val="002060"/>
              </a:solidFill>
              <a:cs typeface="B Titr" pitchFamily="2" charset="-78"/>
            </a:endParaRPr>
          </a:p>
        </p:txBody>
      </p:sp>
      <p:sp>
        <p:nvSpPr>
          <p:cNvPr id="5" name="TextBox 4"/>
          <p:cNvSpPr txBox="1"/>
          <p:nvPr/>
        </p:nvSpPr>
        <p:spPr>
          <a:xfrm>
            <a:off x="228600" y="1295400"/>
            <a:ext cx="8610600" cy="5209118"/>
          </a:xfrm>
          <a:prstGeom prst="rect">
            <a:avLst/>
          </a:prstGeom>
          <a:noFill/>
        </p:spPr>
        <p:txBody>
          <a:bodyPr wrap="square" rtlCol="0">
            <a:spAutoFit/>
          </a:bodyPr>
          <a:lstStyle/>
          <a:p>
            <a:pPr algn="just" rtl="1">
              <a:lnSpc>
                <a:spcPct val="150000"/>
              </a:lnSpc>
            </a:pPr>
            <a:r>
              <a:rPr lang="fa-IR" sz="2800" dirty="0" smtClean="0">
                <a:cs typeface="B Yekan" pitchFamily="2" charset="-78"/>
              </a:rPr>
              <a:t>از دید انجمن علمی تغذیه آلمان برای چاقی های </a:t>
            </a:r>
            <a:r>
              <a:rPr lang="fa-IR" sz="2800" dirty="0" smtClean="0">
                <a:solidFill>
                  <a:srgbClr val="FF0000"/>
                </a:solidFill>
                <a:effectLst>
                  <a:outerShdw blurRad="38100" dist="38100" dir="2700000" algn="tl">
                    <a:srgbClr val="000000">
                      <a:alpha val="43137"/>
                    </a:srgbClr>
                  </a:outerShdw>
                </a:effectLst>
                <a:cs typeface="B Yekan" pitchFamily="2" charset="-78"/>
              </a:rPr>
              <a:t>بیماری زا </a:t>
            </a:r>
            <a:r>
              <a:rPr lang="fa-IR" sz="2800" dirty="0" smtClean="0">
                <a:cs typeface="B Yekan" pitchFamily="2" charset="-78"/>
              </a:rPr>
              <a:t>(</a:t>
            </a:r>
            <a:r>
              <a:rPr lang="en-US" sz="2800" dirty="0">
                <a:cs typeface="B Yekan" pitchFamily="2" charset="-78"/>
              </a:rPr>
              <a:t>BMI≥35</a:t>
            </a:r>
            <a:r>
              <a:rPr lang="fa-IR" sz="2800" dirty="0">
                <a:cs typeface="B Yekan" pitchFamily="2" charset="-78"/>
              </a:rPr>
              <a:t>) </a:t>
            </a:r>
            <a:r>
              <a:rPr lang="fa-IR" sz="2800" dirty="0" smtClean="0">
                <a:solidFill>
                  <a:srgbClr val="FF0000"/>
                </a:solidFill>
                <a:effectLst>
                  <a:outerShdw blurRad="38100" dist="38100" dir="2700000" algn="tl">
                    <a:srgbClr val="000000">
                      <a:alpha val="43137"/>
                    </a:srgbClr>
                  </a:outerShdw>
                </a:effectLst>
                <a:cs typeface="B Yekan" pitchFamily="2" charset="-78"/>
              </a:rPr>
              <a:t>و همراه با بیماری های مختلف و چاقی های کشنده </a:t>
            </a:r>
            <a:r>
              <a:rPr lang="fa-IR" sz="2800" dirty="0" smtClean="0">
                <a:cs typeface="B Yekan" pitchFamily="2" charset="-78"/>
              </a:rPr>
              <a:t>(</a:t>
            </a:r>
            <a:r>
              <a:rPr lang="en-US" sz="2800" dirty="0" smtClean="0">
                <a:cs typeface="B Yekan" pitchFamily="2" charset="-78"/>
              </a:rPr>
              <a:t>BMI≥40</a:t>
            </a:r>
            <a:r>
              <a:rPr lang="fa-IR" sz="2800" dirty="0" smtClean="0">
                <a:cs typeface="B Yekan" pitchFamily="2" charset="-78"/>
              </a:rPr>
              <a:t>) که به مدت </a:t>
            </a:r>
            <a:r>
              <a:rPr lang="fa-IR" sz="2800" dirty="0" smtClean="0">
                <a:solidFill>
                  <a:srgbClr val="FF0000"/>
                </a:solidFill>
                <a:effectLst>
                  <a:outerShdw blurRad="38100" dist="38100" dir="2700000" algn="tl">
                    <a:srgbClr val="000000">
                      <a:alpha val="43137"/>
                    </a:srgbClr>
                  </a:outerShdw>
                </a:effectLst>
                <a:cs typeface="B Yekan" pitchFamily="2" charset="-78"/>
              </a:rPr>
              <a:t>3-1سال متوالی </a:t>
            </a:r>
            <a:r>
              <a:rPr lang="fa-IR" sz="2800" dirty="0" smtClean="0">
                <a:cs typeface="B Yekan" pitchFamily="2" charset="-78"/>
              </a:rPr>
              <a:t>از طریق </a:t>
            </a:r>
            <a:r>
              <a:rPr lang="fa-IR" sz="2800" dirty="0" smtClean="0">
                <a:solidFill>
                  <a:srgbClr val="FF0000"/>
                </a:solidFill>
                <a:effectLst>
                  <a:outerShdw blurRad="38100" dist="38100" dir="2700000" algn="tl">
                    <a:srgbClr val="000000">
                      <a:alpha val="43137"/>
                    </a:srgbClr>
                  </a:outerShdw>
                </a:effectLst>
                <a:cs typeface="B Yekan" pitchFamily="2" charset="-78"/>
              </a:rPr>
              <a:t>اقدامات غیر تهاجمی </a:t>
            </a:r>
            <a:r>
              <a:rPr lang="fa-IR" sz="2800" dirty="0" smtClean="0">
                <a:cs typeface="B Yekan" pitchFamily="2" charset="-78"/>
              </a:rPr>
              <a:t>کاهش وزن (که از طریق </a:t>
            </a:r>
            <a:r>
              <a:rPr lang="fa-IR" sz="2800" b="1" dirty="0" smtClean="0">
                <a:solidFill>
                  <a:schemeClr val="accent4">
                    <a:lumMod val="75000"/>
                  </a:schemeClr>
                </a:solidFill>
                <a:effectLst>
                  <a:outerShdw blurRad="38100" dist="38100" dir="2700000" algn="tl">
                    <a:srgbClr val="000000">
                      <a:alpha val="43137"/>
                    </a:srgbClr>
                  </a:outerShdw>
                </a:effectLst>
                <a:cs typeface="B Yekan" pitchFamily="2" charset="-78"/>
              </a:rPr>
              <a:t>رژیم های کم کالری</a:t>
            </a:r>
            <a:r>
              <a:rPr lang="fa-IR" sz="2800" dirty="0" smtClean="0">
                <a:cs typeface="B Yekan" pitchFamily="2" charset="-78"/>
              </a:rPr>
              <a:t>، </a:t>
            </a:r>
            <a:r>
              <a:rPr lang="fa-IR" sz="2800" b="1" dirty="0" smtClean="0">
                <a:solidFill>
                  <a:schemeClr val="accent6">
                    <a:lumMod val="75000"/>
                  </a:schemeClr>
                </a:solidFill>
                <a:effectLst>
                  <a:outerShdw blurRad="38100" dist="38100" dir="2700000" algn="tl">
                    <a:srgbClr val="000000">
                      <a:alpha val="43137"/>
                    </a:srgbClr>
                  </a:outerShdw>
                </a:effectLst>
                <a:cs typeface="B Yekan" pitchFamily="2" charset="-78"/>
              </a:rPr>
              <a:t>افزایش فعالیت های بدنی</a:t>
            </a:r>
            <a:r>
              <a:rPr lang="fa-IR" sz="2800" dirty="0" smtClean="0">
                <a:cs typeface="B Yekan" pitchFamily="2" charset="-78"/>
              </a:rPr>
              <a:t>، </a:t>
            </a:r>
            <a:r>
              <a:rPr lang="fa-IR" sz="2800" b="1" dirty="0" smtClean="0">
                <a:solidFill>
                  <a:schemeClr val="accent3">
                    <a:lumMod val="75000"/>
                  </a:schemeClr>
                </a:solidFill>
                <a:effectLst>
                  <a:outerShdw blurRad="38100" dist="38100" dir="2700000" algn="tl">
                    <a:srgbClr val="000000">
                      <a:alpha val="43137"/>
                    </a:srgbClr>
                  </a:outerShdw>
                </a:effectLst>
                <a:cs typeface="B Yekan" pitchFamily="2" charset="-78"/>
              </a:rPr>
              <a:t>درمان های روانشناسی و دارویی</a:t>
            </a:r>
            <a:r>
              <a:rPr lang="fa-IR" sz="2800" dirty="0" smtClean="0">
                <a:cs typeface="B Yekan" pitchFamily="2" charset="-78"/>
              </a:rPr>
              <a:t>)</a:t>
            </a:r>
            <a:r>
              <a:rPr lang="fa-IR" sz="2800" b="1" dirty="0" smtClean="0">
                <a:solidFill>
                  <a:schemeClr val="accent3">
                    <a:lumMod val="75000"/>
                  </a:schemeClr>
                </a:solidFill>
                <a:effectLst>
                  <a:outerShdw blurRad="38100" dist="38100" dir="2700000" algn="tl">
                    <a:srgbClr val="000000">
                      <a:alpha val="43137"/>
                    </a:srgbClr>
                  </a:outerShdw>
                </a:effectLst>
                <a:cs typeface="B Yekan" pitchFamily="2" charset="-78"/>
              </a:rPr>
              <a:t> </a:t>
            </a:r>
            <a:r>
              <a:rPr lang="fa-IR" sz="2800" dirty="0" smtClean="0">
                <a:cs typeface="B Yekan" pitchFamily="2" charset="-78"/>
              </a:rPr>
              <a:t>نتیجه مطلوب و ماندگار حاصل نشده باشد آخرین اقدام جراحی  توصیه می شود، به شرط آنکه ریسک و عوارض جراحی انجام شده برای فرد کمتر از خطر افزایش وزن مداوم باشد.</a:t>
            </a:r>
            <a:endParaRPr lang="fa-IR" sz="2800" dirty="0">
              <a:cs typeface="B Yekan"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00" y="152400"/>
            <a:ext cx="6957354" cy="646331"/>
          </a:xfrm>
          <a:prstGeom prst="rect">
            <a:avLst/>
          </a:prstGeom>
          <a:noFill/>
        </p:spPr>
        <p:txBody>
          <a:bodyPr wrap="none" rtlCol="0">
            <a:spAutoFit/>
          </a:bodyPr>
          <a:lstStyle/>
          <a:p>
            <a:pPr algn="ctr" rtl="1"/>
            <a:r>
              <a:rPr lang="fa-IR" sz="3600" dirty="0" smtClean="0">
                <a:solidFill>
                  <a:srgbClr val="FF0000"/>
                </a:solidFill>
                <a:cs typeface="B Titr" pitchFamily="2" charset="-78"/>
              </a:rPr>
              <a:t>اقدامات لازم و احتیاطی قبل از انجام عمل</a:t>
            </a:r>
            <a:endParaRPr lang="en-US" sz="3600" dirty="0">
              <a:solidFill>
                <a:srgbClr val="FF0000"/>
              </a:solidFill>
              <a:cs typeface="B Titr" pitchFamily="2" charset="-78"/>
            </a:endParaRPr>
          </a:p>
        </p:txBody>
      </p:sp>
      <p:sp>
        <p:nvSpPr>
          <p:cNvPr id="7" name="TextBox 6"/>
          <p:cNvSpPr txBox="1"/>
          <p:nvPr/>
        </p:nvSpPr>
        <p:spPr>
          <a:xfrm>
            <a:off x="228600" y="876300"/>
            <a:ext cx="8610600" cy="6093976"/>
          </a:xfrm>
          <a:prstGeom prst="rect">
            <a:avLst/>
          </a:prstGeom>
          <a:noFill/>
        </p:spPr>
        <p:txBody>
          <a:bodyPr wrap="square" rtlCol="0">
            <a:spAutoFit/>
          </a:bodyPr>
          <a:lstStyle/>
          <a:p>
            <a:pPr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آگاهی و توجیه بیماران از نوع عمل و و عوارض احتمالی مورد انتظار و پیش بینی نشده نادر در پروسه عمل</a:t>
            </a:r>
          </a:p>
          <a:p>
            <a:pPr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رخدادهای کوتاه یا بلند مدت بعد از عمل جراحی و لزوم تغییرات مناسب از بعد کیفیت و کمیت غذاهای مورد مصرف منطبق با تغییر گنجایش معده و مسیر انتقال غذا جهت هضم و جذب</a:t>
            </a:r>
          </a:p>
          <a:p>
            <a:pPr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لزوم حذف یا کاهش شدید مقدار مصرف بعضی از گروه های غذایی</a:t>
            </a:r>
          </a:p>
          <a:p>
            <a:pPr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ایجاد آمادگی ذهنی برای تحمل رخدادهای کوتاه یا بلند مدت ناشی از عمل جراحی (سندرم دامپینگ، افزایش اسیدیته معده، ریفلاکس، زخم های دستگاه گوارشی، فتق، سکسکه، آروغ زدن های مکرر، احساس پری مداوم، تهوع و استفراغ</a:t>
            </a:r>
          </a:p>
          <a:p>
            <a:pPr algn="just" rtl="1">
              <a:lnSpc>
                <a:spcPct val="150000"/>
              </a:lnSpc>
              <a:buClr>
                <a:schemeClr val="accent6">
                  <a:lumMod val="75000"/>
                </a:schemeClr>
              </a:buClr>
              <a:buSzPct val="199000"/>
              <a:buFont typeface="Arial" pitchFamily="34" charset="0"/>
              <a:buChar char="•"/>
            </a:pPr>
            <a:endParaRPr lang="fa-IR" sz="2000" dirty="0" smtClean="0">
              <a:cs typeface="B Yekan" pitchFamily="2" charset="-78"/>
            </a:endParaRPr>
          </a:p>
          <a:p>
            <a:pPr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با توجه به مباحث مطروحه از طرف اساتید و سخنرانان قبلی، در فرصت کوتاهی که به بنده اختصاص داده شده به نقش و اثر نوع تغذیه از بعد کمیت و کیفیت پس از جراحی های انجام شده می پردازم.</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2268" y="152400"/>
            <a:ext cx="8226932" cy="646331"/>
          </a:xfrm>
          <a:prstGeom prst="rect">
            <a:avLst/>
          </a:prstGeom>
          <a:noFill/>
        </p:spPr>
        <p:txBody>
          <a:bodyPr wrap="none" rtlCol="0">
            <a:spAutoFit/>
          </a:bodyPr>
          <a:lstStyle/>
          <a:p>
            <a:pPr algn="ctr" rtl="1"/>
            <a:r>
              <a:rPr lang="fa-IR" sz="3600" dirty="0" smtClean="0">
                <a:solidFill>
                  <a:srgbClr val="FF0000"/>
                </a:solidFill>
                <a:cs typeface="B Titr" pitchFamily="2" charset="-78"/>
              </a:rPr>
              <a:t>اقدامات توجیهی جهت ایجاد تغییر در </a:t>
            </a:r>
            <a:r>
              <a:rPr lang="en-US" sz="3600" dirty="0" smtClean="0">
                <a:solidFill>
                  <a:srgbClr val="FF0000"/>
                </a:solidFill>
                <a:cs typeface="B Titr" pitchFamily="2" charset="-78"/>
              </a:rPr>
              <a:t>KAP</a:t>
            </a:r>
            <a:r>
              <a:rPr lang="fa-IR" sz="3600" dirty="0" smtClean="0">
                <a:solidFill>
                  <a:srgbClr val="FF0000"/>
                </a:solidFill>
                <a:cs typeface="B Titr" pitchFamily="2" charset="-78"/>
              </a:rPr>
              <a:t> بیماران</a:t>
            </a:r>
            <a:endParaRPr lang="en-US" sz="3600" dirty="0">
              <a:solidFill>
                <a:srgbClr val="FF0000"/>
              </a:solidFill>
              <a:cs typeface="B Titr" pitchFamily="2" charset="-78"/>
            </a:endParaRPr>
          </a:p>
        </p:txBody>
      </p:sp>
      <p:sp>
        <p:nvSpPr>
          <p:cNvPr id="6" name="TextBox 5"/>
          <p:cNvSpPr txBox="1"/>
          <p:nvPr/>
        </p:nvSpPr>
        <p:spPr>
          <a:xfrm>
            <a:off x="228600" y="1153954"/>
            <a:ext cx="8610600" cy="5170646"/>
          </a:xfrm>
          <a:prstGeom prst="rect">
            <a:avLst/>
          </a:prstGeom>
          <a:noFill/>
        </p:spPr>
        <p:txBody>
          <a:bodyPr wrap="square" rtlCol="0">
            <a:spAutoFit/>
          </a:bodyPr>
          <a:lstStyle/>
          <a:p>
            <a:pPr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عمل شدگان بایستی به رعایت دقیق اصول توصیه شده و دستورات تغذیه ای پیشنهادی اعتقاد پیدا کرده و احساس مسئولیت نمایند.</a:t>
            </a:r>
          </a:p>
          <a:p>
            <a:pPr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با کنترل وزن در روز معین هفته با یک ترازوی ثابت از تغییرات ایجاد شده در وزن خود مطلع گردند.</a:t>
            </a:r>
          </a:p>
          <a:p>
            <a:pPr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در صورت آغاز ایستایی و یا افزایش وزن به طور خزنده علت یابی و اقدامات لازم را فوراً با توجه به یکی از علل ایجاد کننده (عدم تناسب، تعادل و تنوع غذاهای مصرفی) به مورد اجرا بگذارند.</a:t>
            </a:r>
          </a:p>
          <a:p>
            <a:pPr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با تعدیل یا حذف منابع غذایی حاوی انرژی فراوان و مواد مغذی ناچیز از گروه هایی استفاده نمایند که در بر دارنده درشت مغذی های کلیدی همراه با ریز مغذی های پنجاه گانه باشد.</a:t>
            </a:r>
          </a:p>
          <a:p>
            <a:pPr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کسانی که علاقه مند به حفظ دستاوردهای خود می باشند، از پرخوری، تندخوری و بدخوری ها پرهیز نموده و به طور دائم ناخنک زدن و ریزه خواری را فراموش نمایند.</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238780"/>
            <a:ext cx="7090404" cy="523220"/>
          </a:xfrm>
          <a:prstGeom prst="rect">
            <a:avLst/>
          </a:prstGeom>
          <a:noFill/>
        </p:spPr>
        <p:txBody>
          <a:bodyPr wrap="none" rtlCol="0">
            <a:spAutoFit/>
          </a:bodyPr>
          <a:lstStyle/>
          <a:p>
            <a:pPr algn="ctr" rtl="1"/>
            <a:r>
              <a:rPr lang="fa-IR" sz="2800" dirty="0" smtClean="0">
                <a:solidFill>
                  <a:srgbClr val="FF0000"/>
                </a:solidFill>
                <a:cs typeface="B Titr" pitchFamily="2" charset="-78"/>
              </a:rPr>
              <a:t>اهداف تغذیه ای قابل حصول در کوتاه، میان و بلند مدت</a:t>
            </a:r>
            <a:endParaRPr lang="en-US" sz="2800" dirty="0">
              <a:solidFill>
                <a:srgbClr val="002060"/>
              </a:solidFill>
              <a:cs typeface="B Titr" pitchFamily="2" charset="-78"/>
            </a:endParaRPr>
          </a:p>
        </p:txBody>
      </p:sp>
      <p:sp>
        <p:nvSpPr>
          <p:cNvPr id="5" name="TextBox 4"/>
          <p:cNvSpPr txBox="1"/>
          <p:nvPr/>
        </p:nvSpPr>
        <p:spPr>
          <a:xfrm>
            <a:off x="228600" y="1447800"/>
            <a:ext cx="8610600" cy="3970318"/>
          </a:xfrm>
          <a:prstGeom prst="rect">
            <a:avLst/>
          </a:prstGeom>
          <a:noFill/>
        </p:spPr>
        <p:txBody>
          <a:bodyPr wrap="square" rtlCol="0">
            <a:spAutoFit/>
          </a:bodyPr>
          <a:lstStyle/>
          <a:p>
            <a:pPr algn="just" rtl="1">
              <a:lnSpc>
                <a:spcPct val="150000"/>
              </a:lnSpc>
              <a:buClr>
                <a:schemeClr val="accent6">
                  <a:lumMod val="75000"/>
                </a:schemeClr>
              </a:buClr>
              <a:buSzPct val="199000"/>
              <a:buFont typeface="Arial" pitchFamily="34" charset="0"/>
              <a:buChar char="•"/>
            </a:pPr>
            <a:r>
              <a:rPr lang="fa-IR" sz="2400" dirty="0" smtClean="0">
                <a:cs typeface="B Yekan" pitchFamily="2" charset="-78"/>
              </a:rPr>
              <a:t>تغییر منش و روش غذا خوردن به منظور کاهش تدریجی از حجم و میزان غذاهای مصرفی</a:t>
            </a:r>
          </a:p>
          <a:p>
            <a:pPr algn="just" rtl="1">
              <a:lnSpc>
                <a:spcPct val="150000"/>
              </a:lnSpc>
              <a:buClr>
                <a:schemeClr val="accent6">
                  <a:lumMod val="75000"/>
                </a:schemeClr>
              </a:buClr>
              <a:buSzPct val="199000"/>
              <a:buFont typeface="Arial" pitchFamily="34" charset="0"/>
              <a:buChar char="•"/>
            </a:pPr>
            <a:r>
              <a:rPr lang="fa-IR" sz="2400" dirty="0" smtClean="0">
                <a:cs typeface="B Yekan" pitchFamily="2" charset="-78"/>
              </a:rPr>
              <a:t>تلاش در جهت عدم تغییر و افزایش وزن خزنده</a:t>
            </a:r>
          </a:p>
          <a:p>
            <a:pPr algn="just" rtl="1">
              <a:lnSpc>
                <a:spcPct val="150000"/>
              </a:lnSpc>
              <a:buClr>
                <a:schemeClr val="accent6">
                  <a:lumMod val="75000"/>
                </a:schemeClr>
              </a:buClr>
              <a:buSzPct val="199000"/>
              <a:buFont typeface="Arial" pitchFamily="34" charset="0"/>
              <a:buChar char="•"/>
            </a:pPr>
            <a:r>
              <a:rPr lang="fa-IR" sz="2400" dirty="0" smtClean="0">
                <a:cs typeface="B Yekan" pitchFamily="2" charset="-78"/>
              </a:rPr>
              <a:t>توجه و دقت در پیشگیری از گرسنگی های سلولی به علت عدم دریافت این یا آن ماده مغذی کلیدی و ساختاری </a:t>
            </a:r>
          </a:p>
          <a:p>
            <a:pPr algn="just" rtl="1">
              <a:lnSpc>
                <a:spcPct val="150000"/>
              </a:lnSpc>
              <a:buClr>
                <a:schemeClr val="accent6">
                  <a:lumMod val="75000"/>
                </a:schemeClr>
              </a:buClr>
              <a:buSzPct val="199000"/>
              <a:buFont typeface="Arial" pitchFamily="34" charset="0"/>
              <a:buChar char="•"/>
            </a:pPr>
            <a:r>
              <a:rPr lang="fa-IR" sz="2400" dirty="0" smtClean="0">
                <a:cs typeface="B Yekan" pitchFamily="2" charset="-78"/>
              </a:rPr>
              <a:t>عدم تجاوز کاهش وزن از یک کیلو در هفته و چهار کیلوگرم در ماه به منظور پیشگیری از تغییرات </a:t>
            </a:r>
            <a:r>
              <a:rPr lang="en-US" sz="2400" dirty="0" smtClean="0">
                <a:cs typeface="B Yekan" pitchFamily="2" charset="-78"/>
              </a:rPr>
              <a:t>Set Point</a:t>
            </a:r>
            <a:r>
              <a:rPr lang="fa-IR" sz="2400" dirty="0" smtClean="0">
                <a:cs typeface="B Yekan" pitchFamily="2" charset="-78"/>
              </a:rPr>
              <a:t> بدن و عدم تغییر وزن زودهنگام</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52400"/>
            <a:ext cx="8964313" cy="584775"/>
          </a:xfrm>
          <a:prstGeom prst="rect">
            <a:avLst/>
          </a:prstGeom>
          <a:noFill/>
        </p:spPr>
        <p:txBody>
          <a:bodyPr wrap="none" rtlCol="0">
            <a:spAutoFit/>
          </a:bodyPr>
          <a:lstStyle/>
          <a:p>
            <a:pPr algn="ctr" rtl="1"/>
            <a:r>
              <a:rPr lang="fa-IR" sz="3200" dirty="0" smtClean="0">
                <a:solidFill>
                  <a:srgbClr val="FF0000"/>
                </a:solidFill>
                <a:cs typeface="B Titr" pitchFamily="2" charset="-78"/>
              </a:rPr>
              <a:t>ایجاد روحیه در افرادی که از عملکرد خود پشیمان گردیده اند</a:t>
            </a:r>
            <a:endParaRPr lang="en-US" sz="3200" dirty="0">
              <a:solidFill>
                <a:srgbClr val="FF0000"/>
              </a:solidFill>
              <a:cs typeface="B Titr" pitchFamily="2" charset="-78"/>
            </a:endParaRPr>
          </a:p>
        </p:txBody>
      </p:sp>
      <p:sp>
        <p:nvSpPr>
          <p:cNvPr id="5" name="TextBox 4"/>
          <p:cNvSpPr txBox="1"/>
          <p:nvPr/>
        </p:nvSpPr>
        <p:spPr>
          <a:xfrm>
            <a:off x="228600" y="838200"/>
            <a:ext cx="8610600" cy="6093976"/>
          </a:xfrm>
          <a:prstGeom prst="rect">
            <a:avLst/>
          </a:prstGeom>
          <a:noFill/>
        </p:spPr>
        <p:txBody>
          <a:bodyPr wrap="square" rtlCol="0">
            <a:spAutoFit/>
          </a:bodyPr>
          <a:lstStyle/>
          <a:p>
            <a:pPr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ایستایی وزن و یا افزایش تدریجی وزن کاهش یافته تحت عوامل مختلف با هر روشی امکان پذیر است. </a:t>
            </a:r>
          </a:p>
          <a:p>
            <a:pPr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چرا که مقاومت و سرسختی بدن ممکن است:</a:t>
            </a:r>
          </a:p>
          <a:p>
            <a:pPr lvl="1" algn="just" rtl="1">
              <a:lnSpc>
                <a:spcPct val="150000"/>
              </a:lnSpc>
              <a:buClr>
                <a:schemeClr val="accent6">
                  <a:lumMod val="75000"/>
                </a:schemeClr>
              </a:buClr>
              <a:buSzPct val="90000"/>
              <a:buFont typeface="Wingdings" pitchFamily="2" charset="2"/>
              <a:buChar char="§"/>
            </a:pPr>
            <a:r>
              <a:rPr lang="fa-IR" sz="2000" dirty="0" smtClean="0">
                <a:cs typeface="B Yekan" pitchFamily="2" charset="-78"/>
              </a:rPr>
              <a:t> 1) تحت تأثیر عوامل فیزیولوژیکی به علت کاهش انرژی بازال یا پایه، تحت تأثیر تحلیل عضلات و کاهش میتوکندری ها </a:t>
            </a:r>
          </a:p>
          <a:p>
            <a:pPr lvl="1" algn="just" rtl="1">
              <a:lnSpc>
                <a:spcPct val="150000"/>
              </a:lnSpc>
              <a:buClr>
                <a:schemeClr val="accent6">
                  <a:lumMod val="75000"/>
                </a:schemeClr>
              </a:buClr>
              <a:buSzPct val="90000"/>
              <a:buFont typeface="Wingdings" pitchFamily="2" charset="2"/>
              <a:buChar char="§"/>
            </a:pPr>
            <a:r>
              <a:rPr lang="fa-IR" sz="2000" dirty="0" smtClean="0">
                <a:cs typeface="B Yekan" pitchFamily="2" charset="-78"/>
              </a:rPr>
              <a:t>2) به علت کاهش فعالیت لیپوپروتئین لیپاز (</a:t>
            </a:r>
            <a:r>
              <a:rPr lang="en-US" sz="2000" dirty="0" smtClean="0">
                <a:cs typeface="B Yekan" pitchFamily="2" charset="-78"/>
              </a:rPr>
              <a:t>Lipoprotein Lipase</a:t>
            </a:r>
            <a:r>
              <a:rPr lang="fa-IR" sz="2000" dirty="0" smtClean="0">
                <a:cs typeface="B Yekan" pitchFamily="2" charset="-78"/>
              </a:rPr>
              <a:t>) و انباشت مایعات در بافت ها </a:t>
            </a:r>
          </a:p>
          <a:p>
            <a:pPr lvl="1" algn="just" rtl="1">
              <a:lnSpc>
                <a:spcPct val="150000"/>
              </a:lnSpc>
              <a:buClr>
                <a:schemeClr val="accent6">
                  <a:lumMod val="75000"/>
                </a:schemeClr>
              </a:buClr>
              <a:buSzPct val="90000"/>
              <a:buFont typeface="Wingdings" pitchFamily="2" charset="2"/>
              <a:buChar char="§"/>
            </a:pPr>
            <a:r>
              <a:rPr lang="fa-IR" sz="2000" dirty="0" smtClean="0">
                <a:cs typeface="B Yekan" pitchFamily="2" charset="-78"/>
              </a:rPr>
              <a:t>3) به علت عوامل روحی-روانی و کاهش تحرک و فعالیت های بدنی تحت تأثیر کاهش میزان چربی های دریافتی</a:t>
            </a:r>
          </a:p>
          <a:p>
            <a:pPr lvl="1" algn="just" rtl="1">
              <a:lnSpc>
                <a:spcPct val="150000"/>
              </a:lnSpc>
              <a:buClr>
                <a:schemeClr val="accent6">
                  <a:lumMod val="75000"/>
                </a:schemeClr>
              </a:buClr>
              <a:buSzPct val="90000"/>
              <a:buFont typeface="Wingdings" pitchFamily="2" charset="2"/>
              <a:buChar char="§"/>
            </a:pPr>
            <a:r>
              <a:rPr lang="fa-IR" sz="2000" dirty="0" smtClean="0">
                <a:cs typeface="B Yekan" pitchFamily="2" charset="-78"/>
              </a:rPr>
              <a:t>4) احساس نا امیدی و عدم موفقیت به علت تصورات غیر واقعی از شکست (اهداف غیر متعارف و رویایی)</a:t>
            </a:r>
          </a:p>
          <a:p>
            <a:pPr lvl="1" algn="just" rtl="1">
              <a:lnSpc>
                <a:spcPct val="150000"/>
              </a:lnSpc>
              <a:buClr>
                <a:schemeClr val="accent6">
                  <a:lumMod val="75000"/>
                </a:schemeClr>
              </a:buClr>
              <a:buSzPct val="90000"/>
              <a:buFont typeface="Wingdings" pitchFamily="2" charset="2"/>
              <a:buChar char="§"/>
            </a:pPr>
            <a:r>
              <a:rPr lang="fa-IR" sz="2000" dirty="0" smtClean="0">
                <a:cs typeface="B Yekan" pitchFamily="2" charset="-78"/>
              </a:rPr>
              <a:t>5) بروز افسردگی و آغاز ریزه خواری و ناخنک زدن های مداوم به منظور رهایی از هزار توی افسردگی</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25530" y="238780"/>
            <a:ext cx="5186036" cy="523220"/>
          </a:xfrm>
          <a:prstGeom prst="rect">
            <a:avLst/>
          </a:prstGeom>
          <a:noFill/>
        </p:spPr>
        <p:txBody>
          <a:bodyPr wrap="none" rtlCol="0">
            <a:spAutoFit/>
          </a:bodyPr>
          <a:lstStyle/>
          <a:p>
            <a:pPr algn="ctr" rtl="1"/>
            <a:r>
              <a:rPr lang="fa-IR" sz="2800" dirty="0" smtClean="0">
                <a:solidFill>
                  <a:srgbClr val="FF0000"/>
                </a:solidFill>
                <a:cs typeface="B Titr" pitchFamily="2" charset="-78"/>
              </a:rPr>
              <a:t>دلایل عدم موفقیت در تداوم کاهش وزن</a:t>
            </a:r>
            <a:endParaRPr lang="en-US" sz="2800" dirty="0">
              <a:solidFill>
                <a:srgbClr val="002060"/>
              </a:solidFill>
              <a:cs typeface="B Titr" pitchFamily="2" charset="-78"/>
            </a:endParaRPr>
          </a:p>
        </p:txBody>
      </p:sp>
      <p:sp>
        <p:nvSpPr>
          <p:cNvPr id="5" name="TextBox 4"/>
          <p:cNvSpPr txBox="1"/>
          <p:nvPr/>
        </p:nvSpPr>
        <p:spPr>
          <a:xfrm>
            <a:off x="228600" y="1447800"/>
            <a:ext cx="8610600" cy="2862322"/>
          </a:xfrm>
          <a:prstGeom prst="rect">
            <a:avLst/>
          </a:prstGeom>
          <a:noFill/>
        </p:spPr>
        <p:txBody>
          <a:bodyPr wrap="square" rtlCol="0">
            <a:spAutoFit/>
          </a:bodyPr>
          <a:lstStyle/>
          <a:p>
            <a:pPr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هدف هر برنامه کاهش وزن ایجاد یک بیلان منفی انرژی و کاهش نسبت انرژی دریافتی به انرژی مصرفی است. این در حالی است که پیرو کاهش زیاد انرژی دریافتی و افزایش مصرف انرژی با فعالیت های بیشتر به تحلیل توده فعال بدن (</a:t>
            </a:r>
            <a:r>
              <a:rPr lang="en-US" sz="2000" dirty="0" smtClean="0">
                <a:cs typeface="B Yekan" pitchFamily="2" charset="-78"/>
              </a:rPr>
              <a:t>FFM</a:t>
            </a:r>
            <a:r>
              <a:rPr lang="fa-IR" sz="2000" dirty="0" smtClean="0">
                <a:cs typeface="B Yekan" pitchFamily="2" charset="-78"/>
              </a:rPr>
              <a:t>) منجر می گردد تا از میزان انرژی پایه تا حد 35% کاسته شود و شعله حیات و زندگی را در وضعیت اقصادی و صرفه جویی تنظیم گردد تا انرژی موجود و ذخیره شده بدن برای فعالیت های غیر ارادی حیات </a:t>
            </a:r>
            <a:r>
              <a:rPr lang="fa-IR" sz="2000" smtClean="0">
                <a:cs typeface="B Yekan" pitchFamily="2" charset="-78"/>
              </a:rPr>
              <a:t>بخش تا مدت </a:t>
            </a:r>
            <a:r>
              <a:rPr lang="fa-IR" sz="2000" dirty="0" smtClean="0">
                <a:cs typeface="B Yekan" pitchFamily="2" charset="-78"/>
              </a:rPr>
              <a:t>طولانی امکان پذیر گردد.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0"/>
            <a:ext cx="7128875" cy="523220"/>
          </a:xfrm>
          <a:prstGeom prst="rect">
            <a:avLst/>
          </a:prstGeom>
          <a:noFill/>
        </p:spPr>
        <p:txBody>
          <a:bodyPr wrap="none" rtlCol="0">
            <a:spAutoFit/>
          </a:bodyPr>
          <a:lstStyle/>
          <a:p>
            <a:pPr algn="ctr" rtl="1"/>
            <a:r>
              <a:rPr lang="fa-IR" sz="2800" dirty="0" smtClean="0">
                <a:solidFill>
                  <a:srgbClr val="FF0000"/>
                </a:solidFill>
                <a:cs typeface="B Titr" pitchFamily="2" charset="-78"/>
              </a:rPr>
              <a:t>1- تغذیه سیستماتیک برای جراحی های معده و روده ها</a:t>
            </a:r>
            <a:endParaRPr lang="en-US" sz="2800" dirty="0">
              <a:solidFill>
                <a:srgbClr val="002060"/>
              </a:solidFill>
              <a:cs typeface="B Titr" pitchFamily="2" charset="-78"/>
            </a:endParaRPr>
          </a:p>
        </p:txBody>
      </p:sp>
      <p:sp>
        <p:nvSpPr>
          <p:cNvPr id="5" name="TextBox 4"/>
          <p:cNvSpPr txBox="1"/>
          <p:nvPr/>
        </p:nvSpPr>
        <p:spPr>
          <a:xfrm>
            <a:off x="228600" y="1447800"/>
            <a:ext cx="8610600" cy="4708981"/>
          </a:xfrm>
          <a:prstGeom prst="rect">
            <a:avLst/>
          </a:prstGeom>
          <a:noFill/>
        </p:spPr>
        <p:txBody>
          <a:bodyPr wrap="square" rtlCol="0">
            <a:spAutoFit/>
          </a:bodyPr>
          <a:lstStyle/>
          <a:p>
            <a:pPr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نقش تغذیه در دوران آماده سازی بدن برای اجرای جراحی در افراد چاق با </a:t>
            </a:r>
            <a:r>
              <a:rPr lang="en-US" sz="2000" dirty="0" smtClean="0">
                <a:cs typeface="B Yekan" pitchFamily="2" charset="-78"/>
              </a:rPr>
              <a:t>BMI≥40</a:t>
            </a:r>
            <a:r>
              <a:rPr lang="fa-IR" sz="2000" dirty="0" smtClean="0">
                <a:cs typeface="B Yekan" pitchFamily="2" charset="-78"/>
              </a:rPr>
              <a:t> یا </a:t>
            </a:r>
            <a:r>
              <a:rPr lang="en-US" sz="2000" dirty="0" smtClean="0">
                <a:cs typeface="B Yekan" pitchFamily="2" charset="-78"/>
              </a:rPr>
              <a:t>BMI=35</a:t>
            </a:r>
            <a:r>
              <a:rPr lang="fa-IR" sz="2000" dirty="0" smtClean="0">
                <a:cs typeface="B Yekan" pitchFamily="2" charset="-78"/>
              </a:rPr>
              <a:t> </a:t>
            </a:r>
          </a:p>
          <a:p>
            <a:pPr lvl="1"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الف) تعدیل و رفع کمبودهای سلولی احتمالی (ویتامین ها و مواد معدنی)، کاهش مقاومت به انسولین</a:t>
            </a:r>
          </a:p>
          <a:p>
            <a:pPr lvl="1"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ب) تعدیل وزن و تسکین انواع بیماری های زمینه ای (کبد چرب، دیابت نوع 2، کاهش سطح چربی های ناحیه شکم</a:t>
            </a:r>
          </a:p>
          <a:p>
            <a:pPr lvl="1" algn="just" rtl="1">
              <a:lnSpc>
                <a:spcPct val="150000"/>
              </a:lnSpc>
              <a:buClr>
                <a:schemeClr val="accent6">
                  <a:lumMod val="75000"/>
                </a:schemeClr>
              </a:buClr>
              <a:buSzPct val="199000"/>
              <a:buFont typeface="Arial" pitchFamily="34" charset="0"/>
              <a:buChar char="•"/>
            </a:pPr>
            <a:r>
              <a:rPr lang="fa-IR" sz="2000" dirty="0" smtClean="0">
                <a:cs typeface="B Yekan" pitchFamily="2" charset="-78"/>
              </a:rPr>
              <a:t>ج) دستاوردهای احتمالی اقدامات ذکر شده در بعد از انجام عمل ( ترمیم و بهبود سریع بافت های آسیب دیده در حین جراحی، کاهش میزان چربی های حفره شکم، تعدیل میزان چربی کبد، کاهش زمان مدت انجام جراحی و کاهش عوارض احتمالی پس از عمل</a:t>
            </a:r>
            <a:endParaRPr lang="fa-IR" sz="2000" dirty="0" smtClean="0">
              <a:cs typeface="B Yekan"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299</TotalTime>
  <Words>1587</Words>
  <Application>Microsoft Office PowerPoint</Application>
  <PresentationFormat>On-screen Show (4:3)</PresentationFormat>
  <Paragraphs>73</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Solstice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Mazhari</dc:creator>
  <cp:lastModifiedBy>Dr. Mazhari</cp:lastModifiedBy>
  <cp:revision>50</cp:revision>
  <dcterms:created xsi:type="dcterms:W3CDTF">2014-11-07T08:12:13Z</dcterms:created>
  <dcterms:modified xsi:type="dcterms:W3CDTF">2014-12-12T09:34:01Z</dcterms:modified>
</cp:coreProperties>
</file>