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92"/>
  </p:notesMasterIdLst>
  <p:sldIdLst>
    <p:sldId id="400" r:id="rId2"/>
    <p:sldId id="257" r:id="rId3"/>
    <p:sldId id="403" r:id="rId4"/>
    <p:sldId id="438" r:id="rId5"/>
    <p:sldId id="284" r:id="rId6"/>
    <p:sldId id="449" r:id="rId7"/>
    <p:sldId id="459" r:id="rId8"/>
    <p:sldId id="373" r:id="rId9"/>
    <p:sldId id="374" r:id="rId10"/>
    <p:sldId id="414" r:id="rId11"/>
    <p:sldId id="297" r:id="rId12"/>
    <p:sldId id="298" r:id="rId13"/>
    <p:sldId id="415" r:id="rId14"/>
    <p:sldId id="460" r:id="rId15"/>
    <p:sldId id="301" r:id="rId16"/>
    <p:sldId id="302" r:id="rId17"/>
    <p:sldId id="303" r:id="rId18"/>
    <p:sldId id="462" r:id="rId19"/>
    <p:sldId id="463" r:id="rId20"/>
    <p:sldId id="416" r:id="rId21"/>
    <p:sldId id="309" r:id="rId22"/>
    <p:sldId id="312" r:id="rId23"/>
    <p:sldId id="464" r:id="rId24"/>
    <p:sldId id="316" r:id="rId25"/>
    <p:sldId id="317" r:id="rId26"/>
    <p:sldId id="323" r:id="rId27"/>
    <p:sldId id="440" r:id="rId28"/>
    <p:sldId id="439" r:id="rId29"/>
    <p:sldId id="441" r:id="rId30"/>
    <p:sldId id="442" r:id="rId31"/>
    <p:sldId id="443" r:id="rId32"/>
    <p:sldId id="445" r:id="rId33"/>
    <p:sldId id="444" r:id="rId34"/>
    <p:sldId id="276" r:id="rId35"/>
    <p:sldId id="278" r:id="rId36"/>
    <p:sldId id="277" r:id="rId37"/>
    <p:sldId id="279" r:id="rId38"/>
    <p:sldId id="376" r:id="rId39"/>
    <p:sldId id="447" r:id="rId40"/>
    <p:sldId id="448" r:id="rId41"/>
    <p:sldId id="450" r:id="rId42"/>
    <p:sldId id="452" r:id="rId43"/>
    <p:sldId id="451" r:id="rId44"/>
    <p:sldId id="405" r:id="rId45"/>
    <p:sldId id="406" r:id="rId46"/>
    <p:sldId id="407" r:id="rId47"/>
    <p:sldId id="382" r:id="rId48"/>
    <p:sldId id="453" r:id="rId49"/>
    <p:sldId id="465" r:id="rId50"/>
    <p:sldId id="425" r:id="rId51"/>
    <p:sldId id="424" r:id="rId52"/>
    <p:sldId id="402" r:id="rId53"/>
    <p:sldId id="337" r:id="rId54"/>
    <p:sldId id="338" r:id="rId55"/>
    <p:sldId id="340" r:id="rId56"/>
    <p:sldId id="344" r:id="rId57"/>
    <p:sldId id="346" r:id="rId58"/>
    <p:sldId id="347" r:id="rId59"/>
    <p:sldId id="349" r:id="rId60"/>
    <p:sldId id="350" r:id="rId61"/>
    <p:sldId id="351" r:id="rId62"/>
    <p:sldId id="352" r:id="rId63"/>
    <p:sldId id="353" r:id="rId64"/>
    <p:sldId id="427" r:id="rId65"/>
    <p:sldId id="466" r:id="rId66"/>
    <p:sldId id="365" r:id="rId67"/>
    <p:sldId id="470" r:id="rId68"/>
    <p:sldId id="428" r:id="rId69"/>
    <p:sldId id="454" r:id="rId70"/>
    <p:sldId id="432" r:id="rId71"/>
    <p:sldId id="369" r:id="rId72"/>
    <p:sldId id="409" r:id="rId73"/>
    <p:sldId id="412" r:id="rId74"/>
    <p:sldId id="436" r:id="rId75"/>
    <p:sldId id="391" r:id="rId76"/>
    <p:sldId id="383" r:id="rId77"/>
    <p:sldId id="385" r:id="rId78"/>
    <p:sldId id="384" r:id="rId79"/>
    <p:sldId id="467" r:id="rId80"/>
    <p:sldId id="394" r:id="rId81"/>
    <p:sldId id="437" r:id="rId82"/>
    <p:sldId id="388" r:id="rId83"/>
    <p:sldId id="390" r:id="rId84"/>
    <p:sldId id="455" r:id="rId85"/>
    <p:sldId id="456" r:id="rId86"/>
    <p:sldId id="457" r:id="rId87"/>
    <p:sldId id="458" r:id="rId88"/>
    <p:sldId id="395" r:id="rId89"/>
    <p:sldId id="396" r:id="rId90"/>
    <p:sldId id="469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75F1-3FE4-4E22-B7A6-30F9E722ED4E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2-8124-4B7E-BBBD-C31F40AC3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27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4B345-D582-464E-811A-74A9A77EF6E7}" type="slidenum">
              <a:rPr lang="ar-SA"/>
              <a:pPr/>
              <a:t>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0A12-8124-4B7E-BBBD-C31F40AC3A4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B6497-413C-4B95-B03D-FFF2E0F5F76A}" type="slidenum">
              <a:rPr lang="fa-IR" smtClean="0"/>
              <a:pPr/>
              <a:t>71</a:t>
            </a:fld>
            <a:endParaRPr lang="en-GB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 w="12700" cap="flat"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 lIns="91855" tIns="45928" rIns="91855" bIns="45928"/>
          <a:lstStyle/>
          <a:p>
            <a:pPr marL="114300" indent="-114300" eaLnBrk="1" hangingPunct="1"/>
            <a:endParaRPr lang="en-US" i="1" dirty="0" smtClean="0">
              <a:solidFill>
                <a:srgbClr val="000000"/>
              </a:solidFill>
            </a:endParaRPr>
          </a:p>
          <a:p>
            <a:pPr marL="114300" indent="-114300" eaLnBrk="1" hangingPunct="1"/>
            <a:r>
              <a:rPr lang="en-US" dirty="0" smtClean="0">
                <a:solidFill>
                  <a:srgbClr val="000000"/>
                </a:solidFill>
              </a:rPr>
              <a:t>The only significant reduction of a 5-year analysis of the effectiveness of nasal </a:t>
            </a:r>
            <a:r>
              <a:rPr lang="en-US" dirty="0" err="1" smtClean="0">
                <a:solidFill>
                  <a:srgbClr val="000000"/>
                </a:solidFill>
              </a:rPr>
              <a:t>calcitonin</a:t>
            </a:r>
            <a:r>
              <a:rPr lang="en-US" dirty="0" smtClean="0">
                <a:solidFill>
                  <a:srgbClr val="000000"/>
                </a:solidFill>
              </a:rPr>
              <a:t> was at 200 IU.</a:t>
            </a:r>
          </a:p>
          <a:p>
            <a:pPr marL="114300" indent="-114300" eaLnBrk="1" hangingPunct="1"/>
            <a:r>
              <a:rPr lang="en-US" dirty="0" smtClean="0">
                <a:solidFill>
                  <a:srgbClr val="000000"/>
                </a:solidFill>
              </a:rPr>
              <a:t>No statistical differences could be demonstrated in the number of hip fractures by the treatment group.</a:t>
            </a:r>
          </a:p>
          <a:p>
            <a:pPr marL="114300" indent="-114300" eaLnBrk="1" hangingPunct="1"/>
            <a:r>
              <a:rPr lang="en-US" dirty="0" smtClean="0">
                <a:solidFill>
                  <a:srgbClr val="000000"/>
                </a:solidFill>
              </a:rPr>
              <a:t>The dose that fracture risk was decreased (200 IU) is not the same dose that bone turnover was affected.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5E311-62AC-45C9-B116-383F7B4028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96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41728-0527-498F-A58F-AFA6D6E4F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04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489FF8-05C9-4DFA-A6AA-B67A7105F242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016451-BC61-46FE-A0C3-674FA75F6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7630/contents/mobipreview.htm?37/57/38812/abstract/11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0657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Overview  of Anti-</a:t>
            </a:r>
            <a:r>
              <a:rPr lang="en-US" b="1" i="1" dirty="0" err="1" smtClean="0"/>
              <a:t>resorptive</a:t>
            </a:r>
            <a:r>
              <a:rPr lang="en-US" b="1" i="1" dirty="0" smtClean="0"/>
              <a:t> </a:t>
            </a:r>
            <a:r>
              <a:rPr lang="en-US" b="1" i="1" dirty="0"/>
              <a:t>A</a:t>
            </a:r>
            <a:r>
              <a:rPr lang="en-US" b="1" i="1" dirty="0" smtClean="0"/>
              <a:t>gents in Treatment of Osteoporosis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905000"/>
          </a:xfrm>
        </p:spPr>
        <p:txBody>
          <a:bodyPr>
            <a:normAutofit fontScale="47500" lnSpcReduction="20000"/>
          </a:bodyPr>
          <a:lstStyle/>
          <a:p>
            <a:pPr marL="274320" lvl="0" indent="-274320" algn="ctr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FFFF"/>
              </a:buClr>
              <a:buSzPct val="65000"/>
              <a:defRPr/>
            </a:pPr>
            <a:endParaRPr lang="en-US" sz="2000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74320" lvl="0" indent="-274320" algn="ctr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FFFF"/>
              </a:buClr>
              <a:buSzPct val="65000"/>
              <a:defRPr/>
            </a:pPr>
            <a:endParaRPr lang="en-US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74320" lvl="0" indent="-274320" algn="ctr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FFFF"/>
              </a:buClr>
              <a:buSzPct val="65000"/>
              <a:defRPr/>
            </a:pPr>
            <a:endParaRPr lang="en-US" sz="2600" b="1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74320" lvl="0" indent="-274320" algn="ctr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FFFF"/>
              </a:buClr>
              <a:buSzPct val="65000"/>
              <a:defRPr/>
            </a:pPr>
            <a:r>
              <a:rPr lang="en-US" sz="4500" b="1" kern="0" dirty="0" err="1" smtClean="0">
                <a:solidFill>
                  <a:schemeClr val="bg1"/>
                </a:solidFill>
                <a:latin typeface="Arial"/>
                <a:cs typeface="Arial"/>
              </a:rPr>
              <a:t>Mahtab</a:t>
            </a:r>
            <a:r>
              <a:rPr lang="en-US" sz="4500" b="1" kern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kern="0" dirty="0" err="1" smtClean="0">
                <a:solidFill>
                  <a:schemeClr val="bg1"/>
                </a:solidFill>
                <a:latin typeface="Arial"/>
                <a:cs typeface="Arial"/>
              </a:rPr>
              <a:t>Niroomand</a:t>
            </a:r>
            <a:r>
              <a:rPr lang="en-US" sz="4500" b="1" kern="0" dirty="0" smtClean="0">
                <a:solidFill>
                  <a:schemeClr val="bg1"/>
                </a:solidFill>
                <a:latin typeface="Arial"/>
                <a:cs typeface="Arial"/>
              </a:rPr>
              <a:t>, M.D </a:t>
            </a:r>
            <a:endParaRPr lang="en-US" sz="45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4320" lvl="0" indent="-274320" algn="ctr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FFFF"/>
              </a:buClr>
              <a:buSzPct val="65000"/>
              <a:defRPr/>
            </a:pPr>
            <a:r>
              <a:rPr lang="en-US" sz="4500" b="1" kern="0" dirty="0" smtClean="0">
                <a:solidFill>
                  <a:schemeClr val="bg1"/>
                </a:solidFill>
                <a:latin typeface="Arial"/>
                <a:cs typeface="Arial"/>
              </a:rPr>
              <a:t>Assistant professor of Endocrinology</a:t>
            </a:r>
            <a:endParaRPr lang="en-US" sz="45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4320" lvl="0" indent="-274320" algn="ctr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FFFF"/>
              </a:buClr>
              <a:buSzPct val="65000"/>
              <a:defRPr/>
            </a:pPr>
            <a:r>
              <a:rPr lang="en-US" sz="4500" b="1" kern="0" dirty="0" err="1" smtClean="0">
                <a:solidFill>
                  <a:schemeClr val="bg1"/>
                </a:solidFill>
                <a:latin typeface="Arial"/>
                <a:cs typeface="Arial"/>
              </a:rPr>
              <a:t>Shahid</a:t>
            </a:r>
            <a:r>
              <a:rPr lang="en-US" sz="4500" b="1" kern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kern="0" dirty="0" err="1">
                <a:solidFill>
                  <a:schemeClr val="bg1"/>
                </a:solidFill>
                <a:latin typeface="Arial"/>
                <a:cs typeface="Arial"/>
              </a:rPr>
              <a:t>Beheshti</a:t>
            </a:r>
            <a:r>
              <a:rPr lang="en-US" sz="4500" b="1" kern="0" dirty="0">
                <a:solidFill>
                  <a:schemeClr val="bg1"/>
                </a:solidFill>
                <a:latin typeface="Arial"/>
                <a:cs typeface="Arial"/>
              </a:rPr>
              <a:t> University of medical sciences </a:t>
            </a:r>
          </a:p>
          <a:p>
            <a:pPr marL="274320" lvl="0" indent="-274320" algn="ctr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FFFF"/>
              </a:buClr>
              <a:buSzPct val="65000"/>
              <a:defRPr/>
            </a:pPr>
            <a:r>
              <a:rPr lang="en-US" sz="4500" b="1" kern="0" dirty="0" smtClean="0">
                <a:solidFill>
                  <a:schemeClr val="bg1"/>
                </a:solidFill>
                <a:latin typeface="Arial"/>
                <a:cs typeface="Arial"/>
              </a:rPr>
              <a:t>Dec,11, 2014</a:t>
            </a:r>
            <a:endParaRPr lang="en-US" sz="4500" b="1" kern="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74320" lvl="0" indent="-274320" algn="ctr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FFFFFF"/>
              </a:buClr>
              <a:buSzPct val="65000"/>
              <a:defRPr/>
            </a:pPr>
            <a:r>
              <a:rPr lang="en-US" sz="4500" b="1" kern="0" dirty="0">
                <a:solidFill>
                  <a:schemeClr val="bg1"/>
                </a:solidFill>
                <a:latin typeface="Arial"/>
                <a:cs typeface="Arial"/>
              </a:rPr>
              <a:t>Tehran</a:t>
            </a:r>
          </a:p>
          <a:p>
            <a:pPr lvl="0"/>
            <a:endParaRPr lang="en-US" dirty="0">
              <a:solidFill>
                <a:prstClr val="white">
                  <a:tint val="7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4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i="1" dirty="0" err="1" smtClean="0"/>
              <a:t>Alendronate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57200" y="762000"/>
            <a:ext cx="1219200" cy="762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GB" sz="3600" i="1" dirty="0" smtClean="0"/>
              <a:t> </a:t>
            </a:r>
          </a:p>
          <a:p>
            <a:pPr algn="ctr">
              <a:buFontTx/>
              <a:buNone/>
            </a:pPr>
            <a:r>
              <a:rPr lang="en-GB" sz="3600" b="1" i="1" dirty="0" smtClean="0"/>
              <a:t>Randomised trial of effect of Alendronate on risk of fracture in women with existing vertebral fractures</a:t>
            </a:r>
            <a:endParaRPr lang="en-GB" i="1" dirty="0" smtClean="0"/>
          </a:p>
          <a:p>
            <a:pPr lvl="1">
              <a:buNone/>
            </a:pPr>
            <a:r>
              <a:rPr lang="en-GB" i="1" dirty="0" smtClean="0"/>
              <a:t>                    </a:t>
            </a:r>
          </a:p>
          <a:p>
            <a:pPr lvl="1">
              <a:buNone/>
            </a:pPr>
            <a:r>
              <a:rPr lang="en-GB" i="1" dirty="0" smtClean="0"/>
              <a:t>                        </a:t>
            </a:r>
          </a:p>
          <a:p>
            <a:pPr lvl="1">
              <a:buNone/>
            </a:pPr>
            <a:r>
              <a:rPr lang="en-GB" i="1" dirty="0" smtClean="0"/>
              <a:t>                              </a:t>
            </a:r>
            <a:r>
              <a:rPr lang="en-GB" sz="2400" b="1" i="1" dirty="0" smtClean="0"/>
              <a:t>Lancet </a:t>
            </a:r>
            <a:r>
              <a:rPr lang="en-GB" sz="2400" b="1" i="1" dirty="0"/>
              <a:t>1996;  348:1535-41</a:t>
            </a:r>
            <a:endParaRPr lang="en-US" b="1" i="1" dirty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13043" y="838200"/>
            <a:ext cx="10871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FIT 1</a:t>
            </a:r>
          </a:p>
        </p:txBody>
      </p:sp>
    </p:spTree>
    <p:extLst>
      <p:ext uri="{BB962C8B-B14F-4D97-AF65-F5344CB8AC3E}">
        <p14:creationId xmlns:p14="http://schemas.microsoft.com/office/powerpoint/2010/main" xmlns="" val="6517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04137" cy="1143000"/>
          </a:xfrm>
        </p:spPr>
        <p:txBody>
          <a:bodyPr>
            <a:normAutofit/>
          </a:bodyPr>
          <a:lstStyle/>
          <a:p>
            <a:r>
              <a:rPr lang="en-GB" b="1" i="1" dirty="0" smtClean="0"/>
              <a:t>Fracture Intervention Trial (FIT)</a:t>
            </a:r>
            <a:endParaRPr lang="en-GB" b="1" i="1" u="sng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dirty="0" smtClean="0"/>
              <a:t>2027 women (1022 alend.,1005 </a:t>
            </a:r>
            <a:r>
              <a:rPr lang="en-GB" dirty="0" err="1" smtClean="0"/>
              <a:t>plac</a:t>
            </a:r>
            <a:r>
              <a:rPr lang="en-GB" dirty="0" smtClean="0"/>
              <a:t>.)  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Age: 55-81 yrs  </a:t>
            </a:r>
            <a:r>
              <a:rPr lang="en-GB" dirty="0"/>
              <a:t>with </a:t>
            </a:r>
            <a:r>
              <a:rPr lang="en-GB" dirty="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en-GB" b="1" i="1" dirty="0" smtClean="0"/>
              <a:t>Low </a:t>
            </a:r>
            <a:r>
              <a:rPr lang="en-GB" b="1" i="1" dirty="0"/>
              <a:t>femoral-neck BMD </a:t>
            </a:r>
            <a:r>
              <a:rPr lang="en-GB" dirty="0"/>
              <a:t>and </a:t>
            </a:r>
            <a:endParaRPr lang="en-GB" dirty="0" smtClean="0"/>
          </a:p>
          <a:p>
            <a:pPr lvl="1">
              <a:lnSpc>
                <a:spcPct val="130000"/>
              </a:lnSpc>
            </a:pPr>
            <a:r>
              <a:rPr lang="en-GB" b="1" i="1" dirty="0" smtClean="0"/>
              <a:t>At </a:t>
            </a:r>
            <a:r>
              <a:rPr lang="en-GB" b="1" i="1" dirty="0"/>
              <a:t>least one vertebral </a:t>
            </a:r>
            <a:r>
              <a:rPr lang="en-GB" b="1" i="1" dirty="0" smtClean="0"/>
              <a:t>fracture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 Follow up:  </a:t>
            </a:r>
            <a:r>
              <a:rPr lang="en-GB" dirty="0"/>
              <a:t>36 months</a:t>
            </a:r>
          </a:p>
          <a:p>
            <a:pPr>
              <a:lnSpc>
                <a:spcPct val="130000"/>
              </a:lnSpc>
            </a:pPr>
            <a:r>
              <a:rPr lang="en-GB" dirty="0"/>
              <a:t>F/U &gt; % 98</a:t>
            </a:r>
          </a:p>
        </p:txBody>
      </p:sp>
    </p:spTree>
    <p:extLst>
      <p:ext uri="{BB962C8B-B14F-4D97-AF65-F5344CB8AC3E}">
        <p14:creationId xmlns:p14="http://schemas.microsoft.com/office/powerpoint/2010/main" xmlns="" val="11686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Fracture Intervention Trial (FIT)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i="1" dirty="0" smtClean="0"/>
              <a:t>Methods:</a:t>
            </a:r>
            <a:r>
              <a:rPr lang="en-GB" sz="3600" dirty="0" smtClean="0"/>
              <a:t> </a:t>
            </a:r>
          </a:p>
          <a:p>
            <a:pPr lvl="1"/>
            <a:r>
              <a:rPr lang="en-GB" sz="3600" dirty="0" err="1" smtClean="0"/>
              <a:t>Alendronate</a:t>
            </a:r>
            <a:r>
              <a:rPr lang="en-GB" sz="3600" dirty="0" smtClean="0"/>
              <a:t> 5mg daily increased to 10mg at 24 months</a:t>
            </a:r>
          </a:p>
          <a:p>
            <a:pPr lvl="1"/>
            <a:r>
              <a:rPr lang="en-GB" sz="3600" dirty="0" smtClean="0"/>
              <a:t> 82% received supplementation with calcium and vitamin D</a:t>
            </a:r>
            <a:endParaRPr lang="en-GB" sz="3200" dirty="0" smtClean="0"/>
          </a:p>
          <a:p>
            <a:r>
              <a:rPr lang="en-GB" sz="3600" b="1" i="1" dirty="0" smtClean="0"/>
              <a:t>Primary endpoint : </a:t>
            </a:r>
          </a:p>
          <a:p>
            <a:pPr lvl="1"/>
            <a:r>
              <a:rPr lang="en-GB" sz="3600" dirty="0" smtClean="0"/>
              <a:t>new vertebral fractures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228600"/>
            <a:ext cx="8162925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4102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1"/>
                </a:solidFill>
              </a:rPr>
              <a:t>Effect of Alendronate on BMD in Women With Existing Vertebral Fractures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772400" cy="4572000"/>
          </a:xfrm>
        </p:spPr>
        <p:txBody>
          <a:bodyPr>
            <a:normAutofit/>
          </a:bodyPr>
          <a:lstStyle/>
          <a:p>
            <a:r>
              <a:rPr lang="en-GB" b="1" i="1" dirty="0" smtClean="0"/>
              <a:t>New </a:t>
            </a:r>
            <a:r>
              <a:rPr lang="en-GB" b="1" i="1" dirty="0" err="1" smtClean="0"/>
              <a:t>morphometric</a:t>
            </a:r>
            <a:r>
              <a:rPr lang="en-GB" b="1" i="1" dirty="0" smtClean="0"/>
              <a:t> vertebral fractures 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78 </a:t>
            </a:r>
            <a:r>
              <a:rPr lang="en-GB" dirty="0"/>
              <a:t>(8%) in the </a:t>
            </a:r>
            <a:r>
              <a:rPr lang="en-GB" dirty="0" err="1" smtClean="0"/>
              <a:t>Alendronate</a:t>
            </a:r>
            <a:r>
              <a:rPr lang="en-GB" dirty="0" smtClean="0"/>
              <a:t> group</a:t>
            </a:r>
            <a:endParaRPr lang="en-GB" dirty="0"/>
          </a:p>
          <a:p>
            <a:pPr lvl="1"/>
            <a:r>
              <a:rPr lang="en-GB" dirty="0"/>
              <a:t>145 (15%) in the placebo </a:t>
            </a:r>
            <a:r>
              <a:rPr lang="en-GB" dirty="0" smtClean="0"/>
              <a:t>group</a:t>
            </a:r>
            <a:endParaRPr lang="en-GB" dirty="0"/>
          </a:p>
          <a:p>
            <a:r>
              <a:rPr lang="en-GB" b="1" i="1" dirty="0"/>
              <a:t>RR= </a:t>
            </a:r>
            <a:r>
              <a:rPr lang="en-GB" b="1" i="1" dirty="0" smtClean="0"/>
              <a:t>0.53(0.43-0.68) </a:t>
            </a:r>
            <a:r>
              <a:rPr lang="en-GB" i="1" dirty="0" smtClean="0"/>
              <a:t>:</a:t>
            </a:r>
          </a:p>
          <a:p>
            <a:pPr lvl="1"/>
            <a:r>
              <a:rPr lang="en-GB" dirty="0" smtClean="0"/>
              <a:t>47</a:t>
            </a:r>
            <a:r>
              <a:rPr lang="en-GB" dirty="0"/>
              <a:t>% relative risk reduction </a:t>
            </a:r>
            <a:r>
              <a:rPr lang="en-GB" dirty="0" smtClean="0"/>
              <a:t>( p&lt;0.001)</a:t>
            </a:r>
            <a:endParaRPr lang="en-GB" dirty="0"/>
          </a:p>
          <a:p>
            <a:pPr lvl="1"/>
            <a:r>
              <a:rPr lang="en-GB" dirty="0"/>
              <a:t>7% absolute risk </a:t>
            </a:r>
            <a:r>
              <a:rPr lang="en-GB" dirty="0" smtClean="0"/>
              <a:t>reduction</a:t>
            </a:r>
            <a:endParaRPr lang="en-GB" dirty="0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59410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</a:rPr>
              <a:t>Morphometric Fracture </a:t>
            </a:r>
            <a:r>
              <a:rPr lang="en-US" sz="4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5181600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3200" b="1" i="1" dirty="0" smtClean="0">
                <a:solidFill>
                  <a:schemeClr val="tx1"/>
                </a:solidFill>
              </a:rPr>
              <a:t>NNT : 14 over 3 years</a:t>
            </a:r>
            <a:endParaRPr lang="en-GB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6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058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23 (2.3%) in the </a:t>
            </a:r>
            <a:r>
              <a:rPr lang="en-GB" dirty="0" smtClean="0"/>
              <a:t>Alendronate group </a:t>
            </a:r>
            <a:r>
              <a:rPr lang="en-GB" dirty="0" err="1" smtClean="0"/>
              <a:t>vs</a:t>
            </a:r>
            <a:r>
              <a:rPr lang="en-GB" dirty="0" smtClean="0"/>
              <a:t> 50 (5.0%) in the placebo group had </a:t>
            </a:r>
            <a:r>
              <a:rPr lang="en-GB" dirty="0"/>
              <a:t>clinically apparent vertebral fractures</a:t>
            </a:r>
          </a:p>
          <a:p>
            <a:pPr>
              <a:lnSpc>
                <a:spcPct val="120000"/>
              </a:lnSpc>
            </a:pPr>
            <a:r>
              <a:rPr lang="en-GB" b="1" dirty="0" smtClean="0"/>
              <a:t>RR=0.45(0.27-0.72</a:t>
            </a:r>
            <a:r>
              <a:rPr lang="en-GB" dirty="0"/>
              <a:t>) </a:t>
            </a:r>
            <a:r>
              <a:rPr lang="en-GB" dirty="0" smtClean="0"/>
              <a:t>, 54</a:t>
            </a:r>
            <a:r>
              <a:rPr lang="en-GB" dirty="0"/>
              <a:t>% </a:t>
            </a:r>
            <a:r>
              <a:rPr lang="en-GB" dirty="0" smtClean="0"/>
              <a:t>RRR:   PV=0.001    2.7</a:t>
            </a:r>
            <a:r>
              <a:rPr lang="en-GB" dirty="0"/>
              <a:t>% </a:t>
            </a:r>
            <a:r>
              <a:rPr lang="en-GB" dirty="0" smtClean="0"/>
              <a:t>ARR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81000" y="329625"/>
            <a:ext cx="66127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</a:rPr>
              <a:t>Clinical vertebral Fracture 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5181600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3200" b="1" i="1" dirty="0" smtClean="0">
                <a:solidFill>
                  <a:schemeClr val="tx1"/>
                </a:solidFill>
              </a:rPr>
              <a:t>NNT : 37 over 3 years</a:t>
            </a:r>
            <a:endParaRPr lang="en-GB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ARR =(18.2-13.6) /100 = 0.046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en-US" dirty="0" smtClean="0"/>
              <a:t>NNT = 22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8229600" cy="13414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</a:t>
            </a:r>
            <a:endParaRPr lang="en-US" b="1" dirty="0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776" y="1978937"/>
            <a:ext cx="8757024" cy="442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7086600" y="2819400"/>
            <a:ext cx="1828800" cy="381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8600" y="2743200"/>
            <a:ext cx="2133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9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1127" y="6197025"/>
            <a:ext cx="5681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 eaLnBrk="0" hangingPunct="0"/>
            <a:r>
              <a:rPr lang="en-US" sz="3200" b="1" i="1" dirty="0" smtClean="0">
                <a:solidFill>
                  <a:srgbClr val="FDF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Fracture Intervention Trial (FIT)</a:t>
            </a:r>
            <a:endParaRPr lang="en-US" sz="3200" b="1" i="1" dirty="0">
              <a:solidFill>
                <a:srgbClr val="FDF10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782766" y="152400"/>
            <a:ext cx="7446834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2400" b="1" dirty="0">
                <a:cs typeface="Times New Roman" pitchFamily="18" charset="0"/>
              </a:rPr>
              <a:t>2,027 women with low femoral neck </a:t>
            </a:r>
            <a:r>
              <a:rPr lang="en-US" sz="2400" b="1" dirty="0" smtClean="0">
                <a:cs typeface="Times New Roman" pitchFamily="18" charset="0"/>
              </a:rPr>
              <a:t>BMD one </a:t>
            </a:r>
            <a:r>
              <a:rPr lang="en-US" sz="2400" b="1" dirty="0">
                <a:cs typeface="Times New Roman" pitchFamily="18" charset="0"/>
              </a:rPr>
              <a:t>or more vertebral fracture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024688" y="1828800"/>
            <a:ext cx="1339850" cy="688975"/>
            <a:chOff x="4978" y="1152"/>
            <a:chExt cx="950" cy="434"/>
          </a:xfrm>
        </p:grpSpPr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4978" y="1204"/>
              <a:ext cx="112" cy="1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5117" y="1152"/>
              <a:ext cx="58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228600" indent="-228600" eaLnBrk="0" hangingPunct="0">
                <a:spcBef>
                  <a:spcPct val="20000"/>
                </a:spcBef>
              </a:pPr>
              <a:r>
                <a:rPr lang="en-US" sz="1600">
                  <a:cs typeface="Times New Roman" pitchFamily="18" charset="0"/>
                </a:rPr>
                <a:t>Placebo</a:t>
              </a:r>
            </a:p>
          </p:txBody>
        </p:sp>
        <p:sp>
          <p:nvSpPr>
            <p:cNvPr id="9" name="Rectangle 45"/>
            <p:cNvSpPr>
              <a:spLocks noChangeArrowheads="1"/>
            </p:cNvSpPr>
            <p:nvPr/>
          </p:nvSpPr>
          <p:spPr bwMode="auto">
            <a:xfrm>
              <a:off x="4978" y="1420"/>
              <a:ext cx="112" cy="11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5117" y="1368"/>
              <a:ext cx="811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228600" indent="-228600" eaLnBrk="0" hangingPunct="0">
                <a:spcBef>
                  <a:spcPct val="20000"/>
                </a:spcBef>
              </a:pPr>
              <a:r>
                <a:rPr lang="en-US" sz="1600" dirty="0">
                  <a:cs typeface="Times New Roman" pitchFamily="18" charset="0"/>
                </a:rPr>
                <a:t>Alendronate</a:t>
              </a: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1828800"/>
            <a:ext cx="1225550" cy="9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600" dirty="0">
                <a:cs typeface="Times New Roman" pitchFamily="18" charset="0"/>
              </a:rPr>
              <a:t>Percent</a:t>
            </a:r>
          </a:p>
          <a:p>
            <a:pPr marL="228600" indent="-228600" algn="ctr" eaLnBrk="0" hangingPunct="0">
              <a:spcBef>
                <a:spcPct val="20000"/>
              </a:spcBef>
            </a:pPr>
            <a:r>
              <a:rPr lang="en-US" sz="1600" dirty="0">
                <a:cs typeface="Times New Roman" pitchFamily="18" charset="0"/>
              </a:rPr>
              <a:t>of</a:t>
            </a:r>
          </a:p>
          <a:p>
            <a:pPr marL="228600" indent="-228600" algn="ctr" eaLnBrk="0" hangingPunct="0">
              <a:spcBef>
                <a:spcPct val="20000"/>
              </a:spcBef>
            </a:pPr>
            <a:r>
              <a:rPr lang="en-US" sz="1600" dirty="0">
                <a:cs typeface="Times New Roman" pitchFamily="18" charset="0"/>
              </a:rPr>
              <a:t>patients</a:t>
            </a: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1890713" y="914400"/>
            <a:ext cx="273050" cy="3292475"/>
            <a:chOff x="1340" y="926"/>
            <a:chExt cx="193" cy="2074"/>
          </a:xfrm>
        </p:grpSpPr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340" y="2782"/>
              <a:ext cx="19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228600" indent="-228600" eaLnBrk="0" hangingPunct="0">
                <a:spcBef>
                  <a:spcPct val="20000"/>
                </a:spcBef>
              </a:pPr>
              <a:r>
                <a:rPr lang="en-US" sz="16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1340" y="2470"/>
              <a:ext cx="19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228600" indent="-228600" eaLnBrk="0" hangingPunct="0">
                <a:spcBef>
                  <a:spcPct val="20000"/>
                </a:spcBef>
              </a:pPr>
              <a:r>
                <a:rPr lang="en-US" sz="16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1340" y="2158"/>
              <a:ext cx="19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228600" indent="-228600" eaLnBrk="0" hangingPunct="0">
                <a:spcBef>
                  <a:spcPct val="20000"/>
                </a:spcBef>
              </a:pPr>
              <a:r>
                <a:rPr lang="en-US" sz="1600">
                  <a:cs typeface="Times New Roman" pitchFamily="18" charset="0"/>
                </a:rPr>
                <a:t>2</a:t>
              </a: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1340" y="1854"/>
              <a:ext cx="19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228600" indent="-228600" eaLnBrk="0" hangingPunct="0">
                <a:spcBef>
                  <a:spcPct val="20000"/>
                </a:spcBef>
              </a:pPr>
              <a:r>
                <a:rPr lang="en-US" sz="1600">
                  <a:cs typeface="Times New Roman" pitchFamily="18" charset="0"/>
                </a:rPr>
                <a:t>3</a:t>
              </a:r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1340" y="1542"/>
              <a:ext cx="19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228600" indent="-228600" eaLnBrk="0" hangingPunct="0">
                <a:spcBef>
                  <a:spcPct val="20000"/>
                </a:spcBef>
              </a:pPr>
              <a:r>
                <a:rPr lang="en-US" sz="1600">
                  <a:cs typeface="Times New Roman" pitchFamily="18" charset="0"/>
                </a:rPr>
                <a:t>4</a:t>
              </a:r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1340" y="1230"/>
              <a:ext cx="19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228600" indent="-228600" eaLnBrk="0" hangingPunct="0">
                <a:spcBef>
                  <a:spcPct val="20000"/>
                </a:spcBef>
              </a:pPr>
              <a:r>
                <a:rPr lang="en-US" sz="1600">
                  <a:cs typeface="Times New Roman" pitchFamily="18" charset="0"/>
                </a:rPr>
                <a:t>5</a:t>
              </a: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1340" y="926"/>
              <a:ext cx="19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228600" indent="-228600" eaLnBrk="0" hangingPunct="0">
                <a:spcBef>
                  <a:spcPct val="20000"/>
                </a:spcBef>
              </a:pPr>
              <a:r>
                <a:rPr lang="en-US" sz="1600"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2147888" y="1143000"/>
            <a:ext cx="5192712" cy="2959100"/>
            <a:chOff x="1522" y="1026"/>
            <a:chExt cx="3680" cy="1864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522" y="2890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522" y="2578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1522" y="227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522" y="1962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1522" y="1650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522" y="134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1522" y="103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V="1">
              <a:off x="1570" y="1026"/>
              <a:ext cx="0" cy="1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1570" y="2890"/>
              <a:ext cx="3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497138" y="1676400"/>
            <a:ext cx="565150" cy="2438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073400" y="2997200"/>
            <a:ext cx="552450" cy="1117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213225" y="3048000"/>
            <a:ext cx="554038" cy="1066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4778375" y="3594100"/>
            <a:ext cx="563563" cy="5207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918200" y="2120900"/>
            <a:ext cx="565150" cy="1993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494463" y="3048000"/>
            <a:ext cx="552450" cy="1066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33600" y="4114800"/>
            <a:ext cx="194476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600" dirty="0" smtClean="0">
                <a:cs typeface="Times New Roman" pitchFamily="18" charset="0"/>
              </a:rPr>
              <a:t>Clinically apparent</a:t>
            </a:r>
          </a:p>
          <a:p>
            <a:pPr marL="228600" indent="-228600" eaLnBrk="0" hangingPunct="0">
              <a:spcBef>
                <a:spcPct val="20000"/>
              </a:spcBef>
            </a:pPr>
            <a:r>
              <a:rPr lang="en-US" sz="1600" dirty="0" smtClean="0">
                <a:cs typeface="Times New Roman" pitchFamily="18" charset="0"/>
              </a:rPr>
              <a:t>Vertebral fracture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4174299" y="4191000"/>
            <a:ext cx="127438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600" dirty="0" smtClean="0">
                <a:cs typeface="Times New Roman" pitchFamily="18" charset="0"/>
              </a:rPr>
              <a:t>Hip fractures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67400" y="4114800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dirty="0" smtClean="0">
                <a:cs typeface="Times New Roman" pitchFamily="18" charset="0"/>
              </a:rPr>
              <a:t>Wrist fracture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auto">
          <a:xfrm>
            <a:off x="533400" y="4606925"/>
            <a:ext cx="12779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algn="r" eaLnBrk="0" hangingPunct="0">
              <a:spcBef>
                <a:spcPct val="20000"/>
              </a:spcBef>
            </a:pPr>
            <a:r>
              <a:rPr lang="en-US" sz="1600" dirty="0">
                <a:cs typeface="Times New Roman" pitchFamily="18" charset="0"/>
              </a:rPr>
              <a:t>% reduction</a:t>
            </a:r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2800350" y="4648200"/>
            <a:ext cx="533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600" dirty="0">
                <a:cs typeface="Times New Roman" pitchFamily="18" charset="0"/>
              </a:rPr>
              <a:t>55%</a:t>
            </a:r>
          </a:p>
        </p:txBody>
      </p:sp>
      <p:sp>
        <p:nvSpPr>
          <p:cNvPr id="41" name="Rectangle 52"/>
          <p:cNvSpPr>
            <a:spLocks noChangeArrowheads="1"/>
          </p:cNvSpPr>
          <p:nvPr/>
        </p:nvSpPr>
        <p:spPr bwMode="auto">
          <a:xfrm>
            <a:off x="4513263" y="4606925"/>
            <a:ext cx="533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600">
                <a:cs typeface="Times New Roman" pitchFamily="18" charset="0"/>
              </a:rPr>
              <a:t>51%</a:t>
            </a:r>
          </a:p>
        </p:txBody>
      </p:sp>
      <p:sp>
        <p:nvSpPr>
          <p:cNvPr id="42" name="Rectangle 53"/>
          <p:cNvSpPr>
            <a:spLocks noChangeArrowheads="1"/>
          </p:cNvSpPr>
          <p:nvPr/>
        </p:nvSpPr>
        <p:spPr bwMode="auto">
          <a:xfrm>
            <a:off x="6400800" y="4606925"/>
            <a:ext cx="533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1600" dirty="0">
                <a:cs typeface="Times New Roman" pitchFamily="18" charset="0"/>
              </a:rPr>
              <a:t>48%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11188" y="5105400"/>
            <a:ext cx="5838825" cy="95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2286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40000"/>
              </a:spcAft>
            </a:pP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**</a:t>
            </a:r>
            <a:r>
              <a:rPr lang="en-US" sz="1600" i="1" dirty="0">
                <a:solidFill>
                  <a:schemeClr val="bg1"/>
                </a:solidFill>
                <a:cs typeface="Times New Roman" pitchFamily="18" charset="0"/>
              </a:rPr>
              <a:t>P&lt;</a:t>
            </a:r>
            <a:r>
              <a:rPr lang="en-US" sz="10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0.001; *</a:t>
            </a:r>
            <a:r>
              <a:rPr lang="en-US" sz="1600" i="1" dirty="0">
                <a:solidFill>
                  <a:schemeClr val="bg1"/>
                </a:solidFill>
                <a:cs typeface="Times New Roman" pitchFamily="18" charset="0"/>
              </a:rPr>
              <a:t>P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&lt;</a:t>
            </a:r>
            <a:r>
              <a:rPr lang="en-US" sz="10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0.05</a:t>
            </a:r>
          </a:p>
          <a:p>
            <a:pPr marL="228600" indent="-228600" eaLnBrk="0" hangingPunct="0">
              <a:spcBef>
                <a:spcPct val="20000"/>
              </a:spcBef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Black DM et al, </a:t>
            </a:r>
            <a:r>
              <a:rPr lang="en-US" sz="1400" i="1" dirty="0">
                <a:solidFill>
                  <a:schemeClr val="bg1"/>
                </a:solidFill>
                <a:cs typeface="Times New Roman" pitchFamily="18" charset="0"/>
              </a:rPr>
              <a:t>Lancet 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1996;348:1535.  © by The Lancet Ltd 1996.  Reprinted with permission.</a:t>
            </a: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3214688" y="2590800"/>
            <a:ext cx="34766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**</a:t>
            </a: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872038" y="3733800"/>
            <a:ext cx="4238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600" b="1">
                <a:solidFill>
                  <a:schemeClr val="bg2"/>
                </a:solidFill>
                <a:cs typeface="Times New Roman" pitchFamily="18" charset="0"/>
              </a:rPr>
              <a:t>1.1</a:t>
            </a: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4953001" y="3183855"/>
            <a:ext cx="2619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*</a:t>
            </a: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6577012" y="3486151"/>
            <a:ext cx="58578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600" b="1" dirty="0">
                <a:solidFill>
                  <a:schemeClr val="bg2"/>
                </a:solidFill>
                <a:cs typeface="Times New Roman" pitchFamily="18" charset="0"/>
              </a:rPr>
              <a:t>2.2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436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4302125" y="3124200"/>
            <a:ext cx="4222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600" b="1" dirty="0">
                <a:solidFill>
                  <a:schemeClr val="bg2"/>
                </a:solidFill>
                <a:cs typeface="Times New Roman" pitchFamily="18" charset="0"/>
              </a:rPr>
              <a:t>2.2</a:t>
            </a: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3155950" y="3124200"/>
            <a:ext cx="423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600" b="1" dirty="0">
                <a:solidFill>
                  <a:schemeClr val="bg2"/>
                </a:solidFill>
                <a:cs typeface="Times New Roman" pitchFamily="18" charset="0"/>
              </a:rPr>
              <a:t>2.3</a:t>
            </a: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2570163" y="1905000"/>
            <a:ext cx="4222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600" b="1" dirty="0">
                <a:solidFill>
                  <a:schemeClr val="bg2"/>
                </a:solidFill>
                <a:cs typeface="Times New Roman" pitchFamily="18" charset="0"/>
              </a:rPr>
              <a:t>5.0</a:t>
            </a:r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6629400" y="2667000"/>
            <a:ext cx="2619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990600"/>
            <a:ext cx="1219200" cy="762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 smtClean="0"/>
              <a:t>  FIT 2</a:t>
            </a:r>
            <a:endParaRPr lang="en-US" sz="32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14400" y="2590800"/>
            <a:ext cx="762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Effect of Alendronate on Fracture Risk in Women With Low BMD and No Prior Vertebral Fracture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38400" y="5634335"/>
            <a:ext cx="4786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i="1" dirty="0"/>
              <a:t>JAMA,December,1998-Vol 280,No,24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Anti-</a:t>
            </a:r>
            <a:r>
              <a:rPr lang="en-US" b="1" i="1" dirty="0" err="1" smtClean="0"/>
              <a:t>resorptive</a:t>
            </a:r>
            <a:r>
              <a:rPr lang="en-US" b="1" i="1" dirty="0" smtClean="0"/>
              <a:t> </a:t>
            </a:r>
            <a:r>
              <a:rPr lang="en-US" b="1" i="1" dirty="0"/>
              <a:t>Agents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r>
              <a:rPr lang="en-US" dirty="0"/>
              <a:t>Bisphosphonates</a:t>
            </a:r>
          </a:p>
          <a:p>
            <a:r>
              <a:rPr lang="en-US" dirty="0"/>
              <a:t>Selective estrogen receptor modulators</a:t>
            </a:r>
          </a:p>
          <a:p>
            <a:r>
              <a:rPr lang="en-US" dirty="0" smtClean="0"/>
              <a:t>Hormone </a:t>
            </a:r>
            <a:r>
              <a:rPr lang="en-US" dirty="0"/>
              <a:t>replacement therapy</a:t>
            </a:r>
          </a:p>
          <a:p>
            <a:r>
              <a:rPr lang="en-US" dirty="0" err="1" smtClean="0"/>
              <a:t>Calcitonin</a:t>
            </a:r>
            <a:endParaRPr lang="en-US" dirty="0" smtClean="0"/>
          </a:p>
          <a:p>
            <a:r>
              <a:rPr lang="en-US" dirty="0" err="1" smtClean="0"/>
              <a:t>Denosumab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51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FIT-2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GB" dirty="0" smtClean="0"/>
              <a:t>4432 women (2214 alend.,2218 </a:t>
            </a:r>
            <a:r>
              <a:rPr lang="en-GB" dirty="0" err="1" smtClean="0"/>
              <a:t>plac</a:t>
            </a:r>
            <a:r>
              <a:rPr lang="en-GB" dirty="0" smtClean="0"/>
              <a:t>.)  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Age: 55-81 yrs  with :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Low femoral-neck BMD and </a:t>
            </a:r>
          </a:p>
          <a:p>
            <a:pPr lvl="1">
              <a:lnSpc>
                <a:spcPct val="130000"/>
              </a:lnSpc>
            </a:pPr>
            <a:r>
              <a:rPr lang="en-GB" sz="3200" b="1" i="1" dirty="0" smtClean="0">
                <a:solidFill>
                  <a:srgbClr val="C00000"/>
                </a:solidFill>
              </a:rPr>
              <a:t>No prior </a:t>
            </a:r>
            <a:r>
              <a:rPr lang="en-GB" dirty="0" smtClean="0"/>
              <a:t>vertebral fracture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 Follow up:  48 months</a:t>
            </a:r>
          </a:p>
          <a:p>
            <a:pPr>
              <a:lnSpc>
                <a:spcPct val="13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pqdlin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5486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51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pqdl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2996" name="Oval 4"/>
          <p:cNvSpPr>
            <a:spLocks noChangeArrowheads="1"/>
          </p:cNvSpPr>
          <p:nvPr/>
        </p:nvSpPr>
        <p:spPr bwMode="auto">
          <a:xfrm>
            <a:off x="6172200" y="4191000"/>
            <a:ext cx="1447800" cy="6858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6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8" y="152400"/>
            <a:ext cx="8120062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7838" y="5257800"/>
            <a:ext cx="8202612" cy="1152525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 of Alendronate on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Fracture Risk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Women With Low BMD and No Prior Vertebral Fracture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8515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Effect of alendronate on hip </a:t>
            </a:r>
            <a:r>
              <a:rPr lang="en-US" sz="4000" i="1" dirty="0" err="1"/>
              <a:t>fx</a:t>
            </a:r>
            <a:r>
              <a:rPr lang="en-US" sz="4000" i="1" dirty="0"/>
              <a:t> depends on baseline hip BMD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 rot="21600000">
            <a:off x="0" y="1917700"/>
            <a:ext cx="3897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Baseline BMD T-score</a:t>
            </a:r>
            <a:endParaRPr lang="en-US" sz="2400" b="1" i="1">
              <a:latin typeface="Helvetica" charset="0"/>
            </a:endParaRPr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 flipV="1">
            <a:off x="4953000" y="2351088"/>
            <a:ext cx="0" cy="3484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2332038" y="5765800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2332038" y="5083175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>
            <a:off x="2332038" y="4411663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>
            <a:off x="2332038" y="3729038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2332038" y="3059113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>
            <a:off x="2332038" y="2387600"/>
            <a:ext cx="73025" cy="0"/>
          </a:xfrm>
          <a:prstGeom prst="line">
            <a:avLst/>
          </a:prstGeom>
          <a:noFill/>
          <a:ln w="12700">
            <a:solidFill>
              <a:srgbClr val="4141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 flipV="1">
            <a:off x="2419350" y="575945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 flipV="1">
            <a:off x="4941888" y="5759450"/>
            <a:ext cx="0" cy="76200"/>
          </a:xfrm>
          <a:prstGeom prst="line">
            <a:avLst/>
          </a:prstGeom>
          <a:noFill/>
          <a:ln w="12700">
            <a:solidFill>
              <a:srgbClr val="4141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flipV="1">
            <a:off x="7467600" y="5759450"/>
            <a:ext cx="0" cy="76200"/>
          </a:xfrm>
          <a:prstGeom prst="line">
            <a:avLst/>
          </a:prstGeom>
          <a:noFill/>
          <a:ln w="12700">
            <a:solidFill>
              <a:srgbClr val="4141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 flipH="1" flipV="1">
            <a:off x="2417763" y="2379663"/>
            <a:ext cx="1587" cy="337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2416175" y="5765800"/>
            <a:ext cx="5040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1050925" y="5337175"/>
            <a:ext cx="122629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Overall</a:t>
            </a:r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989013" y="3898900"/>
            <a:ext cx="10525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&lt; - 2.5</a:t>
            </a:r>
          </a:p>
        </p:txBody>
      </p:sp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525463" y="2736850"/>
            <a:ext cx="1570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-1.6 – -2.5</a:t>
            </a:r>
          </a:p>
        </p:txBody>
      </p:sp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2170113" y="5821363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0.1</a:t>
            </a:r>
          </a:p>
        </p:txBody>
      </p:sp>
      <p:sp>
        <p:nvSpPr>
          <p:cNvPr id="215060" name="Rectangle 20"/>
          <p:cNvSpPr>
            <a:spLocks noChangeArrowheads="1"/>
          </p:cNvSpPr>
          <p:nvPr/>
        </p:nvSpPr>
        <p:spPr bwMode="auto">
          <a:xfrm>
            <a:off x="4789488" y="5821363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1</a:t>
            </a:r>
          </a:p>
        </p:txBody>
      </p:sp>
      <p:sp>
        <p:nvSpPr>
          <p:cNvPr id="215061" name="Rectangle 21"/>
          <p:cNvSpPr>
            <a:spLocks noChangeArrowheads="1"/>
          </p:cNvSpPr>
          <p:nvPr/>
        </p:nvSpPr>
        <p:spPr bwMode="auto">
          <a:xfrm>
            <a:off x="7243763" y="5821363"/>
            <a:ext cx="520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10</a:t>
            </a:r>
          </a:p>
        </p:txBody>
      </p:sp>
      <p:sp>
        <p:nvSpPr>
          <p:cNvPr id="215062" name="Rectangle 22"/>
          <p:cNvSpPr>
            <a:spLocks noChangeArrowheads="1"/>
          </p:cNvSpPr>
          <p:nvPr/>
        </p:nvSpPr>
        <p:spPr bwMode="auto">
          <a:xfrm>
            <a:off x="3384550" y="6213475"/>
            <a:ext cx="40830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Relative Hazard (± 95% CI)</a:t>
            </a:r>
          </a:p>
        </p:txBody>
      </p:sp>
      <p:sp>
        <p:nvSpPr>
          <p:cNvPr id="215063" name="Rectangle 23"/>
          <p:cNvSpPr>
            <a:spLocks noChangeArrowheads="1"/>
          </p:cNvSpPr>
          <p:nvPr/>
        </p:nvSpPr>
        <p:spPr bwMode="auto">
          <a:xfrm>
            <a:off x="5630863" y="5232400"/>
            <a:ext cx="25263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0.79  (0.43, 1.44)</a:t>
            </a:r>
          </a:p>
        </p:txBody>
      </p:sp>
      <p:sp>
        <p:nvSpPr>
          <p:cNvPr id="215064" name="Rectangle 24"/>
          <p:cNvSpPr>
            <a:spLocks noChangeArrowheads="1"/>
          </p:cNvSpPr>
          <p:nvPr/>
        </p:nvSpPr>
        <p:spPr bwMode="auto">
          <a:xfrm>
            <a:off x="6726238" y="3890963"/>
            <a:ext cx="24177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0.44 (0.18, 0.97)</a:t>
            </a:r>
            <a:endParaRPr lang="en-US" sz="2400">
              <a:latin typeface="Helvetica" charset="0"/>
            </a:endParaRPr>
          </a:p>
        </p:txBody>
      </p:sp>
      <p:sp>
        <p:nvSpPr>
          <p:cNvPr id="215065" name="Rectangle 25"/>
          <p:cNvSpPr>
            <a:spLocks noChangeArrowheads="1"/>
          </p:cNvSpPr>
          <p:nvPr/>
        </p:nvSpPr>
        <p:spPr bwMode="auto">
          <a:xfrm>
            <a:off x="6726238" y="2816225"/>
            <a:ext cx="2162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1.84  (0.7, 5.4)</a:t>
            </a:r>
          </a:p>
        </p:txBody>
      </p:sp>
      <p:sp>
        <p:nvSpPr>
          <p:cNvPr id="215066" name="Line 26"/>
          <p:cNvSpPr>
            <a:spLocks noChangeShapeType="1"/>
          </p:cNvSpPr>
          <p:nvPr/>
        </p:nvSpPr>
        <p:spPr bwMode="auto">
          <a:xfrm flipV="1">
            <a:off x="3709988" y="5426075"/>
            <a:ext cx="1566862" cy="12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7" name="AutoShape 27"/>
          <p:cNvSpPr>
            <a:spLocks noChangeArrowheads="1"/>
          </p:cNvSpPr>
          <p:nvPr/>
        </p:nvSpPr>
        <p:spPr bwMode="auto">
          <a:xfrm>
            <a:off x="4572000" y="5295900"/>
            <a:ext cx="136525" cy="201613"/>
          </a:xfrm>
          <a:prstGeom prst="diamond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8" name="Line 28"/>
          <p:cNvSpPr>
            <a:spLocks noChangeShapeType="1"/>
          </p:cNvSpPr>
          <p:nvPr/>
        </p:nvSpPr>
        <p:spPr bwMode="auto">
          <a:xfrm flipV="1">
            <a:off x="2792413" y="4059238"/>
            <a:ext cx="1619250" cy="190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9" name="Line 29"/>
          <p:cNvSpPr>
            <a:spLocks noChangeShapeType="1"/>
          </p:cNvSpPr>
          <p:nvPr/>
        </p:nvSpPr>
        <p:spPr bwMode="auto">
          <a:xfrm flipV="1">
            <a:off x="4291013" y="3052763"/>
            <a:ext cx="2312987" cy="142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0" name="AutoShape 30"/>
          <p:cNvSpPr>
            <a:spLocks noChangeArrowheads="1"/>
          </p:cNvSpPr>
          <p:nvPr/>
        </p:nvSpPr>
        <p:spPr bwMode="auto">
          <a:xfrm>
            <a:off x="3525838" y="3963988"/>
            <a:ext cx="134937" cy="228600"/>
          </a:xfrm>
          <a:prstGeom prst="diamond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1" name="AutoShape 31"/>
          <p:cNvSpPr>
            <a:spLocks noChangeArrowheads="1"/>
          </p:cNvSpPr>
          <p:nvPr/>
        </p:nvSpPr>
        <p:spPr bwMode="auto">
          <a:xfrm>
            <a:off x="5368925" y="2959100"/>
            <a:ext cx="136525" cy="228600"/>
          </a:xfrm>
          <a:prstGeom prst="diamond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2" name="Text Box 32"/>
          <p:cNvSpPr txBox="1">
            <a:spLocks noChangeArrowheads="1"/>
          </p:cNvSpPr>
          <p:nvPr/>
        </p:nvSpPr>
        <p:spPr bwMode="auto">
          <a:xfrm>
            <a:off x="291944" y="4800600"/>
            <a:ext cx="1707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NNT= 81</a:t>
            </a:r>
          </a:p>
        </p:txBody>
      </p:sp>
      <p:sp>
        <p:nvSpPr>
          <p:cNvPr id="215073" name="AutoShape 33"/>
          <p:cNvSpPr>
            <a:spLocks noChangeArrowheads="1"/>
          </p:cNvSpPr>
          <p:nvPr/>
        </p:nvSpPr>
        <p:spPr bwMode="auto">
          <a:xfrm rot="1940085">
            <a:off x="990600" y="4343400"/>
            <a:ext cx="414338" cy="555625"/>
          </a:xfrm>
          <a:prstGeom prst="downArrow">
            <a:avLst>
              <a:gd name="adj1" fmla="val 50000"/>
              <a:gd name="adj2" fmla="val 3352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3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28600"/>
            <a:ext cx="8183562" cy="1143000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/>
              <a:t>Effect of alendronate on </a:t>
            </a:r>
            <a:r>
              <a:rPr lang="en-US" sz="3600" i="1" dirty="0">
                <a:solidFill>
                  <a:srgbClr val="FFC000"/>
                </a:solidFill>
              </a:rPr>
              <a:t>non-spine </a:t>
            </a:r>
            <a:r>
              <a:rPr lang="en-US" sz="3600" i="1" dirty="0" err="1">
                <a:solidFill>
                  <a:srgbClr val="FFC000"/>
                </a:solidFill>
              </a:rPr>
              <a:t>fx</a:t>
            </a:r>
            <a:r>
              <a:rPr lang="en-US" sz="3600" i="1" dirty="0">
                <a:solidFill>
                  <a:srgbClr val="FFC000"/>
                </a:solidFill>
              </a:rPr>
              <a:t> </a:t>
            </a:r>
            <a:r>
              <a:rPr lang="en-US" sz="3600" i="1" dirty="0"/>
              <a:t>depends on baseline hip BMD</a:t>
            </a:r>
            <a:endParaRPr lang="en-US" sz="4400" i="1" dirty="0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 rot="21600000">
            <a:off x="0" y="1917700"/>
            <a:ext cx="3897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Baseline BMD T-score</a:t>
            </a:r>
            <a:endParaRPr lang="en-US" sz="2400" b="1" i="1">
              <a:latin typeface="Helvetica" charset="0"/>
            </a:endParaRPr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 flipV="1">
            <a:off x="4953000" y="2351088"/>
            <a:ext cx="0" cy="3484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332038" y="5765800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2332038" y="5083175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2332038" y="4411663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2332038" y="3729038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2332038" y="3059113"/>
            <a:ext cx="73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2332038" y="2387600"/>
            <a:ext cx="73025" cy="0"/>
          </a:xfrm>
          <a:prstGeom prst="line">
            <a:avLst/>
          </a:prstGeom>
          <a:noFill/>
          <a:ln w="12700">
            <a:solidFill>
              <a:srgbClr val="4141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V="1">
            <a:off x="2419350" y="575945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flipV="1">
            <a:off x="4941888" y="5759450"/>
            <a:ext cx="0" cy="76200"/>
          </a:xfrm>
          <a:prstGeom prst="line">
            <a:avLst/>
          </a:prstGeom>
          <a:noFill/>
          <a:ln w="12700">
            <a:solidFill>
              <a:srgbClr val="4141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flipV="1">
            <a:off x="7467600" y="5759450"/>
            <a:ext cx="0" cy="76200"/>
          </a:xfrm>
          <a:prstGeom prst="line">
            <a:avLst/>
          </a:prstGeom>
          <a:noFill/>
          <a:ln w="12700">
            <a:solidFill>
              <a:srgbClr val="4141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H="1" flipV="1">
            <a:off x="2417763" y="2379663"/>
            <a:ext cx="1587" cy="337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>
            <a:off x="2416175" y="5765800"/>
            <a:ext cx="5040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1050925" y="5218113"/>
            <a:ext cx="122629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Overall</a:t>
            </a: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989013" y="3898900"/>
            <a:ext cx="10525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&lt; - 2.5</a:t>
            </a: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474663" y="3151188"/>
            <a:ext cx="1570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-2.0 – -2.5</a:t>
            </a:r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474663" y="2474913"/>
            <a:ext cx="1570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-1.6 – -2.0</a:t>
            </a:r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2170113" y="5821363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0.1</a:t>
            </a:r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4789488" y="5821363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1</a:t>
            </a: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7243763" y="5821363"/>
            <a:ext cx="520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10</a:t>
            </a:r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3384550" y="6213475"/>
            <a:ext cx="40830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Relative Hazard (± 95% CI)</a:t>
            </a:r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auto">
          <a:xfrm>
            <a:off x="5630863" y="5232400"/>
            <a:ext cx="252633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0.86  (0.73, 1.01)</a:t>
            </a:r>
          </a:p>
        </p:txBody>
      </p:sp>
      <p:sp>
        <p:nvSpPr>
          <p:cNvPr id="111641" name="Rectangle 25"/>
          <p:cNvSpPr>
            <a:spLocks noChangeArrowheads="1"/>
          </p:cNvSpPr>
          <p:nvPr/>
        </p:nvSpPr>
        <p:spPr bwMode="auto">
          <a:xfrm>
            <a:off x="5630863" y="3929063"/>
            <a:ext cx="2501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0.64  (0.50, 0.82)</a:t>
            </a:r>
            <a:endParaRPr lang="en-US" sz="2400">
              <a:latin typeface="Helvetica" charset="0"/>
            </a:endParaRPr>
          </a:p>
        </p:txBody>
      </p:sp>
      <p:sp>
        <p:nvSpPr>
          <p:cNvPr id="111642" name="Rectangle 26"/>
          <p:cNvSpPr>
            <a:spLocks noChangeArrowheads="1"/>
          </p:cNvSpPr>
          <p:nvPr/>
        </p:nvSpPr>
        <p:spPr bwMode="auto">
          <a:xfrm>
            <a:off x="5630863" y="3143250"/>
            <a:ext cx="2501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1.03  (0.77, 1.39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)</a:t>
            </a:r>
            <a:endParaRPr lang="en-US" sz="2400" b="1">
              <a:latin typeface="Helvetica" charset="0"/>
            </a:endParaRPr>
          </a:p>
        </p:txBody>
      </p:sp>
      <p:sp>
        <p:nvSpPr>
          <p:cNvPr id="111643" name="Rectangle 27"/>
          <p:cNvSpPr>
            <a:spLocks noChangeArrowheads="1"/>
          </p:cNvSpPr>
          <p:nvPr/>
        </p:nvSpPr>
        <p:spPr bwMode="auto">
          <a:xfrm>
            <a:off x="5630863" y="2490788"/>
            <a:ext cx="2501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1.14  (0.82, 1.60)</a:t>
            </a:r>
          </a:p>
        </p:txBody>
      </p:sp>
      <p:grpSp>
        <p:nvGrpSpPr>
          <p:cNvPr id="111644" name="Group 28"/>
          <p:cNvGrpSpPr>
            <a:grpSpLocks/>
          </p:cNvGrpSpPr>
          <p:nvPr/>
        </p:nvGrpSpPr>
        <p:grpSpPr bwMode="auto">
          <a:xfrm>
            <a:off x="4581525" y="5295900"/>
            <a:ext cx="392113" cy="228600"/>
            <a:chOff x="3285" y="3267"/>
            <a:chExt cx="278" cy="144"/>
          </a:xfrm>
        </p:grpSpPr>
        <p:sp>
          <p:nvSpPr>
            <p:cNvPr id="111645" name="Line 29"/>
            <p:cNvSpPr>
              <a:spLocks noChangeShapeType="1"/>
            </p:cNvSpPr>
            <p:nvPr/>
          </p:nvSpPr>
          <p:spPr bwMode="auto">
            <a:xfrm flipV="1">
              <a:off x="3285" y="3341"/>
              <a:ext cx="27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6" name="AutoShape 30"/>
            <p:cNvSpPr>
              <a:spLocks noChangeArrowheads="1"/>
            </p:cNvSpPr>
            <p:nvPr/>
          </p:nvSpPr>
          <p:spPr bwMode="auto">
            <a:xfrm>
              <a:off x="3363" y="3267"/>
              <a:ext cx="96" cy="144"/>
            </a:xfrm>
            <a:prstGeom prst="diamond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47" name="Line 31"/>
          <p:cNvSpPr>
            <a:spLocks noChangeShapeType="1"/>
          </p:cNvSpPr>
          <p:nvPr/>
        </p:nvSpPr>
        <p:spPr bwMode="auto">
          <a:xfrm flipV="1">
            <a:off x="4279900" y="4071938"/>
            <a:ext cx="495300" cy="63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Line 32"/>
          <p:cNvSpPr>
            <a:spLocks noChangeShapeType="1"/>
          </p:cNvSpPr>
          <p:nvPr/>
        </p:nvSpPr>
        <p:spPr bwMode="auto">
          <a:xfrm>
            <a:off x="4694238" y="3394075"/>
            <a:ext cx="6032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Line 33"/>
          <p:cNvSpPr>
            <a:spLocks noChangeShapeType="1"/>
          </p:cNvSpPr>
          <p:nvPr/>
        </p:nvSpPr>
        <p:spPr bwMode="auto">
          <a:xfrm>
            <a:off x="4760913" y="2714625"/>
            <a:ext cx="65563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AutoShape 34"/>
          <p:cNvSpPr>
            <a:spLocks noChangeArrowheads="1"/>
          </p:cNvSpPr>
          <p:nvPr/>
        </p:nvSpPr>
        <p:spPr bwMode="auto">
          <a:xfrm>
            <a:off x="4946650" y="3279775"/>
            <a:ext cx="134938" cy="228600"/>
          </a:xfrm>
          <a:prstGeom prst="diamond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AutoShape 35"/>
          <p:cNvSpPr>
            <a:spLocks noChangeArrowheads="1"/>
          </p:cNvSpPr>
          <p:nvPr/>
        </p:nvSpPr>
        <p:spPr bwMode="auto">
          <a:xfrm>
            <a:off x="4438650" y="3963988"/>
            <a:ext cx="134938" cy="228600"/>
          </a:xfrm>
          <a:prstGeom prst="diamond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2" name="AutoShape 36"/>
          <p:cNvSpPr>
            <a:spLocks noChangeArrowheads="1"/>
          </p:cNvSpPr>
          <p:nvPr/>
        </p:nvSpPr>
        <p:spPr bwMode="auto">
          <a:xfrm>
            <a:off x="5029200" y="2593975"/>
            <a:ext cx="136525" cy="228600"/>
          </a:xfrm>
          <a:prstGeom prst="diamond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9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>
            <a:noAutofit/>
          </a:bodyPr>
          <a:lstStyle/>
          <a:p>
            <a:r>
              <a:rPr lang="en-US" altLang="en-US" sz="3600" b="1" i="1" dirty="0">
                <a:solidFill>
                  <a:srgbClr val="FFFF00"/>
                </a:solidFill>
              </a:rPr>
              <a:t>Results of meta-analysis of </a:t>
            </a:r>
            <a:r>
              <a:rPr lang="en-US" altLang="en-US" sz="3600" b="1" i="1" dirty="0" smtClean="0">
                <a:solidFill>
                  <a:srgbClr val="FFFF00"/>
                </a:solidFill>
              </a:rPr>
              <a:t>Alendronate </a:t>
            </a:r>
            <a:r>
              <a:rPr lang="en-US" altLang="en-US" sz="3600" b="1" i="1" dirty="0">
                <a:solidFill>
                  <a:srgbClr val="FFFF00"/>
                </a:solidFill>
              </a:rPr>
              <a:t>trials</a:t>
            </a:r>
            <a:endParaRPr lang="en-US" altLang="en-US" b="1" i="1" dirty="0">
              <a:solidFill>
                <a:srgbClr val="FFFF00"/>
              </a:solidFill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763000" cy="48006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en-US" altLang="en-US" sz="2800" dirty="0" smtClean="0"/>
              <a:t>    Vertebral </a:t>
            </a:r>
            <a:r>
              <a:rPr lang="en-US" altLang="en-US" sz="2800" dirty="0"/>
              <a:t>fractures reduced by 48%</a:t>
            </a:r>
          </a:p>
          <a:p>
            <a:pPr>
              <a:buFont typeface="Monotype Sorts" pitchFamily="2" charset="2"/>
              <a:buNone/>
            </a:pPr>
            <a:endParaRPr lang="en-US" altLang="en-US" sz="2400" dirty="0"/>
          </a:p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en-US" altLang="en-US" sz="2800" dirty="0" smtClean="0"/>
              <a:t>    </a:t>
            </a:r>
            <a:r>
              <a:rPr lang="en-US" altLang="en-US" sz="2800" dirty="0" err="1" smtClean="0"/>
              <a:t>Nonvertebral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fractures reduced by 49%</a:t>
            </a:r>
          </a:p>
          <a:p>
            <a:pPr>
              <a:buFont typeface="Monotype Sorts" pitchFamily="2" charset="2"/>
              <a:buNone/>
            </a:pPr>
            <a:endParaRPr lang="en-US" altLang="en-US" sz="2800" dirty="0"/>
          </a:p>
          <a:p>
            <a:pPr>
              <a:buClr>
                <a:schemeClr val="tx2"/>
              </a:buClr>
              <a:buFont typeface="Wingdings" pitchFamily="2" charset="2"/>
              <a:buChar char="q"/>
            </a:pPr>
            <a:r>
              <a:rPr lang="en-US" altLang="en-US" sz="2800" dirty="0" smtClean="0"/>
              <a:t>   Pooled </a:t>
            </a:r>
            <a:r>
              <a:rPr lang="en-US" altLang="en-US" sz="2800" dirty="0"/>
              <a:t>estimate of difference in </a:t>
            </a:r>
            <a:r>
              <a:rPr lang="en-US" altLang="en-US" sz="2800" dirty="0" smtClean="0"/>
              <a:t>% </a:t>
            </a:r>
            <a:r>
              <a:rPr lang="en-US" altLang="en-US" sz="2800" dirty="0"/>
              <a:t>change in BMD </a:t>
            </a:r>
            <a:r>
              <a:rPr lang="en-US" altLang="en-US" sz="2800" dirty="0" smtClean="0"/>
              <a:t>        (</a:t>
            </a:r>
            <a:r>
              <a:rPr lang="en-US" altLang="en-US" sz="2800" dirty="0" err="1" smtClean="0"/>
              <a:t>Alenedronate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vs. placebo)</a:t>
            </a:r>
            <a:endParaRPr lang="en-US" altLang="en-US" sz="2400" dirty="0"/>
          </a:p>
          <a:p>
            <a:pPr lvl="2">
              <a:buClr>
                <a:schemeClr val="tx2"/>
              </a:buClr>
              <a:buFont typeface="Wingdings" pitchFamily="2" charset="2"/>
              <a:buChar char="q"/>
            </a:pPr>
            <a:r>
              <a:rPr lang="en-US" altLang="en-US" b="1" i="1" dirty="0" smtClean="0">
                <a:solidFill>
                  <a:srgbClr val="FFC000"/>
                </a:solidFill>
              </a:rPr>
              <a:t>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7.48</a:t>
            </a:r>
            <a:r>
              <a:rPr lang="en-US" altLang="en-US" sz="3200" b="1" i="1" dirty="0">
                <a:solidFill>
                  <a:srgbClr val="FF0000"/>
                </a:solidFill>
              </a:rPr>
              <a:t>% for the lumbar spine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q"/>
            </a:pPr>
            <a:r>
              <a:rPr lang="en-US" altLang="en-US" sz="3200" b="1" i="1" dirty="0" smtClean="0">
                <a:solidFill>
                  <a:srgbClr val="FF0000"/>
                </a:solidFill>
              </a:rPr>
              <a:t> 5.6</a:t>
            </a:r>
            <a:r>
              <a:rPr lang="en-US" altLang="en-US" sz="3200" b="1" i="1" dirty="0">
                <a:solidFill>
                  <a:srgbClr val="FF0000"/>
                </a:solidFill>
              </a:rPr>
              <a:t>% for the femoral neck</a:t>
            </a:r>
          </a:p>
          <a:p>
            <a:pPr>
              <a:buFont typeface="Monotype Sorts" pitchFamily="2" charset="2"/>
              <a:buNone/>
            </a:pPr>
            <a:endParaRPr lang="en-US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215082"/>
            <a:ext cx="475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i="1" dirty="0" smtClean="0"/>
              <a:t>Endocrine Rev.2002:23:506-16</a:t>
            </a:r>
            <a:endParaRPr lang="en-US" sz="24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57224" y="1000108"/>
            <a:ext cx="72866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9596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839200" cy="260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2895600"/>
            <a:ext cx="8686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 </a:t>
            </a:r>
            <a:r>
              <a:rPr lang="en-US" sz="2800" b="1" i="1" dirty="0" smtClean="0"/>
              <a:t>Alendronate reduces the incidence of </a:t>
            </a:r>
            <a:r>
              <a:rPr lang="en-US" sz="3200" b="1" i="1" dirty="0" smtClean="0">
                <a:solidFill>
                  <a:srgbClr val="C00000"/>
                </a:solidFill>
              </a:rPr>
              <a:t>spine and hip fractures</a:t>
            </a:r>
            <a:r>
              <a:rPr lang="en-US" sz="2800" b="1" i="1" dirty="0" smtClean="0"/>
              <a:t> by about </a:t>
            </a:r>
            <a:r>
              <a:rPr lang="en-US" sz="3200" b="1" i="1" dirty="0" smtClean="0">
                <a:solidFill>
                  <a:srgbClr val="C00000"/>
                </a:solidFill>
              </a:rPr>
              <a:t>50 % over 3 years </a:t>
            </a:r>
            <a:r>
              <a:rPr lang="en-US" sz="2800" b="1" i="1" dirty="0" smtClean="0"/>
              <a:t>in patients with a prior vertebral fracture or in patients who have osteoporosis at the hip site .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 Reduces the incidence of </a:t>
            </a:r>
            <a:r>
              <a:rPr lang="en-US" sz="3200" b="1" i="1" dirty="0" smtClean="0">
                <a:solidFill>
                  <a:srgbClr val="C00000"/>
                </a:solidFill>
              </a:rPr>
              <a:t>vertebral fractures by 48% over 3 yrs</a:t>
            </a:r>
            <a:r>
              <a:rPr lang="en-US" sz="3200" b="1" i="1" dirty="0" smtClean="0">
                <a:solidFill>
                  <a:srgbClr val="FFC000"/>
                </a:solidFill>
              </a:rPr>
              <a:t> </a:t>
            </a:r>
            <a:r>
              <a:rPr lang="en-US" sz="2800" b="1" i="1" dirty="0" smtClean="0"/>
              <a:t>in patients without a prior vertebral fracture. 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Indication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FDA-approved  for :</a:t>
            </a:r>
          </a:p>
          <a:p>
            <a:pPr lvl="1"/>
            <a:r>
              <a:rPr lang="en-US" b="1" i="1" dirty="0" smtClean="0"/>
              <a:t>Prevention</a:t>
            </a:r>
            <a:r>
              <a:rPr lang="en-US" dirty="0" smtClean="0"/>
              <a:t> (5 mg/d ,35 mg weekly tablets) </a:t>
            </a:r>
          </a:p>
          <a:p>
            <a:pPr lvl="1"/>
            <a:r>
              <a:rPr lang="en-US" dirty="0" smtClean="0"/>
              <a:t> </a:t>
            </a:r>
            <a:r>
              <a:rPr lang="en-US" b="1" i="1" dirty="0" smtClean="0"/>
              <a:t>Treatment</a:t>
            </a:r>
            <a:r>
              <a:rPr lang="en-US" dirty="0" smtClean="0"/>
              <a:t> (10mg/d tablet, 70 mg weekly tablet, </a:t>
            </a:r>
            <a:r>
              <a:rPr lang="en-US" sz="2400" dirty="0" smtClean="0"/>
              <a:t>70 mg weekly tablet with 2,800 or 5,600 IU of vitamin D3, and 70 mg effervescent tablet) of postmenopausal osteoporosis.</a:t>
            </a:r>
            <a:r>
              <a:rPr lang="en-US" dirty="0" smtClean="0"/>
              <a:t> </a:t>
            </a:r>
          </a:p>
          <a:p>
            <a:pPr lvl="1"/>
            <a:r>
              <a:rPr lang="en-US" b="1" i="1" dirty="0" smtClean="0"/>
              <a:t>Treatment</a:t>
            </a:r>
            <a:r>
              <a:rPr lang="en-US" dirty="0" smtClean="0"/>
              <a:t>  to increase bone mass in </a:t>
            </a:r>
            <a:r>
              <a:rPr lang="en-US" b="1" i="1" dirty="0" smtClean="0">
                <a:solidFill>
                  <a:srgbClr val="C00000"/>
                </a:solidFill>
              </a:rPr>
              <a:t>men</a:t>
            </a:r>
            <a:r>
              <a:rPr lang="en-US" dirty="0" smtClean="0"/>
              <a:t> with osteoporosis </a:t>
            </a:r>
          </a:p>
          <a:p>
            <a:pPr lvl="1"/>
            <a:r>
              <a:rPr lang="en-US" b="1" i="1" dirty="0" smtClean="0"/>
              <a:t>Treatment</a:t>
            </a:r>
            <a:r>
              <a:rPr lang="en-US" dirty="0" smtClean="0"/>
              <a:t> of osteoporosis in men and women taking </a:t>
            </a:r>
            <a:r>
              <a:rPr lang="en-US" b="1" i="1" dirty="0" err="1" smtClean="0">
                <a:solidFill>
                  <a:srgbClr val="C00000"/>
                </a:solidFill>
              </a:rPr>
              <a:t>glucocorticoids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i="1" dirty="0" err="1" smtClean="0"/>
              <a:t>Ibandronate</a:t>
            </a:r>
            <a:r>
              <a:rPr lang="en-US" sz="8000" b="1" i="1" dirty="0" smtClean="0"/>
              <a:t> </a:t>
            </a:r>
            <a:endParaRPr lang="en-US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i="1" dirty="0" smtClean="0"/>
              <a:t>Bone remodeling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xmlns="" val="2174546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err="1" smtClean="0"/>
              <a:t>Ibandronate</a:t>
            </a:r>
            <a:r>
              <a:rPr lang="en-US" sz="4800" b="1" i="1" dirty="0" smtClean="0"/>
              <a:t> 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b="1" i="1" dirty="0" smtClean="0"/>
              <a:t>FDA-approved for:</a:t>
            </a:r>
          </a:p>
          <a:p>
            <a:pPr lvl="1"/>
            <a:r>
              <a:rPr lang="en-US" b="1" i="1" dirty="0" smtClean="0">
                <a:solidFill>
                  <a:srgbClr val="FFC000"/>
                </a:solidFill>
              </a:rPr>
              <a:t>Treatment </a:t>
            </a:r>
            <a:r>
              <a:rPr lang="en-US" dirty="0" smtClean="0"/>
              <a:t>of postmenopausal osteoporosis (tab 150mg monthly ,3mg every3 months /IV).</a:t>
            </a:r>
          </a:p>
          <a:p>
            <a:pPr lvl="1"/>
            <a:r>
              <a:rPr lang="en-US" b="1" i="1" dirty="0" smtClean="0">
                <a:solidFill>
                  <a:srgbClr val="FFC000"/>
                </a:solidFill>
              </a:rPr>
              <a:t>Prevention</a:t>
            </a:r>
            <a:r>
              <a:rPr lang="en-US" dirty="0" smtClean="0"/>
              <a:t> of postmenopausal osteoporosis (oral preparations )</a:t>
            </a:r>
          </a:p>
          <a:p>
            <a:r>
              <a:rPr lang="en-US" sz="3600" b="1" i="1" dirty="0" smtClean="0"/>
              <a:t>Clinical effect:</a:t>
            </a:r>
          </a:p>
          <a:p>
            <a:pPr lvl="1"/>
            <a:r>
              <a:rPr lang="en-US" dirty="0" smtClean="0"/>
              <a:t>Reduces the incidence of </a:t>
            </a:r>
            <a:r>
              <a:rPr lang="en-US" b="1" i="1" dirty="0" smtClean="0">
                <a:solidFill>
                  <a:srgbClr val="FFC000"/>
                </a:solidFill>
              </a:rPr>
              <a:t>vertebral fractures by about 50 % over 3 years</a:t>
            </a:r>
            <a:r>
              <a:rPr lang="en-US" dirty="0" smtClean="0"/>
              <a:t>, without  reduction in risk of non-vertebral fracture.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i="1" dirty="0" err="1" smtClean="0"/>
              <a:t>Risedronate</a:t>
            </a:r>
            <a:r>
              <a:rPr lang="en-US" sz="8000" b="1" i="1" dirty="0" smtClean="0"/>
              <a:t> </a:t>
            </a:r>
            <a:endParaRPr lang="en-US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err="1" smtClean="0"/>
              <a:t>Risedronate</a:t>
            </a:r>
            <a:r>
              <a:rPr lang="en-US" sz="4800" b="1" i="1" dirty="0" smtClean="0"/>
              <a:t> 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b="1" i="1" dirty="0" smtClean="0"/>
              <a:t>FDA-approved for:</a:t>
            </a:r>
          </a:p>
          <a:p>
            <a:r>
              <a:rPr lang="en-US" dirty="0" smtClean="0"/>
              <a:t> </a:t>
            </a:r>
            <a:r>
              <a:rPr lang="en-US" sz="4000" b="1" i="1" dirty="0" smtClean="0">
                <a:solidFill>
                  <a:srgbClr val="C00000"/>
                </a:solidFill>
              </a:rPr>
              <a:t>prevention and treatment </a:t>
            </a:r>
            <a:r>
              <a:rPr lang="en-US" sz="4000" dirty="0" smtClean="0"/>
              <a:t>of postmenopausal osteoporosis</a:t>
            </a:r>
            <a:r>
              <a:rPr lang="en-US" dirty="0" smtClean="0"/>
              <a:t>.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Dose: </a:t>
            </a:r>
            <a:r>
              <a:rPr lang="en-US" dirty="0" smtClean="0"/>
              <a:t>(</a:t>
            </a:r>
            <a:r>
              <a:rPr lang="en-US" sz="2900" dirty="0" smtClean="0"/>
              <a:t>5mg/d tablet; 35 mg weekly tablet; 35 mg weekly delayed release tablet; 35 mg weekly tablet packaged with six tablets of 500 mg caco3; 75 mg tablets on two consecutive days/month; and 150 mg monthly tablet</a:t>
            </a:r>
            <a:r>
              <a:rPr lang="en-US" dirty="0" smtClean="0"/>
              <a:t>)</a:t>
            </a:r>
          </a:p>
          <a:p>
            <a:r>
              <a:rPr lang="en-US" sz="4600" b="1" i="1" dirty="0" smtClean="0">
                <a:solidFill>
                  <a:srgbClr val="C00000"/>
                </a:solidFill>
              </a:rPr>
              <a:t>Treatment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/>
              <a:t>to increase bone mass in </a:t>
            </a:r>
            <a:r>
              <a:rPr lang="en-US" sz="4000" b="1" i="1" dirty="0" smtClean="0">
                <a:solidFill>
                  <a:srgbClr val="C00000"/>
                </a:solidFill>
              </a:rPr>
              <a:t>men</a:t>
            </a:r>
            <a:r>
              <a:rPr lang="en-US" sz="4000" dirty="0" smtClean="0"/>
              <a:t> with osteoporosis  </a:t>
            </a:r>
          </a:p>
          <a:p>
            <a:r>
              <a:rPr lang="en-US" sz="3800" b="1" i="1" dirty="0" smtClean="0">
                <a:solidFill>
                  <a:srgbClr val="C00000"/>
                </a:solidFill>
              </a:rPr>
              <a:t>prevention and treatment </a:t>
            </a:r>
            <a:r>
              <a:rPr lang="en-US" sz="3800" i="1" dirty="0" smtClean="0"/>
              <a:t>of osteoporosis in men and women who are either initiating or taking </a:t>
            </a:r>
            <a:r>
              <a:rPr lang="en-US" sz="3800" i="1" dirty="0" err="1" smtClean="0"/>
              <a:t>glucocorticoids</a:t>
            </a:r>
            <a:r>
              <a:rPr lang="en-US" sz="3800" i="1" dirty="0" smtClean="0"/>
              <a:t> </a:t>
            </a:r>
            <a:r>
              <a:rPr lang="en-US" dirty="0" smtClean="0"/>
              <a:t>.</a:t>
            </a:r>
          </a:p>
          <a:p>
            <a:r>
              <a:rPr lang="en-US" sz="3400" b="1" i="1" dirty="0" smtClean="0"/>
              <a:t>Clinical effect:</a:t>
            </a:r>
          </a:p>
          <a:p>
            <a:pPr lvl="1"/>
            <a:r>
              <a:rPr lang="en-US" dirty="0" smtClean="0"/>
              <a:t>Reduces the incidence of vertebral fractures by </a:t>
            </a:r>
            <a:r>
              <a:rPr lang="en-US" b="1" i="1" dirty="0" smtClean="0">
                <a:solidFill>
                  <a:srgbClr val="C00000"/>
                </a:solidFill>
              </a:rPr>
              <a:t>41 to 49 % </a:t>
            </a:r>
          </a:p>
          <a:p>
            <a:pPr lvl="1"/>
            <a:r>
              <a:rPr lang="en-US" dirty="0" smtClean="0"/>
              <a:t>Reduces  </a:t>
            </a:r>
            <a:r>
              <a:rPr lang="en-US" dirty="0" err="1" smtClean="0"/>
              <a:t>nonvertebral</a:t>
            </a:r>
            <a:r>
              <a:rPr lang="en-US" dirty="0" smtClean="0"/>
              <a:t> fractures by </a:t>
            </a:r>
            <a:r>
              <a:rPr lang="en-US" b="1" i="1" dirty="0" smtClean="0">
                <a:solidFill>
                  <a:srgbClr val="C00000"/>
                </a:solidFill>
              </a:rPr>
              <a:t>36 %</a:t>
            </a:r>
            <a:r>
              <a:rPr lang="en-US" dirty="0" smtClean="0"/>
              <a:t> over 3 years,</a:t>
            </a:r>
          </a:p>
          <a:p>
            <a:pPr lvl="1"/>
            <a:r>
              <a:rPr lang="en-US" dirty="0" smtClean="0"/>
              <a:t>Significant risk reduction occurring within 1 year of treatment in patients with a  prior vertebral fracture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64729" y="6336268"/>
            <a:ext cx="294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err="1" smtClean="0"/>
              <a:t>Osteoporos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</a:t>
            </a:r>
            <a:r>
              <a:rPr lang="en-US" b="1" i="1" dirty="0" smtClean="0"/>
              <a:t>, 24 </a:t>
            </a:r>
            <a:r>
              <a:rPr lang="en-US" b="1" i="1" dirty="0" err="1" smtClean="0"/>
              <a:t>june</a:t>
            </a:r>
            <a:r>
              <a:rPr lang="en-US" b="1" i="1" dirty="0" smtClean="0"/>
              <a:t> 2014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 err="1" smtClean="0"/>
              <a:t>Zoledronic</a:t>
            </a:r>
            <a:r>
              <a:rPr lang="en-US" sz="6000" b="1" i="1" dirty="0" smtClean="0"/>
              <a:t> Acid</a:t>
            </a:r>
            <a:endParaRPr lang="en-US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855"/>
            <a:ext cx="9143999" cy="41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508718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i="1" dirty="0">
                <a:solidFill>
                  <a:srgbClr val="C00000"/>
                </a:solidFill>
              </a:rPr>
              <a:t>7765</a:t>
            </a:r>
            <a:r>
              <a:rPr lang="en-US" sz="2800" i="1" dirty="0"/>
              <a:t> postmenopausal women with </a:t>
            </a:r>
            <a:r>
              <a:rPr lang="en-US" sz="2800" i="1" dirty="0" smtClean="0"/>
              <a:t>osteoporosis</a:t>
            </a:r>
          </a:p>
          <a:p>
            <a:pPr marL="457200" indent="-457200"/>
            <a:endParaRPr lang="en-US" sz="2800" i="1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i="1" dirty="0" smtClean="0"/>
              <a:t> </a:t>
            </a:r>
            <a:r>
              <a:rPr lang="en-US" sz="2800" i="1" dirty="0"/>
              <a:t>R</a:t>
            </a:r>
            <a:r>
              <a:rPr lang="en-US" sz="2800" i="1" dirty="0" smtClean="0"/>
              <a:t>andomly </a:t>
            </a:r>
            <a:r>
              <a:rPr lang="en-US" sz="2800" i="1" dirty="0"/>
              <a:t>assigned to 5 mg of ZA or </a:t>
            </a:r>
            <a:r>
              <a:rPr lang="en-US" sz="2800" i="1" dirty="0" smtClean="0"/>
              <a:t>placebo</a:t>
            </a:r>
          </a:p>
          <a:p>
            <a:pPr marL="457200" indent="-457200"/>
            <a:r>
              <a:rPr lang="en-US" sz="2800" i="1" dirty="0" smtClean="0"/>
              <a:t>      (IV </a:t>
            </a:r>
            <a:r>
              <a:rPr lang="en-US" sz="2800" i="1" dirty="0"/>
              <a:t>once yearly for </a:t>
            </a:r>
            <a:r>
              <a:rPr lang="en-US" sz="2800" i="1" dirty="0">
                <a:solidFill>
                  <a:srgbClr val="C00000"/>
                </a:solidFill>
              </a:rPr>
              <a:t>three</a:t>
            </a:r>
            <a:r>
              <a:rPr lang="en-US" sz="2800" i="1" dirty="0"/>
              <a:t> consecutive years 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304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6576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10000" y="1447800"/>
            <a:ext cx="533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" y="0"/>
            <a:ext cx="838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4953000"/>
            <a:ext cx="533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0" y="990600"/>
            <a:ext cx="533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00600" y="3581400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0"/>
            <a:ext cx="1219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3581400"/>
            <a:ext cx="1143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94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86200" y="3352800"/>
            <a:ext cx="5029200" cy="838200"/>
          </a:xfrm>
          <a:prstGeom prst="roundRect">
            <a:avLst/>
          </a:prstGeom>
          <a:noFill/>
          <a:ln w="47625">
            <a:solidFill>
              <a:srgbClr val="FF0000">
                <a:alpha val="8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3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525963"/>
          </a:xfrm>
        </p:spPr>
        <p:txBody>
          <a:bodyPr>
            <a:normAutofit/>
          </a:bodyPr>
          <a:lstStyle/>
          <a:p>
            <a:r>
              <a:rPr lang="en-US" sz="3600" b="1" i="1" dirty="0"/>
              <a:t>A once-yearly infusion of </a:t>
            </a:r>
            <a:r>
              <a:rPr lang="en-US" sz="3600" b="1" i="1" dirty="0" err="1"/>
              <a:t>zoledronic</a:t>
            </a:r>
            <a:r>
              <a:rPr lang="en-US" sz="3600" b="1" i="1" dirty="0"/>
              <a:t> acid during a 3-year period significantly </a:t>
            </a:r>
            <a:r>
              <a:rPr lang="en-US" sz="3600" b="1" i="1" dirty="0" smtClean="0"/>
              <a:t>reduced the </a:t>
            </a:r>
            <a:r>
              <a:rPr lang="en-US" sz="3600" b="1" i="1" dirty="0"/>
              <a:t>risk of vertebral, hip, and other fractures</a:t>
            </a:r>
          </a:p>
        </p:txBody>
      </p:sp>
    </p:spTree>
    <p:extLst>
      <p:ext uri="{BB962C8B-B14F-4D97-AF65-F5344CB8AC3E}">
        <p14:creationId xmlns:p14="http://schemas.microsoft.com/office/powerpoint/2010/main" xmlns="" val="37963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8145" y="6477000"/>
            <a:ext cx="445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J Clin Endocrinol Metab </a:t>
            </a:r>
            <a:r>
              <a:rPr lang="it-IT" b="1" dirty="0"/>
              <a:t>97: 2272–2282, 2012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38600" y="50292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5029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82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Drug administration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i="1" dirty="0" smtClean="0"/>
              <a:t>Alendronate and </a:t>
            </a:r>
            <a:r>
              <a:rPr lang="en-US" sz="3400" b="1" i="1" dirty="0" err="1" smtClean="0"/>
              <a:t>risedronate</a:t>
            </a:r>
            <a:r>
              <a:rPr lang="en-US" sz="3400" b="1" i="1" dirty="0" smtClean="0"/>
              <a:t> tablets:</a:t>
            </a:r>
          </a:p>
          <a:p>
            <a:pPr lvl="1"/>
            <a:r>
              <a:rPr lang="en-US" dirty="0" smtClean="0"/>
              <a:t> Must be taken on an empty stomach, first thing in the morning, with 8 oz of plain water (no other liquid).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400" b="1" i="1" dirty="0" smtClean="0"/>
              <a:t>Delayed release </a:t>
            </a:r>
            <a:r>
              <a:rPr lang="en-US" sz="3400" b="1" i="1" dirty="0" err="1" smtClean="0"/>
              <a:t>risedronate</a:t>
            </a:r>
            <a:r>
              <a:rPr lang="en-US" sz="3400" b="1" i="1" dirty="0" smtClean="0"/>
              <a:t> (</a:t>
            </a:r>
            <a:r>
              <a:rPr lang="en-US" sz="3400" b="1" i="1" dirty="0" err="1" smtClean="0"/>
              <a:t>Atelvia</a:t>
            </a:r>
            <a:r>
              <a:rPr lang="en-US" sz="3400" b="1" i="1" dirty="0" smtClean="0"/>
              <a:t>) tablets:</a:t>
            </a:r>
          </a:p>
          <a:p>
            <a:pPr lvl="1"/>
            <a:r>
              <a:rPr lang="en-US" dirty="0" smtClean="0"/>
              <a:t> Must be taken immediately after breakfast with at least 4 oz of plain water (no other liquid).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After taking these medications, patients must wait at least 30 min before eating, drinking, or taking any other medication.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Patients should remain upright (sitting or standing) during this interval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55848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 err="1" smtClean="0"/>
              <a:t>Bisphosphonates</a:t>
            </a:r>
            <a:endParaRPr lang="en-US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Drug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400" b="1" i="1" dirty="0" err="1" smtClean="0"/>
              <a:t>Ibandronate</a:t>
            </a:r>
            <a:r>
              <a:rPr lang="en-US" sz="3400" b="1" i="1" dirty="0" smtClean="0"/>
              <a:t>  tablet:</a:t>
            </a:r>
          </a:p>
          <a:p>
            <a:pPr lvl="1"/>
            <a:r>
              <a:rPr lang="en-US" dirty="0" smtClean="0"/>
              <a:t>Must be taken on an empty stomach, first thing in the morning</a:t>
            </a:r>
          </a:p>
          <a:p>
            <a:pPr lvl="1"/>
            <a:r>
              <a:rPr lang="en-US" dirty="0" smtClean="0"/>
              <a:t>with 8 oz of plain water (no other liquid). </a:t>
            </a:r>
          </a:p>
          <a:p>
            <a:pPr lvl="1"/>
            <a:r>
              <a:rPr lang="en-US" dirty="0" smtClean="0"/>
              <a:t>After taking that, patients must remain upright and wait at least </a:t>
            </a:r>
            <a:r>
              <a:rPr lang="en-US" b="1" i="1" dirty="0" smtClean="0">
                <a:solidFill>
                  <a:srgbClr val="C00000"/>
                </a:solidFill>
              </a:rPr>
              <a:t>60 min </a:t>
            </a:r>
            <a:r>
              <a:rPr lang="en-US" dirty="0" smtClean="0"/>
              <a:t>before eating, drinking, or taking any other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400" b="1" i="1" dirty="0" err="1" smtClean="0"/>
              <a:t>Ibandronate</a:t>
            </a:r>
            <a:r>
              <a:rPr lang="en-US" sz="3400" b="1" i="1" dirty="0" smtClean="0"/>
              <a:t> ( 3 mg/3 ml prefilled syringe):</a:t>
            </a:r>
          </a:p>
          <a:p>
            <a:pPr lvl="1"/>
            <a:r>
              <a:rPr lang="en-US" dirty="0" smtClean="0"/>
              <a:t>IV injection over 15 to 30 s, once every 3 months.</a:t>
            </a:r>
          </a:p>
          <a:p>
            <a:pPr lvl="1"/>
            <a:r>
              <a:rPr lang="en-US" dirty="0" smtClean="0"/>
              <a:t>Serum </a:t>
            </a:r>
            <a:r>
              <a:rPr lang="en-US" dirty="0" err="1" smtClean="0"/>
              <a:t>creatinine</a:t>
            </a:r>
            <a:r>
              <a:rPr lang="en-US" dirty="0" smtClean="0"/>
              <a:t> should be checked before each injection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64729" y="6336268"/>
            <a:ext cx="294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err="1" smtClean="0"/>
              <a:t>Osteoporos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</a:t>
            </a:r>
            <a:r>
              <a:rPr lang="en-US" b="1" i="1" dirty="0" smtClean="0"/>
              <a:t>, 24 </a:t>
            </a:r>
            <a:r>
              <a:rPr lang="en-US" b="1" i="1" dirty="0" err="1" smtClean="0"/>
              <a:t>june</a:t>
            </a:r>
            <a:r>
              <a:rPr lang="en-US" b="1" i="1" dirty="0" smtClean="0"/>
              <a:t> 2014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Bisphosphonate</a:t>
            </a:r>
            <a:r>
              <a:rPr lang="en-US" i="1" dirty="0" smtClean="0"/>
              <a:t> Side effects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i="1" dirty="0" smtClean="0"/>
              <a:t>GI problems: </a:t>
            </a:r>
            <a:r>
              <a:rPr lang="en-US" sz="4400" b="1" i="1" dirty="0" smtClean="0"/>
              <a:t>(OR=1.07 ,CI: 1.01-1.14)</a:t>
            </a:r>
          </a:p>
          <a:p>
            <a:pPr lvl="1"/>
            <a:r>
              <a:rPr lang="en-US" b="1" i="1" dirty="0" smtClean="0"/>
              <a:t> </a:t>
            </a:r>
            <a:r>
              <a:rPr lang="en-US" sz="3400" dirty="0" smtClean="0"/>
              <a:t>Difficulty swallowing and inflammation of the esophagus and stomach</a:t>
            </a:r>
          </a:p>
          <a:p>
            <a:r>
              <a:rPr lang="en-US" sz="4500" b="1" i="1" dirty="0" smtClean="0"/>
              <a:t>AF </a:t>
            </a:r>
            <a:r>
              <a:rPr lang="en-US" sz="4500" dirty="0" smtClean="0"/>
              <a:t>:</a:t>
            </a:r>
          </a:p>
          <a:p>
            <a:pPr lvl="1"/>
            <a:r>
              <a:rPr lang="en-US" sz="4500" dirty="0" smtClean="0"/>
              <a:t>there was non clear association” between </a:t>
            </a:r>
            <a:r>
              <a:rPr lang="en-US" sz="4500" dirty="0" err="1" smtClean="0"/>
              <a:t>bisphosphonate</a:t>
            </a:r>
            <a:r>
              <a:rPr lang="en-US" sz="4500" dirty="0" smtClean="0"/>
              <a:t> use and </a:t>
            </a:r>
            <a:r>
              <a:rPr lang="en-US" sz="4500" dirty="0" err="1" smtClean="0"/>
              <a:t>atrial</a:t>
            </a:r>
            <a:r>
              <a:rPr lang="en-US" sz="4500" dirty="0" smtClean="0"/>
              <a:t> fibrillation.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sz="4400" b="1" i="1" dirty="0" smtClean="0"/>
              <a:t>Esophageal cancer</a:t>
            </a:r>
            <a:r>
              <a:rPr lang="en-US" sz="4400" b="1" i="1" u="sng" dirty="0" smtClean="0"/>
              <a:t>:</a:t>
            </a:r>
            <a:endParaRPr lang="en-US" dirty="0" smtClean="0"/>
          </a:p>
          <a:p>
            <a:pPr lvl="1"/>
            <a:r>
              <a:rPr lang="en-US" sz="4500" dirty="0" smtClean="0">
                <a:solidFill>
                  <a:srgbClr val="C00000"/>
                </a:solidFill>
              </a:rPr>
              <a:t>is not </a:t>
            </a:r>
            <a:r>
              <a:rPr lang="en-US" sz="4500" dirty="0" smtClean="0"/>
              <a:t>well supported by current data</a:t>
            </a:r>
          </a:p>
          <a:p>
            <a:pPr lvl="1"/>
            <a:r>
              <a:rPr lang="en-US" sz="4000" dirty="0" smtClean="0"/>
              <a:t> </a:t>
            </a:r>
            <a:r>
              <a:rPr lang="en-US" sz="4000" dirty="0" err="1" smtClean="0"/>
              <a:t>metaanalysis</a:t>
            </a:r>
            <a:r>
              <a:rPr lang="en-US" sz="4000" dirty="0" smtClean="0"/>
              <a:t> that included  7 studies found no association of risk for esophageal cancer with </a:t>
            </a:r>
            <a:r>
              <a:rPr lang="en-US" sz="4000" dirty="0" err="1" smtClean="0"/>
              <a:t>bisphosphonate</a:t>
            </a:r>
            <a:r>
              <a:rPr lang="en-US" sz="4000" dirty="0" smtClean="0"/>
              <a:t> use</a:t>
            </a:r>
            <a:endParaRPr lang="en-US" sz="4500" dirty="0" smtClean="0"/>
          </a:p>
          <a:p>
            <a:endParaRPr lang="en-US" dirty="0" smtClean="0"/>
          </a:p>
          <a:p>
            <a:r>
              <a:rPr lang="en-US" sz="5000" b="1" i="1" dirty="0" smtClean="0"/>
              <a:t>Acute phase reaction :</a:t>
            </a:r>
          </a:p>
          <a:p>
            <a:pPr lvl="1"/>
            <a:r>
              <a:rPr lang="en-US" sz="4000" b="1" dirty="0" smtClean="0"/>
              <a:t> </a:t>
            </a:r>
            <a:r>
              <a:rPr lang="en-US" sz="3000" dirty="0" smtClean="0"/>
              <a:t>(</a:t>
            </a:r>
            <a:r>
              <a:rPr lang="en-US" sz="4000" dirty="0" smtClean="0"/>
              <a:t>with IV formulations)</a:t>
            </a:r>
            <a:r>
              <a:rPr lang="en-US" sz="4000" b="1" dirty="0" smtClean="0"/>
              <a:t> </a:t>
            </a:r>
            <a:endParaRPr lang="en-US" sz="3000" dirty="0" smtClean="0"/>
          </a:p>
          <a:p>
            <a:endParaRPr lang="en-US" dirty="0" smtClean="0"/>
          </a:p>
          <a:p>
            <a:r>
              <a:rPr lang="en-US" sz="4400" b="1" i="1" dirty="0" smtClean="0"/>
              <a:t>Affect renal function:</a:t>
            </a:r>
            <a:endParaRPr lang="en-US" sz="4400" dirty="0" smtClean="0"/>
          </a:p>
          <a:p>
            <a:pPr lvl="1"/>
            <a:r>
              <a:rPr lang="en-US" sz="4500" dirty="0" smtClean="0"/>
              <a:t>Contraindicated in </a:t>
            </a:r>
            <a:r>
              <a:rPr lang="en-US" sz="4500" dirty="0" err="1" smtClean="0"/>
              <a:t>eGFR</a:t>
            </a:r>
            <a:r>
              <a:rPr lang="en-US" sz="4500" dirty="0" smtClean="0"/>
              <a:t>&lt;30–35 ml/min</a:t>
            </a:r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sz="5000" b="1" i="1" dirty="0" smtClean="0"/>
              <a:t>Eye inflammation</a:t>
            </a:r>
          </a:p>
          <a:p>
            <a:pPr>
              <a:buNone/>
            </a:pPr>
            <a:endParaRPr lang="en-US" sz="3800" b="1" i="1" dirty="0" smtClean="0"/>
          </a:p>
          <a:p>
            <a:r>
              <a:rPr lang="en-US" sz="5000" b="1" i="1" dirty="0" err="1" smtClean="0"/>
              <a:t>Osteonecrosis</a:t>
            </a:r>
            <a:r>
              <a:rPr lang="en-US" sz="5000" b="1" i="1" dirty="0" smtClean="0"/>
              <a:t> of the jaw (ONJ):</a:t>
            </a:r>
            <a:endParaRPr lang="en-US" sz="4000" b="1" i="1" dirty="0" smtClean="0"/>
          </a:p>
          <a:p>
            <a:pPr lvl="1"/>
            <a:r>
              <a:rPr lang="en-US" sz="4500" dirty="0" smtClean="0"/>
              <a:t>With long-term use for osteoporosis (&gt; 5 yrs)</a:t>
            </a:r>
            <a:endParaRPr lang="en-US" sz="45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64729" y="6336268"/>
            <a:ext cx="294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err="1" smtClean="0"/>
              <a:t>Osteoporos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</a:t>
            </a:r>
            <a:r>
              <a:rPr lang="en-US" b="1" i="1" dirty="0" smtClean="0"/>
              <a:t>, 24 </a:t>
            </a:r>
            <a:r>
              <a:rPr lang="en-US" b="1" i="1" dirty="0" err="1" smtClean="0"/>
              <a:t>june</a:t>
            </a:r>
            <a:r>
              <a:rPr lang="en-US" b="1" i="1" dirty="0" smtClean="0"/>
              <a:t> 2014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-152400"/>
            <a:ext cx="8229600" cy="45259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A</a:t>
            </a:r>
            <a:r>
              <a:rPr lang="en-US" b="1" dirty="0" smtClean="0">
                <a:solidFill>
                  <a:srgbClr val="FFC000"/>
                </a:solidFill>
              </a:rPr>
              <a:t>pproximately </a:t>
            </a:r>
            <a:r>
              <a:rPr lang="en-US" b="1" dirty="0">
                <a:solidFill>
                  <a:srgbClr val="FFC000"/>
                </a:solidFill>
              </a:rPr>
              <a:t>1 in 10,000 to 1 in 100,000 patient-years in patients taking oral bisphosphonates for osteoporosis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6781800" cy="4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1562" y="6096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00323" y="6412468"/>
            <a:ext cx="656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Oral </a:t>
            </a:r>
            <a:r>
              <a:rPr lang="en-US" b="1" i="1" dirty="0" err="1"/>
              <a:t>Maxillofac</a:t>
            </a:r>
            <a:r>
              <a:rPr lang="en-US" b="1" i="1" dirty="0"/>
              <a:t> </a:t>
            </a:r>
            <a:r>
              <a:rPr lang="en-US" b="1" i="1" dirty="0" err="1"/>
              <a:t>Surg</a:t>
            </a:r>
            <a:r>
              <a:rPr lang="en-US" b="1" i="1" dirty="0"/>
              <a:t> </a:t>
            </a:r>
            <a:r>
              <a:rPr lang="en-US" b="1" i="1" dirty="0" smtClean="0"/>
              <a:t>65:415–423,2007. NEJM355:2278,2006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16284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Side effects (cont’d)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Low-trauma atypical femur fractures:</a:t>
            </a:r>
          </a:p>
          <a:p>
            <a:pPr lvl="1"/>
            <a:r>
              <a:rPr lang="en-US" dirty="0" smtClean="0"/>
              <a:t>with the long-term use (&gt;5 years of use)</a:t>
            </a:r>
          </a:p>
          <a:p>
            <a:pPr lvl="1"/>
            <a:r>
              <a:rPr lang="en-US" dirty="0" smtClean="0"/>
              <a:t>Pain in the thigh or groin area(can be bilateral) often precedes these unusual fractures</a:t>
            </a:r>
          </a:p>
          <a:p>
            <a:pPr lvl="1"/>
            <a:r>
              <a:rPr lang="en-US" b="1" i="1" dirty="0" err="1" smtClean="0">
                <a:solidFill>
                  <a:srgbClr val="C00000"/>
                </a:solidFill>
              </a:rPr>
              <a:t>Subtrochanteric</a:t>
            </a:r>
            <a:r>
              <a:rPr lang="en-US" dirty="0" smtClean="0"/>
              <a:t> or </a:t>
            </a:r>
            <a:r>
              <a:rPr lang="en-US" b="1" i="1" dirty="0" smtClean="0">
                <a:solidFill>
                  <a:srgbClr val="C00000"/>
                </a:solidFill>
              </a:rPr>
              <a:t>femoral shaft </a:t>
            </a:r>
            <a:r>
              <a:rPr lang="en-US" dirty="0" smtClean="0"/>
              <a:t>of the femur</a:t>
            </a:r>
          </a:p>
          <a:p>
            <a:pPr lvl="1"/>
            <a:r>
              <a:rPr lang="en-US" dirty="0" smtClean="0"/>
              <a:t>Diagnosis by:</a:t>
            </a:r>
          </a:p>
          <a:p>
            <a:pPr lvl="2"/>
            <a:r>
              <a:rPr lang="en-US" dirty="0" smtClean="0"/>
              <a:t>Bilateral X-ray of the femurs </a:t>
            </a:r>
          </a:p>
          <a:p>
            <a:pPr lvl="2"/>
            <a:r>
              <a:rPr lang="en-US" dirty="0" smtClean="0"/>
              <a:t>followed by an MRI or a radionuclide bone scan </a:t>
            </a:r>
          </a:p>
          <a:p>
            <a:pPr lvl="1"/>
            <a:r>
              <a:rPr lang="en-US" dirty="0" smtClean="0"/>
              <a:t>Treatment: </a:t>
            </a:r>
          </a:p>
          <a:p>
            <a:pPr lvl="2"/>
            <a:r>
              <a:rPr lang="en-US" dirty="0" smtClean="0"/>
              <a:t>Surgical fixation is required in some cases</a:t>
            </a:r>
          </a:p>
          <a:p>
            <a:pPr lvl="2"/>
            <a:r>
              <a:rPr lang="en-US" dirty="0" smtClean="0"/>
              <a:t>Medical conservative treatment</a:t>
            </a:r>
          </a:p>
          <a:p>
            <a:pPr lvl="2"/>
            <a:r>
              <a:rPr lang="en-US" b="1" i="1" dirty="0" err="1" smtClean="0">
                <a:solidFill>
                  <a:srgbClr val="C00000"/>
                </a:solidFill>
              </a:rPr>
              <a:t>Bisphosphonates</a:t>
            </a:r>
            <a:r>
              <a:rPr lang="en-US" b="1" i="1" dirty="0" smtClean="0">
                <a:solidFill>
                  <a:srgbClr val="C00000"/>
                </a:solidFill>
              </a:rPr>
              <a:t> should be stopped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6" y="152400"/>
            <a:ext cx="8229600" cy="1143000"/>
          </a:xfrm>
        </p:spPr>
        <p:txBody>
          <a:bodyPr/>
          <a:lstStyle/>
          <a:p>
            <a:r>
              <a:rPr lang="en-US" i="1" dirty="0" smtClean="0"/>
              <a:t>Atypical fracture</a:t>
            </a:r>
            <a:endParaRPr lang="en-US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90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3822"/>
            <a:ext cx="5957888" cy="6509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440" y="1066800"/>
            <a:ext cx="8282609" cy="2286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6477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JAMA, </a:t>
            </a:r>
            <a:r>
              <a:rPr lang="en-US" i="1" dirty="0" err="1" smtClean="0"/>
              <a:t>febreury</a:t>
            </a:r>
            <a:r>
              <a:rPr lang="en-US" i="1" dirty="0" smtClean="0"/>
              <a:t> , 2011 :305 </a:t>
            </a:r>
            <a:endParaRPr lang="en-US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514600"/>
            <a:ext cx="2057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3276600"/>
            <a:ext cx="2057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67000" y="2743200"/>
            <a:ext cx="3352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90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338" y="-1"/>
            <a:ext cx="6567646" cy="6400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416675"/>
            <a:ext cx="2895600" cy="365125"/>
          </a:xfrm>
        </p:spPr>
        <p:txBody>
          <a:bodyPr/>
          <a:lstStyle/>
          <a:p>
            <a:r>
              <a:rPr lang="en-US" sz="1800" b="1" i="1" dirty="0" smtClean="0"/>
              <a:t>JAMA. 2011;305(8):783-789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26866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en-US" sz="4800" b="1" i="1" dirty="0"/>
              <a:t>Contraindications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924800" cy="510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dirty="0"/>
              <a:t>Hypersensitivity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err="1"/>
              <a:t>Hypocalcemia</a:t>
            </a:r>
            <a:r>
              <a:rPr lang="en-US" dirty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/>
              <a:t>Inability  to remain upright for at least 1/2 hour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/>
              <a:t>Esophageal  abnormalities </a:t>
            </a:r>
            <a:r>
              <a:rPr lang="en-US" dirty="0" smtClean="0"/>
              <a:t>( </a:t>
            </a:r>
            <a:r>
              <a:rPr lang="en-US" dirty="0"/>
              <a:t>achalasia or stricture)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/>
              <a:t>Active  upper gastrointestinal </a:t>
            </a:r>
            <a:r>
              <a:rPr lang="en-US" dirty="0" smtClean="0"/>
              <a:t>disease</a:t>
            </a:r>
            <a:endParaRPr lang="en-US" dirty="0"/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evere </a:t>
            </a:r>
            <a:r>
              <a:rPr lang="en-US" dirty="0"/>
              <a:t>renal insufficiency. (</a:t>
            </a:r>
            <a:r>
              <a:rPr lang="en-US" dirty="0" err="1"/>
              <a:t>creatinine</a:t>
            </a:r>
            <a:r>
              <a:rPr lang="en-US" dirty="0"/>
              <a:t> clearance </a:t>
            </a:r>
            <a:r>
              <a:rPr lang="en-US" i="1" dirty="0">
                <a:solidFill>
                  <a:srgbClr val="C00000"/>
                </a:solidFill>
              </a:rPr>
              <a:t>less than </a:t>
            </a:r>
            <a:r>
              <a:rPr lang="en-US" i="1" dirty="0" smtClean="0">
                <a:solidFill>
                  <a:srgbClr val="C00000"/>
                </a:solidFill>
              </a:rPr>
              <a:t>30-35 </a:t>
            </a:r>
            <a:r>
              <a:rPr lang="en-US" i="1" dirty="0" err="1">
                <a:solidFill>
                  <a:srgbClr val="C00000"/>
                </a:solidFill>
              </a:rPr>
              <a:t>mL</a:t>
            </a:r>
            <a:r>
              <a:rPr lang="en-US" i="1" dirty="0">
                <a:solidFill>
                  <a:srgbClr val="C00000"/>
                </a:solidFill>
              </a:rPr>
              <a:t>/min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73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5648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en-US" sz="8800" b="1" i="1" dirty="0" smtClean="0"/>
              <a:t>SERM</a:t>
            </a:r>
            <a:br>
              <a:rPr lang="en-US" sz="8800" b="1" i="1" dirty="0" smtClean="0"/>
            </a:br>
            <a:endParaRPr lang="en-US" sz="8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810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C000"/>
                </a:solidFill>
              </a:rPr>
              <a:t>Selective  Estrogen Receptor Modulator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SERM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hormonal</a:t>
            </a:r>
          </a:p>
          <a:p>
            <a:r>
              <a:rPr lang="en-US" dirty="0" smtClean="0"/>
              <a:t>Binds to estrogen receptor</a:t>
            </a:r>
          </a:p>
          <a:p>
            <a:r>
              <a:rPr lang="en-US" dirty="0" smtClean="0"/>
              <a:t>Has estrogen-like effects in some tissues (agonist):</a:t>
            </a:r>
          </a:p>
          <a:p>
            <a:pPr lvl="1"/>
            <a:r>
              <a:rPr lang="en-US" dirty="0" smtClean="0"/>
              <a:t>Bone, serum lipids, vascular </a:t>
            </a:r>
            <a:r>
              <a:rPr lang="en-US" dirty="0" err="1" smtClean="0"/>
              <a:t>endothelium,CNS</a:t>
            </a:r>
            <a:endParaRPr lang="en-US" dirty="0" smtClean="0"/>
          </a:p>
          <a:p>
            <a:r>
              <a:rPr lang="en-US" dirty="0" smtClean="0"/>
              <a:t>Block estrogen effects in some tissues (antagonist):</a:t>
            </a:r>
          </a:p>
          <a:p>
            <a:pPr lvl="1"/>
            <a:r>
              <a:rPr lang="en-US" dirty="0" smtClean="0"/>
              <a:t>Uterus </a:t>
            </a:r>
          </a:p>
          <a:p>
            <a:pPr lvl="1"/>
            <a:r>
              <a:rPr lang="en-US" dirty="0" smtClean="0"/>
              <a:t>Breast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i="1" dirty="0"/>
              <a:t>Generations of </a:t>
            </a:r>
            <a:r>
              <a:rPr lang="en-US" i="1" dirty="0" err="1"/>
              <a:t>Bisphosphonates</a:t>
            </a:r>
            <a:endParaRPr lang="en-US" b="1" i="1" dirty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62000" y="1962090"/>
            <a:ext cx="145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dirty="0">
                <a:solidFill>
                  <a:srgbClr val="C00000"/>
                </a:solidFill>
                <a:latin typeface="CG Omega" pitchFamily="34" charset="0"/>
                <a:cs typeface="Times New Roman" pitchFamily="18" charset="0"/>
              </a:rPr>
              <a:t>Generation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665413" y="1905000"/>
            <a:ext cx="1665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i="1" dirty="0">
                <a:solidFill>
                  <a:srgbClr val="C00000"/>
                </a:solidFill>
                <a:latin typeface="CG Omega" pitchFamily="34" charset="0"/>
                <a:cs typeface="Times New Roman" pitchFamily="18" charset="0"/>
              </a:rPr>
              <a:t>Chemical </a:t>
            </a:r>
          </a:p>
          <a:p>
            <a:pPr algn="ctr" eaLnBrk="0" hangingPunct="0"/>
            <a:r>
              <a:rPr lang="en-US" sz="2000" b="1" i="1" dirty="0">
                <a:solidFill>
                  <a:srgbClr val="C00000"/>
                </a:solidFill>
                <a:latin typeface="CG Omega" pitchFamily="34" charset="0"/>
                <a:cs typeface="Times New Roman" pitchFamily="18" charset="0"/>
              </a:rPr>
              <a:t>modification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984750" y="1962090"/>
            <a:ext cx="1223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dirty="0">
                <a:solidFill>
                  <a:srgbClr val="C00000"/>
                </a:solidFill>
                <a:latin typeface="CG Omega" pitchFamily="34" charset="0"/>
                <a:cs typeface="Times New Roman" pitchFamily="18" charset="0"/>
              </a:rPr>
              <a:t>Examples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627002" y="1905000"/>
            <a:ext cx="17764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i="1" dirty="0" err="1">
                <a:solidFill>
                  <a:srgbClr val="C00000"/>
                </a:solidFill>
                <a:latin typeface="CG Omega" pitchFamily="34" charset="0"/>
                <a:cs typeface="Times New Roman" pitchFamily="18" charset="0"/>
              </a:rPr>
              <a:t>Antiresorptive</a:t>
            </a:r>
            <a:endParaRPr lang="en-US" sz="2000" b="1" i="1" dirty="0">
              <a:solidFill>
                <a:srgbClr val="C00000"/>
              </a:solidFill>
              <a:latin typeface="CG Omega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i="1" dirty="0">
                <a:solidFill>
                  <a:srgbClr val="C00000"/>
                </a:solidFill>
                <a:latin typeface="CG Omega" pitchFamily="34" charset="0"/>
                <a:cs typeface="Times New Roman" pitchFamily="18" charset="0"/>
              </a:rPr>
              <a:t>potency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662238" y="2732088"/>
            <a:ext cx="23129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G Omega" pitchFamily="34" charset="0"/>
                <a:cs typeface="Times New Roman" pitchFamily="18" charset="0"/>
              </a:rPr>
              <a:t>Short alkyl or halide </a:t>
            </a:r>
          </a:p>
          <a:p>
            <a:pPr eaLnBrk="0" hangingPunct="0"/>
            <a:r>
              <a:rPr lang="en-US" dirty="0">
                <a:latin typeface="CG Omega" pitchFamily="34" charset="0"/>
                <a:cs typeface="Times New Roman" pitchFamily="18" charset="0"/>
              </a:rPr>
              <a:t>side chain		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860425" y="2980492"/>
            <a:ext cx="115411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CG Omega" pitchFamily="34" charset="0"/>
                <a:cs typeface="Times New Roman" pitchFamily="18" charset="0"/>
              </a:rPr>
              <a:t>First</a:t>
            </a:r>
            <a:r>
              <a:rPr lang="en-US" dirty="0">
                <a:latin typeface="CG Omega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4987925" y="2736850"/>
            <a:ext cx="156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G Omega" pitchFamily="34" charset="0"/>
                <a:cs typeface="Times New Roman" pitchFamily="18" charset="0"/>
              </a:rPr>
              <a:t>Etidronate</a:t>
            </a:r>
          </a:p>
          <a:p>
            <a:pPr eaLnBrk="0" hangingPunct="0"/>
            <a:r>
              <a:rPr lang="en-US">
                <a:latin typeface="CG Omega" pitchFamily="34" charset="0"/>
                <a:cs typeface="Times New Roman" pitchFamily="18" charset="0"/>
              </a:rPr>
              <a:t>Clodronate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786563" y="2732088"/>
            <a:ext cx="1154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G Omega" pitchFamily="34" charset="0"/>
                <a:cs typeface="Times New Roman" pitchFamily="18" charset="0"/>
              </a:rPr>
              <a:t>1</a:t>
            </a:r>
          </a:p>
          <a:p>
            <a:pPr eaLnBrk="0" hangingPunct="0"/>
            <a:r>
              <a:rPr lang="en-US">
                <a:latin typeface="CG Omega" pitchFamily="34" charset="0"/>
                <a:cs typeface="Times New Roman" pitchFamily="18" charset="0"/>
              </a:rPr>
              <a:t>10</a:t>
            </a: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838200" y="3582988"/>
            <a:ext cx="7131050" cy="973137"/>
            <a:chOff x="498" y="2169"/>
            <a:chExt cx="5053" cy="613"/>
          </a:xfrm>
        </p:grpSpPr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1775" y="2169"/>
              <a:ext cx="16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G Omega" pitchFamily="34" charset="0"/>
                  <a:cs typeface="Times New Roman" pitchFamily="18" charset="0"/>
                </a:rPr>
                <a:t>Cyclic side chain</a:t>
              </a:r>
            </a:p>
            <a:p>
              <a:pPr eaLnBrk="0" hangingPunct="0"/>
              <a:r>
                <a:rPr lang="en-US">
                  <a:latin typeface="CG Omega" pitchFamily="34" charset="0"/>
                  <a:cs typeface="Times New Roman" pitchFamily="18" charset="0"/>
                </a:rPr>
                <a:t>Amino-terminal group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498" y="2244"/>
              <a:ext cx="8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b="1" dirty="0">
                  <a:latin typeface="CG Omega" pitchFamily="34" charset="0"/>
                  <a:cs typeface="Times New Roman" pitchFamily="18" charset="0"/>
                </a:rPr>
                <a:t>Second</a:t>
              </a:r>
              <a:r>
                <a:rPr lang="en-US" dirty="0">
                  <a:latin typeface="CG Omega" pitchFamily="34" charset="0"/>
                  <a:cs typeface="Times New Roman" pitchFamily="18" charset="0"/>
                </a:rPr>
                <a:t>		</a:t>
              </a:r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3423" y="2172"/>
              <a:ext cx="105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 err="1">
                  <a:latin typeface="CG Omega" pitchFamily="34" charset="0"/>
                  <a:cs typeface="Times New Roman" pitchFamily="18" charset="0"/>
                </a:rPr>
                <a:t>Tiludronate</a:t>
              </a:r>
              <a:endParaRPr lang="en-US" dirty="0">
                <a:latin typeface="CG Omeg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en-US" dirty="0" err="1">
                  <a:latin typeface="CG Omega" pitchFamily="34" charset="0"/>
                  <a:cs typeface="Times New Roman" pitchFamily="18" charset="0"/>
                </a:rPr>
                <a:t>Pamidronate</a:t>
              </a:r>
              <a:endParaRPr lang="en-US" dirty="0">
                <a:latin typeface="CG Omeg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en-US" dirty="0">
                  <a:latin typeface="CG Omega" pitchFamily="34" charset="0"/>
                  <a:cs typeface="Times New Roman" pitchFamily="18" charset="0"/>
                </a:rPr>
                <a:t>Alendronate</a:t>
              </a:r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4733" y="2205"/>
              <a:ext cx="81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G Omega" pitchFamily="34" charset="0"/>
                  <a:cs typeface="Times New Roman" pitchFamily="18" charset="0"/>
                </a:rPr>
                <a:t>10</a:t>
              </a:r>
            </a:p>
            <a:p>
              <a:pPr eaLnBrk="0" hangingPunct="0"/>
              <a:r>
                <a:rPr lang="en-US">
                  <a:latin typeface="CG Omega" pitchFamily="34" charset="0"/>
                  <a:cs typeface="Times New Roman" pitchFamily="18" charset="0"/>
                </a:rPr>
                <a:t>100</a:t>
              </a:r>
            </a:p>
            <a:p>
              <a:pPr eaLnBrk="0" hangingPunct="0"/>
              <a:r>
                <a:rPr lang="en-US">
                  <a:latin typeface="CG Omega" pitchFamily="34" charset="0"/>
                  <a:cs typeface="Times New Roman" pitchFamily="18" charset="0"/>
                </a:rPr>
                <a:t>100-1000</a:t>
              </a:r>
            </a:p>
          </p:txBody>
        </p:sp>
      </p:grp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640013" y="4624388"/>
            <a:ext cx="2312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G Omega" pitchFamily="34" charset="0"/>
                <a:cs typeface="Times New Roman" pitchFamily="18" charset="0"/>
              </a:rPr>
              <a:t>Cyclic side chain		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838200" y="4683125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latin typeface="CG Omega" pitchFamily="34" charset="0"/>
                <a:cs typeface="Times New Roman" pitchFamily="18" charset="0"/>
              </a:rPr>
              <a:t>Third</a:t>
            </a:r>
            <a:r>
              <a:rPr lang="en-US" dirty="0">
                <a:latin typeface="CG Omega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4965700" y="4629150"/>
            <a:ext cx="1489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G Omega" pitchFamily="34" charset="0"/>
                <a:cs typeface="Times New Roman" pitchFamily="18" charset="0"/>
              </a:rPr>
              <a:t>Risedronate</a:t>
            </a:r>
          </a:p>
          <a:p>
            <a:pPr eaLnBrk="0" hangingPunct="0"/>
            <a:r>
              <a:rPr lang="en-US">
                <a:latin typeface="CG Omega" pitchFamily="34" charset="0"/>
                <a:cs typeface="Times New Roman" pitchFamily="18" charset="0"/>
              </a:rPr>
              <a:t>Ibandronate</a:t>
            </a:r>
          </a:p>
          <a:p>
            <a:pPr eaLnBrk="0" hangingPunct="0"/>
            <a:r>
              <a:rPr lang="en-US">
                <a:latin typeface="CG Omega" pitchFamily="34" charset="0"/>
                <a:cs typeface="Times New Roman" pitchFamily="18" charset="0"/>
              </a:rPr>
              <a:t>Zoledronate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6746875" y="4672013"/>
            <a:ext cx="14509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G Omega" pitchFamily="34" charset="0"/>
                <a:cs typeface="Times New Roman" pitchFamily="18" charset="0"/>
              </a:rPr>
              <a:t>1000-    10,000</a:t>
            </a:r>
            <a:endParaRPr lang="en-US" dirty="0">
              <a:latin typeface="CG Omega" pitchFamily="34" charset="0"/>
              <a:cs typeface="Times New Roman" pitchFamily="18" charset="0"/>
            </a:endParaRPr>
          </a:p>
          <a:p>
            <a:pPr eaLnBrk="0" hangingPunct="0"/>
            <a:r>
              <a:rPr lang="en-US" dirty="0">
                <a:latin typeface="CG Omeg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G Omega" pitchFamily="34" charset="0"/>
                <a:cs typeface="Times New Roman" pitchFamily="18" charset="0"/>
              </a:rPr>
              <a:t>1000-10,000</a:t>
            </a:r>
            <a:endParaRPr lang="en-US" dirty="0">
              <a:latin typeface="CG Omega" pitchFamily="34" charset="0"/>
              <a:cs typeface="Times New Roman" pitchFamily="18" charset="0"/>
            </a:endParaRPr>
          </a:p>
          <a:p>
            <a:pPr eaLnBrk="0" hangingPunct="0"/>
            <a:r>
              <a:rPr lang="en-US" dirty="0" smtClean="0">
                <a:latin typeface="CG Omega" pitchFamily="34" charset="0"/>
                <a:cs typeface="Times New Roman" pitchFamily="18" charset="0"/>
              </a:rPr>
              <a:t>10,000</a:t>
            </a:r>
            <a:r>
              <a:rPr lang="en-US" dirty="0">
                <a:latin typeface="CG Omega" pitchFamily="34" charset="0"/>
                <a:cs typeface="Times New Roman" pitchFamily="18" charset="0"/>
              </a:rPr>
              <a:t>+</a:t>
            </a: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795338" y="2705100"/>
            <a:ext cx="7518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795338" y="3505200"/>
            <a:ext cx="7535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812800" y="4648200"/>
            <a:ext cx="750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6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1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4900" i="1" dirty="0" smtClean="0"/>
              <a:t>MORE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>Multiple Outcomes of </a:t>
            </a:r>
            <a:r>
              <a:rPr lang="en-US" sz="3600" i="1" dirty="0" err="1" smtClean="0"/>
              <a:t>Raloxifene</a:t>
            </a:r>
            <a:r>
              <a:rPr lang="en-US" sz="3600" i="1" dirty="0" smtClean="0"/>
              <a:t> Evaluation</a:t>
            </a:r>
            <a:r>
              <a:rPr lang="en-US" sz="4000" b="1" i="1" dirty="0" smtClean="0">
                <a:solidFill>
                  <a:srgbClr val="FFC000"/>
                </a:solidFill>
                <a:latin typeface="Arial" charset="0"/>
              </a:rPr>
              <a:t/>
            </a:r>
            <a:br>
              <a:rPr lang="en-US" sz="4000" b="1" i="1" dirty="0" smtClean="0">
                <a:solidFill>
                  <a:srgbClr val="FFC000"/>
                </a:solidFill>
                <a:latin typeface="Arial" charset="0"/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i="1" dirty="0" smtClean="0"/>
              <a:t>Multicenter, double-blind, placebo-controlled trial</a:t>
            </a:r>
          </a:p>
          <a:p>
            <a:pPr lvl="2"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sz="2800" i="1" dirty="0" smtClean="0"/>
              <a:t>25 countries, 180 centers, 3 years with 1 year extension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i="1" dirty="0" smtClean="0"/>
              <a:t>7705 postmenopausal women with osteoporosis</a:t>
            </a:r>
          </a:p>
          <a:p>
            <a:pPr lvl="2"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sz="2800" i="1" dirty="0" smtClean="0"/>
              <a:t>Mean age 66.5 years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i="1" dirty="0" err="1" smtClean="0"/>
              <a:t>Raloxifene</a:t>
            </a:r>
            <a:r>
              <a:rPr lang="en-US" sz="2800" i="1" dirty="0" smtClean="0"/>
              <a:t> </a:t>
            </a:r>
            <a:r>
              <a:rPr lang="en-US" i="1" dirty="0" smtClean="0"/>
              <a:t>60 mg =</a:t>
            </a:r>
            <a:r>
              <a:rPr lang="en-US" i="1" dirty="0" err="1" smtClean="0"/>
              <a:t>Evista</a:t>
            </a:r>
            <a:r>
              <a:rPr lang="en-US" sz="2800" i="1" dirty="0" smtClean="0"/>
              <a:t>, 120 mg, or placebo</a:t>
            </a:r>
            <a:r>
              <a:rPr lang="en-US" sz="2400" i="1" dirty="0" smtClean="0"/>
              <a:t> 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sz="2600" i="1" dirty="0" smtClean="0"/>
              <a:t>All patients given daily calcium (500 mg) and </a:t>
            </a:r>
            <a:r>
              <a:rPr lang="en-US" sz="2600" i="1" dirty="0" err="1" smtClean="0"/>
              <a:t>vit</a:t>
            </a:r>
            <a:r>
              <a:rPr lang="en-US" sz="2600" i="1" dirty="0" smtClean="0"/>
              <a:t> - D (600 IU)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443246"/>
            <a:ext cx="944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 smtClean="0">
                <a:latin typeface="Arial" charset="0"/>
              </a:rPr>
              <a:t>Ettinger</a:t>
            </a:r>
            <a:r>
              <a:rPr lang="en-US" sz="1600" b="1" i="1" dirty="0" smtClean="0">
                <a:latin typeface="Arial" charset="0"/>
              </a:rPr>
              <a:t> B et al. JAMA 282:637-45, 1999 .Cummings SR et al. JAMA 281:2189-97, 1999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MORE Study (cont’d)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b="1" i="1" dirty="0" smtClean="0">
                <a:solidFill>
                  <a:srgbClr val="FFC000"/>
                </a:solidFill>
              </a:rPr>
              <a:t>Primary endpoints: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b="1" i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Radiographic vertebral fracture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dirty="0" smtClean="0"/>
              <a:t> BMD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b="1" i="1" dirty="0" smtClean="0">
                <a:solidFill>
                  <a:srgbClr val="FFC000"/>
                </a:solidFill>
              </a:rPr>
              <a:t>Secondary endpoints: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sz="2000" b="1" dirty="0" smtClean="0"/>
              <a:t>  </a:t>
            </a:r>
            <a:r>
              <a:rPr lang="en-US" dirty="0" smtClean="0"/>
              <a:t>All osteoporotic fractures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dirty="0" smtClean="0"/>
              <a:t> Cardiovascular</a:t>
            </a:r>
            <a:r>
              <a:rPr lang="fa-IR" dirty="0" smtClean="0"/>
              <a:t> events</a:t>
            </a:r>
            <a:endParaRPr lang="en-US" dirty="0" smtClean="0"/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ct val="40000"/>
              </a:spcAft>
              <a:buClr>
                <a:srgbClr val="FFFF00"/>
              </a:buClr>
            </a:pPr>
            <a:r>
              <a:rPr lang="en-US" dirty="0" smtClean="0"/>
              <a:t> Breast cancer</a:t>
            </a:r>
          </a:p>
          <a:p>
            <a:endParaRPr lang="en-US" b="1" i="1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6324600"/>
            <a:ext cx="9144000" cy="35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 smtClean="0">
                <a:latin typeface="Arial" charset="0"/>
              </a:rPr>
              <a:t>Ettinger</a:t>
            </a:r>
            <a:r>
              <a:rPr lang="en-US" sz="1600" b="1" i="1" dirty="0" smtClean="0">
                <a:latin typeface="Arial" charset="0"/>
              </a:rPr>
              <a:t> B et al. JAMA 282:637-45, 1999 .Cummings SR et al. JAMA 281:2189-97, 1999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59535" y="3071810"/>
            <a:ext cx="940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P&lt;0.001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8" y="2571744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P&lt;0.001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1066800"/>
            <a:ext cx="1752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057400" y="1752600"/>
            <a:ext cx="13716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1752600"/>
            <a:ext cx="13716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4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2590800" y="914400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46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21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643174" y="1214422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 = 0.24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15074" y="1214422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P=0.71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86050" y="3643314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 = 0.34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29388" y="3643314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P&lt;0.05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05200" y="304800"/>
            <a:ext cx="16764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19800" y="3352800"/>
            <a:ext cx="13716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1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46" y="609600"/>
            <a:ext cx="900545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8305800" y="3505200"/>
            <a:ext cx="642942" cy="190500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371600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07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Key messages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 postmenopausal women with osteoporosis, </a:t>
            </a:r>
            <a:r>
              <a:rPr lang="en-US" b="1" i="1" dirty="0" err="1" smtClean="0"/>
              <a:t>raloxifene</a:t>
            </a:r>
            <a:r>
              <a:rPr lang="en-US" dirty="0" smtClean="0"/>
              <a:t> increases BMD in the </a:t>
            </a:r>
            <a:r>
              <a:rPr lang="en-US" b="1" i="1" dirty="0" smtClean="0"/>
              <a:t>spine</a:t>
            </a:r>
            <a:r>
              <a:rPr lang="en-US" dirty="0" smtClean="0"/>
              <a:t> and </a:t>
            </a:r>
            <a:r>
              <a:rPr lang="en-US" b="1" i="1" dirty="0" smtClean="0"/>
              <a:t>femoral neck</a:t>
            </a:r>
            <a:r>
              <a:rPr lang="en-US" dirty="0" smtClean="0"/>
              <a:t> and reduces risk of </a:t>
            </a:r>
            <a:r>
              <a:rPr lang="en-US" b="1" i="1" dirty="0" smtClean="0">
                <a:solidFill>
                  <a:srgbClr val="C00000"/>
                </a:solidFill>
              </a:rPr>
              <a:t>vertebral fracture</a:t>
            </a:r>
            <a:r>
              <a:rPr lang="en-US" b="1" i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/>
              <a:t>Raloxifene</a:t>
            </a:r>
            <a:r>
              <a:rPr lang="en-US" dirty="0"/>
              <a:t> therapy for 4 </a:t>
            </a:r>
            <a:r>
              <a:rPr lang="en-US" dirty="0" smtClean="0"/>
              <a:t>yrs </a:t>
            </a:r>
            <a:r>
              <a:rPr lang="en-US" dirty="0"/>
              <a:t>did not significantly affect the risk of </a:t>
            </a:r>
            <a:r>
              <a:rPr lang="en-US" dirty="0" smtClean="0"/>
              <a:t>CV</a:t>
            </a:r>
            <a:r>
              <a:rPr lang="fa-IR" dirty="0" smtClean="0"/>
              <a:t> </a:t>
            </a:r>
            <a:r>
              <a:rPr lang="en-US" dirty="0"/>
              <a:t>events in the </a:t>
            </a:r>
            <a:r>
              <a:rPr lang="en-US" b="1" i="1" dirty="0">
                <a:solidFill>
                  <a:srgbClr val="FFC000"/>
                </a:solidFill>
              </a:rPr>
              <a:t>overall cohort </a:t>
            </a:r>
            <a:r>
              <a:rPr lang="en-US" dirty="0"/>
              <a:t>but did </a:t>
            </a:r>
            <a:r>
              <a:rPr lang="en-US" b="1" i="1" dirty="0">
                <a:solidFill>
                  <a:srgbClr val="C00000"/>
                </a:solidFill>
              </a:rPr>
              <a:t>significantly reduce </a:t>
            </a:r>
            <a:r>
              <a:rPr lang="en-US" dirty="0"/>
              <a:t>the risk of 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CV</a:t>
            </a:r>
            <a:r>
              <a:rPr lang="fa-IR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events</a:t>
            </a:r>
            <a:r>
              <a:rPr lang="en-US" dirty="0"/>
              <a:t> in the </a:t>
            </a:r>
            <a:r>
              <a:rPr lang="en-US" b="1" i="1" dirty="0">
                <a:solidFill>
                  <a:srgbClr val="FFC000"/>
                </a:solidFill>
              </a:rPr>
              <a:t>subset of women with increased </a:t>
            </a:r>
            <a:r>
              <a:rPr lang="en-US" b="1" i="1" dirty="0" smtClean="0">
                <a:solidFill>
                  <a:srgbClr val="FFC000"/>
                </a:solidFill>
              </a:rPr>
              <a:t> CV risk.</a:t>
            </a:r>
            <a:endParaRPr lang="en-US" b="1" i="1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873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600"/>
            <a:ext cx="9143999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161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Methods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906963"/>
          </a:xfrm>
        </p:spPr>
        <p:txBody>
          <a:bodyPr/>
          <a:lstStyle/>
          <a:p>
            <a:r>
              <a:rPr lang="en-US" b="1" i="1" dirty="0" smtClean="0"/>
              <a:t>Methods: </a:t>
            </a:r>
            <a:r>
              <a:rPr lang="en-US" dirty="0" smtClean="0"/>
              <a:t>RUTH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was an international, multicenter, randomized, double-blind, placebo-controlled trial</a:t>
            </a:r>
          </a:p>
          <a:p>
            <a:r>
              <a:rPr lang="en-US" b="1" i="1" dirty="0" smtClean="0"/>
              <a:t>Subjects: </a:t>
            </a:r>
            <a:r>
              <a:rPr lang="en-US" dirty="0" smtClean="0"/>
              <a:t>10,101 postmenopausal women (</a:t>
            </a:r>
            <a:r>
              <a:rPr lang="en-US" dirty="0"/>
              <a:t>mean </a:t>
            </a:r>
            <a:r>
              <a:rPr lang="en-US" dirty="0" smtClean="0"/>
              <a:t>age: </a:t>
            </a:r>
            <a:r>
              <a:rPr lang="en-US" dirty="0"/>
              <a:t>67.5 </a:t>
            </a:r>
            <a:r>
              <a:rPr lang="en-US" dirty="0" smtClean="0"/>
              <a:t>yrs</a:t>
            </a:r>
            <a:r>
              <a:rPr lang="en-US" dirty="0"/>
              <a:t>) with</a:t>
            </a:r>
            <a:r>
              <a:rPr lang="fa-IR" dirty="0"/>
              <a:t> </a:t>
            </a:r>
            <a:r>
              <a:rPr lang="en-US" dirty="0"/>
              <a:t>CHD or multiple </a:t>
            </a:r>
            <a:r>
              <a:rPr lang="en-US" dirty="0" smtClean="0"/>
              <a:t>RF for CHD</a:t>
            </a:r>
          </a:p>
          <a:p>
            <a:pPr>
              <a:buNone/>
            </a:pPr>
            <a:r>
              <a:rPr lang="en-US" dirty="0" smtClean="0"/>
              <a:t>    (Randomized to </a:t>
            </a:r>
            <a:r>
              <a:rPr lang="en-US" dirty="0"/>
              <a:t>60 mg of </a:t>
            </a:r>
            <a:r>
              <a:rPr lang="en-US" dirty="0" err="1"/>
              <a:t>R</a:t>
            </a:r>
            <a:r>
              <a:rPr lang="en-US" dirty="0" err="1" smtClean="0"/>
              <a:t>aloxifene</a:t>
            </a:r>
            <a:r>
              <a:rPr lang="en-US" dirty="0" smtClean="0"/>
              <a:t> </a:t>
            </a:r>
            <a:r>
              <a:rPr lang="en-US" dirty="0"/>
              <a:t>daily or </a:t>
            </a:r>
            <a:r>
              <a:rPr lang="en-US" dirty="0" smtClean="0"/>
              <a:t>placebo)</a:t>
            </a:r>
          </a:p>
          <a:p>
            <a:r>
              <a:rPr lang="en-US" dirty="0" smtClean="0"/>
              <a:t>  </a:t>
            </a:r>
            <a:r>
              <a:rPr lang="en-US" b="1" i="1" dirty="0" smtClean="0"/>
              <a:t>Follow up: </a:t>
            </a:r>
            <a:r>
              <a:rPr lang="en-US" dirty="0" smtClean="0"/>
              <a:t>median </a:t>
            </a:r>
            <a:r>
              <a:rPr lang="en-US" dirty="0"/>
              <a:t>of 5.6 </a:t>
            </a:r>
            <a:r>
              <a:rPr lang="en-US" dirty="0" smtClean="0"/>
              <a:t>years.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623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</a:t>
            </a:r>
            <a:r>
              <a:rPr lang="en-US" b="1" i="1" dirty="0" smtClean="0"/>
              <a:t>rimary outcomes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r>
              <a:rPr lang="en-US" dirty="0" smtClean="0"/>
              <a:t>Coronary</a:t>
            </a:r>
            <a:r>
              <a:rPr lang="fa-IR" dirty="0" smtClean="0"/>
              <a:t> </a:t>
            </a:r>
            <a:r>
              <a:rPr lang="en-US" dirty="0" smtClean="0"/>
              <a:t>events (death from coronary causes, MI</a:t>
            </a:r>
            <a:r>
              <a:rPr lang="fa-IR" dirty="0" smtClean="0"/>
              <a:t>,</a:t>
            </a:r>
            <a:r>
              <a:rPr lang="en-US" dirty="0" smtClean="0"/>
              <a:t>hospitalization</a:t>
            </a:r>
            <a:r>
              <a:rPr lang="fa-IR" dirty="0" smtClean="0"/>
              <a:t> </a:t>
            </a:r>
            <a:r>
              <a:rPr lang="en-US" dirty="0" smtClean="0"/>
              <a:t>for an ACS)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nvasive breast cancer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485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1" dirty="0"/>
              <a:t>Pharmacology</a:t>
            </a:r>
            <a:r>
              <a:rPr lang="en-US" sz="6000" dirty="0"/>
              <a:t> 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84313"/>
            <a:ext cx="7772400" cy="4611687"/>
          </a:xfrm>
        </p:spPr>
        <p:txBody>
          <a:bodyPr/>
          <a:lstStyle/>
          <a:p>
            <a:pPr marL="0" indent="0" algn="l" rtl="0">
              <a:buNone/>
            </a:pPr>
            <a:endParaRPr lang="en-US" dirty="0"/>
          </a:p>
          <a:p>
            <a:pPr algn="l" rtl="0">
              <a:buFont typeface="Wingdings" pitchFamily="2" charset="2"/>
              <a:buChar char="§"/>
            </a:pPr>
            <a:r>
              <a:rPr lang="en-US" b="1" dirty="0"/>
              <a:t>The oral bioavailability is </a:t>
            </a:r>
            <a:r>
              <a:rPr lang="en-US" b="1" dirty="0" smtClean="0"/>
              <a:t>low(1</a:t>
            </a:r>
            <a:r>
              <a:rPr lang="en-US" b="1" dirty="0"/>
              <a:t>% </a:t>
            </a:r>
            <a:r>
              <a:rPr lang="en-US" b="1" dirty="0" smtClean="0"/>
              <a:t>to </a:t>
            </a:r>
            <a:r>
              <a:rPr lang="en-US" b="1" dirty="0"/>
              <a:t>3</a:t>
            </a:r>
            <a:r>
              <a:rPr lang="en-US" b="1" dirty="0" smtClean="0"/>
              <a:t>%), </a:t>
            </a:r>
            <a:r>
              <a:rPr lang="en-US" dirty="0"/>
              <a:t>and is impaired </a:t>
            </a:r>
            <a:r>
              <a:rPr lang="en-US" dirty="0" smtClean="0"/>
              <a:t>by: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ood</a:t>
            </a:r>
            <a:r>
              <a:rPr lang="en-US" dirty="0"/>
              <a:t>, calcium, iron, </a:t>
            </a:r>
            <a:r>
              <a:rPr lang="en-US" dirty="0" smtClean="0"/>
              <a:t>coffee, tea, orange juice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>
              <a:buFont typeface="Wingdings" pitchFamily="2" charset="2"/>
              <a:buChar char="§"/>
            </a:pPr>
            <a:r>
              <a:rPr lang="en-US" b="1" dirty="0" smtClean="0"/>
              <a:t>Quickly </a:t>
            </a:r>
            <a:r>
              <a:rPr lang="en-US" b="1" dirty="0"/>
              <a:t>cleared from </a:t>
            </a:r>
            <a:r>
              <a:rPr lang="en-US" b="1" dirty="0" smtClean="0"/>
              <a:t>plasma: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with about 50% deposited in bone and 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50</a:t>
            </a:r>
            <a:r>
              <a:rPr lang="en-US" dirty="0"/>
              <a:t>% excreted in </a:t>
            </a:r>
            <a:r>
              <a:rPr lang="en-US" dirty="0" smtClean="0"/>
              <a:t>urine</a:t>
            </a:r>
            <a:endParaRPr lang="en-US" dirty="0"/>
          </a:p>
          <a:p>
            <a:pPr algn="l" rtl="0">
              <a:buFont typeface="Wingdings" pitchFamily="2" charset="2"/>
              <a:buChar char="§"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5331624" y="6324600"/>
            <a:ext cx="3659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J Med 1998;338:736-746</a:t>
            </a:r>
          </a:p>
        </p:txBody>
      </p:sp>
    </p:spTree>
    <p:extLst>
      <p:ext uri="{BB962C8B-B14F-4D97-AF65-F5344CB8AC3E}">
        <p14:creationId xmlns:p14="http://schemas.microsoft.com/office/powerpoint/2010/main" xmlns="" val="14098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8392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5105400"/>
            <a:ext cx="86439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Cumulative Incidence of the </a:t>
            </a:r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 smtClean="0">
                <a:solidFill>
                  <a:srgbClr val="C00000"/>
                </a:solidFill>
              </a:rPr>
              <a:t>oronary </a:t>
            </a: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b="1" dirty="0" smtClean="0">
                <a:solidFill>
                  <a:srgbClr val="C00000"/>
                </a:solidFill>
              </a:rPr>
              <a:t>vents </a:t>
            </a:r>
            <a:r>
              <a:rPr lang="en-US" sz="2400" b="1" dirty="0" smtClean="0"/>
              <a:t>(Death from Coronary Causes, Nonfatal</a:t>
            </a:r>
            <a:r>
              <a:rPr lang="fa-IR" sz="2400" b="1" dirty="0" smtClean="0"/>
              <a:t> </a:t>
            </a:r>
            <a:r>
              <a:rPr lang="en-US" sz="2400" b="1" dirty="0" smtClean="0"/>
              <a:t>Myocardial Infarction, or Hospitalization for an ACS Other Than MI) </a:t>
            </a:r>
            <a:endParaRPr lang="en-US" sz="2400" dirty="0" smtClean="0"/>
          </a:p>
          <a:p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071934" y="285728"/>
            <a:ext cx="946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 Value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4810" y="642918"/>
            <a:ext cx="966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0.40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2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6690"/>
            <a:ext cx="8686800" cy="55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698224" y="6019800"/>
            <a:ext cx="3778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Invasive Breast Cancer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357686" y="714356"/>
            <a:ext cx="89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 Value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9124" y="1000108"/>
            <a:ext cx="1209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0.003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6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9144000" cy="269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2"/>
            <a:ext cx="914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0" y="4643446"/>
            <a:ext cx="9144000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28802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857364"/>
            <a:ext cx="9144000" cy="28575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5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Key messages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Raloxifene</a:t>
            </a:r>
            <a:r>
              <a:rPr lang="en-US" sz="3600" dirty="0" smtClean="0"/>
              <a:t> did not significantly affect the risk of CHD</a:t>
            </a:r>
            <a:endParaRPr lang="fa-IR" sz="3600" dirty="0" smtClean="0"/>
          </a:p>
          <a:p>
            <a:r>
              <a:rPr lang="en-US" sz="3600" dirty="0" smtClean="0"/>
              <a:t>The benefits of </a:t>
            </a:r>
            <a:r>
              <a:rPr lang="en-US" sz="3600" dirty="0" err="1" smtClean="0"/>
              <a:t>Raloxifene</a:t>
            </a:r>
            <a:r>
              <a:rPr lang="fa-IR" sz="3600" dirty="0" smtClean="0"/>
              <a:t> </a:t>
            </a:r>
            <a:r>
              <a:rPr lang="en-US" sz="3600" dirty="0" smtClean="0"/>
              <a:t>in </a:t>
            </a:r>
            <a:r>
              <a:rPr lang="en-US" sz="3600" b="1" i="1" dirty="0" smtClean="0"/>
              <a:t>reducing</a:t>
            </a:r>
            <a:r>
              <a:rPr lang="en-US" sz="3600" dirty="0" smtClean="0"/>
              <a:t> the risks of </a:t>
            </a:r>
            <a:r>
              <a:rPr lang="en-US" sz="3600" b="1" i="1" dirty="0" smtClean="0">
                <a:solidFill>
                  <a:srgbClr val="FF0000"/>
                </a:solidFill>
              </a:rPr>
              <a:t>invasive breast cancer </a:t>
            </a:r>
            <a:r>
              <a:rPr lang="en-US" sz="3600" dirty="0" smtClean="0"/>
              <a:t>and </a:t>
            </a:r>
            <a:r>
              <a:rPr lang="en-US" sz="3600" b="1" i="1" dirty="0" smtClean="0">
                <a:solidFill>
                  <a:srgbClr val="FF0000"/>
                </a:solidFill>
              </a:rPr>
              <a:t>vertebral fracture </a:t>
            </a:r>
            <a:r>
              <a:rPr lang="en-US" sz="3600" dirty="0" smtClean="0"/>
              <a:t>should be</a:t>
            </a:r>
            <a:r>
              <a:rPr lang="fa-IR" sz="3600" dirty="0" smtClean="0"/>
              <a:t> </a:t>
            </a:r>
            <a:r>
              <a:rPr lang="en-US" sz="3600" dirty="0" smtClean="0"/>
              <a:t>weighed against the </a:t>
            </a:r>
            <a:r>
              <a:rPr lang="en-US" sz="3600" b="1" i="1" dirty="0" smtClean="0"/>
              <a:t>increased risks </a:t>
            </a:r>
            <a:r>
              <a:rPr lang="en-US" sz="3600" dirty="0" smtClean="0"/>
              <a:t>of </a:t>
            </a:r>
            <a:r>
              <a:rPr lang="en-US" sz="3600" b="1" i="1" dirty="0" smtClean="0">
                <a:solidFill>
                  <a:srgbClr val="FF0000"/>
                </a:solidFill>
              </a:rPr>
              <a:t>venous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thromboembolism</a:t>
            </a:r>
            <a:r>
              <a:rPr lang="en-US" sz="3600" dirty="0" smtClean="0"/>
              <a:t> and </a:t>
            </a:r>
            <a:r>
              <a:rPr lang="en-US" sz="3600" b="1" i="1" dirty="0" smtClean="0">
                <a:solidFill>
                  <a:srgbClr val="FF0000"/>
                </a:solidFill>
              </a:rPr>
              <a:t>fatal stroke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429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8610600" cy="1470025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/>
              <a:t>Hormone Replacement </a:t>
            </a:r>
            <a:r>
              <a:rPr lang="en-US" sz="4800" i="1" dirty="0" smtClean="0"/>
              <a:t>T</a:t>
            </a:r>
            <a:r>
              <a:rPr lang="en-US" sz="4800" b="1" i="1" dirty="0" smtClean="0"/>
              <a:t>herapy</a:t>
            </a:r>
            <a:br>
              <a:rPr lang="en-US" sz="4800" b="1" i="1" dirty="0" smtClean="0"/>
            </a:br>
            <a:r>
              <a:rPr lang="en-US" sz="4800" b="1" i="1" dirty="0" smtClean="0"/>
              <a:t>(HRT)</a:t>
            </a:r>
            <a:endParaRPr lang="en-US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54400" y="381000"/>
            <a:ext cx="2235200" cy="50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</a:rPr>
              <a:t>Hysterectomy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3014663" y="1219200"/>
            <a:ext cx="3227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72000" y="973137"/>
            <a:ext cx="0" cy="246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914400"/>
            <a:ext cx="19050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</a:rPr>
              <a:t>YES</a:t>
            </a:r>
          </a:p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</a:rPr>
              <a:t>N=10,739</a:t>
            </a:r>
            <a:endParaRPr lang="en-US" sz="2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45200" y="914400"/>
            <a:ext cx="1879600" cy="727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</a:rPr>
              <a:t>NO</a:t>
            </a:r>
          </a:p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</a:rPr>
              <a:t>N=16,608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1219200" y="2209800"/>
            <a:ext cx="208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943600" y="2209800"/>
            <a:ext cx="208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209800" y="1600200"/>
            <a:ext cx="0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934200" y="1644650"/>
            <a:ext cx="0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219200" y="2209800"/>
            <a:ext cx="0" cy="363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3276600" y="2227262"/>
            <a:ext cx="0" cy="363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8001000" y="2227262"/>
            <a:ext cx="0" cy="363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943600" y="2209800"/>
            <a:ext cx="0" cy="363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01637" y="2590800"/>
            <a:ext cx="1731963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CCFFCC"/>
                </a:solidFill>
                <a:latin typeface="Times New Roman" pitchFamily="18" charset="0"/>
              </a:rPr>
              <a:t>CEE*</a:t>
            </a:r>
            <a:br>
              <a:rPr lang="en-US" b="1">
                <a:solidFill>
                  <a:srgbClr val="CCFFCC"/>
                </a:solidFill>
                <a:latin typeface="Times New Roman" pitchFamily="18" charset="0"/>
              </a:rPr>
            </a:br>
            <a:r>
              <a:rPr lang="en-US" b="1">
                <a:solidFill>
                  <a:srgbClr val="CCFFCC"/>
                </a:solidFill>
                <a:latin typeface="Times New Roman" pitchFamily="18" charset="0"/>
              </a:rPr>
              <a:t>0.625 mg/d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03463" y="2590800"/>
            <a:ext cx="19637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FFCC"/>
                </a:solidFill>
                <a:latin typeface="Times New Roman" pitchFamily="18" charset="0"/>
              </a:rPr>
              <a:t>Placebo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2405063" cy="8556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n-US" b="1" dirty="0" smtClean="0">
              <a:solidFill>
                <a:srgbClr val="CCFFCC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CCFFCC"/>
                </a:solidFill>
                <a:latin typeface="Times New Roman" pitchFamily="18" charset="0"/>
              </a:rPr>
              <a:t>CEE </a:t>
            </a:r>
            <a:r>
              <a:rPr lang="en-US" b="1" dirty="0">
                <a:solidFill>
                  <a:srgbClr val="CCFFCC"/>
                </a:solidFill>
                <a:latin typeface="Times New Roman" pitchFamily="18" charset="0"/>
              </a:rPr>
              <a:t>0.625 mg/d + MPA** 2.5 mg/d</a:t>
            </a:r>
            <a:r>
              <a:rPr lang="en-US" sz="2600" b="1" dirty="0">
                <a:solidFill>
                  <a:srgbClr val="CCFF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104063" y="2590800"/>
            <a:ext cx="19637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FFCC"/>
                </a:solidFill>
                <a:latin typeface="Times New Roman" pitchFamily="18" charset="0"/>
              </a:rPr>
              <a:t>Placebo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04800" y="4338637"/>
            <a:ext cx="4062412" cy="690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600" b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Adapted from: Writing Group for the Women’s Health Initiative. </a:t>
            </a:r>
            <a:r>
              <a:rPr lang="en-US" sz="1600" b="1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JAMA.</a:t>
            </a:r>
            <a:r>
              <a:rPr lang="en-US" sz="1600" b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2002;288:321-333.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486400" y="4457700"/>
            <a:ext cx="3214688" cy="495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600" b="1">
                <a:solidFill>
                  <a:srgbClr val="FFCC99"/>
                </a:solidFill>
                <a:latin typeface="Times New Roman" pitchFamily="18" charset="0"/>
              </a:rPr>
              <a:t> *Conjugated Equine Estrogen</a:t>
            </a:r>
          </a:p>
          <a:p>
            <a:pPr eaLnBrk="0" hangingPunct="0">
              <a:lnSpc>
                <a:spcPct val="80000"/>
              </a:lnSpc>
            </a:pPr>
            <a:r>
              <a:rPr lang="en-US" sz="1600" b="1">
                <a:solidFill>
                  <a:srgbClr val="FFCC99"/>
                </a:solidFill>
                <a:latin typeface="Times New Roman" pitchFamily="18" charset="0"/>
              </a:rPr>
              <a:t>**Medroxyprogesterone Acetate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3400" y="5338227"/>
            <a:ext cx="8305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i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Women’s Health Initiative (WHI)</a:t>
            </a:r>
            <a:r>
              <a:rPr lang="en-US" sz="3600" b="1" i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i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i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ERT/HRT Program Design</a:t>
            </a:r>
            <a:endParaRPr lang="en-US" sz="3600" b="1" i="1" dirty="0" smtClean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333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12738" y="350838"/>
          <a:ext cx="8450262" cy="6354762"/>
        </p:xfrm>
        <a:graphic>
          <a:graphicData uri="http://schemas.openxmlformats.org/presentationml/2006/ole">
            <p:oleObj spid="_x0000_s16425" name="Grafico" r:id="rId3" imgW="10572774" imgH="7067671" progId="MSGraph.Chart.8">
              <p:embed followColorScheme="full"/>
            </p:oleObj>
          </a:graphicData>
        </a:graphic>
      </p:graphicFrame>
      <p:sp>
        <p:nvSpPr>
          <p:cNvPr id="1123331" name="Text Box 3"/>
          <p:cNvSpPr txBox="1">
            <a:spLocks noChangeArrowheads="1"/>
          </p:cNvSpPr>
          <p:nvPr/>
        </p:nvSpPr>
        <p:spPr bwMode="auto">
          <a:xfrm>
            <a:off x="222250" y="6248400"/>
            <a:ext cx="213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WHI, JAMA 2002</a:t>
            </a:r>
          </a:p>
        </p:txBody>
      </p:sp>
      <p:sp>
        <p:nvSpPr>
          <p:cNvPr id="1123332" name="Text Box 4"/>
          <p:cNvSpPr txBox="1">
            <a:spLocks noChangeArrowheads="1"/>
          </p:cNvSpPr>
          <p:nvPr/>
        </p:nvSpPr>
        <p:spPr bwMode="auto">
          <a:xfrm>
            <a:off x="2119313" y="4154488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-34%</a:t>
            </a:r>
          </a:p>
        </p:txBody>
      </p:sp>
      <p:sp>
        <p:nvSpPr>
          <p:cNvPr id="1123333" name="Text Box 5"/>
          <p:cNvSpPr txBox="1">
            <a:spLocks noChangeArrowheads="1"/>
          </p:cNvSpPr>
          <p:nvPr/>
        </p:nvSpPr>
        <p:spPr bwMode="auto">
          <a:xfrm>
            <a:off x="4491038" y="4143375"/>
            <a:ext cx="79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-34%</a:t>
            </a:r>
          </a:p>
        </p:txBody>
      </p:sp>
      <p:sp>
        <p:nvSpPr>
          <p:cNvPr id="1123334" name="Text Box 6"/>
          <p:cNvSpPr txBox="1">
            <a:spLocks noChangeArrowheads="1"/>
          </p:cNvSpPr>
          <p:nvPr/>
        </p:nvSpPr>
        <p:spPr bwMode="auto">
          <a:xfrm>
            <a:off x="6942138" y="3457575"/>
            <a:ext cx="79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-23%</a:t>
            </a:r>
          </a:p>
        </p:txBody>
      </p:sp>
      <p:sp>
        <p:nvSpPr>
          <p:cNvPr id="1123335" name="Text Box 7"/>
          <p:cNvSpPr txBox="1">
            <a:spLocks noChangeArrowheads="1"/>
          </p:cNvSpPr>
          <p:nvPr/>
        </p:nvSpPr>
        <p:spPr bwMode="auto">
          <a:xfrm>
            <a:off x="1524000" y="1371600"/>
            <a:ext cx="629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 dirty="0"/>
              <a:t>NNT      2000                               1666                                256</a:t>
            </a:r>
          </a:p>
        </p:txBody>
      </p:sp>
    </p:spTree>
    <p:extLst>
      <p:ext uri="{BB962C8B-B14F-4D97-AF65-F5344CB8AC3E}">
        <p14:creationId xmlns:p14="http://schemas.microsoft.com/office/powerpoint/2010/main" xmlns="" val="617762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ChangeArrowheads="1"/>
          </p:cNvSpPr>
          <p:nvPr/>
        </p:nvSpPr>
        <p:spPr bwMode="auto">
          <a:xfrm>
            <a:off x="1635125" y="3716338"/>
            <a:ext cx="488950" cy="350837"/>
          </a:xfrm>
          <a:prstGeom prst="rect">
            <a:avLst/>
          </a:prstGeom>
          <a:solidFill>
            <a:srgbClr val="FF9900"/>
          </a:solidFill>
          <a:ln w="7938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2854325" y="3578225"/>
            <a:ext cx="493713" cy="488950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56" name="Rectangle 4"/>
          <p:cNvSpPr>
            <a:spLocks noChangeArrowheads="1"/>
          </p:cNvSpPr>
          <p:nvPr/>
        </p:nvSpPr>
        <p:spPr bwMode="auto">
          <a:xfrm>
            <a:off x="4079875" y="2730500"/>
            <a:ext cx="485775" cy="1336675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57" name="Rectangle 5"/>
          <p:cNvSpPr>
            <a:spLocks noChangeArrowheads="1"/>
          </p:cNvSpPr>
          <p:nvPr/>
        </p:nvSpPr>
        <p:spPr bwMode="auto">
          <a:xfrm>
            <a:off x="5297488" y="3749675"/>
            <a:ext cx="487362" cy="317500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58" name="Rectangle 6"/>
          <p:cNvSpPr>
            <a:spLocks noChangeArrowheads="1"/>
          </p:cNvSpPr>
          <p:nvPr/>
        </p:nvSpPr>
        <p:spPr bwMode="auto">
          <a:xfrm>
            <a:off x="6515100" y="4067175"/>
            <a:ext cx="495300" cy="196850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59" name="Rectangle 7"/>
          <p:cNvSpPr>
            <a:spLocks noChangeArrowheads="1"/>
          </p:cNvSpPr>
          <p:nvPr/>
        </p:nvSpPr>
        <p:spPr bwMode="auto">
          <a:xfrm>
            <a:off x="7740650" y="4067175"/>
            <a:ext cx="487363" cy="436563"/>
          </a:xfrm>
          <a:prstGeom prst="rect">
            <a:avLst/>
          </a:prstGeom>
          <a:solidFill>
            <a:srgbClr val="FF9900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60" name="Line 8"/>
          <p:cNvSpPr>
            <a:spLocks noChangeShapeType="1"/>
          </p:cNvSpPr>
          <p:nvPr/>
        </p:nvSpPr>
        <p:spPr bwMode="auto">
          <a:xfrm>
            <a:off x="1270000" y="2157413"/>
            <a:ext cx="1588" cy="2860675"/>
          </a:xfrm>
          <a:prstGeom prst="line">
            <a:avLst/>
          </a:prstGeom>
          <a:noFill/>
          <a:ln w="793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61" name="Line 9"/>
          <p:cNvSpPr>
            <a:spLocks noChangeShapeType="1"/>
          </p:cNvSpPr>
          <p:nvPr/>
        </p:nvSpPr>
        <p:spPr bwMode="auto">
          <a:xfrm>
            <a:off x="1201738" y="5018088"/>
            <a:ext cx="68262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62" name="Line 10"/>
          <p:cNvSpPr>
            <a:spLocks noChangeShapeType="1"/>
          </p:cNvSpPr>
          <p:nvPr/>
        </p:nvSpPr>
        <p:spPr bwMode="auto">
          <a:xfrm>
            <a:off x="1201738" y="4538663"/>
            <a:ext cx="68262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63" name="Line 11"/>
          <p:cNvSpPr>
            <a:spLocks noChangeShapeType="1"/>
          </p:cNvSpPr>
          <p:nvPr/>
        </p:nvSpPr>
        <p:spPr bwMode="auto">
          <a:xfrm>
            <a:off x="1201738" y="4067175"/>
            <a:ext cx="6826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64" name="Line 12"/>
          <p:cNvSpPr>
            <a:spLocks noChangeShapeType="1"/>
          </p:cNvSpPr>
          <p:nvPr/>
        </p:nvSpPr>
        <p:spPr bwMode="auto">
          <a:xfrm>
            <a:off x="1201738" y="3587750"/>
            <a:ext cx="6826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65" name="Line 13"/>
          <p:cNvSpPr>
            <a:spLocks noChangeShapeType="1"/>
          </p:cNvSpPr>
          <p:nvPr/>
        </p:nvSpPr>
        <p:spPr bwMode="auto">
          <a:xfrm>
            <a:off x="1201738" y="3108325"/>
            <a:ext cx="68262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66" name="Line 14"/>
          <p:cNvSpPr>
            <a:spLocks noChangeShapeType="1"/>
          </p:cNvSpPr>
          <p:nvPr/>
        </p:nvSpPr>
        <p:spPr bwMode="auto">
          <a:xfrm>
            <a:off x="1201738" y="2636838"/>
            <a:ext cx="68262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67" name="Line 15"/>
          <p:cNvSpPr>
            <a:spLocks noChangeShapeType="1"/>
          </p:cNvSpPr>
          <p:nvPr/>
        </p:nvSpPr>
        <p:spPr bwMode="auto">
          <a:xfrm>
            <a:off x="1201738" y="2157413"/>
            <a:ext cx="68262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68" name="Line 16"/>
          <p:cNvSpPr>
            <a:spLocks noChangeShapeType="1"/>
          </p:cNvSpPr>
          <p:nvPr/>
        </p:nvSpPr>
        <p:spPr bwMode="auto">
          <a:xfrm>
            <a:off x="1270000" y="4067175"/>
            <a:ext cx="7323138" cy="1588"/>
          </a:xfrm>
          <a:prstGeom prst="line">
            <a:avLst/>
          </a:prstGeom>
          <a:noFill/>
          <a:ln w="793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69" name="Line 17"/>
          <p:cNvSpPr>
            <a:spLocks noChangeShapeType="1"/>
          </p:cNvSpPr>
          <p:nvPr/>
        </p:nvSpPr>
        <p:spPr bwMode="auto">
          <a:xfrm flipV="1">
            <a:off x="1270000" y="4067175"/>
            <a:ext cx="1588" cy="762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70" name="Line 18"/>
          <p:cNvSpPr>
            <a:spLocks noChangeShapeType="1"/>
          </p:cNvSpPr>
          <p:nvPr/>
        </p:nvSpPr>
        <p:spPr bwMode="auto">
          <a:xfrm flipV="1">
            <a:off x="2489200" y="4067175"/>
            <a:ext cx="1588" cy="762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71" name="Line 19"/>
          <p:cNvSpPr>
            <a:spLocks noChangeShapeType="1"/>
          </p:cNvSpPr>
          <p:nvPr/>
        </p:nvSpPr>
        <p:spPr bwMode="auto">
          <a:xfrm flipV="1">
            <a:off x="3714750" y="4067175"/>
            <a:ext cx="0" cy="762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72" name="Line 20"/>
          <p:cNvSpPr>
            <a:spLocks noChangeShapeType="1"/>
          </p:cNvSpPr>
          <p:nvPr/>
        </p:nvSpPr>
        <p:spPr bwMode="auto">
          <a:xfrm flipV="1">
            <a:off x="4932363" y="4067175"/>
            <a:ext cx="1587" cy="762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73" name="Line 21"/>
          <p:cNvSpPr>
            <a:spLocks noChangeShapeType="1"/>
          </p:cNvSpPr>
          <p:nvPr/>
        </p:nvSpPr>
        <p:spPr bwMode="auto">
          <a:xfrm flipV="1">
            <a:off x="6149975" y="4067175"/>
            <a:ext cx="1588" cy="762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74" name="Line 22"/>
          <p:cNvSpPr>
            <a:spLocks noChangeShapeType="1"/>
          </p:cNvSpPr>
          <p:nvPr/>
        </p:nvSpPr>
        <p:spPr bwMode="auto">
          <a:xfrm flipV="1">
            <a:off x="7375525" y="4067175"/>
            <a:ext cx="1588" cy="762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75" name="Line 23"/>
          <p:cNvSpPr>
            <a:spLocks noChangeShapeType="1"/>
          </p:cNvSpPr>
          <p:nvPr/>
        </p:nvSpPr>
        <p:spPr bwMode="auto">
          <a:xfrm flipV="1">
            <a:off x="8593138" y="4067175"/>
            <a:ext cx="1587" cy="7620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376" name="Rectangle 24"/>
          <p:cNvSpPr>
            <a:spLocks noChangeArrowheads="1"/>
          </p:cNvSpPr>
          <p:nvPr/>
        </p:nvSpPr>
        <p:spPr bwMode="auto">
          <a:xfrm>
            <a:off x="2203517" y="152400"/>
            <a:ext cx="4844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Clinical Outcomes of the WHI trial (</a:t>
            </a:r>
            <a:r>
              <a:rPr lang="en-US" b="1" dirty="0" err="1">
                <a:solidFill>
                  <a:schemeClr val="bg1"/>
                </a:solidFill>
              </a:rPr>
              <a:t>Estr.+Progestin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</a:rPr>
              <a:t>16700 women with 5.2 yrs follow-up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124377" name="Rectangle 25"/>
          <p:cNvSpPr>
            <a:spLocks noChangeArrowheads="1"/>
          </p:cNvSpPr>
          <p:nvPr/>
        </p:nvSpPr>
        <p:spPr bwMode="auto">
          <a:xfrm>
            <a:off x="782638" y="4872038"/>
            <a:ext cx="3382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-80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78" name="Rectangle 26"/>
          <p:cNvSpPr>
            <a:spLocks noChangeArrowheads="1"/>
          </p:cNvSpPr>
          <p:nvPr/>
        </p:nvSpPr>
        <p:spPr bwMode="auto">
          <a:xfrm>
            <a:off x="782638" y="4392613"/>
            <a:ext cx="3382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-40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79" name="Rectangle 27"/>
          <p:cNvSpPr>
            <a:spLocks noChangeArrowheads="1"/>
          </p:cNvSpPr>
          <p:nvPr/>
        </p:nvSpPr>
        <p:spPr bwMode="auto">
          <a:xfrm>
            <a:off x="981075" y="3921125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80" name="Rectangle 28"/>
          <p:cNvSpPr>
            <a:spLocks noChangeArrowheads="1"/>
          </p:cNvSpPr>
          <p:nvPr/>
        </p:nvSpPr>
        <p:spPr bwMode="auto">
          <a:xfrm>
            <a:off x="858838" y="3441700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81" name="Rectangle 29"/>
          <p:cNvSpPr>
            <a:spLocks noChangeArrowheads="1"/>
          </p:cNvSpPr>
          <p:nvPr/>
        </p:nvSpPr>
        <p:spPr bwMode="auto">
          <a:xfrm>
            <a:off x="858838" y="2962275"/>
            <a:ext cx="259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80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82" name="Rectangle 30"/>
          <p:cNvSpPr>
            <a:spLocks noChangeArrowheads="1"/>
          </p:cNvSpPr>
          <p:nvPr/>
        </p:nvSpPr>
        <p:spPr bwMode="auto">
          <a:xfrm>
            <a:off x="738188" y="2490788"/>
            <a:ext cx="3895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120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83" name="Rectangle 31"/>
          <p:cNvSpPr>
            <a:spLocks noChangeArrowheads="1"/>
          </p:cNvSpPr>
          <p:nvPr/>
        </p:nvSpPr>
        <p:spPr bwMode="auto">
          <a:xfrm>
            <a:off x="738188" y="2011363"/>
            <a:ext cx="3895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160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84" name="Rectangle 32"/>
          <p:cNvSpPr>
            <a:spLocks noChangeArrowheads="1"/>
          </p:cNvSpPr>
          <p:nvPr/>
        </p:nvSpPr>
        <p:spPr bwMode="auto">
          <a:xfrm rot="18900000">
            <a:off x="1484469" y="5011837"/>
            <a:ext cx="460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CHD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85" name="Rectangle 33"/>
          <p:cNvSpPr>
            <a:spLocks noChangeArrowheads="1"/>
          </p:cNvSpPr>
          <p:nvPr/>
        </p:nvSpPr>
        <p:spPr bwMode="auto">
          <a:xfrm rot="18900000">
            <a:off x="2517775" y="5091113"/>
            <a:ext cx="701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Stroke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86" name="Rectangle 34"/>
          <p:cNvSpPr>
            <a:spLocks noChangeArrowheads="1"/>
          </p:cNvSpPr>
          <p:nvPr/>
        </p:nvSpPr>
        <p:spPr bwMode="auto">
          <a:xfrm rot="18900000">
            <a:off x="3946525" y="4994275"/>
            <a:ext cx="45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VTD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87" name="Rectangle 35"/>
          <p:cNvSpPr>
            <a:spLocks noChangeArrowheads="1"/>
          </p:cNvSpPr>
          <p:nvPr/>
        </p:nvSpPr>
        <p:spPr bwMode="auto">
          <a:xfrm rot="18900000">
            <a:off x="4336331" y="5371735"/>
            <a:ext cx="1464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Breast Cancer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88" name="Rectangle 36"/>
          <p:cNvSpPr>
            <a:spLocks noChangeArrowheads="1"/>
          </p:cNvSpPr>
          <p:nvPr/>
        </p:nvSpPr>
        <p:spPr bwMode="auto">
          <a:xfrm rot="18900000">
            <a:off x="5432425" y="5429250"/>
            <a:ext cx="159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Endom.Cancer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89" name="Rectangle 37"/>
          <p:cNvSpPr>
            <a:spLocks noChangeArrowheads="1"/>
          </p:cNvSpPr>
          <p:nvPr/>
        </p:nvSpPr>
        <p:spPr bwMode="auto">
          <a:xfrm rot="18900000">
            <a:off x="6365875" y="5562600"/>
            <a:ext cx="1931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Colorectal Cancer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90" name="Rectangle 38"/>
          <p:cNvSpPr>
            <a:spLocks noChangeArrowheads="1"/>
          </p:cNvSpPr>
          <p:nvPr/>
        </p:nvSpPr>
        <p:spPr bwMode="auto">
          <a:xfrm rot="16200000">
            <a:off x="-774392" y="3409255"/>
            <a:ext cx="25758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% difference vs. placebo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24391" name="Text Box 39"/>
          <p:cNvSpPr txBox="1">
            <a:spLocks noChangeArrowheads="1"/>
          </p:cNvSpPr>
          <p:nvPr/>
        </p:nvSpPr>
        <p:spPr bwMode="auto">
          <a:xfrm>
            <a:off x="1539875" y="3322638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+29%</a:t>
            </a:r>
          </a:p>
        </p:txBody>
      </p:sp>
      <p:sp>
        <p:nvSpPr>
          <p:cNvPr id="1124392" name="Text Box 40"/>
          <p:cNvSpPr txBox="1">
            <a:spLocks noChangeArrowheads="1"/>
          </p:cNvSpPr>
          <p:nvPr/>
        </p:nvSpPr>
        <p:spPr bwMode="auto">
          <a:xfrm>
            <a:off x="5181600" y="3338513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+26%</a:t>
            </a:r>
          </a:p>
        </p:txBody>
      </p:sp>
      <p:sp>
        <p:nvSpPr>
          <p:cNvPr id="1124393" name="Text Box 41"/>
          <p:cNvSpPr txBox="1">
            <a:spLocks noChangeArrowheads="1"/>
          </p:cNvSpPr>
          <p:nvPr/>
        </p:nvSpPr>
        <p:spPr bwMode="auto">
          <a:xfrm>
            <a:off x="2741613" y="3186113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+41%</a:t>
            </a:r>
          </a:p>
        </p:txBody>
      </p:sp>
      <p:sp>
        <p:nvSpPr>
          <p:cNvPr id="1124394" name="Text Box 42"/>
          <p:cNvSpPr txBox="1">
            <a:spLocks noChangeArrowheads="1"/>
          </p:cNvSpPr>
          <p:nvPr/>
        </p:nvSpPr>
        <p:spPr bwMode="auto">
          <a:xfrm>
            <a:off x="3962400" y="2347913"/>
            <a:ext cx="8851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+112%</a:t>
            </a:r>
          </a:p>
        </p:txBody>
      </p:sp>
      <p:sp>
        <p:nvSpPr>
          <p:cNvPr id="1124395" name="Text Box 43"/>
          <p:cNvSpPr txBox="1">
            <a:spLocks noChangeArrowheads="1"/>
          </p:cNvSpPr>
          <p:nvPr/>
        </p:nvSpPr>
        <p:spPr bwMode="auto">
          <a:xfrm>
            <a:off x="7675563" y="4481513"/>
            <a:ext cx="705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-37%</a:t>
            </a:r>
          </a:p>
        </p:txBody>
      </p:sp>
      <p:sp>
        <p:nvSpPr>
          <p:cNvPr id="1124396" name="Text Box 44"/>
          <p:cNvSpPr txBox="1">
            <a:spLocks noChangeArrowheads="1"/>
          </p:cNvSpPr>
          <p:nvPr/>
        </p:nvSpPr>
        <p:spPr bwMode="auto">
          <a:xfrm>
            <a:off x="6551613" y="4252913"/>
            <a:ext cx="548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n.s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24397" name="Text Box 45"/>
          <p:cNvSpPr txBox="1">
            <a:spLocks noChangeArrowheads="1"/>
          </p:cNvSpPr>
          <p:nvPr/>
        </p:nvSpPr>
        <p:spPr bwMode="auto">
          <a:xfrm>
            <a:off x="1460500" y="1584325"/>
            <a:ext cx="775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NNH        1429         1250             555             1250                                 1666</a:t>
            </a:r>
          </a:p>
        </p:txBody>
      </p:sp>
      <p:sp>
        <p:nvSpPr>
          <p:cNvPr id="1124398" name="Text Box 46"/>
          <p:cNvSpPr txBox="1">
            <a:spLocks noChangeArrowheads="1"/>
          </p:cNvSpPr>
          <p:nvPr/>
        </p:nvSpPr>
        <p:spPr bwMode="auto">
          <a:xfrm>
            <a:off x="222250" y="6411913"/>
            <a:ext cx="193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WHI, JAMA 2002</a:t>
            </a:r>
          </a:p>
        </p:txBody>
      </p:sp>
    </p:spTree>
    <p:extLst>
      <p:ext uri="{BB962C8B-B14F-4D97-AF65-F5344CB8AC3E}">
        <p14:creationId xmlns:p14="http://schemas.microsoft.com/office/powerpoint/2010/main" xmlns="" val="42534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i="1" dirty="0" err="1" smtClean="0"/>
              <a:t>Calcitonin</a:t>
            </a:r>
            <a:endParaRPr lang="en-US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15" y="304800"/>
            <a:ext cx="87698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4431268"/>
            <a:ext cx="6476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/>
              <a:t>Osteoporos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Int</a:t>
            </a:r>
            <a:r>
              <a:rPr lang="en-US" sz="3200" b="1" i="1" dirty="0" smtClean="0"/>
              <a:t>, 24 </a:t>
            </a:r>
            <a:r>
              <a:rPr lang="en-US" sz="3200" b="1" i="1" dirty="0" err="1" smtClean="0"/>
              <a:t>june</a:t>
            </a:r>
            <a:r>
              <a:rPr lang="en-US" sz="3200" b="1" i="1" dirty="0" smtClean="0"/>
              <a:t> 2014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78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Calcitonin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FDA-approved for the treatment of osteoporosis in women who are </a:t>
            </a:r>
            <a:r>
              <a:rPr lang="en-US" b="1" i="1" dirty="0" smtClean="0">
                <a:solidFill>
                  <a:srgbClr val="FFC000"/>
                </a:solidFill>
              </a:rPr>
              <a:t>at least 5 yrs postmenopausal</a:t>
            </a:r>
            <a:r>
              <a:rPr lang="en-US" dirty="0" smtClean="0"/>
              <a:t> </a:t>
            </a:r>
            <a:r>
              <a:rPr lang="en-US" i="1" dirty="0" smtClean="0"/>
              <a:t>when alternative treatments are not suitable</a:t>
            </a:r>
          </a:p>
          <a:p>
            <a:r>
              <a:rPr lang="en-US" dirty="0" smtClean="0"/>
              <a:t>Has not increase BMD in early postmenopausal women</a:t>
            </a:r>
          </a:p>
          <a:p>
            <a:r>
              <a:rPr lang="en-US" sz="4000" b="1" i="1" dirty="0" err="1" smtClean="0"/>
              <a:t>Calcitonin</a:t>
            </a:r>
            <a:r>
              <a:rPr lang="en-US" sz="4000" b="1" i="1" dirty="0" smtClean="0"/>
              <a:t> :</a:t>
            </a:r>
          </a:p>
          <a:p>
            <a:pPr lvl="1"/>
            <a:r>
              <a:rPr lang="en-US" dirty="0" smtClean="0"/>
              <a:t>Reduces </a:t>
            </a:r>
            <a:r>
              <a:rPr lang="en-US" b="1" i="1" dirty="0" smtClean="0">
                <a:solidFill>
                  <a:srgbClr val="FFC000"/>
                </a:solidFill>
              </a:rPr>
              <a:t>vertebral fracture </a:t>
            </a:r>
            <a:r>
              <a:rPr lang="en-US" dirty="0" smtClean="0"/>
              <a:t>by about 30 % in those with prior vertebral fractures </a:t>
            </a:r>
          </a:p>
          <a:p>
            <a:pPr lvl="1"/>
            <a:r>
              <a:rPr lang="en-US" dirty="0" smtClean="0"/>
              <a:t>Has not reduce </a:t>
            </a:r>
            <a:r>
              <a:rPr lang="en-US" b="1" i="1" dirty="0" smtClean="0">
                <a:solidFill>
                  <a:srgbClr val="FFC000"/>
                </a:solidFill>
              </a:rPr>
              <a:t>non-vertebral fractures 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42910" y="6429396"/>
            <a:ext cx="528478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b">
            <a:spAutoFit/>
          </a:bodyPr>
          <a:lstStyle/>
          <a:p>
            <a:pPr eaLnBrk="0" hangingPunct="0"/>
            <a:r>
              <a:rPr lang="en-US" dirty="0" err="1"/>
              <a:t>Chesnut</a:t>
            </a:r>
            <a:r>
              <a:rPr lang="en-US" dirty="0"/>
              <a:t> CH III et al. </a:t>
            </a:r>
            <a:r>
              <a:rPr lang="en-US" i="1" dirty="0"/>
              <a:t>Am J Med.</a:t>
            </a:r>
            <a:r>
              <a:rPr lang="en-US" dirty="0"/>
              <a:t> 2000;109:267-276.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38150" y="5765800"/>
            <a:ext cx="6119813" cy="6309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rgbClr val="FFFF00"/>
                </a:solidFill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2128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-228600"/>
            <a:ext cx="8443912" cy="190500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latin typeface="Arial" pitchFamily="34" charset="0"/>
              </a:rPr>
              <a:t>Nasal </a:t>
            </a:r>
            <a:r>
              <a:rPr lang="en-US" sz="2800" b="1" i="1" dirty="0" err="1" smtClean="0">
                <a:latin typeface="Arial" pitchFamily="34" charset="0"/>
              </a:rPr>
              <a:t>Calcitonin</a:t>
            </a:r>
            <a:r>
              <a:rPr lang="en-US" sz="2800" b="1" i="1" dirty="0" smtClean="0">
                <a:latin typeface="Arial" pitchFamily="34" charset="0"/>
              </a:rPr>
              <a:t>: Efficacy at the Spine and Hip</a:t>
            </a:r>
            <a:r>
              <a:rPr lang="en-US" sz="2800" dirty="0" smtClean="0">
                <a:latin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</a:rPr>
              <a:t>(PROOF: 5-Year study of 1255 women, average age 68, with 1-5 prevalent vertebral fractures</a:t>
            </a:r>
            <a:r>
              <a:rPr lang="en-US" sz="1200" dirty="0" smtClean="0">
                <a:latin typeface="Arial" pitchFamily="34" charset="0"/>
              </a:rPr>
              <a:t>)</a:t>
            </a:r>
            <a:r>
              <a:rPr lang="en-US" sz="1200" dirty="0" smtClean="0"/>
              <a:t> </a:t>
            </a:r>
            <a:endParaRPr lang="en-US" sz="1600" dirty="0" smtClean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439863" y="2043113"/>
            <a:ext cx="284148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800" b="1" dirty="0">
                <a:latin typeface="Futura Lt BT" pitchFamily="34" charset="0"/>
                <a:cs typeface="+mj-cs"/>
              </a:rPr>
              <a:t>Percent Reduction in </a:t>
            </a:r>
            <a:br>
              <a:rPr lang="en-US" sz="1800" b="1" dirty="0">
                <a:latin typeface="Futura Lt BT" pitchFamily="34" charset="0"/>
                <a:cs typeface="+mj-cs"/>
              </a:rPr>
            </a:br>
            <a:r>
              <a:rPr lang="en-US" sz="1800" b="1" dirty="0">
                <a:latin typeface="Futura Lt BT" pitchFamily="34" charset="0"/>
                <a:cs typeface="+mj-cs"/>
              </a:rPr>
              <a:t>New </a:t>
            </a:r>
            <a:r>
              <a:rPr lang="en-US" sz="1800" b="1" dirty="0">
                <a:solidFill>
                  <a:srgbClr val="FF0000"/>
                </a:solidFill>
                <a:latin typeface="Futura Lt BT" pitchFamily="34" charset="0"/>
                <a:cs typeface="+mj-cs"/>
              </a:rPr>
              <a:t>Vertebral </a:t>
            </a:r>
            <a:r>
              <a:rPr lang="en-US" sz="1800" b="1" dirty="0" smtClean="0">
                <a:solidFill>
                  <a:srgbClr val="FF0000"/>
                </a:solidFill>
                <a:latin typeface="Futura Lt BT" pitchFamily="34" charset="0"/>
                <a:cs typeface="+mj-cs"/>
              </a:rPr>
              <a:t>Fractures</a:t>
            </a:r>
          </a:p>
          <a:p>
            <a:pPr algn="ctr" eaLnBrk="0" hangingPunct="0"/>
            <a:endParaRPr lang="en-US" sz="1800" b="1" dirty="0" smtClean="0">
              <a:solidFill>
                <a:srgbClr val="FFFF00"/>
              </a:solidFill>
              <a:latin typeface="Futura Lt BT" pitchFamily="34" charset="0"/>
              <a:cs typeface="+mj-cs"/>
            </a:endParaRPr>
          </a:p>
          <a:p>
            <a:pPr eaLnBrk="0" hangingPunct="0"/>
            <a:endParaRPr lang="en-US" sz="1800" b="1" dirty="0">
              <a:solidFill>
                <a:srgbClr val="FFFF00"/>
              </a:solidFill>
              <a:latin typeface="Futura Lt BT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822119" y="3066027"/>
            <a:ext cx="2712281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 b="1" dirty="0">
                <a:latin typeface="Futura Lt BT" pitchFamily="34" charset="0"/>
              </a:rPr>
              <a:t>Number of </a:t>
            </a:r>
            <a:r>
              <a:rPr lang="en-US" sz="1800" b="1" dirty="0">
                <a:solidFill>
                  <a:srgbClr val="FF0000"/>
                </a:solidFill>
                <a:latin typeface="Futura Lt BT" pitchFamily="34" charset="0"/>
              </a:rPr>
              <a:t>Hip Fractures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b="1" dirty="0">
                <a:latin typeface="Futura Lt BT" pitchFamily="34" charset="0"/>
              </a:rPr>
              <a:t>by Treatment Group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5540375" y="2933700"/>
            <a:ext cx="1588" cy="2501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276850" y="5310188"/>
            <a:ext cx="92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>
                <a:latin typeface="Futura Lt BT" pitchFamily="34" charset="0"/>
              </a:rPr>
              <a:t>0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276850" y="4810125"/>
            <a:ext cx="92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>
                <a:latin typeface="Futura Lt BT" pitchFamily="34" charset="0"/>
              </a:rPr>
              <a:t>5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5186363" y="4310063"/>
            <a:ext cx="182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>
                <a:latin typeface="Futura Lt BT" pitchFamily="34" charset="0"/>
              </a:rPr>
              <a:t>10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5186363" y="3808413"/>
            <a:ext cx="182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>
                <a:latin typeface="Futura Lt BT" pitchFamily="34" charset="0"/>
              </a:rPr>
              <a:t>15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5186363" y="3308350"/>
            <a:ext cx="182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>
                <a:latin typeface="Futura Lt BT" pitchFamily="34" charset="0"/>
              </a:rPr>
              <a:t>20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5186363" y="2808288"/>
            <a:ext cx="182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>
                <a:latin typeface="Futura Lt BT" pitchFamily="34" charset="0"/>
              </a:rPr>
              <a:t>25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8616950" y="54356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5664200" y="5537200"/>
            <a:ext cx="527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Futura Lt BT" pitchFamily="34" charset="0"/>
              </a:rPr>
              <a:t>Placebo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6456363" y="5537200"/>
            <a:ext cx="468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Futura Lt BT" pitchFamily="34" charset="0"/>
              </a:rPr>
              <a:t>100 IU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7219950" y="5537200"/>
            <a:ext cx="469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Futura Lt BT" pitchFamily="34" charset="0"/>
              </a:rPr>
              <a:t>200 IU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7970838" y="5537200"/>
            <a:ext cx="468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Futura Lt BT" pitchFamily="34" charset="0"/>
              </a:rPr>
              <a:t>400 IU</a:t>
            </a:r>
          </a:p>
        </p:txBody>
      </p:sp>
      <p:sp>
        <p:nvSpPr>
          <p:cNvPr id="58387" name="Rectangle 19" descr="Light vertical"/>
          <p:cNvSpPr>
            <a:spLocks noChangeArrowheads="1"/>
          </p:cNvSpPr>
          <p:nvPr/>
        </p:nvSpPr>
        <p:spPr bwMode="auto">
          <a:xfrm>
            <a:off x="6572250" y="5334000"/>
            <a:ext cx="304800" cy="1095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2D1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6324600" y="4648200"/>
            <a:ext cx="795846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8389" name="Rectangle 21" descr="Light downward diagonal"/>
          <p:cNvSpPr>
            <a:spLocks noChangeArrowheads="1"/>
          </p:cNvSpPr>
          <p:nvPr/>
        </p:nvSpPr>
        <p:spPr bwMode="auto">
          <a:xfrm>
            <a:off x="7334250" y="5043488"/>
            <a:ext cx="309563" cy="400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2D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7264400" y="4398963"/>
            <a:ext cx="449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>
                <a:latin typeface="Futura Lt BT" pitchFamily="34" charset="0"/>
              </a:rPr>
              <a:t>5</a:t>
            </a:r>
          </a:p>
          <a:p>
            <a:pPr algn="ctr" eaLnBrk="0" hangingPunct="0"/>
            <a:r>
              <a:rPr lang="en-US" sz="1400" b="1">
                <a:latin typeface="Futura Lt BT" pitchFamily="34" charset="0"/>
              </a:rPr>
              <a:t>(NS)</a:t>
            </a:r>
          </a:p>
        </p:txBody>
      </p:sp>
      <p:sp>
        <p:nvSpPr>
          <p:cNvPr id="58391" name="Rectangle 23" descr="Light horizontal"/>
          <p:cNvSpPr>
            <a:spLocks noChangeArrowheads="1"/>
          </p:cNvSpPr>
          <p:nvPr/>
        </p:nvSpPr>
        <p:spPr bwMode="auto">
          <a:xfrm>
            <a:off x="8083550" y="4800600"/>
            <a:ext cx="309563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2D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8013700" y="4106863"/>
            <a:ext cx="449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>
                <a:latin typeface="Futura Lt BT" pitchFamily="34" charset="0"/>
              </a:rPr>
              <a:t>7</a:t>
            </a:r>
          </a:p>
          <a:p>
            <a:pPr algn="ctr" eaLnBrk="0" hangingPunct="0"/>
            <a:r>
              <a:rPr lang="en-US" sz="1400" b="1">
                <a:latin typeface="Futura Lt BT" pitchFamily="34" charset="0"/>
              </a:rPr>
              <a:t>(NS)</a:t>
            </a:r>
          </a:p>
        </p:txBody>
      </p:sp>
      <p:sp>
        <p:nvSpPr>
          <p:cNvPr id="58393" name="Rectangle 25" descr="Piastrelle bicolori"/>
          <p:cNvSpPr>
            <a:spLocks noChangeArrowheads="1"/>
          </p:cNvSpPr>
          <p:nvPr/>
        </p:nvSpPr>
        <p:spPr bwMode="auto">
          <a:xfrm>
            <a:off x="5835650" y="4572000"/>
            <a:ext cx="293688" cy="87153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5854700" y="4243388"/>
            <a:ext cx="255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400" b="1" dirty="0">
                <a:latin typeface="Futura Lt BT" pitchFamily="34" charset="0"/>
              </a:rPr>
              <a:t>9</a:t>
            </a:r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5443538" y="3435350"/>
            <a:ext cx="10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5443538" y="3935413"/>
            <a:ext cx="10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5443538" y="4435475"/>
            <a:ext cx="10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5443538" y="4935538"/>
            <a:ext cx="100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5441950" y="2944813"/>
            <a:ext cx="119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1428750" y="3502025"/>
            <a:ext cx="52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latin typeface="Futura Lt BT" pitchFamily="34" charset="0"/>
              </a:rPr>
              <a:t>100 IU</a:t>
            </a:r>
          </a:p>
          <a:p>
            <a:pPr algn="ctr" eaLnBrk="0" hangingPunct="0"/>
            <a:r>
              <a:rPr lang="en-US" sz="1400" b="1" dirty="0">
                <a:latin typeface="Futura Lt BT" pitchFamily="34" charset="0"/>
              </a:rPr>
              <a:t>15%</a:t>
            </a:r>
          </a:p>
          <a:p>
            <a:pPr algn="ctr" eaLnBrk="0" hangingPunct="0"/>
            <a:r>
              <a:rPr lang="en-US" sz="1400" b="1" dirty="0">
                <a:latin typeface="Futura Lt BT" pitchFamily="34" charset="0"/>
              </a:rPr>
              <a:t>(NS)</a:t>
            </a:r>
          </a:p>
        </p:txBody>
      </p:sp>
      <p:sp>
        <p:nvSpPr>
          <p:cNvPr id="58401" name="Rectangle 33" descr="Light vertical"/>
          <p:cNvSpPr>
            <a:spLocks noChangeArrowheads="1"/>
          </p:cNvSpPr>
          <p:nvPr/>
        </p:nvSpPr>
        <p:spPr bwMode="auto">
          <a:xfrm>
            <a:off x="1395413" y="2955925"/>
            <a:ext cx="533400" cy="434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8402" name="Rectangle 34" descr="Light downward diagonal"/>
          <p:cNvSpPr>
            <a:spLocks noChangeArrowheads="1"/>
          </p:cNvSpPr>
          <p:nvPr/>
        </p:nvSpPr>
        <p:spPr bwMode="auto">
          <a:xfrm>
            <a:off x="2781300" y="2955925"/>
            <a:ext cx="519113" cy="8810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rgbClr val="02D1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2728913" y="3962400"/>
            <a:ext cx="6908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FFC000"/>
                </a:solidFill>
                <a:latin typeface="Futura Lt BT" pitchFamily="34" charset="0"/>
              </a:rPr>
              <a:t>200 IU</a:t>
            </a:r>
          </a:p>
          <a:p>
            <a:pPr algn="ctr" eaLnBrk="0" hangingPunct="0"/>
            <a:r>
              <a:rPr lang="en-US" b="1" dirty="0">
                <a:solidFill>
                  <a:srgbClr val="FFC000"/>
                </a:solidFill>
                <a:latin typeface="Futura Lt BT" pitchFamily="34" charset="0"/>
              </a:rPr>
              <a:t>33%</a:t>
            </a:r>
          </a:p>
          <a:p>
            <a:pPr algn="ctr" eaLnBrk="0" hangingPunct="0"/>
            <a:r>
              <a:rPr lang="en-US" sz="1400" b="1" i="1" dirty="0">
                <a:solidFill>
                  <a:srgbClr val="FFC000"/>
                </a:solidFill>
                <a:latin typeface="Futura Lt BT" pitchFamily="34" charset="0"/>
              </a:rPr>
              <a:t>(P</a:t>
            </a:r>
            <a:r>
              <a:rPr lang="en-US" sz="1400" b="1" dirty="0">
                <a:solidFill>
                  <a:srgbClr val="FFC000"/>
                </a:solidFill>
                <a:latin typeface="Futura Lt BT" pitchFamily="34" charset="0"/>
              </a:rPr>
              <a:t>=0.03)</a:t>
            </a:r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4184650" y="3603625"/>
            <a:ext cx="52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latin typeface="Futura Lt BT" pitchFamily="34" charset="0"/>
              </a:rPr>
              <a:t>400 IU</a:t>
            </a:r>
          </a:p>
          <a:p>
            <a:pPr algn="ctr" eaLnBrk="0" hangingPunct="0"/>
            <a:r>
              <a:rPr lang="en-US" sz="1400" b="1" dirty="0">
                <a:latin typeface="Futura Lt BT" pitchFamily="34" charset="0"/>
              </a:rPr>
              <a:t>16%</a:t>
            </a:r>
          </a:p>
          <a:p>
            <a:pPr algn="ctr" eaLnBrk="0" hangingPunct="0"/>
            <a:r>
              <a:rPr lang="en-US" sz="1400" b="1" dirty="0">
                <a:latin typeface="Futura Lt BT" pitchFamily="34" charset="0"/>
              </a:rPr>
              <a:t>(NS)</a:t>
            </a:r>
          </a:p>
        </p:txBody>
      </p:sp>
      <p:sp>
        <p:nvSpPr>
          <p:cNvPr id="58405" name="Rectangle 37" descr="Light horizontal"/>
          <p:cNvSpPr>
            <a:spLocks noChangeArrowheads="1"/>
          </p:cNvSpPr>
          <p:nvPr/>
        </p:nvSpPr>
        <p:spPr bwMode="auto">
          <a:xfrm>
            <a:off x="4152900" y="2970213"/>
            <a:ext cx="533400" cy="557212"/>
          </a:xfrm>
          <a:prstGeom prst="rect">
            <a:avLst/>
          </a:prstGeom>
          <a:solidFill>
            <a:srgbClr val="99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 flipV="1">
            <a:off x="1001713" y="2946400"/>
            <a:ext cx="1587" cy="24384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flipH="1">
            <a:off x="971550" y="5395913"/>
            <a:ext cx="317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530517" y="5281613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990000"/>
                </a:solidFill>
                <a:latin typeface="Futura Lt BT" pitchFamily="34" charset="0"/>
              </a:rPr>
              <a:t>100</a:t>
            </a:r>
          </a:p>
        </p:txBody>
      </p:sp>
      <p:sp>
        <p:nvSpPr>
          <p:cNvPr id="58409" name="Rectangle 41"/>
          <p:cNvSpPr>
            <a:spLocks noChangeArrowheads="1"/>
          </p:cNvSpPr>
          <p:nvPr/>
        </p:nvSpPr>
        <p:spPr bwMode="auto">
          <a:xfrm>
            <a:off x="729289" y="2808288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990000"/>
                </a:solidFill>
                <a:latin typeface="Futura Lt BT" pitchFamily="34" charset="0"/>
              </a:rPr>
              <a:t>0</a:t>
            </a:r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629903" y="5035550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990000"/>
                </a:solidFill>
                <a:latin typeface="Futura Lt BT" pitchFamily="34" charset="0"/>
              </a:rPr>
              <a:t>90</a:t>
            </a:r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629903" y="4787900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990000"/>
                </a:solidFill>
                <a:latin typeface="Futura Lt BT" pitchFamily="34" charset="0"/>
              </a:rPr>
              <a:t>80</a:t>
            </a:r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629903" y="4540250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990000"/>
                </a:solidFill>
                <a:latin typeface="Futura Lt BT" pitchFamily="34" charset="0"/>
              </a:rPr>
              <a:t>70</a:t>
            </a:r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629903" y="4292600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990000"/>
                </a:solidFill>
                <a:latin typeface="Futura Lt BT" pitchFamily="34" charset="0"/>
              </a:rPr>
              <a:t>60</a:t>
            </a:r>
          </a:p>
        </p:txBody>
      </p:sp>
      <p:sp>
        <p:nvSpPr>
          <p:cNvPr id="58414" name="Rectangle 46"/>
          <p:cNvSpPr>
            <a:spLocks noChangeArrowheads="1"/>
          </p:cNvSpPr>
          <p:nvPr/>
        </p:nvSpPr>
        <p:spPr bwMode="auto">
          <a:xfrm>
            <a:off x="629903" y="4044950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990000"/>
                </a:solidFill>
                <a:latin typeface="Futura Lt BT" pitchFamily="34" charset="0"/>
              </a:rPr>
              <a:t>50</a:t>
            </a:r>
          </a:p>
        </p:txBody>
      </p:sp>
      <p:sp>
        <p:nvSpPr>
          <p:cNvPr id="58415" name="Rectangle 47"/>
          <p:cNvSpPr>
            <a:spLocks noChangeArrowheads="1"/>
          </p:cNvSpPr>
          <p:nvPr/>
        </p:nvSpPr>
        <p:spPr bwMode="auto">
          <a:xfrm>
            <a:off x="629903" y="3798888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C00000"/>
                </a:solidFill>
                <a:latin typeface="Futura Lt BT" pitchFamily="34" charset="0"/>
              </a:rPr>
              <a:t>40</a:t>
            </a:r>
          </a:p>
        </p:txBody>
      </p:sp>
      <p:sp>
        <p:nvSpPr>
          <p:cNvPr id="58416" name="Rectangle 48"/>
          <p:cNvSpPr>
            <a:spLocks noChangeArrowheads="1"/>
          </p:cNvSpPr>
          <p:nvPr/>
        </p:nvSpPr>
        <p:spPr bwMode="auto">
          <a:xfrm>
            <a:off x="629903" y="3551238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990000"/>
                </a:solidFill>
                <a:latin typeface="Futura Lt BT" pitchFamily="34" charset="0"/>
              </a:rPr>
              <a:t>30</a:t>
            </a:r>
          </a:p>
        </p:txBody>
      </p:sp>
      <p:sp>
        <p:nvSpPr>
          <p:cNvPr id="58417" name="Rectangle 49"/>
          <p:cNvSpPr>
            <a:spLocks noChangeArrowheads="1"/>
          </p:cNvSpPr>
          <p:nvPr/>
        </p:nvSpPr>
        <p:spPr bwMode="auto">
          <a:xfrm>
            <a:off x="629903" y="3303588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990000"/>
                </a:solidFill>
                <a:latin typeface="Futura Lt BT" pitchFamily="34" charset="0"/>
              </a:rPr>
              <a:t>20</a:t>
            </a:r>
          </a:p>
        </p:txBody>
      </p:sp>
      <p:sp>
        <p:nvSpPr>
          <p:cNvPr id="58418" name="Rectangle 50"/>
          <p:cNvSpPr>
            <a:spLocks noChangeArrowheads="1"/>
          </p:cNvSpPr>
          <p:nvPr/>
        </p:nvSpPr>
        <p:spPr bwMode="auto">
          <a:xfrm>
            <a:off x="629903" y="3055938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400" b="1" dirty="0">
                <a:solidFill>
                  <a:srgbClr val="990000"/>
                </a:solidFill>
                <a:latin typeface="Futura Lt BT" pitchFamily="34" charset="0"/>
              </a:rPr>
              <a:t>10</a:t>
            </a:r>
          </a:p>
        </p:txBody>
      </p:sp>
      <p:sp>
        <p:nvSpPr>
          <p:cNvPr id="58420" name="Line 52"/>
          <p:cNvSpPr>
            <a:spLocks noChangeShapeType="1"/>
          </p:cNvSpPr>
          <p:nvPr/>
        </p:nvSpPr>
        <p:spPr bwMode="auto">
          <a:xfrm>
            <a:off x="900113" y="3194050"/>
            <a:ext cx="100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1" name="Line 53"/>
          <p:cNvSpPr>
            <a:spLocks noChangeShapeType="1"/>
          </p:cNvSpPr>
          <p:nvPr/>
        </p:nvSpPr>
        <p:spPr bwMode="auto">
          <a:xfrm>
            <a:off x="900113" y="3438525"/>
            <a:ext cx="100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2" name="Line 54"/>
          <p:cNvSpPr>
            <a:spLocks noChangeShapeType="1"/>
          </p:cNvSpPr>
          <p:nvPr/>
        </p:nvSpPr>
        <p:spPr bwMode="auto">
          <a:xfrm>
            <a:off x="900113" y="3683000"/>
            <a:ext cx="100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3" name="Line 55"/>
          <p:cNvSpPr>
            <a:spLocks noChangeShapeType="1"/>
          </p:cNvSpPr>
          <p:nvPr/>
        </p:nvSpPr>
        <p:spPr bwMode="auto">
          <a:xfrm>
            <a:off x="900113" y="3927475"/>
            <a:ext cx="100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4" name="Line 56"/>
          <p:cNvSpPr>
            <a:spLocks noChangeShapeType="1"/>
          </p:cNvSpPr>
          <p:nvPr/>
        </p:nvSpPr>
        <p:spPr bwMode="auto">
          <a:xfrm>
            <a:off x="900113" y="4171950"/>
            <a:ext cx="100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5" name="Line 57"/>
          <p:cNvSpPr>
            <a:spLocks noChangeShapeType="1"/>
          </p:cNvSpPr>
          <p:nvPr/>
        </p:nvSpPr>
        <p:spPr bwMode="auto">
          <a:xfrm>
            <a:off x="900113" y="4416425"/>
            <a:ext cx="100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6" name="Line 58"/>
          <p:cNvSpPr>
            <a:spLocks noChangeShapeType="1"/>
          </p:cNvSpPr>
          <p:nvPr/>
        </p:nvSpPr>
        <p:spPr bwMode="auto">
          <a:xfrm>
            <a:off x="900113" y="4660900"/>
            <a:ext cx="100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7" name="Line 59"/>
          <p:cNvSpPr>
            <a:spLocks noChangeShapeType="1"/>
          </p:cNvSpPr>
          <p:nvPr/>
        </p:nvSpPr>
        <p:spPr bwMode="auto">
          <a:xfrm>
            <a:off x="900113" y="4905375"/>
            <a:ext cx="100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8" name="Line 60"/>
          <p:cNvSpPr>
            <a:spLocks noChangeShapeType="1"/>
          </p:cNvSpPr>
          <p:nvPr/>
        </p:nvSpPr>
        <p:spPr bwMode="auto">
          <a:xfrm>
            <a:off x="900113" y="5149850"/>
            <a:ext cx="100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9" name="Line 61"/>
          <p:cNvSpPr>
            <a:spLocks noChangeShapeType="1"/>
          </p:cNvSpPr>
          <p:nvPr/>
        </p:nvSpPr>
        <p:spPr bwMode="auto">
          <a:xfrm>
            <a:off x="898525" y="2955925"/>
            <a:ext cx="4105275" cy="158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430" name="Line 62"/>
          <p:cNvSpPr>
            <a:spLocks noChangeShapeType="1"/>
          </p:cNvSpPr>
          <p:nvPr/>
        </p:nvSpPr>
        <p:spPr bwMode="auto">
          <a:xfrm>
            <a:off x="900113" y="5372100"/>
            <a:ext cx="100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31" name="Line 63"/>
          <p:cNvSpPr>
            <a:spLocks noChangeShapeType="1"/>
          </p:cNvSpPr>
          <p:nvPr/>
        </p:nvSpPr>
        <p:spPr bwMode="auto">
          <a:xfrm>
            <a:off x="5441950" y="5445125"/>
            <a:ext cx="3175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33" name="Rectangle 65"/>
          <p:cNvSpPr>
            <a:spLocks noChangeArrowheads="1"/>
          </p:cNvSpPr>
          <p:nvPr/>
        </p:nvSpPr>
        <p:spPr bwMode="auto">
          <a:xfrm>
            <a:off x="204788" y="-214313"/>
            <a:ext cx="7408862" cy="11906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rgbClr val="FFFF00"/>
                </a:solidFill>
                <a:latin typeface="Futura Md BT" pitchFamily="34" charset="0"/>
              </a:rPr>
              <a:t/>
            </a:r>
            <a:br>
              <a:rPr lang="en-US" sz="3600" b="1">
                <a:solidFill>
                  <a:srgbClr val="FFFF00"/>
                </a:solidFill>
                <a:latin typeface="Futura Md BT" pitchFamily="34" charset="0"/>
              </a:rPr>
            </a:br>
            <a:endParaRPr lang="en-US" sz="3600" b="1">
              <a:solidFill>
                <a:srgbClr val="FFFF00"/>
              </a:solidFill>
              <a:latin typeface="Futura Md BT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71600" y="4876800"/>
            <a:ext cx="3657600" cy="5524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RR= 0.67, 95%CI: 0.47–0.97, </a:t>
            </a:r>
            <a:r>
              <a:rPr lang="en-US" b="1" i="1" dirty="0" smtClean="0"/>
              <a:t>P=0.03</a:t>
            </a:r>
            <a:endParaRPr lang="en-US" b="1" dirty="0"/>
          </a:p>
        </p:txBody>
      </p:sp>
      <p:sp>
        <p:nvSpPr>
          <p:cNvPr id="69" name="Rectangle 68"/>
          <p:cNvSpPr/>
          <p:nvPr/>
        </p:nvSpPr>
        <p:spPr>
          <a:xfrm>
            <a:off x="1524000" y="2590800"/>
            <a:ext cx="2398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compared with placebo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943600" y="6019800"/>
            <a:ext cx="23622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/>
              <a:t>RR=0.1 (0.01–0.9)*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95704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Calcitonin in vertebral fracture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In four </a:t>
            </a:r>
            <a:r>
              <a:rPr lang="en-US" dirty="0"/>
              <a:t>RCTs </a:t>
            </a:r>
            <a:r>
              <a:rPr lang="en-US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sz="3200" b="1" i="1" dirty="0" err="1"/>
              <a:t>C</a:t>
            </a:r>
            <a:r>
              <a:rPr lang="en-US" sz="3200" b="1" i="1" dirty="0" err="1" smtClean="0"/>
              <a:t>alcitonin</a:t>
            </a:r>
            <a:r>
              <a:rPr lang="en-US" sz="3200" b="1" i="1" dirty="0" smtClean="0"/>
              <a:t> </a:t>
            </a:r>
            <a:r>
              <a:rPr lang="en-US" sz="3200" b="1" i="1" dirty="0"/>
              <a:t>reduces the pain associated with acute vertebral fractures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i="1" dirty="0"/>
              <a:t>Response</a:t>
            </a:r>
            <a:r>
              <a:rPr lang="en-US" b="1" i="1" dirty="0" smtClean="0"/>
              <a:t>: </a:t>
            </a:r>
            <a:r>
              <a:rPr lang="en-US" dirty="0" smtClean="0"/>
              <a:t>3-7 </a:t>
            </a:r>
            <a:r>
              <a:rPr lang="en-US" dirty="0"/>
              <a:t>days </a:t>
            </a:r>
            <a:r>
              <a:rPr lang="en-US" dirty="0" smtClean="0"/>
              <a:t>later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 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b="1" i="1" dirty="0" smtClean="0"/>
              <a:t>Daily dose of 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100 IU/SC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200 </a:t>
            </a:r>
            <a:r>
              <a:rPr lang="en-US" dirty="0"/>
              <a:t>IU/nasal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598306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Calcif</a:t>
            </a:r>
            <a:r>
              <a:rPr lang="en-US" i="1" dirty="0" smtClean="0"/>
              <a:t> </a:t>
            </a:r>
            <a:r>
              <a:rPr lang="en-US" i="1" dirty="0"/>
              <a:t>Tissue </a:t>
            </a:r>
            <a:r>
              <a:rPr lang="en-US" i="1" dirty="0" err="1"/>
              <a:t>Int</a:t>
            </a:r>
            <a:r>
              <a:rPr lang="en-US" i="1" dirty="0"/>
              <a:t> </a:t>
            </a:r>
            <a:r>
              <a:rPr lang="en-US" dirty="0"/>
              <a:t>1991;49:369-72</a:t>
            </a:r>
          </a:p>
        </p:txBody>
      </p:sp>
      <p:sp>
        <p:nvSpPr>
          <p:cNvPr id="5" name="Rectangle 4"/>
          <p:cNvSpPr/>
          <p:nvPr/>
        </p:nvSpPr>
        <p:spPr>
          <a:xfrm>
            <a:off x="5832839" y="6324600"/>
            <a:ext cx="293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Osteoporos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</a:t>
            </a:r>
            <a:r>
              <a:rPr lang="en-US" b="1" i="1" dirty="0" smtClean="0"/>
              <a:t>, 24 </a:t>
            </a:r>
            <a:r>
              <a:rPr lang="en-US" b="1" i="1" dirty="0" err="1" smtClean="0"/>
              <a:t>june</a:t>
            </a:r>
            <a:r>
              <a:rPr lang="en-US" b="1" i="1" dirty="0" smtClean="0"/>
              <a:t> 2014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33377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/>
              <a:t>Side </a:t>
            </a:r>
            <a:r>
              <a:rPr lang="en-US" sz="4400" b="1" i="1" dirty="0" smtClean="0"/>
              <a:t>effects</a:t>
            </a:r>
            <a:endParaRPr lang="en-US" sz="4400" dirty="0"/>
          </a:p>
        </p:txBody>
      </p:sp>
      <p:sp>
        <p:nvSpPr>
          <p:cNvPr id="13639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47800"/>
            <a:ext cx="8710612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Flushing </a:t>
            </a:r>
            <a:r>
              <a:rPr lang="en-US" sz="2600" dirty="0"/>
              <a:t>(nasal spray: &lt;1%; injection: 2% to 5%),</a:t>
            </a:r>
            <a:r>
              <a:rPr lang="en-US" sz="3900" dirty="0"/>
              <a:t> </a:t>
            </a:r>
            <a:endParaRPr lang="en-US" dirty="0"/>
          </a:p>
          <a:p>
            <a:r>
              <a:rPr lang="en-US" dirty="0"/>
              <a:t>Rash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Epistaxis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Allergic reactions (</a:t>
            </a:r>
            <a:r>
              <a:rPr lang="en-US" sz="3000" dirty="0" smtClean="0"/>
              <a:t>particularly in history of allergy to salmon)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ausea </a:t>
            </a:r>
            <a:r>
              <a:rPr lang="en-US" sz="2000" dirty="0"/>
              <a:t>(</a:t>
            </a:r>
            <a:r>
              <a:rPr lang="en-US" sz="2600" dirty="0"/>
              <a:t>injection: 10%; nasal spray: 1% to 3%)</a:t>
            </a:r>
            <a:endParaRPr lang="en-US" sz="2000" dirty="0"/>
          </a:p>
          <a:p>
            <a:r>
              <a:rPr lang="en-US" dirty="0" smtClean="0"/>
              <a:t>Rhinitis: </a:t>
            </a:r>
          </a:p>
          <a:p>
            <a:pPr lvl="1"/>
            <a:r>
              <a:rPr lang="en-US" dirty="0" smtClean="0"/>
              <a:t>in 15</a:t>
            </a:r>
            <a:r>
              <a:rPr lang="en-US" dirty="0"/>
              <a:t>% of nasal salmon </a:t>
            </a:r>
            <a:r>
              <a:rPr lang="en-US" dirty="0" err="1"/>
              <a:t>calcitonin</a:t>
            </a:r>
            <a:r>
              <a:rPr lang="en-US" dirty="0"/>
              <a:t> users </a:t>
            </a:r>
            <a:r>
              <a:rPr lang="en-US" dirty="0" smtClean="0"/>
              <a:t>over </a:t>
            </a:r>
            <a:r>
              <a:rPr lang="en-US" dirty="0"/>
              <a:t>a 5-year period. </a:t>
            </a:r>
            <a:endParaRPr lang="en-US" dirty="0" smtClean="0"/>
          </a:p>
          <a:p>
            <a:r>
              <a:rPr lang="en-US" dirty="0" smtClean="0"/>
              <a:t>Malignancies (</a:t>
            </a:r>
            <a:r>
              <a:rPr lang="en-US" sz="3000" dirty="0" smtClean="0"/>
              <a:t>4.1 % in </a:t>
            </a:r>
            <a:r>
              <a:rPr lang="en-US" sz="3000" dirty="0" err="1" smtClean="0"/>
              <a:t>calcitonin</a:t>
            </a:r>
            <a:r>
              <a:rPr lang="en-US" sz="3000" dirty="0" smtClean="0"/>
              <a:t> </a:t>
            </a:r>
            <a:r>
              <a:rPr lang="en-US" sz="3000" dirty="0" err="1" smtClean="0"/>
              <a:t>vs</a:t>
            </a:r>
            <a:r>
              <a:rPr lang="en-US" sz="3000" dirty="0" smtClean="0"/>
              <a:t> 2.9% in placebo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Serious side effects are rare (&lt; 1%).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638169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/>
              <a:t>Osteoporos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Int</a:t>
            </a:r>
            <a:r>
              <a:rPr lang="en-US" sz="2000" b="1" i="1" dirty="0" smtClean="0"/>
              <a:t>, 24 </a:t>
            </a:r>
            <a:r>
              <a:rPr lang="en-US" sz="2000" b="1" i="1" dirty="0" err="1" smtClean="0"/>
              <a:t>june</a:t>
            </a:r>
            <a:r>
              <a:rPr lang="en-US" sz="2000" b="1" i="1" dirty="0" smtClean="0"/>
              <a:t> 2014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6094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i="1" dirty="0" err="1" smtClean="0"/>
              <a:t>Denosumab</a:t>
            </a:r>
            <a:endParaRPr lang="en-US" sz="8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46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err="1" smtClean="0"/>
              <a:t>Denosumab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Mechanism of action</a:t>
            </a:r>
            <a:endParaRPr lang="en-US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7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73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31840" y="620688"/>
            <a:ext cx="7938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smtClean="0"/>
              <a:t>N : </a:t>
            </a:r>
            <a:r>
              <a:rPr lang="en-US" sz="1400" i="1" dirty="0"/>
              <a:t>2009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2590800"/>
            <a:ext cx="9067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2800" b="1" i="1" dirty="0" smtClean="0">
                <a:solidFill>
                  <a:srgbClr val="FFFF00"/>
                </a:solidFill>
              </a:rPr>
              <a:t>   Participants</a:t>
            </a:r>
            <a:r>
              <a:rPr lang="en-US" sz="2800" b="1" i="1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7868 </a:t>
            </a:r>
            <a:r>
              <a:rPr lang="en-US" sz="2400" dirty="0"/>
              <a:t>women </a:t>
            </a:r>
            <a:r>
              <a:rPr lang="en-US" sz="2400" dirty="0" smtClean="0"/>
              <a:t>(ages : </a:t>
            </a:r>
            <a:r>
              <a:rPr lang="en-US" sz="2400" dirty="0"/>
              <a:t>60 and 90 </a:t>
            </a:r>
            <a:r>
              <a:rPr lang="en-US" sz="2400" dirty="0" smtClean="0"/>
              <a:t>years)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BMD T-score </a:t>
            </a:r>
            <a:r>
              <a:rPr lang="en-US" sz="2400" dirty="0"/>
              <a:t>of </a:t>
            </a:r>
            <a:r>
              <a:rPr lang="en-US" sz="2400" dirty="0" smtClean="0"/>
              <a:t>&lt;−</a:t>
            </a:r>
            <a:r>
              <a:rPr lang="en-US" sz="2400" dirty="0"/>
              <a:t>2.5 but </a:t>
            </a:r>
            <a:r>
              <a:rPr lang="en-US" sz="2400" dirty="0" smtClean="0"/>
              <a:t>&gt;−</a:t>
            </a:r>
            <a:r>
              <a:rPr lang="en-US" sz="2400" dirty="0"/>
              <a:t>4.0 at the lumbar </a:t>
            </a:r>
            <a:r>
              <a:rPr lang="en-US" sz="2400" dirty="0" smtClean="0"/>
              <a:t>spine or </a:t>
            </a:r>
            <a:r>
              <a:rPr lang="en-US" sz="2400" dirty="0"/>
              <a:t>total </a:t>
            </a:r>
            <a:r>
              <a:rPr lang="en-US" sz="2400" dirty="0" smtClean="0"/>
              <a:t>hip  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   I</a:t>
            </a:r>
            <a:r>
              <a:rPr lang="en-US" sz="2800" b="1" i="1" dirty="0" smtClean="0">
                <a:solidFill>
                  <a:srgbClr val="FFFF00"/>
                </a:solidFill>
              </a:rPr>
              <a:t>ntervention</a:t>
            </a:r>
            <a:r>
              <a:rPr lang="en-US" sz="2800" i="1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Randomly </a:t>
            </a:r>
            <a:r>
              <a:rPr lang="en-US" sz="2400" dirty="0"/>
              <a:t>assigned to receive either 60 mg </a:t>
            </a:r>
            <a:r>
              <a:rPr lang="en-US" sz="2400" dirty="0" smtClean="0"/>
              <a:t>of </a:t>
            </a:r>
            <a:r>
              <a:rPr lang="en-US" sz="2400" dirty="0" err="1" smtClean="0"/>
              <a:t>denosumab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dirty="0"/>
              <a:t>placebo </a:t>
            </a:r>
            <a:r>
              <a:rPr lang="en-US" sz="2400" dirty="0" smtClean="0"/>
              <a:t>SC </a:t>
            </a:r>
            <a:r>
              <a:rPr lang="en-US" sz="2400" dirty="0"/>
              <a:t>every 6 months </a:t>
            </a:r>
            <a:endParaRPr lang="en-US" sz="2400" dirty="0" smtClean="0"/>
          </a:p>
          <a:p>
            <a:r>
              <a:rPr lang="en-US" sz="2800" b="1" i="1" dirty="0" smtClean="0">
                <a:solidFill>
                  <a:srgbClr val="FFFF00"/>
                </a:solidFill>
              </a:rPr>
              <a:t>   Length of F/U</a:t>
            </a:r>
            <a:r>
              <a:rPr lang="en-US" sz="2800" i="1" dirty="0" smtClean="0"/>
              <a:t>: </a:t>
            </a:r>
            <a:r>
              <a:rPr lang="en-US" sz="2400" dirty="0" smtClean="0"/>
              <a:t>36 months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</a:t>
            </a:r>
            <a:r>
              <a:rPr lang="en-US" sz="2800" b="1" i="1" dirty="0">
                <a:solidFill>
                  <a:srgbClr val="FFFF00"/>
                </a:solidFill>
              </a:rPr>
              <a:t>P</a:t>
            </a:r>
            <a:r>
              <a:rPr lang="en-US" sz="2800" b="1" i="1" dirty="0" smtClean="0">
                <a:solidFill>
                  <a:srgbClr val="FFFF00"/>
                </a:solidFill>
              </a:rPr>
              <a:t>rimary </a:t>
            </a:r>
            <a:r>
              <a:rPr lang="en-US" sz="2800" b="1" i="1" dirty="0">
                <a:solidFill>
                  <a:srgbClr val="FFFF00"/>
                </a:solidFill>
              </a:rPr>
              <a:t>end point </a:t>
            </a:r>
            <a:r>
              <a:rPr lang="en-US" sz="2400" dirty="0"/>
              <a:t>:</a:t>
            </a:r>
            <a:r>
              <a:rPr lang="en-US" sz="2400" dirty="0" smtClean="0"/>
              <a:t> new </a:t>
            </a:r>
            <a:r>
              <a:rPr lang="en-US" sz="2400" dirty="0"/>
              <a:t>vertebral </a:t>
            </a:r>
            <a:r>
              <a:rPr lang="en-US" sz="2400" dirty="0" smtClean="0"/>
              <a:t>fracture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   </a:t>
            </a:r>
            <a:r>
              <a:rPr lang="en-US" sz="2800" b="1" i="1" dirty="0" smtClean="0">
                <a:solidFill>
                  <a:srgbClr val="FFFF00"/>
                </a:solidFill>
              </a:rPr>
              <a:t>Secondary </a:t>
            </a:r>
            <a:r>
              <a:rPr lang="en-US" sz="2800" b="1" i="1" dirty="0">
                <a:solidFill>
                  <a:srgbClr val="FFFF00"/>
                </a:solidFill>
              </a:rPr>
              <a:t>end points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nonvertebral</a:t>
            </a:r>
            <a:r>
              <a:rPr lang="en-US" sz="2400" dirty="0" smtClean="0"/>
              <a:t> </a:t>
            </a:r>
            <a:r>
              <a:rPr lang="en-US" sz="2400" dirty="0"/>
              <a:t>and hip </a:t>
            </a:r>
            <a:r>
              <a:rPr lang="en-US" sz="2400" dirty="0" smtClean="0"/>
              <a:t>fractures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350171" y="6564868"/>
            <a:ext cx="317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 </a:t>
            </a:r>
            <a:r>
              <a:rPr lang="en-US" b="1" i="1" dirty="0" err="1"/>
              <a:t>Engl</a:t>
            </a:r>
            <a:r>
              <a:rPr lang="en-US" b="1" i="1" dirty="0"/>
              <a:t> J Med 361;8: 2009</a:t>
            </a:r>
          </a:p>
        </p:txBody>
      </p:sp>
    </p:spTree>
    <p:extLst>
      <p:ext uri="{BB962C8B-B14F-4D97-AF65-F5344CB8AC3E}">
        <p14:creationId xmlns:p14="http://schemas.microsoft.com/office/powerpoint/2010/main" xmlns="" val="37030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1219200"/>
            <a:ext cx="8964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626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significant reductions (P&lt;0.001) in markers of bone turnover,  C-</a:t>
            </a:r>
            <a:r>
              <a:rPr lang="en-US" sz="2400" b="1" dirty="0" err="1" smtClean="0">
                <a:solidFill>
                  <a:schemeClr val="bg1"/>
                </a:solidFill>
              </a:rPr>
              <a:t>telopeptide</a:t>
            </a:r>
            <a:r>
              <a:rPr lang="en-US" sz="2400" b="1" dirty="0" smtClean="0">
                <a:solidFill>
                  <a:schemeClr val="bg1"/>
                </a:solidFill>
              </a:rPr>
              <a:t>, and intact serum </a:t>
            </a:r>
            <a:r>
              <a:rPr lang="en-US" sz="2400" b="1" dirty="0" err="1" smtClean="0">
                <a:solidFill>
                  <a:schemeClr val="bg1"/>
                </a:solidFill>
              </a:rPr>
              <a:t>procollagen</a:t>
            </a:r>
            <a:r>
              <a:rPr lang="en-US" sz="2400" b="1" dirty="0" smtClean="0">
                <a:solidFill>
                  <a:schemeClr val="bg1"/>
                </a:solidFill>
              </a:rPr>
              <a:t> type I N-terminal </a:t>
            </a:r>
            <a:r>
              <a:rPr lang="en-US" sz="2400" b="1" dirty="0" err="1" smtClean="0">
                <a:solidFill>
                  <a:schemeClr val="bg1"/>
                </a:solidFill>
              </a:rPr>
              <a:t>propeptide</a:t>
            </a:r>
            <a:r>
              <a:rPr lang="en-US" sz="2400" b="1" dirty="0" smtClean="0">
                <a:solidFill>
                  <a:schemeClr val="bg1"/>
                </a:solidFill>
              </a:rPr>
              <a:t>, over 3 years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304800"/>
            <a:ext cx="29851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C000"/>
                </a:solidFill>
              </a:rPr>
              <a:t>Denosumab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9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66800"/>
            <a:ext cx="8677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755576" y="5085184"/>
            <a:ext cx="770485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As compared with </a:t>
            </a:r>
            <a:r>
              <a:rPr lang="en-US" sz="2800" b="1" dirty="0" smtClean="0"/>
              <a:t>placebo </a:t>
            </a:r>
            <a:r>
              <a:rPr lang="en-US" sz="2800" b="1" dirty="0"/>
              <a:t>group, subjects in </a:t>
            </a:r>
            <a:r>
              <a:rPr lang="en-US" sz="2800" b="1" dirty="0" smtClean="0"/>
              <a:t>the </a:t>
            </a:r>
            <a:r>
              <a:rPr lang="en-US" sz="2800" b="1" dirty="0" err="1" smtClean="0"/>
              <a:t>denosumab</a:t>
            </a:r>
            <a:r>
              <a:rPr lang="en-US" sz="2800" b="1" dirty="0" smtClean="0"/>
              <a:t> </a:t>
            </a:r>
            <a:r>
              <a:rPr lang="en-US" sz="2800" b="1" dirty="0"/>
              <a:t>group had a </a:t>
            </a:r>
            <a:r>
              <a:rPr lang="en-US" sz="2800" b="1" i="1" dirty="0">
                <a:solidFill>
                  <a:srgbClr val="FFC000"/>
                </a:solidFill>
              </a:rPr>
              <a:t>relative increase of 9.2% in </a:t>
            </a:r>
            <a:r>
              <a:rPr lang="en-US" sz="2800" b="1" i="1" dirty="0" smtClean="0">
                <a:solidFill>
                  <a:srgbClr val="FFC000"/>
                </a:solidFill>
              </a:rPr>
              <a:t>BMD </a:t>
            </a:r>
            <a:r>
              <a:rPr lang="en-US" sz="2800" b="1" i="1" dirty="0">
                <a:solidFill>
                  <a:srgbClr val="FFC000"/>
                </a:solidFill>
              </a:rPr>
              <a:t>at the lumbar spine </a:t>
            </a:r>
            <a:r>
              <a:rPr lang="en-US" sz="2800" b="1" dirty="0"/>
              <a:t>and </a:t>
            </a:r>
            <a:r>
              <a:rPr lang="en-US" sz="2800" b="1" i="1" dirty="0">
                <a:solidFill>
                  <a:srgbClr val="FFC000"/>
                </a:solidFill>
              </a:rPr>
              <a:t>6.0% at the total hip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91000" y="2011288"/>
            <a:ext cx="20960" cy="655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191000" y="3001144"/>
            <a:ext cx="20960" cy="6564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23928" y="26786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9.2%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8424428" y="3244788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424428" y="3701988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44408" y="32882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6.0%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228600"/>
            <a:ext cx="2728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 smtClean="0">
                <a:solidFill>
                  <a:srgbClr val="FFC000"/>
                </a:solidFill>
              </a:rPr>
              <a:t>Denosumab</a:t>
            </a:r>
            <a:endParaRPr lang="en-US" sz="4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2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Grp="1" noChangeAspect="1"/>
          </p:cNvGraphicFramePr>
          <p:nvPr/>
        </p:nvGraphicFramePr>
        <p:xfrm>
          <a:off x="889000" y="533400"/>
          <a:ext cx="7556500" cy="4432300"/>
        </p:xfrm>
        <a:graphic>
          <a:graphicData uri="http://schemas.openxmlformats.org/presentationml/2006/ole">
            <p:oleObj spid="_x0000_s128002" name="Grafikon" r:id="rId3" imgW="7629609" imgH="4476848" progId="MSGraph.Chart.8">
              <p:embed followColorScheme="full"/>
            </p:oleObj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638" y="6324600"/>
            <a:ext cx="8970962" cy="336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marL="234950" indent="-234950" algn="ctr"/>
            <a:r>
              <a:rPr lang="en-US" sz="1600" b="1" dirty="0">
                <a:solidFill>
                  <a:srgbClr val="FFFFFF"/>
                </a:solidFill>
              </a:rPr>
              <a:t>Cummings SR, et al. N </a:t>
            </a:r>
            <a:r>
              <a:rPr lang="en-US" sz="1600" b="1" dirty="0" err="1">
                <a:solidFill>
                  <a:srgbClr val="FFFFFF"/>
                </a:solidFill>
              </a:rPr>
              <a:t>Engl</a:t>
            </a:r>
            <a:r>
              <a:rPr lang="en-US" sz="1600" b="1" dirty="0">
                <a:solidFill>
                  <a:srgbClr val="FFFFFF"/>
                </a:solidFill>
              </a:rPr>
              <a:t> J Med. 2009 Aug 20;361(8):756-65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373469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3200" b="1" i="1" kern="0" dirty="0" smtClean="0">
                <a:solidFill>
                  <a:srgbClr val="FFC000"/>
                </a:solidFill>
                <a:cs typeface="Tahoma" pitchFamily="34" charset="0"/>
              </a:rPr>
              <a:t>Effect of denosumab on</a:t>
            </a:r>
            <a:r>
              <a:rPr lang="en-US" sz="3200" b="1" i="1" kern="0" dirty="0" smtClean="0">
                <a:solidFill>
                  <a:srgbClr val="FFC000"/>
                </a:solidFill>
                <a:cs typeface="Tahoma" pitchFamily="34" charset="0"/>
              </a:rPr>
              <a:t> </a:t>
            </a:r>
            <a:r>
              <a:rPr lang="sl-SI" sz="3200" b="1" i="1" kern="0" dirty="0" smtClean="0">
                <a:solidFill>
                  <a:srgbClr val="FFC000"/>
                </a:solidFill>
                <a:cs typeface="Tahoma" pitchFamily="34" charset="0"/>
              </a:rPr>
              <a:t>fractures (FREEDOM)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7283450" y="914400"/>
            <a:ext cx="1252538" cy="428625"/>
            <a:chOff x="1139" y="1355"/>
            <a:chExt cx="789" cy="27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260" y="1355"/>
              <a:ext cx="44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Placebo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60" y="1491"/>
              <a:ext cx="6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Denosumab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139" y="1374"/>
              <a:ext cx="90" cy="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139" y="1505"/>
              <a:ext cx="90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00200" y="4572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68%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P </a:t>
            </a:r>
            <a:r>
              <a:rPr lang="en-US" dirty="0" smtClean="0">
                <a:solidFill>
                  <a:srgbClr val="FFFFFF"/>
                </a:solidFill>
              </a:rPr>
              <a:t>&lt; 0.001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2286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20%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P </a:t>
            </a:r>
            <a:r>
              <a:rPr lang="en-US" dirty="0" smtClean="0">
                <a:solidFill>
                  <a:srgbClr val="FFFFFF"/>
                </a:solidFill>
              </a:rPr>
              <a:t>= 0.01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651625" y="3124200"/>
            <a:ext cx="1371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40%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i="1" dirty="0">
                <a:solidFill>
                  <a:srgbClr val="FFFFFF"/>
                </a:solidFill>
              </a:rPr>
              <a:t>P </a:t>
            </a:r>
            <a:r>
              <a:rPr lang="en-US" sz="1400" dirty="0">
                <a:solidFill>
                  <a:srgbClr val="FFFFFF"/>
                </a:solidFill>
              </a:rPr>
              <a:t>= 0.04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2465388" y="1371600"/>
            <a:ext cx="812800" cy="2084387"/>
            <a:chOff x="1585" y="1484"/>
            <a:chExt cx="497" cy="1405"/>
          </a:xfrm>
        </p:grpSpPr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H="1">
              <a:off x="2082" y="1485"/>
              <a:ext cx="0" cy="14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>
              <a:off x="1585" y="1484"/>
              <a:ext cx="4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>
              <a:off x="1587" y="1485"/>
              <a:ext cx="0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6918325" y="3792537"/>
            <a:ext cx="844550" cy="322263"/>
            <a:chOff x="4236" y="3082"/>
            <a:chExt cx="398" cy="268"/>
          </a:xfrm>
        </p:grpSpPr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4634" y="3082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4236" y="3082"/>
              <a:ext cx="3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>
              <a:off x="4237" y="3082"/>
              <a:ext cx="0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4708525" y="1038225"/>
            <a:ext cx="779463" cy="714375"/>
            <a:chOff x="1487" y="1472"/>
            <a:chExt cx="289" cy="1256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1776" y="1472"/>
              <a:ext cx="0" cy="1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1487" y="147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H="1">
              <a:off x="1488" y="1472"/>
              <a:ext cx="0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/>
              <a:t>Reduce activity of individual </a:t>
            </a:r>
            <a:r>
              <a:rPr lang="en-US" dirty="0" smtClean="0"/>
              <a:t>osteoclasts</a:t>
            </a:r>
          </a:p>
          <a:p>
            <a:r>
              <a:rPr lang="en-US" dirty="0"/>
              <a:t>Reduce activation </a:t>
            </a:r>
            <a:r>
              <a:rPr lang="en-US" dirty="0" smtClean="0"/>
              <a:t>frequency</a:t>
            </a:r>
          </a:p>
          <a:p>
            <a:r>
              <a:rPr lang="en-US" dirty="0"/>
              <a:t>Increase osteoclast </a:t>
            </a:r>
            <a:r>
              <a:rPr lang="en-US" dirty="0" smtClean="0"/>
              <a:t>apoptosis</a:t>
            </a:r>
          </a:p>
          <a:p>
            <a:r>
              <a:rPr lang="en-US" dirty="0"/>
              <a:t>Indirectly and more slowly</a:t>
            </a:r>
            <a:r>
              <a:rPr lang="en-US" dirty="0" smtClean="0"/>
              <a:t>, decreased </a:t>
            </a:r>
            <a:r>
              <a:rPr lang="en-US" dirty="0"/>
              <a:t>osteoblast function and bone </a:t>
            </a:r>
            <a:r>
              <a:rPr lang="en-US" dirty="0" smtClean="0"/>
              <a:t>formation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38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Side effects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b="1" i="1" dirty="0">
                <a:solidFill>
                  <a:srgbClr val="C00000"/>
                </a:solidFill>
              </a:rPr>
              <a:t>No increases in risk of </a:t>
            </a:r>
            <a:r>
              <a:rPr lang="en-US" sz="3600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3600" b="1" i="1" dirty="0" smtClean="0"/>
              <a:t> </a:t>
            </a:r>
            <a:r>
              <a:rPr lang="en-US" dirty="0"/>
              <a:t>ONJ, </a:t>
            </a:r>
            <a:r>
              <a:rPr lang="en-US" dirty="0" smtClean="0"/>
              <a:t>CVD, cancer, atypical femur fracture </a:t>
            </a:r>
          </a:p>
          <a:p>
            <a:r>
              <a:rPr lang="en-US" sz="3600" b="1" i="1" dirty="0">
                <a:solidFill>
                  <a:srgbClr val="C00000"/>
                </a:solidFill>
              </a:rPr>
              <a:t>Increased risk of </a:t>
            </a:r>
            <a:r>
              <a:rPr lang="en-US" sz="3600" b="1" i="1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b="1" i="1" dirty="0" smtClean="0"/>
              <a:t>Infections: </a:t>
            </a:r>
            <a:r>
              <a:rPr lang="en-US" sz="2600" dirty="0" smtClean="0"/>
              <a:t>(RR=1.3, NNH=118) </a:t>
            </a:r>
            <a:endParaRPr lang="en-US" dirty="0" smtClean="0"/>
          </a:p>
          <a:p>
            <a:pPr lvl="1"/>
            <a:r>
              <a:rPr lang="en-US" b="1" i="1" dirty="0" err="1" smtClean="0"/>
              <a:t>Hypocalcemia</a:t>
            </a:r>
            <a:r>
              <a:rPr lang="en-US" b="1" i="1" dirty="0" smtClean="0"/>
              <a:t>  (</a:t>
            </a:r>
            <a:r>
              <a:rPr lang="en-US" dirty="0" smtClean="0"/>
              <a:t>must be corrected before starting </a:t>
            </a:r>
            <a:r>
              <a:rPr lang="en-US" dirty="0" err="1" smtClean="0"/>
              <a:t>denosumab</a:t>
            </a:r>
            <a:r>
              <a:rPr lang="en-US" dirty="0" smtClean="0"/>
              <a:t>)</a:t>
            </a:r>
            <a:endParaRPr lang="en-US" b="1" i="1" dirty="0" smtClean="0"/>
          </a:p>
          <a:p>
            <a:pPr lvl="1"/>
            <a:r>
              <a:rPr lang="en-US" b="1" i="1" dirty="0" err="1" smtClean="0"/>
              <a:t>Cellulitis</a:t>
            </a:r>
            <a:r>
              <a:rPr lang="en-US" b="1" i="1" dirty="0" smtClean="0"/>
              <a:t> :</a:t>
            </a:r>
            <a:r>
              <a:rPr lang="en-US" dirty="0" smtClean="0"/>
              <a:t>(</a:t>
            </a:r>
            <a:r>
              <a:rPr lang="en-US" dirty="0"/>
              <a:t>0.3% </a:t>
            </a:r>
            <a:r>
              <a:rPr lang="en-US" dirty="0" smtClean="0"/>
              <a:t>vs</a:t>
            </a:r>
            <a:r>
              <a:rPr lang="en-US" dirty="0"/>
              <a:t>. &lt;0.1% </a:t>
            </a:r>
            <a:r>
              <a:rPr lang="en-US" dirty="0" smtClean="0"/>
              <a:t>P=0.002 )</a:t>
            </a:r>
          </a:p>
          <a:p>
            <a:pPr lvl="1"/>
            <a:r>
              <a:rPr lang="en-US" b="1" i="1" dirty="0" smtClean="0"/>
              <a:t>Atopic</a:t>
            </a:r>
            <a:r>
              <a:rPr lang="en-US" b="1" i="1" u="sng" dirty="0" smtClean="0"/>
              <a:t> dermatitis</a:t>
            </a:r>
            <a:r>
              <a:rPr lang="en-US" b="1" i="1" dirty="0" smtClean="0"/>
              <a:t>:</a:t>
            </a:r>
            <a:r>
              <a:rPr lang="en-US" dirty="0" smtClean="0"/>
              <a:t>(10.8</a:t>
            </a:r>
            <a:r>
              <a:rPr lang="en-US" dirty="0"/>
              <a:t>% </a:t>
            </a:r>
            <a:r>
              <a:rPr lang="en-US" dirty="0" smtClean="0"/>
              <a:t>vs</a:t>
            </a:r>
            <a:r>
              <a:rPr lang="en-US" dirty="0"/>
              <a:t>. 8.2</a:t>
            </a:r>
            <a:r>
              <a:rPr lang="en-US" dirty="0" smtClean="0"/>
              <a:t>%; P&lt; 0.0001)</a:t>
            </a:r>
          </a:p>
          <a:p>
            <a:pPr lvl="1"/>
            <a:r>
              <a:rPr lang="en-US" b="1" i="1" dirty="0" smtClean="0"/>
              <a:t>Rapid  bone loss </a:t>
            </a:r>
            <a:r>
              <a:rPr lang="en-US" dirty="0" smtClean="0"/>
              <a:t>when treatment is stopped and alternative agents should be considered to maintain BMD.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51839" y="6183868"/>
            <a:ext cx="293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err="1" smtClean="0"/>
              <a:t>Osteoporos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</a:t>
            </a:r>
            <a:r>
              <a:rPr lang="en-US" b="1" i="1" dirty="0" smtClean="0"/>
              <a:t>, 24 </a:t>
            </a:r>
            <a:r>
              <a:rPr lang="en-US" b="1" i="1" dirty="0" err="1" smtClean="0"/>
              <a:t>june</a:t>
            </a:r>
            <a:r>
              <a:rPr lang="en-US" b="1" i="1" dirty="0" smtClean="0"/>
              <a:t> 2014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22927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Denosumab</a:t>
            </a:r>
            <a:r>
              <a:rPr lang="en-US" i="1" dirty="0" smtClean="0"/>
              <a:t>  indications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/>
              <a:t>FDA-approved for:</a:t>
            </a:r>
          </a:p>
          <a:p>
            <a:r>
              <a:rPr lang="en-US" sz="2400" dirty="0" smtClean="0"/>
              <a:t> </a:t>
            </a:r>
            <a:r>
              <a:rPr lang="en-US" sz="2800" b="1" i="1" dirty="0" smtClean="0"/>
              <a:t>Treatment </a:t>
            </a:r>
            <a:r>
              <a:rPr lang="en-US" sz="2800" dirty="0" smtClean="0"/>
              <a:t>of osteoporosis in postmenopausal women at high risk of fracture.</a:t>
            </a:r>
          </a:p>
          <a:p>
            <a:r>
              <a:rPr lang="en-US" sz="2800" b="1" i="1" dirty="0" smtClean="0"/>
              <a:t>Increase BMD </a:t>
            </a:r>
            <a:r>
              <a:rPr lang="en-US" sz="2800" dirty="0" smtClean="0"/>
              <a:t>in </a:t>
            </a:r>
            <a:r>
              <a:rPr lang="en-US" sz="2800" b="1" i="1" dirty="0" smtClean="0">
                <a:solidFill>
                  <a:srgbClr val="C00000"/>
                </a:solidFill>
              </a:rPr>
              <a:t>men</a:t>
            </a:r>
            <a:r>
              <a:rPr lang="en-US" sz="2800" dirty="0" smtClean="0"/>
              <a:t> at high risk of fracture</a:t>
            </a:r>
          </a:p>
          <a:p>
            <a:r>
              <a:rPr lang="en-US" sz="2800" b="1" i="1" dirty="0" smtClean="0"/>
              <a:t> Treatment  </a:t>
            </a:r>
            <a:r>
              <a:rPr lang="en-US" sz="2800" dirty="0" smtClean="0"/>
              <a:t>of  bone loss in women with </a:t>
            </a:r>
            <a:r>
              <a:rPr lang="en-US" b="1" i="1" dirty="0" smtClean="0"/>
              <a:t>breast cancer </a:t>
            </a:r>
            <a:r>
              <a:rPr lang="en-US" sz="2800" dirty="0" smtClean="0"/>
              <a:t>on </a:t>
            </a:r>
            <a:r>
              <a:rPr lang="en-US" sz="2800" b="1" i="1" dirty="0" err="1" smtClean="0"/>
              <a:t>aromatase</a:t>
            </a:r>
            <a:r>
              <a:rPr lang="en-US" sz="2800" b="1" i="1" dirty="0" smtClean="0"/>
              <a:t> inhibitor </a:t>
            </a:r>
            <a:r>
              <a:rPr lang="en-US" sz="2800" dirty="0" smtClean="0"/>
              <a:t>therapies</a:t>
            </a:r>
          </a:p>
          <a:p>
            <a:r>
              <a:rPr lang="en-US" sz="2800" b="1" i="1" dirty="0" smtClean="0"/>
              <a:t>Treatment </a:t>
            </a:r>
            <a:r>
              <a:rPr lang="en-US" sz="2800" dirty="0" smtClean="0"/>
              <a:t>of bone loss in men receiving </a:t>
            </a:r>
            <a:r>
              <a:rPr lang="en-US" b="1" i="1" dirty="0" err="1" smtClean="0"/>
              <a:t>gonadotropin</a:t>
            </a:r>
            <a:r>
              <a:rPr lang="en-US" b="1" i="1" dirty="0" smtClean="0"/>
              <a:t>-reducing </a:t>
            </a:r>
            <a:r>
              <a:rPr lang="en-US" b="1" i="1" dirty="0" err="1" smtClean="0"/>
              <a:t>hormon</a:t>
            </a:r>
            <a:r>
              <a:rPr lang="en-US" b="1" i="1" dirty="0" smtClean="0"/>
              <a:t> </a:t>
            </a:r>
            <a:r>
              <a:rPr lang="en-US" sz="2800" dirty="0" smtClean="0"/>
              <a:t> treatment for </a:t>
            </a:r>
            <a:r>
              <a:rPr lang="en-US" b="1" i="1" dirty="0" smtClean="0"/>
              <a:t>prostate cancer</a:t>
            </a:r>
            <a:endParaRPr lang="en-US" sz="2800" b="1" i="1" dirty="0"/>
          </a:p>
        </p:txBody>
      </p:sp>
      <p:sp>
        <p:nvSpPr>
          <p:cNvPr id="4" name="Rectangle 3"/>
          <p:cNvSpPr/>
          <p:nvPr/>
        </p:nvSpPr>
        <p:spPr>
          <a:xfrm>
            <a:off x="5604239" y="6260068"/>
            <a:ext cx="293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err="1" smtClean="0"/>
              <a:t>Osteoporos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</a:t>
            </a:r>
            <a:r>
              <a:rPr lang="en-US" b="1" i="1" dirty="0" smtClean="0"/>
              <a:t>, 24 </a:t>
            </a:r>
            <a:r>
              <a:rPr lang="en-US" b="1" i="1" dirty="0" err="1" smtClean="0"/>
              <a:t>june</a:t>
            </a:r>
            <a:r>
              <a:rPr lang="en-US" b="1" i="1" dirty="0" smtClean="0"/>
              <a:t> 2014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Denosumab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 dirty="0" smtClean="0">
                <a:cs typeface="Tahoma" pitchFamily="34" charset="0"/>
              </a:rPr>
              <a:t>A</a:t>
            </a:r>
            <a:r>
              <a:rPr lang="sl-SI" dirty="0" smtClean="0">
                <a:cs typeface="Tahoma" pitchFamily="34" charset="0"/>
              </a:rPr>
              <a:t>t </a:t>
            </a:r>
            <a:r>
              <a:rPr lang="sl-SI" dirty="0">
                <a:cs typeface="Tahoma" pitchFamily="34" charset="0"/>
              </a:rPr>
              <a:t>least comparable efficacy to bisphosphonates</a:t>
            </a:r>
          </a:p>
          <a:p>
            <a:pPr lvl="1">
              <a:buFontTx/>
              <a:buChar char="-"/>
            </a:pPr>
            <a:r>
              <a:rPr lang="en-US" dirty="0">
                <a:cs typeface="Tahoma" pitchFamily="34" charset="0"/>
              </a:rPr>
              <a:t>M</a:t>
            </a:r>
            <a:r>
              <a:rPr lang="sl-SI" dirty="0" smtClean="0">
                <a:cs typeface="Tahoma" pitchFamily="34" charset="0"/>
              </a:rPr>
              <a:t>ore </a:t>
            </a:r>
            <a:r>
              <a:rPr lang="sl-SI" dirty="0">
                <a:cs typeface="Tahoma" pitchFamily="34" charset="0"/>
              </a:rPr>
              <a:t>profound, but </a:t>
            </a:r>
            <a:r>
              <a:rPr lang="sl-SI" b="1" i="1" dirty="0">
                <a:cs typeface="Tahoma" pitchFamily="34" charset="0"/>
              </a:rPr>
              <a:t>reversible</a:t>
            </a:r>
            <a:r>
              <a:rPr lang="sl-SI" dirty="0">
                <a:cs typeface="Tahoma" pitchFamily="34" charset="0"/>
              </a:rPr>
              <a:t> inhibition of bone resorption</a:t>
            </a:r>
          </a:p>
          <a:p>
            <a:pPr lvl="1">
              <a:buFontTx/>
              <a:buChar char="-"/>
            </a:pPr>
            <a:r>
              <a:rPr lang="en-US" dirty="0">
                <a:cs typeface="Tahoma" pitchFamily="34" charset="0"/>
              </a:rPr>
              <a:t>V</a:t>
            </a:r>
            <a:r>
              <a:rPr lang="sl-SI" dirty="0" smtClean="0">
                <a:cs typeface="Tahoma" pitchFamily="34" charset="0"/>
              </a:rPr>
              <a:t>ery </a:t>
            </a:r>
            <a:r>
              <a:rPr lang="sl-SI" dirty="0">
                <a:cs typeface="Tahoma" pitchFamily="34" charset="0"/>
              </a:rPr>
              <a:t>convenient dosing</a:t>
            </a:r>
          </a:p>
          <a:p>
            <a:pPr lvl="1">
              <a:buFontTx/>
              <a:buChar char="-"/>
            </a:pPr>
            <a:r>
              <a:rPr lang="en-US" dirty="0">
                <a:cs typeface="Tahoma" pitchFamily="34" charset="0"/>
              </a:rPr>
              <a:t>D</a:t>
            </a:r>
            <a:r>
              <a:rPr lang="sl-SI" dirty="0" smtClean="0">
                <a:cs typeface="Tahoma" pitchFamily="34" charset="0"/>
              </a:rPr>
              <a:t>ifferent</a:t>
            </a:r>
            <a:r>
              <a:rPr lang="en-US" dirty="0" smtClean="0">
                <a:cs typeface="Tahoma" pitchFamily="34" charset="0"/>
              </a:rPr>
              <a:t> </a:t>
            </a:r>
            <a:r>
              <a:rPr lang="sl-SI" dirty="0" smtClean="0">
                <a:cs typeface="Tahoma" pitchFamily="34" charset="0"/>
              </a:rPr>
              <a:t> safety</a:t>
            </a:r>
            <a:r>
              <a:rPr lang="en-US" dirty="0" smtClean="0">
                <a:cs typeface="Tahoma" pitchFamily="34" charset="0"/>
              </a:rPr>
              <a:t> </a:t>
            </a:r>
            <a:r>
              <a:rPr lang="sl-SI" dirty="0" smtClean="0">
                <a:cs typeface="Tahoma" pitchFamily="34" charset="0"/>
              </a:rPr>
              <a:t> profile</a:t>
            </a:r>
            <a:endParaRPr lang="en-US" dirty="0" smtClean="0"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en-US" dirty="0" err="1"/>
              <a:t>Denosumab</a:t>
            </a:r>
            <a:r>
              <a:rPr lang="en-US" dirty="0"/>
              <a:t> does not require renal clearance, and may be given to patients with </a:t>
            </a:r>
            <a:r>
              <a:rPr lang="en-US" b="1" i="1" dirty="0">
                <a:solidFill>
                  <a:srgbClr val="C00000"/>
                </a:solidFill>
              </a:rPr>
              <a:t>renal impairment </a:t>
            </a:r>
            <a:r>
              <a:rPr lang="en-US" dirty="0"/>
              <a:t>without dose </a:t>
            </a:r>
            <a:r>
              <a:rPr lang="en-US" dirty="0" smtClean="0"/>
              <a:t>adjustment</a:t>
            </a:r>
          </a:p>
          <a:p>
            <a:pPr lvl="1"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Price</a:t>
            </a:r>
            <a:endParaRPr lang="en-US" b="1" i="1" dirty="0">
              <a:solidFill>
                <a:srgbClr val="C00000"/>
              </a:solidFill>
            </a:endParaRPr>
          </a:p>
          <a:p>
            <a:pPr lvl="1">
              <a:buFontTx/>
              <a:buChar char="-"/>
            </a:pPr>
            <a:endParaRPr lang="en-US" dirty="0" smtClean="0">
              <a:solidFill>
                <a:srgbClr val="FFFFFF"/>
              </a:solidFill>
              <a:cs typeface="Tahoma" pitchFamily="34" charset="0"/>
            </a:endParaRPr>
          </a:p>
          <a:p>
            <a:pPr lvl="1">
              <a:buFontTx/>
              <a:buChar char="-"/>
            </a:pPr>
            <a:endParaRPr lang="en-US" dirty="0" smtClean="0">
              <a:solidFill>
                <a:srgbClr val="FFFFFF"/>
              </a:solidFill>
              <a:cs typeface="Tahoma" pitchFamily="34" charset="0"/>
            </a:endParaRPr>
          </a:p>
          <a:p>
            <a:pPr lvl="1">
              <a:buFontTx/>
              <a:buChar char="-"/>
            </a:pPr>
            <a:endParaRPr lang="sl-SI" dirty="0" smtClean="0">
              <a:solidFill>
                <a:srgbClr val="FFFFFF"/>
              </a:solidFill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45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91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Annals of Internal  Medicine, September 2014 </a:t>
            </a:r>
          </a:p>
          <a:p>
            <a:endParaRPr 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900168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4505980"/>
            <a:ext cx="7050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Annals of Internal  Medicine, September 2014 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4" y="685800"/>
            <a:ext cx="895856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65963" y="6488668"/>
            <a:ext cx="460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Annals of Internal  Medicine, September 2014 </a:t>
            </a:r>
            <a:endParaRPr lang="en-US" b="1" i="1" dirty="0"/>
          </a:p>
        </p:txBody>
      </p:sp>
      <p:sp>
        <p:nvSpPr>
          <p:cNvPr id="4" name="Oval 3"/>
          <p:cNvSpPr/>
          <p:nvPr/>
        </p:nvSpPr>
        <p:spPr>
          <a:xfrm>
            <a:off x="7924800" y="20574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24800" y="40386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0" y="19812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40386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1000" y="58674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54864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35" y="990600"/>
            <a:ext cx="896246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28600" y="16002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40386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" y="40386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4572000"/>
            <a:ext cx="1981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" y="45720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2600" y="5638800"/>
            <a:ext cx="1981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29200" y="57150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782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52342"/>
            <a:ext cx="8823250" cy="58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89763" y="6477000"/>
            <a:ext cx="460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Annals of Internal  Medicine, September 2014 </a:t>
            </a:r>
            <a:endParaRPr lang="en-US" b="1" i="1" dirty="0"/>
          </a:p>
        </p:txBody>
      </p:sp>
      <p:sp>
        <p:nvSpPr>
          <p:cNvPr id="6" name="Oval 5"/>
          <p:cNvSpPr/>
          <p:nvPr/>
        </p:nvSpPr>
        <p:spPr>
          <a:xfrm>
            <a:off x="7696200" y="1143000"/>
            <a:ext cx="12192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72400" y="2971800"/>
            <a:ext cx="12192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0" y="4038600"/>
            <a:ext cx="1371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38862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3581400"/>
            <a:ext cx="914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3048000"/>
            <a:ext cx="914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1219200"/>
            <a:ext cx="914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Alendronate , </a:t>
            </a:r>
            <a:r>
              <a:rPr lang="en-US" dirty="0" err="1"/>
              <a:t>R</a:t>
            </a:r>
            <a:r>
              <a:rPr lang="en-US" dirty="0" err="1" smtClean="0"/>
              <a:t>isedronate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err="1"/>
              <a:t>Z</a:t>
            </a:r>
            <a:r>
              <a:rPr lang="en-US" dirty="0" err="1" smtClean="0"/>
              <a:t>olendronate</a:t>
            </a:r>
            <a:r>
              <a:rPr lang="en-US" dirty="0" smtClean="0"/>
              <a:t>  </a:t>
            </a:r>
            <a:r>
              <a:rPr lang="en-US" dirty="0"/>
              <a:t>reduce </a:t>
            </a:r>
            <a:r>
              <a:rPr lang="en-US" b="1" i="1" dirty="0"/>
              <a:t>vertebral </a:t>
            </a:r>
            <a:r>
              <a:rPr lang="en-US" dirty="0"/>
              <a:t>and </a:t>
            </a:r>
            <a:r>
              <a:rPr lang="en-US" b="1" i="1" dirty="0"/>
              <a:t>non-vertebral </a:t>
            </a:r>
            <a:r>
              <a:rPr lang="en-US" dirty="0"/>
              <a:t>fractures compared with placebo</a:t>
            </a:r>
          </a:p>
          <a:p>
            <a:endParaRPr lang="en-US" dirty="0"/>
          </a:p>
          <a:p>
            <a:r>
              <a:rPr lang="en-US" dirty="0" err="1"/>
              <a:t>Etidronate</a:t>
            </a:r>
            <a:r>
              <a:rPr lang="en-US" dirty="0"/>
              <a:t> , </a:t>
            </a:r>
            <a:r>
              <a:rPr lang="en-US" dirty="0" err="1"/>
              <a:t>ibandronate</a:t>
            </a:r>
            <a:r>
              <a:rPr lang="en-US" dirty="0"/>
              <a:t> , and </a:t>
            </a:r>
            <a:r>
              <a:rPr lang="en-US" dirty="0" err="1"/>
              <a:t>raloxifene</a:t>
            </a:r>
            <a:r>
              <a:rPr lang="en-US" dirty="0"/>
              <a:t> reduce </a:t>
            </a:r>
            <a:r>
              <a:rPr lang="en-US" b="1" i="1" dirty="0"/>
              <a:t>vertebral fractures</a:t>
            </a:r>
            <a:r>
              <a:rPr lang="en-US" dirty="0"/>
              <a:t>, but have not been shown to reduce non-vertebral fractures.</a:t>
            </a:r>
          </a:p>
          <a:p>
            <a:endParaRPr lang="en-US" dirty="0"/>
          </a:p>
          <a:p>
            <a:r>
              <a:rPr lang="en-US" dirty="0"/>
              <a:t>Calcitonin may reduce </a:t>
            </a:r>
            <a:r>
              <a:rPr lang="en-US" b="1" i="1" dirty="0"/>
              <a:t>vertebral fractures </a:t>
            </a:r>
            <a:r>
              <a:rPr lang="en-US" dirty="0"/>
              <a:t>over 1–5 years, but has not been shown to reduce non-vertebral fractures</a:t>
            </a:r>
          </a:p>
        </p:txBody>
      </p:sp>
    </p:spTree>
    <p:extLst>
      <p:ext uri="{BB962C8B-B14F-4D97-AF65-F5344CB8AC3E}">
        <p14:creationId xmlns:p14="http://schemas.microsoft.com/office/powerpoint/2010/main" xmlns="" val="12400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Hormone replacement therapy may reduce fractures, but it increases the risk of breast cancer and cardiovascular </a:t>
            </a:r>
            <a:r>
              <a:rPr lang="en-US" dirty="0" smtClean="0"/>
              <a:t>events</a:t>
            </a:r>
          </a:p>
          <a:p>
            <a:r>
              <a:rPr lang="en-US" dirty="0" err="1" smtClean="0"/>
              <a:t>Denosumab</a:t>
            </a:r>
            <a:r>
              <a:rPr lang="en-US" dirty="0" smtClean="0"/>
              <a:t> reduces the </a:t>
            </a:r>
            <a:r>
              <a:rPr lang="en-US" dirty="0"/>
              <a:t>risk of vertebral, </a:t>
            </a:r>
            <a:r>
              <a:rPr lang="en-US" dirty="0" err="1"/>
              <a:t>nonvertebral</a:t>
            </a:r>
            <a:r>
              <a:rPr lang="en-US" dirty="0"/>
              <a:t>, and hip fractures in women with osteoporosis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5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83500" cy="487362"/>
          </a:xfrm>
        </p:spPr>
        <p:txBody>
          <a:bodyPr>
            <a:noAutofit/>
          </a:bodyPr>
          <a:lstStyle/>
          <a:p>
            <a:r>
              <a:rPr lang="en-US" sz="4400" i="1" dirty="0"/>
              <a:t>Mechanism of action</a:t>
            </a:r>
            <a:endParaRPr lang="de-DE" sz="4400" i="1" dirty="0">
              <a:solidFill>
                <a:srgbClr val="FFFF00"/>
              </a:solidFill>
            </a:endParaRPr>
          </a:p>
        </p:txBody>
      </p:sp>
      <p:sp>
        <p:nvSpPr>
          <p:cNvPr id="187395" name="Freeform 3"/>
          <p:cNvSpPr>
            <a:spLocks/>
          </p:cNvSpPr>
          <p:nvPr/>
        </p:nvSpPr>
        <p:spPr bwMode="auto">
          <a:xfrm>
            <a:off x="914400" y="1922463"/>
            <a:ext cx="2324100" cy="2141537"/>
          </a:xfrm>
          <a:custGeom>
            <a:avLst/>
            <a:gdLst>
              <a:gd name="T0" fmla="*/ 0 w 1542"/>
              <a:gd name="T1" fmla="*/ 0 h 1028"/>
              <a:gd name="T2" fmla="*/ 318 w 1542"/>
              <a:gd name="T3" fmla="*/ 862 h 1028"/>
              <a:gd name="T4" fmla="*/ 1542 w 1542"/>
              <a:gd name="T5" fmla="*/ 998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028">
                <a:moveTo>
                  <a:pt x="0" y="0"/>
                </a:moveTo>
                <a:cubicBezTo>
                  <a:pt x="30" y="348"/>
                  <a:pt x="61" y="696"/>
                  <a:pt x="318" y="862"/>
                </a:cubicBezTo>
                <a:cubicBezTo>
                  <a:pt x="575" y="1028"/>
                  <a:pt x="1338" y="975"/>
                  <a:pt x="1542" y="998"/>
                </a:cubicBezTo>
              </a:path>
            </a:pathLst>
          </a:custGeom>
          <a:noFill/>
          <a:ln w="28575" cmpd="sng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6" name="Freeform 4"/>
          <p:cNvSpPr>
            <a:spLocks/>
          </p:cNvSpPr>
          <p:nvPr/>
        </p:nvSpPr>
        <p:spPr bwMode="auto">
          <a:xfrm>
            <a:off x="3914775" y="1928813"/>
            <a:ext cx="2286000" cy="1981200"/>
          </a:xfrm>
          <a:custGeom>
            <a:avLst/>
            <a:gdLst>
              <a:gd name="T0" fmla="*/ 0 w 1680"/>
              <a:gd name="T1" fmla="*/ 1440 h 1440"/>
              <a:gd name="T2" fmla="*/ 528 w 1680"/>
              <a:gd name="T3" fmla="*/ 384 h 1440"/>
              <a:gd name="T4" fmla="*/ 1680 w 1680"/>
              <a:gd name="T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1440">
                <a:moveTo>
                  <a:pt x="0" y="1440"/>
                </a:moveTo>
                <a:cubicBezTo>
                  <a:pt x="124" y="1032"/>
                  <a:pt x="248" y="624"/>
                  <a:pt x="528" y="384"/>
                </a:cubicBezTo>
                <a:cubicBezTo>
                  <a:pt x="808" y="144"/>
                  <a:pt x="1244" y="72"/>
                  <a:pt x="1680" y="0"/>
                </a:cubicBezTo>
              </a:path>
            </a:pathLst>
          </a:custGeom>
          <a:noFill/>
          <a:ln w="28575" cmpd="sng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7" name="Freeform 5"/>
          <p:cNvSpPr>
            <a:spLocks/>
          </p:cNvSpPr>
          <p:nvPr/>
        </p:nvSpPr>
        <p:spPr bwMode="auto">
          <a:xfrm>
            <a:off x="3914775" y="3048000"/>
            <a:ext cx="2286000" cy="836613"/>
          </a:xfrm>
          <a:custGeom>
            <a:avLst/>
            <a:gdLst>
              <a:gd name="T0" fmla="*/ 0 w 1680"/>
              <a:gd name="T1" fmla="*/ 608 h 608"/>
              <a:gd name="T2" fmla="*/ 528 w 1680"/>
              <a:gd name="T3" fmla="*/ 224 h 608"/>
              <a:gd name="T4" fmla="*/ 1248 w 1680"/>
              <a:gd name="T5" fmla="*/ 32 h 608"/>
              <a:gd name="T6" fmla="*/ 1680 w 1680"/>
              <a:gd name="T7" fmla="*/ 3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0" h="608">
                <a:moveTo>
                  <a:pt x="0" y="608"/>
                </a:moveTo>
                <a:cubicBezTo>
                  <a:pt x="160" y="464"/>
                  <a:pt x="320" y="320"/>
                  <a:pt x="528" y="224"/>
                </a:cubicBezTo>
                <a:cubicBezTo>
                  <a:pt x="736" y="128"/>
                  <a:pt x="1056" y="64"/>
                  <a:pt x="1248" y="32"/>
                </a:cubicBezTo>
                <a:cubicBezTo>
                  <a:pt x="1440" y="0"/>
                  <a:pt x="1560" y="16"/>
                  <a:pt x="1680" y="32"/>
                </a:cubicBezTo>
              </a:path>
            </a:pathLst>
          </a:custGeom>
          <a:noFill/>
          <a:ln w="28575" cmpd="sng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8" name="Freeform 6"/>
          <p:cNvSpPr>
            <a:spLocks/>
          </p:cNvSpPr>
          <p:nvPr/>
        </p:nvSpPr>
        <p:spPr bwMode="auto">
          <a:xfrm>
            <a:off x="990600" y="2438400"/>
            <a:ext cx="2133600" cy="1447800"/>
          </a:xfrm>
          <a:custGeom>
            <a:avLst/>
            <a:gdLst>
              <a:gd name="T0" fmla="*/ 0 w 1728"/>
              <a:gd name="T1" fmla="*/ 0 h 1152"/>
              <a:gd name="T2" fmla="*/ 480 w 1728"/>
              <a:gd name="T3" fmla="*/ 768 h 1152"/>
              <a:gd name="T4" fmla="*/ 1152 w 1728"/>
              <a:gd name="T5" fmla="*/ 1056 h 1152"/>
              <a:gd name="T6" fmla="*/ 1728 w 1728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8" h="1152">
                <a:moveTo>
                  <a:pt x="0" y="0"/>
                </a:moveTo>
                <a:cubicBezTo>
                  <a:pt x="144" y="296"/>
                  <a:pt x="288" y="592"/>
                  <a:pt x="480" y="768"/>
                </a:cubicBezTo>
                <a:cubicBezTo>
                  <a:pt x="672" y="944"/>
                  <a:pt x="944" y="992"/>
                  <a:pt x="1152" y="1056"/>
                </a:cubicBezTo>
                <a:cubicBezTo>
                  <a:pt x="1360" y="1120"/>
                  <a:pt x="1544" y="1136"/>
                  <a:pt x="1728" y="1152"/>
                </a:cubicBezTo>
              </a:path>
            </a:pathLst>
          </a:custGeom>
          <a:noFill/>
          <a:ln w="28575" cmpd="sng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399" name="Group 7"/>
          <p:cNvGrpSpPr>
            <a:grpSpLocks/>
          </p:cNvGrpSpPr>
          <p:nvPr/>
        </p:nvGrpSpPr>
        <p:grpSpPr bwMode="auto">
          <a:xfrm>
            <a:off x="838200" y="1676400"/>
            <a:ext cx="2514600" cy="2819400"/>
            <a:chOff x="336" y="1200"/>
            <a:chExt cx="1584" cy="1776"/>
          </a:xfrm>
        </p:grpSpPr>
        <p:cxnSp>
          <p:nvCxnSpPr>
            <p:cNvPr id="187400" name="AutoShape 8"/>
            <p:cNvCxnSpPr>
              <a:cxnSpLocks noChangeShapeType="1"/>
            </p:cNvCxnSpPr>
            <p:nvPr/>
          </p:nvCxnSpPr>
          <p:spPr bwMode="auto">
            <a:xfrm>
              <a:off x="336" y="1200"/>
              <a:ext cx="1" cy="17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401" name="AutoShape 9"/>
            <p:cNvCxnSpPr>
              <a:cxnSpLocks noChangeShapeType="1"/>
            </p:cNvCxnSpPr>
            <p:nvPr/>
          </p:nvCxnSpPr>
          <p:spPr bwMode="auto">
            <a:xfrm>
              <a:off x="336" y="2976"/>
              <a:ext cx="158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7402" name="Line 10"/>
          <p:cNvSpPr>
            <a:spLocks noChangeShapeType="1"/>
          </p:cNvSpPr>
          <p:nvPr/>
        </p:nvSpPr>
        <p:spPr bwMode="auto">
          <a:xfrm>
            <a:off x="838200" y="3581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838200" y="3886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838200" y="4191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405" name="Group 13"/>
          <p:cNvGrpSpPr>
            <a:grpSpLocks/>
          </p:cNvGrpSpPr>
          <p:nvPr/>
        </p:nvGrpSpPr>
        <p:grpSpPr bwMode="auto">
          <a:xfrm>
            <a:off x="3886200" y="1676400"/>
            <a:ext cx="2514600" cy="2819400"/>
            <a:chOff x="336" y="1200"/>
            <a:chExt cx="1584" cy="1776"/>
          </a:xfrm>
        </p:grpSpPr>
        <p:cxnSp>
          <p:nvCxnSpPr>
            <p:cNvPr id="187406" name="AutoShape 14"/>
            <p:cNvCxnSpPr>
              <a:cxnSpLocks noChangeShapeType="1"/>
            </p:cNvCxnSpPr>
            <p:nvPr/>
          </p:nvCxnSpPr>
          <p:spPr bwMode="auto">
            <a:xfrm>
              <a:off x="336" y="1200"/>
              <a:ext cx="1" cy="17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407" name="AutoShape 15"/>
            <p:cNvCxnSpPr>
              <a:cxnSpLocks noChangeShapeType="1"/>
            </p:cNvCxnSpPr>
            <p:nvPr/>
          </p:nvCxnSpPr>
          <p:spPr bwMode="auto">
            <a:xfrm>
              <a:off x="336" y="2976"/>
              <a:ext cx="158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5362575" y="2133600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sz="1600" i="1">
                <a:latin typeface="Arial" pitchFamily="34" charset="0"/>
              </a:rPr>
              <a:t>Spine</a:t>
            </a:r>
            <a:endParaRPr lang="de-DE" sz="1600" i="1">
              <a:latin typeface="Arial" pitchFamily="34" charset="0"/>
            </a:endParaRPr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 rot="16200000">
            <a:off x="-277018" y="2786856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b="1">
                <a:latin typeface="Arial" pitchFamily="34" charset="0"/>
              </a:rPr>
              <a:t>Bone Turnover</a:t>
            </a:r>
            <a:endParaRPr lang="de-DE" b="1">
              <a:latin typeface="Arial" pitchFamily="34" charset="0"/>
            </a:endParaRP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 rot="16200000">
            <a:off x="2391569" y="2855119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b="1">
                <a:latin typeface="Arial" pitchFamily="34" charset="0"/>
              </a:rPr>
              <a:t>Bone Mineral Density</a:t>
            </a:r>
            <a:endParaRPr lang="de-DE" b="1">
              <a:latin typeface="Arial" pitchFamily="34" charset="0"/>
            </a:endParaRP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1676400" y="44958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b="1">
                <a:latin typeface="Arial" pitchFamily="34" charset="0"/>
              </a:rPr>
              <a:t>Time</a:t>
            </a:r>
            <a:endParaRPr lang="de-DE" b="1">
              <a:latin typeface="Arial" pitchFamily="34" charset="0"/>
            </a:endParaRP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4822825" y="44958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b="1">
                <a:latin typeface="Arial" pitchFamily="34" charset="0"/>
              </a:rPr>
              <a:t>Time</a:t>
            </a:r>
            <a:endParaRPr lang="de-DE" b="1">
              <a:latin typeface="Arial" pitchFamily="34" charset="0"/>
            </a:endParaRP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5362575" y="32004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sz="1600" i="1">
                <a:latin typeface="Arial" pitchFamily="34" charset="0"/>
              </a:rPr>
              <a:t>Femur</a:t>
            </a:r>
            <a:endParaRPr lang="de-DE" sz="1600" i="1">
              <a:latin typeface="Arial" pitchFamily="34" charset="0"/>
            </a:endParaRP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1306513" y="38989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sz="1600" i="1">
                <a:latin typeface="Arial" pitchFamily="34" charset="0"/>
              </a:rPr>
              <a:t>BR</a:t>
            </a:r>
            <a:endParaRPr lang="de-DE" sz="1600" i="1">
              <a:latin typeface="Arial" pitchFamily="34" charset="0"/>
            </a:endParaRP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1692275" y="3068638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sz="1600" i="1">
                <a:latin typeface="Arial" pitchFamily="34" charset="0"/>
              </a:rPr>
              <a:t>BF</a:t>
            </a:r>
            <a:endParaRPr lang="de-DE" sz="1600" i="1">
              <a:latin typeface="Arial" pitchFamily="34" charset="0"/>
            </a:endParaRP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H="1">
            <a:off x="7848600" y="2286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17" name="Rectangle 25"/>
          <p:cNvSpPr>
            <a:spLocks noChangeArrowheads="1"/>
          </p:cNvSpPr>
          <p:nvPr/>
        </p:nvSpPr>
        <p:spPr bwMode="auto">
          <a:xfrm>
            <a:off x="7010400" y="2209800"/>
            <a:ext cx="457200" cy="2151063"/>
          </a:xfrm>
          <a:prstGeom prst="rect">
            <a:avLst/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7646988" y="3276600"/>
            <a:ext cx="430212" cy="1087438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419" name="Group 27"/>
          <p:cNvGrpSpPr>
            <a:grpSpLocks/>
          </p:cNvGrpSpPr>
          <p:nvPr/>
        </p:nvGrpSpPr>
        <p:grpSpPr bwMode="auto">
          <a:xfrm>
            <a:off x="6858000" y="1676400"/>
            <a:ext cx="1752600" cy="2819400"/>
            <a:chOff x="336" y="1200"/>
            <a:chExt cx="1584" cy="1776"/>
          </a:xfrm>
        </p:grpSpPr>
        <p:cxnSp>
          <p:nvCxnSpPr>
            <p:cNvPr id="187420" name="AutoShape 28"/>
            <p:cNvCxnSpPr>
              <a:cxnSpLocks noChangeShapeType="1"/>
            </p:cNvCxnSpPr>
            <p:nvPr/>
          </p:nvCxnSpPr>
          <p:spPr bwMode="auto">
            <a:xfrm>
              <a:off x="336" y="1200"/>
              <a:ext cx="1" cy="17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421" name="AutoShape 29"/>
            <p:cNvCxnSpPr>
              <a:cxnSpLocks noChangeShapeType="1"/>
            </p:cNvCxnSpPr>
            <p:nvPr/>
          </p:nvCxnSpPr>
          <p:spPr bwMode="auto">
            <a:xfrm>
              <a:off x="336" y="2976"/>
              <a:ext cx="158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7422" name="Text Box 30"/>
          <p:cNvSpPr txBox="1">
            <a:spLocks noChangeArrowheads="1"/>
          </p:cNvSpPr>
          <p:nvPr/>
        </p:nvSpPr>
        <p:spPr bwMode="auto">
          <a:xfrm rot="16200000">
            <a:off x="5774532" y="2836068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b="1">
                <a:latin typeface="Arial" pitchFamily="34" charset="0"/>
              </a:rPr>
              <a:t>Fracture Rate</a:t>
            </a:r>
            <a:endParaRPr lang="de-DE" b="1">
              <a:latin typeface="Arial" pitchFamily="34" charset="0"/>
            </a:endParaRPr>
          </a:p>
        </p:txBody>
      </p:sp>
      <p:sp>
        <p:nvSpPr>
          <p:cNvPr id="187423" name="Text Box 31"/>
          <p:cNvSpPr txBox="1">
            <a:spLocks noChangeArrowheads="1"/>
          </p:cNvSpPr>
          <p:nvPr/>
        </p:nvSpPr>
        <p:spPr bwMode="auto">
          <a:xfrm>
            <a:off x="2195513" y="3284538"/>
            <a:ext cx="1300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sz="1400" i="1">
                <a:latin typeface="Arial" pitchFamily="34" charset="0"/>
              </a:rPr>
              <a:t>PreMP Range</a:t>
            </a:r>
            <a:endParaRPr lang="de-DE" sz="1400" i="1">
              <a:latin typeface="Arial" pitchFamily="34" charset="0"/>
            </a:endParaRPr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 flipH="1">
            <a:off x="965200" y="19161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25" name="Line 33"/>
          <p:cNvSpPr>
            <a:spLocks noChangeShapeType="1"/>
          </p:cNvSpPr>
          <p:nvPr/>
        </p:nvSpPr>
        <p:spPr bwMode="auto">
          <a:xfrm flipH="1">
            <a:off x="1042988" y="2420938"/>
            <a:ext cx="287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331788" y="5013325"/>
            <a:ext cx="34496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hangingPunct="0"/>
            <a:r>
              <a:rPr lang="de-CH">
                <a:latin typeface="Arial" pitchFamily="34" charset="0"/>
              </a:rPr>
              <a:t>Rapid decrease in bone </a:t>
            </a:r>
          </a:p>
          <a:p>
            <a:pPr algn="ctr" rtl="0" eaLnBrk="0" hangingPunct="0"/>
            <a:r>
              <a:rPr lang="de-CH">
                <a:latin typeface="Arial" pitchFamily="34" charset="0"/>
              </a:rPr>
              <a:t>resorption (BR), followed </a:t>
            </a:r>
          </a:p>
          <a:p>
            <a:pPr algn="ctr" rtl="0" eaLnBrk="0" hangingPunct="0"/>
            <a:r>
              <a:rPr lang="de-CH">
                <a:latin typeface="Arial" pitchFamily="34" charset="0"/>
              </a:rPr>
              <a:t>by a decrease in bone formation</a:t>
            </a:r>
            <a:endParaRPr lang="de-DE">
              <a:latin typeface="Arial" pitchFamily="34" charset="0"/>
            </a:endParaRP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3517900" y="5013325"/>
            <a:ext cx="3111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hangingPunct="0"/>
            <a:r>
              <a:rPr lang="de-CH">
                <a:latin typeface="Arial" pitchFamily="34" charset="0"/>
              </a:rPr>
              <a:t>Refill remodeling space</a:t>
            </a:r>
          </a:p>
          <a:p>
            <a:pPr algn="ctr" rtl="0" eaLnBrk="0" hangingPunct="0"/>
            <a:r>
              <a:rPr lang="de-CH">
                <a:latin typeface="Arial" pitchFamily="34" charset="0"/>
              </a:rPr>
              <a:t>+ secondary mineralisation </a:t>
            </a:r>
            <a:r>
              <a:rPr lang="de-CH">
                <a:latin typeface="Arial" pitchFamily="34" charset="0"/>
                <a:sym typeface="Symbol" pitchFamily="18" charset="2"/>
              </a:rPr>
              <a:t></a:t>
            </a:r>
          </a:p>
          <a:p>
            <a:pPr algn="ctr" rtl="0" eaLnBrk="0" hangingPunct="0"/>
            <a:r>
              <a:rPr lang="de-CH">
                <a:latin typeface="Arial" pitchFamily="34" charset="0"/>
                <a:sym typeface="Wingdings" pitchFamily="2" charset="2"/>
              </a:rPr>
              <a:t> </a:t>
            </a:r>
            <a:r>
              <a:rPr lang="de-CH">
                <a:latin typeface="Arial" pitchFamily="34" charset="0"/>
              </a:rPr>
              <a:t>Increase in BMD</a:t>
            </a:r>
          </a:p>
          <a:p>
            <a:pPr algn="ctr" rtl="0" eaLnBrk="0" hangingPunct="0"/>
            <a:r>
              <a:rPr lang="de-CH">
                <a:latin typeface="Arial" pitchFamily="34" charset="0"/>
              </a:rPr>
              <a:t>spine &gt; hip</a:t>
            </a:r>
            <a:endParaRPr lang="de-DE">
              <a:latin typeface="Arial" pitchFamily="34" charset="0"/>
            </a:endParaRP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7078663" y="5013325"/>
            <a:ext cx="1455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hangingPunct="0"/>
            <a:r>
              <a:rPr lang="de-CH">
                <a:latin typeface="Arial" pitchFamily="34" charset="0"/>
              </a:rPr>
              <a:t>Reduction in</a:t>
            </a:r>
          </a:p>
          <a:p>
            <a:pPr algn="ctr" rtl="0" eaLnBrk="0" hangingPunct="0"/>
            <a:r>
              <a:rPr lang="de-CH">
                <a:latin typeface="Arial" pitchFamily="34" charset="0"/>
              </a:rPr>
              <a:t>fracture risk</a:t>
            </a:r>
            <a:endParaRPr lang="de-DE">
              <a:latin typeface="Arial" pitchFamily="34" charset="0"/>
            </a:endParaRP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2674938" y="6381750"/>
            <a:ext cx="4814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/>
            <a:r>
              <a:rPr lang="de-CH" sz="1600">
                <a:latin typeface="Arial" pitchFamily="34" charset="0"/>
              </a:rPr>
              <a:t>HOWEVER: trabecular thickness does not increase</a:t>
            </a:r>
          </a:p>
        </p:txBody>
      </p:sp>
    </p:spTree>
    <p:extLst>
      <p:ext uri="{BB962C8B-B14F-4D97-AF65-F5344CB8AC3E}">
        <p14:creationId xmlns:p14="http://schemas.microsoft.com/office/powerpoint/2010/main" xmlns="" val="740851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io\Pictures\GERMANY SELECTION\Heidelberg\IMG_2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4495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  for your attention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3893</TotalTime>
  <Words>2908</Words>
  <Application>Microsoft Office PowerPoint</Application>
  <PresentationFormat>On-screen Show (4:3)</PresentationFormat>
  <Paragraphs>552</Paragraphs>
  <Slides>90</Slides>
  <Notes>3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Module</vt:lpstr>
      <vt:lpstr>Grafico</vt:lpstr>
      <vt:lpstr>Grafikon</vt:lpstr>
      <vt:lpstr>Overview  of Anti-resorptive Agents in Treatment of Osteoporosis</vt:lpstr>
      <vt:lpstr>Anti-resorptive Agents</vt:lpstr>
      <vt:lpstr>Bone remodeling</vt:lpstr>
      <vt:lpstr>Bisphosphonates</vt:lpstr>
      <vt:lpstr>Generations of Bisphosphonates</vt:lpstr>
      <vt:lpstr>Pharmacology </vt:lpstr>
      <vt:lpstr>Slide 7</vt:lpstr>
      <vt:lpstr>Mechanism of action</vt:lpstr>
      <vt:lpstr>Mechanism of action</vt:lpstr>
      <vt:lpstr>Alendronate</vt:lpstr>
      <vt:lpstr>Slide 11</vt:lpstr>
      <vt:lpstr>Fracture Intervention Trial (FIT)</vt:lpstr>
      <vt:lpstr>Fracture Intervention Trial (FIT)</vt:lpstr>
      <vt:lpstr>Slide 14</vt:lpstr>
      <vt:lpstr>Slide 15</vt:lpstr>
      <vt:lpstr>Slide 16</vt:lpstr>
      <vt:lpstr>ARR =(18.2-13.6) /100 = 0.046      NNT = 22 </vt:lpstr>
      <vt:lpstr>Slide 18</vt:lpstr>
      <vt:lpstr>Slide 19</vt:lpstr>
      <vt:lpstr>FIT-2</vt:lpstr>
      <vt:lpstr>Slide 21</vt:lpstr>
      <vt:lpstr>Slide 22</vt:lpstr>
      <vt:lpstr>Slide 23</vt:lpstr>
      <vt:lpstr>Effect of alendronate on hip fx depends on baseline hip BMD</vt:lpstr>
      <vt:lpstr>Effect of alendronate on non-spine fx depends on baseline hip BMD</vt:lpstr>
      <vt:lpstr>Results of meta-analysis of Alendronate trials</vt:lpstr>
      <vt:lpstr>Slide 27</vt:lpstr>
      <vt:lpstr>Indication </vt:lpstr>
      <vt:lpstr>Ibandronate </vt:lpstr>
      <vt:lpstr>Ibandronate </vt:lpstr>
      <vt:lpstr>Risedronate </vt:lpstr>
      <vt:lpstr>Risedronate </vt:lpstr>
      <vt:lpstr>Zoledronic Acid</vt:lpstr>
      <vt:lpstr>Slide 34</vt:lpstr>
      <vt:lpstr>Slide 35</vt:lpstr>
      <vt:lpstr>Results</vt:lpstr>
      <vt:lpstr>Key message</vt:lpstr>
      <vt:lpstr>Slide 38</vt:lpstr>
      <vt:lpstr>Drug administration</vt:lpstr>
      <vt:lpstr>Drug administration</vt:lpstr>
      <vt:lpstr>Bisphosphonate Side effects</vt:lpstr>
      <vt:lpstr>Slide 42</vt:lpstr>
      <vt:lpstr>Side effects (cont’d)</vt:lpstr>
      <vt:lpstr>Atypical fracture</vt:lpstr>
      <vt:lpstr>Slide 45</vt:lpstr>
      <vt:lpstr>Slide 46</vt:lpstr>
      <vt:lpstr>Contraindications</vt:lpstr>
      <vt:lpstr>SERM </vt:lpstr>
      <vt:lpstr>SERM</vt:lpstr>
      <vt:lpstr> MORE Multiple Outcomes of Raloxifene Evaluation </vt:lpstr>
      <vt:lpstr>MORE Study (cont’d)</vt:lpstr>
      <vt:lpstr>Slide 52</vt:lpstr>
      <vt:lpstr>Slide 53</vt:lpstr>
      <vt:lpstr>Slide 54</vt:lpstr>
      <vt:lpstr>Slide 55</vt:lpstr>
      <vt:lpstr>Key messages</vt:lpstr>
      <vt:lpstr>Slide 57</vt:lpstr>
      <vt:lpstr>Methods</vt:lpstr>
      <vt:lpstr>Primary outcomes</vt:lpstr>
      <vt:lpstr>Slide 60</vt:lpstr>
      <vt:lpstr>Slide 61</vt:lpstr>
      <vt:lpstr>Slide 62</vt:lpstr>
      <vt:lpstr>Key messages</vt:lpstr>
      <vt:lpstr>Hormone Replacement Therapy (HRT)</vt:lpstr>
      <vt:lpstr>Slide 65</vt:lpstr>
      <vt:lpstr>Slide 66</vt:lpstr>
      <vt:lpstr>Slide 67</vt:lpstr>
      <vt:lpstr>Calcitonin</vt:lpstr>
      <vt:lpstr>Slide 69</vt:lpstr>
      <vt:lpstr>Calcitonin</vt:lpstr>
      <vt:lpstr>Nasal Calcitonin: Efficacy at the Spine and Hip  (PROOF: 5-Year study of 1255 women, average age 68, with 1-5 prevalent vertebral fractures) </vt:lpstr>
      <vt:lpstr>Calcitonin in vertebral fracture pain</vt:lpstr>
      <vt:lpstr>Side effects</vt:lpstr>
      <vt:lpstr>Denosumab</vt:lpstr>
      <vt:lpstr>Denosumab Mechanism of action</vt:lpstr>
      <vt:lpstr>Slide 76</vt:lpstr>
      <vt:lpstr>Slide 77</vt:lpstr>
      <vt:lpstr>Slide 78</vt:lpstr>
      <vt:lpstr>Slide 79</vt:lpstr>
      <vt:lpstr>Side effects</vt:lpstr>
      <vt:lpstr>Denosumab  indications</vt:lpstr>
      <vt:lpstr>Denosumab Features</vt:lpstr>
      <vt:lpstr>Slide 83</vt:lpstr>
      <vt:lpstr>Slide 84</vt:lpstr>
      <vt:lpstr>Slide 85</vt:lpstr>
      <vt:lpstr>Slide 86</vt:lpstr>
      <vt:lpstr>Slide 87</vt:lpstr>
      <vt:lpstr>Conclusion</vt:lpstr>
      <vt:lpstr>Conclusion…</vt:lpstr>
      <vt:lpstr>Slide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Antiresorptive therapies</dc:title>
  <dc:creator>Hossein Panah</dc:creator>
  <cp:lastModifiedBy>vaio</cp:lastModifiedBy>
  <cp:revision>115</cp:revision>
  <dcterms:created xsi:type="dcterms:W3CDTF">2013-06-09T05:39:55Z</dcterms:created>
  <dcterms:modified xsi:type="dcterms:W3CDTF">2014-12-11T04:49:35Z</dcterms:modified>
</cp:coreProperties>
</file>