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367" r:id="rId3"/>
    <p:sldId id="261" r:id="rId4"/>
    <p:sldId id="262" r:id="rId5"/>
    <p:sldId id="306" r:id="rId6"/>
    <p:sldId id="307" r:id="rId7"/>
    <p:sldId id="330" r:id="rId8"/>
    <p:sldId id="356" r:id="rId9"/>
    <p:sldId id="324" r:id="rId10"/>
    <p:sldId id="351" r:id="rId11"/>
    <p:sldId id="273" r:id="rId12"/>
    <p:sldId id="269" r:id="rId13"/>
    <p:sldId id="352" r:id="rId14"/>
    <p:sldId id="381" r:id="rId15"/>
    <p:sldId id="353" r:id="rId16"/>
    <p:sldId id="368" r:id="rId17"/>
    <p:sldId id="382" r:id="rId18"/>
    <p:sldId id="388" r:id="rId19"/>
    <p:sldId id="384" r:id="rId20"/>
    <p:sldId id="385" r:id="rId21"/>
    <p:sldId id="386" r:id="rId22"/>
    <p:sldId id="387" r:id="rId23"/>
    <p:sldId id="275" r:id="rId24"/>
    <p:sldId id="329" r:id="rId25"/>
    <p:sldId id="371" r:id="rId26"/>
    <p:sldId id="372" r:id="rId27"/>
    <p:sldId id="374" r:id="rId28"/>
    <p:sldId id="375" r:id="rId29"/>
    <p:sldId id="376" r:id="rId30"/>
    <p:sldId id="377" r:id="rId31"/>
    <p:sldId id="378" r:id="rId32"/>
    <p:sldId id="379" r:id="rId33"/>
    <p:sldId id="304" r:id="rId34"/>
    <p:sldId id="380" r:id="rId35"/>
    <p:sldId id="312" r:id="rId36"/>
    <p:sldId id="315" r:id="rId37"/>
    <p:sldId id="320" r:id="rId38"/>
    <p:sldId id="34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5D5FC1"/>
    <a:srgbClr val="00FFFF"/>
    <a:srgbClr val="66FF33"/>
    <a:srgbClr val="FF3300"/>
    <a:srgbClr val="00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1" autoAdjust="0"/>
    <p:restoredTop sz="86460" autoAdjust="0"/>
  </p:normalViewPr>
  <p:slideViewPr>
    <p:cSldViewPr>
      <p:cViewPr>
        <p:scale>
          <a:sx n="66" d="100"/>
          <a:sy n="66" d="100"/>
        </p:scale>
        <p:origin x="-4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4745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4746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4746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655EE9A2-68DD-4BD2-A2B8-A1944BAE2CA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98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98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98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98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5EFD884-2F71-47C4-87FC-ABFF00FC094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8E3E7-DBB8-4160-862E-F4218C9B0CD8}" type="slidenum">
              <a:rPr lang="en-US"/>
              <a:pPr/>
              <a:t>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34720" y="4415790"/>
            <a:ext cx="5140960" cy="4183380"/>
          </a:xfrm>
        </p:spPr>
        <p:txBody>
          <a:bodyPr/>
          <a:lstStyle/>
          <a:p>
            <a:r>
              <a:rPr lang="en-US"/>
              <a:t>Number 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B277E-8CF6-4B88-9336-3398A298B0B9}" type="slidenum">
              <a:rPr lang="en-US"/>
              <a:pPr/>
              <a:t>13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B3E9C-492E-4354-AA8F-444CA730E843}" type="slidenum">
              <a:rPr lang="en-US"/>
              <a:pPr/>
              <a:t>15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sz="600" b="1" dirty="0" err="1">
                <a:solidFill>
                  <a:srgbClr val="00FFFF"/>
                </a:solidFill>
                <a:latin typeface="Times New Roman" pitchFamily="18" charset="0"/>
                <a:cs typeface="Times New Roman" pitchFamily="18" charset="0"/>
              </a:rPr>
              <a:t>Azizi</a:t>
            </a:r>
            <a:r>
              <a:rPr lang="en-US" sz="600" b="1" dirty="0">
                <a:solidFill>
                  <a:srgbClr val="00FFFF"/>
                </a:solidFill>
                <a:latin typeface="Times New Roman" pitchFamily="18" charset="0"/>
                <a:cs typeface="Times New Roman" pitchFamily="18" charset="0"/>
              </a:rPr>
              <a:t> F. </a:t>
            </a:r>
            <a:r>
              <a:rPr lang="en-US" sz="600" b="1" dirty="0" err="1">
                <a:solidFill>
                  <a:srgbClr val="00FFFF"/>
                </a:solidFill>
                <a:latin typeface="Times New Roman" pitchFamily="18" charset="0"/>
                <a:cs typeface="Times New Roman" pitchFamily="18" charset="0"/>
              </a:rPr>
              <a:t>Exper</a:t>
            </a:r>
            <a:r>
              <a:rPr lang="en-US" sz="600" b="1" dirty="0">
                <a:solidFill>
                  <a:srgbClr val="00FFFF"/>
                </a:solidFill>
                <a:latin typeface="Times New Roman" pitchFamily="18" charset="0"/>
                <a:cs typeface="Times New Roman" pitchFamily="18" charset="0"/>
              </a:rPr>
              <a:t> </a:t>
            </a:r>
            <a:r>
              <a:rPr lang="en-US" sz="600" b="1" dirty="0" err="1">
                <a:solidFill>
                  <a:srgbClr val="00FFFF"/>
                </a:solidFill>
                <a:latin typeface="Times New Roman" pitchFamily="18" charset="0"/>
                <a:cs typeface="Times New Roman" pitchFamily="18" charset="0"/>
              </a:rPr>
              <a:t>Opin</a:t>
            </a:r>
            <a:r>
              <a:rPr lang="en-US" sz="600" b="1" dirty="0">
                <a:solidFill>
                  <a:srgbClr val="00FFFF"/>
                </a:solidFill>
                <a:latin typeface="Times New Roman" pitchFamily="18" charset="0"/>
                <a:cs typeface="Times New Roman" pitchFamily="18" charset="0"/>
              </a:rPr>
              <a:t> Drug </a:t>
            </a:r>
            <a:r>
              <a:rPr lang="en-US" sz="600" b="1" dirty="0" err="1">
                <a:solidFill>
                  <a:srgbClr val="00FFFF"/>
                </a:solidFill>
                <a:latin typeface="Times New Roman" pitchFamily="18" charset="0"/>
                <a:cs typeface="Times New Roman" pitchFamily="18" charset="0"/>
              </a:rPr>
              <a:t>Saf</a:t>
            </a:r>
            <a:r>
              <a:rPr lang="en-US" sz="600" b="1" dirty="0">
                <a:solidFill>
                  <a:srgbClr val="00FFFF"/>
                </a:solidFill>
                <a:latin typeface="Times New Roman" pitchFamily="18" charset="0"/>
                <a:cs typeface="Times New Roman" pitchFamily="18" charset="0"/>
              </a:rPr>
              <a:t> 2006; 5: 107-116</a:t>
            </a:r>
            <a:endParaRPr lang="en-US" sz="800" b="1" dirty="0">
              <a:solidFill>
                <a:srgbClr val="00FFFF"/>
              </a:solidFill>
              <a:latin typeface="Times New Roman" pitchFamily="18" charset="0"/>
              <a:cs typeface="Times New Roman" pitchFamily="18"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FB039-CEB1-4856-BDE1-E0358D236C3B}" type="slidenum">
              <a:rPr lang="en-US" smtClean="0"/>
              <a:pPr/>
              <a:t>29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BF365-3964-457A-B4C4-4003D41D5118}" type="slidenum">
              <a:rPr lang="en-US"/>
              <a:pPr/>
              <a:t>34</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34720" y="4415790"/>
            <a:ext cx="5140960" cy="4183380"/>
          </a:xfrm>
        </p:spPr>
        <p:txBody>
          <a:bodyPr/>
          <a:lstStyle/>
          <a:p>
            <a:r>
              <a:rPr lang="en-US"/>
              <a:t>Number 21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69EBB-01E2-4360-A3C2-94E31EB54F7B}" type="slidenum">
              <a:rPr lang="en-US"/>
              <a:pPr/>
              <a:t>35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34720" y="4415790"/>
            <a:ext cx="5140960" cy="4183380"/>
          </a:xfrm>
        </p:spPr>
        <p:txBody>
          <a:bodyPr/>
          <a:lstStyle/>
          <a:p>
            <a:r>
              <a:rPr lang="en-US"/>
              <a:t>Number 27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7AA2A-D7B7-4A1F-A96E-F52C2360868C}" type="slidenum">
              <a:rPr lang="en-US"/>
              <a:pPr/>
              <a:t>36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34720" y="4415790"/>
            <a:ext cx="5140960" cy="4183380"/>
          </a:xfrm>
        </p:spPr>
        <p:txBody>
          <a:bodyPr/>
          <a:lstStyle/>
          <a:p>
            <a:r>
              <a:rPr lang="en-US"/>
              <a:t>Number 30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AEC16-3557-45CA-83BC-8CE2B8112E84}" type="slidenum">
              <a:rPr lang="en-US"/>
              <a:pPr/>
              <a:t>37</a:t>
            </a:fld>
            <a:endParaRPr lang="en-US"/>
          </a:p>
        </p:txBody>
      </p:sp>
      <p:sp>
        <p:nvSpPr>
          <p:cNvPr id="115714" name="Rectangle 2"/>
          <p:cNvSpPr>
            <a:spLocks noGrp="1" noRot="1" noChangeAspect="1" noChangeArrowheads="1" noTextEdit="1"/>
          </p:cNvSpPr>
          <p:nvPr>
            <p:ph type="sldImg"/>
          </p:nvPr>
        </p:nvSpPr>
        <p:spPr>
          <a:xfrm>
            <a:off x="1184275" y="698500"/>
            <a:ext cx="4646613" cy="3484563"/>
          </a:xfrm>
          <a:ln/>
        </p:spPr>
      </p:sp>
      <p:sp>
        <p:nvSpPr>
          <p:cNvPr id="115715" name="Rectangle 3"/>
          <p:cNvSpPr>
            <a:spLocks noGrp="1" noChangeArrowheads="1"/>
          </p:cNvSpPr>
          <p:nvPr>
            <p:ph type="body" idx="1"/>
          </p:nvPr>
        </p:nvSpPr>
        <p:spPr>
          <a:xfrm>
            <a:off x="934720" y="4417405"/>
            <a:ext cx="5140960" cy="4180152"/>
          </a:xfrm>
        </p:spPr>
        <p:txBody>
          <a:bodyPr/>
          <a:lstStyle/>
          <a:p>
            <a:r>
              <a:rPr lang="en-US"/>
              <a:t>Number 45</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162800" cy="1143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US"/>
              <a:t>Click to edit Master subtitle style</a:t>
            </a:r>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BC9FCE54-52E2-40FB-9EB4-6A734E79328B}"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2A6296-E45D-48F4-A5E1-71C0A3087979}"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295400"/>
            <a:ext cx="19240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6197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C1E9F-7BF2-480E-9418-86F0B67CB213}" type="slidenum">
              <a:rPr lang="en-US"/>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7696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22860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286000"/>
            <a:ext cx="37719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324600"/>
            <a:ext cx="1905000" cy="381000"/>
          </a:xfrm>
        </p:spPr>
        <p:txBody>
          <a:bodyPr/>
          <a:lstStyle>
            <a:lvl1pPr>
              <a:defRPr/>
            </a:lvl1pPr>
          </a:lstStyle>
          <a:p>
            <a:endParaRPr lang="en-US"/>
          </a:p>
        </p:txBody>
      </p:sp>
      <p:sp>
        <p:nvSpPr>
          <p:cNvPr id="6" name="Footer Placeholder 5"/>
          <p:cNvSpPr>
            <a:spLocks noGrp="1"/>
          </p:cNvSpPr>
          <p:nvPr>
            <p:ph type="ftr" sz="quarter" idx="11"/>
          </p:nvPr>
        </p:nvSpPr>
        <p:spPr>
          <a:xfrm>
            <a:off x="3200400" y="6324600"/>
            <a:ext cx="2895600" cy="3810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324600"/>
            <a:ext cx="1905000" cy="381000"/>
          </a:xfrm>
        </p:spPr>
        <p:txBody>
          <a:bodyPr/>
          <a:lstStyle>
            <a:lvl1pPr>
              <a:defRPr/>
            </a:lvl1pPr>
          </a:lstStyle>
          <a:p>
            <a:fld id="{58854EFA-A121-47E2-9A92-08B48F31F34B}" type="slidenum">
              <a:rPr lang="en-US"/>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1295400"/>
            <a:ext cx="76962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6324600"/>
            <a:ext cx="1905000" cy="381000"/>
          </a:xfrm>
        </p:spPr>
        <p:txBody>
          <a:bodyPr/>
          <a:lstStyle>
            <a:lvl1pPr>
              <a:defRPr/>
            </a:lvl1pPr>
          </a:lstStyle>
          <a:p>
            <a:endParaRPr lang="en-US"/>
          </a:p>
        </p:txBody>
      </p:sp>
      <p:sp>
        <p:nvSpPr>
          <p:cNvPr id="4" name="Footer Placeholder 3"/>
          <p:cNvSpPr>
            <a:spLocks noGrp="1"/>
          </p:cNvSpPr>
          <p:nvPr>
            <p:ph type="ftr" sz="quarter" idx="11"/>
          </p:nvPr>
        </p:nvSpPr>
        <p:spPr>
          <a:xfrm>
            <a:off x="3200400" y="6324600"/>
            <a:ext cx="2895600" cy="38100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324600"/>
            <a:ext cx="1905000" cy="381000"/>
          </a:xfrm>
        </p:spPr>
        <p:txBody>
          <a:bodyPr/>
          <a:lstStyle>
            <a:lvl1pPr>
              <a:defRPr/>
            </a:lvl1pPr>
          </a:lstStyle>
          <a:p>
            <a:fld id="{F96C6CFB-4B56-49C2-B5C8-5DBC1F9CF087}" type="slidenum">
              <a:rPr lang="en-US"/>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76962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2286000"/>
            <a:ext cx="7696200" cy="3962400"/>
          </a:xfrm>
        </p:spPr>
        <p:txBody>
          <a:bodyPr/>
          <a:lstStyle/>
          <a:p>
            <a:endParaRPr lang="en-US"/>
          </a:p>
        </p:txBody>
      </p:sp>
      <p:sp>
        <p:nvSpPr>
          <p:cNvPr id="4" name="Date Placeholder 3"/>
          <p:cNvSpPr>
            <a:spLocks noGrp="1"/>
          </p:cNvSpPr>
          <p:nvPr>
            <p:ph type="dt" sz="half" idx="10"/>
          </p:nvPr>
        </p:nvSpPr>
        <p:spPr>
          <a:xfrm>
            <a:off x="304800" y="6324600"/>
            <a:ext cx="1905000" cy="381000"/>
          </a:xfrm>
        </p:spPr>
        <p:txBody>
          <a:bodyPr/>
          <a:lstStyle>
            <a:lvl1pPr>
              <a:defRPr/>
            </a:lvl1pPr>
          </a:lstStyle>
          <a:p>
            <a:endParaRPr lang="en-US"/>
          </a:p>
        </p:txBody>
      </p:sp>
      <p:sp>
        <p:nvSpPr>
          <p:cNvPr id="5" name="Footer Placeholder 4"/>
          <p:cNvSpPr>
            <a:spLocks noGrp="1"/>
          </p:cNvSpPr>
          <p:nvPr>
            <p:ph type="ftr" sz="quarter" idx="11"/>
          </p:nvPr>
        </p:nvSpPr>
        <p:spPr>
          <a:xfrm>
            <a:off x="3200400" y="6324600"/>
            <a:ext cx="2895600"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010400" y="6324600"/>
            <a:ext cx="1905000" cy="381000"/>
          </a:xfrm>
        </p:spPr>
        <p:txBody>
          <a:bodyPr/>
          <a:lstStyle>
            <a:lvl1pPr>
              <a:defRPr/>
            </a:lvl1pPr>
          </a:lstStyle>
          <a:p>
            <a:fld id="{3873BF8D-59ED-4C5E-87B4-D0B37DE7D47B}"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065DA-E6FA-4EDB-9EC2-EEF0A2EE2B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92E6F-19FA-4AA7-81F7-06BE1C847CFC}"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98721C-FCD7-44A2-AACA-30847178A307}"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5377483-36CB-4AC0-A89E-B70E00CA080F}"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0B5F40-596B-4BB7-9903-50D5DFD85AAC}"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586F06-52B7-4BCD-8E53-18B15EB2E4D7}"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F98C2A-FE69-42E5-A9C0-7B78C900B744}"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046575-3361-48A5-AAC3-437E939B879D}"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95400"/>
            <a:ext cx="7696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2286000"/>
            <a:ext cx="7696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41FF1CC-5867-43F6-A326-D2463F1566C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cs typeface="Arial" charset="0"/>
        </a:defRPr>
      </a:lvl2pPr>
      <a:lvl3pPr algn="l" rtl="0" fontAlgn="base">
        <a:spcBef>
          <a:spcPct val="0"/>
        </a:spcBef>
        <a:spcAft>
          <a:spcPct val="0"/>
        </a:spcAft>
        <a:defRPr sz="4000">
          <a:solidFill>
            <a:schemeClr val="tx2"/>
          </a:solidFill>
          <a:latin typeface="Arial Black" pitchFamily="34" charset="0"/>
          <a:cs typeface="Arial" charset="0"/>
        </a:defRPr>
      </a:lvl3pPr>
      <a:lvl4pPr algn="l" rtl="0" fontAlgn="base">
        <a:spcBef>
          <a:spcPct val="0"/>
        </a:spcBef>
        <a:spcAft>
          <a:spcPct val="0"/>
        </a:spcAft>
        <a:defRPr sz="4000">
          <a:solidFill>
            <a:schemeClr val="tx2"/>
          </a:solidFill>
          <a:latin typeface="Arial Black" pitchFamily="34" charset="0"/>
          <a:cs typeface="Arial" charset="0"/>
        </a:defRPr>
      </a:lvl4pPr>
      <a:lvl5pPr algn="l" rtl="0" fontAlgn="base">
        <a:spcBef>
          <a:spcPct val="0"/>
        </a:spcBef>
        <a:spcAft>
          <a:spcPct val="0"/>
        </a:spcAft>
        <a:defRPr sz="4000">
          <a:solidFill>
            <a:schemeClr val="tx2"/>
          </a:solidFill>
          <a:latin typeface="Arial Black" pitchFamily="34" charset="0"/>
          <a:cs typeface="Arial" charset="0"/>
        </a:defRPr>
      </a:lvl5pPr>
      <a:lvl6pPr marL="457200" algn="l" rtl="0" fontAlgn="base">
        <a:spcBef>
          <a:spcPct val="0"/>
        </a:spcBef>
        <a:spcAft>
          <a:spcPct val="0"/>
        </a:spcAft>
        <a:defRPr sz="4000">
          <a:solidFill>
            <a:schemeClr val="tx2"/>
          </a:solidFill>
          <a:latin typeface="Arial Black" pitchFamily="34" charset="0"/>
          <a:cs typeface="Arial" charset="0"/>
        </a:defRPr>
      </a:lvl6pPr>
      <a:lvl7pPr marL="914400" algn="l" rtl="0" fontAlgn="base">
        <a:spcBef>
          <a:spcPct val="0"/>
        </a:spcBef>
        <a:spcAft>
          <a:spcPct val="0"/>
        </a:spcAft>
        <a:defRPr sz="4000">
          <a:solidFill>
            <a:schemeClr val="tx2"/>
          </a:solidFill>
          <a:latin typeface="Arial Black" pitchFamily="34" charset="0"/>
          <a:cs typeface="Arial" charset="0"/>
        </a:defRPr>
      </a:lvl7pPr>
      <a:lvl8pPr marL="1371600" algn="l" rtl="0" fontAlgn="base">
        <a:spcBef>
          <a:spcPct val="0"/>
        </a:spcBef>
        <a:spcAft>
          <a:spcPct val="0"/>
        </a:spcAft>
        <a:defRPr sz="4000">
          <a:solidFill>
            <a:schemeClr val="tx2"/>
          </a:solidFill>
          <a:latin typeface="Arial Black" pitchFamily="34" charset="0"/>
          <a:cs typeface="Arial" charset="0"/>
        </a:defRPr>
      </a:lvl8pPr>
      <a:lvl9pPr marL="1828800" algn="l" rtl="0" fontAlgn="base">
        <a:spcBef>
          <a:spcPct val="0"/>
        </a:spcBef>
        <a:spcAft>
          <a:spcPct val="0"/>
        </a:spcAft>
        <a:defRPr sz="40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0"/>
          <a:ext cx="9296400" cy="6996113"/>
        </p:xfrm>
        <a:graphic>
          <a:graphicData uri="http://schemas.openxmlformats.org/presentationml/2006/ole">
            <p:oleObj spid="_x0000_s35842" name="Presentation" r:id="rId3" imgW="4572180" imgH="3428932" progId="PowerPoint.Show.8">
              <p:embed/>
            </p:oleObj>
          </a:graphicData>
        </a:graphic>
      </p:graphicFrame>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Untitled-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388" y="115888"/>
            <a:ext cx="8893175" cy="914400"/>
          </a:xfrm>
        </p:spPr>
        <p:txBody>
          <a:bodyPr/>
          <a:lstStyle/>
          <a:p>
            <a:pPr algn="ctr"/>
            <a:r>
              <a:rPr lang="en-US" sz="2600" b="1" i="1">
                <a:solidFill>
                  <a:srgbClr val="66FF33"/>
                </a:solidFill>
                <a:latin typeface="Times New Roman" pitchFamily="18" charset="0"/>
                <a:cs typeface="Times New Roman" pitchFamily="18" charset="0"/>
              </a:rPr>
              <a:t>Factors favoring relapse of thyrotoxicosis after treatment of Graves’ disease with thionamides</a:t>
            </a:r>
          </a:p>
        </p:txBody>
      </p:sp>
      <p:sp>
        <p:nvSpPr>
          <p:cNvPr id="51203" name="Rectangle 3"/>
          <p:cNvSpPr>
            <a:spLocks noGrp="1" noChangeArrowheads="1"/>
          </p:cNvSpPr>
          <p:nvPr>
            <p:ph type="body" idx="1"/>
          </p:nvPr>
        </p:nvSpPr>
        <p:spPr>
          <a:xfrm>
            <a:off x="250825" y="1196975"/>
            <a:ext cx="8569325" cy="5300663"/>
          </a:xfrm>
        </p:spPr>
        <p:txBody>
          <a:bodyPr/>
          <a:lstStyle/>
          <a:p>
            <a:pPr>
              <a:lnSpc>
                <a:spcPct val="90000"/>
              </a:lnSpc>
              <a:buFontTx/>
              <a:buNone/>
            </a:pPr>
            <a:r>
              <a:rPr lang="en-US" sz="2800" b="1">
                <a:solidFill>
                  <a:srgbClr val="FFFF00"/>
                </a:solidFill>
                <a:latin typeface="Times New Roman" pitchFamily="18" charset="0"/>
                <a:cs typeface="Times New Roman" pitchFamily="18" charset="0"/>
              </a:rPr>
              <a:t>More consistent factors:</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Severe degree of thyrotoxicosis</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Large goiter</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Lack of decrease of goiter size during therapy</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High T3 to T4 ratio in serum </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Higher baseline levels of anti-TSH receptor antibodies</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Lack of normalization of serum TSH</a:t>
            </a:r>
          </a:p>
          <a:p>
            <a:pPr>
              <a:lnSpc>
                <a:spcPct val="90000"/>
              </a:lnSpc>
              <a:buFontTx/>
              <a:buNone/>
            </a:pPr>
            <a:r>
              <a:rPr lang="en-US" sz="2800" b="1">
                <a:solidFill>
                  <a:srgbClr val="FFFF00"/>
                </a:solidFill>
                <a:latin typeface="Times New Roman" pitchFamily="18" charset="0"/>
                <a:cs typeface="Times New Roman" pitchFamily="18" charset="0"/>
              </a:rPr>
              <a:t>Inconsistent factors:</a:t>
            </a:r>
          </a:p>
          <a:p>
            <a:pPr>
              <a:lnSpc>
                <a:spcPct val="90000"/>
              </a:lnSpc>
              <a:buClr>
                <a:srgbClr val="FF3300"/>
              </a:buClr>
              <a:buFont typeface="Wingdings" pitchFamily="2" charset="2"/>
              <a:buChar char="§"/>
            </a:pPr>
            <a:r>
              <a:rPr lang="en-US" sz="2400" b="1">
                <a:latin typeface="Times New Roman" pitchFamily="18" charset="0"/>
                <a:cs typeface="Times New Roman" pitchFamily="18" charset="0"/>
              </a:rPr>
              <a:t>Sex, age, cigarette smoking, duration of symptoms before diagnosis, presence of ophthalmopathy, psychiatric disorders, (depression, hypochondriasis, paranoia, mental fatigue) and problems of daily life</a:t>
            </a:r>
          </a:p>
          <a:p>
            <a:pPr>
              <a:lnSpc>
                <a:spcPct val="90000"/>
              </a:lnSpc>
              <a:buClr>
                <a:srgbClr val="FF3300"/>
              </a:buClr>
              <a:buFont typeface="Wingdings" pitchFamily="2" charset="2"/>
              <a:buChar char="§"/>
            </a:pPr>
            <a:endParaRPr lang="en-US" sz="1600" b="1">
              <a:latin typeface="Times New Roman" pitchFamily="18" charset="0"/>
              <a:cs typeface="Times New Roman" pitchFamily="18" charset="0"/>
            </a:endParaRPr>
          </a:p>
          <a:p>
            <a:pPr>
              <a:lnSpc>
                <a:spcPct val="90000"/>
              </a:lnSpc>
              <a:buFontTx/>
              <a:buNone/>
            </a:pPr>
            <a:r>
              <a:rPr lang="en-US" sz="1600" b="1">
                <a:solidFill>
                  <a:srgbClr val="00FFFF"/>
                </a:solidFill>
                <a:latin typeface="Times New Roman" pitchFamily="18" charset="0"/>
                <a:cs typeface="Times New Roman" pitchFamily="18" charset="0"/>
              </a:rPr>
              <a:t>Azizi F. Exper Opin Drug Saf 2006; 5: 107-116</a:t>
            </a:r>
          </a:p>
          <a:p>
            <a:pPr>
              <a:lnSpc>
                <a:spcPct val="90000"/>
              </a:lnSpc>
              <a:buFontTx/>
              <a:buNone/>
            </a:pPr>
            <a:endParaRPr lang="en-US" sz="1600" b="1">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0" dur="500"/>
                                        <p:tgtEl>
                                          <p:spTgt spid="51203">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4" dur="500"/>
                                        <p:tgtEl>
                                          <p:spTgt spid="51203">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8" dur="500"/>
                                        <p:tgtEl>
                                          <p:spTgt spid="51203">
                                            <p:txEl>
                                              <p:pRg st="3" end="3"/>
                                            </p:txEl>
                                          </p:spTgt>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2" dur="500"/>
                                        <p:tgtEl>
                                          <p:spTgt spid="51203">
                                            <p:txEl>
                                              <p:pRg st="4" end="4"/>
                                            </p:txEl>
                                          </p:spTgt>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51203">
                                            <p:txEl>
                                              <p:pRg st="5" end="5"/>
                                            </p:txEl>
                                          </p:spTgt>
                                        </p:tgtEl>
                                        <p:attrNameLst>
                                          <p:attrName>style.visibility</p:attrName>
                                        </p:attrNameLst>
                                      </p:cBhvr>
                                      <p:to>
                                        <p:strVal val="visible"/>
                                      </p:to>
                                    </p:set>
                                    <p:animEffect transition="in" filter="blinds(horizontal)">
                                      <p:cBhvr>
                                        <p:cTn id="26" dur="500"/>
                                        <p:tgtEl>
                                          <p:spTgt spid="51203">
                                            <p:txEl>
                                              <p:pRg st="5" end="5"/>
                                            </p:txEl>
                                          </p:spTgt>
                                        </p:tgtEl>
                                      </p:cBhvr>
                                    </p:animEffect>
                                  </p:childTnLst>
                                </p:cTn>
                              </p:par>
                            </p:childTnLst>
                          </p:cTn>
                        </p:par>
                        <p:par>
                          <p:cTn id="27" fill="hold">
                            <p:stCondLst>
                              <p:cond delay="2500"/>
                            </p:stCondLst>
                            <p:childTnLst>
                              <p:par>
                                <p:cTn id="28" presetID="3" presetClass="entr" presetSubtype="10" fill="hold" nodeType="afterEffect">
                                  <p:stCondLst>
                                    <p:cond delay="0"/>
                                  </p:stCondLst>
                                  <p:childTnLst>
                                    <p:set>
                                      <p:cBhvr>
                                        <p:cTn id="29"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30" dur="500"/>
                                        <p:tgtEl>
                                          <p:spTgt spid="51203">
                                            <p:txEl>
                                              <p:pRg st="6" end="6"/>
                                            </p:txEl>
                                          </p:spTgt>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51203">
                                            <p:txEl>
                                              <p:pRg st="7" end="7"/>
                                            </p:txEl>
                                          </p:spTgt>
                                        </p:tgtEl>
                                        <p:attrNameLst>
                                          <p:attrName>style.visibility</p:attrName>
                                        </p:attrNameLst>
                                      </p:cBhvr>
                                      <p:to>
                                        <p:strVal val="visible"/>
                                      </p:to>
                                    </p:se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37"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1625" y="188913"/>
            <a:ext cx="8447088" cy="914400"/>
          </a:xfrm>
        </p:spPr>
        <p:txBody>
          <a:bodyPr/>
          <a:lstStyle/>
          <a:p>
            <a:r>
              <a:rPr lang="en-US" b="1" i="1">
                <a:solidFill>
                  <a:srgbClr val="66FF33"/>
                </a:solidFill>
                <a:latin typeface="Times New Roman" pitchFamily="18" charset="0"/>
                <a:ea typeface="MS Mincho" pitchFamily="49" charset="-128"/>
                <a:cs typeface="Times New Roman" pitchFamily="18" charset="0"/>
              </a:rPr>
              <a:t>Duration of therapy with thionamides</a:t>
            </a:r>
          </a:p>
        </p:txBody>
      </p:sp>
      <p:sp>
        <p:nvSpPr>
          <p:cNvPr id="47107" name="Rectangle 3"/>
          <p:cNvSpPr>
            <a:spLocks noGrp="1" noChangeArrowheads="1"/>
          </p:cNvSpPr>
          <p:nvPr>
            <p:ph type="body" sz="half" idx="1"/>
          </p:nvPr>
        </p:nvSpPr>
        <p:spPr>
          <a:xfrm>
            <a:off x="107950" y="1412875"/>
            <a:ext cx="5256213" cy="5111750"/>
          </a:xfrm>
        </p:spPr>
        <p:txBody>
          <a:bodyPr/>
          <a:lstStyle/>
          <a:p>
            <a:pPr marL="609600" indent="-609600" algn="just">
              <a:lnSpc>
                <a:spcPct val="160000"/>
              </a:lnSpc>
              <a:buFontTx/>
              <a:buNone/>
            </a:pPr>
            <a:r>
              <a:rPr lang="en-US" sz="2300" b="1">
                <a:latin typeface="Times New Roman" pitchFamily="18" charset="0"/>
                <a:ea typeface="MS Mincho" pitchFamily="49" charset="-128"/>
                <a:cs typeface="Times New Roman" pitchFamily="18" charset="0"/>
              </a:rPr>
              <a:t>1.</a:t>
            </a:r>
            <a:r>
              <a:rPr lang="en-US" sz="2300" b="1">
                <a:solidFill>
                  <a:srgbClr val="FFFF00"/>
                </a:solidFill>
                <a:latin typeface="Times New Roman" pitchFamily="18" charset="0"/>
                <a:ea typeface="MS Mincho" pitchFamily="49" charset="-128"/>
                <a:cs typeface="Times New Roman" pitchFamily="18" charset="0"/>
              </a:rPr>
              <a:t> Preparation for ablation</a:t>
            </a:r>
            <a:r>
              <a:rPr lang="en-US" sz="2300" b="1">
                <a:latin typeface="Times New Roman" pitchFamily="18" charset="0"/>
                <a:ea typeface="MS Mincho" pitchFamily="49" charset="-128"/>
                <a:cs typeface="Times New Roman" pitchFamily="18" charset="0"/>
              </a:rPr>
              <a:t> of the thyroid: the duration of therapy is up to the time that patient attains euthyroidism. Methimazole is the preferred agent for attaining euthyroidism before radioiodine therapy.</a:t>
            </a:r>
          </a:p>
          <a:p>
            <a:pPr marL="609600" indent="-609600" algn="just">
              <a:lnSpc>
                <a:spcPct val="160000"/>
              </a:lnSpc>
              <a:buFontTx/>
              <a:buNone/>
            </a:pPr>
            <a:r>
              <a:rPr lang="en-US" sz="2300" b="1">
                <a:latin typeface="Times New Roman" pitchFamily="18" charset="0"/>
                <a:ea typeface="MS Mincho" pitchFamily="49" charset="-128"/>
                <a:cs typeface="Times New Roman" pitchFamily="18" charset="0"/>
              </a:rPr>
              <a:t>2.  </a:t>
            </a:r>
            <a:r>
              <a:rPr lang="en-US" sz="2300" b="1">
                <a:solidFill>
                  <a:srgbClr val="FFFF00"/>
                </a:solidFill>
                <a:latin typeface="Times New Roman" pitchFamily="18" charset="0"/>
                <a:ea typeface="MS Mincho" pitchFamily="49" charset="-128"/>
                <a:cs typeface="Times New Roman" pitchFamily="18" charset="0"/>
              </a:rPr>
              <a:t>Treatment of diffuse toxic goiter.</a:t>
            </a:r>
            <a:r>
              <a:rPr lang="en-US" sz="2300" b="1">
                <a:latin typeface="Times New Roman" pitchFamily="18" charset="0"/>
                <a:ea typeface="MS Mincho" pitchFamily="49" charset="-128"/>
                <a:cs typeface="Times New Roman" pitchFamily="18" charset="0"/>
              </a:rPr>
              <a:t> </a:t>
            </a:r>
          </a:p>
        </p:txBody>
      </p:sp>
      <p:pic>
        <p:nvPicPr>
          <p:cNvPr id="47108" name="Picture 4" descr="Untitled-2"/>
          <p:cNvPicPr>
            <a:picLocks noGrp="1" noChangeAspect="1" noChangeArrowheads="1"/>
          </p:cNvPicPr>
          <p:nvPr>
            <p:ph sz="half" idx="2"/>
          </p:nvPr>
        </p:nvPicPr>
        <p:blipFill>
          <a:blip r:embed="rId2" cstate="print"/>
          <a:srcRect/>
          <a:stretch>
            <a:fillRect/>
          </a:stretch>
        </p:blipFill>
        <p:spPr>
          <a:xfrm>
            <a:off x="5964238" y="1628775"/>
            <a:ext cx="3013075" cy="4457700"/>
          </a:xfrm>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1" dur="500"/>
                                        <p:tgtEl>
                                          <p:spTgt spid="4710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blinds(horizontal)">
                                      <p:cBhvr>
                                        <p:cTn id="15"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7950" y="188913"/>
            <a:ext cx="9217025" cy="863600"/>
          </a:xfrm>
        </p:spPr>
        <p:txBody>
          <a:bodyPr/>
          <a:lstStyle/>
          <a:p>
            <a:pPr algn="ctr"/>
            <a:r>
              <a:rPr lang="en-US" sz="2800" b="1" i="1" dirty="0">
                <a:solidFill>
                  <a:srgbClr val="66FF33"/>
                </a:solidFill>
                <a:latin typeface="Times New Roman" pitchFamily="18" charset="0"/>
                <a:cs typeface="Times New Roman" pitchFamily="18" charset="0"/>
              </a:rPr>
              <a:t>Frequently seen adverse reactions to </a:t>
            </a:r>
            <a:r>
              <a:rPr lang="en-US" sz="2800" b="1" i="1" dirty="0" err="1">
                <a:solidFill>
                  <a:srgbClr val="66FF33"/>
                </a:solidFill>
                <a:latin typeface="Times New Roman" pitchFamily="18" charset="0"/>
                <a:cs typeface="Times New Roman" pitchFamily="18" charset="0"/>
              </a:rPr>
              <a:t>thionamide</a:t>
            </a:r>
            <a:r>
              <a:rPr lang="en-US" sz="2800" b="1" i="1" dirty="0">
                <a:solidFill>
                  <a:srgbClr val="66FF33"/>
                </a:solidFill>
                <a:latin typeface="Times New Roman" pitchFamily="18" charset="0"/>
                <a:cs typeface="Times New Roman" pitchFamily="18" charset="0"/>
              </a:rPr>
              <a:t> agents</a:t>
            </a:r>
            <a:r>
              <a:rPr lang="en-US" sz="2800" b="1" i="1" dirty="0">
                <a:solidFill>
                  <a:srgbClr val="FF3300"/>
                </a:solidFill>
                <a:latin typeface="Times New Roman" pitchFamily="18" charset="0"/>
                <a:cs typeface="Times New Roman" pitchFamily="18" charset="0"/>
              </a:rPr>
              <a:t>*</a:t>
            </a:r>
            <a:endParaRPr lang="en-US" sz="2800" b="1" i="1" dirty="0">
              <a:solidFill>
                <a:srgbClr val="66FF33"/>
              </a:solidFill>
              <a:latin typeface="Times New Roman" pitchFamily="18" charset="0"/>
              <a:cs typeface="Times New Roman" pitchFamily="18" charset="0"/>
            </a:endParaRPr>
          </a:p>
        </p:txBody>
      </p:sp>
      <p:graphicFrame>
        <p:nvGraphicFramePr>
          <p:cNvPr id="169987" name="Group 3"/>
          <p:cNvGraphicFramePr>
            <a:graphicFrameLocks noGrp="1"/>
          </p:cNvGraphicFramePr>
          <p:nvPr>
            <p:ph type="tbl" idx="1"/>
          </p:nvPr>
        </p:nvGraphicFramePr>
        <p:xfrm>
          <a:off x="396875" y="1268413"/>
          <a:ext cx="8351838" cy="4297680"/>
        </p:xfrm>
        <a:graphic>
          <a:graphicData uri="http://schemas.openxmlformats.org/drawingml/2006/table">
            <a:tbl>
              <a:tblPr/>
              <a:tblGrid>
                <a:gridCol w="2319338"/>
                <a:gridCol w="3543300"/>
                <a:gridCol w="2489200"/>
              </a:tblGrid>
              <a:tr h="344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Adverse reaction</a:t>
                      </a: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Thionamide drug responsible</a:t>
                      </a: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Frequency (%)</a:t>
                      </a:r>
                    </a:p>
                  </a:txBody>
                  <a:tcPr horzOverflow="overflow">
                    <a:lnL>
                      <a:noFill/>
                    </a:lnL>
                    <a:lnR cap="flat">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4333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FFFF00"/>
                          </a:solidFill>
                          <a:effectLst/>
                          <a:latin typeface="Times New Roman" pitchFamily="18" charset="0"/>
                          <a:cs typeface="Times New Roman" pitchFamily="18" charset="0"/>
                        </a:rPr>
                        <a:t>Major</a:t>
                      </a: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4127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Polyarthritis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Agranulocytosis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 and propylthiouracil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Propylthiouracil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0.37-0.4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0.1-0.35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Immunoallergic Hepatitis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Propylthiouracil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0.1-1.0</a:t>
                      </a:r>
                    </a:p>
                  </a:txBody>
                  <a:tcPr horzOverflow="overflow">
                    <a:lnL>
                      <a:noFill/>
                    </a:lnL>
                    <a:lnR cap="flat">
                      <a:noFill/>
                    </a:lnR>
                    <a:lnT>
                      <a:noFill/>
                    </a:lnT>
                    <a:lnB>
                      <a:noFill/>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FFFF00"/>
                          </a:solidFill>
                          <a:effectLst/>
                          <a:latin typeface="Times New Roman" pitchFamily="18" charset="0"/>
                          <a:cs typeface="Times New Roman" pitchFamily="18" charset="0"/>
                        </a:rPr>
                        <a:t>Minor</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cap="flat">
                      <a:noFill/>
                    </a:lnR>
                    <a:lnT>
                      <a:noFill/>
                    </a:lnT>
                    <a:lnB>
                      <a:noFill/>
                    </a:lnB>
                    <a:lnTlToBr>
                      <a:noFill/>
                    </a:lnTlToBr>
                    <a:lnBlToTr>
                      <a:noFill/>
                    </a:lnBlToTr>
                    <a:noFill/>
                  </a:tcPr>
                </a:tc>
              </a:tr>
              <a:tr h="411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Skin reactions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Arthralgias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GI discomfort</a:t>
                      </a:r>
                    </a:p>
                  </a:txBody>
                  <a:tcPr horzOverflow="overflow">
                    <a:lnL cap="flat">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 and propylthiouracil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 and propylthiouracil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 and propylthiouracil</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170021" name="Text Box 37"/>
          <p:cNvSpPr txBox="1">
            <a:spLocks noChangeArrowheads="1"/>
          </p:cNvSpPr>
          <p:nvPr/>
        </p:nvSpPr>
        <p:spPr bwMode="auto">
          <a:xfrm>
            <a:off x="433388" y="5589588"/>
            <a:ext cx="8242300" cy="1216025"/>
          </a:xfrm>
          <a:prstGeom prst="rect">
            <a:avLst/>
          </a:prstGeom>
          <a:noFill/>
          <a:ln w="9525">
            <a:noFill/>
            <a:miter lim="800000"/>
            <a:headEnd/>
            <a:tailEnd/>
          </a:ln>
          <a:effectLst/>
        </p:spPr>
        <p:txBody>
          <a:bodyPr wrap="none">
            <a:spAutoFit/>
          </a:bodyPr>
          <a:lstStyle/>
          <a:p>
            <a:pPr>
              <a:spcBef>
                <a:spcPct val="30000"/>
              </a:spcBef>
              <a:buClr>
                <a:srgbClr val="FF3300"/>
              </a:buClr>
              <a:buFont typeface="Wingdings" pitchFamily="2" charset="2"/>
              <a:buChar char="§"/>
            </a:pPr>
            <a:r>
              <a:rPr lang="en-US" sz="1600" b="1">
                <a:solidFill>
                  <a:srgbClr val="00FFFF"/>
                </a:solidFill>
                <a:latin typeface="Times New Roman" pitchFamily="18" charset="0"/>
                <a:cs typeface="Times New Roman" pitchFamily="18" charset="0"/>
              </a:rPr>
              <a:t>Adverse reactions to methimazole are dose related; those of propylthiouracil are less clearly</a:t>
            </a:r>
          </a:p>
          <a:p>
            <a:pPr>
              <a:spcBef>
                <a:spcPct val="30000"/>
              </a:spcBef>
              <a:buClr>
                <a:srgbClr val="FF3300"/>
              </a:buClr>
              <a:buFont typeface="Wingdings" pitchFamily="2" charset="2"/>
              <a:buNone/>
            </a:pPr>
            <a:r>
              <a:rPr lang="en-US" sz="1600" b="1">
                <a:solidFill>
                  <a:srgbClr val="00FFFF"/>
                </a:solidFill>
                <a:latin typeface="Times New Roman" pitchFamily="18" charset="0"/>
                <a:cs typeface="Times New Roman" pitchFamily="18" charset="0"/>
              </a:rPr>
              <a:t> related to dose</a:t>
            </a:r>
          </a:p>
          <a:p>
            <a:pPr>
              <a:spcBef>
                <a:spcPct val="30000"/>
              </a:spcBef>
              <a:buClr>
                <a:srgbClr val="FF3300"/>
              </a:buClr>
              <a:buFont typeface="Wingdings" pitchFamily="2" charset="2"/>
              <a:buNone/>
            </a:pPr>
            <a:r>
              <a:rPr lang="en-US" sz="1600" b="1">
                <a:solidFill>
                  <a:srgbClr val="00FFFF"/>
                </a:solidFill>
                <a:latin typeface="Times New Roman" pitchFamily="18" charset="0"/>
                <a:cs typeface="Times New Roman" pitchFamily="18" charset="0"/>
              </a:rPr>
              <a:t>Azizi F. Exper Opin Drug Saf 2006; 5: 107-116</a:t>
            </a:r>
          </a:p>
          <a:p>
            <a:pPr>
              <a:buClr>
                <a:srgbClr val="FF3300"/>
              </a:buClr>
              <a:buFont typeface="Wingdings" pitchFamily="2" charset="2"/>
              <a:buChar char="§"/>
            </a:pPr>
            <a:endParaRPr lang="en-US" sz="1600" b="1">
              <a:solidFill>
                <a:srgbClr val="00FFFF"/>
              </a:solidFill>
              <a:latin typeface="Times New Roman" pitchFamily="18" charset="0"/>
              <a:cs typeface="Times New Roman" pitchFamily="18" charset="0"/>
            </a:endParaRPr>
          </a:p>
        </p:txBody>
      </p:sp>
      <p:sp>
        <p:nvSpPr>
          <p:cNvPr id="170022" name="Rectangle 38"/>
          <p:cNvSpPr>
            <a:spLocks noChangeArrowheads="1"/>
          </p:cNvSpPr>
          <p:nvPr/>
        </p:nvSpPr>
        <p:spPr bwMode="auto">
          <a:xfrm>
            <a:off x="6877050" y="2420938"/>
            <a:ext cx="1223963" cy="720725"/>
          </a:xfrm>
          <a:prstGeom prst="rect">
            <a:avLst/>
          </a:prstGeom>
          <a:noFill/>
          <a:ln w="25400">
            <a:solidFill>
              <a:srgbClr val="FF0000"/>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slide(fromBottom)">
                                      <p:cBhvr>
                                        <p:cTn id="7" dur="500"/>
                                        <p:tgtEl>
                                          <p:spTgt spid="16998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0021"/>
                                        </p:tgtEl>
                                        <p:attrNameLst>
                                          <p:attrName>style.visibility</p:attrName>
                                        </p:attrNameLst>
                                      </p:cBhvr>
                                      <p:to>
                                        <p:strVal val="visible"/>
                                      </p:to>
                                    </p:set>
                                    <p:anim calcmode="lin" valueType="num">
                                      <p:cBhvr additive="base">
                                        <p:cTn id="11" dur="500" fill="hold"/>
                                        <p:tgtEl>
                                          <p:spTgt spid="170021"/>
                                        </p:tgtEl>
                                        <p:attrNameLst>
                                          <p:attrName>ppt_x</p:attrName>
                                        </p:attrNameLst>
                                      </p:cBhvr>
                                      <p:tavLst>
                                        <p:tav tm="0">
                                          <p:val>
                                            <p:strVal val="#ppt_x"/>
                                          </p:val>
                                        </p:tav>
                                        <p:tav tm="100000">
                                          <p:val>
                                            <p:strVal val="#ppt_x"/>
                                          </p:val>
                                        </p:tav>
                                      </p:tavLst>
                                    </p:anim>
                                    <p:anim calcmode="lin" valueType="num">
                                      <p:cBhvr additive="base">
                                        <p:cTn id="12" dur="500" fill="hold"/>
                                        <p:tgtEl>
                                          <p:spTgt spid="1700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0022"/>
                                        </p:tgtEl>
                                        <p:attrNameLst>
                                          <p:attrName>style.visibility</p:attrName>
                                        </p:attrNameLst>
                                      </p:cBhvr>
                                      <p:to>
                                        <p:strVal val="visible"/>
                                      </p:to>
                                    </p:set>
                                    <p:animEffect transition="in" filter="circle(in)">
                                      <p:cBhvr>
                                        <p:cTn id="17" dur="1000"/>
                                        <p:tgtEl>
                                          <p:spTgt spid="17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1" grpId="0" autoUpdateAnimBg="0"/>
      <p:bldP spid="1700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640960" cy="1210146"/>
          </a:xfrm>
        </p:spPr>
        <p:txBody>
          <a:bodyPr>
            <a:noAutofit/>
          </a:bodyPr>
          <a:lstStyle/>
          <a:p>
            <a:pPr algn="just">
              <a:lnSpc>
                <a:spcPct val="150000"/>
              </a:lnSpc>
            </a:pPr>
            <a:r>
              <a:rPr lang="en-US" sz="2800" b="1" i="1" dirty="0">
                <a:solidFill>
                  <a:srgbClr val="66FF33"/>
                </a:solidFill>
                <a:latin typeface="Times New Roman" pitchFamily="18" charset="0"/>
                <a:cs typeface="Times New Roman" pitchFamily="18" charset="0"/>
              </a:rPr>
              <a:t>The interval until </a:t>
            </a:r>
            <a:r>
              <a:rPr lang="en-US" sz="2800" b="1" i="1" dirty="0" err="1">
                <a:solidFill>
                  <a:srgbClr val="66FF33"/>
                </a:solidFill>
                <a:latin typeface="Times New Roman" pitchFamily="18" charset="0"/>
                <a:cs typeface="Times New Roman" pitchFamily="18" charset="0"/>
              </a:rPr>
              <a:t>agranulocytosis</a:t>
            </a:r>
            <a:r>
              <a:rPr lang="en-US" sz="2800" b="1" i="1">
                <a:solidFill>
                  <a:srgbClr val="66FF33"/>
                </a:solidFill>
                <a:latin typeface="Times New Roman" pitchFamily="18" charset="0"/>
                <a:cs typeface="Times New Roman" pitchFamily="18" charset="0"/>
              </a:rPr>
              <a:t> </a:t>
            </a:r>
            <a:r>
              <a:rPr lang="en-US" sz="2800" b="1" i="1" smtClean="0">
                <a:solidFill>
                  <a:srgbClr val="66FF33"/>
                </a:solidFill>
                <a:latin typeface="Times New Roman" pitchFamily="18" charset="0"/>
                <a:cs typeface="Times New Roman" pitchFamily="18" charset="0"/>
              </a:rPr>
              <a:t>and /or </a:t>
            </a:r>
            <a:r>
              <a:rPr lang="en-US" sz="2800" b="1" i="1" dirty="0" err="1">
                <a:solidFill>
                  <a:srgbClr val="66FF33"/>
                </a:solidFill>
                <a:latin typeface="Times New Roman" pitchFamily="18" charset="0"/>
                <a:cs typeface="Times New Roman" pitchFamily="18" charset="0"/>
              </a:rPr>
              <a:t>neutropenia</a:t>
            </a:r>
            <a:r>
              <a:rPr lang="en-US" sz="2800" b="1" i="1" dirty="0">
                <a:solidFill>
                  <a:srgbClr val="66FF33"/>
                </a:solidFill>
                <a:latin typeface="Times New Roman" pitchFamily="18" charset="0"/>
                <a:cs typeface="Times New Roman" pitchFamily="18" charset="0"/>
              </a:rPr>
              <a:t/>
            </a:r>
            <a:br>
              <a:rPr lang="en-US" sz="2800" b="1" i="1" dirty="0">
                <a:solidFill>
                  <a:srgbClr val="66FF33"/>
                </a:solidFill>
                <a:latin typeface="Times New Roman" pitchFamily="18" charset="0"/>
                <a:cs typeface="Times New Roman" pitchFamily="18" charset="0"/>
              </a:rPr>
            </a:br>
            <a:r>
              <a:rPr lang="en-US" sz="2800" b="1" i="1" dirty="0">
                <a:solidFill>
                  <a:srgbClr val="66FF33"/>
                </a:solidFill>
                <a:latin typeface="Times New Roman" pitchFamily="18" charset="0"/>
                <a:cs typeface="Times New Roman" pitchFamily="18" charset="0"/>
              </a:rPr>
              <a:t>developed after starting </a:t>
            </a:r>
            <a:r>
              <a:rPr lang="en-US" sz="2800" b="1" i="1" dirty="0" err="1">
                <a:solidFill>
                  <a:srgbClr val="66FF33"/>
                </a:solidFill>
                <a:latin typeface="Times New Roman" pitchFamily="18" charset="0"/>
                <a:cs typeface="Times New Roman" pitchFamily="18" charset="0"/>
              </a:rPr>
              <a:t>antithyroid</a:t>
            </a:r>
            <a:r>
              <a:rPr lang="en-US" sz="2800" b="1" i="1" dirty="0">
                <a:solidFill>
                  <a:srgbClr val="66FF33"/>
                </a:solidFill>
                <a:latin typeface="Times New Roman" pitchFamily="18" charset="0"/>
                <a:cs typeface="Times New Roman" pitchFamily="18" charset="0"/>
              </a:rPr>
              <a:t> drug </a:t>
            </a:r>
            <a:r>
              <a:rPr lang="en-US" sz="2800" b="1" i="1" dirty="0" smtClean="0">
                <a:solidFill>
                  <a:srgbClr val="66FF33"/>
                </a:solidFill>
                <a:latin typeface="Times New Roman" pitchFamily="18" charset="0"/>
                <a:cs typeface="Times New Roman" pitchFamily="18" charset="0"/>
              </a:rPr>
              <a:t>treatment</a:t>
            </a:r>
            <a:endParaRPr lang="en-US" sz="2800" b="1" i="1" dirty="0">
              <a:solidFill>
                <a:srgbClr val="66FF33"/>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115616" y="1484784"/>
            <a:ext cx="7056784" cy="4536503"/>
          </a:xfrm>
          <a:prstGeom prst="rect">
            <a:avLst/>
          </a:prstGeom>
          <a:noFill/>
          <a:ln w="9525">
            <a:noFill/>
            <a:miter lim="800000"/>
            <a:headEnd/>
            <a:tailEnd/>
          </a:ln>
        </p:spPr>
      </p:pic>
      <p:sp>
        <p:nvSpPr>
          <p:cNvPr id="4" name="TextBox 3"/>
          <p:cNvSpPr txBox="1"/>
          <p:nvPr/>
        </p:nvSpPr>
        <p:spPr>
          <a:xfrm>
            <a:off x="1403648" y="6248345"/>
            <a:ext cx="4536504" cy="307777"/>
          </a:xfrm>
          <a:prstGeom prst="rect">
            <a:avLst/>
          </a:prstGeom>
          <a:noFill/>
        </p:spPr>
        <p:txBody>
          <a:bodyPr wrap="square" rtlCol="0">
            <a:spAutoFit/>
          </a:bodyPr>
          <a:lstStyle/>
          <a:p>
            <a:r>
              <a:rPr lang="en-US" sz="1400" b="1" dirty="0" err="1" smtClean="0">
                <a:solidFill>
                  <a:srgbClr val="00FFFF"/>
                </a:solidFill>
                <a:latin typeface="Times New Roman" pitchFamily="18" charset="0"/>
                <a:cs typeface="Times New Roman" pitchFamily="18" charset="0"/>
              </a:rPr>
              <a:t>Takata</a:t>
            </a:r>
            <a:r>
              <a:rPr lang="en-US" sz="1400" b="1" dirty="0" smtClean="0">
                <a:solidFill>
                  <a:srgbClr val="00FFFF"/>
                </a:solidFill>
                <a:latin typeface="Times New Roman" pitchFamily="18" charset="0"/>
                <a:cs typeface="Times New Roman" pitchFamily="18" charset="0"/>
              </a:rPr>
              <a:t> K, et al. Thyroid 2009; 19: 559</a:t>
            </a:r>
            <a:endParaRPr lang="en-US" sz="1400" b="1" dirty="0">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79388" y="-171450"/>
            <a:ext cx="8839200" cy="1143000"/>
          </a:xfrm>
        </p:spPr>
        <p:txBody>
          <a:bodyPr/>
          <a:lstStyle/>
          <a:p>
            <a:r>
              <a:rPr lang="en-US" sz="2600" b="1" i="1" dirty="0">
                <a:solidFill>
                  <a:srgbClr val="66FF33"/>
                </a:solidFill>
                <a:latin typeface="Times New Roman" pitchFamily="18" charset="0"/>
                <a:cs typeface="Times New Roman" pitchFamily="18" charset="0"/>
              </a:rPr>
              <a:t>Comparison of various properties of common </a:t>
            </a:r>
            <a:r>
              <a:rPr lang="en-US" sz="2600" b="1" i="1" dirty="0" err="1">
                <a:solidFill>
                  <a:srgbClr val="66FF33"/>
                </a:solidFill>
                <a:latin typeface="Times New Roman" pitchFamily="18" charset="0"/>
                <a:cs typeface="Times New Roman" pitchFamily="18" charset="0"/>
              </a:rPr>
              <a:t>thianomid</a:t>
            </a:r>
            <a:r>
              <a:rPr lang="en-US" sz="2600" b="1" i="1" dirty="0">
                <a:solidFill>
                  <a:srgbClr val="66FF33"/>
                </a:solidFill>
                <a:latin typeface="Times New Roman" pitchFamily="18" charset="0"/>
                <a:cs typeface="Times New Roman" pitchFamily="18" charset="0"/>
              </a:rPr>
              <a:t> drugs </a:t>
            </a:r>
          </a:p>
        </p:txBody>
      </p:sp>
      <p:graphicFrame>
        <p:nvGraphicFramePr>
          <p:cNvPr id="172035" name="Group 3"/>
          <p:cNvGraphicFramePr>
            <a:graphicFrameLocks noGrp="1"/>
          </p:cNvGraphicFramePr>
          <p:nvPr>
            <p:ph type="tbl" idx="1"/>
          </p:nvPr>
        </p:nvGraphicFramePr>
        <p:xfrm>
          <a:off x="361950" y="1125538"/>
          <a:ext cx="8602663" cy="4801553"/>
        </p:xfrm>
        <a:graphic>
          <a:graphicData uri="http://schemas.openxmlformats.org/drawingml/2006/table">
            <a:tbl>
              <a:tblPr/>
              <a:tblGrid>
                <a:gridCol w="4953000"/>
                <a:gridCol w="1752600"/>
                <a:gridCol w="1897063"/>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Property </a:t>
                      </a: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Methimazole</a:t>
                      </a: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propylthiouracil </a:t>
                      </a:r>
                    </a:p>
                  </a:txBody>
                  <a:tcPr horzOverflow="overflow">
                    <a:lnL>
                      <a:noFill/>
                    </a:lnL>
                    <a:lnR cap="flat">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Longer half life</a:t>
                      </a: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rPr>
                        <a:t></a:t>
                      </a: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Once or twice daily administration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a:noFill/>
                    </a:lnT>
                    <a:lnB>
                      <a:noFill/>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More speedy improvement is serum T4 and T3</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Better patient compliance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Lower treatment failure with radioiodine treatment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a:noFill/>
                    </a:lnT>
                    <a:lnB>
                      <a:noFill/>
                    </a:lnB>
                    <a:lnTlToBr>
                      <a:noFill/>
                    </a:lnTlToBr>
                    <a:lnBlToTr>
                      <a:noFill/>
                    </a:lnBlToTr>
                    <a:noFill/>
                  </a:tcPr>
                </a:tc>
              </a:tr>
              <a:tr h="303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Major side effects: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a:noFill/>
                    </a:lnL>
                    <a:lnR cap="flat">
                      <a:noFill/>
                    </a:lnR>
                    <a:lnT>
                      <a:noFill/>
                    </a:lnT>
                    <a:lnB>
                      <a:noFill/>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Agranulocytosis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a:noFill/>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Polyartritis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a:noFill/>
                    </a:lnB>
                    <a:lnTlToBr>
                      <a:noFill/>
                    </a:lnTlToBr>
                    <a:lnBlToTr>
                      <a:noFill/>
                    </a:lnBlToTr>
                    <a:noFill/>
                  </a:tcPr>
                </a:tc>
              </a:tr>
              <a:tr h="228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Immunoallergic hepatitis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a:noFill/>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Safety in pregnancy </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a:noFill/>
                    </a:lnB>
                    <a:lnTlToBr>
                      <a:noFill/>
                    </a:lnTlToBr>
                    <a:lnBlToTr>
                      <a:noFill/>
                    </a:lnBlToTr>
                    <a:noFill/>
                  </a:tcPr>
                </a:tc>
              </a:tr>
              <a:tr h="3651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Safety in lactation</a:t>
                      </a:r>
                    </a:p>
                  </a:txBody>
                  <a:tcPr horzOverflow="overflow">
                    <a:lnL cap="flat">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172099" name="Text Box 67"/>
          <p:cNvSpPr txBox="1">
            <a:spLocks noChangeArrowheads="1"/>
          </p:cNvSpPr>
          <p:nvPr/>
        </p:nvSpPr>
        <p:spPr bwMode="auto">
          <a:xfrm>
            <a:off x="561975" y="6076950"/>
            <a:ext cx="3722688" cy="304800"/>
          </a:xfrm>
          <a:prstGeom prst="rect">
            <a:avLst/>
          </a:prstGeom>
          <a:noFill/>
          <a:ln w="9525">
            <a:noFill/>
            <a:miter lim="800000"/>
            <a:headEnd/>
            <a:tailEnd/>
          </a:ln>
          <a:effectLst/>
        </p:spPr>
        <p:txBody>
          <a:bodyPr wrap="none">
            <a:spAutoFit/>
          </a:bodyPr>
          <a:lstStyle/>
          <a:p>
            <a:pPr>
              <a:spcBef>
                <a:spcPct val="30000"/>
              </a:spcBef>
            </a:pPr>
            <a:r>
              <a:rPr lang="en-US" sz="1400" b="1" dirty="0" err="1">
                <a:solidFill>
                  <a:srgbClr val="00FFFF"/>
                </a:solidFill>
                <a:latin typeface="Times New Roman" pitchFamily="18" charset="0"/>
                <a:cs typeface="Times New Roman" pitchFamily="18" charset="0"/>
              </a:rPr>
              <a:t>Azizi</a:t>
            </a:r>
            <a:r>
              <a:rPr lang="en-US" sz="1400" b="1" dirty="0">
                <a:solidFill>
                  <a:srgbClr val="00FFFF"/>
                </a:solidFill>
                <a:latin typeface="Times New Roman" pitchFamily="18" charset="0"/>
                <a:cs typeface="Times New Roman" pitchFamily="18" charset="0"/>
              </a:rPr>
              <a:t> F. </a:t>
            </a:r>
            <a:r>
              <a:rPr lang="en-US" sz="1400" b="1" dirty="0" err="1">
                <a:solidFill>
                  <a:srgbClr val="00FFFF"/>
                </a:solidFill>
                <a:latin typeface="Times New Roman" pitchFamily="18" charset="0"/>
                <a:cs typeface="Times New Roman" pitchFamily="18" charset="0"/>
              </a:rPr>
              <a:t>Exper</a:t>
            </a:r>
            <a:r>
              <a:rPr lang="en-US" sz="1400" b="1" dirty="0">
                <a:solidFill>
                  <a:srgbClr val="00FFFF"/>
                </a:solidFill>
                <a:latin typeface="Times New Roman" pitchFamily="18" charset="0"/>
                <a:cs typeface="Times New Roman" pitchFamily="18" charset="0"/>
              </a:rPr>
              <a:t> </a:t>
            </a:r>
            <a:r>
              <a:rPr lang="en-US" sz="1400" b="1" dirty="0" err="1">
                <a:solidFill>
                  <a:srgbClr val="00FFFF"/>
                </a:solidFill>
                <a:latin typeface="Times New Roman" pitchFamily="18" charset="0"/>
                <a:cs typeface="Times New Roman" pitchFamily="18" charset="0"/>
              </a:rPr>
              <a:t>Opin</a:t>
            </a:r>
            <a:r>
              <a:rPr lang="en-US" sz="1400" b="1" dirty="0">
                <a:solidFill>
                  <a:srgbClr val="00FFFF"/>
                </a:solidFill>
                <a:latin typeface="Times New Roman" pitchFamily="18" charset="0"/>
                <a:cs typeface="Times New Roman" pitchFamily="18" charset="0"/>
              </a:rPr>
              <a:t> Drug </a:t>
            </a:r>
            <a:r>
              <a:rPr lang="en-US" sz="1400" b="1" dirty="0" err="1">
                <a:solidFill>
                  <a:srgbClr val="00FFFF"/>
                </a:solidFill>
                <a:latin typeface="Times New Roman" pitchFamily="18" charset="0"/>
                <a:cs typeface="Times New Roman" pitchFamily="18" charset="0"/>
              </a:rPr>
              <a:t>Saf</a:t>
            </a:r>
            <a:r>
              <a:rPr lang="en-US" sz="1400" b="1" dirty="0">
                <a:solidFill>
                  <a:srgbClr val="00FFFF"/>
                </a:solidFill>
                <a:latin typeface="Times New Roman" pitchFamily="18" charset="0"/>
                <a:cs typeface="Times New Roman" pitchFamily="18" charset="0"/>
              </a:rPr>
              <a:t> 2006; 5: 107-116</a:t>
            </a:r>
            <a:endParaRPr lang="en-US" sz="1400" dirty="0">
              <a:latin typeface="Times New Roman" pitchFamily="18" charset="0"/>
              <a:cs typeface="Times New Roman" pitchFamily="18" charset="0"/>
            </a:endParaRPr>
          </a:p>
        </p:txBody>
      </p:sp>
      <p:sp>
        <p:nvSpPr>
          <p:cNvPr id="172100" name="Rectangle 68"/>
          <p:cNvSpPr>
            <a:spLocks noChangeArrowheads="1"/>
          </p:cNvSpPr>
          <p:nvPr/>
        </p:nvSpPr>
        <p:spPr bwMode="auto">
          <a:xfrm>
            <a:off x="5940425" y="1628775"/>
            <a:ext cx="503238" cy="1800225"/>
          </a:xfrm>
          <a:prstGeom prst="rect">
            <a:avLst/>
          </a:prstGeom>
          <a:noFill/>
          <a:ln w="25400">
            <a:solidFill>
              <a:srgbClr val="FF0000"/>
            </a:solidFill>
            <a:miter lim="800000"/>
            <a:headEnd/>
            <a:tailEnd/>
          </a:ln>
          <a:effectLst/>
        </p:spPr>
        <p:txBody>
          <a:bodyPr wrap="none" anchor="ctr"/>
          <a:lstStyle/>
          <a:p>
            <a:endParaRPr lang="en-US"/>
          </a:p>
        </p:txBody>
      </p:sp>
      <p:sp>
        <p:nvSpPr>
          <p:cNvPr id="172101" name="Rectangle 69"/>
          <p:cNvSpPr>
            <a:spLocks noChangeArrowheads="1"/>
          </p:cNvSpPr>
          <p:nvPr/>
        </p:nvSpPr>
        <p:spPr bwMode="auto">
          <a:xfrm>
            <a:off x="5795963" y="4868863"/>
            <a:ext cx="2592387" cy="360362"/>
          </a:xfrm>
          <a:prstGeom prst="rect">
            <a:avLst/>
          </a:prstGeom>
          <a:noFill/>
          <a:ln w="25400">
            <a:solidFill>
              <a:srgbClr val="FF0000"/>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2035"/>
                                        </p:tgtEl>
                                        <p:attrNameLst>
                                          <p:attrName>style.visibility</p:attrName>
                                        </p:attrNameLst>
                                      </p:cBhvr>
                                      <p:to>
                                        <p:strVal val="visible"/>
                                      </p:to>
                                    </p:set>
                                    <p:anim calcmode="lin" valueType="num">
                                      <p:cBhvr additive="base">
                                        <p:cTn id="7" dur="500" fill="hold"/>
                                        <p:tgtEl>
                                          <p:spTgt spid="172035"/>
                                        </p:tgtEl>
                                        <p:attrNameLst>
                                          <p:attrName>ppt_x</p:attrName>
                                        </p:attrNameLst>
                                      </p:cBhvr>
                                      <p:tavLst>
                                        <p:tav tm="0">
                                          <p:val>
                                            <p:strVal val="#ppt_x"/>
                                          </p:val>
                                        </p:tav>
                                        <p:tav tm="100000">
                                          <p:val>
                                            <p:strVal val="#ppt_x"/>
                                          </p:val>
                                        </p:tav>
                                      </p:tavLst>
                                    </p:anim>
                                    <p:anim calcmode="lin" valueType="num">
                                      <p:cBhvr additive="base">
                                        <p:cTn id="8" dur="500" fill="hold"/>
                                        <p:tgtEl>
                                          <p:spTgt spid="1720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2099"/>
                                        </p:tgtEl>
                                        <p:attrNameLst>
                                          <p:attrName>style.visibility</p:attrName>
                                        </p:attrNameLst>
                                      </p:cBhvr>
                                      <p:to>
                                        <p:strVal val="visible"/>
                                      </p:to>
                                    </p:set>
                                    <p:animEffect transition="in" filter="blinds(horizontal)">
                                      <p:cBhvr>
                                        <p:cTn id="12" dur="500"/>
                                        <p:tgtEl>
                                          <p:spTgt spid="172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2100"/>
                                        </p:tgtEl>
                                        <p:attrNameLst>
                                          <p:attrName>style.visibility</p:attrName>
                                        </p:attrNameLst>
                                      </p:cBhvr>
                                      <p:to>
                                        <p:strVal val="visible"/>
                                      </p:to>
                                    </p:set>
                                    <p:animEffect transition="in" filter="blinds(horizontal)">
                                      <p:cBhvr>
                                        <p:cTn id="17" dur="500"/>
                                        <p:tgtEl>
                                          <p:spTgt spid="17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99" grpId="0"/>
      <p:bldP spid="172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7504" y="-99392"/>
            <a:ext cx="8815387" cy="1143000"/>
          </a:xfrm>
        </p:spPr>
        <p:txBody>
          <a:bodyPr/>
          <a:lstStyle/>
          <a:p>
            <a:pPr algn="ctr"/>
            <a:r>
              <a:rPr lang="en-US" sz="3500" b="1" dirty="0" smtClean="0">
                <a:solidFill>
                  <a:srgbClr val="00FF00"/>
                </a:solidFill>
                <a:latin typeface="Times New Roman" pitchFamily="18" charset="0"/>
                <a:cs typeface="Times New Roman" pitchFamily="18" charset="0"/>
              </a:rPr>
              <a:t>Major adverse reactions to </a:t>
            </a:r>
            <a:r>
              <a:rPr lang="en-US" sz="3500" b="1" dirty="0" err="1" smtClean="0">
                <a:solidFill>
                  <a:srgbClr val="00FF00"/>
                </a:solidFill>
                <a:latin typeface="Times New Roman" pitchFamily="18" charset="0"/>
                <a:cs typeface="Times New Roman" pitchFamily="18" charset="0"/>
              </a:rPr>
              <a:t>propylthiouracil</a:t>
            </a:r>
            <a:endParaRPr lang="en-US" sz="3500" b="1" dirty="0" smtClean="0">
              <a:solidFill>
                <a:srgbClr val="00FF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08720"/>
            <a:ext cx="8686800" cy="5949280"/>
          </a:xfrm>
        </p:spPr>
        <p:txBody>
          <a:bodyPr>
            <a:normAutofit fontScale="85000" lnSpcReduction="20000"/>
          </a:bodyPr>
          <a:lstStyle/>
          <a:p>
            <a:pPr>
              <a:defRPr/>
            </a:pPr>
            <a:r>
              <a:rPr lang="en-US" sz="2800" b="1" dirty="0" smtClean="0">
                <a:latin typeface="Times New Roman" pitchFamily="18" charset="0"/>
                <a:cs typeface="Times New Roman" pitchFamily="18" charset="0"/>
              </a:rPr>
              <a:t>22 serious liver injury over the past 20 years </a:t>
            </a:r>
          </a:p>
          <a:p>
            <a:pPr>
              <a:buFont typeface="Wingdings 2" pitchFamily="18" charset="2"/>
              <a:buNone/>
              <a:defRPr/>
            </a:pPr>
            <a:r>
              <a:rPr lang="en-US" sz="2800" b="1" dirty="0" smtClean="0">
                <a:latin typeface="Times New Roman" pitchFamily="18" charset="0"/>
                <a:cs typeface="Times New Roman" pitchFamily="18" charset="0"/>
              </a:rPr>
              <a:t>           (FDA Adverts Event Reporting System)</a:t>
            </a:r>
          </a:p>
          <a:p>
            <a:pPr>
              <a:buFont typeface="Wingdings 2" pitchFamily="18" charset="2"/>
              <a:buNone/>
              <a:defRPr/>
            </a:pPr>
            <a:r>
              <a:rPr lang="en-US" sz="2800" b="1" dirty="0" smtClean="0">
                <a:latin typeface="Times New Roman" pitchFamily="18" charset="0"/>
                <a:cs typeface="Times New Roman" pitchFamily="18" charset="0"/>
              </a:rPr>
              <a:t>		9 death</a:t>
            </a:r>
          </a:p>
          <a:p>
            <a:pPr>
              <a:buFont typeface="Wingdings 2" pitchFamily="18" charset="2"/>
              <a:buNone/>
              <a:defRPr/>
            </a:pPr>
            <a:r>
              <a:rPr lang="en-US" sz="2800" b="1" dirty="0" smtClean="0">
                <a:latin typeface="Times New Roman" pitchFamily="18" charset="0"/>
                <a:cs typeface="Times New Roman" pitchFamily="18" charset="0"/>
              </a:rPr>
              <a:t>		5 liver transplants</a:t>
            </a:r>
          </a:p>
          <a:p>
            <a:pPr>
              <a:buFont typeface="Wingdings 2" pitchFamily="18" charset="2"/>
              <a:buNone/>
              <a:defRPr/>
            </a:pPr>
            <a:endParaRPr lang="en-US" sz="2800" b="1" dirty="0" smtClean="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16 adults liver transplants for PTU-related liver failure</a:t>
            </a:r>
          </a:p>
          <a:p>
            <a:pPr>
              <a:buFont typeface="Wingdings 2" pitchFamily="18" charset="2"/>
              <a:buNone/>
              <a:defRPr/>
            </a:pPr>
            <a:r>
              <a:rPr lang="en-US" sz="2800" b="1" dirty="0" smtClean="0">
                <a:latin typeface="Times New Roman" pitchFamily="18" charset="0"/>
                <a:cs typeface="Times New Roman" pitchFamily="18" charset="0"/>
              </a:rPr>
              <a:t>           (United Network for Organ Sharing)</a:t>
            </a:r>
          </a:p>
          <a:p>
            <a:pPr>
              <a:defRPr/>
            </a:pPr>
            <a:r>
              <a:rPr lang="en-US" sz="2800" b="1" dirty="0" err="1" smtClean="0">
                <a:latin typeface="Times New Roman" pitchFamily="18" charset="0"/>
                <a:cs typeface="Times New Roman" pitchFamily="18" charset="0"/>
              </a:rPr>
              <a:t>Ocurrence</a:t>
            </a:r>
            <a:r>
              <a:rPr lang="en-US" sz="2800" b="1" dirty="0" smtClean="0">
                <a:latin typeface="Times New Roman" pitchFamily="18" charset="0"/>
                <a:cs typeface="Times New Roman" pitchFamily="18" charset="0"/>
              </a:rPr>
              <a:t>:</a:t>
            </a:r>
          </a:p>
          <a:p>
            <a:pPr>
              <a:buFont typeface="Wingdings 2" pitchFamily="18" charset="2"/>
              <a:buNone/>
              <a:defRPr/>
            </a:pPr>
            <a:r>
              <a:rPr lang="en-US" sz="2800" b="1" dirty="0" smtClean="0">
                <a:latin typeface="Times New Roman" pitchFamily="18" charset="0"/>
                <a:cs typeface="Times New Roman" pitchFamily="18" charset="0"/>
              </a:rPr>
              <a:t>		1: 10,000 adults</a:t>
            </a:r>
          </a:p>
          <a:p>
            <a:pPr>
              <a:buFont typeface="Wingdings 2" pitchFamily="18" charset="2"/>
              <a:buNone/>
              <a:defRPr/>
            </a:pPr>
            <a:r>
              <a:rPr lang="en-US" sz="2800" b="1" dirty="0" smtClean="0">
                <a:latin typeface="Times New Roman" pitchFamily="18" charset="0"/>
                <a:cs typeface="Times New Roman" pitchFamily="18" charset="0"/>
              </a:rPr>
              <a:t>		1: 2,000 children </a:t>
            </a:r>
          </a:p>
          <a:p>
            <a:pPr>
              <a:buFont typeface="Wingdings 2" pitchFamily="18" charset="2"/>
              <a:buNone/>
              <a:defRPr/>
            </a:pPr>
            <a:endParaRPr lang="en-US" sz="2800" b="1" dirty="0" smtClean="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Liver failure can occur any time over the course of therapy</a:t>
            </a:r>
          </a:p>
          <a:p>
            <a:pPr>
              <a:buFont typeface="Wingdings 2" pitchFamily="18" charset="2"/>
              <a:buNone/>
              <a:defRPr/>
            </a:pPr>
            <a:endParaRPr lang="en-US" b="1" dirty="0" smtClean="0">
              <a:latin typeface="Times New Roman" pitchFamily="18" charset="0"/>
              <a:cs typeface="Times New Roman" pitchFamily="18" charset="0"/>
            </a:endParaRPr>
          </a:p>
          <a:p>
            <a:pPr>
              <a:buFont typeface="Wingdings 2" pitchFamily="18" charset="2"/>
              <a:buNone/>
              <a:defRPr/>
            </a:pPr>
            <a:endParaRPr lang="en-US" b="1" dirty="0" smtClean="0">
              <a:latin typeface="Times New Roman" pitchFamily="18" charset="0"/>
              <a:cs typeface="Times New Roman" pitchFamily="18" charset="0"/>
            </a:endParaRPr>
          </a:p>
          <a:p>
            <a:pPr>
              <a:buFont typeface="Wingdings 2" pitchFamily="18" charset="2"/>
              <a:buNone/>
              <a:defRPr/>
            </a:pPr>
            <a:endParaRPr lang="en-US" b="1" dirty="0" smtClean="0">
              <a:latin typeface="Times New Roman" pitchFamily="18" charset="0"/>
              <a:cs typeface="Times New Roman" pitchFamily="18" charset="0"/>
            </a:endParaRPr>
          </a:p>
          <a:p>
            <a:pPr>
              <a:buFont typeface="Wingdings 2" pitchFamily="18" charset="2"/>
              <a:buNone/>
              <a:defRPr/>
            </a:pPr>
            <a:r>
              <a:rPr lang="en-US" sz="1800" dirty="0" err="1" smtClean="0">
                <a:latin typeface="Times New Roman" pitchFamily="18" charset="0"/>
                <a:cs typeface="Times New Roman" pitchFamily="18" charset="0"/>
              </a:rPr>
              <a:t>Bahn</a:t>
            </a:r>
            <a:r>
              <a:rPr lang="en-US" sz="1800" dirty="0" smtClean="0">
                <a:latin typeface="Times New Roman" pitchFamily="18" charset="0"/>
                <a:cs typeface="Times New Roman" pitchFamily="18" charset="0"/>
              </a:rPr>
              <a:t> et al. Thyroid 2009; 19: 673</a:t>
            </a:r>
            <a:endParaRPr lang="en-US" sz="18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640960" cy="778098"/>
          </a:xfrm>
        </p:spPr>
        <p:txBody>
          <a:bodyPr>
            <a:noAutofit/>
          </a:bodyPr>
          <a:lstStyle/>
          <a:p>
            <a:pPr algn="ctr"/>
            <a:r>
              <a:rPr lang="en-US" sz="2600" b="1" i="1" dirty="0">
                <a:solidFill>
                  <a:srgbClr val="66FF33"/>
                </a:solidFill>
                <a:latin typeface="Times New Roman" pitchFamily="18" charset="0"/>
                <a:cs typeface="Times New Roman" pitchFamily="18" charset="0"/>
              </a:rPr>
              <a:t>Number and proportion of unique reports </a:t>
            </a:r>
            <a:r>
              <a:rPr lang="en-US" sz="2600" b="1" i="1" dirty="0" smtClean="0">
                <a:solidFill>
                  <a:srgbClr val="66FF33"/>
                </a:solidFill>
                <a:latin typeface="Times New Roman" pitchFamily="18" charset="0"/>
                <a:cs typeface="Times New Roman" pitchFamily="18" charset="0"/>
              </a:rPr>
              <a:t>for severe </a:t>
            </a:r>
            <a:r>
              <a:rPr lang="en-US" sz="2600" b="1" i="1" dirty="0">
                <a:solidFill>
                  <a:srgbClr val="66FF33"/>
                </a:solidFill>
                <a:latin typeface="Times New Roman" pitchFamily="18" charset="0"/>
                <a:cs typeface="Times New Roman" pitchFamily="18" charset="0"/>
              </a:rPr>
              <a:t>and mild liver injury by age group</a:t>
            </a:r>
          </a:p>
        </p:txBody>
      </p:sp>
      <p:graphicFrame>
        <p:nvGraphicFramePr>
          <p:cNvPr id="4" name="Content Placeholder 3"/>
          <p:cNvGraphicFramePr>
            <a:graphicFrameLocks noGrp="1"/>
          </p:cNvGraphicFramePr>
          <p:nvPr>
            <p:ph idx="1"/>
          </p:nvPr>
        </p:nvGraphicFramePr>
        <p:xfrm>
          <a:off x="179512" y="908720"/>
          <a:ext cx="8640956" cy="5562600"/>
        </p:xfrm>
        <a:graphic>
          <a:graphicData uri="http://schemas.openxmlformats.org/drawingml/2006/table">
            <a:tbl>
              <a:tblPr firstRow="1" bandRow="1">
                <a:tableStyleId>{7DF18680-E054-41AD-8BC1-D1AEF772440D}</a:tableStyleId>
              </a:tblPr>
              <a:tblGrid>
                <a:gridCol w="2520278"/>
                <a:gridCol w="288032"/>
                <a:gridCol w="1080120"/>
                <a:gridCol w="1008112"/>
                <a:gridCol w="288032"/>
                <a:gridCol w="864096"/>
                <a:gridCol w="1008112"/>
                <a:gridCol w="216024"/>
                <a:gridCol w="1368150"/>
              </a:tblGrid>
              <a:tr h="416888">
                <a:tc rowSpan="2">
                  <a:txBody>
                    <a:bodyPr/>
                    <a:lstStyle/>
                    <a:p>
                      <a:pPr algn="ctr"/>
                      <a:endParaRPr lang="en-US" sz="1500" kern="1200" baseline="0" dirty="0" smtClean="0">
                        <a:solidFill>
                          <a:schemeClr val="bg1"/>
                        </a:solidFill>
                      </a:endParaRPr>
                    </a:p>
                    <a:p>
                      <a:pPr algn="ctr"/>
                      <a:r>
                        <a:rPr lang="en-US" sz="1500" kern="1200" baseline="0" dirty="0" smtClean="0">
                          <a:solidFill>
                            <a:schemeClr val="bg1"/>
                          </a:solidFill>
                        </a:rPr>
                        <a:t>Type of</a:t>
                      </a:r>
                    </a:p>
                    <a:p>
                      <a:pPr algn="ctr"/>
                      <a:r>
                        <a:rPr lang="en-US" sz="1500" kern="1200" baseline="0" dirty="0" smtClean="0">
                          <a:solidFill>
                            <a:schemeClr val="bg1"/>
                          </a:solidFill>
                        </a:rPr>
                        <a:t>liver injury</a:t>
                      </a:r>
                    </a:p>
                    <a:p>
                      <a:pPr algn="ctr"/>
                      <a:r>
                        <a:rPr lang="en-US" sz="1500" kern="1200" baseline="0" dirty="0" smtClean="0">
                          <a:solidFill>
                            <a:schemeClr val="bg1"/>
                          </a:solidFill>
                        </a:rPr>
                        <a:t>by age</a:t>
                      </a:r>
                    </a:p>
                    <a:p>
                      <a:pPr algn="ctr"/>
                      <a:r>
                        <a:rPr lang="en-US" sz="1500" kern="1200" baseline="0" dirty="0" smtClean="0">
                          <a:solidFill>
                            <a:schemeClr val="bg1"/>
                          </a:solidFill>
                        </a:rPr>
                        <a:t>group (yr)</a:t>
                      </a:r>
                      <a:endParaRPr lang="en-US" sz="1500" b="1" dirty="0">
                        <a:solidFill>
                          <a:schemeClr val="bg1"/>
                        </a:solidFill>
                        <a:latin typeface="Times New Roman" pitchFamily="18" charset="0"/>
                        <a:cs typeface="Times New Roman" pitchFamily="18" charset="0"/>
                      </a:endParaRPr>
                    </a:p>
                  </a:txBody>
                  <a:tcPr/>
                </a:tc>
                <a:tc>
                  <a:txBody>
                    <a:bodyPr/>
                    <a:lstStyle/>
                    <a:p>
                      <a:pPr algn="ctr"/>
                      <a:endParaRPr lang="en-US" sz="1500" dirty="0">
                        <a:solidFill>
                          <a:schemeClr val="bg1"/>
                        </a:solidFill>
                        <a:latin typeface="Times New Roman" pitchFamily="18" charset="0"/>
                        <a:cs typeface="Times New Roman" pitchFamily="18" charset="0"/>
                      </a:endParaRPr>
                    </a:p>
                  </a:txBody>
                  <a:tcPr/>
                </a:tc>
                <a:tc gridSpan="2">
                  <a:txBody>
                    <a:bodyPr/>
                    <a:lstStyle/>
                    <a:p>
                      <a:pPr algn="ctr"/>
                      <a:r>
                        <a:rPr lang="en-US" sz="1500" kern="1200" baseline="0" dirty="0" err="1" smtClean="0">
                          <a:solidFill>
                            <a:schemeClr val="bg1"/>
                          </a:solidFill>
                        </a:rPr>
                        <a:t>Propylthiouracil</a:t>
                      </a:r>
                      <a:endParaRPr lang="en-US" sz="1500" b="1" kern="1200" baseline="0" dirty="0" smtClean="0">
                        <a:solidFill>
                          <a:schemeClr val="bg1"/>
                        </a:solidFill>
                        <a:latin typeface="+mn-lt"/>
                        <a:ea typeface="+mn-ea"/>
                        <a:cs typeface="+mn-cs"/>
                      </a:endParaRPr>
                    </a:p>
                  </a:txBody>
                  <a:tcPr/>
                </a:tc>
                <a:tc hMerge="1">
                  <a:txBody>
                    <a:bodyPr/>
                    <a:lstStyle/>
                    <a:p>
                      <a:endParaRPr lang="en-US" sz="1400" dirty="0">
                        <a:latin typeface="Times New Roman" pitchFamily="18" charset="0"/>
                        <a:cs typeface="Times New Roman" pitchFamily="18" charset="0"/>
                      </a:endParaRPr>
                    </a:p>
                  </a:txBody>
                  <a:tcPr/>
                </a:tc>
                <a:tc>
                  <a:txBody>
                    <a:bodyPr/>
                    <a:lstStyle/>
                    <a:p>
                      <a:pPr algn="ctr"/>
                      <a:endParaRPr lang="en-US" sz="1500" dirty="0">
                        <a:solidFill>
                          <a:schemeClr val="bg1"/>
                        </a:solidFill>
                        <a:latin typeface="Times New Roman" pitchFamily="18" charset="0"/>
                        <a:cs typeface="Times New Roman" pitchFamily="18" charset="0"/>
                      </a:endParaRPr>
                    </a:p>
                  </a:txBody>
                  <a:tcPr/>
                </a:tc>
                <a:tc gridSpan="2">
                  <a:txBody>
                    <a:bodyPr/>
                    <a:lstStyle/>
                    <a:p>
                      <a:pPr algn="ctr"/>
                      <a:r>
                        <a:rPr lang="en-US" sz="1500" kern="1200" baseline="0" dirty="0" err="1" smtClean="0">
                          <a:solidFill>
                            <a:schemeClr val="bg1"/>
                          </a:solidFill>
                        </a:rPr>
                        <a:t>Methimazole</a:t>
                      </a:r>
                      <a:endParaRPr lang="en-US" sz="1500" dirty="0">
                        <a:solidFill>
                          <a:schemeClr val="bg1"/>
                        </a:solidFill>
                        <a:latin typeface="Times New Roman" pitchFamily="18" charset="0"/>
                        <a:cs typeface="Times New Roman" pitchFamily="18" charset="0"/>
                      </a:endParaRPr>
                    </a:p>
                  </a:txBody>
                  <a:tcPr/>
                </a:tc>
                <a:tc hMerge="1">
                  <a:txBody>
                    <a:bodyPr/>
                    <a:lstStyle/>
                    <a:p>
                      <a:pPr algn="ctr"/>
                      <a:endParaRPr lang="en-US" sz="1400" dirty="0">
                        <a:solidFill>
                          <a:schemeClr val="tx1"/>
                        </a:solidFill>
                        <a:latin typeface="Times New Roman" pitchFamily="18" charset="0"/>
                        <a:cs typeface="Times New Roman" pitchFamily="18" charset="0"/>
                      </a:endParaRPr>
                    </a:p>
                  </a:txBody>
                  <a:tcPr/>
                </a:tc>
                <a:tc>
                  <a:txBody>
                    <a:bodyPr/>
                    <a:lstStyle/>
                    <a:p>
                      <a:pPr algn="ctr"/>
                      <a:endParaRPr lang="en-US" sz="1500" dirty="0">
                        <a:solidFill>
                          <a:schemeClr val="bg1"/>
                        </a:solidFill>
                        <a:latin typeface="Times New Roman" pitchFamily="18" charset="0"/>
                        <a:cs typeface="Times New Roman" pitchFamily="18" charset="0"/>
                      </a:endParaRPr>
                    </a:p>
                  </a:txBody>
                  <a:tcPr/>
                </a:tc>
                <a:tc rowSpan="2">
                  <a:txBody>
                    <a:bodyPr/>
                    <a:lstStyle/>
                    <a:p>
                      <a:pPr algn="ctr"/>
                      <a:endParaRPr lang="en-US" sz="1500" kern="1200" baseline="0" dirty="0" smtClean="0">
                        <a:solidFill>
                          <a:schemeClr val="bg1"/>
                        </a:solidFill>
                      </a:endParaRPr>
                    </a:p>
                    <a:p>
                      <a:pPr algn="ctr"/>
                      <a:endParaRPr lang="en-US" sz="1500" kern="1200" baseline="0" dirty="0" smtClean="0">
                        <a:solidFill>
                          <a:schemeClr val="bg1"/>
                        </a:solidFill>
                      </a:endParaRPr>
                    </a:p>
                    <a:p>
                      <a:pPr algn="ctr"/>
                      <a:r>
                        <a:rPr lang="en-US" sz="1500" kern="1200" baseline="0" dirty="0" smtClean="0">
                          <a:solidFill>
                            <a:schemeClr val="bg1"/>
                          </a:solidFill>
                        </a:rPr>
                        <a:t>Total</a:t>
                      </a:r>
                    </a:p>
                    <a:p>
                      <a:pPr algn="ctr"/>
                      <a:r>
                        <a:rPr lang="en-US" sz="1500" kern="1200" baseline="0" dirty="0" smtClean="0">
                          <a:solidFill>
                            <a:schemeClr val="bg1"/>
                          </a:solidFill>
                        </a:rPr>
                        <a:t>reported</a:t>
                      </a:r>
                    </a:p>
                    <a:p>
                      <a:pPr algn="ctr"/>
                      <a:r>
                        <a:rPr lang="en-US" sz="1500" kern="1200" baseline="0" dirty="0" smtClean="0">
                          <a:solidFill>
                            <a:schemeClr val="bg1"/>
                          </a:solidFill>
                        </a:rPr>
                        <a:t>in AERS</a:t>
                      </a:r>
                      <a:endParaRPr lang="en-US" sz="1500" dirty="0">
                        <a:solidFill>
                          <a:schemeClr val="bg1"/>
                        </a:solidFill>
                        <a:latin typeface="Times New Roman" pitchFamily="18" charset="0"/>
                        <a:cs typeface="Times New Roman" pitchFamily="18" charset="0"/>
                      </a:endParaRPr>
                    </a:p>
                  </a:txBody>
                  <a:tcPr/>
                </a:tc>
              </a:tr>
              <a:tr h="447208">
                <a:tc vMerge="1">
                  <a:txBody>
                    <a:bodyPr/>
                    <a:lstStyle/>
                    <a:p>
                      <a:endParaRPr lang="en-US" sz="1400" dirty="0">
                        <a:latin typeface="Times New Roman" pitchFamily="18" charset="0"/>
                        <a:cs typeface="Times New Roman" pitchFamily="18" charset="0"/>
                      </a:endParaRPr>
                    </a:p>
                  </a:txBody>
                  <a:tcPr/>
                </a:tc>
                <a:tc>
                  <a:txBody>
                    <a:bodyPr/>
                    <a:lstStyle/>
                    <a:p>
                      <a:pPr algn="ctr"/>
                      <a:endParaRPr lang="en-US" sz="1500" b="1" dirty="0">
                        <a:solidFill>
                          <a:schemeClr val="bg1"/>
                        </a:solidFill>
                        <a:latin typeface="Times New Roman" pitchFamily="18" charset="0"/>
                        <a:cs typeface="Times New Roman" pitchFamily="18" charset="0"/>
                      </a:endParaRPr>
                    </a:p>
                  </a:txBody>
                  <a:tcPr/>
                </a:tc>
                <a:tc>
                  <a:txBody>
                    <a:bodyPr/>
                    <a:lstStyle/>
                    <a:p>
                      <a:pPr algn="ctr"/>
                      <a:r>
                        <a:rPr lang="en-US" sz="1500" kern="1200" baseline="0" dirty="0" smtClean="0">
                          <a:solidFill>
                            <a:schemeClr val="bg1"/>
                          </a:solidFill>
                        </a:rPr>
                        <a:t>Reports</a:t>
                      </a:r>
                    </a:p>
                    <a:p>
                      <a:pPr algn="ctr"/>
                      <a:r>
                        <a:rPr lang="en-US" sz="1500" kern="1200" baseline="0" dirty="0" smtClean="0">
                          <a:solidFill>
                            <a:schemeClr val="bg1"/>
                          </a:solidFill>
                        </a:rPr>
                        <a:t>(n)</a:t>
                      </a:r>
                      <a:endParaRPr lang="en-US" sz="1500" b="1" kern="1200" baseline="0" dirty="0" smtClean="0">
                        <a:solidFill>
                          <a:schemeClr val="bg1"/>
                        </a:solidFill>
                        <a:latin typeface="+mn-lt"/>
                        <a:ea typeface="+mn-ea"/>
                        <a:cs typeface="+mn-cs"/>
                      </a:endParaRPr>
                    </a:p>
                  </a:txBody>
                  <a:tcPr/>
                </a:tc>
                <a:tc>
                  <a:txBody>
                    <a:bodyPr/>
                    <a:lstStyle/>
                    <a:p>
                      <a:pPr algn="ctr"/>
                      <a:r>
                        <a:rPr lang="en-US" sz="1500" kern="1200" baseline="0" dirty="0" smtClean="0">
                          <a:solidFill>
                            <a:schemeClr val="bg1"/>
                          </a:solidFill>
                        </a:rPr>
                        <a:t>%</a:t>
                      </a:r>
                      <a:endParaRPr lang="en-US" sz="1500" b="1" kern="1200" baseline="0" dirty="0" smtClean="0">
                        <a:solidFill>
                          <a:schemeClr val="bg1"/>
                        </a:solidFill>
                        <a:latin typeface="+mn-lt"/>
                        <a:ea typeface="+mn-ea"/>
                        <a:cs typeface="+mn-cs"/>
                      </a:endParaRPr>
                    </a:p>
                  </a:txBody>
                  <a:tcPr/>
                </a:tc>
                <a:tc>
                  <a:txBody>
                    <a:bodyPr/>
                    <a:lstStyle/>
                    <a:p>
                      <a:pPr algn="ctr"/>
                      <a:endParaRPr lang="en-US" sz="1500" b="1" dirty="0">
                        <a:solidFill>
                          <a:schemeClr val="bg1"/>
                        </a:solidFill>
                        <a:latin typeface="Times New Roman" pitchFamily="18" charset="0"/>
                        <a:cs typeface="Times New Roman" pitchFamily="18" charset="0"/>
                      </a:endParaRPr>
                    </a:p>
                  </a:txBody>
                  <a:tcPr/>
                </a:tc>
                <a:tc>
                  <a:txBody>
                    <a:bodyPr/>
                    <a:lstStyle/>
                    <a:p>
                      <a:pPr algn="ctr"/>
                      <a:r>
                        <a:rPr lang="en-US" sz="1500" kern="1200" baseline="0" dirty="0" smtClean="0">
                          <a:solidFill>
                            <a:schemeClr val="bg1"/>
                          </a:solidFill>
                        </a:rPr>
                        <a:t>Reports</a:t>
                      </a:r>
                    </a:p>
                    <a:p>
                      <a:pPr algn="ctr"/>
                      <a:r>
                        <a:rPr lang="en-US" sz="1500" kern="1200" baseline="0" dirty="0" smtClean="0">
                          <a:solidFill>
                            <a:schemeClr val="bg1"/>
                          </a:solidFill>
                        </a:rPr>
                        <a:t>(n)</a:t>
                      </a:r>
                      <a:endParaRPr lang="en-US" sz="1500" b="1" kern="1200" baseline="0" dirty="0" smtClean="0">
                        <a:solidFill>
                          <a:schemeClr val="bg1"/>
                        </a:solidFill>
                        <a:latin typeface="+mn-lt"/>
                        <a:ea typeface="+mn-ea"/>
                        <a:cs typeface="+mn-cs"/>
                      </a:endParaRPr>
                    </a:p>
                  </a:txBody>
                  <a:tcPr/>
                </a:tc>
                <a:tc>
                  <a:txBody>
                    <a:bodyPr/>
                    <a:lstStyle/>
                    <a:p>
                      <a:pPr algn="ctr"/>
                      <a:r>
                        <a:rPr lang="en-US" sz="1500" kern="1200" baseline="0" dirty="0" smtClean="0">
                          <a:solidFill>
                            <a:schemeClr val="bg1"/>
                          </a:solidFill>
                        </a:rPr>
                        <a:t>%</a:t>
                      </a:r>
                      <a:endParaRPr lang="en-US" sz="1500" b="1" kern="1200" baseline="0" dirty="0" smtClean="0">
                        <a:solidFill>
                          <a:schemeClr val="bg1"/>
                        </a:solidFill>
                        <a:latin typeface="+mn-lt"/>
                        <a:ea typeface="+mn-ea"/>
                        <a:cs typeface="+mn-cs"/>
                      </a:endParaRPr>
                    </a:p>
                  </a:txBody>
                  <a:tcPr/>
                </a:tc>
                <a:tc>
                  <a:txBody>
                    <a:bodyPr/>
                    <a:lstStyle/>
                    <a:p>
                      <a:pPr algn="ctr"/>
                      <a:endParaRPr lang="en-US" sz="1500" b="1" dirty="0">
                        <a:solidFill>
                          <a:schemeClr val="bg1"/>
                        </a:solidFill>
                        <a:latin typeface="Times New Roman" pitchFamily="18" charset="0"/>
                        <a:cs typeface="Times New Roman" pitchFamily="18" charset="0"/>
                      </a:endParaRPr>
                    </a:p>
                  </a:txBody>
                  <a:tcPr/>
                </a:tc>
                <a:tc vMerge="1">
                  <a:txBody>
                    <a:bodyPr/>
                    <a:lstStyle/>
                    <a:p>
                      <a:pPr algn="ctr"/>
                      <a:endParaRPr lang="en-US" sz="1500" b="1" dirty="0">
                        <a:solidFill>
                          <a:srgbClr val="FFFF00"/>
                        </a:solidFill>
                        <a:latin typeface="Times New Roman" pitchFamily="18" charset="0"/>
                        <a:cs typeface="Times New Roman" pitchFamily="18" charset="0"/>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9834">
                <a:tc>
                  <a:txBody>
                    <a:bodyPr/>
                    <a:lstStyle/>
                    <a:p>
                      <a:r>
                        <a:rPr lang="en-US" sz="1600" dirty="0" smtClean="0"/>
                        <a:t>Severe</a:t>
                      </a:r>
                      <a:endParaRPr lang="en-US" sz="1600" b="1"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163485">
                <a:tc>
                  <a:txBody>
                    <a:bodyPr/>
                    <a:lstStyle/>
                    <a:p>
                      <a:pPr lvl="1"/>
                      <a:r>
                        <a:rPr lang="en-US" sz="1400" b="1" dirty="0" smtClean="0">
                          <a:solidFill>
                            <a:srgbClr val="FF0000"/>
                          </a:solidFill>
                        </a:rPr>
                        <a:t>&lt;17</a:t>
                      </a:r>
                      <a:endParaRPr lang="en-US" sz="14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solidFill>
                            <a:srgbClr val="FF0000"/>
                          </a:solidFill>
                        </a:rPr>
                        <a:t>23</a:t>
                      </a: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solidFill>
                            <a:srgbClr val="FF0000"/>
                          </a:solidFill>
                        </a:rPr>
                        <a:t>0.86</a:t>
                      </a: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solidFill>
                            <a:srgbClr val="FF0000"/>
                          </a:solidFill>
                        </a:rPr>
                        <a:t>0</a:t>
                      </a: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solidFill>
                            <a:srgbClr val="FF0000"/>
                          </a:solidFill>
                        </a:rPr>
                        <a:t>0.00</a:t>
                      </a: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4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solidFill>
                            <a:srgbClr val="FF0000"/>
                          </a:solidFill>
                        </a:rPr>
                        <a:t>2,668</a:t>
                      </a:r>
                      <a:endParaRPr lang="en-US" sz="1400" b="1"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3485">
                <a:tc>
                  <a:txBody>
                    <a:bodyPr/>
                    <a:lstStyle/>
                    <a:p>
                      <a:pPr lvl="1"/>
                      <a:r>
                        <a:rPr lang="en-US" sz="1400" b="1" dirty="0" smtClean="0">
                          <a:solidFill>
                            <a:srgbClr val="FF0000"/>
                          </a:solidFill>
                        </a:rPr>
                        <a:t>≥ 17-40</a:t>
                      </a:r>
                      <a:endParaRPr lang="en-US" sz="1400" b="1"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rPr>
                        <a:t>23</a:t>
                      </a: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rPr>
                        <a:t>0.28</a:t>
                      </a: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rPr>
                        <a:t>4</a:t>
                      </a: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rPr>
                        <a:t>0.05</a:t>
                      </a: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b="1" dirty="0">
                        <a:solidFill>
                          <a:srgbClr val="FF0000"/>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rPr>
                        <a:t>8,242</a:t>
                      </a:r>
                      <a:endParaRPr lang="en-US" sz="1400" b="1"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63485">
                <a:tc>
                  <a:txBody>
                    <a:bodyPr/>
                    <a:lstStyle/>
                    <a:p>
                      <a:pPr lvl="1"/>
                      <a:r>
                        <a:rPr lang="en-US" sz="1400" dirty="0" smtClean="0"/>
                        <a:t>≥  41-60</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11</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0.09</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9</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0.08</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11,622</a:t>
                      </a:r>
                      <a:endParaRPr lang="en-US" sz="1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163485">
                <a:tc>
                  <a:txBody>
                    <a:bodyPr/>
                    <a:lstStyle/>
                    <a:p>
                      <a:pPr lvl="1"/>
                      <a:r>
                        <a:rPr lang="en-US" sz="1400" dirty="0" smtClean="0"/>
                        <a:t>≥  61</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7</a:t>
                      </a:r>
                      <a:endParaRPr lang="en-US" sz="1400" dirty="0">
                        <a:latin typeface="Times New Roman" pitchFamily="18" charset="0"/>
                        <a:cs typeface="Times New Roman" pitchFamily="18" charset="0"/>
                      </a:endParaRPr>
                    </a:p>
                  </a:txBody>
                  <a:tcPr/>
                </a:tc>
                <a:tc>
                  <a:txBody>
                    <a:bodyPr/>
                    <a:lstStyle/>
                    <a:p>
                      <a:pPr algn="ctr"/>
                      <a:r>
                        <a:rPr lang="en-US" sz="1400" dirty="0" smtClean="0"/>
                        <a:t>0.06</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6</a:t>
                      </a:r>
                      <a:endParaRPr lang="en-US" sz="1400" dirty="0">
                        <a:latin typeface="Times New Roman" pitchFamily="18" charset="0"/>
                        <a:cs typeface="Times New Roman" pitchFamily="18" charset="0"/>
                      </a:endParaRPr>
                    </a:p>
                  </a:txBody>
                  <a:tcPr/>
                </a:tc>
                <a:tc>
                  <a:txBody>
                    <a:bodyPr/>
                    <a:lstStyle/>
                    <a:p>
                      <a:pPr algn="ctr"/>
                      <a:r>
                        <a:rPr lang="en-US" sz="1400" dirty="0" smtClean="0"/>
                        <a:t>0.05</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11,245</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Unknown</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13</a:t>
                      </a:r>
                      <a:endParaRPr lang="en-US" sz="1400" dirty="0">
                        <a:latin typeface="Times New Roman" pitchFamily="18" charset="0"/>
                        <a:cs typeface="Times New Roman" pitchFamily="18" charset="0"/>
                      </a:endParaRPr>
                    </a:p>
                  </a:txBody>
                  <a:tcPr/>
                </a:tc>
                <a:tc>
                  <a:txBody>
                    <a:bodyPr/>
                    <a:lstStyle/>
                    <a:p>
                      <a:pPr algn="ctr"/>
                      <a:r>
                        <a:rPr lang="en-US" sz="1400" dirty="0" smtClean="0"/>
                        <a:t>0.11</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4</a:t>
                      </a:r>
                      <a:endParaRPr lang="en-US" sz="1400" dirty="0">
                        <a:latin typeface="Times New Roman" pitchFamily="18" charset="0"/>
                        <a:cs typeface="Times New Roman" pitchFamily="18" charset="0"/>
                      </a:endParaRPr>
                    </a:p>
                  </a:txBody>
                  <a:tcPr/>
                </a:tc>
                <a:tc>
                  <a:txBody>
                    <a:bodyPr/>
                    <a:lstStyle/>
                    <a:p>
                      <a:pPr algn="ctr"/>
                      <a:r>
                        <a:rPr lang="en-US" sz="1400" dirty="0" smtClean="0"/>
                        <a:t>0.03</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11,760</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Total</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76a</a:t>
                      </a:r>
                      <a:endParaRPr lang="en-US" sz="1400" dirty="0">
                        <a:latin typeface="Times New Roman" pitchFamily="18" charset="0"/>
                        <a:cs typeface="Times New Roman" pitchFamily="18" charset="0"/>
                      </a:endParaRPr>
                    </a:p>
                  </a:txBody>
                  <a:tcPr/>
                </a:tc>
                <a:tc>
                  <a:txBody>
                    <a:bodyPr/>
                    <a:lstStyle/>
                    <a:p>
                      <a:pPr algn="ctr"/>
                      <a:r>
                        <a:rPr lang="en-US" sz="1400" dirty="0" smtClean="0"/>
                        <a:t>0.17</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23</a:t>
                      </a:r>
                      <a:endParaRPr lang="en-US" sz="1400" dirty="0">
                        <a:latin typeface="Times New Roman" pitchFamily="18" charset="0"/>
                        <a:cs typeface="Times New Roman" pitchFamily="18" charset="0"/>
                      </a:endParaRPr>
                    </a:p>
                  </a:txBody>
                  <a:tcPr/>
                </a:tc>
                <a:tc>
                  <a:txBody>
                    <a:bodyPr/>
                    <a:lstStyle/>
                    <a:p>
                      <a:pPr algn="ctr"/>
                      <a:r>
                        <a:rPr lang="en-US" sz="1400" dirty="0" smtClean="0"/>
                        <a:t>0.05</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45,537</a:t>
                      </a:r>
                      <a:endParaRPr lang="en-US" sz="1400" dirty="0">
                        <a:latin typeface="Times New Roman" pitchFamily="18" charset="0"/>
                        <a:cs typeface="Times New Roman" pitchFamily="18" charset="0"/>
                      </a:endParaRPr>
                    </a:p>
                  </a:txBody>
                  <a:tcPr/>
                </a:tc>
              </a:tr>
              <a:tr h="179834">
                <a:tc>
                  <a:txBody>
                    <a:bodyPr/>
                    <a:lstStyle/>
                    <a:p>
                      <a:pPr marL="0" algn="l" defTabSz="914400" rtl="0" eaLnBrk="1" latinLnBrk="0" hangingPunct="1"/>
                      <a:r>
                        <a:rPr lang="en-US" sz="1600" kern="1200" dirty="0" smtClean="0"/>
                        <a:t>Mild</a:t>
                      </a:r>
                      <a:endParaRPr lang="en-US" sz="1600" b="1" kern="1200" dirty="0" smtClean="0">
                        <a:solidFill>
                          <a:schemeClr val="dk1"/>
                        </a:solidFill>
                        <a:latin typeface="Times New Roman" pitchFamily="18" charset="0"/>
                        <a:ea typeface="+mn-ea"/>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r>
              <a:tr h="163485">
                <a:tc>
                  <a:txBody>
                    <a:bodyPr/>
                    <a:lstStyle/>
                    <a:p>
                      <a:pPr lvl="1"/>
                      <a:r>
                        <a:rPr lang="en-US" sz="1400" dirty="0" smtClean="0"/>
                        <a:t>&lt;17</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4</a:t>
                      </a:r>
                      <a:endParaRPr lang="en-US" sz="1400" dirty="0">
                        <a:latin typeface="Times New Roman" pitchFamily="18" charset="0"/>
                        <a:cs typeface="Times New Roman" pitchFamily="18" charset="0"/>
                      </a:endParaRPr>
                    </a:p>
                  </a:txBody>
                  <a:tcPr/>
                </a:tc>
                <a:tc>
                  <a:txBody>
                    <a:bodyPr/>
                    <a:lstStyle/>
                    <a:p>
                      <a:pPr algn="ctr"/>
                      <a:r>
                        <a:rPr lang="en-US" sz="1400" dirty="0" smtClean="0"/>
                        <a:t>0.08</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1</a:t>
                      </a:r>
                      <a:endParaRPr lang="en-US" sz="1400" dirty="0">
                        <a:latin typeface="Times New Roman" pitchFamily="18" charset="0"/>
                        <a:cs typeface="Times New Roman" pitchFamily="18" charset="0"/>
                      </a:endParaRPr>
                    </a:p>
                  </a:txBody>
                  <a:tcPr/>
                </a:tc>
                <a:tc>
                  <a:txBody>
                    <a:bodyPr/>
                    <a:lstStyle/>
                    <a:p>
                      <a:pPr algn="ctr"/>
                      <a:r>
                        <a:rPr lang="en-US" sz="1400" dirty="0" smtClean="0"/>
                        <a:t>0.02</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5,273</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 17-40</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14</a:t>
                      </a:r>
                      <a:endParaRPr lang="en-US" sz="1400" dirty="0">
                        <a:latin typeface="Times New Roman" pitchFamily="18" charset="0"/>
                        <a:cs typeface="Times New Roman" pitchFamily="18" charset="0"/>
                      </a:endParaRPr>
                    </a:p>
                  </a:txBody>
                  <a:tcPr/>
                </a:tc>
                <a:tc>
                  <a:txBody>
                    <a:bodyPr/>
                    <a:lstStyle/>
                    <a:p>
                      <a:pPr algn="ctr"/>
                      <a:r>
                        <a:rPr lang="en-US" sz="1400" dirty="0" smtClean="0"/>
                        <a:t>0.08</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21</a:t>
                      </a:r>
                      <a:endParaRPr lang="en-US" sz="1400" dirty="0">
                        <a:latin typeface="Times New Roman" pitchFamily="18" charset="0"/>
                        <a:cs typeface="Times New Roman" pitchFamily="18" charset="0"/>
                      </a:endParaRPr>
                    </a:p>
                  </a:txBody>
                  <a:tcPr/>
                </a:tc>
                <a:tc>
                  <a:txBody>
                    <a:bodyPr/>
                    <a:lstStyle/>
                    <a:p>
                      <a:pPr algn="ctr"/>
                      <a:r>
                        <a:rPr lang="en-US" sz="1400" dirty="0" smtClean="0"/>
                        <a:t>0.13</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16,590</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  41-60</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4</a:t>
                      </a:r>
                      <a:endParaRPr lang="en-US" sz="1400" dirty="0">
                        <a:latin typeface="Times New Roman" pitchFamily="18" charset="0"/>
                        <a:cs typeface="Times New Roman" pitchFamily="18" charset="0"/>
                      </a:endParaRPr>
                    </a:p>
                  </a:txBody>
                  <a:tcPr/>
                </a:tc>
                <a:tc>
                  <a:txBody>
                    <a:bodyPr/>
                    <a:lstStyle/>
                    <a:p>
                      <a:pPr algn="ctr"/>
                      <a:r>
                        <a:rPr lang="en-US" sz="1400" dirty="0" smtClean="0"/>
                        <a:t>0.02</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26</a:t>
                      </a:r>
                      <a:endParaRPr lang="en-US" sz="1400" dirty="0">
                        <a:latin typeface="Times New Roman" pitchFamily="18" charset="0"/>
                        <a:cs typeface="Times New Roman" pitchFamily="18" charset="0"/>
                      </a:endParaRPr>
                    </a:p>
                  </a:txBody>
                  <a:tcPr/>
                </a:tc>
                <a:tc>
                  <a:txBody>
                    <a:bodyPr/>
                    <a:lstStyle/>
                    <a:p>
                      <a:pPr algn="ctr"/>
                      <a:r>
                        <a:rPr lang="en-US" sz="1400" dirty="0" smtClean="0"/>
                        <a:t>0.11</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23,812</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  61</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6</a:t>
                      </a:r>
                      <a:endParaRPr lang="en-US" sz="1400" dirty="0">
                        <a:latin typeface="Times New Roman" pitchFamily="18" charset="0"/>
                        <a:cs typeface="Times New Roman" pitchFamily="18" charset="0"/>
                      </a:endParaRPr>
                    </a:p>
                  </a:txBody>
                  <a:tcPr/>
                </a:tc>
                <a:tc>
                  <a:txBody>
                    <a:bodyPr/>
                    <a:lstStyle/>
                    <a:p>
                      <a:pPr algn="ctr"/>
                      <a:r>
                        <a:rPr lang="en-US" sz="1400" dirty="0" smtClean="0"/>
                        <a:t>0.02</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22</a:t>
                      </a:r>
                      <a:endParaRPr lang="en-US" sz="1400" dirty="0">
                        <a:latin typeface="Times New Roman" pitchFamily="18" charset="0"/>
                        <a:cs typeface="Times New Roman" pitchFamily="18" charset="0"/>
                      </a:endParaRPr>
                    </a:p>
                  </a:txBody>
                  <a:tcPr/>
                </a:tc>
                <a:tc>
                  <a:txBody>
                    <a:bodyPr/>
                    <a:lstStyle/>
                    <a:p>
                      <a:pPr algn="ctr"/>
                      <a:r>
                        <a:rPr lang="en-US" sz="1400" dirty="0" smtClean="0"/>
                        <a:t>0.09</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25,822</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Unknown</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5</a:t>
                      </a:r>
                      <a:endParaRPr lang="en-US" sz="1400" dirty="0">
                        <a:latin typeface="Times New Roman" pitchFamily="18" charset="0"/>
                        <a:cs typeface="Times New Roman" pitchFamily="18" charset="0"/>
                      </a:endParaRPr>
                    </a:p>
                  </a:txBody>
                  <a:tcPr/>
                </a:tc>
                <a:tc>
                  <a:txBody>
                    <a:bodyPr/>
                    <a:lstStyle/>
                    <a:p>
                      <a:pPr algn="ctr"/>
                      <a:r>
                        <a:rPr lang="en-US" sz="1400" dirty="0" smtClean="0"/>
                        <a:t>0.02</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15</a:t>
                      </a:r>
                      <a:endParaRPr lang="en-US" sz="1400" dirty="0">
                        <a:latin typeface="Times New Roman" pitchFamily="18" charset="0"/>
                        <a:cs typeface="Times New Roman" pitchFamily="18" charset="0"/>
                      </a:endParaRPr>
                    </a:p>
                  </a:txBody>
                  <a:tcPr/>
                </a:tc>
                <a:tc>
                  <a:txBody>
                    <a:bodyPr/>
                    <a:lstStyle/>
                    <a:p>
                      <a:pPr algn="ctr"/>
                      <a:r>
                        <a:rPr lang="en-US" sz="1400" dirty="0" smtClean="0"/>
                        <a:t>0.07</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20,401</a:t>
                      </a:r>
                      <a:endParaRPr lang="en-US" sz="1400" dirty="0">
                        <a:latin typeface="Times New Roman" pitchFamily="18" charset="0"/>
                        <a:cs typeface="Times New Roman" pitchFamily="18" charset="0"/>
                      </a:endParaRPr>
                    </a:p>
                  </a:txBody>
                  <a:tcPr/>
                </a:tc>
              </a:tr>
              <a:tr h="163485">
                <a:tc>
                  <a:txBody>
                    <a:bodyPr/>
                    <a:lstStyle/>
                    <a:p>
                      <a:pPr lvl="1"/>
                      <a:r>
                        <a:rPr lang="en-US" sz="1400" dirty="0" smtClean="0"/>
                        <a:t>Total</a:t>
                      </a:r>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pPr algn="ctr"/>
                      <a:r>
                        <a:rPr lang="en-US" sz="1400" dirty="0" smtClean="0"/>
                        <a:t>33</a:t>
                      </a:r>
                      <a:endParaRPr lang="en-US" sz="1400" dirty="0">
                        <a:latin typeface="Times New Roman" pitchFamily="18" charset="0"/>
                        <a:cs typeface="Times New Roman" pitchFamily="18" charset="0"/>
                      </a:endParaRPr>
                    </a:p>
                  </a:txBody>
                  <a:tcPr/>
                </a:tc>
                <a:tc>
                  <a:txBody>
                    <a:bodyPr/>
                    <a:lstStyle/>
                    <a:p>
                      <a:pPr algn="ctr"/>
                      <a:r>
                        <a:rPr lang="en-US" sz="1400" dirty="0" smtClean="0"/>
                        <a:t>0.04</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85</a:t>
                      </a:r>
                      <a:endParaRPr lang="en-US" sz="1400" dirty="0">
                        <a:latin typeface="Times New Roman" pitchFamily="18" charset="0"/>
                        <a:cs typeface="Times New Roman" pitchFamily="18" charset="0"/>
                      </a:endParaRPr>
                    </a:p>
                  </a:txBody>
                  <a:tcPr/>
                </a:tc>
                <a:tc>
                  <a:txBody>
                    <a:bodyPr/>
                    <a:lstStyle/>
                    <a:p>
                      <a:pPr algn="ctr"/>
                      <a:r>
                        <a:rPr lang="en-US" sz="1400" dirty="0" smtClean="0"/>
                        <a:t>0.09</a:t>
                      </a:r>
                      <a:endParaRPr lang="en-US" sz="1400" dirty="0">
                        <a:latin typeface="Times New Roman" pitchFamily="18" charset="0"/>
                        <a:cs typeface="Times New Roman" pitchFamily="18" charset="0"/>
                      </a:endParaRPr>
                    </a:p>
                  </a:txBody>
                  <a:tcPr/>
                </a:tc>
                <a:tc>
                  <a:txBody>
                    <a:bodyPr/>
                    <a:lstStyle/>
                    <a:p>
                      <a:pPr algn="ctr"/>
                      <a:endParaRPr lang="en-US" sz="1400" dirty="0">
                        <a:latin typeface="Times New Roman" pitchFamily="18" charset="0"/>
                        <a:cs typeface="Times New Roman" pitchFamily="18" charset="0"/>
                      </a:endParaRPr>
                    </a:p>
                  </a:txBody>
                  <a:tcPr/>
                </a:tc>
                <a:tc>
                  <a:txBody>
                    <a:bodyPr/>
                    <a:lstStyle/>
                    <a:p>
                      <a:pPr algn="ctr"/>
                      <a:r>
                        <a:rPr lang="en-US" sz="1400" dirty="0" smtClean="0"/>
                        <a:t>91,898</a:t>
                      </a:r>
                      <a:endParaRPr lang="en-US" sz="1400" dirty="0">
                        <a:latin typeface="Times New Roman" pitchFamily="18" charset="0"/>
                        <a:cs typeface="Times New Roman" pitchFamily="18" charset="0"/>
                      </a:endParaRPr>
                    </a:p>
                  </a:txBody>
                  <a:tcPr/>
                </a:tc>
              </a:tr>
            </a:tbl>
          </a:graphicData>
        </a:graphic>
      </p:graphicFrame>
      <p:sp>
        <p:nvSpPr>
          <p:cNvPr id="5" name="TextBox 4"/>
          <p:cNvSpPr txBox="1"/>
          <p:nvPr/>
        </p:nvSpPr>
        <p:spPr>
          <a:xfrm>
            <a:off x="107504" y="6464369"/>
            <a:ext cx="5400600" cy="307777"/>
          </a:xfrm>
          <a:prstGeom prst="rect">
            <a:avLst/>
          </a:prstGeom>
          <a:noFill/>
        </p:spPr>
        <p:txBody>
          <a:bodyPr wrap="square" rtlCol="0">
            <a:spAutoFit/>
          </a:bodyPr>
          <a:lstStyle/>
          <a:p>
            <a:r>
              <a:rPr lang="en-US" sz="1400" b="1" dirty="0" err="1" smtClean="0">
                <a:solidFill>
                  <a:srgbClr val="00FFFF"/>
                </a:solidFill>
                <a:latin typeface="Times New Roman" pitchFamily="18" charset="0"/>
                <a:cs typeface="Times New Roman" pitchFamily="18" charset="0"/>
              </a:rPr>
              <a:t>Rivkees</a:t>
            </a:r>
            <a:r>
              <a:rPr lang="en-US" sz="1400" b="1" dirty="0" smtClean="0">
                <a:solidFill>
                  <a:srgbClr val="00FFFF"/>
                </a:solidFill>
                <a:latin typeface="Times New Roman" pitchFamily="18" charset="0"/>
                <a:cs typeface="Times New Roman" pitchFamily="18" charset="0"/>
              </a:rPr>
              <a:t> SA, et al. J </a:t>
            </a:r>
            <a:r>
              <a:rPr lang="en-US" sz="1400" b="1" dirty="0" err="1" smtClean="0">
                <a:solidFill>
                  <a:srgbClr val="00FFFF"/>
                </a:solidFill>
                <a:latin typeface="Times New Roman" pitchFamily="18" charset="0"/>
                <a:cs typeface="Times New Roman" pitchFamily="18" charset="0"/>
              </a:rPr>
              <a:t>Clin</a:t>
            </a:r>
            <a:r>
              <a:rPr lang="en-US" sz="1400" b="1" dirty="0" smtClean="0">
                <a:solidFill>
                  <a:srgbClr val="00FFFF"/>
                </a:solidFill>
                <a:latin typeface="Times New Roman" pitchFamily="18" charset="0"/>
                <a:cs typeface="Times New Roman" pitchFamily="18" charset="0"/>
              </a:rPr>
              <a:t> </a:t>
            </a:r>
            <a:r>
              <a:rPr lang="en-US" sz="1400" b="1" dirty="0" err="1" smtClean="0">
                <a:solidFill>
                  <a:srgbClr val="00FFFF"/>
                </a:solidFill>
                <a:latin typeface="Times New Roman" pitchFamily="18" charset="0"/>
                <a:cs typeface="Times New Roman" pitchFamily="18" charset="0"/>
              </a:rPr>
              <a:t>Endocrinol</a:t>
            </a:r>
            <a:r>
              <a:rPr lang="en-US" sz="1400" b="1" dirty="0" smtClean="0">
                <a:solidFill>
                  <a:srgbClr val="00FFFF"/>
                </a:solidFill>
                <a:latin typeface="Times New Roman" pitchFamily="18" charset="0"/>
                <a:cs typeface="Times New Roman" pitchFamily="18" charset="0"/>
              </a:rPr>
              <a:t> </a:t>
            </a:r>
            <a:r>
              <a:rPr lang="en-US" sz="1400" b="1" dirty="0" err="1" smtClean="0">
                <a:solidFill>
                  <a:srgbClr val="00FFFF"/>
                </a:solidFill>
                <a:latin typeface="Times New Roman" pitchFamily="18" charset="0"/>
                <a:cs typeface="Times New Roman" pitchFamily="18" charset="0"/>
              </a:rPr>
              <a:t>Metab</a:t>
            </a:r>
            <a:r>
              <a:rPr lang="en-US" sz="1400" b="1" dirty="0" smtClean="0">
                <a:solidFill>
                  <a:srgbClr val="00FFFF"/>
                </a:solidFill>
                <a:latin typeface="Times New Roman" pitchFamily="18" charset="0"/>
                <a:cs typeface="Times New Roman" pitchFamily="18" charset="0"/>
              </a:rPr>
              <a:t> 2010; 95: 3260</a:t>
            </a:r>
            <a:endParaRPr lang="en-US" sz="1400" b="1" dirty="0">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188640"/>
            <a:ext cx="8820472" cy="1296144"/>
          </a:xfrm>
        </p:spPr>
        <p:txBody>
          <a:bodyPr>
            <a:noAutofit/>
          </a:bodyPr>
          <a:lstStyle/>
          <a:p>
            <a:pPr algn="ctr">
              <a:lnSpc>
                <a:spcPct val="150000"/>
              </a:lnSpc>
            </a:pPr>
            <a:r>
              <a:rPr lang="en-US" sz="2000" b="1" i="1" dirty="0">
                <a:solidFill>
                  <a:srgbClr val="66FF33"/>
                </a:solidFill>
                <a:latin typeface="Times New Roman" pitchFamily="18" charset="0"/>
                <a:cs typeface="Times New Roman" pitchFamily="18" charset="0"/>
              </a:rPr>
              <a:t>Total number of prescriptions dispensed for MMI and PTU </a:t>
            </a:r>
            <a:r>
              <a:rPr lang="en-US" sz="2000" b="1" i="1" dirty="0" smtClean="0">
                <a:solidFill>
                  <a:srgbClr val="66FF33"/>
                </a:solidFill>
                <a:latin typeface="Times New Roman" pitchFamily="18" charset="0"/>
                <a:cs typeface="Times New Roman" pitchFamily="18" charset="0"/>
              </a:rPr>
              <a:t>from outpatient </a:t>
            </a:r>
            <a:r>
              <a:rPr lang="en-US" sz="2000" b="1" i="1" dirty="0">
                <a:solidFill>
                  <a:srgbClr val="66FF33"/>
                </a:solidFill>
                <a:latin typeface="Times New Roman" pitchFamily="18" charset="0"/>
                <a:cs typeface="Times New Roman" pitchFamily="18" charset="0"/>
              </a:rPr>
              <a:t>retail pharmacies, 1991–2008, according to Surveillance </a:t>
            </a:r>
            <a:r>
              <a:rPr lang="en-US" sz="2000" b="1" i="1" dirty="0" smtClean="0">
                <a:solidFill>
                  <a:srgbClr val="66FF33"/>
                </a:solidFill>
                <a:latin typeface="Times New Roman" pitchFamily="18" charset="0"/>
                <a:cs typeface="Times New Roman" pitchFamily="18" charset="0"/>
              </a:rPr>
              <a:t>Data, Vector </a:t>
            </a:r>
            <a:r>
              <a:rPr lang="en-US" sz="2000" b="1" i="1" dirty="0">
                <a:solidFill>
                  <a:srgbClr val="66FF33"/>
                </a:solidFill>
                <a:latin typeface="Times New Roman" pitchFamily="18" charset="0"/>
                <a:cs typeface="Times New Roman" pitchFamily="18" charset="0"/>
              </a:rPr>
              <a:t>One: National Database, extracted March </a:t>
            </a:r>
            <a:r>
              <a:rPr lang="en-US" sz="2000" b="1" i="1" dirty="0" smtClean="0">
                <a:solidFill>
                  <a:srgbClr val="66FF33"/>
                </a:solidFill>
                <a:latin typeface="Times New Roman" pitchFamily="18" charset="0"/>
                <a:cs typeface="Times New Roman" pitchFamily="18" charset="0"/>
              </a:rPr>
              <a:t>2009</a:t>
            </a:r>
            <a:endParaRPr lang="en-US" sz="2000" b="1" i="1" dirty="0">
              <a:solidFill>
                <a:srgbClr val="66FF33"/>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827584" y="1628800"/>
            <a:ext cx="7200800" cy="4392488"/>
          </a:xfrm>
          <a:prstGeom prst="rect">
            <a:avLst/>
          </a:prstGeom>
          <a:noFill/>
          <a:ln w="9525">
            <a:noFill/>
            <a:miter lim="800000"/>
            <a:headEnd/>
            <a:tailEnd/>
          </a:ln>
        </p:spPr>
      </p:pic>
      <p:sp>
        <p:nvSpPr>
          <p:cNvPr id="4" name="TextBox 3"/>
          <p:cNvSpPr txBox="1"/>
          <p:nvPr/>
        </p:nvSpPr>
        <p:spPr>
          <a:xfrm>
            <a:off x="827584" y="6093296"/>
            <a:ext cx="4824536" cy="307777"/>
          </a:xfrm>
          <a:prstGeom prst="rect">
            <a:avLst/>
          </a:prstGeom>
          <a:noFill/>
        </p:spPr>
        <p:txBody>
          <a:bodyPr wrap="square" rtlCol="0">
            <a:spAutoFit/>
          </a:bodyPr>
          <a:lstStyle/>
          <a:p>
            <a:r>
              <a:rPr lang="en-US" sz="1400" b="1" dirty="0" err="1" smtClean="0">
                <a:solidFill>
                  <a:srgbClr val="00FFFF"/>
                </a:solidFill>
                <a:latin typeface="Times New Roman" pitchFamily="18" charset="0"/>
                <a:cs typeface="Times New Roman" pitchFamily="18" charset="0"/>
              </a:rPr>
              <a:t>Emiliano</a:t>
            </a:r>
            <a:r>
              <a:rPr lang="en-US" sz="1400" b="1" dirty="0" smtClean="0">
                <a:solidFill>
                  <a:srgbClr val="00FFFF"/>
                </a:solidFill>
                <a:latin typeface="Times New Roman" pitchFamily="18" charset="0"/>
                <a:cs typeface="Times New Roman" pitchFamily="18" charset="0"/>
              </a:rPr>
              <a:t> AB, et al. J </a:t>
            </a:r>
            <a:r>
              <a:rPr lang="en-US" sz="1400" b="1" dirty="0" err="1" smtClean="0">
                <a:solidFill>
                  <a:srgbClr val="00FFFF"/>
                </a:solidFill>
                <a:latin typeface="Times New Roman" pitchFamily="18" charset="0"/>
                <a:cs typeface="Times New Roman" pitchFamily="18" charset="0"/>
              </a:rPr>
              <a:t>Clin</a:t>
            </a:r>
            <a:r>
              <a:rPr lang="en-US" sz="1400" b="1" dirty="0" smtClean="0">
                <a:solidFill>
                  <a:srgbClr val="00FFFF"/>
                </a:solidFill>
                <a:latin typeface="Times New Roman" pitchFamily="18" charset="0"/>
                <a:cs typeface="Times New Roman" pitchFamily="18" charset="0"/>
              </a:rPr>
              <a:t> </a:t>
            </a:r>
            <a:r>
              <a:rPr lang="en-US" sz="1400" b="1" dirty="0" err="1" smtClean="0">
                <a:solidFill>
                  <a:srgbClr val="00FFFF"/>
                </a:solidFill>
                <a:latin typeface="Times New Roman" pitchFamily="18" charset="0"/>
                <a:cs typeface="Times New Roman" pitchFamily="18" charset="0"/>
              </a:rPr>
              <a:t>Endocrinol</a:t>
            </a:r>
            <a:r>
              <a:rPr lang="en-US" sz="1400" b="1" dirty="0" smtClean="0">
                <a:solidFill>
                  <a:srgbClr val="00FFFF"/>
                </a:solidFill>
                <a:latin typeface="Times New Roman" pitchFamily="18" charset="0"/>
                <a:cs typeface="Times New Roman" pitchFamily="18" charset="0"/>
              </a:rPr>
              <a:t> </a:t>
            </a:r>
            <a:r>
              <a:rPr lang="en-US" sz="1400" b="1" dirty="0" err="1" smtClean="0">
                <a:solidFill>
                  <a:srgbClr val="00FFFF"/>
                </a:solidFill>
                <a:latin typeface="Times New Roman" pitchFamily="18" charset="0"/>
                <a:cs typeface="Times New Roman" pitchFamily="18" charset="0"/>
              </a:rPr>
              <a:t>Metab</a:t>
            </a:r>
            <a:r>
              <a:rPr lang="en-US" sz="1400" b="1" dirty="0" smtClean="0">
                <a:solidFill>
                  <a:srgbClr val="00FFFF"/>
                </a:solidFill>
                <a:latin typeface="Times New Roman" pitchFamily="18" charset="0"/>
                <a:cs typeface="Times New Roman" pitchFamily="18" charset="0"/>
              </a:rPr>
              <a:t> 2010; 95: 2227</a:t>
            </a:r>
            <a:endParaRPr lang="en-US" sz="1400" b="1" dirty="0">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640960" cy="1470025"/>
          </a:xfrm>
        </p:spPr>
        <p:txBody>
          <a:bodyPr>
            <a:noAutofit/>
          </a:bodyPr>
          <a:lstStyle/>
          <a:p>
            <a:pPr algn="just"/>
            <a:r>
              <a:rPr lang="en-US" sz="2000" b="1" i="1" dirty="0">
                <a:solidFill>
                  <a:srgbClr val="66FF33"/>
                </a:solidFill>
                <a:latin typeface="Times New Roman" pitchFamily="18" charset="0"/>
                <a:cs typeface="Times New Roman" pitchFamily="18" charset="0"/>
              </a:rPr>
              <a:t>Patients with Graves’ disease (no.=249). Survival analysis with respect to relapse of </a:t>
            </a:r>
            <a:r>
              <a:rPr lang="en-US" sz="2000" b="1" i="1" dirty="0" err="1" smtClean="0">
                <a:solidFill>
                  <a:srgbClr val="66FF33"/>
                </a:solidFill>
                <a:latin typeface="Times New Roman" pitchFamily="18" charset="0"/>
                <a:cs typeface="Times New Roman" pitchFamily="18" charset="0"/>
              </a:rPr>
              <a:t>thyrotoxicosis</a:t>
            </a:r>
            <a:r>
              <a:rPr lang="en-US" sz="2000" b="1" i="1" dirty="0" smtClean="0">
                <a:solidFill>
                  <a:srgbClr val="66FF33"/>
                </a:solidFill>
                <a:latin typeface="Times New Roman" pitchFamily="18" charset="0"/>
                <a:cs typeface="Times New Roman" pitchFamily="18" charset="0"/>
              </a:rPr>
              <a:t> </a:t>
            </a:r>
            <a:r>
              <a:rPr lang="en-US" sz="2000" b="1" i="1" dirty="0">
                <a:solidFill>
                  <a:srgbClr val="66FF33"/>
                </a:solidFill>
                <a:latin typeface="Times New Roman" pitchFamily="18" charset="0"/>
                <a:cs typeface="Times New Roman" pitchFamily="18" charset="0"/>
              </a:rPr>
              <a:t>comparing younger </a:t>
            </a:r>
            <a:r>
              <a:rPr lang="en-US" sz="2000" b="1" i="1" dirty="0" err="1">
                <a:solidFill>
                  <a:srgbClr val="66FF33"/>
                </a:solidFill>
                <a:latin typeface="Times New Roman" pitchFamily="18" charset="0"/>
                <a:cs typeface="Times New Roman" pitchFamily="18" charset="0"/>
              </a:rPr>
              <a:t>vs</a:t>
            </a:r>
            <a:r>
              <a:rPr lang="en-US" sz="2000" b="1" i="1" dirty="0">
                <a:solidFill>
                  <a:srgbClr val="66FF33"/>
                </a:solidFill>
                <a:latin typeface="Times New Roman" pitchFamily="18" charset="0"/>
                <a:cs typeface="Times New Roman" pitchFamily="18" charset="0"/>
              </a:rPr>
              <a:t> </a:t>
            </a:r>
            <a:r>
              <a:rPr lang="en-US" sz="2000" b="1" i="1" dirty="0" smtClean="0">
                <a:solidFill>
                  <a:srgbClr val="66FF33"/>
                </a:solidFill>
                <a:latin typeface="Times New Roman" pitchFamily="18" charset="0"/>
                <a:cs typeface="Times New Roman" pitchFamily="18" charset="0"/>
              </a:rPr>
              <a:t>older patients </a:t>
            </a:r>
            <a:r>
              <a:rPr lang="en-US" sz="2000" b="1" i="1" dirty="0">
                <a:solidFill>
                  <a:srgbClr val="66FF33"/>
                </a:solidFill>
                <a:latin typeface="Times New Roman" pitchFamily="18" charset="0"/>
                <a:cs typeface="Times New Roman" pitchFamily="18" charset="0"/>
              </a:rPr>
              <a:t>(column 1) and comparing patients who discontinued </a:t>
            </a:r>
            <a:r>
              <a:rPr lang="en-US" sz="2000" b="1" i="1" dirty="0" err="1">
                <a:solidFill>
                  <a:srgbClr val="66FF33"/>
                </a:solidFill>
                <a:latin typeface="Times New Roman" pitchFamily="18" charset="0"/>
                <a:cs typeface="Times New Roman" pitchFamily="18" charset="0"/>
              </a:rPr>
              <a:t>methimazole</a:t>
            </a:r>
            <a:r>
              <a:rPr lang="en-US" sz="2000" b="1" i="1" dirty="0">
                <a:solidFill>
                  <a:srgbClr val="66FF33"/>
                </a:solidFill>
                <a:latin typeface="Times New Roman" pitchFamily="18" charset="0"/>
                <a:cs typeface="Times New Roman" pitchFamily="18" charset="0"/>
              </a:rPr>
              <a:t> treatment (group D) </a:t>
            </a:r>
            <a:r>
              <a:rPr lang="en-US" sz="2000" b="1" i="1" dirty="0" err="1">
                <a:solidFill>
                  <a:srgbClr val="66FF33"/>
                </a:solidFill>
                <a:latin typeface="Times New Roman" pitchFamily="18" charset="0"/>
                <a:cs typeface="Times New Roman" pitchFamily="18" charset="0"/>
              </a:rPr>
              <a:t>vs</a:t>
            </a:r>
            <a:r>
              <a:rPr lang="en-US" sz="2000" b="1" i="1" dirty="0">
                <a:solidFill>
                  <a:srgbClr val="66FF33"/>
                </a:solidFill>
                <a:latin typeface="Times New Roman" pitchFamily="18" charset="0"/>
                <a:cs typeface="Times New Roman" pitchFamily="18" charset="0"/>
              </a:rPr>
              <a:t> patients who maintained </a:t>
            </a:r>
            <a:r>
              <a:rPr lang="en-US" sz="2000" b="1" i="1" dirty="0" smtClean="0">
                <a:solidFill>
                  <a:srgbClr val="66FF33"/>
                </a:solidFill>
                <a:latin typeface="Times New Roman" pitchFamily="18" charset="0"/>
                <a:cs typeface="Times New Roman" pitchFamily="18" charset="0"/>
              </a:rPr>
              <a:t> treatment throughout </a:t>
            </a:r>
            <a:r>
              <a:rPr lang="en-US" sz="2000" b="1" i="1" dirty="0">
                <a:solidFill>
                  <a:srgbClr val="66FF33"/>
                </a:solidFill>
                <a:latin typeface="Times New Roman" pitchFamily="18" charset="0"/>
                <a:cs typeface="Times New Roman" pitchFamily="18" charset="0"/>
              </a:rPr>
              <a:t>the observation period (group M), either in younger patients (column 2) or in older ones (column 3</a:t>
            </a:r>
            <a:r>
              <a:rPr lang="en-US" sz="2000" b="1" i="1" dirty="0" smtClean="0">
                <a:solidFill>
                  <a:srgbClr val="66FF33"/>
                </a:solidFill>
                <a:latin typeface="Times New Roman" pitchFamily="18" charset="0"/>
                <a:cs typeface="Times New Roman" pitchFamily="18" charset="0"/>
              </a:rPr>
              <a:t>)</a:t>
            </a:r>
            <a:endParaRPr lang="en-US" sz="2000" b="1" i="1" dirty="0">
              <a:solidFill>
                <a:srgbClr val="66FF33"/>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2132856"/>
            <a:ext cx="6400800" cy="3505944"/>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9552" y="2060848"/>
            <a:ext cx="8208912" cy="3888432"/>
          </a:xfrm>
          <a:prstGeom prst="rect">
            <a:avLst/>
          </a:prstGeom>
          <a:noFill/>
          <a:ln w="9525">
            <a:noFill/>
            <a:miter lim="800000"/>
            <a:headEnd/>
            <a:tailEnd/>
          </a:ln>
        </p:spPr>
      </p:pic>
      <p:sp>
        <p:nvSpPr>
          <p:cNvPr id="6" name="TextBox 5"/>
          <p:cNvSpPr txBox="1"/>
          <p:nvPr/>
        </p:nvSpPr>
        <p:spPr>
          <a:xfrm>
            <a:off x="539552" y="6021288"/>
            <a:ext cx="5544616" cy="307777"/>
          </a:xfrm>
          <a:prstGeom prst="rect">
            <a:avLst/>
          </a:prstGeom>
          <a:noFill/>
        </p:spPr>
        <p:txBody>
          <a:bodyPr wrap="square" rtlCol="0">
            <a:spAutoFit/>
          </a:bodyPr>
          <a:lstStyle/>
          <a:p>
            <a:r>
              <a:rPr lang="en-US" sz="1400" b="1" dirty="0" smtClean="0">
                <a:solidFill>
                  <a:srgbClr val="00FFFF"/>
                </a:solidFill>
                <a:latin typeface="Times New Roman" pitchFamily="18" charset="0"/>
                <a:cs typeface="Times New Roman" pitchFamily="18" charset="0"/>
              </a:rPr>
              <a:t>E. Massa, et al.  J </a:t>
            </a:r>
            <a:r>
              <a:rPr lang="en-US" sz="1400" b="1" dirty="0" err="1" smtClean="0">
                <a:solidFill>
                  <a:srgbClr val="00FFFF"/>
                </a:solidFill>
                <a:latin typeface="Times New Roman" pitchFamily="18" charset="0"/>
                <a:cs typeface="Times New Roman" pitchFamily="18" charset="0"/>
              </a:rPr>
              <a:t>Endocrinol</a:t>
            </a:r>
            <a:r>
              <a:rPr lang="en-US" sz="1400" b="1" dirty="0" smtClean="0">
                <a:solidFill>
                  <a:srgbClr val="00FFFF"/>
                </a:solidFill>
                <a:latin typeface="Times New Roman" pitchFamily="18" charset="0"/>
                <a:cs typeface="Times New Roman" pitchFamily="18" charset="0"/>
              </a:rPr>
              <a:t> Invest 2008; 31: 866-72</a:t>
            </a:r>
            <a:endParaRPr lang="en-US" sz="1400" b="1" dirty="0">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468313" y="1628973"/>
            <a:ext cx="7989887" cy="3384203"/>
          </a:xfrm>
        </p:spPr>
        <p:txBody>
          <a:bodyPr/>
          <a:lstStyle/>
          <a:p>
            <a:pPr algn="ctr" rtl="1">
              <a:buFontTx/>
              <a:buNone/>
            </a:pPr>
            <a:r>
              <a:rPr lang="fa-IR" sz="4500" dirty="0" smtClean="0">
                <a:solidFill>
                  <a:srgbClr val="C00000"/>
                </a:solidFill>
                <a:cs typeface="Titr Mazar" pitchFamily="10" charset="-78"/>
              </a:rPr>
              <a:t>داروهاي ضد تيروئيد</a:t>
            </a:r>
          </a:p>
          <a:p>
            <a:pPr algn="ctr" rtl="1">
              <a:buFontTx/>
              <a:buNone/>
            </a:pPr>
            <a:endParaRPr lang="fa-IR" dirty="0" smtClean="0">
              <a:solidFill>
                <a:srgbClr val="FFFF00"/>
              </a:solidFill>
            </a:endParaRPr>
          </a:p>
          <a:p>
            <a:pPr algn="ctr" rtl="1">
              <a:buFontTx/>
              <a:buNone/>
            </a:pPr>
            <a:r>
              <a:rPr lang="fa-IR" dirty="0" smtClean="0">
                <a:solidFill>
                  <a:srgbClr val="FFFF00"/>
                </a:solidFill>
                <a:cs typeface="Mitra Bold Mazar" pitchFamily="10" charset="-78"/>
              </a:rPr>
              <a:t>دكتر فريدون عزيزي</a:t>
            </a:r>
          </a:p>
          <a:p>
            <a:pPr algn="ctr" rtl="1">
              <a:buFontTx/>
              <a:buNone/>
            </a:pPr>
            <a:r>
              <a:rPr lang="fa-IR" sz="2800" dirty="0" smtClean="0">
                <a:solidFill>
                  <a:srgbClr val="FFFF00"/>
                </a:solidFill>
                <a:cs typeface="Mitra Bold Mazar" pitchFamily="10" charset="-78"/>
              </a:rPr>
              <a:t>استاد دانشگاه علوم پزشكي شهيد بهشتي</a:t>
            </a:r>
          </a:p>
          <a:p>
            <a:pPr algn="ctr" rtl="1">
              <a:buFontTx/>
              <a:buNone/>
            </a:pPr>
            <a:endParaRPr lang="fa-IR" dirty="0" smtClean="0">
              <a:solidFill>
                <a:srgbClr val="FFFF00"/>
              </a:solidFill>
            </a:endParaRPr>
          </a:p>
          <a:p>
            <a:pPr algn="ctr" rtl="1">
              <a:buFontTx/>
              <a:buNone/>
            </a:pPr>
            <a:endParaRPr lang="fa-IR" dirty="0" smtClean="0">
              <a:solidFill>
                <a:srgbClr val="FFFF00"/>
              </a:solidFill>
            </a:endParaRPr>
          </a:p>
          <a:p>
            <a:pPr algn="r" rtl="1">
              <a:buFontTx/>
              <a:buNone/>
            </a:pPr>
            <a:endParaRPr lang="en-US" dirty="0" smtClean="0"/>
          </a:p>
        </p:txBody>
      </p:sp>
      <p:sp>
        <p:nvSpPr>
          <p:cNvPr id="2051" name="Slide Number Placeholder 3"/>
          <p:cNvSpPr>
            <a:spLocks noGrp="1"/>
          </p:cNvSpPr>
          <p:nvPr>
            <p:ph type="sldNum" sz="quarter" idx="12"/>
          </p:nvPr>
        </p:nvSpPr>
        <p:spPr>
          <a:noFill/>
        </p:spPr>
        <p:txBody>
          <a:bodyPr/>
          <a:lstStyle/>
          <a:p>
            <a:fld id="{DD12B61B-76B8-4C13-A380-EF0FBD1D5C52}"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1368152"/>
          </a:xfrm>
        </p:spPr>
        <p:txBody>
          <a:bodyPr>
            <a:noAutofit/>
          </a:bodyPr>
          <a:lstStyle/>
          <a:p>
            <a:pPr algn="ctr"/>
            <a:r>
              <a:rPr lang="en-US" sz="2300" b="1" i="1" dirty="0">
                <a:solidFill>
                  <a:srgbClr val="66FF33"/>
                </a:solidFill>
                <a:latin typeface="Times New Roman" pitchFamily="18" charset="0"/>
                <a:cs typeface="Times New Roman" pitchFamily="18" charset="0"/>
              </a:rPr>
              <a:t>Kaplan-Meyer curves of relapse of </a:t>
            </a:r>
            <a:r>
              <a:rPr lang="en-US" sz="2300" b="1" i="1" dirty="0" err="1">
                <a:solidFill>
                  <a:srgbClr val="66FF33"/>
                </a:solidFill>
                <a:latin typeface="Times New Roman" pitchFamily="18" charset="0"/>
                <a:cs typeface="Times New Roman" pitchFamily="18" charset="0"/>
              </a:rPr>
              <a:t>thyrotoxicosis</a:t>
            </a:r>
            <a:r>
              <a:rPr lang="en-US" sz="2300" b="1" i="1" dirty="0">
                <a:solidFill>
                  <a:srgbClr val="66FF33"/>
                </a:solidFill>
                <a:latin typeface="Times New Roman" pitchFamily="18" charset="0"/>
                <a:cs typeface="Times New Roman" pitchFamily="18" charset="0"/>
              </a:rPr>
              <a:t> in </a:t>
            </a:r>
            <a:r>
              <a:rPr lang="en-US" sz="2300" b="1" i="1" dirty="0" smtClean="0">
                <a:solidFill>
                  <a:srgbClr val="66FF33"/>
                </a:solidFill>
                <a:latin typeface="Times New Roman" pitchFamily="18" charset="0"/>
                <a:cs typeface="Times New Roman" pitchFamily="18" charset="0"/>
              </a:rPr>
              <a:t>42 patients </a:t>
            </a:r>
            <a:r>
              <a:rPr lang="en-US" sz="2300" b="1" i="1" dirty="0">
                <a:solidFill>
                  <a:srgbClr val="66FF33"/>
                </a:solidFill>
                <a:latin typeface="Times New Roman" pitchFamily="18" charset="0"/>
                <a:cs typeface="Times New Roman" pitchFamily="18" charset="0"/>
              </a:rPr>
              <a:t>with Graves’ disease (age below 35 yr); 29 patients </a:t>
            </a:r>
            <a:r>
              <a:rPr lang="en-US" sz="2300" b="1" i="1" dirty="0" smtClean="0">
                <a:solidFill>
                  <a:srgbClr val="66FF33"/>
                </a:solidFill>
                <a:latin typeface="Times New Roman" pitchFamily="18" charset="0"/>
                <a:cs typeface="Times New Roman" pitchFamily="18" charset="0"/>
              </a:rPr>
              <a:t>who discontinued </a:t>
            </a:r>
            <a:r>
              <a:rPr lang="en-US" sz="2300" b="1" i="1" dirty="0" err="1">
                <a:solidFill>
                  <a:srgbClr val="66FF33"/>
                </a:solidFill>
                <a:latin typeface="Times New Roman" pitchFamily="18" charset="0"/>
                <a:cs typeface="Times New Roman" pitchFamily="18" charset="0"/>
              </a:rPr>
              <a:t>methimazole</a:t>
            </a:r>
            <a:r>
              <a:rPr lang="en-US" sz="2300" b="1" i="1" dirty="0">
                <a:solidFill>
                  <a:srgbClr val="66FF33"/>
                </a:solidFill>
                <a:latin typeface="Times New Roman" pitchFamily="18" charset="0"/>
                <a:cs typeface="Times New Roman" pitchFamily="18" charset="0"/>
              </a:rPr>
              <a:t> treatment (D) </a:t>
            </a:r>
            <a:r>
              <a:rPr lang="en-US" sz="2300" b="1" i="1" dirty="0" err="1">
                <a:solidFill>
                  <a:srgbClr val="66FF33"/>
                </a:solidFill>
                <a:latin typeface="Times New Roman" pitchFamily="18" charset="0"/>
                <a:cs typeface="Times New Roman" pitchFamily="18" charset="0"/>
              </a:rPr>
              <a:t>vs</a:t>
            </a:r>
            <a:r>
              <a:rPr lang="en-US" sz="2300" b="1" i="1" dirty="0" smtClean="0">
                <a:solidFill>
                  <a:srgbClr val="66FF33"/>
                </a:solidFill>
                <a:latin typeface="Times New Roman" pitchFamily="18" charset="0"/>
                <a:cs typeface="Times New Roman" pitchFamily="18" charset="0"/>
              </a:rPr>
              <a:t> 13 patients who maintained treatment throughout the observation </a:t>
            </a:r>
            <a:r>
              <a:rPr lang="en-US" sz="2300" b="1" i="1" dirty="0">
                <a:solidFill>
                  <a:srgbClr val="66FF33"/>
                </a:solidFill>
                <a:latin typeface="Times New Roman" pitchFamily="18" charset="0"/>
                <a:cs typeface="Times New Roman" pitchFamily="18" charset="0"/>
              </a:rPr>
              <a:t>period (M</a:t>
            </a:r>
            <a:r>
              <a:rPr lang="en-US" sz="2300" b="1" i="1" dirty="0" smtClean="0">
                <a:solidFill>
                  <a:srgbClr val="66FF33"/>
                </a:solidFill>
                <a:latin typeface="Times New Roman" pitchFamily="18" charset="0"/>
                <a:cs typeface="Times New Roman" pitchFamily="18" charset="0"/>
              </a:rPr>
              <a:t>)</a:t>
            </a:r>
            <a:endParaRPr lang="en-US" sz="2300" b="1" i="1" dirty="0">
              <a:solidFill>
                <a:srgbClr val="66FF33"/>
              </a:solidFill>
              <a:latin typeface="Times New Roman" pitchFamily="18" charset="0"/>
              <a:cs typeface="Times New Roman" pitchFamily="18" charset="0"/>
            </a:endParaRPr>
          </a:p>
        </p:txBody>
      </p:sp>
      <p:sp>
        <p:nvSpPr>
          <p:cNvPr id="4" name="TextBox 3"/>
          <p:cNvSpPr txBox="1"/>
          <p:nvPr/>
        </p:nvSpPr>
        <p:spPr>
          <a:xfrm>
            <a:off x="683568" y="6217567"/>
            <a:ext cx="5544616" cy="307777"/>
          </a:xfrm>
          <a:prstGeom prst="rect">
            <a:avLst/>
          </a:prstGeom>
          <a:noFill/>
        </p:spPr>
        <p:txBody>
          <a:bodyPr wrap="square" rtlCol="0">
            <a:spAutoFit/>
          </a:bodyPr>
          <a:lstStyle/>
          <a:p>
            <a:r>
              <a:rPr lang="en-US" sz="1400" b="1" dirty="0" smtClean="0">
                <a:solidFill>
                  <a:srgbClr val="00FFFF"/>
                </a:solidFill>
                <a:latin typeface="Times New Roman" pitchFamily="18" charset="0"/>
                <a:cs typeface="Times New Roman" pitchFamily="18" charset="0"/>
              </a:rPr>
              <a:t>E. Massa, et al.  J </a:t>
            </a:r>
            <a:r>
              <a:rPr lang="en-US" sz="1400" b="1" dirty="0" err="1" smtClean="0">
                <a:solidFill>
                  <a:srgbClr val="00FFFF"/>
                </a:solidFill>
                <a:latin typeface="Times New Roman" pitchFamily="18" charset="0"/>
                <a:cs typeface="Times New Roman" pitchFamily="18" charset="0"/>
              </a:rPr>
              <a:t>Endocrinol</a:t>
            </a:r>
            <a:r>
              <a:rPr lang="en-US" sz="1400" b="1" dirty="0" smtClean="0">
                <a:solidFill>
                  <a:srgbClr val="00FFFF"/>
                </a:solidFill>
                <a:latin typeface="Times New Roman" pitchFamily="18" charset="0"/>
                <a:cs typeface="Times New Roman" pitchFamily="18" charset="0"/>
              </a:rPr>
              <a:t> Invest 2008; 31: 866-72</a:t>
            </a:r>
            <a:endParaRPr lang="en-US" sz="1400" b="1" dirty="0">
              <a:solidFill>
                <a:srgbClr val="00FFFF"/>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83569" y="2276872"/>
            <a:ext cx="7488832" cy="374441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375848" cy="1373088"/>
          </a:xfrm>
        </p:spPr>
        <p:txBody>
          <a:bodyPr>
            <a:noAutofit/>
          </a:bodyPr>
          <a:lstStyle/>
          <a:p>
            <a:r>
              <a:rPr lang="en-US" sz="2300" b="1" i="1" dirty="0">
                <a:solidFill>
                  <a:srgbClr val="66FF33"/>
                </a:solidFill>
                <a:latin typeface="Times New Roman" pitchFamily="18" charset="0"/>
                <a:cs typeface="Times New Roman" pitchFamily="18" charset="0"/>
              </a:rPr>
              <a:t>Kaplan-Meyer curves of relapse of </a:t>
            </a:r>
            <a:r>
              <a:rPr lang="en-US" sz="2300" b="1" i="1" dirty="0" err="1">
                <a:solidFill>
                  <a:srgbClr val="66FF33"/>
                </a:solidFill>
                <a:latin typeface="Times New Roman" pitchFamily="18" charset="0"/>
                <a:cs typeface="Times New Roman" pitchFamily="18" charset="0"/>
              </a:rPr>
              <a:t>thyrotoxicosis</a:t>
            </a:r>
            <a:r>
              <a:rPr lang="en-US" sz="2300" b="1" i="1" dirty="0">
                <a:solidFill>
                  <a:srgbClr val="66FF33"/>
                </a:solidFill>
                <a:latin typeface="Times New Roman" pitchFamily="18" charset="0"/>
                <a:cs typeface="Times New Roman" pitchFamily="18" charset="0"/>
              </a:rPr>
              <a:t> in </a:t>
            </a:r>
            <a:r>
              <a:rPr lang="en-US" sz="2300" b="1" i="1" dirty="0" smtClean="0">
                <a:solidFill>
                  <a:srgbClr val="66FF33"/>
                </a:solidFill>
                <a:latin typeface="Times New Roman" pitchFamily="18" charset="0"/>
                <a:cs typeface="Times New Roman" pitchFamily="18" charset="0"/>
              </a:rPr>
              <a:t>207 patients </a:t>
            </a:r>
            <a:r>
              <a:rPr lang="en-US" sz="2300" b="1" i="1" dirty="0">
                <a:solidFill>
                  <a:srgbClr val="66FF33"/>
                </a:solidFill>
                <a:latin typeface="Times New Roman" pitchFamily="18" charset="0"/>
                <a:cs typeface="Times New Roman" pitchFamily="18" charset="0"/>
              </a:rPr>
              <a:t>with Graves’ disease (age above 35 yr); 92 patients </a:t>
            </a:r>
            <a:r>
              <a:rPr lang="en-US" sz="2300" b="1" i="1" dirty="0" smtClean="0">
                <a:solidFill>
                  <a:srgbClr val="66FF33"/>
                </a:solidFill>
                <a:latin typeface="Times New Roman" pitchFamily="18" charset="0"/>
                <a:cs typeface="Times New Roman" pitchFamily="18" charset="0"/>
              </a:rPr>
              <a:t>who discontinued </a:t>
            </a:r>
            <a:r>
              <a:rPr lang="en-US" sz="2300" b="1" i="1" dirty="0" err="1">
                <a:solidFill>
                  <a:srgbClr val="66FF33"/>
                </a:solidFill>
                <a:latin typeface="Times New Roman" pitchFamily="18" charset="0"/>
                <a:cs typeface="Times New Roman" pitchFamily="18" charset="0"/>
              </a:rPr>
              <a:t>methimazole</a:t>
            </a:r>
            <a:r>
              <a:rPr lang="en-US" sz="2300" b="1" i="1" dirty="0">
                <a:solidFill>
                  <a:srgbClr val="66FF33"/>
                </a:solidFill>
                <a:latin typeface="Times New Roman" pitchFamily="18" charset="0"/>
                <a:cs typeface="Times New Roman" pitchFamily="18" charset="0"/>
              </a:rPr>
              <a:t> treatment (D) </a:t>
            </a:r>
            <a:r>
              <a:rPr lang="en-US" sz="2300" b="1" i="1" dirty="0" err="1">
                <a:solidFill>
                  <a:srgbClr val="66FF33"/>
                </a:solidFill>
                <a:latin typeface="Times New Roman" pitchFamily="18" charset="0"/>
                <a:cs typeface="Times New Roman" pitchFamily="18" charset="0"/>
              </a:rPr>
              <a:t>vs</a:t>
            </a:r>
            <a:r>
              <a:rPr lang="en-US" sz="2300" b="1" i="1" dirty="0">
                <a:solidFill>
                  <a:srgbClr val="66FF33"/>
                </a:solidFill>
                <a:latin typeface="Times New Roman" pitchFamily="18" charset="0"/>
                <a:cs typeface="Times New Roman" pitchFamily="18" charset="0"/>
              </a:rPr>
              <a:t> 105 patients </a:t>
            </a:r>
            <a:r>
              <a:rPr lang="en-US" sz="2300" b="1" i="1" dirty="0" smtClean="0">
                <a:solidFill>
                  <a:srgbClr val="66FF33"/>
                </a:solidFill>
                <a:latin typeface="Times New Roman" pitchFamily="18" charset="0"/>
                <a:cs typeface="Times New Roman" pitchFamily="18" charset="0"/>
              </a:rPr>
              <a:t>who maintained </a:t>
            </a:r>
            <a:r>
              <a:rPr lang="en-US" sz="2300" b="1" i="1" dirty="0">
                <a:solidFill>
                  <a:srgbClr val="66FF33"/>
                </a:solidFill>
                <a:latin typeface="Times New Roman" pitchFamily="18" charset="0"/>
                <a:cs typeface="Times New Roman" pitchFamily="18" charset="0"/>
              </a:rPr>
              <a:t>treatment throughout the observation period (M</a:t>
            </a:r>
            <a:r>
              <a:rPr lang="en-US" sz="2300" b="1" i="1" dirty="0" smtClean="0">
                <a:solidFill>
                  <a:srgbClr val="66FF33"/>
                </a:solidFill>
                <a:latin typeface="Times New Roman" pitchFamily="18" charset="0"/>
                <a:cs typeface="Times New Roman" pitchFamily="18" charset="0"/>
              </a:rPr>
              <a:t>)</a:t>
            </a:r>
            <a:endParaRPr lang="en-US" sz="2300" b="1" i="1" dirty="0">
              <a:solidFill>
                <a:srgbClr val="66FF33"/>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1844824"/>
            <a:ext cx="7344816" cy="3960440"/>
          </a:xfrm>
          <a:prstGeom prst="rect">
            <a:avLst/>
          </a:prstGeom>
          <a:noFill/>
          <a:ln w="9525">
            <a:noFill/>
            <a:miter lim="800000"/>
            <a:headEnd/>
            <a:tailEnd/>
          </a:ln>
        </p:spPr>
      </p:pic>
      <p:sp>
        <p:nvSpPr>
          <p:cNvPr id="5" name="TextBox 4"/>
          <p:cNvSpPr txBox="1"/>
          <p:nvPr/>
        </p:nvSpPr>
        <p:spPr>
          <a:xfrm>
            <a:off x="755576" y="5877272"/>
            <a:ext cx="5544616" cy="307777"/>
          </a:xfrm>
          <a:prstGeom prst="rect">
            <a:avLst/>
          </a:prstGeom>
          <a:noFill/>
        </p:spPr>
        <p:txBody>
          <a:bodyPr wrap="square" rtlCol="0">
            <a:spAutoFit/>
          </a:bodyPr>
          <a:lstStyle/>
          <a:p>
            <a:r>
              <a:rPr lang="en-US" sz="1400" b="1" dirty="0" smtClean="0">
                <a:solidFill>
                  <a:srgbClr val="00FFFF"/>
                </a:solidFill>
                <a:latin typeface="Times New Roman" pitchFamily="18" charset="0"/>
                <a:cs typeface="Times New Roman" pitchFamily="18" charset="0"/>
              </a:rPr>
              <a:t>E. Massa, et al.  J </a:t>
            </a:r>
            <a:r>
              <a:rPr lang="en-US" sz="1400" b="1" dirty="0" err="1" smtClean="0">
                <a:solidFill>
                  <a:srgbClr val="00FFFF"/>
                </a:solidFill>
                <a:latin typeface="Times New Roman" pitchFamily="18" charset="0"/>
                <a:cs typeface="Times New Roman" pitchFamily="18" charset="0"/>
              </a:rPr>
              <a:t>Endocrinol</a:t>
            </a:r>
            <a:r>
              <a:rPr lang="en-US" sz="1400" b="1" dirty="0" smtClean="0">
                <a:solidFill>
                  <a:srgbClr val="00FFFF"/>
                </a:solidFill>
                <a:latin typeface="Times New Roman" pitchFamily="18" charset="0"/>
                <a:cs typeface="Times New Roman" pitchFamily="18" charset="0"/>
              </a:rPr>
              <a:t> Invest 2008; 31: 866-72</a:t>
            </a:r>
            <a:endParaRPr lang="en-US" sz="1400" b="1" dirty="0">
              <a:solidFill>
                <a:srgbClr val="00FFFF"/>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24936" cy="5688632"/>
          </a:xfrm>
        </p:spPr>
        <p:txBody>
          <a:bodyPr/>
          <a:lstStyle/>
          <a:p>
            <a:pPr algn="just" eaLnBrk="1" hangingPunct="1">
              <a:lnSpc>
                <a:spcPct val="200000"/>
              </a:lnSpc>
              <a:buNone/>
            </a:pPr>
            <a:r>
              <a:rPr lang="en-US" sz="2800" b="1" dirty="0" smtClean="0">
                <a:solidFill>
                  <a:srgbClr val="FFFF00"/>
                </a:solidFill>
                <a:latin typeface="Times New Roman" pitchFamily="18" charset="0"/>
                <a:cs typeface="Times New Roman" pitchFamily="18" charset="0"/>
              </a:rPr>
              <a:t>    “In patients with recurrent hyperthyroidism after </a:t>
            </a:r>
            <a:r>
              <a:rPr lang="en-US" sz="2800" b="1" dirty="0" err="1" smtClean="0">
                <a:solidFill>
                  <a:srgbClr val="FFFF00"/>
                </a:solidFill>
                <a:latin typeface="Times New Roman" pitchFamily="18" charset="0"/>
                <a:cs typeface="Times New Roman" pitchFamily="18" charset="0"/>
              </a:rPr>
              <a:t>disontinution</a:t>
            </a:r>
            <a:r>
              <a:rPr lang="en-US" sz="2800" b="1" dirty="0" smtClean="0">
                <a:solidFill>
                  <a:srgbClr val="FFFF00"/>
                </a:solidFill>
                <a:latin typeface="Times New Roman" pitchFamily="18" charset="0"/>
                <a:cs typeface="Times New Roman" pitchFamily="18" charset="0"/>
              </a:rPr>
              <a:t> of </a:t>
            </a:r>
            <a:r>
              <a:rPr lang="en-US" sz="2800" b="1" dirty="0" err="1" smtClean="0">
                <a:solidFill>
                  <a:srgbClr val="FFFF00"/>
                </a:solidFill>
                <a:latin typeface="Times New Roman" pitchFamily="18" charset="0"/>
                <a:cs typeface="Times New Roman" pitchFamily="18" charset="0"/>
              </a:rPr>
              <a:t>antithyroid</a:t>
            </a:r>
            <a:r>
              <a:rPr lang="en-US" sz="2800" b="1" dirty="0" smtClean="0">
                <a:solidFill>
                  <a:srgbClr val="FFFF00"/>
                </a:solidFill>
                <a:latin typeface="Times New Roman" pitchFamily="18" charset="0"/>
                <a:cs typeface="Times New Roman" pitchFamily="18" charset="0"/>
              </a:rPr>
              <a:t> drugs, long term (mean 10 years) continuous treatment with </a:t>
            </a:r>
            <a:r>
              <a:rPr lang="en-US" sz="2800" b="1" dirty="0" err="1" smtClean="0">
                <a:solidFill>
                  <a:srgbClr val="FFFF00"/>
                </a:solidFill>
                <a:latin typeface="Times New Roman" pitchFamily="18" charset="0"/>
                <a:cs typeface="Times New Roman" pitchFamily="18" charset="0"/>
              </a:rPr>
              <a:t>methimazole</a:t>
            </a:r>
            <a:r>
              <a:rPr lang="en-US" sz="2800" b="1" dirty="0" smtClean="0">
                <a:solidFill>
                  <a:srgbClr val="FFFF00"/>
                </a:solidFill>
                <a:latin typeface="Times New Roman" pitchFamily="18" charset="0"/>
                <a:cs typeface="Times New Roman" pitchFamily="18" charset="0"/>
              </a:rPr>
              <a:t> (MMI) was safe, and had comparable expense and complications with radioiodine treatment”</a:t>
            </a:r>
          </a:p>
          <a:p>
            <a:pPr algn="just" eaLnBrk="1" hangingPunct="1">
              <a:lnSpc>
                <a:spcPct val="200000"/>
              </a:lnSpc>
              <a:buNone/>
            </a:pPr>
            <a:endParaRPr lang="en-US" sz="1400" b="1" kern="1200" dirty="0" smtClean="0">
              <a:solidFill>
                <a:srgbClr val="00FFFF"/>
              </a:solidFill>
              <a:latin typeface="Times New Roman" pitchFamily="18" charset="0"/>
              <a:cs typeface="Times New Roman" pitchFamily="18" charset="0"/>
            </a:endParaRPr>
          </a:p>
          <a:p>
            <a:pPr algn="just" eaLnBrk="1" hangingPunct="1">
              <a:lnSpc>
                <a:spcPct val="200000"/>
              </a:lnSpc>
              <a:buNone/>
            </a:pPr>
            <a:r>
              <a:rPr lang="en-US" sz="1400" b="1" kern="1200" dirty="0" err="1" smtClean="0">
                <a:solidFill>
                  <a:srgbClr val="00FFFF"/>
                </a:solidFill>
                <a:latin typeface="Times New Roman" pitchFamily="18" charset="0"/>
                <a:cs typeface="Times New Roman" pitchFamily="18" charset="0"/>
              </a:rPr>
              <a:t>Azizi</a:t>
            </a:r>
            <a:r>
              <a:rPr lang="en-US" sz="1400" b="1" kern="1200" dirty="0" smtClean="0">
                <a:solidFill>
                  <a:srgbClr val="00FFFF"/>
                </a:solidFill>
                <a:latin typeface="Times New Roman" pitchFamily="18" charset="0"/>
                <a:cs typeface="Times New Roman" pitchFamily="18" charset="0"/>
              </a:rPr>
              <a:t> F, et al. </a:t>
            </a:r>
            <a:r>
              <a:rPr lang="en-US" sz="1400" b="1" kern="1200" dirty="0" err="1" smtClean="0">
                <a:solidFill>
                  <a:srgbClr val="00FFFF"/>
                </a:solidFill>
                <a:latin typeface="Times New Roman" pitchFamily="18" charset="0"/>
                <a:cs typeface="Times New Roman" pitchFamily="18" charset="0"/>
              </a:rPr>
              <a:t>Europ</a:t>
            </a:r>
            <a:r>
              <a:rPr lang="en-US" sz="1400" b="1" kern="1200" dirty="0" smtClean="0">
                <a:solidFill>
                  <a:srgbClr val="00FFFF"/>
                </a:solidFill>
                <a:latin typeface="Times New Roman" pitchFamily="18" charset="0"/>
                <a:cs typeface="Times New Roman" pitchFamily="18" charset="0"/>
              </a:rPr>
              <a:t> J </a:t>
            </a:r>
            <a:r>
              <a:rPr lang="en-US" sz="1400" b="1" kern="1200" dirty="0" err="1" smtClean="0">
                <a:solidFill>
                  <a:srgbClr val="00FFFF"/>
                </a:solidFill>
                <a:latin typeface="Times New Roman" pitchFamily="18" charset="0"/>
                <a:cs typeface="Times New Roman" pitchFamily="18" charset="0"/>
              </a:rPr>
              <a:t>Endocrinol</a:t>
            </a:r>
            <a:r>
              <a:rPr lang="en-US" sz="1400" b="1" kern="1200" dirty="0" smtClean="0">
                <a:solidFill>
                  <a:srgbClr val="00FFFF"/>
                </a:solidFill>
                <a:latin typeface="Times New Roman" pitchFamily="18" charset="0"/>
                <a:cs typeface="Times New Roman" pitchFamily="18" charset="0"/>
              </a:rPr>
              <a:t> 2005; 152: 695</a:t>
            </a:r>
          </a:p>
          <a:p>
            <a:pPr>
              <a:buNone/>
            </a:pP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27088" y="333375"/>
            <a:ext cx="7696200" cy="914400"/>
          </a:xfrm>
        </p:spPr>
        <p:txBody>
          <a:bodyPr/>
          <a:lstStyle/>
          <a:p>
            <a:pPr algn="ctr"/>
            <a:r>
              <a:rPr lang="en-US" sz="4600" b="1">
                <a:solidFill>
                  <a:srgbClr val="66FF33"/>
                </a:solidFill>
                <a:latin typeface="Times New Roman" pitchFamily="18" charset="0"/>
                <a:ea typeface="MS Mincho" pitchFamily="49" charset="-128"/>
                <a:cs typeface="Times New Roman" pitchFamily="18" charset="0"/>
              </a:rPr>
              <a:t>Special considerations</a:t>
            </a:r>
          </a:p>
        </p:txBody>
      </p:sp>
      <p:sp>
        <p:nvSpPr>
          <p:cNvPr id="53251" name="Rectangle 3"/>
          <p:cNvSpPr>
            <a:spLocks noGrp="1" noChangeArrowheads="1"/>
          </p:cNvSpPr>
          <p:nvPr>
            <p:ph type="body" idx="1"/>
          </p:nvPr>
        </p:nvSpPr>
        <p:spPr>
          <a:xfrm>
            <a:off x="755650" y="1628775"/>
            <a:ext cx="7696200" cy="4679950"/>
          </a:xfrm>
        </p:spPr>
        <p:txBody>
          <a:bodyPr/>
          <a:lstStyle/>
          <a:p>
            <a:pPr algn="just">
              <a:lnSpc>
                <a:spcPct val="120000"/>
              </a:lnSpc>
              <a:buFontTx/>
              <a:buNone/>
            </a:pPr>
            <a:r>
              <a:rPr lang="en-US" b="1">
                <a:latin typeface="Times New Roman" pitchFamily="18" charset="0"/>
                <a:ea typeface="MS Mincho" pitchFamily="49" charset="-128"/>
                <a:cs typeface="Times New Roman" pitchFamily="18" charset="0"/>
              </a:rPr>
              <a:t>	Thionamide agents have been the treatment of choice for thyrotoxicosis during the pregnancy and postpartum periods. However use of these drugs during these important periods of woman’s life needs special considerations.</a:t>
            </a:r>
            <a:r>
              <a:rPr lang="en-US">
                <a:latin typeface="Times New Roman" pitchFamily="18" charset="0"/>
                <a:ea typeface="MS Mincho" pitchFamily="49" charset="-128"/>
                <a:cs typeface="Times New Roman" pitchFamily="18" charset="0"/>
              </a:rPr>
              <a:t>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Untitled-1"/>
          <p:cNvPicPr>
            <a:picLocks noChangeAspect="1" noChangeArrowheads="1"/>
          </p:cNvPicPr>
          <p:nvPr/>
        </p:nvPicPr>
        <p:blipFill>
          <a:blip r:embed="rId2" cstate="print"/>
          <a:srcRect/>
          <a:stretch>
            <a:fillRect/>
          </a:stretch>
        </p:blipFill>
        <p:spPr bwMode="auto">
          <a:xfrm>
            <a:off x="34925" y="200025"/>
            <a:ext cx="9109075" cy="6397625"/>
          </a:xfrm>
          <a:prstGeom prst="rect">
            <a:avLst/>
          </a:prstGeo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260350"/>
            <a:ext cx="8205787" cy="1143000"/>
          </a:xfrm>
        </p:spPr>
        <p:txBody>
          <a:bodyPr/>
          <a:lstStyle/>
          <a:p>
            <a:r>
              <a:rPr lang="en-US" sz="4000" b="1" dirty="0" err="1" smtClean="0">
                <a:solidFill>
                  <a:srgbClr val="00FF00"/>
                </a:solidFill>
                <a:latin typeface="Times New Roman" pitchFamily="18" charset="0"/>
                <a:cs typeface="Times New Roman" pitchFamily="18" charset="0"/>
              </a:rPr>
              <a:t>Antithyroid</a:t>
            </a:r>
            <a:r>
              <a:rPr lang="en-US" sz="4000" b="1" dirty="0" smtClean="0">
                <a:solidFill>
                  <a:srgbClr val="00FF00"/>
                </a:solidFill>
                <a:latin typeface="Times New Roman" pitchFamily="18" charset="0"/>
                <a:cs typeface="Times New Roman" pitchFamily="18" charset="0"/>
              </a:rPr>
              <a:t> Treatment in Pregnancy</a:t>
            </a:r>
          </a:p>
        </p:txBody>
      </p:sp>
      <p:sp>
        <p:nvSpPr>
          <p:cNvPr id="3075" name="Content Placeholder 2"/>
          <p:cNvSpPr>
            <a:spLocks noGrp="1"/>
          </p:cNvSpPr>
          <p:nvPr>
            <p:ph idx="1"/>
          </p:nvPr>
        </p:nvSpPr>
        <p:spPr>
          <a:xfrm>
            <a:off x="323850" y="1341438"/>
            <a:ext cx="8134350" cy="5183187"/>
          </a:xfrm>
        </p:spPr>
        <p:txBody>
          <a:bodyPr/>
          <a:lstStyle/>
          <a:p>
            <a:pPr>
              <a:buFontTx/>
              <a:buNone/>
            </a:pPr>
            <a:r>
              <a:rPr lang="en-US" b="1" dirty="0" smtClean="0">
                <a:solidFill>
                  <a:srgbClr val="FFFF00"/>
                </a:solidFill>
              </a:rPr>
              <a:t>First trimester:</a:t>
            </a:r>
          </a:p>
          <a:p>
            <a:pPr lvl="1">
              <a:buFontTx/>
              <a:buNone/>
            </a:pPr>
            <a:r>
              <a:rPr lang="en-US" sz="2600" b="1" dirty="0" smtClean="0"/>
              <a:t>PRU</a:t>
            </a:r>
          </a:p>
          <a:p>
            <a:pPr lvl="1">
              <a:buFontTx/>
              <a:buNone/>
            </a:pPr>
            <a:r>
              <a:rPr lang="en-US" sz="2600" b="1" dirty="0" smtClean="0"/>
              <a:t>(? MMI)</a:t>
            </a:r>
          </a:p>
          <a:p>
            <a:pPr lvl="1">
              <a:buFontTx/>
              <a:buNone/>
            </a:pPr>
            <a:endParaRPr lang="en-US" sz="1400" b="1" dirty="0" smtClean="0">
              <a:solidFill>
                <a:srgbClr val="FFFF00"/>
              </a:solidFill>
            </a:endParaRPr>
          </a:p>
          <a:p>
            <a:pPr>
              <a:buFontTx/>
              <a:buNone/>
            </a:pPr>
            <a:r>
              <a:rPr lang="en-US" b="1" dirty="0" smtClean="0">
                <a:solidFill>
                  <a:srgbClr val="FFFF00"/>
                </a:solidFill>
              </a:rPr>
              <a:t>Second trimester:</a:t>
            </a:r>
          </a:p>
          <a:p>
            <a:pPr lvl="1">
              <a:buFontTx/>
              <a:buNone/>
            </a:pPr>
            <a:r>
              <a:rPr lang="en-US" sz="2600" b="1" dirty="0" smtClean="0"/>
              <a:t>Dc PTU</a:t>
            </a:r>
          </a:p>
          <a:p>
            <a:pPr lvl="1">
              <a:buFontTx/>
              <a:buNone/>
            </a:pPr>
            <a:r>
              <a:rPr lang="en-US" sz="2600" b="1" dirty="0" smtClean="0"/>
              <a:t>Change to MMI</a:t>
            </a:r>
          </a:p>
          <a:p>
            <a:pPr lvl="1">
              <a:buFontTx/>
              <a:buNone/>
            </a:pPr>
            <a:endParaRPr lang="en-US" sz="2600" b="1" dirty="0" smtClean="0">
              <a:solidFill>
                <a:schemeClr val="bg1"/>
              </a:solidFill>
            </a:endParaRPr>
          </a:p>
          <a:p>
            <a:pPr>
              <a:buFontTx/>
              <a:buNone/>
            </a:pPr>
            <a:r>
              <a:rPr lang="en-US" b="1" dirty="0" smtClean="0">
                <a:solidFill>
                  <a:srgbClr val="FFFF00"/>
                </a:solidFill>
              </a:rPr>
              <a:t>PTU: </a:t>
            </a:r>
            <a:r>
              <a:rPr lang="en-US" sz="2600" b="1" dirty="0" err="1" smtClean="0"/>
              <a:t>Propylthiouracil</a:t>
            </a:r>
            <a:endParaRPr lang="en-US" sz="2600" b="1" dirty="0" smtClean="0"/>
          </a:p>
          <a:p>
            <a:pPr>
              <a:buFontTx/>
              <a:buNone/>
            </a:pPr>
            <a:r>
              <a:rPr lang="en-US" b="1" dirty="0" smtClean="0">
                <a:solidFill>
                  <a:srgbClr val="FFFF00"/>
                </a:solidFill>
              </a:rPr>
              <a:t>MMI: </a:t>
            </a:r>
            <a:r>
              <a:rPr lang="en-US" sz="2600" b="1" dirty="0" err="1" smtClean="0"/>
              <a:t>Methimazole</a:t>
            </a:r>
            <a:endParaRPr lang="en-US" sz="2600" b="1" dirty="0" smtClean="0"/>
          </a:p>
          <a:p>
            <a:pPr>
              <a:buFontTx/>
              <a:buNone/>
            </a:pPr>
            <a:endParaRPr lang="en-US" b="1" dirty="0" smtClean="0">
              <a:solidFill>
                <a:srgbClr val="FFFF00"/>
              </a:solidFill>
            </a:endParaRPr>
          </a:p>
        </p:txBody>
      </p:sp>
      <p:sp>
        <p:nvSpPr>
          <p:cNvPr id="3076" name="Slide Number Placeholder 3"/>
          <p:cNvSpPr>
            <a:spLocks noGrp="1"/>
          </p:cNvSpPr>
          <p:nvPr>
            <p:ph type="sldNum" sz="quarter" idx="12"/>
          </p:nvPr>
        </p:nvSpPr>
        <p:spPr>
          <a:noFill/>
        </p:spPr>
        <p:txBody>
          <a:bodyPr/>
          <a:lstStyle/>
          <a:p>
            <a:fld id="{E0BF18FC-078F-4771-8F13-71EDACDB58A7}" type="slidenum">
              <a:rPr lang="en-US" smtClean="0">
                <a:latin typeface="Times New Roman" pitchFamily="18" charset="0"/>
                <a:cs typeface="Times New Roman" pitchFamily="18" charset="0"/>
              </a:rPr>
              <a:pPr/>
              <a:t>25</a:t>
            </a:fld>
            <a:endParaRPr lang="en-US"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584" y="980728"/>
            <a:ext cx="7696200" cy="914400"/>
          </a:xfrm>
        </p:spPr>
        <p:txBody>
          <a:bodyPr/>
          <a:lstStyle/>
          <a:p>
            <a:pPr algn="ctr" eaLnBrk="1" hangingPunct="1"/>
            <a:r>
              <a:rPr lang="en-US" sz="4200" b="1" dirty="0" smtClean="0">
                <a:solidFill>
                  <a:srgbClr val="C00000"/>
                </a:solidFill>
                <a:latin typeface="Times New Roman" pitchFamily="18" charset="0"/>
                <a:cs typeface="Times New Roman" pitchFamily="18" charset="0"/>
              </a:rPr>
              <a:t>Why PTU has been preferred by some specialists?</a:t>
            </a:r>
          </a:p>
        </p:txBody>
      </p:sp>
      <p:sp>
        <p:nvSpPr>
          <p:cNvPr id="18435" name="Rectangle 3"/>
          <p:cNvSpPr>
            <a:spLocks noGrp="1" noChangeArrowheads="1"/>
          </p:cNvSpPr>
          <p:nvPr>
            <p:ph type="body" idx="1"/>
          </p:nvPr>
        </p:nvSpPr>
        <p:spPr>
          <a:xfrm>
            <a:off x="457200" y="2236788"/>
            <a:ext cx="8229600" cy="2620962"/>
          </a:xfrm>
        </p:spPr>
        <p:txBody>
          <a:bodyPr/>
          <a:lstStyle/>
          <a:p>
            <a:pPr eaLnBrk="1" hangingPunct="1">
              <a:defRPr/>
            </a:pPr>
            <a:r>
              <a:rPr lang="en-US" dirty="0"/>
              <a:t> </a:t>
            </a:r>
            <a:r>
              <a:rPr lang="en-US" sz="2800" b="1" dirty="0">
                <a:latin typeface="Times New Roman" pitchFamily="18" charset="0"/>
                <a:cs typeface="Times New Roman" pitchFamily="18" charset="0"/>
              </a:rPr>
              <a:t>Fractional transfer to the fetus less than MMI? </a:t>
            </a:r>
          </a:p>
          <a:p>
            <a:pPr eaLnBrk="1" hangingPunct="1">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Aplasia</a:t>
            </a:r>
            <a:r>
              <a:rPr lang="en-US" sz="2800" b="1" dirty="0">
                <a:latin typeface="Times New Roman" pitchFamily="18" charset="0"/>
                <a:cs typeface="Times New Roman" pitchFamily="18" charset="0"/>
              </a:rPr>
              <a:t> cutis with MMI and not PTU? </a:t>
            </a:r>
            <a:endParaRPr lang="en-US" sz="2800" b="1" dirty="0" smtClean="0">
              <a:latin typeface="Times New Roman" pitchFamily="18" charset="0"/>
              <a:cs typeface="Times New Roman" pitchFamily="18" charset="0"/>
            </a:endParaRPr>
          </a:p>
          <a:p>
            <a:pPr eaLnBrk="1" hangingPunct="1">
              <a:defRPr/>
            </a:pPr>
            <a:r>
              <a:rPr lang="en-US" sz="2800" b="1" dirty="0" err="1" smtClean="0">
                <a:latin typeface="Times New Roman" pitchFamily="18" charset="0"/>
                <a:cs typeface="Times New Roman" pitchFamily="18" charset="0"/>
              </a:rPr>
              <a:t>Choanal</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esophagheal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atresia</a:t>
            </a:r>
            <a:r>
              <a:rPr lang="en-US" sz="2800" b="1" dirty="0" smtClean="0">
                <a:latin typeface="Times New Roman" pitchFamily="18" charset="0"/>
                <a:cs typeface="Times New Roman" pitchFamily="18" charset="0"/>
              </a:rPr>
              <a:t> with MMI</a:t>
            </a:r>
            <a:endParaRPr lang="en-US" sz="2800" dirty="0">
              <a:latin typeface="Times New Roman" pitchFamily="18" charset="0"/>
              <a:cs typeface="Times New Roman" pitchFamily="18" charset="0"/>
            </a:endParaRPr>
          </a:p>
        </p:txBody>
      </p:sp>
      <p:sp>
        <p:nvSpPr>
          <p:cNvPr id="18436" name="Text Box 4"/>
          <p:cNvSpPr txBox="1">
            <a:spLocks noChangeArrowheads="1"/>
          </p:cNvSpPr>
          <p:nvPr/>
        </p:nvSpPr>
        <p:spPr bwMode="auto">
          <a:xfrm>
            <a:off x="721035" y="4214813"/>
            <a:ext cx="7946406" cy="1569660"/>
          </a:xfrm>
          <a:prstGeom prst="rect">
            <a:avLst/>
          </a:prstGeom>
          <a:noFill/>
          <a:ln w="9525">
            <a:noFill/>
            <a:miter lim="800000"/>
            <a:headEnd/>
            <a:tailEnd/>
          </a:ln>
          <a:effectLst/>
        </p:spPr>
        <p:txBody>
          <a:bodyPr wrap="none">
            <a:spAutoFit/>
          </a:bodyPr>
          <a:lstStyle/>
          <a:p>
            <a:pPr algn="ctr">
              <a:defRPr/>
            </a:pPr>
            <a:r>
              <a:rPr lang="en-US" sz="3200" b="1" dirty="0">
                <a:solidFill>
                  <a:srgbClr val="FFFF00"/>
                </a:solidFill>
              </a:rPr>
              <a:t>“MMI in an acceptable alternative to</a:t>
            </a:r>
          </a:p>
          <a:p>
            <a:pPr algn="ctr">
              <a:defRPr/>
            </a:pPr>
            <a:r>
              <a:rPr lang="en-US" sz="3200" b="1" dirty="0">
                <a:solidFill>
                  <a:srgbClr val="FFFF00"/>
                </a:solidFill>
              </a:rPr>
              <a:t> PTU and is used in pregnant women in </a:t>
            </a:r>
          </a:p>
          <a:p>
            <a:pPr algn="ctr">
              <a:defRPr/>
            </a:pPr>
            <a:r>
              <a:rPr lang="en-US" sz="3200" b="1" dirty="0">
                <a:solidFill>
                  <a:srgbClr val="FFFF00"/>
                </a:solidFill>
              </a:rPr>
              <a:t>many parts of the world”. </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g0974210001"/>
          <p:cNvPicPr>
            <a:picLocks noChangeAspect="1" noChangeArrowheads="1"/>
          </p:cNvPicPr>
          <p:nvPr/>
        </p:nvPicPr>
        <p:blipFill>
          <a:blip r:embed="rId2" cstate="print"/>
          <a:srcRect/>
          <a:stretch>
            <a:fillRect/>
          </a:stretch>
        </p:blipFill>
        <p:spPr bwMode="auto">
          <a:xfrm>
            <a:off x="2555875" y="214313"/>
            <a:ext cx="4087813" cy="5305425"/>
          </a:xfrm>
          <a:prstGeom prst="rect">
            <a:avLst/>
          </a:prstGeom>
          <a:noFill/>
          <a:ln w="9525">
            <a:noFill/>
            <a:miter lim="800000"/>
            <a:headEnd/>
            <a:tailEnd/>
          </a:ln>
        </p:spPr>
      </p:pic>
      <p:sp>
        <p:nvSpPr>
          <p:cNvPr id="122883" name="Text Box 3"/>
          <p:cNvSpPr txBox="1">
            <a:spLocks noChangeArrowheads="1"/>
          </p:cNvSpPr>
          <p:nvPr/>
        </p:nvSpPr>
        <p:spPr bwMode="auto">
          <a:xfrm>
            <a:off x="539750" y="5500688"/>
            <a:ext cx="7777163" cy="877163"/>
          </a:xfrm>
          <a:prstGeom prst="rect">
            <a:avLst/>
          </a:prstGeom>
          <a:noFill/>
          <a:ln w="9525">
            <a:noFill/>
            <a:miter lim="800000"/>
            <a:headEnd/>
            <a:tailEnd/>
          </a:ln>
          <a:effectLst/>
        </p:spPr>
        <p:txBody>
          <a:bodyPr>
            <a:spAutoFit/>
          </a:bodyPr>
          <a:lstStyle/>
          <a:p>
            <a:pPr algn="ctr">
              <a:spcBef>
                <a:spcPct val="50000"/>
              </a:spcBef>
              <a:defRPr/>
            </a:pPr>
            <a:r>
              <a:rPr lang="en-US" sz="1700" b="1" dirty="0">
                <a:solidFill>
                  <a:srgbClr val="FFFF00"/>
                </a:solidFill>
              </a:rPr>
              <a:t>PTU and MMI levels (± SD), expressed as a percentage of initial concentration in maternal (circles) and fetal (triangles) circuits of the </a:t>
            </a:r>
            <a:r>
              <a:rPr lang="en-US" sz="1700" b="1" dirty="0" err="1">
                <a:solidFill>
                  <a:srgbClr val="FFFF00"/>
                </a:solidFill>
              </a:rPr>
              <a:t>perfused</a:t>
            </a:r>
            <a:r>
              <a:rPr lang="en-US" sz="1700" b="1" dirty="0">
                <a:solidFill>
                  <a:srgbClr val="FFFF00"/>
                </a:solidFill>
              </a:rPr>
              <a:t> human placental lobule.</a:t>
            </a:r>
          </a:p>
        </p:txBody>
      </p:sp>
      <p:sp>
        <p:nvSpPr>
          <p:cNvPr id="36868" name="TextBox 3"/>
          <p:cNvSpPr txBox="1">
            <a:spLocks noChangeArrowheads="1"/>
          </p:cNvSpPr>
          <p:nvPr/>
        </p:nvSpPr>
        <p:spPr bwMode="auto">
          <a:xfrm>
            <a:off x="642938" y="6429375"/>
            <a:ext cx="3143250" cy="338138"/>
          </a:xfrm>
          <a:prstGeom prst="rect">
            <a:avLst/>
          </a:prstGeom>
          <a:noFill/>
          <a:ln w="9525">
            <a:noFill/>
            <a:miter lim="800000"/>
            <a:headEnd/>
            <a:tailEnd/>
          </a:ln>
        </p:spPr>
        <p:txBody>
          <a:bodyPr wrap="none">
            <a:spAutoFit/>
          </a:bodyPr>
          <a:lstStyle/>
          <a:p>
            <a:r>
              <a:rPr lang="en-US" sz="1600" dirty="0">
                <a:solidFill>
                  <a:schemeClr val="tx2"/>
                </a:solidFill>
              </a:rPr>
              <a:t>Mortimer et </a:t>
            </a:r>
            <a:r>
              <a:rPr lang="en-US" sz="1600" dirty="0" err="1">
                <a:solidFill>
                  <a:schemeClr val="tx2"/>
                </a:solidFill>
              </a:rPr>
              <a:t>al.JCEM</a:t>
            </a:r>
            <a:r>
              <a:rPr lang="en-US" sz="1600" dirty="0">
                <a:solidFill>
                  <a:schemeClr val="tx2"/>
                </a:solidFill>
              </a:rPr>
              <a:t> 1997;82:3099</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4"/>
          <p:cNvSpPr>
            <a:spLocks noChangeArrowheads="1"/>
          </p:cNvSpPr>
          <p:nvPr/>
        </p:nvSpPr>
        <p:spPr bwMode="auto">
          <a:xfrm>
            <a:off x="1547664" y="404664"/>
            <a:ext cx="5988819" cy="292388"/>
          </a:xfrm>
          <a:prstGeom prst="rect">
            <a:avLst/>
          </a:prstGeom>
          <a:noFill/>
          <a:ln w="9525">
            <a:noFill/>
            <a:miter lim="800000"/>
            <a:headEnd/>
            <a:tailEnd/>
          </a:ln>
        </p:spPr>
        <p:txBody>
          <a:bodyPr wrap="none" lIns="0" tIns="0" rIns="0" bIns="0">
            <a:spAutoFit/>
          </a:bodyPr>
          <a:lstStyle/>
          <a:p>
            <a:r>
              <a:rPr lang="en-US" sz="1900" b="1" dirty="0">
                <a:solidFill>
                  <a:schemeClr val="bg2">
                    <a:lumMod val="10000"/>
                    <a:lumOff val="90000"/>
                  </a:schemeClr>
                </a:solidFill>
              </a:rPr>
              <a:t>Mean cord TSH in PTU and MMI and Control groups</a:t>
            </a:r>
            <a:endParaRPr lang="en-US" dirty="0">
              <a:solidFill>
                <a:schemeClr val="bg2">
                  <a:lumMod val="10000"/>
                  <a:lumOff val="90000"/>
                </a:schemeClr>
              </a:solidFill>
            </a:endParaRPr>
          </a:p>
        </p:txBody>
      </p:sp>
      <p:grpSp>
        <p:nvGrpSpPr>
          <p:cNvPr id="2" name="Group 23"/>
          <p:cNvGrpSpPr>
            <a:grpSpLocks/>
          </p:cNvGrpSpPr>
          <p:nvPr/>
        </p:nvGrpSpPr>
        <p:grpSpPr bwMode="auto">
          <a:xfrm>
            <a:off x="611188" y="1124744"/>
            <a:ext cx="7424737" cy="5616624"/>
            <a:chOff x="611188" y="1376363"/>
            <a:chExt cx="7424737" cy="5616624"/>
          </a:xfrm>
        </p:grpSpPr>
        <p:grpSp>
          <p:nvGrpSpPr>
            <p:cNvPr id="3" name="Group 36"/>
            <p:cNvGrpSpPr>
              <a:grpSpLocks/>
            </p:cNvGrpSpPr>
            <p:nvPr/>
          </p:nvGrpSpPr>
          <p:grpSpPr bwMode="auto">
            <a:xfrm>
              <a:off x="611188" y="1376363"/>
              <a:ext cx="7424737" cy="5365750"/>
              <a:chOff x="385" y="754"/>
              <a:chExt cx="4677" cy="3380"/>
            </a:xfrm>
          </p:grpSpPr>
          <p:graphicFrame>
            <p:nvGraphicFramePr>
              <p:cNvPr id="3074" name="Object 2"/>
              <p:cNvGraphicFramePr>
                <a:graphicFrameLocks noChangeAspect="1"/>
              </p:cNvGraphicFramePr>
              <p:nvPr/>
            </p:nvGraphicFramePr>
            <p:xfrm>
              <a:off x="385" y="890"/>
              <a:ext cx="4677" cy="3244"/>
            </p:xfrm>
            <a:graphic>
              <a:graphicData uri="http://schemas.openxmlformats.org/presentationml/2006/ole">
                <p:oleObj spid="_x0000_s53250" name="Chart" r:id="rId3" imgW="8229680" imgH="5857885" progId="MSGraph.Chart.8">
                  <p:embed followColorScheme="full"/>
                </p:oleObj>
              </a:graphicData>
            </a:graphic>
          </p:graphicFrame>
          <p:sp>
            <p:nvSpPr>
              <p:cNvPr id="3080" name="Line 4"/>
              <p:cNvSpPr>
                <a:spLocks noChangeShapeType="1"/>
              </p:cNvSpPr>
              <p:nvPr/>
            </p:nvSpPr>
            <p:spPr bwMode="auto">
              <a:xfrm>
                <a:off x="1156" y="2478"/>
                <a:ext cx="409" cy="0"/>
              </a:xfrm>
              <a:prstGeom prst="line">
                <a:avLst/>
              </a:prstGeom>
              <a:noFill/>
              <a:ln w="9525">
                <a:solidFill>
                  <a:schemeClr val="tx1"/>
                </a:solidFill>
                <a:round/>
                <a:headEnd/>
                <a:tailEnd/>
              </a:ln>
            </p:spPr>
            <p:txBody>
              <a:bodyPr/>
              <a:lstStyle/>
              <a:p>
                <a:endParaRPr lang="en-US"/>
              </a:p>
            </p:txBody>
          </p:sp>
          <p:sp>
            <p:nvSpPr>
              <p:cNvPr id="3081" name="Rectangle 9"/>
              <p:cNvSpPr>
                <a:spLocks noChangeArrowheads="1"/>
              </p:cNvSpPr>
              <p:nvPr/>
            </p:nvSpPr>
            <p:spPr bwMode="auto">
              <a:xfrm>
                <a:off x="1681" y="2556"/>
                <a:ext cx="42" cy="120"/>
              </a:xfrm>
              <a:prstGeom prst="rect">
                <a:avLst/>
              </a:prstGeom>
              <a:noFill/>
              <a:ln w="9525">
                <a:noFill/>
                <a:miter lim="800000"/>
                <a:headEnd/>
                <a:tailEnd/>
              </a:ln>
            </p:spPr>
            <p:txBody>
              <a:bodyPr wrap="none" anchor="ctr"/>
              <a:lstStyle/>
              <a:p>
                <a:endParaRPr lang="en-US"/>
              </a:p>
            </p:txBody>
          </p:sp>
          <p:sp>
            <p:nvSpPr>
              <p:cNvPr id="3082" name="Line 17"/>
              <p:cNvSpPr>
                <a:spLocks noChangeShapeType="1"/>
              </p:cNvSpPr>
              <p:nvPr/>
            </p:nvSpPr>
            <p:spPr bwMode="auto">
              <a:xfrm>
                <a:off x="2200" y="2750"/>
                <a:ext cx="430" cy="0"/>
              </a:xfrm>
              <a:prstGeom prst="line">
                <a:avLst/>
              </a:prstGeom>
              <a:noFill/>
              <a:ln w="9525">
                <a:solidFill>
                  <a:schemeClr val="tx1"/>
                </a:solidFill>
                <a:round/>
                <a:headEnd/>
                <a:tailEnd/>
              </a:ln>
            </p:spPr>
            <p:txBody>
              <a:bodyPr/>
              <a:lstStyle/>
              <a:p>
                <a:endParaRPr lang="en-US"/>
              </a:p>
            </p:txBody>
          </p:sp>
          <p:sp>
            <p:nvSpPr>
              <p:cNvPr id="3083" name="Line 19"/>
              <p:cNvSpPr>
                <a:spLocks noChangeShapeType="1"/>
              </p:cNvSpPr>
              <p:nvPr/>
            </p:nvSpPr>
            <p:spPr bwMode="auto">
              <a:xfrm>
                <a:off x="3243" y="2840"/>
                <a:ext cx="408" cy="0"/>
              </a:xfrm>
              <a:prstGeom prst="line">
                <a:avLst/>
              </a:prstGeom>
              <a:noFill/>
              <a:ln w="9525">
                <a:solidFill>
                  <a:schemeClr val="tx1"/>
                </a:solidFill>
                <a:round/>
                <a:headEnd/>
                <a:tailEnd/>
              </a:ln>
            </p:spPr>
            <p:txBody>
              <a:bodyPr/>
              <a:lstStyle/>
              <a:p>
                <a:endParaRPr lang="en-US"/>
              </a:p>
            </p:txBody>
          </p:sp>
          <p:sp>
            <p:nvSpPr>
              <p:cNvPr id="3084" name="Line 20"/>
              <p:cNvSpPr>
                <a:spLocks noChangeShapeType="1"/>
              </p:cNvSpPr>
              <p:nvPr/>
            </p:nvSpPr>
            <p:spPr bwMode="auto">
              <a:xfrm flipV="1">
                <a:off x="1383" y="844"/>
                <a:ext cx="0" cy="318"/>
              </a:xfrm>
              <a:prstGeom prst="line">
                <a:avLst/>
              </a:prstGeom>
              <a:noFill/>
              <a:ln w="9525">
                <a:solidFill>
                  <a:schemeClr val="tx1"/>
                </a:solidFill>
                <a:round/>
                <a:headEnd/>
                <a:tailEnd/>
              </a:ln>
            </p:spPr>
            <p:txBody>
              <a:bodyPr/>
              <a:lstStyle/>
              <a:p>
                <a:endParaRPr lang="en-US"/>
              </a:p>
            </p:txBody>
          </p:sp>
          <p:sp>
            <p:nvSpPr>
              <p:cNvPr id="3085" name="Line 21"/>
              <p:cNvSpPr>
                <a:spLocks noChangeShapeType="1"/>
              </p:cNvSpPr>
              <p:nvPr/>
            </p:nvSpPr>
            <p:spPr bwMode="auto">
              <a:xfrm>
                <a:off x="1383" y="845"/>
                <a:ext cx="862" cy="0"/>
              </a:xfrm>
              <a:prstGeom prst="line">
                <a:avLst/>
              </a:prstGeom>
              <a:noFill/>
              <a:ln w="9525">
                <a:solidFill>
                  <a:schemeClr val="tx1"/>
                </a:solidFill>
                <a:round/>
                <a:headEnd/>
                <a:tailEnd/>
              </a:ln>
            </p:spPr>
            <p:txBody>
              <a:bodyPr/>
              <a:lstStyle/>
              <a:p>
                <a:endParaRPr lang="en-US"/>
              </a:p>
            </p:txBody>
          </p:sp>
          <p:sp>
            <p:nvSpPr>
              <p:cNvPr id="3086" name="Line 22"/>
              <p:cNvSpPr>
                <a:spLocks noChangeShapeType="1"/>
              </p:cNvSpPr>
              <p:nvPr/>
            </p:nvSpPr>
            <p:spPr bwMode="auto">
              <a:xfrm>
                <a:off x="2653" y="845"/>
                <a:ext cx="953" cy="0"/>
              </a:xfrm>
              <a:prstGeom prst="line">
                <a:avLst/>
              </a:prstGeom>
              <a:noFill/>
              <a:ln w="9525">
                <a:solidFill>
                  <a:schemeClr val="tx1"/>
                </a:solidFill>
                <a:round/>
                <a:headEnd/>
                <a:tailEnd/>
              </a:ln>
            </p:spPr>
            <p:txBody>
              <a:bodyPr/>
              <a:lstStyle/>
              <a:p>
                <a:endParaRPr lang="en-US"/>
              </a:p>
            </p:txBody>
          </p:sp>
          <p:sp>
            <p:nvSpPr>
              <p:cNvPr id="3087" name="Line 24"/>
              <p:cNvSpPr>
                <a:spLocks noChangeShapeType="1"/>
              </p:cNvSpPr>
              <p:nvPr/>
            </p:nvSpPr>
            <p:spPr bwMode="auto">
              <a:xfrm flipV="1">
                <a:off x="3606" y="845"/>
                <a:ext cx="0" cy="318"/>
              </a:xfrm>
              <a:prstGeom prst="line">
                <a:avLst/>
              </a:prstGeom>
              <a:noFill/>
              <a:ln w="9525">
                <a:solidFill>
                  <a:schemeClr val="tx1"/>
                </a:solidFill>
                <a:round/>
                <a:headEnd/>
                <a:tailEnd/>
              </a:ln>
            </p:spPr>
            <p:txBody>
              <a:bodyPr/>
              <a:lstStyle/>
              <a:p>
                <a:endParaRPr lang="en-US"/>
              </a:p>
            </p:txBody>
          </p:sp>
          <p:sp>
            <p:nvSpPr>
              <p:cNvPr id="3088" name="Line 25"/>
              <p:cNvSpPr>
                <a:spLocks noChangeShapeType="1"/>
              </p:cNvSpPr>
              <p:nvPr/>
            </p:nvSpPr>
            <p:spPr bwMode="auto">
              <a:xfrm>
                <a:off x="1383" y="1026"/>
                <a:ext cx="408" cy="0"/>
              </a:xfrm>
              <a:prstGeom prst="line">
                <a:avLst/>
              </a:prstGeom>
              <a:noFill/>
              <a:ln w="9525">
                <a:solidFill>
                  <a:schemeClr val="tx1"/>
                </a:solidFill>
                <a:round/>
                <a:headEnd/>
                <a:tailEnd/>
              </a:ln>
            </p:spPr>
            <p:txBody>
              <a:bodyPr/>
              <a:lstStyle/>
              <a:p>
                <a:endParaRPr lang="en-US"/>
              </a:p>
            </p:txBody>
          </p:sp>
          <p:sp>
            <p:nvSpPr>
              <p:cNvPr id="3089" name="Line 26"/>
              <p:cNvSpPr>
                <a:spLocks noChangeShapeType="1"/>
              </p:cNvSpPr>
              <p:nvPr/>
            </p:nvSpPr>
            <p:spPr bwMode="auto">
              <a:xfrm>
                <a:off x="2109" y="1026"/>
                <a:ext cx="317" cy="0"/>
              </a:xfrm>
              <a:prstGeom prst="line">
                <a:avLst/>
              </a:prstGeom>
              <a:noFill/>
              <a:ln w="9525">
                <a:solidFill>
                  <a:schemeClr val="tx1"/>
                </a:solidFill>
                <a:round/>
                <a:headEnd/>
                <a:tailEnd/>
              </a:ln>
            </p:spPr>
            <p:txBody>
              <a:bodyPr/>
              <a:lstStyle/>
              <a:p>
                <a:endParaRPr lang="en-US"/>
              </a:p>
            </p:txBody>
          </p:sp>
          <p:sp>
            <p:nvSpPr>
              <p:cNvPr id="3090" name="Line 27"/>
              <p:cNvSpPr>
                <a:spLocks noChangeShapeType="1"/>
              </p:cNvSpPr>
              <p:nvPr/>
            </p:nvSpPr>
            <p:spPr bwMode="auto">
              <a:xfrm>
                <a:off x="2517" y="1026"/>
                <a:ext cx="453" cy="0"/>
              </a:xfrm>
              <a:prstGeom prst="line">
                <a:avLst/>
              </a:prstGeom>
              <a:noFill/>
              <a:ln w="9525">
                <a:solidFill>
                  <a:schemeClr val="tx1"/>
                </a:solidFill>
                <a:round/>
                <a:headEnd/>
                <a:tailEnd/>
              </a:ln>
            </p:spPr>
            <p:txBody>
              <a:bodyPr/>
              <a:lstStyle/>
              <a:p>
                <a:endParaRPr lang="en-US"/>
              </a:p>
            </p:txBody>
          </p:sp>
          <p:sp>
            <p:nvSpPr>
              <p:cNvPr id="3091" name="Line 28"/>
              <p:cNvSpPr>
                <a:spLocks noChangeShapeType="1"/>
              </p:cNvSpPr>
              <p:nvPr/>
            </p:nvSpPr>
            <p:spPr bwMode="auto">
              <a:xfrm>
                <a:off x="3198" y="1026"/>
                <a:ext cx="408" cy="0"/>
              </a:xfrm>
              <a:prstGeom prst="line">
                <a:avLst/>
              </a:prstGeom>
              <a:noFill/>
              <a:ln w="9525">
                <a:solidFill>
                  <a:schemeClr val="tx1"/>
                </a:solidFill>
                <a:round/>
                <a:headEnd/>
                <a:tailEnd/>
              </a:ln>
            </p:spPr>
            <p:txBody>
              <a:bodyPr/>
              <a:lstStyle/>
              <a:p>
                <a:endParaRPr lang="en-US"/>
              </a:p>
            </p:txBody>
          </p:sp>
          <p:sp>
            <p:nvSpPr>
              <p:cNvPr id="3092" name="Text Box 29"/>
              <p:cNvSpPr txBox="1">
                <a:spLocks noChangeArrowheads="1"/>
              </p:cNvSpPr>
              <p:nvPr/>
            </p:nvSpPr>
            <p:spPr bwMode="auto">
              <a:xfrm>
                <a:off x="1791" y="935"/>
                <a:ext cx="272" cy="192"/>
              </a:xfrm>
              <a:prstGeom prst="rect">
                <a:avLst/>
              </a:prstGeom>
              <a:noFill/>
              <a:ln w="9525">
                <a:noFill/>
                <a:miter lim="800000"/>
                <a:headEnd/>
                <a:tailEnd/>
              </a:ln>
            </p:spPr>
            <p:txBody>
              <a:bodyPr>
                <a:spAutoFit/>
              </a:bodyPr>
              <a:lstStyle/>
              <a:p>
                <a:pPr>
                  <a:spcBef>
                    <a:spcPct val="50000"/>
                  </a:spcBef>
                </a:pPr>
                <a:r>
                  <a:rPr lang="en-US" sz="1400" b="1"/>
                  <a:t>NS</a:t>
                </a:r>
              </a:p>
            </p:txBody>
          </p:sp>
          <p:sp>
            <p:nvSpPr>
              <p:cNvPr id="3093" name="Text Box 30"/>
              <p:cNvSpPr txBox="1">
                <a:spLocks noChangeArrowheads="1"/>
              </p:cNvSpPr>
              <p:nvPr/>
            </p:nvSpPr>
            <p:spPr bwMode="auto">
              <a:xfrm>
                <a:off x="2971" y="935"/>
                <a:ext cx="272" cy="192"/>
              </a:xfrm>
              <a:prstGeom prst="rect">
                <a:avLst/>
              </a:prstGeom>
              <a:noFill/>
              <a:ln w="9525">
                <a:noFill/>
                <a:miter lim="800000"/>
                <a:headEnd/>
                <a:tailEnd/>
              </a:ln>
            </p:spPr>
            <p:txBody>
              <a:bodyPr>
                <a:spAutoFit/>
              </a:bodyPr>
              <a:lstStyle/>
              <a:p>
                <a:pPr>
                  <a:spcBef>
                    <a:spcPct val="50000"/>
                  </a:spcBef>
                </a:pPr>
                <a:r>
                  <a:rPr lang="en-US" sz="1400" b="1"/>
                  <a:t>NS</a:t>
                </a:r>
              </a:p>
            </p:txBody>
          </p:sp>
          <p:sp>
            <p:nvSpPr>
              <p:cNvPr id="3094" name="Line 31"/>
              <p:cNvSpPr>
                <a:spLocks noChangeShapeType="1"/>
              </p:cNvSpPr>
              <p:nvPr/>
            </p:nvSpPr>
            <p:spPr bwMode="auto">
              <a:xfrm>
                <a:off x="2426" y="1026"/>
                <a:ext cx="0" cy="136"/>
              </a:xfrm>
              <a:prstGeom prst="line">
                <a:avLst/>
              </a:prstGeom>
              <a:noFill/>
              <a:ln w="9525">
                <a:solidFill>
                  <a:schemeClr val="tx1"/>
                </a:solidFill>
                <a:round/>
                <a:headEnd/>
                <a:tailEnd/>
              </a:ln>
            </p:spPr>
            <p:txBody>
              <a:bodyPr/>
              <a:lstStyle/>
              <a:p>
                <a:endParaRPr lang="en-US"/>
              </a:p>
            </p:txBody>
          </p:sp>
          <p:sp>
            <p:nvSpPr>
              <p:cNvPr id="3095" name="Line 32"/>
              <p:cNvSpPr>
                <a:spLocks noChangeShapeType="1"/>
              </p:cNvSpPr>
              <p:nvPr/>
            </p:nvSpPr>
            <p:spPr bwMode="auto">
              <a:xfrm>
                <a:off x="2517" y="1026"/>
                <a:ext cx="0" cy="136"/>
              </a:xfrm>
              <a:prstGeom prst="line">
                <a:avLst/>
              </a:prstGeom>
              <a:noFill/>
              <a:ln w="9525">
                <a:solidFill>
                  <a:schemeClr val="tx1"/>
                </a:solidFill>
                <a:round/>
                <a:headEnd/>
                <a:tailEnd/>
              </a:ln>
            </p:spPr>
            <p:txBody>
              <a:bodyPr/>
              <a:lstStyle/>
              <a:p>
                <a:endParaRPr lang="en-US"/>
              </a:p>
            </p:txBody>
          </p:sp>
          <p:sp>
            <p:nvSpPr>
              <p:cNvPr id="3096" name="Text Box 33"/>
              <p:cNvSpPr txBox="1">
                <a:spLocks noChangeArrowheads="1"/>
              </p:cNvSpPr>
              <p:nvPr/>
            </p:nvSpPr>
            <p:spPr bwMode="auto">
              <a:xfrm>
                <a:off x="2255" y="754"/>
                <a:ext cx="444" cy="192"/>
              </a:xfrm>
              <a:prstGeom prst="rect">
                <a:avLst/>
              </a:prstGeom>
              <a:noFill/>
              <a:ln w="9525">
                <a:noFill/>
                <a:miter lim="800000"/>
                <a:headEnd/>
                <a:tailEnd/>
              </a:ln>
            </p:spPr>
            <p:txBody>
              <a:bodyPr wrap="none">
                <a:spAutoFit/>
              </a:bodyPr>
              <a:lstStyle/>
              <a:p>
                <a:r>
                  <a:rPr lang="en-US" sz="1400" b="1"/>
                  <a:t>P&lt;0.01</a:t>
                </a:r>
              </a:p>
            </p:txBody>
          </p:sp>
        </p:grpSp>
        <p:sp>
          <p:nvSpPr>
            <p:cNvPr id="3079" name="TextBox 22"/>
            <p:cNvSpPr txBox="1">
              <a:spLocks noChangeArrowheads="1"/>
            </p:cNvSpPr>
            <p:nvPr/>
          </p:nvSpPr>
          <p:spPr bwMode="auto">
            <a:xfrm>
              <a:off x="1000100" y="6685210"/>
              <a:ext cx="2863284" cy="307777"/>
            </a:xfrm>
            <a:prstGeom prst="rect">
              <a:avLst/>
            </a:prstGeom>
            <a:noFill/>
            <a:ln w="9525">
              <a:noFill/>
              <a:miter lim="800000"/>
              <a:headEnd/>
              <a:tailEnd/>
            </a:ln>
          </p:spPr>
          <p:txBody>
            <a:bodyPr wrap="none">
              <a:spAutoFit/>
            </a:bodyPr>
            <a:lstStyle/>
            <a:p>
              <a:r>
                <a:rPr lang="en-US" sz="1400" dirty="0" err="1">
                  <a:solidFill>
                    <a:schemeClr val="tx2"/>
                  </a:solidFill>
                </a:rPr>
                <a:t>Momotani</a:t>
              </a:r>
              <a:r>
                <a:rPr lang="en-US" sz="1400" dirty="0">
                  <a:solidFill>
                    <a:schemeClr val="tx2"/>
                  </a:solidFill>
                </a:rPr>
                <a:t> et al. JLEM 82;3633:1997</a:t>
              </a:r>
            </a:p>
          </p:txBody>
        </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38"/>
            <a:ext cx="8229600" cy="914400"/>
          </a:xfrm>
        </p:spPr>
        <p:txBody>
          <a:bodyPr>
            <a:normAutofit fontScale="90000"/>
          </a:bodyPr>
          <a:lstStyle/>
          <a:p>
            <a:pPr algn="ctr">
              <a:defRPr/>
            </a:pPr>
            <a:r>
              <a:rPr lang="en-US" sz="3000" b="1" dirty="0" smtClean="0">
                <a:solidFill>
                  <a:srgbClr val="00FF00"/>
                </a:solidFill>
                <a:latin typeface="Times New Roman" pitchFamily="18" charset="0"/>
                <a:cs typeface="Times New Roman" pitchFamily="18" charset="0"/>
              </a:rPr>
              <a:t>Literature review of </a:t>
            </a:r>
            <a:r>
              <a:rPr lang="en-US" sz="3000" b="1" dirty="0" err="1" smtClean="0">
                <a:solidFill>
                  <a:srgbClr val="00FF00"/>
                </a:solidFill>
                <a:latin typeface="Times New Roman" pitchFamily="18" charset="0"/>
                <a:cs typeface="Times New Roman" pitchFamily="18" charset="0"/>
              </a:rPr>
              <a:t>aplasia</a:t>
            </a:r>
            <a:r>
              <a:rPr lang="en-US" sz="3000" b="1" dirty="0" smtClean="0">
                <a:solidFill>
                  <a:srgbClr val="00FF00"/>
                </a:solidFill>
                <a:latin typeface="Times New Roman" pitchFamily="18" charset="0"/>
                <a:cs typeface="Times New Roman" pitchFamily="18" charset="0"/>
              </a:rPr>
              <a:t> cutis </a:t>
            </a:r>
            <a:r>
              <a:rPr lang="en-US" sz="3000" b="1" dirty="0" err="1" smtClean="0">
                <a:solidFill>
                  <a:srgbClr val="00FF00"/>
                </a:solidFill>
                <a:latin typeface="Times New Roman" pitchFamily="18" charset="0"/>
                <a:cs typeface="Times New Roman" pitchFamily="18" charset="0"/>
              </a:rPr>
              <a:t>congenita</a:t>
            </a:r>
            <a:r>
              <a:rPr lang="en-US" sz="3000" b="1" dirty="0" smtClean="0">
                <a:solidFill>
                  <a:srgbClr val="00FF00"/>
                </a:solidFill>
                <a:latin typeface="Times New Roman" pitchFamily="18" charset="0"/>
                <a:cs typeface="Times New Roman" pitchFamily="18" charset="0"/>
              </a:rPr>
              <a:t> after exposure to </a:t>
            </a:r>
            <a:r>
              <a:rPr lang="en-US" sz="3000" b="1" dirty="0" err="1" smtClean="0">
                <a:solidFill>
                  <a:srgbClr val="00FF00"/>
                </a:solidFill>
                <a:latin typeface="Times New Roman" pitchFamily="18" charset="0"/>
                <a:cs typeface="Times New Roman" pitchFamily="18" charset="0"/>
              </a:rPr>
              <a:t>methimazole</a:t>
            </a:r>
            <a:r>
              <a:rPr lang="en-US" sz="3000" b="1" dirty="0" smtClean="0">
                <a:solidFill>
                  <a:srgbClr val="00FF00"/>
                </a:solidFill>
                <a:latin typeface="Times New Roman" pitchFamily="18" charset="0"/>
                <a:cs typeface="Times New Roman" pitchFamily="18" charset="0"/>
              </a:rPr>
              <a:t> in </a:t>
            </a:r>
            <a:r>
              <a:rPr lang="en-US" sz="3000" b="1" dirty="0" err="1" smtClean="0">
                <a:solidFill>
                  <a:srgbClr val="00FF00"/>
                </a:solidFill>
                <a:latin typeface="Times New Roman" pitchFamily="18" charset="0"/>
                <a:cs typeface="Times New Roman" pitchFamily="18" charset="0"/>
              </a:rPr>
              <a:t>utero</a:t>
            </a:r>
            <a:endParaRPr lang="en-US" sz="3000" b="1" dirty="0">
              <a:solidFill>
                <a:srgbClr val="00FF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381000" y="1219200"/>
          <a:ext cx="8229600" cy="5415916"/>
        </p:xfrm>
        <a:graphic>
          <a:graphicData uri="http://schemas.openxmlformats.org/drawingml/2006/table">
            <a:tbl>
              <a:tblPr firstRow="1" bandRow="1">
                <a:tableStyleId>{5C22544A-7EE6-4342-B048-85BDC9FD1C3A}</a:tableStyleId>
              </a:tblPr>
              <a:tblGrid>
                <a:gridCol w="2057400"/>
                <a:gridCol w="2514600"/>
                <a:gridCol w="1981200"/>
                <a:gridCol w="1676400"/>
              </a:tblGrid>
              <a:tr h="295276">
                <a:tc>
                  <a:txBody>
                    <a:bodyPr/>
                    <a:lstStyle/>
                    <a:p>
                      <a:pPr algn="ctr"/>
                      <a:r>
                        <a:rPr lang="en-US" sz="1500" dirty="0" smtClean="0">
                          <a:latin typeface="Times New Roman" pitchFamily="18" charset="0"/>
                          <a:cs typeface="Times New Roman" pitchFamily="18" charset="0"/>
                        </a:rPr>
                        <a:t>Case</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Reference</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Size of scalp defect</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500" dirty="0" smtClean="0">
                          <a:latin typeface="Times New Roman" pitchFamily="18" charset="0"/>
                          <a:cs typeface="Times New Roman" pitchFamily="18" charset="0"/>
                        </a:rPr>
                        <a:t>Skull defect</a:t>
                      </a:r>
                      <a:endParaRPr lang="en-US" sz="15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Milhan</a:t>
                      </a:r>
                      <a:r>
                        <a:rPr lang="en-US" sz="1500" baseline="0" dirty="0" smtClean="0">
                          <a:latin typeface="Times New Roman" pitchFamily="18" charset="0"/>
                          <a:cs typeface="Times New Roman" pitchFamily="18" charset="0"/>
                        </a:rPr>
                        <a:t> and </a:t>
                      </a:r>
                      <a:r>
                        <a:rPr lang="en-US" sz="1500" baseline="0" dirty="0" err="1" smtClean="0">
                          <a:latin typeface="Times New Roman" pitchFamily="18" charset="0"/>
                          <a:cs typeface="Times New Roman" pitchFamily="18" charset="0"/>
                        </a:rPr>
                        <a:t>Elledge</a:t>
                      </a:r>
                      <a:r>
                        <a:rPr lang="en-US" sz="1500" baseline="0" dirty="0" smtClean="0">
                          <a:latin typeface="Times New Roman" pitchFamily="18" charset="0"/>
                          <a:cs typeface="Times New Roman" pitchFamily="18" charset="0"/>
                        </a:rPr>
                        <a:t>, 1972</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2*</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Milhan</a:t>
                      </a:r>
                      <a:r>
                        <a:rPr lang="en-US" sz="1500" baseline="0" dirty="0" smtClean="0">
                          <a:latin typeface="Times New Roman" pitchFamily="18" charset="0"/>
                          <a:cs typeface="Times New Roman" pitchFamily="18" charset="0"/>
                        </a:rPr>
                        <a:t> and </a:t>
                      </a:r>
                      <a:r>
                        <a:rPr lang="en-US" sz="1500" baseline="0" dirty="0" err="1" smtClean="0">
                          <a:latin typeface="Times New Roman" pitchFamily="18" charset="0"/>
                          <a:cs typeface="Times New Roman" pitchFamily="18" charset="0"/>
                        </a:rPr>
                        <a:t>Elledge</a:t>
                      </a:r>
                      <a:r>
                        <a:rPr lang="en-US" sz="1500" baseline="0" dirty="0" smtClean="0">
                          <a:latin typeface="Times New Roman" pitchFamily="18" charset="0"/>
                          <a:cs typeface="Times New Roman" pitchFamily="18" charset="0"/>
                        </a:rPr>
                        <a:t>, 1972</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Mujtaba</a:t>
                      </a:r>
                      <a:r>
                        <a:rPr lang="en-US" sz="1500" dirty="0" smtClean="0">
                          <a:latin typeface="Times New Roman" pitchFamily="18" charset="0"/>
                          <a:cs typeface="Times New Roman" pitchFamily="18" charset="0"/>
                        </a:rPr>
                        <a:t> and Burrow, 1975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4‡</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Mujtaba</a:t>
                      </a:r>
                      <a:r>
                        <a:rPr lang="en-US" sz="1500" dirty="0" smtClean="0">
                          <a:latin typeface="Times New Roman" pitchFamily="18" charset="0"/>
                          <a:cs typeface="Times New Roman" pitchFamily="18" charset="0"/>
                        </a:rPr>
                        <a:t> and Burrow, 1975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Unknown</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Kalb and Grossman, 1986</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6</a:t>
                      </a:r>
                      <a:r>
                        <a:rPr lang="en-US" sz="1500" baseline="0" dirty="0" smtClean="0">
                          <a:latin typeface="Times New Roman" pitchFamily="18" charset="0"/>
                          <a:cs typeface="Times New Roman" pitchFamily="18" charset="0"/>
                        </a:rPr>
                        <a:t> cm</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Skull </a:t>
                      </a:r>
                      <a:r>
                        <a:rPr lang="en-US" sz="1500" dirty="0" err="1" smtClean="0">
                          <a:latin typeface="Times New Roman" pitchFamily="18" charset="0"/>
                          <a:cs typeface="Times New Roman" pitchFamily="18" charset="0"/>
                        </a:rPr>
                        <a:t>hypoplasia</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6</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Van </a:t>
                      </a:r>
                      <a:r>
                        <a:rPr lang="en-US" sz="1500" dirty="0" err="1" smtClean="0">
                          <a:latin typeface="Times New Roman" pitchFamily="18" charset="0"/>
                          <a:cs typeface="Times New Roman" pitchFamily="18" charset="0"/>
                        </a:rPr>
                        <a:t>Dijke</a:t>
                      </a:r>
                      <a:r>
                        <a:rPr lang="en-US" sz="1500" dirty="0" smtClean="0">
                          <a:latin typeface="Times New Roman" pitchFamily="18" charset="0"/>
                          <a:cs typeface="Times New Roman" pitchFamily="18" charset="0"/>
                        </a:rPr>
                        <a:t> et al., 1987</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7</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Vogt</a:t>
                      </a:r>
                      <a:r>
                        <a:rPr lang="en-US" sz="1500" baseline="0" dirty="0" smtClean="0">
                          <a:latin typeface="Times New Roman" pitchFamily="18" charset="0"/>
                          <a:cs typeface="Times New Roman" pitchFamily="18" charset="0"/>
                        </a:rPr>
                        <a:t> et al., 1995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30 cm2</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8</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Martin-</a:t>
                      </a:r>
                      <a:r>
                        <a:rPr lang="en-US" sz="1500" dirty="0" err="1" smtClean="0">
                          <a:latin typeface="Times New Roman" pitchFamily="18" charset="0"/>
                          <a:cs typeface="Times New Roman" pitchFamily="18" charset="0"/>
                        </a:rPr>
                        <a:t>Denavit</a:t>
                      </a:r>
                      <a:r>
                        <a:rPr lang="en-US" sz="1500" dirty="0" smtClean="0">
                          <a:latin typeface="Times New Roman" pitchFamily="18" charset="0"/>
                          <a:cs typeface="Times New Roman" pitchFamily="18" charset="0"/>
                        </a:rPr>
                        <a:t> et al., 2000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3-5 cm</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9</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Izhar</a:t>
                      </a:r>
                      <a:r>
                        <a:rPr lang="en-US" sz="1500" dirty="0" smtClean="0">
                          <a:latin typeface="Times New Roman" pitchFamily="18" charset="0"/>
                          <a:cs typeface="Times New Roman" pitchFamily="18" charset="0"/>
                        </a:rPr>
                        <a:t> and </a:t>
                      </a:r>
                      <a:r>
                        <a:rPr lang="en-US" sz="1500" dirty="0" err="1" smtClean="0">
                          <a:latin typeface="Times New Roman" pitchFamily="18" charset="0"/>
                          <a:cs typeface="Times New Roman" pitchFamily="18" charset="0"/>
                        </a:rPr>
                        <a:t>Ghani</a:t>
                      </a:r>
                      <a:r>
                        <a:rPr lang="en-US" sz="1500" dirty="0" smtClean="0">
                          <a:latin typeface="Times New Roman" pitchFamily="18" charset="0"/>
                          <a:cs typeface="Times New Roman" pitchFamily="18" charset="0"/>
                        </a:rPr>
                        <a:t>, 2002</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Small,</a:t>
                      </a:r>
                      <a:r>
                        <a:rPr lang="en-US" sz="1500" baseline="0" dirty="0" smtClean="0">
                          <a:latin typeface="Times New Roman" pitchFamily="18" charset="0"/>
                          <a:cs typeface="Times New Roman" pitchFamily="18" charset="0"/>
                        </a:rPr>
                        <a:t> 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10</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Ferraris et al., 2003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Small,</a:t>
                      </a:r>
                      <a:r>
                        <a:rPr lang="en-US" sz="1500" baseline="0" dirty="0" smtClean="0">
                          <a:latin typeface="Times New Roman" pitchFamily="18" charset="0"/>
                          <a:cs typeface="Times New Roman" pitchFamily="18" charset="0"/>
                        </a:rPr>
                        <a:t> 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11‡</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Ferraris et al., 2003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Small, single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12</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Karg</a:t>
                      </a:r>
                      <a:r>
                        <a:rPr lang="en-US" sz="1500" dirty="0" smtClean="0">
                          <a:latin typeface="Times New Roman" pitchFamily="18" charset="0"/>
                          <a:cs typeface="Times New Roman" pitchFamily="18" charset="0"/>
                        </a:rPr>
                        <a:t> et al., 2004</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3 × 4</a:t>
                      </a:r>
                      <a:r>
                        <a:rPr lang="en-US" sz="1500" baseline="0" dirty="0" smtClean="0">
                          <a:latin typeface="Times New Roman" pitchFamily="18" charset="0"/>
                          <a:cs typeface="Times New Roman" pitchFamily="18" charset="0"/>
                        </a:rPr>
                        <a:t> cm, 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13</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Nakamura et al., 2005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1.4 × 0.7 cm, 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14</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Shivakumar</a:t>
                      </a:r>
                      <a:r>
                        <a:rPr lang="en-US" sz="1500" dirty="0" smtClean="0">
                          <a:latin typeface="Times New Roman" pitchFamily="18" charset="0"/>
                          <a:cs typeface="Times New Roman" pitchFamily="18" charset="0"/>
                        </a:rPr>
                        <a:t> et al.,</a:t>
                      </a:r>
                      <a:r>
                        <a:rPr lang="en-US" sz="1500" baseline="0" dirty="0" smtClean="0">
                          <a:latin typeface="Times New Roman" pitchFamily="18" charset="0"/>
                          <a:cs typeface="Times New Roman" pitchFamily="18" charset="0"/>
                        </a:rPr>
                        <a:t> 2006</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4 × 3.5 cm, multiple</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5276">
                <a:tc>
                  <a:txBody>
                    <a:bodyPr/>
                    <a:lstStyle/>
                    <a:p>
                      <a:pPr algn="ctr"/>
                      <a:r>
                        <a:rPr lang="en-US" sz="1500" dirty="0" smtClean="0">
                          <a:latin typeface="Times New Roman" pitchFamily="18" charset="0"/>
                          <a:cs typeface="Times New Roman" pitchFamily="18" charset="0"/>
                        </a:rPr>
                        <a:t>15#</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dirty="0" err="1" smtClean="0">
                          <a:latin typeface="Times New Roman" pitchFamily="18" charset="0"/>
                          <a:cs typeface="Times New Roman" pitchFamily="18" charset="0"/>
                        </a:rPr>
                        <a:t>Iwayama</a:t>
                      </a:r>
                      <a:r>
                        <a:rPr lang="en-US" sz="1500" dirty="0" smtClean="0">
                          <a:latin typeface="Times New Roman" pitchFamily="18" charset="0"/>
                          <a:cs typeface="Times New Roman" pitchFamily="18" charset="0"/>
                        </a:rPr>
                        <a:t> et al.,</a:t>
                      </a:r>
                      <a:r>
                        <a:rPr lang="en-US" sz="1500" baseline="0" dirty="0" smtClean="0">
                          <a:latin typeface="Times New Roman" pitchFamily="18" charset="0"/>
                          <a:cs typeface="Times New Roman" pitchFamily="18" charset="0"/>
                        </a:rPr>
                        <a:t> 2007</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5 × 7 cm</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5276">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Dizygotic</a:t>
                      </a:r>
                      <a:r>
                        <a:rPr lang="en-US" sz="1100" dirty="0" smtClean="0">
                          <a:latin typeface="Times New Roman" pitchFamily="18" charset="0"/>
                          <a:cs typeface="Times New Roman" pitchFamily="18" charset="0"/>
                        </a:rPr>
                        <a:t> twins.            † Siblings             ‡ A </a:t>
                      </a:r>
                      <a:r>
                        <a:rPr lang="en-US" sz="1100" dirty="0" err="1" smtClean="0">
                          <a:latin typeface="Times New Roman" pitchFamily="18" charset="0"/>
                          <a:cs typeface="Times New Roman" pitchFamily="18" charset="0"/>
                        </a:rPr>
                        <a:t>dizygotic</a:t>
                      </a:r>
                      <a:r>
                        <a:rPr lang="en-US" sz="1100" dirty="0" smtClean="0">
                          <a:latin typeface="Times New Roman" pitchFamily="18" charset="0"/>
                          <a:cs typeface="Times New Roman" pitchFamily="18" charset="0"/>
                        </a:rPr>
                        <a:t> twin                 # A monozygotic twin</a:t>
                      </a:r>
                      <a:endParaRPr lang="en-US" sz="11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300" dirty="0">
                        <a:latin typeface="Times New Roman" pitchFamily="18" charset="0"/>
                        <a:cs typeface="Times New Roman" pitchFamily="18" charset="0"/>
                      </a:endParaRPr>
                    </a:p>
                  </a:txBody>
                  <a:tcPr/>
                </a:tc>
                <a:tc hMerge="1">
                  <a:txBody>
                    <a:bodyPr/>
                    <a:lstStyle/>
                    <a:p>
                      <a:endParaRPr lang="en-US" sz="1300" dirty="0">
                        <a:latin typeface="Times New Roman" pitchFamily="18" charset="0"/>
                        <a:cs typeface="Times New Roman" pitchFamily="18" charset="0"/>
                      </a:endParaRPr>
                    </a:p>
                  </a:txBody>
                  <a:tcPr/>
                </a:tc>
                <a:tc hMerge="1">
                  <a:txBody>
                    <a:bodyPr/>
                    <a:lstStyle/>
                    <a:p>
                      <a:endParaRPr lang="en-US" sz="1300" dirty="0">
                        <a:latin typeface="Times New Roman" pitchFamily="18" charset="0"/>
                        <a:cs typeface="Times New Roman" pitchFamily="18" charset="0"/>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27088" y="404813"/>
            <a:ext cx="7696200" cy="914400"/>
          </a:xfrm>
        </p:spPr>
        <p:txBody>
          <a:bodyPr/>
          <a:lstStyle/>
          <a:p>
            <a:pPr algn="ctr"/>
            <a:r>
              <a:rPr lang="en-US" sz="4600" b="1" i="1">
                <a:solidFill>
                  <a:srgbClr val="66FF33"/>
                </a:solidFill>
                <a:latin typeface="Times New Roman" pitchFamily="18" charset="0"/>
                <a:cs typeface="Times New Roman" pitchFamily="18" charset="0"/>
              </a:rPr>
              <a:t>Introduction</a:t>
            </a:r>
          </a:p>
        </p:txBody>
      </p:sp>
      <p:sp>
        <p:nvSpPr>
          <p:cNvPr id="38915" name="Rectangle 3"/>
          <p:cNvSpPr>
            <a:spLocks noGrp="1" noChangeArrowheads="1"/>
          </p:cNvSpPr>
          <p:nvPr>
            <p:ph type="body" idx="1"/>
          </p:nvPr>
        </p:nvSpPr>
        <p:spPr>
          <a:xfrm>
            <a:off x="250825" y="1628775"/>
            <a:ext cx="8208963" cy="4824413"/>
          </a:xfrm>
        </p:spPr>
        <p:txBody>
          <a:bodyPr/>
          <a:lstStyle/>
          <a:p>
            <a:pPr marL="609600" indent="-609600" algn="just">
              <a:buFontTx/>
              <a:buNone/>
            </a:pPr>
            <a:r>
              <a:rPr lang="en-US" sz="3000" b="1">
                <a:latin typeface="Times New Roman" pitchFamily="18" charset="0"/>
                <a:ea typeface="MS Mincho" pitchFamily="49" charset="-128"/>
                <a:cs typeface="Times New Roman" pitchFamily="18" charset="0"/>
              </a:rPr>
              <a:t>	Treatment of basic pathogenic factors in thyrotoxicosis is only possible in rare conditions, such as thyrotropin secreting pituitary tumors, iatrogenic thyrotoxicosis and struma ovarii; existing therapies are only palliative. </a:t>
            </a:r>
            <a:r>
              <a:rPr lang="en-US" sz="3000" b="1">
                <a:solidFill>
                  <a:srgbClr val="FFFF00"/>
                </a:solidFill>
                <a:latin typeface="Times New Roman" pitchFamily="18" charset="0"/>
                <a:ea typeface="MS Mincho" pitchFamily="49" charset="-128"/>
                <a:cs typeface="Times New Roman" pitchFamily="18" charset="0"/>
              </a:rPr>
              <a:t>Treatment of thyrotoxicosis is designed to restrain thyroid hormone synthesis (antithyroid drugs) or to reduce the quantity of thyroid tissue (radioiodine and surgery). </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1438"/>
            <a:ext cx="8229600" cy="428625"/>
          </a:xfrm>
        </p:spPr>
        <p:txBody>
          <a:bodyPr/>
          <a:lstStyle/>
          <a:p>
            <a:pPr algn="ctr"/>
            <a:r>
              <a:rPr lang="en-US" sz="3000" b="1" dirty="0" smtClean="0">
                <a:solidFill>
                  <a:srgbClr val="00FF00"/>
                </a:solidFill>
                <a:latin typeface="Times New Roman" pitchFamily="18" charset="0"/>
                <a:cs typeface="Times New Roman" pitchFamily="18" charset="0"/>
              </a:rPr>
              <a:t>Congenital anomalies</a:t>
            </a:r>
          </a:p>
        </p:txBody>
      </p:sp>
      <p:sp>
        <p:nvSpPr>
          <p:cNvPr id="3" name="Content Placeholder 2"/>
          <p:cNvSpPr>
            <a:spLocks noGrp="1"/>
          </p:cNvSpPr>
          <p:nvPr>
            <p:ph idx="1"/>
          </p:nvPr>
        </p:nvSpPr>
        <p:spPr>
          <a:xfrm>
            <a:off x="428625" y="2611438"/>
            <a:ext cx="8229600" cy="4389437"/>
          </a:xfrm>
        </p:spPr>
        <p:txBody>
          <a:bodyPr>
            <a:normAutofit lnSpcReduction="10000"/>
          </a:bodyPr>
          <a:lstStyle/>
          <a:p>
            <a:pPr>
              <a:buFont typeface="Wingdings 2" pitchFamily="18" charset="2"/>
              <a:buNone/>
              <a:defRPr/>
            </a:pPr>
            <a:r>
              <a:rPr lang="en-US" sz="2400" b="1" dirty="0" err="1" smtClean="0">
                <a:solidFill>
                  <a:srgbClr val="00FF00"/>
                </a:solidFill>
                <a:latin typeface="Times New Roman" pitchFamily="18" charset="0"/>
                <a:cs typeface="Times New Roman" pitchFamily="18" charset="0"/>
              </a:rPr>
              <a:t>Aplasia</a:t>
            </a:r>
            <a:r>
              <a:rPr lang="en-US" sz="2400" b="1" dirty="0" smtClean="0">
                <a:solidFill>
                  <a:srgbClr val="00FF00"/>
                </a:solidFill>
                <a:latin typeface="Times New Roman" pitchFamily="18" charset="0"/>
                <a:cs typeface="Times New Roman" pitchFamily="18" charset="0"/>
              </a:rPr>
              <a:t> Cutis</a:t>
            </a:r>
          </a:p>
          <a:p>
            <a:pPr>
              <a:defRPr/>
            </a:pPr>
            <a:r>
              <a:rPr lang="en-US" sz="2400" b="1" dirty="0" smtClean="0">
                <a:latin typeface="Times New Roman" pitchFamily="18" charset="0"/>
                <a:cs typeface="Times New Roman" pitchFamily="18" charset="0"/>
              </a:rPr>
              <a:t>Baseline occurrence rate of aphasic cutis: 1 in 33,000 births</a:t>
            </a:r>
          </a:p>
          <a:p>
            <a:pPr>
              <a:defRPr/>
            </a:pPr>
            <a:r>
              <a:rPr lang="en-US" sz="2400" b="1" dirty="0" smtClean="0">
                <a:latin typeface="Times New Roman" pitchFamily="18" charset="0"/>
                <a:cs typeface="Times New Roman" pitchFamily="18" charset="0"/>
              </a:rPr>
              <a:t>Rate associated with MMI not different from baseline rate:</a:t>
            </a:r>
          </a:p>
          <a:p>
            <a:pPr>
              <a:buFont typeface="Wingdings 2" pitchFamily="18" charset="2"/>
              <a:buNone/>
              <a:defRPr/>
            </a:pPr>
            <a:r>
              <a:rPr lang="en-US" sz="16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Van </a:t>
            </a:r>
            <a:r>
              <a:rPr lang="en-US" sz="1400" b="1" dirty="0" err="1" smtClean="0">
                <a:latin typeface="Times New Roman" pitchFamily="18" charset="0"/>
                <a:cs typeface="Times New Roman" pitchFamily="18" charset="0"/>
              </a:rPr>
              <a:t>Dijke</a:t>
            </a:r>
            <a:r>
              <a:rPr lang="en-US" sz="1400" b="1" dirty="0" smtClean="0">
                <a:latin typeface="Times New Roman" pitchFamily="18" charset="0"/>
                <a:cs typeface="Times New Roman" pitchFamily="18" charset="0"/>
              </a:rPr>
              <a:t> et al. Ann Inter Med 1987; 106: 60</a:t>
            </a:r>
          </a:p>
          <a:p>
            <a:pPr>
              <a:buFont typeface="Wingdings 2" pitchFamily="18" charset="2"/>
              <a:buNone/>
              <a:defRPr/>
            </a:pP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Momotani</a:t>
            </a:r>
            <a:r>
              <a:rPr lang="en-US" sz="1400" b="1" dirty="0" smtClean="0">
                <a:latin typeface="Times New Roman" pitchFamily="18" charset="0"/>
                <a:cs typeface="Times New Roman" pitchFamily="18" charset="0"/>
              </a:rPr>
              <a:t> et al. </a:t>
            </a:r>
            <a:r>
              <a:rPr lang="en-US" sz="1400" b="1" dirty="0" err="1" smtClean="0">
                <a:latin typeface="Times New Roman" pitchFamily="18" charset="0"/>
                <a:cs typeface="Times New Roman" pitchFamily="18" charset="0"/>
              </a:rPr>
              <a:t>Clin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Endocrinol</a:t>
            </a:r>
            <a:r>
              <a:rPr lang="en-US" sz="1400" b="1" dirty="0" smtClean="0">
                <a:latin typeface="Times New Roman" pitchFamily="18" charset="0"/>
                <a:cs typeface="Times New Roman" pitchFamily="18" charset="0"/>
              </a:rPr>
              <a:t> 1994; 20: 695</a:t>
            </a:r>
          </a:p>
          <a:p>
            <a:pPr>
              <a:buFont typeface="Wingdings 2" pitchFamily="18" charset="2"/>
              <a:buNone/>
              <a:defRPr/>
            </a:pP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Azizi</a:t>
            </a:r>
            <a:r>
              <a:rPr lang="en-US" sz="1400" b="1" dirty="0" smtClean="0">
                <a:latin typeface="Times New Roman" pitchFamily="18" charset="0"/>
                <a:cs typeface="Times New Roman" pitchFamily="18" charset="0"/>
              </a:rPr>
              <a:t> F. </a:t>
            </a:r>
            <a:r>
              <a:rPr lang="en-US" sz="1400" b="1" dirty="0" err="1" smtClean="0">
                <a:latin typeface="Times New Roman" pitchFamily="18" charset="0"/>
                <a:cs typeface="Times New Roman" pitchFamily="18" charset="0"/>
              </a:rPr>
              <a:t>Int</a:t>
            </a:r>
            <a:r>
              <a:rPr lang="en-US" sz="1400" b="1" dirty="0" smtClean="0">
                <a:latin typeface="Times New Roman" pitchFamily="18" charset="0"/>
                <a:cs typeface="Times New Roman" pitchFamily="18" charset="0"/>
              </a:rPr>
              <a:t> J </a:t>
            </a:r>
            <a:r>
              <a:rPr lang="en-US" sz="1400" b="1" dirty="0" err="1" smtClean="0">
                <a:latin typeface="Times New Roman" pitchFamily="18" charset="0"/>
                <a:cs typeface="Times New Roman" pitchFamily="18" charset="0"/>
              </a:rPr>
              <a:t>Endoc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Metab</a:t>
            </a:r>
            <a:r>
              <a:rPr lang="en-US" sz="1400" b="1" dirty="0" smtClean="0">
                <a:latin typeface="Times New Roman" pitchFamily="18" charset="0"/>
                <a:cs typeface="Times New Roman" pitchFamily="18" charset="0"/>
              </a:rPr>
              <a:t> 2008; 4: 109</a:t>
            </a:r>
          </a:p>
          <a:p>
            <a:pPr>
              <a:buFont typeface="Wingdings 2" pitchFamily="18" charset="2"/>
              <a:buNone/>
              <a:defRPr/>
            </a:pPr>
            <a:endParaRPr lang="en-US" sz="2400" b="1"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Multiple (15) case reports</a:t>
            </a:r>
          </a:p>
          <a:p>
            <a:pPr>
              <a:buFont typeface="Wingdings 2" pitchFamily="18" charset="2"/>
              <a:buNone/>
              <a:defRPr/>
            </a:pPr>
            <a:endParaRPr lang="en-US" sz="2400" b="1" dirty="0" smtClean="0">
              <a:latin typeface="Times New Roman" pitchFamily="18" charset="0"/>
              <a:cs typeface="Times New Roman" pitchFamily="18" charset="0"/>
            </a:endParaRPr>
          </a:p>
          <a:p>
            <a:pPr>
              <a:defRPr/>
            </a:pPr>
            <a:r>
              <a:rPr lang="en-US" sz="2400" b="1" dirty="0" smtClean="0">
                <a:latin typeface="Times New Roman" pitchFamily="18" charset="0"/>
                <a:cs typeface="Times New Roman" pitchFamily="18" charset="0"/>
              </a:rPr>
              <a:t>Increased rate of </a:t>
            </a:r>
            <a:r>
              <a:rPr lang="en-US" sz="2400" b="1" dirty="0" err="1" smtClean="0">
                <a:latin typeface="Times New Roman" pitchFamily="18" charset="0"/>
                <a:cs typeface="Times New Roman" pitchFamily="18" charset="0"/>
              </a:rPr>
              <a:t>aplasia</a:t>
            </a:r>
            <a:r>
              <a:rPr lang="en-US" sz="2400" b="1" dirty="0" smtClean="0">
                <a:latin typeface="Times New Roman" pitchFamily="18" charset="0"/>
                <a:cs typeface="Times New Roman" pitchFamily="18" charset="0"/>
              </a:rPr>
              <a:t> cutis in an area where MMI was used in animal feed</a:t>
            </a:r>
          </a:p>
          <a:p>
            <a:pPr>
              <a:buFont typeface="Wingdings 2" pitchFamily="18" charset="2"/>
              <a:buNone/>
              <a:defRPr/>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Martinez-</a:t>
            </a:r>
            <a:r>
              <a:rPr lang="en-US" sz="1400" b="1" dirty="0" err="1" smtClean="0">
                <a:latin typeface="Times New Roman" pitchFamily="18" charset="0"/>
                <a:cs typeface="Times New Roman" pitchFamily="18" charset="0"/>
              </a:rPr>
              <a:t>Firas</a:t>
            </a:r>
            <a:r>
              <a:rPr lang="en-US" sz="1400" b="1" dirty="0" smtClean="0">
                <a:latin typeface="Times New Roman" pitchFamily="18" charset="0"/>
                <a:cs typeface="Times New Roman" pitchFamily="18" charset="0"/>
              </a:rPr>
              <a:t> et al. Lancet 1992; 339: 742</a:t>
            </a:r>
          </a:p>
        </p:txBody>
      </p:sp>
      <p:sp>
        <p:nvSpPr>
          <p:cNvPr id="4" name="TextBox 3"/>
          <p:cNvSpPr txBox="1"/>
          <p:nvPr/>
        </p:nvSpPr>
        <p:spPr>
          <a:xfrm>
            <a:off x="571500" y="858838"/>
            <a:ext cx="8215313" cy="1215717"/>
          </a:xfrm>
          <a:prstGeom prst="rect">
            <a:avLst/>
          </a:prstGeom>
          <a:noFill/>
        </p:spPr>
        <p:txBody>
          <a:bodyPr>
            <a:spAutoFit/>
          </a:bodyPr>
          <a:lstStyle/>
          <a:p>
            <a:pPr>
              <a:defRPr/>
            </a:pPr>
            <a:r>
              <a:rPr lang="en-US" b="1" dirty="0"/>
              <a:t>Two epidemiological studies: no increase in the frequency of congenital anomalies in children prenatally exposed to MMI.</a:t>
            </a:r>
          </a:p>
          <a:p>
            <a:pPr>
              <a:defRPr/>
            </a:pPr>
            <a:endParaRPr lang="en-US" sz="900" dirty="0"/>
          </a:p>
          <a:p>
            <a:pPr>
              <a:defRPr/>
            </a:pPr>
            <a:r>
              <a:rPr lang="en-US" sz="1400" b="1" dirty="0"/>
              <a:t>         </a:t>
            </a:r>
            <a:r>
              <a:rPr lang="en-US" sz="1400" b="1" dirty="0" err="1"/>
              <a:t>Momotani</a:t>
            </a:r>
            <a:r>
              <a:rPr lang="en-US" sz="1400" b="1" dirty="0"/>
              <a:t> et al 1984; (243 MMI, 400 control)</a:t>
            </a:r>
          </a:p>
          <a:p>
            <a:pPr>
              <a:defRPr/>
            </a:pPr>
            <a:r>
              <a:rPr lang="en-US" sz="1400" b="1" dirty="0"/>
              <a:t>         </a:t>
            </a:r>
            <a:r>
              <a:rPr lang="en-US" sz="1400" b="1" dirty="0" err="1"/>
              <a:t>Gianantonio</a:t>
            </a:r>
            <a:r>
              <a:rPr lang="en-US" sz="1400" b="1" dirty="0"/>
              <a:t> et al 2001;(241 MMI,1089 control)</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00034" y="-24"/>
            <a:ext cx="8305800" cy="642942"/>
          </a:xfrm>
        </p:spPr>
        <p:txBody>
          <a:bodyPr>
            <a:normAutofit fontScale="90000"/>
          </a:bodyPr>
          <a:lstStyle/>
          <a:p>
            <a:pPr algn="ctr">
              <a:defRPr/>
            </a:pPr>
            <a:r>
              <a:rPr lang="en-US" sz="2200" b="1" dirty="0" smtClean="0">
                <a:solidFill>
                  <a:srgbClr val="00FF00"/>
                </a:solidFill>
                <a:latin typeface="Times New Roman" pitchFamily="18" charset="0"/>
                <a:cs typeface="Times New Roman" pitchFamily="18" charset="0"/>
              </a:rPr>
              <a:t>Reports of </a:t>
            </a:r>
            <a:r>
              <a:rPr lang="en-US" sz="2200" b="1" dirty="0" err="1" smtClean="0">
                <a:solidFill>
                  <a:srgbClr val="00FF00"/>
                </a:solidFill>
                <a:latin typeface="Times New Roman" pitchFamily="18" charset="0"/>
                <a:cs typeface="Times New Roman" pitchFamily="18" charset="0"/>
              </a:rPr>
              <a:t>Choanal</a:t>
            </a:r>
            <a:r>
              <a:rPr lang="en-US" sz="2200" b="1" dirty="0" smtClean="0">
                <a:solidFill>
                  <a:srgbClr val="00FF00"/>
                </a:solidFill>
                <a:latin typeface="Times New Roman" pitchFamily="18" charset="0"/>
                <a:cs typeface="Times New Roman" pitchFamily="18" charset="0"/>
              </a:rPr>
              <a:t> </a:t>
            </a:r>
            <a:r>
              <a:rPr lang="en-US" sz="2200" b="1" dirty="0" err="1" smtClean="0">
                <a:solidFill>
                  <a:srgbClr val="00FF00"/>
                </a:solidFill>
                <a:latin typeface="Times New Roman" pitchFamily="18" charset="0"/>
                <a:cs typeface="Times New Roman" pitchFamily="18" charset="0"/>
              </a:rPr>
              <a:t>Atresia</a:t>
            </a:r>
            <a:r>
              <a:rPr lang="en-US" sz="2200" b="1" dirty="0" smtClean="0">
                <a:solidFill>
                  <a:srgbClr val="00FF00"/>
                </a:solidFill>
                <a:latin typeface="Times New Roman" pitchFamily="18" charset="0"/>
                <a:cs typeface="Times New Roman" pitchFamily="18" charset="0"/>
              </a:rPr>
              <a:t> and Gastro-</a:t>
            </a:r>
            <a:r>
              <a:rPr lang="en-US" sz="2200" b="1" dirty="0" err="1" smtClean="0">
                <a:solidFill>
                  <a:srgbClr val="00FF00"/>
                </a:solidFill>
                <a:latin typeface="Times New Roman" pitchFamily="18" charset="0"/>
                <a:cs typeface="Times New Roman" pitchFamily="18" charset="0"/>
              </a:rPr>
              <a:t>infstinal</a:t>
            </a:r>
            <a:r>
              <a:rPr lang="en-US" sz="2200" b="1" dirty="0" smtClean="0">
                <a:solidFill>
                  <a:srgbClr val="00FF00"/>
                </a:solidFill>
                <a:latin typeface="Times New Roman" pitchFamily="18" charset="0"/>
                <a:cs typeface="Times New Roman" pitchFamily="18" charset="0"/>
              </a:rPr>
              <a:t> Anomalies with </a:t>
            </a:r>
            <a:r>
              <a:rPr lang="en-US" sz="2200" b="1" dirty="0" err="1" smtClean="0">
                <a:solidFill>
                  <a:srgbClr val="00FF00"/>
                </a:solidFill>
                <a:latin typeface="Times New Roman" pitchFamily="18" charset="0"/>
                <a:cs typeface="Times New Roman" pitchFamily="18" charset="0"/>
              </a:rPr>
              <a:t>Methimazol</a:t>
            </a:r>
            <a:r>
              <a:rPr lang="en-US" sz="2200" b="1" dirty="0" smtClean="0">
                <a:solidFill>
                  <a:srgbClr val="00FF00"/>
                </a:solidFill>
                <a:latin typeface="Times New Roman" pitchFamily="18" charset="0"/>
                <a:cs typeface="Times New Roman" pitchFamily="18" charset="0"/>
              </a:rPr>
              <a:t>/</a:t>
            </a:r>
            <a:r>
              <a:rPr lang="en-US" sz="2200" b="1" dirty="0" err="1" smtClean="0">
                <a:solidFill>
                  <a:srgbClr val="00FF00"/>
                </a:solidFill>
                <a:latin typeface="Times New Roman" pitchFamily="18" charset="0"/>
                <a:cs typeface="Times New Roman" pitchFamily="18" charset="0"/>
              </a:rPr>
              <a:t>Carbimazole</a:t>
            </a:r>
            <a:endParaRPr lang="en-US" sz="2200" b="1" dirty="0">
              <a:solidFill>
                <a:srgbClr val="00FF00"/>
              </a:solidFill>
              <a:latin typeface="Times New Roman" pitchFamily="18" charset="0"/>
              <a:cs typeface="Times New Roman" pitchFamily="18" charset="0"/>
            </a:endParaRPr>
          </a:p>
        </p:txBody>
      </p:sp>
      <p:graphicFrame>
        <p:nvGraphicFramePr>
          <p:cNvPr id="4" name="Content Placeholder 3"/>
          <p:cNvGraphicFramePr>
            <a:graphicFrameLocks/>
          </p:cNvGraphicFramePr>
          <p:nvPr/>
        </p:nvGraphicFramePr>
        <p:xfrm>
          <a:off x="285750" y="857250"/>
          <a:ext cx="8643998" cy="5915210"/>
        </p:xfrm>
        <a:graphic>
          <a:graphicData uri="http://schemas.openxmlformats.org/drawingml/2006/table">
            <a:tbl>
              <a:tblPr firstRow="1" bandRow="1">
                <a:tableStyleId>{5C22544A-7EE6-4342-B048-85BDC9FD1C3A}</a:tableStyleId>
              </a:tblPr>
              <a:tblGrid>
                <a:gridCol w="2857520"/>
                <a:gridCol w="2928958"/>
                <a:gridCol w="2857520"/>
              </a:tblGrid>
              <a:tr h="357194">
                <a:tc>
                  <a:txBody>
                    <a:bodyPr/>
                    <a:lstStyle/>
                    <a:p>
                      <a:pPr algn="l"/>
                      <a:r>
                        <a:rPr lang="en-US" sz="1600" b="1" dirty="0" smtClean="0">
                          <a:latin typeface="Times New Roman" pitchFamily="18" charset="0"/>
                          <a:cs typeface="Times New Roman" pitchFamily="18" charset="0"/>
                        </a:rPr>
                        <a:t>Author, </a:t>
                      </a:r>
                    </a:p>
                    <a:p>
                      <a:pPr algn="l"/>
                      <a:r>
                        <a:rPr lang="en-US" sz="1600" b="1" dirty="0" smtClean="0">
                          <a:latin typeface="Times New Roman" pitchFamily="18" charset="0"/>
                          <a:cs typeface="Times New Roman" pitchFamily="18" charset="0"/>
                        </a:rPr>
                        <a:t>Year</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err="1" smtClean="0">
                          <a:latin typeface="Times New Roman" pitchFamily="18" charset="0"/>
                          <a:cs typeface="Times New Roman" pitchFamily="18" charset="0"/>
                        </a:rPr>
                        <a:t>Choanal</a:t>
                      </a:r>
                      <a:endParaRPr lang="en-US" sz="1600" b="1" dirty="0" smtClean="0">
                        <a:latin typeface="Times New Roman" pitchFamily="18" charset="0"/>
                        <a:cs typeface="Times New Roman" pitchFamily="18" charset="0"/>
                      </a:endParaRPr>
                    </a:p>
                    <a:p>
                      <a:pPr algn="ctr"/>
                      <a:r>
                        <a:rPr lang="en-US" sz="1600" b="1" dirty="0" err="1" smtClean="0">
                          <a:latin typeface="Times New Roman" pitchFamily="18" charset="0"/>
                          <a:cs typeface="Times New Roman" pitchFamily="18" charset="0"/>
                        </a:rPr>
                        <a:t>Atresia</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GI</a:t>
                      </a:r>
                      <a:r>
                        <a:rPr lang="en-US" sz="1600" b="1" baseline="0" dirty="0" smtClean="0">
                          <a:latin typeface="Times New Roman" pitchFamily="18" charset="0"/>
                          <a:cs typeface="Times New Roman" pitchFamily="18" charset="0"/>
                        </a:rPr>
                        <a:t> anomaly</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702">
                <a:tc>
                  <a:txBody>
                    <a:bodyPr/>
                    <a:lstStyle/>
                    <a:p>
                      <a:pPr algn="l"/>
                      <a:r>
                        <a:rPr lang="en-US" sz="1600" b="1" dirty="0" smtClean="0">
                          <a:latin typeface="Times New Roman" pitchFamily="18" charset="0"/>
                          <a:cs typeface="Times New Roman" pitchFamily="18" charset="0"/>
                        </a:rPr>
                        <a:t>Greenberg,</a:t>
                      </a:r>
                      <a:r>
                        <a:rPr lang="en-US" sz="1600" b="1" baseline="0" dirty="0" smtClean="0">
                          <a:latin typeface="Times New Roman" pitchFamily="18" charset="0"/>
                          <a:cs typeface="Times New Roman" pitchFamily="18" charset="0"/>
                        </a:rPr>
                        <a:t> 1987</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28612">
                <a:tc>
                  <a:txBody>
                    <a:bodyPr/>
                    <a:lstStyle/>
                    <a:p>
                      <a:pPr algn="l"/>
                      <a:r>
                        <a:rPr lang="en-US" sz="1600" b="1" dirty="0" smtClean="0">
                          <a:latin typeface="Times New Roman" pitchFamily="18" charset="0"/>
                          <a:cs typeface="Times New Roman" pitchFamily="18" charset="0"/>
                        </a:rPr>
                        <a:t>Ramirez</a:t>
                      </a:r>
                      <a:r>
                        <a:rPr lang="en-US" sz="1600" b="1" baseline="0" dirty="0" smtClean="0">
                          <a:latin typeface="Times New Roman" pitchFamily="18" charset="0"/>
                          <a:cs typeface="Times New Roman" pitchFamily="18" charset="0"/>
                        </a:rPr>
                        <a:t> et al, 1992</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smtClean="0">
                          <a:latin typeface="Times New Roman" pitchFamily="18" charset="0"/>
                          <a:cs typeface="Times New Roman" pitchFamily="18" charset="0"/>
                        </a:rPr>
                        <a:t>EA/TEF</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21960">
                <a:tc>
                  <a:txBody>
                    <a:bodyPr/>
                    <a:lstStyle/>
                    <a:p>
                      <a:pPr algn="l"/>
                      <a:r>
                        <a:rPr lang="en-US" sz="1600" b="1" dirty="0" err="1" smtClean="0">
                          <a:latin typeface="Times New Roman" pitchFamily="18" charset="0"/>
                          <a:cs typeface="Times New Roman" pitchFamily="18" charset="0"/>
                        </a:rPr>
                        <a:t>Johnsson</a:t>
                      </a:r>
                      <a:r>
                        <a:rPr lang="en-US" sz="1600" b="1" dirty="0" smtClean="0">
                          <a:latin typeface="Times New Roman" pitchFamily="18" charset="0"/>
                          <a:cs typeface="Times New Roman" pitchFamily="18" charset="0"/>
                        </a:rPr>
                        <a:t> et al, 1997</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EA/TEF</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2432">
                <a:tc>
                  <a:txBody>
                    <a:bodyPr/>
                    <a:lstStyle/>
                    <a:p>
                      <a:pPr algn="l"/>
                      <a:r>
                        <a:rPr lang="en-US" sz="1600" b="1" dirty="0" smtClean="0">
                          <a:latin typeface="Times New Roman" pitchFamily="18" charset="0"/>
                          <a:cs typeface="Times New Roman" pitchFamily="18" charset="0"/>
                        </a:rPr>
                        <a:t>Hall, 1997</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22904">
                <a:tc>
                  <a:txBody>
                    <a:bodyPr/>
                    <a:lstStyle/>
                    <a:p>
                      <a:pPr algn="l"/>
                      <a:r>
                        <a:rPr lang="en-US" sz="1600" b="1" dirty="0" smtClean="0">
                          <a:latin typeface="Times New Roman" pitchFamily="18" charset="0"/>
                          <a:cs typeface="Times New Roman" pitchFamily="18" charset="0"/>
                        </a:rPr>
                        <a:t>Wilson et al, 1998</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3376">
                <a:tc>
                  <a:txBody>
                    <a:bodyPr/>
                    <a:lstStyle/>
                    <a:p>
                      <a:pPr algn="l"/>
                      <a:r>
                        <a:rPr lang="en-US" sz="1600" b="1" dirty="0" err="1" smtClean="0">
                          <a:latin typeface="Times New Roman" pitchFamily="18" charset="0"/>
                          <a:cs typeface="Times New Roman" pitchFamily="18" charset="0"/>
                        </a:rPr>
                        <a:t>Clementi</a:t>
                      </a:r>
                      <a:r>
                        <a:rPr lang="en-US" sz="1600" b="1" dirty="0" smtClean="0">
                          <a:latin typeface="Times New Roman" pitchFamily="18" charset="0"/>
                          <a:cs typeface="Times New Roman" pitchFamily="18" charset="0"/>
                        </a:rPr>
                        <a:t> et al,</a:t>
                      </a:r>
                      <a:r>
                        <a:rPr lang="en-US" sz="1600" b="1" baseline="0" dirty="0" smtClean="0">
                          <a:latin typeface="Times New Roman" pitchFamily="18" charset="0"/>
                          <a:cs typeface="Times New Roman" pitchFamily="18" charset="0"/>
                        </a:rPr>
                        <a:t> 1999</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EA/TEF</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6724">
                <a:tc>
                  <a:txBody>
                    <a:bodyPr/>
                    <a:lstStyle/>
                    <a:p>
                      <a:pPr algn="l"/>
                      <a:r>
                        <a:rPr lang="en-US" sz="1600" b="1" dirty="0" smtClean="0">
                          <a:latin typeface="Times New Roman" pitchFamily="18" charset="0"/>
                          <a:cs typeface="Times New Roman" pitchFamily="18" charset="0"/>
                        </a:rPr>
                        <a:t>Di </a:t>
                      </a:r>
                      <a:r>
                        <a:rPr lang="en-US" sz="1600" b="1" dirty="0" err="1" smtClean="0">
                          <a:latin typeface="Times New Roman" pitchFamily="18" charset="0"/>
                          <a:cs typeface="Times New Roman" pitchFamily="18" charset="0"/>
                        </a:rPr>
                        <a:t>Gianantonio</a:t>
                      </a:r>
                      <a:r>
                        <a:rPr lang="en-US" sz="1600" b="1" dirty="0" smtClean="0">
                          <a:latin typeface="Times New Roman" pitchFamily="18" charset="0"/>
                          <a:cs typeface="Times New Roman" pitchFamily="18" charset="0"/>
                        </a:rPr>
                        <a:t> et al, 2001</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Times New Roman" pitchFamily="18" charset="0"/>
                          <a:ea typeface="+mn-ea"/>
                          <a:cs typeface="Times New Roman" pitchFamily="18" charset="0"/>
                        </a:rPr>
                        <a:t>+</a:t>
                      </a:r>
                      <a:endParaRPr lang="en-US" sz="20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EA</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72">
                <a:tc>
                  <a:txBody>
                    <a:bodyPr/>
                    <a:lstStyle/>
                    <a:p>
                      <a:pPr algn="l"/>
                      <a:r>
                        <a:rPr lang="en-US" sz="1600" b="1" dirty="0" err="1" smtClean="0">
                          <a:latin typeface="Times New Roman" pitchFamily="18" charset="0"/>
                          <a:cs typeface="Times New Roman" pitchFamily="18" charset="0"/>
                        </a:rPr>
                        <a:t>Karlsson</a:t>
                      </a:r>
                      <a:r>
                        <a:rPr lang="en-US" sz="1600" b="1" dirty="0" smtClean="0">
                          <a:latin typeface="Times New Roman" pitchFamily="18" charset="0"/>
                          <a:cs typeface="Times New Roman" pitchFamily="18" charset="0"/>
                        </a:rPr>
                        <a:t> et al, 2002</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latin typeface="Times New Roman" pitchFamily="18" charset="0"/>
                          <a:cs typeface="Times New Roman" pitchFamily="18" charset="0"/>
                        </a:rPr>
                        <a:t>Omphalocele</a:t>
                      </a:r>
                      <a:r>
                        <a:rPr lang="en-US" sz="1600" b="1" dirty="0" smtClean="0">
                          <a:latin typeface="Times New Roman" pitchFamily="18" charset="0"/>
                          <a:cs typeface="Times New Roman" pitchFamily="18" charset="0"/>
                        </a:rPr>
                        <a:t>, EA/TEF</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2">
                <a:tc>
                  <a:txBody>
                    <a:bodyPr/>
                    <a:lstStyle/>
                    <a:p>
                      <a:pPr algn="l"/>
                      <a:r>
                        <a:rPr lang="en-US" sz="1600" b="1" dirty="0" err="1" smtClean="0">
                          <a:latin typeface="Times New Roman" pitchFamily="18" charset="0"/>
                          <a:cs typeface="Times New Roman" pitchFamily="18" charset="0"/>
                        </a:rPr>
                        <a:t>Barwell</a:t>
                      </a:r>
                      <a:r>
                        <a:rPr lang="en-US" sz="1600" b="1" dirty="0" smtClean="0">
                          <a:latin typeface="Times New Roman" pitchFamily="18" charset="0"/>
                          <a:cs typeface="Times New Roman" pitchFamily="18" charset="0"/>
                        </a:rPr>
                        <a:t>, et al, 2002</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36224">
                <a:tc>
                  <a:txBody>
                    <a:bodyPr/>
                    <a:lstStyle/>
                    <a:p>
                      <a:pPr algn="l"/>
                      <a:r>
                        <a:rPr lang="en-US" sz="1600" b="1" dirty="0" err="1" smtClean="0">
                          <a:latin typeface="Times New Roman" pitchFamily="18" charset="0"/>
                          <a:cs typeface="Times New Roman" pitchFamily="18" charset="0"/>
                        </a:rPr>
                        <a:t>Babero</a:t>
                      </a:r>
                      <a:r>
                        <a:rPr lang="en-US" sz="1600" b="1" baseline="0" dirty="0" smtClean="0">
                          <a:latin typeface="Times New Roman" pitchFamily="18" charset="0"/>
                          <a:cs typeface="Times New Roman" pitchFamily="18" charset="0"/>
                        </a:rPr>
                        <a:t> et al, 2004</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Bilateral</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58134">
                <a:tc>
                  <a:txBody>
                    <a:bodyPr/>
                    <a:lstStyle/>
                    <a:p>
                      <a:pPr algn="l"/>
                      <a:r>
                        <a:rPr lang="en-US" sz="1600" b="1" dirty="0" err="1" smtClean="0">
                          <a:latin typeface="Times New Roman" pitchFamily="18" charset="0"/>
                          <a:cs typeface="Times New Roman" pitchFamily="18" charset="0"/>
                        </a:rPr>
                        <a:t>Foulds</a:t>
                      </a:r>
                      <a:r>
                        <a:rPr lang="en-US" sz="1600" b="1" dirty="0" smtClean="0">
                          <a:latin typeface="Times New Roman" pitchFamily="18" charset="0"/>
                          <a:cs typeface="Times New Roman" pitchFamily="18" charset="0"/>
                        </a:rPr>
                        <a:t> et al, 2005</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Times New Roman" pitchFamily="18" charset="0"/>
                          <a:ea typeface="+mn-ea"/>
                          <a:cs typeface="Times New Roman" pitchFamily="18" charset="0"/>
                        </a:rPr>
                        <a:t>+</a:t>
                      </a:r>
                      <a:endParaRPr lang="en-US" sz="20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0044">
                <a:tc>
                  <a:txBody>
                    <a:bodyPr/>
                    <a:lstStyle/>
                    <a:p>
                      <a:pPr algn="l"/>
                      <a:r>
                        <a:rPr lang="en-US" sz="1600" b="1" dirty="0" smtClean="0">
                          <a:latin typeface="Times New Roman" pitchFamily="18" charset="0"/>
                          <a:cs typeface="Times New Roman" pitchFamily="18" charset="0"/>
                        </a:rPr>
                        <a:t>Myers &amp; Reardon, 2005</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Times New Roman" pitchFamily="18" charset="0"/>
                          <a:ea typeface="+mn-ea"/>
                          <a:cs typeface="Times New Roman" pitchFamily="18" charset="0"/>
                        </a:rPr>
                        <a:t>+</a:t>
                      </a:r>
                      <a:endParaRPr lang="en-US" sz="20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58304">
                <a:tc>
                  <a:txBody>
                    <a:bodyPr/>
                    <a:lstStyle/>
                    <a:p>
                      <a:pPr algn="l"/>
                      <a:r>
                        <a:rPr lang="en-US" sz="1600" b="1" dirty="0" smtClean="0">
                          <a:latin typeface="Times New Roman" pitchFamily="18" charset="0"/>
                          <a:cs typeface="Times New Roman" pitchFamily="18" charset="0"/>
                        </a:rPr>
                        <a:t>Wolf et al, 2006</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Times New Roman" pitchFamily="18" charset="0"/>
                          <a:ea typeface="+mn-ea"/>
                          <a:cs typeface="Times New Roman" pitchFamily="18" charset="0"/>
                        </a:rPr>
                        <a:t>+</a:t>
                      </a:r>
                      <a:endParaRPr lang="en-US" sz="2000" b="1" kern="1200" dirty="0">
                        <a:solidFill>
                          <a:schemeClr val="dk1"/>
                        </a:solidFill>
                        <a:latin typeface="Times New Roman" pitchFamily="18" charset="0"/>
                        <a:ea typeface="+mn-ea"/>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___</a:t>
                      </a: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en-US" sz="1600" b="1" dirty="0" smtClean="0">
                          <a:solidFill>
                            <a:srgbClr val="C00000"/>
                          </a:solidFill>
                          <a:latin typeface="Times New Roman" pitchFamily="18" charset="0"/>
                          <a:cs typeface="Times New Roman" pitchFamily="18" charset="0"/>
                        </a:rPr>
                        <a:t>General incidence</a:t>
                      </a:r>
                      <a:endParaRPr lang="en-US" sz="16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latin typeface="Times New Roman" pitchFamily="18" charset="0"/>
                          <a:cs typeface="Times New Roman" pitchFamily="18" charset="0"/>
                        </a:rPr>
                        <a:t>1:10,000</a:t>
                      </a:r>
                      <a:endParaRPr lang="en-US" sz="16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latin typeface="Times New Roman" pitchFamily="18" charset="0"/>
                          <a:cs typeface="Times New Roman" pitchFamily="18" charset="0"/>
                        </a:rPr>
                        <a:t>EA: 1,2500-4,500</a:t>
                      </a:r>
                      <a:endParaRPr lang="en-US" sz="16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3538">
                <a:tc gridSpan="3">
                  <a:txBody>
                    <a:bodyPr/>
                    <a:lstStyle/>
                    <a:p>
                      <a:pPr algn="l"/>
                      <a:r>
                        <a:rPr lang="en-US" sz="1000" b="1" dirty="0" smtClean="0">
                          <a:latin typeface="Times New Roman" pitchFamily="18" charset="0"/>
                          <a:cs typeface="Times New Roman" pitchFamily="18" charset="0"/>
                        </a:rPr>
                        <a:t>EA; esophageal</a:t>
                      </a:r>
                      <a:r>
                        <a:rPr lang="en-US" sz="1000" b="1" baseline="0" dirty="0" smtClean="0">
                          <a:latin typeface="Times New Roman" pitchFamily="18" charset="0"/>
                          <a:cs typeface="Times New Roman" pitchFamily="18" charset="0"/>
                        </a:rPr>
                        <a:t> </a:t>
                      </a:r>
                      <a:r>
                        <a:rPr lang="en-US" sz="1000" b="1" baseline="0" dirty="0" err="1" smtClean="0">
                          <a:latin typeface="Times New Roman" pitchFamily="18" charset="0"/>
                          <a:cs typeface="Times New Roman" pitchFamily="18" charset="0"/>
                        </a:rPr>
                        <a:t>atresia</a:t>
                      </a:r>
                      <a:r>
                        <a:rPr lang="en-US" sz="1000" b="1" baseline="0" dirty="0" smtClean="0">
                          <a:latin typeface="Times New Roman" pitchFamily="18" charset="0"/>
                          <a:cs typeface="Times New Roman" pitchFamily="18" charset="0"/>
                        </a:rPr>
                        <a:t>; TEF: </a:t>
                      </a:r>
                      <a:r>
                        <a:rPr lang="en-US" sz="1000" b="1" baseline="0" dirty="0" err="1" smtClean="0">
                          <a:latin typeface="Times New Roman" pitchFamily="18" charset="0"/>
                          <a:cs typeface="Times New Roman" pitchFamily="18" charset="0"/>
                        </a:rPr>
                        <a:t>tracheo</a:t>
                      </a:r>
                      <a:r>
                        <a:rPr lang="en-US" sz="1000" b="1" baseline="0" dirty="0" smtClean="0">
                          <a:latin typeface="Times New Roman" pitchFamily="18" charset="0"/>
                          <a:cs typeface="Times New Roman" pitchFamily="18" charset="0"/>
                        </a:rPr>
                        <a:t>-esophageal fistula</a:t>
                      </a:r>
                      <a:endParaRPr lang="en-US" sz="10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528" y="428604"/>
            <a:ext cx="8686800" cy="1143000"/>
          </a:xfrm>
        </p:spPr>
        <p:txBody>
          <a:bodyPr/>
          <a:lstStyle/>
          <a:p>
            <a:pPr algn="ctr">
              <a:defRPr/>
            </a:pPr>
            <a:r>
              <a:rPr lang="en-US" sz="3000" b="1" dirty="0" smtClean="0">
                <a:solidFill>
                  <a:srgbClr val="FFFF00"/>
                </a:solidFill>
                <a:latin typeface="Times New Roman" pitchFamily="18" charset="0"/>
                <a:cs typeface="Times New Roman" pitchFamily="18" charset="0"/>
              </a:rPr>
              <a:t>Expected yearly </a:t>
            </a:r>
            <a:r>
              <a:rPr lang="en-US" sz="3000" b="1" dirty="0" err="1" smtClean="0">
                <a:solidFill>
                  <a:srgbClr val="FFFF00"/>
                </a:solidFill>
                <a:latin typeface="Times New Roman" pitchFamily="18" charset="0"/>
                <a:cs typeface="Times New Roman" pitchFamily="18" charset="0"/>
              </a:rPr>
              <a:t>occurance</a:t>
            </a:r>
            <a:r>
              <a:rPr lang="en-US" sz="3000" b="1" dirty="0" smtClean="0">
                <a:solidFill>
                  <a:srgbClr val="FFFF00"/>
                </a:solidFill>
                <a:latin typeface="Times New Roman" pitchFamily="18" charset="0"/>
                <a:cs typeface="Times New Roman" pitchFamily="18" charset="0"/>
              </a:rPr>
              <a:t> of congenital anomalies in hyperthyroid pregnancies in the world</a:t>
            </a:r>
            <a:endParaRPr lang="en-US" sz="3000" b="1" dirty="0">
              <a:solidFill>
                <a:srgbClr val="FFFF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714375" y="2143125"/>
          <a:ext cx="7286676" cy="3571902"/>
        </p:xfrm>
        <a:graphic>
          <a:graphicData uri="http://schemas.openxmlformats.org/drawingml/2006/table">
            <a:tbl>
              <a:tblPr firstRow="1" bandRow="1">
                <a:tableStyleId>{5C22544A-7EE6-4342-B048-85BDC9FD1C3A}</a:tableStyleId>
              </a:tblPr>
              <a:tblGrid>
                <a:gridCol w="4572032"/>
                <a:gridCol w="2714644"/>
              </a:tblGrid>
              <a:tr h="595317">
                <a:tc>
                  <a:txBody>
                    <a:bodyPr/>
                    <a:lstStyle/>
                    <a:p>
                      <a:r>
                        <a:rPr lang="en-US" sz="2000" b="1" dirty="0" smtClean="0">
                          <a:latin typeface="Times New Roman" pitchFamily="18" charset="0"/>
                          <a:cs typeface="Times New Roman" pitchFamily="18" charset="0"/>
                        </a:rPr>
                        <a:t>No of birth / year</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b="1" dirty="0" smtClean="0">
                          <a:latin typeface="Times New Roman" pitchFamily="18" charset="0"/>
                          <a:cs typeface="Times New Roman" pitchFamily="18" charset="0"/>
                        </a:rPr>
                        <a:t>140,000,000</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95317">
                <a:tc>
                  <a:txBody>
                    <a:bodyPr/>
                    <a:lstStyle/>
                    <a:p>
                      <a:r>
                        <a:rPr lang="en-US" sz="2000" b="1" dirty="0" smtClean="0">
                          <a:latin typeface="Times New Roman" pitchFamily="18" charset="0"/>
                          <a:cs typeface="Times New Roman" pitchFamily="18" charset="0"/>
                        </a:rPr>
                        <a:t>No of pregnant </a:t>
                      </a:r>
                      <a:r>
                        <a:rPr lang="en-US" sz="2000" b="1" dirty="0" err="1" smtClean="0">
                          <a:latin typeface="Times New Roman" pitchFamily="18" charset="0"/>
                          <a:cs typeface="Times New Roman" pitchFamily="18" charset="0"/>
                        </a:rPr>
                        <a:t>hyperthyroids</a:t>
                      </a:r>
                      <a:r>
                        <a:rPr lang="en-US" sz="2000" b="1" dirty="0" smtClean="0">
                          <a:latin typeface="Times New Roman" pitchFamily="18" charset="0"/>
                          <a:cs typeface="Times New Roman" pitchFamily="18" charset="0"/>
                        </a:rPr>
                        <a:t> </a:t>
                      </a:r>
                      <a:r>
                        <a:rPr lang="en-US" sz="2000" b="1" kern="1200" dirty="0" smtClean="0">
                          <a:solidFill>
                            <a:schemeClr val="dk1"/>
                          </a:solidFill>
                          <a:latin typeface="Times New Roman" pitchFamily="18" charset="0"/>
                          <a:ea typeface="+mn-ea"/>
                          <a:cs typeface="Times New Roman" pitchFamily="18" charset="0"/>
                        </a:rPr>
                        <a:t>(0.2%)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latin typeface="Times New Roman" pitchFamily="18" charset="0"/>
                          <a:cs typeface="Times New Roman" pitchFamily="18" charset="0"/>
                        </a:rPr>
                        <a:t>28,000,000</a:t>
                      </a:r>
                      <a:endParaRPr lang="en-US" sz="2000" b="1"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95317">
                <a:tc>
                  <a:txBody>
                    <a:bodyPr/>
                    <a:lstStyle/>
                    <a:p>
                      <a:r>
                        <a:rPr lang="en-US" sz="2000" b="1" dirty="0" smtClean="0">
                          <a:latin typeface="Times New Roman" pitchFamily="18" charset="0"/>
                          <a:cs typeface="Times New Roman" pitchFamily="18" charset="0"/>
                        </a:rPr>
                        <a:t>Expected anomalies</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err="1" smtClean="0">
                          <a:latin typeface="Times New Roman" pitchFamily="18" charset="0"/>
                          <a:cs typeface="Times New Roman" pitchFamily="18" charset="0"/>
                        </a:rPr>
                        <a:t>Aplasia</a:t>
                      </a:r>
                      <a:r>
                        <a:rPr lang="en-US" sz="2000" b="1" dirty="0" smtClean="0">
                          <a:latin typeface="Times New Roman" pitchFamily="18" charset="0"/>
                          <a:cs typeface="Times New Roman" pitchFamily="18" charset="0"/>
                        </a:rPr>
                        <a:t> cutis </a:t>
                      </a:r>
                      <a:r>
                        <a:rPr lang="en-US" sz="2000" b="1" kern="1200" dirty="0" smtClean="0">
                          <a:solidFill>
                            <a:schemeClr val="dk1"/>
                          </a:solidFill>
                          <a:latin typeface="Times New Roman" pitchFamily="18" charset="0"/>
                          <a:ea typeface="+mn-ea"/>
                          <a:cs typeface="Times New Roman" pitchFamily="18" charset="0"/>
                        </a:rPr>
                        <a:t>(1:33,000)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8</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err="1" smtClean="0">
                          <a:latin typeface="Times New Roman" pitchFamily="18" charset="0"/>
                          <a:cs typeface="Times New Roman" pitchFamily="18" charset="0"/>
                        </a:rPr>
                        <a:t>Choanal</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atresia</a:t>
                      </a:r>
                      <a:r>
                        <a:rPr lang="en-US" sz="2000" b="1" baseline="0" dirty="0" smtClean="0">
                          <a:latin typeface="Times New Roman" pitchFamily="18" charset="0"/>
                          <a:cs typeface="Times New Roman" pitchFamily="18" charset="0"/>
                        </a:rPr>
                        <a:t> </a:t>
                      </a:r>
                      <a:r>
                        <a:rPr lang="en-US" sz="2000" b="1" kern="1200" dirty="0" smtClean="0">
                          <a:solidFill>
                            <a:schemeClr val="dk1"/>
                          </a:solidFill>
                          <a:latin typeface="Times New Roman" pitchFamily="18" charset="0"/>
                          <a:ea typeface="+mn-ea"/>
                          <a:cs typeface="Times New Roman" pitchFamily="18" charset="0"/>
                        </a:rPr>
                        <a:t>(1:10,000)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24</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5317">
                <a:tc>
                  <a:txBody>
                    <a:bodyPr/>
                    <a:lstStyle/>
                    <a:p>
                      <a:pPr lvl="1"/>
                      <a:r>
                        <a:rPr lang="en-US" sz="2000" b="1" dirty="0" smtClean="0">
                          <a:latin typeface="Times New Roman" pitchFamily="18" charset="0"/>
                          <a:cs typeface="Times New Roman" pitchFamily="18" charset="0"/>
                        </a:rPr>
                        <a:t>Esophageal </a:t>
                      </a:r>
                      <a:r>
                        <a:rPr lang="en-US" sz="2000" b="1" dirty="0" err="1" smtClean="0">
                          <a:latin typeface="Times New Roman" pitchFamily="18" charset="0"/>
                          <a:cs typeface="Times New Roman" pitchFamily="18" charset="0"/>
                        </a:rPr>
                        <a:t>atresia</a:t>
                      </a:r>
                      <a:r>
                        <a:rPr lang="en-US" sz="2000" b="1" dirty="0" smtClean="0">
                          <a:latin typeface="Times New Roman" pitchFamily="18" charset="0"/>
                          <a:cs typeface="Times New Roman" pitchFamily="18" charset="0"/>
                        </a:rPr>
                        <a:t> (1:3,500)</a:t>
                      </a:r>
                      <a:endParaRPr lang="en-US" sz="2000" b="1"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rgbClr val="C00000"/>
                          </a:solidFill>
                          <a:latin typeface="Times New Roman" pitchFamily="18" charset="0"/>
                          <a:cs typeface="Times New Roman" pitchFamily="18" charset="0"/>
                        </a:rPr>
                        <a:t>80</a:t>
                      </a:r>
                      <a:endParaRPr lang="en-US" sz="2000" b="1" dirty="0">
                        <a:solidFill>
                          <a:srgbClr val="C0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2"/>
          <p:cNvPicPr>
            <a:picLocks noChangeAspect="1" noChangeArrowheads="1"/>
          </p:cNvPicPr>
          <p:nvPr/>
        </p:nvPicPr>
        <p:blipFill>
          <a:blip r:embed="rId2" cstate="print"/>
          <a:srcRect/>
          <a:stretch>
            <a:fillRect/>
          </a:stretch>
        </p:blipFill>
        <p:spPr bwMode="auto">
          <a:xfrm>
            <a:off x="179388" y="115888"/>
            <a:ext cx="4435475" cy="2943225"/>
          </a:xfrm>
          <a:prstGeom prst="rect">
            <a:avLst/>
          </a:prstGeom>
          <a:noFill/>
        </p:spPr>
      </p:pic>
      <p:pic>
        <p:nvPicPr>
          <p:cNvPr id="88067" name="Picture 3" descr="4"/>
          <p:cNvPicPr>
            <a:picLocks noChangeAspect="1" noChangeArrowheads="1"/>
          </p:cNvPicPr>
          <p:nvPr/>
        </p:nvPicPr>
        <p:blipFill>
          <a:blip r:embed="rId3" cstate="print">
            <a:lum contrast="6000"/>
          </a:blip>
          <a:srcRect/>
          <a:stretch>
            <a:fillRect/>
          </a:stretch>
        </p:blipFill>
        <p:spPr bwMode="auto">
          <a:xfrm>
            <a:off x="4865688" y="1844675"/>
            <a:ext cx="4098925" cy="4391025"/>
          </a:xfrm>
          <a:prstGeom prst="rect">
            <a:avLst/>
          </a:prstGeom>
          <a:noFill/>
        </p:spPr>
      </p:pic>
      <p:sp>
        <p:nvSpPr>
          <p:cNvPr id="88068" name="Rectangle 4"/>
          <p:cNvSpPr>
            <a:spLocks noChangeArrowheads="1"/>
          </p:cNvSpPr>
          <p:nvPr/>
        </p:nvSpPr>
        <p:spPr bwMode="auto">
          <a:xfrm>
            <a:off x="484188" y="3133725"/>
            <a:ext cx="3295650" cy="366713"/>
          </a:xfrm>
          <a:prstGeom prst="rect">
            <a:avLst/>
          </a:prstGeom>
          <a:noFill/>
          <a:ln w="9525">
            <a:noFill/>
            <a:miter lim="800000"/>
            <a:headEnd/>
            <a:tailEnd/>
          </a:ln>
          <a:effectLst/>
        </p:spPr>
        <p:txBody>
          <a:bodyPr wrap="none">
            <a:spAutoFit/>
          </a:bodyPr>
          <a:lstStyle/>
          <a:p>
            <a:pPr algn="ctr"/>
            <a:r>
              <a:rPr lang="en-US" b="1">
                <a:solidFill>
                  <a:srgbClr val="FFFF00"/>
                </a:solidFill>
                <a:latin typeface="Times New Roman" pitchFamily="18" charset="0"/>
                <a:cs typeface="Times New Roman" pitchFamily="18" charset="0"/>
              </a:rPr>
              <a:t>Amino et al. JCEM 55;108,1982</a:t>
            </a:r>
          </a:p>
        </p:txBody>
      </p:sp>
      <p:sp>
        <p:nvSpPr>
          <p:cNvPr id="88069" name="Rectangle 5"/>
          <p:cNvSpPr>
            <a:spLocks noChangeArrowheads="1"/>
          </p:cNvSpPr>
          <p:nvPr/>
        </p:nvSpPr>
        <p:spPr bwMode="auto">
          <a:xfrm>
            <a:off x="4940300" y="6310313"/>
            <a:ext cx="4095750" cy="366712"/>
          </a:xfrm>
          <a:prstGeom prst="rect">
            <a:avLst/>
          </a:prstGeom>
          <a:noFill/>
          <a:ln w="9525">
            <a:noFill/>
            <a:miter lim="800000"/>
            <a:headEnd/>
            <a:tailEnd/>
          </a:ln>
          <a:effectLst/>
        </p:spPr>
        <p:txBody>
          <a:bodyPr wrap="none">
            <a:spAutoFit/>
          </a:bodyPr>
          <a:lstStyle/>
          <a:p>
            <a:pPr algn="ctr"/>
            <a:r>
              <a:rPr lang="en-US" b="1">
                <a:solidFill>
                  <a:srgbClr val="FFFF00"/>
                </a:solidFill>
                <a:latin typeface="Times New Roman" pitchFamily="18" charset="0"/>
                <a:cs typeface="Times New Roman" pitchFamily="18" charset="0"/>
              </a:rPr>
              <a:t>Stgnaro-Green et al. JCEM 74:645,1992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down)">
                                      <p:cBhvr>
                                        <p:cTn id="7" dur="500"/>
                                        <p:tgtEl>
                                          <p:spTgt spid="880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wipe(down)">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95288" y="620713"/>
            <a:ext cx="8748712" cy="914400"/>
          </a:xfrm>
        </p:spPr>
        <p:txBody>
          <a:bodyPr/>
          <a:lstStyle/>
          <a:p>
            <a:pPr algn="ctr"/>
            <a:r>
              <a:rPr lang="en-US" sz="3600" b="1" i="1">
                <a:solidFill>
                  <a:srgbClr val="66FF33"/>
                </a:solidFill>
                <a:latin typeface="Times New Roman" pitchFamily="18" charset="0"/>
                <a:cs typeface="Times New Roman" pitchFamily="18" charset="0"/>
              </a:rPr>
              <a:t>Management of Postpartum thyrotoxicosis</a:t>
            </a:r>
          </a:p>
        </p:txBody>
      </p:sp>
      <p:sp>
        <p:nvSpPr>
          <p:cNvPr id="90115" name="Rectangle 3"/>
          <p:cNvSpPr>
            <a:spLocks noGrp="1" noChangeArrowheads="1"/>
          </p:cNvSpPr>
          <p:nvPr>
            <p:ph type="body" idx="1"/>
          </p:nvPr>
        </p:nvSpPr>
        <p:spPr>
          <a:xfrm>
            <a:off x="900113" y="1844675"/>
            <a:ext cx="7696200" cy="5013325"/>
          </a:xfrm>
        </p:spPr>
        <p:txBody>
          <a:bodyPr/>
          <a:lstStyle/>
          <a:p>
            <a:pPr>
              <a:lnSpc>
                <a:spcPct val="120000"/>
              </a:lnSpc>
              <a:buClr>
                <a:srgbClr val="FF3300"/>
              </a:buClr>
              <a:buSzPct val="115000"/>
            </a:pPr>
            <a:r>
              <a:rPr lang="en-US" sz="2800" b="1">
                <a:solidFill>
                  <a:srgbClr val="FFFF00"/>
                </a:solidFill>
                <a:latin typeface="Times New Roman" pitchFamily="18" charset="0"/>
                <a:cs typeface="Times New Roman" pitchFamily="18" charset="0"/>
              </a:rPr>
              <a:t>Postpartum, subacute, sporadic silent </a:t>
            </a:r>
          </a:p>
          <a:p>
            <a:pPr>
              <a:lnSpc>
                <a:spcPct val="120000"/>
              </a:lnSpc>
              <a:buClr>
                <a:srgbClr val="FF3300"/>
              </a:buClr>
              <a:buSzPct val="115000"/>
              <a:buFontTx/>
              <a:buNone/>
            </a:pPr>
            <a:r>
              <a:rPr lang="en-US" sz="2800" b="1">
                <a:latin typeface="Times New Roman" pitchFamily="18" charset="0"/>
                <a:cs typeface="Times New Roman" pitchFamily="18" charset="0"/>
              </a:rPr>
              <a:t>	No treatment for thyrotoxicosis</a:t>
            </a:r>
          </a:p>
          <a:p>
            <a:pPr>
              <a:lnSpc>
                <a:spcPct val="120000"/>
              </a:lnSpc>
              <a:buClr>
                <a:srgbClr val="FF3300"/>
              </a:buClr>
              <a:buSzPct val="115000"/>
              <a:buFontTx/>
              <a:buNone/>
            </a:pPr>
            <a:endParaRPr lang="en-US" sz="2800" b="1">
              <a:latin typeface="Times New Roman" pitchFamily="18" charset="0"/>
              <a:cs typeface="Times New Roman" pitchFamily="18" charset="0"/>
            </a:endParaRPr>
          </a:p>
          <a:p>
            <a:pPr>
              <a:lnSpc>
                <a:spcPct val="120000"/>
              </a:lnSpc>
              <a:buClr>
                <a:srgbClr val="FF3300"/>
              </a:buClr>
              <a:buSzPct val="115000"/>
              <a:buFontTx/>
              <a:buNone/>
            </a:pPr>
            <a:endParaRPr lang="en-US" sz="2800" b="1">
              <a:latin typeface="Times New Roman" pitchFamily="18" charset="0"/>
              <a:cs typeface="Times New Roman" pitchFamily="18" charset="0"/>
            </a:endParaRPr>
          </a:p>
          <a:p>
            <a:pPr>
              <a:lnSpc>
                <a:spcPct val="120000"/>
              </a:lnSpc>
              <a:buClr>
                <a:srgbClr val="FF3300"/>
              </a:buClr>
              <a:buSzPct val="115000"/>
            </a:pPr>
            <a:r>
              <a:rPr lang="en-US" sz="2800" b="1">
                <a:solidFill>
                  <a:srgbClr val="FFFF00"/>
                </a:solidFill>
                <a:latin typeface="Times New Roman" pitchFamily="18" charset="0"/>
                <a:cs typeface="Times New Roman" pitchFamily="18" charset="0"/>
              </a:rPr>
              <a:t>Graves’ disease</a:t>
            </a:r>
          </a:p>
          <a:p>
            <a:pPr lvl="1">
              <a:lnSpc>
                <a:spcPct val="120000"/>
              </a:lnSpc>
            </a:pPr>
            <a:r>
              <a:rPr lang="en-US" b="1">
                <a:latin typeface="Times New Roman" pitchFamily="18" charset="0"/>
                <a:cs typeface="Times New Roman" pitchFamily="18" charset="0"/>
              </a:rPr>
              <a:t>Antithyroids</a:t>
            </a:r>
          </a:p>
          <a:p>
            <a:pPr lvl="1">
              <a:lnSpc>
                <a:spcPct val="120000"/>
              </a:lnSpc>
            </a:pPr>
            <a:r>
              <a:rPr lang="en-US" b="1">
                <a:latin typeface="Times New Roman" pitchFamily="18" charset="0"/>
                <a:cs typeface="Times New Roman" pitchFamily="18" charset="0"/>
              </a:rPr>
              <a:t>Radiiodine</a:t>
            </a:r>
          </a:p>
          <a:p>
            <a:pPr lvl="1">
              <a:lnSpc>
                <a:spcPct val="120000"/>
              </a:lnSpc>
            </a:pPr>
            <a:r>
              <a:rPr lang="en-US" b="1">
                <a:latin typeface="Times New Roman" pitchFamily="18" charset="0"/>
                <a:cs typeface="Times New Roman" pitchFamily="18" charset="0"/>
              </a:rPr>
              <a:t>Thyroidectomy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1" dur="500"/>
                                        <p:tgtEl>
                                          <p:spTgt spid="90115">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15" dur="500"/>
                                        <p:tgtEl>
                                          <p:spTgt spid="90115">
                                            <p:txEl>
                                              <p:pRg st="4" end="4"/>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90115">
                                            <p:txEl>
                                              <p:pRg st="5" end="5"/>
                                            </p:txEl>
                                          </p:spTgt>
                                        </p:tgtEl>
                                        <p:attrNameLst>
                                          <p:attrName>style.visibility</p:attrName>
                                        </p:attrNameLst>
                                      </p:cBhvr>
                                      <p:to>
                                        <p:strVal val="visible"/>
                                      </p:to>
                                    </p:set>
                                    <p:animEffect transition="in" filter="slide(fromBottom)">
                                      <p:cBhvr>
                                        <p:cTn id="19" dur="500"/>
                                        <p:tgtEl>
                                          <p:spTgt spid="90115">
                                            <p:txEl>
                                              <p:pRg st="5" end="5"/>
                                            </p:txEl>
                                          </p:spTgt>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90115">
                                            <p:txEl>
                                              <p:pRg st="6" end="6"/>
                                            </p:txEl>
                                          </p:spTgt>
                                        </p:tgtEl>
                                        <p:attrNameLst>
                                          <p:attrName>style.visibility</p:attrName>
                                        </p:attrNameLst>
                                      </p:cBhvr>
                                      <p:to>
                                        <p:strVal val="visible"/>
                                      </p:to>
                                    </p:set>
                                    <p:animEffect transition="in" filter="slide(fromBottom)">
                                      <p:cBhvr>
                                        <p:cTn id="23" dur="500"/>
                                        <p:tgtEl>
                                          <p:spTgt spid="90115">
                                            <p:txEl>
                                              <p:pRg st="6" end="6"/>
                                            </p:txEl>
                                          </p:spTgt>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90115">
                                            <p:txEl>
                                              <p:pRg st="7" end="7"/>
                                            </p:txEl>
                                          </p:spTgt>
                                        </p:tgtEl>
                                        <p:attrNameLst>
                                          <p:attrName>style.visibility</p:attrName>
                                        </p:attrNameLst>
                                      </p:cBhvr>
                                      <p:to>
                                        <p:strVal val="visible"/>
                                      </p:to>
                                    </p:set>
                                    <p:animEffect transition="in" filter="slide(fromBottom)">
                                      <p:cBhvr>
                                        <p:cTn id="27"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6988"/>
            <a:ext cx="7772400" cy="1143001"/>
          </a:xfrm>
        </p:spPr>
        <p:txBody>
          <a:bodyPr/>
          <a:lstStyle/>
          <a:p>
            <a:pPr algn="ctr"/>
            <a:r>
              <a:rPr lang="en-US" b="1">
                <a:solidFill>
                  <a:srgbClr val="66FF33"/>
                </a:solidFill>
                <a:latin typeface="Times New Roman" pitchFamily="18" charset="0"/>
                <a:cs typeface="Times New Roman" pitchFamily="18" charset="0"/>
              </a:rPr>
              <a:t>Thionamides and Lactation</a:t>
            </a:r>
          </a:p>
        </p:txBody>
      </p:sp>
      <p:sp>
        <p:nvSpPr>
          <p:cNvPr id="100355" name="Rectangle 3"/>
          <p:cNvSpPr>
            <a:spLocks noGrp="1" noChangeArrowheads="1"/>
          </p:cNvSpPr>
          <p:nvPr>
            <p:ph type="body" idx="1"/>
          </p:nvPr>
        </p:nvSpPr>
        <p:spPr>
          <a:xfrm>
            <a:off x="323850" y="1052513"/>
            <a:ext cx="8459788" cy="5473700"/>
          </a:xfrm>
        </p:spPr>
        <p:txBody>
          <a:bodyPr/>
          <a:lstStyle/>
          <a:p>
            <a:pPr algn="just">
              <a:lnSpc>
                <a:spcPct val="110000"/>
              </a:lnSpc>
              <a:buFontTx/>
              <a:buNone/>
            </a:pPr>
            <a:r>
              <a:rPr lang="en-US" sz="2800" b="1">
                <a:latin typeface="Times New Roman" pitchFamily="18" charset="0"/>
                <a:cs typeface="Times New Roman" pitchFamily="18" charset="0"/>
              </a:rPr>
              <a:t>	</a:t>
            </a:r>
            <a:r>
              <a:rPr lang="en-US" sz="3000" b="1">
                <a:latin typeface="Times New Roman" pitchFamily="18" charset="0"/>
                <a:cs typeface="Times New Roman" pitchFamily="18" charset="0"/>
              </a:rPr>
              <a:t>For many years breast-feeding was forbidden if antithyroid drugs were being used, because both methimazole (MMI) and propylthiouracil are transferred into the breast milk.</a:t>
            </a:r>
          </a:p>
          <a:p>
            <a:pPr algn="just">
              <a:lnSpc>
                <a:spcPct val="110000"/>
              </a:lnSpc>
            </a:pPr>
            <a:endParaRPr lang="en-US" sz="3000" b="1">
              <a:latin typeface="Times New Roman" pitchFamily="18" charset="0"/>
              <a:cs typeface="Times New Roman" pitchFamily="18" charset="0"/>
            </a:endParaRPr>
          </a:p>
          <a:p>
            <a:pPr algn="just">
              <a:lnSpc>
                <a:spcPct val="110000"/>
              </a:lnSpc>
              <a:buFontTx/>
              <a:buNone/>
            </a:pPr>
            <a:r>
              <a:rPr lang="en-US" sz="3000" b="1">
                <a:latin typeface="Times New Roman" pitchFamily="18" charset="0"/>
                <a:cs typeface="Times New Roman" pitchFamily="18" charset="0"/>
              </a:rPr>
              <a:t>	It was shown that only small amounts of propylthiouracil are found in milk, therefore, lactating women with Graves’ disease receiving propylthiouracil have been advised that breasd-feeding is safe.</a:t>
            </a:r>
            <a:endParaRPr lang="en-US" sz="2800" b="1">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1143000"/>
          </a:xfrm>
        </p:spPr>
        <p:txBody>
          <a:bodyPr/>
          <a:lstStyle/>
          <a:p>
            <a:r>
              <a:rPr lang="en-US" sz="3600" b="1">
                <a:solidFill>
                  <a:srgbClr val="FFFF00"/>
                </a:solidFill>
                <a:latin typeface="Times New Roman" pitchFamily="18" charset="0"/>
                <a:cs typeface="Times New Roman" pitchFamily="18" charset="0"/>
              </a:rPr>
              <a:t>Antithyroid drugs and breast-feeding</a:t>
            </a:r>
          </a:p>
        </p:txBody>
      </p:sp>
      <p:graphicFrame>
        <p:nvGraphicFramePr>
          <p:cNvPr id="105475" name="Group 3"/>
          <p:cNvGraphicFramePr>
            <a:graphicFrameLocks noGrp="1"/>
          </p:cNvGraphicFramePr>
          <p:nvPr>
            <p:ph type="tbl" idx="1"/>
          </p:nvPr>
        </p:nvGraphicFramePr>
        <p:xfrm>
          <a:off x="381000" y="1371600"/>
          <a:ext cx="8382000" cy="5230368"/>
        </p:xfrm>
        <a:graphic>
          <a:graphicData uri="http://schemas.openxmlformats.org/drawingml/2006/table">
            <a:tbl>
              <a:tblPr/>
              <a:tblGrid>
                <a:gridCol w="1905000"/>
                <a:gridCol w="762000"/>
                <a:gridCol w="5715000"/>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Author</a:t>
                      </a:r>
                    </a:p>
                  </a:txBody>
                  <a:tcPr horzOverflow="overflow">
                    <a:lnL cap="flat">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Year</a:t>
                      </a:r>
                    </a:p>
                  </a:txBody>
                  <a:tcPr horzOverflow="overflow">
                    <a:lnL>
                      <a:noFill/>
                    </a:lnL>
                    <a:lnR>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Findings</a:t>
                      </a:r>
                    </a:p>
                  </a:txBody>
                  <a:tcPr horzOverflow="overflow">
                    <a:lnL>
                      <a:noFill/>
                    </a:lnL>
                    <a:lnR cap="flat">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Williams et al.</a:t>
                      </a:r>
                    </a:p>
                  </a:txBody>
                  <a:tcPr horzOverflow="overflow">
                    <a:lnL cap="flat">
                      <a:noFill/>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1944</a:t>
                      </a:r>
                    </a:p>
                  </a:txBody>
                  <a:tcPr horzOverflow="overflow">
                    <a:lnL>
                      <a:noFill/>
                    </a:lnL>
                    <a:lnR>
                      <a:noFill/>
                    </a:lnR>
                    <a:lnT w="38100" cap="flat" cmpd="sng" algn="ctr">
                      <a:solidFill>
                        <a:srgbClr val="FF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High concentration of thiouracil  in milk</a:t>
                      </a:r>
                    </a:p>
                  </a:txBody>
                  <a:tcPr horzOverflow="overflow">
                    <a:lnL>
                      <a:noFill/>
                    </a:lnL>
                    <a:lnR cap="flat">
                      <a:noFill/>
                    </a:lnR>
                    <a:lnT w="38100" cap="flat" cmpd="sng" algn="ctr">
                      <a:solidFill>
                        <a:srgbClr val="FF0000"/>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Low et al.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1979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Only 0.077% of PTU in breast milk</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Kampmann et al.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1980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Only 0.025% of PTU in breast milk</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Lamberg et al.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1984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Safety of carbimazole (5-15mg) , 11 infants</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Nomotani et al.</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1990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Safety of  PTU (50-300 mg), 8 infants</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Azizi</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1996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Safety of methimazole, 35 infants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5 mg/d		13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10 mg/d		17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20 mg/d		6</a:t>
                      </a:r>
                    </a:p>
                  </a:txBody>
                  <a:tcPr horzOverflow="overflow">
                    <a:lnL>
                      <a:noFill/>
                    </a:lnL>
                    <a:lnR cap="flat">
                      <a:noFill/>
                    </a:lnR>
                    <a:lnT>
                      <a:noFill/>
                    </a:lnT>
                    <a:lnB>
                      <a:noFill/>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Azizi</a:t>
                      </a:r>
                    </a:p>
                  </a:txBody>
                  <a:tcPr horzOverflow="overflow">
                    <a:lnL cap="flat">
                      <a:noFill/>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2000</a:t>
                      </a:r>
                    </a:p>
                  </a:txBody>
                  <a:tcPr horzOverflow="overflow">
                    <a:lnL>
                      <a:noFill/>
                    </a:lnL>
                    <a:lnR>
                      <a:noFill/>
                    </a:lnR>
                    <a:lnT>
                      <a:noFill/>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Safty of methimazole, 139 infants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	5 mg/d		51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	10 mg/d		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	20 mg/d		42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cs typeface="Times New Roman" pitchFamily="18" charset="0"/>
                        </a:rPr>
                        <a:t>intellectual development	14</a:t>
                      </a:r>
                    </a:p>
                  </a:txBody>
                  <a:tcPr horzOverflow="overflow">
                    <a:lnL>
                      <a:noFill/>
                    </a:lnL>
                    <a:lnR cap="flat">
                      <a:noFill/>
                    </a:lnR>
                    <a:lnT>
                      <a:noFill/>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05519" name="Rectangle 47"/>
          <p:cNvSpPr>
            <a:spLocks noChangeArrowheads="1"/>
          </p:cNvSpPr>
          <p:nvPr/>
        </p:nvSpPr>
        <p:spPr bwMode="auto">
          <a:xfrm>
            <a:off x="323850" y="4941888"/>
            <a:ext cx="7777163" cy="1582737"/>
          </a:xfrm>
          <a:prstGeom prst="rect">
            <a:avLst/>
          </a:prstGeom>
          <a:noFill/>
          <a:ln w="28575">
            <a:solidFill>
              <a:srgbClr val="FF3300"/>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ppt_x"/>
                                          </p:val>
                                        </p:tav>
                                        <p:tav tm="100000">
                                          <p:val>
                                            <p:strVal val="#ppt_x"/>
                                          </p:val>
                                        </p:tav>
                                      </p:tavLst>
                                    </p:anim>
                                    <p:anim calcmode="lin" valueType="num">
                                      <p:cBhvr additive="base">
                                        <p:cTn id="8" dur="500" fill="hold"/>
                                        <p:tgtEl>
                                          <p:spTgt spid="1054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05519"/>
                                        </p:tgtEl>
                                        <p:attrNameLst>
                                          <p:attrName>style.visibility</p:attrName>
                                        </p:attrNameLst>
                                      </p:cBhvr>
                                      <p:to>
                                        <p:strVal val="visible"/>
                                      </p:to>
                                    </p:set>
                                    <p:animEffect transition="in" filter="wheel(4)">
                                      <p:cBhvr>
                                        <p:cTn id="13" dur="2000"/>
                                        <p:tgtEl>
                                          <p:spTgt spid="105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26988"/>
            <a:ext cx="7772400" cy="1143001"/>
          </a:xfrm>
        </p:spPr>
        <p:txBody>
          <a:bodyPr/>
          <a:lstStyle/>
          <a:p>
            <a:pPr algn="ctr"/>
            <a:r>
              <a:rPr lang="en-US" sz="2400" b="1">
                <a:solidFill>
                  <a:srgbClr val="FFFF00"/>
                </a:solidFill>
                <a:latin typeface="Times New Roman" pitchFamily="18" charset="0"/>
                <a:cs typeface="Times New Roman" pitchFamily="18" charset="0"/>
              </a:rPr>
              <a:t>Verbal (A) and performance (B) components of were Wechsler test score in children breast-fed while mothers taking methimazole and in controls</a:t>
            </a:r>
          </a:p>
        </p:txBody>
      </p:sp>
      <p:grpSp>
        <p:nvGrpSpPr>
          <p:cNvPr id="114691" name="Group 3"/>
          <p:cNvGrpSpPr>
            <a:grpSpLocks/>
          </p:cNvGrpSpPr>
          <p:nvPr/>
        </p:nvGrpSpPr>
        <p:grpSpPr bwMode="auto">
          <a:xfrm>
            <a:off x="760413" y="1125538"/>
            <a:ext cx="7383462" cy="5253037"/>
            <a:chOff x="682" y="912"/>
            <a:chExt cx="4206" cy="3022"/>
          </a:xfrm>
        </p:grpSpPr>
        <p:sp>
          <p:nvSpPr>
            <p:cNvPr id="114692" name="Rectangle 4"/>
            <p:cNvSpPr>
              <a:spLocks noChangeArrowheads="1"/>
            </p:cNvSpPr>
            <p:nvPr/>
          </p:nvSpPr>
          <p:spPr bwMode="auto">
            <a:xfrm>
              <a:off x="1358" y="3498"/>
              <a:ext cx="490" cy="123"/>
            </a:xfrm>
            <a:prstGeom prst="rect">
              <a:avLst/>
            </a:prstGeom>
            <a:solidFill>
              <a:srgbClr val="00FFFF"/>
            </a:solidFill>
            <a:ln w="9525">
              <a:noFill/>
              <a:miter lim="800000"/>
              <a:headEnd/>
              <a:tailEnd/>
            </a:ln>
          </p:spPr>
          <p:txBody>
            <a:bodyPr/>
            <a:lstStyle/>
            <a:p>
              <a:endParaRPr lang="en-US"/>
            </a:p>
          </p:txBody>
        </p:sp>
        <p:sp>
          <p:nvSpPr>
            <p:cNvPr id="114693" name="Rectangle 5"/>
            <p:cNvSpPr>
              <a:spLocks noChangeArrowheads="1"/>
            </p:cNvSpPr>
            <p:nvPr/>
          </p:nvSpPr>
          <p:spPr bwMode="auto">
            <a:xfrm>
              <a:off x="1362" y="3505"/>
              <a:ext cx="477" cy="112"/>
            </a:xfrm>
            <a:prstGeom prst="rect">
              <a:avLst/>
            </a:prstGeom>
            <a:noFill/>
            <a:ln w="12700">
              <a:solidFill>
                <a:srgbClr val="000000"/>
              </a:solidFill>
              <a:miter lim="800000"/>
              <a:headEnd/>
              <a:tailEnd/>
            </a:ln>
          </p:spPr>
          <p:txBody>
            <a:bodyPr/>
            <a:lstStyle/>
            <a:p>
              <a:endParaRPr lang="en-US"/>
            </a:p>
          </p:txBody>
        </p:sp>
        <p:sp>
          <p:nvSpPr>
            <p:cNvPr id="114694" name="Rectangle 6"/>
            <p:cNvSpPr>
              <a:spLocks noChangeArrowheads="1"/>
            </p:cNvSpPr>
            <p:nvPr/>
          </p:nvSpPr>
          <p:spPr bwMode="auto">
            <a:xfrm>
              <a:off x="1906" y="3485"/>
              <a:ext cx="490" cy="136"/>
            </a:xfrm>
            <a:prstGeom prst="rect">
              <a:avLst/>
            </a:prstGeom>
            <a:solidFill>
              <a:srgbClr val="BFBFBF"/>
            </a:solidFill>
            <a:ln w="9525">
              <a:noFill/>
              <a:miter lim="800000"/>
              <a:headEnd/>
              <a:tailEnd/>
            </a:ln>
          </p:spPr>
          <p:txBody>
            <a:bodyPr/>
            <a:lstStyle/>
            <a:p>
              <a:endParaRPr lang="en-US"/>
            </a:p>
          </p:txBody>
        </p:sp>
        <p:sp>
          <p:nvSpPr>
            <p:cNvPr id="114695" name="Rectangle 7"/>
            <p:cNvSpPr>
              <a:spLocks noChangeArrowheads="1"/>
            </p:cNvSpPr>
            <p:nvPr/>
          </p:nvSpPr>
          <p:spPr bwMode="auto">
            <a:xfrm>
              <a:off x="1910" y="3492"/>
              <a:ext cx="477" cy="125"/>
            </a:xfrm>
            <a:prstGeom prst="rect">
              <a:avLst/>
            </a:prstGeom>
            <a:solidFill>
              <a:srgbClr val="FF0000"/>
            </a:solidFill>
            <a:ln w="12700">
              <a:solidFill>
                <a:srgbClr val="000000"/>
              </a:solidFill>
              <a:miter lim="800000"/>
              <a:headEnd/>
              <a:tailEnd/>
            </a:ln>
          </p:spPr>
          <p:txBody>
            <a:bodyPr/>
            <a:lstStyle/>
            <a:p>
              <a:endParaRPr lang="en-US"/>
            </a:p>
          </p:txBody>
        </p:sp>
        <p:sp>
          <p:nvSpPr>
            <p:cNvPr id="114696" name="Rectangle 8"/>
            <p:cNvSpPr>
              <a:spLocks noChangeArrowheads="1"/>
            </p:cNvSpPr>
            <p:nvPr/>
          </p:nvSpPr>
          <p:spPr bwMode="auto">
            <a:xfrm>
              <a:off x="3001" y="3431"/>
              <a:ext cx="490" cy="190"/>
            </a:xfrm>
            <a:prstGeom prst="rect">
              <a:avLst/>
            </a:prstGeom>
            <a:solidFill>
              <a:srgbClr val="00FFFF"/>
            </a:solidFill>
            <a:ln w="9525">
              <a:noFill/>
              <a:miter lim="800000"/>
              <a:headEnd/>
              <a:tailEnd/>
            </a:ln>
          </p:spPr>
          <p:txBody>
            <a:bodyPr/>
            <a:lstStyle/>
            <a:p>
              <a:endParaRPr lang="en-US"/>
            </a:p>
          </p:txBody>
        </p:sp>
        <p:sp>
          <p:nvSpPr>
            <p:cNvPr id="114697" name="Rectangle 9"/>
            <p:cNvSpPr>
              <a:spLocks noChangeArrowheads="1"/>
            </p:cNvSpPr>
            <p:nvPr/>
          </p:nvSpPr>
          <p:spPr bwMode="auto">
            <a:xfrm>
              <a:off x="3005" y="3437"/>
              <a:ext cx="477" cy="180"/>
            </a:xfrm>
            <a:prstGeom prst="rect">
              <a:avLst/>
            </a:prstGeom>
            <a:noFill/>
            <a:ln w="12700">
              <a:solidFill>
                <a:srgbClr val="000000"/>
              </a:solidFill>
              <a:miter lim="800000"/>
              <a:headEnd/>
              <a:tailEnd/>
            </a:ln>
          </p:spPr>
          <p:txBody>
            <a:bodyPr/>
            <a:lstStyle/>
            <a:p>
              <a:endParaRPr lang="en-US"/>
            </a:p>
          </p:txBody>
        </p:sp>
        <p:sp>
          <p:nvSpPr>
            <p:cNvPr id="114698" name="Rectangle 10"/>
            <p:cNvSpPr>
              <a:spLocks noChangeArrowheads="1"/>
            </p:cNvSpPr>
            <p:nvPr/>
          </p:nvSpPr>
          <p:spPr bwMode="auto">
            <a:xfrm>
              <a:off x="3549" y="3435"/>
              <a:ext cx="490" cy="186"/>
            </a:xfrm>
            <a:prstGeom prst="rect">
              <a:avLst/>
            </a:prstGeom>
            <a:solidFill>
              <a:srgbClr val="FF0000"/>
            </a:solidFill>
            <a:ln w="9525">
              <a:noFill/>
              <a:miter lim="800000"/>
              <a:headEnd/>
              <a:tailEnd/>
            </a:ln>
          </p:spPr>
          <p:txBody>
            <a:bodyPr/>
            <a:lstStyle/>
            <a:p>
              <a:endParaRPr lang="en-US"/>
            </a:p>
          </p:txBody>
        </p:sp>
        <p:sp>
          <p:nvSpPr>
            <p:cNvPr id="114699" name="Rectangle 11"/>
            <p:cNvSpPr>
              <a:spLocks noChangeArrowheads="1"/>
            </p:cNvSpPr>
            <p:nvPr/>
          </p:nvSpPr>
          <p:spPr bwMode="auto">
            <a:xfrm>
              <a:off x="3553" y="3442"/>
              <a:ext cx="477" cy="175"/>
            </a:xfrm>
            <a:prstGeom prst="rect">
              <a:avLst/>
            </a:prstGeom>
            <a:noFill/>
            <a:ln w="12700">
              <a:solidFill>
                <a:srgbClr val="000000"/>
              </a:solidFill>
              <a:miter lim="800000"/>
              <a:headEnd/>
              <a:tailEnd/>
            </a:ln>
          </p:spPr>
          <p:txBody>
            <a:bodyPr/>
            <a:lstStyle/>
            <a:p>
              <a:endParaRPr lang="en-US"/>
            </a:p>
          </p:txBody>
        </p:sp>
        <p:sp>
          <p:nvSpPr>
            <p:cNvPr id="114700" name="Rectangle 12"/>
            <p:cNvSpPr>
              <a:spLocks noChangeArrowheads="1"/>
            </p:cNvSpPr>
            <p:nvPr/>
          </p:nvSpPr>
          <p:spPr bwMode="auto">
            <a:xfrm>
              <a:off x="1358" y="3305"/>
              <a:ext cx="490" cy="225"/>
            </a:xfrm>
            <a:prstGeom prst="rect">
              <a:avLst/>
            </a:prstGeom>
            <a:solidFill>
              <a:srgbClr val="00FFFF"/>
            </a:solidFill>
            <a:ln w="9525">
              <a:noFill/>
              <a:miter lim="800000"/>
              <a:headEnd/>
              <a:tailEnd/>
            </a:ln>
          </p:spPr>
          <p:txBody>
            <a:bodyPr/>
            <a:lstStyle/>
            <a:p>
              <a:endParaRPr lang="en-US"/>
            </a:p>
          </p:txBody>
        </p:sp>
        <p:sp>
          <p:nvSpPr>
            <p:cNvPr id="114701" name="Rectangle 13"/>
            <p:cNvSpPr>
              <a:spLocks noChangeArrowheads="1"/>
            </p:cNvSpPr>
            <p:nvPr/>
          </p:nvSpPr>
          <p:spPr bwMode="auto">
            <a:xfrm>
              <a:off x="1362" y="3312"/>
              <a:ext cx="477" cy="213"/>
            </a:xfrm>
            <a:prstGeom prst="rect">
              <a:avLst/>
            </a:prstGeom>
            <a:noFill/>
            <a:ln w="12700">
              <a:solidFill>
                <a:srgbClr val="000000"/>
              </a:solidFill>
              <a:miter lim="800000"/>
              <a:headEnd/>
              <a:tailEnd/>
            </a:ln>
          </p:spPr>
          <p:txBody>
            <a:bodyPr/>
            <a:lstStyle/>
            <a:p>
              <a:endParaRPr lang="en-US"/>
            </a:p>
          </p:txBody>
        </p:sp>
        <p:sp>
          <p:nvSpPr>
            <p:cNvPr id="114702" name="Rectangle 14"/>
            <p:cNvSpPr>
              <a:spLocks noChangeArrowheads="1"/>
            </p:cNvSpPr>
            <p:nvPr/>
          </p:nvSpPr>
          <p:spPr bwMode="auto">
            <a:xfrm>
              <a:off x="1906" y="3280"/>
              <a:ext cx="490" cy="239"/>
            </a:xfrm>
            <a:prstGeom prst="rect">
              <a:avLst/>
            </a:prstGeom>
            <a:solidFill>
              <a:srgbClr val="FF00FF"/>
            </a:solidFill>
            <a:ln w="9525">
              <a:noFill/>
              <a:miter lim="800000"/>
              <a:headEnd/>
              <a:tailEnd/>
            </a:ln>
          </p:spPr>
          <p:txBody>
            <a:bodyPr/>
            <a:lstStyle/>
            <a:p>
              <a:endParaRPr lang="en-US"/>
            </a:p>
          </p:txBody>
        </p:sp>
        <p:sp>
          <p:nvSpPr>
            <p:cNvPr id="114703" name="Rectangle 15"/>
            <p:cNvSpPr>
              <a:spLocks noChangeArrowheads="1"/>
            </p:cNvSpPr>
            <p:nvPr/>
          </p:nvSpPr>
          <p:spPr bwMode="auto">
            <a:xfrm>
              <a:off x="1910" y="3288"/>
              <a:ext cx="477" cy="227"/>
            </a:xfrm>
            <a:prstGeom prst="rect">
              <a:avLst/>
            </a:prstGeom>
            <a:solidFill>
              <a:srgbClr val="FF0000"/>
            </a:solidFill>
            <a:ln w="12700">
              <a:solidFill>
                <a:srgbClr val="000000"/>
              </a:solidFill>
              <a:miter lim="800000"/>
              <a:headEnd/>
              <a:tailEnd/>
            </a:ln>
          </p:spPr>
          <p:txBody>
            <a:bodyPr/>
            <a:lstStyle/>
            <a:p>
              <a:endParaRPr lang="en-US"/>
            </a:p>
          </p:txBody>
        </p:sp>
        <p:sp>
          <p:nvSpPr>
            <p:cNvPr id="114704" name="Rectangle 16"/>
            <p:cNvSpPr>
              <a:spLocks noChangeArrowheads="1"/>
            </p:cNvSpPr>
            <p:nvPr/>
          </p:nvSpPr>
          <p:spPr bwMode="auto">
            <a:xfrm>
              <a:off x="3001" y="3097"/>
              <a:ext cx="490" cy="381"/>
            </a:xfrm>
            <a:prstGeom prst="rect">
              <a:avLst/>
            </a:prstGeom>
            <a:solidFill>
              <a:srgbClr val="FFFFFF"/>
            </a:solidFill>
            <a:ln w="9525">
              <a:noFill/>
              <a:miter lim="800000"/>
              <a:headEnd/>
              <a:tailEnd/>
            </a:ln>
          </p:spPr>
          <p:txBody>
            <a:bodyPr/>
            <a:lstStyle/>
            <a:p>
              <a:endParaRPr lang="en-US"/>
            </a:p>
          </p:txBody>
        </p:sp>
        <p:sp>
          <p:nvSpPr>
            <p:cNvPr id="114705" name="Rectangle 17"/>
            <p:cNvSpPr>
              <a:spLocks noChangeArrowheads="1"/>
            </p:cNvSpPr>
            <p:nvPr/>
          </p:nvSpPr>
          <p:spPr bwMode="auto">
            <a:xfrm>
              <a:off x="3005" y="3103"/>
              <a:ext cx="477" cy="371"/>
            </a:xfrm>
            <a:prstGeom prst="rect">
              <a:avLst/>
            </a:prstGeom>
            <a:solidFill>
              <a:srgbClr val="00FFFF"/>
            </a:solidFill>
            <a:ln w="12700">
              <a:solidFill>
                <a:srgbClr val="000000"/>
              </a:solidFill>
              <a:miter lim="800000"/>
              <a:headEnd/>
              <a:tailEnd/>
            </a:ln>
          </p:spPr>
          <p:txBody>
            <a:bodyPr/>
            <a:lstStyle/>
            <a:p>
              <a:endParaRPr lang="en-US"/>
            </a:p>
          </p:txBody>
        </p:sp>
        <p:sp>
          <p:nvSpPr>
            <p:cNvPr id="114706" name="Rectangle 18"/>
            <p:cNvSpPr>
              <a:spLocks noChangeArrowheads="1"/>
            </p:cNvSpPr>
            <p:nvPr/>
          </p:nvSpPr>
          <p:spPr bwMode="auto">
            <a:xfrm>
              <a:off x="3549" y="3095"/>
              <a:ext cx="490" cy="387"/>
            </a:xfrm>
            <a:prstGeom prst="rect">
              <a:avLst/>
            </a:prstGeom>
            <a:solidFill>
              <a:srgbClr val="FF0000"/>
            </a:solidFill>
            <a:ln w="9525">
              <a:noFill/>
              <a:miter lim="800000"/>
              <a:headEnd/>
              <a:tailEnd/>
            </a:ln>
          </p:spPr>
          <p:txBody>
            <a:bodyPr/>
            <a:lstStyle/>
            <a:p>
              <a:endParaRPr lang="en-US"/>
            </a:p>
          </p:txBody>
        </p:sp>
        <p:sp>
          <p:nvSpPr>
            <p:cNvPr id="114707" name="Rectangle 19"/>
            <p:cNvSpPr>
              <a:spLocks noChangeArrowheads="1"/>
            </p:cNvSpPr>
            <p:nvPr/>
          </p:nvSpPr>
          <p:spPr bwMode="auto">
            <a:xfrm>
              <a:off x="3553" y="3102"/>
              <a:ext cx="477" cy="376"/>
            </a:xfrm>
            <a:prstGeom prst="rect">
              <a:avLst/>
            </a:prstGeom>
            <a:noFill/>
            <a:ln w="12700">
              <a:solidFill>
                <a:srgbClr val="000000"/>
              </a:solidFill>
              <a:miter lim="800000"/>
              <a:headEnd/>
              <a:tailEnd/>
            </a:ln>
          </p:spPr>
          <p:txBody>
            <a:bodyPr/>
            <a:lstStyle/>
            <a:p>
              <a:endParaRPr lang="en-US"/>
            </a:p>
          </p:txBody>
        </p:sp>
        <p:sp>
          <p:nvSpPr>
            <p:cNvPr id="114708" name="Rectangle 20"/>
            <p:cNvSpPr>
              <a:spLocks noChangeArrowheads="1"/>
            </p:cNvSpPr>
            <p:nvPr/>
          </p:nvSpPr>
          <p:spPr bwMode="auto">
            <a:xfrm>
              <a:off x="1358" y="3006"/>
              <a:ext cx="490" cy="356"/>
            </a:xfrm>
            <a:prstGeom prst="rect">
              <a:avLst/>
            </a:prstGeom>
            <a:solidFill>
              <a:srgbClr val="00FFFF"/>
            </a:solidFill>
            <a:ln w="9525">
              <a:noFill/>
              <a:miter lim="800000"/>
              <a:headEnd/>
              <a:tailEnd/>
            </a:ln>
          </p:spPr>
          <p:txBody>
            <a:bodyPr/>
            <a:lstStyle/>
            <a:p>
              <a:endParaRPr lang="en-US"/>
            </a:p>
          </p:txBody>
        </p:sp>
        <p:sp>
          <p:nvSpPr>
            <p:cNvPr id="114709" name="Rectangle 21"/>
            <p:cNvSpPr>
              <a:spLocks noChangeArrowheads="1"/>
            </p:cNvSpPr>
            <p:nvPr/>
          </p:nvSpPr>
          <p:spPr bwMode="auto">
            <a:xfrm>
              <a:off x="1362" y="3013"/>
              <a:ext cx="477" cy="344"/>
            </a:xfrm>
            <a:prstGeom prst="rect">
              <a:avLst/>
            </a:prstGeom>
            <a:noFill/>
            <a:ln w="12700">
              <a:solidFill>
                <a:srgbClr val="000000"/>
              </a:solidFill>
              <a:miter lim="800000"/>
              <a:headEnd/>
              <a:tailEnd/>
            </a:ln>
          </p:spPr>
          <p:txBody>
            <a:bodyPr/>
            <a:lstStyle/>
            <a:p>
              <a:endParaRPr lang="en-US"/>
            </a:p>
          </p:txBody>
        </p:sp>
        <p:sp>
          <p:nvSpPr>
            <p:cNvPr id="114710" name="Rectangle 22"/>
            <p:cNvSpPr>
              <a:spLocks noChangeArrowheads="1"/>
            </p:cNvSpPr>
            <p:nvPr/>
          </p:nvSpPr>
          <p:spPr bwMode="auto">
            <a:xfrm>
              <a:off x="1906" y="2985"/>
              <a:ext cx="490" cy="355"/>
            </a:xfrm>
            <a:prstGeom prst="rect">
              <a:avLst/>
            </a:prstGeom>
            <a:solidFill>
              <a:srgbClr val="FF0000"/>
            </a:solidFill>
            <a:ln w="9525">
              <a:noFill/>
              <a:miter lim="800000"/>
              <a:headEnd/>
              <a:tailEnd/>
            </a:ln>
          </p:spPr>
          <p:txBody>
            <a:bodyPr/>
            <a:lstStyle/>
            <a:p>
              <a:endParaRPr lang="en-US"/>
            </a:p>
          </p:txBody>
        </p:sp>
        <p:sp>
          <p:nvSpPr>
            <p:cNvPr id="114711" name="Rectangle 23"/>
            <p:cNvSpPr>
              <a:spLocks noChangeArrowheads="1"/>
            </p:cNvSpPr>
            <p:nvPr/>
          </p:nvSpPr>
          <p:spPr bwMode="auto">
            <a:xfrm>
              <a:off x="1910" y="2992"/>
              <a:ext cx="477" cy="344"/>
            </a:xfrm>
            <a:prstGeom prst="rect">
              <a:avLst/>
            </a:prstGeom>
            <a:noFill/>
            <a:ln w="12700">
              <a:solidFill>
                <a:srgbClr val="000000"/>
              </a:solidFill>
              <a:miter lim="800000"/>
              <a:headEnd/>
              <a:tailEnd/>
            </a:ln>
          </p:spPr>
          <p:txBody>
            <a:bodyPr/>
            <a:lstStyle/>
            <a:p>
              <a:endParaRPr lang="en-US"/>
            </a:p>
          </p:txBody>
        </p:sp>
        <p:sp>
          <p:nvSpPr>
            <p:cNvPr id="114712" name="Rectangle 24"/>
            <p:cNvSpPr>
              <a:spLocks noChangeArrowheads="1"/>
            </p:cNvSpPr>
            <p:nvPr/>
          </p:nvSpPr>
          <p:spPr bwMode="auto">
            <a:xfrm>
              <a:off x="3001" y="2652"/>
              <a:ext cx="490" cy="540"/>
            </a:xfrm>
            <a:prstGeom prst="rect">
              <a:avLst/>
            </a:prstGeom>
            <a:solidFill>
              <a:srgbClr val="00FFFF"/>
            </a:solidFill>
            <a:ln w="9525">
              <a:noFill/>
              <a:miter lim="800000"/>
              <a:headEnd/>
              <a:tailEnd/>
            </a:ln>
          </p:spPr>
          <p:txBody>
            <a:bodyPr/>
            <a:lstStyle/>
            <a:p>
              <a:endParaRPr lang="en-US"/>
            </a:p>
          </p:txBody>
        </p:sp>
        <p:sp>
          <p:nvSpPr>
            <p:cNvPr id="114713" name="Rectangle 25"/>
            <p:cNvSpPr>
              <a:spLocks noChangeArrowheads="1"/>
            </p:cNvSpPr>
            <p:nvPr/>
          </p:nvSpPr>
          <p:spPr bwMode="auto">
            <a:xfrm>
              <a:off x="3005" y="2659"/>
              <a:ext cx="477" cy="529"/>
            </a:xfrm>
            <a:prstGeom prst="rect">
              <a:avLst/>
            </a:prstGeom>
            <a:noFill/>
            <a:ln w="12700">
              <a:solidFill>
                <a:srgbClr val="000000"/>
              </a:solidFill>
              <a:miter lim="800000"/>
              <a:headEnd/>
              <a:tailEnd/>
            </a:ln>
          </p:spPr>
          <p:txBody>
            <a:bodyPr/>
            <a:lstStyle/>
            <a:p>
              <a:endParaRPr lang="en-US"/>
            </a:p>
          </p:txBody>
        </p:sp>
        <p:sp>
          <p:nvSpPr>
            <p:cNvPr id="114714" name="Rectangle 26"/>
            <p:cNvSpPr>
              <a:spLocks noChangeArrowheads="1"/>
            </p:cNvSpPr>
            <p:nvPr/>
          </p:nvSpPr>
          <p:spPr bwMode="auto">
            <a:xfrm>
              <a:off x="3549" y="2649"/>
              <a:ext cx="490" cy="544"/>
            </a:xfrm>
            <a:prstGeom prst="rect">
              <a:avLst/>
            </a:prstGeom>
            <a:solidFill>
              <a:srgbClr val="FF0000"/>
            </a:solidFill>
            <a:ln w="9525">
              <a:noFill/>
              <a:miter lim="800000"/>
              <a:headEnd/>
              <a:tailEnd/>
            </a:ln>
          </p:spPr>
          <p:txBody>
            <a:bodyPr/>
            <a:lstStyle/>
            <a:p>
              <a:endParaRPr lang="en-US"/>
            </a:p>
          </p:txBody>
        </p:sp>
        <p:sp>
          <p:nvSpPr>
            <p:cNvPr id="114715" name="Rectangle 27"/>
            <p:cNvSpPr>
              <a:spLocks noChangeArrowheads="1"/>
            </p:cNvSpPr>
            <p:nvPr/>
          </p:nvSpPr>
          <p:spPr bwMode="auto">
            <a:xfrm>
              <a:off x="3553" y="2655"/>
              <a:ext cx="477" cy="533"/>
            </a:xfrm>
            <a:prstGeom prst="rect">
              <a:avLst/>
            </a:prstGeom>
            <a:noFill/>
            <a:ln w="12700">
              <a:solidFill>
                <a:srgbClr val="000000"/>
              </a:solidFill>
              <a:miter lim="800000"/>
              <a:headEnd/>
              <a:tailEnd/>
            </a:ln>
          </p:spPr>
          <p:txBody>
            <a:bodyPr/>
            <a:lstStyle/>
            <a:p>
              <a:endParaRPr lang="en-US"/>
            </a:p>
          </p:txBody>
        </p:sp>
        <p:sp>
          <p:nvSpPr>
            <p:cNvPr id="114716" name="Rectangle 28"/>
            <p:cNvSpPr>
              <a:spLocks noChangeArrowheads="1"/>
            </p:cNvSpPr>
            <p:nvPr/>
          </p:nvSpPr>
          <p:spPr bwMode="auto">
            <a:xfrm>
              <a:off x="1358" y="2585"/>
              <a:ext cx="490" cy="510"/>
            </a:xfrm>
            <a:prstGeom prst="rect">
              <a:avLst/>
            </a:prstGeom>
            <a:solidFill>
              <a:srgbClr val="00FFFF"/>
            </a:solidFill>
            <a:ln w="9525">
              <a:noFill/>
              <a:miter lim="800000"/>
              <a:headEnd/>
              <a:tailEnd/>
            </a:ln>
          </p:spPr>
          <p:txBody>
            <a:bodyPr/>
            <a:lstStyle/>
            <a:p>
              <a:endParaRPr lang="en-US"/>
            </a:p>
          </p:txBody>
        </p:sp>
        <p:sp>
          <p:nvSpPr>
            <p:cNvPr id="114717" name="Rectangle 29"/>
            <p:cNvSpPr>
              <a:spLocks noChangeArrowheads="1"/>
            </p:cNvSpPr>
            <p:nvPr/>
          </p:nvSpPr>
          <p:spPr bwMode="auto">
            <a:xfrm>
              <a:off x="1362" y="2592"/>
              <a:ext cx="477" cy="499"/>
            </a:xfrm>
            <a:prstGeom prst="rect">
              <a:avLst/>
            </a:prstGeom>
            <a:noFill/>
            <a:ln w="12700">
              <a:solidFill>
                <a:srgbClr val="000000"/>
              </a:solidFill>
              <a:miter lim="800000"/>
              <a:headEnd/>
              <a:tailEnd/>
            </a:ln>
          </p:spPr>
          <p:txBody>
            <a:bodyPr/>
            <a:lstStyle/>
            <a:p>
              <a:endParaRPr lang="en-US"/>
            </a:p>
          </p:txBody>
        </p:sp>
        <p:sp>
          <p:nvSpPr>
            <p:cNvPr id="114718" name="Rectangle 30"/>
            <p:cNvSpPr>
              <a:spLocks noChangeArrowheads="1"/>
            </p:cNvSpPr>
            <p:nvPr/>
          </p:nvSpPr>
          <p:spPr bwMode="auto">
            <a:xfrm>
              <a:off x="1906" y="2574"/>
              <a:ext cx="490" cy="501"/>
            </a:xfrm>
            <a:prstGeom prst="rect">
              <a:avLst/>
            </a:prstGeom>
            <a:solidFill>
              <a:srgbClr val="FF0000"/>
            </a:solidFill>
            <a:ln w="9525">
              <a:noFill/>
              <a:miter lim="800000"/>
              <a:headEnd/>
              <a:tailEnd/>
            </a:ln>
          </p:spPr>
          <p:txBody>
            <a:bodyPr/>
            <a:lstStyle/>
            <a:p>
              <a:endParaRPr lang="en-US"/>
            </a:p>
          </p:txBody>
        </p:sp>
        <p:sp>
          <p:nvSpPr>
            <p:cNvPr id="114719" name="Rectangle 31"/>
            <p:cNvSpPr>
              <a:spLocks noChangeArrowheads="1"/>
            </p:cNvSpPr>
            <p:nvPr/>
          </p:nvSpPr>
          <p:spPr bwMode="auto">
            <a:xfrm>
              <a:off x="1910" y="2582"/>
              <a:ext cx="477" cy="488"/>
            </a:xfrm>
            <a:prstGeom prst="rect">
              <a:avLst/>
            </a:prstGeom>
            <a:noFill/>
            <a:ln w="12700">
              <a:solidFill>
                <a:srgbClr val="000000"/>
              </a:solidFill>
              <a:miter lim="800000"/>
              <a:headEnd/>
              <a:tailEnd/>
            </a:ln>
          </p:spPr>
          <p:txBody>
            <a:bodyPr/>
            <a:lstStyle/>
            <a:p>
              <a:endParaRPr lang="en-US"/>
            </a:p>
          </p:txBody>
        </p:sp>
        <p:sp>
          <p:nvSpPr>
            <p:cNvPr id="114720" name="Rectangle 32"/>
            <p:cNvSpPr>
              <a:spLocks noChangeArrowheads="1"/>
            </p:cNvSpPr>
            <p:nvPr/>
          </p:nvSpPr>
          <p:spPr bwMode="auto">
            <a:xfrm>
              <a:off x="3001" y="2071"/>
              <a:ext cx="490" cy="716"/>
            </a:xfrm>
            <a:prstGeom prst="rect">
              <a:avLst/>
            </a:prstGeom>
            <a:solidFill>
              <a:srgbClr val="00FFFF"/>
            </a:solidFill>
            <a:ln w="9525">
              <a:noFill/>
              <a:miter lim="800000"/>
              <a:headEnd/>
              <a:tailEnd/>
            </a:ln>
          </p:spPr>
          <p:txBody>
            <a:bodyPr/>
            <a:lstStyle/>
            <a:p>
              <a:endParaRPr lang="en-US"/>
            </a:p>
          </p:txBody>
        </p:sp>
        <p:sp>
          <p:nvSpPr>
            <p:cNvPr id="114721" name="Rectangle 33"/>
            <p:cNvSpPr>
              <a:spLocks noChangeArrowheads="1"/>
            </p:cNvSpPr>
            <p:nvPr/>
          </p:nvSpPr>
          <p:spPr bwMode="auto">
            <a:xfrm>
              <a:off x="3005" y="2077"/>
              <a:ext cx="477" cy="706"/>
            </a:xfrm>
            <a:prstGeom prst="rect">
              <a:avLst/>
            </a:prstGeom>
            <a:noFill/>
            <a:ln w="12700">
              <a:solidFill>
                <a:srgbClr val="000000"/>
              </a:solidFill>
              <a:miter lim="800000"/>
              <a:headEnd/>
              <a:tailEnd/>
            </a:ln>
          </p:spPr>
          <p:txBody>
            <a:bodyPr/>
            <a:lstStyle/>
            <a:p>
              <a:endParaRPr lang="en-US"/>
            </a:p>
          </p:txBody>
        </p:sp>
        <p:sp>
          <p:nvSpPr>
            <p:cNvPr id="114722" name="Rectangle 34"/>
            <p:cNvSpPr>
              <a:spLocks noChangeArrowheads="1"/>
            </p:cNvSpPr>
            <p:nvPr/>
          </p:nvSpPr>
          <p:spPr bwMode="auto">
            <a:xfrm>
              <a:off x="3549" y="2071"/>
              <a:ext cx="490" cy="715"/>
            </a:xfrm>
            <a:prstGeom prst="rect">
              <a:avLst/>
            </a:prstGeom>
            <a:solidFill>
              <a:srgbClr val="FF0000"/>
            </a:solidFill>
            <a:ln w="9525">
              <a:noFill/>
              <a:miter lim="800000"/>
              <a:headEnd/>
              <a:tailEnd/>
            </a:ln>
          </p:spPr>
          <p:txBody>
            <a:bodyPr/>
            <a:lstStyle/>
            <a:p>
              <a:endParaRPr lang="en-US"/>
            </a:p>
          </p:txBody>
        </p:sp>
        <p:sp>
          <p:nvSpPr>
            <p:cNvPr id="114723" name="Rectangle 35"/>
            <p:cNvSpPr>
              <a:spLocks noChangeArrowheads="1"/>
            </p:cNvSpPr>
            <p:nvPr/>
          </p:nvSpPr>
          <p:spPr bwMode="auto">
            <a:xfrm>
              <a:off x="3553" y="2078"/>
              <a:ext cx="477" cy="703"/>
            </a:xfrm>
            <a:prstGeom prst="rect">
              <a:avLst/>
            </a:prstGeom>
            <a:noFill/>
            <a:ln w="12700">
              <a:solidFill>
                <a:srgbClr val="000000"/>
              </a:solidFill>
              <a:miter lim="800000"/>
              <a:headEnd/>
              <a:tailEnd/>
            </a:ln>
          </p:spPr>
          <p:txBody>
            <a:bodyPr/>
            <a:lstStyle/>
            <a:p>
              <a:endParaRPr lang="en-US"/>
            </a:p>
          </p:txBody>
        </p:sp>
        <p:sp>
          <p:nvSpPr>
            <p:cNvPr id="114724" name="Rectangle 36"/>
            <p:cNvSpPr>
              <a:spLocks noChangeArrowheads="1"/>
            </p:cNvSpPr>
            <p:nvPr/>
          </p:nvSpPr>
          <p:spPr bwMode="auto">
            <a:xfrm>
              <a:off x="1358" y="2051"/>
              <a:ext cx="490" cy="663"/>
            </a:xfrm>
            <a:prstGeom prst="rect">
              <a:avLst/>
            </a:prstGeom>
            <a:solidFill>
              <a:srgbClr val="00FFFF"/>
            </a:solidFill>
            <a:ln w="9525">
              <a:noFill/>
              <a:miter lim="800000"/>
              <a:headEnd/>
              <a:tailEnd/>
            </a:ln>
          </p:spPr>
          <p:txBody>
            <a:bodyPr/>
            <a:lstStyle/>
            <a:p>
              <a:endParaRPr lang="en-US"/>
            </a:p>
          </p:txBody>
        </p:sp>
        <p:sp>
          <p:nvSpPr>
            <p:cNvPr id="114725" name="Rectangle 37"/>
            <p:cNvSpPr>
              <a:spLocks noChangeArrowheads="1"/>
            </p:cNvSpPr>
            <p:nvPr/>
          </p:nvSpPr>
          <p:spPr bwMode="auto">
            <a:xfrm>
              <a:off x="1362" y="2058"/>
              <a:ext cx="477" cy="651"/>
            </a:xfrm>
            <a:prstGeom prst="rect">
              <a:avLst/>
            </a:prstGeom>
            <a:noFill/>
            <a:ln w="12700">
              <a:solidFill>
                <a:srgbClr val="000000"/>
              </a:solidFill>
              <a:miter lim="800000"/>
              <a:headEnd/>
              <a:tailEnd/>
            </a:ln>
          </p:spPr>
          <p:txBody>
            <a:bodyPr/>
            <a:lstStyle/>
            <a:p>
              <a:endParaRPr lang="en-US"/>
            </a:p>
          </p:txBody>
        </p:sp>
        <p:sp>
          <p:nvSpPr>
            <p:cNvPr id="114726" name="Rectangle 38"/>
            <p:cNvSpPr>
              <a:spLocks noChangeArrowheads="1"/>
            </p:cNvSpPr>
            <p:nvPr/>
          </p:nvSpPr>
          <p:spPr bwMode="auto">
            <a:xfrm>
              <a:off x="1906" y="2054"/>
              <a:ext cx="490" cy="646"/>
            </a:xfrm>
            <a:prstGeom prst="rect">
              <a:avLst/>
            </a:prstGeom>
            <a:solidFill>
              <a:srgbClr val="FF0000"/>
            </a:solidFill>
            <a:ln w="9525">
              <a:noFill/>
              <a:miter lim="800000"/>
              <a:headEnd/>
              <a:tailEnd/>
            </a:ln>
          </p:spPr>
          <p:txBody>
            <a:bodyPr/>
            <a:lstStyle/>
            <a:p>
              <a:endParaRPr lang="en-US"/>
            </a:p>
          </p:txBody>
        </p:sp>
        <p:sp>
          <p:nvSpPr>
            <p:cNvPr id="114727" name="Rectangle 39"/>
            <p:cNvSpPr>
              <a:spLocks noChangeArrowheads="1"/>
            </p:cNvSpPr>
            <p:nvPr/>
          </p:nvSpPr>
          <p:spPr bwMode="auto">
            <a:xfrm>
              <a:off x="1910" y="2061"/>
              <a:ext cx="477" cy="635"/>
            </a:xfrm>
            <a:prstGeom prst="rect">
              <a:avLst/>
            </a:prstGeom>
            <a:noFill/>
            <a:ln w="12700">
              <a:solidFill>
                <a:srgbClr val="000000"/>
              </a:solidFill>
              <a:miter lim="800000"/>
              <a:headEnd/>
              <a:tailEnd/>
            </a:ln>
          </p:spPr>
          <p:txBody>
            <a:bodyPr/>
            <a:lstStyle/>
            <a:p>
              <a:endParaRPr lang="en-US"/>
            </a:p>
          </p:txBody>
        </p:sp>
        <p:sp>
          <p:nvSpPr>
            <p:cNvPr id="114728" name="Rectangle 40"/>
            <p:cNvSpPr>
              <a:spLocks noChangeArrowheads="1"/>
            </p:cNvSpPr>
            <p:nvPr/>
          </p:nvSpPr>
          <p:spPr bwMode="auto">
            <a:xfrm>
              <a:off x="3001" y="1392"/>
              <a:ext cx="490" cy="859"/>
            </a:xfrm>
            <a:prstGeom prst="rect">
              <a:avLst/>
            </a:prstGeom>
            <a:solidFill>
              <a:srgbClr val="00FFFF"/>
            </a:solidFill>
            <a:ln w="9525">
              <a:noFill/>
              <a:miter lim="800000"/>
              <a:headEnd/>
              <a:tailEnd/>
            </a:ln>
          </p:spPr>
          <p:txBody>
            <a:bodyPr/>
            <a:lstStyle/>
            <a:p>
              <a:endParaRPr lang="en-US"/>
            </a:p>
          </p:txBody>
        </p:sp>
        <p:sp>
          <p:nvSpPr>
            <p:cNvPr id="114729" name="Rectangle 41"/>
            <p:cNvSpPr>
              <a:spLocks noChangeArrowheads="1"/>
            </p:cNvSpPr>
            <p:nvPr/>
          </p:nvSpPr>
          <p:spPr bwMode="auto">
            <a:xfrm>
              <a:off x="3005" y="1399"/>
              <a:ext cx="477" cy="847"/>
            </a:xfrm>
            <a:prstGeom prst="rect">
              <a:avLst/>
            </a:prstGeom>
            <a:noFill/>
            <a:ln w="12700">
              <a:solidFill>
                <a:srgbClr val="000000"/>
              </a:solidFill>
              <a:miter lim="800000"/>
              <a:headEnd/>
              <a:tailEnd/>
            </a:ln>
          </p:spPr>
          <p:txBody>
            <a:bodyPr/>
            <a:lstStyle/>
            <a:p>
              <a:endParaRPr lang="en-US"/>
            </a:p>
          </p:txBody>
        </p:sp>
        <p:sp>
          <p:nvSpPr>
            <p:cNvPr id="114730" name="Rectangle 42"/>
            <p:cNvSpPr>
              <a:spLocks noChangeArrowheads="1"/>
            </p:cNvSpPr>
            <p:nvPr/>
          </p:nvSpPr>
          <p:spPr bwMode="auto">
            <a:xfrm>
              <a:off x="3549" y="1392"/>
              <a:ext cx="490" cy="858"/>
            </a:xfrm>
            <a:prstGeom prst="rect">
              <a:avLst/>
            </a:prstGeom>
            <a:solidFill>
              <a:srgbClr val="FF0000"/>
            </a:solidFill>
            <a:ln w="9525">
              <a:noFill/>
              <a:miter lim="800000"/>
              <a:headEnd/>
              <a:tailEnd/>
            </a:ln>
          </p:spPr>
          <p:txBody>
            <a:bodyPr/>
            <a:lstStyle/>
            <a:p>
              <a:endParaRPr lang="en-US"/>
            </a:p>
          </p:txBody>
        </p:sp>
        <p:sp>
          <p:nvSpPr>
            <p:cNvPr id="114731" name="Rectangle 43"/>
            <p:cNvSpPr>
              <a:spLocks noChangeArrowheads="1"/>
            </p:cNvSpPr>
            <p:nvPr/>
          </p:nvSpPr>
          <p:spPr bwMode="auto">
            <a:xfrm>
              <a:off x="3553" y="1399"/>
              <a:ext cx="477" cy="847"/>
            </a:xfrm>
            <a:prstGeom prst="rect">
              <a:avLst/>
            </a:prstGeom>
            <a:noFill/>
            <a:ln w="12700">
              <a:solidFill>
                <a:srgbClr val="000000"/>
              </a:solidFill>
              <a:miter lim="800000"/>
              <a:headEnd/>
              <a:tailEnd/>
            </a:ln>
          </p:spPr>
          <p:txBody>
            <a:bodyPr/>
            <a:lstStyle/>
            <a:p>
              <a:endParaRPr lang="en-US"/>
            </a:p>
          </p:txBody>
        </p:sp>
        <p:sp>
          <p:nvSpPr>
            <p:cNvPr id="114732" name="Rectangle 44"/>
            <p:cNvSpPr>
              <a:spLocks noChangeArrowheads="1"/>
            </p:cNvSpPr>
            <p:nvPr/>
          </p:nvSpPr>
          <p:spPr bwMode="auto">
            <a:xfrm>
              <a:off x="1358" y="1403"/>
              <a:ext cx="490" cy="815"/>
            </a:xfrm>
            <a:prstGeom prst="rect">
              <a:avLst/>
            </a:prstGeom>
            <a:solidFill>
              <a:srgbClr val="00FFFF"/>
            </a:solidFill>
            <a:ln w="9525">
              <a:noFill/>
              <a:miter lim="800000"/>
              <a:headEnd/>
              <a:tailEnd/>
            </a:ln>
          </p:spPr>
          <p:txBody>
            <a:bodyPr/>
            <a:lstStyle/>
            <a:p>
              <a:endParaRPr lang="en-US" sz="2400" b="1">
                <a:latin typeface="Times New Roman" pitchFamily="18" charset="0"/>
                <a:cs typeface="Times New Roman" pitchFamily="18" charset="0"/>
              </a:endParaRPr>
            </a:p>
          </p:txBody>
        </p:sp>
        <p:sp>
          <p:nvSpPr>
            <p:cNvPr id="114733" name="Rectangle 45"/>
            <p:cNvSpPr>
              <a:spLocks noChangeArrowheads="1"/>
            </p:cNvSpPr>
            <p:nvPr/>
          </p:nvSpPr>
          <p:spPr bwMode="auto">
            <a:xfrm>
              <a:off x="1362" y="1410"/>
              <a:ext cx="477" cy="803"/>
            </a:xfrm>
            <a:prstGeom prst="rect">
              <a:avLst/>
            </a:prstGeom>
            <a:noFill/>
            <a:ln w="12700">
              <a:solidFill>
                <a:srgbClr val="000000"/>
              </a:solidFill>
              <a:miter lim="800000"/>
              <a:headEnd/>
              <a:tailEnd/>
            </a:ln>
          </p:spPr>
          <p:txBody>
            <a:bodyPr/>
            <a:lstStyle/>
            <a:p>
              <a:endParaRPr lang="en-US"/>
            </a:p>
          </p:txBody>
        </p:sp>
        <p:sp>
          <p:nvSpPr>
            <p:cNvPr id="114734" name="Rectangle 46"/>
            <p:cNvSpPr>
              <a:spLocks noChangeArrowheads="1"/>
            </p:cNvSpPr>
            <p:nvPr/>
          </p:nvSpPr>
          <p:spPr bwMode="auto">
            <a:xfrm>
              <a:off x="1906" y="1403"/>
              <a:ext cx="490" cy="813"/>
            </a:xfrm>
            <a:prstGeom prst="rect">
              <a:avLst/>
            </a:prstGeom>
            <a:solidFill>
              <a:srgbClr val="FF0000"/>
            </a:solidFill>
            <a:ln w="9525">
              <a:noFill/>
              <a:miter lim="800000"/>
              <a:headEnd/>
              <a:tailEnd/>
            </a:ln>
          </p:spPr>
          <p:txBody>
            <a:bodyPr/>
            <a:lstStyle/>
            <a:p>
              <a:endParaRPr lang="en-US"/>
            </a:p>
          </p:txBody>
        </p:sp>
        <p:sp>
          <p:nvSpPr>
            <p:cNvPr id="114735" name="Rectangle 47"/>
            <p:cNvSpPr>
              <a:spLocks noChangeArrowheads="1"/>
            </p:cNvSpPr>
            <p:nvPr/>
          </p:nvSpPr>
          <p:spPr bwMode="auto">
            <a:xfrm>
              <a:off x="1910" y="1410"/>
              <a:ext cx="477" cy="802"/>
            </a:xfrm>
            <a:prstGeom prst="rect">
              <a:avLst/>
            </a:prstGeom>
            <a:noFill/>
            <a:ln w="12700">
              <a:solidFill>
                <a:srgbClr val="000000"/>
              </a:solidFill>
              <a:miter lim="800000"/>
              <a:headEnd/>
              <a:tailEnd/>
            </a:ln>
          </p:spPr>
          <p:txBody>
            <a:bodyPr/>
            <a:lstStyle/>
            <a:p>
              <a:endParaRPr lang="en-US"/>
            </a:p>
          </p:txBody>
        </p:sp>
        <p:sp>
          <p:nvSpPr>
            <p:cNvPr id="114736" name="Line 48"/>
            <p:cNvSpPr>
              <a:spLocks noChangeShapeType="1"/>
            </p:cNvSpPr>
            <p:nvPr/>
          </p:nvSpPr>
          <p:spPr bwMode="auto">
            <a:xfrm>
              <a:off x="1207" y="3621"/>
              <a:ext cx="61" cy="1"/>
            </a:xfrm>
            <a:prstGeom prst="line">
              <a:avLst/>
            </a:prstGeom>
            <a:noFill/>
            <a:ln w="0">
              <a:solidFill>
                <a:srgbClr val="000000"/>
              </a:solidFill>
              <a:round/>
              <a:headEnd/>
              <a:tailEnd/>
            </a:ln>
          </p:spPr>
          <p:txBody>
            <a:bodyPr/>
            <a:lstStyle/>
            <a:p>
              <a:endParaRPr lang="en-US"/>
            </a:p>
          </p:txBody>
        </p:sp>
        <p:sp>
          <p:nvSpPr>
            <p:cNvPr id="114737" name="Line 49"/>
            <p:cNvSpPr>
              <a:spLocks noChangeShapeType="1"/>
            </p:cNvSpPr>
            <p:nvPr/>
          </p:nvSpPr>
          <p:spPr bwMode="auto">
            <a:xfrm>
              <a:off x="1207" y="3218"/>
              <a:ext cx="61" cy="1"/>
            </a:xfrm>
            <a:prstGeom prst="line">
              <a:avLst/>
            </a:prstGeom>
            <a:noFill/>
            <a:ln w="0">
              <a:solidFill>
                <a:srgbClr val="000000"/>
              </a:solidFill>
              <a:round/>
              <a:headEnd/>
              <a:tailEnd/>
            </a:ln>
          </p:spPr>
          <p:txBody>
            <a:bodyPr/>
            <a:lstStyle/>
            <a:p>
              <a:endParaRPr lang="en-US"/>
            </a:p>
          </p:txBody>
        </p:sp>
        <p:sp>
          <p:nvSpPr>
            <p:cNvPr id="114738" name="Line 50"/>
            <p:cNvSpPr>
              <a:spLocks noChangeShapeType="1"/>
            </p:cNvSpPr>
            <p:nvPr/>
          </p:nvSpPr>
          <p:spPr bwMode="auto">
            <a:xfrm>
              <a:off x="1207" y="2815"/>
              <a:ext cx="61" cy="1"/>
            </a:xfrm>
            <a:prstGeom prst="line">
              <a:avLst/>
            </a:prstGeom>
            <a:noFill/>
            <a:ln w="0">
              <a:solidFill>
                <a:srgbClr val="000000"/>
              </a:solidFill>
              <a:round/>
              <a:headEnd/>
              <a:tailEnd/>
            </a:ln>
          </p:spPr>
          <p:txBody>
            <a:bodyPr/>
            <a:lstStyle/>
            <a:p>
              <a:endParaRPr lang="en-US"/>
            </a:p>
          </p:txBody>
        </p:sp>
        <p:sp>
          <p:nvSpPr>
            <p:cNvPr id="114739" name="Line 51"/>
            <p:cNvSpPr>
              <a:spLocks noChangeShapeType="1"/>
            </p:cNvSpPr>
            <p:nvPr/>
          </p:nvSpPr>
          <p:spPr bwMode="auto">
            <a:xfrm>
              <a:off x="1207" y="2413"/>
              <a:ext cx="61" cy="1"/>
            </a:xfrm>
            <a:prstGeom prst="line">
              <a:avLst/>
            </a:prstGeom>
            <a:noFill/>
            <a:ln w="0">
              <a:solidFill>
                <a:srgbClr val="000000"/>
              </a:solidFill>
              <a:round/>
              <a:headEnd/>
              <a:tailEnd/>
            </a:ln>
          </p:spPr>
          <p:txBody>
            <a:bodyPr/>
            <a:lstStyle/>
            <a:p>
              <a:endParaRPr lang="en-US"/>
            </a:p>
          </p:txBody>
        </p:sp>
        <p:sp>
          <p:nvSpPr>
            <p:cNvPr id="114740" name="Line 52"/>
            <p:cNvSpPr>
              <a:spLocks noChangeShapeType="1"/>
            </p:cNvSpPr>
            <p:nvPr/>
          </p:nvSpPr>
          <p:spPr bwMode="auto">
            <a:xfrm>
              <a:off x="1207" y="2010"/>
              <a:ext cx="61" cy="1"/>
            </a:xfrm>
            <a:prstGeom prst="line">
              <a:avLst/>
            </a:prstGeom>
            <a:noFill/>
            <a:ln w="0">
              <a:solidFill>
                <a:srgbClr val="000000"/>
              </a:solidFill>
              <a:round/>
              <a:headEnd/>
              <a:tailEnd/>
            </a:ln>
          </p:spPr>
          <p:txBody>
            <a:bodyPr/>
            <a:lstStyle/>
            <a:p>
              <a:endParaRPr lang="en-US"/>
            </a:p>
          </p:txBody>
        </p:sp>
        <p:sp>
          <p:nvSpPr>
            <p:cNvPr id="114741" name="Line 53"/>
            <p:cNvSpPr>
              <a:spLocks noChangeShapeType="1"/>
            </p:cNvSpPr>
            <p:nvPr/>
          </p:nvSpPr>
          <p:spPr bwMode="auto">
            <a:xfrm>
              <a:off x="1207" y="1607"/>
              <a:ext cx="61" cy="1"/>
            </a:xfrm>
            <a:prstGeom prst="line">
              <a:avLst/>
            </a:prstGeom>
            <a:noFill/>
            <a:ln w="0">
              <a:solidFill>
                <a:srgbClr val="000000"/>
              </a:solidFill>
              <a:round/>
              <a:headEnd/>
              <a:tailEnd/>
            </a:ln>
          </p:spPr>
          <p:txBody>
            <a:bodyPr/>
            <a:lstStyle/>
            <a:p>
              <a:endParaRPr lang="en-US"/>
            </a:p>
          </p:txBody>
        </p:sp>
        <p:sp>
          <p:nvSpPr>
            <p:cNvPr id="114742" name="Line 54"/>
            <p:cNvSpPr>
              <a:spLocks noChangeShapeType="1"/>
            </p:cNvSpPr>
            <p:nvPr/>
          </p:nvSpPr>
          <p:spPr bwMode="auto">
            <a:xfrm>
              <a:off x="1248" y="960"/>
              <a:ext cx="1" cy="2686"/>
            </a:xfrm>
            <a:prstGeom prst="line">
              <a:avLst/>
            </a:prstGeom>
            <a:noFill/>
            <a:ln w="12700">
              <a:solidFill>
                <a:schemeClr val="tx1"/>
              </a:solidFill>
              <a:round/>
              <a:headEnd/>
              <a:tailEnd/>
            </a:ln>
          </p:spPr>
          <p:txBody>
            <a:bodyPr/>
            <a:lstStyle/>
            <a:p>
              <a:endParaRPr lang="en-US"/>
            </a:p>
          </p:txBody>
        </p:sp>
        <p:sp>
          <p:nvSpPr>
            <p:cNvPr id="114743" name="Rectangle 55"/>
            <p:cNvSpPr>
              <a:spLocks noChangeArrowheads="1"/>
            </p:cNvSpPr>
            <p:nvPr/>
          </p:nvSpPr>
          <p:spPr bwMode="auto">
            <a:xfrm>
              <a:off x="1036" y="3541"/>
              <a:ext cx="50" cy="123"/>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0</a:t>
              </a:r>
              <a:endParaRPr lang="en-US" sz="2400" b="1">
                <a:latin typeface="Times New Roman" pitchFamily="18" charset="0"/>
                <a:cs typeface="Times New Roman" pitchFamily="18" charset="0"/>
              </a:endParaRPr>
            </a:p>
          </p:txBody>
        </p:sp>
        <p:sp>
          <p:nvSpPr>
            <p:cNvPr id="114744" name="Rectangle 56"/>
            <p:cNvSpPr>
              <a:spLocks noChangeArrowheads="1"/>
            </p:cNvSpPr>
            <p:nvPr/>
          </p:nvSpPr>
          <p:spPr bwMode="auto">
            <a:xfrm>
              <a:off x="960" y="3138"/>
              <a:ext cx="101" cy="122"/>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20</a:t>
              </a:r>
              <a:endParaRPr lang="en-US" sz="2400" b="1">
                <a:latin typeface="Times New Roman" pitchFamily="18" charset="0"/>
                <a:cs typeface="Times New Roman" pitchFamily="18" charset="0"/>
              </a:endParaRPr>
            </a:p>
          </p:txBody>
        </p:sp>
        <p:sp>
          <p:nvSpPr>
            <p:cNvPr id="114745" name="Rectangle 57"/>
            <p:cNvSpPr>
              <a:spLocks noChangeArrowheads="1"/>
            </p:cNvSpPr>
            <p:nvPr/>
          </p:nvSpPr>
          <p:spPr bwMode="auto">
            <a:xfrm>
              <a:off x="960" y="2735"/>
              <a:ext cx="101" cy="122"/>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40</a:t>
              </a:r>
              <a:endParaRPr lang="en-US" sz="2400" b="1">
                <a:latin typeface="Times New Roman" pitchFamily="18" charset="0"/>
                <a:cs typeface="Times New Roman" pitchFamily="18" charset="0"/>
              </a:endParaRPr>
            </a:p>
          </p:txBody>
        </p:sp>
        <p:sp>
          <p:nvSpPr>
            <p:cNvPr id="114746" name="Rectangle 58"/>
            <p:cNvSpPr>
              <a:spLocks noChangeArrowheads="1"/>
            </p:cNvSpPr>
            <p:nvPr/>
          </p:nvSpPr>
          <p:spPr bwMode="auto">
            <a:xfrm>
              <a:off x="960" y="2333"/>
              <a:ext cx="101" cy="122"/>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60</a:t>
              </a:r>
              <a:endParaRPr lang="en-US" sz="2400" b="1">
                <a:latin typeface="Times New Roman" pitchFamily="18" charset="0"/>
                <a:cs typeface="Times New Roman" pitchFamily="18" charset="0"/>
              </a:endParaRPr>
            </a:p>
          </p:txBody>
        </p:sp>
        <p:sp>
          <p:nvSpPr>
            <p:cNvPr id="114747" name="Rectangle 59"/>
            <p:cNvSpPr>
              <a:spLocks noChangeArrowheads="1"/>
            </p:cNvSpPr>
            <p:nvPr/>
          </p:nvSpPr>
          <p:spPr bwMode="auto">
            <a:xfrm>
              <a:off x="960" y="1930"/>
              <a:ext cx="101" cy="123"/>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80</a:t>
              </a:r>
              <a:endParaRPr lang="en-US" sz="2400" b="1">
                <a:latin typeface="Times New Roman" pitchFamily="18" charset="0"/>
                <a:cs typeface="Times New Roman" pitchFamily="18" charset="0"/>
              </a:endParaRPr>
            </a:p>
          </p:txBody>
        </p:sp>
        <p:sp>
          <p:nvSpPr>
            <p:cNvPr id="114748" name="Rectangle 60"/>
            <p:cNvSpPr>
              <a:spLocks noChangeArrowheads="1"/>
            </p:cNvSpPr>
            <p:nvPr/>
          </p:nvSpPr>
          <p:spPr bwMode="auto">
            <a:xfrm>
              <a:off x="912" y="1528"/>
              <a:ext cx="152" cy="123"/>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100</a:t>
              </a:r>
              <a:endParaRPr lang="en-US" sz="1200" b="1">
                <a:latin typeface="Times New Roman" pitchFamily="18" charset="0"/>
                <a:cs typeface="Times New Roman" pitchFamily="18" charset="0"/>
              </a:endParaRPr>
            </a:p>
          </p:txBody>
        </p:sp>
        <p:sp>
          <p:nvSpPr>
            <p:cNvPr id="114749" name="Rectangle 61"/>
            <p:cNvSpPr>
              <a:spLocks noChangeArrowheads="1"/>
            </p:cNvSpPr>
            <p:nvPr/>
          </p:nvSpPr>
          <p:spPr bwMode="auto">
            <a:xfrm rot="16200000">
              <a:off x="600" y="2526"/>
              <a:ext cx="285" cy="121"/>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Scores</a:t>
              </a:r>
            </a:p>
          </p:txBody>
        </p:sp>
        <p:sp>
          <p:nvSpPr>
            <p:cNvPr id="114750" name="Rectangle 62"/>
            <p:cNvSpPr>
              <a:spLocks noChangeArrowheads="1"/>
            </p:cNvSpPr>
            <p:nvPr/>
          </p:nvSpPr>
          <p:spPr bwMode="auto">
            <a:xfrm>
              <a:off x="1613" y="3699"/>
              <a:ext cx="299" cy="123"/>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Verbal</a:t>
              </a:r>
            </a:p>
          </p:txBody>
        </p:sp>
        <p:sp>
          <p:nvSpPr>
            <p:cNvPr id="114751" name="Rectangle 63"/>
            <p:cNvSpPr>
              <a:spLocks noChangeArrowheads="1"/>
            </p:cNvSpPr>
            <p:nvPr/>
          </p:nvSpPr>
          <p:spPr bwMode="auto">
            <a:xfrm>
              <a:off x="1694" y="3812"/>
              <a:ext cx="118" cy="122"/>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IQ</a:t>
              </a:r>
            </a:p>
          </p:txBody>
        </p:sp>
        <p:sp>
          <p:nvSpPr>
            <p:cNvPr id="114752" name="Rectangle 64"/>
            <p:cNvSpPr>
              <a:spLocks noChangeArrowheads="1"/>
            </p:cNvSpPr>
            <p:nvPr/>
          </p:nvSpPr>
          <p:spPr bwMode="auto">
            <a:xfrm>
              <a:off x="3173" y="3693"/>
              <a:ext cx="563" cy="122"/>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Performance</a:t>
              </a:r>
            </a:p>
          </p:txBody>
        </p:sp>
        <p:sp>
          <p:nvSpPr>
            <p:cNvPr id="114753" name="Rectangle 65"/>
            <p:cNvSpPr>
              <a:spLocks noChangeArrowheads="1"/>
            </p:cNvSpPr>
            <p:nvPr/>
          </p:nvSpPr>
          <p:spPr bwMode="auto">
            <a:xfrm>
              <a:off x="3372" y="3806"/>
              <a:ext cx="119" cy="123"/>
            </a:xfrm>
            <a:prstGeom prst="rect">
              <a:avLst/>
            </a:prstGeom>
            <a:noFill/>
            <a:ln w="9525">
              <a:noFill/>
              <a:miter lim="800000"/>
              <a:headEnd/>
              <a:tailEnd/>
            </a:ln>
          </p:spPr>
          <p:txBody>
            <a:bodyPr wrap="none" lIns="0" tIns="0" rIns="0" bIns="0">
              <a:spAutoFit/>
            </a:bodyPr>
            <a:lstStyle/>
            <a:p>
              <a:r>
                <a:rPr lang="en-US" sz="1400" b="1">
                  <a:latin typeface="Times New Roman" pitchFamily="18" charset="0"/>
                  <a:cs typeface="Times New Roman" pitchFamily="18" charset="0"/>
                </a:rPr>
                <a:t>IQ</a:t>
              </a:r>
            </a:p>
          </p:txBody>
        </p:sp>
        <p:sp>
          <p:nvSpPr>
            <p:cNvPr id="114754" name="Rectangle 66"/>
            <p:cNvSpPr>
              <a:spLocks noChangeArrowheads="1"/>
            </p:cNvSpPr>
            <p:nvPr/>
          </p:nvSpPr>
          <p:spPr bwMode="auto">
            <a:xfrm>
              <a:off x="2400" y="1767"/>
              <a:ext cx="467"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Sentences</a:t>
              </a:r>
            </a:p>
          </p:txBody>
        </p:sp>
        <p:sp>
          <p:nvSpPr>
            <p:cNvPr id="114755" name="Rectangle 67"/>
            <p:cNvSpPr>
              <a:spLocks noChangeArrowheads="1"/>
            </p:cNvSpPr>
            <p:nvPr/>
          </p:nvSpPr>
          <p:spPr bwMode="auto">
            <a:xfrm>
              <a:off x="2352" y="2304"/>
              <a:ext cx="693"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Comprehension</a:t>
              </a:r>
            </a:p>
          </p:txBody>
        </p:sp>
        <p:sp>
          <p:nvSpPr>
            <p:cNvPr id="114756" name="Rectangle 68"/>
            <p:cNvSpPr>
              <a:spLocks noChangeArrowheads="1"/>
            </p:cNvSpPr>
            <p:nvPr/>
          </p:nvSpPr>
          <p:spPr bwMode="auto">
            <a:xfrm>
              <a:off x="2400" y="2759"/>
              <a:ext cx="531"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Similarities</a:t>
              </a:r>
            </a:p>
          </p:txBody>
        </p:sp>
        <p:sp>
          <p:nvSpPr>
            <p:cNvPr id="114757" name="Rectangle 69"/>
            <p:cNvSpPr>
              <a:spLocks noChangeArrowheads="1"/>
            </p:cNvSpPr>
            <p:nvPr/>
          </p:nvSpPr>
          <p:spPr bwMode="auto">
            <a:xfrm>
              <a:off x="2400" y="3095"/>
              <a:ext cx="554"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Mathematic</a:t>
              </a:r>
            </a:p>
          </p:txBody>
        </p:sp>
        <p:sp>
          <p:nvSpPr>
            <p:cNvPr id="114758" name="Rectangle 70"/>
            <p:cNvSpPr>
              <a:spLocks noChangeArrowheads="1"/>
            </p:cNvSpPr>
            <p:nvPr/>
          </p:nvSpPr>
          <p:spPr bwMode="auto">
            <a:xfrm>
              <a:off x="2400" y="3335"/>
              <a:ext cx="539"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Vocabulary</a:t>
              </a:r>
            </a:p>
          </p:txBody>
        </p:sp>
        <p:sp>
          <p:nvSpPr>
            <p:cNvPr id="114759" name="Rectangle 71"/>
            <p:cNvSpPr>
              <a:spLocks noChangeArrowheads="1"/>
            </p:cNvSpPr>
            <p:nvPr/>
          </p:nvSpPr>
          <p:spPr bwMode="auto">
            <a:xfrm>
              <a:off x="2400" y="3479"/>
              <a:ext cx="558" cy="158"/>
            </a:xfrm>
            <a:prstGeom prst="rect">
              <a:avLst/>
            </a:prstGeom>
            <a:noFill/>
            <a:ln w="9525">
              <a:noFill/>
              <a:miter lim="800000"/>
              <a:headEnd/>
              <a:tailEnd/>
            </a:ln>
            <a:effectLst/>
          </p:spPr>
          <p:txBody>
            <a:bodyPr wrap="none">
              <a:spAutoFit/>
            </a:bodyPr>
            <a:lstStyle/>
            <a:p>
              <a:r>
                <a:rPr lang="en-US" sz="1200" b="1">
                  <a:latin typeface="Times New Roman" pitchFamily="18" charset="0"/>
                  <a:cs typeface="Times New Roman" pitchFamily="18" charset="0"/>
                </a:rPr>
                <a:t>Information</a:t>
              </a:r>
            </a:p>
          </p:txBody>
        </p:sp>
        <p:sp>
          <p:nvSpPr>
            <p:cNvPr id="114760" name="Rectangle 72"/>
            <p:cNvSpPr>
              <a:spLocks noChangeArrowheads="1"/>
            </p:cNvSpPr>
            <p:nvPr/>
          </p:nvSpPr>
          <p:spPr bwMode="auto">
            <a:xfrm>
              <a:off x="4128" y="1655"/>
              <a:ext cx="575"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Block design</a:t>
              </a:r>
            </a:p>
          </p:txBody>
        </p:sp>
        <p:sp>
          <p:nvSpPr>
            <p:cNvPr id="114761" name="Rectangle 73"/>
            <p:cNvSpPr>
              <a:spLocks noChangeArrowheads="1"/>
            </p:cNvSpPr>
            <p:nvPr/>
          </p:nvSpPr>
          <p:spPr bwMode="auto">
            <a:xfrm>
              <a:off x="4080" y="2423"/>
              <a:ext cx="755"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Geometric design</a:t>
              </a:r>
            </a:p>
          </p:txBody>
        </p:sp>
        <p:sp>
          <p:nvSpPr>
            <p:cNvPr id="114762" name="Rectangle 74"/>
            <p:cNvSpPr>
              <a:spLocks noChangeArrowheads="1"/>
            </p:cNvSpPr>
            <p:nvPr/>
          </p:nvSpPr>
          <p:spPr bwMode="auto">
            <a:xfrm>
              <a:off x="4097" y="2855"/>
              <a:ext cx="342"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Mazes</a:t>
              </a:r>
            </a:p>
          </p:txBody>
        </p:sp>
        <p:sp>
          <p:nvSpPr>
            <p:cNvPr id="114763" name="Rectangle 75"/>
            <p:cNvSpPr>
              <a:spLocks noChangeArrowheads="1"/>
            </p:cNvSpPr>
            <p:nvPr/>
          </p:nvSpPr>
          <p:spPr bwMode="auto">
            <a:xfrm>
              <a:off x="4080" y="3239"/>
              <a:ext cx="808"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Picture completion</a:t>
              </a:r>
            </a:p>
          </p:txBody>
        </p:sp>
        <p:sp>
          <p:nvSpPr>
            <p:cNvPr id="114764" name="Rectangle 76"/>
            <p:cNvSpPr>
              <a:spLocks noChangeArrowheads="1"/>
            </p:cNvSpPr>
            <p:nvPr/>
          </p:nvSpPr>
          <p:spPr bwMode="auto">
            <a:xfrm>
              <a:off x="4080" y="3479"/>
              <a:ext cx="614" cy="158"/>
            </a:xfrm>
            <a:prstGeom prst="rect">
              <a:avLst/>
            </a:prstGeom>
            <a:noFill/>
            <a:ln w="9525">
              <a:noFill/>
              <a:miter lim="800000"/>
              <a:headEnd/>
              <a:tailEnd/>
            </a:ln>
            <a:effectLst/>
          </p:spPr>
          <p:txBody>
            <a:bodyPr wrap="none">
              <a:spAutoFit/>
            </a:bodyPr>
            <a:lstStyle/>
            <a:p>
              <a:pPr>
                <a:spcBef>
                  <a:spcPct val="30000"/>
                </a:spcBef>
              </a:pPr>
              <a:r>
                <a:rPr lang="en-US" sz="1200" b="1">
                  <a:latin typeface="Times New Roman" pitchFamily="18" charset="0"/>
                  <a:cs typeface="Times New Roman" pitchFamily="18" charset="0"/>
                </a:rPr>
                <a:t>Animal house</a:t>
              </a:r>
            </a:p>
          </p:txBody>
        </p:sp>
        <p:sp>
          <p:nvSpPr>
            <p:cNvPr id="114765" name="Rectangle 77"/>
            <p:cNvSpPr>
              <a:spLocks noChangeArrowheads="1"/>
            </p:cNvSpPr>
            <p:nvPr/>
          </p:nvSpPr>
          <p:spPr bwMode="auto">
            <a:xfrm>
              <a:off x="2208" y="960"/>
              <a:ext cx="144" cy="96"/>
            </a:xfrm>
            <a:prstGeom prst="rect">
              <a:avLst/>
            </a:prstGeom>
            <a:solidFill>
              <a:srgbClr val="00FFFF"/>
            </a:solidFill>
            <a:ln w="9525">
              <a:solidFill>
                <a:srgbClr val="00FFFF"/>
              </a:solidFill>
              <a:miter lim="800000"/>
              <a:headEnd/>
              <a:tailEnd/>
            </a:ln>
            <a:effectLst/>
          </p:spPr>
          <p:txBody>
            <a:bodyPr wrap="none" anchor="ctr"/>
            <a:lstStyle/>
            <a:p>
              <a:pPr algn="ctr"/>
              <a:endParaRPr lang="en-US" sz="2400" b="1">
                <a:latin typeface="Times New Roman" pitchFamily="18" charset="0"/>
                <a:cs typeface="Times New Roman" pitchFamily="18" charset="0"/>
              </a:endParaRPr>
            </a:p>
          </p:txBody>
        </p:sp>
        <p:sp>
          <p:nvSpPr>
            <p:cNvPr id="114766" name="Rectangle 78"/>
            <p:cNvSpPr>
              <a:spLocks noChangeArrowheads="1"/>
            </p:cNvSpPr>
            <p:nvPr/>
          </p:nvSpPr>
          <p:spPr bwMode="auto">
            <a:xfrm>
              <a:off x="3264" y="960"/>
              <a:ext cx="144" cy="96"/>
            </a:xfrm>
            <a:prstGeom prst="rect">
              <a:avLst/>
            </a:prstGeom>
            <a:solidFill>
              <a:srgbClr val="FF0000"/>
            </a:solidFill>
            <a:ln w="9525">
              <a:solidFill>
                <a:srgbClr val="FF0000"/>
              </a:solidFill>
              <a:miter lim="800000"/>
              <a:headEnd/>
              <a:tailEnd/>
            </a:ln>
            <a:effectLst/>
          </p:spPr>
          <p:txBody>
            <a:bodyPr wrap="none" anchor="ctr"/>
            <a:lstStyle/>
            <a:p>
              <a:pPr algn="ctr"/>
              <a:endParaRPr lang="en-US" sz="2400" b="1">
                <a:latin typeface="Times New Roman" pitchFamily="18" charset="0"/>
                <a:cs typeface="Times New Roman" pitchFamily="18" charset="0"/>
              </a:endParaRPr>
            </a:p>
          </p:txBody>
        </p:sp>
        <p:sp>
          <p:nvSpPr>
            <p:cNvPr id="114767" name="Rectangle 79"/>
            <p:cNvSpPr>
              <a:spLocks noChangeArrowheads="1"/>
            </p:cNvSpPr>
            <p:nvPr/>
          </p:nvSpPr>
          <p:spPr bwMode="auto">
            <a:xfrm>
              <a:off x="1680" y="912"/>
              <a:ext cx="384" cy="192"/>
            </a:xfrm>
            <a:prstGeom prst="rect">
              <a:avLst/>
            </a:prstGeom>
            <a:noFill/>
            <a:ln w="9525">
              <a:noFill/>
              <a:miter lim="800000"/>
              <a:headEnd/>
              <a:tailEnd/>
            </a:ln>
            <a:effectLst/>
          </p:spPr>
          <p:txBody>
            <a:bodyPr wrap="none" anchor="ctr"/>
            <a:lstStyle/>
            <a:p>
              <a:pPr algn="ctr"/>
              <a:r>
                <a:rPr lang="en-US" sz="1200" b="1">
                  <a:latin typeface="Times New Roman" pitchFamily="18" charset="0"/>
                  <a:cs typeface="Times New Roman" pitchFamily="18" charset="0"/>
                </a:rPr>
                <a:t>Control</a:t>
              </a:r>
            </a:p>
          </p:txBody>
        </p:sp>
        <p:sp>
          <p:nvSpPr>
            <p:cNvPr id="114768" name="Rectangle 80"/>
            <p:cNvSpPr>
              <a:spLocks noChangeArrowheads="1"/>
            </p:cNvSpPr>
            <p:nvPr/>
          </p:nvSpPr>
          <p:spPr bwMode="auto">
            <a:xfrm>
              <a:off x="2640" y="1104"/>
              <a:ext cx="480" cy="48"/>
            </a:xfrm>
            <a:prstGeom prst="rect">
              <a:avLst/>
            </a:prstGeom>
            <a:noFill/>
            <a:ln w="9525">
              <a:noFill/>
              <a:miter lim="800000"/>
              <a:headEnd/>
              <a:tailEnd/>
            </a:ln>
            <a:effectLst/>
          </p:spPr>
          <p:txBody>
            <a:bodyPr wrap="none" anchor="ctr"/>
            <a:lstStyle/>
            <a:p>
              <a:pPr algn="ctr">
                <a:spcBef>
                  <a:spcPct val="30000"/>
                </a:spcBef>
              </a:pPr>
              <a:r>
                <a:rPr lang="en-US" sz="1200" b="1">
                  <a:latin typeface="Times New Roman" pitchFamily="18" charset="0"/>
                  <a:cs typeface="Times New Roman" pitchFamily="18" charset="0"/>
                </a:rPr>
                <a:t>MMI</a:t>
              </a:r>
            </a:p>
            <a:p>
              <a:pPr algn="ctr"/>
              <a:endParaRPr lang="en-US" sz="2400" b="1">
                <a:latin typeface="Times New Roman" pitchFamily="18" charset="0"/>
                <a:cs typeface="Times New Roman" pitchFamily="18" charset="0"/>
              </a:endParaRPr>
            </a:p>
          </p:txBody>
        </p:sp>
      </p:grpSp>
      <p:sp>
        <p:nvSpPr>
          <p:cNvPr id="114769" name="Text Box 81"/>
          <p:cNvSpPr txBox="1">
            <a:spLocks noChangeArrowheads="1"/>
          </p:cNvSpPr>
          <p:nvPr/>
        </p:nvSpPr>
        <p:spPr bwMode="auto">
          <a:xfrm>
            <a:off x="1239838" y="6437313"/>
            <a:ext cx="5637212" cy="304800"/>
          </a:xfrm>
          <a:prstGeom prst="rect">
            <a:avLst/>
          </a:prstGeom>
          <a:noFill/>
          <a:ln w="9525">
            <a:noFill/>
            <a:miter lim="800000"/>
            <a:headEnd/>
            <a:tailEnd/>
          </a:ln>
          <a:effectLst/>
        </p:spPr>
        <p:txBody>
          <a:bodyPr>
            <a:spAutoFit/>
          </a:bodyPr>
          <a:lstStyle/>
          <a:p>
            <a:r>
              <a:rPr lang="en-US" sz="1400" b="1">
                <a:solidFill>
                  <a:srgbClr val="00FFFF"/>
                </a:solidFill>
                <a:latin typeface="Times New Roman" pitchFamily="18" charset="0"/>
                <a:cs typeface="Times New Roman" pitchFamily="18" charset="0"/>
              </a:rPr>
              <a:t>Azizi F et al. J Pediat Endocrinol Metab 2003; 16: 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additive="base">
                                        <p:cTn id="7" dur="500" fill="hold"/>
                                        <p:tgtEl>
                                          <p:spTgt spid="114691"/>
                                        </p:tgtEl>
                                        <p:attrNameLst>
                                          <p:attrName>ppt_x</p:attrName>
                                        </p:attrNameLst>
                                      </p:cBhvr>
                                      <p:tavLst>
                                        <p:tav tm="0">
                                          <p:val>
                                            <p:strVal val="#ppt_x"/>
                                          </p:val>
                                        </p:tav>
                                        <p:tav tm="100000">
                                          <p:val>
                                            <p:strVal val="#ppt_x"/>
                                          </p:val>
                                        </p:tav>
                                      </p:tavLst>
                                    </p:anim>
                                    <p:anim calcmode="lin" valueType="num">
                                      <p:cBhvr additive="base">
                                        <p:cTn id="8" dur="500" fill="hold"/>
                                        <p:tgtEl>
                                          <p:spTgt spid="114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k-tulip-flowers.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27088" y="115888"/>
            <a:ext cx="7696200" cy="914400"/>
          </a:xfrm>
        </p:spPr>
        <p:txBody>
          <a:bodyPr/>
          <a:lstStyle/>
          <a:p>
            <a:pPr algn="ctr"/>
            <a:r>
              <a:rPr lang="en-US" b="1" i="1">
                <a:solidFill>
                  <a:srgbClr val="66FF33"/>
                </a:solidFill>
                <a:latin typeface="Times New Roman" pitchFamily="18" charset="0"/>
                <a:cs typeface="Times New Roman" pitchFamily="18" charset="0"/>
              </a:rPr>
              <a:t>Drugs with antithyroid action</a:t>
            </a:r>
          </a:p>
        </p:txBody>
      </p:sp>
      <p:sp>
        <p:nvSpPr>
          <p:cNvPr id="39939" name="Rectangle 3"/>
          <p:cNvSpPr>
            <a:spLocks noGrp="1" noChangeArrowheads="1"/>
          </p:cNvSpPr>
          <p:nvPr>
            <p:ph type="body" idx="1"/>
          </p:nvPr>
        </p:nvSpPr>
        <p:spPr>
          <a:xfrm>
            <a:off x="539750" y="1196975"/>
            <a:ext cx="8208963" cy="4897438"/>
          </a:xfrm>
        </p:spPr>
        <p:txBody>
          <a:bodyPr/>
          <a:lstStyle/>
          <a:p>
            <a:pPr marL="533400" indent="-533400" algn="just">
              <a:lnSpc>
                <a:spcPct val="90000"/>
              </a:lnSpc>
              <a:buFontTx/>
              <a:buAutoNum type="arabicPeriod"/>
            </a:pPr>
            <a:r>
              <a:rPr lang="en-US" sz="2600" b="1">
                <a:solidFill>
                  <a:srgbClr val="FFFF00"/>
                </a:solidFill>
                <a:latin typeface="Times New Roman" pitchFamily="18" charset="0"/>
                <a:ea typeface="MS Mincho" pitchFamily="49" charset="-128"/>
                <a:cs typeface="Times New Roman" pitchFamily="18" charset="0"/>
              </a:rPr>
              <a:t>Thiocyanate and percholorate</a:t>
            </a:r>
            <a:r>
              <a:rPr lang="en-US" sz="2600" b="1">
                <a:latin typeface="Times New Roman" pitchFamily="18" charset="0"/>
                <a:ea typeface="MS Mincho" pitchFamily="49" charset="-128"/>
                <a:cs typeface="Times New Roman" pitchFamily="18" charset="0"/>
              </a:rPr>
              <a:t> inhibit thyroid iodine transport. </a:t>
            </a:r>
          </a:p>
          <a:p>
            <a:pPr marL="533400" indent="-533400" algn="just">
              <a:lnSpc>
                <a:spcPct val="90000"/>
              </a:lnSpc>
              <a:buFontTx/>
              <a:buAutoNum type="arabicPeriod"/>
            </a:pPr>
            <a:r>
              <a:rPr lang="en-US" sz="2600" b="1">
                <a:solidFill>
                  <a:srgbClr val="FFFF00"/>
                </a:solidFill>
                <a:latin typeface="Times New Roman" pitchFamily="18" charset="0"/>
                <a:ea typeface="MS Mincho" pitchFamily="49" charset="-128"/>
                <a:cs typeface="Times New Roman" pitchFamily="18" charset="0"/>
              </a:rPr>
              <a:t>Iodine and iodine-containing agents</a:t>
            </a:r>
            <a:r>
              <a:rPr lang="en-US" sz="2600" b="1">
                <a:latin typeface="Times New Roman" pitchFamily="18" charset="0"/>
                <a:ea typeface="MS Mincho" pitchFamily="49" charset="-128"/>
                <a:cs typeface="Times New Roman" pitchFamily="18" charset="0"/>
              </a:rPr>
              <a:t> and </a:t>
            </a:r>
            <a:r>
              <a:rPr lang="en-US" sz="2600" b="1">
                <a:solidFill>
                  <a:srgbClr val="FFFF00"/>
                </a:solidFill>
                <a:latin typeface="Times New Roman" pitchFamily="18" charset="0"/>
                <a:ea typeface="MS Mincho" pitchFamily="49" charset="-128"/>
                <a:cs typeface="Times New Roman" pitchFamily="18" charset="0"/>
              </a:rPr>
              <a:t>lithium</a:t>
            </a:r>
            <a:r>
              <a:rPr lang="en-US" sz="2600" b="1">
                <a:latin typeface="Times New Roman" pitchFamily="18" charset="0"/>
                <a:ea typeface="MS Mincho" pitchFamily="49" charset="-128"/>
                <a:cs typeface="Times New Roman" pitchFamily="18" charset="0"/>
              </a:rPr>
              <a:t> inhibit hormone release </a:t>
            </a:r>
          </a:p>
          <a:p>
            <a:pPr marL="533400" indent="-533400" algn="just">
              <a:lnSpc>
                <a:spcPct val="90000"/>
              </a:lnSpc>
              <a:buFontTx/>
              <a:buAutoNum type="arabicPeriod"/>
            </a:pPr>
            <a:r>
              <a:rPr lang="en-US" sz="2600" b="1">
                <a:latin typeface="Times New Roman" pitchFamily="18" charset="0"/>
                <a:ea typeface="MS Mincho" pitchFamily="49" charset="-128"/>
                <a:cs typeface="Times New Roman" pitchFamily="18" charset="0"/>
              </a:rPr>
              <a:t>The iodine-containing contrast agent sodium </a:t>
            </a:r>
            <a:r>
              <a:rPr lang="en-US" sz="2600" b="1">
                <a:solidFill>
                  <a:srgbClr val="FFFF00"/>
                </a:solidFill>
                <a:latin typeface="Times New Roman" pitchFamily="18" charset="0"/>
                <a:ea typeface="MS Mincho" pitchFamily="49" charset="-128"/>
                <a:cs typeface="Times New Roman" pitchFamily="18" charset="0"/>
              </a:rPr>
              <a:t>ipodate</a:t>
            </a:r>
            <a:r>
              <a:rPr lang="en-US" sz="2600" b="1">
                <a:latin typeface="Times New Roman" pitchFamily="18" charset="0"/>
                <a:ea typeface="MS Mincho" pitchFamily="49" charset="-128"/>
                <a:cs typeface="Times New Roman" pitchFamily="18" charset="0"/>
              </a:rPr>
              <a:t> also inhibits peripheral T3 production from thyroxine T4 </a:t>
            </a:r>
          </a:p>
          <a:p>
            <a:pPr marL="533400" indent="-533400" algn="just">
              <a:lnSpc>
                <a:spcPct val="90000"/>
              </a:lnSpc>
              <a:buFontTx/>
              <a:buAutoNum type="arabicPeriod"/>
            </a:pPr>
            <a:r>
              <a:rPr lang="en-US" sz="2600" b="1">
                <a:solidFill>
                  <a:srgbClr val="FFFF00"/>
                </a:solidFill>
                <a:latin typeface="Times New Roman" pitchFamily="18" charset="0"/>
                <a:ea typeface="MS Mincho" pitchFamily="49" charset="-128"/>
                <a:cs typeface="Times New Roman" pitchFamily="18" charset="0"/>
              </a:rPr>
              <a:t>Dexamethasone</a:t>
            </a:r>
            <a:r>
              <a:rPr lang="en-US" sz="2600" b="1">
                <a:latin typeface="Times New Roman" pitchFamily="18" charset="0"/>
                <a:ea typeface="MS Mincho" pitchFamily="49" charset="-128"/>
                <a:cs typeface="Times New Roman" pitchFamily="18" charset="0"/>
              </a:rPr>
              <a:t> inhibits the glandular secretion of thyroid hormones and the peripheral conversion of T4 to T3 </a:t>
            </a:r>
          </a:p>
          <a:p>
            <a:pPr marL="533400" indent="-533400" algn="just">
              <a:lnSpc>
                <a:spcPct val="90000"/>
              </a:lnSpc>
              <a:buFontTx/>
              <a:buNone/>
            </a:pPr>
            <a:endParaRPr lang="en-US" sz="2600" b="1">
              <a:latin typeface="Times New Roman" pitchFamily="18" charset="0"/>
              <a:ea typeface="MS Mincho" pitchFamily="49" charset="-128"/>
              <a:cs typeface="Times New Roman" pitchFamily="18" charset="0"/>
            </a:endParaRPr>
          </a:p>
          <a:p>
            <a:pPr marL="533400" indent="-533400">
              <a:lnSpc>
                <a:spcPct val="90000"/>
              </a:lnSpc>
              <a:buFontTx/>
              <a:buNone/>
            </a:pPr>
            <a:r>
              <a:rPr lang="en-US" sz="2600" b="1">
                <a:latin typeface="Times New Roman" pitchFamily="18" charset="0"/>
                <a:ea typeface="MS Mincho" pitchFamily="49" charset="-128"/>
                <a:cs typeface="Times New Roman" pitchFamily="18" charset="0"/>
              </a:rPr>
              <a:t>	However, their use in the treatment of thyrotoxicosis is limited.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Untitled-2"/>
          <p:cNvPicPr>
            <a:picLocks noChangeAspect="1" noChangeArrowheads="1"/>
          </p:cNvPicPr>
          <p:nvPr/>
        </p:nvPicPr>
        <p:blipFill>
          <a:blip r:embed="rId2" cstate="print"/>
          <a:srcRect l="8772" t="25999" r="10527" b="4823"/>
          <a:stretch>
            <a:fillRect/>
          </a:stretch>
        </p:blipFill>
        <p:spPr bwMode="auto">
          <a:xfrm>
            <a:off x="323850" y="836613"/>
            <a:ext cx="8534400" cy="4543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wipe(down)">
                                      <p:cBhvr>
                                        <p:cTn id="7" dur="5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Untitled-3"/>
          <p:cNvPicPr>
            <a:picLocks noChangeAspect="1" noChangeArrowheads="1"/>
          </p:cNvPicPr>
          <p:nvPr/>
        </p:nvPicPr>
        <p:blipFill>
          <a:blip r:embed="rId2" cstate="print"/>
          <a:srcRect/>
          <a:stretch>
            <a:fillRect/>
          </a:stretch>
        </p:blipFill>
        <p:spPr bwMode="auto">
          <a:xfrm>
            <a:off x="504825" y="0"/>
            <a:ext cx="7380288" cy="6832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wipe(down)">
                                      <p:cBhvr>
                                        <p:cTn id="7"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31800" y="282575"/>
            <a:ext cx="8604250" cy="914400"/>
          </a:xfrm>
        </p:spPr>
        <p:txBody>
          <a:bodyPr/>
          <a:lstStyle/>
          <a:p>
            <a:r>
              <a:rPr lang="en-US" sz="3600" b="1" i="1">
                <a:solidFill>
                  <a:srgbClr val="00FF00"/>
                </a:solidFill>
                <a:latin typeface="Times New Roman" pitchFamily="18" charset="0"/>
                <a:cs typeface="Times New Roman" pitchFamily="18" charset="0"/>
              </a:rPr>
              <a:t>Selected Pharmacologic Features of ATD</a:t>
            </a:r>
          </a:p>
        </p:txBody>
      </p:sp>
      <p:graphicFrame>
        <p:nvGraphicFramePr>
          <p:cNvPr id="138351" name="Group 111"/>
          <p:cNvGraphicFramePr>
            <a:graphicFrameLocks noGrp="1"/>
          </p:cNvGraphicFramePr>
          <p:nvPr>
            <p:ph idx="1"/>
          </p:nvPr>
        </p:nvGraphicFramePr>
        <p:xfrm>
          <a:off x="323850" y="1557338"/>
          <a:ext cx="8664575" cy="4229100"/>
        </p:xfrm>
        <a:graphic>
          <a:graphicData uri="http://schemas.openxmlformats.org/drawingml/2006/table">
            <a:tbl>
              <a:tblPr/>
              <a:tblGrid>
                <a:gridCol w="3805238"/>
                <a:gridCol w="2374900"/>
                <a:gridCol w="2484437"/>
              </a:tblGrid>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Feature</a:t>
                      </a:r>
                    </a:p>
                  </a:txBody>
                  <a:tcPr horzOverflow="overflow">
                    <a:lnL cap="flat">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Methimazole</a:t>
                      </a:r>
                    </a:p>
                  </a:txBody>
                  <a:tcPr horzOverflow="overflow">
                    <a:lnL>
                      <a:noFill/>
                    </a:lnL>
                    <a:lnR>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Propylthiouracil</a:t>
                      </a:r>
                    </a:p>
                  </a:txBody>
                  <a:tcPr horzOverflow="overflow">
                    <a:lnL>
                      <a:noFill/>
                    </a:lnL>
                    <a:lnR cap="flat">
                      <a:noFill/>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Serum protein binding</a:t>
                      </a:r>
                    </a:p>
                  </a:txBody>
                  <a:tcPr horzOverflow="overflow">
                    <a:lnL cap="flat">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None</a:t>
                      </a:r>
                    </a:p>
                  </a:txBody>
                  <a:tcPr horzOverflow="overflow">
                    <a:lnL>
                      <a:noFill/>
                    </a:lnL>
                    <a:lnR>
                      <a:noFill/>
                    </a:lnR>
                    <a:lnT w="28575" cap="flat" cmpd="sng" algn="ctr">
                      <a:solidFill>
                        <a:srgbClr val="FF33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75%</a:t>
                      </a:r>
                    </a:p>
                  </a:txBody>
                  <a:tcPr horzOverflow="overflow">
                    <a:lnL>
                      <a:noFill/>
                    </a:lnL>
                    <a:lnR cap="flat">
                      <a:noFill/>
                    </a:lnR>
                    <a:lnT w="28575" cap="flat" cmpd="sng" algn="ctr">
                      <a:solidFill>
                        <a:srgbClr val="FF3300"/>
                      </a:solidFill>
                      <a:prstDash val="solid"/>
                      <a:round/>
                      <a:headEnd type="none" w="med" len="med"/>
                      <a:tailEnd type="none" w="med" len="med"/>
                    </a:lnT>
                    <a:lnB>
                      <a:noFill/>
                    </a:lnB>
                    <a:lnTlToBr>
                      <a:noFill/>
                    </a:lnTlToBr>
                    <a:lnBlToTr>
                      <a:noFill/>
                    </a:lnBlToTr>
                    <a:noFill/>
                  </a:tcPr>
                </a:tc>
              </a:tr>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Serum half-life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4-6 h</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1-2h</a:t>
                      </a:r>
                    </a:p>
                  </a:txBody>
                  <a:tcPr horzOverflow="overflow">
                    <a:lnL>
                      <a:noFill/>
                    </a:lnL>
                    <a:lnR cap="flat">
                      <a:noFill/>
                    </a:lnR>
                    <a:lnT>
                      <a:noFill/>
                    </a:lnT>
                    <a:lnB>
                      <a:noFill/>
                    </a:lnB>
                    <a:lnTlToBr>
                      <a:noFill/>
                    </a:lnTlToBr>
                    <a:lnBlToTr>
                      <a:noFill/>
                    </a:lnBlToTr>
                    <a:noFill/>
                  </a:tcPr>
                </a:tc>
              </a:tr>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500" b="1" i="0" u="none" strike="noStrike" cap="none" normalizeH="0" baseline="0" smtClean="0">
                          <a:ln>
                            <a:noFill/>
                          </a:ln>
                          <a:solidFill>
                            <a:srgbClr val="FFFF00"/>
                          </a:solidFill>
                          <a:effectLst/>
                          <a:latin typeface="Times New Roman" pitchFamily="18" charset="0"/>
                          <a:cs typeface="Times New Roman" pitchFamily="18" charset="0"/>
                        </a:rPr>
                        <a:t>Metabolism of drug</a:t>
                      </a:r>
                    </a:p>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Liver disease</a:t>
                      </a:r>
                    </a:p>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Kidney disease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endParaRPr kumimoji="0" lang="en-US" sz="2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Decreased</a:t>
                      </a:r>
                    </a:p>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Normal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endParaRPr kumimoji="0" lang="en-US" sz="2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Normal</a:t>
                      </a:r>
                    </a:p>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Normal</a:t>
                      </a:r>
                    </a:p>
                  </a:txBody>
                  <a:tcPr horzOverflow="overflow">
                    <a:lnL>
                      <a:noFill/>
                    </a:lnL>
                    <a:lnR cap="flat">
                      <a:noFill/>
                    </a:lnR>
                    <a:lnT>
                      <a:noFill/>
                    </a:lnT>
                    <a:lnB>
                      <a:noFill/>
                    </a:lnB>
                    <a:lnTlToBr>
                      <a:noFill/>
                    </a:lnTlToBr>
                    <a:lnBlToTr>
                      <a:noFill/>
                    </a:lnBlToTr>
                    <a:noFill/>
                  </a:tcPr>
                </a:tc>
              </a:tr>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Transplacental passage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cap="flat">
                      <a:noFill/>
                    </a:lnR>
                    <a:lnT>
                      <a:noFill/>
                    </a:lnT>
                    <a:lnB>
                      <a:noFill/>
                    </a:lnB>
                    <a:lnTlToBr>
                      <a:noFill/>
                    </a:lnTlToBr>
                    <a:lnBlToTr>
                      <a:noFill/>
                    </a:lnBlToTr>
                    <a:noFill/>
                  </a:tcPr>
                </a:tc>
              </a:tr>
              <a:tr h="49530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Concentration in breast milk</a:t>
                      </a:r>
                    </a:p>
                  </a:txBody>
                  <a:tcPr horzOverflow="overflow">
                    <a:lnL cap="flat">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Higher</a:t>
                      </a:r>
                    </a:p>
                  </a:txBody>
                  <a:tcPr horzOverflow="overflow">
                    <a:lnL>
                      <a:noFill/>
                    </a:lnL>
                    <a:lnR>
                      <a:noFill/>
                    </a:lnR>
                    <a:lnT>
                      <a:noFill/>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Low</a:t>
                      </a:r>
                    </a:p>
                  </a:txBody>
                  <a:tcPr horzOverflow="overflow">
                    <a:lnL>
                      <a:noFill/>
                    </a:lnL>
                    <a:lnR cap="flat">
                      <a:noFill/>
                    </a:lnR>
                    <a:lnT>
                      <a:noFill/>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138347" name="Rectangle 107"/>
          <p:cNvSpPr>
            <a:spLocks noChangeArrowheads="1"/>
          </p:cNvSpPr>
          <p:nvPr/>
        </p:nvSpPr>
        <p:spPr bwMode="auto">
          <a:xfrm>
            <a:off x="4932363" y="2708275"/>
            <a:ext cx="863600" cy="504825"/>
          </a:xfrm>
          <a:prstGeom prst="rect">
            <a:avLst/>
          </a:prstGeom>
          <a:noFill/>
          <a:ln w="25400">
            <a:solidFill>
              <a:srgbClr val="FF0000"/>
            </a:solidFill>
            <a:miter lim="800000"/>
            <a:headEnd/>
            <a:tailEnd/>
          </a:ln>
          <a:effectLst/>
        </p:spPr>
        <p:txBody>
          <a:bodyPr wrap="none" anchor="ctr"/>
          <a:lstStyle/>
          <a:p>
            <a:endParaRPr lang="en-US"/>
          </a:p>
        </p:txBody>
      </p:sp>
      <p:sp>
        <p:nvSpPr>
          <p:cNvPr id="138348" name="Rectangle 108"/>
          <p:cNvSpPr>
            <a:spLocks noChangeArrowheads="1"/>
          </p:cNvSpPr>
          <p:nvPr/>
        </p:nvSpPr>
        <p:spPr bwMode="auto">
          <a:xfrm>
            <a:off x="7308850" y="2708275"/>
            <a:ext cx="863600" cy="504825"/>
          </a:xfrm>
          <a:prstGeom prst="rect">
            <a:avLst/>
          </a:prstGeom>
          <a:noFill/>
          <a:ln w="25400">
            <a:solidFill>
              <a:srgbClr val="FF0000"/>
            </a:solidFill>
            <a:miter lim="800000"/>
            <a:headEnd/>
            <a:tailEnd/>
          </a:ln>
          <a:effectLst/>
        </p:spPr>
        <p:txBody>
          <a:bodyPr wrap="none" anchor="ctr"/>
          <a:lstStyle/>
          <a:p>
            <a:endParaRPr lang="en-US"/>
          </a:p>
        </p:txBody>
      </p:sp>
      <p:sp>
        <p:nvSpPr>
          <p:cNvPr id="138349" name="Rectangle 109"/>
          <p:cNvSpPr>
            <a:spLocks noChangeArrowheads="1"/>
          </p:cNvSpPr>
          <p:nvPr/>
        </p:nvSpPr>
        <p:spPr bwMode="auto">
          <a:xfrm>
            <a:off x="7308850" y="4724400"/>
            <a:ext cx="863600" cy="504825"/>
          </a:xfrm>
          <a:prstGeom prst="rect">
            <a:avLst/>
          </a:prstGeom>
          <a:noFill/>
          <a:ln w="25400">
            <a:solidFill>
              <a:srgbClr val="FF0000"/>
            </a:solidFill>
            <a:miter lim="800000"/>
            <a:headEnd/>
            <a:tailEnd/>
          </a:ln>
          <a:effectLst/>
        </p:spPr>
        <p:txBody>
          <a:bodyPr wrap="none" anchor="ctr"/>
          <a:lstStyle/>
          <a:p>
            <a:endParaRPr lang="en-US"/>
          </a:p>
        </p:txBody>
      </p:sp>
      <p:sp>
        <p:nvSpPr>
          <p:cNvPr id="138350" name="Rectangle 110"/>
          <p:cNvSpPr>
            <a:spLocks noChangeArrowheads="1"/>
          </p:cNvSpPr>
          <p:nvPr/>
        </p:nvSpPr>
        <p:spPr bwMode="auto">
          <a:xfrm>
            <a:off x="4860925" y="4724400"/>
            <a:ext cx="863600" cy="504825"/>
          </a:xfrm>
          <a:prstGeom prst="rect">
            <a:avLst/>
          </a:prstGeom>
          <a:noFill/>
          <a:ln w="25400">
            <a:solidFill>
              <a:srgbClr val="FF0000"/>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38351"/>
                                        </p:tgtEl>
                                        <p:attrNameLst>
                                          <p:attrName>style.visibility</p:attrName>
                                        </p:attrNameLst>
                                      </p:cBhvr>
                                      <p:to>
                                        <p:strVal val="visible"/>
                                      </p:to>
                                    </p:set>
                                    <p:animEffect transition="in" filter="slide(fromBottom)">
                                      <p:cBhvr>
                                        <p:cTn id="7" dur="500"/>
                                        <p:tgtEl>
                                          <p:spTgt spid="13835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3834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38348"/>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138350"/>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138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7" grpId="0" animBg="1"/>
      <p:bldP spid="138348" grpId="0" animBg="1"/>
      <p:bldP spid="138349" grpId="0" animBg="1"/>
      <p:bldP spid="1383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4213" y="333375"/>
            <a:ext cx="7696200" cy="914400"/>
          </a:xfrm>
        </p:spPr>
        <p:txBody>
          <a:bodyPr/>
          <a:lstStyle/>
          <a:p>
            <a:pPr algn="ctr"/>
            <a:r>
              <a:rPr lang="en-US" b="1" i="1">
                <a:solidFill>
                  <a:srgbClr val="00FF00"/>
                </a:solidFill>
                <a:latin typeface="Times New Roman" pitchFamily="18" charset="0"/>
                <a:cs typeface="Times New Roman" pitchFamily="18" charset="0"/>
              </a:rPr>
              <a:t>Causes of Thyrotoxicosis</a:t>
            </a:r>
          </a:p>
        </p:txBody>
      </p:sp>
      <p:sp>
        <p:nvSpPr>
          <p:cNvPr id="177155" name="Rectangle 3"/>
          <p:cNvSpPr>
            <a:spLocks noGrp="1" noChangeArrowheads="1"/>
          </p:cNvSpPr>
          <p:nvPr>
            <p:ph type="body" idx="1"/>
          </p:nvPr>
        </p:nvSpPr>
        <p:spPr>
          <a:xfrm>
            <a:off x="755650" y="1628775"/>
            <a:ext cx="7696200" cy="2079625"/>
          </a:xfrm>
        </p:spPr>
        <p:txBody>
          <a:bodyPr/>
          <a:lstStyle/>
          <a:p>
            <a:pPr>
              <a:buClr>
                <a:srgbClr val="FF3300"/>
              </a:buClr>
            </a:pPr>
            <a:r>
              <a:rPr lang="en-US" b="1">
                <a:latin typeface="Times New Roman" pitchFamily="18" charset="0"/>
                <a:cs typeface="Times New Roman" pitchFamily="18" charset="0"/>
              </a:rPr>
              <a:t>Diffuse toxic goiter</a:t>
            </a:r>
          </a:p>
          <a:p>
            <a:pPr>
              <a:buClr>
                <a:srgbClr val="FF3300"/>
              </a:buClr>
            </a:pPr>
            <a:r>
              <a:rPr lang="en-US" b="1">
                <a:latin typeface="Times New Roman" pitchFamily="18" charset="0"/>
                <a:cs typeface="Times New Roman" pitchFamily="18" charset="0"/>
              </a:rPr>
              <a:t>Toxic multinodular goiter</a:t>
            </a:r>
          </a:p>
          <a:p>
            <a:pPr>
              <a:buClr>
                <a:srgbClr val="FF3300"/>
              </a:buClr>
            </a:pPr>
            <a:r>
              <a:rPr lang="en-US" b="1">
                <a:latin typeface="Times New Roman" pitchFamily="18" charset="0"/>
                <a:cs typeface="Times New Roman" pitchFamily="18" charset="0"/>
              </a:rPr>
              <a:t>Toxic adenoma</a:t>
            </a:r>
          </a:p>
          <a:p>
            <a:pPr>
              <a:buFontTx/>
              <a:buNone/>
            </a:pPr>
            <a:endParaRPr lang="en-US" b="1">
              <a:latin typeface="Times New Roman" pitchFamily="18" charset="0"/>
              <a:cs typeface="Times New Roman" pitchFamily="18" charset="0"/>
            </a:endParaRPr>
          </a:p>
        </p:txBody>
      </p:sp>
      <p:sp>
        <p:nvSpPr>
          <p:cNvPr id="177156" name="Text Box 4"/>
          <p:cNvSpPr txBox="1">
            <a:spLocks noChangeArrowheads="1"/>
          </p:cNvSpPr>
          <p:nvPr/>
        </p:nvSpPr>
        <p:spPr bwMode="auto">
          <a:xfrm>
            <a:off x="1166813" y="3716338"/>
            <a:ext cx="6645275" cy="1917700"/>
          </a:xfrm>
          <a:prstGeom prst="rect">
            <a:avLst/>
          </a:prstGeom>
          <a:noFill/>
          <a:ln w="9525">
            <a:noFill/>
            <a:miter lim="800000"/>
            <a:headEnd/>
            <a:tailEnd/>
          </a:ln>
          <a:effectLst/>
        </p:spPr>
        <p:txBody>
          <a:bodyPr>
            <a:spAutoFit/>
          </a:bodyPr>
          <a:lstStyle/>
          <a:p>
            <a:pPr>
              <a:lnSpc>
                <a:spcPct val="120000"/>
              </a:lnSpc>
              <a:buFontTx/>
              <a:buChar char="•"/>
            </a:pPr>
            <a:r>
              <a:rPr lang="en-US" sz="2000">
                <a:latin typeface="Times New Roman" pitchFamily="18" charset="0"/>
                <a:cs typeface="Times New Roman" pitchFamily="18" charset="0"/>
              </a:rPr>
              <a:t>Iatrogenic			Subacute thyroiditis</a:t>
            </a:r>
          </a:p>
          <a:p>
            <a:pPr>
              <a:lnSpc>
                <a:spcPct val="120000"/>
              </a:lnSpc>
              <a:buFontTx/>
              <a:buChar char="•"/>
            </a:pPr>
            <a:r>
              <a:rPr lang="en-US" sz="2000">
                <a:latin typeface="Times New Roman" pitchFamily="18" charset="0"/>
                <a:cs typeface="Times New Roman" pitchFamily="18" charset="0"/>
              </a:rPr>
              <a:t>Iodine excess			Spontaneously resolving</a:t>
            </a:r>
          </a:p>
          <a:p>
            <a:pPr>
              <a:lnSpc>
                <a:spcPct val="120000"/>
              </a:lnSpc>
              <a:buFontTx/>
              <a:buChar char="•"/>
            </a:pPr>
            <a:r>
              <a:rPr lang="en-US" sz="2000">
                <a:latin typeface="Times New Roman" pitchFamily="18" charset="0"/>
                <a:cs typeface="Times New Roman" pitchFamily="18" charset="0"/>
              </a:rPr>
              <a:t>Postpartum thyroiditis		Trophoblastic tumors</a:t>
            </a:r>
          </a:p>
          <a:p>
            <a:pPr>
              <a:lnSpc>
                <a:spcPct val="120000"/>
              </a:lnSpc>
              <a:buFontTx/>
              <a:buChar char="•"/>
            </a:pPr>
            <a:r>
              <a:rPr lang="en-US" sz="2000">
                <a:latin typeface="Times New Roman" pitchFamily="18" charset="0"/>
                <a:cs typeface="Times New Roman" pitchFamily="18" charset="0"/>
              </a:rPr>
              <a:t>Strauma overaii			Hashitoxicosis</a:t>
            </a:r>
          </a:p>
          <a:p>
            <a:pPr>
              <a:lnSpc>
                <a:spcPct val="120000"/>
              </a:lnSpc>
              <a:buFontTx/>
              <a:buChar char="•"/>
            </a:pPr>
            <a:r>
              <a:rPr lang="en-US" sz="2000">
                <a:latin typeface="Times New Roman" pitchFamily="18" charset="0"/>
                <a:cs typeface="Times New Roman" pitchFamily="18" charset="0"/>
              </a:rPr>
              <a:t>TSH- secreting			Metastatic thyroid ca</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11"/>
          <p:cNvPicPr>
            <a:picLocks noGrp="1" noChangeAspect="1" noChangeArrowheads="1"/>
          </p:cNvPicPr>
          <p:nvPr>
            <p:ph/>
          </p:nvPr>
        </p:nvPicPr>
        <p:blipFill>
          <a:blip r:embed="rId3" cstate="print"/>
          <a:srcRect l="7483" t="8009" r="7483" b="19560"/>
          <a:stretch>
            <a:fillRect/>
          </a:stretch>
        </p:blipFill>
        <p:spPr>
          <a:xfrm>
            <a:off x="0" y="0"/>
            <a:ext cx="9144000" cy="6858000"/>
          </a:xfrm>
          <a:no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01072119">
  <a:themeElements>
    <a:clrScheme name="01072119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01072119">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19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72119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72119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01072119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01072119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01072119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01072119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01072119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01072119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01072119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01072119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01072119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01072119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01072119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1887</TotalTime>
  <Words>1680</Words>
  <Application>Microsoft Office PowerPoint</Application>
  <PresentationFormat>On-screen Show (4:3)</PresentationFormat>
  <Paragraphs>514</Paragraphs>
  <Slides>38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01072119</vt:lpstr>
      <vt:lpstr>Presentation</vt:lpstr>
      <vt:lpstr>Chart</vt:lpstr>
      <vt:lpstr>Slide 1</vt:lpstr>
      <vt:lpstr>Slide 2</vt:lpstr>
      <vt:lpstr>Introduction</vt:lpstr>
      <vt:lpstr>Drugs with antithyroid action</vt:lpstr>
      <vt:lpstr>Slide 5</vt:lpstr>
      <vt:lpstr>Slide 6</vt:lpstr>
      <vt:lpstr>Selected Pharmacologic Features of ATD</vt:lpstr>
      <vt:lpstr>Causes of Thyrotoxicosis</vt:lpstr>
      <vt:lpstr>Slide 9</vt:lpstr>
      <vt:lpstr>Slide 10</vt:lpstr>
      <vt:lpstr>Factors favoring relapse of thyrotoxicosis after treatment of Graves’ disease with thionamides</vt:lpstr>
      <vt:lpstr>Duration of therapy with thionamides</vt:lpstr>
      <vt:lpstr>Frequently seen adverse reactions to thionamide agents*</vt:lpstr>
      <vt:lpstr>The interval until agranulocytosis and /or neutropenia developed after starting antithyroid drug treatment</vt:lpstr>
      <vt:lpstr>Comparison of various properties of common thianomid drugs </vt:lpstr>
      <vt:lpstr>Major adverse reactions to propylthiouracil</vt:lpstr>
      <vt:lpstr>Number and proportion of unique reports for severe and mild liver injury by age group</vt:lpstr>
      <vt:lpstr>Total number of prescriptions dispensed for MMI and PTU from outpatient retail pharmacies, 1991–2008, according to Surveillance Data, Vector One: National Database, extracted March 2009</vt:lpstr>
      <vt:lpstr>Patients with Graves’ disease (no.=249). Survival analysis with respect to relapse of thyrotoxicosis comparing younger vs older patients (column 1) and comparing patients who discontinued methimazole treatment (group D) vs patients who maintained  treatment throughout the observation period (group M), either in younger patients (column 2) or in older ones (column 3)</vt:lpstr>
      <vt:lpstr>Kaplan-Meyer curves of relapse of thyrotoxicosis in 42 patients with Graves’ disease (age below 35 yr); 29 patients who discontinued methimazole treatment (D) vs 13 patients who maintained treatment throughout the observation period (M)</vt:lpstr>
      <vt:lpstr>Kaplan-Meyer curves of relapse of thyrotoxicosis in 207 patients with Graves’ disease (age above 35 yr); 92 patients who discontinued methimazole treatment (D) vs 105 patients who maintained treatment throughout the observation period (M)</vt:lpstr>
      <vt:lpstr>Slide 22</vt:lpstr>
      <vt:lpstr>Special considerations</vt:lpstr>
      <vt:lpstr>Slide 24</vt:lpstr>
      <vt:lpstr>Antithyroid Treatment in Pregnancy</vt:lpstr>
      <vt:lpstr>Why PTU has been preferred by some specialists?</vt:lpstr>
      <vt:lpstr>Slide 27</vt:lpstr>
      <vt:lpstr>Slide 28</vt:lpstr>
      <vt:lpstr>Literature review of aplasia cutis congenita after exposure to methimazole in utero</vt:lpstr>
      <vt:lpstr>Congenital anomalies</vt:lpstr>
      <vt:lpstr>Reports of Choanal Atresia and Gastro-infstinal Anomalies with Methimazol/Carbimazole</vt:lpstr>
      <vt:lpstr>Expected yearly occurance of congenital anomalies in hyperthyroid pregnancies in the world</vt:lpstr>
      <vt:lpstr>Slide 33</vt:lpstr>
      <vt:lpstr>Management of Postpartum thyrotoxicosis</vt:lpstr>
      <vt:lpstr>Thionamides and Lactation</vt:lpstr>
      <vt:lpstr>Antithyroid drugs and breast-feeding</vt:lpstr>
      <vt:lpstr>Verbal (A) and performance (B) components of were Wechsler test score in children breast-fed while mothers taking methimazole and in controls</vt:lpstr>
      <vt:lpstr>Slide 38</vt:lpstr>
    </vt:vector>
  </TitlesOfParts>
  <Company>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marjan</dc:creator>
  <cp:lastModifiedBy>RI-F0503-F</cp:lastModifiedBy>
  <cp:revision>302</cp:revision>
  <cp:lastPrinted>1601-01-01T00:00:00Z</cp:lastPrinted>
  <dcterms:created xsi:type="dcterms:W3CDTF">2006-04-29T10:17:20Z</dcterms:created>
  <dcterms:modified xsi:type="dcterms:W3CDTF">2011-01-11T05:04:36Z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TC010721191033</vt:lpwstr>
  </property>
</Properties>
</file>