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439" r:id="rId2"/>
    <p:sldId id="390" r:id="rId3"/>
    <p:sldId id="430" r:id="rId4"/>
    <p:sldId id="431" r:id="rId5"/>
    <p:sldId id="392" r:id="rId6"/>
    <p:sldId id="393" r:id="rId7"/>
    <p:sldId id="394" r:id="rId8"/>
    <p:sldId id="395" r:id="rId9"/>
    <p:sldId id="424" r:id="rId10"/>
    <p:sldId id="435" r:id="rId11"/>
    <p:sldId id="425" r:id="rId12"/>
    <p:sldId id="427" r:id="rId13"/>
    <p:sldId id="426" r:id="rId14"/>
    <p:sldId id="428" r:id="rId15"/>
    <p:sldId id="429" r:id="rId16"/>
    <p:sldId id="432" r:id="rId17"/>
    <p:sldId id="433" r:id="rId18"/>
    <p:sldId id="434" r:id="rId19"/>
    <p:sldId id="396" r:id="rId20"/>
    <p:sldId id="397" r:id="rId21"/>
    <p:sldId id="398" r:id="rId22"/>
    <p:sldId id="399" r:id="rId23"/>
    <p:sldId id="400" r:id="rId24"/>
    <p:sldId id="411" r:id="rId25"/>
    <p:sldId id="412" r:id="rId26"/>
    <p:sldId id="413" r:id="rId27"/>
    <p:sldId id="414" r:id="rId28"/>
    <p:sldId id="418" r:id="rId29"/>
    <p:sldId id="415" r:id="rId30"/>
    <p:sldId id="416" r:id="rId31"/>
    <p:sldId id="417" r:id="rId32"/>
    <p:sldId id="401" r:id="rId33"/>
    <p:sldId id="419" r:id="rId34"/>
    <p:sldId id="402" r:id="rId35"/>
    <p:sldId id="403" r:id="rId36"/>
    <p:sldId id="404" r:id="rId37"/>
    <p:sldId id="405" r:id="rId38"/>
    <p:sldId id="406" r:id="rId39"/>
    <p:sldId id="436" r:id="rId40"/>
    <p:sldId id="43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howGuides="1"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7E555-6E48-4FBD-8CD0-AC3BD055A3FA}" type="datetimeFigureOut">
              <a:rPr lang="en-US" smtClean="0"/>
              <a:pPr/>
              <a:t>1/20/2018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A7B03-9EEC-4D0C-BEB9-17527FF90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A7B03-9EEC-4D0C-BEB9-17527FF90D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CE37DF-EBC4-4E2F-901B-A5A33EFB8EB5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0C00B6-DD35-4F0E-BF23-020285A59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0451-6CE8-4DFD-A5D6-CE6BA40EDE37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9702-45DE-44D4-963A-ACB5DDC1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EC66-10E3-4F09-B9E9-93CB9D661A9B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2845-1AF8-4EDA-A731-16025DC32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083C-8B11-4D29-BE6D-83A67899544D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A4145-E69E-4868-9F99-8F2841142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CE76FE-AD47-4C16-B478-839B3670E940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9CF5E2-8C68-4468-9AEE-038A4E35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BBB10-3987-4566-BB17-D8D9859E1A0A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506B-6E10-42C4-9B7A-FB7F6D1C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FB5FB-766C-4DFC-9215-96B705216F52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381BD1-B7C8-4610-BFBD-9AFA80DD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CA50-2A35-44EF-B3AB-E2AE04671F15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5212-124E-4A46-A537-BC95CBD1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6DBCC2-1DC8-43F2-B68B-AC19E7E78E0F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B1CDBD-5118-47D6-AD8E-2FA542E7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C1146-5BEE-4452-A9B3-D3B8CDEB1913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27AC41-D0CE-482A-ABA2-D8A7C605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98D544-EE4D-4566-8F04-1D77E2106ACB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E0C6A4-0808-47C8-A130-F0EEA6ED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11F72A4-389A-4A94-ACCC-E256348DC258}" type="datetimeFigureOut">
              <a:rPr lang="en-US"/>
              <a:pPr>
                <a:defRPr/>
              </a:pPr>
              <a:t>1/20/2018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F88B90-A0E6-4AF0-97FB-7E1BC740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794" cy="1143000"/>
          </a:xfrm>
        </p:spPr>
        <p:txBody>
          <a:bodyPr/>
          <a:lstStyle/>
          <a:p>
            <a:r>
              <a:rPr lang="fa-IR" dirty="0" smtClean="0"/>
              <a:t>به نام خدا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9832" y="2708920"/>
            <a:ext cx="5641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/>
              <a:t>فیزیولوژی هموستاز گلوکز و علل هیپوگلیسمی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glucose form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28800"/>
            <a:ext cx="2717329" cy="31068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484784"/>
            <a:ext cx="43885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Glucose traverse from plasma membrane </a:t>
            </a:r>
          </a:p>
          <a:p>
            <a:r>
              <a:rPr lang="en-US" sz="2800" b="1" dirty="0" smtClean="0"/>
              <a:t>is rate limiting in muscle and adipose tissue.</a:t>
            </a:r>
          </a:p>
          <a:p>
            <a:r>
              <a:rPr lang="en-US" sz="2800" b="1" dirty="0" smtClean="0"/>
              <a:t> Plasma membrane of liver, brain, and </a:t>
            </a:r>
          </a:p>
          <a:p>
            <a:r>
              <a:rPr lang="en-US" sz="2800" b="1" dirty="0" smtClean="0"/>
              <a:t>erythrocytes are freely permeable to glucose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Fuel Flux in Postabsorptive Period</a:t>
            </a:r>
            <a:br>
              <a:rPr lang="en-US" dirty="0" smtClean="0"/>
            </a:br>
            <a:r>
              <a:rPr lang="en-US" dirty="0" smtClean="0"/>
              <a:t>8-12 hour after last meal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666529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84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Plasma insulin levels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8-15 micro U/ml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Glucagon levels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60-150 pg/ml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Liver glucose output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2-3 mg/glucose/kg/min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Liver glucose output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150-180 mg glucose/min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Liver glycogen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100 g 12 hour after a meal provides 85-90 % of hepatic glucose output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Hepatic glucose output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Dynamic interaction between basal insulin and glucagon in the portal vein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5348288" y="0"/>
          <a:ext cx="37957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Image" r:id="rId3" imgW="4296375" imgH="7763959" progId="">
                  <p:embed/>
                </p:oleObj>
              </mc:Choice>
              <mc:Fallback>
                <p:oleObj name="Image" r:id="rId3" imgW="4296375" imgH="7763959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288" y="0"/>
                        <a:ext cx="37957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0" y="0"/>
          <a:ext cx="36988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Image" r:id="rId5" imgW="3600000" imgH="6676190" progId="">
                  <p:embed/>
                </p:oleObj>
              </mc:Choice>
              <mc:Fallback>
                <p:oleObj name="Image" r:id="rId5" imgW="3600000" imgH="667619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6988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Systemic Glucose Balance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Glucose influx into the circulation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Glucose efflux out of the circulation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 liver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Ongoing brain glucose utilization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 kidneys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Variable glucose utilization by muscle, fat, liver, kidneys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Fuel Flux in Intact Man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The low level of insulin peripherally during the postabsorptive period directs distribution of glucose to noninsulin sensitive tissues principally the </a:t>
            </a:r>
            <a:r>
              <a:rPr lang="en-US" dirty="0" err="1" smtClean="0"/>
              <a:t>barin</a:t>
            </a:r>
            <a:r>
              <a:rPr lang="en-US" dirty="0" smtClean="0"/>
              <a:t>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Glucose Utilization by Tissues in the Postabsorptive State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Brain and nervous system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100 mg/min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RBC, Renal medulla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Relatively small but important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Skeletal muscles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30 mg (less than 20%)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Lipolysis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Concentration of FFAs in the plasma: 10-25 mg/dl</a:t>
            </a:r>
          </a:p>
          <a:p>
            <a:r>
              <a:rPr lang="en-US" dirty="0" smtClean="0"/>
              <a:t>Turnover is rapid</a:t>
            </a:r>
          </a:p>
          <a:p>
            <a:r>
              <a:rPr lang="en-US" dirty="0" smtClean="0"/>
              <a:t>50% of FFA released from adipose tissue is taken up by the liver for oxidation or recycling as triglyceride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Lipolysis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Turnover of FFAs 150 g/day</a:t>
            </a:r>
          </a:p>
          <a:p>
            <a:r>
              <a:rPr lang="en-US" dirty="0" smtClean="0"/>
              <a:t>Supply 1050 kcal or about 70% of basal metabolic energy requirements</a:t>
            </a:r>
          </a:p>
          <a:p>
            <a:r>
              <a:rPr lang="en-US" dirty="0" smtClean="0"/>
              <a:t>Glycerol released during lipolysis can serve as a gluconeogenic precursor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Efflux of Amino Acids in Postabsorptive State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 efflux of about 0.9 g/kg/min from skeletal muscle</a:t>
            </a:r>
          </a:p>
          <a:p>
            <a:r>
              <a:rPr lang="en-US" dirty="0" smtClean="0"/>
              <a:t>Alanine and glutamine constituting two-thirds of the total alpha-amino-nitrogen</a:t>
            </a:r>
          </a:p>
          <a:p>
            <a:r>
              <a:rPr lang="en-US" dirty="0" smtClean="0"/>
              <a:t>The loss of potassium from skeletal muscle is about 10-12 mEq/hr during morning hours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Experiments: Controlled insulin-induced hypoglycemia in T2DM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Bradycardia</a:t>
            </a:r>
          </a:p>
          <a:p>
            <a:r>
              <a:rPr lang="en-US" dirty="0"/>
              <a:t>Ventricular ectopic beats</a:t>
            </a:r>
          </a:p>
          <a:p>
            <a:r>
              <a:rPr lang="en-US" dirty="0"/>
              <a:t>ST-segment depression </a:t>
            </a:r>
          </a:p>
          <a:p>
            <a:r>
              <a:rPr lang="en-US" dirty="0"/>
              <a:t>T-wave flattening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Hypoglycemia in Individuals with Diabetes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Severe</a:t>
                      </a:r>
                    </a:p>
                    <a:p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Requiring the assistance of another individual to administer rescue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therapy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Symptomatic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Typical symptoms, plasma glucose &lt;70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Asymptomatic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No symptoms, plasma glucose &lt;70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Probable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Typical symptoms, no plasma glucose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Pseudohypoglycemia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Typical symptoms, plasma glucose &gt;70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Experiments: Single and repeated hypoglycemic events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Acute inflammation</a:t>
            </a:r>
          </a:p>
          <a:p>
            <a:r>
              <a:rPr lang="en-US" dirty="0"/>
              <a:t>Oxidative stress</a:t>
            </a:r>
          </a:p>
          <a:p>
            <a:r>
              <a:rPr lang="en-US" dirty="0"/>
              <a:t>Leukocytosis</a:t>
            </a:r>
          </a:p>
          <a:p>
            <a:r>
              <a:rPr lang="en-US" dirty="0"/>
              <a:t>Endothelial dysfunction</a:t>
            </a:r>
          </a:p>
          <a:p>
            <a:r>
              <a:rPr lang="en-US" dirty="0"/>
              <a:t>Prothrombogenic and atherogenic mechanisms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Experiments: Repeated mild and severe hypoglycemic events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Increased inflammation</a:t>
            </a:r>
          </a:p>
          <a:p>
            <a:r>
              <a:rPr lang="en-US" dirty="0"/>
              <a:t>Oxidative stress</a:t>
            </a:r>
          </a:p>
          <a:p>
            <a:r>
              <a:rPr lang="en-US" dirty="0"/>
              <a:t>Intima-media thickness</a:t>
            </a:r>
          </a:p>
          <a:p>
            <a:r>
              <a:rPr lang="en-US" dirty="0"/>
              <a:t>Endothelial dysfunction</a:t>
            </a:r>
          </a:p>
          <a:p>
            <a:r>
              <a:rPr lang="en-US" dirty="0"/>
              <a:t>Reduced flow-mediated arterial </a:t>
            </a:r>
            <a:r>
              <a:rPr lang="en-US" dirty="0" err="1"/>
              <a:t>dialatation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Glucose Measurements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Plasma glucose samples are up to 15% higher than mixed venous whole blood samples</a:t>
            </a:r>
          </a:p>
          <a:p>
            <a:r>
              <a:rPr lang="en-US" dirty="0"/>
              <a:t>Glucose meters may be imprecise at low blood glucose levels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/>
              <a:t>Glucose Measurements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Mixed venous blood glucose</a:t>
            </a:r>
          </a:p>
          <a:p>
            <a:r>
              <a:rPr lang="en-US" sz="2400" dirty="0"/>
              <a:t>Collection in a nonfluoride and/or oxalate containing tube </a:t>
            </a:r>
          </a:p>
          <a:p>
            <a:r>
              <a:rPr lang="en-US" sz="2400" dirty="0"/>
              <a:t>Long duration till testing the sample</a:t>
            </a:r>
          </a:p>
          <a:p>
            <a:r>
              <a:rPr lang="en-US" sz="2400" dirty="0"/>
              <a:t>High triglyceride content</a:t>
            </a:r>
          </a:p>
          <a:p>
            <a:r>
              <a:rPr lang="en-US" sz="2400" dirty="0"/>
              <a:t>Altitude</a:t>
            </a:r>
          </a:p>
          <a:p>
            <a:r>
              <a:rPr lang="en-US" sz="2400" dirty="0"/>
              <a:t>Temperature</a:t>
            </a:r>
          </a:p>
          <a:p>
            <a:r>
              <a:rPr lang="en-US" sz="2400" dirty="0"/>
              <a:t>Humidity</a:t>
            </a:r>
          </a:p>
          <a:p>
            <a:r>
              <a:rPr lang="en-US" sz="2400" dirty="0"/>
              <a:t>Hemoglobin level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Physiology of Glucose Metabolism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In healthy humans, multiple mechanisms have evolved to defend against a falling plasma glucose.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Plasma Glucose balance in Postabsorptive State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Glucose release from the liver: initially glycogenolysis and then gluconeogenesis</a:t>
            </a:r>
          </a:p>
          <a:p>
            <a:r>
              <a:rPr lang="en-US" dirty="0" smtClean="0"/>
              <a:t>Uptake by peripheral tissues  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Plasma Glucose balance in Postabsorptive State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Glucose release from the liver: Inhibitory action of insulin, stimulatory signals of glucagon and ANS </a:t>
            </a:r>
          </a:p>
          <a:p>
            <a:r>
              <a:rPr lang="en-US" dirty="0" smtClean="0"/>
              <a:t>Uptake by peripheral tissues: insulin levels, insulin resistance, catecholamine levels  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Falling Glucose Levels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&lt; 80 mg/dl: Inhibition of endogenous insulin release </a:t>
            </a:r>
          </a:p>
          <a:p>
            <a:r>
              <a:rPr lang="en-US" dirty="0" smtClean="0"/>
              <a:t>~ 70 mg/dl; glucagon, epinephrine, cortisol, GH are released in concerto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Falling Glucose Levels and Epinephrine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9350" cy="48006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Glycogenolysis</a:t>
            </a:r>
          </a:p>
          <a:p>
            <a:r>
              <a:rPr lang="en-US" dirty="0" smtClean="0"/>
              <a:t>Gluconeogenesis</a:t>
            </a:r>
          </a:p>
          <a:p>
            <a:r>
              <a:rPr lang="en-US" dirty="0" smtClean="0"/>
              <a:t>Lipolysis</a:t>
            </a:r>
          </a:p>
          <a:p>
            <a:r>
              <a:rPr lang="en-US" dirty="0" smtClean="0"/>
              <a:t>Skeletal muscle glycogenolysis and proteolysis</a:t>
            </a:r>
          </a:p>
          <a:p>
            <a:r>
              <a:rPr lang="en-US" dirty="0" smtClean="0"/>
              <a:t>Inhibiting glucose uptake by insulin-responsive tissues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Falling Glucose Levels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Hyperinsulinemia, even during euglycemic conditions, stimulate ANS activity and norepinephrine release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Etiology and possible mechanisms of hypoglycemia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9" y="1428736"/>
          <a:ext cx="8001055" cy="457203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209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09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91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9099">
                <a:tc>
                  <a:txBody>
                    <a:bodyPr/>
                    <a:lstStyle/>
                    <a:p>
                      <a:r>
                        <a:rPr lang="en-US" sz="2000" dirty="0"/>
                        <a:t>Increase insulin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Impaired gluconeogenesis/</a:t>
                      </a:r>
                    </a:p>
                    <a:p>
                      <a:r>
                        <a:rPr lang="en-US" sz="2000" dirty="0"/>
                        <a:t>glycogenolysis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Counter-regulatory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293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Exogenous insulin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Sulfonylurea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err="1"/>
                        <a:t>Meglitinides</a:t>
                      </a:r>
                      <a:endParaRPr lang="en-US" sz="20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Quinine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err="1"/>
                        <a:t>Trimethoprim-sulfamethoxazole</a:t>
                      </a:r>
                      <a:endParaRPr lang="en-US" sz="20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Alcohol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err="1"/>
                        <a:t>Insulinoma</a:t>
                      </a:r>
                      <a:endParaRPr lang="en-US" sz="20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Insulin or insulin receptor antibodies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err="1"/>
                        <a:t>Salicylates</a:t>
                      </a:r>
                      <a:endParaRPr lang="en-US" sz="20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Beta-adrenergic blockers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Hepatic failure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Renal failure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Alcohol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Autonomic dysfunction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Exercise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Addison‘s disease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Pan-</a:t>
                      </a:r>
                      <a:r>
                        <a:rPr lang="en-US" sz="2000" dirty="0" err="1"/>
                        <a:t>hypopituitrism</a:t>
                      </a:r>
                      <a:r>
                        <a:rPr lang="en-US" sz="2000" dirty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Growth hormone deficiency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/>
                        <a:t>H</a:t>
                      </a:r>
                      <a:r>
                        <a:rPr lang="en-US" sz="2000" dirty="0" smtClean="0"/>
                        <a:t>ypothyroidism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Prolonged Hypoglycemia 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&gt;4 hour: GH and cortisol stimulate gluconeogenesis and inhibit glucose uptake</a:t>
            </a:r>
          </a:p>
          <a:p>
            <a:r>
              <a:rPr lang="en-US" dirty="0" smtClean="0"/>
              <a:t>Contribution of both of these hormones is only about 20% that of epinephrine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Lipolysis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Provides ~25% of the defense against hypoglycemia by providing glycerol and free fatty acids (FFAs) as substrate for gluconeogenesis and energy</a:t>
            </a:r>
          </a:p>
          <a:p>
            <a:r>
              <a:rPr lang="en-US" dirty="0" smtClean="0"/>
              <a:t>Elevated FFA  levels provide an alternative fuel for muscle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257" y="785794"/>
            <a:ext cx="7300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5929330"/>
            <a:ext cx="642942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b="1" dirty="0"/>
              <a:t>Normal counter-regulatory hormonal and metabolic responses to declining blood glucose level</a:t>
            </a:r>
            <a:endParaRPr lang="fa-IR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Physiology of Glucose Metabolism: Gender Difference 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Hormonal counter-regulatory responses and hypoglycemic symptoms occur at similar thresholds in men and women</a:t>
            </a:r>
          </a:p>
          <a:p>
            <a:r>
              <a:rPr lang="en-US" dirty="0" smtClean="0"/>
              <a:t>In women peak counter-regulatory hormone levels are lower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Pathophysioloy of glucose metabolism in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>
              <a:buNone/>
            </a:pPr>
            <a:r>
              <a:rPr lang="en-US" dirty="0"/>
              <a:t>In type1DM and insulin deficient type2DM </a:t>
            </a:r>
            <a:r>
              <a:rPr lang="en-US" dirty="0" err="1"/>
              <a:t>pathophysiological</a:t>
            </a:r>
            <a:r>
              <a:rPr lang="en-US" dirty="0"/>
              <a:t> defects reduce the defense to hypoglycemia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Pathophysioloy of glucose metabolism in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First defense :</a:t>
            </a:r>
          </a:p>
          <a:p>
            <a:pPr>
              <a:buNone/>
            </a:pPr>
            <a:r>
              <a:rPr lang="en-US" dirty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dirty="0" smtClean="0"/>
              <a:t>The </a:t>
            </a:r>
            <a:r>
              <a:rPr lang="en-US" dirty="0"/>
              <a:t>first physiologic defense against hypoglycemia, </a:t>
            </a:r>
            <a:r>
              <a:rPr lang="en-US" dirty="0">
                <a:solidFill>
                  <a:srgbClr val="0070C0"/>
                </a:solidFill>
              </a:rPr>
              <a:t>inhibition of  insulin secretion</a:t>
            </a:r>
            <a:r>
              <a:rPr lang="en-US" dirty="0"/>
              <a:t>, is lost 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Pathophysioloy of glucose metabolism in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Secondary defense</a:t>
            </a:r>
            <a:r>
              <a:rPr lang="en-US" sz="2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 There is a </a:t>
            </a:r>
            <a:r>
              <a:rPr lang="en-US" sz="2400" dirty="0">
                <a:solidFill>
                  <a:srgbClr val="0070C0"/>
                </a:solidFill>
              </a:rPr>
              <a:t>loss of glucagon response to hypoglycemia </a:t>
            </a:r>
            <a:r>
              <a:rPr lang="en-US" sz="2400" dirty="0"/>
              <a:t>in type1DM after about 5 years, Despite the presence of otherwise functional alpha cells.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It may be as a result of a signaling defect within the pancreatic alpha cell due to beta cell failure.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   Without adequate glucagon secretion, rapid response of glucose production from the liver is reduced.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Glycogenolysis and later gluconeogenesis may also be impaired.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Pathophysioloy of glucose metabolism in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Third defense: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Epinephrine response to hypoglycemia </a:t>
            </a:r>
            <a:r>
              <a:rPr lang="en-US" sz="2400" dirty="0"/>
              <a:t>typically attenuated.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 the glucagon deficient state epinephrine mediated mechanisms promote glucose recovery from hypoglycemia.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Without adequate epinephrine stimulation glycogenolysis  and gluconeogenesis are impaired and </a:t>
            </a:r>
            <a:r>
              <a:rPr lang="en-US" sz="2400" dirty="0" err="1"/>
              <a:t>lypolysis</a:t>
            </a:r>
            <a:r>
              <a:rPr lang="en-US" sz="2400" dirty="0"/>
              <a:t> is also blunted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Effect of epinephrine to inhibition of glucose </a:t>
            </a:r>
            <a:r>
              <a:rPr lang="en-US" sz="2400" dirty="0" smtClean="0"/>
              <a:t>uptake </a:t>
            </a:r>
            <a:r>
              <a:rPr lang="en-US" sz="2400" dirty="0"/>
              <a:t>in skeletal muscle is lost.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Pathophysioloy of glucose metabolism in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Signs and symptoms: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Autonomic and </a:t>
            </a:r>
            <a:r>
              <a:rPr lang="en-US" sz="2400" dirty="0" err="1">
                <a:solidFill>
                  <a:srgbClr val="0070C0"/>
                </a:solidFill>
              </a:rPr>
              <a:t>neuroglycopenic</a:t>
            </a:r>
            <a:r>
              <a:rPr lang="en-US" sz="2400" dirty="0">
                <a:solidFill>
                  <a:srgbClr val="0070C0"/>
                </a:solidFill>
              </a:rPr>
              <a:t> symptom </a:t>
            </a:r>
            <a:r>
              <a:rPr lang="en-US" sz="2400" dirty="0"/>
              <a:t>become blunted  together with reduced hormonal counter-regulatory responses.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In patient with recurrent episodes of hypoglycemia, counter regulatory response occurs in a lower plasma glucose level.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Hypoglycemia unawareness, affecting </a:t>
            </a:r>
            <a:r>
              <a:rPr lang="en-US" sz="2400" dirty="0">
                <a:latin typeface="Swis721 LtEx BT"/>
              </a:rPr>
              <a:t>~</a:t>
            </a:r>
            <a:r>
              <a:rPr lang="en-US" sz="2400" dirty="0"/>
              <a:t> 20-25% of type1DM and </a:t>
            </a:r>
            <a:r>
              <a:rPr lang="en-US" sz="2400" dirty="0" err="1"/>
              <a:t>icreasingly</a:t>
            </a:r>
            <a:r>
              <a:rPr lang="en-US" sz="2400" dirty="0"/>
              <a:t> recognized in type2DM, elevates the risk of severe hypoglycemia 6 fold.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Treatment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16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Etiology and possible mechanisms of hypoglycemia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2843" y="1447800"/>
          <a:ext cx="8858315" cy="48113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63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6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07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29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55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63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24010">
                <a:tc>
                  <a:txBody>
                    <a:bodyPr/>
                    <a:lstStyle/>
                    <a:p>
                      <a:r>
                        <a:rPr lang="en-US" dirty="0"/>
                        <a:t>Increased</a:t>
                      </a:r>
                      <a:r>
                        <a:rPr lang="en-US" baseline="0" dirty="0"/>
                        <a:t> insulin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glucose utilization/peripheral tissue uptake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mechanism</a:t>
                      </a:r>
                      <a:r>
                        <a:rPr lang="en-US" baseline="0" dirty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Beta –cell 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Decreased insulin clearance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Reactive hypoglycemia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7397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Exercise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Weight loss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fasting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Exercise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sepsis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Mesenchymal tumors(IGF2)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Islet cell hyperplasia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Inborn errors of metabolism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Inherited enzyme</a:t>
                      </a:r>
                      <a:r>
                        <a:rPr lang="en-US" baseline="0" dirty="0"/>
                        <a:t> defects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P</a:t>
                      </a:r>
                      <a:r>
                        <a:rPr lang="en-US" dirty="0" smtClean="0"/>
                        <a:t>entamidine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Renal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Idiopathic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/>
                        <a:t>Dumping </a:t>
                      </a:r>
                      <a:r>
                        <a:rPr lang="en-US" dirty="0" smtClean="0"/>
                        <a:t>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276872"/>
            <a:ext cx="7499350" cy="1143000"/>
          </a:xfrm>
        </p:spPr>
        <p:txBody>
          <a:bodyPr/>
          <a:lstStyle/>
          <a:p>
            <a:r>
              <a:rPr lang="en-US" dirty="0" smtClean="0"/>
              <a:t>Thank you for your attention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Epidemiology of Hypoglycemia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1-year study included 8500 people with diabetes</a:t>
            </a:r>
          </a:p>
          <a:p>
            <a:r>
              <a:rPr lang="en-US" dirty="0"/>
              <a:t>7.1% of patients with T1DM and 7.3% insulin treated T2DM expected at least 1 episode of severe hypoglycemia</a:t>
            </a:r>
          </a:p>
          <a:p>
            <a:r>
              <a:rPr lang="en-US" dirty="0"/>
              <a:t>Incidence of severe hypoglycemia in T2DM patients treated with sulfonylureas was 0.8% per year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Epidemiology of Hypoglycemia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pregnant women with diabetes severe hypoglycemia increases nearly 3-fold during the first trimester compared to prepregnancy</a:t>
            </a:r>
          </a:p>
          <a:p>
            <a:r>
              <a:rPr lang="en-US" dirty="0"/>
              <a:t>Rates of hypoglycemia decline with each successive trimester from 5.3 to 2.4 to 0.5 events per patient-year in the first, second, and third trimesters, respectively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Epidemiology of Hypoglycemia: Critically</a:t>
            </a:r>
            <a:r>
              <a:rPr lang="en-US" sz="2400" dirty="0"/>
              <a:t> </a:t>
            </a:r>
            <a:r>
              <a:rPr lang="en-US" sz="2400" b="1" dirty="0"/>
              <a:t>Ill Patients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critically ill patients treated with intensive insulin therapy in the ICU, rates of hypoglycemia range fro 2.1% to 11.5%.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Epidemiology of Hypoglycemia: Mortality</a:t>
            </a:r>
            <a:endParaRPr lang="fa-I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25-13% of deaths in patients with T1DM are attributable to hypoglycemia</a:t>
            </a:r>
          </a:p>
          <a:p>
            <a:r>
              <a:rPr lang="en-US" dirty="0"/>
              <a:t>Hypoglycemia may be involved in “dead </a:t>
            </a:r>
            <a:r>
              <a:rPr lang="en-US" dirty="0" smtClean="0"/>
              <a:t>in </a:t>
            </a:r>
            <a:r>
              <a:rPr lang="en-US" dirty="0"/>
              <a:t>bed” syndrome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Anatomy of Body Fuels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9783"/>
                <a:gridCol w="2499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Kg</a:t>
                      </a:r>
                      <a:endParaRPr lang="en-US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Kcal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Adipose tissue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Triglyceride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111000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Muscle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Protein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24000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Glycogen, liver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280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Glycogen, muscle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Glucose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0.02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Total:135,960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1262</Words>
  <Application>Microsoft Office PowerPoint</Application>
  <PresentationFormat>On-screen Show (4:3)</PresentationFormat>
  <Paragraphs>242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Solstice</vt:lpstr>
      <vt:lpstr>Image</vt:lpstr>
      <vt:lpstr>به نام خدا                 </vt:lpstr>
      <vt:lpstr>Classification of Hypoglycemia in Individuals with Diabetes</vt:lpstr>
      <vt:lpstr>Etiology and possible mechanisms of hypoglycemia </vt:lpstr>
      <vt:lpstr>Etiology and possible mechanisms of hypoglycemia  </vt:lpstr>
      <vt:lpstr>Epidemiology of Hypoglycemia</vt:lpstr>
      <vt:lpstr>Epidemiology of Hypoglycemia</vt:lpstr>
      <vt:lpstr>Epidemiology of Hypoglycemia: Critically Ill Patients</vt:lpstr>
      <vt:lpstr>Epidemiology of Hypoglycemia: Mortality</vt:lpstr>
      <vt:lpstr>Anatomy of Body Fuels</vt:lpstr>
      <vt:lpstr>PowerPoint Presentation</vt:lpstr>
      <vt:lpstr>Fuel Flux in Postabsorptive Period 8-12 hour after last meal</vt:lpstr>
      <vt:lpstr>PowerPoint Presentation</vt:lpstr>
      <vt:lpstr>Systemic Glucose Balance</vt:lpstr>
      <vt:lpstr>Fuel Flux in Intact Man</vt:lpstr>
      <vt:lpstr>Glucose Utilization by Tissues in the Postabsorptive State</vt:lpstr>
      <vt:lpstr>Lipolysis</vt:lpstr>
      <vt:lpstr>Lipolysis</vt:lpstr>
      <vt:lpstr>Efflux of Amino Acids in Postabsorptive State</vt:lpstr>
      <vt:lpstr>Experiments: Controlled insulin-induced hypoglycemia in T2DM</vt:lpstr>
      <vt:lpstr>Experiments: Single and repeated hypoglycemic events</vt:lpstr>
      <vt:lpstr>Experiments: Repeated mild and severe hypoglycemic events</vt:lpstr>
      <vt:lpstr>Glucose Measurements</vt:lpstr>
      <vt:lpstr>Glucose Measurements</vt:lpstr>
      <vt:lpstr>Physiology of Glucose Metabolism</vt:lpstr>
      <vt:lpstr>Physiology of Glucose Metabolism: Plasma Glucose balance in Postabsorptive State</vt:lpstr>
      <vt:lpstr>Physiology of Glucose Metabolism: Plasma Glucose balance in Postabsorptive State</vt:lpstr>
      <vt:lpstr>Physiology of Glucose Metabolism: Falling Glucose Levels</vt:lpstr>
      <vt:lpstr>Physiology of Glucose Metabolism: Falling Glucose Levels and Epinephrine</vt:lpstr>
      <vt:lpstr>Physiology of Glucose Metabolism: Falling Glucose Levels</vt:lpstr>
      <vt:lpstr>Physiology of Glucose Metabolism: Prolonged Hypoglycemia </vt:lpstr>
      <vt:lpstr>Physiology of Glucose Metabolism: Lipolysis</vt:lpstr>
      <vt:lpstr>PowerPoint Presentation</vt:lpstr>
      <vt:lpstr>Physiology of Glucose Metabolism: Gender Difference </vt:lpstr>
      <vt:lpstr>Pathophysioloy of glucose metabolism in DM</vt:lpstr>
      <vt:lpstr>Pathophysioloy of glucose metabolism in DM</vt:lpstr>
      <vt:lpstr>Pathophysioloy of glucose metabolism in DM</vt:lpstr>
      <vt:lpstr>Pathophysioloy of glucose metabolism in DM</vt:lpstr>
      <vt:lpstr>Pathophysioloy of glucose metabolism in DM</vt:lpstr>
      <vt:lpstr>Treatment 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Discovery of Glycated Hemoglobin (HB A1C) A major biological marker and indicator of long term glycemic control In patients with diabetes</dc:title>
  <dc:creator>asdf</dc:creator>
  <cp:lastModifiedBy>Apple</cp:lastModifiedBy>
  <cp:revision>119</cp:revision>
  <dcterms:created xsi:type="dcterms:W3CDTF">2012-12-19T12:56:04Z</dcterms:created>
  <dcterms:modified xsi:type="dcterms:W3CDTF">2018-01-20T09:42:44Z</dcterms:modified>
</cp:coreProperties>
</file>