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9" r:id="rId3"/>
    <p:sldId id="258" r:id="rId4"/>
    <p:sldId id="263" r:id="rId5"/>
    <p:sldId id="267" r:id="rId6"/>
    <p:sldId id="268" r:id="rId7"/>
    <p:sldId id="265" r:id="rId8"/>
    <p:sldId id="266" r:id="rId9"/>
    <p:sldId id="269" r:id="rId10"/>
    <p:sldId id="256" r:id="rId11"/>
    <p:sldId id="264" r:id="rId12"/>
    <p:sldId id="260"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F730137-AE78-49D9-B082-EDBF32A8EC7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730137-AE78-49D9-B082-EDBF32A8EC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730137-AE78-49D9-B082-EDBF32A8EC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730137-AE78-49D9-B082-EDBF32A8EC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730137-AE78-49D9-B082-EDBF32A8EC7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730137-AE78-49D9-B082-EDBF32A8EC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F730137-AE78-49D9-B082-EDBF32A8EC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F730137-AE78-49D9-B082-EDBF32A8EC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F730137-AE78-49D9-B082-EDBF32A8EC7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730137-AE78-49D9-B082-EDBF32A8EC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DA91C8B-0DAB-4D47-9521-C0B9EA6C2A26}" type="datetimeFigureOut">
              <a:rPr lang="en-US" smtClean="0"/>
              <a:pPr/>
              <a:t>10/31/2012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730137-AE78-49D9-B082-EDBF32A8EC7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DA91C8B-0DAB-4D47-9521-C0B9EA6C2A26}" type="datetimeFigureOut">
              <a:rPr lang="en-US" smtClean="0"/>
              <a:pPr/>
              <a:t>10/31/2012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F730137-AE78-49D9-B082-EDBF32A8EC7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Mitra" pitchFamily="2" charset="-78"/>
              </a:rPr>
              <a:t>بیمار </a:t>
            </a:r>
            <a:r>
              <a:rPr lang="fa-IR" sz="3200" dirty="0" smtClean="0">
                <a:cs typeface="B Mitra" pitchFamily="2" charset="-78"/>
              </a:rPr>
              <a:t>1</a:t>
            </a:r>
            <a:endParaRPr lang="en-US" sz="3200" dirty="0">
              <a:cs typeface="B Mitra" pitchFamily="2" charset="-78"/>
            </a:endParaRPr>
          </a:p>
        </p:txBody>
      </p:sp>
      <p:sp>
        <p:nvSpPr>
          <p:cNvPr id="3" name="Content Placeholder 2"/>
          <p:cNvSpPr>
            <a:spLocks noGrp="1"/>
          </p:cNvSpPr>
          <p:nvPr>
            <p:ph idx="1"/>
          </p:nvPr>
        </p:nvSpPr>
        <p:spPr/>
        <p:txBody>
          <a:bodyPr>
            <a:normAutofit/>
          </a:bodyPr>
          <a:lstStyle/>
          <a:p>
            <a:pPr algn="just" rtl="1"/>
            <a:r>
              <a:rPr lang="fa-IR" sz="2400" dirty="0" smtClean="0">
                <a:cs typeface="B Mitra" pitchFamily="2" charset="-78"/>
              </a:rPr>
              <a:t>بیمار دختری 15 ساله است که به دلیل خونریزی شدید که از دیروز شروع شده به اورژانس مراجعه نموده است. خونریزی او از صبح شدیدتر شده است. منارک بیمار در 13 سالگی بوده و عنوان می نماید که پریودهایش نامنظم می باشند . عنوان می نماید که سابقه رابطه جنسی نداشته است . تست حاملگی نیز منفی می باشد. بیمار آنمیک بنظر می رسد ولی علایم حیاتی او ثابت می باشد. در معاینه میزان خونریزی بسیار شدید بوده و در بیمارستان پذیرش میشود.</a:t>
            </a:r>
          </a:p>
          <a:p>
            <a:pPr algn="just" rtl="1"/>
            <a:endParaRPr lang="en-US" sz="2400" dirty="0">
              <a:cs typeface="B Mitra"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548822"/>
          </a:xfrm>
        </p:spPr>
        <p:txBody>
          <a:bodyPr>
            <a:normAutofit fontScale="90000"/>
          </a:bodyPr>
          <a:lstStyle/>
          <a:p>
            <a:pPr algn="r" rtl="1"/>
            <a:r>
              <a:rPr lang="fa-IR" dirty="0" smtClean="0">
                <a:latin typeface="F_Mitra" pitchFamily="2" charset="2"/>
                <a:cs typeface="B Mitra" pitchFamily="2" charset="-78"/>
              </a:rPr>
              <a:t>بیمار </a:t>
            </a:r>
            <a:r>
              <a:rPr lang="fa-IR" dirty="0" smtClean="0">
                <a:latin typeface="F_Mitra" pitchFamily="2" charset="2"/>
                <a:cs typeface="B Mitra" pitchFamily="2" charset="-78"/>
              </a:rPr>
              <a:t>8</a:t>
            </a:r>
            <a:endParaRPr lang="en-US" dirty="0">
              <a:latin typeface="F_Mitra" pitchFamily="2" charset="2"/>
              <a:cs typeface="B Mitra" pitchFamily="2" charset="-78"/>
            </a:endParaRPr>
          </a:p>
        </p:txBody>
      </p:sp>
      <p:sp>
        <p:nvSpPr>
          <p:cNvPr id="3" name="Subtitle 2"/>
          <p:cNvSpPr>
            <a:spLocks noGrp="1"/>
          </p:cNvSpPr>
          <p:nvPr>
            <p:ph type="subTitle" idx="1"/>
          </p:nvPr>
        </p:nvSpPr>
        <p:spPr>
          <a:xfrm>
            <a:off x="1432560" y="908720"/>
            <a:ext cx="7406640" cy="4536504"/>
          </a:xfrm>
        </p:spPr>
        <p:txBody>
          <a:bodyPr>
            <a:noAutofit/>
          </a:bodyPr>
          <a:lstStyle/>
          <a:p>
            <a:pPr algn="r" rtl="1"/>
            <a:r>
              <a:rPr lang="fa-IR" sz="2400" dirty="0" smtClean="0">
                <a:latin typeface="Calibri" pitchFamily="34" charset="0"/>
                <a:cs typeface="B Mitra" pitchFamily="2" charset="-78"/>
              </a:rPr>
              <a:t> بیمار خانم 45 ساله</a:t>
            </a:r>
            <a:r>
              <a:rPr lang="en-US" sz="2400" dirty="0" smtClean="0">
                <a:latin typeface="Calibri" pitchFamily="34" charset="0"/>
                <a:cs typeface="B Mitra" pitchFamily="2" charset="-78"/>
              </a:rPr>
              <a:t> G2P1ab2 </a:t>
            </a:r>
            <a:r>
              <a:rPr lang="fa-IR" sz="2400" dirty="0" smtClean="0">
                <a:latin typeface="Calibri" pitchFamily="34" charset="0"/>
                <a:cs typeface="B Mitra" pitchFamily="2" charset="-78"/>
              </a:rPr>
              <a:t> با شکایت خونریزی شدید در طی سیکل قاعدگی اخیر مراجعه کرده است. تا 6 ماه گذشته سیکلهای قاعدگز او هر 28-30 روز یکبار به مدت 6 روز بوده است. بعلاوه از ابتدا دیسمنوره نیز داشته که با مسکن بهبود می یافته. طی 6 ماه اخیر سیکلهای قاعدگی او 25-32 روز یکبار به مدت 7-10 روز و میزان خونریزی افزایش و دیسمنوره تشدید شده است. روش پیشگیری او کاندوم می باشد. سابقه بیماری خاصی ندارد. در معاینه لگنی نکته غیر طبیعی نداشته. فقط آنمیک بنظر می رسد. </a:t>
            </a:r>
          </a:p>
          <a:p>
            <a:pPr algn="r" rtl="1"/>
            <a:r>
              <a:rPr lang="fa-IR" sz="2400" dirty="0" smtClean="0">
                <a:latin typeface="Calibri" pitchFamily="34" charset="0"/>
                <a:cs typeface="B Mitra" pitchFamily="2" charset="-78"/>
              </a:rPr>
              <a:t>اقدام تشخیصی</a:t>
            </a:r>
          </a:p>
          <a:p>
            <a:pPr algn="r" rtl="1"/>
            <a:r>
              <a:rPr lang="fa-IR" sz="2400" dirty="0" smtClean="0">
                <a:latin typeface="Calibri" pitchFamily="34" charset="0"/>
                <a:cs typeface="B Mitra" pitchFamily="2" charset="-78"/>
              </a:rPr>
              <a:t>یافته های سونوگرافی: میومتر هتروژن / آندومتر 14 </a:t>
            </a:r>
            <a:r>
              <a:rPr lang="en-US" sz="2400" dirty="0" smtClean="0">
                <a:latin typeface="Calibri" pitchFamily="34" charset="0"/>
                <a:cs typeface="B Mitra" pitchFamily="2" charset="-78"/>
              </a:rPr>
              <a:t>mm</a:t>
            </a:r>
            <a:r>
              <a:rPr lang="fa-IR" sz="2400" dirty="0" smtClean="0">
                <a:latin typeface="Calibri" pitchFamily="34" charset="0"/>
                <a:cs typeface="B Mitra" pitchFamily="2" charset="-78"/>
              </a:rPr>
              <a:t> تخمدانها نرمال</a:t>
            </a:r>
          </a:p>
          <a:p>
            <a:pPr algn="r" rtl="1"/>
            <a:r>
              <a:rPr lang="fa-IR" sz="2400" dirty="0" smtClean="0">
                <a:latin typeface="Calibri" pitchFamily="34" charset="0"/>
                <a:cs typeface="B Mitra" pitchFamily="2" charset="-78"/>
              </a:rPr>
              <a:t>بیوپسی : اندومتر ترشحی </a:t>
            </a:r>
          </a:p>
          <a:p>
            <a:pPr algn="r" rtl="1"/>
            <a:r>
              <a:rPr lang="fa-IR" sz="2400" dirty="0" smtClean="0">
                <a:latin typeface="Calibri" pitchFamily="34" charset="0"/>
                <a:cs typeface="B Mitra" pitchFamily="2" charset="-78"/>
              </a:rPr>
              <a:t>درمان:</a:t>
            </a:r>
            <a:endParaRPr lang="en-US" sz="2400" dirty="0">
              <a:latin typeface="Calibri" pitchFamily="34" charset="0"/>
              <a:cs typeface="B Mitra"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latin typeface="Calibri" pitchFamily="34" charset="0"/>
                <a:cs typeface="B Mitra" pitchFamily="2" charset="-78"/>
              </a:rPr>
              <a:t>اقدام تشخیصی</a:t>
            </a:r>
          </a:p>
          <a:p>
            <a:pPr algn="r" rtl="1"/>
            <a:r>
              <a:rPr lang="fa-IR" dirty="0" smtClean="0">
                <a:latin typeface="Calibri" pitchFamily="34" charset="0"/>
                <a:cs typeface="B Mitra" pitchFamily="2" charset="-78"/>
              </a:rPr>
              <a:t>یافته های سونوگرافی: میومتر هتروژن / آندومتر 14 </a:t>
            </a:r>
            <a:r>
              <a:rPr lang="en-US" dirty="0" smtClean="0">
                <a:latin typeface="Calibri" pitchFamily="34" charset="0"/>
                <a:cs typeface="B Mitra" pitchFamily="2" charset="-78"/>
              </a:rPr>
              <a:t>mm</a:t>
            </a:r>
            <a:r>
              <a:rPr lang="fa-IR" dirty="0" smtClean="0">
                <a:latin typeface="Calibri" pitchFamily="34" charset="0"/>
                <a:cs typeface="B Mitra" pitchFamily="2" charset="-78"/>
              </a:rPr>
              <a:t> تخمدانها نرمال</a:t>
            </a:r>
          </a:p>
          <a:p>
            <a:pPr algn="r" rtl="1"/>
            <a:r>
              <a:rPr lang="fa-IR" dirty="0" smtClean="0">
                <a:latin typeface="Calibri" pitchFamily="34" charset="0"/>
                <a:cs typeface="B Mitra" pitchFamily="2" charset="-78"/>
              </a:rPr>
              <a:t>بیوپسی : اندومتر ترشحی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cs typeface="B Mitra" pitchFamily="2" charset="-78"/>
              </a:rPr>
              <a:t>بیمار </a:t>
            </a:r>
            <a:r>
              <a:rPr lang="fa-IR" sz="3200" dirty="0" smtClean="0">
                <a:cs typeface="B Mitra" pitchFamily="2" charset="-78"/>
              </a:rPr>
              <a:t>9</a:t>
            </a:r>
            <a:endParaRPr lang="en-US" sz="3200" dirty="0">
              <a:cs typeface="B Mitra" pitchFamily="2" charset="-78"/>
            </a:endParaRPr>
          </a:p>
        </p:txBody>
      </p:sp>
      <p:sp>
        <p:nvSpPr>
          <p:cNvPr id="3" name="Content Placeholder 2"/>
          <p:cNvSpPr>
            <a:spLocks noGrp="1"/>
          </p:cNvSpPr>
          <p:nvPr>
            <p:ph idx="1"/>
          </p:nvPr>
        </p:nvSpPr>
        <p:spPr/>
        <p:txBody>
          <a:bodyPr>
            <a:normAutofit/>
          </a:bodyPr>
          <a:lstStyle/>
          <a:p>
            <a:pPr algn="just" rtl="1"/>
            <a:r>
              <a:rPr lang="fa-IR" sz="2400" dirty="0" smtClean="0">
                <a:latin typeface="F_Mitra" pitchFamily="2" charset="2"/>
              </a:rPr>
              <a:t>بیمار خانمی 45 ساله که با شکایت خونریزی شدید قاعدگی مراجعه نموده است. بنظر میرسد که میزان خونریزی با فعالیت بدنی بیمار تشدید می گردد.بعد از زایمان دومین فرزند میزان خونریزی قاعدگی ودیسمنوره او تشدید شده است. به منظور درمان برای او قرصهای هورمونی ترکیبی استفاده شده ولی تاثیری نداشته.</a:t>
            </a:r>
            <a:endParaRPr lang="en-US" sz="2400" dirty="0">
              <a:latin typeface="F_Mitra" pitchFamily="2" charset="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latin typeface="F_Mitra" pitchFamily="2" charset="2"/>
                <a:cs typeface="B Mitra" pitchFamily="2" charset="-78"/>
              </a:rPr>
              <a:t>بیمار </a:t>
            </a:r>
            <a:r>
              <a:rPr lang="fa-IR" sz="3200" dirty="0" smtClean="0">
                <a:latin typeface="F_Mitra" pitchFamily="2" charset="2"/>
                <a:cs typeface="B Mitra" pitchFamily="2" charset="-78"/>
              </a:rPr>
              <a:t>10</a:t>
            </a:r>
            <a:endParaRPr lang="en-US" sz="3200" dirty="0">
              <a:latin typeface="F_Mitra" pitchFamily="2" charset="2"/>
              <a:cs typeface="B Mitra"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Mitra" pitchFamily="2" charset="-78"/>
              </a:rPr>
              <a:t>بیمار خانم 47 ساله ای است که با شکایت خونریزی که از 2 هفته پیش شروع شده مراجعه کرده است. در طول سال گذشته پریودهای او نامنظم و طولانی بوده است. از هیچ داروی هورمونی استفاده نمی کند. همسر او 5 سال پیش وازکتومی نموده. در معاینه نکته خاصی مشهود نبوده و حاملگی نیز منتفی می باشد.</a:t>
            </a:r>
            <a:endParaRPr lang="en-US" sz="2400" dirty="0">
              <a:cs typeface="B Mitr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Mitra" pitchFamily="2" charset="-78"/>
              </a:rPr>
              <a:t>بیمار </a:t>
            </a:r>
            <a:r>
              <a:rPr lang="fa-IR" sz="3200" dirty="0" smtClean="0">
                <a:cs typeface="B Mitra" pitchFamily="2" charset="-78"/>
              </a:rPr>
              <a:t>2</a:t>
            </a:r>
            <a:endParaRPr lang="en-US" sz="3200" dirty="0">
              <a:cs typeface="B Mitra" pitchFamily="2" charset="-78"/>
            </a:endParaRPr>
          </a:p>
        </p:txBody>
      </p:sp>
      <p:sp>
        <p:nvSpPr>
          <p:cNvPr id="3" name="Content Placeholder 2"/>
          <p:cNvSpPr>
            <a:spLocks noGrp="1"/>
          </p:cNvSpPr>
          <p:nvPr>
            <p:ph idx="1"/>
          </p:nvPr>
        </p:nvSpPr>
        <p:spPr/>
        <p:txBody>
          <a:bodyPr>
            <a:normAutofit/>
          </a:bodyPr>
          <a:lstStyle/>
          <a:p>
            <a:pPr algn="just" rtl="1"/>
            <a:r>
              <a:rPr lang="fa-IR" sz="2400" dirty="0" smtClean="0">
                <a:cs typeface="B Mitra" pitchFamily="2" charset="-78"/>
              </a:rPr>
              <a:t>خانمی 23 ساله با سابقه مصرف 4 ماه </a:t>
            </a:r>
            <a:r>
              <a:rPr lang="en-US" sz="2400" dirty="0" smtClean="0">
                <a:cs typeface="B Mitra" pitchFamily="2" charset="-78"/>
              </a:rPr>
              <a:t>OCP-LD</a:t>
            </a:r>
            <a:r>
              <a:rPr lang="fa-IR" sz="2400" dirty="0" smtClean="0">
                <a:cs typeface="B Mitra" pitchFamily="2" charset="-78"/>
              </a:rPr>
              <a:t> </a:t>
            </a:r>
            <a:r>
              <a:rPr lang="fa-IR" sz="2400" dirty="0" smtClean="0">
                <a:cs typeface="B Mitra" pitchFamily="2" charset="-78"/>
              </a:rPr>
              <a:t>همراه با خونریزی در حین مصرف قرص مراجعه نموده است. اظهار میدارد که با قطع قرص ها خونریزی طبیعی اتفاق می افتد. قبل از </a:t>
            </a:r>
            <a:r>
              <a:rPr lang="en-US" sz="2400" dirty="0" smtClean="0">
                <a:cs typeface="B Mitra" pitchFamily="2" charset="-78"/>
              </a:rPr>
              <a:t>OCP</a:t>
            </a:r>
            <a:r>
              <a:rPr lang="fa-IR" sz="2400" dirty="0" smtClean="0">
                <a:cs typeface="B Mitra" pitchFamily="2" charset="-78"/>
              </a:rPr>
              <a:t> </a:t>
            </a:r>
            <a:r>
              <a:rPr lang="fa-IR" sz="2400" dirty="0" smtClean="0">
                <a:cs typeface="B Mitra" pitchFamily="2" charset="-78"/>
              </a:rPr>
              <a:t>از کاندوم بعنوان روش پیشگیری استفاده می کرده است و هیچ سابقه خونریزی با کاندوم نداشته . سابقه لکه بینی پس از نزدیکی نیز ندارد. نتیجه پاپ اسمیر سه ماه پیش هم نرمال بوده است. </a:t>
            </a:r>
          </a:p>
          <a:p>
            <a:pPr algn="just" rtl="1"/>
            <a:r>
              <a:rPr lang="fa-IR" sz="2400" dirty="0" smtClean="0">
                <a:cs typeface="B Mitra" pitchFamily="2" charset="-78"/>
              </a:rPr>
              <a:t>اقدامات تشخیصی:</a:t>
            </a:r>
          </a:p>
          <a:p>
            <a:pPr algn="just" rtl="1"/>
            <a:r>
              <a:rPr lang="fa-IR" sz="2400" dirty="0" smtClean="0">
                <a:cs typeface="B Mitra" pitchFamily="2" charset="-78"/>
              </a:rPr>
              <a:t>در معاینه با اسپکولوم </a:t>
            </a:r>
            <a:r>
              <a:rPr lang="en-US" sz="2400" dirty="0" err="1" smtClean="0">
                <a:cs typeface="B Mitra" pitchFamily="2" charset="-78"/>
              </a:rPr>
              <a:t>ectropion</a:t>
            </a:r>
            <a:r>
              <a:rPr lang="fa-IR" sz="2400" dirty="0" smtClean="0">
                <a:cs typeface="B Mitra" pitchFamily="2" charset="-78"/>
              </a:rPr>
              <a:t> بدون ضایعه خونریزی دهنده مشاهده گردید. ترشحات کلامیدیایی بود ولی نتیجه تست کلامیدیا از آزمایشگاه منفی گزارش گردید.</a:t>
            </a:r>
            <a:endParaRPr lang="en-US" sz="2400" dirty="0">
              <a:cs typeface="B Mitr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latin typeface="F_Mitra" pitchFamily="2" charset="2"/>
                <a:cs typeface="B Mitra" pitchFamily="2" charset="-78"/>
              </a:rPr>
              <a:t>بیمار 3</a:t>
            </a:r>
            <a:endParaRPr lang="en-US" sz="2800" dirty="0">
              <a:latin typeface="F_Mitra" pitchFamily="2" charset="2"/>
              <a:cs typeface="B Mitra" pitchFamily="2" charset="-78"/>
            </a:endParaRPr>
          </a:p>
        </p:txBody>
      </p:sp>
      <p:sp>
        <p:nvSpPr>
          <p:cNvPr id="3" name="Content Placeholder 2"/>
          <p:cNvSpPr>
            <a:spLocks noGrp="1"/>
          </p:cNvSpPr>
          <p:nvPr>
            <p:ph idx="1"/>
          </p:nvPr>
        </p:nvSpPr>
        <p:spPr/>
        <p:txBody>
          <a:bodyPr>
            <a:normAutofit lnSpcReduction="10000"/>
          </a:bodyPr>
          <a:lstStyle/>
          <a:p>
            <a:pPr algn="r" rtl="1"/>
            <a:r>
              <a:rPr lang="fa-IR" sz="2400" dirty="0" smtClean="0">
                <a:latin typeface="F_Mitra" pitchFamily="2" charset="2"/>
              </a:rPr>
              <a:t>خانم 34 ساله </a:t>
            </a:r>
            <a:r>
              <a:rPr lang="en-US" sz="2400" dirty="0" smtClean="0">
                <a:latin typeface="Calibri" pitchFamily="34" charset="0"/>
                <a:cs typeface="B Mitra" pitchFamily="2" charset="-78"/>
              </a:rPr>
              <a:t>G 0</a:t>
            </a:r>
            <a:r>
              <a:rPr lang="fa-IR" sz="2400" dirty="0" smtClean="0">
                <a:latin typeface="Calibri" pitchFamily="34" charset="0"/>
                <a:cs typeface="B Mitra" pitchFamily="2" charset="-78"/>
              </a:rPr>
              <a:t> با سابقه منومتروراژی با سیکل های 2-3 ماه یکباراز ابتدای منارک در سن 14 سالگی مراجعه نموده است . بیمار بسیار چاق بوده و جدیدا  هیرسوتیسم  او تشدید شده است. سابقه استفاده از هیچگونه قرص پیشگیری از بارداری نداشته و بیماری خاصی نیز ندارد.</a:t>
            </a:r>
          </a:p>
          <a:p>
            <a:pPr algn="r" rtl="1"/>
            <a:r>
              <a:rPr lang="fa-IR" sz="2400" dirty="0" smtClean="0">
                <a:latin typeface="Calibri" pitchFamily="34" charset="0"/>
                <a:cs typeface="B Mitra" pitchFamily="2" charset="-78"/>
              </a:rPr>
              <a:t>اقدام تشخیصی: معاینه نرمال </a:t>
            </a:r>
          </a:p>
          <a:p>
            <a:r>
              <a:rPr lang="en-US" sz="2400" dirty="0" smtClean="0">
                <a:latin typeface="Calibri" pitchFamily="34" charset="0"/>
                <a:cs typeface="B Mitra" pitchFamily="2" charset="-78"/>
              </a:rPr>
              <a:t>Hgb:11.5</a:t>
            </a:r>
          </a:p>
          <a:p>
            <a:r>
              <a:rPr lang="en-US" sz="2400" dirty="0" smtClean="0">
                <a:latin typeface="Calibri" pitchFamily="34" charset="0"/>
                <a:cs typeface="B Mitra" pitchFamily="2" charset="-78"/>
              </a:rPr>
              <a:t>UCG: Negative</a:t>
            </a:r>
          </a:p>
          <a:p>
            <a:r>
              <a:rPr lang="en-US" sz="2400" dirty="0" smtClean="0">
                <a:latin typeface="Calibri" pitchFamily="34" charset="0"/>
                <a:cs typeface="B Mitra" pitchFamily="2" charset="-78"/>
              </a:rPr>
              <a:t>TSH &amp; Prolactin: normal</a:t>
            </a:r>
          </a:p>
          <a:p>
            <a:r>
              <a:rPr lang="en-US" sz="2400" dirty="0" smtClean="0">
                <a:latin typeface="Calibri" pitchFamily="34" charset="0"/>
                <a:cs typeface="B Mitra" pitchFamily="2" charset="-78"/>
              </a:rPr>
              <a:t>Androgens: mildly elevated</a:t>
            </a:r>
          </a:p>
          <a:p>
            <a:r>
              <a:rPr lang="en-US" sz="2400" dirty="0" smtClean="0">
                <a:latin typeface="Calibri" pitchFamily="34" charset="0"/>
                <a:cs typeface="B Mitra" pitchFamily="2" charset="-78"/>
              </a:rPr>
              <a:t>Pap smear : normal</a:t>
            </a:r>
          </a:p>
          <a:p>
            <a:r>
              <a:rPr lang="en-US" sz="2400" dirty="0" smtClean="0">
                <a:latin typeface="Calibri" pitchFamily="34" charset="0"/>
                <a:cs typeface="B Mitra" pitchFamily="2" charset="-78"/>
              </a:rPr>
              <a:t>Endometrial biopsy: disorderly proliferative phase, no hyperplasia, malignancy </a:t>
            </a:r>
            <a:endParaRPr lang="fa-IR" sz="2400" dirty="0" smtClean="0">
              <a:latin typeface="Calibri" pitchFamily="34" charset="0"/>
              <a:cs typeface="B Mitra" pitchFamily="2" charset="-78"/>
            </a:endParaRPr>
          </a:p>
          <a:p>
            <a:pPr algn="r" rtl="1"/>
            <a:endParaRPr lang="en-US" sz="2400" dirty="0">
              <a:latin typeface="F_Mitra" pitchFamily="2"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fa-IR" dirty="0" smtClean="0">
                <a:latin typeface="Calibri" pitchFamily="34" charset="0"/>
                <a:cs typeface="B Mitra" pitchFamily="2" charset="-78"/>
              </a:rPr>
              <a:t>اقدام تشخیصی: معاینه نرمال </a:t>
            </a:r>
          </a:p>
          <a:p>
            <a:r>
              <a:rPr lang="en-US" dirty="0" smtClean="0">
                <a:latin typeface="Calibri" pitchFamily="34" charset="0"/>
                <a:cs typeface="B Mitra" pitchFamily="2" charset="-78"/>
              </a:rPr>
              <a:t>Hgb:11.5</a:t>
            </a:r>
          </a:p>
          <a:p>
            <a:r>
              <a:rPr lang="en-US" dirty="0" smtClean="0">
                <a:latin typeface="Calibri" pitchFamily="34" charset="0"/>
                <a:cs typeface="B Mitra" pitchFamily="2" charset="-78"/>
              </a:rPr>
              <a:t>UCG: Negative</a:t>
            </a:r>
          </a:p>
          <a:p>
            <a:r>
              <a:rPr lang="en-US" dirty="0" smtClean="0">
                <a:latin typeface="Calibri" pitchFamily="34" charset="0"/>
                <a:cs typeface="B Mitra" pitchFamily="2" charset="-78"/>
              </a:rPr>
              <a:t>TSH &amp; </a:t>
            </a:r>
            <a:r>
              <a:rPr lang="en-US" dirty="0" err="1" smtClean="0">
                <a:latin typeface="Calibri" pitchFamily="34" charset="0"/>
                <a:cs typeface="B Mitra" pitchFamily="2" charset="-78"/>
              </a:rPr>
              <a:t>Prolactin</a:t>
            </a:r>
            <a:r>
              <a:rPr lang="en-US" dirty="0" smtClean="0">
                <a:latin typeface="Calibri" pitchFamily="34" charset="0"/>
                <a:cs typeface="B Mitra" pitchFamily="2" charset="-78"/>
              </a:rPr>
              <a:t>: normal</a:t>
            </a:r>
          </a:p>
          <a:p>
            <a:r>
              <a:rPr lang="en-US" dirty="0" smtClean="0">
                <a:latin typeface="Calibri" pitchFamily="34" charset="0"/>
                <a:cs typeface="B Mitra" pitchFamily="2" charset="-78"/>
              </a:rPr>
              <a:t>Androgens: mildly elevated</a:t>
            </a:r>
          </a:p>
          <a:p>
            <a:r>
              <a:rPr lang="en-US" dirty="0" smtClean="0">
                <a:latin typeface="Calibri" pitchFamily="34" charset="0"/>
                <a:cs typeface="B Mitra" pitchFamily="2" charset="-78"/>
              </a:rPr>
              <a:t>Pap smear : normal</a:t>
            </a:r>
          </a:p>
          <a:p>
            <a:r>
              <a:rPr lang="en-US" dirty="0" smtClean="0">
                <a:latin typeface="Calibri" pitchFamily="34" charset="0"/>
                <a:cs typeface="B Mitra" pitchFamily="2" charset="-78"/>
              </a:rPr>
              <a:t>Endometrial biopsy: disorderly proliferative phase, no hyperplasia, malignancy </a:t>
            </a:r>
            <a:endParaRPr lang="fa-IR" dirty="0" smtClean="0">
              <a:latin typeface="Calibri" pitchFamily="34" charset="0"/>
              <a:cs typeface="B Mitra" pitchFamily="2" charset="-78"/>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a-IR" dirty="0" smtClean="0"/>
              <a:t>بیمار-4</a:t>
            </a:r>
            <a:endParaRPr lang="en-US" dirty="0"/>
          </a:p>
        </p:txBody>
      </p:sp>
      <p:sp>
        <p:nvSpPr>
          <p:cNvPr id="3" name="Content Placeholder 2"/>
          <p:cNvSpPr>
            <a:spLocks noGrp="1"/>
          </p:cNvSpPr>
          <p:nvPr>
            <p:ph idx="1"/>
          </p:nvPr>
        </p:nvSpPr>
        <p:spPr/>
        <p:txBody>
          <a:bodyPr/>
          <a:lstStyle/>
          <a:p>
            <a:pPr algn="r" rtl="1"/>
            <a:r>
              <a:rPr lang="fa-IR" dirty="0" smtClean="0"/>
              <a:t>خانمی 35 ساله با وزن 84 کیلوگرم و قد 165 سانتی متر صاحب یک فرزند 8 ساله به دلیل عدم قاعدگی به مدت 70 روز مراجعه کرده است. تست حاملگی وی منفی است و نامبرده سابقه ی اختلا لات قاعدگی را در طی 3 سال اخیر داشته است. 2 هفته پیش 150 میلی گرم پروژسترون جهت ایشان تزریق شده است اما هنوز قاعدگی اتفاق نیفتاده است پیشنهاد شما چیست؟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rtl="1"/>
            <a:r>
              <a:rPr lang="fa-IR" dirty="0" smtClean="0"/>
              <a:t>بیمار 5</a:t>
            </a:r>
            <a:endParaRPr lang="en-US" dirty="0"/>
          </a:p>
        </p:txBody>
      </p:sp>
      <p:sp>
        <p:nvSpPr>
          <p:cNvPr id="3" name="Content Placeholder 2"/>
          <p:cNvSpPr>
            <a:spLocks noGrp="1"/>
          </p:cNvSpPr>
          <p:nvPr>
            <p:ph idx="1"/>
          </p:nvPr>
        </p:nvSpPr>
        <p:spPr/>
        <p:txBody>
          <a:bodyPr/>
          <a:lstStyle/>
          <a:p>
            <a:pPr algn="r" rtl="1"/>
            <a:r>
              <a:rPr lang="fa-IR" dirty="0" smtClean="0"/>
              <a:t>خانمی 33 ساله که 3 ماه پیش سزارین شده است به واسطه ی خونریزی که بیش از یک ماه طول کشیده مراجعه کرده است. خونریزی پس از زایمان ایشان در40 روز پس از زایمان به مدت 12 روز قطع شده و سپس ابتدا به شکل لکه بینی و از 3 هفته قبل به شکل خونریزی شدید بوده است. اقدام تشخیصی و درمانی شما چیست؟</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بیمار 6</a:t>
            </a:r>
            <a:endParaRPr lang="en-US" dirty="0"/>
          </a:p>
        </p:txBody>
      </p:sp>
      <p:sp>
        <p:nvSpPr>
          <p:cNvPr id="3" name="Content Placeholder 2"/>
          <p:cNvSpPr>
            <a:spLocks noGrp="1"/>
          </p:cNvSpPr>
          <p:nvPr>
            <p:ph idx="1"/>
          </p:nvPr>
        </p:nvSpPr>
        <p:spPr/>
        <p:txBody>
          <a:bodyPr/>
          <a:lstStyle/>
          <a:p>
            <a:pPr algn="r" rtl="1">
              <a:buFont typeface="Wingdings 2" pitchFamily="18" charset="2"/>
              <a:buChar char=""/>
            </a:pPr>
            <a:r>
              <a:rPr lang="fa-IR" dirty="0" smtClean="0"/>
              <a:t>- دختر خانم 14 ساله، با وزن طبیعی بدلیل سیکل قاعدگی که 12 روز بطول انجامیده است مراجعه کرده است. سن شروع قاعدگی وی 12 سلگی بوده است. سیلهای اخیر نامبرده هر 20 روز یکبار بوده و معمولا" بیش از 10 روز بطول می انجامد. اقدامات تشخیصی پیشنهادی شما چیست؟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ایشان مبتلا به هیپوتیروییدی بوده و تحت درمان با لووتیروکسین می باشد. ازمایشات تیروییدی اخیر نرمال بوده و سونوگرافی شکمی فاقد نکته ی غیر طبیعی می باشد. پزشکی جهت نامبرده 100 میلی گرم پروزسترون تجویز می کند. اما خونریزی وی 2 روز کم شده و مجددا" شدت می یابد. اقدام تشخیصی و درمانی بعدی شما چیست. تا چه مدت درمان ادامه می یابد.</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fa-IR" dirty="0" smtClean="0"/>
              <a:t>بیمار 7</a:t>
            </a:r>
            <a:endParaRPr lang="en-US" dirty="0"/>
          </a:p>
        </p:txBody>
      </p:sp>
      <p:sp>
        <p:nvSpPr>
          <p:cNvPr id="3" name="Content Placeholder 2"/>
          <p:cNvSpPr>
            <a:spLocks noGrp="1"/>
          </p:cNvSpPr>
          <p:nvPr>
            <p:ph idx="1"/>
          </p:nvPr>
        </p:nvSpPr>
        <p:spPr/>
        <p:txBody>
          <a:bodyPr/>
          <a:lstStyle/>
          <a:p>
            <a:pPr algn="r" rtl="1"/>
            <a:r>
              <a:rPr lang="fa-IR" dirty="0" smtClean="0"/>
              <a:t>خانمی 49 ساله دارای 3 فرزند و با سابقه ی توبکتومی به دلیل سیکل قاعدگی طول کشیده(12 روز) مراجعه کرده است. سیکلهای قاعدگی وی طی 8 ماه اخیر نامرتب شده است.نامبرده چاق و مبتلا به دیابت تیپ 2 است. سابقه ی ابتلا خاله به سرطان پستان را دارد. اقدام تشخیصی و درمانی پیشنهادی شما چیست؟</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102</TotalTime>
  <Words>903</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بیمار 1</vt:lpstr>
      <vt:lpstr>بیمار 2</vt:lpstr>
      <vt:lpstr>بیمار 3</vt:lpstr>
      <vt:lpstr>Slide 4</vt:lpstr>
      <vt:lpstr>بیمار-4</vt:lpstr>
      <vt:lpstr>بیمار 5</vt:lpstr>
      <vt:lpstr>بیمار 6</vt:lpstr>
      <vt:lpstr>Slide 8</vt:lpstr>
      <vt:lpstr>بیمار 7</vt:lpstr>
      <vt:lpstr>بیمار 8</vt:lpstr>
      <vt:lpstr>Slide 11</vt:lpstr>
      <vt:lpstr>بیمار 9</vt:lpstr>
      <vt:lpstr>بیمار 10</vt:lpstr>
    </vt:vector>
  </TitlesOfParts>
  <Company>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بیمار 1-</dc:title>
  <dc:creator>ri-f307c023-r</dc:creator>
  <cp:lastModifiedBy>behdad</cp:lastModifiedBy>
  <cp:revision>20</cp:revision>
  <dcterms:created xsi:type="dcterms:W3CDTF">2012-10-28T07:53:41Z</dcterms:created>
  <dcterms:modified xsi:type="dcterms:W3CDTF">2012-10-31T21:09:26Z</dcterms:modified>
</cp:coreProperties>
</file>