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82" r:id="rId2"/>
    <p:sldId id="393" r:id="rId3"/>
    <p:sldId id="390" r:id="rId4"/>
    <p:sldId id="391" r:id="rId5"/>
    <p:sldId id="354" r:id="rId6"/>
    <p:sldId id="361" r:id="rId7"/>
    <p:sldId id="362" r:id="rId8"/>
    <p:sldId id="363" r:id="rId9"/>
    <p:sldId id="365" r:id="rId10"/>
    <p:sldId id="364" r:id="rId11"/>
    <p:sldId id="372" r:id="rId12"/>
    <p:sldId id="392" r:id="rId13"/>
    <p:sldId id="374" r:id="rId14"/>
    <p:sldId id="375" r:id="rId15"/>
    <p:sldId id="343" r:id="rId16"/>
    <p:sldId id="345" r:id="rId17"/>
    <p:sldId id="346" r:id="rId18"/>
    <p:sldId id="383" r:id="rId19"/>
    <p:sldId id="348" r:id="rId20"/>
    <p:sldId id="349" r:id="rId21"/>
    <p:sldId id="350" r:id="rId22"/>
    <p:sldId id="400" r:id="rId23"/>
    <p:sldId id="358" r:id="rId24"/>
    <p:sldId id="394" r:id="rId25"/>
    <p:sldId id="360" r:id="rId26"/>
    <p:sldId id="395" r:id="rId27"/>
    <p:sldId id="396" r:id="rId28"/>
    <p:sldId id="399" r:id="rId29"/>
    <p:sldId id="397" r:id="rId30"/>
    <p:sldId id="373" r:id="rId31"/>
    <p:sldId id="35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0300D-363F-4893-B078-6333F39B429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49C57-4A92-442C-9BA2-39E13FA4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7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2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8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4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9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7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6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1340-D76D-410E-8A5A-E4591885B7E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71340-D76D-410E-8A5A-E4591885B7E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99280-AD25-4D3F-B3F1-14439EF8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6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4244F7-5418-4941-BB2E-331503FD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76213"/>
            <a:ext cx="11631613" cy="6505575"/>
          </a:xfrm>
        </p:spPr>
        <p:txBody>
          <a:bodyPr/>
          <a:lstStyle/>
          <a:p>
            <a:pPr marL="0" indent="0">
              <a:buNone/>
            </a:pPr>
            <a:r>
              <a:rPr lang="en-US" sz="4800" b="1" i="1">
                <a:solidFill>
                  <a:schemeClr val="bg1"/>
                </a:solidFill>
              </a:rPr>
              <a:t>           </a:t>
            </a:r>
          </a:p>
          <a:p>
            <a:pPr marL="0" indent="0">
              <a:buNone/>
            </a:pPr>
            <a:r>
              <a:rPr lang="en-US" sz="4800" b="1" i="1">
                <a:solidFill>
                  <a:schemeClr val="bg1"/>
                </a:solidFill>
              </a:rPr>
              <a:t>                        In The Name of GOD</a:t>
            </a:r>
            <a:br>
              <a:rPr lang="en-US" sz="4400" b="1" i="1">
                <a:solidFill>
                  <a:schemeClr val="bg1"/>
                </a:solidFill>
              </a:rPr>
            </a:br>
            <a:r>
              <a:rPr lang="en-US" sz="4400" b="1" i="1">
                <a:solidFill>
                  <a:schemeClr val="bg1"/>
                </a:solidFill>
              </a:rPr>
              <a:t> </a:t>
            </a:r>
            <a:br>
              <a:rPr lang="en-US" sz="4400" b="1" i="1">
                <a:solidFill>
                  <a:schemeClr val="bg1"/>
                </a:solidFill>
              </a:rPr>
            </a:br>
            <a:r>
              <a:rPr lang="en-US" sz="4400" b="1" i="1">
                <a:solidFill>
                  <a:schemeClr val="bg1"/>
                </a:solidFill>
              </a:rPr>
              <a:t>                                    </a:t>
            </a:r>
            <a:br>
              <a:rPr lang="en-US" sz="4400" b="1" i="1">
                <a:solidFill>
                  <a:schemeClr val="bg1"/>
                </a:solidFill>
              </a:rPr>
            </a:br>
            <a:r>
              <a:rPr lang="en-US" sz="4400" b="1" i="1">
                <a:solidFill>
                  <a:schemeClr val="bg1"/>
                </a:solidFill>
              </a:rPr>
              <a:t>                         </a:t>
            </a:r>
            <a:r>
              <a:rPr lang="en-US" sz="4000" b="1" i="1" u="sng">
                <a:solidFill>
                  <a:schemeClr val="bg1"/>
                </a:solidFill>
              </a:rPr>
              <a:t>Adrenocortical Carcinoma</a:t>
            </a:r>
            <a:br>
              <a:rPr lang="en-US" sz="4000" b="1" i="1">
                <a:solidFill>
                  <a:schemeClr val="bg1"/>
                </a:solidFill>
              </a:rPr>
            </a:br>
            <a:br>
              <a:rPr lang="en-US" sz="4000" b="1" i="1">
                <a:solidFill>
                  <a:schemeClr val="bg1"/>
                </a:solidFill>
              </a:rPr>
            </a:br>
            <a:r>
              <a:rPr lang="en-US" sz="4000" b="1" i="1">
                <a:solidFill>
                  <a:schemeClr val="bg1"/>
                </a:solidFill>
              </a:rPr>
              <a:t>       </a:t>
            </a:r>
            <a:r>
              <a:rPr lang="en-US" sz="44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ffic"/>
              </a:rPr>
              <a:t>                       </a:t>
            </a:r>
          </a:p>
          <a:p>
            <a:pPr marL="0" indent="0">
              <a:buNone/>
            </a:pPr>
            <a:r>
              <a:rPr lang="en-US" sz="4400" b="1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ffic"/>
              </a:rPr>
              <a:t>                               </a:t>
            </a:r>
            <a:r>
              <a:rPr lang="en-US" sz="24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ffic"/>
              </a:rPr>
              <a:t>Fatemeh Rahmani.MD</a:t>
            </a:r>
            <a:br>
              <a:rPr lang="en-US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ffic"/>
              </a:rPr>
            </a:br>
            <a:r>
              <a:rPr lang="en-US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ffic"/>
              </a:rPr>
              <a:t>                                         </a:t>
            </a:r>
            <a:r>
              <a:rPr lang="en-US" sz="24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 Institute  for  Endocrine  Sciences</a:t>
            </a:r>
            <a:br>
              <a:rPr lang="en-US" sz="24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Shahid  Beheshti  University  of  Medical  Sciences</a:t>
            </a:r>
            <a:br>
              <a:rPr lang="en-US" sz="24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8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F8936-9992-E34F-BCCA-6968E3209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93" y="151279"/>
            <a:ext cx="11875433" cy="65638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Weiss score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• High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nuclear grade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• &gt;5 mitoses per 50 high-power field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• Atypical mitotic figures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• &lt;25% of tumor cells are clear cells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• Diffuse architecture(&gt;33% of tumor)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• Necrosis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• Venous invasion(smooth muscle in wall)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• Sinusoidal invasion(no smooth muscle in wall)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 • Capsular invasion</a:t>
            </a:r>
          </a:p>
        </p:txBody>
      </p:sp>
    </p:spTree>
    <p:extLst>
      <p:ext uri="{BB962C8B-B14F-4D97-AF65-F5344CB8AC3E}">
        <p14:creationId xmlns:p14="http://schemas.microsoft.com/office/powerpoint/2010/main" val="1878114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73866B-0BF9-964F-9CA0-4E4E461C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3" y="150813"/>
            <a:ext cx="11876087" cy="6581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    Staging classification and prognostic factors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095519C-0900-B04C-9195-D621F18D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5" y="1731309"/>
            <a:ext cx="11093822" cy="43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8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6DC70D7-D01D-3145-948B-BACBC18AE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" y="0"/>
            <a:ext cx="11934265" cy="67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1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680D5-F9FC-6249-8CA9-5F5BCBB71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68275"/>
            <a:ext cx="11977687" cy="657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Adjuvant therapy</a:t>
            </a: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•We suggest adjuvant mitotane treatment in patients  w/o macroscopic residual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tumor after surgery but who have a perceived high risk of recurrence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•We cannot suggest for or against adjuvant therapy for patients at  low/moderate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risk of recurrence</a:t>
            </a:r>
            <a:r>
              <a:rPr lang="en-US">
                <a:solidFill>
                  <a:srgbClr val="FF0000"/>
                </a:solidFill>
              </a:rPr>
              <a:t> (stage I-II, R0 resection and Ki67 ≤ 10%)</a:t>
            </a:r>
            <a:r>
              <a:rPr lang="en-US">
                <a:solidFill>
                  <a:schemeClr val="bg1"/>
                </a:solidFill>
              </a:rPr>
              <a:t>and adjuvant therapy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options should be discussed on an individual basis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•Once the decision for mitotane treatment is established,starting mitotane as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soon as clinically possible after surgery</a:t>
            </a:r>
            <a:r>
              <a:rPr lang="en-US">
                <a:solidFill>
                  <a:srgbClr val="FF0000"/>
                </a:solidFill>
              </a:rPr>
              <a:t>(starting  within six weeks is ideal, and</a:t>
            </a:r>
            <a:r>
              <a:rPr lang="en-US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en-US">
                <a:solidFill>
                  <a:srgbClr val="FFC000"/>
                </a:solidFill>
              </a:rPr>
              <a:t>  </a:t>
            </a:r>
            <a:r>
              <a:rPr lang="en-US">
                <a:solidFill>
                  <a:srgbClr val="FF0000"/>
                </a:solidFill>
              </a:rPr>
              <a:t>would not initiate later than 3 months)</a:t>
            </a:r>
          </a:p>
        </p:txBody>
      </p:sp>
    </p:spTree>
    <p:extLst>
      <p:ext uri="{BB962C8B-B14F-4D97-AF65-F5344CB8AC3E}">
        <p14:creationId xmlns:p14="http://schemas.microsoft.com/office/powerpoint/2010/main" val="397864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1385-0B8F-DA4A-8D1B-07445A2A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1" y="176493"/>
            <a:ext cx="11900647" cy="65890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Radiation therapy</a:t>
            </a: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•Suggest against the routine use of radiation therapy in patients with stage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I-II  and  R0 resection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•Suggests considering radiation in addition to mitotane therapy on an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individualized basis therapy in patients  with </a:t>
            </a:r>
            <a:r>
              <a:rPr lang="en-US">
                <a:solidFill>
                  <a:srgbClr val="FF0000"/>
                </a:solidFill>
              </a:rPr>
              <a:t>R1 or Rx resection or in stage III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•If radiotherapy is administered,we recommend starting as soon as  possible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after surgery  </a:t>
            </a:r>
          </a:p>
        </p:txBody>
      </p:sp>
    </p:spTree>
    <p:extLst>
      <p:ext uri="{BB962C8B-B14F-4D97-AF65-F5344CB8AC3E}">
        <p14:creationId xmlns:p14="http://schemas.microsoft.com/office/powerpoint/2010/main" val="343305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BE5B-B1F7-C143-B603-B67A7707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7" y="142875"/>
            <a:ext cx="11934264" cy="6547037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ACEA9FF-846B-2144-9299-F71C61637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3" y="764802"/>
            <a:ext cx="10959352" cy="50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38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F728F-44C9-E048-A579-6C375E4C1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26066"/>
            <a:ext cx="11909051" cy="6622677"/>
          </a:xfrm>
        </p:spPr>
        <p:txBody>
          <a:bodyPr/>
          <a:lstStyle/>
          <a:p>
            <a:pPr marL="0" indent="0">
              <a:buNone/>
            </a:pPr>
            <a:endParaRPr lang="fa-IR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a-IR" b="1">
                <a:solidFill>
                  <a:schemeClr val="bg1"/>
                </a:solidFill>
              </a:rPr>
              <a:t>Inclusion criteria:</a:t>
            </a:r>
            <a:r>
              <a:rPr lang="fa-IR" sz="2400">
                <a:solidFill>
                  <a:schemeClr val="bg1"/>
                </a:solidFill>
              </a:rPr>
              <a:t>RCT</a:t>
            </a:r>
            <a:r>
              <a:rPr lang="fa-IR" sz="2400" b="1">
                <a:solidFill>
                  <a:schemeClr val="bg1"/>
                </a:solidFill>
              </a:rPr>
              <a:t> </a:t>
            </a:r>
            <a:r>
              <a:rPr lang="fa-IR" sz="2400">
                <a:solidFill>
                  <a:schemeClr val="bg1"/>
                </a:solidFill>
              </a:rPr>
              <a:t>&amp; cohort studies compared RFS  and /or OS in patients</a:t>
            </a:r>
          </a:p>
          <a:p>
            <a:pPr marL="0" indent="0">
              <a:buNone/>
            </a:pPr>
            <a:r>
              <a:rPr lang="fa-IR" sz="2400">
                <a:solidFill>
                  <a:schemeClr val="bg1"/>
                </a:solidFill>
              </a:rPr>
              <a:t>                                     with and </a:t>
            </a:r>
            <a:r>
              <a:rPr lang="en-US" sz="2400">
                <a:solidFill>
                  <a:schemeClr val="bg1"/>
                </a:solidFill>
              </a:rPr>
              <a:t>w/o</a:t>
            </a:r>
            <a:r>
              <a:rPr lang="fa-IR" sz="2400">
                <a:solidFill>
                  <a:schemeClr val="bg1"/>
                </a:solidFill>
              </a:rPr>
              <a:t> adjuvant mitotan after resection of ACC </a:t>
            </a:r>
            <a:r>
              <a:rPr lang="en-US" sz="2400">
                <a:solidFill>
                  <a:schemeClr val="bg1"/>
                </a:solidFill>
              </a:rPr>
              <a:t> from 1979-2017.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                      ( provided adjusted HR with 95%CI &amp; at least 14year f/u)</a:t>
            </a:r>
            <a:endParaRPr lang="fa-IR" sz="2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a-I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a-IR" b="1">
                <a:solidFill>
                  <a:schemeClr val="bg1"/>
                </a:solidFill>
              </a:rPr>
              <a:t>Exclusion criteria</a:t>
            </a:r>
            <a:r>
              <a:rPr lang="fa-IR">
                <a:solidFill>
                  <a:schemeClr val="bg1"/>
                </a:solidFill>
              </a:rPr>
              <a:t>:</a:t>
            </a:r>
            <a:r>
              <a:rPr lang="en-US" sz="2400">
                <a:solidFill>
                  <a:schemeClr val="bg1"/>
                </a:solidFill>
              </a:rPr>
              <a:t>case report,editorial and review articles,patients with distant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                       metastasis,no resection of ACC,any adjuvant therapy before surgery,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                       combination adjuvant therapy,unadjusted outcome measure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Risk of bias</a:t>
            </a:r>
            <a:r>
              <a:rPr lang="en-US" sz="2400">
                <a:solidFill>
                  <a:schemeClr val="bg1"/>
                </a:solidFill>
              </a:rPr>
              <a:t>: used the Newcastle-Ottawa Scale (NOS) for the quality assessment of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            nonrandomized controlled studies, Studies with scores ≥7 were supposed to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            have a low risk of bias</a:t>
            </a:r>
          </a:p>
        </p:txBody>
      </p:sp>
    </p:spTree>
    <p:extLst>
      <p:ext uri="{BB962C8B-B14F-4D97-AF65-F5344CB8AC3E}">
        <p14:creationId xmlns:p14="http://schemas.microsoft.com/office/powerpoint/2010/main" val="418645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C888C3A-9DA6-9E4B-99B1-EF028A0A3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" y="0"/>
            <a:ext cx="12124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7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EC28D02-4AE2-BA48-BB04-C76833B89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926"/>
            <a:ext cx="12253632" cy="55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1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C7B9B07-AB6D-554F-9024-C1F58BC6E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3" y="630332"/>
            <a:ext cx="11891962" cy="56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8DDB7-3502-E443-8E71-E8653D82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11" y="193301"/>
            <a:ext cx="11774580" cy="6488206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Questions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•Clinical presentation of ACC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•Pathologic work up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•Staging classification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•Surgical treatment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•Adjuvant therapy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•Follow up </a:t>
            </a:r>
          </a:p>
        </p:txBody>
      </p:sp>
    </p:spTree>
    <p:extLst>
      <p:ext uri="{BB962C8B-B14F-4D97-AF65-F5344CB8AC3E}">
        <p14:creationId xmlns:p14="http://schemas.microsoft.com/office/powerpoint/2010/main" val="3271896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BF06B09-1BBC-3347-96F7-C1E09D265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8" y="840442"/>
            <a:ext cx="11907837" cy="53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36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0B321-64AC-584C-A9CB-F244D7265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15" y="117662"/>
            <a:ext cx="11799793" cy="6656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chemeClr val="bg1"/>
                </a:solidFill>
              </a:rPr>
              <a:t>Conclusion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•adjuvant mitotane was significantly associated with prolonged RFS and OS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after resection of ACC in patients without distant metastasis.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•It indicates that adjuvant mitotane tends to reduce 38% of postoperative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recurrences and 31% of postopertive deaths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•</a:t>
            </a:r>
            <a:r>
              <a:rPr lang="en-US">
                <a:solidFill>
                  <a:schemeClr val="bg1"/>
                </a:solidFill>
              </a:rPr>
              <a:t>we recommend adjuvant use of mitotane after resection of ACC if well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tolerated, because adjuvant mitotane was associated with significantly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prolonged RFS and OS on these patients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83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577746B-F4D6-7A43-8EBF-60224A0F8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93" y="865654"/>
            <a:ext cx="9555816" cy="50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70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E2C61-5D03-DA4B-ACED-FA43A155F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66" y="134470"/>
            <a:ext cx="11959478" cy="66394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</a:t>
            </a:r>
            <a:r>
              <a:rPr lang="en-US" b="1">
                <a:solidFill>
                  <a:schemeClr val="bg1"/>
                </a:solidFill>
              </a:rPr>
              <a:t>Method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 sz="2400">
                <a:solidFill>
                  <a:schemeClr val="bg1"/>
                </a:solidFill>
              </a:rPr>
              <a:t>retrospective analysis among &gt;18 years patients with ACC and radical surgery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       between 1985-2003 at 8 tertiary referral centers in Italy and Germany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       Adjuvant mitotane was adminstrated to 47 Italian patients after surgery(mitotane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      group)whereas 55 Italian patients and 75 German patients (control group 1 &amp; 2 )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      didn’t received mitotan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•Exclusion criteria:</a:t>
            </a:r>
            <a:r>
              <a:rPr lang="en-US" sz="2400">
                <a:solidFill>
                  <a:schemeClr val="bg1"/>
                </a:solidFill>
              </a:rPr>
              <a:t>macroscopic incomplete resection,incomplete tumor staging ,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                    concomittant cancer,adjuvant therapy other than mitotan after surgery</a:t>
            </a:r>
          </a:p>
          <a:p>
            <a:pPr marL="0" indent="0">
              <a:buNone/>
            </a:pPr>
            <a:endParaRPr lang="en-US" sz="2400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•Primary aim:</a:t>
            </a:r>
            <a:r>
              <a:rPr lang="en-US" sz="2400">
                <a:solidFill>
                  <a:schemeClr val="bg1"/>
                </a:solidFill>
              </a:rPr>
              <a:t>evaluate  the efficacy of adjuvant mitotan in prolonging recurrent free survival 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•Secondary aim</a:t>
            </a:r>
            <a:r>
              <a:rPr lang="en-US" sz="2400">
                <a:solidFill>
                  <a:schemeClr val="bg1"/>
                </a:solidFill>
              </a:rPr>
              <a:t>: assessment of overall survival and adverse events with mitotan therapy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91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1A0D2E0-213C-1D49-89EF-22B42628B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6" y="92449"/>
            <a:ext cx="11564470" cy="66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45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BB347-7337-034D-9D03-98ABF3CAA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4" y="126066"/>
            <a:ext cx="11993096" cy="6597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Results</a:t>
            </a: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i="1">
                <a:solidFill>
                  <a:schemeClr val="bg1"/>
                </a:solidFill>
              </a:rPr>
              <a:t>•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Recurrence was documented in 25 patients in the mitotane group (</a:t>
            </a:r>
            <a:r>
              <a:rPr lang="en-US" sz="2400" b="1" i="0">
                <a:solidFill>
                  <a:schemeClr val="bg1"/>
                </a:solidFill>
                <a:effectLst/>
                <a:latin typeface="ff-quadraat-web-pro"/>
              </a:rPr>
              <a:t>53%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), 40 in control group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latin typeface="ff-quadraat-web-pro"/>
              </a:rPr>
              <a:t>  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 1 (</a:t>
            </a:r>
            <a:r>
              <a:rPr lang="en-US" sz="2400" b="1" i="0">
                <a:solidFill>
                  <a:schemeClr val="bg1"/>
                </a:solidFill>
                <a:effectLst/>
                <a:latin typeface="ff-quadraat-web-pro"/>
              </a:rPr>
              <a:t>89%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), and 56 in control group 2 (</a:t>
            </a:r>
            <a:r>
              <a:rPr lang="en-US" sz="2400" b="1" i="0">
                <a:solidFill>
                  <a:schemeClr val="bg1"/>
                </a:solidFill>
                <a:effectLst/>
                <a:latin typeface="ff-quadraat-web-pro"/>
              </a:rPr>
              <a:t>80%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)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  <a:latin typeface="ff-quadraat-web-pro"/>
            </a:endParaRPr>
          </a:p>
          <a:p>
            <a:pPr marL="0" indent="0">
              <a:buNone/>
            </a:pPr>
            <a:r>
              <a:rPr lang="en-US" sz="2400" b="1" i="1">
                <a:solidFill>
                  <a:schemeClr val="bg1"/>
                </a:solidFill>
                <a:latin typeface="ff-quadraat-web-pro"/>
              </a:rPr>
              <a:t>•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The median RFC was</a:t>
            </a:r>
            <a:r>
              <a:rPr lang="en-US" sz="2400" b="1" i="0">
                <a:solidFill>
                  <a:schemeClr val="bg1"/>
                </a:solidFill>
                <a:effectLst/>
                <a:latin typeface="ff-quadraat-web-pro"/>
              </a:rPr>
              <a:t> 42 months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 in  mitotane group, </a:t>
            </a:r>
            <a:r>
              <a:rPr lang="en-US" sz="2400" b="1" i="0">
                <a:solidFill>
                  <a:schemeClr val="bg1"/>
                </a:solidFill>
                <a:effectLst/>
                <a:latin typeface="ff-quadraat-web-pro"/>
              </a:rPr>
              <a:t>17 months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 in control group 1 (P&lt;0.001) ,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latin typeface="ff-quadraat-web-pro"/>
              </a:rPr>
              <a:t> 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 and </a:t>
            </a:r>
            <a:r>
              <a:rPr lang="en-US" sz="2400" b="1" i="0">
                <a:solidFill>
                  <a:schemeClr val="bg1"/>
                </a:solidFill>
                <a:effectLst/>
                <a:latin typeface="ff-quadraat-web-pro"/>
              </a:rPr>
              <a:t>26 months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 in control group 2 (P=0.005)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  <a:latin typeface="ff-quadraat-web-pro"/>
            </a:endParaRPr>
          </a:p>
          <a:p>
            <a:pPr marL="0" indent="0">
              <a:buNone/>
            </a:pPr>
            <a:r>
              <a:rPr lang="en-US" sz="2400" b="1" i="1">
                <a:solidFill>
                  <a:schemeClr val="bg1"/>
                </a:solidFill>
                <a:latin typeface="ff-quadraat-web-pro"/>
              </a:rPr>
              <a:t>•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Death from ACC was reported for 23 patients in the mitotane group (</a:t>
            </a:r>
            <a:r>
              <a:rPr lang="en-US" sz="2400" b="1" i="0">
                <a:solidFill>
                  <a:schemeClr val="bg1"/>
                </a:solidFill>
                <a:effectLst/>
                <a:latin typeface="ff-quadraat-web-pro"/>
              </a:rPr>
              <a:t>49%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), 36 in control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latin typeface="ff-quadraat-web-pro"/>
              </a:rPr>
              <a:t> 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 group 1 (</a:t>
            </a:r>
            <a:r>
              <a:rPr lang="en-US" sz="2400" b="1" i="0">
                <a:solidFill>
                  <a:schemeClr val="bg1"/>
                </a:solidFill>
                <a:effectLst/>
                <a:latin typeface="ff-quadraat-web-pro"/>
              </a:rPr>
              <a:t>90%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), and 41 in control group 2 (</a:t>
            </a:r>
            <a:r>
              <a:rPr lang="en-US" sz="2400" b="1" i="0">
                <a:solidFill>
                  <a:schemeClr val="bg1"/>
                </a:solidFill>
                <a:effectLst/>
                <a:latin typeface="ff-quadraat-web-pro"/>
              </a:rPr>
              <a:t>59%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)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  <a:latin typeface="ff-quadraat-web-pro"/>
            </a:endParaRPr>
          </a:p>
          <a:p>
            <a:pPr marL="0" indent="0">
              <a:buNone/>
            </a:pPr>
            <a:r>
              <a:rPr lang="en-US" sz="2400" b="1" i="1">
                <a:solidFill>
                  <a:schemeClr val="bg1"/>
                </a:solidFill>
                <a:latin typeface="ff-quadraat-web-pro"/>
              </a:rPr>
              <a:t>•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Median OS  was </a:t>
            </a:r>
            <a:r>
              <a:rPr lang="en-US" sz="2400" b="1" i="0">
                <a:solidFill>
                  <a:schemeClr val="bg1"/>
                </a:solidFill>
                <a:effectLst/>
                <a:latin typeface="ff-quadraat-web-pro"/>
              </a:rPr>
              <a:t>161 months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 in the mitotane group, as compared with </a:t>
            </a:r>
            <a:r>
              <a:rPr lang="en-US" sz="2400" b="1" i="0">
                <a:solidFill>
                  <a:schemeClr val="bg1"/>
                </a:solidFill>
                <a:effectLst/>
                <a:latin typeface="ff-quadraat-web-pro"/>
              </a:rPr>
              <a:t>65 months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 in control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latin typeface="ff-quadraat-web-pro"/>
              </a:rPr>
              <a:t> 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 group 1 (P=0.007) and </a:t>
            </a:r>
            <a:r>
              <a:rPr lang="en-US" sz="2400" b="1" i="0">
                <a:solidFill>
                  <a:schemeClr val="bg1"/>
                </a:solidFill>
                <a:effectLst/>
                <a:latin typeface="ff-quadraat-web-pro"/>
              </a:rPr>
              <a:t>92 months </a:t>
            </a:r>
            <a:r>
              <a:rPr lang="en-US" sz="2400" b="0" i="0">
                <a:solidFill>
                  <a:schemeClr val="bg1"/>
                </a:solidFill>
                <a:effectLst/>
                <a:latin typeface="ff-quadraat-web-pro"/>
              </a:rPr>
              <a:t>in control group 2 (P=0.28)</a:t>
            </a:r>
            <a:endParaRPr lang="en-US" sz="24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43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0D05CD9-CBE9-F549-876C-9157797D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25" y="184150"/>
            <a:ext cx="11842750" cy="667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RFS of adjuvant mitotane group and control groups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6DDAE21-9E0B-2F41-ADCD-7BF74E506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89" y="1131482"/>
            <a:ext cx="9707096" cy="56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85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DE14E-0288-3C48-9506-4DB048F8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06" y="176492"/>
            <a:ext cx="11875434" cy="6681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OS of adjuvant mitotane group and control groups.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C46C43-F8D0-F944-9D4D-8E2AFC3EB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69" y="963394"/>
            <a:ext cx="10110507" cy="58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52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64CD8E3-A7F2-5C41-A31A-C95BB090E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" y="177788"/>
            <a:ext cx="11774488" cy="64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58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B1DBA43-6C44-AE48-AC1B-C0487070D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49" y="176213"/>
            <a:ext cx="8379198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0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19A052-B132-644B-B18D-FFB118C3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201613"/>
            <a:ext cx="11774488" cy="6454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    Clinical Presentation</a:t>
            </a: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•For 40% to 60% of patients ,the major presenting complaints are symptoms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and signs of hormone excess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•Hypercortisolism is the most common presentation (50%–80% ),high cortisol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saturate the renal HSD11B2 system, resulting in MR activation ,causing HTN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and hypokalemia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•The second commonly produced hormones are adrenal androgens (40%–60%)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•Concurrent androgen and cortisol production is evident in  half of patients with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hormonal excess </a:t>
            </a:r>
          </a:p>
        </p:txBody>
      </p:sp>
    </p:spTree>
    <p:extLst>
      <p:ext uri="{BB962C8B-B14F-4D97-AF65-F5344CB8AC3E}">
        <p14:creationId xmlns:p14="http://schemas.microsoft.com/office/powerpoint/2010/main" val="4116879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A45EA-F4BB-B641-8CDE-EF326B08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172290"/>
            <a:ext cx="11833412" cy="651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Methods and time interval for imaging &amp; hormonal assessment  during followup </a:t>
            </a: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•After complete resection, we suggest radiological imaging every 3 months for 2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years,then every 36 months for a further 3 years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•The majority of the panel suggests continuation of F/u imaging beyond  5y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•In all patients,we recommend regular screening for hormone secretion</a:t>
            </a:r>
          </a:p>
        </p:txBody>
      </p:sp>
    </p:spTree>
    <p:extLst>
      <p:ext uri="{BB962C8B-B14F-4D97-AF65-F5344CB8AC3E}">
        <p14:creationId xmlns:p14="http://schemas.microsoft.com/office/powerpoint/2010/main" val="1286636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C2EBD-5317-EE44-AE9E-BDBD8449B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632" y="2042271"/>
            <a:ext cx="8219515" cy="2697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sz="3600" b="1" i="1">
                <a:solidFill>
                  <a:schemeClr val="bg1"/>
                </a:solidFill>
              </a:rPr>
              <a:t>               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21969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3ADB625-C7CC-5148-9590-E8B5DFC43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61" y="260536"/>
            <a:ext cx="9395478" cy="63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1B64E3D-DEFB-5D44-9F71-A9CB1E162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" y="1862138"/>
            <a:ext cx="114300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1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3B9E-CB5D-4942-A90C-99EFFDF9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88" y="126066"/>
            <a:ext cx="11883838" cy="6589059"/>
          </a:xfrm>
        </p:spPr>
        <p:txBody>
          <a:bodyPr/>
          <a:lstStyle/>
          <a:p>
            <a:pPr marL="0" indent="0">
              <a:buNone/>
            </a:pPr>
            <a:r>
              <a:rPr lang="en-US" b="1" i="1">
                <a:solidFill>
                  <a:schemeClr val="bg1"/>
                </a:solidFill>
              </a:rPr>
              <a:t>Diagnostic  workup  in  patients  with  suspected  or proven  ACC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7201AB7-BE46-F140-BB6F-935305A1C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5" y="974912"/>
            <a:ext cx="11068610" cy="55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8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6564B-B4D6-E340-BED7-F4C3C19CD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51278"/>
            <a:ext cx="11925859" cy="6580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Surgery  for  suspected  localized  ACC </a:t>
            </a: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•</a:t>
            </a:r>
            <a:r>
              <a:rPr lang="en-US" i="1">
                <a:solidFill>
                  <a:schemeClr val="bg1"/>
                </a:solidFill>
              </a:rPr>
              <a:t>R</a:t>
            </a:r>
            <a:r>
              <a:rPr lang="en-US">
                <a:solidFill>
                  <a:schemeClr val="bg1"/>
                </a:solidFill>
              </a:rPr>
              <a:t>ecommend that adrenal surgery for ACC should be performed only by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surgeons experienced in adrenal and oncological surgery.</a:t>
            </a:r>
            <a:r>
              <a:rPr lang="en-US" sz="3200" b="1" i="1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i="1">
                <a:solidFill>
                  <a:schemeClr val="bg1"/>
                </a:solidFill>
              </a:rPr>
              <a:t>•</a:t>
            </a:r>
            <a:r>
              <a:rPr lang="en-US">
                <a:solidFill>
                  <a:schemeClr val="bg1"/>
                </a:solidFill>
              </a:rPr>
              <a:t>Recommend complete en bloc resection of adrenal tumors suspected ACC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including peritumoral/periadrenal retroperitoneal fat. 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•If adjacent organs are suspected to be invaded, recommend en bloc resection,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however suggest against the routine resection of the ipsilateral kidney in the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absence of direct renal invasion.</a:t>
            </a:r>
            <a:r>
              <a:rPr lang="en-US" sz="3200" b="1" i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37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136C-F4AF-2641-A808-741AEFF8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9" y="193301"/>
            <a:ext cx="11900647" cy="6572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•Recommend open surgery for all tumors with radiological findings suspicious of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malignancy and evidence for local invasion.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•For tumors &lt;6 cm without evidence of local invasion,laparoscopic surgery is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reasonable if the surgeon has sufficient experience in these types of surgery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•Suggest that routine locoregional lymphadenectomy should be performed with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adrenalectomy for highly suspected ACC including (as a minimum) the  </a:t>
            </a:r>
            <a:r>
              <a:rPr lang="en-US">
                <a:solidFill>
                  <a:srgbClr val="FF0000"/>
                </a:solidFill>
              </a:rPr>
              <a:t>renal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   hilum and  periadrenal</a:t>
            </a:r>
            <a:r>
              <a:rPr lang="en-US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•If first surgery was suboptimal and macroscopically incomplete(R2), suggest  to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discuss repeat surgery in a multidisciplinary expert team.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91D1-1CE3-0144-9C9C-C1EB79060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07" y="193300"/>
            <a:ext cx="11825006" cy="6454589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pathological work up</a:t>
            </a:r>
          </a:p>
          <a:p>
            <a:pPr marL="0" indent="0">
              <a:buNone/>
            </a:pPr>
            <a:endParaRPr 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• Weiss  score  (including  the  exact  mitotic  count)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• Ki67 index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• resection  status 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• pathological  tumor  stage  (indicating  invasion  or  not  of  the capsule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         and/or  surrounding  tissue  and organs)  and nodal  status</a:t>
            </a:r>
          </a:p>
        </p:txBody>
      </p:sp>
    </p:spTree>
    <p:extLst>
      <p:ext uri="{BB962C8B-B14F-4D97-AF65-F5344CB8AC3E}">
        <p14:creationId xmlns:p14="http://schemas.microsoft.com/office/powerpoint/2010/main" val="2041066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1892</Words>
  <Application>Microsoft Office PowerPoint</Application>
  <PresentationFormat>Widescreen</PresentationFormat>
  <Paragraphs>267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Fatemeh Rahmani</cp:lastModifiedBy>
  <cp:revision>67</cp:revision>
  <dcterms:created xsi:type="dcterms:W3CDTF">2018-11-02T10:03:35Z</dcterms:created>
  <dcterms:modified xsi:type="dcterms:W3CDTF">2019-07-29T02:52:27Z</dcterms:modified>
</cp:coreProperties>
</file>