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890" r:id="rId2"/>
    <p:sldId id="891" r:id="rId3"/>
    <p:sldId id="892" r:id="rId4"/>
    <p:sldId id="895" r:id="rId5"/>
    <p:sldId id="898" r:id="rId6"/>
    <p:sldId id="901" r:id="rId7"/>
    <p:sldId id="902" r:id="rId8"/>
    <p:sldId id="90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 autoAdjust="0"/>
  </p:normalViewPr>
  <p:slideViewPr>
    <p:cSldViewPr snapToGrid="0" snapToObjects="1">
      <p:cViewPr>
        <p:scale>
          <a:sx n="100" d="100"/>
          <a:sy n="100" d="100"/>
        </p:scale>
        <p:origin x="-144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E9760-314C-BF46-820D-29AA0BB1BCE8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A8A37-388E-E247-9FA1-F26D23418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11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4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39155" indent="-28429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37163" indent="-227433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592029" indent="-227433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46895" indent="-227433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01760" indent="-227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56625" indent="-227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11491" indent="-227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66356" indent="-227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337B25-B47B-4CDE-91DE-86671F89C49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2358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4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39155" indent="-28429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37163" indent="-227433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592029" indent="-227433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46895" indent="-227433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01760" indent="-227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56625" indent="-227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11491" indent="-227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66356" indent="-227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337B25-B47B-4CDE-91DE-86671F89C49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8025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4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39155" indent="-28429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37163" indent="-227433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592029" indent="-227433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46895" indent="-227433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01760" indent="-227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56625" indent="-227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11491" indent="-227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66356" indent="-227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337B25-B47B-4CDE-91DE-86671F89C49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5460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4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39155" indent="-28429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37163" indent="-227433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592029" indent="-227433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46895" indent="-227433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01760" indent="-227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56625" indent="-227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11491" indent="-227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66356" indent="-227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337B25-B47B-4CDE-91DE-86671F89C49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0866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6400" y="1750485"/>
            <a:ext cx="4723200" cy="2042057"/>
          </a:xfrm>
        </p:spPr>
        <p:txBody>
          <a:bodyPr anchor="b"/>
          <a:lstStyle>
            <a:lvl1pPr algn="r">
              <a:lnSpc>
                <a:spcPct val="85000"/>
              </a:lnSpc>
              <a:defRPr sz="4267"/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45176" y="4033950"/>
            <a:ext cx="4724425" cy="912781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rIns="0"/>
          <a:lstStyle>
            <a:lvl1pPr marL="0" indent="0" algn="r">
              <a:buFontTx/>
              <a:buNone/>
              <a:defRPr sz="1867"/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23334" y="5877637"/>
            <a:ext cx="10303807" cy="582431"/>
          </a:xfrm>
        </p:spPr>
        <p:txBody>
          <a:bodyPr anchor="b">
            <a:noAutofit/>
          </a:bodyPr>
          <a:lstStyle>
            <a:lvl1pPr marL="0" indent="0">
              <a:buNone/>
              <a:defRPr sz="1067">
                <a:solidFill>
                  <a:srgbClr val="AEA79F"/>
                </a:solidFill>
              </a:defRPr>
            </a:lvl1pPr>
            <a:lvl2pPr>
              <a:defRPr sz="1067">
                <a:solidFill>
                  <a:srgbClr val="82786F"/>
                </a:solidFill>
              </a:defRPr>
            </a:lvl2pPr>
            <a:lvl3pPr>
              <a:defRPr sz="1067">
                <a:solidFill>
                  <a:srgbClr val="82786F"/>
                </a:solidFill>
              </a:defRPr>
            </a:lvl3pPr>
            <a:lvl4pPr>
              <a:defRPr sz="1067">
                <a:solidFill>
                  <a:srgbClr val="82786F"/>
                </a:solidFill>
              </a:defRPr>
            </a:lvl4pPr>
            <a:lvl5pPr>
              <a:defRPr sz="1067">
                <a:solidFill>
                  <a:srgbClr val="82786F"/>
                </a:solidFill>
              </a:defRPr>
            </a:lvl5pPr>
          </a:lstStyle>
          <a:p>
            <a:pPr lvl="0"/>
            <a:r>
              <a:rPr lang="en-US" dirty="0"/>
              <a:t>Reference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02450" y="125268"/>
            <a:ext cx="3867151" cy="13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1171865" eaLnBrk="1" hangingPunct="1">
              <a:spcBef>
                <a:spcPct val="0"/>
              </a:spcBef>
              <a:defRPr sz="8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82786F"/>
                </a:solidFill>
              </a:rPr>
              <a:t>Header</a:t>
            </a:r>
            <a:endParaRPr lang="en-GB" dirty="0">
              <a:solidFill>
                <a:srgbClr val="827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456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placeholder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22400" y="687227"/>
            <a:ext cx="11347200" cy="521883"/>
          </a:xfrm>
        </p:spPr>
        <p:txBody>
          <a:bodyPr anchor="ctr" anchorCtr="0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0"/>
          </p:nvPr>
        </p:nvSpPr>
        <p:spPr>
          <a:xfrm>
            <a:off x="6307200" y="1749631"/>
            <a:ext cx="5462400" cy="1862527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1" name="Content Placeholder 2"/>
          <p:cNvSpPr>
            <a:spLocks noGrp="1"/>
          </p:cNvSpPr>
          <p:nvPr>
            <p:ph idx="26"/>
          </p:nvPr>
        </p:nvSpPr>
        <p:spPr>
          <a:xfrm>
            <a:off x="422401" y="1749631"/>
            <a:ext cx="5462400" cy="1862527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27"/>
          </p:nvPr>
        </p:nvSpPr>
        <p:spPr>
          <a:xfrm>
            <a:off x="6306016" y="3831307"/>
            <a:ext cx="5462400" cy="1862527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5" name="Content Placeholder 2"/>
          <p:cNvSpPr>
            <a:spLocks noGrp="1"/>
          </p:cNvSpPr>
          <p:nvPr>
            <p:ph idx="28"/>
          </p:nvPr>
        </p:nvSpPr>
        <p:spPr>
          <a:xfrm>
            <a:off x="421217" y="3831307"/>
            <a:ext cx="5462400" cy="1862527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23334" y="5877637"/>
            <a:ext cx="10303807" cy="582431"/>
          </a:xfrm>
        </p:spPr>
        <p:txBody>
          <a:bodyPr anchor="b">
            <a:noAutofit/>
          </a:bodyPr>
          <a:lstStyle>
            <a:lvl1pPr marL="0" indent="0">
              <a:buNone/>
              <a:defRPr sz="1067">
                <a:solidFill>
                  <a:srgbClr val="AEA79F"/>
                </a:solidFill>
              </a:defRPr>
            </a:lvl1pPr>
            <a:lvl2pPr>
              <a:defRPr sz="1067">
                <a:solidFill>
                  <a:srgbClr val="82786F"/>
                </a:solidFill>
              </a:defRPr>
            </a:lvl2pPr>
            <a:lvl3pPr>
              <a:defRPr sz="1067">
                <a:solidFill>
                  <a:srgbClr val="82786F"/>
                </a:solidFill>
              </a:defRPr>
            </a:lvl3pPr>
            <a:lvl4pPr>
              <a:defRPr sz="1067">
                <a:solidFill>
                  <a:srgbClr val="82786F"/>
                </a:solidFill>
              </a:defRPr>
            </a:lvl4pPr>
            <a:lvl5pPr>
              <a:defRPr sz="1067">
                <a:solidFill>
                  <a:srgbClr val="82786F"/>
                </a:solidFill>
              </a:defRPr>
            </a:lvl5pPr>
          </a:lstStyle>
          <a:p>
            <a:pPr lvl="0"/>
            <a:r>
              <a:rPr lang="en-US" dirty="0"/>
              <a:t>Reference</a:t>
            </a:r>
          </a:p>
        </p:txBody>
      </p:sp>
      <p:sp>
        <p:nvSpPr>
          <p:cNvPr id="1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02450" y="125268"/>
            <a:ext cx="3867151" cy="13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1171865" eaLnBrk="1" hangingPunct="1">
              <a:spcBef>
                <a:spcPct val="0"/>
              </a:spcBef>
              <a:defRPr sz="8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82786F"/>
                </a:solidFill>
              </a:rPr>
              <a:t>Header</a:t>
            </a:r>
            <a:endParaRPr lang="en-GB" dirty="0">
              <a:solidFill>
                <a:srgbClr val="827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9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 placeholder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422400" y="687227"/>
            <a:ext cx="11347200" cy="521883"/>
          </a:xfrm>
        </p:spPr>
        <p:txBody>
          <a:bodyPr anchor="ctr" anchorCtr="0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3" name="Content Placeholder 2"/>
          <p:cNvSpPr>
            <a:spLocks noGrp="1"/>
          </p:cNvSpPr>
          <p:nvPr>
            <p:ph idx="1"/>
          </p:nvPr>
        </p:nvSpPr>
        <p:spPr>
          <a:xfrm>
            <a:off x="422400" y="1749631"/>
            <a:ext cx="3497667" cy="1862527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867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6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467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40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333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34" name="Content Placeholder 2"/>
          <p:cNvSpPr>
            <a:spLocks noGrp="1"/>
          </p:cNvSpPr>
          <p:nvPr>
            <p:ph idx="10"/>
          </p:nvPr>
        </p:nvSpPr>
        <p:spPr>
          <a:xfrm>
            <a:off x="4347167" y="1749631"/>
            <a:ext cx="3497667" cy="1862527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867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6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467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40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333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35" name="Content Placeholder 2"/>
          <p:cNvSpPr>
            <a:spLocks noGrp="1"/>
          </p:cNvSpPr>
          <p:nvPr>
            <p:ph idx="11"/>
          </p:nvPr>
        </p:nvSpPr>
        <p:spPr>
          <a:xfrm>
            <a:off x="8271933" y="1749631"/>
            <a:ext cx="3497667" cy="1862527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867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6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467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40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333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37" name="Content Placeholder 2"/>
          <p:cNvSpPr>
            <a:spLocks noGrp="1"/>
          </p:cNvSpPr>
          <p:nvPr>
            <p:ph idx="12"/>
          </p:nvPr>
        </p:nvSpPr>
        <p:spPr>
          <a:xfrm>
            <a:off x="422400" y="3831307"/>
            <a:ext cx="3497667" cy="1862527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867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6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467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40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333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38" name="Content Placeholder 2"/>
          <p:cNvSpPr>
            <a:spLocks noGrp="1"/>
          </p:cNvSpPr>
          <p:nvPr>
            <p:ph idx="13"/>
          </p:nvPr>
        </p:nvSpPr>
        <p:spPr>
          <a:xfrm>
            <a:off x="4347167" y="3831307"/>
            <a:ext cx="3497667" cy="1862527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867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6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467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40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333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39" name="Content Placeholder 2"/>
          <p:cNvSpPr>
            <a:spLocks noGrp="1"/>
          </p:cNvSpPr>
          <p:nvPr>
            <p:ph idx="14"/>
          </p:nvPr>
        </p:nvSpPr>
        <p:spPr>
          <a:xfrm>
            <a:off x="8271933" y="3831307"/>
            <a:ext cx="3497667" cy="1862527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867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6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467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40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333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423334" y="5877637"/>
            <a:ext cx="10303807" cy="582431"/>
          </a:xfrm>
        </p:spPr>
        <p:txBody>
          <a:bodyPr anchor="b">
            <a:noAutofit/>
          </a:bodyPr>
          <a:lstStyle>
            <a:lvl1pPr marL="0" indent="0">
              <a:buNone/>
              <a:defRPr sz="1067">
                <a:solidFill>
                  <a:srgbClr val="AEA79F"/>
                </a:solidFill>
              </a:defRPr>
            </a:lvl1pPr>
            <a:lvl2pPr>
              <a:defRPr sz="1067">
                <a:solidFill>
                  <a:srgbClr val="82786F"/>
                </a:solidFill>
              </a:defRPr>
            </a:lvl2pPr>
            <a:lvl3pPr>
              <a:defRPr sz="1067">
                <a:solidFill>
                  <a:srgbClr val="82786F"/>
                </a:solidFill>
              </a:defRPr>
            </a:lvl3pPr>
            <a:lvl4pPr>
              <a:defRPr sz="1067">
                <a:solidFill>
                  <a:srgbClr val="82786F"/>
                </a:solidFill>
              </a:defRPr>
            </a:lvl4pPr>
            <a:lvl5pPr>
              <a:defRPr sz="1067">
                <a:solidFill>
                  <a:srgbClr val="82786F"/>
                </a:solidFill>
              </a:defRPr>
            </a:lvl5pPr>
          </a:lstStyle>
          <a:p>
            <a:pPr lvl="0"/>
            <a:r>
              <a:rPr lang="en-US" dirty="0"/>
              <a:t>Reference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02450" y="125268"/>
            <a:ext cx="3867151" cy="13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1171865" eaLnBrk="1" hangingPunct="1">
              <a:spcBef>
                <a:spcPct val="0"/>
              </a:spcBef>
              <a:defRPr sz="8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82786F"/>
                </a:solidFill>
              </a:rPr>
              <a:t>Header</a:t>
            </a:r>
            <a:endParaRPr lang="en-GB" dirty="0">
              <a:solidFill>
                <a:srgbClr val="827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37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background squ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933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02450" y="125268"/>
            <a:ext cx="3867151" cy="13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1171865" eaLnBrk="1" hangingPunct="1">
              <a:spcBef>
                <a:spcPct val="0"/>
              </a:spcBef>
              <a:defRPr sz="8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82786F"/>
                </a:solidFill>
              </a:rPr>
              <a:t>Header</a:t>
            </a:r>
            <a:endParaRPr lang="en-GB" dirty="0">
              <a:solidFill>
                <a:srgbClr val="827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23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top squ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531909"/>
          </a:xfr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933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18" name="Content Placeholder 2"/>
          <p:cNvSpPr>
            <a:spLocks noGrp="1"/>
          </p:cNvSpPr>
          <p:nvPr>
            <p:ph idx="25"/>
          </p:nvPr>
        </p:nvSpPr>
        <p:spPr>
          <a:xfrm>
            <a:off x="422400" y="3831306"/>
            <a:ext cx="11347200" cy="1862527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23334" y="5877637"/>
            <a:ext cx="10303807" cy="582431"/>
          </a:xfrm>
        </p:spPr>
        <p:txBody>
          <a:bodyPr anchor="b">
            <a:noAutofit/>
          </a:bodyPr>
          <a:lstStyle>
            <a:lvl1pPr marL="0" indent="0">
              <a:buNone/>
              <a:defRPr sz="1067">
                <a:solidFill>
                  <a:srgbClr val="AEA79F"/>
                </a:solidFill>
              </a:defRPr>
            </a:lvl1pPr>
            <a:lvl2pPr>
              <a:defRPr sz="1067">
                <a:solidFill>
                  <a:srgbClr val="82786F"/>
                </a:solidFill>
              </a:defRPr>
            </a:lvl2pPr>
            <a:lvl3pPr>
              <a:defRPr sz="1067">
                <a:solidFill>
                  <a:srgbClr val="82786F"/>
                </a:solidFill>
              </a:defRPr>
            </a:lvl3pPr>
            <a:lvl4pPr>
              <a:defRPr sz="1067">
                <a:solidFill>
                  <a:srgbClr val="82786F"/>
                </a:solidFill>
              </a:defRPr>
            </a:lvl4pPr>
            <a:lvl5pPr>
              <a:defRPr sz="1067">
                <a:solidFill>
                  <a:srgbClr val="82786F"/>
                </a:solidFill>
              </a:defRPr>
            </a:lvl5pPr>
          </a:lstStyle>
          <a:p>
            <a:pPr lvl="0"/>
            <a:r>
              <a:rPr lang="en-US" dirty="0"/>
              <a:t>Reference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02450" y="125268"/>
            <a:ext cx="3867151" cy="13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1171865" eaLnBrk="1" hangingPunct="1">
              <a:spcBef>
                <a:spcPct val="0"/>
              </a:spcBef>
              <a:defRPr sz="8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82786F"/>
                </a:solidFill>
              </a:rPr>
              <a:t>Header</a:t>
            </a:r>
            <a:endParaRPr lang="en-GB" dirty="0">
              <a:solidFill>
                <a:srgbClr val="827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1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middle squ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1749632"/>
            <a:ext cx="12192000" cy="3941051"/>
          </a:xfr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933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22400" y="687227"/>
            <a:ext cx="11347200" cy="521883"/>
          </a:xfrm>
        </p:spPr>
        <p:txBody>
          <a:bodyPr anchor="ctr" anchorCtr="0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23334" y="5877637"/>
            <a:ext cx="10303807" cy="582431"/>
          </a:xfrm>
        </p:spPr>
        <p:txBody>
          <a:bodyPr anchor="b">
            <a:noAutofit/>
          </a:bodyPr>
          <a:lstStyle>
            <a:lvl1pPr marL="0" indent="0">
              <a:buNone/>
              <a:defRPr sz="1067">
                <a:solidFill>
                  <a:srgbClr val="AEA79F"/>
                </a:solidFill>
              </a:defRPr>
            </a:lvl1pPr>
            <a:lvl2pPr>
              <a:defRPr sz="1067">
                <a:solidFill>
                  <a:srgbClr val="82786F"/>
                </a:solidFill>
              </a:defRPr>
            </a:lvl2pPr>
            <a:lvl3pPr>
              <a:defRPr sz="1067">
                <a:solidFill>
                  <a:srgbClr val="82786F"/>
                </a:solidFill>
              </a:defRPr>
            </a:lvl3pPr>
            <a:lvl4pPr>
              <a:defRPr sz="1067">
                <a:solidFill>
                  <a:srgbClr val="82786F"/>
                </a:solidFill>
              </a:defRPr>
            </a:lvl4pPr>
            <a:lvl5pPr>
              <a:defRPr sz="1067">
                <a:solidFill>
                  <a:srgbClr val="82786F"/>
                </a:solidFill>
              </a:defRPr>
            </a:lvl5pPr>
          </a:lstStyle>
          <a:p>
            <a:pPr lvl="0"/>
            <a:r>
              <a:rPr lang="en-US" dirty="0"/>
              <a:t>Reference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02450" y="125268"/>
            <a:ext cx="3867151" cy="13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1171865" eaLnBrk="1" hangingPunct="1">
              <a:spcBef>
                <a:spcPct val="0"/>
              </a:spcBef>
              <a:defRPr sz="8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82786F"/>
                </a:solidFill>
              </a:rPr>
              <a:t>Header</a:t>
            </a:r>
            <a:endParaRPr lang="en-GB" dirty="0">
              <a:solidFill>
                <a:srgbClr val="827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199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left squ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6088520" cy="6858000"/>
          </a:xfr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933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497928" y="687227"/>
            <a:ext cx="5271673" cy="521883"/>
          </a:xfrm>
        </p:spPr>
        <p:txBody>
          <a:bodyPr anchor="ctr" anchorCtr="0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6497928" y="1749631"/>
            <a:ext cx="5271673" cy="3941052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2133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867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60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467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497927" y="5877637"/>
            <a:ext cx="4229213" cy="582431"/>
          </a:xfrm>
        </p:spPr>
        <p:txBody>
          <a:bodyPr anchor="b">
            <a:noAutofit/>
          </a:bodyPr>
          <a:lstStyle>
            <a:lvl1pPr marL="0" indent="0">
              <a:buNone/>
              <a:defRPr sz="1067">
                <a:solidFill>
                  <a:srgbClr val="AEA79F"/>
                </a:solidFill>
              </a:defRPr>
            </a:lvl1pPr>
            <a:lvl2pPr>
              <a:defRPr sz="1067">
                <a:solidFill>
                  <a:srgbClr val="82786F"/>
                </a:solidFill>
              </a:defRPr>
            </a:lvl2pPr>
            <a:lvl3pPr>
              <a:defRPr sz="1067">
                <a:solidFill>
                  <a:srgbClr val="82786F"/>
                </a:solidFill>
              </a:defRPr>
            </a:lvl3pPr>
            <a:lvl4pPr>
              <a:defRPr sz="1067">
                <a:solidFill>
                  <a:srgbClr val="82786F"/>
                </a:solidFill>
              </a:defRPr>
            </a:lvl4pPr>
            <a:lvl5pPr>
              <a:defRPr sz="1067">
                <a:solidFill>
                  <a:srgbClr val="82786F"/>
                </a:solidFill>
              </a:defRPr>
            </a:lvl5pPr>
          </a:lstStyle>
          <a:p>
            <a:pPr lvl="0"/>
            <a:r>
              <a:rPr lang="en-US" dirty="0"/>
              <a:t>Reference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02450" y="125268"/>
            <a:ext cx="3867151" cy="13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1171865" eaLnBrk="1" hangingPunct="1">
              <a:spcBef>
                <a:spcPct val="0"/>
              </a:spcBef>
              <a:defRPr sz="8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82786F"/>
                </a:solidFill>
              </a:rPr>
              <a:t>Header</a:t>
            </a:r>
            <a:endParaRPr lang="en-GB" dirty="0">
              <a:solidFill>
                <a:srgbClr val="827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45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large roun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22400" y="1749632"/>
            <a:ext cx="11347200" cy="3941051"/>
          </a:xfrm>
          <a:prstGeom prst="roundRect">
            <a:avLst>
              <a:gd name="adj" fmla="val 4683"/>
            </a:avLst>
          </a:prstGeo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933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22400" y="687227"/>
            <a:ext cx="11347200" cy="521883"/>
          </a:xfrm>
        </p:spPr>
        <p:txBody>
          <a:bodyPr anchor="ctr" anchorCtr="0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23334" y="5877637"/>
            <a:ext cx="10303807" cy="582431"/>
          </a:xfrm>
        </p:spPr>
        <p:txBody>
          <a:bodyPr anchor="b">
            <a:noAutofit/>
          </a:bodyPr>
          <a:lstStyle>
            <a:lvl1pPr marL="0" indent="0">
              <a:buNone/>
              <a:defRPr sz="1067">
                <a:solidFill>
                  <a:srgbClr val="AEA79F"/>
                </a:solidFill>
              </a:defRPr>
            </a:lvl1pPr>
            <a:lvl2pPr>
              <a:defRPr sz="1067">
                <a:solidFill>
                  <a:srgbClr val="82786F"/>
                </a:solidFill>
              </a:defRPr>
            </a:lvl2pPr>
            <a:lvl3pPr>
              <a:defRPr sz="1067">
                <a:solidFill>
                  <a:srgbClr val="82786F"/>
                </a:solidFill>
              </a:defRPr>
            </a:lvl3pPr>
            <a:lvl4pPr>
              <a:defRPr sz="1067">
                <a:solidFill>
                  <a:srgbClr val="82786F"/>
                </a:solidFill>
              </a:defRPr>
            </a:lvl4pPr>
            <a:lvl5pPr>
              <a:defRPr sz="1067">
                <a:solidFill>
                  <a:srgbClr val="82786F"/>
                </a:solidFill>
              </a:defRPr>
            </a:lvl5pPr>
          </a:lstStyle>
          <a:p>
            <a:pPr lvl="0"/>
            <a:r>
              <a:rPr lang="en-US" dirty="0"/>
              <a:t>Reference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02450" y="125268"/>
            <a:ext cx="3867151" cy="13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1171865" eaLnBrk="1" hangingPunct="1">
              <a:spcBef>
                <a:spcPct val="0"/>
              </a:spcBef>
              <a:defRPr sz="8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82786F"/>
                </a:solidFill>
              </a:rPr>
              <a:t>Header</a:t>
            </a:r>
            <a:endParaRPr lang="en-GB" dirty="0">
              <a:solidFill>
                <a:srgbClr val="827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43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1/2 roun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308548" y="1749632"/>
            <a:ext cx="5458357" cy="3941051"/>
          </a:xfrm>
          <a:prstGeom prst="roundRect">
            <a:avLst>
              <a:gd name="adj" fmla="val 3924"/>
            </a:avLst>
          </a:prstGeo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933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22400" y="687227"/>
            <a:ext cx="11347200" cy="521883"/>
          </a:xfrm>
        </p:spPr>
        <p:txBody>
          <a:bodyPr anchor="ctr" anchorCtr="0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422401" y="1749631"/>
            <a:ext cx="5462400" cy="3941052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23334" y="5877637"/>
            <a:ext cx="10303807" cy="582431"/>
          </a:xfrm>
        </p:spPr>
        <p:txBody>
          <a:bodyPr anchor="b">
            <a:noAutofit/>
          </a:bodyPr>
          <a:lstStyle>
            <a:lvl1pPr marL="0" indent="0">
              <a:buNone/>
              <a:defRPr sz="1067">
                <a:solidFill>
                  <a:srgbClr val="AEA79F"/>
                </a:solidFill>
              </a:defRPr>
            </a:lvl1pPr>
            <a:lvl2pPr>
              <a:defRPr sz="1067">
                <a:solidFill>
                  <a:srgbClr val="82786F"/>
                </a:solidFill>
              </a:defRPr>
            </a:lvl2pPr>
            <a:lvl3pPr>
              <a:defRPr sz="1067">
                <a:solidFill>
                  <a:srgbClr val="82786F"/>
                </a:solidFill>
              </a:defRPr>
            </a:lvl3pPr>
            <a:lvl4pPr>
              <a:defRPr sz="1067">
                <a:solidFill>
                  <a:srgbClr val="82786F"/>
                </a:solidFill>
              </a:defRPr>
            </a:lvl4pPr>
            <a:lvl5pPr>
              <a:defRPr sz="1067">
                <a:solidFill>
                  <a:srgbClr val="82786F"/>
                </a:solidFill>
              </a:defRPr>
            </a:lvl5pPr>
          </a:lstStyle>
          <a:p>
            <a:pPr lvl="0"/>
            <a:r>
              <a:rPr lang="en-US" dirty="0"/>
              <a:t>Reference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02450" y="125268"/>
            <a:ext cx="3867151" cy="13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1171865" eaLnBrk="1" hangingPunct="1">
              <a:spcBef>
                <a:spcPct val="0"/>
              </a:spcBef>
              <a:defRPr sz="8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82786F"/>
                </a:solidFill>
              </a:rPr>
              <a:t>Header</a:t>
            </a:r>
            <a:endParaRPr lang="en-GB" dirty="0">
              <a:solidFill>
                <a:srgbClr val="827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04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1/3 roun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8"/>
          </p:nvPr>
        </p:nvSpPr>
        <p:spPr>
          <a:xfrm>
            <a:off x="425095" y="1749631"/>
            <a:ext cx="7419508" cy="3941052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8269697" y="1749632"/>
            <a:ext cx="3499903" cy="3941051"/>
          </a:xfrm>
          <a:prstGeom prst="roundRect">
            <a:avLst>
              <a:gd name="adj" fmla="val 4084"/>
            </a:avLst>
          </a:prstGeo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933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22400" y="687227"/>
            <a:ext cx="11347200" cy="521883"/>
          </a:xfrm>
        </p:spPr>
        <p:txBody>
          <a:bodyPr anchor="ctr" anchorCtr="0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23334" y="5877637"/>
            <a:ext cx="10303807" cy="582431"/>
          </a:xfrm>
        </p:spPr>
        <p:txBody>
          <a:bodyPr anchor="b">
            <a:noAutofit/>
          </a:bodyPr>
          <a:lstStyle>
            <a:lvl1pPr marL="0" indent="0">
              <a:buNone/>
              <a:defRPr sz="1067">
                <a:solidFill>
                  <a:srgbClr val="AEA79F"/>
                </a:solidFill>
              </a:defRPr>
            </a:lvl1pPr>
            <a:lvl2pPr>
              <a:defRPr sz="1067">
                <a:solidFill>
                  <a:srgbClr val="82786F"/>
                </a:solidFill>
              </a:defRPr>
            </a:lvl2pPr>
            <a:lvl3pPr>
              <a:defRPr sz="1067">
                <a:solidFill>
                  <a:srgbClr val="82786F"/>
                </a:solidFill>
              </a:defRPr>
            </a:lvl3pPr>
            <a:lvl4pPr>
              <a:defRPr sz="1067">
                <a:solidFill>
                  <a:srgbClr val="82786F"/>
                </a:solidFill>
              </a:defRPr>
            </a:lvl4pPr>
            <a:lvl5pPr>
              <a:defRPr sz="1067">
                <a:solidFill>
                  <a:srgbClr val="82786F"/>
                </a:solidFill>
              </a:defRPr>
            </a:lvl5pPr>
          </a:lstStyle>
          <a:p>
            <a:pPr lvl="0"/>
            <a:r>
              <a:rPr lang="en-US" dirty="0"/>
              <a:t>Reference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02450" y="125268"/>
            <a:ext cx="3867151" cy="13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1171865" eaLnBrk="1" hangingPunct="1">
              <a:spcBef>
                <a:spcPct val="0"/>
              </a:spcBef>
              <a:defRPr sz="8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82786F"/>
                </a:solidFill>
              </a:rPr>
              <a:t>Header</a:t>
            </a:r>
            <a:endParaRPr lang="en-GB" dirty="0">
              <a:solidFill>
                <a:srgbClr val="827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51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1/4 roun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27"/>
          </p:nvPr>
        </p:nvSpPr>
        <p:spPr>
          <a:xfrm>
            <a:off x="9249600" y="1749632"/>
            <a:ext cx="2520000" cy="3941051"/>
          </a:xfrm>
          <a:prstGeom prst="roundRect">
            <a:avLst>
              <a:gd name="adj" fmla="val 5068"/>
            </a:avLst>
          </a:prstGeo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933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425096" y="1749631"/>
            <a:ext cx="8411849" cy="3941052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22400" y="687227"/>
            <a:ext cx="11347200" cy="521883"/>
          </a:xfrm>
        </p:spPr>
        <p:txBody>
          <a:bodyPr anchor="ctr" anchorCtr="0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23334" y="5877637"/>
            <a:ext cx="10303807" cy="582431"/>
          </a:xfrm>
        </p:spPr>
        <p:txBody>
          <a:bodyPr anchor="b">
            <a:noAutofit/>
          </a:bodyPr>
          <a:lstStyle>
            <a:lvl1pPr marL="0" indent="0">
              <a:buNone/>
              <a:defRPr sz="1067">
                <a:solidFill>
                  <a:srgbClr val="AEA79F"/>
                </a:solidFill>
              </a:defRPr>
            </a:lvl1pPr>
            <a:lvl2pPr>
              <a:defRPr sz="1067">
                <a:solidFill>
                  <a:srgbClr val="82786F"/>
                </a:solidFill>
              </a:defRPr>
            </a:lvl2pPr>
            <a:lvl3pPr>
              <a:defRPr sz="1067">
                <a:solidFill>
                  <a:srgbClr val="82786F"/>
                </a:solidFill>
              </a:defRPr>
            </a:lvl3pPr>
            <a:lvl4pPr>
              <a:defRPr sz="1067">
                <a:solidFill>
                  <a:srgbClr val="82786F"/>
                </a:solidFill>
              </a:defRPr>
            </a:lvl4pPr>
            <a:lvl5pPr>
              <a:defRPr sz="1067">
                <a:solidFill>
                  <a:srgbClr val="82786F"/>
                </a:solidFill>
              </a:defRPr>
            </a:lvl5pPr>
          </a:lstStyle>
          <a:p>
            <a:pPr lvl="0"/>
            <a:r>
              <a:rPr lang="en-US" dirty="0"/>
              <a:t>Reference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02450" y="125268"/>
            <a:ext cx="3867151" cy="13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1171865" eaLnBrk="1" hangingPunct="1">
              <a:spcBef>
                <a:spcPct val="0"/>
              </a:spcBef>
              <a:defRPr sz="8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82786F"/>
                </a:solidFill>
              </a:rPr>
              <a:t>Header</a:t>
            </a:r>
            <a:endParaRPr lang="en-GB" dirty="0">
              <a:solidFill>
                <a:srgbClr val="827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372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22400" y="1749631"/>
            <a:ext cx="11347200" cy="3941052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22400" y="687227"/>
            <a:ext cx="11347200" cy="521883"/>
          </a:xfrm>
        </p:spPr>
        <p:txBody>
          <a:bodyPr anchor="ctr" anchorCtr="0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23334" y="5877637"/>
            <a:ext cx="10303807" cy="582431"/>
          </a:xfrm>
        </p:spPr>
        <p:txBody>
          <a:bodyPr anchor="b">
            <a:noAutofit/>
          </a:bodyPr>
          <a:lstStyle>
            <a:lvl1pPr marL="0" indent="0">
              <a:buNone/>
              <a:defRPr sz="1067">
                <a:solidFill>
                  <a:srgbClr val="AEA79F"/>
                </a:solidFill>
              </a:defRPr>
            </a:lvl1pPr>
            <a:lvl2pPr>
              <a:defRPr sz="1067">
                <a:solidFill>
                  <a:srgbClr val="82786F"/>
                </a:solidFill>
              </a:defRPr>
            </a:lvl2pPr>
            <a:lvl3pPr>
              <a:defRPr sz="1067">
                <a:solidFill>
                  <a:srgbClr val="82786F"/>
                </a:solidFill>
              </a:defRPr>
            </a:lvl3pPr>
            <a:lvl4pPr>
              <a:defRPr sz="1067">
                <a:solidFill>
                  <a:srgbClr val="82786F"/>
                </a:solidFill>
              </a:defRPr>
            </a:lvl4pPr>
            <a:lvl5pPr>
              <a:defRPr sz="1067">
                <a:solidFill>
                  <a:srgbClr val="82786F"/>
                </a:solidFill>
              </a:defRPr>
            </a:lvl5pPr>
          </a:lstStyle>
          <a:p>
            <a:pPr lvl="0"/>
            <a:r>
              <a:rPr lang="en-US" dirty="0"/>
              <a:t>Reference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02450" y="125268"/>
            <a:ext cx="3867151" cy="13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1171865" eaLnBrk="1" hangingPunct="1">
              <a:spcBef>
                <a:spcPct val="0"/>
              </a:spcBef>
              <a:defRPr sz="8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82786F"/>
                </a:solidFill>
              </a:rPr>
              <a:t>Header</a:t>
            </a:r>
            <a:endParaRPr lang="en-GB" dirty="0">
              <a:solidFill>
                <a:srgbClr val="827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8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images roun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>
            <a:spLocks noGrp="1"/>
          </p:cNvSpPr>
          <p:nvPr>
            <p:ph idx="18"/>
          </p:nvPr>
        </p:nvSpPr>
        <p:spPr>
          <a:xfrm>
            <a:off x="425095" y="1749631"/>
            <a:ext cx="5466201" cy="3941052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22400" y="687227"/>
            <a:ext cx="11347200" cy="521883"/>
          </a:xfrm>
        </p:spPr>
        <p:txBody>
          <a:bodyPr anchor="ctr" anchorCtr="0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29" name="Picture Placeholder 8"/>
          <p:cNvSpPr>
            <a:spLocks noGrp="1"/>
          </p:cNvSpPr>
          <p:nvPr>
            <p:ph type="pic" sz="quarter" idx="27"/>
          </p:nvPr>
        </p:nvSpPr>
        <p:spPr>
          <a:xfrm>
            <a:off x="9249600" y="1749632"/>
            <a:ext cx="2520000" cy="3941051"/>
          </a:xfrm>
          <a:prstGeom prst="roundRect">
            <a:avLst>
              <a:gd name="adj" fmla="val 5068"/>
            </a:avLst>
          </a:prstGeo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933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30" name="Picture Placeholder 8"/>
          <p:cNvSpPr>
            <a:spLocks noGrp="1"/>
          </p:cNvSpPr>
          <p:nvPr>
            <p:ph type="pic" sz="quarter" idx="28"/>
          </p:nvPr>
        </p:nvSpPr>
        <p:spPr>
          <a:xfrm>
            <a:off x="6302499" y="1749629"/>
            <a:ext cx="2520000" cy="3941051"/>
          </a:xfrm>
          <a:prstGeom prst="roundRect">
            <a:avLst>
              <a:gd name="adj" fmla="val 5068"/>
            </a:avLst>
          </a:prstGeo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933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23334" y="5877637"/>
            <a:ext cx="10303807" cy="582431"/>
          </a:xfrm>
        </p:spPr>
        <p:txBody>
          <a:bodyPr anchor="b">
            <a:noAutofit/>
          </a:bodyPr>
          <a:lstStyle>
            <a:lvl1pPr marL="0" indent="0">
              <a:buNone/>
              <a:defRPr sz="1067">
                <a:solidFill>
                  <a:srgbClr val="AEA79F"/>
                </a:solidFill>
              </a:defRPr>
            </a:lvl1pPr>
            <a:lvl2pPr>
              <a:defRPr sz="1067">
                <a:solidFill>
                  <a:srgbClr val="82786F"/>
                </a:solidFill>
              </a:defRPr>
            </a:lvl2pPr>
            <a:lvl3pPr>
              <a:defRPr sz="1067">
                <a:solidFill>
                  <a:srgbClr val="82786F"/>
                </a:solidFill>
              </a:defRPr>
            </a:lvl3pPr>
            <a:lvl4pPr>
              <a:defRPr sz="1067">
                <a:solidFill>
                  <a:srgbClr val="82786F"/>
                </a:solidFill>
              </a:defRPr>
            </a:lvl4pPr>
            <a:lvl5pPr>
              <a:defRPr sz="1067">
                <a:solidFill>
                  <a:srgbClr val="82786F"/>
                </a:solidFill>
              </a:defRPr>
            </a:lvl5pPr>
          </a:lstStyle>
          <a:p>
            <a:pPr lvl="0"/>
            <a:r>
              <a:rPr lang="en-US" dirty="0"/>
              <a:t>Reference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02450" y="125268"/>
            <a:ext cx="3867151" cy="13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1171865" eaLnBrk="1" hangingPunct="1">
              <a:spcBef>
                <a:spcPct val="0"/>
              </a:spcBef>
              <a:defRPr sz="8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82786F"/>
                </a:solidFill>
              </a:rPr>
              <a:t>Header</a:t>
            </a:r>
            <a:endParaRPr lang="en-GB" dirty="0">
              <a:solidFill>
                <a:srgbClr val="827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4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mages roun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400" y="687227"/>
            <a:ext cx="11347200" cy="521883"/>
          </a:xfrm>
        </p:spPr>
        <p:txBody>
          <a:bodyPr anchor="ctr" anchorCtr="0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29" name="Picture Placeholder 8"/>
          <p:cNvSpPr>
            <a:spLocks noGrp="1"/>
          </p:cNvSpPr>
          <p:nvPr>
            <p:ph type="pic" sz="quarter" idx="27"/>
          </p:nvPr>
        </p:nvSpPr>
        <p:spPr>
          <a:xfrm>
            <a:off x="9249600" y="1749632"/>
            <a:ext cx="2520000" cy="3941051"/>
          </a:xfrm>
          <a:prstGeom prst="roundRect">
            <a:avLst>
              <a:gd name="adj" fmla="val 5068"/>
            </a:avLst>
          </a:prstGeo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933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30" name="Picture Placeholder 8"/>
          <p:cNvSpPr>
            <a:spLocks noGrp="1"/>
          </p:cNvSpPr>
          <p:nvPr>
            <p:ph type="pic" sz="quarter" idx="28"/>
          </p:nvPr>
        </p:nvSpPr>
        <p:spPr>
          <a:xfrm>
            <a:off x="6302499" y="1749629"/>
            <a:ext cx="2520000" cy="3941051"/>
          </a:xfrm>
          <a:prstGeom prst="roundRect">
            <a:avLst>
              <a:gd name="adj" fmla="val 5068"/>
            </a:avLst>
          </a:prstGeo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933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31" name="Picture Placeholder 8"/>
          <p:cNvSpPr>
            <a:spLocks noGrp="1"/>
          </p:cNvSpPr>
          <p:nvPr>
            <p:ph type="pic" sz="quarter" idx="29"/>
          </p:nvPr>
        </p:nvSpPr>
        <p:spPr>
          <a:xfrm>
            <a:off x="3362449" y="1749629"/>
            <a:ext cx="2520000" cy="3941051"/>
          </a:xfrm>
          <a:prstGeom prst="roundRect">
            <a:avLst>
              <a:gd name="adj" fmla="val 5068"/>
            </a:avLst>
          </a:prstGeo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933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32" name="Picture Placeholder 8"/>
          <p:cNvSpPr>
            <a:spLocks noGrp="1"/>
          </p:cNvSpPr>
          <p:nvPr>
            <p:ph type="pic" sz="quarter" idx="30"/>
          </p:nvPr>
        </p:nvSpPr>
        <p:spPr>
          <a:xfrm>
            <a:off x="422400" y="1749629"/>
            <a:ext cx="2520000" cy="3941051"/>
          </a:xfrm>
          <a:prstGeom prst="roundRect">
            <a:avLst>
              <a:gd name="adj" fmla="val 5068"/>
            </a:avLst>
          </a:prstGeo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933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23334" y="5877637"/>
            <a:ext cx="10303807" cy="582431"/>
          </a:xfrm>
        </p:spPr>
        <p:txBody>
          <a:bodyPr anchor="b">
            <a:noAutofit/>
          </a:bodyPr>
          <a:lstStyle>
            <a:lvl1pPr marL="0" indent="0">
              <a:buNone/>
              <a:defRPr sz="1067">
                <a:solidFill>
                  <a:srgbClr val="AEA79F"/>
                </a:solidFill>
              </a:defRPr>
            </a:lvl1pPr>
            <a:lvl2pPr>
              <a:defRPr sz="1067">
                <a:solidFill>
                  <a:srgbClr val="82786F"/>
                </a:solidFill>
              </a:defRPr>
            </a:lvl2pPr>
            <a:lvl3pPr>
              <a:defRPr sz="1067">
                <a:solidFill>
                  <a:srgbClr val="82786F"/>
                </a:solidFill>
              </a:defRPr>
            </a:lvl3pPr>
            <a:lvl4pPr>
              <a:defRPr sz="1067">
                <a:solidFill>
                  <a:srgbClr val="82786F"/>
                </a:solidFill>
              </a:defRPr>
            </a:lvl4pPr>
            <a:lvl5pPr>
              <a:defRPr sz="1067">
                <a:solidFill>
                  <a:srgbClr val="82786F"/>
                </a:solidFill>
              </a:defRPr>
            </a:lvl5pPr>
          </a:lstStyle>
          <a:p>
            <a:pPr lvl="0"/>
            <a:r>
              <a:rPr lang="en-US" dirty="0"/>
              <a:t>Reference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02450" y="125268"/>
            <a:ext cx="3867151" cy="13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1171865" eaLnBrk="1" hangingPunct="1">
              <a:spcBef>
                <a:spcPct val="0"/>
              </a:spcBef>
              <a:defRPr sz="8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82786F"/>
                </a:solidFill>
              </a:rPr>
              <a:t>Header</a:t>
            </a:r>
            <a:endParaRPr lang="en-GB" dirty="0">
              <a:solidFill>
                <a:srgbClr val="827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49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6:9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23"/>
          </p:nvPr>
        </p:nvSpPr>
        <p:spPr>
          <a:xfrm>
            <a:off x="425095" y="1749631"/>
            <a:ext cx="3898204" cy="3941052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13" name="Media Placeholder 8"/>
          <p:cNvSpPr>
            <a:spLocks noGrp="1"/>
          </p:cNvSpPr>
          <p:nvPr>
            <p:ph type="media" sz="quarter" idx="18" hasCustomPrompt="1"/>
          </p:nvPr>
        </p:nvSpPr>
        <p:spPr>
          <a:xfrm>
            <a:off x="4770833" y="1746570"/>
            <a:ext cx="7011760" cy="3944113"/>
          </a:xfrm>
          <a:solidFill>
            <a:schemeClr val="accent6"/>
          </a:solidFill>
          <a:effectLst/>
        </p:spPr>
        <p:txBody>
          <a:bodyPr tIns="0" anchor="ctr" anchorCtr="0">
            <a:normAutofit/>
          </a:bodyPr>
          <a:lstStyle>
            <a:lvl1pPr marL="0" indent="0" algn="ctr">
              <a:buNone/>
              <a:defRPr sz="933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add media size 16/9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22400" y="687227"/>
            <a:ext cx="11347200" cy="521883"/>
          </a:xfrm>
        </p:spPr>
        <p:txBody>
          <a:bodyPr anchor="ctr" anchorCtr="0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23334" y="5877637"/>
            <a:ext cx="10303807" cy="582431"/>
          </a:xfrm>
        </p:spPr>
        <p:txBody>
          <a:bodyPr anchor="b">
            <a:noAutofit/>
          </a:bodyPr>
          <a:lstStyle>
            <a:lvl1pPr marL="0" indent="0">
              <a:buNone/>
              <a:defRPr sz="1067">
                <a:solidFill>
                  <a:srgbClr val="AEA79F"/>
                </a:solidFill>
              </a:defRPr>
            </a:lvl1pPr>
            <a:lvl2pPr>
              <a:defRPr sz="1067">
                <a:solidFill>
                  <a:srgbClr val="82786F"/>
                </a:solidFill>
              </a:defRPr>
            </a:lvl2pPr>
            <a:lvl3pPr>
              <a:defRPr sz="1067">
                <a:solidFill>
                  <a:srgbClr val="82786F"/>
                </a:solidFill>
              </a:defRPr>
            </a:lvl3pPr>
            <a:lvl4pPr>
              <a:defRPr sz="1067">
                <a:solidFill>
                  <a:srgbClr val="82786F"/>
                </a:solidFill>
              </a:defRPr>
            </a:lvl4pPr>
            <a:lvl5pPr>
              <a:defRPr sz="1067">
                <a:solidFill>
                  <a:srgbClr val="82786F"/>
                </a:solidFill>
              </a:defRPr>
            </a:lvl5pPr>
          </a:lstStyle>
          <a:p>
            <a:pPr lvl="0"/>
            <a:r>
              <a:rPr lang="en-US" dirty="0"/>
              <a:t>Reference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02450" y="125268"/>
            <a:ext cx="3867151" cy="13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1171865" eaLnBrk="1" hangingPunct="1">
              <a:spcBef>
                <a:spcPct val="0"/>
              </a:spcBef>
              <a:defRPr sz="8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82786F"/>
                </a:solidFill>
              </a:rPr>
              <a:t>Header</a:t>
            </a:r>
            <a:endParaRPr lang="en-GB" dirty="0">
              <a:solidFill>
                <a:srgbClr val="827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57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:3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dia Placeholder 8"/>
          <p:cNvSpPr>
            <a:spLocks noGrp="1"/>
          </p:cNvSpPr>
          <p:nvPr>
            <p:ph type="media" sz="quarter" idx="15" hasCustomPrompt="1"/>
          </p:nvPr>
        </p:nvSpPr>
        <p:spPr>
          <a:xfrm>
            <a:off x="6522052" y="1746570"/>
            <a:ext cx="5260541" cy="3944113"/>
          </a:xfrm>
          <a:solidFill>
            <a:schemeClr val="accent6"/>
          </a:solidFill>
          <a:effectLst/>
        </p:spPr>
        <p:txBody>
          <a:bodyPr tIns="0" anchor="ctr" anchorCtr="0">
            <a:normAutofit/>
          </a:bodyPr>
          <a:lstStyle>
            <a:lvl1pPr marL="0" indent="0" algn="ctr">
              <a:buNone/>
              <a:defRPr sz="933" baseline="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add media size 4/3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24"/>
          </p:nvPr>
        </p:nvSpPr>
        <p:spPr>
          <a:xfrm>
            <a:off x="425095" y="1749631"/>
            <a:ext cx="5668789" cy="3941052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22400" y="687227"/>
            <a:ext cx="11347200" cy="521883"/>
          </a:xfrm>
        </p:spPr>
        <p:txBody>
          <a:bodyPr anchor="ctr" anchorCtr="0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23334" y="5877637"/>
            <a:ext cx="10303807" cy="582431"/>
          </a:xfrm>
        </p:spPr>
        <p:txBody>
          <a:bodyPr anchor="b">
            <a:noAutofit/>
          </a:bodyPr>
          <a:lstStyle>
            <a:lvl1pPr marL="0" indent="0">
              <a:buNone/>
              <a:defRPr sz="1067">
                <a:solidFill>
                  <a:srgbClr val="AEA79F"/>
                </a:solidFill>
              </a:defRPr>
            </a:lvl1pPr>
            <a:lvl2pPr>
              <a:defRPr sz="1067">
                <a:solidFill>
                  <a:srgbClr val="82786F"/>
                </a:solidFill>
              </a:defRPr>
            </a:lvl2pPr>
            <a:lvl3pPr>
              <a:defRPr sz="1067">
                <a:solidFill>
                  <a:srgbClr val="82786F"/>
                </a:solidFill>
              </a:defRPr>
            </a:lvl3pPr>
            <a:lvl4pPr>
              <a:defRPr sz="1067">
                <a:solidFill>
                  <a:srgbClr val="82786F"/>
                </a:solidFill>
              </a:defRPr>
            </a:lvl4pPr>
            <a:lvl5pPr>
              <a:defRPr sz="1067">
                <a:solidFill>
                  <a:srgbClr val="82786F"/>
                </a:solidFill>
              </a:defRPr>
            </a:lvl5pPr>
          </a:lstStyle>
          <a:p>
            <a:pPr lvl="0"/>
            <a:r>
              <a:rPr lang="en-US" dirty="0"/>
              <a:t>Reference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02450" y="125268"/>
            <a:ext cx="3867151" cy="13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1171865" eaLnBrk="1" hangingPunct="1">
              <a:spcBef>
                <a:spcPct val="0"/>
              </a:spcBef>
              <a:defRPr sz="8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82786F"/>
                </a:solidFill>
              </a:rPr>
              <a:t>Header</a:t>
            </a:r>
            <a:endParaRPr lang="en-GB" dirty="0">
              <a:solidFill>
                <a:srgbClr val="827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26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dia Placeholder 8"/>
          <p:cNvSpPr>
            <a:spLocks noGrp="1"/>
          </p:cNvSpPr>
          <p:nvPr>
            <p:ph type="media" sz="quarter" idx="18" hasCustomPrompt="1"/>
          </p:nvPr>
        </p:nvSpPr>
        <p:spPr>
          <a:xfrm>
            <a:off x="0" y="2"/>
            <a:ext cx="12192000" cy="6857999"/>
          </a:xfrm>
          <a:solidFill>
            <a:schemeClr val="accent6"/>
          </a:solidFill>
          <a:effectLst/>
        </p:spPr>
        <p:txBody>
          <a:bodyPr tIns="0" anchor="ctr" anchorCtr="0">
            <a:normAutofit/>
          </a:bodyPr>
          <a:lstStyle>
            <a:lvl1pPr marL="0" indent="0" algn="ctr">
              <a:buNone/>
              <a:defRPr sz="933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add media size 16:9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02450" y="125268"/>
            <a:ext cx="3867151" cy="13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1171865" eaLnBrk="1" hangingPunct="1">
              <a:spcBef>
                <a:spcPct val="0"/>
              </a:spcBef>
              <a:defRPr sz="8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82786F"/>
                </a:solidFill>
              </a:rPr>
              <a:t>Header</a:t>
            </a:r>
            <a:endParaRPr lang="en-GB" dirty="0">
              <a:solidFill>
                <a:srgbClr val="827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32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23334" y="5877637"/>
            <a:ext cx="10303807" cy="582431"/>
          </a:xfrm>
        </p:spPr>
        <p:txBody>
          <a:bodyPr anchor="b">
            <a:noAutofit/>
          </a:bodyPr>
          <a:lstStyle>
            <a:lvl1pPr marL="0" indent="0">
              <a:buNone/>
              <a:defRPr sz="1067">
                <a:solidFill>
                  <a:srgbClr val="AEA79F"/>
                </a:solidFill>
              </a:defRPr>
            </a:lvl1pPr>
            <a:lvl2pPr>
              <a:defRPr sz="1067">
                <a:solidFill>
                  <a:srgbClr val="82786F"/>
                </a:solidFill>
              </a:defRPr>
            </a:lvl2pPr>
            <a:lvl3pPr>
              <a:defRPr sz="1067">
                <a:solidFill>
                  <a:srgbClr val="82786F"/>
                </a:solidFill>
              </a:defRPr>
            </a:lvl3pPr>
            <a:lvl4pPr>
              <a:defRPr sz="1067">
                <a:solidFill>
                  <a:srgbClr val="82786F"/>
                </a:solidFill>
              </a:defRPr>
            </a:lvl4pPr>
            <a:lvl5pPr>
              <a:defRPr sz="1067">
                <a:solidFill>
                  <a:srgbClr val="82786F"/>
                </a:solidFill>
              </a:defRPr>
            </a:lvl5pPr>
          </a:lstStyle>
          <a:p>
            <a:pPr lvl="0"/>
            <a:r>
              <a:rPr lang="en-US" dirty="0"/>
              <a:t>Reference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02450" y="125268"/>
            <a:ext cx="3867151" cy="13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1171865" eaLnBrk="1" hangingPunct="1">
              <a:spcBef>
                <a:spcPct val="0"/>
              </a:spcBef>
              <a:defRPr sz="8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82786F"/>
                </a:solidFill>
              </a:rPr>
              <a:t>Header</a:t>
            </a:r>
            <a:endParaRPr lang="en-GB" dirty="0">
              <a:solidFill>
                <a:srgbClr val="827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285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23334" y="5877637"/>
            <a:ext cx="10303807" cy="582431"/>
          </a:xfrm>
        </p:spPr>
        <p:txBody>
          <a:bodyPr anchor="b">
            <a:noAutofit/>
          </a:bodyPr>
          <a:lstStyle>
            <a:lvl1pPr marL="0" indent="0">
              <a:buNone/>
              <a:defRPr sz="1067">
                <a:solidFill>
                  <a:srgbClr val="AEA79F"/>
                </a:solidFill>
              </a:defRPr>
            </a:lvl1pPr>
            <a:lvl2pPr>
              <a:defRPr sz="1067">
                <a:solidFill>
                  <a:srgbClr val="82786F"/>
                </a:solidFill>
              </a:defRPr>
            </a:lvl2pPr>
            <a:lvl3pPr>
              <a:defRPr sz="1067">
                <a:solidFill>
                  <a:srgbClr val="82786F"/>
                </a:solidFill>
              </a:defRPr>
            </a:lvl3pPr>
            <a:lvl4pPr>
              <a:defRPr sz="1067">
                <a:solidFill>
                  <a:srgbClr val="82786F"/>
                </a:solidFill>
              </a:defRPr>
            </a:lvl4pPr>
            <a:lvl5pPr>
              <a:defRPr sz="1067">
                <a:solidFill>
                  <a:srgbClr val="82786F"/>
                </a:solidFill>
              </a:defRPr>
            </a:lvl5pPr>
          </a:lstStyle>
          <a:p>
            <a:pPr lvl="0"/>
            <a:r>
              <a:rPr lang="en-US" dirty="0"/>
              <a:t>Reference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02450" y="125268"/>
            <a:ext cx="3867151" cy="13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1171865" eaLnBrk="1" hangingPunct="1">
              <a:spcBef>
                <a:spcPct val="0"/>
              </a:spcBef>
              <a:defRPr sz="8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82786F"/>
                </a:solidFill>
              </a:rPr>
              <a:t>Header</a:t>
            </a:r>
            <a:endParaRPr lang="en-GB" dirty="0">
              <a:solidFill>
                <a:srgbClr val="827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194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rgin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auto">
          <a:xfrm>
            <a:off x="422400" y="412053"/>
            <a:ext cx="11347200" cy="5278631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17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6000" tIns="96000" rIns="96000" bIns="96000" numCol="1" rtlCol="0" anchor="ctr" anchorCtr="0" compatLnSpc="1">
            <a:prstTxWarp prst="textNoShape">
              <a:avLst/>
            </a:prstTxWarp>
          </a:bodyPr>
          <a:lstStyle/>
          <a:p>
            <a:pPr algn="ctr" defTabSz="1625559" fontAlgn="base">
              <a:spcBef>
                <a:spcPct val="50000"/>
              </a:spcBef>
              <a:spcAft>
                <a:spcPct val="0"/>
              </a:spcAft>
            </a:pPr>
            <a:endParaRPr lang="en-GB" sz="3200" b="1">
              <a:solidFill>
                <a:srgbClr val="001965"/>
              </a:solidFill>
            </a:endParaRPr>
          </a:p>
        </p:txBody>
      </p:sp>
      <p:sp>
        <p:nvSpPr>
          <p:cNvPr id="21" name="Title 6"/>
          <p:cNvSpPr txBox="1">
            <a:spLocks/>
          </p:cNvSpPr>
          <p:nvPr userDrawn="1"/>
        </p:nvSpPr>
        <p:spPr bwMode="auto">
          <a:xfrm>
            <a:off x="425095" y="769746"/>
            <a:ext cx="11357499" cy="521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8778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 baseline="0">
                <a:solidFill>
                  <a:srgbClr val="001965"/>
                </a:solidFill>
                <a:latin typeface="+mj-lt"/>
                <a:ea typeface="+mj-ea"/>
                <a:cs typeface="+mj-cs"/>
              </a:defRPr>
            </a:lvl1pPr>
            <a:lvl2pPr algn="l" defTabSz="877888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01965"/>
                </a:solidFill>
                <a:latin typeface="Verdana" pitchFamily="34" charset="0"/>
              </a:defRPr>
            </a:lvl2pPr>
            <a:lvl3pPr algn="l" defTabSz="877888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01965"/>
                </a:solidFill>
                <a:latin typeface="Verdana" pitchFamily="34" charset="0"/>
              </a:defRPr>
            </a:lvl3pPr>
            <a:lvl4pPr algn="l" defTabSz="877888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01965"/>
                </a:solidFill>
                <a:latin typeface="Verdana" pitchFamily="34" charset="0"/>
              </a:defRPr>
            </a:lvl4pPr>
            <a:lvl5pPr algn="l" defTabSz="877888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01965"/>
                </a:solidFill>
                <a:latin typeface="Verdana" pitchFamily="34" charset="0"/>
              </a:defRPr>
            </a:lvl5pPr>
            <a:lvl6pPr marL="329595" algn="l" defTabSz="878921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01965"/>
                </a:solidFill>
                <a:latin typeface="Verdana" pitchFamily="34" charset="0"/>
              </a:defRPr>
            </a:lvl6pPr>
            <a:lvl7pPr marL="659191" algn="l" defTabSz="878921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01965"/>
                </a:solidFill>
                <a:latin typeface="Verdana" pitchFamily="34" charset="0"/>
              </a:defRPr>
            </a:lvl7pPr>
            <a:lvl8pPr marL="988786" algn="l" defTabSz="878921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01965"/>
                </a:solidFill>
                <a:latin typeface="Verdana" pitchFamily="34" charset="0"/>
              </a:defRPr>
            </a:lvl8pPr>
            <a:lvl9pPr marL="1318382" algn="l" defTabSz="878921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01965"/>
                </a:solidFill>
                <a:latin typeface="Verdana" pitchFamily="34" charset="0"/>
              </a:defRPr>
            </a:lvl9pPr>
          </a:lstStyle>
          <a:p>
            <a:r>
              <a:rPr lang="en-GB" sz="3200" dirty="0"/>
              <a:t>Title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665079" y="3366048"/>
            <a:ext cx="4844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E64A0E"/>
                </a:solidFill>
              </a:rPr>
              <a:t>Keep all content in this area</a:t>
            </a:r>
          </a:p>
        </p:txBody>
      </p:sp>
      <p:sp>
        <p:nvSpPr>
          <p:cNvPr id="28" name="TextBox 27"/>
          <p:cNvSpPr txBox="1"/>
          <p:nvPr userDrawn="1"/>
        </p:nvSpPr>
        <p:spPr>
          <a:xfrm>
            <a:off x="425094" y="1749632"/>
            <a:ext cx="11357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>
              <a:solidFill>
                <a:srgbClr val="001965"/>
              </a:solidFill>
            </a:endParaRPr>
          </a:p>
        </p:txBody>
      </p:sp>
      <p:sp>
        <p:nvSpPr>
          <p:cNvPr id="30" name="Rectangle 29"/>
          <p:cNvSpPr/>
          <p:nvPr userDrawn="1"/>
        </p:nvSpPr>
        <p:spPr bwMode="auto">
          <a:xfrm>
            <a:off x="422401" y="1749630"/>
            <a:ext cx="11347201" cy="3941052"/>
          </a:xfrm>
          <a:prstGeom prst="rect">
            <a:avLst/>
          </a:prstGeom>
          <a:noFill/>
          <a:ln w="317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59824" indent="-359824" defTabSz="1625559" fontAlgn="base">
              <a:spcBef>
                <a:spcPct val="50000"/>
              </a:spcBef>
              <a:spcAft>
                <a:spcPct val="0"/>
              </a:spcAft>
              <a:buClr>
                <a:srgbClr val="009FDA"/>
              </a:buClr>
              <a:buFont typeface="Arial" pitchFamily="34" charset="0"/>
              <a:buChar char="•"/>
            </a:pPr>
            <a:r>
              <a:rPr lang="en-GB" sz="2400" dirty="0">
                <a:solidFill>
                  <a:srgbClr val="001965"/>
                </a:solidFill>
              </a:rPr>
              <a:t>Content area</a:t>
            </a:r>
          </a:p>
        </p:txBody>
      </p:sp>
      <p:sp>
        <p:nvSpPr>
          <p:cNvPr id="31" name="TextBox 30"/>
          <p:cNvSpPr txBox="1"/>
          <p:nvPr userDrawn="1"/>
        </p:nvSpPr>
        <p:spPr>
          <a:xfrm>
            <a:off x="422400" y="1285946"/>
            <a:ext cx="60960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E64A0E"/>
                </a:solidFill>
              </a:rPr>
              <a:t>Keep all titles, </a:t>
            </a:r>
            <a:r>
              <a:rPr lang="en-GB" sz="1600" dirty="0" err="1">
                <a:solidFill>
                  <a:srgbClr val="E64A0E"/>
                </a:solidFill>
              </a:rPr>
              <a:t>trompets</a:t>
            </a:r>
            <a:r>
              <a:rPr lang="en-GB" sz="1600" dirty="0">
                <a:solidFill>
                  <a:srgbClr val="E64A0E"/>
                </a:solidFill>
              </a:rPr>
              <a:t> and subtitles in this area</a:t>
            </a:r>
          </a:p>
        </p:txBody>
      </p:sp>
      <p:sp>
        <p:nvSpPr>
          <p:cNvPr id="32" name="TextBox 31"/>
          <p:cNvSpPr txBox="1"/>
          <p:nvPr userDrawn="1"/>
        </p:nvSpPr>
        <p:spPr>
          <a:xfrm>
            <a:off x="6559750" y="439654"/>
            <a:ext cx="52122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>
                <a:solidFill>
                  <a:srgbClr val="E64A0E"/>
                </a:solidFill>
              </a:rPr>
              <a:t>Never move Footer, Date and No placeholders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23334" y="5877637"/>
            <a:ext cx="10303807" cy="582431"/>
          </a:xfrm>
        </p:spPr>
        <p:txBody>
          <a:bodyPr anchor="b">
            <a:noAutofit/>
          </a:bodyPr>
          <a:lstStyle>
            <a:lvl1pPr marL="0" indent="0">
              <a:buNone/>
              <a:defRPr sz="1067">
                <a:solidFill>
                  <a:srgbClr val="AEA79F"/>
                </a:solidFill>
              </a:defRPr>
            </a:lvl1pPr>
            <a:lvl2pPr>
              <a:defRPr sz="1067">
                <a:solidFill>
                  <a:srgbClr val="82786F"/>
                </a:solidFill>
              </a:defRPr>
            </a:lvl2pPr>
            <a:lvl3pPr>
              <a:defRPr sz="1067">
                <a:solidFill>
                  <a:srgbClr val="82786F"/>
                </a:solidFill>
              </a:defRPr>
            </a:lvl3pPr>
            <a:lvl4pPr>
              <a:defRPr sz="1067">
                <a:solidFill>
                  <a:srgbClr val="82786F"/>
                </a:solidFill>
              </a:defRPr>
            </a:lvl4pPr>
            <a:lvl5pPr>
              <a:defRPr sz="1067">
                <a:solidFill>
                  <a:srgbClr val="82786F"/>
                </a:solidFill>
              </a:defRPr>
            </a:lvl5pPr>
          </a:lstStyle>
          <a:p>
            <a:pPr lvl="0"/>
            <a:r>
              <a:rPr lang="en-US" dirty="0"/>
              <a:t>Reference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02450" y="125268"/>
            <a:ext cx="3867151" cy="13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1171865" eaLnBrk="1" hangingPunct="1">
              <a:spcBef>
                <a:spcPct val="0"/>
              </a:spcBef>
              <a:defRPr sz="8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82786F"/>
                </a:solidFill>
              </a:rPr>
              <a:t>Header</a:t>
            </a:r>
            <a:endParaRPr lang="en-GB" dirty="0">
              <a:solidFill>
                <a:srgbClr val="827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0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66547" indent="-266547">
              <a:buClr>
                <a:schemeClr val="accent1"/>
              </a:buClr>
              <a:defRPr sz="2000"/>
            </a:lvl1pPr>
            <a:lvl2pPr marL="541032" indent="-274485">
              <a:buFont typeface="Arial" panose="020B0604020202020204" pitchFamily="34" charset="0"/>
              <a:buChar char="–"/>
              <a:defRPr sz="1867"/>
            </a:lvl2pPr>
            <a:lvl3pPr>
              <a:defRPr sz="1867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23336" y="6157943"/>
            <a:ext cx="11345333" cy="54371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067"/>
            </a:lvl1pPr>
          </a:lstStyle>
          <a:p>
            <a:pPr lvl="0"/>
            <a:r>
              <a:rPr lang="en-GB" dirty="0"/>
              <a:t>Footnotes</a:t>
            </a:r>
          </a:p>
        </p:txBody>
      </p:sp>
    </p:spTree>
    <p:extLst>
      <p:ext uri="{BB962C8B-B14F-4D97-AF65-F5344CB8AC3E}">
        <p14:creationId xmlns:p14="http://schemas.microsoft.com/office/powerpoint/2010/main" val="1685244001"/>
      </p:ext>
    </p:extLst>
  </p:cSld>
  <p:clrMapOvr>
    <a:masterClrMapping/>
  </p:clrMapOvr>
  <p:transition spd="slow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8"/>
          <p:cNvSpPr txBox="1">
            <a:spLocks/>
          </p:cNvSpPr>
          <p:nvPr userDrawn="1"/>
        </p:nvSpPr>
        <p:spPr>
          <a:xfrm>
            <a:off x="486833" y="274641"/>
            <a:ext cx="10972800" cy="6238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>
              <a:solidFill>
                <a:srgbClr val="2F50A1"/>
              </a:solidFill>
              <a:cs typeface="Arial" charset="0"/>
            </a:endParaRP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09600" y="6305551"/>
            <a:ext cx="9418320" cy="373063"/>
          </a:xfrm>
          <a:prstGeom prst="rect">
            <a:avLst/>
          </a:prstGeom>
        </p:spPr>
        <p:txBody>
          <a:bodyPr anchor="b" anchorCtr="0"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  <a:lvl2pPr marL="541325" indent="0">
              <a:buNone/>
              <a:defRPr/>
            </a:lvl2pPr>
            <a:lvl3pPr marL="1076298" indent="0">
              <a:buNone/>
              <a:defRPr/>
            </a:lvl3pPr>
            <a:lvl4pPr marL="1616034" indent="0">
              <a:buNone/>
              <a:defRPr/>
            </a:lvl4pPr>
            <a:lvl5pPr marL="2155771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Straight Connector 8"/>
          <p:cNvCxnSpPr/>
          <p:nvPr userDrawn="1"/>
        </p:nvCxnSpPr>
        <p:spPr>
          <a:xfrm>
            <a:off x="609600" y="452440"/>
            <a:ext cx="10898717" cy="1587"/>
          </a:xfrm>
          <a:prstGeom prst="line">
            <a:avLst/>
          </a:prstGeom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09600" y="644526"/>
            <a:ext cx="10972800" cy="51911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480771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72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omp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subTitle" idx="14" hasCustomPrompt="1"/>
          </p:nvPr>
        </p:nvSpPr>
        <p:spPr>
          <a:xfrm>
            <a:off x="422400" y="514567"/>
            <a:ext cx="11347200" cy="17152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18000" anchor="ctr" anchorCtr="0">
            <a:noAutofit/>
          </a:bodyPr>
          <a:lstStyle>
            <a:lvl1pPr marL="0" indent="0" algn="l">
              <a:buFontTx/>
              <a:buNone/>
              <a:defRPr sz="1467" baseline="0"/>
            </a:lvl1pPr>
          </a:lstStyle>
          <a:p>
            <a:pPr lvl="0"/>
            <a:r>
              <a:rPr lang="en-GB" noProof="0" dirty="0"/>
              <a:t>Insert </a:t>
            </a:r>
            <a:r>
              <a:rPr lang="en-GB" noProof="0" dirty="0" err="1"/>
              <a:t>trompet</a:t>
            </a:r>
            <a:endParaRPr lang="en-GB" noProof="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22400" y="687227"/>
            <a:ext cx="11347200" cy="521883"/>
          </a:xfrm>
        </p:spPr>
        <p:txBody>
          <a:bodyPr anchor="ctr" anchorCtr="0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22400" y="1749631"/>
            <a:ext cx="11347200" cy="3941052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23334" y="5877637"/>
            <a:ext cx="10303807" cy="582431"/>
          </a:xfrm>
        </p:spPr>
        <p:txBody>
          <a:bodyPr anchor="b">
            <a:noAutofit/>
          </a:bodyPr>
          <a:lstStyle>
            <a:lvl1pPr marL="0" indent="0">
              <a:buNone/>
              <a:defRPr sz="1067">
                <a:solidFill>
                  <a:srgbClr val="AEA79F"/>
                </a:solidFill>
              </a:defRPr>
            </a:lvl1pPr>
            <a:lvl2pPr>
              <a:defRPr sz="1067">
                <a:solidFill>
                  <a:srgbClr val="82786F"/>
                </a:solidFill>
              </a:defRPr>
            </a:lvl2pPr>
            <a:lvl3pPr>
              <a:defRPr sz="1067">
                <a:solidFill>
                  <a:srgbClr val="82786F"/>
                </a:solidFill>
              </a:defRPr>
            </a:lvl3pPr>
            <a:lvl4pPr>
              <a:defRPr sz="1067">
                <a:solidFill>
                  <a:srgbClr val="82786F"/>
                </a:solidFill>
              </a:defRPr>
            </a:lvl4pPr>
            <a:lvl5pPr>
              <a:defRPr sz="1067">
                <a:solidFill>
                  <a:srgbClr val="82786F"/>
                </a:solidFill>
              </a:defRPr>
            </a:lvl5pPr>
          </a:lstStyle>
          <a:p>
            <a:pPr lvl="0"/>
            <a:r>
              <a:rPr lang="en-US" dirty="0"/>
              <a:t>Reference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02450" y="125268"/>
            <a:ext cx="3867151" cy="13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1171865" eaLnBrk="1" hangingPunct="1">
              <a:spcBef>
                <a:spcPct val="0"/>
              </a:spcBef>
              <a:defRPr sz="8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82786F"/>
                </a:solidFill>
              </a:rPr>
              <a:t>Header</a:t>
            </a:r>
            <a:endParaRPr lang="en-GB" dirty="0">
              <a:solidFill>
                <a:srgbClr val="827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319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subTitle" idx="14" hasCustomPrompt="1"/>
          </p:nvPr>
        </p:nvSpPr>
        <p:spPr>
          <a:xfrm>
            <a:off x="422401" y="1207907"/>
            <a:ext cx="11347200" cy="44012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18000" anchor="t" anchorCtr="0">
            <a:normAutofit/>
          </a:bodyPr>
          <a:lstStyle>
            <a:lvl1pPr marL="0" indent="0" algn="l">
              <a:buFontTx/>
              <a:buNone/>
              <a:defRPr sz="1733" baseline="0">
                <a:solidFill>
                  <a:srgbClr val="009FDA"/>
                </a:solidFill>
              </a:defRPr>
            </a:lvl1pPr>
          </a:lstStyle>
          <a:p>
            <a:pPr lvl="0"/>
            <a:r>
              <a:rPr lang="en-GB" noProof="0" dirty="0"/>
              <a:t>Insert subtitle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22400" y="1749631"/>
            <a:ext cx="11347200" cy="3941052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422405" y="5620800"/>
            <a:ext cx="11346267" cy="1027200"/>
          </a:xfrm>
        </p:spPr>
        <p:txBody>
          <a:bodyPr anchor="b" anchorCtr="0">
            <a:noAutofit/>
          </a:bodyPr>
          <a:lstStyle>
            <a:lvl1pPr marL="0" indent="0">
              <a:spcBef>
                <a:spcPts val="0"/>
              </a:spcBef>
              <a:buNone/>
              <a:defRPr sz="1067">
                <a:solidFill>
                  <a:srgbClr val="82786F"/>
                </a:solidFill>
              </a:defRPr>
            </a:lvl1pPr>
            <a:lvl2pPr marL="353466" indent="0">
              <a:buNone/>
              <a:defRPr sz="1067">
                <a:solidFill>
                  <a:srgbClr val="82786F"/>
                </a:solidFill>
              </a:defRPr>
            </a:lvl2pPr>
            <a:lvl3pPr>
              <a:defRPr sz="1067">
                <a:solidFill>
                  <a:srgbClr val="82786F"/>
                </a:solidFill>
              </a:defRPr>
            </a:lvl3pPr>
            <a:lvl4pPr>
              <a:defRPr sz="1067">
                <a:solidFill>
                  <a:srgbClr val="82786F"/>
                </a:solidFill>
              </a:defRPr>
            </a:lvl4pPr>
            <a:lvl5pPr>
              <a:defRPr sz="1067">
                <a:solidFill>
                  <a:srgbClr val="82786F"/>
                </a:solidFill>
              </a:defRPr>
            </a:lvl5pPr>
          </a:lstStyle>
          <a:p>
            <a:pPr lvl="0"/>
            <a:r>
              <a:rPr lang="en-US" dirty="0"/>
              <a:t>Click to insert text</a:t>
            </a:r>
            <a:endParaRPr lang="en-GB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22400" y="228015"/>
            <a:ext cx="11347200" cy="957316"/>
          </a:xfrm>
        </p:spPr>
        <p:txBody>
          <a:bodyPr anchor="b" anchorCtr="0">
            <a:normAutofit/>
          </a:bodyPr>
          <a:lstStyle>
            <a:lvl1pPr>
              <a:defRPr sz="3200"/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6214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5949" y="447040"/>
            <a:ext cx="10992000" cy="92816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TO ADD TEXT (UP TO TWO LINES)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336801" y="6145766"/>
            <a:ext cx="7507817" cy="497417"/>
          </a:xfrm>
        </p:spPr>
        <p:txBody>
          <a:bodyPr anchor="b" anchorCtr="0"/>
          <a:lstStyle>
            <a:lvl1pPr marL="0" indent="0">
              <a:buNone/>
              <a:defRPr sz="1067">
                <a:solidFill>
                  <a:schemeClr val="accent5"/>
                </a:solidFill>
              </a:defRPr>
            </a:lvl1pPr>
            <a:lvl2pPr marL="721766" indent="0">
              <a:buNone/>
              <a:defRPr/>
            </a:lvl2pPr>
            <a:lvl3pPr marL="1435064" indent="0">
              <a:buNone/>
              <a:defRPr/>
            </a:lvl3pPr>
            <a:lvl4pPr marL="2154713" indent="0">
              <a:buNone/>
              <a:defRPr/>
            </a:lvl4pPr>
            <a:lvl5pPr marL="2874361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04661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5949" y="447040"/>
            <a:ext cx="10992000" cy="928160"/>
          </a:xfrm>
        </p:spPr>
        <p:txBody>
          <a:bodyPr/>
          <a:lstStyle>
            <a:lvl1pPr algn="l">
              <a:defRPr sz="3200" b="1"/>
            </a:lvl1pPr>
          </a:lstStyle>
          <a:p>
            <a:r>
              <a:rPr lang="en-GB" dirty="0"/>
              <a:t>CLICK TO ADD TEXT (UP TO TWO LINES)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15949" y="1551600"/>
            <a:ext cx="10992000" cy="36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en-US" sz="2400" noProof="0" dirty="0" smtClean="0"/>
            </a:lvl1pPr>
            <a:lvl2pPr>
              <a:defRPr lang="en-US" sz="1867" noProof="0" dirty="0" smtClean="0"/>
            </a:lvl2pPr>
            <a:lvl3pPr>
              <a:defRPr lang="en-US" sz="1600" noProof="0" dirty="0" smtClean="0"/>
            </a:lvl3pPr>
            <a:lvl4pPr>
              <a:defRPr lang="en-US" sz="1467" noProof="0" dirty="0" smtClean="0"/>
            </a:lvl4pPr>
            <a:lvl5pPr>
              <a:defRPr lang="en-GB" sz="1400" noProof="0" dirty="0"/>
            </a:lvl5pPr>
          </a:lstStyle>
          <a:p>
            <a:pPr lvl="0"/>
            <a:r>
              <a:rPr kumimoji="0" lang="da-DK" sz="2667" b="0" i="0" u="none" strike="noStrike" kern="1200" cap="none" spc="0" normalizeH="0" baseline="0" noProof="0" dirty="0">
                <a:ln>
                  <a:noFill/>
                </a:ln>
                <a:solidFill>
                  <a:srgbClr val="001965"/>
                </a:solidFill>
                <a:effectLst/>
                <a:uLnTx/>
                <a:uFillTx/>
                <a:latin typeface="Verdana"/>
                <a:ea typeface="Verdana" pitchFamily="34" charset="0"/>
                <a:cs typeface="Verdana" pitchFamily="34" charset="0"/>
              </a:rPr>
              <a:t>Click to add text</a:t>
            </a:r>
          </a:p>
          <a:p>
            <a:pPr lvl="1"/>
            <a:r>
              <a:rPr lang="da-DK" dirty="0"/>
              <a:t>Second level</a:t>
            </a:r>
          </a:p>
          <a:p>
            <a:pPr lvl="2"/>
            <a:r>
              <a:rPr lang="da-DK" dirty="0"/>
              <a:t>Third level</a:t>
            </a:r>
          </a:p>
          <a:p>
            <a:pPr lvl="3"/>
            <a:r>
              <a:rPr lang="da-DK" dirty="0"/>
              <a:t>Fourth level</a:t>
            </a:r>
          </a:p>
          <a:p>
            <a:pPr lvl="4"/>
            <a:r>
              <a:rPr lang="da-DK" dirty="0"/>
              <a:t>Fifth level</a:t>
            </a:r>
            <a:endParaRPr lang="en-GB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336801" y="6145766"/>
            <a:ext cx="7507817" cy="497417"/>
          </a:xfrm>
        </p:spPr>
        <p:txBody>
          <a:bodyPr anchor="b" anchorCtr="0"/>
          <a:lstStyle>
            <a:lvl1pPr marL="0" indent="0">
              <a:buNone/>
              <a:defRPr sz="1067">
                <a:solidFill>
                  <a:schemeClr val="accent5"/>
                </a:solidFill>
              </a:defRPr>
            </a:lvl1pPr>
            <a:lvl2pPr marL="721766" indent="0">
              <a:buNone/>
              <a:defRPr/>
            </a:lvl2pPr>
            <a:lvl3pPr marL="1435064" indent="0">
              <a:buNone/>
              <a:defRPr/>
            </a:lvl3pPr>
            <a:lvl4pPr marL="2154713" indent="0">
              <a:buNone/>
              <a:defRPr/>
            </a:lvl4pPr>
            <a:lvl5pPr marL="2874361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55922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5949" y="447040"/>
            <a:ext cx="10992000" cy="704843"/>
          </a:xfrm>
        </p:spPr>
        <p:txBody>
          <a:bodyPr/>
          <a:lstStyle>
            <a:lvl1pPr algn="l">
              <a:defRPr sz="3200" b="1"/>
            </a:lvl1pPr>
          </a:lstStyle>
          <a:p>
            <a:r>
              <a:rPr lang="en-GB" dirty="0"/>
              <a:t>CLICK TO ADD TEXT (UP TO TWO LINES)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15949" y="1551600"/>
            <a:ext cx="10992000" cy="36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en-US" sz="2400" noProof="0" dirty="0" smtClean="0"/>
            </a:lvl1pPr>
            <a:lvl2pPr>
              <a:defRPr lang="en-US" noProof="0" dirty="0" smtClean="0"/>
            </a:lvl2pPr>
            <a:lvl3pPr>
              <a:defRPr lang="en-US" noProof="0" dirty="0" smtClean="0"/>
            </a:lvl3pPr>
            <a:lvl4pPr>
              <a:defRPr lang="en-US" noProof="0" dirty="0" smtClean="0"/>
            </a:lvl4pPr>
            <a:lvl5pPr>
              <a:defRPr lang="en-GB" noProof="0" dirty="0"/>
            </a:lvl5pPr>
          </a:lstStyle>
          <a:p>
            <a:pPr lvl="0"/>
            <a:r>
              <a:rPr kumimoji="0" lang="da-DK" sz="2667" b="0" i="0" u="none" strike="noStrike" kern="1200" cap="none" spc="0" normalizeH="0" baseline="0" noProof="0" dirty="0">
                <a:ln>
                  <a:noFill/>
                </a:ln>
                <a:solidFill>
                  <a:srgbClr val="001965"/>
                </a:solidFill>
                <a:effectLst/>
                <a:uLnTx/>
                <a:uFillTx/>
                <a:latin typeface="Verdana"/>
                <a:ea typeface="Verdana" pitchFamily="34" charset="0"/>
                <a:cs typeface="Verdana" pitchFamily="34" charset="0"/>
              </a:rPr>
              <a:t>Click to add text</a:t>
            </a:r>
          </a:p>
          <a:p>
            <a:pPr lvl="1"/>
            <a:r>
              <a:rPr lang="da-DK" dirty="0"/>
              <a:t>Second level</a:t>
            </a:r>
          </a:p>
          <a:p>
            <a:pPr lvl="2"/>
            <a:r>
              <a:rPr lang="da-DK" dirty="0"/>
              <a:t>Third level</a:t>
            </a:r>
          </a:p>
          <a:p>
            <a:pPr lvl="3"/>
            <a:r>
              <a:rPr lang="da-DK" dirty="0"/>
              <a:t>Fourth level</a:t>
            </a:r>
          </a:p>
          <a:p>
            <a:pPr lvl="4"/>
            <a:r>
              <a:rPr lang="da-DK" dirty="0"/>
              <a:t>Fifth level</a:t>
            </a:r>
            <a:endParaRPr lang="en-GB" dirty="0"/>
          </a:p>
        </p:txBody>
      </p:sp>
      <p:sp>
        <p:nvSpPr>
          <p:cNvPr id="15" name="Rectangle 3"/>
          <p:cNvSpPr>
            <a:spLocks noGrp="1" noChangeArrowheads="1"/>
          </p:cNvSpPr>
          <p:nvPr>
            <p:ph type="subTitle" idx="14" hasCustomPrompt="1"/>
          </p:nvPr>
        </p:nvSpPr>
        <p:spPr>
          <a:xfrm>
            <a:off x="614892" y="1158309"/>
            <a:ext cx="11008784" cy="264091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18000" anchor="ctr"/>
          <a:lstStyle>
            <a:lvl1pPr marL="0" indent="0" algn="l">
              <a:buFontTx/>
              <a:buNone/>
              <a:defRPr sz="1467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noProof="0" dirty="0"/>
              <a:t>Click to add subtitle </a:t>
            </a:r>
            <a:endParaRPr lang="en-GB" noProof="0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336801" y="6145766"/>
            <a:ext cx="7507817" cy="497417"/>
          </a:xfrm>
        </p:spPr>
        <p:txBody>
          <a:bodyPr anchor="b" anchorCtr="0"/>
          <a:lstStyle>
            <a:lvl1pPr marL="0" indent="0">
              <a:buNone/>
              <a:defRPr sz="1067">
                <a:solidFill>
                  <a:schemeClr val="accent5"/>
                </a:solidFill>
              </a:defRPr>
            </a:lvl1pPr>
            <a:lvl2pPr marL="721766" indent="0">
              <a:buNone/>
              <a:defRPr/>
            </a:lvl2pPr>
            <a:lvl3pPr marL="1435064" indent="0">
              <a:buNone/>
              <a:defRPr/>
            </a:lvl3pPr>
            <a:lvl4pPr marL="2154713" indent="0">
              <a:buNone/>
              <a:defRPr/>
            </a:lvl4pPr>
            <a:lvl5pPr marL="2874361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386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subTitle" idx="14" hasCustomPrompt="1"/>
          </p:nvPr>
        </p:nvSpPr>
        <p:spPr>
          <a:xfrm>
            <a:off x="422400" y="1209110"/>
            <a:ext cx="11347200" cy="266301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18000" anchor="ctr" anchorCtr="0"/>
          <a:lstStyle>
            <a:lvl1pPr marL="0" indent="0" algn="l">
              <a:buFontTx/>
              <a:buNone/>
              <a:defRPr sz="1467" baseline="0"/>
            </a:lvl1pPr>
          </a:lstStyle>
          <a:p>
            <a:pPr lvl="0"/>
            <a:r>
              <a:rPr lang="en-GB" noProof="0" dirty="0"/>
              <a:t>Insert subtitle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22400" y="687227"/>
            <a:ext cx="11347200" cy="521883"/>
          </a:xfrm>
        </p:spPr>
        <p:txBody>
          <a:bodyPr anchor="ctr" anchorCtr="0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22400" y="1749631"/>
            <a:ext cx="11347200" cy="3941052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23334" y="5877637"/>
            <a:ext cx="10303807" cy="582431"/>
          </a:xfrm>
        </p:spPr>
        <p:txBody>
          <a:bodyPr anchor="b">
            <a:noAutofit/>
          </a:bodyPr>
          <a:lstStyle>
            <a:lvl1pPr marL="0" indent="0">
              <a:buNone/>
              <a:defRPr sz="1067">
                <a:solidFill>
                  <a:srgbClr val="AEA79F"/>
                </a:solidFill>
              </a:defRPr>
            </a:lvl1pPr>
            <a:lvl2pPr>
              <a:defRPr sz="1067">
                <a:solidFill>
                  <a:srgbClr val="82786F"/>
                </a:solidFill>
              </a:defRPr>
            </a:lvl2pPr>
            <a:lvl3pPr>
              <a:defRPr sz="1067">
                <a:solidFill>
                  <a:srgbClr val="82786F"/>
                </a:solidFill>
              </a:defRPr>
            </a:lvl3pPr>
            <a:lvl4pPr>
              <a:defRPr sz="1067">
                <a:solidFill>
                  <a:srgbClr val="82786F"/>
                </a:solidFill>
              </a:defRPr>
            </a:lvl4pPr>
            <a:lvl5pPr>
              <a:defRPr sz="1067">
                <a:solidFill>
                  <a:srgbClr val="82786F"/>
                </a:solidFill>
              </a:defRPr>
            </a:lvl5pPr>
          </a:lstStyle>
          <a:p>
            <a:pPr lvl="0"/>
            <a:r>
              <a:rPr lang="en-US" dirty="0"/>
              <a:t>Reference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02450" y="125268"/>
            <a:ext cx="3867151" cy="13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1171865" eaLnBrk="1" hangingPunct="1">
              <a:spcBef>
                <a:spcPct val="0"/>
              </a:spcBef>
              <a:defRPr sz="8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82786F"/>
                </a:solidFill>
              </a:rPr>
              <a:t>Header</a:t>
            </a:r>
            <a:endParaRPr lang="en-GB" dirty="0">
              <a:solidFill>
                <a:srgbClr val="827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476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095" y="687227"/>
            <a:ext cx="8923332" cy="5006607"/>
          </a:xfrm>
        </p:spPr>
        <p:txBody>
          <a:bodyPr tIns="57600" anchor="t"/>
          <a:lstStyle>
            <a:lvl1pPr>
              <a:lnSpc>
                <a:spcPct val="90000"/>
              </a:lnSpc>
              <a:defRPr sz="8000" spc="-2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23334" y="5877637"/>
            <a:ext cx="10303807" cy="582431"/>
          </a:xfrm>
        </p:spPr>
        <p:txBody>
          <a:bodyPr anchor="b">
            <a:noAutofit/>
          </a:bodyPr>
          <a:lstStyle>
            <a:lvl1pPr marL="0" indent="0">
              <a:buNone/>
              <a:defRPr sz="1067">
                <a:solidFill>
                  <a:srgbClr val="AEA79F"/>
                </a:solidFill>
              </a:defRPr>
            </a:lvl1pPr>
            <a:lvl2pPr>
              <a:defRPr sz="1067">
                <a:solidFill>
                  <a:srgbClr val="82786F"/>
                </a:solidFill>
              </a:defRPr>
            </a:lvl2pPr>
            <a:lvl3pPr>
              <a:defRPr sz="1067">
                <a:solidFill>
                  <a:srgbClr val="82786F"/>
                </a:solidFill>
              </a:defRPr>
            </a:lvl3pPr>
            <a:lvl4pPr>
              <a:defRPr sz="1067">
                <a:solidFill>
                  <a:srgbClr val="82786F"/>
                </a:solidFill>
              </a:defRPr>
            </a:lvl4pPr>
            <a:lvl5pPr>
              <a:defRPr sz="1067">
                <a:solidFill>
                  <a:srgbClr val="82786F"/>
                </a:solidFill>
              </a:defRPr>
            </a:lvl5pPr>
          </a:lstStyle>
          <a:p>
            <a:pPr lvl="0"/>
            <a:r>
              <a:rPr lang="en-US" dirty="0"/>
              <a:t>Reference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02450" y="125268"/>
            <a:ext cx="3867151" cy="13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1171865" eaLnBrk="1" hangingPunct="1">
              <a:spcBef>
                <a:spcPct val="0"/>
              </a:spcBef>
              <a:defRPr sz="8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82786F"/>
                </a:solidFill>
              </a:rPr>
              <a:t>Header</a:t>
            </a:r>
            <a:endParaRPr lang="en-GB" dirty="0">
              <a:solidFill>
                <a:srgbClr val="827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47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22400" y="687227"/>
            <a:ext cx="11347200" cy="521883"/>
          </a:xfrm>
        </p:spPr>
        <p:txBody>
          <a:bodyPr anchor="ctr" anchorCtr="0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22401" y="1749631"/>
            <a:ext cx="5462400" cy="3941052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37" name="Content Placeholder 2"/>
          <p:cNvSpPr>
            <a:spLocks noGrp="1"/>
          </p:cNvSpPr>
          <p:nvPr>
            <p:ph idx="10"/>
          </p:nvPr>
        </p:nvSpPr>
        <p:spPr>
          <a:xfrm>
            <a:off x="6307200" y="1749631"/>
            <a:ext cx="5462400" cy="3940800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23334" y="5877637"/>
            <a:ext cx="10303807" cy="582431"/>
          </a:xfrm>
        </p:spPr>
        <p:txBody>
          <a:bodyPr anchor="b">
            <a:noAutofit/>
          </a:bodyPr>
          <a:lstStyle>
            <a:lvl1pPr marL="0" indent="0">
              <a:buNone/>
              <a:defRPr sz="1067">
                <a:solidFill>
                  <a:srgbClr val="AEA79F"/>
                </a:solidFill>
              </a:defRPr>
            </a:lvl1pPr>
            <a:lvl2pPr>
              <a:defRPr sz="1067">
                <a:solidFill>
                  <a:srgbClr val="82786F"/>
                </a:solidFill>
              </a:defRPr>
            </a:lvl2pPr>
            <a:lvl3pPr>
              <a:defRPr sz="1067">
                <a:solidFill>
                  <a:srgbClr val="82786F"/>
                </a:solidFill>
              </a:defRPr>
            </a:lvl3pPr>
            <a:lvl4pPr>
              <a:defRPr sz="1067">
                <a:solidFill>
                  <a:srgbClr val="82786F"/>
                </a:solidFill>
              </a:defRPr>
            </a:lvl4pPr>
            <a:lvl5pPr>
              <a:defRPr sz="1067">
                <a:solidFill>
                  <a:srgbClr val="82786F"/>
                </a:solidFill>
              </a:defRPr>
            </a:lvl5pPr>
          </a:lstStyle>
          <a:p>
            <a:pPr lvl="0"/>
            <a:r>
              <a:rPr lang="en-US" dirty="0"/>
              <a:t>Reference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02450" y="125268"/>
            <a:ext cx="3867151" cy="13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1171865" eaLnBrk="1" hangingPunct="1">
              <a:spcBef>
                <a:spcPct val="0"/>
              </a:spcBef>
              <a:defRPr sz="8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82786F"/>
                </a:solidFill>
              </a:rPr>
              <a:t>Header</a:t>
            </a:r>
            <a:endParaRPr lang="en-GB" dirty="0">
              <a:solidFill>
                <a:srgbClr val="827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28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placeholder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22400" y="687227"/>
            <a:ext cx="11347200" cy="521883"/>
          </a:xfrm>
        </p:spPr>
        <p:txBody>
          <a:bodyPr anchor="ctr" anchorCtr="0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422400" y="1749631"/>
            <a:ext cx="11347200" cy="1862527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25" name="Content Placeholder 2"/>
          <p:cNvSpPr>
            <a:spLocks noGrp="1"/>
          </p:cNvSpPr>
          <p:nvPr>
            <p:ph idx="25"/>
          </p:nvPr>
        </p:nvSpPr>
        <p:spPr>
          <a:xfrm>
            <a:off x="422400" y="3831306"/>
            <a:ext cx="11347200" cy="1862527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23334" y="5877637"/>
            <a:ext cx="10303807" cy="582431"/>
          </a:xfrm>
        </p:spPr>
        <p:txBody>
          <a:bodyPr anchor="b">
            <a:noAutofit/>
          </a:bodyPr>
          <a:lstStyle>
            <a:lvl1pPr marL="0" indent="0">
              <a:buNone/>
              <a:defRPr sz="1067">
                <a:solidFill>
                  <a:srgbClr val="AEA79F"/>
                </a:solidFill>
              </a:defRPr>
            </a:lvl1pPr>
            <a:lvl2pPr>
              <a:defRPr sz="1067">
                <a:solidFill>
                  <a:srgbClr val="82786F"/>
                </a:solidFill>
              </a:defRPr>
            </a:lvl2pPr>
            <a:lvl3pPr>
              <a:defRPr sz="1067">
                <a:solidFill>
                  <a:srgbClr val="82786F"/>
                </a:solidFill>
              </a:defRPr>
            </a:lvl3pPr>
            <a:lvl4pPr>
              <a:defRPr sz="1067">
                <a:solidFill>
                  <a:srgbClr val="82786F"/>
                </a:solidFill>
              </a:defRPr>
            </a:lvl4pPr>
            <a:lvl5pPr>
              <a:defRPr sz="1067">
                <a:solidFill>
                  <a:srgbClr val="82786F"/>
                </a:solidFill>
              </a:defRPr>
            </a:lvl5pPr>
          </a:lstStyle>
          <a:p>
            <a:pPr lvl="0"/>
            <a:r>
              <a:rPr lang="en-US" dirty="0"/>
              <a:t>Reference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02450" y="125268"/>
            <a:ext cx="3867151" cy="13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1171865" eaLnBrk="1" hangingPunct="1">
              <a:spcBef>
                <a:spcPct val="0"/>
              </a:spcBef>
              <a:defRPr sz="8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82786F"/>
                </a:solidFill>
              </a:rPr>
              <a:t>Header</a:t>
            </a:r>
            <a:endParaRPr lang="en-GB" dirty="0">
              <a:solidFill>
                <a:srgbClr val="827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13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22400" y="687227"/>
            <a:ext cx="11347200" cy="521883"/>
          </a:xfrm>
        </p:spPr>
        <p:txBody>
          <a:bodyPr anchor="ctr" anchorCtr="0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422400" y="1749631"/>
            <a:ext cx="3497667" cy="3941052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867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6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467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40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333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28" name="Content Placeholder 2"/>
          <p:cNvSpPr>
            <a:spLocks noGrp="1"/>
          </p:cNvSpPr>
          <p:nvPr>
            <p:ph idx="10"/>
          </p:nvPr>
        </p:nvSpPr>
        <p:spPr>
          <a:xfrm>
            <a:off x="4347167" y="1749631"/>
            <a:ext cx="3497667" cy="3941052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867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6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467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40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333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29" name="Content Placeholder 2"/>
          <p:cNvSpPr>
            <a:spLocks noGrp="1"/>
          </p:cNvSpPr>
          <p:nvPr>
            <p:ph idx="11"/>
          </p:nvPr>
        </p:nvSpPr>
        <p:spPr>
          <a:xfrm>
            <a:off x="8271933" y="1749631"/>
            <a:ext cx="3497667" cy="3941052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867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6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467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40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333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23334" y="5877637"/>
            <a:ext cx="10303807" cy="582431"/>
          </a:xfrm>
        </p:spPr>
        <p:txBody>
          <a:bodyPr anchor="b">
            <a:noAutofit/>
          </a:bodyPr>
          <a:lstStyle>
            <a:lvl1pPr marL="0" indent="0">
              <a:buNone/>
              <a:defRPr sz="1067">
                <a:solidFill>
                  <a:srgbClr val="AEA79F"/>
                </a:solidFill>
              </a:defRPr>
            </a:lvl1pPr>
            <a:lvl2pPr>
              <a:defRPr sz="1067">
                <a:solidFill>
                  <a:srgbClr val="82786F"/>
                </a:solidFill>
              </a:defRPr>
            </a:lvl2pPr>
            <a:lvl3pPr>
              <a:defRPr sz="1067">
                <a:solidFill>
                  <a:srgbClr val="82786F"/>
                </a:solidFill>
              </a:defRPr>
            </a:lvl3pPr>
            <a:lvl4pPr>
              <a:defRPr sz="1067">
                <a:solidFill>
                  <a:srgbClr val="82786F"/>
                </a:solidFill>
              </a:defRPr>
            </a:lvl4pPr>
            <a:lvl5pPr>
              <a:defRPr sz="1067">
                <a:solidFill>
                  <a:srgbClr val="82786F"/>
                </a:solidFill>
              </a:defRPr>
            </a:lvl5pPr>
          </a:lstStyle>
          <a:p>
            <a:pPr lvl="0"/>
            <a:r>
              <a:rPr lang="en-US" dirty="0"/>
              <a:t>Reference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02450" y="125268"/>
            <a:ext cx="3867151" cy="13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1171865" eaLnBrk="1" hangingPunct="1">
              <a:spcBef>
                <a:spcPct val="0"/>
              </a:spcBef>
              <a:defRPr sz="8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82786F"/>
                </a:solidFill>
              </a:rPr>
              <a:t>Header</a:t>
            </a:r>
            <a:endParaRPr lang="en-GB" dirty="0">
              <a:solidFill>
                <a:srgbClr val="827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46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22400" y="687227"/>
            <a:ext cx="11347200" cy="521883"/>
          </a:xfrm>
        </p:spPr>
        <p:txBody>
          <a:bodyPr anchor="ctr" anchorCtr="0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422401" y="1749631"/>
            <a:ext cx="2517649" cy="3941052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867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6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467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40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333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38" name="Content Placeholder 2"/>
          <p:cNvSpPr>
            <a:spLocks noGrp="1"/>
          </p:cNvSpPr>
          <p:nvPr>
            <p:ph idx="10"/>
          </p:nvPr>
        </p:nvSpPr>
        <p:spPr>
          <a:xfrm>
            <a:off x="3362450" y="1749631"/>
            <a:ext cx="2517649" cy="3941052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867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6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467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40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333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39" name="Content Placeholder 2"/>
          <p:cNvSpPr>
            <a:spLocks noGrp="1"/>
          </p:cNvSpPr>
          <p:nvPr>
            <p:ph idx="11"/>
          </p:nvPr>
        </p:nvSpPr>
        <p:spPr>
          <a:xfrm>
            <a:off x="6302500" y="1749631"/>
            <a:ext cx="2517649" cy="3941052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867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6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467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40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333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0" name="Content Placeholder 2"/>
          <p:cNvSpPr>
            <a:spLocks noGrp="1"/>
          </p:cNvSpPr>
          <p:nvPr>
            <p:ph idx="12"/>
          </p:nvPr>
        </p:nvSpPr>
        <p:spPr>
          <a:xfrm>
            <a:off x="9251952" y="1749631"/>
            <a:ext cx="2517649" cy="3941052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867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6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467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40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333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23334" y="5877637"/>
            <a:ext cx="10303807" cy="582431"/>
          </a:xfrm>
        </p:spPr>
        <p:txBody>
          <a:bodyPr anchor="b">
            <a:noAutofit/>
          </a:bodyPr>
          <a:lstStyle>
            <a:lvl1pPr marL="0" indent="0">
              <a:buNone/>
              <a:defRPr sz="1067">
                <a:solidFill>
                  <a:srgbClr val="AEA79F"/>
                </a:solidFill>
              </a:defRPr>
            </a:lvl1pPr>
            <a:lvl2pPr>
              <a:defRPr sz="1067">
                <a:solidFill>
                  <a:srgbClr val="82786F"/>
                </a:solidFill>
              </a:defRPr>
            </a:lvl2pPr>
            <a:lvl3pPr>
              <a:defRPr sz="1067">
                <a:solidFill>
                  <a:srgbClr val="82786F"/>
                </a:solidFill>
              </a:defRPr>
            </a:lvl3pPr>
            <a:lvl4pPr>
              <a:defRPr sz="1067">
                <a:solidFill>
                  <a:srgbClr val="82786F"/>
                </a:solidFill>
              </a:defRPr>
            </a:lvl4pPr>
            <a:lvl5pPr>
              <a:defRPr sz="1067">
                <a:solidFill>
                  <a:srgbClr val="82786F"/>
                </a:solidFill>
              </a:defRPr>
            </a:lvl5pPr>
          </a:lstStyle>
          <a:p>
            <a:pPr lvl="0"/>
            <a:r>
              <a:rPr lang="en-US" dirty="0"/>
              <a:t>Reference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02450" y="125268"/>
            <a:ext cx="3867151" cy="13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1171865" eaLnBrk="1" hangingPunct="1">
              <a:spcBef>
                <a:spcPct val="0"/>
              </a:spcBef>
              <a:defRPr sz="8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82786F"/>
                </a:solidFill>
              </a:rPr>
              <a:t>Header</a:t>
            </a:r>
            <a:endParaRPr lang="en-GB" dirty="0">
              <a:solidFill>
                <a:srgbClr val="827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26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image" Target="../media/image2.jpeg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oleObject" Target="../embeddings/oleObject1.bin"/><Relationship Id="rId40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vmlDrawing" Target="../drawings/vmlDrawing1.v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36"/>
            </p:custDataLst>
            <p:extLst/>
          </p:nvPr>
        </p:nvGraphicFramePr>
        <p:xfrm>
          <a:off x="2118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think-cell Slide" r:id="rId37" imgW="270" imgH="270" progId="TCLayout.ActiveDocument.1">
                  <p:embed/>
                </p:oleObj>
              </mc:Choice>
              <mc:Fallback>
                <p:oleObj name="think-cell Slide" r:id="rId37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2400" y="1749630"/>
            <a:ext cx="11347200" cy="3941053"/>
          </a:xfrm>
          <a:prstGeom prst="rect">
            <a:avLst/>
          </a:prstGeom>
        </p:spPr>
        <p:txBody>
          <a:bodyPr vert="horz" lIns="0" tIns="0" rIns="216000" bIns="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2400" y="687227"/>
            <a:ext cx="11347200" cy="5218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16" name="Picture 11" descr="NN_m_2c_RGB"/>
          <p:cNvPicPr>
            <a:picLocks noChangeArrowheads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2624" y="5714737"/>
            <a:ext cx="1066696" cy="889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3" descr="NN_m_2c_RGB"/>
          <p:cNvPicPr>
            <a:picLocks noChangeAspect="1" noChangeArrowheads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0431" y="5714738"/>
            <a:ext cx="1080128" cy="8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5783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txStyles>
    <p:titleStyle>
      <a:lvl1pPr algn="l" defTabSz="1219170" rtl="0" eaLnBrk="1" latinLnBrk="0" hangingPunct="1">
        <a:spcBef>
          <a:spcPct val="0"/>
        </a:spcBef>
        <a:buNone/>
        <a:defRPr sz="32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53475" indent="-353475" algn="l" defTabSz="1219170" rtl="0" eaLnBrk="1" latinLnBrk="0" hangingPunct="1">
        <a:spcBef>
          <a:spcPct val="20000"/>
        </a:spcBef>
        <a:buClr>
          <a:schemeClr val="accent1"/>
        </a:buClr>
        <a:buFont typeface="Verdana" pitchFamily="34" charset="0"/>
        <a:buChar char="•"/>
        <a:defRPr sz="24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15415" indent="-361942" algn="l" defTabSz="1219170" rtl="0" eaLnBrk="1" latinLnBrk="0" hangingPunct="1">
        <a:spcBef>
          <a:spcPct val="20000"/>
        </a:spcBef>
        <a:buClr>
          <a:schemeClr val="tx2"/>
        </a:buClr>
        <a:buFont typeface="Verdana" pitchFamily="34" charset="0"/>
        <a:buChar char="•"/>
        <a:defRPr sz="2133" kern="1200">
          <a:solidFill>
            <a:schemeClr val="accent2"/>
          </a:solidFill>
          <a:latin typeface="+mn-lt"/>
          <a:ea typeface="+mn-ea"/>
          <a:cs typeface="+mn-cs"/>
        </a:defRPr>
      </a:lvl2pPr>
      <a:lvl3pPr marL="1077357" indent="-361942" algn="l" defTabSz="1219170" rtl="0" eaLnBrk="1" latinLnBrk="0" hangingPunct="1">
        <a:spcBef>
          <a:spcPct val="20000"/>
        </a:spcBef>
        <a:buClr>
          <a:schemeClr val="accent5"/>
        </a:buClr>
        <a:buFont typeface="Verdana" pitchFamily="34" charset="0"/>
        <a:buChar char="•"/>
        <a:defRPr sz="1867" kern="1200">
          <a:solidFill>
            <a:schemeClr val="accent2"/>
          </a:solidFill>
          <a:latin typeface="+mn-lt"/>
          <a:ea typeface="+mn-ea"/>
          <a:cs typeface="+mn-cs"/>
        </a:defRPr>
      </a:lvl3pPr>
      <a:lvl4pPr marL="1314418" indent="-237061" algn="l" defTabSz="1219170" rtl="0" eaLnBrk="1" latinLnBrk="0" hangingPunct="1">
        <a:spcBef>
          <a:spcPct val="20000"/>
        </a:spcBef>
        <a:buClr>
          <a:schemeClr val="accent3"/>
        </a:buClr>
        <a:buFont typeface="Verdana" pitchFamily="34" charset="0"/>
        <a:buChar char="•"/>
        <a:defRPr sz="16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676358" indent="-245527" algn="l" defTabSz="1219170" rtl="0" eaLnBrk="1" latinLnBrk="0" hangingPunct="1">
        <a:spcBef>
          <a:spcPct val="20000"/>
        </a:spcBef>
        <a:buClr>
          <a:srgbClr val="001423"/>
        </a:buClr>
        <a:buFont typeface="Verdana" pitchFamily="34" charset="0"/>
        <a:buChar char="•"/>
        <a:defRPr sz="1467" kern="1200">
          <a:solidFill>
            <a:schemeClr val="accent2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Relationship Id="rId6" Type="http://schemas.openxmlformats.org/officeDocument/2006/relationships/slide" Target="slide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Relationship Id="rId6" Type="http://schemas.openxmlformats.org/officeDocument/2006/relationships/slide" Target="slide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EB144B-2D03-429D-A8E2-43655E297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52232" y="1733552"/>
            <a:ext cx="5256065" cy="2522702"/>
          </a:xfrm>
        </p:spPr>
        <p:txBody>
          <a:bodyPr anchor="ctr"/>
          <a:lstStyle/>
          <a:p>
            <a:pPr algn="ctr">
              <a:spcAft>
                <a:spcPts val="800"/>
              </a:spcAft>
            </a:pPr>
            <a:r>
              <a:rPr lang="en-US" sz="3733" dirty="0">
                <a:solidFill>
                  <a:srgbClr val="002060"/>
                </a:solidFill>
              </a:rPr>
              <a:t>Patient case</a:t>
            </a:r>
            <a:br>
              <a:rPr lang="en-US" sz="3733" dirty="0">
                <a:solidFill>
                  <a:srgbClr val="002060"/>
                </a:solidFill>
              </a:rPr>
            </a:br>
            <a:r>
              <a:rPr lang="en-US" sz="3733" dirty="0" smtClean="0">
                <a:solidFill>
                  <a:srgbClr val="002060"/>
                </a:solidFill>
              </a:rPr>
              <a:t>Which drug is your choice?</a:t>
            </a:r>
            <a:r>
              <a:rPr lang="en-US" sz="3733" dirty="0">
                <a:solidFill>
                  <a:srgbClr val="002060"/>
                </a:solidFill>
              </a:rPr>
              <a:t/>
            </a:r>
            <a:br>
              <a:rPr lang="en-US" sz="3733" dirty="0">
                <a:solidFill>
                  <a:srgbClr val="002060"/>
                </a:solidFill>
              </a:rPr>
            </a:br>
            <a:r>
              <a:rPr lang="en-US" sz="3733" dirty="0">
                <a:solidFill>
                  <a:srgbClr val="002060"/>
                </a:solidFill>
              </a:rPr>
              <a:t/>
            </a:r>
            <a:br>
              <a:rPr lang="en-US" sz="3733" dirty="0">
                <a:solidFill>
                  <a:srgbClr val="002060"/>
                </a:solidFill>
              </a:rPr>
            </a:br>
            <a:endParaRPr lang="en-US" sz="3733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01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3"/>
          <p:cNvSpPr txBox="1">
            <a:spLocks noGrp="1"/>
          </p:cNvSpPr>
          <p:nvPr/>
        </p:nvSpPr>
        <p:spPr bwMode="auto">
          <a:xfrm>
            <a:off x="8737600" y="6245225"/>
            <a:ext cx="2844800" cy="476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defTabSz="609585" eaLnBrk="1" hangingPunct="1"/>
            <a:fld id="{3A0BFCC8-A11C-4D29-8FDE-678FC2C2A446}" type="slidenum">
              <a:rPr lang="en-US" sz="1867">
                <a:solidFill>
                  <a:srgbClr val="FFFFFF"/>
                </a:solidFill>
                <a:latin typeface="Arial" pitchFamily="34" charset="0"/>
              </a:rPr>
              <a:pPr defTabSz="609585" eaLnBrk="1" hangingPunct="1"/>
              <a:t>2</a:t>
            </a:fld>
            <a:endParaRPr lang="en-US" sz="1867" dirty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78" name="Slide Number Placeholder 3"/>
          <p:cNvSpPr txBox="1">
            <a:spLocks noGrp="1"/>
          </p:cNvSpPr>
          <p:nvPr/>
        </p:nvSpPr>
        <p:spPr>
          <a:xfrm>
            <a:off x="9347200" y="0"/>
            <a:ext cx="2844800" cy="365125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defTabSz="609585" eaLnBrk="1" hangingPunct="1"/>
            <a:fld id="{E8C53CD0-A5F7-4638-B80C-19E708986CBD}" type="slidenum">
              <a:rPr lang="en-US" sz="1600" b="1">
                <a:solidFill>
                  <a:srgbClr val="898989"/>
                </a:solidFill>
              </a:rPr>
              <a:pPr algn="r" defTabSz="609585" eaLnBrk="1" hangingPunct="1"/>
              <a:t>2</a:t>
            </a:fld>
            <a:endParaRPr lang="en-US" sz="1600" b="1" dirty="0">
              <a:solidFill>
                <a:srgbClr val="898989"/>
              </a:solidFill>
            </a:endParaRPr>
          </a:p>
        </p:txBody>
      </p:sp>
      <p:pic>
        <p:nvPicPr>
          <p:cNvPr id="20483" name="Picture 1" descr="Chart Background_4 TABS_Backgroun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4" descr="Chart Background_4 TABS_Tab1RO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3947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 descr="Chart Background_4 TABS_gray box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080" y="54037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TextBox 4"/>
          <p:cNvSpPr txBox="1">
            <a:spLocks noChangeArrowheads="1"/>
          </p:cNvSpPr>
          <p:nvPr/>
        </p:nvSpPr>
        <p:spPr bwMode="auto">
          <a:xfrm>
            <a:off x="609600" y="861376"/>
            <a:ext cx="20997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defTabSz="4572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defTabSz="609585" eaLnBrk="1" hangingPunct="1"/>
            <a:r>
              <a:rPr lang="en-US" sz="1600" b="1" dirty="0">
                <a:solidFill>
                  <a:srgbClr val="FFFFFF"/>
                </a:solidFill>
                <a:latin typeface="Verdana"/>
              </a:rPr>
              <a:t>Initial visit</a:t>
            </a:r>
          </a:p>
        </p:txBody>
      </p:sp>
      <p:sp>
        <p:nvSpPr>
          <p:cNvPr id="28" name="TextBox 24"/>
          <p:cNvSpPr txBox="1">
            <a:spLocks noChangeArrowheads="1"/>
          </p:cNvSpPr>
          <p:nvPr/>
        </p:nvSpPr>
        <p:spPr bwMode="auto">
          <a:xfrm>
            <a:off x="500261" y="4792586"/>
            <a:ext cx="64558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69863" indent="-169863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226478" indent="-226478" defTabSz="609585" eaLnBrk="1" hangingPunct="1">
              <a:spcBef>
                <a:spcPct val="25000"/>
              </a:spcBef>
              <a:buClr>
                <a:srgbClr val="FF3399"/>
              </a:buClr>
            </a:pPr>
            <a:r>
              <a:rPr lang="en-US" sz="1600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Notes:</a:t>
            </a:r>
          </a:p>
        </p:txBody>
      </p:sp>
      <p:sp>
        <p:nvSpPr>
          <p:cNvPr id="35" name="TextBox 19"/>
          <p:cNvSpPr txBox="1">
            <a:spLocks noChangeArrowheads="1"/>
          </p:cNvSpPr>
          <p:nvPr/>
        </p:nvSpPr>
        <p:spPr bwMode="auto">
          <a:xfrm>
            <a:off x="1580131" y="2209867"/>
            <a:ext cx="1788267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54 years</a:t>
            </a:r>
          </a:p>
        </p:txBody>
      </p:sp>
      <p:sp>
        <p:nvSpPr>
          <p:cNvPr id="37" name="TextBox 19"/>
          <p:cNvSpPr txBox="1">
            <a:spLocks noChangeArrowheads="1"/>
          </p:cNvSpPr>
          <p:nvPr/>
        </p:nvSpPr>
        <p:spPr bwMode="auto">
          <a:xfrm>
            <a:off x="1580131" y="3512145"/>
            <a:ext cx="1788267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8.7%</a:t>
            </a:r>
            <a:b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</a:b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(71.6 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mmol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/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mol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)</a:t>
            </a:r>
          </a:p>
        </p:txBody>
      </p:sp>
      <p:sp>
        <p:nvSpPr>
          <p:cNvPr id="40" name="TextBox 19"/>
          <p:cNvSpPr txBox="1">
            <a:spLocks noChangeArrowheads="1"/>
          </p:cNvSpPr>
          <p:nvPr/>
        </p:nvSpPr>
        <p:spPr bwMode="auto">
          <a:xfrm>
            <a:off x="1576685" y="4387347"/>
            <a:ext cx="1791713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31.7 kg/m</a:t>
            </a:r>
            <a:r>
              <a:rPr lang="en-US" sz="1333" baseline="30000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2</a:t>
            </a:r>
          </a:p>
        </p:txBody>
      </p:sp>
      <p:sp>
        <p:nvSpPr>
          <p:cNvPr id="51" name="TextBox 19"/>
          <p:cNvSpPr txBox="1">
            <a:spLocks noChangeArrowheads="1"/>
          </p:cNvSpPr>
          <p:nvPr/>
        </p:nvSpPr>
        <p:spPr bwMode="auto">
          <a:xfrm>
            <a:off x="-90464" y="2234148"/>
            <a:ext cx="1739083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Age:</a:t>
            </a:r>
          </a:p>
        </p:txBody>
      </p:sp>
      <p:sp>
        <p:nvSpPr>
          <p:cNvPr id="52" name="TextBox 19"/>
          <p:cNvSpPr txBox="1">
            <a:spLocks noChangeArrowheads="1"/>
          </p:cNvSpPr>
          <p:nvPr/>
        </p:nvSpPr>
        <p:spPr bwMode="auto">
          <a:xfrm>
            <a:off x="-90464" y="3528112"/>
            <a:ext cx="1739083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HbA</a:t>
            </a:r>
            <a:r>
              <a:rPr lang="en-US" sz="1333" b="1" baseline="-25000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1c </a:t>
            </a: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:</a:t>
            </a:r>
          </a:p>
        </p:txBody>
      </p:sp>
      <p:sp>
        <p:nvSpPr>
          <p:cNvPr id="55" name="TextBox 19"/>
          <p:cNvSpPr txBox="1">
            <a:spLocks noChangeArrowheads="1"/>
          </p:cNvSpPr>
          <p:nvPr/>
        </p:nvSpPr>
        <p:spPr bwMode="auto">
          <a:xfrm>
            <a:off x="193383" y="4390751"/>
            <a:ext cx="1455236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BMI:</a:t>
            </a:r>
          </a:p>
        </p:txBody>
      </p:sp>
      <p:sp>
        <p:nvSpPr>
          <p:cNvPr id="29" name="TextBox 19"/>
          <p:cNvSpPr txBox="1">
            <a:spLocks noChangeArrowheads="1"/>
          </p:cNvSpPr>
          <p:nvPr/>
        </p:nvSpPr>
        <p:spPr bwMode="auto">
          <a:xfrm>
            <a:off x="1576685" y="2636945"/>
            <a:ext cx="1791713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 err="1" smtClean="0">
                <a:solidFill>
                  <a:srgbClr val="001965"/>
                </a:solidFill>
                <a:latin typeface="Verdana"/>
                <a:cs typeface="Arial Bold" pitchFamily="-111" charset="0"/>
              </a:rPr>
              <a:t>emloyer</a:t>
            </a:r>
            <a:endParaRPr lang="en-US" sz="1333" dirty="0">
              <a:solidFill>
                <a:srgbClr val="001965"/>
              </a:solidFill>
              <a:latin typeface="Verdana"/>
              <a:cs typeface="Arial Bold" pitchFamily="-111" charset="0"/>
            </a:endParaRPr>
          </a:p>
        </p:txBody>
      </p:sp>
      <p:sp>
        <p:nvSpPr>
          <p:cNvPr id="32" name="TextBox 19"/>
          <p:cNvSpPr txBox="1">
            <a:spLocks noChangeArrowheads="1"/>
          </p:cNvSpPr>
          <p:nvPr/>
        </p:nvSpPr>
        <p:spPr bwMode="auto">
          <a:xfrm>
            <a:off x="1580131" y="3074545"/>
            <a:ext cx="1788267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rIns="4800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6 years</a:t>
            </a:r>
          </a:p>
        </p:txBody>
      </p:sp>
      <p:sp>
        <p:nvSpPr>
          <p:cNvPr id="42" name="TextBox 19"/>
          <p:cNvSpPr txBox="1">
            <a:spLocks noChangeArrowheads="1"/>
          </p:cNvSpPr>
          <p:nvPr/>
        </p:nvSpPr>
        <p:spPr bwMode="auto">
          <a:xfrm>
            <a:off x="18758" y="2665469"/>
            <a:ext cx="1629861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Occupation:</a:t>
            </a:r>
          </a:p>
        </p:txBody>
      </p:sp>
      <p:sp>
        <p:nvSpPr>
          <p:cNvPr id="43" name="TextBox 19"/>
          <p:cNvSpPr txBox="1">
            <a:spLocks noChangeArrowheads="1"/>
          </p:cNvSpPr>
          <p:nvPr/>
        </p:nvSpPr>
        <p:spPr bwMode="auto">
          <a:xfrm>
            <a:off x="-370224" y="3096791"/>
            <a:ext cx="2066343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T2D duration:</a:t>
            </a:r>
          </a:p>
        </p:txBody>
      </p:sp>
      <p:sp>
        <p:nvSpPr>
          <p:cNvPr id="33" name="TextBox 19"/>
          <p:cNvSpPr txBox="1">
            <a:spLocks noChangeArrowheads="1"/>
          </p:cNvSpPr>
          <p:nvPr/>
        </p:nvSpPr>
        <p:spPr bwMode="auto">
          <a:xfrm>
            <a:off x="9176813" y="4390751"/>
            <a:ext cx="2415721" cy="898738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121917" indent="-121917" defTabSz="609585" eaLnBrk="1" hangingPunct="1">
              <a:spcAft>
                <a:spcPts val="267"/>
              </a:spcAft>
              <a:buFont typeface="Arial" panose="020B0604020202020204" pitchFamily="34" charset="0"/>
              <a:buChar char="•"/>
            </a:pPr>
            <a:r>
              <a:rPr lang="en-CA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Lifestyle modifications</a:t>
            </a:r>
          </a:p>
          <a:p>
            <a:pPr marL="121917" indent="-121917" defTabSz="609585" eaLnBrk="1" hangingPunct="1">
              <a:spcAft>
                <a:spcPts val="267"/>
              </a:spcAft>
              <a:buFont typeface="Arial" panose="020B0604020202020204" pitchFamily="34" charset="0"/>
              <a:buChar char="•"/>
            </a:pPr>
            <a:r>
              <a:rPr lang="pl-PL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2000 mg metformin OD</a:t>
            </a:r>
            <a:endParaRPr lang="en-CA" sz="1333" dirty="0">
              <a:solidFill>
                <a:srgbClr val="001965"/>
              </a:solidFill>
              <a:latin typeface="Verdana"/>
              <a:cs typeface="Arial Bold" pitchFamily="-111" charset="0"/>
            </a:endParaRPr>
          </a:p>
          <a:p>
            <a:pPr marL="121917" indent="-121917" defTabSz="609585" eaLnBrk="1" hangingPunct="1">
              <a:spcAft>
                <a:spcPts val="267"/>
              </a:spcAft>
              <a:buFont typeface="Arial" panose="020B0604020202020204" pitchFamily="34" charset="0"/>
              <a:buChar char="•"/>
            </a:pPr>
            <a:r>
              <a:rPr lang="en-CA" sz="1333" dirty="0" smtClean="0">
                <a:solidFill>
                  <a:srgbClr val="001965"/>
                </a:solidFill>
                <a:latin typeface="Verdana"/>
                <a:cs typeface="Arial Bold" pitchFamily="-111" charset="0"/>
              </a:rPr>
              <a:t>100 </a:t>
            </a:r>
            <a:r>
              <a:rPr lang="en-CA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mg </a:t>
            </a:r>
            <a:r>
              <a:rPr lang="en-CA" sz="1333" dirty="0" err="1" smtClean="0">
                <a:solidFill>
                  <a:srgbClr val="001965"/>
                </a:solidFill>
                <a:latin typeface="Verdana"/>
                <a:cs typeface="Arial Bold" pitchFamily="-111" charset="0"/>
              </a:rPr>
              <a:t>Lozartan</a:t>
            </a:r>
            <a:r>
              <a:rPr lang="en-CA" sz="1333" dirty="0" smtClean="0">
                <a:solidFill>
                  <a:srgbClr val="001965"/>
                </a:solidFill>
                <a:latin typeface="Verdana"/>
                <a:cs typeface="Arial Bold" pitchFamily="-111" charset="0"/>
              </a:rPr>
              <a:t> </a:t>
            </a:r>
            <a:r>
              <a:rPr lang="en-CA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OD</a:t>
            </a:r>
          </a:p>
        </p:txBody>
      </p:sp>
      <p:sp>
        <p:nvSpPr>
          <p:cNvPr id="34" name="TextBox 19"/>
          <p:cNvSpPr txBox="1">
            <a:spLocks noChangeArrowheads="1"/>
          </p:cNvSpPr>
          <p:nvPr/>
        </p:nvSpPr>
        <p:spPr bwMode="auto">
          <a:xfrm>
            <a:off x="7191296" y="4311060"/>
            <a:ext cx="2053513" cy="890875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Treatment summary: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22400" y="385705"/>
            <a:ext cx="11347200" cy="521883"/>
          </a:xfrm>
        </p:spPr>
        <p:txBody>
          <a:bodyPr/>
          <a:lstStyle/>
          <a:p>
            <a:r>
              <a:rPr lang="en-CA" dirty="0">
                <a:solidFill>
                  <a:schemeClr val="bg1"/>
                </a:solidFill>
              </a:rPr>
              <a:t>Patient </a:t>
            </a:r>
            <a:r>
              <a:rPr lang="en-CA" dirty="0" smtClean="0">
                <a:solidFill>
                  <a:schemeClr val="bg1"/>
                </a:solidFill>
              </a:rPr>
              <a:t>case</a:t>
            </a:r>
            <a:r>
              <a:rPr lang="en-CA" dirty="0">
                <a:solidFill>
                  <a:schemeClr val="bg1"/>
                </a:solidFill>
              </a:rPr>
              <a:t/>
            </a:r>
            <a:br>
              <a:rPr lang="en-CA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22400" y="6320438"/>
            <a:ext cx="11769600" cy="497417"/>
          </a:xfrm>
        </p:spPr>
        <p:txBody>
          <a:bodyPr/>
          <a:lstStyle/>
          <a:p>
            <a:r>
              <a:rPr lang="en-US" sz="867" dirty="0"/>
              <a:t>BMI, body mass index; eGFR, estimated glomerular filtration rate; FPG, fasting plasma glucose; HDL, high-density lipoprotein; LDL, low-density lipoprotein; OD, once-daily; PPG, postprandial glucose</a:t>
            </a:r>
          </a:p>
        </p:txBody>
      </p:sp>
      <p:sp>
        <p:nvSpPr>
          <p:cNvPr id="81" name="TextBox 19"/>
          <p:cNvSpPr txBox="1">
            <a:spLocks noChangeArrowheads="1"/>
          </p:cNvSpPr>
          <p:nvPr/>
        </p:nvSpPr>
        <p:spPr bwMode="auto">
          <a:xfrm>
            <a:off x="5173452" y="2652349"/>
            <a:ext cx="2220793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137 mm Hg</a:t>
            </a:r>
          </a:p>
        </p:txBody>
      </p:sp>
      <p:sp>
        <p:nvSpPr>
          <p:cNvPr id="82" name="TextBox 19"/>
          <p:cNvSpPr txBox="1">
            <a:spLocks noChangeArrowheads="1"/>
          </p:cNvSpPr>
          <p:nvPr/>
        </p:nvSpPr>
        <p:spPr bwMode="auto">
          <a:xfrm>
            <a:off x="3661980" y="2726160"/>
            <a:ext cx="1595480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Systolic BP:</a:t>
            </a:r>
          </a:p>
        </p:txBody>
      </p:sp>
      <p:sp>
        <p:nvSpPr>
          <p:cNvPr id="89" name="TextBox 19"/>
          <p:cNvSpPr txBox="1">
            <a:spLocks noChangeArrowheads="1"/>
          </p:cNvSpPr>
          <p:nvPr/>
        </p:nvSpPr>
        <p:spPr bwMode="auto">
          <a:xfrm>
            <a:off x="1576685" y="3949745"/>
            <a:ext cx="1791713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>
              <a:spcAft>
                <a:spcPts val="1067"/>
              </a:spcAft>
            </a:pPr>
            <a:r>
              <a:rPr lang="en-GB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108.9 kg</a:t>
            </a:r>
            <a:endParaRPr lang="en-US" sz="1333" dirty="0">
              <a:solidFill>
                <a:srgbClr val="001965"/>
              </a:solidFill>
              <a:latin typeface="Verdana"/>
              <a:cs typeface="Arial Bold" pitchFamily="-111" charset="0"/>
            </a:endParaRPr>
          </a:p>
        </p:txBody>
      </p:sp>
      <p:sp>
        <p:nvSpPr>
          <p:cNvPr id="90" name="TextBox 19"/>
          <p:cNvSpPr txBox="1">
            <a:spLocks noChangeArrowheads="1"/>
          </p:cNvSpPr>
          <p:nvPr/>
        </p:nvSpPr>
        <p:spPr bwMode="auto">
          <a:xfrm>
            <a:off x="18758" y="3959433"/>
            <a:ext cx="1629861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Weight:</a:t>
            </a:r>
          </a:p>
        </p:txBody>
      </p:sp>
      <p:sp>
        <p:nvSpPr>
          <p:cNvPr id="59" name="TextBox 19"/>
          <p:cNvSpPr txBox="1">
            <a:spLocks noChangeArrowheads="1"/>
          </p:cNvSpPr>
          <p:nvPr/>
        </p:nvSpPr>
        <p:spPr bwMode="auto">
          <a:xfrm>
            <a:off x="5173452" y="3519848"/>
            <a:ext cx="2220793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/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257 mg/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dL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 </a:t>
            </a:r>
            <a:b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</a:b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(6.6 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mmol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/L)</a:t>
            </a:r>
          </a:p>
        </p:txBody>
      </p:sp>
      <p:sp>
        <p:nvSpPr>
          <p:cNvPr id="60" name="TextBox 19"/>
          <p:cNvSpPr txBox="1">
            <a:spLocks noChangeArrowheads="1"/>
          </p:cNvSpPr>
          <p:nvPr/>
        </p:nvSpPr>
        <p:spPr bwMode="auto">
          <a:xfrm>
            <a:off x="3099279" y="3531339"/>
            <a:ext cx="2158181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Total cholesterol:</a:t>
            </a:r>
          </a:p>
        </p:txBody>
      </p:sp>
      <p:sp>
        <p:nvSpPr>
          <p:cNvPr id="36" name="TextBox 19">
            <a:extLst>
              <a:ext uri="{FF2B5EF4-FFF2-40B4-BE49-F238E27FC236}">
                <a16:creationId xmlns:a16="http://schemas.microsoft.com/office/drawing/2014/main" xmlns="" id="{799766CC-DC54-4821-BBBC-822603089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9279" y="3966125"/>
            <a:ext cx="2158181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HDL cholesterol:</a:t>
            </a:r>
          </a:p>
        </p:txBody>
      </p:sp>
      <p:sp>
        <p:nvSpPr>
          <p:cNvPr id="38" name="TextBox 19">
            <a:extLst>
              <a:ext uri="{FF2B5EF4-FFF2-40B4-BE49-F238E27FC236}">
                <a16:creationId xmlns:a16="http://schemas.microsoft.com/office/drawing/2014/main" xmlns="" id="{180A1AD1-4C33-4D8C-9BA2-ACEDF3E30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3452" y="3953597"/>
            <a:ext cx="2220793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/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/>
            </a:r>
            <a:b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</a:b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48 mg/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dL</a:t>
            </a:r>
            <a:endParaRPr lang="en-US" sz="1333" dirty="0">
              <a:solidFill>
                <a:srgbClr val="001965"/>
              </a:solidFill>
              <a:latin typeface="Verdana"/>
              <a:cs typeface="Arial Bold" pitchFamily="-111" charset="0"/>
            </a:endParaRPr>
          </a:p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(1.2 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mmol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/L)</a:t>
            </a:r>
            <a:b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</a:br>
            <a:endParaRPr lang="en-US" sz="1333" dirty="0">
              <a:solidFill>
                <a:srgbClr val="001965"/>
              </a:solidFill>
              <a:latin typeface="Verdana"/>
              <a:cs typeface="Arial Bold" pitchFamily="-111" charset="0"/>
            </a:endParaRPr>
          </a:p>
        </p:txBody>
      </p:sp>
      <p:sp>
        <p:nvSpPr>
          <p:cNvPr id="44" name="TextBox 19">
            <a:extLst>
              <a:ext uri="{FF2B5EF4-FFF2-40B4-BE49-F238E27FC236}">
                <a16:creationId xmlns:a16="http://schemas.microsoft.com/office/drawing/2014/main" xmlns="" id="{DBE684B8-6215-4D50-AD2E-0E0CF0FF7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3452" y="3086099"/>
            <a:ext cx="2220793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78 mm Hg</a:t>
            </a:r>
          </a:p>
        </p:txBody>
      </p:sp>
      <p:sp>
        <p:nvSpPr>
          <p:cNvPr id="45" name="TextBox 19">
            <a:extLst>
              <a:ext uri="{FF2B5EF4-FFF2-40B4-BE49-F238E27FC236}">
                <a16:creationId xmlns:a16="http://schemas.microsoft.com/office/drawing/2014/main" xmlns="" id="{EF434DDA-3C50-45C0-9A3F-7DC5A2C25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1980" y="3153724"/>
            <a:ext cx="1595480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Diastolic BP:</a:t>
            </a:r>
          </a:p>
        </p:txBody>
      </p:sp>
      <p:sp>
        <p:nvSpPr>
          <p:cNvPr id="58" name="TextBox 19">
            <a:extLst>
              <a:ext uri="{FF2B5EF4-FFF2-40B4-BE49-F238E27FC236}">
                <a16:creationId xmlns:a16="http://schemas.microsoft.com/office/drawing/2014/main" xmlns="" id="{FC4419E5-0C44-4CFE-9A7E-894F63198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3452" y="1784851"/>
            <a:ext cx="2220793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183 mg/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dL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 </a:t>
            </a:r>
            <a:b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</a:b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(10.2 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mmol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/L)</a:t>
            </a:r>
          </a:p>
        </p:txBody>
      </p:sp>
      <p:sp>
        <p:nvSpPr>
          <p:cNvPr id="61" name="TextBox 19">
            <a:extLst>
              <a:ext uri="{FF2B5EF4-FFF2-40B4-BE49-F238E27FC236}">
                <a16:creationId xmlns:a16="http://schemas.microsoft.com/office/drawing/2014/main" xmlns="" id="{6B007BC7-3F6B-4C49-8A7D-F9866CC20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3452" y="2218600"/>
            <a:ext cx="2220793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229 mg/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dL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 </a:t>
            </a:r>
            <a:b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</a:b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(12.7 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mmol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/L)</a:t>
            </a:r>
          </a:p>
        </p:txBody>
      </p:sp>
      <p:sp>
        <p:nvSpPr>
          <p:cNvPr id="62" name="TextBox 19">
            <a:extLst>
              <a:ext uri="{FF2B5EF4-FFF2-40B4-BE49-F238E27FC236}">
                <a16:creationId xmlns:a16="http://schemas.microsoft.com/office/drawing/2014/main" xmlns="" id="{EF71208C-55A4-4117-A1F9-FBE847178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8377" y="1825932"/>
            <a:ext cx="1739083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FPG:</a:t>
            </a:r>
          </a:p>
        </p:txBody>
      </p:sp>
      <p:sp>
        <p:nvSpPr>
          <p:cNvPr id="63" name="TextBox 19">
            <a:extLst>
              <a:ext uri="{FF2B5EF4-FFF2-40B4-BE49-F238E27FC236}">
                <a16:creationId xmlns:a16="http://schemas.microsoft.com/office/drawing/2014/main" xmlns="" id="{00D2C2A6-25E9-40D9-9897-F59C2BDF4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8377" y="2269584"/>
            <a:ext cx="1739083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PPG:</a:t>
            </a:r>
          </a:p>
        </p:txBody>
      </p:sp>
      <p:sp>
        <p:nvSpPr>
          <p:cNvPr id="57" name="TextBox 19">
            <a:extLst>
              <a:ext uri="{FF2B5EF4-FFF2-40B4-BE49-F238E27FC236}">
                <a16:creationId xmlns:a16="http://schemas.microsoft.com/office/drawing/2014/main" xmlns="" id="{B888DB4F-4A55-440E-8765-DF47040EA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6813" y="2629405"/>
            <a:ext cx="2430067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No</a:t>
            </a:r>
          </a:p>
        </p:txBody>
      </p:sp>
      <p:sp>
        <p:nvSpPr>
          <p:cNvPr id="68" name="TextBox 19">
            <a:extLst>
              <a:ext uri="{FF2B5EF4-FFF2-40B4-BE49-F238E27FC236}">
                <a16:creationId xmlns:a16="http://schemas.microsoft.com/office/drawing/2014/main" xmlns="" id="{72B4C8DF-0D65-42AA-A4BD-8C8DFA8A2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6813" y="3067560"/>
            <a:ext cx="2430067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ea typeface="Verdana" panose="020B0604030504040204" pitchFamily="34" charset="0"/>
                <a:cs typeface="Verdana" panose="020B0604030504040204" pitchFamily="34" charset="0"/>
              </a:rPr>
              <a:t>None</a:t>
            </a:r>
          </a:p>
        </p:txBody>
      </p:sp>
      <p:sp>
        <p:nvSpPr>
          <p:cNvPr id="69" name="TextBox 19">
            <a:extLst>
              <a:ext uri="{FF2B5EF4-FFF2-40B4-BE49-F238E27FC236}">
                <a16:creationId xmlns:a16="http://schemas.microsoft.com/office/drawing/2014/main" xmlns="" id="{E73BC263-0B11-4D9B-8BDA-E82B54134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5095" y="2716531"/>
            <a:ext cx="1739083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Family history of diabetes:</a:t>
            </a:r>
          </a:p>
        </p:txBody>
      </p:sp>
      <p:sp>
        <p:nvSpPr>
          <p:cNvPr id="70" name="TextBox 19">
            <a:extLst>
              <a:ext uri="{FF2B5EF4-FFF2-40B4-BE49-F238E27FC236}">
                <a16:creationId xmlns:a16="http://schemas.microsoft.com/office/drawing/2014/main" xmlns="" id="{1A2B0B3E-296E-4964-9AFD-83B81C24B6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5095" y="3132560"/>
            <a:ext cx="1739083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Alcohol intake:</a:t>
            </a:r>
          </a:p>
        </p:txBody>
      </p:sp>
      <p:sp>
        <p:nvSpPr>
          <p:cNvPr id="71" name="TextBox 19">
            <a:extLst>
              <a:ext uri="{FF2B5EF4-FFF2-40B4-BE49-F238E27FC236}">
                <a16:creationId xmlns:a16="http://schemas.microsoft.com/office/drawing/2014/main" xmlns="" id="{BDD284E5-70EA-4A73-8228-6065A215C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6814" y="3505715"/>
            <a:ext cx="2434751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Non-smoker</a:t>
            </a:r>
          </a:p>
        </p:txBody>
      </p:sp>
      <p:sp>
        <p:nvSpPr>
          <p:cNvPr id="72" name="TextBox 19">
            <a:extLst>
              <a:ext uri="{FF2B5EF4-FFF2-40B4-BE49-F238E27FC236}">
                <a16:creationId xmlns:a16="http://schemas.microsoft.com/office/drawing/2014/main" xmlns="" id="{E2AB36ED-A98F-4D16-A3A7-4632A6213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4316" y="3560124"/>
            <a:ext cx="1629861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Smoking:</a:t>
            </a:r>
          </a:p>
        </p:txBody>
      </p:sp>
      <p:sp>
        <p:nvSpPr>
          <p:cNvPr id="74" name="TextBox 19">
            <a:extLst>
              <a:ext uri="{FF2B5EF4-FFF2-40B4-BE49-F238E27FC236}">
                <a16:creationId xmlns:a16="http://schemas.microsoft.com/office/drawing/2014/main" xmlns="" id="{DE020C76-7F4E-4E62-A00E-568606DE8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6814" y="3943869"/>
            <a:ext cx="2434751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Little</a:t>
            </a:r>
          </a:p>
        </p:txBody>
      </p:sp>
      <p:sp>
        <p:nvSpPr>
          <p:cNvPr id="75" name="TextBox 19">
            <a:extLst>
              <a:ext uri="{FF2B5EF4-FFF2-40B4-BE49-F238E27FC236}">
                <a16:creationId xmlns:a16="http://schemas.microsoft.com/office/drawing/2014/main" xmlns="" id="{88E912F4-CE6F-4A12-925F-E6534A50B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4316" y="3937739"/>
            <a:ext cx="1629861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Exercise:</a:t>
            </a:r>
          </a:p>
        </p:txBody>
      </p:sp>
      <p:sp>
        <p:nvSpPr>
          <p:cNvPr id="53" name="TextBox 19">
            <a:extLst>
              <a:ext uri="{FF2B5EF4-FFF2-40B4-BE49-F238E27FC236}">
                <a16:creationId xmlns:a16="http://schemas.microsoft.com/office/drawing/2014/main" xmlns="" id="{2C216EFD-7BE6-4384-9039-F6C25B82A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9279" y="4390751"/>
            <a:ext cx="2158181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LDL cholesterol:</a:t>
            </a:r>
          </a:p>
        </p:txBody>
      </p:sp>
      <p:sp>
        <p:nvSpPr>
          <p:cNvPr id="54" name="TextBox 19">
            <a:extLst>
              <a:ext uri="{FF2B5EF4-FFF2-40B4-BE49-F238E27FC236}">
                <a16:creationId xmlns:a16="http://schemas.microsoft.com/office/drawing/2014/main" xmlns="" id="{361EC2B9-0C5F-415F-8F4C-955DA0B13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3452" y="4387347"/>
            <a:ext cx="2220793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/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174 mg/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dL</a:t>
            </a:r>
            <a:endParaRPr lang="en-US" sz="1333" dirty="0">
              <a:solidFill>
                <a:srgbClr val="001965"/>
              </a:solidFill>
              <a:latin typeface="Verdana"/>
              <a:cs typeface="Arial Bold" pitchFamily="-111" charset="0"/>
            </a:endParaRPr>
          </a:p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(4.5 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mmol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/L)</a:t>
            </a:r>
          </a:p>
        </p:txBody>
      </p:sp>
      <p:sp>
        <p:nvSpPr>
          <p:cNvPr id="56" name="TextBox 24">
            <a:extLst>
              <a:ext uri="{FF2B5EF4-FFF2-40B4-BE49-F238E27FC236}">
                <a16:creationId xmlns:a16="http://schemas.microsoft.com/office/drawing/2014/main" xmlns="" id="{568168D3-2E3D-4B20-9904-AC4351870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261" y="5049281"/>
            <a:ext cx="11269340" cy="122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69863" indent="-169863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8466" defTabSz="609585" eaLnBrk="1" hangingPunct="1">
              <a:spcBef>
                <a:spcPct val="25000"/>
              </a:spcBef>
              <a:buClr>
                <a:srgbClr val="FF3399"/>
              </a:buClr>
            </a:pPr>
            <a:r>
              <a:rPr lang="en-US" sz="1400" dirty="0" smtClean="0">
                <a:solidFill>
                  <a:srgbClr val="001965"/>
                </a:solidFill>
                <a:latin typeface="Verdana"/>
                <a:cs typeface="Arial Bold" pitchFamily="-111" charset="0"/>
              </a:rPr>
              <a:t>He is busy and </a:t>
            </a:r>
            <a:r>
              <a:rPr lang="en-US" sz="1400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finds it difficult to eat well and exercise regularly. </a:t>
            </a:r>
          </a:p>
          <a:p>
            <a:pPr marL="0" indent="8466" defTabSz="609585" eaLnBrk="1" hangingPunct="1">
              <a:spcBef>
                <a:spcPct val="25000"/>
              </a:spcBef>
              <a:buClr>
                <a:srgbClr val="FF3399"/>
              </a:buClr>
            </a:pPr>
            <a:r>
              <a:rPr lang="en-US" sz="1400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He was diagnosed with T2D 6 years ago, and his glycaemia is not well controlled. At his recent appointment, his blood test showed high cholesterol and urinalysis demonstrated </a:t>
            </a:r>
            <a:r>
              <a:rPr lang="en-US" sz="1400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macroalbuminuria</a:t>
            </a:r>
            <a:r>
              <a:rPr lang="en-US" sz="1400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. Subsequent testing revealed moderate kidney disease. Given his occupation as a sales representative, </a:t>
            </a:r>
            <a:r>
              <a:rPr lang="en-US" sz="1400" dirty="0" smtClean="0">
                <a:solidFill>
                  <a:srgbClr val="001965"/>
                </a:solidFill>
                <a:latin typeface="Verdana"/>
                <a:cs typeface="Arial Bold" pitchFamily="-111" charset="0"/>
              </a:rPr>
              <a:t>he is </a:t>
            </a:r>
            <a:r>
              <a:rPr lang="en-US" sz="1400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not a good candidate for insulin therapy due to the danger of </a:t>
            </a:r>
            <a:r>
              <a:rPr lang="en-US" sz="1400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hypoglyacemia</a:t>
            </a:r>
            <a:r>
              <a:rPr lang="en-US" sz="1400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. </a:t>
            </a:r>
          </a:p>
        </p:txBody>
      </p:sp>
      <p:sp>
        <p:nvSpPr>
          <p:cNvPr id="65" name="TextBox 19">
            <a:extLst>
              <a:ext uri="{FF2B5EF4-FFF2-40B4-BE49-F238E27FC236}">
                <a16:creationId xmlns:a16="http://schemas.microsoft.com/office/drawing/2014/main" xmlns="" id="{033EA5E6-230C-44F1-BE7D-84DA95983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6813" y="2191251"/>
            <a:ext cx="2428800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324 mg/24h</a:t>
            </a:r>
          </a:p>
        </p:txBody>
      </p:sp>
      <p:sp>
        <p:nvSpPr>
          <p:cNvPr id="67" name="TextBox 19">
            <a:extLst>
              <a:ext uri="{FF2B5EF4-FFF2-40B4-BE49-F238E27FC236}">
                <a16:creationId xmlns:a16="http://schemas.microsoft.com/office/drawing/2014/main" xmlns="" id="{D4091703-BA75-4F26-92E1-B2688137F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4526" y="2232332"/>
            <a:ext cx="1969652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Urinary albumin excretion:</a:t>
            </a:r>
          </a:p>
        </p:txBody>
      </p:sp>
      <p:sp>
        <p:nvSpPr>
          <p:cNvPr id="73" name="TextBox 19">
            <a:extLst>
              <a:ext uri="{FF2B5EF4-FFF2-40B4-BE49-F238E27FC236}">
                <a16:creationId xmlns:a16="http://schemas.microsoft.com/office/drawing/2014/main" xmlns="" id="{35AEDCDF-C42C-43D6-9657-15E58ABBA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6813" y="1754379"/>
            <a:ext cx="2428800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 smtClean="0">
                <a:solidFill>
                  <a:srgbClr val="001965"/>
                </a:solidFill>
                <a:latin typeface="Verdana"/>
                <a:cs typeface="Arial Bold" pitchFamily="-111" charset="0"/>
              </a:rPr>
              <a:t>48 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mL/min/1.73 m</a:t>
            </a:r>
            <a:r>
              <a:rPr lang="en-US" sz="1333" baseline="30000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2</a:t>
            </a:r>
          </a:p>
        </p:txBody>
      </p:sp>
      <p:sp>
        <p:nvSpPr>
          <p:cNvPr id="76" name="TextBox 19">
            <a:extLst>
              <a:ext uri="{FF2B5EF4-FFF2-40B4-BE49-F238E27FC236}">
                <a16:creationId xmlns:a16="http://schemas.microsoft.com/office/drawing/2014/main" xmlns="" id="{95E171A4-FD69-4029-9231-72F6AA06C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5095" y="1795460"/>
            <a:ext cx="1739083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eGFR:</a:t>
            </a:r>
          </a:p>
        </p:txBody>
      </p:sp>
    </p:spTree>
    <p:extLst>
      <p:ext uri="{BB962C8B-B14F-4D97-AF65-F5344CB8AC3E}">
        <p14:creationId xmlns:p14="http://schemas.microsoft.com/office/powerpoint/2010/main" val="26924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2A46EDD-2FA9-4456-9CB6-E47277136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9FCAFBD7-785B-4EC5-AC8B-383A5B234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002060"/>
                </a:solidFill>
              </a:rPr>
              <a:t>UKPDS risk factor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C5536C4-CFE6-4391-A02F-00A88170CFB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9622377-934F-4BDF-A103-A659E0B358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83" r="1286"/>
          <a:stretch/>
        </p:blipFill>
        <p:spPr>
          <a:xfrm>
            <a:off x="5089678" y="1415364"/>
            <a:ext cx="4963140" cy="4462272"/>
          </a:xfrm>
          <a:prstGeom prst="rect">
            <a:avLst/>
          </a:prstGeom>
        </p:spPr>
      </p:pic>
      <p:sp>
        <p:nvSpPr>
          <p:cNvPr id="6" name="Rounded Rectangular Callout 6">
            <a:extLst>
              <a:ext uri="{FF2B5EF4-FFF2-40B4-BE49-F238E27FC236}">
                <a16:creationId xmlns:a16="http://schemas.microsoft.com/office/drawing/2014/main" xmlns="" id="{3015AA7C-8EB0-4CAA-A5D1-90E7F26F3184}"/>
              </a:ext>
            </a:extLst>
          </p:cNvPr>
          <p:cNvSpPr/>
          <p:nvPr/>
        </p:nvSpPr>
        <p:spPr>
          <a:xfrm>
            <a:off x="361248" y="1748367"/>
            <a:ext cx="4399437" cy="4002485"/>
          </a:xfrm>
          <a:prstGeom prst="wedgeRoundRectCallout">
            <a:avLst>
              <a:gd name="adj1" fmla="val 78382"/>
              <a:gd name="adj2" fmla="val -1402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CA" sz="2667" b="1" dirty="0">
                <a:solidFill>
                  <a:srgbClr val="001965"/>
                </a:solidFill>
                <a:latin typeface="Verdana"/>
              </a:rPr>
              <a:t>Consider </a:t>
            </a:r>
            <a:endParaRPr lang="en-CA" sz="2667" b="1" dirty="0" smtClean="0">
              <a:solidFill>
                <a:srgbClr val="001965"/>
              </a:solidFill>
              <a:latin typeface="Verdana"/>
            </a:endParaRPr>
          </a:p>
          <a:p>
            <a:pPr algn="ctr" defTabSz="1219170"/>
            <a:r>
              <a:rPr lang="en-CA" sz="2667" b="1" dirty="0" smtClean="0">
                <a:solidFill>
                  <a:srgbClr val="001965"/>
                </a:solidFill>
                <a:latin typeface="Verdana"/>
              </a:rPr>
              <a:t>CV </a:t>
            </a:r>
            <a:r>
              <a:rPr lang="en-CA" sz="2667" b="1" dirty="0">
                <a:solidFill>
                  <a:srgbClr val="001965"/>
                </a:solidFill>
                <a:latin typeface="Verdana"/>
              </a:rPr>
              <a:t>risk when selecting a treatment option… </a:t>
            </a:r>
            <a:endParaRPr lang="en-US" sz="2667" b="1" dirty="0">
              <a:solidFill>
                <a:srgbClr val="001965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448280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CFEEBC07-796F-4300-A31A-A2C48F499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would you improve HbA</a:t>
            </a:r>
            <a:r>
              <a:rPr lang="en-CA" baseline="-25000" dirty="0"/>
              <a:t>1c</a:t>
            </a:r>
            <a:r>
              <a:rPr lang="en-CA" dirty="0"/>
              <a:t> </a:t>
            </a:r>
            <a:br>
              <a:rPr lang="en-CA" dirty="0"/>
            </a:br>
            <a:r>
              <a:rPr lang="en-CA" dirty="0"/>
              <a:t>for </a:t>
            </a:r>
            <a:r>
              <a:rPr lang="en-CA" dirty="0" smtClean="0"/>
              <a:t>him?</a:t>
            </a:r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FE8FE62-F9A8-44A6-99C1-241BF27FE5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A" dirty="0"/>
              <a:t>GLP-1, glucagon-like peptide-1 receptor agonist; SGLT2, sodium glucose co-tranporter-2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1D79B528-D2C1-43EF-B24A-923AF8E8BB68}"/>
              </a:ext>
            </a:extLst>
          </p:cNvPr>
          <p:cNvGrpSpPr/>
          <p:nvPr/>
        </p:nvGrpSpPr>
        <p:grpSpPr>
          <a:xfrm>
            <a:off x="1420833" y="3050212"/>
            <a:ext cx="7086256" cy="705853"/>
            <a:chOff x="1017528" y="1478165"/>
            <a:chExt cx="4117890" cy="529390"/>
          </a:xfrm>
          <a:solidFill>
            <a:schemeClr val="tx1"/>
          </a:solidFill>
        </p:grpSpPr>
        <p:sp>
          <p:nvSpPr>
            <p:cNvPr id="13" name="Rectangle: Rounded Corners 12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2F484EC1-E1AE-4398-8D90-83A6D5F8156B}"/>
                </a:ext>
              </a:extLst>
            </p:cNvPr>
            <p:cNvSpPr/>
            <p:nvPr/>
          </p:nvSpPr>
          <p:spPr>
            <a:xfrm>
              <a:off x="1017528" y="1478165"/>
              <a:ext cx="4117890" cy="529390"/>
            </a:xfrm>
            <a:prstGeom prst="round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en-CA" sz="240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14" name="TextBox 13">
              <a:hlinkClick r:id="rId3" action="ppaction://hlinksldjump"/>
              <a:extLst>
                <a:ext uri="{FF2B5EF4-FFF2-40B4-BE49-F238E27FC236}">
                  <a16:creationId xmlns:a16="http://schemas.microsoft.com/office/drawing/2014/main" xmlns="" id="{F3AF36BF-B8A8-419C-B78C-F6CEF5284F52}"/>
                </a:ext>
              </a:extLst>
            </p:cNvPr>
            <p:cNvSpPr txBox="1"/>
            <p:nvPr/>
          </p:nvSpPr>
          <p:spPr>
            <a:xfrm>
              <a:off x="1293855" y="1558194"/>
              <a:ext cx="2429706" cy="34624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defTabSz="1219170"/>
              <a:r>
                <a:rPr lang="en-CA" sz="2400" dirty="0">
                  <a:solidFill>
                    <a:srgbClr val="FFFFFF"/>
                  </a:solidFill>
                  <a:latin typeface="Verdana"/>
                </a:rPr>
                <a:t>Consider SGLT2 inhibitor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2E576D34-12DB-4356-A29E-6AC6CE8FCE4B}"/>
              </a:ext>
            </a:extLst>
          </p:cNvPr>
          <p:cNvGrpSpPr/>
          <p:nvPr/>
        </p:nvGrpSpPr>
        <p:grpSpPr>
          <a:xfrm>
            <a:off x="1452500" y="1994468"/>
            <a:ext cx="7086256" cy="776439"/>
            <a:chOff x="1017528" y="1478165"/>
            <a:chExt cx="4117890" cy="529390"/>
          </a:xfrm>
          <a:solidFill>
            <a:srgbClr val="FF0000"/>
          </a:solidFill>
        </p:grpSpPr>
        <p:sp>
          <p:nvSpPr>
            <p:cNvPr id="16" name="Rectangle: Rounded Corners 15">
              <a:hlinkClick r:id="rId4" action="ppaction://hlinksldjump"/>
              <a:extLst>
                <a:ext uri="{FF2B5EF4-FFF2-40B4-BE49-F238E27FC236}">
                  <a16:creationId xmlns:a16="http://schemas.microsoft.com/office/drawing/2014/main" xmlns="" id="{2679E1CA-FEE7-4586-B7FE-C207CFA5F01D}"/>
                </a:ext>
              </a:extLst>
            </p:cNvPr>
            <p:cNvSpPr/>
            <p:nvPr/>
          </p:nvSpPr>
          <p:spPr>
            <a:xfrm>
              <a:off x="1017528" y="1478165"/>
              <a:ext cx="4117890" cy="529390"/>
            </a:xfrm>
            <a:prstGeom prst="round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en-CA" sz="240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xmlns="" id="{765E14AA-0A03-4940-BBAF-E9665072DFAE}"/>
                </a:ext>
              </a:extLst>
            </p:cNvPr>
            <p:cNvSpPr txBox="1"/>
            <p:nvPr/>
          </p:nvSpPr>
          <p:spPr>
            <a:xfrm>
              <a:off x="1293855" y="1558194"/>
              <a:ext cx="2373477" cy="31477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defTabSz="1219170"/>
              <a:r>
                <a:rPr lang="en-CA" sz="2400" dirty="0">
                  <a:solidFill>
                    <a:srgbClr val="FFFFFF"/>
                  </a:solidFill>
                  <a:latin typeface="Verdana"/>
                </a:rPr>
                <a:t>Consider DPP-4 inhibitor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D7B67E7D-CCBB-4C0F-8B8A-11E74F7C16B0}"/>
              </a:ext>
            </a:extLst>
          </p:cNvPr>
          <p:cNvGrpSpPr/>
          <p:nvPr/>
        </p:nvGrpSpPr>
        <p:grpSpPr>
          <a:xfrm>
            <a:off x="1418717" y="4070863"/>
            <a:ext cx="7086256" cy="705853"/>
            <a:chOff x="1017528" y="1478165"/>
            <a:chExt cx="4117890" cy="529390"/>
          </a:xfrm>
          <a:solidFill>
            <a:srgbClr val="3F9C35"/>
          </a:solidFill>
        </p:grpSpPr>
        <p:sp>
          <p:nvSpPr>
            <p:cNvPr id="23" name="Rectangle: Rounded Corners 22">
              <a:hlinkClick r:id="" action="ppaction://noaction"/>
              <a:extLst>
                <a:ext uri="{FF2B5EF4-FFF2-40B4-BE49-F238E27FC236}">
                  <a16:creationId xmlns:a16="http://schemas.microsoft.com/office/drawing/2014/main" xmlns="" id="{7B10ABCC-AC8B-492C-808E-B81C50E31D17}"/>
                </a:ext>
              </a:extLst>
            </p:cNvPr>
            <p:cNvSpPr/>
            <p:nvPr/>
          </p:nvSpPr>
          <p:spPr>
            <a:xfrm>
              <a:off x="1017528" y="1478165"/>
              <a:ext cx="4117890" cy="529390"/>
            </a:xfrm>
            <a:prstGeom prst="round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en-CA" sz="240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24" name="TextBox 23">
              <a:hlinkClick r:id="rId3" action="ppaction://hlinksldjump"/>
              <a:extLst>
                <a:ext uri="{FF2B5EF4-FFF2-40B4-BE49-F238E27FC236}">
                  <a16:creationId xmlns:a16="http://schemas.microsoft.com/office/drawing/2014/main" xmlns="" id="{8988926B-0EC3-43AA-BA23-4616642EA349}"/>
                </a:ext>
              </a:extLst>
            </p:cNvPr>
            <p:cNvSpPr txBox="1"/>
            <p:nvPr/>
          </p:nvSpPr>
          <p:spPr>
            <a:xfrm>
              <a:off x="1293855" y="1558194"/>
              <a:ext cx="1812414" cy="34624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defTabSz="1219170"/>
              <a:r>
                <a:rPr lang="en-CA" sz="2400" dirty="0">
                  <a:solidFill>
                    <a:srgbClr val="FFFFFF"/>
                  </a:solidFill>
                  <a:latin typeface="Verdana"/>
                </a:rPr>
                <a:t>Consider GLP-1RA</a:t>
              </a:r>
            </a:p>
          </p:txBody>
        </p:sp>
      </p:grpSp>
      <p:sp>
        <p:nvSpPr>
          <p:cNvPr id="18" name="Rounded Rectangle 17"/>
          <p:cNvSpPr/>
          <p:nvPr/>
        </p:nvSpPr>
        <p:spPr>
          <a:xfrm>
            <a:off x="395825" y="1994467"/>
            <a:ext cx="726729" cy="776440"/>
          </a:xfrm>
          <a:prstGeom prst="roundRect">
            <a:avLst/>
          </a:prstGeom>
          <a:solidFill>
            <a:srgbClr val="FF0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6993" rIns="0" bIns="96993" rtlCol="0" anchor="ctr"/>
          <a:lstStyle/>
          <a:p>
            <a:pPr algn="ctr" defTabSz="1454825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FFFFFF"/>
                </a:solidFill>
                <a:latin typeface="Verdana"/>
              </a:rPr>
              <a:t>1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95825" y="3050213"/>
            <a:ext cx="726729" cy="705852"/>
          </a:xfrm>
          <a:prstGeom prst="roundRect">
            <a:avLst/>
          </a:prstGeom>
          <a:solidFill>
            <a:schemeClr val="tx1"/>
          </a:solidFill>
          <a:ln w="9525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6993" rIns="0" bIns="96993" rtlCol="0" anchor="ctr"/>
          <a:lstStyle/>
          <a:p>
            <a:pPr algn="ctr" defTabSz="1454825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FFFFFF"/>
                </a:solidFill>
                <a:latin typeface="Verdana"/>
              </a:rPr>
              <a:t>2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95823" y="4116772"/>
            <a:ext cx="726731" cy="659944"/>
          </a:xfrm>
          <a:prstGeom prst="roundRect">
            <a:avLst/>
          </a:prstGeom>
          <a:solidFill>
            <a:srgbClr val="3F9C35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6993" rIns="0" bIns="96993" rtlCol="0" anchor="ctr"/>
          <a:lstStyle/>
          <a:p>
            <a:pPr algn="ctr" defTabSz="1454825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FFFFFF"/>
                </a:solidFill>
                <a:latin typeface="Verdana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167812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3"/>
          <p:cNvSpPr txBox="1">
            <a:spLocks noGrp="1"/>
          </p:cNvSpPr>
          <p:nvPr/>
        </p:nvSpPr>
        <p:spPr bwMode="auto">
          <a:xfrm>
            <a:off x="8737600" y="6245225"/>
            <a:ext cx="2844800" cy="476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defTabSz="609585" eaLnBrk="1" hangingPunct="1"/>
            <a:fld id="{3A0BFCC8-A11C-4D29-8FDE-678FC2C2A446}" type="slidenum">
              <a:rPr lang="en-US" sz="1867">
                <a:solidFill>
                  <a:srgbClr val="FFFFFF"/>
                </a:solidFill>
                <a:latin typeface="Arial" pitchFamily="34" charset="0"/>
              </a:rPr>
              <a:pPr defTabSz="609585" eaLnBrk="1" hangingPunct="1"/>
              <a:t>5</a:t>
            </a:fld>
            <a:endParaRPr lang="en-US" sz="1867" dirty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78" name="Slide Number Placeholder 3"/>
          <p:cNvSpPr txBox="1">
            <a:spLocks noGrp="1"/>
          </p:cNvSpPr>
          <p:nvPr/>
        </p:nvSpPr>
        <p:spPr>
          <a:xfrm>
            <a:off x="9347200" y="0"/>
            <a:ext cx="2844800" cy="365125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defTabSz="609585" eaLnBrk="1" hangingPunct="1"/>
            <a:fld id="{E8C53CD0-A5F7-4638-B80C-19E708986CBD}" type="slidenum">
              <a:rPr lang="en-US" sz="1600" b="1">
                <a:solidFill>
                  <a:srgbClr val="898989"/>
                </a:solidFill>
              </a:rPr>
              <a:pPr algn="r" defTabSz="609585" eaLnBrk="1" hangingPunct="1"/>
              <a:t>5</a:t>
            </a:fld>
            <a:endParaRPr lang="en-US" sz="1600" b="1" dirty="0">
              <a:solidFill>
                <a:srgbClr val="898989"/>
              </a:solidFill>
            </a:endParaRPr>
          </a:p>
        </p:txBody>
      </p:sp>
      <p:pic>
        <p:nvPicPr>
          <p:cNvPr id="20483" name="Picture 1" descr="Chart Background_4 TABS_Backgroun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4" descr="Chart Background_4 TABS_Tab1RO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3947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 descr="Chart Background_4 TABS_gray box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080" y="54037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TextBox 4"/>
          <p:cNvSpPr txBox="1">
            <a:spLocks noChangeArrowheads="1"/>
          </p:cNvSpPr>
          <p:nvPr/>
        </p:nvSpPr>
        <p:spPr bwMode="auto">
          <a:xfrm>
            <a:off x="609600" y="861376"/>
            <a:ext cx="20997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defTabSz="4572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defTabSz="609585" eaLnBrk="1" hangingPunct="1"/>
            <a:r>
              <a:rPr lang="en-US" sz="1600" b="1" dirty="0">
                <a:solidFill>
                  <a:srgbClr val="FFFFFF"/>
                </a:solidFill>
                <a:latin typeface="Verdana"/>
              </a:rPr>
              <a:t>Follow-up visit</a:t>
            </a:r>
          </a:p>
        </p:txBody>
      </p:sp>
      <p:sp>
        <p:nvSpPr>
          <p:cNvPr id="28" name="TextBox 24"/>
          <p:cNvSpPr txBox="1">
            <a:spLocks noChangeArrowheads="1"/>
          </p:cNvSpPr>
          <p:nvPr/>
        </p:nvSpPr>
        <p:spPr bwMode="auto">
          <a:xfrm>
            <a:off x="500261" y="4950919"/>
            <a:ext cx="64558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69863" indent="-169863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226478" indent="-226478" defTabSz="609585" eaLnBrk="1" hangingPunct="1">
              <a:spcBef>
                <a:spcPct val="25000"/>
              </a:spcBef>
              <a:buClr>
                <a:srgbClr val="FF3399"/>
              </a:buClr>
            </a:pPr>
            <a:r>
              <a:rPr lang="en-US" sz="1600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Notes:</a:t>
            </a:r>
          </a:p>
        </p:txBody>
      </p:sp>
      <p:sp>
        <p:nvSpPr>
          <p:cNvPr id="35" name="TextBox 19"/>
          <p:cNvSpPr txBox="1">
            <a:spLocks noChangeArrowheads="1"/>
          </p:cNvSpPr>
          <p:nvPr/>
        </p:nvSpPr>
        <p:spPr bwMode="auto">
          <a:xfrm>
            <a:off x="1580131" y="2209867"/>
            <a:ext cx="1788267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54 years</a:t>
            </a:r>
          </a:p>
        </p:txBody>
      </p:sp>
      <p:sp>
        <p:nvSpPr>
          <p:cNvPr id="37" name="TextBox 19"/>
          <p:cNvSpPr txBox="1">
            <a:spLocks noChangeArrowheads="1"/>
          </p:cNvSpPr>
          <p:nvPr/>
        </p:nvSpPr>
        <p:spPr bwMode="auto">
          <a:xfrm>
            <a:off x="1580131" y="3512145"/>
            <a:ext cx="1788267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7.7%</a:t>
            </a:r>
            <a:b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</a:b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(60.7 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mmol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/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mol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)</a:t>
            </a:r>
          </a:p>
        </p:txBody>
      </p:sp>
      <p:sp>
        <p:nvSpPr>
          <p:cNvPr id="40" name="TextBox 19"/>
          <p:cNvSpPr txBox="1">
            <a:spLocks noChangeArrowheads="1"/>
          </p:cNvSpPr>
          <p:nvPr/>
        </p:nvSpPr>
        <p:spPr bwMode="auto">
          <a:xfrm>
            <a:off x="1576685" y="4387347"/>
            <a:ext cx="1791713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30.9 kg/m</a:t>
            </a:r>
            <a:r>
              <a:rPr lang="en-US" sz="1333" baseline="30000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2</a:t>
            </a:r>
          </a:p>
        </p:txBody>
      </p:sp>
      <p:sp>
        <p:nvSpPr>
          <p:cNvPr id="51" name="TextBox 19"/>
          <p:cNvSpPr txBox="1">
            <a:spLocks noChangeArrowheads="1"/>
          </p:cNvSpPr>
          <p:nvPr/>
        </p:nvSpPr>
        <p:spPr bwMode="auto">
          <a:xfrm>
            <a:off x="-90464" y="2234148"/>
            <a:ext cx="1739083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Age:</a:t>
            </a:r>
          </a:p>
        </p:txBody>
      </p:sp>
      <p:sp>
        <p:nvSpPr>
          <p:cNvPr id="52" name="TextBox 19"/>
          <p:cNvSpPr txBox="1">
            <a:spLocks noChangeArrowheads="1"/>
          </p:cNvSpPr>
          <p:nvPr/>
        </p:nvSpPr>
        <p:spPr bwMode="auto">
          <a:xfrm>
            <a:off x="-90464" y="3528112"/>
            <a:ext cx="1739083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HbA</a:t>
            </a:r>
            <a:r>
              <a:rPr lang="en-US" sz="1333" b="1" baseline="-25000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1c </a:t>
            </a: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:</a:t>
            </a:r>
          </a:p>
        </p:txBody>
      </p:sp>
      <p:sp>
        <p:nvSpPr>
          <p:cNvPr id="55" name="TextBox 19"/>
          <p:cNvSpPr txBox="1">
            <a:spLocks noChangeArrowheads="1"/>
          </p:cNvSpPr>
          <p:nvPr/>
        </p:nvSpPr>
        <p:spPr bwMode="auto">
          <a:xfrm>
            <a:off x="193383" y="4390751"/>
            <a:ext cx="1455236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BMI:</a:t>
            </a:r>
          </a:p>
        </p:txBody>
      </p:sp>
      <p:sp>
        <p:nvSpPr>
          <p:cNvPr id="29" name="TextBox 19"/>
          <p:cNvSpPr txBox="1">
            <a:spLocks noChangeArrowheads="1"/>
          </p:cNvSpPr>
          <p:nvPr/>
        </p:nvSpPr>
        <p:spPr bwMode="auto">
          <a:xfrm>
            <a:off x="1576685" y="2636945"/>
            <a:ext cx="1791713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 smtClean="0">
                <a:solidFill>
                  <a:srgbClr val="001965"/>
                </a:solidFill>
                <a:latin typeface="Verdana"/>
                <a:cs typeface="Arial Bold" pitchFamily="-111" charset="0"/>
              </a:rPr>
              <a:t>employee</a:t>
            </a:r>
            <a:endParaRPr lang="en-US" sz="1333" dirty="0">
              <a:solidFill>
                <a:srgbClr val="001965"/>
              </a:solidFill>
              <a:latin typeface="Verdana"/>
              <a:cs typeface="Arial Bold" pitchFamily="-111" charset="0"/>
            </a:endParaRPr>
          </a:p>
        </p:txBody>
      </p:sp>
      <p:sp>
        <p:nvSpPr>
          <p:cNvPr id="32" name="TextBox 19"/>
          <p:cNvSpPr txBox="1">
            <a:spLocks noChangeArrowheads="1"/>
          </p:cNvSpPr>
          <p:nvPr/>
        </p:nvSpPr>
        <p:spPr bwMode="auto">
          <a:xfrm>
            <a:off x="1580131" y="3074545"/>
            <a:ext cx="1788267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rIns="4800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6 years</a:t>
            </a:r>
          </a:p>
        </p:txBody>
      </p:sp>
      <p:sp>
        <p:nvSpPr>
          <p:cNvPr id="42" name="TextBox 19"/>
          <p:cNvSpPr txBox="1">
            <a:spLocks noChangeArrowheads="1"/>
          </p:cNvSpPr>
          <p:nvPr/>
        </p:nvSpPr>
        <p:spPr bwMode="auto">
          <a:xfrm>
            <a:off x="18758" y="2665469"/>
            <a:ext cx="1629861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Occupation:</a:t>
            </a:r>
          </a:p>
        </p:txBody>
      </p:sp>
      <p:sp>
        <p:nvSpPr>
          <p:cNvPr id="43" name="TextBox 19"/>
          <p:cNvSpPr txBox="1">
            <a:spLocks noChangeArrowheads="1"/>
          </p:cNvSpPr>
          <p:nvPr/>
        </p:nvSpPr>
        <p:spPr bwMode="auto">
          <a:xfrm>
            <a:off x="-417724" y="3096791"/>
            <a:ext cx="2066343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T2D duration:</a:t>
            </a:r>
          </a:p>
        </p:txBody>
      </p:sp>
      <p:sp>
        <p:nvSpPr>
          <p:cNvPr id="33" name="TextBox 19"/>
          <p:cNvSpPr txBox="1">
            <a:spLocks noChangeArrowheads="1"/>
          </p:cNvSpPr>
          <p:nvPr/>
        </p:nvSpPr>
        <p:spPr bwMode="auto">
          <a:xfrm>
            <a:off x="9176813" y="4382026"/>
            <a:ext cx="2439872" cy="1107785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121917" indent="-121917" defTabSz="609585" eaLnBrk="1" hangingPunct="1">
              <a:spcAft>
                <a:spcPts val="267"/>
              </a:spcAft>
              <a:buFont typeface="Arial" panose="020B0604020202020204" pitchFamily="34" charset="0"/>
              <a:buChar char="•"/>
            </a:pPr>
            <a:r>
              <a:rPr lang="en-CA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Lifestyle modifications</a:t>
            </a:r>
          </a:p>
          <a:p>
            <a:pPr marL="121917" indent="-121917" defTabSz="609585" eaLnBrk="1" hangingPunct="1">
              <a:spcAft>
                <a:spcPts val="267"/>
              </a:spcAft>
              <a:buFont typeface="Arial" panose="020B0604020202020204" pitchFamily="34" charset="0"/>
              <a:buChar char="•"/>
            </a:pPr>
            <a:r>
              <a:rPr lang="pl-PL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2000 mg metformin OD</a:t>
            </a:r>
            <a:endParaRPr lang="en-CA" sz="1333" dirty="0">
              <a:solidFill>
                <a:srgbClr val="001965"/>
              </a:solidFill>
              <a:latin typeface="Verdana"/>
              <a:cs typeface="Arial Bold" pitchFamily="-111" charset="0"/>
            </a:endParaRPr>
          </a:p>
          <a:p>
            <a:pPr marL="121917" indent="-121917" defTabSz="609585" eaLnBrk="1" hangingPunct="1">
              <a:spcAft>
                <a:spcPts val="267"/>
              </a:spcAft>
              <a:buFont typeface="Arial" panose="020B0604020202020204" pitchFamily="34" charset="0"/>
              <a:buChar char="•"/>
            </a:pPr>
            <a:r>
              <a:rPr lang="en-CA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16 mg candesartan OD</a:t>
            </a:r>
            <a:endParaRPr lang="en-US" sz="1333" dirty="0">
              <a:solidFill>
                <a:srgbClr val="001965"/>
              </a:solidFill>
              <a:latin typeface="Verdana"/>
              <a:cs typeface="Arial Bold" pitchFamily="-111" charset="0"/>
            </a:endParaRPr>
          </a:p>
          <a:p>
            <a:pPr marL="121917" indent="-121917" defTabSz="609585" eaLnBrk="1" hangingPunct="1">
              <a:spcAft>
                <a:spcPts val="267"/>
              </a:spcAft>
              <a:buFont typeface="Arial" panose="020B0604020202020204" pitchFamily="34" charset="0"/>
              <a:buChar char="•"/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50 mg sitagliptin</a:t>
            </a:r>
            <a:endParaRPr lang="en-CA" sz="1333" dirty="0">
              <a:solidFill>
                <a:srgbClr val="001965"/>
              </a:solidFill>
              <a:latin typeface="Verdana"/>
              <a:cs typeface="Arial Bold" pitchFamily="-111" charset="0"/>
            </a:endParaRPr>
          </a:p>
        </p:txBody>
      </p:sp>
      <p:sp>
        <p:nvSpPr>
          <p:cNvPr id="34" name="TextBox 19"/>
          <p:cNvSpPr txBox="1">
            <a:spLocks noChangeArrowheads="1"/>
          </p:cNvSpPr>
          <p:nvPr/>
        </p:nvSpPr>
        <p:spPr bwMode="auto">
          <a:xfrm>
            <a:off x="7191296" y="4311060"/>
            <a:ext cx="2053513" cy="890875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Treatment summary: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22400" y="385705"/>
            <a:ext cx="11347200" cy="521883"/>
          </a:xfrm>
        </p:spPr>
        <p:txBody>
          <a:bodyPr/>
          <a:lstStyle/>
          <a:p>
            <a:r>
              <a:rPr lang="en-CA" dirty="0">
                <a:solidFill>
                  <a:schemeClr val="bg1"/>
                </a:solidFill>
              </a:rPr>
              <a:t>Patient case: </a:t>
            </a:r>
            <a:r>
              <a:rPr lang="en-CA" dirty="0" smtClean="0">
                <a:solidFill>
                  <a:schemeClr val="bg1"/>
                </a:solidFill>
              </a:rPr>
              <a:t>He was </a:t>
            </a:r>
            <a:r>
              <a:rPr lang="en-CA" dirty="0">
                <a:solidFill>
                  <a:schemeClr val="bg1"/>
                </a:solidFill>
              </a:rPr>
              <a:t>on sitagliptin</a:t>
            </a:r>
            <a:br>
              <a:rPr lang="en-CA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22400" y="6320438"/>
            <a:ext cx="11769600" cy="497417"/>
          </a:xfrm>
        </p:spPr>
        <p:txBody>
          <a:bodyPr/>
          <a:lstStyle/>
          <a:p>
            <a:r>
              <a:rPr lang="en-US" sz="867" dirty="0"/>
              <a:t>BMI, body mass index; eGFR, estimated glomerular filtration rate; FPG, fasting plasma glucose; HDL, high-density lipoprotein; LDL, low-density lipoprotein; OD, once-daily; PPG, postprandial glucose</a:t>
            </a:r>
          </a:p>
        </p:txBody>
      </p:sp>
      <p:sp>
        <p:nvSpPr>
          <p:cNvPr id="81" name="TextBox 19"/>
          <p:cNvSpPr txBox="1">
            <a:spLocks noChangeArrowheads="1"/>
          </p:cNvSpPr>
          <p:nvPr/>
        </p:nvSpPr>
        <p:spPr bwMode="auto">
          <a:xfrm>
            <a:off x="5173452" y="2652349"/>
            <a:ext cx="2220793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134 mm Hg</a:t>
            </a:r>
          </a:p>
        </p:txBody>
      </p:sp>
      <p:sp>
        <p:nvSpPr>
          <p:cNvPr id="82" name="TextBox 19"/>
          <p:cNvSpPr txBox="1">
            <a:spLocks noChangeArrowheads="1"/>
          </p:cNvSpPr>
          <p:nvPr/>
        </p:nvSpPr>
        <p:spPr bwMode="auto">
          <a:xfrm>
            <a:off x="3661980" y="2726160"/>
            <a:ext cx="1595480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Systolic BP:</a:t>
            </a:r>
          </a:p>
        </p:txBody>
      </p:sp>
      <p:sp>
        <p:nvSpPr>
          <p:cNvPr id="89" name="TextBox 19"/>
          <p:cNvSpPr txBox="1">
            <a:spLocks noChangeArrowheads="1"/>
          </p:cNvSpPr>
          <p:nvPr/>
        </p:nvSpPr>
        <p:spPr bwMode="auto">
          <a:xfrm>
            <a:off x="1576685" y="3949745"/>
            <a:ext cx="1791713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>
              <a:spcAft>
                <a:spcPts val="1067"/>
              </a:spcAft>
            </a:pPr>
            <a:r>
              <a:rPr lang="en-GB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106.4 kg</a:t>
            </a:r>
            <a:endParaRPr lang="en-US" sz="1333" dirty="0">
              <a:solidFill>
                <a:srgbClr val="001965"/>
              </a:solidFill>
              <a:latin typeface="Verdana"/>
              <a:cs typeface="Arial Bold" pitchFamily="-111" charset="0"/>
            </a:endParaRPr>
          </a:p>
        </p:txBody>
      </p:sp>
      <p:sp>
        <p:nvSpPr>
          <p:cNvPr id="90" name="TextBox 19"/>
          <p:cNvSpPr txBox="1">
            <a:spLocks noChangeArrowheads="1"/>
          </p:cNvSpPr>
          <p:nvPr/>
        </p:nvSpPr>
        <p:spPr bwMode="auto">
          <a:xfrm>
            <a:off x="18758" y="3959433"/>
            <a:ext cx="1629861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Weight:</a:t>
            </a:r>
          </a:p>
        </p:txBody>
      </p:sp>
      <p:sp>
        <p:nvSpPr>
          <p:cNvPr id="59" name="TextBox 19"/>
          <p:cNvSpPr txBox="1">
            <a:spLocks noChangeArrowheads="1"/>
          </p:cNvSpPr>
          <p:nvPr/>
        </p:nvSpPr>
        <p:spPr bwMode="auto">
          <a:xfrm>
            <a:off x="5173452" y="3519848"/>
            <a:ext cx="2220793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/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151 mg/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dL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 </a:t>
            </a:r>
            <a:b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</a:b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(3.9 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mmol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/L)</a:t>
            </a:r>
          </a:p>
        </p:txBody>
      </p:sp>
      <p:sp>
        <p:nvSpPr>
          <p:cNvPr id="60" name="TextBox 19"/>
          <p:cNvSpPr txBox="1">
            <a:spLocks noChangeArrowheads="1"/>
          </p:cNvSpPr>
          <p:nvPr/>
        </p:nvSpPr>
        <p:spPr bwMode="auto">
          <a:xfrm>
            <a:off x="3099279" y="3531339"/>
            <a:ext cx="2158181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Total cholesterol:</a:t>
            </a:r>
          </a:p>
        </p:txBody>
      </p:sp>
      <p:sp>
        <p:nvSpPr>
          <p:cNvPr id="36" name="TextBox 19">
            <a:extLst>
              <a:ext uri="{FF2B5EF4-FFF2-40B4-BE49-F238E27FC236}">
                <a16:creationId xmlns:a16="http://schemas.microsoft.com/office/drawing/2014/main" xmlns="" id="{799766CC-DC54-4821-BBBC-822603089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9279" y="3966125"/>
            <a:ext cx="2158181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HDL cholesterol:</a:t>
            </a:r>
          </a:p>
        </p:txBody>
      </p:sp>
      <p:sp>
        <p:nvSpPr>
          <p:cNvPr id="38" name="TextBox 19">
            <a:extLst>
              <a:ext uri="{FF2B5EF4-FFF2-40B4-BE49-F238E27FC236}">
                <a16:creationId xmlns:a16="http://schemas.microsoft.com/office/drawing/2014/main" xmlns="" id="{180A1AD1-4C33-4D8C-9BA2-ACEDF3E30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3452" y="3953597"/>
            <a:ext cx="2220793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/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/>
            </a:r>
            <a:b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</a:b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56 mg/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dL</a:t>
            </a:r>
            <a:endParaRPr lang="en-US" sz="1333" dirty="0">
              <a:solidFill>
                <a:srgbClr val="001965"/>
              </a:solidFill>
              <a:latin typeface="Verdana"/>
              <a:cs typeface="Arial Bold" pitchFamily="-111" charset="0"/>
            </a:endParaRPr>
          </a:p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(1.4 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mmol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/L)</a:t>
            </a:r>
            <a:b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</a:b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 </a:t>
            </a:r>
          </a:p>
        </p:txBody>
      </p:sp>
      <p:sp>
        <p:nvSpPr>
          <p:cNvPr id="44" name="TextBox 19">
            <a:extLst>
              <a:ext uri="{FF2B5EF4-FFF2-40B4-BE49-F238E27FC236}">
                <a16:creationId xmlns:a16="http://schemas.microsoft.com/office/drawing/2014/main" xmlns="" id="{DBE684B8-6215-4D50-AD2E-0E0CF0FF7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3452" y="3086099"/>
            <a:ext cx="2220793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77 mm Hg</a:t>
            </a:r>
          </a:p>
        </p:txBody>
      </p:sp>
      <p:sp>
        <p:nvSpPr>
          <p:cNvPr id="45" name="TextBox 19">
            <a:extLst>
              <a:ext uri="{FF2B5EF4-FFF2-40B4-BE49-F238E27FC236}">
                <a16:creationId xmlns:a16="http://schemas.microsoft.com/office/drawing/2014/main" xmlns="" id="{EF434DDA-3C50-45C0-9A3F-7DC5A2C25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1980" y="3153724"/>
            <a:ext cx="1595480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Diastolic BP:</a:t>
            </a:r>
          </a:p>
        </p:txBody>
      </p:sp>
      <p:sp>
        <p:nvSpPr>
          <p:cNvPr id="58" name="TextBox 19">
            <a:extLst>
              <a:ext uri="{FF2B5EF4-FFF2-40B4-BE49-F238E27FC236}">
                <a16:creationId xmlns:a16="http://schemas.microsoft.com/office/drawing/2014/main" xmlns="" id="{FC4419E5-0C44-4CFE-9A7E-894F63198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3452" y="1784851"/>
            <a:ext cx="2220793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153 mg/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dL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 </a:t>
            </a:r>
            <a:b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</a:b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(8.5 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mmol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/L)</a:t>
            </a:r>
          </a:p>
        </p:txBody>
      </p:sp>
      <p:sp>
        <p:nvSpPr>
          <p:cNvPr id="61" name="TextBox 19">
            <a:extLst>
              <a:ext uri="{FF2B5EF4-FFF2-40B4-BE49-F238E27FC236}">
                <a16:creationId xmlns:a16="http://schemas.microsoft.com/office/drawing/2014/main" xmlns="" id="{6B007BC7-3F6B-4C49-8A7D-F9866CC20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3452" y="2218600"/>
            <a:ext cx="2220793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182 mg/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dL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 </a:t>
            </a:r>
            <a:b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</a:b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(10.1 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mmol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/L)</a:t>
            </a:r>
          </a:p>
        </p:txBody>
      </p:sp>
      <p:sp>
        <p:nvSpPr>
          <p:cNvPr id="62" name="TextBox 19">
            <a:extLst>
              <a:ext uri="{FF2B5EF4-FFF2-40B4-BE49-F238E27FC236}">
                <a16:creationId xmlns:a16="http://schemas.microsoft.com/office/drawing/2014/main" xmlns="" id="{EF71208C-55A4-4117-A1F9-FBE847178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8377" y="1825932"/>
            <a:ext cx="1739083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FPG:</a:t>
            </a:r>
          </a:p>
        </p:txBody>
      </p:sp>
      <p:sp>
        <p:nvSpPr>
          <p:cNvPr id="63" name="TextBox 19">
            <a:extLst>
              <a:ext uri="{FF2B5EF4-FFF2-40B4-BE49-F238E27FC236}">
                <a16:creationId xmlns:a16="http://schemas.microsoft.com/office/drawing/2014/main" xmlns="" id="{00D2C2A6-25E9-40D9-9897-F59C2BDF4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8377" y="2269584"/>
            <a:ext cx="1739083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PPG:</a:t>
            </a:r>
          </a:p>
        </p:txBody>
      </p:sp>
      <p:sp>
        <p:nvSpPr>
          <p:cNvPr id="57" name="TextBox 19">
            <a:extLst>
              <a:ext uri="{FF2B5EF4-FFF2-40B4-BE49-F238E27FC236}">
                <a16:creationId xmlns:a16="http://schemas.microsoft.com/office/drawing/2014/main" xmlns="" id="{B888DB4F-4A55-440E-8765-DF47040EA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6813" y="2629405"/>
            <a:ext cx="2430067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No</a:t>
            </a:r>
          </a:p>
        </p:txBody>
      </p:sp>
      <p:sp>
        <p:nvSpPr>
          <p:cNvPr id="68" name="TextBox 19">
            <a:extLst>
              <a:ext uri="{FF2B5EF4-FFF2-40B4-BE49-F238E27FC236}">
                <a16:creationId xmlns:a16="http://schemas.microsoft.com/office/drawing/2014/main" xmlns="" id="{72B4C8DF-0D65-42AA-A4BD-8C8DFA8A2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6813" y="3067560"/>
            <a:ext cx="2430067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defTabSz="609585" eaLnBrk="1" hangingPunct="1">
              <a:spcAft>
                <a:spcPts val="1067"/>
              </a:spcAft>
            </a:pPr>
            <a:r>
              <a:rPr lang="en-CA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None</a:t>
            </a:r>
            <a:endParaRPr lang="en-US" sz="1333" dirty="0">
              <a:solidFill>
                <a:srgbClr val="001965"/>
              </a:solidFill>
              <a:latin typeface="Verdana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9" name="TextBox 19">
            <a:extLst>
              <a:ext uri="{FF2B5EF4-FFF2-40B4-BE49-F238E27FC236}">
                <a16:creationId xmlns:a16="http://schemas.microsoft.com/office/drawing/2014/main" xmlns="" id="{E73BC263-0B11-4D9B-8BDA-E82B54134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5095" y="2716531"/>
            <a:ext cx="1739083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Family history of diabetes:</a:t>
            </a:r>
          </a:p>
        </p:txBody>
      </p:sp>
      <p:sp>
        <p:nvSpPr>
          <p:cNvPr id="70" name="TextBox 19">
            <a:extLst>
              <a:ext uri="{FF2B5EF4-FFF2-40B4-BE49-F238E27FC236}">
                <a16:creationId xmlns:a16="http://schemas.microsoft.com/office/drawing/2014/main" xmlns="" id="{1A2B0B3E-296E-4964-9AFD-83B81C24B6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5095" y="3132560"/>
            <a:ext cx="1739083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Alcohol intake:</a:t>
            </a:r>
          </a:p>
        </p:txBody>
      </p:sp>
      <p:sp>
        <p:nvSpPr>
          <p:cNvPr id="71" name="TextBox 19">
            <a:extLst>
              <a:ext uri="{FF2B5EF4-FFF2-40B4-BE49-F238E27FC236}">
                <a16:creationId xmlns:a16="http://schemas.microsoft.com/office/drawing/2014/main" xmlns="" id="{BDD284E5-70EA-4A73-8228-6065A215C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6814" y="3505715"/>
            <a:ext cx="2434751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Non-smoker</a:t>
            </a:r>
          </a:p>
        </p:txBody>
      </p:sp>
      <p:sp>
        <p:nvSpPr>
          <p:cNvPr id="72" name="TextBox 19">
            <a:extLst>
              <a:ext uri="{FF2B5EF4-FFF2-40B4-BE49-F238E27FC236}">
                <a16:creationId xmlns:a16="http://schemas.microsoft.com/office/drawing/2014/main" xmlns="" id="{E2AB36ED-A98F-4D16-A3A7-4632A6213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4316" y="3560124"/>
            <a:ext cx="1629861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Smoking:</a:t>
            </a:r>
          </a:p>
        </p:txBody>
      </p:sp>
      <p:sp>
        <p:nvSpPr>
          <p:cNvPr id="74" name="TextBox 19">
            <a:extLst>
              <a:ext uri="{FF2B5EF4-FFF2-40B4-BE49-F238E27FC236}">
                <a16:creationId xmlns:a16="http://schemas.microsoft.com/office/drawing/2014/main" xmlns="" id="{DE020C76-7F4E-4E62-A00E-568606DE8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6814" y="3943869"/>
            <a:ext cx="2434751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Little</a:t>
            </a:r>
          </a:p>
        </p:txBody>
      </p:sp>
      <p:sp>
        <p:nvSpPr>
          <p:cNvPr id="75" name="TextBox 19">
            <a:extLst>
              <a:ext uri="{FF2B5EF4-FFF2-40B4-BE49-F238E27FC236}">
                <a16:creationId xmlns:a16="http://schemas.microsoft.com/office/drawing/2014/main" xmlns="" id="{88E912F4-CE6F-4A12-925F-E6534A50B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4316" y="3937739"/>
            <a:ext cx="1629861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Exercise:</a:t>
            </a:r>
          </a:p>
        </p:txBody>
      </p:sp>
      <p:sp>
        <p:nvSpPr>
          <p:cNvPr id="53" name="TextBox 19">
            <a:extLst>
              <a:ext uri="{FF2B5EF4-FFF2-40B4-BE49-F238E27FC236}">
                <a16:creationId xmlns:a16="http://schemas.microsoft.com/office/drawing/2014/main" xmlns="" id="{2C216EFD-7BE6-4384-9039-F6C25B82A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9279" y="4390751"/>
            <a:ext cx="2158181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LDL cholesterol:</a:t>
            </a:r>
          </a:p>
        </p:txBody>
      </p:sp>
      <p:sp>
        <p:nvSpPr>
          <p:cNvPr id="54" name="TextBox 19">
            <a:extLst>
              <a:ext uri="{FF2B5EF4-FFF2-40B4-BE49-F238E27FC236}">
                <a16:creationId xmlns:a16="http://schemas.microsoft.com/office/drawing/2014/main" xmlns="" id="{361EC2B9-0C5F-415F-8F4C-955DA0B13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3452" y="4387347"/>
            <a:ext cx="2220793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/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174 mg/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dL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/>
            </a:r>
            <a:b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</a:b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(4.5 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mmol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/L)</a:t>
            </a:r>
          </a:p>
        </p:txBody>
      </p:sp>
      <p:sp>
        <p:nvSpPr>
          <p:cNvPr id="56" name="TextBox 24">
            <a:extLst>
              <a:ext uri="{FF2B5EF4-FFF2-40B4-BE49-F238E27FC236}">
                <a16:creationId xmlns:a16="http://schemas.microsoft.com/office/drawing/2014/main" xmlns="" id="{568168D3-2E3D-4B20-9904-AC4351870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261" y="5302614"/>
            <a:ext cx="1126934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69863" indent="-169863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228594" indent="-228594" defTabSz="609585">
              <a:buFont typeface="Arial" panose="020B0604020202020204" pitchFamily="34" charset="0"/>
              <a:buChar char="•"/>
            </a:pPr>
            <a:r>
              <a:rPr lang="en-CA" sz="1400" dirty="0" smtClean="0">
                <a:solidFill>
                  <a:srgbClr val="001965"/>
                </a:solidFill>
                <a:latin typeface="Verdana" pitchFamily="34" charset="0"/>
              </a:rPr>
              <a:t>3 </a:t>
            </a:r>
            <a:r>
              <a:rPr lang="en-CA" sz="1400" dirty="0">
                <a:solidFill>
                  <a:srgbClr val="001965"/>
                </a:solidFill>
                <a:latin typeface="Verdana" pitchFamily="34" charset="0"/>
              </a:rPr>
              <a:t>months since previous visit</a:t>
            </a:r>
          </a:p>
          <a:p>
            <a:pPr marL="228594" indent="-228594" defTabSz="609585">
              <a:buFont typeface="Arial" panose="020B0604020202020204" pitchFamily="34" charset="0"/>
              <a:buChar char="•"/>
            </a:pPr>
            <a:r>
              <a:rPr lang="en-CA" sz="1400" dirty="0">
                <a:solidFill>
                  <a:srgbClr val="001965"/>
                </a:solidFill>
                <a:latin typeface="Verdana" pitchFamily="34" charset="0"/>
              </a:rPr>
              <a:t>Although glycaemic control improved, </a:t>
            </a:r>
            <a:r>
              <a:rPr lang="en-CA" sz="1400" dirty="0" smtClean="0">
                <a:solidFill>
                  <a:srgbClr val="001965"/>
                </a:solidFill>
                <a:latin typeface="Verdana" pitchFamily="34" charset="0"/>
              </a:rPr>
              <a:t>he did </a:t>
            </a:r>
            <a:r>
              <a:rPr lang="en-CA" sz="1400" dirty="0">
                <a:solidFill>
                  <a:srgbClr val="001965"/>
                </a:solidFill>
                <a:latin typeface="Verdana" pitchFamily="34" charset="0"/>
              </a:rPr>
              <a:t>not reach his glycaemic target</a:t>
            </a:r>
          </a:p>
          <a:p>
            <a:pPr marL="228594" indent="-228594" defTabSz="609585">
              <a:buFont typeface="Arial" panose="020B0604020202020204" pitchFamily="34" charset="0"/>
              <a:buChar char="•"/>
            </a:pPr>
            <a:r>
              <a:rPr lang="en-CA" sz="1400" dirty="0">
                <a:solidFill>
                  <a:srgbClr val="001965"/>
                </a:solidFill>
                <a:latin typeface="Verdana" pitchFamily="34" charset="0"/>
              </a:rPr>
              <a:t>No clinically relevant changes to eGFR, body weight or </a:t>
            </a:r>
            <a:r>
              <a:rPr lang="en-CA" sz="1400" dirty="0" smtClean="0">
                <a:solidFill>
                  <a:srgbClr val="001965"/>
                </a:solidFill>
                <a:latin typeface="Verdana" pitchFamily="34" charset="0"/>
              </a:rPr>
              <a:t>cholesterol</a:t>
            </a:r>
            <a:endParaRPr lang="en-CA" sz="1400" dirty="0">
              <a:solidFill>
                <a:srgbClr val="001965"/>
              </a:solidFill>
              <a:latin typeface="Verdana" pitchFamily="34" charset="0"/>
            </a:endParaRPr>
          </a:p>
        </p:txBody>
      </p:sp>
      <p:sp>
        <p:nvSpPr>
          <p:cNvPr id="65" name="TextBox 19">
            <a:extLst>
              <a:ext uri="{FF2B5EF4-FFF2-40B4-BE49-F238E27FC236}">
                <a16:creationId xmlns:a16="http://schemas.microsoft.com/office/drawing/2014/main" xmlns="" id="{033EA5E6-230C-44F1-BE7D-84DA95983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6813" y="2191251"/>
            <a:ext cx="2428800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335 mg/24h</a:t>
            </a:r>
          </a:p>
        </p:txBody>
      </p:sp>
      <p:sp>
        <p:nvSpPr>
          <p:cNvPr id="67" name="TextBox 19">
            <a:extLst>
              <a:ext uri="{FF2B5EF4-FFF2-40B4-BE49-F238E27FC236}">
                <a16:creationId xmlns:a16="http://schemas.microsoft.com/office/drawing/2014/main" xmlns="" id="{D4091703-BA75-4F26-92E1-B2688137F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4526" y="2232332"/>
            <a:ext cx="1969652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Urinary albumin excretion:</a:t>
            </a:r>
          </a:p>
        </p:txBody>
      </p:sp>
      <p:sp>
        <p:nvSpPr>
          <p:cNvPr id="73" name="TextBox 19">
            <a:extLst>
              <a:ext uri="{FF2B5EF4-FFF2-40B4-BE49-F238E27FC236}">
                <a16:creationId xmlns:a16="http://schemas.microsoft.com/office/drawing/2014/main" xmlns="" id="{35AEDCDF-C42C-43D6-9657-15E58ABBA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6813" y="1754379"/>
            <a:ext cx="2428800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48 mL/min/1.73 m</a:t>
            </a:r>
            <a:r>
              <a:rPr lang="en-US" sz="1333" baseline="30000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2</a:t>
            </a:r>
          </a:p>
        </p:txBody>
      </p:sp>
      <p:sp>
        <p:nvSpPr>
          <p:cNvPr id="76" name="TextBox 19">
            <a:extLst>
              <a:ext uri="{FF2B5EF4-FFF2-40B4-BE49-F238E27FC236}">
                <a16:creationId xmlns:a16="http://schemas.microsoft.com/office/drawing/2014/main" xmlns="" id="{95E171A4-FD69-4029-9231-72F6AA06C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5095" y="1795460"/>
            <a:ext cx="1739083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eGFR:</a:t>
            </a:r>
          </a:p>
        </p:txBody>
      </p:sp>
      <p:pic>
        <p:nvPicPr>
          <p:cNvPr id="64" name="Picture 63">
            <a:hlinkClick r:id="rId6" action="ppaction://hlinksldjump"/>
            <a:extLst>
              <a:ext uri="{FF2B5EF4-FFF2-40B4-BE49-F238E27FC236}">
                <a16:creationId xmlns:a16="http://schemas.microsoft.com/office/drawing/2014/main" xmlns="" id="{66B58103-7AA8-450A-949D-4DE5568E911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7280" y="55725"/>
            <a:ext cx="480000" cy="4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9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3"/>
          <p:cNvSpPr txBox="1">
            <a:spLocks noGrp="1"/>
          </p:cNvSpPr>
          <p:nvPr/>
        </p:nvSpPr>
        <p:spPr bwMode="auto">
          <a:xfrm>
            <a:off x="8737600" y="6245225"/>
            <a:ext cx="2844800" cy="476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defTabSz="609585" eaLnBrk="1" hangingPunct="1"/>
            <a:fld id="{3A0BFCC8-A11C-4D29-8FDE-678FC2C2A446}" type="slidenum">
              <a:rPr lang="en-US" sz="1867">
                <a:solidFill>
                  <a:srgbClr val="FFFFFF"/>
                </a:solidFill>
                <a:latin typeface="Arial" pitchFamily="34" charset="0"/>
              </a:rPr>
              <a:pPr defTabSz="609585" eaLnBrk="1" hangingPunct="1"/>
              <a:t>6</a:t>
            </a:fld>
            <a:endParaRPr lang="en-US" sz="1867" dirty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78" name="Slide Number Placeholder 3"/>
          <p:cNvSpPr txBox="1">
            <a:spLocks noGrp="1"/>
          </p:cNvSpPr>
          <p:nvPr/>
        </p:nvSpPr>
        <p:spPr>
          <a:xfrm>
            <a:off x="9347200" y="0"/>
            <a:ext cx="2844800" cy="365125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defTabSz="609585" eaLnBrk="1" hangingPunct="1"/>
            <a:fld id="{E8C53CD0-A5F7-4638-B80C-19E708986CBD}" type="slidenum">
              <a:rPr lang="en-US" sz="1600" b="1">
                <a:solidFill>
                  <a:srgbClr val="898989"/>
                </a:solidFill>
              </a:rPr>
              <a:pPr algn="r" defTabSz="609585" eaLnBrk="1" hangingPunct="1"/>
              <a:t>6</a:t>
            </a:fld>
            <a:endParaRPr lang="en-US" sz="1600" b="1" dirty="0">
              <a:solidFill>
                <a:srgbClr val="898989"/>
              </a:solidFill>
            </a:endParaRPr>
          </a:p>
        </p:txBody>
      </p:sp>
      <p:pic>
        <p:nvPicPr>
          <p:cNvPr id="20483" name="Picture 1" descr="Chart Background_4 TABS_Backgroun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4" descr="Chart Background_4 TABS_Tab1RO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3947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 descr="Chart Background_4 TABS_gray box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080" y="54037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TextBox 4"/>
          <p:cNvSpPr txBox="1">
            <a:spLocks noChangeArrowheads="1"/>
          </p:cNvSpPr>
          <p:nvPr/>
        </p:nvSpPr>
        <p:spPr bwMode="auto">
          <a:xfrm>
            <a:off x="609600" y="861376"/>
            <a:ext cx="20997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defTabSz="4572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defTabSz="609585" eaLnBrk="1" hangingPunct="1"/>
            <a:r>
              <a:rPr lang="en-US" sz="1600" b="1" dirty="0">
                <a:solidFill>
                  <a:srgbClr val="FFFFFF"/>
                </a:solidFill>
                <a:latin typeface="Verdana"/>
              </a:rPr>
              <a:t>Follow up visit</a:t>
            </a:r>
          </a:p>
        </p:txBody>
      </p:sp>
      <p:sp>
        <p:nvSpPr>
          <p:cNvPr id="28" name="TextBox 24"/>
          <p:cNvSpPr txBox="1">
            <a:spLocks noChangeArrowheads="1"/>
          </p:cNvSpPr>
          <p:nvPr/>
        </p:nvSpPr>
        <p:spPr bwMode="auto">
          <a:xfrm>
            <a:off x="500261" y="4802239"/>
            <a:ext cx="64558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69863" indent="-169863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226478" indent="-226478" defTabSz="609585" eaLnBrk="1" hangingPunct="1">
              <a:spcBef>
                <a:spcPct val="25000"/>
              </a:spcBef>
              <a:buClr>
                <a:srgbClr val="FF3399"/>
              </a:buClr>
            </a:pPr>
            <a:r>
              <a:rPr lang="en-US" sz="1600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Notes:</a:t>
            </a:r>
          </a:p>
        </p:txBody>
      </p:sp>
      <p:sp>
        <p:nvSpPr>
          <p:cNvPr id="35" name="TextBox 19"/>
          <p:cNvSpPr txBox="1">
            <a:spLocks noChangeArrowheads="1"/>
          </p:cNvSpPr>
          <p:nvPr/>
        </p:nvSpPr>
        <p:spPr bwMode="auto">
          <a:xfrm>
            <a:off x="1580131" y="2209867"/>
            <a:ext cx="1788267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54 years</a:t>
            </a:r>
          </a:p>
        </p:txBody>
      </p:sp>
      <p:sp>
        <p:nvSpPr>
          <p:cNvPr id="37" name="TextBox 19"/>
          <p:cNvSpPr txBox="1">
            <a:spLocks noChangeArrowheads="1"/>
          </p:cNvSpPr>
          <p:nvPr/>
        </p:nvSpPr>
        <p:spPr bwMode="auto">
          <a:xfrm>
            <a:off x="1580131" y="3512145"/>
            <a:ext cx="1788267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7.5%</a:t>
            </a:r>
            <a:b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</a:b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(58.5 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mmol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/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mol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)</a:t>
            </a:r>
          </a:p>
        </p:txBody>
      </p:sp>
      <p:sp>
        <p:nvSpPr>
          <p:cNvPr id="40" name="TextBox 19"/>
          <p:cNvSpPr txBox="1">
            <a:spLocks noChangeArrowheads="1"/>
          </p:cNvSpPr>
          <p:nvPr/>
        </p:nvSpPr>
        <p:spPr bwMode="auto">
          <a:xfrm>
            <a:off x="1576685" y="4387347"/>
            <a:ext cx="1791713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31.1 kg/m</a:t>
            </a:r>
            <a:r>
              <a:rPr lang="en-US" sz="1333" baseline="30000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2</a:t>
            </a:r>
          </a:p>
        </p:txBody>
      </p:sp>
      <p:sp>
        <p:nvSpPr>
          <p:cNvPr id="51" name="TextBox 19"/>
          <p:cNvSpPr txBox="1">
            <a:spLocks noChangeArrowheads="1"/>
          </p:cNvSpPr>
          <p:nvPr/>
        </p:nvSpPr>
        <p:spPr bwMode="auto">
          <a:xfrm>
            <a:off x="-90464" y="2234148"/>
            <a:ext cx="1739083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Age:</a:t>
            </a:r>
          </a:p>
        </p:txBody>
      </p:sp>
      <p:sp>
        <p:nvSpPr>
          <p:cNvPr id="52" name="TextBox 19"/>
          <p:cNvSpPr txBox="1">
            <a:spLocks noChangeArrowheads="1"/>
          </p:cNvSpPr>
          <p:nvPr/>
        </p:nvSpPr>
        <p:spPr bwMode="auto">
          <a:xfrm>
            <a:off x="-90464" y="3528112"/>
            <a:ext cx="1739083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HbA</a:t>
            </a:r>
            <a:r>
              <a:rPr lang="en-US" sz="1333" b="1" baseline="-25000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1c </a:t>
            </a: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:</a:t>
            </a:r>
          </a:p>
        </p:txBody>
      </p:sp>
      <p:sp>
        <p:nvSpPr>
          <p:cNvPr id="55" name="TextBox 19"/>
          <p:cNvSpPr txBox="1">
            <a:spLocks noChangeArrowheads="1"/>
          </p:cNvSpPr>
          <p:nvPr/>
        </p:nvSpPr>
        <p:spPr bwMode="auto">
          <a:xfrm>
            <a:off x="193383" y="4390751"/>
            <a:ext cx="1455236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BMI:</a:t>
            </a:r>
          </a:p>
        </p:txBody>
      </p:sp>
      <p:sp>
        <p:nvSpPr>
          <p:cNvPr id="29" name="TextBox 19"/>
          <p:cNvSpPr txBox="1">
            <a:spLocks noChangeArrowheads="1"/>
          </p:cNvSpPr>
          <p:nvPr/>
        </p:nvSpPr>
        <p:spPr bwMode="auto">
          <a:xfrm>
            <a:off x="1576685" y="2636945"/>
            <a:ext cx="1791713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 smtClean="0">
                <a:solidFill>
                  <a:srgbClr val="001965"/>
                </a:solidFill>
                <a:latin typeface="Verdana"/>
                <a:cs typeface="Arial Bold" pitchFamily="-111" charset="0"/>
              </a:rPr>
              <a:t>employee</a:t>
            </a:r>
            <a:endParaRPr lang="en-US" sz="1333" dirty="0">
              <a:solidFill>
                <a:srgbClr val="001965"/>
              </a:solidFill>
              <a:latin typeface="Verdana"/>
              <a:cs typeface="Arial Bold" pitchFamily="-111" charset="0"/>
            </a:endParaRPr>
          </a:p>
        </p:txBody>
      </p:sp>
      <p:sp>
        <p:nvSpPr>
          <p:cNvPr id="32" name="TextBox 19"/>
          <p:cNvSpPr txBox="1">
            <a:spLocks noChangeArrowheads="1"/>
          </p:cNvSpPr>
          <p:nvPr/>
        </p:nvSpPr>
        <p:spPr bwMode="auto">
          <a:xfrm>
            <a:off x="1580131" y="3074545"/>
            <a:ext cx="1788267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rIns="4800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6 years</a:t>
            </a:r>
          </a:p>
        </p:txBody>
      </p:sp>
      <p:sp>
        <p:nvSpPr>
          <p:cNvPr id="42" name="TextBox 19"/>
          <p:cNvSpPr txBox="1">
            <a:spLocks noChangeArrowheads="1"/>
          </p:cNvSpPr>
          <p:nvPr/>
        </p:nvSpPr>
        <p:spPr bwMode="auto">
          <a:xfrm>
            <a:off x="18758" y="2665469"/>
            <a:ext cx="1629861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Occupation:</a:t>
            </a:r>
          </a:p>
        </p:txBody>
      </p:sp>
      <p:sp>
        <p:nvSpPr>
          <p:cNvPr id="43" name="TextBox 19"/>
          <p:cNvSpPr txBox="1">
            <a:spLocks noChangeArrowheads="1"/>
          </p:cNvSpPr>
          <p:nvPr/>
        </p:nvSpPr>
        <p:spPr bwMode="auto">
          <a:xfrm>
            <a:off x="-417724" y="3096791"/>
            <a:ext cx="2066343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T2D duration:</a:t>
            </a:r>
          </a:p>
        </p:txBody>
      </p:sp>
      <p:sp>
        <p:nvSpPr>
          <p:cNvPr id="33" name="TextBox 19"/>
          <p:cNvSpPr txBox="1">
            <a:spLocks noChangeArrowheads="1"/>
          </p:cNvSpPr>
          <p:nvPr/>
        </p:nvSpPr>
        <p:spPr bwMode="auto">
          <a:xfrm>
            <a:off x="9176813" y="4382026"/>
            <a:ext cx="2439872" cy="1107785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121917" indent="-121917" defTabSz="609585" eaLnBrk="1" hangingPunct="1">
              <a:spcAft>
                <a:spcPts val="267"/>
              </a:spcAft>
              <a:buFont typeface="Arial" panose="020B0604020202020204" pitchFamily="34" charset="0"/>
              <a:buChar char="•"/>
            </a:pPr>
            <a:r>
              <a:rPr lang="en-CA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Lifestyle modifications</a:t>
            </a:r>
          </a:p>
          <a:p>
            <a:pPr marL="121917" indent="-121917" defTabSz="609585" eaLnBrk="1" hangingPunct="1">
              <a:spcAft>
                <a:spcPts val="267"/>
              </a:spcAft>
              <a:buFont typeface="Arial" panose="020B0604020202020204" pitchFamily="34" charset="0"/>
              <a:buChar char="•"/>
            </a:pPr>
            <a:r>
              <a:rPr lang="pl-PL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2000 mg metformin OD</a:t>
            </a:r>
            <a:endParaRPr lang="en-CA" sz="1333" dirty="0">
              <a:solidFill>
                <a:srgbClr val="001965"/>
              </a:solidFill>
              <a:latin typeface="Verdana"/>
              <a:cs typeface="Arial Bold" pitchFamily="-111" charset="0"/>
            </a:endParaRPr>
          </a:p>
          <a:p>
            <a:pPr marL="121917" indent="-121917" defTabSz="609585" eaLnBrk="1" hangingPunct="1">
              <a:spcAft>
                <a:spcPts val="267"/>
              </a:spcAft>
              <a:buFont typeface="Arial" panose="020B0604020202020204" pitchFamily="34" charset="0"/>
              <a:buChar char="•"/>
            </a:pPr>
            <a:r>
              <a:rPr lang="en-US" sz="1333" dirty="0" smtClean="0">
                <a:solidFill>
                  <a:srgbClr val="001965"/>
                </a:solidFill>
                <a:latin typeface="Verdana"/>
                <a:cs typeface="Arial Bold" pitchFamily="-111" charset="0"/>
              </a:rPr>
              <a:t>100 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mg </a:t>
            </a:r>
            <a:r>
              <a:rPr lang="en-US" sz="1333" dirty="0" smtClean="0">
                <a:solidFill>
                  <a:srgbClr val="001965"/>
                </a:solidFill>
                <a:latin typeface="Verdana"/>
                <a:cs typeface="Arial Bold" pitchFamily="-111" charset="0"/>
              </a:rPr>
              <a:t>Losartan 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OD</a:t>
            </a:r>
          </a:p>
          <a:p>
            <a:pPr marL="121917" indent="-121917" defTabSz="609585" eaLnBrk="1" hangingPunct="1">
              <a:spcAft>
                <a:spcPts val="267"/>
              </a:spcAft>
              <a:buFont typeface="Arial" panose="020B0604020202020204" pitchFamily="34" charset="0"/>
              <a:buChar char="•"/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10 mg empagliflozin</a:t>
            </a:r>
            <a:endParaRPr lang="en-CA" sz="1333" dirty="0">
              <a:solidFill>
                <a:srgbClr val="001965"/>
              </a:solidFill>
              <a:latin typeface="Verdana"/>
              <a:cs typeface="Arial Bold" pitchFamily="-111" charset="0"/>
            </a:endParaRPr>
          </a:p>
        </p:txBody>
      </p:sp>
      <p:sp>
        <p:nvSpPr>
          <p:cNvPr id="34" name="TextBox 19"/>
          <p:cNvSpPr txBox="1">
            <a:spLocks noChangeArrowheads="1"/>
          </p:cNvSpPr>
          <p:nvPr/>
        </p:nvSpPr>
        <p:spPr bwMode="auto">
          <a:xfrm>
            <a:off x="7191296" y="4311060"/>
            <a:ext cx="2053513" cy="890875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Treatment summary: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22400" y="385705"/>
            <a:ext cx="11347200" cy="521883"/>
          </a:xfrm>
        </p:spPr>
        <p:txBody>
          <a:bodyPr/>
          <a:lstStyle/>
          <a:p>
            <a:r>
              <a:rPr lang="en-CA" dirty="0">
                <a:solidFill>
                  <a:schemeClr val="bg1"/>
                </a:solidFill>
              </a:rPr>
              <a:t>Patient case: </a:t>
            </a:r>
            <a:r>
              <a:rPr lang="en-CA" dirty="0" smtClean="0">
                <a:solidFill>
                  <a:schemeClr val="bg1"/>
                </a:solidFill>
              </a:rPr>
              <a:t> </a:t>
            </a:r>
            <a:r>
              <a:rPr lang="en-CA" dirty="0">
                <a:solidFill>
                  <a:schemeClr val="bg1"/>
                </a:solidFill>
              </a:rPr>
              <a:t>on empagliflozin</a:t>
            </a:r>
            <a:br>
              <a:rPr lang="en-CA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22400" y="6320438"/>
            <a:ext cx="11769600" cy="497417"/>
          </a:xfrm>
        </p:spPr>
        <p:txBody>
          <a:bodyPr/>
          <a:lstStyle/>
          <a:p>
            <a:r>
              <a:rPr lang="en-US" sz="867" dirty="0"/>
              <a:t>BMI, body mass index; eGFR, estimated glomerular filtration rate; FPG, fasting plasma glucose; HDL, high-density lipoprotein; LDL, low-density lipoprotein; OD, once-daily; PPG, postprandial glucose</a:t>
            </a:r>
          </a:p>
        </p:txBody>
      </p:sp>
      <p:sp>
        <p:nvSpPr>
          <p:cNvPr id="81" name="TextBox 19"/>
          <p:cNvSpPr txBox="1">
            <a:spLocks noChangeArrowheads="1"/>
          </p:cNvSpPr>
          <p:nvPr/>
        </p:nvSpPr>
        <p:spPr bwMode="auto">
          <a:xfrm>
            <a:off x="5173452" y="2652349"/>
            <a:ext cx="2220793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127 mm Hg</a:t>
            </a:r>
          </a:p>
        </p:txBody>
      </p:sp>
      <p:sp>
        <p:nvSpPr>
          <p:cNvPr id="82" name="TextBox 19"/>
          <p:cNvSpPr txBox="1">
            <a:spLocks noChangeArrowheads="1"/>
          </p:cNvSpPr>
          <p:nvPr/>
        </p:nvSpPr>
        <p:spPr bwMode="auto">
          <a:xfrm>
            <a:off x="3661980" y="2726160"/>
            <a:ext cx="1595480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Systolic BP:</a:t>
            </a:r>
          </a:p>
        </p:txBody>
      </p:sp>
      <p:sp>
        <p:nvSpPr>
          <p:cNvPr id="89" name="TextBox 19"/>
          <p:cNvSpPr txBox="1">
            <a:spLocks noChangeArrowheads="1"/>
          </p:cNvSpPr>
          <p:nvPr/>
        </p:nvSpPr>
        <p:spPr bwMode="auto">
          <a:xfrm>
            <a:off x="1576685" y="3949745"/>
            <a:ext cx="1791713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>
              <a:spcAft>
                <a:spcPts val="1067"/>
              </a:spcAft>
            </a:pPr>
            <a:r>
              <a:rPr lang="en-GB" sz="1333" dirty="0" smtClean="0">
                <a:solidFill>
                  <a:srgbClr val="001965"/>
                </a:solidFill>
                <a:latin typeface="Verdana"/>
                <a:cs typeface="Arial Bold" pitchFamily="-111" charset="0"/>
              </a:rPr>
              <a:t>105.0 </a:t>
            </a:r>
            <a:r>
              <a:rPr lang="en-GB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kg</a:t>
            </a:r>
            <a:endParaRPr lang="en-US" sz="1333" dirty="0">
              <a:solidFill>
                <a:srgbClr val="001965"/>
              </a:solidFill>
              <a:latin typeface="Verdana"/>
              <a:cs typeface="Arial Bold" pitchFamily="-111" charset="0"/>
            </a:endParaRPr>
          </a:p>
        </p:txBody>
      </p:sp>
      <p:sp>
        <p:nvSpPr>
          <p:cNvPr id="90" name="TextBox 19"/>
          <p:cNvSpPr txBox="1">
            <a:spLocks noChangeArrowheads="1"/>
          </p:cNvSpPr>
          <p:nvPr/>
        </p:nvSpPr>
        <p:spPr bwMode="auto">
          <a:xfrm>
            <a:off x="18758" y="3959433"/>
            <a:ext cx="1629861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Weight:</a:t>
            </a:r>
          </a:p>
        </p:txBody>
      </p:sp>
      <p:sp>
        <p:nvSpPr>
          <p:cNvPr id="59" name="TextBox 19"/>
          <p:cNvSpPr txBox="1">
            <a:spLocks noChangeArrowheads="1"/>
          </p:cNvSpPr>
          <p:nvPr/>
        </p:nvSpPr>
        <p:spPr bwMode="auto">
          <a:xfrm>
            <a:off x="5173452" y="3519848"/>
            <a:ext cx="2220793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/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251 mg/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dL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 </a:t>
            </a:r>
            <a:b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</a:b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(6.4 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mmol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/L)</a:t>
            </a:r>
          </a:p>
        </p:txBody>
      </p:sp>
      <p:sp>
        <p:nvSpPr>
          <p:cNvPr id="60" name="TextBox 19"/>
          <p:cNvSpPr txBox="1">
            <a:spLocks noChangeArrowheads="1"/>
          </p:cNvSpPr>
          <p:nvPr/>
        </p:nvSpPr>
        <p:spPr bwMode="auto">
          <a:xfrm>
            <a:off x="3099279" y="3531339"/>
            <a:ext cx="2158181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Total cholesterol:</a:t>
            </a:r>
          </a:p>
        </p:txBody>
      </p:sp>
      <p:sp>
        <p:nvSpPr>
          <p:cNvPr id="36" name="TextBox 19">
            <a:extLst>
              <a:ext uri="{FF2B5EF4-FFF2-40B4-BE49-F238E27FC236}">
                <a16:creationId xmlns:a16="http://schemas.microsoft.com/office/drawing/2014/main" xmlns="" id="{799766CC-DC54-4821-BBBC-822603089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9279" y="3966125"/>
            <a:ext cx="2158181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HDL cholesterol:</a:t>
            </a:r>
          </a:p>
        </p:txBody>
      </p:sp>
      <p:sp>
        <p:nvSpPr>
          <p:cNvPr id="38" name="TextBox 19">
            <a:extLst>
              <a:ext uri="{FF2B5EF4-FFF2-40B4-BE49-F238E27FC236}">
                <a16:creationId xmlns:a16="http://schemas.microsoft.com/office/drawing/2014/main" xmlns="" id="{180A1AD1-4C33-4D8C-9BA2-ACEDF3E30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3452" y="3953597"/>
            <a:ext cx="2220793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/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/>
            </a:r>
            <a:b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</a:b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56 mg/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dL</a:t>
            </a:r>
            <a:endParaRPr lang="en-US" sz="1333" dirty="0">
              <a:solidFill>
                <a:srgbClr val="001965"/>
              </a:solidFill>
              <a:latin typeface="Verdana"/>
              <a:cs typeface="Arial Bold" pitchFamily="-111" charset="0"/>
            </a:endParaRPr>
          </a:p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(1.4 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mmol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/L)</a:t>
            </a:r>
            <a:b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</a:b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 </a:t>
            </a:r>
          </a:p>
        </p:txBody>
      </p:sp>
      <p:sp>
        <p:nvSpPr>
          <p:cNvPr id="44" name="TextBox 19">
            <a:extLst>
              <a:ext uri="{FF2B5EF4-FFF2-40B4-BE49-F238E27FC236}">
                <a16:creationId xmlns:a16="http://schemas.microsoft.com/office/drawing/2014/main" xmlns="" id="{DBE684B8-6215-4D50-AD2E-0E0CF0FF7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3452" y="3086099"/>
            <a:ext cx="2220793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73 mm Hg</a:t>
            </a:r>
          </a:p>
        </p:txBody>
      </p:sp>
      <p:sp>
        <p:nvSpPr>
          <p:cNvPr id="45" name="TextBox 19">
            <a:extLst>
              <a:ext uri="{FF2B5EF4-FFF2-40B4-BE49-F238E27FC236}">
                <a16:creationId xmlns:a16="http://schemas.microsoft.com/office/drawing/2014/main" xmlns="" id="{EF434DDA-3C50-45C0-9A3F-7DC5A2C25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1980" y="3153724"/>
            <a:ext cx="1595480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Diastolic BP:</a:t>
            </a:r>
          </a:p>
        </p:txBody>
      </p:sp>
      <p:sp>
        <p:nvSpPr>
          <p:cNvPr id="58" name="TextBox 19">
            <a:extLst>
              <a:ext uri="{FF2B5EF4-FFF2-40B4-BE49-F238E27FC236}">
                <a16:creationId xmlns:a16="http://schemas.microsoft.com/office/drawing/2014/main" xmlns="" id="{FC4419E5-0C44-4CFE-9A7E-894F63198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3452" y="1784851"/>
            <a:ext cx="2220793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135 mg/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dL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 </a:t>
            </a:r>
            <a:b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</a:b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(7.5 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mmol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/L)</a:t>
            </a:r>
          </a:p>
        </p:txBody>
      </p:sp>
      <p:sp>
        <p:nvSpPr>
          <p:cNvPr id="61" name="TextBox 19">
            <a:extLst>
              <a:ext uri="{FF2B5EF4-FFF2-40B4-BE49-F238E27FC236}">
                <a16:creationId xmlns:a16="http://schemas.microsoft.com/office/drawing/2014/main" xmlns="" id="{6B007BC7-3F6B-4C49-8A7D-F9866CC20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3452" y="2218600"/>
            <a:ext cx="2220793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176 mg/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dL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 </a:t>
            </a:r>
            <a:b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</a:b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(9.8 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mmol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/L)</a:t>
            </a:r>
          </a:p>
        </p:txBody>
      </p:sp>
      <p:sp>
        <p:nvSpPr>
          <p:cNvPr id="62" name="TextBox 19">
            <a:extLst>
              <a:ext uri="{FF2B5EF4-FFF2-40B4-BE49-F238E27FC236}">
                <a16:creationId xmlns:a16="http://schemas.microsoft.com/office/drawing/2014/main" xmlns="" id="{EF71208C-55A4-4117-A1F9-FBE847178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8377" y="1825932"/>
            <a:ext cx="1739083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FPG:</a:t>
            </a:r>
          </a:p>
        </p:txBody>
      </p:sp>
      <p:sp>
        <p:nvSpPr>
          <p:cNvPr id="63" name="TextBox 19">
            <a:extLst>
              <a:ext uri="{FF2B5EF4-FFF2-40B4-BE49-F238E27FC236}">
                <a16:creationId xmlns:a16="http://schemas.microsoft.com/office/drawing/2014/main" xmlns="" id="{00D2C2A6-25E9-40D9-9897-F59C2BDF4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8377" y="2269584"/>
            <a:ext cx="1739083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PPG:</a:t>
            </a:r>
          </a:p>
        </p:txBody>
      </p:sp>
      <p:sp>
        <p:nvSpPr>
          <p:cNvPr id="57" name="TextBox 19">
            <a:extLst>
              <a:ext uri="{FF2B5EF4-FFF2-40B4-BE49-F238E27FC236}">
                <a16:creationId xmlns:a16="http://schemas.microsoft.com/office/drawing/2014/main" xmlns="" id="{B888DB4F-4A55-440E-8765-DF47040EA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6813" y="2629405"/>
            <a:ext cx="2430067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No</a:t>
            </a:r>
          </a:p>
        </p:txBody>
      </p:sp>
      <p:sp>
        <p:nvSpPr>
          <p:cNvPr id="68" name="TextBox 19">
            <a:extLst>
              <a:ext uri="{FF2B5EF4-FFF2-40B4-BE49-F238E27FC236}">
                <a16:creationId xmlns:a16="http://schemas.microsoft.com/office/drawing/2014/main" xmlns="" id="{72B4C8DF-0D65-42AA-A4BD-8C8DFA8A2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6813" y="3067560"/>
            <a:ext cx="2430067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defTabSz="609585" eaLnBrk="1" hangingPunct="1">
              <a:spcAft>
                <a:spcPts val="1067"/>
              </a:spcAft>
            </a:pPr>
            <a:r>
              <a:rPr lang="en-CA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None</a:t>
            </a:r>
            <a:endParaRPr lang="en-US" sz="1333" dirty="0">
              <a:solidFill>
                <a:srgbClr val="001965"/>
              </a:solidFill>
              <a:latin typeface="Verdana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9" name="TextBox 19">
            <a:extLst>
              <a:ext uri="{FF2B5EF4-FFF2-40B4-BE49-F238E27FC236}">
                <a16:creationId xmlns:a16="http://schemas.microsoft.com/office/drawing/2014/main" xmlns="" id="{E73BC263-0B11-4D9B-8BDA-E82B54134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5095" y="2716531"/>
            <a:ext cx="1739083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Family history of diabetes:</a:t>
            </a:r>
          </a:p>
        </p:txBody>
      </p:sp>
      <p:sp>
        <p:nvSpPr>
          <p:cNvPr id="70" name="TextBox 19">
            <a:extLst>
              <a:ext uri="{FF2B5EF4-FFF2-40B4-BE49-F238E27FC236}">
                <a16:creationId xmlns:a16="http://schemas.microsoft.com/office/drawing/2014/main" xmlns="" id="{1A2B0B3E-296E-4964-9AFD-83B81C24B6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5095" y="3132560"/>
            <a:ext cx="1739083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Alcohol intake:</a:t>
            </a:r>
          </a:p>
        </p:txBody>
      </p:sp>
      <p:sp>
        <p:nvSpPr>
          <p:cNvPr id="71" name="TextBox 19">
            <a:extLst>
              <a:ext uri="{FF2B5EF4-FFF2-40B4-BE49-F238E27FC236}">
                <a16:creationId xmlns:a16="http://schemas.microsoft.com/office/drawing/2014/main" xmlns="" id="{BDD284E5-70EA-4A73-8228-6065A215C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6814" y="3505715"/>
            <a:ext cx="2434751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Non-smoker</a:t>
            </a:r>
          </a:p>
        </p:txBody>
      </p:sp>
      <p:sp>
        <p:nvSpPr>
          <p:cNvPr id="72" name="TextBox 19">
            <a:extLst>
              <a:ext uri="{FF2B5EF4-FFF2-40B4-BE49-F238E27FC236}">
                <a16:creationId xmlns:a16="http://schemas.microsoft.com/office/drawing/2014/main" xmlns="" id="{E2AB36ED-A98F-4D16-A3A7-4632A6213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4316" y="3560124"/>
            <a:ext cx="1629861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Smoking:</a:t>
            </a:r>
          </a:p>
        </p:txBody>
      </p:sp>
      <p:sp>
        <p:nvSpPr>
          <p:cNvPr id="74" name="TextBox 19">
            <a:extLst>
              <a:ext uri="{FF2B5EF4-FFF2-40B4-BE49-F238E27FC236}">
                <a16:creationId xmlns:a16="http://schemas.microsoft.com/office/drawing/2014/main" xmlns="" id="{DE020C76-7F4E-4E62-A00E-568606DE8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6814" y="3943869"/>
            <a:ext cx="2434751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Little</a:t>
            </a:r>
          </a:p>
        </p:txBody>
      </p:sp>
      <p:sp>
        <p:nvSpPr>
          <p:cNvPr id="75" name="TextBox 19">
            <a:extLst>
              <a:ext uri="{FF2B5EF4-FFF2-40B4-BE49-F238E27FC236}">
                <a16:creationId xmlns:a16="http://schemas.microsoft.com/office/drawing/2014/main" xmlns="" id="{88E912F4-CE6F-4A12-925F-E6534A50B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4316" y="3937739"/>
            <a:ext cx="1629861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Exercise:</a:t>
            </a:r>
          </a:p>
        </p:txBody>
      </p:sp>
      <p:sp>
        <p:nvSpPr>
          <p:cNvPr id="53" name="TextBox 19">
            <a:extLst>
              <a:ext uri="{FF2B5EF4-FFF2-40B4-BE49-F238E27FC236}">
                <a16:creationId xmlns:a16="http://schemas.microsoft.com/office/drawing/2014/main" xmlns="" id="{2C216EFD-7BE6-4384-9039-F6C25B82A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9279" y="4390751"/>
            <a:ext cx="2158181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LDL cholesterol:</a:t>
            </a:r>
          </a:p>
        </p:txBody>
      </p:sp>
      <p:sp>
        <p:nvSpPr>
          <p:cNvPr id="54" name="TextBox 19">
            <a:extLst>
              <a:ext uri="{FF2B5EF4-FFF2-40B4-BE49-F238E27FC236}">
                <a16:creationId xmlns:a16="http://schemas.microsoft.com/office/drawing/2014/main" xmlns="" id="{361EC2B9-0C5F-415F-8F4C-955DA0B13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3452" y="4387347"/>
            <a:ext cx="2220793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/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174 mg/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dL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/>
            </a:r>
            <a:b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</a:b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(4.4 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mmol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/L)</a:t>
            </a:r>
          </a:p>
        </p:txBody>
      </p:sp>
      <p:sp>
        <p:nvSpPr>
          <p:cNvPr id="56" name="TextBox 24">
            <a:extLst>
              <a:ext uri="{FF2B5EF4-FFF2-40B4-BE49-F238E27FC236}">
                <a16:creationId xmlns:a16="http://schemas.microsoft.com/office/drawing/2014/main" xmlns="" id="{568168D3-2E3D-4B20-9904-AC4351870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261" y="5078070"/>
            <a:ext cx="1126934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69863" indent="-169863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228594" indent="-228594" defTabSz="609585">
              <a:buFont typeface="Arial" panose="020B0604020202020204" pitchFamily="34" charset="0"/>
              <a:buChar char="•"/>
            </a:pPr>
            <a:r>
              <a:rPr lang="en-CA" sz="1400" dirty="0">
                <a:solidFill>
                  <a:srgbClr val="001965"/>
                </a:solidFill>
                <a:latin typeface="Verdana" pitchFamily="34" charset="0"/>
              </a:rPr>
              <a:t>Two months since previous visit</a:t>
            </a:r>
          </a:p>
          <a:p>
            <a:pPr marL="228594" indent="-228594" defTabSz="609585">
              <a:buFont typeface="Arial" panose="020B0604020202020204" pitchFamily="34" charset="0"/>
              <a:buChar char="•"/>
            </a:pPr>
            <a:r>
              <a:rPr lang="en-CA" sz="1400" dirty="0">
                <a:solidFill>
                  <a:srgbClr val="001965"/>
                </a:solidFill>
                <a:latin typeface="Verdana" pitchFamily="34" charset="0"/>
              </a:rPr>
              <a:t>Although glycaemic control improved, </a:t>
            </a:r>
            <a:r>
              <a:rPr lang="en-CA" sz="1400" dirty="0" smtClean="0">
                <a:solidFill>
                  <a:srgbClr val="001965"/>
                </a:solidFill>
                <a:latin typeface="Verdana" pitchFamily="34" charset="0"/>
              </a:rPr>
              <a:t>he </a:t>
            </a:r>
            <a:r>
              <a:rPr lang="en-CA" sz="1400" dirty="0">
                <a:solidFill>
                  <a:srgbClr val="001965"/>
                </a:solidFill>
                <a:latin typeface="Verdana" pitchFamily="34" charset="0"/>
              </a:rPr>
              <a:t>did not reach his glycaemic target</a:t>
            </a:r>
          </a:p>
          <a:p>
            <a:pPr marL="228594" indent="-228594" defTabSz="609585">
              <a:buFont typeface="Arial" panose="020B0604020202020204" pitchFamily="34" charset="0"/>
              <a:buChar char="•"/>
            </a:pPr>
            <a:r>
              <a:rPr lang="en-CA" sz="1400" dirty="0">
                <a:solidFill>
                  <a:srgbClr val="001965"/>
                </a:solidFill>
                <a:latin typeface="Verdana" pitchFamily="34" charset="0"/>
              </a:rPr>
              <a:t>Substantial improvement in eGFR, proteinuria and blood pressure</a:t>
            </a:r>
          </a:p>
          <a:p>
            <a:pPr marL="228594" indent="-228594" defTabSz="609585">
              <a:buFont typeface="Arial" panose="020B0604020202020204" pitchFamily="34" charset="0"/>
              <a:buChar char="•"/>
            </a:pPr>
            <a:r>
              <a:rPr lang="en-CA" sz="1400" dirty="0">
                <a:solidFill>
                  <a:srgbClr val="001965"/>
                </a:solidFill>
                <a:latin typeface="Verdana" pitchFamily="34" charset="0"/>
              </a:rPr>
              <a:t>No clinically relevant changes to body weight or cholesterol</a:t>
            </a:r>
          </a:p>
          <a:p>
            <a:pPr marL="228594" indent="-228594" defTabSz="609585">
              <a:buFont typeface="Arial" panose="020B0604020202020204" pitchFamily="34" charset="0"/>
              <a:buChar char="•"/>
            </a:pPr>
            <a:r>
              <a:rPr lang="en-CA" sz="1400" dirty="0">
                <a:solidFill>
                  <a:srgbClr val="001965"/>
                </a:solidFill>
                <a:latin typeface="Verdana" pitchFamily="34" charset="0"/>
              </a:rPr>
              <a:t>Frequent urination from empagliflozin is inconvenient due to his occupation as a truck driver</a:t>
            </a:r>
          </a:p>
        </p:txBody>
      </p:sp>
      <p:sp>
        <p:nvSpPr>
          <p:cNvPr id="65" name="TextBox 19">
            <a:extLst>
              <a:ext uri="{FF2B5EF4-FFF2-40B4-BE49-F238E27FC236}">
                <a16:creationId xmlns:a16="http://schemas.microsoft.com/office/drawing/2014/main" xmlns="" id="{033EA5E6-230C-44F1-BE7D-84DA95983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6813" y="2191251"/>
            <a:ext cx="2428800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 smtClean="0">
                <a:solidFill>
                  <a:srgbClr val="001965"/>
                </a:solidFill>
                <a:latin typeface="Verdana"/>
                <a:cs typeface="Arial Bold" pitchFamily="-111" charset="0"/>
              </a:rPr>
              <a:t>200 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mg/24h</a:t>
            </a:r>
          </a:p>
        </p:txBody>
      </p:sp>
      <p:sp>
        <p:nvSpPr>
          <p:cNvPr id="67" name="TextBox 19">
            <a:extLst>
              <a:ext uri="{FF2B5EF4-FFF2-40B4-BE49-F238E27FC236}">
                <a16:creationId xmlns:a16="http://schemas.microsoft.com/office/drawing/2014/main" xmlns="" id="{D4091703-BA75-4F26-92E1-B2688137F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4526" y="2232332"/>
            <a:ext cx="1969652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Urinary albumin excretion:</a:t>
            </a:r>
          </a:p>
        </p:txBody>
      </p:sp>
      <p:sp>
        <p:nvSpPr>
          <p:cNvPr id="73" name="TextBox 19">
            <a:extLst>
              <a:ext uri="{FF2B5EF4-FFF2-40B4-BE49-F238E27FC236}">
                <a16:creationId xmlns:a16="http://schemas.microsoft.com/office/drawing/2014/main" xmlns="" id="{35AEDCDF-C42C-43D6-9657-15E58ABBA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6813" y="1754379"/>
            <a:ext cx="2428800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48 mL/min/1.73 m</a:t>
            </a:r>
            <a:r>
              <a:rPr lang="en-US" sz="1333" baseline="30000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2</a:t>
            </a:r>
          </a:p>
        </p:txBody>
      </p:sp>
      <p:sp>
        <p:nvSpPr>
          <p:cNvPr id="76" name="TextBox 19">
            <a:extLst>
              <a:ext uri="{FF2B5EF4-FFF2-40B4-BE49-F238E27FC236}">
                <a16:creationId xmlns:a16="http://schemas.microsoft.com/office/drawing/2014/main" xmlns="" id="{95E171A4-FD69-4029-9231-72F6AA06C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5095" y="1795460"/>
            <a:ext cx="1739083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eGFR:</a:t>
            </a:r>
          </a:p>
        </p:txBody>
      </p:sp>
      <p:pic>
        <p:nvPicPr>
          <p:cNvPr id="64" name="Picture 63">
            <a:hlinkClick r:id="rId6" action="ppaction://hlinksldjump"/>
            <a:extLst>
              <a:ext uri="{FF2B5EF4-FFF2-40B4-BE49-F238E27FC236}">
                <a16:creationId xmlns:a16="http://schemas.microsoft.com/office/drawing/2014/main" xmlns="" id="{66B58103-7AA8-450A-949D-4DE5568E911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7280" y="55725"/>
            <a:ext cx="480000" cy="4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344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 liraglutide: clearance of GLP-1RAs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ER, extended release; GLP-1RA, glucagon-like peptide-1 receptor agonist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600503" y="1958776"/>
          <a:ext cx="8128000" cy="36135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157034728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2936408247"/>
                    </a:ext>
                  </a:extLst>
                </a:gridCol>
              </a:tblGrid>
              <a:tr h="934720">
                <a:tc>
                  <a:txBody>
                    <a:bodyPr/>
                    <a:lstStyle/>
                    <a:p>
                      <a:endParaRPr lang="en-US" sz="53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>
                          <a:solidFill>
                            <a:schemeClr val="bg1"/>
                          </a:solidFill>
                        </a:rPr>
                        <a:t>Elimination route</a:t>
                      </a:r>
                    </a:p>
                  </a:txBody>
                  <a:tcPr marL="121920" marR="121920" marT="60960" marB="6096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5921369"/>
                  </a:ext>
                </a:extLst>
              </a:tr>
              <a:tr h="690880"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>
                          <a:solidFill>
                            <a:schemeClr val="bg1"/>
                          </a:solidFill>
                        </a:rPr>
                        <a:t>Liraglutide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/>
                        <a:t>Similar to large proteins – no</a:t>
                      </a:r>
                      <a:r>
                        <a:rPr lang="en-US" sz="1900" b="1" baseline="0" dirty="0"/>
                        <a:t> specific organ identified</a:t>
                      </a:r>
                      <a:endParaRPr lang="en-US" sz="1900" b="1" dirty="0"/>
                    </a:p>
                  </a:txBody>
                  <a:tcPr marL="121920" marR="121920" marT="60960" marB="60960"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99508711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100" b="0" baseline="0" dirty="0">
                          <a:solidFill>
                            <a:schemeClr val="bg1"/>
                          </a:solidFill>
                        </a:rPr>
                        <a:t>Exenatide ER</a:t>
                      </a:r>
                      <a:endParaRPr lang="en-US" sz="2100" b="0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Predominantly renal</a:t>
                      </a:r>
                    </a:p>
                  </a:txBody>
                  <a:tcPr marL="121920" marR="121920" marT="60960" marB="60960"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2DE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1740467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>
                          <a:solidFill>
                            <a:schemeClr val="bg1"/>
                          </a:solidFill>
                        </a:rPr>
                        <a:t>Exenatide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Predominantly renal</a:t>
                      </a:r>
                    </a:p>
                  </a:txBody>
                  <a:tcPr marL="121920" marR="121920" marT="60960" marB="60960"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3890461134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err="1">
                          <a:solidFill>
                            <a:schemeClr val="bg1"/>
                          </a:solidFill>
                        </a:rPr>
                        <a:t>Lixisenatide</a:t>
                      </a:r>
                      <a:endParaRPr lang="en-US" sz="2100" b="0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Predominantly renal</a:t>
                      </a:r>
                    </a:p>
                  </a:txBody>
                  <a:tcPr marL="121920" marR="121920" marT="60960" marB="60960"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2DE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55865877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>
                          <a:solidFill>
                            <a:schemeClr val="bg1"/>
                          </a:solidFill>
                        </a:rPr>
                        <a:t>Dulaglutide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/>
                        <a:t>General protein catabolism</a:t>
                      </a:r>
                    </a:p>
                  </a:txBody>
                  <a:tcPr marL="121920" marR="121920" marT="60960" marB="60960"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30645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9861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3"/>
          <p:cNvSpPr txBox="1">
            <a:spLocks noGrp="1"/>
          </p:cNvSpPr>
          <p:nvPr/>
        </p:nvSpPr>
        <p:spPr bwMode="auto">
          <a:xfrm>
            <a:off x="8737600" y="6245225"/>
            <a:ext cx="2844800" cy="476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defTabSz="609585" eaLnBrk="1" hangingPunct="1"/>
            <a:fld id="{3A0BFCC8-A11C-4D29-8FDE-678FC2C2A446}" type="slidenum">
              <a:rPr lang="en-US" sz="1867">
                <a:solidFill>
                  <a:srgbClr val="FFFFFF"/>
                </a:solidFill>
                <a:latin typeface="Arial" pitchFamily="34" charset="0"/>
              </a:rPr>
              <a:pPr defTabSz="609585" eaLnBrk="1" hangingPunct="1"/>
              <a:t>8</a:t>
            </a:fld>
            <a:endParaRPr lang="en-US" sz="1867" dirty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78" name="Slide Number Placeholder 3"/>
          <p:cNvSpPr txBox="1">
            <a:spLocks noGrp="1"/>
          </p:cNvSpPr>
          <p:nvPr/>
        </p:nvSpPr>
        <p:spPr>
          <a:xfrm>
            <a:off x="9347200" y="0"/>
            <a:ext cx="2844800" cy="365125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defTabSz="609585" eaLnBrk="1" hangingPunct="1"/>
            <a:fld id="{E8C53CD0-A5F7-4638-B80C-19E708986CBD}" type="slidenum">
              <a:rPr lang="en-US" sz="1600" b="1">
                <a:solidFill>
                  <a:srgbClr val="898989"/>
                </a:solidFill>
              </a:rPr>
              <a:pPr algn="r" defTabSz="609585" eaLnBrk="1" hangingPunct="1"/>
              <a:t>8</a:t>
            </a:fld>
            <a:endParaRPr lang="en-US" sz="1600" b="1" dirty="0">
              <a:solidFill>
                <a:srgbClr val="898989"/>
              </a:solidFill>
            </a:endParaRPr>
          </a:p>
        </p:txBody>
      </p:sp>
      <p:pic>
        <p:nvPicPr>
          <p:cNvPr id="20483" name="Picture 1" descr="Chart Background_4 TABS_Backgroun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4" descr="Chart Background_4 TABS_Tab1RO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3947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 descr="Chart Background_4 TABS_gray box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080" y="54037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TextBox 4"/>
          <p:cNvSpPr txBox="1">
            <a:spLocks noChangeArrowheads="1"/>
          </p:cNvSpPr>
          <p:nvPr/>
        </p:nvSpPr>
        <p:spPr bwMode="auto">
          <a:xfrm>
            <a:off x="609600" y="861376"/>
            <a:ext cx="20997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defTabSz="4572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defTabSz="609585" eaLnBrk="1" hangingPunct="1"/>
            <a:r>
              <a:rPr lang="en-US" sz="1600" b="1" dirty="0">
                <a:solidFill>
                  <a:srgbClr val="FFFFFF"/>
                </a:solidFill>
                <a:latin typeface="Verdana"/>
              </a:rPr>
              <a:t>Follow-up visit</a:t>
            </a:r>
          </a:p>
        </p:txBody>
      </p:sp>
      <p:sp>
        <p:nvSpPr>
          <p:cNvPr id="28" name="TextBox 24"/>
          <p:cNvSpPr txBox="1">
            <a:spLocks noChangeArrowheads="1"/>
          </p:cNvSpPr>
          <p:nvPr/>
        </p:nvSpPr>
        <p:spPr bwMode="auto">
          <a:xfrm>
            <a:off x="500261" y="4881535"/>
            <a:ext cx="64558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69863" indent="-169863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226478" indent="-226478" defTabSz="609585" eaLnBrk="1" hangingPunct="1">
              <a:spcBef>
                <a:spcPct val="25000"/>
              </a:spcBef>
              <a:buClr>
                <a:srgbClr val="FF3399"/>
              </a:buClr>
            </a:pPr>
            <a:r>
              <a:rPr lang="en-US" sz="1600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Notes:</a:t>
            </a:r>
          </a:p>
        </p:txBody>
      </p:sp>
      <p:sp>
        <p:nvSpPr>
          <p:cNvPr id="35" name="TextBox 19"/>
          <p:cNvSpPr txBox="1">
            <a:spLocks noChangeArrowheads="1"/>
          </p:cNvSpPr>
          <p:nvPr/>
        </p:nvSpPr>
        <p:spPr bwMode="auto">
          <a:xfrm>
            <a:off x="1580131" y="2209867"/>
            <a:ext cx="1788267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54 years</a:t>
            </a:r>
          </a:p>
        </p:txBody>
      </p:sp>
      <p:sp>
        <p:nvSpPr>
          <p:cNvPr id="37" name="TextBox 19"/>
          <p:cNvSpPr txBox="1">
            <a:spLocks noChangeArrowheads="1"/>
          </p:cNvSpPr>
          <p:nvPr/>
        </p:nvSpPr>
        <p:spPr bwMode="auto">
          <a:xfrm>
            <a:off x="1580131" y="3512145"/>
            <a:ext cx="1788267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6.8%</a:t>
            </a:r>
            <a:b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</a:b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(50.8 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mmol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/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mol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)</a:t>
            </a:r>
          </a:p>
        </p:txBody>
      </p:sp>
      <p:sp>
        <p:nvSpPr>
          <p:cNvPr id="40" name="TextBox 19"/>
          <p:cNvSpPr txBox="1">
            <a:spLocks noChangeArrowheads="1"/>
          </p:cNvSpPr>
          <p:nvPr/>
        </p:nvSpPr>
        <p:spPr bwMode="auto">
          <a:xfrm>
            <a:off x="1576685" y="4387347"/>
            <a:ext cx="1791713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28.6 kg/m</a:t>
            </a:r>
            <a:r>
              <a:rPr lang="en-US" sz="1333" baseline="30000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2</a:t>
            </a:r>
          </a:p>
        </p:txBody>
      </p:sp>
      <p:sp>
        <p:nvSpPr>
          <p:cNvPr id="51" name="TextBox 19"/>
          <p:cNvSpPr txBox="1">
            <a:spLocks noChangeArrowheads="1"/>
          </p:cNvSpPr>
          <p:nvPr/>
        </p:nvSpPr>
        <p:spPr bwMode="auto">
          <a:xfrm>
            <a:off x="-90464" y="2234148"/>
            <a:ext cx="1739083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Age:</a:t>
            </a:r>
          </a:p>
        </p:txBody>
      </p:sp>
      <p:sp>
        <p:nvSpPr>
          <p:cNvPr id="52" name="TextBox 19"/>
          <p:cNvSpPr txBox="1">
            <a:spLocks noChangeArrowheads="1"/>
          </p:cNvSpPr>
          <p:nvPr/>
        </p:nvSpPr>
        <p:spPr bwMode="auto">
          <a:xfrm>
            <a:off x="-90464" y="3528112"/>
            <a:ext cx="1739083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HbA</a:t>
            </a:r>
            <a:r>
              <a:rPr lang="en-US" sz="1333" b="1" baseline="-25000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1c </a:t>
            </a: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:</a:t>
            </a:r>
          </a:p>
        </p:txBody>
      </p:sp>
      <p:sp>
        <p:nvSpPr>
          <p:cNvPr id="55" name="TextBox 19"/>
          <p:cNvSpPr txBox="1">
            <a:spLocks noChangeArrowheads="1"/>
          </p:cNvSpPr>
          <p:nvPr/>
        </p:nvSpPr>
        <p:spPr bwMode="auto">
          <a:xfrm>
            <a:off x="193383" y="4390751"/>
            <a:ext cx="1455236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BMI:</a:t>
            </a:r>
          </a:p>
        </p:txBody>
      </p:sp>
      <p:sp>
        <p:nvSpPr>
          <p:cNvPr id="29" name="TextBox 19"/>
          <p:cNvSpPr txBox="1">
            <a:spLocks noChangeArrowheads="1"/>
          </p:cNvSpPr>
          <p:nvPr/>
        </p:nvSpPr>
        <p:spPr bwMode="auto">
          <a:xfrm>
            <a:off x="1576685" y="2636945"/>
            <a:ext cx="1791713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 smtClean="0">
                <a:solidFill>
                  <a:srgbClr val="001965"/>
                </a:solidFill>
                <a:latin typeface="Verdana"/>
                <a:cs typeface="Arial Bold" pitchFamily="-111" charset="0"/>
              </a:rPr>
              <a:t>employee</a:t>
            </a:r>
            <a:endParaRPr lang="en-US" sz="1333" dirty="0">
              <a:solidFill>
                <a:srgbClr val="001965"/>
              </a:solidFill>
              <a:latin typeface="Verdana"/>
              <a:cs typeface="Arial Bold" pitchFamily="-111" charset="0"/>
            </a:endParaRPr>
          </a:p>
        </p:txBody>
      </p:sp>
      <p:sp>
        <p:nvSpPr>
          <p:cNvPr id="32" name="TextBox 19"/>
          <p:cNvSpPr txBox="1">
            <a:spLocks noChangeArrowheads="1"/>
          </p:cNvSpPr>
          <p:nvPr/>
        </p:nvSpPr>
        <p:spPr bwMode="auto">
          <a:xfrm>
            <a:off x="1580131" y="3074545"/>
            <a:ext cx="1788267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rIns="4800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6 years</a:t>
            </a:r>
          </a:p>
        </p:txBody>
      </p:sp>
      <p:sp>
        <p:nvSpPr>
          <p:cNvPr id="42" name="TextBox 19"/>
          <p:cNvSpPr txBox="1">
            <a:spLocks noChangeArrowheads="1"/>
          </p:cNvSpPr>
          <p:nvPr/>
        </p:nvSpPr>
        <p:spPr bwMode="auto">
          <a:xfrm>
            <a:off x="18758" y="2665469"/>
            <a:ext cx="1629861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Occupation:</a:t>
            </a:r>
          </a:p>
        </p:txBody>
      </p:sp>
      <p:sp>
        <p:nvSpPr>
          <p:cNvPr id="43" name="TextBox 19"/>
          <p:cNvSpPr txBox="1">
            <a:spLocks noChangeArrowheads="1"/>
          </p:cNvSpPr>
          <p:nvPr/>
        </p:nvSpPr>
        <p:spPr bwMode="auto">
          <a:xfrm>
            <a:off x="-417724" y="3096791"/>
            <a:ext cx="2066343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T2D duration:</a:t>
            </a:r>
          </a:p>
        </p:txBody>
      </p:sp>
      <p:sp>
        <p:nvSpPr>
          <p:cNvPr id="33" name="TextBox 19"/>
          <p:cNvSpPr txBox="1">
            <a:spLocks noChangeArrowheads="1"/>
          </p:cNvSpPr>
          <p:nvPr/>
        </p:nvSpPr>
        <p:spPr bwMode="auto">
          <a:xfrm>
            <a:off x="9176813" y="4382026"/>
            <a:ext cx="2439872" cy="1305617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121917" indent="-121917" defTabSz="609585" eaLnBrk="1" hangingPunct="1">
              <a:spcAft>
                <a:spcPts val="267"/>
              </a:spcAft>
              <a:buFont typeface="Arial" panose="020B0604020202020204" pitchFamily="34" charset="0"/>
              <a:buChar char="•"/>
            </a:pPr>
            <a:r>
              <a:rPr lang="en-CA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Lifestyle modifications</a:t>
            </a:r>
          </a:p>
          <a:p>
            <a:pPr marL="121917" indent="-121917" defTabSz="609585" eaLnBrk="1" hangingPunct="1">
              <a:spcAft>
                <a:spcPts val="267"/>
              </a:spcAft>
              <a:buFont typeface="Arial" panose="020B0604020202020204" pitchFamily="34" charset="0"/>
              <a:buChar char="•"/>
            </a:pPr>
            <a:r>
              <a:rPr lang="pl-PL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2000 mg metformin OD</a:t>
            </a:r>
            <a:endParaRPr lang="en-CA" sz="1333" dirty="0">
              <a:solidFill>
                <a:srgbClr val="001965"/>
              </a:solidFill>
              <a:latin typeface="Verdana"/>
              <a:cs typeface="Arial Bold" pitchFamily="-111" charset="0"/>
            </a:endParaRPr>
          </a:p>
          <a:p>
            <a:pPr marL="121917" indent="-121917" defTabSz="609585" eaLnBrk="1" hangingPunct="1">
              <a:spcAft>
                <a:spcPts val="267"/>
              </a:spcAft>
              <a:buFont typeface="Arial" panose="020B0604020202020204" pitchFamily="34" charset="0"/>
              <a:buChar char="•"/>
            </a:pPr>
            <a:r>
              <a:rPr lang="en-US" sz="1333" dirty="0" smtClean="0">
                <a:solidFill>
                  <a:srgbClr val="001965"/>
                </a:solidFill>
                <a:latin typeface="Verdana"/>
                <a:cs typeface="Arial Bold" pitchFamily="-111" charset="0"/>
              </a:rPr>
              <a:t>100 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mg </a:t>
            </a:r>
            <a:r>
              <a:rPr lang="en-US" sz="1333" dirty="0" smtClean="0">
                <a:solidFill>
                  <a:srgbClr val="001965"/>
                </a:solidFill>
                <a:latin typeface="Verdana"/>
                <a:cs typeface="Arial Bold" pitchFamily="-111" charset="0"/>
              </a:rPr>
              <a:t>Losartan 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OD</a:t>
            </a:r>
          </a:p>
          <a:p>
            <a:pPr marL="121917" indent="-121917" defTabSz="609585" eaLnBrk="1" hangingPunct="1">
              <a:spcAft>
                <a:spcPts val="267"/>
              </a:spcAft>
              <a:buFont typeface="Arial" panose="020B0604020202020204" pitchFamily="34" charset="0"/>
              <a:buChar char="•"/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1.8 mg liraglutide</a:t>
            </a:r>
            <a:endParaRPr lang="en-CA" sz="1333" dirty="0">
              <a:solidFill>
                <a:srgbClr val="001965"/>
              </a:solidFill>
              <a:latin typeface="Verdana"/>
              <a:cs typeface="Arial Bold" pitchFamily="-111" charset="0"/>
            </a:endParaRPr>
          </a:p>
        </p:txBody>
      </p:sp>
      <p:sp>
        <p:nvSpPr>
          <p:cNvPr id="34" name="TextBox 19"/>
          <p:cNvSpPr txBox="1">
            <a:spLocks noChangeArrowheads="1"/>
          </p:cNvSpPr>
          <p:nvPr/>
        </p:nvSpPr>
        <p:spPr bwMode="auto">
          <a:xfrm>
            <a:off x="7191296" y="4311060"/>
            <a:ext cx="2053513" cy="890875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Treatment summary: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22400" y="385705"/>
            <a:ext cx="11347200" cy="521883"/>
          </a:xfrm>
        </p:spPr>
        <p:txBody>
          <a:bodyPr/>
          <a:lstStyle/>
          <a:p>
            <a:r>
              <a:rPr lang="en-CA" dirty="0">
                <a:solidFill>
                  <a:schemeClr val="bg1"/>
                </a:solidFill>
              </a:rPr>
              <a:t>Patient case: </a:t>
            </a:r>
            <a:r>
              <a:rPr lang="en-CA" dirty="0" smtClean="0">
                <a:solidFill>
                  <a:schemeClr val="bg1"/>
                </a:solidFill>
              </a:rPr>
              <a:t>on </a:t>
            </a:r>
            <a:r>
              <a:rPr lang="en-CA" dirty="0">
                <a:solidFill>
                  <a:schemeClr val="bg1"/>
                </a:solidFill>
              </a:rPr>
              <a:t>liraglutide</a:t>
            </a:r>
            <a:br>
              <a:rPr lang="en-CA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22400" y="6320438"/>
            <a:ext cx="11769600" cy="497417"/>
          </a:xfrm>
        </p:spPr>
        <p:txBody>
          <a:bodyPr/>
          <a:lstStyle/>
          <a:p>
            <a:r>
              <a:rPr lang="en-US" sz="867" dirty="0"/>
              <a:t>BMI, body mass index; eGFR, estimated glomerular filtration rate; FPG, fasting plasma glucose; HDL, high-density lipoprotein; LDL, low-density lipoprotein; OD, once-daily; PPG, postprandial glucose</a:t>
            </a:r>
          </a:p>
        </p:txBody>
      </p:sp>
      <p:sp>
        <p:nvSpPr>
          <p:cNvPr id="81" name="TextBox 19"/>
          <p:cNvSpPr txBox="1">
            <a:spLocks noChangeArrowheads="1"/>
          </p:cNvSpPr>
          <p:nvPr/>
        </p:nvSpPr>
        <p:spPr bwMode="auto">
          <a:xfrm>
            <a:off x="5173452" y="2652349"/>
            <a:ext cx="2220793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120 mm Hg</a:t>
            </a:r>
          </a:p>
        </p:txBody>
      </p:sp>
      <p:sp>
        <p:nvSpPr>
          <p:cNvPr id="82" name="TextBox 19"/>
          <p:cNvSpPr txBox="1">
            <a:spLocks noChangeArrowheads="1"/>
          </p:cNvSpPr>
          <p:nvPr/>
        </p:nvSpPr>
        <p:spPr bwMode="auto">
          <a:xfrm>
            <a:off x="3661980" y="2726160"/>
            <a:ext cx="1595480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Systolic BP:</a:t>
            </a:r>
          </a:p>
        </p:txBody>
      </p:sp>
      <p:sp>
        <p:nvSpPr>
          <p:cNvPr id="89" name="TextBox 19"/>
          <p:cNvSpPr txBox="1">
            <a:spLocks noChangeArrowheads="1"/>
          </p:cNvSpPr>
          <p:nvPr/>
        </p:nvSpPr>
        <p:spPr bwMode="auto">
          <a:xfrm>
            <a:off x="1576685" y="3949745"/>
            <a:ext cx="1791713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>
              <a:spcAft>
                <a:spcPts val="1067"/>
              </a:spcAft>
            </a:pPr>
            <a:r>
              <a:rPr lang="en-GB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98.4 kg</a:t>
            </a:r>
            <a:endParaRPr lang="en-US" sz="1333" dirty="0">
              <a:solidFill>
                <a:srgbClr val="001965"/>
              </a:solidFill>
              <a:latin typeface="Verdana"/>
              <a:cs typeface="Arial Bold" pitchFamily="-111" charset="0"/>
            </a:endParaRPr>
          </a:p>
        </p:txBody>
      </p:sp>
      <p:sp>
        <p:nvSpPr>
          <p:cNvPr id="90" name="TextBox 19"/>
          <p:cNvSpPr txBox="1">
            <a:spLocks noChangeArrowheads="1"/>
          </p:cNvSpPr>
          <p:nvPr/>
        </p:nvSpPr>
        <p:spPr bwMode="auto">
          <a:xfrm>
            <a:off x="18758" y="3959433"/>
            <a:ext cx="1629861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Weight:</a:t>
            </a:r>
          </a:p>
        </p:txBody>
      </p:sp>
      <p:sp>
        <p:nvSpPr>
          <p:cNvPr id="59" name="TextBox 19"/>
          <p:cNvSpPr txBox="1">
            <a:spLocks noChangeArrowheads="1"/>
          </p:cNvSpPr>
          <p:nvPr/>
        </p:nvSpPr>
        <p:spPr bwMode="auto">
          <a:xfrm>
            <a:off x="5173452" y="3519848"/>
            <a:ext cx="2220793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/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237 mg/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dL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 </a:t>
            </a:r>
            <a:b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</a:b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(6.1 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mmol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/L)</a:t>
            </a:r>
          </a:p>
        </p:txBody>
      </p:sp>
      <p:sp>
        <p:nvSpPr>
          <p:cNvPr id="60" name="TextBox 19"/>
          <p:cNvSpPr txBox="1">
            <a:spLocks noChangeArrowheads="1"/>
          </p:cNvSpPr>
          <p:nvPr/>
        </p:nvSpPr>
        <p:spPr bwMode="auto">
          <a:xfrm>
            <a:off x="3099279" y="3531339"/>
            <a:ext cx="2158181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Total cholesterol:</a:t>
            </a:r>
          </a:p>
        </p:txBody>
      </p:sp>
      <p:sp>
        <p:nvSpPr>
          <p:cNvPr id="36" name="TextBox 19">
            <a:extLst>
              <a:ext uri="{FF2B5EF4-FFF2-40B4-BE49-F238E27FC236}">
                <a16:creationId xmlns:a16="http://schemas.microsoft.com/office/drawing/2014/main" xmlns="" id="{799766CC-DC54-4821-BBBC-822603089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9279" y="3966125"/>
            <a:ext cx="2158181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HDL cholesterol:</a:t>
            </a:r>
          </a:p>
        </p:txBody>
      </p:sp>
      <p:sp>
        <p:nvSpPr>
          <p:cNvPr id="38" name="TextBox 19">
            <a:extLst>
              <a:ext uri="{FF2B5EF4-FFF2-40B4-BE49-F238E27FC236}">
                <a16:creationId xmlns:a16="http://schemas.microsoft.com/office/drawing/2014/main" xmlns="" id="{180A1AD1-4C33-4D8C-9BA2-ACEDF3E30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3452" y="3953597"/>
            <a:ext cx="2220793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/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/>
            </a:r>
            <a:b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</a:b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48 mg/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dL</a:t>
            </a:r>
            <a:endParaRPr lang="en-US" sz="1333" dirty="0">
              <a:solidFill>
                <a:srgbClr val="001965"/>
              </a:solidFill>
              <a:latin typeface="Verdana"/>
              <a:cs typeface="Arial Bold" pitchFamily="-111" charset="0"/>
            </a:endParaRPr>
          </a:p>
          <a:p>
            <a:pPr marL="0" indent="0" defTabSz="609585" eaLnBrk="1" hangingPunct="1"/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(1.2 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mmol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/L)</a:t>
            </a:r>
          </a:p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 </a:t>
            </a:r>
          </a:p>
        </p:txBody>
      </p:sp>
      <p:sp>
        <p:nvSpPr>
          <p:cNvPr id="44" name="TextBox 19">
            <a:extLst>
              <a:ext uri="{FF2B5EF4-FFF2-40B4-BE49-F238E27FC236}">
                <a16:creationId xmlns:a16="http://schemas.microsoft.com/office/drawing/2014/main" xmlns="" id="{DBE684B8-6215-4D50-AD2E-0E0CF0FF7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3452" y="3086099"/>
            <a:ext cx="2220793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70 mm Hg</a:t>
            </a:r>
          </a:p>
        </p:txBody>
      </p:sp>
      <p:sp>
        <p:nvSpPr>
          <p:cNvPr id="45" name="TextBox 19">
            <a:extLst>
              <a:ext uri="{FF2B5EF4-FFF2-40B4-BE49-F238E27FC236}">
                <a16:creationId xmlns:a16="http://schemas.microsoft.com/office/drawing/2014/main" xmlns="" id="{EF434DDA-3C50-45C0-9A3F-7DC5A2C25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1980" y="3153724"/>
            <a:ext cx="1595480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Diastolic BP:</a:t>
            </a:r>
          </a:p>
        </p:txBody>
      </p:sp>
      <p:sp>
        <p:nvSpPr>
          <p:cNvPr id="58" name="TextBox 19">
            <a:extLst>
              <a:ext uri="{FF2B5EF4-FFF2-40B4-BE49-F238E27FC236}">
                <a16:creationId xmlns:a16="http://schemas.microsoft.com/office/drawing/2014/main" xmlns="" id="{FC4419E5-0C44-4CFE-9A7E-894F63198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3452" y="1784851"/>
            <a:ext cx="2220793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101 mg/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dL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 </a:t>
            </a:r>
            <a:b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</a:b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(5.6 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mmol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/L)</a:t>
            </a:r>
          </a:p>
        </p:txBody>
      </p:sp>
      <p:sp>
        <p:nvSpPr>
          <p:cNvPr id="61" name="TextBox 19">
            <a:extLst>
              <a:ext uri="{FF2B5EF4-FFF2-40B4-BE49-F238E27FC236}">
                <a16:creationId xmlns:a16="http://schemas.microsoft.com/office/drawing/2014/main" xmlns="" id="{6B007BC7-3F6B-4C49-8A7D-F9866CC20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3452" y="2218600"/>
            <a:ext cx="2220793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148 mg/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dL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 </a:t>
            </a:r>
            <a:b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</a:b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(8.2 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mmol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/L)</a:t>
            </a:r>
          </a:p>
        </p:txBody>
      </p:sp>
      <p:sp>
        <p:nvSpPr>
          <p:cNvPr id="62" name="TextBox 19">
            <a:extLst>
              <a:ext uri="{FF2B5EF4-FFF2-40B4-BE49-F238E27FC236}">
                <a16:creationId xmlns:a16="http://schemas.microsoft.com/office/drawing/2014/main" xmlns="" id="{EF71208C-55A4-4117-A1F9-FBE847178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8377" y="1825932"/>
            <a:ext cx="1739083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FPG:</a:t>
            </a:r>
          </a:p>
        </p:txBody>
      </p:sp>
      <p:sp>
        <p:nvSpPr>
          <p:cNvPr id="63" name="TextBox 19">
            <a:extLst>
              <a:ext uri="{FF2B5EF4-FFF2-40B4-BE49-F238E27FC236}">
                <a16:creationId xmlns:a16="http://schemas.microsoft.com/office/drawing/2014/main" xmlns="" id="{00D2C2A6-25E9-40D9-9897-F59C2BDF4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8377" y="2269584"/>
            <a:ext cx="1739083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PPG:</a:t>
            </a:r>
          </a:p>
        </p:txBody>
      </p:sp>
      <p:sp>
        <p:nvSpPr>
          <p:cNvPr id="57" name="TextBox 19">
            <a:extLst>
              <a:ext uri="{FF2B5EF4-FFF2-40B4-BE49-F238E27FC236}">
                <a16:creationId xmlns:a16="http://schemas.microsoft.com/office/drawing/2014/main" xmlns="" id="{B888DB4F-4A55-440E-8765-DF47040EA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6813" y="2629405"/>
            <a:ext cx="2430067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No</a:t>
            </a:r>
          </a:p>
        </p:txBody>
      </p:sp>
      <p:sp>
        <p:nvSpPr>
          <p:cNvPr id="68" name="TextBox 19">
            <a:extLst>
              <a:ext uri="{FF2B5EF4-FFF2-40B4-BE49-F238E27FC236}">
                <a16:creationId xmlns:a16="http://schemas.microsoft.com/office/drawing/2014/main" xmlns="" id="{72B4C8DF-0D65-42AA-A4BD-8C8DFA8A2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6813" y="3067560"/>
            <a:ext cx="2430067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defTabSz="609585" eaLnBrk="1" hangingPunct="1">
              <a:spcAft>
                <a:spcPts val="1067"/>
              </a:spcAft>
            </a:pPr>
            <a:r>
              <a:rPr lang="en-CA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None</a:t>
            </a:r>
            <a:endParaRPr lang="en-US" sz="1333" dirty="0">
              <a:solidFill>
                <a:srgbClr val="001965"/>
              </a:solidFill>
              <a:latin typeface="Verdana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9" name="TextBox 19">
            <a:extLst>
              <a:ext uri="{FF2B5EF4-FFF2-40B4-BE49-F238E27FC236}">
                <a16:creationId xmlns:a16="http://schemas.microsoft.com/office/drawing/2014/main" xmlns="" id="{E73BC263-0B11-4D9B-8BDA-E82B54134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5095" y="2716531"/>
            <a:ext cx="1739083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Family history of diabetes:</a:t>
            </a:r>
          </a:p>
        </p:txBody>
      </p:sp>
      <p:sp>
        <p:nvSpPr>
          <p:cNvPr id="70" name="TextBox 19">
            <a:extLst>
              <a:ext uri="{FF2B5EF4-FFF2-40B4-BE49-F238E27FC236}">
                <a16:creationId xmlns:a16="http://schemas.microsoft.com/office/drawing/2014/main" xmlns="" id="{1A2B0B3E-296E-4964-9AFD-83B81C24B6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5095" y="3132560"/>
            <a:ext cx="1739083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Alcohol intake:</a:t>
            </a:r>
          </a:p>
        </p:txBody>
      </p:sp>
      <p:sp>
        <p:nvSpPr>
          <p:cNvPr id="71" name="TextBox 19">
            <a:extLst>
              <a:ext uri="{FF2B5EF4-FFF2-40B4-BE49-F238E27FC236}">
                <a16:creationId xmlns:a16="http://schemas.microsoft.com/office/drawing/2014/main" xmlns="" id="{BDD284E5-70EA-4A73-8228-6065A215C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6814" y="3505715"/>
            <a:ext cx="2434751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Non-smoker</a:t>
            </a:r>
          </a:p>
        </p:txBody>
      </p:sp>
      <p:sp>
        <p:nvSpPr>
          <p:cNvPr id="72" name="TextBox 19">
            <a:extLst>
              <a:ext uri="{FF2B5EF4-FFF2-40B4-BE49-F238E27FC236}">
                <a16:creationId xmlns:a16="http://schemas.microsoft.com/office/drawing/2014/main" xmlns="" id="{E2AB36ED-A98F-4D16-A3A7-4632A6213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4316" y="3560124"/>
            <a:ext cx="1629861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Smoking:</a:t>
            </a:r>
          </a:p>
        </p:txBody>
      </p:sp>
      <p:sp>
        <p:nvSpPr>
          <p:cNvPr id="74" name="TextBox 19">
            <a:extLst>
              <a:ext uri="{FF2B5EF4-FFF2-40B4-BE49-F238E27FC236}">
                <a16:creationId xmlns:a16="http://schemas.microsoft.com/office/drawing/2014/main" xmlns="" id="{DE020C76-7F4E-4E62-A00E-568606DE8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6814" y="3943869"/>
            <a:ext cx="2434751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Little</a:t>
            </a:r>
          </a:p>
        </p:txBody>
      </p:sp>
      <p:sp>
        <p:nvSpPr>
          <p:cNvPr id="75" name="TextBox 19">
            <a:extLst>
              <a:ext uri="{FF2B5EF4-FFF2-40B4-BE49-F238E27FC236}">
                <a16:creationId xmlns:a16="http://schemas.microsoft.com/office/drawing/2014/main" xmlns="" id="{88E912F4-CE6F-4A12-925F-E6534A50B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4316" y="3937739"/>
            <a:ext cx="1629861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Exercise:</a:t>
            </a:r>
          </a:p>
        </p:txBody>
      </p:sp>
      <p:sp>
        <p:nvSpPr>
          <p:cNvPr id="53" name="TextBox 19">
            <a:extLst>
              <a:ext uri="{FF2B5EF4-FFF2-40B4-BE49-F238E27FC236}">
                <a16:creationId xmlns:a16="http://schemas.microsoft.com/office/drawing/2014/main" xmlns="" id="{2C216EFD-7BE6-4384-9039-F6C25B82A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9279" y="4390751"/>
            <a:ext cx="2158181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LDL cholesterol:</a:t>
            </a:r>
          </a:p>
        </p:txBody>
      </p:sp>
      <p:sp>
        <p:nvSpPr>
          <p:cNvPr id="54" name="TextBox 19">
            <a:extLst>
              <a:ext uri="{FF2B5EF4-FFF2-40B4-BE49-F238E27FC236}">
                <a16:creationId xmlns:a16="http://schemas.microsoft.com/office/drawing/2014/main" xmlns="" id="{361EC2B9-0C5F-415F-8F4C-955DA0B13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3452" y="4387347"/>
            <a:ext cx="2220793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/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177 mg/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dL</a:t>
            </a:r>
            <a:endParaRPr lang="en-US" sz="1333" dirty="0">
              <a:solidFill>
                <a:srgbClr val="001965"/>
              </a:solidFill>
              <a:latin typeface="Verdana"/>
              <a:cs typeface="Arial Bold" pitchFamily="-111" charset="0"/>
            </a:endParaRPr>
          </a:p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(4.6 </a:t>
            </a:r>
            <a:r>
              <a:rPr lang="en-US" sz="1333" dirty="0" err="1">
                <a:solidFill>
                  <a:srgbClr val="001965"/>
                </a:solidFill>
                <a:latin typeface="Verdana"/>
                <a:cs typeface="Arial Bold" pitchFamily="-111" charset="0"/>
              </a:rPr>
              <a:t>mmol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/L)</a:t>
            </a:r>
          </a:p>
        </p:txBody>
      </p:sp>
      <p:sp>
        <p:nvSpPr>
          <p:cNvPr id="56" name="TextBox 24">
            <a:extLst>
              <a:ext uri="{FF2B5EF4-FFF2-40B4-BE49-F238E27FC236}">
                <a16:creationId xmlns:a16="http://schemas.microsoft.com/office/drawing/2014/main" xmlns="" id="{568168D3-2E3D-4B20-9904-AC4351870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261" y="5128675"/>
            <a:ext cx="11269340" cy="1117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69863" indent="-169863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228594" indent="-228594" defTabSz="609585">
              <a:buFont typeface="Arial" panose="020B0604020202020204" pitchFamily="34" charset="0"/>
              <a:buChar char="•"/>
            </a:pPr>
            <a:r>
              <a:rPr lang="en-CA" sz="1333" dirty="0">
                <a:solidFill>
                  <a:srgbClr val="001965"/>
                </a:solidFill>
                <a:latin typeface="Verdana" pitchFamily="34" charset="0"/>
              </a:rPr>
              <a:t>Four weeks since previous visit</a:t>
            </a:r>
          </a:p>
          <a:p>
            <a:pPr marL="228594" indent="-228594" defTabSz="609585">
              <a:buFont typeface="Arial" panose="020B0604020202020204" pitchFamily="34" charset="0"/>
              <a:buChar char="•"/>
            </a:pPr>
            <a:r>
              <a:rPr lang="en-CA" sz="1333" dirty="0" smtClean="0">
                <a:solidFill>
                  <a:srgbClr val="001965"/>
                </a:solidFill>
                <a:latin typeface="Verdana" pitchFamily="34" charset="0"/>
              </a:rPr>
              <a:t>He has </a:t>
            </a:r>
            <a:r>
              <a:rPr lang="en-CA" sz="1333" dirty="0">
                <a:solidFill>
                  <a:srgbClr val="001965"/>
                </a:solidFill>
                <a:latin typeface="Verdana" pitchFamily="34" charset="0"/>
              </a:rPr>
              <a:t>reached his glycaemic target and shows substantial improvements in body weight </a:t>
            </a:r>
            <a:br>
              <a:rPr lang="en-CA" sz="1333" dirty="0">
                <a:solidFill>
                  <a:srgbClr val="001965"/>
                </a:solidFill>
                <a:latin typeface="Verdana" pitchFamily="34" charset="0"/>
              </a:rPr>
            </a:br>
            <a:r>
              <a:rPr lang="en-CA" sz="1333" dirty="0">
                <a:solidFill>
                  <a:srgbClr val="001965"/>
                </a:solidFill>
                <a:latin typeface="Verdana" pitchFamily="34" charset="0"/>
              </a:rPr>
              <a:t>and blood pressure, and moderate improvements in cholesterol</a:t>
            </a:r>
          </a:p>
          <a:p>
            <a:pPr marL="228594" indent="-228594" defTabSz="609585">
              <a:buFont typeface="Arial" panose="020B0604020202020204" pitchFamily="34" charset="0"/>
              <a:buChar char="•"/>
            </a:pPr>
            <a:r>
              <a:rPr lang="en-CA" sz="1333" dirty="0">
                <a:solidFill>
                  <a:srgbClr val="001965"/>
                </a:solidFill>
                <a:latin typeface="Verdana" pitchFamily="34" charset="0"/>
              </a:rPr>
              <a:t>No clinically relevant change in renal function</a:t>
            </a:r>
          </a:p>
          <a:p>
            <a:pPr marL="228594" indent="-228594" defTabSz="609585">
              <a:buFont typeface="Arial" panose="020B0604020202020204" pitchFamily="34" charset="0"/>
              <a:buChar char="•"/>
            </a:pPr>
            <a:r>
              <a:rPr lang="en-CA" sz="1333" dirty="0">
                <a:solidFill>
                  <a:srgbClr val="001965"/>
                </a:solidFill>
                <a:latin typeface="Verdana" pitchFamily="34" charset="0"/>
              </a:rPr>
              <a:t>Treatment with liraglutide results in little risk of hypoglycaemia</a:t>
            </a:r>
          </a:p>
        </p:txBody>
      </p:sp>
      <p:sp>
        <p:nvSpPr>
          <p:cNvPr id="65" name="TextBox 19">
            <a:extLst>
              <a:ext uri="{FF2B5EF4-FFF2-40B4-BE49-F238E27FC236}">
                <a16:creationId xmlns:a16="http://schemas.microsoft.com/office/drawing/2014/main" xmlns="" id="{033EA5E6-230C-44F1-BE7D-84DA95983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6813" y="2191251"/>
            <a:ext cx="2428800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>
              <a:spcAft>
                <a:spcPts val="1067"/>
              </a:spcAft>
            </a:pPr>
            <a:r>
              <a:rPr lang="en-US" sz="1333" smtClean="0">
                <a:solidFill>
                  <a:srgbClr val="001965"/>
                </a:solidFill>
                <a:latin typeface="Verdana"/>
                <a:cs typeface="Arial Bold" pitchFamily="-111" charset="0"/>
              </a:rPr>
              <a:t>201 </a:t>
            </a: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mg/24h</a:t>
            </a:r>
          </a:p>
        </p:txBody>
      </p:sp>
      <p:sp>
        <p:nvSpPr>
          <p:cNvPr id="67" name="TextBox 19">
            <a:extLst>
              <a:ext uri="{FF2B5EF4-FFF2-40B4-BE49-F238E27FC236}">
                <a16:creationId xmlns:a16="http://schemas.microsoft.com/office/drawing/2014/main" xmlns="" id="{D4091703-BA75-4F26-92E1-B2688137F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4526" y="2232332"/>
            <a:ext cx="1969652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Urinary albumin excretion:</a:t>
            </a:r>
          </a:p>
        </p:txBody>
      </p:sp>
      <p:sp>
        <p:nvSpPr>
          <p:cNvPr id="73" name="TextBox 19">
            <a:extLst>
              <a:ext uri="{FF2B5EF4-FFF2-40B4-BE49-F238E27FC236}">
                <a16:creationId xmlns:a16="http://schemas.microsoft.com/office/drawing/2014/main" xmlns="" id="{35AEDCDF-C42C-43D6-9657-15E58ABBA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6813" y="1754379"/>
            <a:ext cx="2428800" cy="40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defTabSz="609585" eaLnBrk="1" hangingPunct="1">
              <a:spcAft>
                <a:spcPts val="1067"/>
              </a:spcAft>
            </a:pPr>
            <a:r>
              <a:rPr lang="en-US" sz="1333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48 mL/min/1.73 m</a:t>
            </a:r>
            <a:r>
              <a:rPr lang="en-US" sz="1333" baseline="30000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2</a:t>
            </a:r>
          </a:p>
        </p:txBody>
      </p:sp>
      <p:sp>
        <p:nvSpPr>
          <p:cNvPr id="76" name="TextBox 19">
            <a:extLst>
              <a:ext uri="{FF2B5EF4-FFF2-40B4-BE49-F238E27FC236}">
                <a16:creationId xmlns:a16="http://schemas.microsoft.com/office/drawing/2014/main" xmlns="" id="{95E171A4-FD69-4029-9231-72F6AA06C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5095" y="1795460"/>
            <a:ext cx="1739083" cy="304800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noAutofit/>
          </a:bodyPr>
          <a:lstStyle>
            <a:lvl1pPr marL="236538" indent="-236538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15376" indent="-315376" algn="r" defTabSz="609585" eaLnBrk="1" hangingPunct="1">
              <a:spcAft>
                <a:spcPts val="1067"/>
              </a:spcAft>
            </a:pPr>
            <a:r>
              <a:rPr lang="en-US" sz="1333" b="1" dirty="0">
                <a:solidFill>
                  <a:srgbClr val="001965"/>
                </a:solidFill>
                <a:latin typeface="Verdana"/>
                <a:cs typeface="Arial Bold" pitchFamily="-111" charset="0"/>
              </a:rPr>
              <a:t>eGFR:</a:t>
            </a:r>
          </a:p>
        </p:txBody>
      </p:sp>
      <p:pic>
        <p:nvPicPr>
          <p:cNvPr id="64" name="Picture 63">
            <a:hlinkClick r:id="" action="ppaction://noaction"/>
            <a:extLst>
              <a:ext uri="{FF2B5EF4-FFF2-40B4-BE49-F238E27FC236}">
                <a16:creationId xmlns:a16="http://schemas.microsoft.com/office/drawing/2014/main" xmlns="" id="{66B58103-7AA8-450A-949D-4DE5568E911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7280" y="55725"/>
            <a:ext cx="480000" cy="4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08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8_NN_Neutral_16-9">
  <a:themeElements>
    <a:clrScheme name="NN Microsoft Office Color Scheme">
      <a:dk1>
        <a:srgbClr val="001965"/>
      </a:dk1>
      <a:lt1>
        <a:srgbClr val="FFFFFF"/>
      </a:lt1>
      <a:dk2>
        <a:srgbClr val="001965"/>
      </a:dk2>
      <a:lt2>
        <a:srgbClr val="E0DED8"/>
      </a:lt2>
      <a:accent1>
        <a:srgbClr val="009FDA"/>
      </a:accent1>
      <a:accent2>
        <a:srgbClr val="001965"/>
      </a:accent2>
      <a:accent3>
        <a:srgbClr val="82786F"/>
      </a:accent3>
      <a:accent4>
        <a:srgbClr val="E0DED8"/>
      </a:accent4>
      <a:accent5>
        <a:srgbClr val="E64A0E"/>
      </a:accent5>
      <a:accent6>
        <a:srgbClr val="AEA79F"/>
      </a:accent6>
      <a:hlink>
        <a:srgbClr val="009FDA"/>
      </a:hlink>
      <a:folHlink>
        <a:srgbClr val="82786F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NN White - Primary Color">
      <a:srgbClr val="FFFFFF"/>
    </a:custClr>
    <a:custClr name="NN Dark blue - Primary Color">
      <a:srgbClr val="001965"/>
    </a:custClr>
    <a:custClr name="NN Light blue - Primary Color">
      <a:srgbClr val="009FDA"/>
    </a:custClr>
    <a:custClr name="NN Lava red - Secondary Color">
      <a:srgbClr val="E64A0E"/>
    </a:custClr>
    <a:custClr name="NN Granite grey - Secondary Color">
      <a:srgbClr val="82786F"/>
    </a:custClr>
    <a:custClr name="NN Concrete grey - Secondary Color">
      <a:srgbClr val="AEA79F"/>
    </a:custClr>
    <a:custClr name="NN Marble grey - Secondary Color">
      <a:srgbClr val="C7C2BA"/>
    </a:custClr>
    <a:custClr name="NN Pearl grey - Secondary Color">
      <a:srgbClr val="E0DED8"/>
    </a:custClr>
    <a:custClr name="NN Black - Accent Color">
      <a:srgbClr val="001423"/>
    </a:custClr>
    <a:custClr name="NN Forest green - Accent Color">
      <a:srgbClr val="3F9C35"/>
    </a:custClr>
    <a:custClr name="NN Grass green - Accent Color">
      <a:srgbClr val="739600"/>
    </a:custClr>
    <a:custClr name="NN Lime Green - Accent Color">
      <a:srgbClr val="C9DD03"/>
    </a:custClr>
    <a:custClr name="NN Ocean blue - Accent Color">
      <a:srgbClr val="007C92"/>
    </a:custClr>
    <a:custClr name="NN Sky blue - Accent Color">
      <a:srgbClr val="72B5CC"/>
    </a:custClr>
    <a:custClr name="NN Misty blue - Accent Color">
      <a:srgbClr val="C2DEEA"/>
    </a:custClr>
    <a:custClr name="NN Sunset orange - Accent Color">
      <a:srgbClr val="D47600"/>
    </a:custClr>
    <a:custClr name="NN Golden yellow - Accent Color">
      <a:srgbClr val="EAAB00"/>
    </a:custClr>
  </a:custClrLst>
  <a:extLst>
    <a:ext uri="{05A4C25C-085E-4340-85A3-A5531E510DB2}">
      <thm15:themeFamily xmlns:thm15="http://schemas.microsoft.com/office/thememl/2012/main" xmlns="" name="NN Template" id="{A5D06E48-5200-4AE2-BDD4-944347DC664B}" vid="{6EF2D94A-EBBC-4F98-9D9A-B47A84C035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859</Words>
  <Application>Microsoft Office PowerPoint</Application>
  <PresentationFormat>Custom</PresentationFormat>
  <Paragraphs>245</Paragraphs>
  <Slides>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8_NN_Neutral_16-9</vt:lpstr>
      <vt:lpstr>think-cell Slide</vt:lpstr>
      <vt:lpstr>Patient case Which drug is your choice?  </vt:lpstr>
      <vt:lpstr>Patient case </vt:lpstr>
      <vt:lpstr>UKPDS risk factor</vt:lpstr>
      <vt:lpstr>How would you improve HbA1c  for him?</vt:lpstr>
      <vt:lpstr>Patient case: He was on sitagliptin </vt:lpstr>
      <vt:lpstr>Patient case:  on empagliflozin </vt:lpstr>
      <vt:lpstr>Consider liraglutide: clearance of GLP-1RAs</vt:lpstr>
      <vt:lpstr>Patient case: on liraglutide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Hanif, Wasim</dc:creator>
  <cp:lastModifiedBy>عطیه آموزگار</cp:lastModifiedBy>
  <cp:revision>31</cp:revision>
  <dcterms:created xsi:type="dcterms:W3CDTF">2018-11-18T15:50:12Z</dcterms:created>
  <dcterms:modified xsi:type="dcterms:W3CDTF">2018-12-12T08:00:35Z</dcterms:modified>
</cp:coreProperties>
</file>