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573" r:id="rId2"/>
    <p:sldId id="663" r:id="rId3"/>
    <p:sldId id="514" r:id="rId4"/>
    <p:sldId id="579" r:id="rId5"/>
    <p:sldId id="583" r:id="rId6"/>
    <p:sldId id="553" r:id="rId7"/>
    <p:sldId id="293" r:id="rId8"/>
    <p:sldId id="533" r:id="rId9"/>
    <p:sldId id="449" r:id="rId10"/>
    <p:sldId id="302" r:id="rId11"/>
    <p:sldId id="585" r:id="rId12"/>
    <p:sldId id="306" r:id="rId13"/>
    <p:sldId id="308" r:id="rId14"/>
    <p:sldId id="607" r:id="rId15"/>
    <p:sldId id="322" r:id="rId16"/>
    <p:sldId id="430" r:id="rId17"/>
    <p:sldId id="438" r:id="rId18"/>
    <p:sldId id="654" r:id="rId19"/>
    <p:sldId id="440" r:id="rId20"/>
    <p:sldId id="338" r:id="rId21"/>
    <p:sldId id="342" r:id="rId22"/>
    <p:sldId id="446" r:id="rId23"/>
    <p:sldId id="344" r:id="rId24"/>
    <p:sldId id="346" r:id="rId25"/>
    <p:sldId id="541" r:id="rId26"/>
    <p:sldId id="348" r:id="rId27"/>
    <p:sldId id="350" r:id="rId28"/>
    <p:sldId id="356" r:id="rId29"/>
    <p:sldId id="358" r:id="rId30"/>
    <p:sldId id="360" r:id="rId31"/>
    <p:sldId id="362" r:id="rId32"/>
    <p:sldId id="619" r:id="rId33"/>
    <p:sldId id="620" r:id="rId34"/>
    <p:sldId id="623" r:id="rId35"/>
    <p:sldId id="624" r:id="rId36"/>
    <p:sldId id="625" r:id="rId37"/>
    <p:sldId id="635" r:id="rId38"/>
    <p:sldId id="626" r:id="rId39"/>
    <p:sldId id="627" r:id="rId40"/>
    <p:sldId id="628" r:id="rId41"/>
    <p:sldId id="630" r:id="rId42"/>
    <p:sldId id="631" r:id="rId43"/>
    <p:sldId id="632" r:id="rId44"/>
    <p:sldId id="634" r:id="rId45"/>
    <p:sldId id="641" r:id="rId46"/>
    <p:sldId id="639" r:id="rId47"/>
    <p:sldId id="640" r:id="rId48"/>
    <p:sldId id="656" r:id="rId49"/>
    <p:sldId id="659" r:id="rId50"/>
    <p:sldId id="657" r:id="rId51"/>
    <p:sldId id="645" r:id="rId52"/>
    <p:sldId id="646" r:id="rId53"/>
    <p:sldId id="648" r:id="rId54"/>
    <p:sldId id="542" r:id="rId55"/>
    <p:sldId id="551" r:id="rId56"/>
    <p:sldId id="661" r:id="rId57"/>
    <p:sldId id="662" r:id="rId58"/>
    <p:sldId id="563" r:id="rId59"/>
    <p:sldId id="590" r:id="rId60"/>
    <p:sldId id="588" r:id="rId61"/>
    <p:sldId id="544" r:id="rId62"/>
    <p:sldId id="453" r:id="rId63"/>
    <p:sldId id="660" r:id="rId64"/>
    <p:sldId id="489" r:id="rId65"/>
    <p:sldId id="491" r:id="rId66"/>
    <p:sldId id="366" r:id="rId67"/>
    <p:sldId id="368" r:id="rId68"/>
    <p:sldId id="383" r:id="rId69"/>
    <p:sldId id="517" r:id="rId70"/>
    <p:sldId id="518" r:id="rId71"/>
    <p:sldId id="519" r:id="rId72"/>
    <p:sldId id="522" r:id="rId73"/>
    <p:sldId id="523" r:id="rId74"/>
    <p:sldId id="524" r:id="rId75"/>
    <p:sldId id="525" r:id="rId76"/>
    <p:sldId id="526" r:id="rId77"/>
    <p:sldId id="527" r:id="rId78"/>
    <p:sldId id="528" r:id="rId79"/>
    <p:sldId id="571" r:id="rId80"/>
    <p:sldId id="529" r:id="rId81"/>
    <p:sldId id="564" r:id="rId82"/>
    <p:sldId id="609" r:id="rId83"/>
    <p:sldId id="650"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15" autoAdjust="0"/>
    <p:restoredTop sz="86936" autoAdjust="0"/>
  </p:normalViewPr>
  <p:slideViewPr>
    <p:cSldViewPr>
      <p:cViewPr varScale="1">
        <p:scale>
          <a:sx n="75" d="100"/>
          <a:sy n="75" d="100"/>
        </p:scale>
        <p:origin x="123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0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mosaviz\Downloads\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a:t>Calcitonin ( pg/ml) over times of follow-up</a:t>
            </a:r>
          </a:p>
        </c:rich>
      </c:tx>
      <c:layout/>
      <c:overlay val="0"/>
      <c:spPr>
        <a:noFill/>
        <a:ln>
          <a:noFill/>
        </a:ln>
        <a:effectLst/>
      </c:spPr>
    </c:title>
    <c:autoTitleDeleted val="0"/>
    <c:plotArea>
      <c:layout>
        <c:manualLayout>
          <c:layoutTarget val="inner"/>
          <c:xMode val="edge"/>
          <c:yMode val="edge"/>
          <c:x val="4.4463947214931542E-2"/>
          <c:y val="1.8758438811806461E-2"/>
          <c:w val="0.93701753426654999"/>
          <c:h val="0.73504091836367302"/>
        </c:manualLayout>
      </c:layout>
      <c:lineChart>
        <c:grouping val="standard"/>
        <c:varyColors val="0"/>
        <c:ser>
          <c:idx val="0"/>
          <c:order val="0"/>
          <c:tx>
            <c:strRef>
              <c:f>Sheet1!$B$1</c:f>
              <c:strCache>
                <c:ptCount val="1"/>
                <c:pt idx="0">
                  <c:v>CALCITONI </c:v>
                </c:pt>
              </c:strCache>
            </c:strRef>
          </c:tx>
          <c:spPr>
            <a:ln w="38100" cap="flat" cmpd="dbl" algn="ctr">
              <a:solidFill>
                <a:schemeClr val="accent1"/>
              </a:solidFill>
              <a:miter lim="800000"/>
            </a:ln>
            <a:effectLst/>
          </c:spPr>
          <c:marker>
            <c:symbol val="none"/>
          </c:marker>
          <c:cat>
            <c:strRef>
              <c:f>Sheet1!$A$2:$A$7</c:f>
              <c:strCache>
                <c:ptCount val="6"/>
                <c:pt idx="0">
                  <c:v>8/1394</c:v>
                </c:pt>
                <c:pt idx="1">
                  <c:v>9/1394</c:v>
                </c:pt>
                <c:pt idx="2">
                  <c:v>10/1394</c:v>
                </c:pt>
                <c:pt idx="3">
                  <c:v>8/1395</c:v>
                </c:pt>
                <c:pt idx="4">
                  <c:v>12/1395</c:v>
                </c:pt>
                <c:pt idx="5">
                  <c:v>10/1396</c:v>
                </c:pt>
              </c:strCache>
            </c:strRef>
          </c:cat>
          <c:val>
            <c:numRef>
              <c:f>Sheet1!$B$2:$B$7</c:f>
              <c:numCache>
                <c:formatCode>General</c:formatCode>
                <c:ptCount val="6"/>
                <c:pt idx="0">
                  <c:v>2100</c:v>
                </c:pt>
                <c:pt idx="1">
                  <c:v>2000</c:v>
                </c:pt>
                <c:pt idx="2">
                  <c:v>1700</c:v>
                </c:pt>
                <c:pt idx="3">
                  <c:v>680</c:v>
                </c:pt>
                <c:pt idx="4">
                  <c:v>840</c:v>
                </c:pt>
                <c:pt idx="5">
                  <c:v>2000</c:v>
                </c:pt>
              </c:numCache>
            </c:numRef>
          </c:val>
          <c:smooth val="0"/>
          <c:extLst xmlns:c16r2="http://schemas.microsoft.com/office/drawing/2015/06/chart">
            <c:ext xmlns:c16="http://schemas.microsoft.com/office/drawing/2014/chart" uri="{C3380CC4-5D6E-409C-BE32-E72D297353CC}">
              <c16:uniqueId val="{00000000-E63D-6C46-9DA2-DC21C2C67643}"/>
            </c:ext>
          </c:extLst>
        </c:ser>
        <c:ser>
          <c:idx val="1"/>
          <c:order val="1"/>
          <c:tx>
            <c:strRef>
              <c:f>Sheet1!$C$1</c:f>
              <c:strCache>
                <c:ptCount val="1"/>
                <c:pt idx="0">
                  <c:v>.</c:v>
                </c:pt>
              </c:strCache>
            </c:strRef>
          </c:tx>
          <c:spPr>
            <a:ln w="38100" cap="flat" cmpd="dbl" algn="ctr">
              <a:solidFill>
                <a:schemeClr val="accent2"/>
              </a:solidFill>
              <a:miter lim="800000"/>
            </a:ln>
            <a:effectLst/>
          </c:spPr>
          <c:marker>
            <c:symbol val="none"/>
          </c:marker>
          <c:cat>
            <c:strRef>
              <c:f>Sheet1!$A$2:$A$7</c:f>
              <c:strCache>
                <c:ptCount val="6"/>
                <c:pt idx="0">
                  <c:v>8/1394</c:v>
                </c:pt>
                <c:pt idx="1">
                  <c:v>9/1394</c:v>
                </c:pt>
                <c:pt idx="2">
                  <c:v>10/1394</c:v>
                </c:pt>
                <c:pt idx="3">
                  <c:v>8/1395</c:v>
                </c:pt>
                <c:pt idx="4">
                  <c:v>12/1395</c:v>
                </c:pt>
                <c:pt idx="5">
                  <c:v>10/1396</c:v>
                </c:pt>
              </c:strCache>
            </c:strRef>
          </c:cat>
          <c:val>
            <c:numRef>
              <c:f>Sheet1!$C$2:$C$7</c:f>
              <c:numCache>
                <c:formatCode>General</c:formatCode>
                <c:ptCount val="6"/>
              </c:numCache>
            </c:numRef>
          </c:val>
          <c:smooth val="0"/>
          <c:extLst xmlns:c16r2="http://schemas.microsoft.com/office/drawing/2015/06/chart">
            <c:ext xmlns:c16="http://schemas.microsoft.com/office/drawing/2014/chart" uri="{C3380CC4-5D6E-409C-BE32-E72D297353CC}">
              <c16:uniqueId val="{00000001-E63D-6C46-9DA2-DC21C2C67643}"/>
            </c:ext>
          </c:extLst>
        </c:ser>
        <c:ser>
          <c:idx val="2"/>
          <c:order val="2"/>
          <c:tx>
            <c:strRef>
              <c:f>Sheet1!$D$1</c:f>
              <c:strCache>
                <c:ptCount val="1"/>
                <c:pt idx="0">
                  <c:v>0</c:v>
                </c:pt>
              </c:strCache>
            </c:strRef>
          </c:tx>
          <c:spPr>
            <a:ln w="38100" cap="flat" cmpd="dbl" algn="ctr">
              <a:solidFill>
                <a:schemeClr val="accent3"/>
              </a:solidFill>
              <a:miter lim="800000"/>
            </a:ln>
            <a:effectLst/>
          </c:spPr>
          <c:marker>
            <c:symbol val="none"/>
          </c:marker>
          <c:cat>
            <c:strRef>
              <c:f>Sheet1!$A$2:$A$7</c:f>
              <c:strCache>
                <c:ptCount val="6"/>
                <c:pt idx="0">
                  <c:v>8/1394</c:v>
                </c:pt>
                <c:pt idx="1">
                  <c:v>9/1394</c:v>
                </c:pt>
                <c:pt idx="2">
                  <c:v>10/1394</c:v>
                </c:pt>
                <c:pt idx="3">
                  <c:v>8/1395</c:v>
                </c:pt>
                <c:pt idx="4">
                  <c:v>12/1395</c:v>
                </c:pt>
                <c:pt idx="5">
                  <c:v>10/1396</c:v>
                </c:pt>
              </c:strCache>
            </c:strRef>
          </c:cat>
          <c:val>
            <c:numRef>
              <c:f>Sheet1!$D$2:$D$7</c:f>
              <c:numCache>
                <c:formatCode>General</c:formatCode>
                <c:ptCount val="6"/>
              </c:numCache>
            </c:numRef>
          </c:val>
          <c:smooth val="0"/>
          <c:extLst xmlns:c16r2="http://schemas.microsoft.com/office/drawing/2015/06/chart">
            <c:ext xmlns:c16="http://schemas.microsoft.com/office/drawing/2014/chart" uri="{C3380CC4-5D6E-409C-BE32-E72D297353CC}">
              <c16:uniqueId val="{00000002-E63D-6C46-9DA2-DC21C2C67643}"/>
            </c:ext>
          </c:extLst>
        </c:ser>
        <c:dLbls>
          <c:showLegendKey val="0"/>
          <c:showVal val="0"/>
          <c:showCatName val="0"/>
          <c:showSerName val="0"/>
          <c:showPercent val="0"/>
          <c:showBubbleSize val="0"/>
        </c:dLbls>
        <c:smooth val="0"/>
        <c:axId val="143094928"/>
        <c:axId val="143092576"/>
      </c:lineChart>
      <c:catAx>
        <c:axId val="143094928"/>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092576"/>
        <c:crosses val="autoZero"/>
        <c:auto val="1"/>
        <c:lblAlgn val="ctr"/>
        <c:lblOffset val="100"/>
        <c:noMultiLvlLbl val="0"/>
      </c:catAx>
      <c:valAx>
        <c:axId val="143092576"/>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09492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dirty="0"/>
              <a:t>CEA  (</a:t>
            </a:r>
            <a:r>
              <a:rPr lang="en-US" sz="1400" dirty="0"/>
              <a:t>NG/ML</a:t>
            </a:r>
            <a:r>
              <a:rPr lang="en-US" dirty="0"/>
              <a:t>) &amp; lymph node numbers</a:t>
            </a:r>
          </a:p>
          <a:p>
            <a:pPr>
              <a:defRPr sz="2200" b="1" i="0" u="none" strike="noStrike" kern="1200" cap="all" spc="150" baseline="0">
                <a:solidFill>
                  <a:schemeClr val="tx1">
                    <a:lumMod val="50000"/>
                    <a:lumOff val="50000"/>
                  </a:schemeClr>
                </a:solidFill>
                <a:latin typeface="+mn-lt"/>
                <a:ea typeface="+mn-ea"/>
                <a:cs typeface="+mn-cs"/>
              </a:defRPr>
            </a:pPr>
            <a:r>
              <a:rPr lang="en-US" dirty="0"/>
              <a:t>During follow-up </a:t>
            </a:r>
          </a:p>
        </c:rich>
      </c:tx>
      <c:layout/>
      <c:overlay val="0"/>
      <c:spPr>
        <a:noFill/>
        <a:ln>
          <a:noFill/>
        </a:ln>
        <a:effectLst/>
      </c:spPr>
    </c:title>
    <c:autoTitleDeleted val="0"/>
    <c:plotArea>
      <c:layout/>
      <c:lineChart>
        <c:grouping val="standard"/>
        <c:varyColors val="0"/>
        <c:ser>
          <c:idx val="0"/>
          <c:order val="0"/>
          <c:tx>
            <c:strRef>
              <c:f>Sheet1!$B$1</c:f>
              <c:strCache>
                <c:ptCount val="1"/>
                <c:pt idx="0">
                  <c:v>Series 1</c:v>
                </c:pt>
              </c:strCache>
            </c:strRef>
          </c:tx>
          <c:spPr>
            <a:ln w="38100" cap="flat" cmpd="dbl" algn="ctr">
              <a:solidFill>
                <a:schemeClr val="accent1"/>
              </a:solidFill>
              <a:miter lim="800000"/>
            </a:ln>
            <a:effectLst/>
          </c:spPr>
          <c:marker>
            <c:symbol val="none"/>
          </c:marker>
          <c:cat>
            <c:strRef>
              <c:f>Sheet1!$A$2:$A$5</c:f>
              <c:strCache>
                <c:ptCount val="4"/>
                <c:pt idx="0">
                  <c:v>8/1394</c:v>
                </c:pt>
                <c:pt idx="1">
                  <c:v>10/1394</c:v>
                </c:pt>
                <c:pt idx="2">
                  <c:v>8/1395</c:v>
                </c:pt>
                <c:pt idx="3">
                  <c:v>10/1396</c:v>
                </c:pt>
              </c:strCache>
            </c:strRef>
          </c:cat>
          <c:val>
            <c:numRef>
              <c:f>Sheet1!$B$2:$B$5</c:f>
              <c:numCache>
                <c:formatCode>General</c:formatCode>
                <c:ptCount val="4"/>
                <c:pt idx="0">
                  <c:v>56</c:v>
                </c:pt>
                <c:pt idx="1">
                  <c:v>27</c:v>
                </c:pt>
                <c:pt idx="2">
                  <c:v>8</c:v>
                </c:pt>
                <c:pt idx="3">
                  <c:v>10</c:v>
                </c:pt>
              </c:numCache>
            </c:numRef>
          </c:val>
          <c:smooth val="0"/>
          <c:extLst xmlns:c16r2="http://schemas.microsoft.com/office/drawing/2015/06/chart">
            <c:ext xmlns:c16="http://schemas.microsoft.com/office/drawing/2014/chart" uri="{C3380CC4-5D6E-409C-BE32-E72D297353CC}">
              <c16:uniqueId val="{00000000-3AC0-DC4D-9B79-14AB59285F3F}"/>
            </c:ext>
          </c:extLst>
        </c:ser>
        <c:ser>
          <c:idx val="1"/>
          <c:order val="1"/>
          <c:tx>
            <c:strRef>
              <c:f>Sheet1!$C$1</c:f>
              <c:strCache>
                <c:ptCount val="1"/>
                <c:pt idx="0">
                  <c:v>Series 2</c:v>
                </c:pt>
              </c:strCache>
            </c:strRef>
          </c:tx>
          <c:spPr>
            <a:ln w="38100" cap="flat" cmpd="dbl" algn="ctr">
              <a:solidFill>
                <a:schemeClr val="accent2"/>
              </a:solidFill>
              <a:miter lim="800000"/>
            </a:ln>
            <a:effectLst/>
          </c:spPr>
          <c:marker>
            <c:symbol val="none"/>
          </c:marker>
          <c:cat>
            <c:strRef>
              <c:f>Sheet1!$A$2:$A$5</c:f>
              <c:strCache>
                <c:ptCount val="4"/>
                <c:pt idx="0">
                  <c:v>8/1394</c:v>
                </c:pt>
                <c:pt idx="1">
                  <c:v>10/1394</c:v>
                </c:pt>
                <c:pt idx="2">
                  <c:v>8/1395</c:v>
                </c:pt>
                <c:pt idx="3">
                  <c:v>10/1396</c:v>
                </c:pt>
              </c:strCache>
            </c:strRef>
          </c:cat>
          <c:val>
            <c:numRef>
              <c:f>Sheet1!$C$2:$C$5</c:f>
              <c:numCache>
                <c:formatCode>General</c:formatCode>
                <c:ptCount val="4"/>
                <c:pt idx="0">
                  <c:v>6</c:v>
                </c:pt>
                <c:pt idx="1">
                  <c:v>9</c:v>
                </c:pt>
                <c:pt idx="2">
                  <c:v>4</c:v>
                </c:pt>
                <c:pt idx="3">
                  <c:v>7</c:v>
                </c:pt>
              </c:numCache>
            </c:numRef>
          </c:val>
          <c:smooth val="0"/>
          <c:extLst xmlns:c16r2="http://schemas.microsoft.com/office/drawing/2015/06/chart">
            <c:ext xmlns:c16="http://schemas.microsoft.com/office/drawing/2014/chart" uri="{C3380CC4-5D6E-409C-BE32-E72D297353CC}">
              <c16:uniqueId val="{00000001-3AC0-DC4D-9B79-14AB59285F3F}"/>
            </c:ext>
          </c:extLst>
        </c:ser>
        <c:dLbls>
          <c:showLegendKey val="0"/>
          <c:showVal val="0"/>
          <c:showCatName val="0"/>
          <c:showSerName val="0"/>
          <c:showPercent val="0"/>
          <c:showBubbleSize val="0"/>
        </c:dLbls>
        <c:smooth val="0"/>
        <c:axId val="143093360"/>
        <c:axId val="143094536"/>
      </c:lineChart>
      <c:catAx>
        <c:axId val="143093360"/>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094536"/>
        <c:crosses val="autoZero"/>
        <c:auto val="1"/>
        <c:lblAlgn val="ctr"/>
        <c:lblOffset val="100"/>
        <c:noMultiLvlLbl val="0"/>
      </c:catAx>
      <c:valAx>
        <c:axId val="143094536"/>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09336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MTC Prognosis</a:t>
            </a: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24809951881014874"/>
          <c:y val="0.13461832895888015"/>
          <c:w val="0.49242847769028869"/>
          <c:h val="0.6204203120443279"/>
        </c:manualLayout>
      </c:layout>
      <c:bar3DChart>
        <c:barDir val="col"/>
        <c:grouping val="stacked"/>
        <c:varyColors val="0"/>
        <c:ser>
          <c:idx val="1"/>
          <c:order val="0"/>
          <c:tx>
            <c:strRef>
              <c:f>[Book1.xlsx]Sheet2!$B$1</c:f>
              <c:strCache>
                <c:ptCount val="1"/>
                <c:pt idx="0">
                  <c:v>Case-Specific Mortality</c:v>
                </c:pt>
              </c:strCache>
            </c:strRef>
          </c:tx>
          <c:invertIfNegative val="0"/>
          <c:val>
            <c:numRef>
              <c:f>[Book1.xlsx]Sheet2!$B$2:$B$5</c:f>
              <c:numCache>
                <c:formatCode>General</c:formatCode>
                <c:ptCount val="4"/>
                <c:pt idx="0">
                  <c:v>0</c:v>
                </c:pt>
                <c:pt idx="1">
                  <c:v>10</c:v>
                </c:pt>
                <c:pt idx="2">
                  <c:v>13</c:v>
                </c:pt>
                <c:pt idx="3">
                  <c:v>44</c:v>
                </c:pt>
              </c:numCache>
            </c:numRef>
          </c:val>
        </c:ser>
        <c:dLbls>
          <c:showLegendKey val="0"/>
          <c:showVal val="0"/>
          <c:showCatName val="0"/>
          <c:showSerName val="0"/>
          <c:showPercent val="0"/>
          <c:showBubbleSize val="0"/>
        </c:dLbls>
        <c:gapWidth val="150"/>
        <c:shape val="box"/>
        <c:axId val="74689336"/>
        <c:axId val="74691768"/>
        <c:axId val="0"/>
      </c:bar3DChart>
      <c:catAx>
        <c:axId val="74689336"/>
        <c:scaling>
          <c:orientation val="minMax"/>
        </c:scaling>
        <c:delete val="0"/>
        <c:axPos val="b"/>
        <c:title>
          <c:tx>
            <c:rich>
              <a:bodyPr/>
              <a:lstStyle/>
              <a:p>
                <a:pPr>
                  <a:defRPr/>
                </a:pPr>
                <a:r>
                  <a:rPr lang="en-US"/>
                  <a:t>Stage at</a:t>
                </a:r>
              </a:p>
              <a:p>
                <a:pPr>
                  <a:defRPr/>
                </a:pPr>
                <a:r>
                  <a:rPr lang="en-US"/>
                  <a:t> Presentation</a:t>
                </a:r>
              </a:p>
            </c:rich>
          </c:tx>
          <c:overlay val="0"/>
        </c:title>
        <c:majorTickMark val="out"/>
        <c:minorTickMark val="none"/>
        <c:tickLblPos val="nextTo"/>
        <c:crossAx val="74691768"/>
        <c:crosses val="autoZero"/>
        <c:auto val="1"/>
        <c:lblAlgn val="ctr"/>
        <c:lblOffset val="100"/>
        <c:noMultiLvlLbl val="0"/>
      </c:catAx>
      <c:valAx>
        <c:axId val="74691768"/>
        <c:scaling>
          <c:orientation val="minMax"/>
        </c:scaling>
        <c:delete val="0"/>
        <c:axPos val="l"/>
        <c:majorGridlines/>
        <c:title>
          <c:tx>
            <c:rich>
              <a:bodyPr rot="0" vert="horz"/>
              <a:lstStyle/>
              <a:p>
                <a:pPr>
                  <a:defRPr/>
                </a:pPr>
                <a:r>
                  <a:rPr lang="en-US"/>
                  <a:t>Cause Specific Mortality</a:t>
                </a:r>
              </a:p>
              <a:p>
                <a:pPr>
                  <a:defRPr/>
                </a:pPr>
                <a:r>
                  <a:rPr lang="en-US"/>
                  <a:t> (%)</a:t>
                </a:r>
              </a:p>
            </c:rich>
          </c:tx>
          <c:layout>
            <c:manualLayout>
              <c:xMode val="edge"/>
              <c:yMode val="edge"/>
              <c:x val="1.6917760279965003E-2"/>
              <c:y val="0.38978820355788862"/>
            </c:manualLayout>
          </c:layout>
          <c:overlay val="0"/>
        </c:title>
        <c:numFmt formatCode="General" sourceLinked="0"/>
        <c:majorTickMark val="out"/>
        <c:minorTickMark val="none"/>
        <c:tickLblPos val="nextTo"/>
        <c:crossAx val="74689336"/>
        <c:crosses val="autoZero"/>
        <c:crossBetween val="between"/>
        <c:majorUnit val="10"/>
      </c:valAx>
    </c:plotArea>
    <c:legend>
      <c:legendPos val="r"/>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7F356-059C-4C56-9CCE-9CB7F0F183CD}" type="datetimeFigureOut">
              <a:rPr lang="en-US" smtClean="0"/>
              <a:pPr/>
              <a:t>11/14/2018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98398-AF2E-4C93-BE7A-2194791AF376}" type="slidenum">
              <a:rPr lang="en-US" smtClean="0"/>
              <a:pPr/>
              <a:t>‹#›</a:t>
            </a:fld>
            <a:endParaRPr lang="en-US"/>
          </a:p>
        </p:txBody>
      </p:sp>
    </p:spTree>
    <p:extLst>
      <p:ext uri="{BB962C8B-B14F-4D97-AF65-F5344CB8AC3E}">
        <p14:creationId xmlns:p14="http://schemas.microsoft.com/office/powerpoint/2010/main" val="75603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333333"/>
                </a:solidFill>
                <a:latin typeface="Arial" panose="020B0604020202020204" pitchFamily="34" charset="0"/>
              </a:rPr>
              <a:t>There have been several recent advances in the molecular biology, diagnosis, imaging, and treatment options for MTC. </a:t>
            </a:r>
            <a:r>
              <a:rPr lang="en-US" dirty="0" err="1" smtClean="0">
                <a:solidFill>
                  <a:srgbClr val="333333"/>
                </a:solidFill>
                <a:latin typeface="Arial" panose="020B0604020202020204" pitchFamily="34" charset="0"/>
              </a:rPr>
              <a:t>Downstaging</a:t>
            </a:r>
            <a:r>
              <a:rPr lang="en-US" dirty="0" smtClean="0">
                <a:solidFill>
                  <a:srgbClr val="333333"/>
                </a:solidFill>
                <a:latin typeface="Arial" panose="020B0604020202020204" pitchFamily="34" charset="0"/>
              </a:rPr>
              <a:t> and treating metastatic disease more effectively may improve overall survival of MTC patients. Dissemination of standardized guidelines is important for optimal treatment with less variation in quality of care</a:t>
            </a:r>
            <a:endParaRPr lang="en-US" dirty="0" smtClean="0"/>
          </a:p>
          <a:p>
            <a:endParaRPr lang="en-US" dirty="0"/>
          </a:p>
        </p:txBody>
      </p:sp>
      <p:sp>
        <p:nvSpPr>
          <p:cNvPr id="4" name="Slide Number Placeholder 3"/>
          <p:cNvSpPr>
            <a:spLocks noGrp="1"/>
          </p:cNvSpPr>
          <p:nvPr>
            <p:ph type="sldNum" sz="quarter" idx="10"/>
          </p:nvPr>
        </p:nvSpPr>
        <p:spPr/>
        <p:txBody>
          <a:bodyPr/>
          <a:lstStyle/>
          <a:p>
            <a:fld id="{9DE98398-AF2E-4C93-BE7A-2194791AF376}" type="slidenum">
              <a:rPr lang="en-US" smtClean="0"/>
              <a:pPr/>
              <a:t>6</a:t>
            </a:fld>
            <a:endParaRPr lang="en-US"/>
          </a:p>
        </p:txBody>
      </p:sp>
    </p:spTree>
    <p:extLst>
      <p:ext uri="{BB962C8B-B14F-4D97-AF65-F5344CB8AC3E}">
        <p14:creationId xmlns:p14="http://schemas.microsoft.com/office/powerpoint/2010/main" val="205280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Similar to asymptomatic small volume lymph node metastases, small volume distant metastases (subcentimeter metastatic foci) are usually followed with observation. It is not uncommon for small pulmonary and liver metastases to remain asymptomatic and progress very slowly (or not all) over many years.</a:t>
            </a:r>
          </a:p>
          <a:p>
            <a:endParaRPr lang="fa-IR"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imes New Roman" panose="02020603050405020304" pitchFamily="18" charset="0"/>
              </a:defRPr>
            </a:lvl1pPr>
            <a:lvl2pPr marL="742950" indent="-285750">
              <a:defRPr sz="2400">
                <a:solidFill>
                  <a:schemeClr val="tx2"/>
                </a:solidFill>
                <a:latin typeface="Times New Roman" panose="02020603050405020304" pitchFamily="18" charset="0"/>
              </a:defRPr>
            </a:lvl2pPr>
            <a:lvl3pPr marL="1143000" indent="-228600">
              <a:defRPr sz="2400">
                <a:solidFill>
                  <a:schemeClr val="tx2"/>
                </a:solidFill>
                <a:latin typeface="Times New Roman" panose="02020603050405020304" pitchFamily="18" charset="0"/>
              </a:defRPr>
            </a:lvl3pPr>
            <a:lvl4pPr marL="1600200" indent="-228600">
              <a:defRPr sz="2400">
                <a:solidFill>
                  <a:schemeClr val="tx2"/>
                </a:solidFill>
                <a:latin typeface="Times New Roman" panose="02020603050405020304" pitchFamily="18" charset="0"/>
              </a:defRPr>
            </a:lvl4pPr>
            <a:lvl5pPr marL="2057400" indent="-228600">
              <a:defRPr sz="2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defRPr>
            </a:lvl9pPr>
          </a:lstStyle>
          <a:p>
            <a:fld id="{49A77071-0348-469B-8437-A6BD45A0F7C2}" type="slidenum">
              <a:rPr lang="fr-CA" altLang="fa-IR" sz="1000" smtClean="0">
                <a:solidFill>
                  <a:schemeClr val="tx1"/>
                </a:solidFill>
              </a:rPr>
              <a:pPr/>
              <a:t>41</a:t>
            </a:fld>
            <a:endParaRPr lang="fr-CA" altLang="fa-IR" sz="1000" smtClean="0">
              <a:solidFill>
                <a:schemeClr val="tx1"/>
              </a:solidFill>
            </a:endParaRPr>
          </a:p>
        </p:txBody>
      </p:sp>
    </p:spTree>
    <p:extLst>
      <p:ext uri="{BB962C8B-B14F-4D97-AF65-F5344CB8AC3E}">
        <p14:creationId xmlns:p14="http://schemas.microsoft.com/office/powerpoint/2010/main" val="2069706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the gross residual disease is confirmed to be unresectable or if the patient/treatment team agree that a complete surgical resection would produce unacceptable morbidity, we suggest external beam irradiation to improve loco-regional control. While systemic therapy (such as tyrosine kinase inhibitors) can be considered in this setting, our preference is to use EBRT to achieve local regional control as the initial treatment unless there are other pressing indications to begin systemic therapy</a:t>
            </a:r>
            <a:endParaRPr lang="fa-IR"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imes New Roman" panose="02020603050405020304" pitchFamily="18" charset="0"/>
              </a:defRPr>
            </a:lvl1pPr>
            <a:lvl2pPr marL="742950" indent="-285750">
              <a:defRPr sz="2400">
                <a:solidFill>
                  <a:schemeClr val="tx2"/>
                </a:solidFill>
                <a:latin typeface="Times New Roman" panose="02020603050405020304" pitchFamily="18" charset="0"/>
              </a:defRPr>
            </a:lvl2pPr>
            <a:lvl3pPr marL="1143000" indent="-228600">
              <a:defRPr sz="2400">
                <a:solidFill>
                  <a:schemeClr val="tx2"/>
                </a:solidFill>
                <a:latin typeface="Times New Roman" panose="02020603050405020304" pitchFamily="18" charset="0"/>
              </a:defRPr>
            </a:lvl3pPr>
            <a:lvl4pPr marL="1600200" indent="-228600">
              <a:defRPr sz="2400">
                <a:solidFill>
                  <a:schemeClr val="tx2"/>
                </a:solidFill>
                <a:latin typeface="Times New Roman" panose="02020603050405020304" pitchFamily="18" charset="0"/>
              </a:defRPr>
            </a:lvl4pPr>
            <a:lvl5pPr marL="2057400" indent="-228600">
              <a:defRPr sz="2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defRPr>
            </a:lvl9pPr>
          </a:lstStyle>
          <a:p>
            <a:fld id="{9C7A43FE-0590-4A3B-9A3E-E88B92BA370F}" type="slidenum">
              <a:rPr lang="fr-CA" altLang="fa-IR" sz="1000" smtClean="0">
                <a:solidFill>
                  <a:schemeClr val="tx1"/>
                </a:solidFill>
              </a:rPr>
              <a:pPr/>
              <a:t>42</a:t>
            </a:fld>
            <a:endParaRPr lang="fr-CA" altLang="fa-IR" sz="1000" smtClean="0">
              <a:solidFill>
                <a:schemeClr val="tx1"/>
              </a:solidFill>
            </a:endParaRPr>
          </a:p>
        </p:txBody>
      </p:sp>
    </p:spTree>
    <p:extLst>
      <p:ext uri="{BB962C8B-B14F-4D97-AF65-F5344CB8AC3E}">
        <p14:creationId xmlns:p14="http://schemas.microsoft.com/office/powerpoint/2010/main" val="2378741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Resection of large volume loco-regional lymph node disease may be necessary to prevent invasion into surrounding major structures. Occasionally, lymph node metastases can present as painful lesions that can be readily palliated with surgical resection. However, since additional surgery rarely achieves a biochemical cure if the basal serum calcitonin is &gt;1000 pg/mL or if more than five metastatic lymph nodes were removed with a previous surgery, cautious observation or systemic therapies (tyrosine kinase inhibitors) can be considered for asymptomatic large volume lymph node metastases detected in this setting.</a:t>
            </a:r>
          </a:p>
          <a:p>
            <a:endParaRPr lang="fa-IR"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imes New Roman" panose="02020603050405020304" pitchFamily="18" charset="0"/>
              </a:defRPr>
            </a:lvl1pPr>
            <a:lvl2pPr marL="742950" indent="-285750">
              <a:defRPr sz="2400">
                <a:solidFill>
                  <a:schemeClr val="tx2"/>
                </a:solidFill>
                <a:latin typeface="Times New Roman" panose="02020603050405020304" pitchFamily="18" charset="0"/>
              </a:defRPr>
            </a:lvl2pPr>
            <a:lvl3pPr marL="1143000" indent="-228600">
              <a:defRPr sz="2400">
                <a:solidFill>
                  <a:schemeClr val="tx2"/>
                </a:solidFill>
                <a:latin typeface="Times New Roman" panose="02020603050405020304" pitchFamily="18" charset="0"/>
              </a:defRPr>
            </a:lvl3pPr>
            <a:lvl4pPr marL="1600200" indent="-228600">
              <a:defRPr sz="2400">
                <a:solidFill>
                  <a:schemeClr val="tx2"/>
                </a:solidFill>
                <a:latin typeface="Times New Roman" panose="02020603050405020304" pitchFamily="18" charset="0"/>
              </a:defRPr>
            </a:lvl4pPr>
            <a:lvl5pPr marL="2057400" indent="-228600">
              <a:defRPr sz="2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defRPr>
            </a:lvl9pPr>
          </a:lstStyle>
          <a:p>
            <a:fld id="{9C284E53-C826-47FC-828E-98E68078C7A7}" type="slidenum">
              <a:rPr lang="fr-CA" altLang="fa-IR" sz="1000" smtClean="0">
                <a:solidFill>
                  <a:schemeClr val="tx1"/>
                </a:solidFill>
              </a:rPr>
              <a:pPr/>
              <a:t>43</a:t>
            </a:fld>
            <a:endParaRPr lang="fr-CA" altLang="fa-IR" sz="1000" smtClean="0">
              <a:solidFill>
                <a:schemeClr val="tx1"/>
              </a:solidFill>
            </a:endParaRPr>
          </a:p>
        </p:txBody>
      </p:sp>
    </p:spTree>
    <p:extLst>
      <p:ext uri="{BB962C8B-B14F-4D97-AF65-F5344CB8AC3E}">
        <p14:creationId xmlns:p14="http://schemas.microsoft.com/office/powerpoint/2010/main" val="3201195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Rather than immediately initiating systemic therapy, we prefer to treat individual (or a few) isolated symptomatic or large volume distant metastases with locally directed therapies such as surgical resection, external beam irradiation, embolization, or radiofrequency ablation. For patients with symptomatic or progressive metastatic disease that cannot be effectively treated by locally directed therapies, systemic treatmentRather than immediately initiating systemic therapy, we prefer to treat individual (or a few) isolated symptomatic or large volume distant metastases with locally directed therapies such as surgical resection, external beam irradiation, embolization, or radiofrequency ablation. For patients with symptomatic or progressive metastatic disease that cannot be effectively treated by locally directed therapies, systemic treatment</a:t>
            </a:r>
            <a:endParaRPr lang="fa-IR"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imes New Roman" panose="02020603050405020304" pitchFamily="18" charset="0"/>
              </a:defRPr>
            </a:lvl1pPr>
            <a:lvl2pPr marL="742950" indent="-285750">
              <a:defRPr sz="2400">
                <a:solidFill>
                  <a:schemeClr val="tx2"/>
                </a:solidFill>
                <a:latin typeface="Times New Roman" panose="02020603050405020304" pitchFamily="18" charset="0"/>
              </a:defRPr>
            </a:lvl2pPr>
            <a:lvl3pPr marL="1143000" indent="-228600">
              <a:defRPr sz="2400">
                <a:solidFill>
                  <a:schemeClr val="tx2"/>
                </a:solidFill>
                <a:latin typeface="Times New Roman" panose="02020603050405020304" pitchFamily="18" charset="0"/>
              </a:defRPr>
            </a:lvl3pPr>
            <a:lvl4pPr marL="1600200" indent="-228600">
              <a:defRPr sz="2400">
                <a:solidFill>
                  <a:schemeClr val="tx2"/>
                </a:solidFill>
                <a:latin typeface="Times New Roman" panose="02020603050405020304" pitchFamily="18" charset="0"/>
              </a:defRPr>
            </a:lvl4pPr>
            <a:lvl5pPr marL="2057400" indent="-228600">
              <a:defRPr sz="2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defRPr>
            </a:lvl9pPr>
          </a:lstStyle>
          <a:p>
            <a:fld id="{EB8A47F6-8C57-4429-A4B0-7F6B63F8EF14}" type="slidenum">
              <a:rPr lang="fr-CA" altLang="fa-IR" sz="1000" smtClean="0">
                <a:solidFill>
                  <a:schemeClr val="tx1"/>
                </a:solidFill>
              </a:rPr>
              <a:pPr/>
              <a:t>44</a:t>
            </a:fld>
            <a:endParaRPr lang="fr-CA" altLang="fa-IR" sz="1000" smtClean="0">
              <a:solidFill>
                <a:schemeClr val="tx1"/>
              </a:solidFill>
            </a:endParaRPr>
          </a:p>
        </p:txBody>
      </p:sp>
    </p:spTree>
    <p:extLst>
      <p:ext uri="{BB962C8B-B14F-4D97-AF65-F5344CB8AC3E}">
        <p14:creationId xmlns:p14="http://schemas.microsoft.com/office/powerpoint/2010/main" val="1235685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9DE98398-AF2E-4C93-BE7A-2194791AF376}" type="slidenum">
              <a:rPr lang="en-US" smtClean="0"/>
              <a:pPr/>
              <a:t>49</a:t>
            </a:fld>
            <a:endParaRPr lang="en-US"/>
          </a:p>
        </p:txBody>
      </p:sp>
    </p:spTree>
    <p:extLst>
      <p:ext uri="{BB962C8B-B14F-4D97-AF65-F5344CB8AC3E}">
        <p14:creationId xmlns:p14="http://schemas.microsoft.com/office/powerpoint/2010/main" val="1312379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Medullary carcinoma of the thyroid (MTC) represents</a:t>
            </a:r>
            <a:br>
              <a:rPr lang="en-US" dirty="0" smtClean="0"/>
            </a:br>
            <a:r>
              <a:rPr lang="en-US" dirty="0" smtClean="0"/>
              <a:t>a unique and complex surgical challenge  </a:t>
            </a:r>
            <a:r>
              <a:rPr lang="en-US" dirty="0" err="1" smtClean="0"/>
              <a:t>Randalph</a:t>
            </a:r>
            <a:r>
              <a:rPr lang="en-US" dirty="0" smtClean="0"/>
              <a:t> GW 2000 surgery</a:t>
            </a:r>
            <a:endParaRPr lang="en-US" dirty="0"/>
          </a:p>
        </p:txBody>
      </p:sp>
      <p:sp>
        <p:nvSpPr>
          <p:cNvPr id="4" name="Slide Number Placeholder 3"/>
          <p:cNvSpPr>
            <a:spLocks noGrp="1"/>
          </p:cNvSpPr>
          <p:nvPr>
            <p:ph type="sldNum" sz="quarter" idx="10"/>
          </p:nvPr>
        </p:nvSpPr>
        <p:spPr/>
        <p:txBody>
          <a:bodyPr/>
          <a:lstStyle/>
          <a:p>
            <a:fld id="{9DE98398-AF2E-4C93-BE7A-2194791AF376}" type="slidenum">
              <a:rPr lang="en-US" smtClean="0"/>
              <a:pPr/>
              <a:t>50</a:t>
            </a:fld>
            <a:endParaRPr lang="en-US"/>
          </a:p>
        </p:txBody>
      </p:sp>
    </p:spTree>
    <p:extLst>
      <p:ext uri="{BB962C8B-B14F-4D97-AF65-F5344CB8AC3E}">
        <p14:creationId xmlns:p14="http://schemas.microsoft.com/office/powerpoint/2010/main" val="408034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Currently, the American Thyroid Association suggests that EBRT be used in patients post-operatively who are at high risk for </a:t>
            </a:r>
            <a:r>
              <a:rPr lang="en-US" altLang="en-US" dirty="0" err="1" smtClean="0"/>
              <a:t>locoregional</a:t>
            </a:r>
            <a:r>
              <a:rPr lang="en-US" altLang="en-US" dirty="0" smtClean="0"/>
              <a:t> recurrence, as well as be offered to patients with extensive M1 disease as a palliative treatment</a:t>
            </a:r>
          </a:p>
          <a:p>
            <a:endParaRPr lang="en-US" dirty="0"/>
          </a:p>
        </p:txBody>
      </p:sp>
      <p:sp>
        <p:nvSpPr>
          <p:cNvPr id="4" name="Slide Number Placeholder 3"/>
          <p:cNvSpPr>
            <a:spLocks noGrp="1"/>
          </p:cNvSpPr>
          <p:nvPr>
            <p:ph type="sldNum" sz="quarter" idx="10"/>
          </p:nvPr>
        </p:nvSpPr>
        <p:spPr/>
        <p:txBody>
          <a:bodyPr/>
          <a:lstStyle/>
          <a:p>
            <a:fld id="{9DE98398-AF2E-4C93-BE7A-2194791AF376}" type="slidenum">
              <a:rPr lang="en-US" smtClean="0"/>
              <a:pPr/>
              <a:t>54</a:t>
            </a:fld>
            <a:endParaRPr lang="en-US"/>
          </a:p>
        </p:txBody>
      </p:sp>
    </p:spTree>
    <p:extLst>
      <p:ext uri="{BB962C8B-B14F-4D97-AF65-F5344CB8AC3E}">
        <p14:creationId xmlns:p14="http://schemas.microsoft.com/office/powerpoint/2010/main" val="626228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98398-AF2E-4C93-BE7A-2194791AF376}" type="slidenum">
              <a:rPr lang="en-US" smtClean="0"/>
              <a:pPr/>
              <a:t>55</a:t>
            </a:fld>
            <a:endParaRPr lang="en-US"/>
          </a:p>
        </p:txBody>
      </p:sp>
    </p:spTree>
    <p:extLst>
      <p:ext uri="{BB962C8B-B14F-4D97-AF65-F5344CB8AC3E}">
        <p14:creationId xmlns:p14="http://schemas.microsoft.com/office/powerpoint/2010/main" val="1861890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dirty="0" smtClean="0"/>
              <a:t>Preoperative evaluation </a:t>
            </a:r>
          </a:p>
          <a:p>
            <a:r>
              <a:rPr lang="en-US" sz="3200" dirty="0" smtClean="0"/>
              <a:t>Liver imaging is seldom </a:t>
            </a:r>
            <a:r>
              <a:rPr lang="en-US" dirty="0" smtClean="0"/>
              <a:t>needed if </a:t>
            </a:r>
            <a:r>
              <a:rPr lang="en-US" dirty="0" err="1" smtClean="0"/>
              <a:t>ctn</a:t>
            </a:r>
            <a:r>
              <a:rPr lang="en-US" dirty="0" smtClean="0"/>
              <a:t> is less than 400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Consider contrast-enhanced CT of chest and mediastinum and liver  MRI if N1 disease or calcitonin &gt;400 </a:t>
            </a:r>
            <a:r>
              <a:rPr lang="en-US" dirty="0" err="1" smtClean="0"/>
              <a:t>pg</a:t>
            </a:r>
            <a:r>
              <a:rPr lang="en-US" dirty="0" smtClean="0"/>
              <a:t>/mL</a:t>
            </a:r>
          </a:p>
          <a:p>
            <a:endParaRPr lang="en-US" dirty="0"/>
          </a:p>
        </p:txBody>
      </p:sp>
      <p:sp>
        <p:nvSpPr>
          <p:cNvPr id="4" name="Slide Number Placeholder 3"/>
          <p:cNvSpPr>
            <a:spLocks noGrp="1"/>
          </p:cNvSpPr>
          <p:nvPr>
            <p:ph type="sldNum" sz="quarter" idx="10"/>
          </p:nvPr>
        </p:nvSpPr>
        <p:spPr/>
        <p:txBody>
          <a:bodyPr/>
          <a:lstStyle/>
          <a:p>
            <a:fld id="{9DE98398-AF2E-4C93-BE7A-2194791AF376}" type="slidenum">
              <a:rPr lang="en-US" smtClean="0"/>
              <a:pPr/>
              <a:t>56</a:t>
            </a:fld>
            <a:endParaRPr lang="en-US"/>
          </a:p>
        </p:txBody>
      </p:sp>
    </p:spTree>
    <p:extLst>
      <p:ext uri="{BB962C8B-B14F-4D97-AF65-F5344CB8AC3E}">
        <p14:creationId xmlns:p14="http://schemas.microsoft.com/office/powerpoint/2010/main" val="1714833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role for radiotherapy in the management of advanced medullary thyroid carcinoma:                the Mayo clinic experience</a:t>
            </a:r>
          </a:p>
          <a:p>
            <a:endParaRPr lang="en-US" dirty="0"/>
          </a:p>
        </p:txBody>
      </p:sp>
      <p:sp>
        <p:nvSpPr>
          <p:cNvPr id="4" name="Slide Number Placeholder 3"/>
          <p:cNvSpPr>
            <a:spLocks noGrp="1"/>
          </p:cNvSpPr>
          <p:nvPr>
            <p:ph type="sldNum" sz="quarter" idx="10"/>
          </p:nvPr>
        </p:nvSpPr>
        <p:spPr/>
        <p:txBody>
          <a:bodyPr/>
          <a:lstStyle/>
          <a:p>
            <a:fld id="{9DE98398-AF2E-4C93-BE7A-2194791AF376}" type="slidenum">
              <a:rPr lang="en-US" smtClean="0"/>
              <a:pPr/>
              <a:t>59</a:t>
            </a:fld>
            <a:endParaRPr lang="en-US"/>
          </a:p>
        </p:txBody>
      </p:sp>
    </p:spTree>
    <p:extLst>
      <p:ext uri="{BB962C8B-B14F-4D97-AF65-F5344CB8AC3E}">
        <p14:creationId xmlns:p14="http://schemas.microsoft.com/office/powerpoint/2010/main" val="286113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Medullary Thyroid Cancer Occurs in Four Clinical Settings </a:t>
            </a:r>
            <a:endParaRPr lang="en-US" dirty="0"/>
          </a:p>
        </p:txBody>
      </p:sp>
      <p:sp>
        <p:nvSpPr>
          <p:cNvPr id="4" name="Slide Number Placeholder 3"/>
          <p:cNvSpPr>
            <a:spLocks noGrp="1"/>
          </p:cNvSpPr>
          <p:nvPr>
            <p:ph type="sldNum" sz="quarter" idx="10"/>
          </p:nvPr>
        </p:nvSpPr>
        <p:spPr/>
        <p:txBody>
          <a:bodyPr/>
          <a:lstStyle/>
          <a:p>
            <a:fld id="{9DE98398-AF2E-4C93-BE7A-2194791AF376}" type="slidenum">
              <a:rPr lang="en-US" smtClean="0"/>
              <a:pPr/>
              <a:t>7</a:t>
            </a:fld>
            <a:endParaRPr lang="en-US"/>
          </a:p>
        </p:txBody>
      </p:sp>
    </p:spTree>
    <p:extLst>
      <p:ext uri="{BB962C8B-B14F-4D97-AF65-F5344CB8AC3E}">
        <p14:creationId xmlns:p14="http://schemas.microsoft.com/office/powerpoint/2010/main" val="3231851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Bone scan and MRI of axial skeleton should be considered</a:t>
            </a:r>
            <a:r>
              <a:rPr lang="en-US" baseline="0" dirty="0" smtClean="0"/>
              <a:t> in patients with very elevated calcitonin levels.</a:t>
            </a:r>
            <a:endParaRPr lang="en-US" dirty="0"/>
          </a:p>
        </p:txBody>
      </p:sp>
      <p:sp>
        <p:nvSpPr>
          <p:cNvPr id="4" name="Slide Number Placeholder 3"/>
          <p:cNvSpPr>
            <a:spLocks noGrp="1"/>
          </p:cNvSpPr>
          <p:nvPr>
            <p:ph type="sldNum" sz="quarter" idx="10"/>
          </p:nvPr>
        </p:nvSpPr>
        <p:spPr/>
        <p:txBody>
          <a:bodyPr/>
          <a:lstStyle/>
          <a:p>
            <a:fld id="{9DE98398-AF2E-4C93-BE7A-2194791AF376}" type="slidenum">
              <a:rPr lang="en-US" smtClean="0"/>
              <a:pPr/>
              <a:t>60</a:t>
            </a:fld>
            <a:endParaRPr lang="en-US"/>
          </a:p>
        </p:txBody>
      </p:sp>
    </p:spTree>
    <p:extLst>
      <p:ext uri="{BB962C8B-B14F-4D97-AF65-F5344CB8AC3E}">
        <p14:creationId xmlns:p14="http://schemas.microsoft.com/office/powerpoint/2010/main" val="2202102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imes New Roman" panose="02020603050405020304" pitchFamily="18" charset="0"/>
              </a:defRPr>
            </a:lvl1pPr>
            <a:lvl2pPr marL="742950" indent="-285750">
              <a:defRPr sz="2400">
                <a:solidFill>
                  <a:schemeClr val="tx2"/>
                </a:solidFill>
                <a:latin typeface="Times New Roman" panose="02020603050405020304" pitchFamily="18" charset="0"/>
              </a:defRPr>
            </a:lvl2pPr>
            <a:lvl3pPr marL="1143000" indent="-228600">
              <a:defRPr sz="2400">
                <a:solidFill>
                  <a:schemeClr val="tx2"/>
                </a:solidFill>
                <a:latin typeface="Times New Roman" panose="02020603050405020304" pitchFamily="18" charset="0"/>
              </a:defRPr>
            </a:lvl3pPr>
            <a:lvl4pPr marL="1600200" indent="-228600">
              <a:defRPr sz="2400">
                <a:solidFill>
                  <a:schemeClr val="tx2"/>
                </a:solidFill>
                <a:latin typeface="Times New Roman" panose="02020603050405020304" pitchFamily="18" charset="0"/>
              </a:defRPr>
            </a:lvl4pPr>
            <a:lvl5pPr marL="2057400" indent="-228600">
              <a:defRPr sz="2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defRPr>
            </a:lvl9pPr>
          </a:lstStyle>
          <a:p>
            <a:fld id="{28D423A9-0881-4629-83EF-5B37B0C949DF}" type="slidenum">
              <a:rPr lang="fr-CA" altLang="fa-IR" sz="1000" smtClean="0">
                <a:solidFill>
                  <a:schemeClr val="tx1"/>
                </a:solidFill>
              </a:rPr>
              <a:pPr/>
              <a:t>61</a:t>
            </a:fld>
            <a:endParaRPr lang="fr-CA" altLang="fa-IR" sz="1000" smtClean="0">
              <a:solidFill>
                <a:schemeClr val="tx1"/>
              </a:solidFill>
            </a:endParaRPr>
          </a:p>
        </p:txBody>
      </p:sp>
    </p:spTree>
    <p:extLst>
      <p:ext uri="{BB962C8B-B14F-4D97-AF65-F5344CB8AC3E}">
        <p14:creationId xmlns:p14="http://schemas.microsoft.com/office/powerpoint/2010/main" val="1420799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For patients with locally advanced or metastatic disease, total thyroidectomy with resection of involved lymph node compartments is performed in most patients. However, since the goals of surgery are largely palliative in this setting, a less aggressive approach to both the primary tumor and to loco-regional metastases may be warranted</a:t>
            </a:r>
            <a:endParaRPr lang="fa-IR" altLang="en-US" dirty="0" smtClean="0"/>
          </a:p>
          <a:p>
            <a:endParaRPr lang="en-US" dirty="0"/>
          </a:p>
        </p:txBody>
      </p:sp>
      <p:sp>
        <p:nvSpPr>
          <p:cNvPr id="4" name="Slide Number Placeholder 3"/>
          <p:cNvSpPr>
            <a:spLocks noGrp="1"/>
          </p:cNvSpPr>
          <p:nvPr>
            <p:ph type="sldNum" sz="quarter" idx="10"/>
          </p:nvPr>
        </p:nvSpPr>
        <p:spPr/>
        <p:txBody>
          <a:bodyPr/>
          <a:lstStyle/>
          <a:p>
            <a:fld id="{9DE98398-AF2E-4C93-BE7A-2194791AF376}" type="slidenum">
              <a:rPr lang="en-US" smtClean="0"/>
              <a:pPr/>
              <a:t>68</a:t>
            </a:fld>
            <a:endParaRPr lang="en-US"/>
          </a:p>
        </p:txBody>
      </p:sp>
    </p:spTree>
    <p:extLst>
      <p:ext uri="{BB962C8B-B14F-4D97-AF65-F5344CB8AC3E}">
        <p14:creationId xmlns:p14="http://schemas.microsoft.com/office/powerpoint/2010/main" val="4008398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1. </a:t>
            </a:r>
            <a:r>
              <a:rPr lang="en-US" sz="1200" b="0" i="0" u="none" strike="noStrike" kern="1200" baseline="0" dirty="0" err="1" smtClean="0">
                <a:solidFill>
                  <a:schemeClr val="tx1"/>
                </a:solidFill>
                <a:latin typeface="+mn-lt"/>
                <a:ea typeface="+mn-ea"/>
                <a:cs typeface="+mn-cs"/>
              </a:rPr>
              <a:t>Locoregional</a:t>
            </a:r>
            <a:r>
              <a:rPr lang="en-US" sz="1200" b="0" i="0" u="none" strike="noStrike" kern="1200" baseline="0" dirty="0" smtClean="0">
                <a:solidFill>
                  <a:schemeClr val="tx1"/>
                </a:solidFill>
                <a:latin typeface="+mn-lt"/>
                <a:ea typeface="+mn-ea"/>
                <a:cs typeface="+mn-cs"/>
              </a:rPr>
              <a:t> relapse–free survival (LRFS) for the</a:t>
            </a:r>
          </a:p>
          <a:p>
            <a:r>
              <a:rPr lang="en-US" sz="1200" b="0" i="0" u="none" strike="noStrike" kern="1200" baseline="0" dirty="0" smtClean="0">
                <a:solidFill>
                  <a:schemeClr val="tx1"/>
                </a:solidFill>
                <a:latin typeface="+mn-lt"/>
                <a:ea typeface="+mn-ea"/>
                <a:cs typeface="+mn-cs"/>
              </a:rPr>
              <a:t>study cohort. POSTOPERATIVE RADIOTHERAPY FOR ADVANCED</a:t>
            </a:r>
          </a:p>
          <a:p>
            <a:r>
              <a:rPr lang="en-US" sz="1200" b="0" i="0" u="none" strike="noStrike" kern="1200" baseline="0" dirty="0" smtClean="0">
                <a:solidFill>
                  <a:schemeClr val="tx1"/>
                </a:solidFill>
                <a:latin typeface="+mn-lt"/>
                <a:ea typeface="+mn-ea"/>
                <a:cs typeface="+mn-cs"/>
              </a:rPr>
              <a:t>MEDULLARY THYROID CANCER—LOCAL DISEASE</a:t>
            </a:r>
          </a:p>
          <a:p>
            <a:r>
              <a:rPr lang="en-US" sz="1200" b="0" i="0" u="none" strike="noStrike" kern="1200" baseline="0" dirty="0" smtClean="0">
                <a:solidFill>
                  <a:schemeClr val="tx1"/>
                </a:solidFill>
                <a:latin typeface="+mn-lt"/>
                <a:ea typeface="+mn-ea"/>
                <a:cs typeface="+mn-cs"/>
              </a:rPr>
              <a:t>CONTROL IN THE MODERN ERA</a:t>
            </a:r>
            <a:endParaRPr lang="en-US" dirty="0"/>
          </a:p>
        </p:txBody>
      </p:sp>
      <p:sp>
        <p:nvSpPr>
          <p:cNvPr id="4" name="Slide Number Placeholder 3"/>
          <p:cNvSpPr>
            <a:spLocks noGrp="1"/>
          </p:cNvSpPr>
          <p:nvPr>
            <p:ph type="sldNum" sz="quarter" idx="10"/>
          </p:nvPr>
        </p:nvSpPr>
        <p:spPr/>
        <p:txBody>
          <a:bodyPr/>
          <a:lstStyle/>
          <a:p>
            <a:fld id="{9DE98398-AF2E-4C93-BE7A-2194791AF376}" type="slidenum">
              <a:rPr lang="en-US" smtClean="0"/>
              <a:pPr/>
              <a:t>69</a:t>
            </a:fld>
            <a:endParaRPr lang="en-US"/>
          </a:p>
        </p:txBody>
      </p:sp>
    </p:spTree>
    <p:extLst>
      <p:ext uri="{BB962C8B-B14F-4D97-AF65-F5344CB8AC3E}">
        <p14:creationId xmlns:p14="http://schemas.microsoft.com/office/powerpoint/2010/main" val="1902518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2. Disease-specific survival (DSS) for the study</a:t>
            </a:r>
          </a:p>
          <a:p>
            <a:r>
              <a:rPr lang="en-US" sz="1200" b="0" i="0" u="none" strike="noStrike" kern="1200" baseline="0" dirty="0" err="1" smtClean="0">
                <a:solidFill>
                  <a:schemeClr val="tx1"/>
                </a:solidFill>
                <a:latin typeface="+mn-lt"/>
                <a:ea typeface="+mn-ea"/>
                <a:cs typeface="+mn-cs"/>
              </a:rPr>
              <a:t>cohortDepartment</a:t>
            </a:r>
            <a:r>
              <a:rPr lang="en-US" sz="1200" b="0" i="0" u="none" strike="noStrike" kern="1200" baseline="0" dirty="0" smtClean="0">
                <a:solidFill>
                  <a:schemeClr val="tx1"/>
                </a:solidFill>
                <a:latin typeface="+mn-lt"/>
                <a:ea typeface="+mn-ea"/>
                <a:cs typeface="+mn-cs"/>
              </a:rPr>
              <a:t> of Radiation Oncology, The University of Texas M. D. Anderson Cancer Center,</a:t>
            </a:r>
          </a:p>
          <a:p>
            <a:r>
              <a:rPr lang="en-US" sz="1200" b="0" i="0" u="none" strike="noStrike" kern="1200" baseline="0" dirty="0" smtClean="0">
                <a:solidFill>
                  <a:schemeClr val="tx1"/>
                </a:solidFill>
                <a:latin typeface="+mn-lt"/>
                <a:ea typeface="+mn-ea"/>
                <a:cs typeface="+mn-cs"/>
              </a:rPr>
              <a:t>Houston, Texas. E-mail: docdls@mdanderson.org</a:t>
            </a:r>
          </a:p>
          <a:p>
            <a:r>
              <a:rPr lang="en-US" sz="1200" b="0" i="0" u="none" strike="noStrike" kern="1200" baseline="0" dirty="0" smtClean="0">
                <a:solidFill>
                  <a:schemeClr val="tx1"/>
                </a:solidFill>
                <a:latin typeface="+mn-lt"/>
                <a:ea typeface="+mn-ea"/>
                <a:cs typeface="+mn-cs"/>
              </a:rPr>
              <a:t>2 Department of Experimental Diagnostic Imaging, The University of Texas</a:t>
            </a:r>
          </a:p>
          <a:p>
            <a:r>
              <a:rPr lang="en-US" sz="1200" b="0" i="0" u="none" strike="noStrike" kern="1200" baseline="0" dirty="0" smtClean="0">
                <a:solidFill>
                  <a:schemeClr val="tx1"/>
                </a:solidFill>
                <a:latin typeface="+mn-lt"/>
                <a:ea typeface="+mn-ea"/>
                <a:cs typeface="+mn-cs"/>
              </a:rPr>
              <a:t>M. D. Anderson Cancer Center, Houston, Texas</a:t>
            </a:r>
          </a:p>
          <a:p>
            <a:r>
              <a:rPr lang="en-US" sz="1200" b="0" i="0" u="none" strike="noStrike" kern="1200" baseline="0" dirty="0" smtClean="0">
                <a:solidFill>
                  <a:schemeClr val="tx1"/>
                </a:solidFill>
                <a:latin typeface="+mn-lt"/>
                <a:ea typeface="+mn-ea"/>
                <a:cs typeface="+mn-cs"/>
              </a:rPr>
              <a:t>3 Department of Endocrine Neoplasia and Hormonal Disorders, The University of Texas</a:t>
            </a:r>
          </a:p>
          <a:p>
            <a:r>
              <a:rPr lang="en-US" sz="1200" b="0" i="0" u="none" strike="noStrike" kern="1200" baseline="0" dirty="0" smtClean="0">
                <a:solidFill>
                  <a:schemeClr val="tx1"/>
                </a:solidFill>
                <a:latin typeface="+mn-lt"/>
                <a:ea typeface="+mn-ea"/>
                <a:cs typeface="+mn-cs"/>
              </a:rPr>
              <a:t>M. D. Anderson Cancer Center, Houston, Texas</a:t>
            </a:r>
          </a:p>
          <a:p>
            <a:r>
              <a:rPr lang="en-US" sz="1200" b="0" i="0" u="none" strike="noStrike" kern="1200" baseline="0" dirty="0" smtClean="0">
                <a:solidFill>
                  <a:schemeClr val="tx1"/>
                </a:solidFill>
                <a:latin typeface="+mn-lt"/>
                <a:ea typeface="+mn-ea"/>
                <a:cs typeface="+mn-cs"/>
              </a:rPr>
              <a:t>4 Department of Surgical Oncology, The University of Texas M. D. Anderson Cancer Center, Houston, Texas</a:t>
            </a:r>
          </a:p>
          <a:p>
            <a:r>
              <a:rPr lang="en-US" sz="1200" b="0" i="0" u="none" strike="noStrike" kern="1200" baseline="0" dirty="0" smtClean="0">
                <a:solidFill>
                  <a:schemeClr val="tx1"/>
                </a:solidFill>
                <a:latin typeface="+mn-lt"/>
                <a:ea typeface="+mn-ea"/>
                <a:cs typeface="+mn-cs"/>
              </a:rPr>
              <a:t>5 Department of Head and Neck Surgery, The University of Texas M. D. Anderson Cancer Center, Houston, Texas</a:t>
            </a:r>
            <a:endParaRPr lang="en-US" dirty="0"/>
          </a:p>
        </p:txBody>
      </p:sp>
      <p:sp>
        <p:nvSpPr>
          <p:cNvPr id="4" name="Slide Number Placeholder 3"/>
          <p:cNvSpPr>
            <a:spLocks noGrp="1"/>
          </p:cNvSpPr>
          <p:nvPr>
            <p:ph type="sldNum" sz="quarter" idx="10"/>
          </p:nvPr>
        </p:nvSpPr>
        <p:spPr/>
        <p:txBody>
          <a:bodyPr/>
          <a:lstStyle/>
          <a:p>
            <a:fld id="{9DE98398-AF2E-4C93-BE7A-2194791AF376}" type="slidenum">
              <a:rPr lang="en-US" smtClean="0"/>
              <a:pPr/>
              <a:t>70</a:t>
            </a:fld>
            <a:endParaRPr lang="en-US"/>
          </a:p>
        </p:txBody>
      </p:sp>
    </p:spTree>
    <p:extLst>
      <p:ext uri="{BB962C8B-B14F-4D97-AF65-F5344CB8AC3E}">
        <p14:creationId xmlns:p14="http://schemas.microsoft.com/office/powerpoint/2010/main" val="26662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3. Overall survival (OS) for the entire study cohort</a:t>
            </a:r>
          </a:p>
          <a:p>
            <a:r>
              <a:rPr lang="en-US" sz="1200" b="0" i="0" u="none" strike="noStrike" kern="1200" baseline="0" dirty="0" smtClean="0">
                <a:solidFill>
                  <a:schemeClr val="tx1"/>
                </a:solidFill>
                <a:latin typeface="+mn-lt"/>
                <a:ea typeface="+mn-ea"/>
                <a:cs typeface="+mn-cs"/>
              </a:rPr>
              <a:t>(A), and according to presence/absence of metastatic disease</a:t>
            </a:r>
          </a:p>
          <a:p>
            <a:r>
              <a:rPr lang="en-US" sz="1200" b="0" i="0" u="none" strike="noStrike" kern="1200" baseline="0" dirty="0" smtClean="0">
                <a:solidFill>
                  <a:schemeClr val="tx1"/>
                </a:solidFill>
                <a:latin typeface="+mn-lt"/>
                <a:ea typeface="+mn-ea"/>
                <a:cs typeface="+mn-cs"/>
              </a:rPr>
              <a:t>at the time of radiation (B) (p 5 .26 by log-rank testing).</a:t>
            </a:r>
            <a:endParaRPr lang="en-US" dirty="0"/>
          </a:p>
        </p:txBody>
      </p:sp>
      <p:sp>
        <p:nvSpPr>
          <p:cNvPr id="4" name="Slide Number Placeholder 3"/>
          <p:cNvSpPr>
            <a:spLocks noGrp="1"/>
          </p:cNvSpPr>
          <p:nvPr>
            <p:ph type="sldNum" sz="quarter" idx="10"/>
          </p:nvPr>
        </p:nvSpPr>
        <p:spPr/>
        <p:txBody>
          <a:bodyPr/>
          <a:lstStyle/>
          <a:p>
            <a:fld id="{9DE98398-AF2E-4C93-BE7A-2194791AF376}" type="slidenum">
              <a:rPr lang="en-US" smtClean="0"/>
              <a:pPr/>
              <a:t>71</a:t>
            </a:fld>
            <a:endParaRPr lang="en-US"/>
          </a:p>
        </p:txBody>
      </p:sp>
    </p:spTree>
    <p:extLst>
      <p:ext uri="{BB962C8B-B14F-4D97-AF65-F5344CB8AC3E}">
        <p14:creationId xmlns:p14="http://schemas.microsoft.com/office/powerpoint/2010/main" val="3832737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Bone scan and MRI of axial skeleton should be considered</a:t>
            </a:r>
            <a:r>
              <a:rPr lang="en-US" baseline="0" dirty="0" smtClean="0"/>
              <a:t> in patients with very elevated calcitonin levels.</a:t>
            </a:r>
            <a:endParaRPr lang="en-US" dirty="0"/>
          </a:p>
        </p:txBody>
      </p:sp>
      <p:sp>
        <p:nvSpPr>
          <p:cNvPr id="4" name="Slide Number Placeholder 3"/>
          <p:cNvSpPr>
            <a:spLocks noGrp="1"/>
          </p:cNvSpPr>
          <p:nvPr>
            <p:ph type="sldNum" sz="quarter" idx="10"/>
          </p:nvPr>
        </p:nvSpPr>
        <p:spPr/>
        <p:txBody>
          <a:bodyPr/>
          <a:lstStyle/>
          <a:p>
            <a:fld id="{9DE98398-AF2E-4C93-BE7A-2194791AF376}" type="slidenum">
              <a:rPr lang="en-US" smtClean="0"/>
              <a:pPr/>
              <a:t>73</a:t>
            </a:fld>
            <a:endParaRPr lang="en-US"/>
          </a:p>
        </p:txBody>
      </p:sp>
    </p:spTree>
    <p:extLst>
      <p:ext uri="{BB962C8B-B14F-4D97-AF65-F5344CB8AC3E}">
        <p14:creationId xmlns:p14="http://schemas.microsoft.com/office/powerpoint/2010/main" val="2335801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98398-AF2E-4C93-BE7A-2194791AF376}" type="slidenum">
              <a:rPr lang="en-US" smtClean="0"/>
              <a:pPr/>
              <a:t>78</a:t>
            </a:fld>
            <a:endParaRPr lang="en-US"/>
          </a:p>
        </p:txBody>
      </p:sp>
    </p:spTree>
    <p:extLst>
      <p:ext uri="{BB962C8B-B14F-4D97-AF65-F5344CB8AC3E}">
        <p14:creationId xmlns:p14="http://schemas.microsoft.com/office/powerpoint/2010/main" val="1078066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98398-AF2E-4C93-BE7A-2194791AF376}" type="slidenum">
              <a:rPr lang="en-US" smtClean="0"/>
              <a:pPr/>
              <a:t>79</a:t>
            </a:fld>
            <a:endParaRPr lang="en-US"/>
          </a:p>
        </p:txBody>
      </p:sp>
    </p:spTree>
    <p:extLst>
      <p:ext uri="{BB962C8B-B14F-4D97-AF65-F5344CB8AC3E}">
        <p14:creationId xmlns:p14="http://schemas.microsoft.com/office/powerpoint/2010/main" val="1078066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98398-AF2E-4C93-BE7A-2194791AF376}" type="slidenum">
              <a:rPr lang="en-US" smtClean="0"/>
              <a:pPr/>
              <a:t>83</a:t>
            </a:fld>
            <a:endParaRPr lang="en-US"/>
          </a:p>
        </p:txBody>
      </p:sp>
    </p:spTree>
    <p:extLst>
      <p:ext uri="{BB962C8B-B14F-4D97-AF65-F5344CB8AC3E}">
        <p14:creationId xmlns:p14="http://schemas.microsoft.com/office/powerpoint/2010/main" val="1438005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altLang="fa-IR" sz="1200" b="1" dirty="0" err="1" smtClean="0">
                <a:latin typeface="Arial" panose="020B0604020202020204" pitchFamily="34" charset="0"/>
              </a:rPr>
              <a:t>Locally</a:t>
            </a:r>
            <a:r>
              <a:rPr lang="fr-CH" altLang="fa-IR" sz="1200" b="1" dirty="0" smtClean="0">
                <a:latin typeface="Arial" panose="020B0604020202020204" pitchFamily="34" charset="0"/>
              </a:rPr>
              <a:t> </a:t>
            </a:r>
            <a:r>
              <a:rPr lang="fr-CH" altLang="fa-IR" sz="1200" b="1" dirty="0" err="1" smtClean="0">
                <a:latin typeface="Arial" panose="020B0604020202020204" pitchFamily="34" charset="0"/>
              </a:rPr>
              <a:t>advanced</a:t>
            </a:r>
            <a:r>
              <a:rPr lang="fr-CH" altLang="fa-IR" sz="1200" b="1" dirty="0" smtClean="0">
                <a:latin typeface="Arial" panose="020B0604020202020204" pitchFamily="34" charset="0"/>
              </a:rPr>
              <a:t> </a:t>
            </a:r>
            <a:r>
              <a:rPr lang="fr-CH" altLang="fa-IR" sz="1200" b="1" dirty="0" err="1" smtClean="0">
                <a:latin typeface="Arial" panose="020B0604020202020204" pitchFamily="34" charset="0"/>
              </a:rPr>
              <a:t>Medullary</a:t>
            </a:r>
            <a:r>
              <a:rPr lang="fr-CH" altLang="fa-IR" sz="1200" b="1" dirty="0" smtClean="0">
                <a:latin typeface="Arial" panose="020B0604020202020204" pitchFamily="34" charset="0"/>
              </a:rPr>
              <a:t> </a:t>
            </a:r>
            <a:r>
              <a:rPr lang="fr-CH" altLang="fa-IR" sz="1200" b="1" dirty="0" err="1" smtClean="0">
                <a:latin typeface="Arial" panose="020B0604020202020204" pitchFamily="34" charset="0"/>
              </a:rPr>
              <a:t>Thyroid</a:t>
            </a:r>
            <a:r>
              <a:rPr lang="fr-CH" altLang="fa-IR" sz="1200" b="1" dirty="0" smtClean="0">
                <a:latin typeface="Arial" panose="020B0604020202020204" pitchFamily="34" charset="0"/>
              </a:rPr>
              <a:t> Cancer</a:t>
            </a:r>
          </a:p>
          <a:p>
            <a:r>
              <a:rPr lang="fr-CH" altLang="en-US" sz="1200" b="1" dirty="0" smtClean="0">
                <a:latin typeface="Arial" panose="020B0604020202020204" pitchFamily="34" charset="0"/>
              </a:rPr>
              <a:t>Distant </a:t>
            </a:r>
            <a:r>
              <a:rPr lang="fr-CH" altLang="en-US" sz="1200" b="1" dirty="0" err="1" smtClean="0">
                <a:latin typeface="Arial" panose="020B0604020202020204" pitchFamily="34" charset="0"/>
              </a:rPr>
              <a:t>Metastases</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9DE98398-AF2E-4C93-BE7A-2194791AF376}" type="slidenum">
              <a:rPr lang="en-US" smtClean="0"/>
              <a:pPr/>
              <a:t>9</a:t>
            </a:fld>
            <a:endParaRPr lang="en-US"/>
          </a:p>
        </p:txBody>
      </p:sp>
    </p:spTree>
    <p:extLst>
      <p:ext uri="{BB962C8B-B14F-4D97-AF65-F5344CB8AC3E}">
        <p14:creationId xmlns:p14="http://schemas.microsoft.com/office/powerpoint/2010/main" val="232176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a-IR" smtClean="0"/>
              <a:t>Hypercortisolism or Cushing’s syndrome (CS) is a rare</a:t>
            </a:r>
            <a:br>
              <a:rPr lang="en-US" altLang="fa-IR" smtClean="0"/>
            </a:br>
            <a:r>
              <a:rPr lang="en-US" altLang="fa-IR" smtClean="0"/>
              <a:t>condition; effective treatments are necessary because of an</a:t>
            </a:r>
            <a:br>
              <a:rPr lang="en-US" altLang="fa-IR" smtClean="0"/>
            </a:br>
            <a:r>
              <a:rPr lang="en-US" altLang="fa-IR" smtClean="0"/>
              <a:t>increased morbidity and mortality if left untreated</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imes New Roman" panose="02020603050405020304" pitchFamily="18" charset="0"/>
              </a:defRPr>
            </a:lvl1pPr>
            <a:lvl2pPr marL="742950" indent="-285750">
              <a:defRPr sz="2400">
                <a:solidFill>
                  <a:schemeClr val="tx2"/>
                </a:solidFill>
                <a:latin typeface="Times New Roman" panose="02020603050405020304" pitchFamily="18" charset="0"/>
              </a:defRPr>
            </a:lvl2pPr>
            <a:lvl3pPr marL="1143000" indent="-228600">
              <a:defRPr sz="2400">
                <a:solidFill>
                  <a:schemeClr val="tx2"/>
                </a:solidFill>
                <a:latin typeface="Times New Roman" panose="02020603050405020304" pitchFamily="18" charset="0"/>
              </a:defRPr>
            </a:lvl3pPr>
            <a:lvl4pPr marL="1600200" indent="-228600">
              <a:defRPr sz="2400">
                <a:solidFill>
                  <a:schemeClr val="tx2"/>
                </a:solidFill>
                <a:latin typeface="Times New Roman" panose="02020603050405020304" pitchFamily="18" charset="0"/>
              </a:defRPr>
            </a:lvl4pPr>
            <a:lvl5pPr marL="2057400" indent="-228600">
              <a:defRPr sz="2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defRPr>
            </a:lvl9pPr>
          </a:lstStyle>
          <a:p>
            <a:fld id="{7456BD03-71FE-4124-8A49-C3F1F4B48849}" type="slidenum">
              <a:rPr lang="fr-CA" altLang="fa-IR" sz="1000" smtClean="0">
                <a:solidFill>
                  <a:schemeClr val="tx1"/>
                </a:solidFill>
              </a:rPr>
              <a:pPr/>
              <a:t>11</a:t>
            </a:fld>
            <a:endParaRPr lang="fr-CA" altLang="fa-IR" sz="1000" smtClean="0">
              <a:solidFill>
                <a:schemeClr val="tx1"/>
              </a:solidFill>
            </a:endParaRPr>
          </a:p>
        </p:txBody>
      </p:sp>
    </p:spTree>
    <p:extLst>
      <p:ext uri="{BB962C8B-B14F-4D97-AF65-F5344CB8AC3E}">
        <p14:creationId xmlns:p14="http://schemas.microsoft.com/office/powerpoint/2010/main" val="293610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extent and frequency of cross-sectional imaging is dependent on the magnitude and doubling time of calcitonin and CEA (see 'Persistent hypercalcitoninemia' above). In the absence of structurally identifiable disease, we do not suggest additional surgery or systemic therapies</a:t>
            </a:r>
            <a:endParaRPr lang="fa-IR"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imes New Roman" panose="02020603050405020304" pitchFamily="18" charset="0"/>
              </a:defRPr>
            </a:lvl1pPr>
            <a:lvl2pPr marL="742950" indent="-285750">
              <a:defRPr sz="2400">
                <a:solidFill>
                  <a:schemeClr val="tx2"/>
                </a:solidFill>
                <a:latin typeface="Times New Roman" panose="02020603050405020304" pitchFamily="18" charset="0"/>
              </a:defRPr>
            </a:lvl2pPr>
            <a:lvl3pPr marL="1143000" indent="-228600">
              <a:defRPr sz="2400">
                <a:solidFill>
                  <a:schemeClr val="tx2"/>
                </a:solidFill>
                <a:latin typeface="Times New Roman" panose="02020603050405020304" pitchFamily="18" charset="0"/>
              </a:defRPr>
            </a:lvl3pPr>
            <a:lvl4pPr marL="1600200" indent="-228600">
              <a:defRPr sz="2400">
                <a:solidFill>
                  <a:schemeClr val="tx2"/>
                </a:solidFill>
                <a:latin typeface="Times New Roman" panose="02020603050405020304" pitchFamily="18" charset="0"/>
              </a:defRPr>
            </a:lvl4pPr>
            <a:lvl5pPr marL="2057400" indent="-228600">
              <a:defRPr sz="2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defRPr>
            </a:lvl9pPr>
          </a:lstStyle>
          <a:p>
            <a:fld id="{FE314393-AD8A-4ED1-A092-6E73F629792E}" type="slidenum">
              <a:rPr lang="fr-CA" altLang="fa-IR" sz="1000" smtClean="0">
                <a:solidFill>
                  <a:schemeClr val="tx1"/>
                </a:solidFill>
              </a:rPr>
              <a:pPr/>
              <a:t>35</a:t>
            </a:fld>
            <a:endParaRPr lang="fr-CA" altLang="fa-IR" sz="1000" smtClean="0">
              <a:solidFill>
                <a:schemeClr val="tx1"/>
              </a:solidFill>
            </a:endParaRPr>
          </a:p>
        </p:txBody>
      </p:sp>
    </p:spTree>
    <p:extLst>
      <p:ext uri="{BB962C8B-B14F-4D97-AF65-F5344CB8AC3E}">
        <p14:creationId xmlns:p14="http://schemas.microsoft.com/office/powerpoint/2010/main" val="406733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the absence of gross residual disease, we also do not recommend routine use of postoperative EBRT as adjuvant therapy, even if the postoperative calcitonin and CEA values are abnormal. We reserve adjuvant EBRT for very select patients with extensive preoperative gross extrathyroidal extension or large volume, multicompartment macroscopic lymph node involvement  The lack of randomized prospective trials makes it difficult to provide definitive recommendations with regard to the use of EBRT as adjuvant therapy. We feel that EBRT in this setting </a:t>
            </a:r>
            <a:r>
              <a:rPr lang="en-US" altLang="en-US" smtClean="0">
                <a:solidFill>
                  <a:schemeClr val="accent2"/>
                </a:solidFill>
              </a:rPr>
              <a:t>may improve loco-regional control </a:t>
            </a:r>
            <a:r>
              <a:rPr lang="en-US" altLang="en-US" smtClean="0"/>
              <a:t>but are not convinced that there is an overall survival benefit [41]. Furthermore, the potential benefits of improved loco-regional control must be weighed against the wide range of acute and chronic toxicities associated with EBRT</a:t>
            </a:r>
            <a:endParaRPr lang="fa-IR"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imes New Roman" panose="02020603050405020304" pitchFamily="18" charset="0"/>
              </a:defRPr>
            </a:lvl1pPr>
            <a:lvl2pPr marL="742950" indent="-285750">
              <a:defRPr sz="2400">
                <a:solidFill>
                  <a:schemeClr val="tx2"/>
                </a:solidFill>
                <a:latin typeface="Times New Roman" panose="02020603050405020304" pitchFamily="18" charset="0"/>
              </a:defRPr>
            </a:lvl2pPr>
            <a:lvl3pPr marL="1143000" indent="-228600">
              <a:defRPr sz="2400">
                <a:solidFill>
                  <a:schemeClr val="tx2"/>
                </a:solidFill>
                <a:latin typeface="Times New Roman" panose="02020603050405020304" pitchFamily="18" charset="0"/>
              </a:defRPr>
            </a:lvl3pPr>
            <a:lvl4pPr marL="1600200" indent="-228600">
              <a:defRPr sz="2400">
                <a:solidFill>
                  <a:schemeClr val="tx2"/>
                </a:solidFill>
                <a:latin typeface="Times New Roman" panose="02020603050405020304" pitchFamily="18" charset="0"/>
              </a:defRPr>
            </a:lvl4pPr>
            <a:lvl5pPr marL="2057400" indent="-228600">
              <a:defRPr sz="2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defRPr>
            </a:lvl9pPr>
          </a:lstStyle>
          <a:p>
            <a:fld id="{F5D3BDBA-DDF8-4FE9-BA0F-FEAA98133036}" type="slidenum">
              <a:rPr lang="fr-CA" altLang="fa-IR" sz="1000" smtClean="0">
                <a:solidFill>
                  <a:schemeClr val="tx1"/>
                </a:solidFill>
              </a:rPr>
              <a:pPr/>
              <a:t>36</a:t>
            </a:fld>
            <a:endParaRPr lang="fr-CA" altLang="fa-IR" sz="1000" smtClean="0">
              <a:solidFill>
                <a:schemeClr val="tx1"/>
              </a:solidFill>
            </a:endParaRPr>
          </a:p>
        </p:txBody>
      </p:sp>
    </p:spTree>
    <p:extLst>
      <p:ext uri="{BB962C8B-B14F-4D97-AF65-F5344CB8AC3E}">
        <p14:creationId xmlns:p14="http://schemas.microsoft.com/office/powerpoint/2010/main" val="3234045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imes New Roman" panose="02020603050405020304" pitchFamily="18" charset="0"/>
              </a:defRPr>
            </a:lvl1pPr>
            <a:lvl2pPr marL="742950" indent="-285750">
              <a:defRPr sz="2400">
                <a:solidFill>
                  <a:schemeClr val="tx2"/>
                </a:solidFill>
                <a:latin typeface="Times New Roman" panose="02020603050405020304" pitchFamily="18" charset="0"/>
              </a:defRPr>
            </a:lvl2pPr>
            <a:lvl3pPr marL="1143000" indent="-228600">
              <a:defRPr sz="2400">
                <a:solidFill>
                  <a:schemeClr val="tx2"/>
                </a:solidFill>
                <a:latin typeface="Times New Roman" panose="02020603050405020304" pitchFamily="18" charset="0"/>
              </a:defRPr>
            </a:lvl3pPr>
            <a:lvl4pPr marL="1600200" indent="-228600">
              <a:defRPr sz="2400">
                <a:solidFill>
                  <a:schemeClr val="tx2"/>
                </a:solidFill>
                <a:latin typeface="Times New Roman" panose="02020603050405020304" pitchFamily="18" charset="0"/>
              </a:defRPr>
            </a:lvl4pPr>
            <a:lvl5pPr marL="2057400" indent="-228600">
              <a:defRPr sz="2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defRPr>
            </a:lvl9pPr>
          </a:lstStyle>
          <a:p>
            <a:fld id="{A1C681EC-F7C2-4B65-AE59-DB780F7AA8C6}" type="slidenum">
              <a:rPr lang="fr-CA" altLang="fa-IR" sz="1000" smtClean="0">
                <a:solidFill>
                  <a:schemeClr val="tx1"/>
                </a:solidFill>
              </a:rPr>
              <a:pPr/>
              <a:t>38</a:t>
            </a:fld>
            <a:endParaRPr lang="fr-CA" altLang="fa-IR" sz="1000" smtClean="0">
              <a:solidFill>
                <a:schemeClr val="tx1"/>
              </a:solidFill>
            </a:endParaRPr>
          </a:p>
        </p:txBody>
      </p:sp>
    </p:spTree>
    <p:extLst>
      <p:ext uri="{BB962C8B-B14F-4D97-AF65-F5344CB8AC3E}">
        <p14:creationId xmlns:p14="http://schemas.microsoft.com/office/powerpoint/2010/main" val="3034308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thyroid bed or soft tissue metastases) Small volume disease outside of cervical lymph nodes is usually the result of gross extrathyroidal extension into major structures in the neck, and it often reflects microscopic disease remaining after all macroscopic disease has been surgically Structurally identifiable small volume disease can also be a manifestation of an early soft tissue recurrence of MTC, in which case the initial treatment option would be surgical resection, which is then usually followed by EBRT (or occasionally EBRT alone if surgery is unlikely to be successful or likely to result in unacceptable morbidity</a:t>
            </a:r>
            <a:endParaRPr lang="fa-IR"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imes New Roman" panose="02020603050405020304" pitchFamily="18" charset="0"/>
              </a:defRPr>
            </a:lvl1pPr>
            <a:lvl2pPr marL="742950" indent="-285750">
              <a:defRPr sz="2400">
                <a:solidFill>
                  <a:schemeClr val="tx2"/>
                </a:solidFill>
                <a:latin typeface="Times New Roman" panose="02020603050405020304" pitchFamily="18" charset="0"/>
              </a:defRPr>
            </a:lvl2pPr>
            <a:lvl3pPr marL="1143000" indent="-228600">
              <a:defRPr sz="2400">
                <a:solidFill>
                  <a:schemeClr val="tx2"/>
                </a:solidFill>
                <a:latin typeface="Times New Roman" panose="02020603050405020304" pitchFamily="18" charset="0"/>
              </a:defRPr>
            </a:lvl3pPr>
            <a:lvl4pPr marL="1600200" indent="-228600">
              <a:defRPr sz="2400">
                <a:solidFill>
                  <a:schemeClr val="tx2"/>
                </a:solidFill>
                <a:latin typeface="Times New Roman" panose="02020603050405020304" pitchFamily="18" charset="0"/>
              </a:defRPr>
            </a:lvl4pPr>
            <a:lvl5pPr marL="2057400" indent="-228600">
              <a:defRPr sz="2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defRPr>
            </a:lvl9pPr>
          </a:lstStyle>
          <a:p>
            <a:fld id="{71A32AA8-E339-4584-8BBD-966765D90F3A}" type="slidenum">
              <a:rPr lang="fr-CA" altLang="fa-IR" sz="1000" smtClean="0">
                <a:solidFill>
                  <a:schemeClr val="tx1"/>
                </a:solidFill>
              </a:rPr>
              <a:pPr/>
              <a:t>39</a:t>
            </a:fld>
            <a:endParaRPr lang="fr-CA" altLang="fa-IR" sz="1000" smtClean="0">
              <a:solidFill>
                <a:schemeClr val="tx1"/>
              </a:solidFill>
            </a:endParaRPr>
          </a:p>
        </p:txBody>
      </p:sp>
    </p:spTree>
    <p:extLst>
      <p:ext uri="{BB962C8B-B14F-4D97-AF65-F5344CB8AC3E}">
        <p14:creationId xmlns:p14="http://schemas.microsoft.com/office/powerpoint/2010/main" val="224164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suggest active surveillance as the best management option. Reoperation is frequently not curative and can be associated with morbidity (</a:t>
            </a:r>
            <a:r>
              <a:rPr lang="en-US" altLang="en-US" dirty="0" err="1" smtClean="0"/>
              <a:t>ie</a:t>
            </a:r>
            <a:r>
              <a:rPr lang="en-US" altLang="en-US" dirty="0" smtClean="0"/>
              <a:t>, </a:t>
            </a:r>
            <a:r>
              <a:rPr lang="en-US" altLang="en-US" dirty="0" err="1" smtClean="0"/>
              <a:t>hypoparathyroidism</a:t>
            </a:r>
            <a:r>
              <a:rPr lang="en-US" altLang="en-US" dirty="0" smtClean="0"/>
              <a:t>, injury to recurrent laryngeal nerve or accessory nerve). In addition, observation of asymptomatic, stable lymph node metastases is nearly always recommended if the basal serum calcitonin is &gt;1000 </a:t>
            </a:r>
            <a:r>
              <a:rPr lang="en-US" altLang="en-US" dirty="0" err="1" smtClean="0"/>
              <a:t>pg</a:t>
            </a:r>
            <a:r>
              <a:rPr lang="en-US" altLang="en-US" dirty="0" smtClean="0"/>
              <a:t>/mL or if more than five metastatic lymph nodes were removed with a previous surgery, as reoperation is almost never curative in these settings Patients are followed with serial cross-sectional imaging at 6 to 12 month intervals, and surgical intervention is reserved for patients that have documented structural disease progression</a:t>
            </a:r>
            <a:endParaRPr lang="fa-IR" altLang="en-US"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imes New Roman" panose="02020603050405020304" pitchFamily="18" charset="0"/>
              </a:defRPr>
            </a:lvl1pPr>
            <a:lvl2pPr marL="742950" indent="-285750">
              <a:defRPr sz="2400">
                <a:solidFill>
                  <a:schemeClr val="tx2"/>
                </a:solidFill>
                <a:latin typeface="Times New Roman" panose="02020603050405020304" pitchFamily="18" charset="0"/>
              </a:defRPr>
            </a:lvl2pPr>
            <a:lvl3pPr marL="1143000" indent="-228600">
              <a:defRPr sz="2400">
                <a:solidFill>
                  <a:schemeClr val="tx2"/>
                </a:solidFill>
                <a:latin typeface="Times New Roman" panose="02020603050405020304" pitchFamily="18" charset="0"/>
              </a:defRPr>
            </a:lvl3pPr>
            <a:lvl4pPr marL="1600200" indent="-228600">
              <a:defRPr sz="2400">
                <a:solidFill>
                  <a:schemeClr val="tx2"/>
                </a:solidFill>
                <a:latin typeface="Times New Roman" panose="02020603050405020304" pitchFamily="18" charset="0"/>
              </a:defRPr>
            </a:lvl4pPr>
            <a:lvl5pPr marL="2057400" indent="-228600">
              <a:defRPr sz="24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2"/>
                </a:solidFill>
                <a:latin typeface="Times New Roman" panose="02020603050405020304" pitchFamily="18" charset="0"/>
              </a:defRPr>
            </a:lvl9pPr>
          </a:lstStyle>
          <a:p>
            <a:fld id="{2A28B3FD-11D0-43CA-82AA-219FF3A916F7}" type="slidenum">
              <a:rPr lang="fr-CA" altLang="fa-IR" sz="1000" smtClean="0">
                <a:solidFill>
                  <a:schemeClr val="tx1"/>
                </a:solidFill>
              </a:rPr>
              <a:pPr/>
              <a:t>40</a:t>
            </a:fld>
            <a:endParaRPr lang="fr-CA" altLang="fa-IR" sz="1000" smtClean="0">
              <a:solidFill>
                <a:schemeClr val="tx1"/>
              </a:solidFill>
            </a:endParaRPr>
          </a:p>
        </p:txBody>
      </p:sp>
    </p:spTree>
    <p:extLst>
      <p:ext uri="{BB962C8B-B14F-4D97-AF65-F5344CB8AC3E}">
        <p14:creationId xmlns:p14="http://schemas.microsoft.com/office/powerpoint/2010/main" val="21708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5233FD-5A88-4B61-BE86-D294762D6F6C}"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D404C-6BD9-4291-8853-448D1A5B86E8}" type="slidenum">
              <a:rPr lang="en-US" smtClean="0"/>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233FD-5A88-4B61-BE86-D294762D6F6C}"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D404C-6BD9-4291-8853-448D1A5B86E8}" type="slidenum">
              <a:rPr lang="en-US" smtClean="0"/>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233FD-5A88-4B61-BE86-D294762D6F6C}"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D404C-6BD9-4291-8853-448D1A5B86E8}" type="slidenum">
              <a:rPr lang="en-US" smtClean="0"/>
              <a:pPr/>
              <a:t>‹#›</a:t>
            </a:fld>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46568" y="1656909"/>
            <a:ext cx="8229600" cy="4525963"/>
          </a:xfrm>
        </p:spPr>
        <p:txBody>
          <a:bodyPr/>
          <a:lstStyle>
            <a:lvl1pPr>
              <a:lnSpc>
                <a:spcPct val="90000"/>
              </a:lnSpc>
              <a:spcBef>
                <a:spcPts val="900"/>
              </a:spcBef>
              <a:spcAft>
                <a:spcPts val="0"/>
              </a:spcAft>
              <a:defRPr/>
            </a:lvl1pPr>
            <a:lvl2pPr>
              <a:lnSpc>
                <a:spcPct val="90000"/>
              </a:lnSpc>
              <a:spcBef>
                <a:spcPts val="450"/>
              </a:spcBef>
              <a:spcAft>
                <a:spcPts val="0"/>
              </a:spcAft>
              <a:defRPr/>
            </a:lvl2pPr>
            <a:lvl3pPr>
              <a:lnSpc>
                <a:spcPct val="90000"/>
              </a:lnSpc>
              <a:spcBef>
                <a:spcPts val="450"/>
              </a:spcBef>
              <a:spcAft>
                <a:spcPts val="0"/>
              </a:spcAft>
              <a:defRPr/>
            </a:lvl3pPr>
            <a:lvl4pPr>
              <a:lnSpc>
                <a:spcPct val="90000"/>
              </a:lnSpc>
              <a:spcBef>
                <a:spcPts val="450"/>
              </a:spcBef>
              <a:spcAft>
                <a:spcPts val="0"/>
              </a:spcAft>
              <a:defRPr/>
            </a:lvl4pPr>
            <a:lvl5pPr>
              <a:lnSpc>
                <a:spcPct val="90000"/>
              </a:lnSpc>
              <a:spcBef>
                <a:spcPts val="45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7"/>
          <p:cNvSpPr>
            <a:spLocks noGrp="1" noChangeArrowheads="1"/>
          </p:cNvSpPr>
          <p:nvPr>
            <p:ph type="dt" sz="half" idx="10"/>
          </p:nvPr>
        </p:nvSpPr>
        <p:spPr>
          <a:ln/>
        </p:spPr>
        <p:txBody>
          <a:bodyPr/>
          <a:lstStyle>
            <a:lvl1pPr>
              <a:defRPr/>
            </a:lvl1pPr>
          </a:lstStyle>
          <a:p>
            <a:fld id="{11945CFF-A34E-4A23-B3F8-31171EB67366}" type="datetimeFigureOut">
              <a:rPr lang="en-US" smtClean="0"/>
              <a:pPr/>
              <a:t>11/14/2018</a:t>
            </a:fld>
            <a:endParaRPr lang="en-US"/>
          </a:p>
        </p:txBody>
      </p:sp>
      <p:sp>
        <p:nvSpPr>
          <p:cNvPr id="5" name="Rectangle 8"/>
          <p:cNvSpPr>
            <a:spLocks noGrp="1" noChangeArrowheads="1"/>
          </p:cNvSpPr>
          <p:nvPr>
            <p:ph type="ftr" sz="quarter" idx="11"/>
          </p:nvPr>
        </p:nvSpPr>
        <p:spPr>
          <a:ln/>
        </p:spPr>
        <p:txBody>
          <a:bodyPr/>
          <a:lstStyle>
            <a:lvl1pPr>
              <a:defRPr/>
            </a:lvl1pPr>
          </a:lstStyle>
          <a:p>
            <a:endParaRPr lang="en-US"/>
          </a:p>
        </p:txBody>
      </p:sp>
      <p:sp>
        <p:nvSpPr>
          <p:cNvPr id="6" name="Rectangle 9"/>
          <p:cNvSpPr>
            <a:spLocks noGrp="1" noChangeArrowheads="1"/>
          </p:cNvSpPr>
          <p:nvPr>
            <p:ph type="sldNum" sz="quarter" idx="12"/>
          </p:nvPr>
        </p:nvSpPr>
        <p:spPr>
          <a:ln/>
        </p:spPr>
        <p:txBody>
          <a:bodyPr/>
          <a:lstStyle>
            <a:lvl1pPr>
              <a:defRPr/>
            </a:lvl1pPr>
          </a:lstStyle>
          <a:p>
            <a:fld id="{429AF23C-7891-4C76-A6E3-2AD940B12FBC}" type="slidenum">
              <a:rPr lang="en-US" smtClean="0"/>
              <a:pPr/>
              <a:t>‹#›</a:t>
            </a:fld>
            <a:endParaRPr lang="en-US"/>
          </a:p>
        </p:txBody>
      </p:sp>
      <p:sp>
        <p:nvSpPr>
          <p:cNvPr id="10" name="Content Placeholder 9"/>
          <p:cNvSpPr>
            <a:spLocks noGrp="1"/>
          </p:cNvSpPr>
          <p:nvPr>
            <p:ph sz="quarter" idx="13"/>
          </p:nvPr>
        </p:nvSpPr>
        <p:spPr>
          <a:xfrm>
            <a:off x="457200" y="6365115"/>
            <a:ext cx="8307388" cy="188087"/>
          </a:xfrm>
        </p:spPr>
        <p:txBody>
          <a:bodyPr anchor="b"/>
          <a:lstStyle>
            <a:lvl1pPr marL="137160" indent="-137160">
              <a:lnSpc>
                <a:spcPct val="85000"/>
              </a:lnSpc>
              <a:spcBef>
                <a:spcPts val="0"/>
              </a:spcBef>
              <a:buNone/>
              <a:defRPr sz="750"/>
            </a:lvl1pPr>
          </a:lstStyle>
          <a:p>
            <a:pPr lvl="0"/>
            <a:r>
              <a:rPr lang="en-US"/>
              <a:t>Click to edit Master text styles</a:t>
            </a:r>
          </a:p>
        </p:txBody>
      </p:sp>
    </p:spTree>
    <p:extLst>
      <p:ext uri="{BB962C8B-B14F-4D97-AF65-F5344CB8AC3E}">
        <p14:creationId xmlns:p14="http://schemas.microsoft.com/office/powerpoint/2010/main" val="421392226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46568" y="1656909"/>
            <a:ext cx="8229600" cy="4525963"/>
          </a:xfrm>
        </p:spPr>
        <p:txBody>
          <a:bodyPr/>
          <a:lstStyle>
            <a:lvl1pPr>
              <a:lnSpc>
                <a:spcPct val="90000"/>
              </a:lnSpc>
              <a:spcBef>
                <a:spcPts val="900"/>
              </a:spcBef>
              <a:spcAft>
                <a:spcPts val="0"/>
              </a:spcAft>
              <a:defRPr/>
            </a:lvl1pPr>
            <a:lvl2pPr>
              <a:lnSpc>
                <a:spcPct val="90000"/>
              </a:lnSpc>
              <a:spcBef>
                <a:spcPts val="450"/>
              </a:spcBef>
              <a:spcAft>
                <a:spcPts val="0"/>
              </a:spcAft>
              <a:defRPr/>
            </a:lvl2pPr>
            <a:lvl3pPr>
              <a:lnSpc>
                <a:spcPct val="90000"/>
              </a:lnSpc>
              <a:spcBef>
                <a:spcPts val="450"/>
              </a:spcBef>
              <a:spcAft>
                <a:spcPts val="0"/>
              </a:spcAft>
              <a:defRPr/>
            </a:lvl3pPr>
            <a:lvl4pPr>
              <a:lnSpc>
                <a:spcPct val="90000"/>
              </a:lnSpc>
              <a:spcBef>
                <a:spcPts val="450"/>
              </a:spcBef>
              <a:spcAft>
                <a:spcPts val="0"/>
              </a:spcAft>
              <a:defRPr/>
            </a:lvl4pPr>
            <a:lvl5pPr>
              <a:lnSpc>
                <a:spcPct val="90000"/>
              </a:lnSpc>
              <a:spcBef>
                <a:spcPts val="45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7"/>
          <p:cNvSpPr>
            <a:spLocks noGrp="1" noChangeArrowheads="1"/>
          </p:cNvSpPr>
          <p:nvPr>
            <p:ph type="dt" sz="half" idx="10"/>
          </p:nvPr>
        </p:nvSpPr>
        <p:spPr>
          <a:ln/>
        </p:spPr>
        <p:txBody>
          <a:bodyPr/>
          <a:lstStyle>
            <a:lvl1pPr>
              <a:defRPr/>
            </a:lvl1pPr>
          </a:lstStyle>
          <a:p>
            <a:fld id="{11945CFF-A34E-4A23-B3F8-31171EB67366}" type="datetimeFigureOut">
              <a:rPr lang="en-US" smtClean="0"/>
              <a:pPr/>
              <a:t>11/14/2018</a:t>
            </a:fld>
            <a:endParaRPr lang="en-US"/>
          </a:p>
        </p:txBody>
      </p:sp>
      <p:sp>
        <p:nvSpPr>
          <p:cNvPr id="5" name="Rectangle 8"/>
          <p:cNvSpPr>
            <a:spLocks noGrp="1" noChangeArrowheads="1"/>
          </p:cNvSpPr>
          <p:nvPr>
            <p:ph type="ftr" sz="quarter" idx="11"/>
          </p:nvPr>
        </p:nvSpPr>
        <p:spPr>
          <a:ln/>
        </p:spPr>
        <p:txBody>
          <a:bodyPr/>
          <a:lstStyle>
            <a:lvl1pPr>
              <a:defRPr/>
            </a:lvl1pPr>
          </a:lstStyle>
          <a:p>
            <a:endParaRPr lang="en-US"/>
          </a:p>
        </p:txBody>
      </p:sp>
      <p:sp>
        <p:nvSpPr>
          <p:cNvPr id="6" name="Rectangle 9"/>
          <p:cNvSpPr>
            <a:spLocks noGrp="1" noChangeArrowheads="1"/>
          </p:cNvSpPr>
          <p:nvPr>
            <p:ph type="sldNum" sz="quarter" idx="12"/>
          </p:nvPr>
        </p:nvSpPr>
        <p:spPr>
          <a:ln/>
        </p:spPr>
        <p:txBody>
          <a:bodyPr/>
          <a:lstStyle>
            <a:lvl1pPr>
              <a:defRPr/>
            </a:lvl1pPr>
          </a:lstStyle>
          <a:p>
            <a:fld id="{429AF23C-7891-4C76-A6E3-2AD940B12FBC}" type="slidenum">
              <a:rPr lang="en-US" smtClean="0"/>
              <a:pPr/>
              <a:t>‹#›</a:t>
            </a:fld>
            <a:endParaRPr lang="en-US"/>
          </a:p>
        </p:txBody>
      </p:sp>
      <p:sp>
        <p:nvSpPr>
          <p:cNvPr id="10" name="Content Placeholder 9"/>
          <p:cNvSpPr>
            <a:spLocks noGrp="1"/>
          </p:cNvSpPr>
          <p:nvPr>
            <p:ph sz="quarter" idx="13"/>
          </p:nvPr>
        </p:nvSpPr>
        <p:spPr>
          <a:xfrm>
            <a:off x="457200" y="6365115"/>
            <a:ext cx="8307388" cy="188087"/>
          </a:xfrm>
        </p:spPr>
        <p:txBody>
          <a:bodyPr anchor="b"/>
          <a:lstStyle>
            <a:lvl1pPr marL="137160" indent="-137160">
              <a:lnSpc>
                <a:spcPct val="85000"/>
              </a:lnSpc>
              <a:spcBef>
                <a:spcPts val="0"/>
              </a:spcBef>
              <a:buNone/>
              <a:defRPr sz="750"/>
            </a:lvl1pPr>
          </a:lstStyle>
          <a:p>
            <a:pPr lvl="0"/>
            <a:r>
              <a:rPr lang="en-US"/>
              <a:t>Click to edit Master text styles</a:t>
            </a:r>
          </a:p>
        </p:txBody>
      </p:sp>
    </p:spTree>
    <p:extLst>
      <p:ext uri="{BB962C8B-B14F-4D97-AF65-F5344CB8AC3E}">
        <p14:creationId xmlns:p14="http://schemas.microsoft.com/office/powerpoint/2010/main" val="3122179622"/>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46568" y="1656909"/>
            <a:ext cx="8229600" cy="4525963"/>
          </a:xfrm>
        </p:spPr>
        <p:txBody>
          <a:bodyPr/>
          <a:lstStyle>
            <a:lvl1pPr>
              <a:lnSpc>
                <a:spcPct val="90000"/>
              </a:lnSpc>
              <a:spcBef>
                <a:spcPts val="900"/>
              </a:spcBef>
              <a:spcAft>
                <a:spcPts val="0"/>
              </a:spcAft>
              <a:defRPr/>
            </a:lvl1pPr>
            <a:lvl2pPr>
              <a:lnSpc>
                <a:spcPct val="90000"/>
              </a:lnSpc>
              <a:spcBef>
                <a:spcPts val="450"/>
              </a:spcBef>
              <a:spcAft>
                <a:spcPts val="0"/>
              </a:spcAft>
              <a:defRPr/>
            </a:lvl2pPr>
            <a:lvl3pPr>
              <a:lnSpc>
                <a:spcPct val="90000"/>
              </a:lnSpc>
              <a:spcBef>
                <a:spcPts val="450"/>
              </a:spcBef>
              <a:spcAft>
                <a:spcPts val="0"/>
              </a:spcAft>
              <a:defRPr/>
            </a:lvl3pPr>
            <a:lvl4pPr>
              <a:lnSpc>
                <a:spcPct val="90000"/>
              </a:lnSpc>
              <a:spcBef>
                <a:spcPts val="450"/>
              </a:spcBef>
              <a:spcAft>
                <a:spcPts val="0"/>
              </a:spcAft>
              <a:defRPr/>
            </a:lvl4pPr>
            <a:lvl5pPr>
              <a:lnSpc>
                <a:spcPct val="90000"/>
              </a:lnSpc>
              <a:spcBef>
                <a:spcPts val="45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7"/>
          <p:cNvSpPr>
            <a:spLocks noGrp="1" noChangeArrowheads="1"/>
          </p:cNvSpPr>
          <p:nvPr>
            <p:ph type="dt" sz="half" idx="10"/>
          </p:nvPr>
        </p:nvSpPr>
        <p:spPr>
          <a:ln/>
        </p:spPr>
        <p:txBody>
          <a:bodyPr/>
          <a:lstStyle>
            <a:lvl1pPr>
              <a:defRPr/>
            </a:lvl1pPr>
          </a:lstStyle>
          <a:p>
            <a:fld id="{11945CFF-A34E-4A23-B3F8-31171EB67366}" type="datetimeFigureOut">
              <a:rPr lang="en-US" smtClean="0"/>
              <a:pPr/>
              <a:t>11/14/2018</a:t>
            </a:fld>
            <a:endParaRPr lang="en-US"/>
          </a:p>
        </p:txBody>
      </p:sp>
      <p:sp>
        <p:nvSpPr>
          <p:cNvPr id="5" name="Rectangle 8"/>
          <p:cNvSpPr>
            <a:spLocks noGrp="1" noChangeArrowheads="1"/>
          </p:cNvSpPr>
          <p:nvPr>
            <p:ph type="ftr" sz="quarter" idx="11"/>
          </p:nvPr>
        </p:nvSpPr>
        <p:spPr>
          <a:ln/>
        </p:spPr>
        <p:txBody>
          <a:bodyPr/>
          <a:lstStyle>
            <a:lvl1pPr>
              <a:defRPr/>
            </a:lvl1pPr>
          </a:lstStyle>
          <a:p>
            <a:endParaRPr lang="en-US"/>
          </a:p>
        </p:txBody>
      </p:sp>
      <p:sp>
        <p:nvSpPr>
          <p:cNvPr id="6" name="Rectangle 9"/>
          <p:cNvSpPr>
            <a:spLocks noGrp="1" noChangeArrowheads="1"/>
          </p:cNvSpPr>
          <p:nvPr>
            <p:ph type="sldNum" sz="quarter" idx="12"/>
          </p:nvPr>
        </p:nvSpPr>
        <p:spPr>
          <a:ln/>
        </p:spPr>
        <p:txBody>
          <a:bodyPr/>
          <a:lstStyle>
            <a:lvl1pPr>
              <a:defRPr/>
            </a:lvl1pPr>
          </a:lstStyle>
          <a:p>
            <a:fld id="{429AF23C-7891-4C76-A6E3-2AD940B12FBC}" type="slidenum">
              <a:rPr lang="en-US" smtClean="0"/>
              <a:pPr/>
              <a:t>‹#›</a:t>
            </a:fld>
            <a:endParaRPr lang="en-US"/>
          </a:p>
        </p:txBody>
      </p:sp>
      <p:sp>
        <p:nvSpPr>
          <p:cNvPr id="10" name="Content Placeholder 9"/>
          <p:cNvSpPr>
            <a:spLocks noGrp="1"/>
          </p:cNvSpPr>
          <p:nvPr>
            <p:ph sz="quarter" idx="13"/>
          </p:nvPr>
        </p:nvSpPr>
        <p:spPr>
          <a:xfrm>
            <a:off x="457200" y="6365115"/>
            <a:ext cx="8307388" cy="188087"/>
          </a:xfrm>
        </p:spPr>
        <p:txBody>
          <a:bodyPr anchor="b"/>
          <a:lstStyle>
            <a:lvl1pPr marL="137160" indent="-137160">
              <a:lnSpc>
                <a:spcPct val="85000"/>
              </a:lnSpc>
              <a:spcBef>
                <a:spcPts val="0"/>
              </a:spcBef>
              <a:buNone/>
              <a:defRPr sz="750"/>
            </a:lvl1pPr>
          </a:lstStyle>
          <a:p>
            <a:pPr lvl="0"/>
            <a:r>
              <a:rPr lang="en-US"/>
              <a:t>Click to edit Master text styles</a:t>
            </a:r>
          </a:p>
        </p:txBody>
      </p:sp>
    </p:spTree>
    <p:extLst>
      <p:ext uri="{BB962C8B-B14F-4D97-AF65-F5344CB8AC3E}">
        <p14:creationId xmlns:p14="http://schemas.microsoft.com/office/powerpoint/2010/main" val="382236189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46568" y="1656909"/>
            <a:ext cx="8229600" cy="4525963"/>
          </a:xfrm>
        </p:spPr>
        <p:txBody>
          <a:bodyPr/>
          <a:lstStyle>
            <a:lvl1pPr>
              <a:lnSpc>
                <a:spcPct val="90000"/>
              </a:lnSpc>
              <a:spcBef>
                <a:spcPts val="900"/>
              </a:spcBef>
              <a:spcAft>
                <a:spcPts val="0"/>
              </a:spcAft>
              <a:defRPr/>
            </a:lvl1pPr>
            <a:lvl2pPr>
              <a:lnSpc>
                <a:spcPct val="90000"/>
              </a:lnSpc>
              <a:spcBef>
                <a:spcPts val="450"/>
              </a:spcBef>
              <a:spcAft>
                <a:spcPts val="0"/>
              </a:spcAft>
              <a:defRPr/>
            </a:lvl2pPr>
            <a:lvl3pPr>
              <a:lnSpc>
                <a:spcPct val="90000"/>
              </a:lnSpc>
              <a:spcBef>
                <a:spcPts val="450"/>
              </a:spcBef>
              <a:spcAft>
                <a:spcPts val="0"/>
              </a:spcAft>
              <a:defRPr/>
            </a:lvl3pPr>
            <a:lvl4pPr>
              <a:lnSpc>
                <a:spcPct val="90000"/>
              </a:lnSpc>
              <a:spcBef>
                <a:spcPts val="450"/>
              </a:spcBef>
              <a:spcAft>
                <a:spcPts val="0"/>
              </a:spcAft>
              <a:defRPr/>
            </a:lvl4pPr>
            <a:lvl5pPr>
              <a:lnSpc>
                <a:spcPct val="90000"/>
              </a:lnSpc>
              <a:spcBef>
                <a:spcPts val="45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7"/>
          <p:cNvSpPr>
            <a:spLocks noGrp="1" noChangeArrowheads="1"/>
          </p:cNvSpPr>
          <p:nvPr>
            <p:ph type="dt" sz="half" idx="10"/>
          </p:nvPr>
        </p:nvSpPr>
        <p:spPr>
          <a:ln/>
        </p:spPr>
        <p:txBody>
          <a:bodyPr/>
          <a:lstStyle>
            <a:lvl1pPr>
              <a:defRPr/>
            </a:lvl1pPr>
          </a:lstStyle>
          <a:p>
            <a:fld id="{11945CFF-A34E-4A23-B3F8-31171EB67366}" type="datetimeFigureOut">
              <a:rPr lang="en-US" smtClean="0"/>
              <a:pPr/>
              <a:t>11/14/2018</a:t>
            </a:fld>
            <a:endParaRPr lang="en-US"/>
          </a:p>
        </p:txBody>
      </p:sp>
      <p:sp>
        <p:nvSpPr>
          <p:cNvPr id="5" name="Rectangle 8"/>
          <p:cNvSpPr>
            <a:spLocks noGrp="1" noChangeArrowheads="1"/>
          </p:cNvSpPr>
          <p:nvPr>
            <p:ph type="ftr" sz="quarter" idx="11"/>
          </p:nvPr>
        </p:nvSpPr>
        <p:spPr>
          <a:ln/>
        </p:spPr>
        <p:txBody>
          <a:bodyPr/>
          <a:lstStyle>
            <a:lvl1pPr>
              <a:defRPr/>
            </a:lvl1pPr>
          </a:lstStyle>
          <a:p>
            <a:endParaRPr lang="en-US"/>
          </a:p>
        </p:txBody>
      </p:sp>
      <p:sp>
        <p:nvSpPr>
          <p:cNvPr id="6" name="Rectangle 9"/>
          <p:cNvSpPr>
            <a:spLocks noGrp="1" noChangeArrowheads="1"/>
          </p:cNvSpPr>
          <p:nvPr>
            <p:ph type="sldNum" sz="quarter" idx="12"/>
          </p:nvPr>
        </p:nvSpPr>
        <p:spPr>
          <a:ln/>
        </p:spPr>
        <p:txBody>
          <a:bodyPr/>
          <a:lstStyle>
            <a:lvl1pPr>
              <a:defRPr/>
            </a:lvl1pPr>
          </a:lstStyle>
          <a:p>
            <a:fld id="{429AF23C-7891-4C76-A6E3-2AD940B12FBC}" type="slidenum">
              <a:rPr lang="en-US" smtClean="0"/>
              <a:pPr/>
              <a:t>‹#›</a:t>
            </a:fld>
            <a:endParaRPr lang="en-US"/>
          </a:p>
        </p:txBody>
      </p:sp>
      <p:sp>
        <p:nvSpPr>
          <p:cNvPr id="10" name="Content Placeholder 9"/>
          <p:cNvSpPr>
            <a:spLocks noGrp="1"/>
          </p:cNvSpPr>
          <p:nvPr>
            <p:ph sz="quarter" idx="13"/>
          </p:nvPr>
        </p:nvSpPr>
        <p:spPr>
          <a:xfrm>
            <a:off x="457200" y="6365115"/>
            <a:ext cx="8307388" cy="188087"/>
          </a:xfrm>
        </p:spPr>
        <p:txBody>
          <a:bodyPr anchor="b"/>
          <a:lstStyle>
            <a:lvl1pPr marL="137160" indent="-137160">
              <a:lnSpc>
                <a:spcPct val="85000"/>
              </a:lnSpc>
              <a:spcBef>
                <a:spcPts val="0"/>
              </a:spcBef>
              <a:buNone/>
              <a:defRPr sz="750"/>
            </a:lvl1pPr>
          </a:lstStyle>
          <a:p>
            <a:pPr lvl="0"/>
            <a:r>
              <a:rPr lang="en-US"/>
              <a:t>Click to edit Master text styles</a:t>
            </a:r>
          </a:p>
        </p:txBody>
      </p:sp>
    </p:spTree>
    <p:extLst>
      <p:ext uri="{BB962C8B-B14F-4D97-AF65-F5344CB8AC3E}">
        <p14:creationId xmlns:p14="http://schemas.microsoft.com/office/powerpoint/2010/main" val="38785118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46568" y="1656909"/>
            <a:ext cx="8229600" cy="4525963"/>
          </a:xfrm>
        </p:spPr>
        <p:txBody>
          <a:bodyPr/>
          <a:lstStyle>
            <a:lvl1pPr>
              <a:lnSpc>
                <a:spcPct val="90000"/>
              </a:lnSpc>
              <a:spcBef>
                <a:spcPts val="900"/>
              </a:spcBef>
              <a:spcAft>
                <a:spcPts val="0"/>
              </a:spcAft>
              <a:defRPr/>
            </a:lvl1pPr>
            <a:lvl2pPr>
              <a:lnSpc>
                <a:spcPct val="90000"/>
              </a:lnSpc>
              <a:spcBef>
                <a:spcPts val="450"/>
              </a:spcBef>
              <a:spcAft>
                <a:spcPts val="0"/>
              </a:spcAft>
              <a:defRPr/>
            </a:lvl2pPr>
            <a:lvl3pPr>
              <a:lnSpc>
                <a:spcPct val="90000"/>
              </a:lnSpc>
              <a:spcBef>
                <a:spcPts val="450"/>
              </a:spcBef>
              <a:spcAft>
                <a:spcPts val="0"/>
              </a:spcAft>
              <a:defRPr/>
            </a:lvl3pPr>
            <a:lvl4pPr>
              <a:lnSpc>
                <a:spcPct val="90000"/>
              </a:lnSpc>
              <a:spcBef>
                <a:spcPts val="450"/>
              </a:spcBef>
              <a:spcAft>
                <a:spcPts val="0"/>
              </a:spcAft>
              <a:defRPr/>
            </a:lvl4pPr>
            <a:lvl5pPr>
              <a:lnSpc>
                <a:spcPct val="90000"/>
              </a:lnSpc>
              <a:spcBef>
                <a:spcPts val="45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7"/>
          <p:cNvSpPr>
            <a:spLocks noGrp="1" noChangeArrowheads="1"/>
          </p:cNvSpPr>
          <p:nvPr>
            <p:ph type="dt" sz="half" idx="10"/>
          </p:nvPr>
        </p:nvSpPr>
        <p:spPr>
          <a:ln/>
        </p:spPr>
        <p:txBody>
          <a:bodyPr/>
          <a:lstStyle>
            <a:lvl1pPr>
              <a:defRPr/>
            </a:lvl1pPr>
          </a:lstStyle>
          <a:p>
            <a:fld id="{11945CFF-A34E-4A23-B3F8-31171EB67366}" type="datetimeFigureOut">
              <a:rPr lang="en-US" smtClean="0"/>
              <a:pPr/>
              <a:t>11/14/2018</a:t>
            </a:fld>
            <a:endParaRPr lang="en-US"/>
          </a:p>
        </p:txBody>
      </p:sp>
      <p:sp>
        <p:nvSpPr>
          <p:cNvPr id="5" name="Rectangle 8"/>
          <p:cNvSpPr>
            <a:spLocks noGrp="1" noChangeArrowheads="1"/>
          </p:cNvSpPr>
          <p:nvPr>
            <p:ph type="ftr" sz="quarter" idx="11"/>
          </p:nvPr>
        </p:nvSpPr>
        <p:spPr>
          <a:ln/>
        </p:spPr>
        <p:txBody>
          <a:bodyPr/>
          <a:lstStyle>
            <a:lvl1pPr>
              <a:defRPr/>
            </a:lvl1pPr>
          </a:lstStyle>
          <a:p>
            <a:endParaRPr lang="en-US"/>
          </a:p>
        </p:txBody>
      </p:sp>
      <p:sp>
        <p:nvSpPr>
          <p:cNvPr id="6" name="Rectangle 9"/>
          <p:cNvSpPr>
            <a:spLocks noGrp="1" noChangeArrowheads="1"/>
          </p:cNvSpPr>
          <p:nvPr>
            <p:ph type="sldNum" sz="quarter" idx="12"/>
          </p:nvPr>
        </p:nvSpPr>
        <p:spPr>
          <a:ln/>
        </p:spPr>
        <p:txBody>
          <a:bodyPr/>
          <a:lstStyle>
            <a:lvl1pPr>
              <a:defRPr/>
            </a:lvl1pPr>
          </a:lstStyle>
          <a:p>
            <a:fld id="{429AF23C-7891-4C76-A6E3-2AD940B12FBC}" type="slidenum">
              <a:rPr lang="en-US" smtClean="0"/>
              <a:pPr/>
              <a:t>‹#›</a:t>
            </a:fld>
            <a:endParaRPr lang="en-US"/>
          </a:p>
        </p:txBody>
      </p:sp>
      <p:sp>
        <p:nvSpPr>
          <p:cNvPr id="10" name="Content Placeholder 9"/>
          <p:cNvSpPr>
            <a:spLocks noGrp="1"/>
          </p:cNvSpPr>
          <p:nvPr>
            <p:ph sz="quarter" idx="13"/>
          </p:nvPr>
        </p:nvSpPr>
        <p:spPr>
          <a:xfrm>
            <a:off x="457200" y="6365115"/>
            <a:ext cx="8307388" cy="188087"/>
          </a:xfrm>
        </p:spPr>
        <p:txBody>
          <a:bodyPr anchor="b"/>
          <a:lstStyle>
            <a:lvl1pPr marL="137160" indent="-137160">
              <a:lnSpc>
                <a:spcPct val="85000"/>
              </a:lnSpc>
              <a:spcBef>
                <a:spcPts val="0"/>
              </a:spcBef>
              <a:buNone/>
              <a:defRPr sz="750"/>
            </a:lvl1pPr>
          </a:lstStyle>
          <a:p>
            <a:pPr lvl="0"/>
            <a:r>
              <a:rPr lang="en-US"/>
              <a:t>Click to edit Master text styles</a:t>
            </a:r>
          </a:p>
        </p:txBody>
      </p:sp>
    </p:spTree>
    <p:extLst>
      <p:ext uri="{BB962C8B-B14F-4D97-AF65-F5344CB8AC3E}">
        <p14:creationId xmlns:p14="http://schemas.microsoft.com/office/powerpoint/2010/main" val="3357931433"/>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46568" y="1656909"/>
            <a:ext cx="8229600" cy="4525963"/>
          </a:xfrm>
        </p:spPr>
        <p:txBody>
          <a:bodyPr/>
          <a:lstStyle>
            <a:lvl1pPr>
              <a:lnSpc>
                <a:spcPct val="90000"/>
              </a:lnSpc>
              <a:spcBef>
                <a:spcPts val="900"/>
              </a:spcBef>
              <a:spcAft>
                <a:spcPts val="0"/>
              </a:spcAft>
              <a:defRPr/>
            </a:lvl1pPr>
            <a:lvl2pPr>
              <a:lnSpc>
                <a:spcPct val="90000"/>
              </a:lnSpc>
              <a:spcBef>
                <a:spcPts val="450"/>
              </a:spcBef>
              <a:spcAft>
                <a:spcPts val="0"/>
              </a:spcAft>
              <a:defRPr/>
            </a:lvl2pPr>
            <a:lvl3pPr>
              <a:lnSpc>
                <a:spcPct val="90000"/>
              </a:lnSpc>
              <a:spcBef>
                <a:spcPts val="450"/>
              </a:spcBef>
              <a:spcAft>
                <a:spcPts val="0"/>
              </a:spcAft>
              <a:defRPr/>
            </a:lvl3pPr>
            <a:lvl4pPr>
              <a:lnSpc>
                <a:spcPct val="90000"/>
              </a:lnSpc>
              <a:spcBef>
                <a:spcPts val="450"/>
              </a:spcBef>
              <a:spcAft>
                <a:spcPts val="0"/>
              </a:spcAft>
              <a:defRPr/>
            </a:lvl4pPr>
            <a:lvl5pPr>
              <a:lnSpc>
                <a:spcPct val="90000"/>
              </a:lnSpc>
              <a:spcBef>
                <a:spcPts val="45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7"/>
          <p:cNvSpPr>
            <a:spLocks noGrp="1" noChangeArrowheads="1"/>
          </p:cNvSpPr>
          <p:nvPr>
            <p:ph type="dt" sz="half" idx="10"/>
          </p:nvPr>
        </p:nvSpPr>
        <p:spPr>
          <a:ln/>
        </p:spPr>
        <p:txBody>
          <a:bodyPr/>
          <a:lstStyle>
            <a:lvl1pPr>
              <a:defRPr/>
            </a:lvl1pPr>
          </a:lstStyle>
          <a:p>
            <a:fld id="{11945CFF-A34E-4A23-B3F8-31171EB67366}" type="datetimeFigureOut">
              <a:rPr lang="en-US" smtClean="0"/>
              <a:pPr/>
              <a:t>11/14/2018</a:t>
            </a:fld>
            <a:endParaRPr lang="en-US"/>
          </a:p>
        </p:txBody>
      </p:sp>
      <p:sp>
        <p:nvSpPr>
          <p:cNvPr id="5" name="Rectangle 8"/>
          <p:cNvSpPr>
            <a:spLocks noGrp="1" noChangeArrowheads="1"/>
          </p:cNvSpPr>
          <p:nvPr>
            <p:ph type="ftr" sz="quarter" idx="11"/>
          </p:nvPr>
        </p:nvSpPr>
        <p:spPr>
          <a:ln/>
        </p:spPr>
        <p:txBody>
          <a:bodyPr/>
          <a:lstStyle>
            <a:lvl1pPr>
              <a:defRPr/>
            </a:lvl1pPr>
          </a:lstStyle>
          <a:p>
            <a:endParaRPr lang="en-US"/>
          </a:p>
        </p:txBody>
      </p:sp>
      <p:sp>
        <p:nvSpPr>
          <p:cNvPr id="6" name="Rectangle 9"/>
          <p:cNvSpPr>
            <a:spLocks noGrp="1" noChangeArrowheads="1"/>
          </p:cNvSpPr>
          <p:nvPr>
            <p:ph type="sldNum" sz="quarter" idx="12"/>
          </p:nvPr>
        </p:nvSpPr>
        <p:spPr>
          <a:ln/>
        </p:spPr>
        <p:txBody>
          <a:bodyPr/>
          <a:lstStyle>
            <a:lvl1pPr>
              <a:defRPr/>
            </a:lvl1pPr>
          </a:lstStyle>
          <a:p>
            <a:fld id="{429AF23C-7891-4C76-A6E3-2AD940B12FBC}" type="slidenum">
              <a:rPr lang="en-US" smtClean="0"/>
              <a:pPr/>
              <a:t>‹#›</a:t>
            </a:fld>
            <a:endParaRPr lang="en-US"/>
          </a:p>
        </p:txBody>
      </p:sp>
      <p:sp>
        <p:nvSpPr>
          <p:cNvPr id="10" name="Content Placeholder 9"/>
          <p:cNvSpPr>
            <a:spLocks noGrp="1"/>
          </p:cNvSpPr>
          <p:nvPr>
            <p:ph sz="quarter" idx="13"/>
          </p:nvPr>
        </p:nvSpPr>
        <p:spPr>
          <a:xfrm>
            <a:off x="457200" y="6365115"/>
            <a:ext cx="8307388" cy="188087"/>
          </a:xfrm>
        </p:spPr>
        <p:txBody>
          <a:bodyPr anchor="b"/>
          <a:lstStyle>
            <a:lvl1pPr marL="137160" indent="-137160">
              <a:lnSpc>
                <a:spcPct val="85000"/>
              </a:lnSpc>
              <a:spcBef>
                <a:spcPts val="0"/>
              </a:spcBef>
              <a:buNone/>
              <a:defRPr sz="750"/>
            </a:lvl1pPr>
          </a:lstStyle>
          <a:p>
            <a:pPr lvl="0"/>
            <a:r>
              <a:rPr lang="en-US"/>
              <a:t>Click to edit Master text styles</a:t>
            </a:r>
          </a:p>
        </p:txBody>
      </p:sp>
    </p:spTree>
    <p:extLst>
      <p:ext uri="{BB962C8B-B14F-4D97-AF65-F5344CB8AC3E}">
        <p14:creationId xmlns:p14="http://schemas.microsoft.com/office/powerpoint/2010/main" val="293524901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233FD-5A88-4B61-BE86-D294762D6F6C}"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D404C-6BD9-4291-8853-448D1A5B86E8}" type="slidenum">
              <a:rPr lang="en-US" smtClean="0"/>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5233FD-5A88-4B61-BE86-D294762D6F6C}"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D404C-6BD9-4291-8853-448D1A5B86E8}" type="slidenum">
              <a:rPr lang="en-US" smtClean="0"/>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5233FD-5A88-4B61-BE86-D294762D6F6C}"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D404C-6BD9-4291-8853-448D1A5B86E8}" type="slidenum">
              <a:rPr lang="en-US" smtClean="0"/>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5233FD-5A88-4B61-BE86-D294762D6F6C}" type="datetimeFigureOut">
              <a:rPr lang="en-US" smtClean="0"/>
              <a:pPr/>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D404C-6BD9-4291-8853-448D1A5B86E8}" type="slidenum">
              <a:rPr lang="en-US" smtClean="0"/>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5233FD-5A88-4B61-BE86-D294762D6F6C}" type="datetimeFigureOut">
              <a:rPr lang="en-US" smtClean="0"/>
              <a:pPr/>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D404C-6BD9-4291-8853-448D1A5B86E8}" type="slidenum">
              <a:rPr lang="en-US" smtClean="0"/>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233FD-5A88-4B61-BE86-D294762D6F6C}" type="datetimeFigureOut">
              <a:rPr lang="en-US" smtClean="0"/>
              <a:pPr/>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FD404C-6BD9-4291-8853-448D1A5B86E8}" type="slidenum">
              <a:rPr lang="en-US" smtClean="0"/>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233FD-5A88-4B61-BE86-D294762D6F6C}"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D404C-6BD9-4291-8853-448D1A5B86E8}" type="slidenum">
              <a:rPr lang="en-US" smtClean="0"/>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233FD-5A88-4B61-BE86-D294762D6F6C}"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D404C-6BD9-4291-8853-448D1A5B86E8}" type="slidenum">
              <a:rPr lang="en-US" smtClean="0"/>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233FD-5A88-4B61-BE86-D294762D6F6C}" type="datetimeFigureOut">
              <a:rPr lang="en-US" smtClean="0"/>
              <a:pPr/>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D404C-6BD9-4291-8853-448D1A5B86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4" r:id="rId14"/>
    <p:sldLayoutId id="2147483665" r:id="rId15"/>
    <p:sldLayoutId id="2147483666" r:id="rId16"/>
    <p:sldLayoutId id="2147483667" r:id="rId17"/>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ncbi.nlm.nih.gov/pmc/articles/PMC3804812/table/table001/?report=objectonly"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04800" y="1085850"/>
            <a:ext cx="8458200" cy="13525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H" altLang="fa-IR" sz="36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mj-cs"/>
              </a:rPr>
              <a:t> </a:t>
            </a:r>
            <a:r>
              <a:rPr lang="fr-CH" altLang="fa-IR" sz="3600" b="1" dirty="0">
                <a:latin typeface="Arial" panose="020B0604020202020204" pitchFamily="34" charset="0"/>
                <a:ea typeface="+mj-ea"/>
                <a:cs typeface="+mj-cs"/>
              </a:rPr>
              <a:t>A</a:t>
            </a:r>
            <a:r>
              <a:rPr kumimoji="0" lang="fr-CH" altLang="fa-IR" sz="3600" b="1" i="0" u="none" strike="noStrike" kern="1200" cap="none" spc="0" normalizeH="0" baseline="0" noProof="0" dirty="0" err="1" smtClean="0">
                <a:ln>
                  <a:noFill/>
                </a:ln>
                <a:solidFill>
                  <a:schemeClr val="tx1"/>
                </a:solidFill>
                <a:effectLst/>
                <a:uLnTx/>
                <a:uFillTx/>
                <a:latin typeface="Arial" panose="020B0604020202020204" pitchFamily="34" charset="0"/>
                <a:ea typeface="+mj-ea"/>
                <a:cs typeface="+mj-cs"/>
              </a:rPr>
              <a:t>dvanced</a:t>
            </a:r>
            <a:r>
              <a:rPr kumimoji="0" lang="fr-CH" altLang="fa-IR" sz="36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mj-cs"/>
              </a:rPr>
              <a:t> </a:t>
            </a:r>
            <a:r>
              <a:rPr kumimoji="0" lang="fr-CH" altLang="fa-IR" sz="3600" b="1" i="0" u="none" strike="noStrike" kern="1200" cap="none" spc="0" normalizeH="0" baseline="0" noProof="0" dirty="0" err="1" smtClean="0">
                <a:ln>
                  <a:noFill/>
                </a:ln>
                <a:solidFill>
                  <a:schemeClr val="tx1"/>
                </a:solidFill>
                <a:effectLst/>
                <a:uLnTx/>
                <a:uFillTx/>
                <a:latin typeface="Arial" panose="020B0604020202020204" pitchFamily="34" charset="0"/>
                <a:ea typeface="+mj-ea"/>
                <a:cs typeface="+mj-cs"/>
              </a:rPr>
              <a:t>Medullary</a:t>
            </a:r>
            <a:r>
              <a:rPr kumimoji="0" lang="fr-CH" altLang="fa-IR" sz="36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mj-cs"/>
              </a:rPr>
              <a:t> </a:t>
            </a:r>
            <a:r>
              <a:rPr kumimoji="0" lang="fr-CH" altLang="fa-IR" sz="3600" b="1" i="0" u="none" strike="noStrike" kern="1200" cap="none" spc="0" normalizeH="0" baseline="0" noProof="0" dirty="0" err="1" smtClean="0">
                <a:ln>
                  <a:noFill/>
                </a:ln>
                <a:solidFill>
                  <a:schemeClr val="tx1"/>
                </a:solidFill>
                <a:effectLst/>
                <a:uLnTx/>
                <a:uFillTx/>
                <a:latin typeface="Arial" panose="020B0604020202020204" pitchFamily="34" charset="0"/>
                <a:ea typeface="+mj-ea"/>
                <a:cs typeface="+mj-cs"/>
              </a:rPr>
              <a:t>Thyroid</a:t>
            </a:r>
            <a:r>
              <a:rPr kumimoji="0" lang="fr-CH" altLang="fa-IR" sz="36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mj-cs"/>
              </a:rPr>
              <a:t> Cancer</a:t>
            </a:r>
          </a:p>
          <a:p>
            <a:pPr marL="0" marR="0" lvl="0" indent="0" algn="ctr" defTabSz="914400" rtl="0" eaLnBrk="1" fontAlgn="auto" latinLnBrk="0" hangingPunct="1">
              <a:lnSpc>
                <a:spcPct val="100000"/>
              </a:lnSpc>
              <a:spcBef>
                <a:spcPct val="0"/>
              </a:spcBef>
              <a:spcAft>
                <a:spcPts val="0"/>
              </a:spcAft>
              <a:buClrTx/>
              <a:buSzTx/>
              <a:buFontTx/>
              <a:buNone/>
              <a:tabLst/>
              <a:defRPr/>
            </a:pPr>
            <a:r>
              <a:rPr lang="fr-CH" altLang="fa-IR" sz="3600" b="1" dirty="0" smtClean="0">
                <a:latin typeface="Arial" panose="020B0604020202020204" pitchFamily="34" charset="0"/>
                <a:ea typeface="+mj-ea"/>
                <a:cs typeface="+mj-cs"/>
              </a:rPr>
              <a:t>(Case Discussion)</a:t>
            </a:r>
            <a:endParaRPr kumimoji="0" lang="fr-FR" altLang="fa-IR"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3"/>
          <p:cNvSpPr txBox="1">
            <a:spLocks noChangeArrowheads="1"/>
          </p:cNvSpPr>
          <p:nvPr/>
        </p:nvSpPr>
        <p:spPr>
          <a:xfrm>
            <a:off x="1019175" y="2362200"/>
            <a:ext cx="7029450" cy="30861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altLang="fa-IR" sz="3200" b="0" i="0" u="none" strike="noStrike" kern="1200" cap="none" spc="0" normalizeH="0" baseline="0" noProof="0" dirty="0" smtClean="0">
              <a:ln>
                <a:noFill/>
              </a:ln>
              <a:solidFill>
                <a:schemeClr val="tx2"/>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10000"/>
              </a:lnSpc>
              <a:spcBef>
                <a:spcPct val="50000"/>
              </a:spcBef>
              <a:spcAft>
                <a:spcPts val="0"/>
              </a:spcAft>
              <a:buClrTx/>
              <a:buSzTx/>
              <a:buFont typeface="Arial" pitchFamily="34" charset="0"/>
              <a:buChar char="•"/>
              <a:tabLst/>
              <a:defRPr/>
            </a:pPr>
            <a:r>
              <a:rPr kumimoji="0" lang="en-US" altLang="fa-IR" sz="30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rPr>
              <a:t>Mashhad University of Medical Sciences</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n-US" altLang="fa-IR" sz="225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rPr>
              <a:t>Endocrine Research Center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FF0000"/>
                </a:solidFill>
                <a:effectLst/>
                <a:uLnTx/>
                <a:uFillTx/>
                <a:latin typeface="+mn-lt"/>
                <a:ea typeface="+mn-ea"/>
                <a:cs typeface="+mn-cs"/>
              </a:rPr>
              <a:t>Dr </a:t>
            </a:r>
            <a:r>
              <a:rPr kumimoji="0" lang="en-US" sz="2400" b="1" i="0" u="none" strike="noStrike" kern="1200" cap="none" spc="0" normalizeH="0" baseline="0" noProof="0" dirty="0" err="1" smtClean="0">
                <a:ln>
                  <a:noFill/>
                </a:ln>
                <a:solidFill>
                  <a:srgbClr val="FF0000"/>
                </a:solidFill>
                <a:effectLst/>
                <a:uLnTx/>
                <a:uFillTx/>
                <a:latin typeface="+mn-lt"/>
                <a:ea typeface="+mn-ea"/>
                <a:cs typeface="+mn-cs"/>
              </a:rPr>
              <a:t>Z.Mousavi</a:t>
            </a:r>
            <a:endParaRPr kumimoji="0" lang="en-US" sz="24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Professor of Endocrinology . MUMS</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endParaRPr kumimoji="0" lang="en-US" altLang="fa-IR" sz="2250" b="0" i="0" u="none" strike="noStrike" kern="1200" cap="none" spc="0" normalizeH="0" baseline="0" noProof="0" dirty="0" smtClean="0">
              <a:ln>
                <a:noFill/>
              </a:ln>
              <a:solidFill>
                <a:srgbClr val="00FFFF"/>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endParaRPr kumimoji="0" lang="en-US" altLang="fa-IR" sz="1050" b="0" i="1"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pic>
        <p:nvPicPr>
          <p:cNvPr id="7" name="Picture 6" descr="IMG_20181106_085231_875.jpg+.jpg"/>
          <p:cNvPicPr>
            <a:picLocks noChangeAspect="1"/>
          </p:cNvPicPr>
          <p:nvPr/>
        </p:nvPicPr>
        <p:blipFill>
          <a:blip r:embed="rId2" cstate="print"/>
          <a:stretch>
            <a:fillRect/>
          </a:stretch>
        </p:blipFill>
        <p:spPr>
          <a:xfrm>
            <a:off x="990600" y="0"/>
            <a:ext cx="7143750" cy="1047750"/>
          </a:xfrm>
          <a:prstGeom prst="rect">
            <a:avLst/>
          </a:prstGeom>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428750" y="1057275"/>
            <a:ext cx="6572250" cy="481013"/>
          </a:xfrm>
        </p:spPr>
        <p:txBody>
          <a:bodyPr>
            <a:normAutofit fontScale="90000"/>
          </a:bodyPr>
          <a:lstStyle/>
          <a:p>
            <a:r>
              <a:rPr lang="en-US" altLang="en-US" b="1" i="1" dirty="0" smtClean="0"/>
              <a:t>Need careful work –up including</a:t>
            </a:r>
          </a:p>
        </p:txBody>
      </p:sp>
      <p:sp>
        <p:nvSpPr>
          <p:cNvPr id="9219" name="Content Placeholder 2"/>
          <p:cNvSpPr>
            <a:spLocks noGrp="1"/>
          </p:cNvSpPr>
          <p:nvPr>
            <p:ph idx="1"/>
          </p:nvPr>
        </p:nvSpPr>
        <p:spPr>
          <a:xfrm>
            <a:off x="457200" y="2209800"/>
            <a:ext cx="8229600" cy="3916363"/>
          </a:xfrm>
        </p:spPr>
        <p:txBody>
          <a:bodyPr/>
          <a:lstStyle/>
          <a:p>
            <a:r>
              <a:rPr lang="en-US" altLang="en-US" dirty="0" smtClean="0"/>
              <a:t>Serum calcitonin + CEA &amp;doubling times</a:t>
            </a:r>
          </a:p>
          <a:p>
            <a:r>
              <a:rPr lang="en-US" altLang="en-US" dirty="0" err="1" smtClean="0"/>
              <a:t>Comperhensive</a:t>
            </a:r>
            <a:r>
              <a:rPr lang="en-US" altLang="en-US" dirty="0" smtClean="0"/>
              <a:t> imaging :                                                                               -Extent of the disease                                                                                      -</a:t>
            </a:r>
            <a:r>
              <a:rPr lang="en-US" altLang="en-US" dirty="0" err="1" smtClean="0"/>
              <a:t>Agressiveness</a:t>
            </a:r>
            <a:endParaRPr lang="en-US" altLang="en-US" dirty="0" smtClean="0"/>
          </a:p>
        </p:txBody>
      </p:sp>
    </p:spTree>
    <p:extLst>
      <p:ext uri="{BB962C8B-B14F-4D97-AF65-F5344CB8AC3E}">
        <p14:creationId xmlns:p14="http://schemas.microsoft.com/office/powerpoint/2010/main" val="273517552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ctrTitle" sz="quarter"/>
          </p:nvPr>
        </p:nvSpPr>
        <p:spPr/>
        <p:txBody>
          <a:bodyPr/>
          <a:lstStyle/>
          <a:p>
            <a:r>
              <a:rPr lang="en-US" altLang="fa-IR" b="1" dirty="0" smtClean="0"/>
              <a:t>Case Presentation</a:t>
            </a:r>
          </a:p>
        </p:txBody>
      </p:sp>
      <p:sp>
        <p:nvSpPr>
          <p:cNvPr id="56323" name="Subtitle 4"/>
          <p:cNvSpPr>
            <a:spLocks noGrp="1"/>
          </p:cNvSpPr>
          <p:nvPr>
            <p:ph type="subTitle" sz="quarter" idx="1"/>
          </p:nvPr>
        </p:nvSpPr>
        <p:spPr/>
        <p:txBody>
          <a:bodyPr/>
          <a:lstStyle/>
          <a:p>
            <a:endParaRPr lang="en-US" altLang="fa-IR" smtClean="0"/>
          </a:p>
        </p:txBody>
      </p:sp>
    </p:spTree>
    <p:extLst>
      <p:ext uri="{BB962C8B-B14F-4D97-AF65-F5344CB8AC3E}">
        <p14:creationId xmlns:p14="http://schemas.microsoft.com/office/powerpoint/2010/main" val="63617137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52520"/>
            <a:ext cx="7772400" cy="1205069"/>
          </a:xfrm>
        </p:spPr>
        <p:txBody>
          <a:bodyPr/>
          <a:lstStyle/>
          <a:p>
            <a:pPr algn="ctr"/>
            <a:r>
              <a:rPr lang="en-US" sz="3600" b="1" dirty="0"/>
              <a:t>A 63-YEAR-OLD MAN WITH                 THYROID MASS</a:t>
            </a:r>
          </a:p>
        </p:txBody>
      </p:sp>
      <p:sp>
        <p:nvSpPr>
          <p:cNvPr id="3" name="Subtitle 2"/>
          <p:cNvSpPr>
            <a:spLocks noGrp="1"/>
          </p:cNvSpPr>
          <p:nvPr>
            <p:ph type="subTitle" idx="1"/>
          </p:nvPr>
        </p:nvSpPr>
        <p:spPr/>
        <p:txBody>
          <a:bodyPr/>
          <a:lstStyle/>
          <a:p>
            <a:endParaRPr lang="en-US" b="1" dirty="0"/>
          </a:p>
          <a:p>
            <a:endParaRPr lang="en-US" dirty="0"/>
          </a:p>
        </p:txBody>
      </p:sp>
    </p:spTree>
    <p:extLst>
      <p:ext uri="{BB962C8B-B14F-4D97-AF65-F5344CB8AC3E}">
        <p14:creationId xmlns:p14="http://schemas.microsoft.com/office/powerpoint/2010/main" val="110205519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84" y="1243520"/>
            <a:ext cx="7886700" cy="479412"/>
          </a:xfrm>
        </p:spPr>
        <p:txBody>
          <a:bodyPr>
            <a:normAutofit fontScale="90000"/>
          </a:bodyPr>
          <a:lstStyle/>
          <a:p>
            <a:r>
              <a:rPr lang="en-US" b="1" dirty="0"/>
              <a:t>Physical exams</a:t>
            </a:r>
          </a:p>
        </p:txBody>
      </p:sp>
      <p:sp>
        <p:nvSpPr>
          <p:cNvPr id="3" name="Content Placeholder 2"/>
          <p:cNvSpPr>
            <a:spLocks noGrp="1"/>
          </p:cNvSpPr>
          <p:nvPr>
            <p:ph idx="1"/>
          </p:nvPr>
        </p:nvSpPr>
        <p:spPr>
          <a:xfrm>
            <a:off x="505918" y="2161395"/>
            <a:ext cx="8009432" cy="3632129"/>
          </a:xfrm>
        </p:spPr>
        <p:txBody>
          <a:bodyPr>
            <a:normAutofit fontScale="55000" lnSpcReduction="20000"/>
          </a:bodyPr>
          <a:lstStyle/>
          <a:p>
            <a:pPr>
              <a:lnSpc>
                <a:spcPct val="150000"/>
              </a:lnSpc>
            </a:pPr>
            <a:r>
              <a:rPr lang="en-US" b="1" dirty="0"/>
              <a:t>BP : 120/70 mm Hg </a:t>
            </a:r>
          </a:p>
          <a:p>
            <a:pPr>
              <a:lnSpc>
                <a:spcPct val="150000"/>
              </a:lnSpc>
            </a:pPr>
            <a:r>
              <a:rPr lang="en-US" b="1" dirty="0"/>
              <a:t>BMI : 21</a:t>
            </a:r>
          </a:p>
          <a:p>
            <a:pPr>
              <a:lnSpc>
                <a:spcPct val="150000"/>
              </a:lnSpc>
            </a:pPr>
            <a:r>
              <a:rPr lang="en-US" b="1" dirty="0"/>
              <a:t>Temporal atrophy </a:t>
            </a:r>
          </a:p>
          <a:p>
            <a:pPr>
              <a:lnSpc>
                <a:spcPct val="150000"/>
              </a:lnSpc>
            </a:pPr>
            <a:r>
              <a:rPr lang="en-US" b="1" dirty="0"/>
              <a:t>Thyroid ; Right lobe </a:t>
            </a:r>
            <a:r>
              <a:rPr lang="en-US" sz="4500" b="1" u="sng" dirty="0"/>
              <a:t>nodule 3 cm </a:t>
            </a:r>
            <a:r>
              <a:rPr lang="en-US" b="1" dirty="0"/>
              <a:t>,  hard, </a:t>
            </a:r>
          </a:p>
          <a:p>
            <a:pPr>
              <a:lnSpc>
                <a:spcPct val="150000"/>
              </a:lnSpc>
            </a:pPr>
            <a:r>
              <a:rPr lang="en-US" sz="4500" b="1" dirty="0">
                <a:solidFill>
                  <a:schemeClr val="tx2">
                    <a:lumMod val="60000"/>
                    <a:lumOff val="40000"/>
                  </a:schemeClr>
                </a:solidFill>
              </a:rPr>
              <a:t>Multiple lymph nodes from 1 t0 2 cm   in right  &amp; left cervical ( levels  4 &amp; 6 bilaterally)</a:t>
            </a:r>
          </a:p>
          <a:p>
            <a:pPr>
              <a:lnSpc>
                <a:spcPct val="150000"/>
              </a:lnSpc>
            </a:pPr>
            <a:r>
              <a:rPr lang="en-US" b="1" dirty="0"/>
              <a:t>Pitting  edema 2+</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2940247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FNA  from nodule  &amp; lymph node was done </a:t>
            </a:r>
          </a:p>
        </p:txBody>
      </p:sp>
      <p:sp>
        <p:nvSpPr>
          <p:cNvPr id="3" name="Content Placeholder 2"/>
          <p:cNvSpPr>
            <a:spLocks noGrp="1"/>
          </p:cNvSpPr>
          <p:nvPr>
            <p:ph idx="1"/>
          </p:nvPr>
        </p:nvSpPr>
        <p:spPr>
          <a:xfrm>
            <a:off x="457200" y="1600200"/>
            <a:ext cx="8686800" cy="4525963"/>
          </a:xfrm>
        </p:spPr>
        <p:txBody>
          <a:bodyPr>
            <a:normAutofit fontScale="77500" lnSpcReduction="20000"/>
          </a:bodyPr>
          <a:lstStyle/>
          <a:p>
            <a:pPr marL="0" indent="0">
              <a:lnSpc>
                <a:spcPct val="150000"/>
              </a:lnSpc>
              <a:buNone/>
            </a:pPr>
            <a:r>
              <a:rPr lang="en-US" b="1" dirty="0"/>
              <a:t>pseudo papillary changes</a:t>
            </a:r>
          </a:p>
          <a:p>
            <a:pPr marL="0" indent="0">
              <a:lnSpc>
                <a:spcPct val="150000"/>
              </a:lnSpc>
              <a:buNone/>
            </a:pPr>
            <a:r>
              <a:rPr lang="en-US" b="1" dirty="0"/>
              <a:t>Nuclear changes</a:t>
            </a:r>
          </a:p>
          <a:p>
            <a:pPr marL="0" indent="0">
              <a:lnSpc>
                <a:spcPct val="150000"/>
              </a:lnSpc>
              <a:buNone/>
            </a:pPr>
            <a:r>
              <a:rPr lang="en-US" b="1" dirty="0"/>
              <a:t>Molding &amp;  pseudo inclusion</a:t>
            </a:r>
          </a:p>
          <a:p>
            <a:pPr marL="0" indent="0">
              <a:lnSpc>
                <a:spcPct val="150000"/>
              </a:lnSpc>
              <a:buNone/>
            </a:pPr>
            <a:r>
              <a:rPr lang="en-US" b="1" dirty="0"/>
              <a:t> nuclear grooves</a:t>
            </a:r>
          </a:p>
          <a:p>
            <a:pPr marL="0" indent="0">
              <a:lnSpc>
                <a:spcPct val="150000"/>
              </a:lnSpc>
              <a:buNone/>
            </a:pPr>
            <a:r>
              <a:rPr lang="en-US" b="1" dirty="0">
                <a:solidFill>
                  <a:schemeClr val="tx2"/>
                </a:solidFill>
              </a:rPr>
              <a:t>DX: </a:t>
            </a:r>
          </a:p>
          <a:p>
            <a:pPr marL="0" indent="0">
              <a:lnSpc>
                <a:spcPct val="150000"/>
              </a:lnSpc>
              <a:buNone/>
            </a:pPr>
            <a:r>
              <a:rPr lang="en-US" b="1" dirty="0" smtClean="0">
                <a:solidFill>
                  <a:schemeClr val="tx2"/>
                </a:solidFill>
              </a:rPr>
              <a:t>Malignancy : </a:t>
            </a:r>
            <a:r>
              <a:rPr lang="en-US" b="1" dirty="0">
                <a:solidFill>
                  <a:schemeClr val="tx2"/>
                </a:solidFill>
              </a:rPr>
              <a:t>Suspicious for PTC ? ( pseudo inclusion, nuclear groove)</a:t>
            </a:r>
          </a:p>
          <a:p>
            <a:pPr marL="0" indent="0">
              <a:buNone/>
            </a:pPr>
            <a:r>
              <a:rPr lang="en-US" dirty="0"/>
              <a:t> </a:t>
            </a:r>
          </a:p>
        </p:txBody>
      </p:sp>
    </p:spTree>
    <p:extLst>
      <p:ext uri="{BB962C8B-B14F-4D97-AF65-F5344CB8AC3E}">
        <p14:creationId xmlns:p14="http://schemas.microsoft.com/office/powerpoint/2010/main" val="3095315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t>Surgery( </a:t>
            </a:r>
            <a:r>
              <a:rPr lang="en-US" sz="2400" b="1" dirty="0"/>
              <a:t>Total thyroidectomy ,MRND </a:t>
            </a:r>
            <a:r>
              <a:rPr lang="en-US" b="1" dirty="0"/>
              <a:t>) : </a:t>
            </a:r>
            <a:r>
              <a:rPr lang="en-US" b="1" dirty="0" smtClean="0"/>
              <a:t/>
            </a:r>
            <a:br>
              <a:rPr lang="en-US" b="1" dirty="0" smtClean="0"/>
            </a:br>
            <a:r>
              <a:rPr lang="en-US" b="1" dirty="0" smtClean="0"/>
              <a:t>in 2015</a:t>
            </a:r>
            <a:endParaRPr lang="en-US" b="1" dirty="0"/>
          </a:p>
        </p:txBody>
      </p:sp>
      <p:sp>
        <p:nvSpPr>
          <p:cNvPr id="3" name="Content Placeholder 2"/>
          <p:cNvSpPr>
            <a:spLocks noGrp="1"/>
          </p:cNvSpPr>
          <p:nvPr>
            <p:ph idx="1"/>
          </p:nvPr>
        </p:nvSpPr>
        <p:spPr/>
        <p:txBody>
          <a:bodyPr/>
          <a:lstStyle/>
          <a:p>
            <a:pPr marL="0" indent="0">
              <a:buNone/>
            </a:pPr>
            <a:r>
              <a:rPr lang="en-US" b="1" dirty="0"/>
              <a:t>Biopsy </a:t>
            </a:r>
          </a:p>
          <a:p>
            <a:r>
              <a:rPr lang="en-US" b="1" dirty="0">
                <a:solidFill>
                  <a:schemeClr val="tx2">
                    <a:lumMod val="60000"/>
                    <a:lumOff val="40000"/>
                  </a:schemeClr>
                </a:solidFill>
              </a:rPr>
              <a:t>M</a:t>
            </a:r>
            <a:r>
              <a:rPr lang="en-US" b="1" dirty="0"/>
              <a:t>edullary </a:t>
            </a:r>
            <a:r>
              <a:rPr lang="en-US" b="1" dirty="0">
                <a:solidFill>
                  <a:schemeClr val="tx2">
                    <a:lumMod val="60000"/>
                    <a:lumOff val="40000"/>
                  </a:schemeClr>
                </a:solidFill>
              </a:rPr>
              <a:t>T</a:t>
            </a:r>
            <a:r>
              <a:rPr lang="en-US" b="1" dirty="0"/>
              <a:t>hyroid </a:t>
            </a:r>
            <a:r>
              <a:rPr lang="en-US" b="1" dirty="0">
                <a:solidFill>
                  <a:schemeClr val="tx2">
                    <a:lumMod val="60000"/>
                    <a:lumOff val="40000"/>
                  </a:schemeClr>
                </a:solidFill>
              </a:rPr>
              <a:t>C</a:t>
            </a:r>
            <a:r>
              <a:rPr lang="en-US" b="1" dirty="0"/>
              <a:t>ancer , bilateral </a:t>
            </a:r>
          </a:p>
          <a:p>
            <a:r>
              <a:rPr lang="en-US" b="1" dirty="0"/>
              <a:t>Sizes 35x25x20 mm  &amp; 5 mm </a:t>
            </a:r>
          </a:p>
          <a:p>
            <a:r>
              <a:rPr lang="en-US" b="1" dirty="0"/>
              <a:t>12/18 lymph nodes  were positive for MTC</a:t>
            </a:r>
          </a:p>
          <a:p>
            <a:r>
              <a:rPr lang="en-US" b="1" dirty="0">
                <a:solidFill>
                  <a:schemeClr val="tx2">
                    <a:lumMod val="60000"/>
                    <a:lumOff val="40000"/>
                  </a:schemeClr>
                </a:solidFill>
              </a:rPr>
              <a:t>T2 N1b M x =   stage IV a</a:t>
            </a:r>
          </a:p>
          <a:p>
            <a:r>
              <a:rPr lang="en-US" b="1" dirty="0"/>
              <a:t>IHC  demonstrated MTC (positive calcitonin &amp; </a:t>
            </a:r>
            <a:r>
              <a:rPr lang="en-US" b="1" dirty="0" err="1"/>
              <a:t>chromogranin</a:t>
            </a:r>
            <a:r>
              <a:rPr lang="en-US" b="1" dirty="0"/>
              <a:t> / negative thyroglobulin)</a:t>
            </a:r>
          </a:p>
          <a:p>
            <a:endParaRPr lang="en-US" dirty="0"/>
          </a:p>
        </p:txBody>
      </p:sp>
    </p:spTree>
    <p:extLst>
      <p:ext uri="{BB962C8B-B14F-4D97-AF65-F5344CB8AC3E}">
        <p14:creationId xmlns:p14="http://schemas.microsoft.com/office/powerpoint/2010/main" val="342611659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Complementary lab data </a:t>
            </a:r>
          </a:p>
        </p:txBody>
      </p:sp>
      <p:sp>
        <p:nvSpPr>
          <p:cNvPr id="3" name="Content Placeholder 2"/>
          <p:cNvSpPr>
            <a:spLocks noGrp="1"/>
          </p:cNvSpPr>
          <p:nvPr>
            <p:ph idx="1"/>
          </p:nvPr>
        </p:nvSpPr>
        <p:spPr/>
        <p:txBody>
          <a:bodyPr/>
          <a:lstStyle/>
          <a:p>
            <a:r>
              <a:rPr lang="en-US" b="1" dirty="0">
                <a:solidFill>
                  <a:schemeClr val="tx2">
                    <a:lumMod val="60000"/>
                    <a:lumOff val="40000"/>
                  </a:schemeClr>
                </a:solidFill>
              </a:rPr>
              <a:t>Calcitonin &gt; 2000 </a:t>
            </a:r>
            <a:r>
              <a:rPr lang="en-US" b="1" dirty="0" err="1"/>
              <a:t>pg</a:t>
            </a:r>
            <a:r>
              <a:rPr lang="en-US" b="1" dirty="0"/>
              <a:t>/ml  ( up to 11)</a:t>
            </a:r>
          </a:p>
          <a:p>
            <a:r>
              <a:rPr lang="en-US" b="1" dirty="0">
                <a:solidFill>
                  <a:schemeClr val="tx2">
                    <a:lumMod val="60000"/>
                    <a:lumOff val="40000"/>
                  </a:schemeClr>
                </a:solidFill>
              </a:rPr>
              <a:t>CEA : 56 </a:t>
            </a:r>
            <a:r>
              <a:rPr lang="en-US" b="1" dirty="0"/>
              <a:t>ng/ml</a:t>
            </a:r>
            <a:r>
              <a:rPr lang="en-US" b="1" dirty="0">
                <a:solidFill>
                  <a:srgbClr val="FFFF00"/>
                </a:solidFill>
              </a:rPr>
              <a:t>  </a:t>
            </a:r>
            <a:r>
              <a:rPr lang="en-US" b="1" dirty="0"/>
              <a:t>( &lt; 5 </a:t>
            </a:r>
            <a:r>
              <a:rPr lang="en-US" b="1" dirty="0" smtClean="0"/>
              <a:t>)</a:t>
            </a:r>
          </a:p>
          <a:p>
            <a:r>
              <a:rPr lang="en-US" b="1" dirty="0" smtClean="0"/>
              <a:t>Normal </a:t>
            </a:r>
            <a:r>
              <a:rPr lang="en-US" b="1" dirty="0" err="1" smtClean="0"/>
              <a:t>metanephrines</a:t>
            </a:r>
            <a:endParaRPr lang="en-US" b="1" dirty="0" smtClean="0"/>
          </a:p>
          <a:p>
            <a:r>
              <a:rPr lang="en-US" b="1" dirty="0" smtClean="0"/>
              <a:t>Calcium 8.5</a:t>
            </a:r>
            <a:endParaRPr lang="en-US" b="1" dirty="0"/>
          </a:p>
          <a:p>
            <a:endParaRPr lang="en-US" b="1" dirty="0"/>
          </a:p>
          <a:p>
            <a:pPr marL="0" indent="0">
              <a:buNone/>
            </a:pPr>
            <a:r>
              <a:rPr lang="en-US" b="1" dirty="0"/>
              <a:t> </a:t>
            </a:r>
          </a:p>
          <a:p>
            <a:endParaRPr lang="en-US" b="1" dirty="0"/>
          </a:p>
          <a:p>
            <a:endParaRPr lang="en-US" dirty="0"/>
          </a:p>
        </p:txBody>
      </p:sp>
    </p:spTree>
    <p:extLst>
      <p:ext uri="{BB962C8B-B14F-4D97-AF65-F5344CB8AC3E}">
        <p14:creationId xmlns:p14="http://schemas.microsoft.com/office/powerpoint/2010/main" val="175659936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nSpc>
                <a:spcPct val="150000"/>
              </a:lnSpc>
            </a:pPr>
            <a:r>
              <a:rPr lang="en-US" sz="2700" b="1" dirty="0"/>
              <a:t>How to find </a:t>
            </a:r>
            <a:r>
              <a:rPr lang="en-US" sz="2700" b="1" dirty="0">
                <a:solidFill>
                  <a:schemeClr val="tx2">
                    <a:lumMod val="60000"/>
                    <a:lumOff val="40000"/>
                  </a:schemeClr>
                </a:solidFill>
              </a:rPr>
              <a:t>Distant Metastasis </a:t>
            </a:r>
            <a:r>
              <a:rPr lang="en-US" sz="2700" b="1" dirty="0"/>
              <a:t>in MTC?</a:t>
            </a:r>
          </a:p>
          <a:p>
            <a:pPr>
              <a:lnSpc>
                <a:spcPct val="150000"/>
              </a:lnSpc>
            </a:pPr>
            <a:r>
              <a:rPr lang="en-US" sz="2700" b="1" dirty="0"/>
              <a:t>How much do we look for Distant Metastasis</a:t>
            </a:r>
            <a:r>
              <a:rPr lang="en-US" sz="2700" dirty="0"/>
              <a:t>?</a:t>
            </a:r>
          </a:p>
        </p:txBody>
      </p:sp>
      <p:sp>
        <p:nvSpPr>
          <p:cNvPr id="4" name="Content Placeholder 3"/>
          <p:cNvSpPr>
            <a:spLocks noGrp="1"/>
          </p:cNvSpPr>
          <p:nvPr>
            <p:ph sz="quarter" idx="13"/>
          </p:nvPr>
        </p:nvSpPr>
        <p:spPr/>
        <p:txBody>
          <a:bodyPr>
            <a:normAutofit lnSpcReduction="10000"/>
          </a:bodyPr>
          <a:lstStyle/>
          <a:p>
            <a:endParaRPr lang="en-US"/>
          </a:p>
        </p:txBody>
      </p:sp>
    </p:spTree>
    <p:extLst>
      <p:ext uri="{BB962C8B-B14F-4D97-AF65-F5344CB8AC3E}">
        <p14:creationId xmlns:p14="http://schemas.microsoft.com/office/powerpoint/2010/main" val="135869632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ctrTitle" sz="quarter"/>
          </p:nvPr>
        </p:nvSpPr>
        <p:spPr>
          <a:xfrm>
            <a:off x="685800" y="1143000"/>
            <a:ext cx="7772400" cy="1470025"/>
          </a:xfrm>
        </p:spPr>
        <p:txBody>
          <a:bodyPr>
            <a:normAutofit fontScale="90000"/>
          </a:bodyPr>
          <a:lstStyle/>
          <a:p>
            <a:r>
              <a:rPr lang="en-US" altLang="en-US" sz="6000" b="1" dirty="0" smtClean="0"/>
              <a:t>Postoperative Surveillance</a:t>
            </a:r>
            <a:endParaRPr lang="fa-IR" altLang="en-US" sz="6000" b="1" dirty="0" smtClean="0"/>
          </a:p>
        </p:txBody>
      </p:sp>
      <p:sp>
        <p:nvSpPr>
          <p:cNvPr id="27651" name="Text Placeholder 5"/>
          <p:cNvSpPr>
            <a:spLocks noGrp="1"/>
          </p:cNvSpPr>
          <p:nvPr>
            <p:ph type="subTitle" sz="quarter" idx="1"/>
          </p:nvPr>
        </p:nvSpPr>
        <p:spPr>
          <a:xfrm>
            <a:off x="0" y="2971800"/>
            <a:ext cx="9109075" cy="1752600"/>
          </a:xfrm>
        </p:spPr>
        <p:txBody>
          <a:bodyPr>
            <a:normAutofit fontScale="70000" lnSpcReduction="20000"/>
          </a:bodyPr>
          <a:lstStyle/>
          <a:p>
            <a:r>
              <a:rPr lang="en-US" altLang="en-US" b="1" dirty="0" smtClean="0">
                <a:solidFill>
                  <a:srgbClr val="FF0000"/>
                </a:solidFill>
              </a:rPr>
              <a:t>CTN levels ≥150 </a:t>
            </a:r>
            <a:r>
              <a:rPr lang="en-US" altLang="en-US" b="1" dirty="0" err="1" smtClean="0">
                <a:solidFill>
                  <a:srgbClr val="FF0000"/>
                </a:solidFill>
              </a:rPr>
              <a:t>pg</a:t>
            </a:r>
            <a:r>
              <a:rPr lang="en-US" altLang="en-US" b="1" dirty="0" smtClean="0">
                <a:solidFill>
                  <a:srgbClr val="FF0000"/>
                </a:solidFill>
              </a:rPr>
              <a:t>/mL: imaging techniques to evaluate for distant metastases</a:t>
            </a:r>
          </a:p>
          <a:p>
            <a:r>
              <a:rPr lang="en-US" altLang="en-US" b="1" dirty="0" smtClean="0">
                <a:solidFill>
                  <a:srgbClr val="FF0000"/>
                </a:solidFill>
              </a:rPr>
              <a:t>  – If negative, should be repeated when </a:t>
            </a:r>
            <a:r>
              <a:rPr lang="en-US" altLang="en-US" b="1" dirty="0" err="1" smtClean="0">
                <a:solidFill>
                  <a:srgbClr val="FF0000"/>
                </a:solidFill>
              </a:rPr>
              <a:t>Ctn</a:t>
            </a:r>
            <a:r>
              <a:rPr lang="en-US" altLang="en-US" b="1" dirty="0" smtClean="0">
                <a:solidFill>
                  <a:srgbClr val="FF0000"/>
                </a:solidFill>
              </a:rPr>
              <a:t> level </a:t>
            </a:r>
            <a:r>
              <a:rPr lang="en-US" altLang="en-US" b="1" dirty="0" smtClean="0">
                <a:solidFill>
                  <a:schemeClr val="tx1"/>
                </a:solidFill>
              </a:rPr>
              <a:t>increases by &gt;20-100%</a:t>
            </a:r>
          </a:p>
          <a:p>
            <a:endParaRPr lang="en-US" altLang="en-US" b="1" dirty="0" smtClean="0">
              <a:solidFill>
                <a:srgbClr val="FF0000"/>
              </a:solidFill>
            </a:endParaRPr>
          </a:p>
          <a:p>
            <a:r>
              <a:rPr lang="en-US" altLang="en-US" sz="1800" b="1" dirty="0" err="1" smtClean="0">
                <a:solidFill>
                  <a:srgbClr val="FF0000"/>
                </a:solidFill>
              </a:rPr>
              <a:t>Giraudet</a:t>
            </a:r>
            <a:r>
              <a:rPr lang="en-US" altLang="en-US" sz="1800" b="1" dirty="0" smtClean="0">
                <a:solidFill>
                  <a:srgbClr val="FF0000"/>
                </a:solidFill>
              </a:rPr>
              <a:t> AL et al. J </a:t>
            </a:r>
            <a:r>
              <a:rPr lang="en-US" altLang="en-US" sz="1800" b="1" dirty="0" err="1" smtClean="0">
                <a:solidFill>
                  <a:srgbClr val="FF0000"/>
                </a:solidFill>
              </a:rPr>
              <a:t>Clin</a:t>
            </a:r>
            <a:r>
              <a:rPr lang="en-US" altLang="en-US" sz="1800" b="1" dirty="0" smtClean="0">
                <a:solidFill>
                  <a:srgbClr val="FF0000"/>
                </a:solidFill>
              </a:rPr>
              <a:t> </a:t>
            </a:r>
            <a:r>
              <a:rPr lang="en-US" altLang="en-US" sz="1800" b="1" dirty="0" err="1" smtClean="0">
                <a:solidFill>
                  <a:srgbClr val="FF0000"/>
                </a:solidFill>
              </a:rPr>
              <a:t>Endocrinol</a:t>
            </a:r>
            <a:r>
              <a:rPr lang="en-US" altLang="en-US" sz="1800" b="1" dirty="0" smtClean="0">
                <a:solidFill>
                  <a:srgbClr val="FF0000"/>
                </a:solidFill>
              </a:rPr>
              <a:t> </a:t>
            </a:r>
            <a:r>
              <a:rPr lang="en-US" altLang="en-US" sz="1800" b="1" dirty="0" err="1" smtClean="0">
                <a:solidFill>
                  <a:srgbClr val="FF0000"/>
                </a:solidFill>
              </a:rPr>
              <a:t>Metab</a:t>
            </a:r>
            <a:r>
              <a:rPr lang="en-US" altLang="en-US" sz="1800" b="1" dirty="0" smtClean="0">
                <a:solidFill>
                  <a:srgbClr val="FF0000"/>
                </a:solidFill>
              </a:rPr>
              <a:t> 2007;92:4185–4190  </a:t>
            </a:r>
            <a:endParaRPr lang="fa-IR" altLang="en-US" sz="1800" b="1" dirty="0" smtClean="0">
              <a:solidFill>
                <a:srgbClr val="FF0000"/>
              </a:solidFill>
            </a:endParaRPr>
          </a:p>
        </p:txBody>
      </p:sp>
    </p:spTree>
    <p:extLst>
      <p:ext uri="{BB962C8B-B14F-4D97-AF65-F5344CB8AC3E}">
        <p14:creationId xmlns:p14="http://schemas.microsoft.com/office/powerpoint/2010/main" val="352876606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Distant metastasis workup </a:t>
            </a:r>
          </a:p>
        </p:txBody>
      </p:sp>
      <p:sp>
        <p:nvSpPr>
          <p:cNvPr id="3" name="Content Placeholder 2"/>
          <p:cNvSpPr>
            <a:spLocks noGrp="1"/>
          </p:cNvSpPr>
          <p:nvPr>
            <p:ph idx="1"/>
          </p:nvPr>
        </p:nvSpPr>
        <p:spPr>
          <a:xfrm>
            <a:off x="457200" y="1600200"/>
            <a:ext cx="8229600" cy="4525963"/>
          </a:xfrm>
        </p:spPr>
        <p:txBody>
          <a:bodyPr>
            <a:normAutofit lnSpcReduction="10000"/>
          </a:bodyPr>
          <a:lstStyle/>
          <a:p>
            <a:pPr>
              <a:lnSpc>
                <a:spcPct val="150000"/>
              </a:lnSpc>
            </a:pPr>
            <a:r>
              <a:rPr lang="en-US" sz="1950" b="1" dirty="0"/>
              <a:t>Neck CT: </a:t>
            </a:r>
            <a:r>
              <a:rPr lang="en-US" sz="1950" b="1" dirty="0" err="1"/>
              <a:t>paratracheal</a:t>
            </a:r>
            <a:r>
              <a:rPr lang="en-US" sz="1950" b="1" dirty="0"/>
              <a:t> &amp; supra sternal  </a:t>
            </a:r>
            <a:r>
              <a:rPr lang="en-US" sz="1950" b="1" dirty="0" err="1"/>
              <a:t>adenopathy</a:t>
            </a:r>
            <a:r>
              <a:rPr lang="en-US" sz="1950" b="1" dirty="0"/>
              <a:t> 20-25mm </a:t>
            </a:r>
          </a:p>
          <a:p>
            <a:pPr>
              <a:lnSpc>
                <a:spcPct val="150000"/>
              </a:lnSpc>
            </a:pPr>
            <a:r>
              <a:rPr lang="en-US" sz="1950" b="1" dirty="0"/>
              <a:t>Brain CT : normal</a:t>
            </a:r>
          </a:p>
          <a:p>
            <a:pPr>
              <a:lnSpc>
                <a:spcPct val="150000"/>
              </a:lnSpc>
            </a:pPr>
            <a:r>
              <a:rPr lang="en-US" sz="1950" b="1" dirty="0"/>
              <a:t>Chest CT : micro nodule &amp; Mild pleural effusion in left lower lobe ( inflammation &amp; atelectasis )</a:t>
            </a:r>
          </a:p>
          <a:p>
            <a:pPr>
              <a:lnSpc>
                <a:spcPct val="150000"/>
              </a:lnSpc>
            </a:pPr>
            <a:r>
              <a:rPr lang="en-US" sz="1950" b="1" dirty="0"/>
              <a:t>Axial MRI ; focal  non significant abnormal signal at T11- L2 bodies .</a:t>
            </a:r>
          </a:p>
          <a:p>
            <a:pPr>
              <a:lnSpc>
                <a:spcPct val="150000"/>
              </a:lnSpc>
            </a:pPr>
            <a:r>
              <a:rPr lang="en-US" sz="1950" b="1" dirty="0"/>
              <a:t>Whole body Bone scan : negative finding</a:t>
            </a:r>
          </a:p>
          <a:p>
            <a:endParaRPr lang="en-US" dirty="0"/>
          </a:p>
          <a:p>
            <a:endParaRPr lang="en-US" dirty="0"/>
          </a:p>
          <a:p>
            <a:pPr marL="0" indent="0">
              <a:buNone/>
            </a:pPr>
            <a:r>
              <a:rPr lang="en-US" dirty="0"/>
              <a:t> </a:t>
            </a:r>
          </a:p>
        </p:txBody>
      </p:sp>
    </p:spTree>
    <p:extLst>
      <p:ext uri="{BB962C8B-B14F-4D97-AF65-F5344CB8AC3E}">
        <p14:creationId xmlns:p14="http://schemas.microsoft.com/office/powerpoint/2010/main" val="391727504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itchFamily="2" charset="-78"/>
              </a:rPr>
              <a:t> </a:t>
            </a:r>
            <a:endParaRPr lang="fa-IR" dirty="0">
              <a:cs typeface="B Titr" pitchFamily="2" charset="-78"/>
            </a:endParaRPr>
          </a:p>
        </p:txBody>
      </p:sp>
      <p:pic>
        <p:nvPicPr>
          <p:cNvPr id="5" name="Picture 4" descr="mums-E-Reza-hospital.jpg"/>
          <p:cNvPicPr>
            <a:picLocks noChangeAspect="1"/>
          </p:cNvPicPr>
          <p:nvPr/>
        </p:nvPicPr>
        <p:blipFill>
          <a:blip r:embed="rId2" cstate="print">
            <a:lum contrast="20000"/>
          </a:blip>
          <a:stretch>
            <a:fillRect/>
          </a:stretch>
        </p:blipFill>
        <p:spPr>
          <a:xfrm>
            <a:off x="20485" y="1676401"/>
            <a:ext cx="9123515" cy="5181599"/>
          </a:xfrm>
          <a:prstGeom prst="rect">
            <a:avLst/>
          </a:prstGeom>
        </p:spPr>
      </p:pic>
    </p:spTree>
    <p:extLst>
      <p:ext uri="{BB962C8B-B14F-4D97-AF65-F5344CB8AC3E}">
        <p14:creationId xmlns:p14="http://schemas.microsoft.com/office/powerpoint/2010/main" val="226444361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46568" y="1295400"/>
            <a:ext cx="8229600" cy="4525963"/>
          </a:xfrm>
        </p:spPr>
        <p:txBody>
          <a:bodyPr>
            <a:normAutofit fontScale="77500" lnSpcReduction="20000"/>
          </a:bodyPr>
          <a:lstStyle/>
          <a:p>
            <a:pPr>
              <a:lnSpc>
                <a:spcPct val="150000"/>
              </a:lnSpc>
            </a:pPr>
            <a:r>
              <a:rPr lang="en-US" b="1" dirty="0"/>
              <a:t>Abdominal ultra sonography :2cm </a:t>
            </a:r>
            <a:r>
              <a:rPr lang="en-US" b="1" dirty="0" smtClean="0"/>
              <a:t>hyper echoic </a:t>
            </a:r>
            <a:r>
              <a:rPr lang="en-US" b="1" dirty="0"/>
              <a:t>liver nodule </a:t>
            </a:r>
          </a:p>
          <a:p>
            <a:pPr>
              <a:lnSpc>
                <a:spcPct val="150000"/>
              </a:lnSpc>
            </a:pPr>
            <a:r>
              <a:rPr lang="en-US" b="1" dirty="0"/>
              <a:t>Abdominal CT &amp; MRI : liver nodules in right , mild elevation of left </a:t>
            </a:r>
            <a:r>
              <a:rPr lang="en-US" b="1" dirty="0" smtClean="0"/>
              <a:t>diaphragm</a:t>
            </a:r>
            <a:endParaRPr lang="en-US" b="1" dirty="0"/>
          </a:p>
          <a:p>
            <a:pPr>
              <a:lnSpc>
                <a:spcPct val="150000"/>
              </a:lnSpc>
            </a:pPr>
            <a:r>
              <a:rPr lang="en-US" b="1" dirty="0"/>
              <a:t>RBC Scan was negative </a:t>
            </a:r>
          </a:p>
          <a:p>
            <a:pPr>
              <a:lnSpc>
                <a:spcPct val="150000"/>
              </a:lnSpc>
            </a:pPr>
            <a:r>
              <a:rPr lang="en-US" b="1" dirty="0" smtClean="0"/>
              <a:t>Three-phasic </a:t>
            </a:r>
            <a:r>
              <a:rPr lang="en-US" b="1" dirty="0"/>
              <a:t>contrast CT : Cavernous </a:t>
            </a:r>
            <a:r>
              <a:rPr lang="en-US" b="1" dirty="0" err="1"/>
              <a:t>hemangioma</a:t>
            </a:r>
            <a:r>
              <a:rPr lang="en-US" b="1" dirty="0"/>
              <a:t> </a:t>
            </a:r>
          </a:p>
          <a:p>
            <a:pPr>
              <a:lnSpc>
                <a:spcPct val="150000"/>
              </a:lnSpc>
            </a:pPr>
            <a:r>
              <a:rPr lang="en-US" b="1" dirty="0"/>
              <a:t> </a:t>
            </a:r>
            <a:r>
              <a:rPr lang="en-US" b="1" dirty="0" smtClean="0"/>
              <a:t>Gastroenterologist </a:t>
            </a:r>
            <a:r>
              <a:rPr lang="en-US" b="1" dirty="0"/>
              <a:t>advised needle biopsy : pathology result </a:t>
            </a:r>
            <a:r>
              <a:rPr lang="en-US" b="1" dirty="0" smtClean="0"/>
              <a:t>was </a:t>
            </a:r>
            <a:r>
              <a:rPr lang="en-US" b="1" dirty="0"/>
              <a:t>cavernous </a:t>
            </a:r>
            <a:r>
              <a:rPr lang="en-US" b="1" dirty="0" err="1"/>
              <a:t>hemangioma</a:t>
            </a:r>
            <a:endParaRPr lang="en-US" b="1" dirty="0"/>
          </a:p>
          <a:p>
            <a:endParaRPr lang="en-US" dirty="0"/>
          </a:p>
          <a:p>
            <a:endParaRPr lang="en-US" dirty="0"/>
          </a:p>
        </p:txBody>
      </p:sp>
      <p:sp>
        <p:nvSpPr>
          <p:cNvPr id="4" name="Content Placeholder 3"/>
          <p:cNvSpPr>
            <a:spLocks noGrp="1"/>
          </p:cNvSpPr>
          <p:nvPr>
            <p:ph sz="quarter" idx="13"/>
          </p:nvPr>
        </p:nvSpPr>
        <p:spPr/>
        <p:txBody>
          <a:bodyPr>
            <a:normAutofit lnSpcReduction="10000"/>
          </a:bodyPr>
          <a:lstStyle/>
          <a:p>
            <a:endParaRPr lang="en-US"/>
          </a:p>
        </p:txBody>
      </p:sp>
    </p:spTree>
    <p:extLst>
      <p:ext uri="{BB962C8B-B14F-4D97-AF65-F5344CB8AC3E}">
        <p14:creationId xmlns:p14="http://schemas.microsoft.com/office/powerpoint/2010/main" val="67249033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a:t>
            </a:r>
            <a:r>
              <a:rPr lang="en-US" b="1" dirty="0" smtClean="0"/>
              <a:t>months </a:t>
            </a:r>
            <a:r>
              <a:rPr lang="en-US" b="1" dirty="0"/>
              <a:t>later ( </a:t>
            </a:r>
            <a:r>
              <a:rPr lang="en-US" b="1" dirty="0" smtClean="0"/>
              <a:t>DEC 2015) </a:t>
            </a:r>
            <a:endParaRPr lang="en-US" b="1" dirty="0"/>
          </a:p>
        </p:txBody>
      </p:sp>
      <p:sp>
        <p:nvSpPr>
          <p:cNvPr id="3" name="Content Placeholder 2"/>
          <p:cNvSpPr>
            <a:spLocks noGrp="1"/>
          </p:cNvSpPr>
          <p:nvPr>
            <p:ph idx="1"/>
          </p:nvPr>
        </p:nvSpPr>
        <p:spPr/>
        <p:txBody>
          <a:bodyPr>
            <a:normAutofit fontScale="92500" lnSpcReduction="10000"/>
          </a:bodyPr>
          <a:lstStyle/>
          <a:p>
            <a:pPr marL="0" indent="0">
              <a:lnSpc>
                <a:spcPct val="150000"/>
              </a:lnSpc>
              <a:buNone/>
            </a:pPr>
            <a:r>
              <a:rPr lang="en-US" b="1" dirty="0"/>
              <a:t>Ultra sonography : </a:t>
            </a:r>
          </a:p>
          <a:p>
            <a:pPr>
              <a:lnSpc>
                <a:spcPct val="150000"/>
              </a:lnSpc>
            </a:pPr>
            <a:r>
              <a:rPr lang="en-US" b="1" dirty="0"/>
              <a:t>A</a:t>
            </a:r>
            <a:r>
              <a:rPr lang="en-US" b="1" dirty="0" smtClean="0"/>
              <a:t>bout </a:t>
            </a:r>
            <a:r>
              <a:rPr lang="en-US" b="1" dirty="0"/>
              <a:t>15 abnormal  lymph nodes in bed &amp; other levels ..retrosternal, near to  jugular </a:t>
            </a:r>
            <a:r>
              <a:rPr lang="en-US" b="1" dirty="0" smtClean="0"/>
              <a:t>v. </a:t>
            </a:r>
            <a:r>
              <a:rPr lang="en-US" b="1" dirty="0"/>
              <a:t>&amp; Trachea   </a:t>
            </a:r>
          </a:p>
          <a:p>
            <a:pPr>
              <a:lnSpc>
                <a:spcPct val="150000"/>
              </a:lnSpc>
            </a:pPr>
            <a:r>
              <a:rPr lang="en-US" b="1" dirty="0"/>
              <a:t>Calcitonin : 2000 </a:t>
            </a:r>
            <a:r>
              <a:rPr lang="en-US" b="1" dirty="0" err="1"/>
              <a:t>pg</a:t>
            </a:r>
            <a:r>
              <a:rPr lang="en-US" b="1" dirty="0"/>
              <a:t>/ml</a:t>
            </a:r>
          </a:p>
          <a:p>
            <a:pPr>
              <a:lnSpc>
                <a:spcPct val="150000"/>
              </a:lnSpc>
            </a:pPr>
            <a:r>
              <a:rPr lang="en-US" b="1" dirty="0"/>
              <a:t>Re FNA : MTC </a:t>
            </a:r>
          </a:p>
          <a:p>
            <a:pPr>
              <a:lnSpc>
                <a:spcPct val="150000"/>
              </a:lnSpc>
            </a:pPr>
            <a:r>
              <a:rPr lang="en-US" b="1" dirty="0"/>
              <a:t>Re surgery was done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82978873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In </a:t>
            </a:r>
            <a:r>
              <a:rPr lang="en-US" sz="3600" b="1" dirty="0" smtClean="0"/>
              <a:t>2016 </a:t>
            </a:r>
            <a:endParaRPr lang="en-US" sz="3600" b="1" dirty="0"/>
          </a:p>
        </p:txBody>
      </p:sp>
      <p:sp>
        <p:nvSpPr>
          <p:cNvPr id="3" name="Content Placeholder 2"/>
          <p:cNvSpPr>
            <a:spLocks noGrp="1"/>
          </p:cNvSpPr>
          <p:nvPr>
            <p:ph idx="1"/>
          </p:nvPr>
        </p:nvSpPr>
        <p:spPr/>
        <p:txBody>
          <a:bodyPr>
            <a:normAutofit/>
          </a:bodyPr>
          <a:lstStyle/>
          <a:p>
            <a:r>
              <a:rPr lang="en-US" sz="2400" b="1" dirty="0">
                <a:solidFill>
                  <a:schemeClr val="tx2">
                    <a:lumMod val="60000"/>
                    <a:lumOff val="40000"/>
                  </a:schemeClr>
                </a:solidFill>
              </a:rPr>
              <a:t>Calcitonin </a:t>
            </a:r>
            <a:r>
              <a:rPr lang="en-US" sz="2400" b="1" dirty="0"/>
              <a:t>decreased  to 1700 </a:t>
            </a:r>
          </a:p>
          <a:p>
            <a:r>
              <a:rPr lang="en-US" sz="2400" b="1" dirty="0"/>
              <a:t>CEA : 27 ( decreased)</a:t>
            </a:r>
          </a:p>
          <a:p>
            <a:r>
              <a:rPr lang="en-US" sz="2400" b="1" dirty="0">
                <a:solidFill>
                  <a:schemeClr val="tx2">
                    <a:lumMod val="60000"/>
                    <a:lumOff val="40000"/>
                  </a:schemeClr>
                </a:solidFill>
              </a:rPr>
              <a:t>Ultrasonography</a:t>
            </a:r>
            <a:r>
              <a:rPr lang="en-US" sz="2400" b="1" dirty="0"/>
              <a:t> </a:t>
            </a:r>
            <a:r>
              <a:rPr lang="en-US" sz="2400" b="1" dirty="0">
                <a:solidFill>
                  <a:schemeClr val="tx2">
                    <a:lumMod val="60000"/>
                    <a:lumOff val="40000"/>
                  </a:schemeClr>
                </a:solidFill>
              </a:rPr>
              <a:t>: 8 mass/abnormal  </a:t>
            </a:r>
            <a:r>
              <a:rPr lang="en-US" sz="2400" b="1" dirty="0"/>
              <a:t>Lymph nodes </a:t>
            </a:r>
            <a:r>
              <a:rPr lang="en-US" sz="2400" b="1" dirty="0">
                <a:solidFill>
                  <a:schemeClr val="tx2">
                    <a:lumMod val="60000"/>
                    <a:lumOff val="40000"/>
                  </a:schemeClr>
                </a:solidFill>
              </a:rPr>
              <a:t>10-20mm </a:t>
            </a:r>
          </a:p>
          <a:p>
            <a:r>
              <a:rPr lang="en-US" sz="2400" b="1" dirty="0"/>
              <a:t> The third surgery was done  for  same reasons</a:t>
            </a:r>
          </a:p>
        </p:txBody>
      </p:sp>
    </p:spTree>
    <p:extLst>
      <p:ext uri="{BB962C8B-B14F-4D97-AF65-F5344CB8AC3E}">
        <p14:creationId xmlns:p14="http://schemas.microsoft.com/office/powerpoint/2010/main" val="222411623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After third surgery </a:t>
            </a:r>
          </a:p>
        </p:txBody>
      </p:sp>
      <p:sp>
        <p:nvSpPr>
          <p:cNvPr id="3" name="Content Placeholder 2"/>
          <p:cNvSpPr>
            <a:spLocks noGrp="1"/>
          </p:cNvSpPr>
          <p:nvPr>
            <p:ph idx="1"/>
          </p:nvPr>
        </p:nvSpPr>
        <p:spPr/>
        <p:txBody>
          <a:bodyPr>
            <a:normAutofit fontScale="85000" lnSpcReduction="20000"/>
          </a:bodyPr>
          <a:lstStyle/>
          <a:p>
            <a:pPr>
              <a:lnSpc>
                <a:spcPct val="150000"/>
              </a:lnSpc>
            </a:pPr>
            <a:r>
              <a:rPr lang="en-US" b="1" dirty="0"/>
              <a:t>U</a:t>
            </a:r>
            <a:r>
              <a:rPr lang="en-US" b="1" dirty="0" smtClean="0"/>
              <a:t>ltra </a:t>
            </a:r>
            <a:r>
              <a:rPr lang="en-US" b="1" dirty="0"/>
              <a:t>sonography : </a:t>
            </a:r>
            <a:r>
              <a:rPr lang="en-US" b="1" dirty="0">
                <a:solidFill>
                  <a:schemeClr val="tx2">
                    <a:lumMod val="60000"/>
                    <a:lumOff val="40000"/>
                  </a:schemeClr>
                </a:solidFill>
              </a:rPr>
              <a:t>5 abnormal lymph nodes </a:t>
            </a:r>
            <a:r>
              <a:rPr lang="en-US" b="1" dirty="0"/>
              <a:t>in neck  remained</a:t>
            </a:r>
          </a:p>
          <a:p>
            <a:pPr>
              <a:lnSpc>
                <a:spcPct val="150000"/>
              </a:lnSpc>
            </a:pPr>
            <a:r>
              <a:rPr lang="en-US" b="1" dirty="0">
                <a:solidFill>
                  <a:schemeClr val="tx2">
                    <a:lumMod val="60000"/>
                    <a:lumOff val="40000"/>
                  </a:schemeClr>
                </a:solidFill>
              </a:rPr>
              <a:t>Calcitonin 681 </a:t>
            </a:r>
            <a:r>
              <a:rPr lang="en-US" b="1" dirty="0" err="1"/>
              <a:t>pg</a:t>
            </a:r>
            <a:r>
              <a:rPr lang="en-US" b="1" dirty="0"/>
              <a:t>/ml ( decreased)</a:t>
            </a:r>
          </a:p>
          <a:p>
            <a:pPr>
              <a:lnSpc>
                <a:spcPct val="150000"/>
              </a:lnSpc>
            </a:pPr>
            <a:r>
              <a:rPr lang="en-US" b="1" dirty="0">
                <a:solidFill>
                  <a:schemeClr val="tx2">
                    <a:lumMod val="60000"/>
                    <a:lumOff val="40000"/>
                  </a:schemeClr>
                </a:solidFill>
              </a:rPr>
              <a:t>CEA: 8.6 </a:t>
            </a:r>
            <a:r>
              <a:rPr lang="en-US" b="1" dirty="0"/>
              <a:t>(decreased)</a:t>
            </a:r>
          </a:p>
          <a:p>
            <a:pPr>
              <a:lnSpc>
                <a:spcPct val="150000"/>
              </a:lnSpc>
            </a:pPr>
            <a:endParaRPr lang="en-US" b="1" dirty="0"/>
          </a:p>
          <a:p>
            <a:pPr marL="0" indent="0">
              <a:lnSpc>
                <a:spcPct val="150000"/>
              </a:lnSpc>
              <a:buNone/>
            </a:pPr>
            <a:r>
              <a:rPr lang="en-US" b="1" dirty="0">
                <a:solidFill>
                  <a:schemeClr val="tx2">
                    <a:lumMod val="60000"/>
                    <a:lumOff val="40000"/>
                  </a:schemeClr>
                </a:solidFill>
              </a:rPr>
              <a:t>  Third surgery complication : Hoarseness </a:t>
            </a:r>
          </a:p>
          <a:p>
            <a:pPr marL="0" indent="0">
              <a:lnSpc>
                <a:spcPct val="150000"/>
              </a:lnSpc>
              <a:buNone/>
            </a:pPr>
            <a:r>
              <a:rPr lang="en-US" b="1" dirty="0"/>
              <a:t>  </a:t>
            </a:r>
            <a:r>
              <a:rPr lang="en-US" b="1" dirty="0" smtClean="0"/>
              <a:t> </a:t>
            </a:r>
            <a:endParaRPr lang="en-US" b="1" dirty="0"/>
          </a:p>
          <a:p>
            <a:pPr marL="0" indent="0">
              <a:buNone/>
            </a:pPr>
            <a:endParaRPr lang="en-US" dirty="0"/>
          </a:p>
          <a:p>
            <a:endParaRPr lang="en-US" dirty="0"/>
          </a:p>
        </p:txBody>
      </p:sp>
    </p:spTree>
    <p:extLst>
      <p:ext uri="{BB962C8B-B14F-4D97-AF65-F5344CB8AC3E}">
        <p14:creationId xmlns:p14="http://schemas.microsoft.com/office/powerpoint/2010/main" val="2737906993"/>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After 2 y of first visit </a:t>
            </a:r>
          </a:p>
        </p:txBody>
      </p:sp>
      <p:sp>
        <p:nvSpPr>
          <p:cNvPr id="3" name="Content Placeholder 2"/>
          <p:cNvSpPr>
            <a:spLocks noGrp="1"/>
          </p:cNvSpPr>
          <p:nvPr>
            <p:ph idx="1"/>
          </p:nvPr>
        </p:nvSpPr>
        <p:spPr/>
        <p:txBody>
          <a:bodyPr/>
          <a:lstStyle/>
          <a:p>
            <a:pPr>
              <a:lnSpc>
                <a:spcPct val="150000"/>
              </a:lnSpc>
            </a:pPr>
            <a:r>
              <a:rPr lang="en-US" b="1" dirty="0"/>
              <a:t>Increased</a:t>
            </a:r>
            <a:r>
              <a:rPr lang="en-US" b="1" dirty="0">
                <a:solidFill>
                  <a:srgbClr val="FFFF00"/>
                </a:solidFill>
              </a:rPr>
              <a:t> </a:t>
            </a:r>
            <a:r>
              <a:rPr lang="en-US" b="1" dirty="0">
                <a:solidFill>
                  <a:schemeClr val="tx2">
                    <a:lumMod val="60000"/>
                    <a:lumOff val="40000"/>
                  </a:schemeClr>
                </a:solidFill>
              </a:rPr>
              <a:t>lymph nodes </a:t>
            </a:r>
            <a:r>
              <a:rPr lang="en-US" b="1" dirty="0" smtClean="0">
                <a:solidFill>
                  <a:schemeClr val="tx2">
                    <a:lumMod val="60000"/>
                    <a:lumOff val="40000"/>
                  </a:schemeClr>
                </a:solidFill>
              </a:rPr>
              <a:t>from 8 </a:t>
            </a:r>
            <a:r>
              <a:rPr lang="en-US" b="1" dirty="0" smtClean="0"/>
              <a:t>to </a:t>
            </a:r>
            <a:r>
              <a:rPr lang="en-US" b="1" dirty="0" smtClean="0">
                <a:solidFill>
                  <a:schemeClr val="tx2">
                    <a:lumMod val="60000"/>
                    <a:lumOff val="40000"/>
                  </a:schemeClr>
                </a:solidFill>
              </a:rPr>
              <a:t>10 </a:t>
            </a:r>
            <a:endParaRPr lang="en-US" b="1" dirty="0">
              <a:solidFill>
                <a:schemeClr val="tx2">
                  <a:lumMod val="60000"/>
                  <a:lumOff val="40000"/>
                </a:schemeClr>
              </a:solidFill>
            </a:endParaRPr>
          </a:p>
          <a:p>
            <a:pPr>
              <a:lnSpc>
                <a:spcPct val="150000"/>
              </a:lnSpc>
            </a:pPr>
            <a:r>
              <a:rPr lang="en-US" b="1" dirty="0">
                <a:solidFill>
                  <a:schemeClr val="tx2">
                    <a:lumMod val="60000"/>
                    <a:lumOff val="40000"/>
                  </a:schemeClr>
                </a:solidFill>
              </a:rPr>
              <a:t>Calcitonin</a:t>
            </a:r>
            <a:r>
              <a:rPr lang="en-US" b="1" dirty="0"/>
              <a:t> raised </a:t>
            </a:r>
            <a:r>
              <a:rPr lang="en-US" b="1" dirty="0" smtClean="0"/>
              <a:t>from </a:t>
            </a:r>
            <a:r>
              <a:rPr lang="en-US" b="1" dirty="0" smtClean="0">
                <a:solidFill>
                  <a:schemeClr val="tx2">
                    <a:lumMod val="60000"/>
                    <a:lumOff val="40000"/>
                  </a:schemeClr>
                </a:solidFill>
              </a:rPr>
              <a:t>1012 to 2000 </a:t>
            </a:r>
            <a:r>
              <a:rPr lang="en-US" b="1" dirty="0" err="1"/>
              <a:t>pg</a:t>
            </a:r>
            <a:r>
              <a:rPr lang="en-US" b="1" dirty="0"/>
              <a:t>/ml </a:t>
            </a:r>
          </a:p>
          <a:p>
            <a:pPr>
              <a:lnSpc>
                <a:spcPct val="150000"/>
              </a:lnSpc>
            </a:pPr>
            <a:r>
              <a:rPr lang="en-US" b="1" dirty="0"/>
              <a:t>CEA 10.3 ng/ml</a:t>
            </a:r>
          </a:p>
        </p:txBody>
      </p:sp>
    </p:spTree>
    <p:extLst>
      <p:ext uri="{BB962C8B-B14F-4D97-AF65-F5344CB8AC3E}">
        <p14:creationId xmlns:p14="http://schemas.microsoft.com/office/powerpoint/2010/main" val="90573490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 evaluations </a:t>
            </a:r>
            <a:r>
              <a:rPr lang="en-US" b="1" dirty="0" smtClean="0"/>
              <a:t>for distant metastasis:</a:t>
            </a:r>
            <a:endParaRPr lang="en-US" dirty="0"/>
          </a:p>
        </p:txBody>
      </p:sp>
      <p:sp>
        <p:nvSpPr>
          <p:cNvPr id="3" name="Content Placeholder 2"/>
          <p:cNvSpPr>
            <a:spLocks noGrp="1"/>
          </p:cNvSpPr>
          <p:nvPr>
            <p:ph idx="1"/>
          </p:nvPr>
        </p:nvSpPr>
        <p:spPr/>
        <p:txBody>
          <a:bodyPr/>
          <a:lstStyle/>
          <a:p>
            <a:r>
              <a:rPr lang="en-US" sz="7200" b="1" dirty="0" smtClean="0"/>
              <a:t>Negative </a:t>
            </a:r>
            <a:endParaRPr lang="en-US" b="1" dirty="0"/>
          </a:p>
        </p:txBody>
      </p:sp>
    </p:spTree>
    <p:extLst>
      <p:ext uri="{BB962C8B-B14F-4D97-AF65-F5344CB8AC3E}">
        <p14:creationId xmlns:p14="http://schemas.microsoft.com/office/powerpoint/2010/main" val="405447724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 evaluations </a:t>
            </a:r>
            <a:r>
              <a:rPr lang="en-US" b="1" dirty="0" smtClean="0"/>
              <a:t>for distant </a:t>
            </a:r>
            <a:r>
              <a:rPr lang="en-US" b="1" dirty="0"/>
              <a:t>metastasis:</a:t>
            </a:r>
          </a:p>
        </p:txBody>
      </p:sp>
      <p:sp>
        <p:nvSpPr>
          <p:cNvPr id="3" name="Content Placeholder 2"/>
          <p:cNvSpPr>
            <a:spLocks noGrp="1"/>
          </p:cNvSpPr>
          <p:nvPr>
            <p:ph idx="1"/>
          </p:nvPr>
        </p:nvSpPr>
        <p:spPr/>
        <p:txBody>
          <a:bodyPr>
            <a:normAutofit fontScale="92500" lnSpcReduction="10000"/>
          </a:bodyPr>
          <a:lstStyle/>
          <a:p>
            <a:pPr>
              <a:lnSpc>
                <a:spcPct val="150000"/>
              </a:lnSpc>
            </a:pPr>
            <a:r>
              <a:rPr lang="en-US" b="1" dirty="0" smtClean="0"/>
              <a:t>Brain CT : normal</a:t>
            </a:r>
          </a:p>
          <a:p>
            <a:pPr>
              <a:lnSpc>
                <a:spcPct val="150000"/>
              </a:lnSpc>
            </a:pPr>
            <a:r>
              <a:rPr lang="en-US" b="1" dirty="0" smtClean="0"/>
              <a:t>Chest CT : 4mm nodule in LLL</a:t>
            </a:r>
          </a:p>
          <a:p>
            <a:pPr>
              <a:lnSpc>
                <a:spcPct val="150000"/>
              </a:lnSpc>
            </a:pPr>
            <a:r>
              <a:rPr lang="en-US" b="1" dirty="0" smtClean="0"/>
              <a:t>Axial MRI : Normal </a:t>
            </a:r>
          </a:p>
          <a:p>
            <a:pPr>
              <a:lnSpc>
                <a:spcPct val="150000"/>
              </a:lnSpc>
            </a:pPr>
            <a:r>
              <a:rPr lang="en-US" b="1" dirty="0" smtClean="0"/>
              <a:t>Whole body Bone scan : negative finding</a:t>
            </a:r>
          </a:p>
          <a:p>
            <a:pPr>
              <a:lnSpc>
                <a:spcPct val="150000"/>
              </a:lnSpc>
            </a:pPr>
            <a:r>
              <a:rPr lang="en-US" b="1" dirty="0" smtClean="0"/>
              <a:t>Abdominal CT &amp; MRI : liver nodule in right ( old  </a:t>
            </a:r>
            <a:r>
              <a:rPr lang="en-US" b="1" dirty="0" err="1" smtClean="0"/>
              <a:t>hemangioma</a:t>
            </a:r>
            <a:r>
              <a:rPr lang="en-US" b="1" dirty="0" smtClean="0"/>
              <a:t> )</a:t>
            </a:r>
          </a:p>
          <a:p>
            <a:endParaRPr lang="en-US" dirty="0"/>
          </a:p>
        </p:txBody>
      </p:sp>
    </p:spTree>
    <p:extLst>
      <p:ext uri="{BB962C8B-B14F-4D97-AF65-F5344CB8AC3E}">
        <p14:creationId xmlns:p14="http://schemas.microsoft.com/office/powerpoint/2010/main" val="109865127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2219"/>
            <a:ext cx="7886700" cy="232074"/>
          </a:xfrm>
        </p:spPr>
        <p:txBody>
          <a:bodyPr>
            <a:noAutofit/>
          </a:bodyPr>
          <a:lstStyle/>
          <a:p>
            <a:r>
              <a:rPr lang="en-US" b="1" dirty="0"/>
              <a:t>PET 68Ga-DOTA-TATE </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151473" y="2412101"/>
            <a:ext cx="3939380" cy="2954535"/>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9365" y="2450045"/>
            <a:ext cx="3838197" cy="2878649"/>
          </a:xfrm>
          <a:prstGeom prst="rect">
            <a:avLst/>
          </a:prstGeom>
        </p:spPr>
      </p:pic>
      <p:sp>
        <p:nvSpPr>
          <p:cNvPr id="3" name="TextBox 2"/>
          <p:cNvSpPr txBox="1"/>
          <p:nvPr/>
        </p:nvSpPr>
        <p:spPr>
          <a:xfrm>
            <a:off x="3998293" y="2228851"/>
            <a:ext cx="1147415" cy="1569660"/>
          </a:xfrm>
          <a:prstGeom prst="rect">
            <a:avLst/>
          </a:prstGeom>
          <a:noFill/>
        </p:spPr>
        <p:txBody>
          <a:bodyPr wrap="square" rtlCol="0">
            <a:spAutoFit/>
          </a:bodyPr>
          <a:lstStyle/>
          <a:p>
            <a:r>
              <a:rPr lang="en-US" sz="1500" b="1" i="1" u="sng" dirty="0"/>
              <a:t>Uptakes</a:t>
            </a:r>
            <a:r>
              <a:rPr lang="en-US" sz="1500" b="1" dirty="0"/>
              <a:t> </a:t>
            </a:r>
          </a:p>
          <a:p>
            <a:endParaRPr lang="en-US" sz="1350" b="1" dirty="0"/>
          </a:p>
          <a:p>
            <a:r>
              <a:rPr lang="en-US" sz="1350" b="1" dirty="0"/>
              <a:t>Neck</a:t>
            </a:r>
          </a:p>
          <a:p>
            <a:endParaRPr lang="en-US" sz="1350" b="1" dirty="0"/>
          </a:p>
          <a:p>
            <a:r>
              <a:rPr lang="en-US" sz="1350" b="1" dirty="0" err="1"/>
              <a:t>Mediastinal</a:t>
            </a:r>
            <a:endParaRPr lang="en-US" sz="1350" b="1" dirty="0"/>
          </a:p>
          <a:p>
            <a:r>
              <a:rPr lang="en-US" sz="1350" b="1" dirty="0"/>
              <a:t> </a:t>
            </a:r>
          </a:p>
          <a:p>
            <a:r>
              <a:rPr lang="en-US" sz="1350" b="1" dirty="0"/>
              <a:t>Liver  </a:t>
            </a:r>
          </a:p>
        </p:txBody>
      </p:sp>
      <p:sp>
        <p:nvSpPr>
          <p:cNvPr id="4" name="Right Arrow 3"/>
          <p:cNvSpPr/>
          <p:nvPr/>
        </p:nvSpPr>
        <p:spPr bwMode="auto">
          <a:xfrm rot="21270918">
            <a:off x="4576857" y="2565966"/>
            <a:ext cx="2549163" cy="168670"/>
          </a:xfrm>
          <a:prstGeom prst="rightArrow">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20574" tIns="788670" rIns="20574" bIns="20574" numCol="1" rtlCol="0" anchor="t" anchorCtr="0" compatLnSpc="1">
            <a:prstTxWarp prst="textNoShape">
              <a:avLst/>
            </a:prstTxWarp>
          </a:bodyPr>
          <a:lstStyle/>
          <a:p>
            <a:pPr marL="86916" indent="-86916" algn="ctr"/>
            <a:endParaRPr lang="en-US" sz="1050" dirty="0">
              <a:latin typeface="Arial" pitchFamily="34" charset="0"/>
            </a:endParaRPr>
          </a:p>
        </p:txBody>
      </p:sp>
      <p:sp>
        <p:nvSpPr>
          <p:cNvPr id="8" name="Right Arrow 7"/>
          <p:cNvSpPr/>
          <p:nvPr/>
        </p:nvSpPr>
        <p:spPr bwMode="auto">
          <a:xfrm rot="11879242">
            <a:off x="1773273" y="2788290"/>
            <a:ext cx="2253571" cy="171761"/>
          </a:xfrm>
          <a:prstGeom prst="rightArrow">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20574" tIns="788670" rIns="20574" bIns="20574" numCol="1" rtlCol="0" anchor="t" anchorCtr="0" compatLnSpc="1">
            <a:prstTxWarp prst="textNoShape">
              <a:avLst/>
            </a:prstTxWarp>
          </a:bodyPr>
          <a:lstStyle/>
          <a:p>
            <a:pPr marL="86916" indent="-86916" algn="ctr"/>
            <a:endParaRPr lang="en-US" sz="1050" dirty="0">
              <a:latin typeface="Arial" pitchFamily="34" charset="0"/>
            </a:endParaRPr>
          </a:p>
        </p:txBody>
      </p:sp>
      <p:sp>
        <p:nvSpPr>
          <p:cNvPr id="9" name="Right Arrow 8"/>
          <p:cNvSpPr/>
          <p:nvPr/>
        </p:nvSpPr>
        <p:spPr bwMode="auto">
          <a:xfrm rot="21270918">
            <a:off x="4576857" y="3473040"/>
            <a:ext cx="2549163" cy="168670"/>
          </a:xfrm>
          <a:prstGeom prst="rightArrow">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20574" tIns="788670" rIns="20574" bIns="20574" numCol="1" rtlCol="0" anchor="t" anchorCtr="0" compatLnSpc="1">
            <a:prstTxWarp prst="textNoShape">
              <a:avLst/>
            </a:prstTxWarp>
          </a:bodyPr>
          <a:lstStyle/>
          <a:p>
            <a:pPr marL="86916" indent="-86916" algn="ctr"/>
            <a:endParaRPr lang="en-US" sz="1050" dirty="0">
              <a:latin typeface="Arial" pitchFamily="34" charset="0"/>
            </a:endParaRPr>
          </a:p>
        </p:txBody>
      </p:sp>
    </p:spTree>
    <p:extLst>
      <p:ext uri="{BB962C8B-B14F-4D97-AF65-F5344CB8AC3E}">
        <p14:creationId xmlns:p14="http://schemas.microsoft.com/office/powerpoint/2010/main" val="1000783931"/>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PET 68Ga-DOTA-TATE  findings:</a:t>
            </a:r>
            <a:endParaRPr lang="en-US" dirty="0"/>
          </a:p>
        </p:txBody>
      </p:sp>
      <p:sp>
        <p:nvSpPr>
          <p:cNvPr id="3" name="Content Placeholder 2"/>
          <p:cNvSpPr>
            <a:spLocks noGrp="1"/>
          </p:cNvSpPr>
          <p:nvPr>
            <p:ph idx="1"/>
          </p:nvPr>
        </p:nvSpPr>
        <p:spPr/>
        <p:txBody>
          <a:bodyPr/>
          <a:lstStyle/>
          <a:p>
            <a:pPr>
              <a:lnSpc>
                <a:spcPct val="150000"/>
              </a:lnSpc>
            </a:pPr>
            <a:r>
              <a:rPr lang="en-US" b="1" dirty="0"/>
              <a:t>Neck &amp; </a:t>
            </a:r>
            <a:r>
              <a:rPr lang="en-US" b="1" dirty="0" err="1"/>
              <a:t>mediastinal</a:t>
            </a:r>
            <a:r>
              <a:rPr lang="en-US" b="1" dirty="0"/>
              <a:t> </a:t>
            </a:r>
            <a:r>
              <a:rPr lang="en-US" b="1" dirty="0" smtClean="0"/>
              <a:t>involved lymph nodes </a:t>
            </a:r>
            <a:endParaRPr lang="en-US" b="1" dirty="0"/>
          </a:p>
          <a:p>
            <a:pPr>
              <a:lnSpc>
                <a:spcPct val="150000"/>
              </a:lnSpc>
            </a:pPr>
            <a:r>
              <a:rPr lang="en-US" b="1" dirty="0"/>
              <a:t>Liver spot ; </a:t>
            </a:r>
            <a:r>
              <a:rPr lang="en-US" b="1" dirty="0" err="1"/>
              <a:t>hemangioma</a:t>
            </a:r>
            <a:r>
              <a:rPr lang="en-US" b="1" dirty="0"/>
              <a:t> </a:t>
            </a:r>
          </a:p>
          <a:p>
            <a:pPr>
              <a:lnSpc>
                <a:spcPct val="150000"/>
              </a:lnSpc>
            </a:pPr>
            <a:r>
              <a:rPr lang="en-US" b="1" dirty="0"/>
              <a:t>Anterior to spleen : collections in colonic loop </a:t>
            </a:r>
          </a:p>
        </p:txBody>
      </p:sp>
      <p:sp>
        <p:nvSpPr>
          <p:cNvPr id="4" name="Content Placeholder 3"/>
          <p:cNvSpPr>
            <a:spLocks noGrp="1"/>
          </p:cNvSpPr>
          <p:nvPr>
            <p:ph sz="quarter" idx="13"/>
          </p:nvPr>
        </p:nvSpPr>
        <p:spPr/>
        <p:txBody>
          <a:bodyPr>
            <a:normAutofit lnSpcReduction="10000"/>
          </a:bodyPr>
          <a:lstStyle/>
          <a:p>
            <a:endParaRPr lang="en-US"/>
          </a:p>
        </p:txBody>
      </p:sp>
    </p:spTree>
    <p:extLst>
      <p:ext uri="{BB962C8B-B14F-4D97-AF65-F5344CB8AC3E}">
        <p14:creationId xmlns:p14="http://schemas.microsoft.com/office/powerpoint/2010/main" val="2248652356"/>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t>Calcitonin chart </a:t>
            </a:r>
          </a:p>
        </p:txBody>
      </p:sp>
      <p:graphicFrame>
        <p:nvGraphicFramePr>
          <p:cNvPr id="8" name="Content Placeholder 7"/>
          <p:cNvGraphicFramePr>
            <a:graphicFrameLocks noGrp="1"/>
          </p:cNvGraphicFramePr>
          <p:nvPr>
            <p:ph idx="1"/>
            <p:extLst/>
          </p:nvPr>
        </p:nvGraphicFramePr>
        <p:xfrm>
          <a:off x="446485" y="2100263"/>
          <a:ext cx="8229600" cy="3394472"/>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quarter" idx="13"/>
          </p:nvPr>
        </p:nvSpPr>
        <p:spPr/>
        <p:txBody>
          <a:bodyPr>
            <a:normAutofit lnSpcReduction="10000"/>
          </a:bodyPr>
          <a:lstStyle/>
          <a:p>
            <a:endParaRPr lang="en-US"/>
          </a:p>
        </p:txBody>
      </p:sp>
    </p:spTree>
    <p:extLst>
      <p:ext uri="{BB962C8B-B14F-4D97-AF65-F5344CB8AC3E}">
        <p14:creationId xmlns:p14="http://schemas.microsoft.com/office/powerpoint/2010/main" val="102416044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err="1" smtClean="0"/>
              <a:t>Disclousure</a:t>
            </a:r>
            <a:r>
              <a:rPr lang="en-US" b="1" dirty="0" smtClean="0"/>
              <a:t> and Thanks</a:t>
            </a:r>
            <a:endParaRPr lang="en-US" b="1" dirty="0"/>
          </a:p>
        </p:txBody>
      </p:sp>
      <p:sp>
        <p:nvSpPr>
          <p:cNvPr id="5" name="Subtitle 4"/>
          <p:cNvSpPr>
            <a:spLocks noGrp="1"/>
          </p:cNvSpPr>
          <p:nvPr>
            <p:ph type="subTitle" idx="1"/>
          </p:nvPr>
        </p:nvSpPr>
        <p:spPr/>
        <p:txBody>
          <a:bodyPr/>
          <a:lstStyle/>
          <a:p>
            <a:r>
              <a:rPr lang="en-US" b="1" dirty="0" smtClean="0">
                <a:solidFill>
                  <a:schemeClr val="bg1">
                    <a:lumMod val="50000"/>
                  </a:schemeClr>
                </a:solidFill>
              </a:rPr>
              <a:t>Noting to disclose</a:t>
            </a:r>
          </a:p>
          <a:p>
            <a:r>
              <a:rPr lang="en-US" b="1" dirty="0" smtClean="0">
                <a:solidFill>
                  <a:schemeClr val="bg1">
                    <a:lumMod val="50000"/>
                  </a:schemeClr>
                </a:solidFill>
              </a:rPr>
              <a:t>My sincere thanks for the invitation</a:t>
            </a:r>
            <a:endParaRPr lang="en-US" b="1" dirty="0">
              <a:solidFill>
                <a:schemeClr val="bg1">
                  <a:lumMod val="50000"/>
                </a:schemeClr>
              </a:solidFill>
            </a:endParaRPr>
          </a:p>
        </p:txBody>
      </p:sp>
    </p:spTree>
    <p:extLst>
      <p:ext uri="{BB962C8B-B14F-4D97-AF65-F5344CB8AC3E}">
        <p14:creationId xmlns:p14="http://schemas.microsoft.com/office/powerpoint/2010/main" val="274958548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Carcinoembryonic</a:t>
            </a:r>
            <a:r>
              <a:rPr lang="en-US" b="1" dirty="0"/>
              <a:t> Antigen (CEA) &amp; number of lymph nodes (reported by radiologist)</a:t>
            </a:r>
          </a:p>
        </p:txBody>
      </p:sp>
      <p:graphicFrame>
        <p:nvGraphicFramePr>
          <p:cNvPr id="10" name="Content Placeholder 9"/>
          <p:cNvGraphicFramePr>
            <a:graphicFrameLocks noGrp="1"/>
          </p:cNvGraphicFramePr>
          <p:nvPr>
            <p:ph idx="1"/>
            <p:extLst/>
          </p:nvPr>
        </p:nvGraphicFramePr>
        <p:xfrm>
          <a:off x="446485" y="2100263"/>
          <a:ext cx="8229600" cy="3394472"/>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quarter" idx="13"/>
          </p:nvPr>
        </p:nvSpPr>
        <p:spPr/>
        <p:txBody>
          <a:bodyPr>
            <a:normAutofit lnSpcReduction="10000"/>
          </a:bodyPr>
          <a:lstStyle/>
          <a:p>
            <a:endParaRPr lang="en-US"/>
          </a:p>
        </p:txBody>
      </p:sp>
    </p:spTree>
    <p:extLst>
      <p:ext uri="{BB962C8B-B14F-4D97-AF65-F5344CB8AC3E}">
        <p14:creationId xmlns:p14="http://schemas.microsoft.com/office/powerpoint/2010/main" val="2712799321"/>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the best Next strategy ? </a:t>
            </a:r>
          </a:p>
        </p:txBody>
      </p:sp>
      <p:sp>
        <p:nvSpPr>
          <p:cNvPr id="3" name="Content Placeholder 2"/>
          <p:cNvSpPr>
            <a:spLocks noGrp="1"/>
          </p:cNvSpPr>
          <p:nvPr>
            <p:ph idx="1"/>
          </p:nvPr>
        </p:nvSpPr>
        <p:spPr/>
        <p:txBody>
          <a:bodyPr>
            <a:noAutofit/>
          </a:bodyPr>
          <a:lstStyle/>
          <a:p>
            <a:pPr>
              <a:lnSpc>
                <a:spcPct val="150000"/>
              </a:lnSpc>
            </a:pPr>
            <a:r>
              <a:rPr lang="en-US" sz="1800" b="1" dirty="0"/>
              <a:t>Summary :</a:t>
            </a:r>
          </a:p>
          <a:p>
            <a:pPr>
              <a:lnSpc>
                <a:spcPct val="150000"/>
              </a:lnSpc>
            </a:pPr>
            <a:r>
              <a:rPr lang="en-US" sz="1800" b="1" dirty="0"/>
              <a:t>1- </a:t>
            </a:r>
            <a:r>
              <a:rPr lang="en-US" sz="1800" b="1" dirty="0" smtClean="0"/>
              <a:t>presence of </a:t>
            </a:r>
            <a:r>
              <a:rPr lang="en-US" sz="1800" b="1" dirty="0">
                <a:solidFill>
                  <a:schemeClr val="tx2">
                    <a:lumMod val="60000"/>
                    <a:lumOff val="40000"/>
                  </a:schemeClr>
                </a:solidFill>
              </a:rPr>
              <a:t>10 lymph nodes </a:t>
            </a:r>
            <a:r>
              <a:rPr lang="en-US" sz="1800" b="1" dirty="0"/>
              <a:t>in neck ,</a:t>
            </a:r>
            <a:r>
              <a:rPr lang="en-US" sz="1800" b="1" dirty="0" err="1"/>
              <a:t>paratracheal</a:t>
            </a:r>
            <a:r>
              <a:rPr lang="en-US" sz="1800" b="1" dirty="0"/>
              <a:t> &amp; retrosternal ( increasing ?) </a:t>
            </a:r>
          </a:p>
          <a:p>
            <a:pPr>
              <a:lnSpc>
                <a:spcPct val="150000"/>
              </a:lnSpc>
            </a:pPr>
            <a:r>
              <a:rPr lang="en-US" sz="1800" b="1" dirty="0"/>
              <a:t>2- high </a:t>
            </a:r>
            <a:r>
              <a:rPr lang="en-US" sz="1800" b="1" dirty="0">
                <a:solidFill>
                  <a:schemeClr val="tx2">
                    <a:lumMod val="60000"/>
                    <a:lumOff val="40000"/>
                  </a:schemeClr>
                </a:solidFill>
              </a:rPr>
              <a:t>calcitonin &amp; CEA </a:t>
            </a:r>
            <a:r>
              <a:rPr lang="en-US" sz="1800" b="1" dirty="0"/>
              <a:t>( rising) ) </a:t>
            </a:r>
            <a:r>
              <a:rPr lang="en-US" sz="1800" b="1" u="sng" dirty="0"/>
              <a:t>doubling time: 9  months (Ct</a:t>
            </a:r>
            <a:r>
              <a:rPr lang="en-US" sz="1800" b="1" dirty="0"/>
              <a:t>),53 months(CEA)</a:t>
            </a:r>
          </a:p>
          <a:p>
            <a:pPr marL="0" indent="0">
              <a:lnSpc>
                <a:spcPct val="150000"/>
              </a:lnSpc>
              <a:buNone/>
            </a:pPr>
            <a:endParaRPr lang="en-US" sz="1800" b="1" dirty="0"/>
          </a:p>
          <a:p>
            <a:pPr>
              <a:lnSpc>
                <a:spcPct val="150000"/>
              </a:lnSpc>
            </a:pPr>
            <a:r>
              <a:rPr lang="en-US" sz="2000" b="1" dirty="0" smtClean="0">
                <a:solidFill>
                  <a:schemeClr val="tx2">
                    <a:lumMod val="60000"/>
                    <a:lumOff val="40000"/>
                  </a:schemeClr>
                </a:solidFill>
              </a:rPr>
              <a:t>He </a:t>
            </a:r>
            <a:r>
              <a:rPr lang="en-US" sz="2000" b="1" dirty="0">
                <a:solidFill>
                  <a:schemeClr val="tx2">
                    <a:lumMod val="60000"/>
                    <a:lumOff val="40000"/>
                  </a:schemeClr>
                </a:solidFill>
              </a:rPr>
              <a:t>has HOARSENESS </a:t>
            </a:r>
          </a:p>
          <a:p>
            <a:pPr>
              <a:lnSpc>
                <a:spcPct val="150000"/>
              </a:lnSpc>
            </a:pPr>
            <a:r>
              <a:rPr lang="en-US" sz="2000" b="1" dirty="0" smtClean="0">
                <a:solidFill>
                  <a:schemeClr val="tx2">
                    <a:lumMod val="60000"/>
                    <a:lumOff val="40000"/>
                  </a:schemeClr>
                </a:solidFill>
              </a:rPr>
              <a:t>But does not feel any PROBLEM.</a:t>
            </a:r>
            <a:endParaRPr lang="en-US" sz="2000" b="1" dirty="0">
              <a:solidFill>
                <a:schemeClr val="tx2">
                  <a:lumMod val="60000"/>
                  <a:lumOff val="40000"/>
                </a:schemeClr>
              </a:solidFill>
            </a:endParaRPr>
          </a:p>
          <a:p>
            <a:pPr marL="0" indent="0">
              <a:buNone/>
            </a:pPr>
            <a:endParaRPr lang="en-US" sz="1800" b="1" dirty="0"/>
          </a:p>
          <a:p>
            <a:endParaRPr lang="en-US" sz="1800" dirty="0"/>
          </a:p>
          <a:p>
            <a:endParaRPr lang="en-US" sz="1800" dirty="0"/>
          </a:p>
          <a:p>
            <a:endParaRPr lang="en-US" sz="1800" dirty="0"/>
          </a:p>
          <a:p>
            <a:endParaRPr lang="en-US" sz="1800" dirty="0"/>
          </a:p>
          <a:p>
            <a:r>
              <a:rPr lang="en-US" sz="1800" dirty="0"/>
              <a:t>;</a:t>
            </a:r>
          </a:p>
        </p:txBody>
      </p:sp>
      <p:sp>
        <p:nvSpPr>
          <p:cNvPr id="4" name="Content Placeholder 3"/>
          <p:cNvSpPr>
            <a:spLocks noGrp="1"/>
          </p:cNvSpPr>
          <p:nvPr>
            <p:ph sz="quarter" idx="13"/>
          </p:nvPr>
        </p:nvSpPr>
        <p:spPr/>
        <p:txBody>
          <a:bodyPr>
            <a:normAutofit lnSpcReduction="10000"/>
          </a:bodyPr>
          <a:lstStyle/>
          <a:p>
            <a:endParaRPr lang="en-US" dirty="0"/>
          </a:p>
        </p:txBody>
      </p:sp>
    </p:spTree>
    <p:extLst>
      <p:ext uri="{BB962C8B-B14F-4D97-AF65-F5344CB8AC3E}">
        <p14:creationId xmlns:p14="http://schemas.microsoft.com/office/powerpoint/2010/main" val="667708596"/>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altLang="en-US" b="1" dirty="0" smtClean="0"/>
              <a:t>Management of persistent/recurrent disease </a:t>
            </a:r>
            <a:endParaRPr lang="fa-IR" altLang="en-US" b="1" dirty="0" smtClean="0"/>
          </a:p>
        </p:txBody>
      </p:sp>
      <p:sp>
        <p:nvSpPr>
          <p:cNvPr id="28675" name="Content Placeholder 2"/>
          <p:cNvSpPr>
            <a:spLocks noGrp="1"/>
          </p:cNvSpPr>
          <p:nvPr>
            <p:ph idx="1"/>
          </p:nvPr>
        </p:nvSpPr>
        <p:spPr/>
        <p:txBody>
          <a:bodyPr/>
          <a:lstStyle/>
          <a:p>
            <a:r>
              <a:rPr lang="en-US" altLang="en-US" smtClean="0"/>
              <a:t>observation/active surveillance</a:t>
            </a:r>
          </a:p>
          <a:p>
            <a:r>
              <a:rPr lang="en-US" altLang="en-US" smtClean="0"/>
              <a:t> surgical resection</a:t>
            </a:r>
          </a:p>
          <a:p>
            <a:r>
              <a:rPr lang="en-US" altLang="en-US" smtClean="0"/>
              <a:t> external beam radiation therapy (EBRT)</a:t>
            </a:r>
          </a:p>
          <a:p>
            <a:r>
              <a:rPr lang="en-US" altLang="en-US" smtClean="0"/>
              <a:t> and other directed therapies (such as radiofrequency ablation, cryoablation, embolization)</a:t>
            </a:r>
          </a:p>
          <a:p>
            <a:r>
              <a:rPr lang="en-US" altLang="en-US" smtClean="0"/>
              <a:t> systemic therapies</a:t>
            </a:r>
            <a:endParaRPr lang="fa-IR" altLang="en-US" smtClean="0"/>
          </a:p>
        </p:txBody>
      </p:sp>
    </p:spTree>
    <p:extLst>
      <p:ext uri="{BB962C8B-B14F-4D97-AF65-F5344CB8AC3E}">
        <p14:creationId xmlns:p14="http://schemas.microsoft.com/office/powerpoint/2010/main" val="255959714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altLang="en-US" b="1" dirty="0" smtClean="0"/>
              <a:t>The recommended treatment </a:t>
            </a:r>
            <a:r>
              <a:rPr lang="en-US" altLang="en-US" sz="2800" b="1" dirty="0" smtClean="0"/>
              <a:t> depends upon a variety of clinical factors, including</a:t>
            </a:r>
            <a:r>
              <a:rPr lang="en-US" altLang="en-US" sz="2800" dirty="0" smtClean="0"/>
              <a:t>:</a:t>
            </a:r>
          </a:p>
        </p:txBody>
      </p:sp>
      <p:sp>
        <p:nvSpPr>
          <p:cNvPr id="26627" name="Content Placeholder 2"/>
          <p:cNvSpPr>
            <a:spLocks noGrp="1"/>
          </p:cNvSpPr>
          <p:nvPr>
            <p:ph idx="1"/>
          </p:nvPr>
        </p:nvSpPr>
        <p:spPr>
          <a:xfrm>
            <a:off x="34925" y="1676400"/>
            <a:ext cx="9217025" cy="4114800"/>
          </a:xfrm>
        </p:spPr>
        <p:txBody>
          <a:bodyPr/>
          <a:lstStyle/>
          <a:p>
            <a:pPr>
              <a:defRPr/>
            </a:pPr>
            <a:r>
              <a:rPr lang="en-US" altLang="en-US" dirty="0" smtClean="0"/>
              <a:t>Whether or not the disease can be localized</a:t>
            </a:r>
          </a:p>
          <a:p>
            <a:pPr>
              <a:defRPr/>
            </a:pPr>
            <a:r>
              <a:rPr lang="en-US" altLang="en-US" dirty="0" smtClean="0"/>
              <a:t>The volume of disease</a:t>
            </a:r>
          </a:p>
          <a:p>
            <a:pPr>
              <a:defRPr/>
            </a:pPr>
            <a:r>
              <a:rPr lang="en-US" altLang="en-US" dirty="0" smtClean="0"/>
              <a:t>The precise location(s) of the metastatic disease</a:t>
            </a:r>
          </a:p>
          <a:p>
            <a:pPr>
              <a:defRPr/>
            </a:pPr>
            <a:r>
              <a:rPr lang="en-US" altLang="en-US" dirty="0" smtClean="0"/>
              <a:t>Whether or not the disease is causing symptoms</a:t>
            </a:r>
          </a:p>
          <a:p>
            <a:pPr>
              <a:defRPr/>
            </a:pPr>
            <a:r>
              <a:rPr lang="en-US" altLang="en-US" dirty="0" smtClean="0"/>
              <a:t>The rate (or likelihood) of clinically significant structural disease progression</a:t>
            </a:r>
          </a:p>
          <a:p>
            <a:pPr marL="0" indent="0">
              <a:buFont typeface="Monotype Sorts" pitchFamily="2" charset="2"/>
              <a:buNone/>
              <a:defRPr/>
            </a:pPr>
            <a:endParaRPr lang="en-US" altLang="en-US" dirty="0" smtClean="0"/>
          </a:p>
        </p:txBody>
      </p:sp>
    </p:spTree>
    <p:extLst>
      <p:ext uri="{BB962C8B-B14F-4D97-AF65-F5344CB8AC3E}">
        <p14:creationId xmlns:p14="http://schemas.microsoft.com/office/powerpoint/2010/main" val="1948491453"/>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ctrTitle" sz="quarter"/>
          </p:nvPr>
        </p:nvSpPr>
        <p:spPr/>
        <p:txBody>
          <a:bodyPr/>
          <a:lstStyle/>
          <a:p>
            <a:r>
              <a:rPr lang="en-US" altLang="en-US" b="1" dirty="0" smtClean="0"/>
              <a:t>Small volume, Asymptomatic </a:t>
            </a:r>
          </a:p>
        </p:txBody>
      </p:sp>
      <p:sp>
        <p:nvSpPr>
          <p:cNvPr id="32771" name="Subtitle 4"/>
          <p:cNvSpPr>
            <a:spLocks noGrp="1"/>
          </p:cNvSpPr>
          <p:nvPr>
            <p:ph type="subTitle" sz="quarter" idx="1"/>
          </p:nvPr>
        </p:nvSpPr>
        <p:spPr/>
        <p:txBody>
          <a:bodyPr/>
          <a:lstStyle/>
          <a:p>
            <a:endParaRPr lang="en-US" altLang="en-US" smtClean="0"/>
          </a:p>
        </p:txBody>
      </p:sp>
    </p:spTree>
    <p:extLst>
      <p:ext uri="{BB962C8B-B14F-4D97-AF65-F5344CB8AC3E}">
        <p14:creationId xmlns:p14="http://schemas.microsoft.com/office/powerpoint/2010/main" val="261660656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b="1" dirty="0"/>
              <a:t>O</a:t>
            </a:r>
            <a:r>
              <a:rPr lang="en-US" altLang="en-US" b="1" dirty="0" smtClean="0"/>
              <a:t>bservation</a:t>
            </a:r>
            <a:endParaRPr lang="fa-IR" altLang="en-US" b="1" dirty="0" smtClean="0"/>
          </a:p>
        </p:txBody>
      </p:sp>
      <p:sp>
        <p:nvSpPr>
          <p:cNvPr id="33795" name="Content Placeholder 2"/>
          <p:cNvSpPr>
            <a:spLocks noGrp="1"/>
          </p:cNvSpPr>
          <p:nvPr>
            <p:ph idx="1"/>
          </p:nvPr>
        </p:nvSpPr>
        <p:spPr/>
        <p:txBody>
          <a:bodyPr/>
          <a:lstStyle/>
          <a:p>
            <a:r>
              <a:rPr lang="en-US" altLang="en-US" smtClean="0"/>
              <a:t>The extent and frequency of cross-sectional imaging is dependent on the magnitude and doubling time of calcitonin and CEA . In the absence of structurally identifiable disease, we do not suggest additional surgery or systemic therapies</a:t>
            </a:r>
            <a:endParaRPr lang="fa-IR" altLang="en-US" smtClean="0"/>
          </a:p>
        </p:txBody>
      </p:sp>
    </p:spTree>
    <p:extLst>
      <p:ext uri="{BB962C8B-B14F-4D97-AF65-F5344CB8AC3E}">
        <p14:creationId xmlns:p14="http://schemas.microsoft.com/office/powerpoint/2010/main" val="1118392433"/>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266700"/>
            <a:ext cx="7772400" cy="858838"/>
          </a:xfrm>
        </p:spPr>
        <p:txBody>
          <a:bodyPr/>
          <a:lstStyle/>
          <a:p>
            <a:r>
              <a:rPr lang="en-US" altLang="en-US" b="1" dirty="0" smtClean="0"/>
              <a:t>Observation/active surveillance</a:t>
            </a:r>
          </a:p>
        </p:txBody>
      </p:sp>
      <p:sp>
        <p:nvSpPr>
          <p:cNvPr id="35843" name="Content Placeholder 2"/>
          <p:cNvSpPr>
            <a:spLocks noGrp="1"/>
          </p:cNvSpPr>
          <p:nvPr>
            <p:ph idx="1"/>
          </p:nvPr>
        </p:nvSpPr>
        <p:spPr/>
        <p:txBody>
          <a:bodyPr/>
          <a:lstStyle/>
          <a:p>
            <a:r>
              <a:rPr lang="en-US" altLang="en-US" smtClean="0"/>
              <a:t>Biochemical evidence of disease without structural correlate </a:t>
            </a:r>
          </a:p>
          <a:p>
            <a:r>
              <a:rPr lang="en-US" altLang="en-US" smtClean="0"/>
              <a:t>The extent and frequency of cross-sectional imaging is dependent on the magnitude and doubling time of calcitonin</a:t>
            </a:r>
          </a:p>
          <a:p>
            <a:r>
              <a:rPr lang="en-US" altLang="en-US" smtClean="0"/>
              <a:t> EBRT :</a:t>
            </a:r>
            <a:r>
              <a:rPr lang="en-US" altLang="en-US" sz="2400" smtClean="0"/>
              <a:t>selected patients with extensive preoperative gross extrathyroidal extension or large volume, multicompartment macroscopic lymph node involvement  </a:t>
            </a:r>
            <a:endParaRPr lang="fa-IR" altLang="en-US" smtClean="0"/>
          </a:p>
        </p:txBody>
      </p:sp>
    </p:spTree>
    <p:extLst>
      <p:ext uri="{BB962C8B-B14F-4D97-AF65-F5344CB8AC3E}">
        <p14:creationId xmlns:p14="http://schemas.microsoft.com/office/powerpoint/2010/main" val="2748314898"/>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657600"/>
            <a:ext cx="8229600" cy="4525963"/>
          </a:xfrm>
        </p:spPr>
        <p:txBody>
          <a:bodyPr>
            <a:normAutofit/>
          </a:bodyPr>
          <a:lstStyle/>
          <a:p>
            <a:pPr marL="0" algn="just">
              <a:buNone/>
            </a:pPr>
            <a:r>
              <a:rPr lang="en-US" sz="2800" dirty="0" smtClean="0"/>
              <a:t>The Benefit Of EBRT adjuvant to </a:t>
            </a:r>
            <a:r>
              <a:rPr lang="en-US" sz="2800" dirty="0" err="1" smtClean="0"/>
              <a:t>thyroidectomy</a:t>
            </a:r>
            <a:r>
              <a:rPr lang="en-US" sz="2800" dirty="0" smtClean="0"/>
              <a:t> in patients with MTC are difficult to evaluate because  there have been no prospective trials in which patient have been randomized  to EBRT compared to observation alone.</a:t>
            </a:r>
          </a:p>
          <a:p>
            <a:pPr algn="just">
              <a:buNone/>
            </a:pPr>
            <a:endParaRPr lang="fa-IR" sz="2800" dirty="0"/>
          </a:p>
        </p:txBody>
      </p:sp>
      <p:pic>
        <p:nvPicPr>
          <p:cNvPr id="4" name="Picture 3" descr="New Picture (8).bmp"/>
          <p:cNvPicPr>
            <a:picLocks noChangeAspect="1"/>
          </p:cNvPicPr>
          <p:nvPr/>
        </p:nvPicPr>
        <p:blipFill>
          <a:blip r:embed="rId2" cstate="print">
            <a:lum contrast="30000"/>
          </a:blip>
          <a:stretch>
            <a:fillRect/>
          </a:stretch>
        </p:blipFill>
        <p:spPr>
          <a:xfrm>
            <a:off x="0" y="-381000"/>
            <a:ext cx="9144000" cy="3810000"/>
          </a:xfrm>
          <a:prstGeom prst="rect">
            <a:avLst/>
          </a:prstGeom>
        </p:spPr>
      </p:pic>
    </p:spTree>
    <p:extLst>
      <p:ext uri="{BB962C8B-B14F-4D97-AF65-F5344CB8AC3E}">
        <p14:creationId xmlns:p14="http://schemas.microsoft.com/office/powerpoint/2010/main" val="3941942524"/>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fa-IR" altLang="en-US" smtClean="0"/>
          </a:p>
        </p:txBody>
      </p:sp>
      <p:sp>
        <p:nvSpPr>
          <p:cNvPr id="37891" name="Content Placeholder 2"/>
          <p:cNvSpPr>
            <a:spLocks noGrp="1"/>
          </p:cNvSpPr>
          <p:nvPr>
            <p:ph idx="1"/>
          </p:nvPr>
        </p:nvSpPr>
        <p:spPr/>
        <p:txBody>
          <a:bodyPr/>
          <a:lstStyle/>
          <a:p>
            <a:r>
              <a:rPr lang="en-US" altLang="en-US" sz="2800" smtClean="0"/>
              <a:t>In a retrospective study of 51 patients with persistently elevated calcitonin (ranging from 540 to 400,000 pg/mL) and no evidence of residual disease, the local relapse rate was significantly lower in those who were treated with radiation therapy because of advanced local disease at presentation (29 versus 59 percent). There was no difference in 10-year survival between the two groups (72 versus 60 percent).</a:t>
            </a:r>
          </a:p>
          <a:p>
            <a:endParaRPr lang="fa-IR" altLang="en-US" smtClean="0"/>
          </a:p>
        </p:txBody>
      </p:sp>
      <p:sp>
        <p:nvSpPr>
          <p:cNvPr id="2" name="TextBox 1"/>
          <p:cNvSpPr txBox="1"/>
          <p:nvPr/>
        </p:nvSpPr>
        <p:spPr>
          <a:xfrm>
            <a:off x="228600" y="6400800"/>
            <a:ext cx="8077200" cy="369332"/>
          </a:xfrm>
          <a:prstGeom prst="rect">
            <a:avLst/>
          </a:prstGeom>
          <a:noFill/>
        </p:spPr>
        <p:txBody>
          <a:bodyPr wrap="square" rtlCol="0">
            <a:spAutoFit/>
          </a:bodyPr>
          <a:lstStyle/>
          <a:p>
            <a:r>
              <a:rPr lang="en-US" dirty="0" err="1" smtClean="0"/>
              <a:t>Fersht</a:t>
            </a:r>
            <a:r>
              <a:rPr lang="en-US" dirty="0" smtClean="0"/>
              <a:t> </a:t>
            </a:r>
            <a:r>
              <a:rPr lang="en-US" dirty="0" err="1" smtClean="0"/>
              <a:t>N,et</a:t>
            </a:r>
            <a:r>
              <a:rPr lang="en-US" dirty="0" smtClean="0"/>
              <a:t> </a:t>
            </a:r>
            <a:r>
              <a:rPr lang="en-US" smtClean="0"/>
              <a:t>al,2001 Thyroid 11:1161</a:t>
            </a:r>
            <a:endParaRPr lang="en-US"/>
          </a:p>
        </p:txBody>
      </p:sp>
    </p:spTree>
    <p:extLst>
      <p:ext uri="{BB962C8B-B14F-4D97-AF65-F5344CB8AC3E}">
        <p14:creationId xmlns:p14="http://schemas.microsoft.com/office/powerpoint/2010/main" val="462841262"/>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altLang="en-US" b="1" dirty="0" smtClean="0"/>
              <a:t>Small volume residual disease outside of cervical lymph nodes </a:t>
            </a:r>
            <a:endParaRPr lang="fa-IR" altLang="en-US" b="1" dirty="0" smtClean="0"/>
          </a:p>
        </p:txBody>
      </p:sp>
      <p:sp>
        <p:nvSpPr>
          <p:cNvPr id="39939" name="Content Placeholder 2"/>
          <p:cNvSpPr>
            <a:spLocks noGrp="1"/>
          </p:cNvSpPr>
          <p:nvPr>
            <p:ph idx="1"/>
          </p:nvPr>
        </p:nvSpPr>
        <p:spPr/>
        <p:txBody>
          <a:bodyPr/>
          <a:lstStyle/>
          <a:p>
            <a:pPr marL="0" indent="0">
              <a:buNone/>
            </a:pPr>
            <a:r>
              <a:rPr lang="en-US" altLang="en-US" dirty="0" smtClean="0"/>
              <a:t>        High </a:t>
            </a:r>
            <a:r>
              <a:rPr lang="en-US" altLang="en-US" dirty="0" smtClean="0"/>
              <a:t>risk of loco-regional recurrence</a:t>
            </a:r>
          </a:p>
          <a:p>
            <a:r>
              <a:rPr lang="en-US" altLang="en-US" dirty="0" smtClean="0"/>
              <a:t>EBRT</a:t>
            </a:r>
          </a:p>
          <a:p>
            <a:r>
              <a:rPr lang="en-US" altLang="en-US" dirty="0" smtClean="0"/>
              <a:t>In one retrospective series, the 10-year rate of control of local and regional disease was 86% in patients who received postoperative radiotherapy versus 52% in those who were not treated ( 86% vs 52%) .</a:t>
            </a:r>
          </a:p>
          <a:p>
            <a:pPr algn="r"/>
            <a:endParaRPr lang="en-US" altLang="en-US" b="1" dirty="0" smtClean="0"/>
          </a:p>
          <a:p>
            <a:endParaRPr lang="fa-IR" altLang="en-US" dirty="0" smtClean="0"/>
          </a:p>
        </p:txBody>
      </p:sp>
      <p:sp>
        <p:nvSpPr>
          <p:cNvPr id="2" name="TextBox 1"/>
          <p:cNvSpPr txBox="1"/>
          <p:nvPr/>
        </p:nvSpPr>
        <p:spPr>
          <a:xfrm>
            <a:off x="1295400" y="6308725"/>
            <a:ext cx="3483711" cy="369332"/>
          </a:xfrm>
          <a:prstGeom prst="rect">
            <a:avLst/>
          </a:prstGeom>
          <a:noFill/>
        </p:spPr>
        <p:txBody>
          <a:bodyPr wrap="none" rtlCol="0">
            <a:spAutoFit/>
          </a:bodyPr>
          <a:lstStyle/>
          <a:p>
            <a:r>
              <a:rPr lang="en-US" dirty="0" smtClean="0"/>
              <a:t>Brierley J. et al. 1996 Thyroid;6:305</a:t>
            </a:r>
            <a:endParaRPr lang="en-US" dirty="0"/>
          </a:p>
        </p:txBody>
      </p:sp>
    </p:spTree>
    <p:extLst>
      <p:ext uri="{BB962C8B-B14F-4D97-AF65-F5344CB8AC3E}">
        <p14:creationId xmlns:p14="http://schemas.microsoft.com/office/powerpoint/2010/main" val="333294892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223962" y="1057275"/>
            <a:ext cx="6777038" cy="481013"/>
          </a:xfrm>
        </p:spPr>
        <p:txBody>
          <a:bodyPr>
            <a:noAutofit/>
          </a:bodyPr>
          <a:lstStyle/>
          <a:p>
            <a:r>
              <a:rPr lang="en-US" altLang="en-US" sz="4000" b="1" dirty="0"/>
              <a:t>Epidemiology </a:t>
            </a:r>
            <a:endParaRPr lang="fa-IR" altLang="en-US" sz="4000" b="1" dirty="0"/>
          </a:p>
        </p:txBody>
      </p:sp>
      <p:sp>
        <p:nvSpPr>
          <p:cNvPr id="7171" name="Content Placeholder 2"/>
          <p:cNvSpPr>
            <a:spLocks noGrp="1"/>
          </p:cNvSpPr>
          <p:nvPr>
            <p:ph idx="1"/>
          </p:nvPr>
        </p:nvSpPr>
        <p:spPr>
          <a:xfrm>
            <a:off x="1223962" y="2114550"/>
            <a:ext cx="6491288" cy="3086100"/>
          </a:xfrm>
        </p:spPr>
        <p:txBody>
          <a:bodyPr>
            <a:normAutofit fontScale="70000" lnSpcReduction="20000"/>
          </a:bodyPr>
          <a:lstStyle/>
          <a:p>
            <a:pPr>
              <a:defRPr/>
            </a:pPr>
            <a:r>
              <a:rPr lang="en-US" altLang="en-US" dirty="0" smtClean="0"/>
              <a:t>&lt; 5% of all thyroid Cancer</a:t>
            </a:r>
          </a:p>
          <a:p>
            <a:pPr>
              <a:defRPr/>
            </a:pPr>
            <a:r>
              <a:rPr lang="en-US" altLang="en-US" dirty="0" smtClean="0"/>
              <a:t>1-2% of thyroid cancers in the US</a:t>
            </a:r>
          </a:p>
          <a:p>
            <a:pPr>
              <a:defRPr/>
            </a:pPr>
            <a:endParaRPr lang="en-US" dirty="0"/>
          </a:p>
          <a:p>
            <a:pPr>
              <a:defRPr/>
            </a:pPr>
            <a:endParaRPr lang="en-US" dirty="0"/>
          </a:p>
          <a:p>
            <a:pPr>
              <a:defRPr/>
            </a:pPr>
            <a:r>
              <a:rPr lang="en-US" dirty="0"/>
              <a:t>1500-2000 cases/year in Europe </a:t>
            </a:r>
          </a:p>
          <a:p>
            <a:pPr>
              <a:defRPr/>
            </a:pPr>
            <a:endParaRPr lang="en-US" dirty="0"/>
          </a:p>
          <a:p>
            <a:pPr>
              <a:defRPr/>
            </a:pPr>
            <a:endParaRPr lang="en-US" dirty="0"/>
          </a:p>
          <a:p>
            <a:pPr>
              <a:defRPr/>
            </a:pPr>
            <a:r>
              <a:rPr lang="en-US" dirty="0" smtClean="0"/>
              <a:t>Distant metastases requiring systemic treatment </a:t>
            </a:r>
            <a:endParaRPr lang="en-US" dirty="0"/>
          </a:p>
          <a:p>
            <a:pPr marL="0" indent="0">
              <a:buNone/>
              <a:defRPr/>
            </a:pPr>
            <a:r>
              <a:rPr lang="en-US" dirty="0"/>
              <a:t> </a:t>
            </a:r>
            <a:r>
              <a:rPr lang="en-US" dirty="0" smtClean="0"/>
              <a:t>           (~</a:t>
            </a:r>
            <a:r>
              <a:rPr lang="en-US" dirty="0"/>
              <a:t>50 cases/year in France</a:t>
            </a:r>
            <a:r>
              <a:rPr lang="en-US" dirty="0" smtClean="0"/>
              <a:t>)</a:t>
            </a:r>
            <a:endParaRPr lang="en-US" dirty="0"/>
          </a:p>
          <a:p>
            <a:pPr marL="0" indent="0">
              <a:buNone/>
              <a:defRPr/>
            </a:pPr>
            <a:endParaRPr lang="en-US" dirty="0" smtClean="0"/>
          </a:p>
          <a:p>
            <a:pPr>
              <a:defRPr/>
            </a:pPr>
            <a:endParaRPr lang="fa-IR" altLang="en-US" dirty="0" smtClean="0"/>
          </a:p>
        </p:txBody>
      </p:sp>
    </p:spTree>
    <p:extLst>
      <p:ext uri="{BB962C8B-B14F-4D97-AF65-F5344CB8AC3E}">
        <p14:creationId xmlns:p14="http://schemas.microsoft.com/office/powerpoint/2010/main" val="148871466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8313" y="476250"/>
            <a:ext cx="8712200" cy="288925"/>
          </a:xfrm>
        </p:spPr>
        <p:txBody>
          <a:bodyPr>
            <a:normAutofit fontScale="90000"/>
          </a:bodyPr>
          <a:lstStyle/>
          <a:p>
            <a:r>
              <a:rPr lang="en-US" altLang="en-US" b="1" dirty="0" smtClean="0"/>
              <a:t>Small volume lymph node metastases </a:t>
            </a:r>
            <a:endParaRPr lang="fa-IR" altLang="en-US" b="1" dirty="0" smtClean="0"/>
          </a:p>
        </p:txBody>
      </p:sp>
      <p:sp>
        <p:nvSpPr>
          <p:cNvPr id="41987" name="Content Placeholder 2"/>
          <p:cNvSpPr>
            <a:spLocks noGrp="1"/>
          </p:cNvSpPr>
          <p:nvPr>
            <p:ph idx="1"/>
          </p:nvPr>
        </p:nvSpPr>
        <p:spPr>
          <a:xfrm>
            <a:off x="468313" y="1676400"/>
            <a:ext cx="8294687" cy="4114800"/>
          </a:xfrm>
        </p:spPr>
        <p:txBody>
          <a:bodyPr/>
          <a:lstStyle/>
          <a:p>
            <a:r>
              <a:rPr lang="en-US" altLang="en-US" smtClean="0"/>
              <a:t>Subcentimeter lymph node metastases:                    active surveillance</a:t>
            </a:r>
          </a:p>
          <a:p>
            <a:r>
              <a:rPr lang="en-US" altLang="en-US" smtClean="0"/>
              <a:t>Serial cross-sectional imaging at 6 to 12 month</a:t>
            </a:r>
          </a:p>
          <a:p>
            <a:r>
              <a:rPr lang="en-US" altLang="en-US" smtClean="0"/>
              <a:t>Surgery : structural disease progression </a:t>
            </a:r>
            <a:endParaRPr lang="fa-IR" altLang="en-US" smtClean="0"/>
          </a:p>
        </p:txBody>
      </p:sp>
    </p:spTree>
    <p:extLst>
      <p:ext uri="{BB962C8B-B14F-4D97-AF65-F5344CB8AC3E}">
        <p14:creationId xmlns:p14="http://schemas.microsoft.com/office/powerpoint/2010/main" val="886030469"/>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07950" y="266700"/>
            <a:ext cx="9217025" cy="858838"/>
          </a:xfrm>
        </p:spPr>
        <p:txBody>
          <a:bodyPr>
            <a:normAutofit fontScale="90000"/>
          </a:bodyPr>
          <a:lstStyle/>
          <a:p>
            <a:r>
              <a:rPr lang="en-US" altLang="en-US" b="1" dirty="0" smtClean="0"/>
              <a:t>Small volume distant metastases </a:t>
            </a:r>
            <a:r>
              <a:rPr lang="en-US" altLang="en-US" sz="3200" b="1" dirty="0" smtClean="0"/>
              <a:t>(</a:t>
            </a:r>
            <a:r>
              <a:rPr lang="en-US" altLang="en-US" sz="3200" b="1" dirty="0" err="1" smtClean="0"/>
              <a:t>subcentimeter</a:t>
            </a:r>
            <a:r>
              <a:rPr lang="en-US" altLang="en-US" sz="3200" b="1" dirty="0" smtClean="0"/>
              <a:t> metastatic foci)  </a:t>
            </a:r>
            <a:endParaRPr lang="fa-IR" altLang="en-US" b="1" dirty="0" smtClean="0"/>
          </a:p>
        </p:txBody>
      </p:sp>
      <p:sp>
        <p:nvSpPr>
          <p:cNvPr id="44035" name="Content Placeholder 2"/>
          <p:cNvSpPr>
            <a:spLocks noGrp="1"/>
          </p:cNvSpPr>
          <p:nvPr>
            <p:ph idx="1"/>
          </p:nvPr>
        </p:nvSpPr>
        <p:spPr/>
        <p:txBody>
          <a:bodyPr/>
          <a:lstStyle/>
          <a:p>
            <a:r>
              <a:rPr lang="en-US" altLang="en-US" sz="4400" dirty="0" smtClean="0"/>
              <a:t>Observation                                                                             </a:t>
            </a:r>
            <a:r>
              <a:rPr lang="en-US" altLang="en-US" sz="3600" dirty="0" smtClean="0"/>
              <a:t>It is not uncommon for small pulmonary and liver metastases to remain asymptomatic and progress very slowly (or not all) over many years</a:t>
            </a:r>
            <a:r>
              <a:rPr lang="en-US" altLang="en-US" sz="4400" dirty="0"/>
              <a:t>.</a:t>
            </a:r>
            <a:r>
              <a:rPr lang="en-US" altLang="en-US" sz="4400" dirty="0" smtClean="0"/>
              <a:t> </a:t>
            </a:r>
            <a:endParaRPr lang="fa-IR" altLang="en-US" sz="4400" dirty="0" smtClean="0"/>
          </a:p>
        </p:txBody>
      </p:sp>
    </p:spTree>
    <p:extLst>
      <p:ext uri="{BB962C8B-B14F-4D97-AF65-F5344CB8AC3E}">
        <p14:creationId xmlns:p14="http://schemas.microsoft.com/office/powerpoint/2010/main" val="3014042645"/>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r>
              <a:rPr lang="en-US" altLang="en-US" b="1" dirty="0" smtClean="0"/>
              <a:t>Large volume or symptomatic</a:t>
            </a:r>
            <a:br>
              <a:rPr lang="en-US" altLang="en-US" b="1" dirty="0" smtClean="0"/>
            </a:br>
            <a:endParaRPr lang="fa-IR" altLang="en-US" b="1" dirty="0" smtClean="0"/>
          </a:p>
        </p:txBody>
      </p:sp>
      <p:sp>
        <p:nvSpPr>
          <p:cNvPr id="3" name="Content Placeholder 2"/>
          <p:cNvSpPr>
            <a:spLocks noGrp="1"/>
          </p:cNvSpPr>
          <p:nvPr>
            <p:ph idx="1"/>
          </p:nvPr>
        </p:nvSpPr>
        <p:spPr>
          <a:xfrm>
            <a:off x="0" y="1676400"/>
            <a:ext cx="8763000" cy="4114800"/>
          </a:xfrm>
        </p:spPr>
        <p:txBody>
          <a:bodyPr>
            <a:normAutofit lnSpcReduction="10000"/>
          </a:bodyPr>
          <a:lstStyle/>
          <a:p>
            <a:pPr>
              <a:defRPr/>
            </a:pPr>
            <a:r>
              <a:rPr lang="en-US" dirty="0"/>
              <a:t>Macroscopic gross residual disease in the thyroid bed or cervical soft tissue metastases </a:t>
            </a:r>
            <a:r>
              <a:rPr lang="en-US" dirty="0" smtClean="0"/>
              <a:t>:                             1. Surgery</a:t>
            </a:r>
          </a:p>
          <a:p>
            <a:pPr marL="0" indent="0">
              <a:buFont typeface="Monotype Sorts" pitchFamily="2" charset="2"/>
              <a:buNone/>
              <a:defRPr/>
            </a:pPr>
            <a:r>
              <a:rPr lang="en-US" dirty="0" smtClean="0"/>
              <a:t>                                                                                              2. EBRT </a:t>
            </a:r>
          </a:p>
          <a:p>
            <a:pPr marL="0" indent="0">
              <a:buFont typeface="Monotype Sorts" pitchFamily="2" charset="2"/>
              <a:buNone/>
              <a:defRPr/>
            </a:pPr>
            <a:r>
              <a:rPr lang="en-US" dirty="0" smtClean="0"/>
              <a:t>                                                                                              3. Systemic therapy</a:t>
            </a:r>
          </a:p>
          <a:p>
            <a:pPr marL="0" indent="0">
              <a:buFont typeface="Monotype Sorts" pitchFamily="2" charset="2"/>
              <a:buNone/>
              <a:defRPr/>
            </a:pPr>
            <a:r>
              <a:rPr lang="en-US" dirty="0"/>
              <a:t> </a:t>
            </a:r>
            <a:endParaRPr lang="en-US" dirty="0" smtClean="0"/>
          </a:p>
          <a:p>
            <a:pPr marL="0" indent="0">
              <a:buFont typeface="Monotype Sorts" pitchFamily="2" charset="2"/>
              <a:buNone/>
              <a:defRPr/>
            </a:pPr>
            <a:endParaRPr lang="fa-IR" dirty="0"/>
          </a:p>
        </p:txBody>
      </p:sp>
    </p:spTree>
    <p:extLst>
      <p:ext uri="{BB962C8B-B14F-4D97-AF65-F5344CB8AC3E}">
        <p14:creationId xmlns:p14="http://schemas.microsoft.com/office/powerpoint/2010/main" val="3888036563"/>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81000" y="266700"/>
            <a:ext cx="7772400" cy="714375"/>
          </a:xfrm>
        </p:spPr>
        <p:txBody>
          <a:bodyPr>
            <a:normAutofit fontScale="90000"/>
          </a:bodyPr>
          <a:lstStyle/>
          <a:p>
            <a:r>
              <a:rPr lang="en-US" altLang="en-US" sz="3200" b="1" dirty="0" smtClean="0"/>
              <a:t>Symptomatic or large volume loco-regional lymph node disease</a:t>
            </a:r>
            <a:endParaRPr lang="fa-IR" altLang="en-US" sz="3200" b="1" dirty="0" smtClean="0"/>
          </a:p>
        </p:txBody>
      </p:sp>
      <p:sp>
        <p:nvSpPr>
          <p:cNvPr id="48131" name="Content Placeholder 2"/>
          <p:cNvSpPr>
            <a:spLocks noGrp="1"/>
          </p:cNvSpPr>
          <p:nvPr>
            <p:ph idx="1"/>
          </p:nvPr>
        </p:nvSpPr>
        <p:spPr/>
        <p:txBody>
          <a:bodyPr/>
          <a:lstStyle/>
          <a:p>
            <a:r>
              <a:rPr lang="en-US" altLang="en-US" smtClean="0"/>
              <a:t>Surgery </a:t>
            </a:r>
          </a:p>
          <a:p>
            <a:r>
              <a:rPr lang="en-US" altLang="en-US" smtClean="0"/>
              <a:t>cautious observation or systemic therapies </a:t>
            </a:r>
            <a:endParaRPr lang="fa-IR" altLang="en-US" smtClean="0"/>
          </a:p>
        </p:txBody>
      </p:sp>
    </p:spTree>
    <p:extLst>
      <p:ext uri="{BB962C8B-B14F-4D97-AF65-F5344CB8AC3E}">
        <p14:creationId xmlns:p14="http://schemas.microsoft.com/office/powerpoint/2010/main" val="881464375"/>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81000" y="266700"/>
            <a:ext cx="7772400" cy="930275"/>
          </a:xfrm>
        </p:spPr>
        <p:txBody>
          <a:bodyPr>
            <a:normAutofit fontScale="90000"/>
          </a:bodyPr>
          <a:lstStyle/>
          <a:p>
            <a:r>
              <a:rPr lang="en-US" altLang="en-US" b="1" dirty="0" smtClean="0"/>
              <a:t>Symptomatic or large volume distant metastasis </a:t>
            </a:r>
            <a:endParaRPr lang="fa-IR" altLang="en-US" b="1" dirty="0" smtClean="0"/>
          </a:p>
        </p:txBody>
      </p:sp>
      <p:sp>
        <p:nvSpPr>
          <p:cNvPr id="50179" name="Content Placeholder 2"/>
          <p:cNvSpPr>
            <a:spLocks noGrp="1"/>
          </p:cNvSpPr>
          <p:nvPr>
            <p:ph idx="1"/>
          </p:nvPr>
        </p:nvSpPr>
        <p:spPr/>
        <p:txBody>
          <a:bodyPr/>
          <a:lstStyle/>
          <a:p>
            <a:r>
              <a:rPr lang="en-US" altLang="en-US" smtClean="0"/>
              <a:t>Surgry </a:t>
            </a:r>
          </a:p>
          <a:p>
            <a:r>
              <a:rPr lang="en-US" altLang="en-US" smtClean="0"/>
              <a:t>EBRT</a:t>
            </a:r>
          </a:p>
          <a:p>
            <a:r>
              <a:rPr lang="en-US" altLang="en-US" smtClean="0"/>
              <a:t>Embolization</a:t>
            </a:r>
          </a:p>
          <a:p>
            <a:r>
              <a:rPr lang="en-US" altLang="en-US" smtClean="0"/>
              <a:t>Radiofrequency ablation</a:t>
            </a:r>
          </a:p>
          <a:p>
            <a:r>
              <a:rPr lang="en-US" altLang="en-US" smtClean="0"/>
              <a:t>Systemic treatment </a:t>
            </a:r>
            <a:endParaRPr lang="fa-IR" altLang="en-US" smtClean="0"/>
          </a:p>
        </p:txBody>
      </p:sp>
    </p:spTree>
    <p:extLst>
      <p:ext uri="{BB962C8B-B14F-4D97-AF65-F5344CB8AC3E}">
        <p14:creationId xmlns:p14="http://schemas.microsoft.com/office/powerpoint/2010/main" val="2010117134"/>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b="1" dirty="0" smtClean="0"/>
              <a:t>Back to the case</a:t>
            </a:r>
            <a:endParaRPr lang="en-US" sz="4800" b="1"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59711211"/>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5"/>
          <p:cNvSpPr>
            <a:spLocks noGrp="1" noRot="1" noChangeArrowheads="1"/>
          </p:cNvSpPr>
          <p:nvPr>
            <p:ph idx="1"/>
          </p:nvPr>
        </p:nvSpPr>
        <p:spPr>
          <a:xfrm>
            <a:off x="250825" y="549275"/>
            <a:ext cx="4691063" cy="5543550"/>
          </a:xfrm>
        </p:spPr>
        <p:txBody>
          <a:bodyPr rtlCol="0">
            <a:normAutofit/>
          </a:bodyPr>
          <a:lstStyle/>
          <a:p>
            <a:pPr marL="0" indent="0" algn="l" rtl="0" eaLnBrk="1" fontAlgn="auto" hangingPunct="1">
              <a:spcAft>
                <a:spcPts val="0"/>
              </a:spcAft>
              <a:buFont typeface="Arial" panose="020B0604020202020204" pitchFamily="34" charset="0"/>
              <a:buNone/>
              <a:defRPr/>
            </a:pPr>
            <a:r>
              <a:rPr lang="en-US" b="1" i="1" dirty="0" smtClean="0">
                <a:solidFill>
                  <a:srgbClr val="00B050"/>
                </a:solidFill>
              </a:rPr>
              <a:t>Medullary thyroid cancer</a:t>
            </a:r>
            <a:r>
              <a:rPr lang="en-US" b="1" dirty="0" smtClean="0">
                <a:solidFill>
                  <a:srgbClr val="00B050"/>
                </a:solidFill>
              </a:rPr>
              <a:t> </a:t>
            </a:r>
          </a:p>
          <a:p>
            <a:pPr marL="182880" indent="-182880" algn="l" rtl="0" eaLnBrk="1" fontAlgn="auto" hangingPunct="1">
              <a:spcAft>
                <a:spcPts val="0"/>
              </a:spcAft>
              <a:defRPr/>
            </a:pPr>
            <a:r>
              <a:rPr lang="en-US" b="1" dirty="0" smtClean="0"/>
              <a:t>Stage I </a:t>
            </a:r>
          </a:p>
          <a:p>
            <a:pPr lvl="1" indent="-182880" algn="l" rtl="0" eaLnBrk="1" fontAlgn="auto" hangingPunct="1">
              <a:spcAft>
                <a:spcPts val="0"/>
              </a:spcAft>
              <a:defRPr/>
            </a:pPr>
            <a:r>
              <a:rPr lang="en-US" sz="2400" b="1" dirty="0" smtClean="0"/>
              <a:t>T1, N0, M0 </a:t>
            </a:r>
          </a:p>
          <a:p>
            <a:pPr marL="182880" indent="-182880" algn="l" rtl="0" eaLnBrk="1" fontAlgn="auto" hangingPunct="1">
              <a:spcAft>
                <a:spcPts val="0"/>
              </a:spcAft>
              <a:defRPr/>
            </a:pPr>
            <a:r>
              <a:rPr lang="en-US" b="1" dirty="0" smtClean="0"/>
              <a:t>Stage II </a:t>
            </a:r>
          </a:p>
          <a:p>
            <a:pPr lvl="1" indent="-182880" algn="l" rtl="0" eaLnBrk="1" fontAlgn="auto" hangingPunct="1">
              <a:spcAft>
                <a:spcPts val="0"/>
              </a:spcAft>
              <a:defRPr/>
            </a:pPr>
            <a:r>
              <a:rPr lang="en-US" sz="2400" b="1" dirty="0" smtClean="0"/>
              <a:t>T2, N0, M0</a:t>
            </a:r>
          </a:p>
          <a:p>
            <a:pPr marL="182880" indent="-182880" algn="l" rtl="0" eaLnBrk="1" fontAlgn="auto" hangingPunct="1">
              <a:spcAft>
                <a:spcPts val="0"/>
              </a:spcAft>
              <a:defRPr/>
            </a:pPr>
            <a:r>
              <a:rPr lang="en-US" b="1" dirty="0" smtClean="0"/>
              <a:t>Stage III </a:t>
            </a:r>
          </a:p>
          <a:p>
            <a:pPr lvl="1" indent="-182880" algn="l" rtl="0" eaLnBrk="1" fontAlgn="auto" hangingPunct="1">
              <a:spcAft>
                <a:spcPts val="0"/>
              </a:spcAft>
              <a:defRPr/>
            </a:pPr>
            <a:r>
              <a:rPr lang="en-US" sz="2400" b="1" dirty="0" smtClean="0"/>
              <a:t>T3, N0, M0 </a:t>
            </a:r>
          </a:p>
          <a:p>
            <a:pPr lvl="1" indent="-182880" algn="l" rtl="0" eaLnBrk="1" fontAlgn="auto" hangingPunct="1">
              <a:spcAft>
                <a:spcPts val="0"/>
              </a:spcAft>
              <a:defRPr/>
            </a:pPr>
            <a:r>
              <a:rPr lang="en-US" sz="2400" b="1" dirty="0" smtClean="0"/>
              <a:t>T1, N1a, M0 </a:t>
            </a:r>
          </a:p>
          <a:p>
            <a:pPr lvl="1" indent="-182880" algn="l" rtl="0" eaLnBrk="1" fontAlgn="auto" hangingPunct="1">
              <a:spcAft>
                <a:spcPts val="0"/>
              </a:spcAft>
              <a:defRPr/>
            </a:pPr>
            <a:r>
              <a:rPr lang="en-US" sz="2400" b="1" dirty="0" smtClean="0"/>
              <a:t>T2, N1a, M0 </a:t>
            </a:r>
          </a:p>
          <a:p>
            <a:pPr lvl="1" indent="-182880" algn="l" rtl="0" eaLnBrk="1" fontAlgn="auto" hangingPunct="1">
              <a:spcAft>
                <a:spcPts val="0"/>
              </a:spcAft>
              <a:defRPr/>
            </a:pPr>
            <a:r>
              <a:rPr lang="en-US" sz="2400" b="1" dirty="0" smtClean="0"/>
              <a:t>T3, N1a, M0</a:t>
            </a:r>
          </a:p>
        </p:txBody>
      </p:sp>
      <p:sp>
        <p:nvSpPr>
          <p:cNvPr id="34819" name="Rectangle 1"/>
          <p:cNvSpPr>
            <a:spLocks noChangeArrowheads="1"/>
          </p:cNvSpPr>
          <p:nvPr/>
        </p:nvSpPr>
        <p:spPr bwMode="auto">
          <a:xfrm>
            <a:off x="4568825" y="981075"/>
            <a:ext cx="4572000"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t>Stage IVA </a:t>
            </a:r>
          </a:p>
          <a:p>
            <a:pPr lvl="1" eaLnBrk="1" hangingPunct="1"/>
            <a:r>
              <a:rPr lang="en-US" altLang="en-US" sz="2400" b="1" dirty="0"/>
              <a:t>T4a, N0, M0 </a:t>
            </a:r>
          </a:p>
          <a:p>
            <a:pPr lvl="1" eaLnBrk="1" hangingPunct="1"/>
            <a:r>
              <a:rPr lang="en-US" altLang="en-US" sz="2400" b="1" dirty="0"/>
              <a:t>T4a, N1a, M0 </a:t>
            </a:r>
          </a:p>
          <a:p>
            <a:pPr lvl="1" eaLnBrk="1" hangingPunct="1"/>
            <a:r>
              <a:rPr lang="en-US" altLang="en-US" sz="2400" b="1" dirty="0"/>
              <a:t>T1, N1b, M0 </a:t>
            </a:r>
          </a:p>
          <a:p>
            <a:pPr lvl="1" eaLnBrk="1" hangingPunct="1"/>
            <a:r>
              <a:rPr lang="en-US" altLang="en-US" sz="2400" b="1" dirty="0">
                <a:solidFill>
                  <a:schemeClr val="tx2">
                    <a:lumMod val="60000"/>
                    <a:lumOff val="40000"/>
                  </a:schemeClr>
                </a:solidFill>
              </a:rPr>
              <a:t>T2, N1b, M0 </a:t>
            </a:r>
          </a:p>
          <a:p>
            <a:pPr lvl="1" eaLnBrk="1" hangingPunct="1"/>
            <a:r>
              <a:rPr lang="en-US" altLang="en-US" sz="2400" b="1" dirty="0"/>
              <a:t>T3, N1b, M0 </a:t>
            </a:r>
          </a:p>
          <a:p>
            <a:pPr lvl="1" eaLnBrk="1" hangingPunct="1"/>
            <a:r>
              <a:rPr lang="en-US" altLang="en-US" sz="2400" b="1" dirty="0"/>
              <a:t>T4a, N1b, M0</a:t>
            </a:r>
          </a:p>
          <a:p>
            <a:pPr eaLnBrk="1" hangingPunct="1"/>
            <a:r>
              <a:rPr lang="en-US" altLang="en-US" sz="2800" b="1" dirty="0"/>
              <a:t>Stage IVB </a:t>
            </a:r>
          </a:p>
          <a:p>
            <a:pPr lvl="1" eaLnBrk="1" hangingPunct="1"/>
            <a:r>
              <a:rPr lang="en-US" altLang="en-US" sz="2400" b="1" dirty="0"/>
              <a:t>T4b, any N, M0</a:t>
            </a:r>
          </a:p>
          <a:p>
            <a:pPr eaLnBrk="1" hangingPunct="1"/>
            <a:r>
              <a:rPr lang="en-US" altLang="en-US" sz="2800" b="1" dirty="0"/>
              <a:t>Stage IVC </a:t>
            </a:r>
          </a:p>
          <a:p>
            <a:pPr lvl="1" eaLnBrk="1" hangingPunct="1"/>
            <a:r>
              <a:rPr lang="en-US" altLang="en-US" sz="2400" b="1" dirty="0"/>
              <a:t>Any T, any N, M1</a:t>
            </a:r>
          </a:p>
        </p:txBody>
      </p:sp>
    </p:spTree>
    <p:extLst>
      <p:ext uri="{BB962C8B-B14F-4D97-AF65-F5344CB8AC3E}">
        <p14:creationId xmlns:p14="http://schemas.microsoft.com/office/powerpoint/2010/main" val="604425627"/>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40000"/>
          </a:blip>
          <a:srcRect l="3492" t="5073" r="6356" b="5306"/>
          <a:stretch>
            <a:fillRect/>
          </a:stretch>
        </p:blipFill>
        <p:spPr bwMode="auto">
          <a:xfrm>
            <a:off x="762000" y="914400"/>
            <a:ext cx="7467600" cy="4038600"/>
          </a:xfrm>
          <a:prstGeom prst="rect">
            <a:avLst/>
          </a:prstGeom>
          <a:noFill/>
          <a:ln w="9525">
            <a:noFill/>
            <a:miter lim="800000"/>
            <a:headEnd/>
            <a:tailEnd/>
          </a:ln>
          <a:effectLst/>
        </p:spPr>
      </p:pic>
      <p:sp>
        <p:nvSpPr>
          <p:cNvPr id="3" name="Rectangle 2"/>
          <p:cNvSpPr/>
          <p:nvPr/>
        </p:nvSpPr>
        <p:spPr>
          <a:xfrm>
            <a:off x="1828800" y="228600"/>
            <a:ext cx="6096000" cy="707886"/>
          </a:xfrm>
          <a:prstGeom prst="rect">
            <a:avLst/>
          </a:prstGeom>
        </p:spPr>
        <p:txBody>
          <a:bodyPr wrap="square">
            <a:spAutoFit/>
          </a:bodyPr>
          <a:lstStyle/>
          <a:p>
            <a:r>
              <a:rPr lang="en-US" sz="4000" b="1" dirty="0" smtClean="0">
                <a:cs typeface="+mj-cs"/>
              </a:rPr>
              <a:t>Focus on advanced MTC </a:t>
            </a:r>
            <a:endParaRPr lang="fa-IR" sz="4000" b="1" dirty="0">
              <a:cs typeface="+mj-cs"/>
            </a:endParaRPr>
          </a:p>
        </p:txBody>
      </p:sp>
      <p:sp>
        <p:nvSpPr>
          <p:cNvPr id="4" name="Rectangle 3"/>
          <p:cNvSpPr/>
          <p:nvPr/>
        </p:nvSpPr>
        <p:spPr>
          <a:xfrm>
            <a:off x="457200" y="4953000"/>
            <a:ext cx="7467600" cy="1200329"/>
          </a:xfrm>
          <a:prstGeom prst="rect">
            <a:avLst/>
          </a:prstGeom>
        </p:spPr>
        <p:txBody>
          <a:bodyPr wrap="square">
            <a:spAutoFit/>
          </a:bodyPr>
          <a:lstStyle/>
          <a:p>
            <a:endParaRPr lang="fa-IR" dirty="0" smtClean="0"/>
          </a:p>
          <a:p>
            <a:r>
              <a:rPr lang="en-US" b="1" dirty="0" smtClean="0">
                <a:solidFill>
                  <a:srgbClr val="C00000"/>
                </a:solidFill>
              </a:rPr>
              <a:t>Stage </a:t>
            </a:r>
            <a:r>
              <a:rPr lang="en-US" b="1" dirty="0" err="1" smtClean="0">
                <a:solidFill>
                  <a:srgbClr val="C00000"/>
                </a:solidFill>
              </a:rPr>
              <a:t>IVb</a:t>
            </a:r>
            <a:r>
              <a:rPr lang="en-US" b="1" dirty="0" smtClean="0">
                <a:solidFill>
                  <a:srgbClr val="C00000"/>
                </a:solidFill>
              </a:rPr>
              <a:t>: </a:t>
            </a:r>
            <a:r>
              <a:rPr lang="en-US" b="1" dirty="0" smtClean="0"/>
              <a:t>T4b (tumor invades </a:t>
            </a:r>
            <a:r>
              <a:rPr lang="en-US" b="1" dirty="0" err="1" smtClean="0"/>
              <a:t>prevertebral</a:t>
            </a:r>
            <a:r>
              <a:rPr lang="en-US" b="1" dirty="0" smtClean="0"/>
              <a:t> fascia or encases carotid artery or </a:t>
            </a:r>
            <a:r>
              <a:rPr lang="en-US" b="1" dirty="0" err="1" smtClean="0"/>
              <a:t>mediastinal</a:t>
            </a:r>
            <a:r>
              <a:rPr lang="en-US" b="1" dirty="0" smtClean="0"/>
              <a:t> vessels), Any N, M0.</a:t>
            </a:r>
          </a:p>
          <a:p>
            <a:r>
              <a:rPr lang="en-US" b="1" dirty="0" smtClean="0"/>
              <a:t> </a:t>
            </a:r>
            <a:r>
              <a:rPr lang="en-US" b="1" dirty="0" smtClean="0">
                <a:solidFill>
                  <a:srgbClr val="C00000"/>
                </a:solidFill>
              </a:rPr>
              <a:t>Stage </a:t>
            </a:r>
            <a:r>
              <a:rPr lang="en-US" b="1" dirty="0" err="1" smtClean="0">
                <a:solidFill>
                  <a:srgbClr val="C00000"/>
                </a:solidFill>
              </a:rPr>
              <a:t>IVc</a:t>
            </a:r>
            <a:r>
              <a:rPr lang="en-US" b="1" dirty="0" smtClean="0">
                <a:solidFill>
                  <a:srgbClr val="C00000"/>
                </a:solidFill>
              </a:rPr>
              <a:t>: </a:t>
            </a:r>
            <a:r>
              <a:rPr lang="en-US" b="1" dirty="0" smtClean="0"/>
              <a:t>Any T, Any N, M1 </a:t>
            </a:r>
            <a:endParaRPr lang="fa-IR" dirty="0"/>
          </a:p>
        </p:txBody>
      </p:sp>
      <p:sp>
        <p:nvSpPr>
          <p:cNvPr id="2" name="TextBox 1"/>
          <p:cNvSpPr txBox="1"/>
          <p:nvPr/>
        </p:nvSpPr>
        <p:spPr>
          <a:xfrm>
            <a:off x="457200" y="6248400"/>
            <a:ext cx="5791200" cy="369332"/>
          </a:xfrm>
          <a:prstGeom prst="rect">
            <a:avLst/>
          </a:prstGeom>
          <a:noFill/>
        </p:spPr>
        <p:txBody>
          <a:bodyPr wrap="square" rtlCol="0">
            <a:spAutoFit/>
          </a:bodyPr>
          <a:lstStyle/>
          <a:p>
            <a:r>
              <a:rPr lang="en-US" b="1" dirty="0" err="1" smtClean="0"/>
              <a:t>Boostrom</a:t>
            </a:r>
            <a:r>
              <a:rPr lang="en-US" b="1" dirty="0" smtClean="0"/>
              <a:t> et </a:t>
            </a:r>
            <a:r>
              <a:rPr lang="en-US" b="1" dirty="0" err="1" smtClean="0"/>
              <a:t>al.Arch</a:t>
            </a:r>
            <a:r>
              <a:rPr lang="en-US" b="1" dirty="0" smtClean="0"/>
              <a:t> </a:t>
            </a:r>
            <a:r>
              <a:rPr lang="en-US" b="1" dirty="0" err="1" smtClean="0"/>
              <a:t>Surg</a:t>
            </a:r>
            <a:r>
              <a:rPr lang="en-US" b="1" dirty="0" smtClean="0"/>
              <a:t> 2009;144(7):663-669</a:t>
            </a:r>
            <a:endParaRPr lang="en-US" b="1" dirty="0"/>
          </a:p>
        </p:txBody>
      </p:sp>
    </p:spTree>
    <p:extLst>
      <p:ext uri="{BB962C8B-B14F-4D97-AF65-F5344CB8AC3E}">
        <p14:creationId xmlns:p14="http://schemas.microsoft.com/office/powerpoint/2010/main" val="3131273968"/>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ctrTitle" sz="quarter"/>
          </p:nvPr>
        </p:nvSpPr>
        <p:spPr>
          <a:xfrm>
            <a:off x="685800" y="1143000"/>
            <a:ext cx="7772400" cy="1470025"/>
          </a:xfrm>
        </p:spPr>
        <p:txBody>
          <a:bodyPr>
            <a:normAutofit fontScale="90000"/>
          </a:bodyPr>
          <a:lstStyle/>
          <a:p>
            <a:r>
              <a:rPr lang="en-US" altLang="en-US" sz="6000" b="1" dirty="0" smtClean="0"/>
              <a:t>Postoperative Surveillance</a:t>
            </a:r>
            <a:endParaRPr lang="fa-IR" altLang="en-US" sz="6000" b="1" dirty="0" smtClean="0"/>
          </a:p>
        </p:txBody>
      </p:sp>
      <p:sp>
        <p:nvSpPr>
          <p:cNvPr id="27651" name="Text Placeholder 5"/>
          <p:cNvSpPr>
            <a:spLocks noGrp="1"/>
          </p:cNvSpPr>
          <p:nvPr>
            <p:ph type="subTitle" sz="quarter" idx="1"/>
          </p:nvPr>
        </p:nvSpPr>
        <p:spPr>
          <a:xfrm>
            <a:off x="0" y="2971800"/>
            <a:ext cx="9109075" cy="1752600"/>
          </a:xfrm>
        </p:spPr>
        <p:txBody>
          <a:bodyPr>
            <a:normAutofit fontScale="70000" lnSpcReduction="20000"/>
          </a:bodyPr>
          <a:lstStyle/>
          <a:p>
            <a:r>
              <a:rPr lang="en-US" altLang="en-US" b="1" dirty="0" smtClean="0">
                <a:solidFill>
                  <a:srgbClr val="FF0000"/>
                </a:solidFill>
              </a:rPr>
              <a:t>CTN levels ≥150 </a:t>
            </a:r>
            <a:r>
              <a:rPr lang="en-US" altLang="en-US" b="1" dirty="0" err="1" smtClean="0">
                <a:solidFill>
                  <a:srgbClr val="FF0000"/>
                </a:solidFill>
              </a:rPr>
              <a:t>pg</a:t>
            </a:r>
            <a:r>
              <a:rPr lang="en-US" altLang="en-US" b="1" dirty="0" smtClean="0">
                <a:solidFill>
                  <a:srgbClr val="FF0000"/>
                </a:solidFill>
              </a:rPr>
              <a:t>/mL: imaging techniques to evaluate for distant metastases</a:t>
            </a:r>
          </a:p>
          <a:p>
            <a:r>
              <a:rPr lang="en-US" altLang="en-US" b="1" dirty="0" smtClean="0">
                <a:solidFill>
                  <a:srgbClr val="FF0000"/>
                </a:solidFill>
              </a:rPr>
              <a:t>  – If negative, should be repeated when </a:t>
            </a:r>
            <a:r>
              <a:rPr lang="en-US" altLang="en-US" b="1" dirty="0" err="1" smtClean="0">
                <a:solidFill>
                  <a:srgbClr val="FF0000"/>
                </a:solidFill>
              </a:rPr>
              <a:t>Ctn</a:t>
            </a:r>
            <a:r>
              <a:rPr lang="en-US" altLang="en-US" b="1" dirty="0" smtClean="0">
                <a:solidFill>
                  <a:srgbClr val="FF0000"/>
                </a:solidFill>
              </a:rPr>
              <a:t> level </a:t>
            </a:r>
            <a:r>
              <a:rPr lang="en-US" altLang="en-US" b="1" dirty="0" smtClean="0">
                <a:solidFill>
                  <a:schemeClr val="tx1"/>
                </a:solidFill>
              </a:rPr>
              <a:t>increases by &gt;20-100%</a:t>
            </a:r>
          </a:p>
          <a:p>
            <a:endParaRPr lang="en-US" altLang="en-US" b="1" dirty="0" smtClean="0">
              <a:solidFill>
                <a:srgbClr val="FF0000"/>
              </a:solidFill>
            </a:endParaRPr>
          </a:p>
          <a:p>
            <a:r>
              <a:rPr lang="en-US" altLang="en-US" sz="1800" b="1" dirty="0" err="1" smtClean="0">
                <a:solidFill>
                  <a:srgbClr val="FF0000"/>
                </a:solidFill>
              </a:rPr>
              <a:t>Giraudet</a:t>
            </a:r>
            <a:r>
              <a:rPr lang="en-US" altLang="en-US" sz="1800" b="1" dirty="0" smtClean="0">
                <a:solidFill>
                  <a:srgbClr val="FF0000"/>
                </a:solidFill>
              </a:rPr>
              <a:t> AL et al. J </a:t>
            </a:r>
            <a:r>
              <a:rPr lang="en-US" altLang="en-US" sz="1800" b="1" dirty="0" err="1" smtClean="0">
                <a:solidFill>
                  <a:srgbClr val="FF0000"/>
                </a:solidFill>
              </a:rPr>
              <a:t>Clin</a:t>
            </a:r>
            <a:r>
              <a:rPr lang="en-US" altLang="en-US" sz="1800" b="1" dirty="0" smtClean="0">
                <a:solidFill>
                  <a:srgbClr val="FF0000"/>
                </a:solidFill>
              </a:rPr>
              <a:t> </a:t>
            </a:r>
            <a:r>
              <a:rPr lang="en-US" altLang="en-US" sz="1800" b="1" dirty="0" err="1" smtClean="0">
                <a:solidFill>
                  <a:srgbClr val="FF0000"/>
                </a:solidFill>
              </a:rPr>
              <a:t>Endocrinol</a:t>
            </a:r>
            <a:r>
              <a:rPr lang="en-US" altLang="en-US" sz="1800" b="1" dirty="0" smtClean="0">
                <a:solidFill>
                  <a:srgbClr val="FF0000"/>
                </a:solidFill>
              </a:rPr>
              <a:t> </a:t>
            </a:r>
            <a:r>
              <a:rPr lang="en-US" altLang="en-US" sz="1800" b="1" dirty="0" err="1" smtClean="0">
                <a:solidFill>
                  <a:srgbClr val="FF0000"/>
                </a:solidFill>
              </a:rPr>
              <a:t>Metab</a:t>
            </a:r>
            <a:r>
              <a:rPr lang="en-US" altLang="en-US" sz="1800" b="1" dirty="0" smtClean="0">
                <a:solidFill>
                  <a:srgbClr val="FF0000"/>
                </a:solidFill>
              </a:rPr>
              <a:t> 2007;92:4185–4190  </a:t>
            </a:r>
            <a:endParaRPr lang="fa-IR" altLang="en-US" sz="1800" b="1" dirty="0" smtClean="0">
              <a:solidFill>
                <a:srgbClr val="FF0000"/>
              </a:solidFill>
            </a:endParaRPr>
          </a:p>
        </p:txBody>
      </p:sp>
    </p:spTree>
    <p:extLst>
      <p:ext uri="{BB962C8B-B14F-4D97-AF65-F5344CB8AC3E}">
        <p14:creationId xmlns:p14="http://schemas.microsoft.com/office/powerpoint/2010/main" val="1446257437"/>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en-US" sz="2800" dirty="0" err="1" smtClean="0"/>
              <a:t>Brierley</a:t>
            </a:r>
            <a:r>
              <a:rPr lang="en-US" sz="2800" dirty="0" smtClean="0"/>
              <a:t> JD, 2008 </a:t>
            </a:r>
            <a:r>
              <a:rPr lang="en-US" sz="2800" dirty="0" err="1" smtClean="0"/>
              <a:t>Endocrinol</a:t>
            </a:r>
            <a:r>
              <a:rPr lang="en-US" sz="2800" dirty="0" smtClean="0"/>
              <a:t> </a:t>
            </a:r>
            <a:r>
              <a:rPr lang="en-US" sz="2800" dirty="0" err="1" smtClean="0"/>
              <a:t>Metab</a:t>
            </a:r>
            <a:r>
              <a:rPr lang="en-US" sz="2800" dirty="0" smtClean="0"/>
              <a:t> </a:t>
            </a:r>
            <a:r>
              <a:rPr lang="en-US" sz="2800" dirty="0" err="1" smtClean="0"/>
              <a:t>Clin</a:t>
            </a:r>
            <a:r>
              <a:rPr lang="en-US" sz="2800" dirty="0" smtClean="0"/>
              <a:t> North Am 37:497–509, xi.</a:t>
            </a:r>
            <a:r>
              <a:rPr lang="en-US" sz="2800" baseline="30000" dirty="0" smtClean="0"/>
              <a:t>1</a:t>
            </a:r>
            <a:r>
              <a:rPr lang="en-US" sz="2800" dirty="0" smtClean="0"/>
              <a:t> </a:t>
            </a:r>
          </a:p>
          <a:p>
            <a:r>
              <a:rPr lang="en-US" sz="2800" dirty="0" smtClean="0"/>
              <a:t>Fife KM, 1996 </a:t>
            </a:r>
            <a:r>
              <a:rPr lang="en-US" sz="2800" dirty="0" err="1" smtClean="0"/>
              <a:t>Eur</a:t>
            </a:r>
            <a:r>
              <a:rPr lang="en-US" sz="2800" dirty="0" smtClean="0"/>
              <a:t> J </a:t>
            </a:r>
            <a:r>
              <a:rPr lang="en-US" sz="2800" dirty="0" err="1" smtClean="0"/>
              <a:t>Surg</a:t>
            </a:r>
            <a:r>
              <a:rPr lang="en-US" sz="2800" dirty="0" smtClean="0"/>
              <a:t> </a:t>
            </a:r>
            <a:r>
              <a:rPr lang="en-US" sz="2800" dirty="0" err="1" smtClean="0"/>
              <a:t>Oncol</a:t>
            </a:r>
            <a:r>
              <a:rPr lang="en-US" sz="2800" dirty="0" smtClean="0"/>
              <a:t> 22:588–591. </a:t>
            </a:r>
            <a:r>
              <a:rPr lang="en-US" sz="2800" baseline="30000" dirty="0" smtClean="0"/>
              <a:t>2</a:t>
            </a:r>
          </a:p>
          <a:p>
            <a:r>
              <a:rPr lang="en-US" sz="2800" dirty="0" smtClean="0"/>
              <a:t>Martinez SR, 2010 .J </a:t>
            </a:r>
            <a:r>
              <a:rPr lang="en-US" sz="2800" dirty="0" err="1" smtClean="0"/>
              <a:t>Surg</a:t>
            </a:r>
            <a:r>
              <a:rPr lang="en-US" sz="2800" dirty="0" smtClean="0"/>
              <a:t> </a:t>
            </a:r>
            <a:r>
              <a:rPr lang="en-US" sz="2800" dirty="0" err="1" smtClean="0"/>
              <a:t>Oncol</a:t>
            </a:r>
            <a:r>
              <a:rPr lang="en-US" sz="2800" dirty="0" smtClean="0"/>
              <a:t> 102:175–178. </a:t>
            </a:r>
            <a:r>
              <a:rPr lang="en-US" sz="2800" baseline="30000" dirty="0" smtClean="0"/>
              <a:t>3</a:t>
            </a:r>
          </a:p>
          <a:p>
            <a:r>
              <a:rPr lang="en-US" sz="2800" dirty="0" smtClean="0"/>
              <a:t>Schwartz DL 2008 Head Neck 30:883–888. </a:t>
            </a:r>
            <a:r>
              <a:rPr lang="en-US" sz="2800" baseline="30000" dirty="0" smtClean="0"/>
              <a:t>4</a:t>
            </a:r>
          </a:p>
          <a:p>
            <a:r>
              <a:rPr lang="en-US" sz="2800" dirty="0" err="1" smtClean="0"/>
              <a:t>Brierley</a:t>
            </a:r>
            <a:r>
              <a:rPr lang="en-US" sz="2800" dirty="0" smtClean="0"/>
              <a:t> J, 1996.Thyroid 6:305–310.6.</a:t>
            </a:r>
            <a:r>
              <a:rPr lang="en-US" sz="2800" baseline="30000" dirty="0" smtClean="0"/>
              <a:t>5</a:t>
            </a:r>
          </a:p>
          <a:p>
            <a:r>
              <a:rPr lang="en-US" sz="2800" dirty="0" smtClean="0"/>
              <a:t>Call JA 2013 Rare Tumors 5:e37.</a:t>
            </a:r>
            <a:r>
              <a:rPr lang="en-US" sz="2800" baseline="30000" dirty="0" smtClean="0"/>
              <a:t>6</a:t>
            </a:r>
            <a:endParaRPr lang="fa-IR" sz="2800" baseline="30000" dirty="0"/>
          </a:p>
        </p:txBody>
      </p:sp>
    </p:spTree>
    <p:extLst>
      <p:ext uri="{BB962C8B-B14F-4D97-AF65-F5344CB8AC3E}">
        <p14:creationId xmlns:p14="http://schemas.microsoft.com/office/powerpoint/2010/main" val="429384604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Medullary Thyroid Carcinoma:</a:t>
            </a:r>
            <a:br>
              <a:rPr lang="en-US" dirty="0" smtClean="0"/>
            </a:br>
            <a:r>
              <a:rPr lang="en-US" dirty="0" smtClean="0"/>
              <a:t>Demographics</a:t>
            </a:r>
            <a:endParaRPr lang="en-US" dirty="0"/>
          </a:p>
        </p:txBody>
      </p:sp>
      <p:sp>
        <p:nvSpPr>
          <p:cNvPr id="3" name="Content Placeholder 2"/>
          <p:cNvSpPr>
            <a:spLocks noGrp="1"/>
          </p:cNvSpPr>
          <p:nvPr>
            <p:ph idx="1"/>
          </p:nvPr>
        </p:nvSpPr>
        <p:spPr>
          <a:xfrm>
            <a:off x="457200" y="1600200"/>
            <a:ext cx="8610600" cy="4525963"/>
          </a:xfrm>
        </p:spPr>
        <p:txBody>
          <a:bodyPr>
            <a:normAutofit/>
          </a:bodyPr>
          <a:lstStyle/>
          <a:p>
            <a:r>
              <a:rPr lang="en-US" dirty="0" err="1" smtClean="0"/>
              <a:t>Hundahl,et.al.,studied</a:t>
            </a:r>
            <a:r>
              <a:rPr lang="en-US" dirty="0" smtClean="0"/>
              <a:t> 53,856 patients with thyroid cancer from the National Cancer Data Base:</a:t>
            </a:r>
          </a:p>
          <a:p>
            <a:r>
              <a:rPr lang="en-US" dirty="0" smtClean="0"/>
              <a:t>Survival was predicted by tumor stage and patient age at diagnosis.</a:t>
            </a:r>
          </a:p>
          <a:p>
            <a:r>
              <a:rPr lang="en-US" dirty="0" smtClean="0"/>
              <a:t>Options for treating metastatic disease are not curative</a:t>
            </a:r>
            <a:endParaRPr lang="en-US" dirty="0"/>
          </a:p>
        </p:txBody>
      </p:sp>
    </p:spTree>
    <p:extLst>
      <p:ext uri="{BB962C8B-B14F-4D97-AF65-F5344CB8AC3E}">
        <p14:creationId xmlns:p14="http://schemas.microsoft.com/office/powerpoint/2010/main" val="981635442"/>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MTC: initial surgery</a:t>
            </a:r>
            <a:endParaRPr lang="fa-IR" altLang="en-US" smtClean="0"/>
          </a:p>
        </p:txBody>
      </p:sp>
      <p:sp>
        <p:nvSpPr>
          <p:cNvPr id="3" name="Content Placeholder 2"/>
          <p:cNvSpPr>
            <a:spLocks noGrp="1"/>
          </p:cNvSpPr>
          <p:nvPr>
            <p:ph idx="1"/>
          </p:nvPr>
        </p:nvSpPr>
        <p:spPr>
          <a:xfrm>
            <a:off x="1143000" y="2114550"/>
            <a:ext cx="6858000" cy="3086100"/>
          </a:xfrm>
        </p:spPr>
        <p:txBody>
          <a:bodyPr>
            <a:normAutofit fontScale="92500" lnSpcReduction="20000"/>
          </a:bodyPr>
          <a:lstStyle/>
          <a:p>
            <a:pPr>
              <a:defRPr/>
            </a:pPr>
            <a:r>
              <a:rPr lang="en-US" dirty="0" smtClean="0"/>
              <a:t> Surgery consists for all :MTCs</a:t>
            </a:r>
          </a:p>
          <a:p>
            <a:pPr marL="0" indent="0">
              <a:buNone/>
              <a:defRPr/>
            </a:pPr>
            <a:r>
              <a:rPr lang="en-US" dirty="0" smtClean="0"/>
              <a:t>       – Total thyroidectomy</a:t>
            </a:r>
          </a:p>
          <a:p>
            <a:pPr marL="0" indent="0">
              <a:buNone/>
              <a:defRPr/>
            </a:pPr>
            <a:r>
              <a:rPr lang="en-US" dirty="0"/>
              <a:t> </a:t>
            </a:r>
            <a:r>
              <a:rPr lang="en-US" dirty="0" smtClean="0"/>
              <a:t>      – Bilateral dissection of lateral and central compartments</a:t>
            </a:r>
          </a:p>
          <a:p>
            <a:pPr>
              <a:defRPr/>
            </a:pPr>
            <a:r>
              <a:rPr lang="en-US" dirty="0" smtClean="0"/>
              <a:t> Success is mainly dependent upon the adequacy of the initial operation (complete protocol/skilled hands). </a:t>
            </a:r>
            <a:endParaRPr lang="fa-IR" dirty="0"/>
          </a:p>
        </p:txBody>
      </p:sp>
    </p:spTree>
    <p:extLst>
      <p:ext uri="{BB962C8B-B14F-4D97-AF65-F5344CB8AC3E}">
        <p14:creationId xmlns:p14="http://schemas.microsoft.com/office/powerpoint/2010/main" val="2719677414"/>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Surgical Consideration:</a:t>
            </a:r>
            <a:br>
              <a:rPr lang="en-US" b="1" dirty="0" smtClean="0"/>
            </a:br>
            <a:r>
              <a:rPr lang="en-US" b="1" dirty="0" smtClean="0"/>
              <a:t>Thyroid</a:t>
            </a:r>
            <a:endParaRPr lang="en-US" b="1" dirty="0"/>
          </a:p>
        </p:txBody>
      </p:sp>
      <p:sp>
        <p:nvSpPr>
          <p:cNvPr id="3" name="Content Placeholder 2"/>
          <p:cNvSpPr>
            <a:spLocks noGrp="1"/>
          </p:cNvSpPr>
          <p:nvPr>
            <p:ph idx="1"/>
          </p:nvPr>
        </p:nvSpPr>
        <p:spPr/>
        <p:txBody>
          <a:bodyPr>
            <a:normAutofit/>
          </a:bodyPr>
          <a:lstStyle/>
          <a:p>
            <a:r>
              <a:rPr lang="en-US" sz="2800" dirty="0" smtClean="0"/>
              <a:t>Total thyroidectomy with central compartment dissection(</a:t>
            </a:r>
            <a:r>
              <a:rPr lang="en-US" sz="2800" dirty="0" err="1" smtClean="0"/>
              <a:t>minium</a:t>
            </a:r>
            <a:r>
              <a:rPr lang="en-US" sz="2800" dirty="0" smtClean="0"/>
              <a:t>)</a:t>
            </a:r>
          </a:p>
          <a:p>
            <a:r>
              <a:rPr lang="en-US" sz="2800" dirty="0" err="1" smtClean="0"/>
              <a:t>Ctn</a:t>
            </a:r>
            <a:r>
              <a:rPr lang="en-US" sz="2800" dirty="0" smtClean="0"/>
              <a:t> ≤ 20 </a:t>
            </a:r>
            <a:r>
              <a:rPr lang="en-US" sz="2800" dirty="0" err="1" smtClean="0"/>
              <a:t>pg</a:t>
            </a:r>
            <a:r>
              <a:rPr lang="en-US" sz="2800" dirty="0" smtClean="0"/>
              <a:t>/ml: no risk of LN </a:t>
            </a:r>
            <a:r>
              <a:rPr lang="en-US" sz="2800" dirty="0" err="1" smtClean="0"/>
              <a:t>mets</a:t>
            </a:r>
            <a:endParaRPr lang="en-US" sz="2800" dirty="0" smtClean="0"/>
          </a:p>
          <a:p>
            <a:r>
              <a:rPr lang="en-US" sz="2800" dirty="0" err="1"/>
              <a:t>Ctn</a:t>
            </a:r>
            <a:r>
              <a:rPr lang="en-US" sz="2800" dirty="0"/>
              <a:t> </a:t>
            </a:r>
            <a:r>
              <a:rPr lang="en-US" sz="2800" dirty="0" smtClean="0"/>
              <a:t>20-50 </a:t>
            </a:r>
            <a:r>
              <a:rPr lang="en-US" sz="2800" dirty="0" err="1"/>
              <a:t>pg</a:t>
            </a:r>
            <a:r>
              <a:rPr lang="en-US" sz="2800" dirty="0"/>
              <a:t>/ml: </a:t>
            </a:r>
            <a:r>
              <a:rPr lang="en-US" sz="2800" dirty="0" err="1" smtClean="0"/>
              <a:t>ipsilateral</a:t>
            </a:r>
            <a:r>
              <a:rPr lang="en-US" sz="2800" dirty="0" smtClean="0"/>
              <a:t> central &amp; </a:t>
            </a:r>
            <a:r>
              <a:rPr lang="en-US" sz="2800" dirty="0" err="1"/>
              <a:t>L</a:t>
            </a:r>
            <a:r>
              <a:rPr lang="en-US" sz="2800" dirty="0" err="1" smtClean="0"/>
              <a:t>at</a:t>
            </a:r>
            <a:r>
              <a:rPr lang="en-US" sz="2800" dirty="0" smtClean="0"/>
              <a:t> neck</a:t>
            </a:r>
          </a:p>
          <a:p>
            <a:r>
              <a:rPr lang="en-US" sz="2800" dirty="0" err="1"/>
              <a:t>Ctn</a:t>
            </a:r>
            <a:r>
              <a:rPr lang="en-US" sz="2800" dirty="0"/>
              <a:t> </a:t>
            </a:r>
            <a:r>
              <a:rPr lang="en-US" sz="2800" dirty="0" smtClean="0"/>
              <a:t>50- 200pg/</a:t>
            </a:r>
            <a:r>
              <a:rPr lang="en-US" sz="2800" dirty="0" err="1" smtClean="0"/>
              <a:t>mln</a:t>
            </a:r>
            <a:r>
              <a:rPr lang="en-US" sz="2800" dirty="0"/>
              <a:t>: contralateral central </a:t>
            </a:r>
            <a:r>
              <a:rPr lang="en-US" sz="2800" dirty="0" smtClean="0"/>
              <a:t>neck</a:t>
            </a:r>
          </a:p>
          <a:p>
            <a:r>
              <a:rPr lang="en-US" sz="2800" dirty="0" err="1" smtClean="0"/>
              <a:t>Ctn</a:t>
            </a:r>
            <a:r>
              <a:rPr lang="en-US" sz="2800" dirty="0" smtClean="0"/>
              <a:t> 200-500 </a:t>
            </a:r>
            <a:r>
              <a:rPr lang="en-US" sz="2800" dirty="0" err="1" smtClean="0"/>
              <a:t>pg</a:t>
            </a:r>
            <a:r>
              <a:rPr lang="en-US" sz="2800" dirty="0" smtClean="0"/>
              <a:t>/ml: </a:t>
            </a:r>
            <a:r>
              <a:rPr lang="en-US" sz="2800" dirty="0"/>
              <a:t>contralateral </a:t>
            </a:r>
            <a:r>
              <a:rPr lang="en-US" sz="2800" dirty="0" err="1"/>
              <a:t>L</a:t>
            </a:r>
            <a:r>
              <a:rPr lang="en-US" sz="2800" dirty="0" err="1" smtClean="0"/>
              <a:t>at</a:t>
            </a:r>
            <a:r>
              <a:rPr lang="en-US" sz="2800" dirty="0" smtClean="0"/>
              <a:t>  neck</a:t>
            </a:r>
          </a:p>
          <a:p>
            <a:r>
              <a:rPr lang="en-US" sz="2800" dirty="0" err="1"/>
              <a:t>Ctn</a:t>
            </a:r>
            <a:r>
              <a:rPr lang="en-US" sz="2800" dirty="0"/>
              <a:t> </a:t>
            </a:r>
            <a:r>
              <a:rPr lang="en-US" sz="2800" dirty="0" smtClean="0"/>
              <a:t>≥ 500 </a:t>
            </a:r>
            <a:r>
              <a:rPr lang="en-US" sz="2800" dirty="0" err="1" smtClean="0"/>
              <a:t>pg</a:t>
            </a:r>
            <a:r>
              <a:rPr lang="en-US" sz="2800" dirty="0" smtClean="0"/>
              <a:t>/ml</a:t>
            </a:r>
            <a:r>
              <a:rPr lang="en-US" sz="2800" dirty="0"/>
              <a:t>: </a:t>
            </a:r>
            <a:r>
              <a:rPr lang="en-US" sz="2800" dirty="0" err="1" smtClean="0"/>
              <a:t>mediastinal</a:t>
            </a:r>
            <a:r>
              <a:rPr lang="en-US" sz="2800" dirty="0" smtClean="0"/>
              <a:t> LN                                  </a:t>
            </a:r>
            <a:r>
              <a:rPr lang="en-US" sz="2000" dirty="0" err="1" smtClean="0"/>
              <a:t>Machens</a:t>
            </a:r>
            <a:r>
              <a:rPr lang="en-US" sz="2000" dirty="0" smtClean="0"/>
              <a:t> et </a:t>
            </a:r>
            <a:r>
              <a:rPr lang="en-US" sz="2000" dirty="0" err="1" smtClean="0"/>
              <a:t>al.World</a:t>
            </a:r>
            <a:r>
              <a:rPr lang="en-US" sz="2000" dirty="0" smtClean="0"/>
              <a:t> J </a:t>
            </a:r>
            <a:r>
              <a:rPr lang="en-US" sz="2000" dirty="0" err="1" smtClean="0"/>
              <a:t>Surg</a:t>
            </a:r>
            <a:r>
              <a:rPr lang="en-US" sz="2000" dirty="0" smtClean="0"/>
              <a:t> 2007;31:1960-5</a:t>
            </a:r>
            <a:endParaRPr lang="en-US" sz="2000" dirty="0"/>
          </a:p>
          <a:p>
            <a:endParaRPr lang="en-US" dirty="0"/>
          </a:p>
          <a:p>
            <a:pPr marL="0" indent="0">
              <a:buNone/>
            </a:pPr>
            <a:endParaRPr lang="en-US" dirty="0" smtClean="0"/>
          </a:p>
          <a:p>
            <a:endParaRPr lang="en-US" dirty="0"/>
          </a:p>
          <a:p>
            <a:endParaRPr lang="en-US" dirty="0"/>
          </a:p>
          <a:p>
            <a:endParaRPr lang="en-US" dirty="0"/>
          </a:p>
          <a:p>
            <a:endParaRPr lang="en-US" dirty="0" smtClean="0"/>
          </a:p>
          <a:p>
            <a:endParaRPr lang="en-US" dirty="0"/>
          </a:p>
          <a:p>
            <a:endParaRPr lang="en-US" dirty="0" smtClean="0"/>
          </a:p>
          <a:p>
            <a:endParaRPr lang="en-US" dirty="0" smtClean="0"/>
          </a:p>
          <a:p>
            <a:endParaRPr lang="en-US" dirty="0"/>
          </a:p>
        </p:txBody>
      </p:sp>
      <p:sp>
        <p:nvSpPr>
          <p:cNvPr id="4" name="TextBox 3"/>
          <p:cNvSpPr txBox="1"/>
          <p:nvPr/>
        </p:nvSpPr>
        <p:spPr>
          <a:xfrm>
            <a:off x="457200" y="6400800"/>
            <a:ext cx="6019800" cy="369332"/>
          </a:xfrm>
          <a:prstGeom prst="rect">
            <a:avLst/>
          </a:prstGeom>
          <a:noFill/>
        </p:spPr>
        <p:txBody>
          <a:bodyPr wrap="square" rtlCol="0">
            <a:spAutoFit/>
          </a:bodyPr>
          <a:lstStyle/>
          <a:p>
            <a:r>
              <a:rPr lang="en-US" dirty="0" err="1"/>
              <a:t>Machens</a:t>
            </a:r>
            <a:r>
              <a:rPr lang="en-US" dirty="0"/>
              <a:t> et </a:t>
            </a:r>
            <a:r>
              <a:rPr lang="en-US" dirty="0" err="1"/>
              <a:t>al.World</a:t>
            </a:r>
            <a:r>
              <a:rPr lang="en-US" dirty="0"/>
              <a:t> J </a:t>
            </a:r>
            <a:r>
              <a:rPr lang="en-US" dirty="0" err="1"/>
              <a:t>Surg</a:t>
            </a:r>
            <a:r>
              <a:rPr lang="en-US" dirty="0"/>
              <a:t> 2007;31:1960-5</a:t>
            </a:r>
          </a:p>
        </p:txBody>
      </p:sp>
    </p:spTree>
    <p:extLst>
      <p:ext uri="{BB962C8B-B14F-4D97-AF65-F5344CB8AC3E}">
        <p14:creationId xmlns:p14="http://schemas.microsoft.com/office/powerpoint/2010/main" val="4013504337"/>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Surgical Consideration:</a:t>
            </a:r>
            <a:br>
              <a:rPr lang="en-US" b="1" dirty="0"/>
            </a:br>
            <a:r>
              <a:rPr lang="en-US" b="1" dirty="0" smtClean="0"/>
              <a:t>Lateral neck</a:t>
            </a:r>
            <a:endParaRPr lang="en-US" b="1" dirty="0"/>
          </a:p>
        </p:txBody>
      </p:sp>
      <p:sp>
        <p:nvSpPr>
          <p:cNvPr id="3" name="Content Placeholder 2"/>
          <p:cNvSpPr>
            <a:spLocks noGrp="1"/>
          </p:cNvSpPr>
          <p:nvPr>
            <p:ph idx="1"/>
          </p:nvPr>
        </p:nvSpPr>
        <p:spPr>
          <a:xfrm>
            <a:off x="457200" y="1722437"/>
            <a:ext cx="8229600" cy="4525963"/>
          </a:xfrm>
        </p:spPr>
        <p:txBody>
          <a:bodyPr/>
          <a:lstStyle/>
          <a:p>
            <a:r>
              <a:rPr lang="en-US" dirty="0" smtClean="0"/>
              <a:t>Elective ND may be done even if imaging is </a:t>
            </a:r>
            <a:r>
              <a:rPr lang="en-US" dirty="0" err="1" smtClean="0"/>
              <a:t>neg</a:t>
            </a:r>
            <a:r>
              <a:rPr lang="en-US" dirty="0" smtClean="0"/>
              <a:t>, based on </a:t>
            </a:r>
            <a:r>
              <a:rPr lang="en-US" dirty="0" err="1" smtClean="0"/>
              <a:t>Ctn</a:t>
            </a:r>
            <a:r>
              <a:rPr lang="en-US" dirty="0" smtClean="0"/>
              <a:t> levels</a:t>
            </a:r>
          </a:p>
          <a:p>
            <a:r>
              <a:rPr lang="en-US" dirty="0" smtClean="0"/>
              <a:t>Lateral neck </a:t>
            </a:r>
            <a:r>
              <a:rPr lang="en-US" dirty="0" err="1" smtClean="0"/>
              <a:t>Diss</a:t>
            </a:r>
            <a:r>
              <a:rPr lang="en-US" dirty="0" smtClean="0"/>
              <a:t>(II-V) for positive imaging</a:t>
            </a:r>
            <a:endParaRPr lang="en-US" dirty="0"/>
          </a:p>
        </p:txBody>
      </p:sp>
      <p:sp>
        <p:nvSpPr>
          <p:cNvPr id="4" name="TextBox 3"/>
          <p:cNvSpPr txBox="1"/>
          <p:nvPr/>
        </p:nvSpPr>
        <p:spPr>
          <a:xfrm>
            <a:off x="457200" y="6400800"/>
            <a:ext cx="6172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198607207"/>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Surgical Consideration:</a:t>
            </a:r>
            <a:br>
              <a:rPr lang="en-US" b="1" dirty="0"/>
            </a:br>
            <a:r>
              <a:rPr lang="en-US" b="1" dirty="0" smtClean="0"/>
              <a:t>Presence of distant </a:t>
            </a:r>
            <a:r>
              <a:rPr lang="en-US" b="1" dirty="0" err="1" smtClean="0"/>
              <a:t>mets</a:t>
            </a:r>
            <a:endParaRPr lang="en-US" b="1" dirty="0"/>
          </a:p>
        </p:txBody>
      </p:sp>
      <p:sp>
        <p:nvSpPr>
          <p:cNvPr id="3" name="Content Placeholder 2"/>
          <p:cNvSpPr>
            <a:spLocks noGrp="1"/>
          </p:cNvSpPr>
          <p:nvPr>
            <p:ph idx="1"/>
          </p:nvPr>
        </p:nvSpPr>
        <p:spPr>
          <a:xfrm>
            <a:off x="457200" y="1722437"/>
            <a:ext cx="8229600" cy="4525963"/>
          </a:xfrm>
        </p:spPr>
        <p:txBody>
          <a:bodyPr/>
          <a:lstStyle/>
          <a:p>
            <a:r>
              <a:rPr lang="en-US" dirty="0" smtClean="0"/>
              <a:t>Surgical plan is dependent on life expectancy and other medical comorbidities</a:t>
            </a:r>
          </a:p>
          <a:p>
            <a:endParaRPr lang="en-US" dirty="0" smtClean="0"/>
          </a:p>
          <a:p>
            <a:r>
              <a:rPr lang="en-US" dirty="0"/>
              <a:t>In patients with distant metastasis or advanced local disease, less aggressive neck surgery that preserves speech and swallowing function may be appropriate</a:t>
            </a:r>
          </a:p>
          <a:p>
            <a:endParaRPr lang="en-US" dirty="0"/>
          </a:p>
        </p:txBody>
      </p:sp>
    </p:spTree>
    <p:extLst>
      <p:ext uri="{BB962C8B-B14F-4D97-AF65-F5344CB8AC3E}">
        <p14:creationId xmlns:p14="http://schemas.microsoft.com/office/powerpoint/2010/main" val="885020549"/>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about external beam radiation?</a:t>
            </a:r>
            <a:endParaRPr lang="en-US" b="1" dirty="0"/>
          </a:p>
        </p:txBody>
      </p:sp>
      <p:sp>
        <p:nvSpPr>
          <p:cNvPr id="3" name="Content Placeholder 2"/>
          <p:cNvSpPr>
            <a:spLocks noGrp="1"/>
          </p:cNvSpPr>
          <p:nvPr>
            <p:ph idx="1"/>
          </p:nvPr>
        </p:nvSpPr>
        <p:spPr>
          <a:xfrm>
            <a:off x="76200" y="1600200"/>
            <a:ext cx="8610600" cy="4525963"/>
          </a:xfrm>
        </p:spPr>
        <p:txBody>
          <a:bodyPr/>
          <a:lstStyle/>
          <a:p>
            <a:r>
              <a:rPr lang="en-US" dirty="0" smtClean="0"/>
              <a:t>Consider therapeutic EBRT/IMRT for grossly incomplete tumor resection when additional attempts at surgical resection have been rule out</a:t>
            </a:r>
          </a:p>
          <a:p>
            <a:r>
              <a:rPr lang="en-US" dirty="0" smtClean="0"/>
              <a:t>Adjuvant EBRT/IMRT is rarely recommended  </a:t>
            </a:r>
            <a:endParaRPr lang="en-US" dirty="0"/>
          </a:p>
        </p:txBody>
      </p:sp>
      <p:sp>
        <p:nvSpPr>
          <p:cNvPr id="4" name="TextBox 3"/>
          <p:cNvSpPr txBox="1"/>
          <p:nvPr/>
        </p:nvSpPr>
        <p:spPr>
          <a:xfrm>
            <a:off x="5334000" y="6477000"/>
            <a:ext cx="3352800" cy="369332"/>
          </a:xfrm>
          <a:prstGeom prst="rect">
            <a:avLst/>
          </a:prstGeom>
          <a:noFill/>
        </p:spPr>
        <p:txBody>
          <a:bodyPr wrap="square" rtlCol="0">
            <a:spAutoFit/>
          </a:bodyPr>
          <a:lstStyle/>
          <a:p>
            <a:r>
              <a:rPr lang="en-US" b="1" dirty="0" smtClean="0">
                <a:solidFill>
                  <a:schemeClr val="bg1"/>
                </a:solidFill>
              </a:rPr>
              <a:t>NCCN  Version 1 .2018</a:t>
            </a:r>
            <a:endParaRPr lang="en-US" b="1" dirty="0">
              <a:solidFill>
                <a:schemeClr val="bg1"/>
              </a:solidFill>
            </a:endParaRPr>
          </a:p>
        </p:txBody>
      </p:sp>
    </p:spTree>
    <p:extLst>
      <p:ext uri="{BB962C8B-B14F-4D97-AF65-F5344CB8AC3E}">
        <p14:creationId xmlns:p14="http://schemas.microsoft.com/office/powerpoint/2010/main" val="2087061879"/>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Locally Advanced MTC</a:t>
            </a:r>
            <a:endParaRPr lang="en-US" b="1" dirty="0"/>
          </a:p>
        </p:txBody>
      </p:sp>
      <p:sp>
        <p:nvSpPr>
          <p:cNvPr id="3" name="Content Placeholder 2"/>
          <p:cNvSpPr>
            <a:spLocks noGrp="1"/>
          </p:cNvSpPr>
          <p:nvPr>
            <p:ph idx="1"/>
          </p:nvPr>
        </p:nvSpPr>
        <p:spPr>
          <a:xfrm>
            <a:off x="381000" y="1295400"/>
            <a:ext cx="8229600" cy="4525963"/>
          </a:xfrm>
        </p:spPr>
        <p:txBody>
          <a:bodyPr/>
          <a:lstStyle/>
          <a:p>
            <a:r>
              <a:rPr lang="en-US" dirty="0" smtClean="0"/>
              <a:t>Unfortunately, patients who present with locally advanced MTC invariably have metastatic disease , and therefore, although EBRT can improve local control, survival is not improved.</a:t>
            </a:r>
          </a:p>
          <a:p>
            <a:r>
              <a:rPr lang="en-US" dirty="0" smtClean="0"/>
              <a:t>Currently we recommend in </a:t>
            </a:r>
            <a:r>
              <a:rPr lang="en-US" dirty="0" err="1" smtClean="0"/>
              <a:t>unresectable</a:t>
            </a:r>
            <a:r>
              <a:rPr lang="en-US" dirty="0" smtClean="0"/>
              <a:t> or gross ETE  disease who after resection relapse result in uncontrollable disease  </a:t>
            </a:r>
            <a:endParaRPr lang="en-US" dirty="0"/>
          </a:p>
        </p:txBody>
      </p:sp>
      <p:sp>
        <p:nvSpPr>
          <p:cNvPr id="4" name="TextBox 3"/>
          <p:cNvSpPr txBox="1"/>
          <p:nvPr/>
        </p:nvSpPr>
        <p:spPr>
          <a:xfrm>
            <a:off x="304800" y="6477000"/>
            <a:ext cx="8382000" cy="369332"/>
          </a:xfrm>
          <a:prstGeom prst="rect">
            <a:avLst/>
          </a:prstGeom>
          <a:noFill/>
        </p:spPr>
        <p:txBody>
          <a:bodyPr wrap="square" rtlCol="0">
            <a:spAutoFit/>
          </a:bodyPr>
          <a:lstStyle/>
          <a:p>
            <a:r>
              <a:rPr lang="en-US" dirty="0" smtClean="0"/>
              <a:t>Giuliani M, Brierley J ,current opinion  2013, indication for EBRT in thyroid cancer</a:t>
            </a:r>
            <a:endParaRPr lang="en-US" dirty="0"/>
          </a:p>
        </p:txBody>
      </p:sp>
    </p:spTree>
    <p:extLst>
      <p:ext uri="{BB962C8B-B14F-4D97-AF65-F5344CB8AC3E}">
        <p14:creationId xmlns:p14="http://schemas.microsoft.com/office/powerpoint/2010/main" val="3840748915"/>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296400" cy="1143000"/>
          </a:xfrm>
        </p:spPr>
        <p:txBody>
          <a:bodyPr>
            <a:noAutofit/>
          </a:bodyPr>
          <a:lstStyle/>
          <a:p>
            <a:pPr>
              <a:defRPr/>
            </a:pPr>
            <a:r>
              <a:rPr lang="en-US" sz="3200" b="1" dirty="0"/>
              <a:t>The NCCN recommends the following diagnostic procedures when FNAB results indicate </a:t>
            </a:r>
            <a:r>
              <a:rPr lang="en-US" sz="3200" b="1" dirty="0" smtClean="0"/>
              <a:t>MTC   </a:t>
            </a:r>
            <a:endParaRPr lang="en-US" sz="3200" b="1" dirty="0"/>
          </a:p>
        </p:txBody>
      </p:sp>
      <p:sp>
        <p:nvSpPr>
          <p:cNvPr id="3" name="Content Placeholder 2"/>
          <p:cNvSpPr>
            <a:spLocks noGrp="1"/>
          </p:cNvSpPr>
          <p:nvPr>
            <p:ph idx="1"/>
          </p:nvPr>
        </p:nvSpPr>
        <p:spPr>
          <a:xfrm>
            <a:off x="457200" y="1493837"/>
            <a:ext cx="8229600" cy="4525963"/>
          </a:xfrm>
        </p:spPr>
        <p:txBody>
          <a:bodyPr>
            <a:noAutofit/>
          </a:bodyPr>
          <a:lstStyle/>
          <a:p>
            <a:pPr>
              <a:defRPr/>
            </a:pPr>
            <a:r>
              <a:rPr lang="en-US" sz="2400" dirty="0"/>
              <a:t>Basal serum calcitonin level</a:t>
            </a:r>
          </a:p>
          <a:p>
            <a:pPr>
              <a:defRPr/>
            </a:pPr>
            <a:r>
              <a:rPr lang="en-US" sz="2400" dirty="0"/>
              <a:t>CEA level</a:t>
            </a:r>
          </a:p>
          <a:p>
            <a:pPr>
              <a:defRPr/>
            </a:pPr>
            <a:r>
              <a:rPr lang="en-US" sz="2400" dirty="0" err="1"/>
              <a:t>Pheochromocytoma</a:t>
            </a:r>
            <a:r>
              <a:rPr lang="en-US" sz="2400" dirty="0"/>
              <a:t> screening</a:t>
            </a:r>
          </a:p>
          <a:p>
            <a:pPr>
              <a:defRPr/>
            </a:pPr>
            <a:r>
              <a:rPr lang="en-US" sz="2400" dirty="0"/>
              <a:t>Serum calcium assay</a:t>
            </a:r>
          </a:p>
          <a:p>
            <a:pPr>
              <a:defRPr/>
            </a:pPr>
            <a:r>
              <a:rPr lang="en-US" sz="2400" dirty="0"/>
              <a:t>Consider genetic counseling</a:t>
            </a:r>
          </a:p>
          <a:p>
            <a:pPr>
              <a:defRPr/>
            </a:pPr>
            <a:r>
              <a:rPr lang="en-US" sz="2400" dirty="0"/>
              <a:t>Screen for  </a:t>
            </a:r>
            <a:r>
              <a:rPr lang="en-US" sz="2400" i="1" dirty="0"/>
              <a:t>RET</a:t>
            </a:r>
            <a:r>
              <a:rPr lang="en-US" sz="2400" dirty="0"/>
              <a:t> proto-oncogene mutations </a:t>
            </a:r>
            <a:r>
              <a:rPr lang="en-US" sz="2000" dirty="0"/>
              <a:t>(exons 10, 11, 13-16)</a:t>
            </a:r>
            <a:endParaRPr lang="en-US" sz="2400" dirty="0"/>
          </a:p>
          <a:p>
            <a:pPr>
              <a:defRPr/>
            </a:pPr>
            <a:r>
              <a:rPr lang="en-US" sz="2400" dirty="0"/>
              <a:t>Thyroid and neck ultrasound (including central and lateral compartments), if not previously </a:t>
            </a:r>
            <a:r>
              <a:rPr lang="en-US" sz="2400" dirty="0" smtClean="0"/>
              <a:t>done</a:t>
            </a:r>
            <a:endParaRPr lang="en-US" sz="2400" dirty="0"/>
          </a:p>
          <a:p>
            <a:pPr>
              <a:defRPr/>
            </a:pPr>
            <a:r>
              <a:rPr lang="en-US" sz="2400" dirty="0"/>
              <a:t>Consider contrast-enhanced CT of chest and mediastinum </a:t>
            </a:r>
            <a:r>
              <a:rPr lang="en-US" sz="2400" dirty="0" smtClean="0"/>
              <a:t>and liver  </a:t>
            </a:r>
            <a:r>
              <a:rPr lang="en-US" sz="2400" dirty="0"/>
              <a:t>MRI </a:t>
            </a:r>
            <a:r>
              <a:rPr lang="en-US" sz="2400" dirty="0" smtClean="0"/>
              <a:t>or 3-phase CT of liver</a:t>
            </a:r>
            <a:endParaRPr lang="en-US" sz="2400" dirty="0"/>
          </a:p>
          <a:p>
            <a:pPr>
              <a:defRPr/>
            </a:pPr>
            <a:endParaRPr lang="en-US" sz="2400" dirty="0"/>
          </a:p>
        </p:txBody>
      </p:sp>
      <p:sp>
        <p:nvSpPr>
          <p:cNvPr id="4" name="Rectangle 3"/>
          <p:cNvSpPr/>
          <p:nvPr/>
        </p:nvSpPr>
        <p:spPr>
          <a:xfrm>
            <a:off x="7467600" y="6248400"/>
            <a:ext cx="1471621" cy="369332"/>
          </a:xfrm>
          <a:prstGeom prst="rect">
            <a:avLst/>
          </a:prstGeom>
        </p:spPr>
        <p:txBody>
          <a:bodyPr wrap="none">
            <a:spAutoFit/>
          </a:bodyPr>
          <a:lstStyle/>
          <a:p>
            <a:r>
              <a:rPr lang="en-US" b="1" dirty="0" smtClean="0">
                <a:solidFill>
                  <a:schemeClr val="bg1"/>
                </a:solidFill>
              </a:rPr>
              <a:t>Version  2018</a:t>
            </a:r>
            <a:endParaRPr lang="fa-IR" dirty="0">
              <a:solidFill>
                <a:schemeClr val="bg1"/>
              </a:solidFill>
            </a:endParaRPr>
          </a:p>
        </p:txBody>
      </p:sp>
    </p:spTree>
    <p:extLst>
      <p:ext uri="{BB962C8B-B14F-4D97-AF65-F5344CB8AC3E}">
        <p14:creationId xmlns:p14="http://schemas.microsoft.com/office/powerpoint/2010/main" val="1412568225"/>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 completion </a:t>
            </a:r>
            <a:r>
              <a:rPr lang="en-US" b="1" dirty="0" err="1" smtClean="0"/>
              <a:t>thyr</a:t>
            </a:r>
            <a:r>
              <a:rPr lang="en-US" b="1" dirty="0" smtClean="0"/>
              <a:t> indicate </a:t>
            </a:r>
            <a:endParaRPr lang="en-US" b="1" dirty="0"/>
          </a:p>
        </p:txBody>
      </p:sp>
      <p:sp>
        <p:nvSpPr>
          <p:cNvPr id="3" name="Content Placeholder 2"/>
          <p:cNvSpPr>
            <a:spLocks noGrp="1"/>
          </p:cNvSpPr>
          <p:nvPr>
            <p:ph idx="1"/>
          </p:nvPr>
        </p:nvSpPr>
        <p:spPr/>
        <p:txBody>
          <a:bodyPr/>
          <a:lstStyle/>
          <a:p>
            <a:r>
              <a:rPr lang="en-US" dirty="0" smtClean="0"/>
              <a:t>YES; for all with hereditary MTC</a:t>
            </a:r>
          </a:p>
          <a:p>
            <a:r>
              <a:rPr lang="en-US" dirty="0"/>
              <a:t>YES; </a:t>
            </a:r>
            <a:r>
              <a:rPr lang="en-US" dirty="0" smtClean="0"/>
              <a:t>for elevated </a:t>
            </a:r>
            <a:r>
              <a:rPr lang="en-US" dirty="0" err="1" smtClean="0"/>
              <a:t>Ctn</a:t>
            </a:r>
            <a:endParaRPr lang="en-US" dirty="0" smtClean="0"/>
          </a:p>
          <a:p>
            <a:r>
              <a:rPr lang="en-US" dirty="0"/>
              <a:t>YES; </a:t>
            </a:r>
            <a:r>
              <a:rPr lang="en-US" dirty="0" smtClean="0"/>
              <a:t>for RET+</a:t>
            </a:r>
          </a:p>
          <a:p>
            <a:r>
              <a:rPr lang="en-US" dirty="0"/>
              <a:t>YES; </a:t>
            </a:r>
            <a:r>
              <a:rPr lang="en-US" dirty="0" smtClean="0"/>
              <a:t>for positive imaging</a:t>
            </a:r>
          </a:p>
          <a:p>
            <a:endParaRPr lang="en-US" dirty="0"/>
          </a:p>
        </p:txBody>
      </p:sp>
    </p:spTree>
    <p:extLst>
      <p:ext uri="{BB962C8B-B14F-4D97-AF65-F5344CB8AC3E}">
        <p14:creationId xmlns:p14="http://schemas.microsoft.com/office/powerpoint/2010/main" val="202951835"/>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Brierly</a:t>
            </a:r>
            <a:r>
              <a:rPr lang="en-US" dirty="0" smtClean="0"/>
              <a:t> et al 2013</a:t>
            </a:r>
            <a:endParaRPr lang="en-US" dirty="0"/>
          </a:p>
        </p:txBody>
      </p:sp>
      <p:sp>
        <p:nvSpPr>
          <p:cNvPr id="3" name="Content Placeholder 2"/>
          <p:cNvSpPr>
            <a:spLocks noGrp="1"/>
          </p:cNvSpPr>
          <p:nvPr>
            <p:ph idx="1"/>
          </p:nvPr>
        </p:nvSpPr>
        <p:spPr/>
        <p:txBody>
          <a:bodyPr/>
          <a:lstStyle/>
          <a:p>
            <a:r>
              <a:rPr lang="en-US" dirty="0" smtClean="0"/>
              <a:t>We also recommend EBRT in patients who have repeated surgery for recurrent nodal involvement and in whom surgery would be problematic</a:t>
            </a:r>
            <a:endParaRPr lang="en-US" dirty="0"/>
          </a:p>
        </p:txBody>
      </p:sp>
      <p:sp>
        <p:nvSpPr>
          <p:cNvPr id="4" name="TextBox 3"/>
          <p:cNvSpPr txBox="1"/>
          <p:nvPr/>
        </p:nvSpPr>
        <p:spPr>
          <a:xfrm>
            <a:off x="457200" y="6324600"/>
            <a:ext cx="7772400" cy="646331"/>
          </a:xfrm>
          <a:prstGeom prst="rect">
            <a:avLst/>
          </a:prstGeom>
          <a:noFill/>
        </p:spPr>
        <p:txBody>
          <a:bodyPr wrap="square" rtlCol="0">
            <a:spAutoFit/>
          </a:bodyPr>
          <a:lstStyle/>
          <a:p>
            <a:r>
              <a:rPr lang="en-US" dirty="0"/>
              <a:t>Giuliani M, Brierley J ,current opinion  2013, indication for EBRT in thyroid cancer</a:t>
            </a:r>
          </a:p>
          <a:p>
            <a:endParaRPr lang="en-US" dirty="0"/>
          </a:p>
        </p:txBody>
      </p:sp>
    </p:spTree>
    <p:extLst>
      <p:ext uri="{BB962C8B-B14F-4D97-AF65-F5344CB8AC3E}">
        <p14:creationId xmlns:p14="http://schemas.microsoft.com/office/powerpoint/2010/main" val="360236495"/>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t-2013-3-e37-g001.jpg"/>
          <p:cNvPicPr>
            <a:picLocks noGrp="1" noChangeAspect="1"/>
          </p:cNvPicPr>
          <p:nvPr>
            <p:ph idx="1"/>
          </p:nvPr>
        </p:nvPicPr>
        <p:blipFill>
          <a:blip r:embed="rId3" cstate="print"/>
          <a:stretch>
            <a:fillRect/>
          </a:stretch>
        </p:blipFill>
        <p:spPr>
          <a:xfrm>
            <a:off x="762000" y="609600"/>
            <a:ext cx="6400800" cy="4390948"/>
          </a:xfrm>
        </p:spPr>
      </p:pic>
      <p:sp>
        <p:nvSpPr>
          <p:cNvPr id="5" name="Rectangle 4"/>
          <p:cNvSpPr/>
          <p:nvPr/>
        </p:nvSpPr>
        <p:spPr>
          <a:xfrm>
            <a:off x="762000" y="5105400"/>
            <a:ext cx="7772400" cy="646331"/>
          </a:xfrm>
          <a:prstGeom prst="rect">
            <a:avLst/>
          </a:prstGeom>
        </p:spPr>
        <p:txBody>
          <a:bodyPr wrap="square">
            <a:spAutoFit/>
          </a:bodyPr>
          <a:lstStyle/>
          <a:p>
            <a:r>
              <a:rPr lang="en-US" dirty="0" smtClean="0">
                <a:cs typeface="+mj-cs"/>
              </a:rPr>
              <a:t>Overall survival of patients with </a:t>
            </a:r>
            <a:r>
              <a:rPr lang="en-US" dirty="0" err="1" smtClean="0">
                <a:cs typeface="+mj-cs"/>
              </a:rPr>
              <a:t>medullary</a:t>
            </a:r>
            <a:r>
              <a:rPr lang="en-US" dirty="0" smtClean="0">
                <a:cs typeface="+mj-cs"/>
              </a:rPr>
              <a:t> thyroid carcinoma who received external beam radiotherapy (n=17).</a:t>
            </a:r>
            <a:endParaRPr lang="fa-IR" dirty="0">
              <a:cs typeface="+mj-cs"/>
            </a:endParaRPr>
          </a:p>
        </p:txBody>
      </p:sp>
      <p:sp>
        <p:nvSpPr>
          <p:cNvPr id="2" name="TextBox 1"/>
          <p:cNvSpPr txBox="1"/>
          <p:nvPr/>
        </p:nvSpPr>
        <p:spPr>
          <a:xfrm>
            <a:off x="609600" y="6324600"/>
            <a:ext cx="6096000" cy="369332"/>
          </a:xfrm>
          <a:prstGeom prst="rect">
            <a:avLst/>
          </a:prstGeom>
          <a:noFill/>
        </p:spPr>
        <p:txBody>
          <a:bodyPr wrap="square" rtlCol="0">
            <a:spAutoFit/>
          </a:bodyPr>
          <a:lstStyle/>
          <a:p>
            <a:r>
              <a:rPr lang="en-US" dirty="0" smtClean="0"/>
              <a:t>Jason </a:t>
            </a:r>
            <a:r>
              <a:rPr lang="en-US" dirty="0" err="1" smtClean="0"/>
              <a:t>A,et</a:t>
            </a:r>
            <a:r>
              <a:rPr lang="en-US" dirty="0" smtClean="0"/>
              <a:t> al ,Rare Tumors 2013; Volume 5:e37</a:t>
            </a:r>
            <a:endParaRPr lang="en-US" dirty="0"/>
          </a:p>
        </p:txBody>
      </p:sp>
    </p:spTree>
    <p:extLst>
      <p:ext uri="{BB962C8B-B14F-4D97-AF65-F5344CB8AC3E}">
        <p14:creationId xmlns:p14="http://schemas.microsoft.com/office/powerpoint/2010/main" val="273822965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200" b="1" dirty="0" smtClean="0"/>
              <a:t> MTC Trends over time </a:t>
            </a:r>
            <a:br>
              <a:rPr lang="en-US" sz="3200" b="1" dirty="0" smtClean="0"/>
            </a:br>
            <a:r>
              <a:rPr lang="en-US" sz="3200" b="1" dirty="0" smtClean="0"/>
              <a:t>2940 patients : SEER data base</a:t>
            </a:r>
            <a:endParaRPr lang="en-US" sz="3200" b="1"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457200" y="6400800"/>
            <a:ext cx="7696200" cy="369332"/>
          </a:xfrm>
          <a:prstGeom prst="rect">
            <a:avLst/>
          </a:prstGeom>
          <a:noFill/>
        </p:spPr>
        <p:txBody>
          <a:bodyPr wrap="square" rtlCol="0">
            <a:spAutoFit/>
          </a:bodyPr>
          <a:lstStyle/>
          <a:p>
            <a:r>
              <a:rPr lang="en-US" dirty="0" smtClean="0"/>
              <a:t>Randle, et al Surgery 2017(1) 137-146</a:t>
            </a:r>
            <a:endParaRPr lang="en-US" dirty="0"/>
          </a:p>
        </p:txBody>
      </p:sp>
      <p:pic>
        <p:nvPicPr>
          <p:cNvPr id="5" name="Content Placeholder 3" descr="nihms792306f4.jpg"/>
          <p:cNvPicPr>
            <a:picLocks noChangeAspect="1"/>
          </p:cNvPicPr>
          <p:nvPr/>
        </p:nvPicPr>
        <p:blipFill>
          <a:blip r:embed="rId3" cstate="print"/>
          <a:stretch>
            <a:fillRect/>
          </a:stretch>
        </p:blipFill>
        <p:spPr>
          <a:xfrm>
            <a:off x="1628997" y="1066800"/>
            <a:ext cx="5762403" cy="4307396"/>
          </a:xfrm>
          <a:prstGeom prst="rect">
            <a:avLst/>
          </a:prstGeom>
        </p:spPr>
      </p:pic>
      <p:sp>
        <p:nvSpPr>
          <p:cNvPr id="6" name="Rectangle 5"/>
          <p:cNvSpPr/>
          <p:nvPr/>
        </p:nvSpPr>
        <p:spPr>
          <a:xfrm>
            <a:off x="0" y="5334000"/>
            <a:ext cx="8915400" cy="738664"/>
          </a:xfrm>
          <a:prstGeom prst="rect">
            <a:avLst/>
          </a:prstGeom>
        </p:spPr>
        <p:txBody>
          <a:bodyPr wrap="square">
            <a:spAutoFit/>
          </a:bodyPr>
          <a:lstStyle/>
          <a:p>
            <a:r>
              <a:rPr lang="en-US" sz="1400" b="1" dirty="0" smtClean="0"/>
              <a:t>Disease Specific Survival for patients with </a:t>
            </a:r>
            <a:r>
              <a:rPr lang="en-US" sz="1400" b="1" dirty="0" err="1" smtClean="0"/>
              <a:t>Medullary</a:t>
            </a:r>
            <a:r>
              <a:rPr lang="en-US" sz="1400" b="1" dirty="0" smtClean="0"/>
              <a:t> Thyroid Cancer based on Time </a:t>
            </a:r>
            <a:r>
              <a:rPr lang="en-US" sz="1400" b="1" dirty="0" err="1" smtClean="0"/>
              <a:t>Interval</a:t>
            </a:r>
            <a:r>
              <a:rPr lang="en-US" sz="1400" dirty="0" err="1" smtClean="0"/>
              <a:t>The</a:t>
            </a:r>
            <a:r>
              <a:rPr lang="en-US" sz="1400" dirty="0" smtClean="0"/>
              <a:t> four Kaplan-Meier survival curves demonstrate improved disease specific survival (DSS) for all patients (top left) and for those patients with regional (bottom left) and distant (bottom right) disease, but not with localized disease (top right).</a:t>
            </a:r>
            <a:endParaRPr lang="en-US" sz="1400" dirty="0"/>
          </a:p>
        </p:txBody>
      </p:sp>
    </p:spTree>
    <p:extLst>
      <p:ext uri="{BB962C8B-B14F-4D97-AF65-F5344CB8AC3E}">
        <p14:creationId xmlns:p14="http://schemas.microsoft.com/office/powerpoint/2010/main" val="1058470580"/>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Detectable basal </a:t>
            </a:r>
            <a:r>
              <a:rPr lang="en-US" b="1" dirty="0" err="1" smtClean="0"/>
              <a:t>calcitonin</a:t>
            </a:r>
            <a:r>
              <a:rPr lang="en-US" b="1" dirty="0" smtClean="0"/>
              <a:t> or Elevated CEA</a:t>
            </a:r>
            <a:endParaRPr lang="fa-IR" dirty="0"/>
          </a:p>
        </p:txBody>
      </p:sp>
      <p:sp>
        <p:nvSpPr>
          <p:cNvPr id="3" name="Content Placeholder 2"/>
          <p:cNvSpPr>
            <a:spLocks noGrp="1"/>
          </p:cNvSpPr>
          <p:nvPr>
            <p:ph idx="1"/>
          </p:nvPr>
        </p:nvSpPr>
        <p:spPr>
          <a:xfrm>
            <a:off x="467544" y="1700808"/>
            <a:ext cx="8229600" cy="4525963"/>
          </a:xfrm>
        </p:spPr>
        <p:txBody>
          <a:bodyPr>
            <a:normAutofit/>
          </a:bodyPr>
          <a:lstStyle/>
          <a:p>
            <a:pPr algn="l" rtl="0"/>
            <a:r>
              <a:rPr lang="en-US" sz="2800" dirty="0" smtClean="0">
                <a:cs typeface="+mj-cs"/>
              </a:rPr>
              <a:t>Neck ultrasound </a:t>
            </a:r>
          </a:p>
          <a:p>
            <a:pPr algn="l" rtl="0"/>
            <a:r>
              <a:rPr lang="en-US" sz="2800" dirty="0" smtClean="0">
                <a:cs typeface="+mj-cs"/>
              </a:rPr>
              <a:t>If </a:t>
            </a:r>
            <a:r>
              <a:rPr lang="en-US" sz="2800" dirty="0" err="1" smtClean="0">
                <a:cs typeface="+mj-cs"/>
              </a:rPr>
              <a:t>calcitonin</a:t>
            </a:r>
            <a:r>
              <a:rPr lang="en-US" sz="2800" dirty="0" smtClean="0">
                <a:cs typeface="+mj-cs"/>
              </a:rPr>
              <a:t> ≥150 pg/</a:t>
            </a:r>
            <a:r>
              <a:rPr lang="en-US" sz="2800" dirty="0" err="1" smtClean="0">
                <a:cs typeface="+mj-cs"/>
              </a:rPr>
              <a:t>mL</a:t>
            </a:r>
            <a:r>
              <a:rPr lang="en-US" sz="2800" dirty="0" smtClean="0">
                <a:cs typeface="+mj-cs"/>
              </a:rPr>
              <a:t>, cross-sectional imaging should include contrast enhanced CT (+ PET FDG or Ga-68 DOTATATE) or MRI with contrast of the neck, chest, abdomen with liver protocol</a:t>
            </a:r>
          </a:p>
          <a:p>
            <a:pPr algn="l" rtl="0"/>
            <a:r>
              <a:rPr lang="en-US" sz="2800" dirty="0" smtClean="0">
                <a:cs typeface="+mj-cs"/>
              </a:rPr>
              <a:t>Bone scan in select patients</a:t>
            </a:r>
          </a:p>
          <a:p>
            <a:pPr algn="l" rtl="0">
              <a:buNone/>
            </a:pPr>
            <a:r>
              <a:rPr lang="en-US" sz="2800" dirty="0" smtClean="0">
                <a:cs typeface="+mj-cs"/>
              </a:rPr>
              <a:t/>
            </a:r>
            <a:br>
              <a:rPr lang="en-US" sz="2800" dirty="0" smtClean="0">
                <a:cs typeface="+mj-cs"/>
              </a:rPr>
            </a:br>
            <a:endParaRPr lang="fa-IR" sz="2800" dirty="0">
              <a:cs typeface="+mj-cs"/>
            </a:endParaRPr>
          </a:p>
        </p:txBody>
      </p:sp>
    </p:spTree>
    <p:extLst>
      <p:ext uri="{BB962C8B-B14F-4D97-AF65-F5344CB8AC3E}">
        <p14:creationId xmlns:p14="http://schemas.microsoft.com/office/powerpoint/2010/main" val="4256508326"/>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b="1" dirty="0" smtClean="0"/>
              <a:t>MTC: distant metastases </a:t>
            </a:r>
            <a:endParaRPr lang="fa-IR" altLang="en-US" b="1" dirty="0" smtClean="0"/>
          </a:p>
        </p:txBody>
      </p:sp>
      <p:sp>
        <p:nvSpPr>
          <p:cNvPr id="3" name="Content Placeholder 2"/>
          <p:cNvSpPr>
            <a:spLocks noGrp="1"/>
          </p:cNvSpPr>
          <p:nvPr>
            <p:ph idx="1"/>
          </p:nvPr>
        </p:nvSpPr>
        <p:spPr/>
        <p:txBody>
          <a:bodyPr/>
          <a:lstStyle/>
          <a:p>
            <a:pPr marL="0" indent="0">
              <a:buFont typeface="Monotype Sorts" pitchFamily="2" charset="2"/>
              <a:buNone/>
              <a:defRPr/>
            </a:pPr>
            <a:r>
              <a:rPr lang="en-US" dirty="0" smtClean="0"/>
              <a:t> During the 10 first years of follow-up, DM are detected in ~30-50% of patients with post-operative detectable Ct levels </a:t>
            </a:r>
          </a:p>
          <a:p>
            <a:pPr>
              <a:defRPr/>
            </a:pPr>
            <a:r>
              <a:rPr lang="en-US" dirty="0" smtClean="0"/>
              <a:t> Diarrhea: ~30%; flushes: ~15%</a:t>
            </a:r>
          </a:p>
          <a:p>
            <a:pPr>
              <a:defRPr/>
            </a:pPr>
            <a:r>
              <a:rPr lang="en-US" dirty="0" smtClean="0"/>
              <a:t> Often present in several sites </a:t>
            </a:r>
          </a:p>
          <a:p>
            <a:pPr>
              <a:defRPr/>
            </a:pPr>
            <a:r>
              <a:rPr lang="en-US" dirty="0" smtClean="0"/>
              <a:t>Often multiple in each site</a:t>
            </a:r>
          </a:p>
          <a:p>
            <a:pPr marL="0" indent="0">
              <a:buFont typeface="Monotype Sorts" pitchFamily="2" charset="2"/>
              <a:buNone/>
              <a:defRPr/>
            </a:pPr>
            <a:r>
              <a:rPr lang="en-US" sz="1800" dirty="0" smtClean="0"/>
              <a:t>Guidelines ATA (2009) and ETA (2012) </a:t>
            </a:r>
            <a:endParaRPr lang="fa-IR" sz="1800" dirty="0"/>
          </a:p>
        </p:txBody>
      </p:sp>
    </p:spTree>
    <p:extLst>
      <p:ext uri="{BB962C8B-B14F-4D97-AF65-F5344CB8AC3E}">
        <p14:creationId xmlns:p14="http://schemas.microsoft.com/office/powerpoint/2010/main" val="3403117369"/>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altLang="en-US" b="1" dirty="0" smtClean="0"/>
              <a:t>Assessment of disease extent – standardized imaging </a:t>
            </a:r>
            <a:endParaRPr lang="fa-IR" altLang="en-US" b="1" dirty="0" smtClean="0"/>
          </a:p>
        </p:txBody>
      </p:sp>
      <p:sp>
        <p:nvSpPr>
          <p:cNvPr id="26627" name="Content Placeholder 2"/>
          <p:cNvSpPr>
            <a:spLocks noGrp="1"/>
          </p:cNvSpPr>
          <p:nvPr>
            <p:ph idx="1"/>
          </p:nvPr>
        </p:nvSpPr>
        <p:spPr>
          <a:xfrm>
            <a:off x="0" y="1676400"/>
            <a:ext cx="9180513" cy="4114800"/>
          </a:xfrm>
        </p:spPr>
        <p:txBody>
          <a:bodyPr/>
          <a:lstStyle/>
          <a:p>
            <a:r>
              <a:rPr lang="en-US" altLang="en-US" dirty="0" smtClean="0"/>
              <a:t> Neck: US-spiral CT scan </a:t>
            </a:r>
          </a:p>
          <a:p>
            <a:r>
              <a:rPr lang="en-US" altLang="en-US" dirty="0" smtClean="0"/>
              <a:t> Mediastinum and lung: spiral CT scan with contrast</a:t>
            </a:r>
          </a:p>
          <a:p>
            <a:r>
              <a:rPr lang="en-US" altLang="en-US" dirty="0" smtClean="0"/>
              <a:t> Liver: MRI, and if not feasible, </a:t>
            </a:r>
            <a:r>
              <a:rPr lang="en-US" altLang="en-US" dirty="0"/>
              <a:t>3</a:t>
            </a:r>
            <a:r>
              <a:rPr lang="en-US" altLang="en-US" dirty="0" smtClean="0"/>
              <a:t>-phase CT scan </a:t>
            </a:r>
          </a:p>
          <a:p>
            <a:r>
              <a:rPr lang="en-US" altLang="en-US" dirty="0" smtClean="0"/>
              <a:t>Bone: bone </a:t>
            </a:r>
            <a:r>
              <a:rPr lang="en-US" altLang="en-US" dirty="0" err="1" smtClean="0"/>
              <a:t>scintigraphy</a:t>
            </a:r>
            <a:r>
              <a:rPr lang="en-US" altLang="en-US" dirty="0" smtClean="0"/>
              <a:t> + axial MRI </a:t>
            </a:r>
          </a:p>
          <a:p>
            <a:r>
              <a:rPr lang="en-US" altLang="en-US" dirty="0" smtClean="0"/>
              <a:t> Brain: MRI or spiral CT scan </a:t>
            </a:r>
          </a:p>
          <a:p>
            <a:r>
              <a:rPr lang="en-US" altLang="en-US" dirty="0" smtClean="0"/>
              <a:t> FDG or FDOPA-PET scan?  </a:t>
            </a:r>
            <a:endParaRPr lang="fa-IR" altLang="en-US" dirty="0" smtClean="0"/>
          </a:p>
        </p:txBody>
      </p:sp>
    </p:spTree>
    <p:extLst>
      <p:ext uri="{BB962C8B-B14F-4D97-AF65-F5344CB8AC3E}">
        <p14:creationId xmlns:p14="http://schemas.microsoft.com/office/powerpoint/2010/main" val="3437559166"/>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0"/>
          <a:ext cx="3429000" cy="7062978"/>
        </p:xfrm>
        <a:graphic>
          <a:graphicData uri="http://schemas.openxmlformats.org/drawingml/2006/table">
            <a:tbl>
              <a:tblPr/>
              <a:tblGrid>
                <a:gridCol w="1714500"/>
                <a:gridCol w="1714500"/>
              </a:tblGrid>
              <a:tr h="182880">
                <a:tc>
                  <a:txBody>
                    <a:bodyPr/>
                    <a:lstStyle/>
                    <a:p>
                      <a:pPr>
                        <a:lnSpc>
                          <a:spcPct val="115000"/>
                        </a:lnSpc>
                        <a:spcAft>
                          <a:spcPts val="0"/>
                        </a:spcAft>
                      </a:pPr>
                      <a:r>
                        <a:rPr lang="en-US" sz="1300" b="1" dirty="0">
                          <a:solidFill>
                            <a:srgbClr val="000000"/>
                          </a:solidFill>
                          <a:latin typeface="Times New Roman"/>
                          <a:ea typeface="Times New Roman"/>
                          <a:cs typeface="Arial"/>
                        </a:rPr>
                        <a:t>Characteristic</a:t>
                      </a:r>
                      <a:endParaRPr lang="en-US" sz="1300" b="1" dirty="0">
                        <a:solidFill>
                          <a:srgbClr val="000000"/>
                        </a:solidFill>
                        <a:latin typeface="Calibri"/>
                        <a:ea typeface="Calibri"/>
                        <a:cs typeface="Arial"/>
                      </a:endParaRPr>
                    </a:p>
                  </a:txBody>
                  <a:tcPr marL="51299" marR="51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US" sz="1300" b="1" dirty="0">
                          <a:solidFill>
                            <a:srgbClr val="000000"/>
                          </a:solidFill>
                          <a:latin typeface="Times New Roman"/>
                          <a:ea typeface="Times New Roman"/>
                          <a:cs typeface="Arial"/>
                        </a:rPr>
                        <a:t>Value</a:t>
                      </a:r>
                      <a:endParaRPr lang="en-US" sz="1300" b="1" dirty="0">
                        <a:solidFill>
                          <a:srgbClr val="000000"/>
                        </a:solidFill>
                        <a:latin typeface="Calibri"/>
                        <a:ea typeface="Calibri"/>
                        <a:cs typeface="Arial"/>
                      </a:endParaRPr>
                    </a:p>
                  </a:txBody>
                  <a:tcPr marL="51299" marR="51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82880">
                <a:tc gridSpan="2">
                  <a:txBody>
                    <a:bodyPr/>
                    <a:lstStyle/>
                    <a:p>
                      <a:pPr>
                        <a:lnSpc>
                          <a:spcPct val="115000"/>
                        </a:lnSpc>
                        <a:spcAft>
                          <a:spcPts val="0"/>
                        </a:spcAft>
                      </a:pPr>
                      <a:r>
                        <a:rPr lang="en-US" sz="1300" b="1">
                          <a:solidFill>
                            <a:srgbClr val="000000"/>
                          </a:solidFill>
                          <a:latin typeface="Times New Roman"/>
                          <a:ea typeface="Times New Roman"/>
                          <a:cs typeface="Arial"/>
                        </a:rPr>
                        <a:t>Age, median (range), years</a:t>
                      </a:r>
                      <a:r>
                        <a:rPr lang="en-US" sz="1300" b="1" u="sng" baseline="30000">
                          <a:solidFill>
                            <a:srgbClr val="642A8F"/>
                          </a:solidFill>
                          <a:latin typeface="Times New Roman"/>
                          <a:ea typeface="Times New Roman"/>
                          <a:cs typeface="Arial"/>
                          <a:hlinkClick r:id="rId2"/>
                        </a:rPr>
                        <a:t>*</a:t>
                      </a:r>
                      <a:r>
                        <a:rPr lang="en-US" sz="1300" b="1">
                          <a:solidFill>
                            <a:srgbClr val="000000"/>
                          </a:solidFill>
                          <a:latin typeface="Times New Roman"/>
                          <a:ea typeface="Times New Roman"/>
                          <a:cs typeface="Arial"/>
                        </a:rPr>
                        <a:t> 50 (20-76)</a:t>
                      </a:r>
                      <a:endParaRPr lang="en-US" sz="1300" b="1">
                        <a:solidFill>
                          <a:srgbClr val="000000"/>
                        </a:solidFill>
                        <a:latin typeface="Calibri"/>
                        <a:ea typeface="Calibri"/>
                        <a:cs typeface="Arial"/>
                      </a:endParaRPr>
                    </a:p>
                  </a:txBody>
                  <a:tcPr marL="51299" marR="51299"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182880">
                <a:tc gridSpan="2">
                  <a:txBody>
                    <a:bodyPr/>
                    <a:lstStyle/>
                    <a:p>
                      <a:pPr>
                        <a:lnSpc>
                          <a:spcPct val="115000"/>
                        </a:lnSpc>
                        <a:spcAft>
                          <a:spcPts val="0"/>
                        </a:spcAft>
                      </a:pPr>
                      <a:r>
                        <a:rPr lang="en-US" sz="1300" b="1">
                          <a:solidFill>
                            <a:srgbClr val="000000"/>
                          </a:solidFill>
                          <a:latin typeface="Times New Roman"/>
                          <a:ea typeface="Times New Roman"/>
                          <a:cs typeface="Arial"/>
                        </a:rPr>
                        <a:t>Sex</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c hMerge="1">
                  <a:txBody>
                    <a:bodyPr/>
                    <a:lstStyle/>
                    <a:p>
                      <a:endParaRPr lang="en-US"/>
                    </a:p>
                  </a:txBody>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Male</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c>
                  <a:txBody>
                    <a:bodyPr/>
                    <a:lstStyle/>
                    <a:p>
                      <a:pPr algn="ctr">
                        <a:lnSpc>
                          <a:spcPct val="115000"/>
                        </a:lnSpc>
                        <a:spcAft>
                          <a:spcPts val="0"/>
                        </a:spcAft>
                      </a:pPr>
                      <a:r>
                        <a:rPr lang="en-US" sz="1300" b="1">
                          <a:solidFill>
                            <a:srgbClr val="000000"/>
                          </a:solidFill>
                          <a:latin typeface="Times New Roman"/>
                          <a:ea typeface="Times New Roman"/>
                          <a:cs typeface="Arial"/>
                        </a:rPr>
                        <a:t>8</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Female</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c>
                  <a:txBody>
                    <a:bodyPr/>
                    <a:lstStyle/>
                    <a:p>
                      <a:pPr algn="ctr">
                        <a:lnSpc>
                          <a:spcPct val="115000"/>
                        </a:lnSpc>
                        <a:spcAft>
                          <a:spcPts val="0"/>
                        </a:spcAft>
                      </a:pPr>
                      <a:r>
                        <a:rPr lang="en-US" sz="1300" b="1">
                          <a:solidFill>
                            <a:srgbClr val="000000"/>
                          </a:solidFill>
                          <a:latin typeface="Times New Roman"/>
                          <a:ea typeface="Times New Roman"/>
                          <a:cs typeface="Arial"/>
                        </a:rPr>
                        <a:t>3</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r>
              <a:tr h="182880">
                <a:tc gridSpan="2">
                  <a:txBody>
                    <a:bodyPr/>
                    <a:lstStyle/>
                    <a:p>
                      <a:pPr>
                        <a:lnSpc>
                          <a:spcPct val="115000"/>
                        </a:lnSpc>
                        <a:spcAft>
                          <a:spcPts val="0"/>
                        </a:spcAft>
                      </a:pPr>
                      <a:r>
                        <a:rPr lang="en-US" sz="1300" b="1">
                          <a:solidFill>
                            <a:srgbClr val="000000"/>
                          </a:solidFill>
                          <a:latin typeface="Times New Roman"/>
                          <a:ea typeface="Times New Roman"/>
                          <a:cs typeface="Arial"/>
                        </a:rPr>
                        <a:t>Cancer stage</a:t>
                      </a:r>
                      <a:r>
                        <a:rPr lang="en-US" sz="1300" b="1" u="sng" baseline="30000">
                          <a:solidFill>
                            <a:srgbClr val="642A8F"/>
                          </a:solidFill>
                          <a:latin typeface="Times New Roman"/>
                          <a:ea typeface="Times New Roman"/>
                          <a:cs typeface="Arial"/>
                          <a:hlinkClick r:id="rId2"/>
                        </a:rPr>
                        <a:t>*</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c hMerge="1">
                  <a:txBody>
                    <a:bodyPr/>
                    <a:lstStyle/>
                    <a:p>
                      <a:endParaRPr lang="en-US"/>
                    </a:p>
                  </a:txBody>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IVa</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c>
                  <a:txBody>
                    <a:bodyPr/>
                    <a:lstStyle/>
                    <a:p>
                      <a:pPr algn="ctr">
                        <a:lnSpc>
                          <a:spcPct val="115000"/>
                        </a:lnSpc>
                        <a:spcAft>
                          <a:spcPts val="0"/>
                        </a:spcAft>
                      </a:pPr>
                      <a:r>
                        <a:rPr lang="en-US" sz="1300" b="1">
                          <a:solidFill>
                            <a:srgbClr val="000000"/>
                          </a:solidFill>
                          <a:latin typeface="Times New Roman"/>
                          <a:ea typeface="Times New Roman"/>
                          <a:cs typeface="Arial"/>
                        </a:rPr>
                        <a:t>6</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IVb</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c>
                  <a:txBody>
                    <a:bodyPr/>
                    <a:lstStyle/>
                    <a:p>
                      <a:pPr algn="ctr">
                        <a:lnSpc>
                          <a:spcPct val="115000"/>
                        </a:lnSpc>
                        <a:spcAft>
                          <a:spcPts val="0"/>
                        </a:spcAft>
                      </a:pPr>
                      <a:r>
                        <a:rPr lang="en-US" sz="1300" b="1">
                          <a:solidFill>
                            <a:srgbClr val="000000"/>
                          </a:solidFill>
                          <a:latin typeface="Times New Roman"/>
                          <a:ea typeface="Times New Roman"/>
                          <a:cs typeface="Arial"/>
                        </a:rPr>
                        <a:t>1</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IVc</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c>
                  <a:txBody>
                    <a:bodyPr/>
                    <a:lstStyle/>
                    <a:p>
                      <a:pPr algn="ctr">
                        <a:lnSpc>
                          <a:spcPct val="115000"/>
                        </a:lnSpc>
                        <a:spcAft>
                          <a:spcPts val="0"/>
                        </a:spcAft>
                      </a:pPr>
                      <a:r>
                        <a:rPr lang="en-US" sz="1300" b="1">
                          <a:solidFill>
                            <a:srgbClr val="000000"/>
                          </a:solidFill>
                          <a:latin typeface="Times New Roman"/>
                          <a:ea typeface="Times New Roman"/>
                          <a:cs typeface="Arial"/>
                        </a:rPr>
                        <a:t>1</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Unknown</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c>
                  <a:txBody>
                    <a:bodyPr/>
                    <a:lstStyle/>
                    <a:p>
                      <a:pPr algn="ctr">
                        <a:lnSpc>
                          <a:spcPct val="115000"/>
                        </a:lnSpc>
                        <a:spcAft>
                          <a:spcPts val="0"/>
                        </a:spcAft>
                      </a:pPr>
                      <a:r>
                        <a:rPr lang="en-US" sz="1300" b="1">
                          <a:solidFill>
                            <a:srgbClr val="000000"/>
                          </a:solidFill>
                          <a:latin typeface="Times New Roman"/>
                          <a:ea typeface="Times New Roman"/>
                          <a:cs typeface="Arial"/>
                        </a:rPr>
                        <a:t>3</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r>
              <a:tr h="182880">
                <a:tc gridSpan="2">
                  <a:txBody>
                    <a:bodyPr/>
                    <a:lstStyle/>
                    <a:p>
                      <a:pPr>
                        <a:lnSpc>
                          <a:spcPct val="115000"/>
                        </a:lnSpc>
                        <a:spcAft>
                          <a:spcPts val="0"/>
                        </a:spcAft>
                      </a:pPr>
                      <a:r>
                        <a:rPr lang="en-US" sz="1300" b="1">
                          <a:solidFill>
                            <a:srgbClr val="000000"/>
                          </a:solidFill>
                          <a:latin typeface="Times New Roman"/>
                          <a:ea typeface="Times New Roman"/>
                          <a:cs typeface="Arial"/>
                        </a:rPr>
                        <a:t>Margins</a:t>
                      </a:r>
                      <a:r>
                        <a:rPr lang="en-US" sz="1300" b="1" u="sng" baseline="30000">
                          <a:solidFill>
                            <a:srgbClr val="642A8F"/>
                          </a:solidFill>
                          <a:latin typeface="Times New Roman"/>
                          <a:ea typeface="Times New Roman"/>
                          <a:cs typeface="Arial"/>
                          <a:hlinkClick r:id="rId2"/>
                        </a:rPr>
                        <a:t>*</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c hMerge="1">
                  <a:txBody>
                    <a:bodyPr/>
                    <a:lstStyle/>
                    <a:p>
                      <a:endParaRPr lang="en-US"/>
                    </a:p>
                  </a:txBody>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Positive</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c>
                  <a:txBody>
                    <a:bodyPr/>
                    <a:lstStyle/>
                    <a:p>
                      <a:pPr algn="ctr">
                        <a:lnSpc>
                          <a:spcPct val="115000"/>
                        </a:lnSpc>
                        <a:spcAft>
                          <a:spcPts val="0"/>
                        </a:spcAft>
                      </a:pPr>
                      <a:r>
                        <a:rPr lang="en-US" sz="1300" b="1">
                          <a:solidFill>
                            <a:srgbClr val="000000"/>
                          </a:solidFill>
                          <a:latin typeface="Times New Roman"/>
                          <a:ea typeface="Times New Roman"/>
                          <a:cs typeface="Arial"/>
                        </a:rPr>
                        <a:t>2</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Negative</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c>
                  <a:txBody>
                    <a:bodyPr/>
                    <a:lstStyle/>
                    <a:p>
                      <a:pPr algn="ctr">
                        <a:lnSpc>
                          <a:spcPct val="115000"/>
                        </a:lnSpc>
                        <a:spcAft>
                          <a:spcPts val="0"/>
                        </a:spcAft>
                      </a:pPr>
                      <a:r>
                        <a:rPr lang="en-US" sz="1300" b="1" dirty="0">
                          <a:solidFill>
                            <a:srgbClr val="000000"/>
                          </a:solidFill>
                          <a:latin typeface="Times New Roman"/>
                          <a:ea typeface="Times New Roman"/>
                          <a:cs typeface="Arial"/>
                        </a:rPr>
                        <a:t>5</a:t>
                      </a:r>
                      <a:endParaRPr lang="en-US" sz="1300" b="1" dirty="0">
                        <a:solidFill>
                          <a:srgbClr val="000000"/>
                        </a:solidFill>
                        <a:latin typeface="Calibri"/>
                        <a:ea typeface="Calibri"/>
                        <a:cs typeface="Arial"/>
                      </a:endParaRPr>
                    </a:p>
                  </a:txBody>
                  <a:tcPr marL="51299" marR="51299" marT="0" marB="0">
                    <a:lnL>
                      <a:noFill/>
                    </a:lnL>
                    <a:lnR>
                      <a:noFill/>
                    </a:lnR>
                    <a:lnT>
                      <a:noFill/>
                    </a:lnT>
                    <a:lnB>
                      <a:noFill/>
                    </a:lnB>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Unknown</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c>
                  <a:txBody>
                    <a:bodyPr/>
                    <a:lstStyle/>
                    <a:p>
                      <a:pPr algn="ctr">
                        <a:lnSpc>
                          <a:spcPct val="115000"/>
                        </a:lnSpc>
                        <a:spcAft>
                          <a:spcPts val="0"/>
                        </a:spcAft>
                      </a:pPr>
                      <a:r>
                        <a:rPr lang="en-US" sz="1300" b="1">
                          <a:solidFill>
                            <a:srgbClr val="000000"/>
                          </a:solidFill>
                          <a:latin typeface="Times New Roman"/>
                          <a:ea typeface="Times New Roman"/>
                          <a:cs typeface="Arial"/>
                        </a:rPr>
                        <a:t>4</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r>
              <a:tr h="182880">
                <a:tc gridSpan="2">
                  <a:txBody>
                    <a:bodyPr/>
                    <a:lstStyle/>
                    <a:p>
                      <a:pPr>
                        <a:lnSpc>
                          <a:spcPct val="115000"/>
                        </a:lnSpc>
                        <a:spcAft>
                          <a:spcPts val="0"/>
                        </a:spcAft>
                      </a:pPr>
                      <a:r>
                        <a:rPr lang="en-US" sz="1300" b="1">
                          <a:solidFill>
                            <a:srgbClr val="000000"/>
                          </a:solidFill>
                          <a:latin typeface="Times New Roman"/>
                          <a:ea typeface="Times New Roman"/>
                          <a:cs typeface="Arial"/>
                        </a:rPr>
                        <a:t>Positive lymph nodes, number</a:t>
                      </a:r>
                      <a:r>
                        <a:rPr lang="en-US" sz="1300" b="1" u="sng" baseline="30000">
                          <a:solidFill>
                            <a:srgbClr val="642A8F"/>
                          </a:solidFill>
                          <a:latin typeface="Times New Roman"/>
                          <a:ea typeface="Times New Roman"/>
                          <a:cs typeface="Arial"/>
                          <a:hlinkClick r:id="rId2"/>
                        </a:rPr>
                        <a:t>*</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c hMerge="1">
                  <a:txBody>
                    <a:bodyPr/>
                    <a:lstStyle/>
                    <a:p>
                      <a:endParaRPr lang="en-US"/>
                    </a:p>
                  </a:txBody>
                  <a:tcPr/>
                </a:tc>
              </a:tr>
              <a:tr h="182880">
                <a:tc>
                  <a:txBody>
                    <a:bodyPr/>
                    <a:lstStyle/>
                    <a:p>
                      <a:pPr>
                        <a:lnSpc>
                          <a:spcPct val="115000"/>
                        </a:lnSpc>
                        <a:spcAft>
                          <a:spcPts val="0"/>
                        </a:spcAft>
                      </a:pPr>
                      <a:r>
                        <a:rPr lang="en-US" sz="1300" b="1" dirty="0">
                          <a:solidFill>
                            <a:srgbClr val="000000"/>
                          </a:solidFill>
                          <a:latin typeface="Times New Roman"/>
                          <a:ea typeface="Times New Roman"/>
                          <a:cs typeface="Arial"/>
                        </a:rPr>
                        <a:t>0</a:t>
                      </a:r>
                      <a:endParaRPr lang="en-US" sz="1300" b="1" dirty="0">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c>
                  <a:txBody>
                    <a:bodyPr/>
                    <a:lstStyle/>
                    <a:p>
                      <a:pPr algn="ctr">
                        <a:lnSpc>
                          <a:spcPct val="115000"/>
                        </a:lnSpc>
                        <a:spcAft>
                          <a:spcPts val="0"/>
                        </a:spcAft>
                      </a:pPr>
                      <a:r>
                        <a:rPr lang="en-US" sz="1300" b="1" dirty="0">
                          <a:solidFill>
                            <a:srgbClr val="000000"/>
                          </a:solidFill>
                          <a:latin typeface="Times New Roman"/>
                          <a:ea typeface="Times New Roman"/>
                          <a:cs typeface="Arial"/>
                        </a:rPr>
                        <a:t>2</a:t>
                      </a:r>
                      <a:endParaRPr lang="en-US" sz="1300" b="1" dirty="0">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1-5</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c>
                  <a:txBody>
                    <a:bodyPr/>
                    <a:lstStyle/>
                    <a:p>
                      <a:pPr algn="ctr">
                        <a:lnSpc>
                          <a:spcPct val="115000"/>
                        </a:lnSpc>
                        <a:spcAft>
                          <a:spcPts val="0"/>
                        </a:spcAft>
                      </a:pPr>
                      <a:r>
                        <a:rPr lang="en-US" sz="1300" b="1">
                          <a:solidFill>
                            <a:srgbClr val="000000"/>
                          </a:solidFill>
                          <a:latin typeface="Times New Roman"/>
                          <a:ea typeface="Times New Roman"/>
                          <a:cs typeface="Arial"/>
                        </a:rPr>
                        <a:t>3</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6-10</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c>
                  <a:txBody>
                    <a:bodyPr/>
                    <a:lstStyle/>
                    <a:p>
                      <a:pPr algn="ctr">
                        <a:lnSpc>
                          <a:spcPct val="115000"/>
                        </a:lnSpc>
                        <a:spcAft>
                          <a:spcPts val="0"/>
                        </a:spcAft>
                      </a:pPr>
                      <a:r>
                        <a:rPr lang="en-US" sz="1300" b="1">
                          <a:solidFill>
                            <a:srgbClr val="000000"/>
                          </a:solidFill>
                          <a:latin typeface="Times New Roman"/>
                          <a:ea typeface="Times New Roman"/>
                          <a:cs typeface="Arial"/>
                        </a:rPr>
                        <a:t>4</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11-15</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c>
                  <a:txBody>
                    <a:bodyPr/>
                    <a:lstStyle/>
                    <a:p>
                      <a:pPr algn="ctr">
                        <a:lnSpc>
                          <a:spcPct val="115000"/>
                        </a:lnSpc>
                        <a:spcAft>
                          <a:spcPts val="0"/>
                        </a:spcAft>
                      </a:pPr>
                      <a:r>
                        <a:rPr lang="en-US" sz="1300" b="1">
                          <a:solidFill>
                            <a:srgbClr val="000000"/>
                          </a:solidFill>
                          <a:latin typeface="Times New Roman"/>
                          <a:ea typeface="Times New Roman"/>
                          <a:cs typeface="Arial"/>
                        </a:rPr>
                        <a:t>1</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&gt;15</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c>
                  <a:txBody>
                    <a:bodyPr/>
                    <a:lstStyle/>
                    <a:p>
                      <a:pPr algn="ctr">
                        <a:lnSpc>
                          <a:spcPct val="115000"/>
                        </a:lnSpc>
                        <a:spcAft>
                          <a:spcPts val="0"/>
                        </a:spcAft>
                      </a:pPr>
                      <a:r>
                        <a:rPr lang="en-US" sz="1300" b="1">
                          <a:solidFill>
                            <a:srgbClr val="000000"/>
                          </a:solidFill>
                          <a:latin typeface="Times New Roman"/>
                          <a:ea typeface="Times New Roman"/>
                          <a:cs typeface="Arial"/>
                        </a:rPr>
                        <a:t>1</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Median (range)</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c>
                  <a:txBody>
                    <a:bodyPr/>
                    <a:lstStyle/>
                    <a:p>
                      <a:pPr algn="ctr">
                        <a:lnSpc>
                          <a:spcPct val="115000"/>
                        </a:lnSpc>
                        <a:spcAft>
                          <a:spcPts val="0"/>
                        </a:spcAft>
                      </a:pPr>
                      <a:r>
                        <a:rPr lang="en-US" sz="1300" b="1">
                          <a:solidFill>
                            <a:srgbClr val="000000"/>
                          </a:solidFill>
                          <a:latin typeface="Times New Roman"/>
                          <a:ea typeface="Times New Roman"/>
                          <a:cs typeface="Arial"/>
                        </a:rPr>
                        <a:t>6 (0-27)</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r>
              <a:tr h="182880">
                <a:tc gridSpan="2">
                  <a:txBody>
                    <a:bodyPr/>
                    <a:lstStyle/>
                    <a:p>
                      <a:pPr>
                        <a:lnSpc>
                          <a:spcPct val="115000"/>
                        </a:lnSpc>
                        <a:spcAft>
                          <a:spcPts val="0"/>
                        </a:spcAft>
                      </a:pPr>
                      <a:r>
                        <a:rPr lang="en-US" sz="1300" b="1" dirty="0">
                          <a:solidFill>
                            <a:srgbClr val="000000"/>
                          </a:solidFill>
                          <a:latin typeface="Times New Roman"/>
                          <a:ea typeface="Times New Roman"/>
                          <a:cs typeface="Arial"/>
                        </a:rPr>
                        <a:t>Calcitonin level before EBRT, </a:t>
                      </a:r>
                      <a:r>
                        <a:rPr lang="en-US" sz="1300" b="1" dirty="0" err="1">
                          <a:solidFill>
                            <a:srgbClr val="000000"/>
                          </a:solidFill>
                          <a:latin typeface="Times New Roman"/>
                          <a:ea typeface="Times New Roman"/>
                          <a:cs typeface="Arial"/>
                        </a:rPr>
                        <a:t>pg</a:t>
                      </a:r>
                      <a:r>
                        <a:rPr lang="en-US" sz="1300" b="1" dirty="0">
                          <a:solidFill>
                            <a:srgbClr val="000000"/>
                          </a:solidFill>
                          <a:latin typeface="Times New Roman"/>
                          <a:ea typeface="Times New Roman"/>
                          <a:cs typeface="Arial"/>
                        </a:rPr>
                        <a:t>/mL</a:t>
                      </a:r>
                      <a:endParaRPr lang="en-US" sz="1300" b="1" dirty="0">
                        <a:solidFill>
                          <a:srgbClr val="000000"/>
                        </a:solidFill>
                        <a:latin typeface="Calibri"/>
                        <a:ea typeface="Calibri"/>
                        <a:cs typeface="Arial"/>
                      </a:endParaRPr>
                    </a:p>
                  </a:txBody>
                  <a:tcPr marL="51299" marR="51299" marT="0" marB="0">
                    <a:lnL>
                      <a:noFill/>
                    </a:lnL>
                    <a:lnR>
                      <a:noFill/>
                    </a:lnR>
                    <a:lnT>
                      <a:noFill/>
                    </a:lnT>
                    <a:lnB>
                      <a:noFill/>
                    </a:lnB>
                  </a:tcPr>
                </a:tc>
                <a:tc hMerge="1">
                  <a:txBody>
                    <a:bodyPr/>
                    <a:lstStyle/>
                    <a:p>
                      <a:endParaRPr lang="en-US"/>
                    </a:p>
                  </a:txBody>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Undetectable</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c>
                  <a:txBody>
                    <a:bodyPr/>
                    <a:lstStyle/>
                    <a:p>
                      <a:pPr algn="ctr">
                        <a:lnSpc>
                          <a:spcPct val="115000"/>
                        </a:lnSpc>
                        <a:spcAft>
                          <a:spcPts val="0"/>
                        </a:spcAft>
                      </a:pPr>
                      <a:r>
                        <a:rPr lang="en-US" sz="1300" b="1">
                          <a:solidFill>
                            <a:srgbClr val="000000"/>
                          </a:solidFill>
                          <a:latin typeface="Times New Roman"/>
                          <a:ea typeface="Times New Roman"/>
                          <a:cs typeface="Arial"/>
                        </a:rPr>
                        <a:t>2</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≤5000</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c>
                  <a:txBody>
                    <a:bodyPr/>
                    <a:lstStyle/>
                    <a:p>
                      <a:pPr algn="ctr">
                        <a:lnSpc>
                          <a:spcPct val="115000"/>
                        </a:lnSpc>
                        <a:spcAft>
                          <a:spcPts val="0"/>
                        </a:spcAft>
                      </a:pPr>
                      <a:r>
                        <a:rPr lang="en-US" sz="1300" b="1">
                          <a:solidFill>
                            <a:srgbClr val="000000"/>
                          </a:solidFill>
                          <a:latin typeface="Times New Roman"/>
                          <a:ea typeface="Times New Roman"/>
                          <a:cs typeface="Arial"/>
                        </a:rPr>
                        <a:t>6</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&gt;5000</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c>
                  <a:txBody>
                    <a:bodyPr/>
                    <a:lstStyle/>
                    <a:p>
                      <a:pPr algn="ctr">
                        <a:lnSpc>
                          <a:spcPct val="115000"/>
                        </a:lnSpc>
                        <a:spcAft>
                          <a:spcPts val="0"/>
                        </a:spcAft>
                      </a:pPr>
                      <a:r>
                        <a:rPr lang="en-US" sz="1300" b="1">
                          <a:solidFill>
                            <a:srgbClr val="000000"/>
                          </a:solidFill>
                          <a:latin typeface="Times New Roman"/>
                          <a:ea typeface="Times New Roman"/>
                          <a:cs typeface="Arial"/>
                        </a:rPr>
                        <a:t>2</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Unknown</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c>
                  <a:txBody>
                    <a:bodyPr/>
                    <a:lstStyle/>
                    <a:p>
                      <a:pPr algn="ctr">
                        <a:lnSpc>
                          <a:spcPct val="115000"/>
                        </a:lnSpc>
                        <a:spcAft>
                          <a:spcPts val="0"/>
                        </a:spcAft>
                      </a:pPr>
                      <a:r>
                        <a:rPr lang="en-US" sz="1300" b="1">
                          <a:solidFill>
                            <a:srgbClr val="000000"/>
                          </a:solidFill>
                          <a:latin typeface="Times New Roman"/>
                          <a:ea typeface="Times New Roman"/>
                          <a:cs typeface="Arial"/>
                        </a:rPr>
                        <a:t>1</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Median (range)</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c>
                  <a:txBody>
                    <a:bodyPr/>
                    <a:lstStyle/>
                    <a:p>
                      <a:pPr algn="ctr">
                        <a:lnSpc>
                          <a:spcPct val="115000"/>
                        </a:lnSpc>
                        <a:spcAft>
                          <a:spcPts val="0"/>
                        </a:spcAft>
                      </a:pPr>
                      <a:r>
                        <a:rPr lang="en-US" sz="1300" b="1">
                          <a:solidFill>
                            <a:srgbClr val="000000"/>
                          </a:solidFill>
                          <a:latin typeface="Times New Roman"/>
                          <a:ea typeface="Times New Roman"/>
                          <a:cs typeface="Arial"/>
                        </a:rPr>
                        <a:t>2350 (0-200,000)</a:t>
                      </a:r>
                      <a:endParaRPr lang="en-US" sz="1300" b="1">
                        <a:solidFill>
                          <a:srgbClr val="000000"/>
                        </a:solidFill>
                        <a:latin typeface="Calibri"/>
                        <a:ea typeface="Calibri"/>
                        <a:cs typeface="Arial"/>
                      </a:endParaRPr>
                    </a:p>
                  </a:txBody>
                  <a:tcPr marL="51299" marR="51299" marT="0" marB="0">
                    <a:lnL>
                      <a:noFill/>
                    </a:lnL>
                    <a:lnR>
                      <a:noFill/>
                    </a:lnR>
                    <a:lnT>
                      <a:noFill/>
                    </a:lnT>
                    <a:lnB>
                      <a:noFill/>
                    </a:lnB>
                  </a:tcPr>
                </a:tc>
              </a:tr>
              <a:tr h="182880">
                <a:tc gridSpan="2">
                  <a:txBody>
                    <a:bodyPr/>
                    <a:lstStyle/>
                    <a:p>
                      <a:pPr>
                        <a:lnSpc>
                          <a:spcPct val="115000"/>
                        </a:lnSpc>
                        <a:spcAft>
                          <a:spcPts val="0"/>
                        </a:spcAft>
                      </a:pPr>
                      <a:r>
                        <a:rPr lang="en-US" sz="1300" b="1">
                          <a:solidFill>
                            <a:srgbClr val="000000"/>
                          </a:solidFill>
                          <a:latin typeface="Times New Roman"/>
                          <a:ea typeface="Times New Roman"/>
                          <a:cs typeface="Arial"/>
                        </a:rPr>
                        <a:t>Mediastinum involved</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c hMerge="1">
                  <a:txBody>
                    <a:bodyPr/>
                    <a:lstStyle/>
                    <a:p>
                      <a:endParaRPr lang="en-US"/>
                    </a:p>
                  </a:txBody>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Yes</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c>
                  <a:txBody>
                    <a:bodyPr/>
                    <a:lstStyle/>
                    <a:p>
                      <a:pPr algn="ctr">
                        <a:lnSpc>
                          <a:spcPct val="115000"/>
                        </a:lnSpc>
                        <a:spcAft>
                          <a:spcPts val="0"/>
                        </a:spcAft>
                      </a:pPr>
                      <a:r>
                        <a:rPr lang="en-US" sz="1300" b="1">
                          <a:solidFill>
                            <a:srgbClr val="000000"/>
                          </a:solidFill>
                          <a:latin typeface="Times New Roman"/>
                          <a:ea typeface="Times New Roman"/>
                          <a:cs typeface="Arial"/>
                        </a:rPr>
                        <a:t>4</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No</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c>
                  <a:txBody>
                    <a:bodyPr/>
                    <a:lstStyle/>
                    <a:p>
                      <a:pPr algn="ctr">
                        <a:lnSpc>
                          <a:spcPct val="115000"/>
                        </a:lnSpc>
                        <a:spcAft>
                          <a:spcPts val="0"/>
                        </a:spcAft>
                      </a:pPr>
                      <a:r>
                        <a:rPr lang="en-US" sz="1300" b="1">
                          <a:solidFill>
                            <a:srgbClr val="000000"/>
                          </a:solidFill>
                          <a:latin typeface="Times New Roman"/>
                          <a:ea typeface="Times New Roman"/>
                          <a:cs typeface="Arial"/>
                        </a:rPr>
                        <a:t>6</a:t>
                      </a:r>
                      <a:endParaRPr lang="en-US" sz="1300" b="1">
                        <a:solidFill>
                          <a:srgbClr val="000000"/>
                        </a:solidFill>
                        <a:latin typeface="Calibri"/>
                        <a:ea typeface="Calibri"/>
                        <a:cs typeface="Arial"/>
                      </a:endParaRPr>
                    </a:p>
                  </a:txBody>
                  <a:tcPr marL="51299" marR="51299" marT="0" marB="0">
                    <a:lnL>
                      <a:noFill/>
                    </a:lnL>
                    <a:lnR>
                      <a:noFill/>
                    </a:lnR>
                    <a:lnT>
                      <a:noFill/>
                    </a:lnT>
                    <a:lnB>
                      <a:noFill/>
                    </a:lnB>
                    <a:solidFill>
                      <a:srgbClr val="BFBFBF"/>
                    </a:solidFill>
                  </a:tcPr>
                </a:tc>
              </a:tr>
              <a:tr h="182880">
                <a:tc>
                  <a:txBody>
                    <a:bodyPr/>
                    <a:lstStyle/>
                    <a:p>
                      <a:pPr>
                        <a:lnSpc>
                          <a:spcPct val="115000"/>
                        </a:lnSpc>
                        <a:spcAft>
                          <a:spcPts val="0"/>
                        </a:spcAft>
                      </a:pPr>
                      <a:r>
                        <a:rPr lang="en-US" sz="1300" b="1">
                          <a:solidFill>
                            <a:srgbClr val="000000"/>
                          </a:solidFill>
                          <a:latin typeface="Times New Roman"/>
                          <a:ea typeface="Times New Roman"/>
                          <a:cs typeface="Arial"/>
                        </a:rPr>
                        <a:t>Unknown</a:t>
                      </a:r>
                      <a:endParaRPr lang="en-US" sz="1300" b="1">
                        <a:solidFill>
                          <a:srgbClr val="000000"/>
                        </a:solidFill>
                        <a:latin typeface="Calibri"/>
                        <a:ea typeface="Calibri"/>
                        <a:cs typeface="Arial"/>
                      </a:endParaRPr>
                    </a:p>
                  </a:txBody>
                  <a:tcPr marL="51299" marR="51299" marT="0" marB="0">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US" sz="1300" b="1" dirty="0">
                          <a:solidFill>
                            <a:srgbClr val="000000"/>
                          </a:solidFill>
                          <a:latin typeface="Times New Roman"/>
                          <a:ea typeface="Times New Roman"/>
                          <a:cs typeface="Arial"/>
                        </a:rPr>
                        <a:t>1</a:t>
                      </a:r>
                      <a:endParaRPr lang="en-US" sz="1300" b="1" dirty="0">
                        <a:solidFill>
                          <a:srgbClr val="000000"/>
                        </a:solidFill>
                        <a:latin typeface="Calibri"/>
                        <a:ea typeface="Calibri"/>
                        <a:cs typeface="Arial"/>
                      </a:endParaRPr>
                    </a:p>
                  </a:txBody>
                  <a:tcPr marL="51299" marR="51299" marT="0" marB="0">
                    <a:lnL>
                      <a:noFill/>
                    </a:lnL>
                    <a:lnR>
                      <a:noFill/>
                    </a:lnR>
                    <a:lnT>
                      <a:noFill/>
                    </a:lnT>
                    <a:lnB w="12700" cap="flat" cmpd="sng" algn="ctr">
                      <a:solidFill>
                        <a:srgbClr val="000000"/>
                      </a:solidFill>
                      <a:prstDash val="solid"/>
                      <a:round/>
                      <a:headEnd type="none" w="med" len="med"/>
                      <a:tailEnd type="none" w="med" len="med"/>
                    </a:lnB>
                    <a:solidFill>
                      <a:srgbClr val="BFBFBF"/>
                    </a:solidFill>
                  </a:tcPr>
                </a:tc>
              </a:tr>
            </a:tbl>
          </a:graphicData>
        </a:graphic>
      </p:graphicFrame>
      <p:sp>
        <p:nvSpPr>
          <p:cNvPr id="1025" name="Rectangle 1"/>
          <p:cNvSpPr>
            <a:spLocks noChangeArrowheads="1"/>
          </p:cNvSpPr>
          <p:nvPr/>
        </p:nvSpPr>
        <p:spPr bwMode="auto">
          <a:xfrm>
            <a:off x="4343400" y="5166211"/>
            <a:ext cx="44958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t>
            </a:r>
            <a:r>
              <a:rPr lang="en-US" dirty="0" smtClean="0">
                <a:solidFill>
                  <a:srgbClr val="000000"/>
                </a:solidFill>
                <a:latin typeface="Calibri" pitchFamily="34" charset="0"/>
                <a:ea typeface="Times New Roman" pitchFamily="18" charset="0"/>
                <a:cs typeface="Arial" pitchFamily="34" charset="0"/>
              </a:rPr>
              <a:t>Characteristic was determined at the initial surgery (i.e., at the time of diagnosis). EBRT, external beam radiotherapy.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4191000" y="594837"/>
            <a:ext cx="4038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Characteristics of patients treated with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Arial" pitchFamily="34" charset="0"/>
              </a:rPr>
              <a:t>locoregional</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adjuvant or salvage external beam radiotherapy </a:t>
            </a:r>
            <a:r>
              <a:rPr kumimoji="0" lang="en-US" sz="24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(n=11).</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54389"/>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81000" y="266700"/>
            <a:ext cx="8763000" cy="1028700"/>
          </a:xfrm>
        </p:spPr>
        <p:txBody>
          <a:bodyPr>
            <a:normAutofit fontScale="90000"/>
          </a:bodyPr>
          <a:lstStyle/>
          <a:p>
            <a:r>
              <a:rPr lang="en-US" altLang="en-US" b="1" dirty="0" smtClean="0"/>
              <a:t>Local treatment for advanced disease</a:t>
            </a:r>
          </a:p>
        </p:txBody>
      </p:sp>
      <p:sp>
        <p:nvSpPr>
          <p:cNvPr id="3" name="Content Placeholder 2"/>
          <p:cNvSpPr>
            <a:spLocks noGrp="1"/>
          </p:cNvSpPr>
          <p:nvPr>
            <p:ph idx="1"/>
          </p:nvPr>
        </p:nvSpPr>
        <p:spPr>
          <a:xfrm>
            <a:off x="1035050" y="1676400"/>
            <a:ext cx="7727950" cy="3768725"/>
          </a:xfrm>
        </p:spPr>
        <p:txBody>
          <a:bodyPr>
            <a:normAutofit fontScale="85000" lnSpcReduction="20000"/>
          </a:bodyPr>
          <a:lstStyle/>
          <a:p>
            <a:pPr>
              <a:defRPr/>
            </a:pPr>
            <a:endParaRPr lang="en-US" sz="2400" dirty="0"/>
          </a:p>
          <a:p>
            <a:pPr>
              <a:defRPr/>
            </a:pPr>
            <a:endParaRPr lang="en-US" sz="2400" dirty="0"/>
          </a:p>
          <a:p>
            <a:pPr>
              <a:buNone/>
              <a:defRPr/>
            </a:pPr>
            <a:r>
              <a:rPr lang="en-US" sz="2400" dirty="0"/>
              <a:t>–Brain metastases: </a:t>
            </a:r>
          </a:p>
          <a:p>
            <a:pPr marL="0" indent="0">
              <a:buNone/>
              <a:defRPr/>
            </a:pPr>
            <a:r>
              <a:rPr lang="en-US" sz="2400" dirty="0" smtClean="0"/>
              <a:t>     •</a:t>
            </a:r>
            <a:r>
              <a:rPr lang="en-US" sz="2400" dirty="0"/>
              <a:t>Surgery and/or external radiation beam therapy </a:t>
            </a:r>
          </a:p>
          <a:p>
            <a:pPr>
              <a:buNone/>
              <a:defRPr/>
            </a:pPr>
            <a:r>
              <a:rPr lang="en-US" sz="2400" dirty="0"/>
              <a:t>–Bone metastases with imaging abnormalities: </a:t>
            </a:r>
          </a:p>
          <a:p>
            <a:pPr marL="0" indent="0">
              <a:buNone/>
              <a:defRPr/>
            </a:pPr>
            <a:r>
              <a:rPr lang="en-US" sz="2400" dirty="0" smtClean="0"/>
              <a:t>     •</a:t>
            </a:r>
            <a:r>
              <a:rPr lang="en-US" sz="2400" dirty="0"/>
              <a:t>Surgery and ERBT </a:t>
            </a:r>
          </a:p>
          <a:p>
            <a:pPr marL="0" indent="0">
              <a:buNone/>
              <a:defRPr/>
            </a:pPr>
            <a:r>
              <a:rPr lang="en-US" sz="2400" dirty="0" smtClean="0"/>
              <a:t>     •</a:t>
            </a:r>
            <a:r>
              <a:rPr lang="en-US" sz="2400" dirty="0"/>
              <a:t>Radiofrequency-</a:t>
            </a:r>
            <a:r>
              <a:rPr lang="en-US" sz="2400" dirty="0" err="1"/>
              <a:t>cryoablation</a:t>
            </a:r>
            <a:r>
              <a:rPr lang="en-US" sz="2400" dirty="0"/>
              <a:t>, cement injection </a:t>
            </a:r>
          </a:p>
          <a:p>
            <a:pPr marL="0" indent="0">
              <a:buNone/>
              <a:defRPr/>
            </a:pPr>
            <a:r>
              <a:rPr lang="en-US" sz="2400" dirty="0" smtClean="0"/>
              <a:t>–</a:t>
            </a:r>
            <a:r>
              <a:rPr lang="en-US" sz="2400" dirty="0"/>
              <a:t>Lung metastases, in case of predominant lesions: </a:t>
            </a:r>
          </a:p>
          <a:p>
            <a:pPr marL="0" indent="0">
              <a:buNone/>
              <a:defRPr/>
            </a:pPr>
            <a:r>
              <a:rPr lang="en-US" sz="2400" dirty="0" smtClean="0"/>
              <a:t>    •</a:t>
            </a:r>
            <a:r>
              <a:rPr lang="en-US" sz="2400" dirty="0"/>
              <a:t>Radiofrequency ablation </a:t>
            </a:r>
          </a:p>
          <a:p>
            <a:pPr marL="0" indent="0">
              <a:buNone/>
              <a:defRPr/>
            </a:pPr>
            <a:r>
              <a:rPr lang="en-US" sz="2400" dirty="0" smtClean="0"/>
              <a:t>    •</a:t>
            </a:r>
            <a:r>
              <a:rPr lang="en-US" sz="2400" dirty="0"/>
              <a:t>Surgery </a:t>
            </a:r>
          </a:p>
          <a:p>
            <a:pPr>
              <a:buNone/>
              <a:defRPr/>
            </a:pPr>
            <a:r>
              <a:rPr lang="en-US" sz="2400" dirty="0"/>
              <a:t>•Local treatment modalities may be used alone or in combination with systemic treatment </a:t>
            </a:r>
          </a:p>
          <a:p>
            <a:pPr marL="0" indent="0">
              <a:buFont typeface="Monotype Sorts" pitchFamily="2" charset="2"/>
              <a:buNone/>
              <a:defRPr/>
            </a:pPr>
            <a:endParaRPr lang="en-US" dirty="0"/>
          </a:p>
        </p:txBody>
      </p:sp>
    </p:spTree>
    <p:extLst>
      <p:ext uri="{BB962C8B-B14F-4D97-AF65-F5344CB8AC3E}">
        <p14:creationId xmlns:p14="http://schemas.microsoft.com/office/powerpoint/2010/main" val="20317361"/>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81000" y="266700"/>
            <a:ext cx="7772400" cy="641350"/>
          </a:xfrm>
        </p:spPr>
        <p:txBody>
          <a:bodyPr>
            <a:normAutofit fontScale="90000"/>
          </a:bodyPr>
          <a:lstStyle/>
          <a:p>
            <a:r>
              <a:rPr lang="en-US" altLang="en-US" b="1" dirty="0" err="1" smtClean="0"/>
              <a:t>Assesment</a:t>
            </a:r>
            <a:r>
              <a:rPr lang="en-US" altLang="en-US" b="1" dirty="0" smtClean="0"/>
              <a:t> of progressive disease </a:t>
            </a:r>
          </a:p>
        </p:txBody>
      </p:sp>
      <p:sp>
        <p:nvSpPr>
          <p:cNvPr id="56323" name="Content Placeholder 2"/>
          <p:cNvSpPr>
            <a:spLocks noGrp="1"/>
          </p:cNvSpPr>
          <p:nvPr>
            <p:ph idx="1"/>
          </p:nvPr>
        </p:nvSpPr>
        <p:spPr/>
        <p:txBody>
          <a:bodyPr/>
          <a:lstStyle/>
          <a:p>
            <a:r>
              <a:rPr lang="en-US" altLang="en-US" smtClean="0"/>
              <a:t>Calcitonin doubling times</a:t>
            </a:r>
          </a:p>
          <a:p>
            <a:r>
              <a:rPr lang="en-US" altLang="en-US" smtClean="0"/>
              <a:t>Imaging</a:t>
            </a:r>
          </a:p>
          <a:p>
            <a:r>
              <a:rPr lang="en-US" altLang="en-US" smtClean="0"/>
              <a:t>Tumor size according to RECIST 1.1</a:t>
            </a:r>
          </a:p>
        </p:txBody>
      </p:sp>
    </p:spTree>
    <p:extLst>
      <p:ext uri="{BB962C8B-B14F-4D97-AF65-F5344CB8AC3E}">
        <p14:creationId xmlns:p14="http://schemas.microsoft.com/office/powerpoint/2010/main" val="2579273410"/>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266700"/>
            <a:ext cx="8583613" cy="785813"/>
          </a:xfrm>
        </p:spPr>
        <p:txBody>
          <a:bodyPr/>
          <a:lstStyle/>
          <a:p>
            <a:r>
              <a:rPr lang="en-US" altLang="en-US" smtClean="0"/>
              <a:t>Thyrosine Kinase Inhibitors</a:t>
            </a:r>
          </a:p>
        </p:txBody>
      </p:sp>
      <p:sp>
        <p:nvSpPr>
          <p:cNvPr id="11267" name="Content Placeholder 2"/>
          <p:cNvSpPr>
            <a:spLocks noGrp="1"/>
          </p:cNvSpPr>
          <p:nvPr>
            <p:ph idx="1"/>
          </p:nvPr>
        </p:nvSpPr>
        <p:spPr/>
        <p:txBody>
          <a:bodyPr/>
          <a:lstStyle/>
          <a:p>
            <a:r>
              <a:rPr lang="en-US" altLang="en-US" smtClean="0"/>
              <a:t>Large tumor burden</a:t>
            </a:r>
          </a:p>
          <a:p>
            <a:endParaRPr lang="en-US" altLang="en-US" smtClean="0"/>
          </a:p>
          <a:p>
            <a:r>
              <a:rPr lang="en-US" altLang="en-US" smtClean="0"/>
              <a:t>Documented disease progression </a:t>
            </a:r>
          </a:p>
        </p:txBody>
      </p:sp>
    </p:spTree>
    <p:extLst>
      <p:ext uri="{BB962C8B-B14F-4D97-AF65-F5344CB8AC3E}">
        <p14:creationId xmlns:p14="http://schemas.microsoft.com/office/powerpoint/2010/main" val="2849155961"/>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p>
        </p:txBody>
      </p:sp>
      <p:sp>
        <p:nvSpPr>
          <p:cNvPr id="12291" name="Content Placeholder 2"/>
          <p:cNvSpPr>
            <a:spLocks noGrp="1"/>
          </p:cNvSpPr>
          <p:nvPr>
            <p:ph idx="1"/>
          </p:nvPr>
        </p:nvSpPr>
        <p:spPr/>
        <p:txBody>
          <a:bodyPr/>
          <a:lstStyle/>
          <a:p>
            <a:r>
              <a:rPr lang="en-US" altLang="en-US" smtClean="0"/>
              <a:t>Progression –free survival </a:t>
            </a:r>
          </a:p>
          <a:p>
            <a:r>
              <a:rPr lang="en-US" altLang="en-US" smtClean="0"/>
              <a:t>Toxic effect profiles </a:t>
            </a:r>
          </a:p>
        </p:txBody>
      </p:sp>
    </p:spTree>
    <p:extLst>
      <p:ext uri="{BB962C8B-B14F-4D97-AF65-F5344CB8AC3E}">
        <p14:creationId xmlns:p14="http://schemas.microsoft.com/office/powerpoint/2010/main" val="1700297052"/>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7772400" cy="1362075"/>
          </a:xfrm>
        </p:spPr>
        <p:txBody>
          <a:bodyPr/>
          <a:lstStyle/>
          <a:p>
            <a:pPr>
              <a:defRPr/>
            </a:pPr>
            <a:r>
              <a:rPr lang="en-US" dirty="0" smtClean="0"/>
              <a:t>MTC: distant metastases </a:t>
            </a:r>
            <a:endParaRPr lang="fa-IR" dirty="0"/>
          </a:p>
        </p:txBody>
      </p:sp>
    </p:spTree>
    <p:extLst>
      <p:ext uri="{BB962C8B-B14F-4D97-AF65-F5344CB8AC3E}">
        <p14:creationId xmlns:p14="http://schemas.microsoft.com/office/powerpoint/2010/main" val="1525884376"/>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lum contrast="40000"/>
          </a:blip>
          <a:srcRect/>
          <a:stretch>
            <a:fillRect/>
          </a:stretch>
        </p:blipFill>
        <p:spPr bwMode="auto">
          <a:xfrm>
            <a:off x="1331640" y="1628800"/>
            <a:ext cx="6048672" cy="4188786"/>
          </a:xfrm>
          <a:prstGeom prst="rect">
            <a:avLst/>
          </a:prstGeom>
          <a:noFill/>
          <a:ln w="9525">
            <a:noFill/>
            <a:miter lim="800000"/>
            <a:headEnd/>
            <a:tailEnd/>
          </a:ln>
        </p:spPr>
      </p:pic>
      <p:sp>
        <p:nvSpPr>
          <p:cNvPr id="6" name="Rectangle 5"/>
          <p:cNvSpPr/>
          <p:nvPr/>
        </p:nvSpPr>
        <p:spPr>
          <a:xfrm>
            <a:off x="1043608" y="692696"/>
            <a:ext cx="7549629" cy="369332"/>
          </a:xfrm>
          <a:prstGeom prst="rect">
            <a:avLst/>
          </a:prstGeom>
        </p:spPr>
        <p:txBody>
          <a:bodyPr wrap="square">
            <a:spAutoFit/>
          </a:bodyPr>
          <a:lstStyle/>
          <a:p>
            <a:pPr algn="l" rtl="0"/>
            <a:r>
              <a:rPr lang="en-US" b="1" dirty="0"/>
              <a:t>FIGURE </a:t>
            </a:r>
            <a:r>
              <a:rPr lang="en-US" b="1" dirty="0" smtClean="0"/>
              <a:t>1.  </a:t>
            </a:r>
            <a:r>
              <a:rPr lang="en-US" sz="1600" dirty="0" err="1" smtClean="0"/>
              <a:t>Locoregional</a:t>
            </a:r>
            <a:r>
              <a:rPr lang="en-US" sz="1600" dirty="0" smtClean="0"/>
              <a:t> relapse–free survival (LRFS) for the study cohort. </a:t>
            </a:r>
            <a:endParaRPr lang="fa-IR" sz="1600" b="1" dirty="0">
              <a:latin typeface="Adobe Caslon Pro Bold" pitchFamily="18" charset="0"/>
            </a:endParaRPr>
          </a:p>
        </p:txBody>
      </p:sp>
      <p:sp>
        <p:nvSpPr>
          <p:cNvPr id="2" name="TextBox 1"/>
          <p:cNvSpPr txBox="1"/>
          <p:nvPr/>
        </p:nvSpPr>
        <p:spPr>
          <a:xfrm flipH="1">
            <a:off x="565731" y="6384358"/>
            <a:ext cx="4996869" cy="369332"/>
          </a:xfrm>
          <a:prstGeom prst="rect">
            <a:avLst/>
          </a:prstGeom>
          <a:noFill/>
        </p:spPr>
        <p:txBody>
          <a:bodyPr wrap="square" rtlCol="0">
            <a:spAutoFit/>
          </a:bodyPr>
          <a:lstStyle/>
          <a:p>
            <a:r>
              <a:rPr lang="en-US"/>
              <a:t>Schwarts DL,et al. 2008 ,Head Neck30:883-888</a:t>
            </a:r>
            <a:endParaRPr lang="en-US"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p:txBody>
          <a:bodyPr/>
          <a:lstStyle/>
          <a:p>
            <a:pPr>
              <a:defRPr/>
            </a:pPr>
            <a:r>
              <a:rPr lang="en-US" altLang="en-US" sz="2800" b="1" dirty="0" smtClean="0"/>
              <a:t> </a:t>
            </a:r>
            <a:endParaRPr lang="en-US" sz="2800" dirty="0" smtClean="0"/>
          </a:p>
        </p:txBody>
      </p:sp>
      <p:sp>
        <p:nvSpPr>
          <p:cNvPr id="111619" name="Rectangle 3"/>
          <p:cNvSpPr>
            <a:spLocks noGrp="1" noChangeArrowheads="1"/>
          </p:cNvSpPr>
          <p:nvPr>
            <p:ph idx="1"/>
          </p:nvPr>
        </p:nvSpPr>
        <p:spPr>
          <a:xfrm>
            <a:off x="179388" y="1557338"/>
            <a:ext cx="8685212" cy="4930775"/>
          </a:xfrm>
        </p:spPr>
        <p:txBody>
          <a:bodyPr rtlCol="0">
            <a:normAutofit fontScale="70000" lnSpcReduction="20000"/>
          </a:bodyPr>
          <a:lstStyle/>
          <a:p>
            <a:pPr marL="182880" indent="-182880" algn="l" rtl="0" eaLnBrk="1" fontAlgn="auto" hangingPunct="1">
              <a:lnSpc>
                <a:spcPct val="90000"/>
              </a:lnSpc>
              <a:spcAft>
                <a:spcPts val="0"/>
              </a:spcAft>
              <a:buFont typeface="Wingdings" pitchFamily="2" charset="2"/>
              <a:buNone/>
              <a:defRPr/>
            </a:pPr>
            <a:r>
              <a:rPr lang="en-US" b="1" dirty="0" smtClean="0">
                <a:solidFill>
                  <a:srgbClr val="00B0F0"/>
                </a:solidFill>
              </a:rPr>
              <a:t>Sporadic</a:t>
            </a:r>
          </a:p>
          <a:p>
            <a:pPr marL="457200" indent="-457200" algn="l" rtl="0" eaLnBrk="1" fontAlgn="auto" hangingPunct="1">
              <a:lnSpc>
                <a:spcPct val="150000"/>
              </a:lnSpc>
              <a:spcAft>
                <a:spcPts val="0"/>
              </a:spcAft>
              <a:buFont typeface="+mj-lt"/>
              <a:buAutoNum type="arabicPeriod"/>
              <a:defRPr/>
            </a:pPr>
            <a:r>
              <a:rPr lang="en-US" dirty="0" smtClean="0"/>
              <a:t>80% of all cases of medullary thyroid cancer: most common 30-50 </a:t>
            </a:r>
            <a:r>
              <a:rPr lang="en-US" dirty="0" err="1" smtClean="0"/>
              <a:t>yrs</a:t>
            </a:r>
            <a:endParaRPr lang="en-US" dirty="0" smtClean="0"/>
          </a:p>
          <a:p>
            <a:pPr marL="457200" indent="-457200" algn="l" rtl="0" eaLnBrk="1" fontAlgn="auto" hangingPunct="1">
              <a:lnSpc>
                <a:spcPct val="150000"/>
              </a:lnSpc>
              <a:spcAft>
                <a:spcPts val="0"/>
              </a:spcAft>
              <a:buFont typeface="+mj-lt"/>
              <a:buAutoNum type="arabicPeriod"/>
              <a:defRPr/>
            </a:pPr>
            <a:r>
              <a:rPr lang="en-US" dirty="0" smtClean="0"/>
              <a:t>70% present with lymph node </a:t>
            </a:r>
            <a:r>
              <a:rPr lang="en-US" dirty="0" err="1" smtClean="0"/>
              <a:t>mets</a:t>
            </a:r>
            <a:endParaRPr lang="en-US" dirty="0" smtClean="0"/>
          </a:p>
          <a:p>
            <a:pPr marL="457200" indent="-457200" algn="l" rtl="0" eaLnBrk="1" fontAlgn="auto" hangingPunct="1">
              <a:lnSpc>
                <a:spcPct val="150000"/>
              </a:lnSpc>
              <a:spcAft>
                <a:spcPts val="0"/>
              </a:spcAft>
              <a:buFont typeface="+mj-lt"/>
              <a:buAutoNum type="arabicPeriod"/>
              <a:defRPr/>
            </a:pPr>
            <a:r>
              <a:rPr lang="en-US" dirty="0" smtClean="0"/>
              <a:t>10% present with DM</a:t>
            </a:r>
          </a:p>
          <a:p>
            <a:pPr marL="457200" indent="-457200" algn="l" rtl="0" eaLnBrk="1" fontAlgn="auto" hangingPunct="1">
              <a:lnSpc>
                <a:spcPct val="150000"/>
              </a:lnSpc>
              <a:spcAft>
                <a:spcPts val="0"/>
              </a:spcAft>
              <a:buFont typeface="+mj-lt"/>
              <a:buAutoNum type="arabicPeriod"/>
              <a:defRPr/>
            </a:pPr>
            <a:r>
              <a:rPr lang="en-US" dirty="0" smtClean="0"/>
              <a:t>All sporadic cases should be tested for </a:t>
            </a:r>
            <a:r>
              <a:rPr lang="en-US" dirty="0" err="1" smtClean="0"/>
              <a:t>germline</a:t>
            </a:r>
            <a:r>
              <a:rPr lang="en-US" dirty="0" smtClean="0"/>
              <a:t> RET mutation</a:t>
            </a:r>
          </a:p>
          <a:p>
            <a:pPr marL="457200" indent="-457200" algn="l" rtl="0" eaLnBrk="1" fontAlgn="auto" hangingPunct="1">
              <a:lnSpc>
                <a:spcPct val="150000"/>
              </a:lnSpc>
              <a:spcAft>
                <a:spcPts val="0"/>
              </a:spcAft>
              <a:buFont typeface="+mj-lt"/>
              <a:buAutoNum type="arabicPeriod"/>
              <a:defRPr/>
            </a:pPr>
            <a:r>
              <a:rPr lang="en-US" dirty="0" smtClean="0"/>
              <a:t>One third will present with intractable diarrhea.</a:t>
            </a:r>
          </a:p>
          <a:p>
            <a:pPr marL="548640" lvl="2" indent="0" algn="l" rtl="0" eaLnBrk="1" fontAlgn="auto" hangingPunct="1">
              <a:lnSpc>
                <a:spcPct val="150000"/>
              </a:lnSpc>
              <a:spcAft>
                <a:spcPts val="0"/>
              </a:spcAft>
              <a:buFont typeface="Arial" panose="020B0604020202020204" pitchFamily="34" charset="0"/>
              <a:buNone/>
              <a:defRPr/>
            </a:pPr>
            <a:r>
              <a:rPr lang="en-US" dirty="0" smtClean="0"/>
              <a:t>Diarrhea is caused by increased gastrointestinal secretion and </a:t>
            </a:r>
            <a:r>
              <a:rPr lang="en-US" dirty="0" err="1" smtClean="0"/>
              <a:t>hypermotility</a:t>
            </a:r>
            <a:r>
              <a:rPr lang="en-US" dirty="0" smtClean="0"/>
              <a:t> due to the hormones secreted by the tumor (calcitonin, prostaglandins, serotonin, or VIP).</a:t>
            </a:r>
            <a:br>
              <a:rPr lang="en-US" dirty="0" smtClean="0"/>
            </a:br>
            <a:endParaRPr lang="en-US" dirty="0" smtClean="0"/>
          </a:p>
        </p:txBody>
      </p:sp>
    </p:spTree>
    <p:extLst>
      <p:ext uri="{BB962C8B-B14F-4D97-AF65-F5344CB8AC3E}">
        <p14:creationId xmlns:p14="http://schemas.microsoft.com/office/powerpoint/2010/main" val="2769216877"/>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lum contrast="40000"/>
          </a:blip>
          <a:srcRect/>
          <a:stretch>
            <a:fillRect/>
          </a:stretch>
        </p:blipFill>
        <p:spPr bwMode="auto">
          <a:xfrm>
            <a:off x="1547664" y="1484784"/>
            <a:ext cx="6134859" cy="4248472"/>
          </a:xfrm>
          <a:prstGeom prst="rect">
            <a:avLst/>
          </a:prstGeom>
          <a:noFill/>
          <a:ln w="9525">
            <a:noFill/>
            <a:miter lim="800000"/>
            <a:headEnd/>
            <a:tailEnd/>
          </a:ln>
        </p:spPr>
      </p:pic>
      <p:sp>
        <p:nvSpPr>
          <p:cNvPr id="5" name="Rectangle 4"/>
          <p:cNvSpPr/>
          <p:nvPr/>
        </p:nvSpPr>
        <p:spPr>
          <a:xfrm>
            <a:off x="755576" y="476672"/>
            <a:ext cx="6912768" cy="369332"/>
          </a:xfrm>
          <a:prstGeom prst="rect">
            <a:avLst/>
          </a:prstGeom>
        </p:spPr>
        <p:txBody>
          <a:bodyPr wrap="square">
            <a:spAutoFit/>
          </a:bodyPr>
          <a:lstStyle/>
          <a:p>
            <a:pPr algn="l" rtl="0"/>
            <a:r>
              <a:rPr lang="en-US" b="1" dirty="0" smtClean="0"/>
              <a:t>FIGURE 2. </a:t>
            </a:r>
            <a:r>
              <a:rPr lang="en-US" dirty="0" smtClean="0"/>
              <a:t>Disease-specific survival (DSS) for the study cohort.</a:t>
            </a:r>
            <a:endParaRPr lang="fa-IR" dirty="0"/>
          </a:p>
        </p:txBody>
      </p:sp>
      <p:sp>
        <p:nvSpPr>
          <p:cNvPr id="2" name="TextBox 1"/>
          <p:cNvSpPr txBox="1"/>
          <p:nvPr/>
        </p:nvSpPr>
        <p:spPr>
          <a:xfrm flipH="1">
            <a:off x="641931" y="6372036"/>
            <a:ext cx="5987469" cy="369332"/>
          </a:xfrm>
          <a:prstGeom prst="rect">
            <a:avLst/>
          </a:prstGeom>
          <a:noFill/>
        </p:spPr>
        <p:txBody>
          <a:bodyPr wrap="square" rtlCol="0">
            <a:spAutoFit/>
          </a:bodyPr>
          <a:lstStyle/>
          <a:p>
            <a:r>
              <a:rPr lang="en-US"/>
              <a:t>Schwarts DL,et al. 2008 ,Head Neck30:883-888</a:t>
            </a:r>
            <a:endParaRPr lang="en-US" dirty="0"/>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lum bright="-20000" contrast="100000"/>
          </a:blip>
          <a:srcRect/>
          <a:stretch>
            <a:fillRect/>
          </a:stretch>
        </p:blipFill>
        <p:spPr bwMode="auto">
          <a:xfrm>
            <a:off x="4419600" y="228600"/>
            <a:ext cx="4054631" cy="5754960"/>
          </a:xfrm>
          <a:prstGeom prst="rect">
            <a:avLst/>
          </a:prstGeom>
          <a:noFill/>
          <a:ln w="9525">
            <a:noFill/>
            <a:miter lim="800000"/>
            <a:headEnd/>
            <a:tailEnd/>
          </a:ln>
        </p:spPr>
      </p:pic>
      <p:sp>
        <p:nvSpPr>
          <p:cNvPr id="3" name="Rectangle 2"/>
          <p:cNvSpPr/>
          <p:nvPr/>
        </p:nvSpPr>
        <p:spPr>
          <a:xfrm>
            <a:off x="179512" y="2204864"/>
            <a:ext cx="3528392" cy="2308324"/>
          </a:xfrm>
          <a:prstGeom prst="rect">
            <a:avLst/>
          </a:prstGeom>
        </p:spPr>
        <p:txBody>
          <a:bodyPr wrap="square">
            <a:spAutoFit/>
          </a:bodyPr>
          <a:lstStyle/>
          <a:p>
            <a:pPr algn="just" rtl="0"/>
            <a:r>
              <a:rPr lang="en-US" b="1" dirty="0" smtClean="0"/>
              <a:t>FIGURE 3.</a:t>
            </a:r>
          </a:p>
          <a:p>
            <a:pPr algn="just" rtl="0"/>
            <a:r>
              <a:rPr lang="en-US" dirty="0" smtClean="0"/>
              <a:t>Overall survival (OS) for the entire study cohort</a:t>
            </a:r>
            <a:r>
              <a:rPr lang="en-US" b="1" dirty="0" smtClean="0">
                <a:solidFill>
                  <a:srgbClr val="FF0000"/>
                </a:solidFill>
              </a:rPr>
              <a:t>(A)</a:t>
            </a:r>
            <a:r>
              <a:rPr lang="en-US" dirty="0" smtClean="0"/>
              <a:t>,</a:t>
            </a:r>
          </a:p>
          <a:p>
            <a:pPr algn="just" rtl="0"/>
            <a:r>
              <a:rPr lang="en-US" dirty="0" smtClean="0"/>
              <a:t> and</a:t>
            </a:r>
          </a:p>
          <a:p>
            <a:pPr algn="just" rtl="0"/>
            <a:r>
              <a:rPr lang="en-US" dirty="0" smtClean="0"/>
              <a:t> according to presence/absence of metastatic disease at the time of radiation </a:t>
            </a:r>
            <a:r>
              <a:rPr lang="en-US" b="1" dirty="0" smtClean="0">
                <a:solidFill>
                  <a:srgbClr val="FF0000"/>
                </a:solidFill>
              </a:rPr>
              <a:t>(B)</a:t>
            </a:r>
            <a:r>
              <a:rPr lang="en-US" dirty="0" smtClean="0"/>
              <a:t>  (p 5 .26 by log-rank testing). </a:t>
            </a:r>
            <a:endParaRPr lang="fa-IR" dirty="0"/>
          </a:p>
        </p:txBody>
      </p:sp>
      <p:sp>
        <p:nvSpPr>
          <p:cNvPr id="2" name="TextBox 1"/>
          <p:cNvSpPr txBox="1"/>
          <p:nvPr/>
        </p:nvSpPr>
        <p:spPr>
          <a:xfrm flipH="1">
            <a:off x="641931" y="6172200"/>
            <a:ext cx="6978069" cy="369332"/>
          </a:xfrm>
          <a:prstGeom prst="rect">
            <a:avLst/>
          </a:prstGeom>
          <a:noFill/>
        </p:spPr>
        <p:txBody>
          <a:bodyPr wrap="square" rtlCol="0">
            <a:spAutoFit/>
          </a:bodyPr>
          <a:lstStyle/>
          <a:p>
            <a:r>
              <a:rPr lang="en-US" dirty="0" err="1" smtClean="0"/>
              <a:t>Schwarts</a:t>
            </a:r>
            <a:r>
              <a:rPr lang="en-US" dirty="0" smtClean="0"/>
              <a:t> </a:t>
            </a:r>
            <a:r>
              <a:rPr lang="en-US" dirty="0" err="1" smtClean="0"/>
              <a:t>DL,et</a:t>
            </a:r>
            <a:r>
              <a:rPr lang="en-US" dirty="0" smtClean="0"/>
              <a:t> al. 2008 ,Head Neck30:883-888</a:t>
            </a:r>
            <a:endParaRPr lang="en-US" dirty="0"/>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rtl="0"/>
            <a:r>
              <a:rPr lang="en-US" b="1" dirty="0" smtClean="0"/>
              <a:t>MANAGEMENT 2-3 MONTHS POSTOPERATIVE</a:t>
            </a:r>
            <a:endParaRPr lang="fa-IR" dirty="0"/>
          </a:p>
        </p:txBody>
      </p:sp>
      <p:sp>
        <p:nvSpPr>
          <p:cNvPr id="4" name="Subtitle 3"/>
          <p:cNvSpPr>
            <a:spLocks noGrp="1"/>
          </p:cNvSpPr>
          <p:nvPr>
            <p:ph type="subTitle" idx="1"/>
          </p:nvPr>
        </p:nvSpPr>
        <p:spPr/>
        <p:txBody>
          <a:bodyPr/>
          <a:lstStyle/>
          <a:p>
            <a:endParaRPr lang="en-US"/>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Detectable basal </a:t>
            </a:r>
            <a:r>
              <a:rPr lang="en-US" b="1" dirty="0" err="1" smtClean="0"/>
              <a:t>calcitonin</a:t>
            </a:r>
            <a:r>
              <a:rPr lang="en-US" b="1" dirty="0" smtClean="0"/>
              <a:t> or Elevated CEA</a:t>
            </a:r>
            <a:endParaRPr lang="fa-IR" dirty="0"/>
          </a:p>
        </p:txBody>
      </p:sp>
      <p:sp>
        <p:nvSpPr>
          <p:cNvPr id="3" name="Content Placeholder 2"/>
          <p:cNvSpPr>
            <a:spLocks noGrp="1"/>
          </p:cNvSpPr>
          <p:nvPr>
            <p:ph idx="1"/>
          </p:nvPr>
        </p:nvSpPr>
        <p:spPr>
          <a:xfrm>
            <a:off x="467544" y="1700808"/>
            <a:ext cx="8229600" cy="4525963"/>
          </a:xfrm>
        </p:spPr>
        <p:txBody>
          <a:bodyPr>
            <a:normAutofit/>
          </a:bodyPr>
          <a:lstStyle/>
          <a:p>
            <a:pPr algn="l" rtl="0"/>
            <a:r>
              <a:rPr lang="en-US" sz="2800" dirty="0" smtClean="0">
                <a:cs typeface="+mj-cs"/>
              </a:rPr>
              <a:t>Neck ultrasound </a:t>
            </a:r>
          </a:p>
          <a:p>
            <a:pPr algn="l" rtl="0"/>
            <a:r>
              <a:rPr lang="en-US" sz="2800" dirty="0" smtClean="0">
                <a:cs typeface="+mj-cs"/>
              </a:rPr>
              <a:t>If </a:t>
            </a:r>
            <a:r>
              <a:rPr lang="en-US" sz="2800" dirty="0" err="1" smtClean="0">
                <a:cs typeface="+mj-cs"/>
              </a:rPr>
              <a:t>calcitonin</a:t>
            </a:r>
            <a:r>
              <a:rPr lang="en-US" sz="2800" dirty="0" smtClean="0">
                <a:cs typeface="+mj-cs"/>
              </a:rPr>
              <a:t> ≥150 pg/</a:t>
            </a:r>
            <a:r>
              <a:rPr lang="en-US" sz="2800" dirty="0" err="1" smtClean="0">
                <a:cs typeface="+mj-cs"/>
              </a:rPr>
              <a:t>mL</a:t>
            </a:r>
            <a:r>
              <a:rPr lang="en-US" sz="2800" dirty="0" smtClean="0">
                <a:cs typeface="+mj-cs"/>
              </a:rPr>
              <a:t>, cross-sectional imaging should include contrast enhanced CT (+ PET FDG or Ga-68 DOTATATE) or MRI with contrast of the neck, chest, abdomen with liver protocol</a:t>
            </a:r>
          </a:p>
          <a:p>
            <a:pPr algn="l" rtl="0"/>
            <a:r>
              <a:rPr lang="en-US" sz="2800" dirty="0" smtClean="0">
                <a:cs typeface="+mj-cs"/>
              </a:rPr>
              <a:t>Bone scan in select patients</a:t>
            </a:r>
          </a:p>
          <a:p>
            <a:pPr algn="l" rtl="0">
              <a:buNone/>
            </a:pPr>
            <a:r>
              <a:rPr lang="en-US" sz="2800" dirty="0" smtClean="0">
                <a:cs typeface="+mj-cs"/>
              </a:rPr>
              <a:t/>
            </a:r>
            <a:br>
              <a:rPr lang="en-US" sz="2800" dirty="0" smtClean="0">
                <a:cs typeface="+mj-cs"/>
              </a:rPr>
            </a:br>
            <a:endParaRPr lang="fa-IR" sz="2800" dirty="0">
              <a:cs typeface="+mj-cs"/>
            </a:endParaRPr>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Basal calcitonin undetectable and CEA within reference range</a:t>
            </a:r>
            <a:endParaRPr lang="fa-IR" dirty="0"/>
          </a:p>
        </p:txBody>
      </p:sp>
      <p:sp>
        <p:nvSpPr>
          <p:cNvPr id="3" name="Content Placeholder 2"/>
          <p:cNvSpPr>
            <a:spLocks noGrp="1"/>
          </p:cNvSpPr>
          <p:nvPr>
            <p:ph idx="1"/>
          </p:nvPr>
        </p:nvSpPr>
        <p:spPr>
          <a:xfrm>
            <a:off x="395536" y="1772816"/>
            <a:ext cx="8229600" cy="4525963"/>
          </a:xfrm>
        </p:spPr>
        <p:txBody>
          <a:bodyPr>
            <a:noAutofit/>
          </a:bodyPr>
          <a:lstStyle/>
          <a:p>
            <a:pPr algn="l" rtl="0">
              <a:buNone/>
            </a:pPr>
            <a:r>
              <a:rPr lang="en-US" sz="2400" dirty="0" smtClean="0">
                <a:cs typeface="+mj-cs"/>
              </a:rPr>
              <a:t>Active surveillance</a:t>
            </a:r>
          </a:p>
          <a:p>
            <a:pPr algn="l" rtl="0"/>
            <a:r>
              <a:rPr lang="en-US" sz="2400" dirty="0" smtClean="0">
                <a:cs typeface="+mj-cs"/>
              </a:rPr>
              <a:t>Annual serum calcitonin, CEA  </a:t>
            </a:r>
          </a:p>
          <a:p>
            <a:pPr algn="l" rtl="0"/>
            <a:r>
              <a:rPr lang="en-US" sz="2400" dirty="0" smtClean="0">
                <a:cs typeface="+mj-cs"/>
              </a:rPr>
              <a:t>Consider central and lateral neck compartments ultrasound</a:t>
            </a:r>
          </a:p>
          <a:p>
            <a:pPr algn="l" rtl="0"/>
            <a:r>
              <a:rPr lang="en-US" sz="2400" dirty="0" smtClean="0">
                <a:cs typeface="+mj-cs"/>
              </a:rPr>
              <a:t>Additional studies or more frequent testing if significantly rising </a:t>
            </a:r>
            <a:r>
              <a:rPr lang="en-US" sz="2400" dirty="0" err="1" smtClean="0">
                <a:cs typeface="+mj-cs"/>
              </a:rPr>
              <a:t>calcitonin</a:t>
            </a:r>
            <a:r>
              <a:rPr lang="en-US" sz="2400" dirty="0" smtClean="0">
                <a:cs typeface="+mj-cs"/>
              </a:rPr>
              <a:t> or CEA</a:t>
            </a:r>
          </a:p>
          <a:p>
            <a:pPr algn="l" rtl="0"/>
            <a:r>
              <a:rPr lang="en-US" sz="2400" dirty="0" smtClean="0">
                <a:cs typeface="+mj-cs"/>
              </a:rPr>
              <a:t>No additional imaging required if </a:t>
            </a:r>
            <a:r>
              <a:rPr lang="en-US" sz="2400" dirty="0" err="1" smtClean="0">
                <a:cs typeface="+mj-cs"/>
              </a:rPr>
              <a:t>calcitonin</a:t>
            </a:r>
            <a:r>
              <a:rPr lang="en-US" sz="2400" dirty="0" smtClean="0">
                <a:cs typeface="+mj-cs"/>
              </a:rPr>
              <a:t> and CEA stable</a:t>
            </a:r>
          </a:p>
          <a:p>
            <a:pPr algn="l" rtl="0">
              <a:buNone/>
            </a:pPr>
            <a:r>
              <a:rPr lang="en-US" sz="2400" dirty="0" smtClean="0">
                <a:cs typeface="+mj-cs"/>
              </a:rPr>
              <a:t> • For MEN2B or MEN2A, annual biochemical screenings for </a:t>
            </a:r>
            <a:r>
              <a:rPr lang="en-US" sz="2400" dirty="0" err="1" smtClean="0">
                <a:cs typeface="+mj-cs"/>
              </a:rPr>
              <a:t>pheochromocytoma</a:t>
            </a:r>
            <a:r>
              <a:rPr lang="en-US" sz="2400" dirty="0" smtClean="0">
                <a:cs typeface="+mj-cs"/>
              </a:rPr>
              <a:t> and hyperparathyroidism (MEN2A)</a:t>
            </a:r>
          </a:p>
          <a:p>
            <a:pPr algn="l" rtl="0">
              <a:buNone/>
            </a:pPr>
            <a:r>
              <a:rPr lang="en-US" sz="2400" dirty="0" smtClean="0">
                <a:cs typeface="+mj-cs"/>
              </a:rPr>
              <a:t/>
            </a:r>
            <a:br>
              <a:rPr lang="en-US" sz="2400" dirty="0" smtClean="0">
                <a:cs typeface="+mj-cs"/>
              </a:rPr>
            </a:br>
            <a:endParaRPr lang="fa-IR" sz="2400" dirty="0">
              <a:cs typeface="+mj-cs"/>
            </a:endParaRPr>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RECURRENT OR PERSISTENT DISEASE LOCOREGIONAL DISEASE</a:t>
            </a:r>
            <a:endParaRPr lang="fa-IR" dirty="0"/>
          </a:p>
        </p:txBody>
      </p:sp>
      <p:sp>
        <p:nvSpPr>
          <p:cNvPr id="3" name="Content Placeholder 2"/>
          <p:cNvSpPr>
            <a:spLocks noGrp="1"/>
          </p:cNvSpPr>
          <p:nvPr>
            <p:ph idx="1"/>
          </p:nvPr>
        </p:nvSpPr>
        <p:spPr>
          <a:xfrm>
            <a:off x="323528" y="1600200"/>
            <a:ext cx="8568952" cy="4525963"/>
          </a:xfrm>
        </p:spPr>
        <p:txBody>
          <a:bodyPr>
            <a:noAutofit/>
          </a:bodyPr>
          <a:lstStyle/>
          <a:p>
            <a:pPr algn="l" rtl="0">
              <a:buNone/>
            </a:pPr>
            <a:r>
              <a:rPr lang="en-US" sz="2400" dirty="0" smtClean="0"/>
              <a:t>Surgical resection is the preferred treatment modality </a:t>
            </a:r>
          </a:p>
          <a:p>
            <a:pPr algn="l" rtl="0">
              <a:buNone/>
            </a:pPr>
            <a:r>
              <a:rPr lang="en-US" sz="2400" dirty="0" smtClean="0"/>
              <a:t>or</a:t>
            </a:r>
          </a:p>
          <a:p>
            <a:pPr algn="l" rtl="0">
              <a:buNone/>
            </a:pPr>
            <a:r>
              <a:rPr lang="en-US" sz="2400" dirty="0" smtClean="0"/>
              <a:t> EBRT/MRT can be considered for </a:t>
            </a:r>
            <a:r>
              <a:rPr lang="en-US" sz="2400" dirty="0" err="1" smtClean="0"/>
              <a:t>unresectable</a:t>
            </a:r>
            <a:r>
              <a:rPr lang="en-US" sz="2400" dirty="0" smtClean="0"/>
              <a:t> disease or, less commonly, after surgical resection</a:t>
            </a:r>
          </a:p>
          <a:p>
            <a:pPr algn="l" rtl="0">
              <a:buNone/>
            </a:pPr>
            <a:r>
              <a:rPr lang="en-US" sz="2400" dirty="0" smtClean="0"/>
              <a:t>or</a:t>
            </a:r>
          </a:p>
          <a:p>
            <a:pPr algn="l" rtl="0">
              <a:buNone/>
            </a:pPr>
            <a:r>
              <a:rPr lang="en-US" sz="2400" dirty="0" smtClean="0"/>
              <a:t> Consider </a:t>
            </a:r>
            <a:r>
              <a:rPr lang="en-US" sz="2400" dirty="0" err="1" smtClean="0"/>
              <a:t>vandetanib</a:t>
            </a:r>
            <a:r>
              <a:rPr lang="en-US" sz="2400" dirty="0" smtClean="0"/>
              <a:t>, or </a:t>
            </a:r>
            <a:r>
              <a:rPr lang="en-US" sz="2400" dirty="0" err="1" smtClean="0"/>
              <a:t>cabozantinib</a:t>
            </a:r>
            <a:r>
              <a:rPr lang="en-US" sz="2400" dirty="0" smtClean="0"/>
              <a:t>  for </a:t>
            </a:r>
            <a:r>
              <a:rPr lang="en-US" sz="2400" dirty="0" err="1" smtClean="0"/>
              <a:t>unresectable</a:t>
            </a:r>
            <a:r>
              <a:rPr lang="en-US" sz="2400" dirty="0" smtClean="0"/>
              <a:t> disease that is symptomatic or progressing by RECIST </a:t>
            </a:r>
            <a:r>
              <a:rPr lang="en-US" sz="2400" dirty="0" err="1" smtClean="0"/>
              <a:t>criterias</a:t>
            </a:r>
            <a:endParaRPr lang="en-US" sz="2400" dirty="0" smtClean="0"/>
          </a:p>
          <a:p>
            <a:pPr algn="l" rtl="0">
              <a:buNone/>
            </a:pPr>
            <a:r>
              <a:rPr lang="en-US" sz="2400" dirty="0" smtClean="0"/>
              <a:t> or Active surveillance</a:t>
            </a:r>
          </a:p>
          <a:p>
            <a:pPr algn="l" rtl="0">
              <a:buNone/>
            </a:pPr>
            <a:endParaRPr lang="en-US" sz="2400" dirty="0" smtClean="0"/>
          </a:p>
          <a:p>
            <a:pPr algn="l" rtl="0">
              <a:buNone/>
            </a:pPr>
            <a:r>
              <a:rPr lang="en-US" sz="2400" dirty="0" smtClean="0"/>
              <a:t/>
            </a:r>
            <a:br>
              <a:rPr lang="en-US" sz="2400" dirty="0" smtClean="0"/>
            </a:br>
            <a:endParaRPr lang="fa-IR" sz="2400" dirty="0"/>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Autofit/>
          </a:bodyPr>
          <a:lstStyle/>
          <a:p>
            <a:pPr rtl="0"/>
            <a:r>
              <a:rPr lang="en-US" sz="3200" b="1" dirty="0" smtClean="0"/>
              <a:t>RECURRENT OR PERSISTENT DISEASE </a:t>
            </a:r>
            <a:r>
              <a:rPr lang="fa-IR" sz="3200" b="1" dirty="0" smtClean="0"/>
              <a:t> </a:t>
            </a:r>
            <a:r>
              <a:rPr lang="en-US" sz="3200" b="1" dirty="0" smtClean="0"/>
              <a:t>DISTANT METASTASES:  ASYMPTOMATIC DISEASE </a:t>
            </a:r>
            <a:endParaRPr lang="fa-IR" sz="3200" dirty="0"/>
          </a:p>
        </p:txBody>
      </p:sp>
      <p:sp>
        <p:nvSpPr>
          <p:cNvPr id="3" name="Content Placeholder 2"/>
          <p:cNvSpPr>
            <a:spLocks noGrp="1"/>
          </p:cNvSpPr>
          <p:nvPr>
            <p:ph idx="1"/>
          </p:nvPr>
        </p:nvSpPr>
        <p:spPr>
          <a:xfrm>
            <a:off x="467544" y="1772816"/>
            <a:ext cx="8524056" cy="4525963"/>
          </a:xfrm>
        </p:spPr>
        <p:txBody>
          <a:bodyPr>
            <a:normAutofit/>
          </a:bodyPr>
          <a:lstStyle/>
          <a:p>
            <a:pPr algn="l" rtl="0">
              <a:buNone/>
            </a:pPr>
            <a:r>
              <a:rPr lang="en-US" dirty="0" smtClean="0">
                <a:cs typeface="+mj-cs"/>
              </a:rPr>
              <a:t>Active surveillance</a:t>
            </a:r>
          </a:p>
          <a:p>
            <a:pPr algn="l" rtl="0">
              <a:buNone/>
            </a:pPr>
            <a:r>
              <a:rPr lang="en-US" dirty="0" smtClean="0">
                <a:cs typeface="+mj-cs"/>
              </a:rPr>
              <a:t> or</a:t>
            </a:r>
          </a:p>
          <a:p>
            <a:pPr algn="l" rtl="0">
              <a:buNone/>
            </a:pPr>
            <a:r>
              <a:rPr lang="en-US" dirty="0" smtClean="0">
                <a:cs typeface="+mj-cs"/>
              </a:rPr>
              <a:t>Consider resection (if possible), ablation (</a:t>
            </a:r>
            <a:r>
              <a:rPr lang="en-US" dirty="0" err="1" smtClean="0">
                <a:cs typeface="+mj-cs"/>
              </a:rPr>
              <a:t>eg</a:t>
            </a:r>
            <a:r>
              <a:rPr lang="en-US" dirty="0" smtClean="0">
                <a:cs typeface="+mj-cs"/>
              </a:rPr>
              <a:t>, RFA, </a:t>
            </a:r>
          </a:p>
          <a:p>
            <a:pPr algn="l" rtl="0">
              <a:buNone/>
            </a:pPr>
            <a:r>
              <a:rPr lang="en-US" dirty="0" smtClean="0">
                <a:cs typeface="+mj-cs"/>
              </a:rPr>
              <a:t>embolization, other regional therapy), </a:t>
            </a:r>
          </a:p>
          <a:p>
            <a:pPr algn="l" rtl="0">
              <a:buNone/>
            </a:pPr>
            <a:r>
              <a:rPr lang="en-US" dirty="0" smtClean="0">
                <a:cs typeface="+mj-cs"/>
              </a:rPr>
              <a:t>or </a:t>
            </a:r>
            <a:r>
              <a:rPr lang="en-US" dirty="0" err="1" smtClean="0">
                <a:cs typeface="+mj-cs"/>
              </a:rPr>
              <a:t>vandetanib</a:t>
            </a:r>
            <a:r>
              <a:rPr lang="en-US" dirty="0" smtClean="0">
                <a:cs typeface="+mj-cs"/>
              </a:rPr>
              <a:t>, or </a:t>
            </a:r>
            <a:r>
              <a:rPr lang="en-US" dirty="0" err="1" smtClean="0">
                <a:cs typeface="+mj-cs"/>
              </a:rPr>
              <a:t>cabozantinib</a:t>
            </a:r>
            <a:r>
              <a:rPr lang="en-US" dirty="0" smtClean="0">
                <a:cs typeface="+mj-cs"/>
              </a:rPr>
              <a:t>  if not  </a:t>
            </a:r>
            <a:r>
              <a:rPr lang="en-US" dirty="0" err="1" smtClean="0">
                <a:cs typeface="+mj-cs"/>
              </a:rPr>
              <a:t>resectable</a:t>
            </a:r>
            <a:r>
              <a:rPr lang="en-US" dirty="0" smtClean="0">
                <a:cs typeface="+mj-cs"/>
              </a:rPr>
              <a:t> and progressing by RECIST criteria</a:t>
            </a:r>
          </a:p>
          <a:p>
            <a:pPr algn="l" rtl="0">
              <a:buNone/>
            </a:pPr>
            <a:r>
              <a:rPr lang="en-US" dirty="0" smtClean="0">
                <a:cs typeface="+mj-cs"/>
              </a:rPr>
              <a:t/>
            </a:r>
            <a:br>
              <a:rPr lang="en-US" dirty="0" smtClean="0">
                <a:cs typeface="+mj-cs"/>
              </a:rPr>
            </a:br>
            <a:endParaRPr lang="fa-IR" dirty="0">
              <a:cs typeface="+mj-cs"/>
            </a:endParaRPr>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Symptomatic disease or progressions</a:t>
            </a:r>
            <a:endParaRPr lang="fa-IR" dirty="0"/>
          </a:p>
        </p:txBody>
      </p:sp>
      <p:sp>
        <p:nvSpPr>
          <p:cNvPr id="3" name="Content Placeholder 2"/>
          <p:cNvSpPr>
            <a:spLocks noGrp="1"/>
          </p:cNvSpPr>
          <p:nvPr>
            <p:ph idx="1"/>
          </p:nvPr>
        </p:nvSpPr>
        <p:spPr>
          <a:xfrm>
            <a:off x="323528" y="1268760"/>
            <a:ext cx="8229600" cy="5472608"/>
          </a:xfrm>
        </p:spPr>
        <p:txBody>
          <a:bodyPr>
            <a:noAutofit/>
          </a:bodyPr>
          <a:lstStyle/>
          <a:p>
            <a:pPr algn="l" rtl="0"/>
            <a:r>
              <a:rPr lang="en-US" sz="1800" dirty="0" err="1" smtClean="0">
                <a:cs typeface="+mj-cs"/>
              </a:rPr>
              <a:t>Vandetanib</a:t>
            </a:r>
            <a:r>
              <a:rPr lang="en-US" sz="1800" dirty="0" smtClean="0">
                <a:cs typeface="+mj-cs"/>
              </a:rPr>
              <a:t> or </a:t>
            </a:r>
            <a:r>
              <a:rPr lang="en-US" sz="1800" dirty="0" err="1" smtClean="0">
                <a:cs typeface="+mj-cs"/>
              </a:rPr>
              <a:t>Cabozantinib</a:t>
            </a:r>
            <a:endParaRPr lang="en-US" sz="1800" dirty="0" smtClean="0">
              <a:cs typeface="+mj-cs"/>
            </a:endParaRPr>
          </a:p>
          <a:p>
            <a:pPr algn="l" rtl="0">
              <a:buNone/>
            </a:pPr>
            <a:r>
              <a:rPr lang="en-US" sz="1800" dirty="0" smtClean="0">
                <a:cs typeface="+mj-cs"/>
              </a:rPr>
              <a:t> </a:t>
            </a:r>
          </a:p>
          <a:p>
            <a:pPr algn="l" rtl="0">
              <a:buNone/>
            </a:pPr>
            <a:r>
              <a:rPr lang="en-US" sz="1800" dirty="0" smtClean="0">
                <a:cs typeface="+mj-cs"/>
              </a:rPr>
              <a:t> or </a:t>
            </a:r>
          </a:p>
          <a:p>
            <a:pPr algn="l" rtl="0">
              <a:buNone/>
            </a:pPr>
            <a:r>
              <a:rPr lang="en-US" sz="1800" dirty="0" smtClean="0">
                <a:cs typeface="+mj-cs"/>
              </a:rPr>
              <a:t>Clinical trial </a:t>
            </a:r>
          </a:p>
          <a:p>
            <a:pPr algn="l" rtl="0">
              <a:buNone/>
            </a:pPr>
            <a:r>
              <a:rPr lang="en-US" sz="1800" dirty="0" smtClean="0">
                <a:cs typeface="+mj-cs"/>
              </a:rPr>
              <a:t>Or</a:t>
            </a:r>
          </a:p>
          <a:p>
            <a:pPr algn="l" rtl="0">
              <a:buNone/>
            </a:pPr>
            <a:r>
              <a:rPr lang="en-US" sz="1800" dirty="0" smtClean="0">
                <a:cs typeface="+mj-cs"/>
              </a:rPr>
              <a:t>Consider other small-molecule </a:t>
            </a:r>
            <a:r>
              <a:rPr lang="en-US" sz="1800" dirty="0" err="1" smtClean="0">
                <a:cs typeface="+mj-cs"/>
              </a:rPr>
              <a:t>kinase</a:t>
            </a:r>
            <a:r>
              <a:rPr lang="en-US" sz="1800" dirty="0" smtClean="0">
                <a:cs typeface="+mj-cs"/>
              </a:rPr>
              <a:t> </a:t>
            </a:r>
            <a:r>
              <a:rPr lang="en-US" sz="1800" dirty="0" err="1" smtClean="0">
                <a:cs typeface="+mj-cs"/>
              </a:rPr>
              <a:t>inhizitors</a:t>
            </a:r>
            <a:endParaRPr lang="en-US" sz="1800" dirty="0" smtClean="0">
              <a:cs typeface="+mj-cs"/>
            </a:endParaRPr>
          </a:p>
          <a:p>
            <a:pPr algn="l" rtl="0">
              <a:buNone/>
            </a:pPr>
            <a:r>
              <a:rPr lang="en-US" sz="1800" dirty="0" smtClean="0">
                <a:cs typeface="+mj-cs"/>
              </a:rPr>
              <a:t>Or</a:t>
            </a:r>
          </a:p>
          <a:p>
            <a:pPr algn="l" rtl="0">
              <a:buNone/>
            </a:pPr>
            <a:r>
              <a:rPr lang="en-US" sz="1800" dirty="0" err="1" smtClean="0">
                <a:cs typeface="+mj-cs"/>
              </a:rPr>
              <a:t>Dacarbazine</a:t>
            </a:r>
            <a:r>
              <a:rPr lang="en-US" sz="1800" dirty="0" smtClean="0">
                <a:cs typeface="+mj-cs"/>
              </a:rPr>
              <a:t> (DTIC)-based chemotherapy </a:t>
            </a:r>
          </a:p>
          <a:p>
            <a:pPr algn="l" rtl="0"/>
            <a:r>
              <a:rPr lang="en-US" sz="1800" dirty="0" smtClean="0">
                <a:cs typeface="+mj-cs"/>
              </a:rPr>
              <a:t>EBRT/MRT for local symptoms</a:t>
            </a:r>
          </a:p>
          <a:p>
            <a:pPr algn="l" rtl="0"/>
            <a:r>
              <a:rPr lang="en-US" sz="1800" dirty="0" smtClean="0">
                <a:cs typeface="+mj-cs"/>
              </a:rPr>
              <a:t>Consider intravenous </a:t>
            </a:r>
            <a:r>
              <a:rPr lang="en-US" sz="1800" dirty="0" err="1" smtClean="0">
                <a:cs typeface="+mj-cs"/>
              </a:rPr>
              <a:t>bisphosphonate</a:t>
            </a:r>
            <a:r>
              <a:rPr lang="en-US" sz="1800" dirty="0" smtClean="0">
                <a:cs typeface="+mj-cs"/>
              </a:rPr>
              <a:t> or </a:t>
            </a:r>
            <a:r>
              <a:rPr lang="en-US" sz="1800" dirty="0" err="1" smtClean="0">
                <a:cs typeface="+mj-cs"/>
              </a:rPr>
              <a:t>denosumab</a:t>
            </a:r>
            <a:r>
              <a:rPr lang="en-US" sz="1800" dirty="0" smtClean="0">
                <a:cs typeface="+mj-cs"/>
              </a:rPr>
              <a:t> therapy for bone metastases </a:t>
            </a:r>
          </a:p>
          <a:p>
            <a:pPr algn="l" rtl="0"/>
            <a:r>
              <a:rPr lang="en-US" sz="1800" dirty="0" smtClean="0">
                <a:cs typeface="+mj-cs"/>
              </a:rPr>
              <a:t> Consider palliative resection, ablation (</a:t>
            </a:r>
            <a:r>
              <a:rPr lang="en-US" sz="1800" dirty="0" err="1" smtClean="0">
                <a:cs typeface="+mj-cs"/>
              </a:rPr>
              <a:t>eg</a:t>
            </a:r>
            <a:r>
              <a:rPr lang="en-US" sz="1800" dirty="0" smtClean="0">
                <a:cs typeface="+mj-cs"/>
              </a:rPr>
              <a:t>, RFA, </a:t>
            </a:r>
            <a:r>
              <a:rPr lang="en-US" sz="1800" dirty="0" err="1" smtClean="0">
                <a:cs typeface="+mj-cs"/>
              </a:rPr>
              <a:t>embolization</a:t>
            </a:r>
            <a:r>
              <a:rPr lang="en-US" sz="1800" dirty="0" smtClean="0">
                <a:cs typeface="+mj-cs"/>
              </a:rPr>
              <a:t>, other regional therapy), or other regional treatment </a:t>
            </a:r>
          </a:p>
          <a:p>
            <a:pPr algn="l" rtl="0"/>
            <a:r>
              <a:rPr lang="en-US" sz="1800" dirty="0" smtClean="0">
                <a:cs typeface="+mj-cs"/>
              </a:rPr>
              <a:t>Best supportive care</a:t>
            </a:r>
          </a:p>
          <a:p>
            <a:pPr algn="l" rtl="0">
              <a:buNone/>
            </a:pPr>
            <a:r>
              <a:rPr lang="en-US" sz="800" dirty="0" smtClean="0"/>
              <a:t/>
            </a:r>
            <a:br>
              <a:rPr lang="en-US" sz="800" dirty="0" smtClean="0"/>
            </a:br>
            <a:r>
              <a:rPr lang="en-US" sz="800" dirty="0" smtClean="0"/>
              <a:t> </a:t>
            </a:r>
            <a:br>
              <a:rPr lang="en-US" sz="800" dirty="0" smtClean="0"/>
            </a:br>
            <a:endParaRPr lang="fa-IR" sz="800" dirty="0"/>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PRINCIPLES OF KINASE INHIBITOR THERAPY IN ADVANCED THYROID CARCINOMA</a:t>
            </a:r>
            <a:endParaRPr lang="fa-IR" sz="2400" dirty="0"/>
          </a:p>
        </p:txBody>
      </p:sp>
      <p:sp>
        <p:nvSpPr>
          <p:cNvPr id="3" name="Content Placeholder 2"/>
          <p:cNvSpPr>
            <a:spLocks noGrp="1"/>
          </p:cNvSpPr>
          <p:nvPr>
            <p:ph idx="1"/>
          </p:nvPr>
        </p:nvSpPr>
        <p:spPr/>
        <p:txBody>
          <a:bodyPr>
            <a:noAutofit/>
          </a:bodyPr>
          <a:lstStyle/>
          <a:p>
            <a:pPr marL="0" algn="l" rtl="0">
              <a:buNone/>
            </a:pPr>
            <a:r>
              <a:rPr lang="en-US" sz="2400" dirty="0" smtClean="0"/>
              <a:t>• Oral kinase inhibitors demonstrate clinically significant activity in randomized, placebo-controlled clinical trials in locally recurrent </a:t>
            </a:r>
            <a:r>
              <a:rPr lang="en-US" sz="2400" dirty="0" err="1" smtClean="0"/>
              <a:t>unresectable</a:t>
            </a:r>
            <a:r>
              <a:rPr lang="en-US" sz="2400" dirty="0" smtClean="0"/>
              <a:t> and metastatic medullary thyroid cancer </a:t>
            </a:r>
            <a:br>
              <a:rPr lang="en-US" sz="2400" dirty="0" smtClean="0"/>
            </a:br>
            <a:endParaRPr lang="en-US" sz="2400" dirty="0" smtClean="0"/>
          </a:p>
          <a:p>
            <a:pPr algn="l" rtl="0">
              <a:buNone/>
            </a:pPr>
            <a:r>
              <a:rPr lang="en-US" sz="2400" dirty="0" smtClean="0"/>
              <a:t/>
            </a:r>
            <a:br>
              <a:rPr lang="en-US" sz="2400" dirty="0" smtClean="0"/>
            </a:br>
            <a:endParaRPr lang="fa-IR" sz="2400" dirty="0"/>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PRINCIPLES OF KINASE INHIBITOR THERAPY IN ADVANCED THYROID CARCINOMA</a:t>
            </a:r>
            <a:endParaRPr lang="fa-IR" sz="2400" dirty="0"/>
          </a:p>
        </p:txBody>
      </p:sp>
      <p:sp>
        <p:nvSpPr>
          <p:cNvPr id="3" name="Content Placeholder 2"/>
          <p:cNvSpPr>
            <a:spLocks noGrp="1"/>
          </p:cNvSpPr>
          <p:nvPr>
            <p:ph idx="1"/>
          </p:nvPr>
        </p:nvSpPr>
        <p:spPr/>
        <p:txBody>
          <a:bodyPr>
            <a:noAutofit/>
          </a:bodyPr>
          <a:lstStyle/>
          <a:p>
            <a:pPr algn="l" rtl="0">
              <a:buNone/>
            </a:pPr>
            <a:r>
              <a:rPr lang="en-US" sz="1600" b="1" dirty="0" smtClean="0"/>
              <a:t>• When considering </a:t>
            </a:r>
            <a:r>
              <a:rPr lang="en-US" sz="1600" b="1" dirty="0" err="1" smtClean="0"/>
              <a:t>kinase</a:t>
            </a:r>
            <a:r>
              <a:rPr lang="en-US" sz="1600" b="1" dirty="0" smtClean="0"/>
              <a:t> inhibitor therapy for individual patients, several factors should be considered.</a:t>
            </a:r>
            <a:endParaRPr lang="en-US" sz="1600" dirty="0" smtClean="0"/>
          </a:p>
          <a:p>
            <a:pPr lvl="1" algn="l" rtl="0">
              <a:buFont typeface="Wingdings" pitchFamily="2" charset="2"/>
              <a:buChar char="Ø"/>
            </a:pPr>
            <a:r>
              <a:rPr lang="en-US" sz="1400" b="1" dirty="0" err="1" smtClean="0"/>
              <a:t>Kinase</a:t>
            </a:r>
            <a:r>
              <a:rPr lang="en-US" sz="1400" b="1" dirty="0" smtClean="0"/>
              <a:t> inhibitor therapy can be associated with improved progression-free survival, but is not curative.</a:t>
            </a:r>
          </a:p>
          <a:p>
            <a:pPr lvl="1" algn="l" rtl="0">
              <a:buFont typeface="Wingdings" pitchFamily="2" charset="2"/>
              <a:buChar char="Ø"/>
            </a:pPr>
            <a:r>
              <a:rPr lang="en-US" sz="1400" b="1" dirty="0" smtClean="0"/>
              <a:t> </a:t>
            </a:r>
            <a:r>
              <a:rPr lang="en-US" sz="1400" b="1" dirty="0" err="1" smtClean="0"/>
              <a:t>Kinase</a:t>
            </a:r>
            <a:r>
              <a:rPr lang="en-US" sz="1400" b="1" dirty="0" smtClean="0"/>
              <a:t> inhibitor therapy is expected to cause side effects that may have a significant effect on quality of life. </a:t>
            </a:r>
          </a:p>
          <a:p>
            <a:pPr lvl="1" algn="l" rtl="0">
              <a:buFont typeface="Wingdings" pitchFamily="2" charset="2"/>
              <a:buChar char="Ø"/>
            </a:pPr>
            <a:r>
              <a:rPr lang="en-US" sz="1400" b="1" dirty="0" smtClean="0"/>
              <a:t>The natural history of MTC and DTC is quite variable with rates of disease progression ranging from a few months to many years.</a:t>
            </a:r>
            <a:endParaRPr lang="en-US" sz="1400" dirty="0" smtClean="0"/>
          </a:p>
          <a:p>
            <a:pPr marL="0" algn="l" rtl="0">
              <a:buNone/>
            </a:pPr>
            <a:r>
              <a:rPr lang="en-US" sz="1600" b="1" dirty="0" smtClean="0"/>
              <a:t>• The pace of disease progression should be factored into treatment decisions. Patients with very indolent disease who are asymptomatic may not be appropriate for </a:t>
            </a:r>
            <a:r>
              <a:rPr lang="en-US" sz="1600" b="1" dirty="0" err="1" smtClean="0"/>
              <a:t>kinase</a:t>
            </a:r>
            <a:r>
              <a:rPr lang="en-US" sz="1600" b="1" dirty="0" smtClean="0"/>
              <a:t> inhibitor therapy, particularly if the side effects of treatment will adversely affect the patient's quality of life, whereas patients with more rapidly progressive disease may benefit from </a:t>
            </a:r>
            <a:r>
              <a:rPr lang="en-US" sz="1600" b="1" dirty="0" err="1" smtClean="0"/>
              <a:t>kinase</a:t>
            </a:r>
            <a:r>
              <a:rPr lang="en-US" sz="1600" b="1" dirty="0" smtClean="0"/>
              <a:t> inhibitor therapy, even if they have drug-induced side effects.</a:t>
            </a:r>
            <a:endParaRPr lang="en-US" sz="1600" dirty="0" smtClean="0"/>
          </a:p>
          <a:p>
            <a:pPr algn="l" rtl="0">
              <a:buNone/>
            </a:pPr>
            <a:endParaRPr lang="en-US" sz="1600" dirty="0" smtClean="0"/>
          </a:p>
          <a:p>
            <a:pPr algn="l" rtl="0">
              <a:buNone/>
            </a:pPr>
            <a:r>
              <a:rPr lang="en-US" sz="1600" dirty="0" smtClean="0"/>
              <a:t/>
            </a:r>
            <a:br>
              <a:rPr lang="en-US" sz="1600" dirty="0" smtClean="0"/>
            </a:br>
            <a:endParaRPr lang="fa-IR" sz="16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MTC</a:t>
            </a:r>
            <a:endParaRPr lang="en-US" dirty="0"/>
          </a:p>
        </p:txBody>
      </p:sp>
      <p:sp>
        <p:nvSpPr>
          <p:cNvPr id="3" name="Content Placeholder 2"/>
          <p:cNvSpPr>
            <a:spLocks noGrp="1"/>
          </p:cNvSpPr>
          <p:nvPr>
            <p:ph idx="1"/>
          </p:nvPr>
        </p:nvSpPr>
        <p:spPr/>
        <p:txBody>
          <a:bodyPr/>
          <a:lstStyle/>
          <a:p>
            <a:r>
              <a:rPr lang="en-US" dirty="0"/>
              <a:t>10 </a:t>
            </a:r>
            <a:r>
              <a:rPr lang="en-US" dirty="0" err="1"/>
              <a:t>yr</a:t>
            </a:r>
            <a:r>
              <a:rPr lang="en-US" dirty="0"/>
              <a:t> survival:                                                                     Stage 1 100%                                                                           Stage 2 93%                                                                            Stage 3 71%                                                                           Stage 4 21%  </a:t>
            </a:r>
            <a:endParaRPr lang="en-US" dirty="0" smtClean="0"/>
          </a:p>
          <a:p>
            <a:endParaRPr lang="en-US" dirty="0"/>
          </a:p>
          <a:p>
            <a:pPr marL="0" indent="0">
              <a:buNone/>
            </a:pPr>
            <a:r>
              <a:rPr lang="en-US" dirty="0" smtClean="0"/>
              <a:t>     </a:t>
            </a:r>
            <a:r>
              <a:rPr lang="en-US" sz="2000" dirty="0" smtClean="0"/>
              <a:t>Modigliani et </a:t>
            </a:r>
            <a:r>
              <a:rPr lang="en-US" sz="2000" dirty="0" err="1" smtClean="0"/>
              <a:t>al.GETC</a:t>
            </a:r>
            <a:r>
              <a:rPr lang="en-US" sz="2000" dirty="0" smtClean="0"/>
              <a:t> 1998;48:265-73                                                                      </a:t>
            </a:r>
            <a:endParaRPr lang="en-US" dirty="0"/>
          </a:p>
          <a:p>
            <a:endParaRPr lang="en-US" dirty="0"/>
          </a:p>
        </p:txBody>
      </p:sp>
    </p:spTree>
    <p:extLst>
      <p:ext uri="{BB962C8B-B14F-4D97-AF65-F5344CB8AC3E}">
        <p14:creationId xmlns:p14="http://schemas.microsoft.com/office/powerpoint/2010/main" val="3694662056"/>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Advanced disease</a:t>
            </a:r>
            <a:endParaRPr lang="fa-IR" b="1" dirty="0"/>
          </a:p>
        </p:txBody>
      </p:sp>
      <p:sp>
        <p:nvSpPr>
          <p:cNvPr id="3" name="Content Placeholder 2"/>
          <p:cNvSpPr>
            <a:spLocks noGrp="1"/>
          </p:cNvSpPr>
          <p:nvPr>
            <p:ph idx="1"/>
          </p:nvPr>
        </p:nvSpPr>
        <p:spPr>
          <a:xfrm>
            <a:off x="323528" y="1268760"/>
            <a:ext cx="7931224" cy="4525963"/>
          </a:xfrm>
        </p:spPr>
        <p:txBody>
          <a:bodyPr>
            <a:noAutofit/>
          </a:bodyPr>
          <a:lstStyle/>
          <a:p>
            <a:pPr algn="just" rtl="0"/>
            <a:r>
              <a:rPr lang="en-US" sz="2800" dirty="0" smtClean="0">
                <a:cs typeface="+mj-cs"/>
              </a:rPr>
              <a:t>Moderately advanced disease; tumor of any size with gross </a:t>
            </a:r>
            <a:r>
              <a:rPr lang="en-US" sz="2800" dirty="0" err="1" smtClean="0">
                <a:cs typeface="+mj-cs"/>
              </a:rPr>
              <a:t>extrathyroidal</a:t>
            </a:r>
            <a:r>
              <a:rPr lang="en-US" sz="2800" dirty="0" smtClean="0">
                <a:cs typeface="+mj-cs"/>
              </a:rPr>
              <a:t> extension into the nearby tissues of the neck. including subcutaneous soft tissue, larynx, trachea, esophagus, or recurrent laryngeal nerve.</a:t>
            </a:r>
          </a:p>
          <a:p>
            <a:pPr algn="just" rtl="0">
              <a:buNone/>
            </a:pPr>
            <a:r>
              <a:rPr lang="en-US" sz="2800" dirty="0" smtClean="0">
                <a:cs typeface="+mj-cs"/>
              </a:rPr>
              <a:t> </a:t>
            </a:r>
          </a:p>
          <a:p>
            <a:pPr algn="just" rtl="0"/>
            <a:r>
              <a:rPr lang="en-US" sz="2800" dirty="0" smtClean="0">
                <a:cs typeface="+mj-cs"/>
              </a:rPr>
              <a:t>Very advanced disease; tumor of any size with extension toward the spine or into nearby large blood vessels, invading the </a:t>
            </a:r>
            <a:r>
              <a:rPr lang="en-US" sz="2800" dirty="0" err="1" smtClean="0">
                <a:cs typeface="+mj-cs"/>
              </a:rPr>
              <a:t>prevertebral</a:t>
            </a:r>
            <a:r>
              <a:rPr lang="en-US" sz="2800" dirty="0" smtClean="0">
                <a:cs typeface="+mj-cs"/>
              </a:rPr>
              <a:t> fascia, or encasing the carotid artery or </a:t>
            </a:r>
            <a:r>
              <a:rPr lang="en-US" sz="2800" dirty="0" err="1" smtClean="0">
                <a:cs typeface="+mj-cs"/>
              </a:rPr>
              <a:t>mediastinal</a:t>
            </a:r>
            <a:r>
              <a:rPr lang="en-US" sz="2800" dirty="0" smtClean="0">
                <a:cs typeface="+mj-cs"/>
              </a:rPr>
              <a:t> vessels.</a:t>
            </a:r>
            <a:br>
              <a:rPr lang="en-US" sz="2800" dirty="0" smtClean="0">
                <a:cs typeface="+mj-cs"/>
              </a:rPr>
            </a:br>
            <a:endParaRPr lang="fa-IR" sz="2800" dirty="0" smtClean="0">
              <a:cs typeface="+mj-cs"/>
            </a:endParaRPr>
          </a:p>
        </p:txBody>
      </p:sp>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t/>
            </a:r>
            <a:br>
              <a:rPr lang="en-US" b="1" dirty="0"/>
            </a:br>
            <a:r>
              <a:rPr lang="en-US" b="1" dirty="0"/>
              <a:t>Metastatic MTC: molecular targeted therapies </a:t>
            </a:r>
          </a:p>
        </p:txBody>
      </p:sp>
      <p:sp>
        <p:nvSpPr>
          <p:cNvPr id="3" name="Content Placeholder 2"/>
          <p:cNvSpPr>
            <a:spLocks noGrp="1"/>
          </p:cNvSpPr>
          <p:nvPr>
            <p:ph idx="1"/>
          </p:nvPr>
        </p:nvSpPr>
        <p:spPr/>
        <p:txBody>
          <a:bodyPr>
            <a:normAutofit fontScale="92500" lnSpcReduction="10000"/>
          </a:bodyPr>
          <a:lstStyle/>
          <a:p>
            <a:pPr>
              <a:buNone/>
            </a:pPr>
            <a:r>
              <a:rPr lang="en-US" dirty="0" smtClean="0"/>
              <a:t>•</a:t>
            </a:r>
            <a:r>
              <a:rPr lang="en-US" dirty="0"/>
              <a:t>There is no indication: </a:t>
            </a:r>
          </a:p>
          <a:p>
            <a:pPr>
              <a:buNone/>
            </a:pPr>
            <a:r>
              <a:rPr lang="en-US" dirty="0"/>
              <a:t>–For patients with elevated Ct and or CEA levels and no other evidence of disease </a:t>
            </a:r>
          </a:p>
          <a:p>
            <a:pPr>
              <a:buNone/>
            </a:pPr>
            <a:r>
              <a:rPr lang="en-US" dirty="0"/>
              <a:t>–For patients with minimal disease (&lt; 2cm), when asymptomatic and stable </a:t>
            </a:r>
          </a:p>
          <a:p>
            <a:pPr>
              <a:buNone/>
            </a:pPr>
            <a:endParaRPr lang="en-US" dirty="0"/>
          </a:p>
          <a:p>
            <a:pPr>
              <a:buNone/>
            </a:pPr>
            <a:r>
              <a:rPr lang="en-US" dirty="0"/>
              <a:t>•Decision to treat has to be validated by a multidisciplinary team </a:t>
            </a:r>
          </a:p>
          <a:p>
            <a:pPr>
              <a:buNone/>
            </a:pPr>
            <a:r>
              <a:rPr lang="en-US" dirty="0"/>
              <a:t>•Control of toxicities </a:t>
            </a:r>
          </a:p>
          <a:p>
            <a:pPr>
              <a:buNone/>
            </a:pPr>
            <a:endParaRPr lang="en-US" dirty="0"/>
          </a:p>
        </p:txBody>
      </p:sp>
    </p:spTree>
    <p:extLst>
      <p:ext uri="{BB962C8B-B14F-4D97-AF65-F5344CB8AC3E}">
        <p14:creationId xmlns:p14="http://schemas.microsoft.com/office/powerpoint/2010/main" val="3343832401"/>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err="1" smtClean="0"/>
              <a:t>Medullary</a:t>
            </a:r>
            <a:r>
              <a:rPr lang="en-US" b="1" dirty="0" smtClean="0"/>
              <a:t> thyroid carcinoma diagnosed after initial thyroid surgery</a:t>
            </a:r>
            <a:endParaRPr lang="fa-IR" dirty="0"/>
          </a:p>
        </p:txBody>
      </p:sp>
      <p:sp>
        <p:nvSpPr>
          <p:cNvPr id="3" name="Content Placeholder 2"/>
          <p:cNvSpPr>
            <a:spLocks noGrp="1"/>
          </p:cNvSpPr>
          <p:nvPr>
            <p:ph idx="1"/>
          </p:nvPr>
        </p:nvSpPr>
        <p:spPr>
          <a:xfrm>
            <a:off x="539552" y="1916832"/>
            <a:ext cx="8229600" cy="4525963"/>
          </a:xfrm>
        </p:spPr>
        <p:txBody>
          <a:bodyPr>
            <a:normAutofit/>
          </a:bodyPr>
          <a:lstStyle/>
          <a:p>
            <a:pPr algn="l" rtl="0"/>
            <a:r>
              <a:rPr lang="en-US" sz="2400" dirty="0" smtClean="0"/>
              <a:t>Basal serum </a:t>
            </a:r>
            <a:r>
              <a:rPr lang="en-US" sz="2400" dirty="0" err="1" smtClean="0"/>
              <a:t>calcitonin</a:t>
            </a:r>
            <a:r>
              <a:rPr lang="en-US" sz="2400" dirty="0" smtClean="0"/>
              <a:t> level </a:t>
            </a:r>
          </a:p>
          <a:p>
            <a:pPr algn="l" rtl="0"/>
            <a:r>
              <a:rPr lang="en-US" sz="2400" dirty="0" smtClean="0"/>
              <a:t>CEA </a:t>
            </a:r>
          </a:p>
          <a:p>
            <a:pPr algn="l" rtl="0"/>
            <a:r>
              <a:rPr lang="en-US" sz="2400" dirty="0" smtClean="0"/>
              <a:t>Screen for </a:t>
            </a:r>
            <a:r>
              <a:rPr lang="en-US" sz="2400" dirty="0" err="1" smtClean="0"/>
              <a:t>germline</a:t>
            </a:r>
            <a:r>
              <a:rPr lang="en-US" sz="2400" dirty="0" smtClean="0"/>
              <a:t> RET proto-oncogene mutations (</a:t>
            </a:r>
            <a:r>
              <a:rPr lang="en-US" sz="2400" dirty="0" err="1" smtClean="0"/>
              <a:t>exons</a:t>
            </a:r>
            <a:r>
              <a:rPr lang="en-US" sz="2400" dirty="0" smtClean="0"/>
              <a:t> 10, 11, 13–16)</a:t>
            </a:r>
          </a:p>
          <a:p>
            <a:pPr algn="l" rtl="0"/>
            <a:r>
              <a:rPr lang="en-US" sz="2400" dirty="0" smtClean="0"/>
              <a:t> Consider genetic counseling </a:t>
            </a:r>
          </a:p>
          <a:p>
            <a:pPr algn="l" rtl="0"/>
            <a:r>
              <a:rPr lang="en-US" sz="2400" dirty="0" smtClean="0"/>
              <a:t>Central and lateral neck compartments ultrasound, if not previously done</a:t>
            </a:r>
            <a:br>
              <a:rPr lang="en-US" sz="2400" dirty="0" smtClean="0"/>
            </a:br>
            <a:endParaRPr lang="fa-IR" sz="2400" dirty="0"/>
          </a:p>
        </p:txBody>
      </p:sp>
      <p:sp>
        <p:nvSpPr>
          <p:cNvPr id="4" name="TextBox 3"/>
          <p:cNvSpPr txBox="1"/>
          <p:nvPr/>
        </p:nvSpPr>
        <p:spPr>
          <a:xfrm>
            <a:off x="6248400" y="6442795"/>
            <a:ext cx="2590800" cy="369332"/>
          </a:xfrm>
          <a:prstGeom prst="rect">
            <a:avLst/>
          </a:prstGeom>
          <a:noFill/>
        </p:spPr>
        <p:txBody>
          <a:bodyPr wrap="square" rtlCol="0">
            <a:spAutoFit/>
          </a:bodyPr>
          <a:lstStyle/>
          <a:p>
            <a:r>
              <a:rPr lang="en-US" b="1" dirty="0" smtClean="0">
                <a:solidFill>
                  <a:schemeClr val="bg1"/>
                </a:solidFill>
              </a:rPr>
              <a:t>NCCN Guideline 2018</a:t>
            </a:r>
            <a:endParaRPr lang="en-US" b="1" dirty="0">
              <a:solidFill>
                <a:schemeClr val="bg1"/>
              </a:solidFill>
            </a:endParaRPr>
          </a:p>
        </p:txBody>
      </p:sp>
    </p:spTree>
    <p:extLst>
      <p:ext uri="{BB962C8B-B14F-4D97-AF65-F5344CB8AC3E}">
        <p14:creationId xmlns:p14="http://schemas.microsoft.com/office/powerpoint/2010/main" val="4096816513"/>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Medullary Thyroid Carcinoma:</a:t>
            </a:r>
            <a:br>
              <a:rPr lang="en-US" b="1" dirty="0" smtClean="0"/>
            </a:br>
            <a:r>
              <a:rPr lang="en-US" b="1" dirty="0" smtClean="0"/>
              <a:t>Prognosis &amp; TNM Stage</a:t>
            </a:r>
            <a:endParaRPr lang="en-US" b="1" dirty="0"/>
          </a:p>
        </p:txBody>
      </p:sp>
      <p:graphicFrame>
        <p:nvGraphicFramePr>
          <p:cNvPr id="4" name="Chart 3"/>
          <p:cNvGraphicFramePr>
            <a:graphicFrameLocks/>
          </p:cNvGraphicFramePr>
          <p:nvPr>
            <p:extLst/>
          </p:nvPr>
        </p:nvGraphicFramePr>
        <p:xfrm>
          <a:off x="1143000" y="1443038"/>
          <a:ext cx="6010274" cy="39147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6324600"/>
            <a:ext cx="5867400" cy="369332"/>
          </a:xfrm>
          <a:prstGeom prst="rect">
            <a:avLst/>
          </a:prstGeom>
          <a:noFill/>
        </p:spPr>
        <p:txBody>
          <a:bodyPr wrap="square" rtlCol="0">
            <a:spAutoFit/>
          </a:bodyPr>
          <a:lstStyle/>
          <a:p>
            <a:r>
              <a:rPr lang="en-US" dirty="0" err="1" smtClean="0"/>
              <a:t>Kebebw</a:t>
            </a:r>
            <a:r>
              <a:rPr lang="en-US" dirty="0" smtClean="0"/>
              <a:t>, et al Cancer 2000:88: 1139-1148</a:t>
            </a:r>
            <a:endParaRPr lang="en-US" dirty="0"/>
          </a:p>
        </p:txBody>
      </p:sp>
    </p:spTree>
    <p:extLst>
      <p:ext uri="{BB962C8B-B14F-4D97-AF65-F5344CB8AC3E}">
        <p14:creationId xmlns:p14="http://schemas.microsoft.com/office/powerpoint/2010/main" val="385985567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b="1" dirty="0" smtClean="0"/>
              <a:t>Focus on advanced MTC</a:t>
            </a:r>
            <a:endParaRPr lang="fa-IR" altLang="en-US" b="1" dirty="0" smtClean="0"/>
          </a:p>
        </p:txBody>
      </p:sp>
      <p:sp>
        <p:nvSpPr>
          <p:cNvPr id="18435" name="Content Placeholder 2"/>
          <p:cNvSpPr>
            <a:spLocks noGrp="1"/>
          </p:cNvSpPr>
          <p:nvPr>
            <p:ph idx="1"/>
          </p:nvPr>
        </p:nvSpPr>
        <p:spPr/>
        <p:txBody>
          <a:bodyPr/>
          <a:lstStyle/>
          <a:p>
            <a:r>
              <a:rPr lang="en-US" altLang="en-US" smtClean="0"/>
              <a:t>Stage IVb: T4b (tumor invades prevertebral fascia or encases carotid artery or mediastinal vessels), Any N, M0.</a:t>
            </a:r>
          </a:p>
          <a:p>
            <a:r>
              <a:rPr lang="en-US" altLang="en-US" smtClean="0"/>
              <a:t>  Stage IVc: Any T, Any N, M1 </a:t>
            </a:r>
            <a:endParaRPr lang="fa-IR" altLang="en-US" smtClean="0"/>
          </a:p>
        </p:txBody>
      </p:sp>
      <p:sp>
        <p:nvSpPr>
          <p:cNvPr id="2" name="TextBox 1"/>
          <p:cNvSpPr txBox="1"/>
          <p:nvPr/>
        </p:nvSpPr>
        <p:spPr>
          <a:xfrm>
            <a:off x="381000" y="6400800"/>
            <a:ext cx="6934200" cy="646331"/>
          </a:xfrm>
          <a:prstGeom prst="rect">
            <a:avLst/>
          </a:prstGeom>
          <a:noFill/>
        </p:spPr>
        <p:txBody>
          <a:bodyPr wrap="square" rtlCol="0">
            <a:spAutoFit/>
          </a:bodyPr>
          <a:lstStyle/>
          <a:p>
            <a:r>
              <a:rPr lang="nl-NL" altLang="en-US" dirty="0"/>
              <a:t>Boostrom et al. Arch Surg 2009;144(7):663-669</a:t>
            </a:r>
            <a:endParaRPr lang="fa-IR" altLang="en-US" dirty="0"/>
          </a:p>
          <a:p>
            <a:endParaRPr lang="en-US" dirty="0"/>
          </a:p>
        </p:txBody>
      </p:sp>
    </p:spTree>
    <p:extLst>
      <p:ext uri="{BB962C8B-B14F-4D97-AF65-F5344CB8AC3E}">
        <p14:creationId xmlns:p14="http://schemas.microsoft.com/office/powerpoint/2010/main" val="342999630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2779</TotalTime>
  <Words>4394</Words>
  <Application>Microsoft Office PowerPoint</Application>
  <PresentationFormat>On-screen Show (4:3)</PresentationFormat>
  <Paragraphs>557</Paragraphs>
  <Slides>83</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Adobe Caslon Pro Bold</vt:lpstr>
      <vt:lpstr>Arial</vt:lpstr>
      <vt:lpstr>B Titr</vt:lpstr>
      <vt:lpstr>Calibri</vt:lpstr>
      <vt:lpstr>Monotype Sorts</vt:lpstr>
      <vt:lpstr>Times New Roman</vt:lpstr>
      <vt:lpstr>Wingdings</vt:lpstr>
      <vt:lpstr>Office Theme</vt:lpstr>
      <vt:lpstr>PowerPoint Presentation</vt:lpstr>
      <vt:lpstr> </vt:lpstr>
      <vt:lpstr>Disclousure and Thanks</vt:lpstr>
      <vt:lpstr>Epidemiology </vt:lpstr>
      <vt:lpstr>Medullary Thyroid Carcinoma: Demographics</vt:lpstr>
      <vt:lpstr> MTC Trends over time  2940 patients : SEER data base</vt:lpstr>
      <vt:lpstr> </vt:lpstr>
      <vt:lpstr>MTC</vt:lpstr>
      <vt:lpstr>Focus on advanced MTC</vt:lpstr>
      <vt:lpstr>Need careful work –up including</vt:lpstr>
      <vt:lpstr>Case Presentation</vt:lpstr>
      <vt:lpstr>A 63-YEAR-OLD MAN WITH                 THYROID MASS</vt:lpstr>
      <vt:lpstr>Physical exams</vt:lpstr>
      <vt:lpstr>FNA  from nodule  &amp; lymph node was done </vt:lpstr>
      <vt:lpstr>Surgery( Total thyroidectomy ,MRND ) :  in 2015</vt:lpstr>
      <vt:lpstr>Complementary lab data </vt:lpstr>
      <vt:lpstr>PowerPoint Presentation</vt:lpstr>
      <vt:lpstr>Postoperative Surveillance</vt:lpstr>
      <vt:lpstr>Distant metastasis workup </vt:lpstr>
      <vt:lpstr>PowerPoint Presentation</vt:lpstr>
      <vt:lpstr>3 months later ( DEC 2015) </vt:lpstr>
      <vt:lpstr>In 2016 </vt:lpstr>
      <vt:lpstr>After third surgery </vt:lpstr>
      <vt:lpstr>After 2 y of first visit </vt:lpstr>
      <vt:lpstr>Re evaluations for distant metastasis:</vt:lpstr>
      <vt:lpstr>Re evaluations for distant metastasis:</vt:lpstr>
      <vt:lpstr>PET 68Ga-DOTA-TATE </vt:lpstr>
      <vt:lpstr>PET 68Ga-DOTA-TATE  findings:</vt:lpstr>
      <vt:lpstr> Calcitonin chart </vt:lpstr>
      <vt:lpstr>Carcinoembryonic Antigen (CEA) &amp; number of lymph nodes (reported by radiologist)</vt:lpstr>
      <vt:lpstr>What is the best Next strategy ? </vt:lpstr>
      <vt:lpstr>Management of persistent/recurrent disease </vt:lpstr>
      <vt:lpstr>The recommended treatment  depends upon a variety of clinical factors, including:</vt:lpstr>
      <vt:lpstr>Small volume, Asymptomatic </vt:lpstr>
      <vt:lpstr>Observation</vt:lpstr>
      <vt:lpstr>Observation/active surveillance</vt:lpstr>
      <vt:lpstr>PowerPoint Presentation</vt:lpstr>
      <vt:lpstr>PowerPoint Presentation</vt:lpstr>
      <vt:lpstr>Small volume residual disease outside of cervical lymph nodes </vt:lpstr>
      <vt:lpstr>Small volume lymph node metastases </vt:lpstr>
      <vt:lpstr>Small volume distant metastases (subcentimeter metastatic foci)  </vt:lpstr>
      <vt:lpstr>Large volume or symptomatic </vt:lpstr>
      <vt:lpstr>Symptomatic or large volume loco-regional lymph node disease</vt:lpstr>
      <vt:lpstr>Symptomatic or large volume distant metastasis </vt:lpstr>
      <vt:lpstr>Back to the case</vt:lpstr>
      <vt:lpstr>PowerPoint Presentation</vt:lpstr>
      <vt:lpstr>PowerPoint Presentation</vt:lpstr>
      <vt:lpstr>Postoperative Surveillance</vt:lpstr>
      <vt:lpstr>PowerPoint Presentation</vt:lpstr>
      <vt:lpstr>MTC: initial surgery</vt:lpstr>
      <vt:lpstr>Surgical Consideration: Thyroid</vt:lpstr>
      <vt:lpstr>Surgical Consideration: Lateral neck</vt:lpstr>
      <vt:lpstr>Surgical Consideration: Presence of distant mets</vt:lpstr>
      <vt:lpstr>What about external beam radiation?</vt:lpstr>
      <vt:lpstr>Locally Advanced MTC</vt:lpstr>
      <vt:lpstr>The NCCN recommends the following diagnostic procedures when FNAB results indicate MTC   </vt:lpstr>
      <vt:lpstr>Is completion thyr indicate </vt:lpstr>
      <vt:lpstr>Brierly et al 2013</vt:lpstr>
      <vt:lpstr>PowerPoint Presentation</vt:lpstr>
      <vt:lpstr>Detectable basal calcitonin or Elevated CEA</vt:lpstr>
      <vt:lpstr>MTC: distant metastases </vt:lpstr>
      <vt:lpstr>Assessment of disease extent – standardized imaging </vt:lpstr>
      <vt:lpstr>PowerPoint Presentation</vt:lpstr>
      <vt:lpstr>Local treatment for advanced disease</vt:lpstr>
      <vt:lpstr>Assesment of progressive disease </vt:lpstr>
      <vt:lpstr>Thyrosine Kinase Inhibitors</vt:lpstr>
      <vt:lpstr>PowerPoint Presentation</vt:lpstr>
      <vt:lpstr>MTC: distant metastases </vt:lpstr>
      <vt:lpstr>PowerPoint Presentation</vt:lpstr>
      <vt:lpstr>PowerPoint Presentation</vt:lpstr>
      <vt:lpstr>PowerPoint Presentation</vt:lpstr>
      <vt:lpstr>MANAGEMENT 2-3 MONTHS POSTOPERATIVE</vt:lpstr>
      <vt:lpstr>Detectable basal calcitonin or Elevated CEA</vt:lpstr>
      <vt:lpstr>Basal calcitonin undetectable and CEA within reference range</vt:lpstr>
      <vt:lpstr>RECURRENT OR PERSISTENT DISEASE LOCOREGIONAL DISEASE</vt:lpstr>
      <vt:lpstr>RECURRENT OR PERSISTENT DISEASE  DISTANT METASTASES:  ASYMPTOMATIC DISEASE </vt:lpstr>
      <vt:lpstr>Symptomatic disease or progressions</vt:lpstr>
      <vt:lpstr>PRINCIPLES OF KINASE INHIBITOR THERAPY IN ADVANCED THYROID CARCINOMA</vt:lpstr>
      <vt:lpstr>PRINCIPLES OF KINASE INHIBITOR THERAPY IN ADVANCED THYROID CARCINOMA</vt:lpstr>
      <vt:lpstr>Advanced disease</vt:lpstr>
      <vt:lpstr> Metastatic MTC: molecular targeted therapies </vt:lpstr>
      <vt:lpstr>Medullary thyroid carcinoma diagnosed after initial thyroid surgery</vt:lpstr>
      <vt:lpstr>Medullary Thyroid Carcinoma: Prognosis &amp; TNM Stage</vt:lpstr>
    </vt:vector>
  </TitlesOfParts>
  <Company>MUMS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saadatm1</dc:creator>
  <cp:lastModifiedBy>Administrator</cp:lastModifiedBy>
  <cp:revision>298</cp:revision>
  <dcterms:created xsi:type="dcterms:W3CDTF">2018-10-16T06:51:11Z</dcterms:created>
  <dcterms:modified xsi:type="dcterms:W3CDTF">2018-11-14T10:27:07Z</dcterms:modified>
</cp:coreProperties>
</file>