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8" r:id="rId2"/>
    <p:sldId id="256" r:id="rId3"/>
    <p:sldId id="259" r:id="rId4"/>
    <p:sldId id="257" r:id="rId5"/>
    <p:sldId id="261" r:id="rId6"/>
    <p:sldId id="262" r:id="rId7"/>
    <p:sldId id="263" r:id="rId8"/>
    <p:sldId id="260" r:id="rId9"/>
    <p:sldId id="264" r:id="rId10"/>
    <p:sldId id="266" r:id="rId11"/>
    <p:sldId id="265" r:id="rId12"/>
    <p:sldId id="267" r:id="rId13"/>
    <p:sldId id="268" r:id="rId14"/>
    <p:sldId id="269" r:id="rId15"/>
    <p:sldId id="270" r:id="rId16"/>
    <p:sldId id="271"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0066"/>
    <a:srgbClr val="FFFF66"/>
    <a:srgbClr val="CCCC00"/>
    <a:srgbClr val="FF99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397A2C-50D7-40F5-B79D-CEA2FEFDF1BF}" type="datetimeFigureOut">
              <a:rPr lang="en-US" smtClean="0"/>
              <a:pPr/>
              <a:t>12/3/2013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6C71DF-6401-4CE9-B282-FB958E4DBF0E}" type="slidenum">
              <a:rPr lang="en-US" smtClean="0"/>
              <a:pPr/>
              <a:t>‹#›</a:t>
            </a:fld>
            <a:endParaRPr lang="en-US"/>
          </a:p>
        </p:txBody>
      </p:sp>
    </p:spTree>
    <p:extLst>
      <p:ext uri="{BB962C8B-B14F-4D97-AF65-F5344CB8AC3E}">
        <p14:creationId xmlns:p14="http://schemas.microsoft.com/office/powerpoint/2010/main" xmlns="" val="2426305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r>
              <a:rPr lang="en-GB">
                <a:latin typeface="Arial" charset="0"/>
                <a:ea typeface="msgothic" charset="0"/>
                <a:cs typeface="msgothic" charset="0"/>
              </a:rPr>
              <a:t>Effect Of Obesity, Aging, Smoking, And Drinking On Chronic Medical Conditions And Health-Related Quality Of Life, 1998</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FD7F9FCA-710F-45BF-982C-D9F6C761E671}" type="datetimeFigureOut">
              <a:rPr lang="en-US" smtClean="0"/>
              <a:pPr/>
              <a:t>12/3/2013</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A5623B60-0D9A-4596-B553-821FC5897806}"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F9FCA-710F-45BF-982C-D9F6C761E671}"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F9FCA-710F-45BF-982C-D9F6C761E671}"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D7F9FCA-710F-45BF-982C-D9F6C761E671}"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D7F9FCA-710F-45BF-982C-D9F6C761E671}" type="datetimeFigureOut">
              <a:rPr lang="en-US" smtClean="0"/>
              <a:pPr/>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A5623B60-0D9A-4596-B553-821FC589780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F9FCA-710F-45BF-982C-D9F6C761E671}"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FD7F9FCA-710F-45BF-982C-D9F6C761E671}" type="datetimeFigureOut">
              <a:rPr lang="en-US" smtClean="0"/>
              <a:pPr/>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D7F9FCA-710F-45BF-982C-D9F6C761E671}" type="datetimeFigureOut">
              <a:rPr lang="en-US" smtClean="0"/>
              <a:pPr/>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7F9FCA-710F-45BF-982C-D9F6C761E671}" type="datetimeFigureOut">
              <a:rPr lang="en-US" smtClean="0"/>
              <a:pPr/>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FD7F9FCA-710F-45BF-982C-D9F6C761E671}"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FD7F9FCA-710F-45BF-982C-D9F6C761E671}" type="datetimeFigureOut">
              <a:rPr lang="en-US" smtClean="0"/>
              <a:pPr/>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3B60-0D9A-4596-B553-821FC589780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duotone>
              <a:prstClr val="black"/>
              <a:schemeClr val="accent4">
                <a:tint val="45000"/>
                <a:satMod val="400000"/>
              </a:schemeClr>
            </a:duotone>
            <a:extLst>
              <a:ext uri="{BEBA8EAE-BF5A-486C-A8C5-ECC9F3942E4B}">
                <a14:imgProps xmlns:a14="http://schemas.microsoft.com/office/drawing/2010/main" xmlns="">
                  <a14:imgLayer r:embed="rId14">
                    <a14:imgEffect>
                      <a14:artisticFilmGrain/>
                    </a14:imgEffect>
                    <a14:imgEffect>
                      <a14:brightnessContrast bright="-40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FD7F9FCA-710F-45BF-982C-D9F6C761E671}" type="datetimeFigureOut">
              <a:rPr lang="en-US" smtClean="0"/>
              <a:pPr/>
              <a:t>12/3/2013</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A5623B60-0D9A-4596-B553-821FC5897806}"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516582" y="2095500"/>
            <a:ext cx="4648200" cy="4762500"/>
          </a:xfrm>
          <a:prstGeom prst="ellipse">
            <a:avLst/>
          </a:prstGeom>
          <a:ln>
            <a:noFill/>
          </a:ln>
          <a:effectLst>
            <a:softEdge rad="112500"/>
          </a:effectLst>
        </p:spPr>
      </p:pic>
      <p:sp>
        <p:nvSpPr>
          <p:cNvPr id="5" name="Rectangle 4"/>
          <p:cNvSpPr/>
          <p:nvPr/>
        </p:nvSpPr>
        <p:spPr>
          <a:xfrm rot="19742983">
            <a:off x="-2021195" y="2455933"/>
            <a:ext cx="9012567" cy="1754326"/>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r"/>
            <a:r>
              <a:rPr lang="fa-IR" sz="5400" b="1" dirty="0" smtClean="0">
                <a:ln/>
                <a:solidFill>
                  <a:schemeClr val="accent3"/>
                </a:solidFill>
                <a:cs typeface="B Fantezy" pitchFamily="2" charset="-78"/>
              </a:rPr>
              <a:t>به نام خداوند جان و خرد</a:t>
            </a:r>
          </a:p>
          <a:p>
            <a:pPr algn="ctr"/>
            <a:r>
              <a:rPr lang="fa-IR" sz="5400" b="1" dirty="0" smtClean="0">
                <a:ln/>
                <a:solidFill>
                  <a:schemeClr val="accent3"/>
                </a:solidFill>
                <a:cs typeface="B Fantezy" pitchFamily="2" charset="-78"/>
              </a:rPr>
              <a:t>کزاین برتر اندیشه برنگذرد</a:t>
            </a:r>
            <a:endParaRPr lang="en-US" sz="5400" b="1" dirty="0">
              <a:ln/>
              <a:solidFill>
                <a:schemeClr val="accent3"/>
              </a:solidFill>
              <a:cs typeface="B Fantezy" pitchFamily="2" charset="-78"/>
            </a:endParaRPr>
          </a:p>
        </p:txBody>
      </p:sp>
    </p:spTree>
    <p:extLst>
      <p:ext uri="{BB962C8B-B14F-4D97-AF65-F5344CB8AC3E}">
        <p14:creationId xmlns:p14="http://schemas.microsoft.com/office/powerpoint/2010/main" xmlns="" val="31241358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72197" y="1143001"/>
            <a:ext cx="8376055" cy="5257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itle 1"/>
          <p:cNvSpPr txBox="1">
            <a:spLocks/>
          </p:cNvSpPr>
          <p:nvPr/>
        </p:nvSpPr>
        <p:spPr>
          <a:xfrm>
            <a:off x="457200" y="274638"/>
            <a:ext cx="8229600" cy="1143000"/>
          </a:xfrm>
          <a:prstGeom prst="rect">
            <a:avLst/>
          </a:prstGeom>
        </p:spPr>
        <p:txBody>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r>
              <a:rPr lang="en-US" dirty="0" smtClean="0">
                <a:solidFill>
                  <a:srgbClr val="92D050"/>
                </a:solidFill>
              </a:rPr>
              <a:t>Obesity; Smoking and more</a:t>
            </a:r>
            <a:endParaRPr lang="en-US" dirty="0">
              <a:solidFill>
                <a:srgbClr val="92D050"/>
              </a:solidFill>
            </a:endParaRPr>
          </a:p>
        </p:txBody>
      </p:sp>
      <p:sp>
        <p:nvSpPr>
          <p:cNvPr id="10" name="TextBox 9"/>
          <p:cNvSpPr txBox="1"/>
          <p:nvPr/>
        </p:nvSpPr>
        <p:spPr>
          <a:xfrm>
            <a:off x="228600" y="6324600"/>
            <a:ext cx="8763000" cy="646331"/>
          </a:xfrm>
          <a:prstGeom prst="rect">
            <a:avLst/>
          </a:prstGeom>
          <a:noFill/>
        </p:spPr>
        <p:txBody>
          <a:bodyPr wrap="square" rtlCol="0">
            <a:spAutoFit/>
          </a:bodyPr>
          <a:lstStyle/>
          <a:p>
            <a:r>
              <a:rPr lang="en-US" sz="1200" dirty="0"/>
              <a:t>Sturm R. The Effects of Obesity, Smoking, and Problem Drinking on Chronic Medical Problems and Health Care Costs. </a:t>
            </a:r>
            <a:r>
              <a:rPr lang="en-US" sz="1200" i="1" dirty="0"/>
              <a:t>Health Affairs.</a:t>
            </a:r>
            <a:r>
              <a:rPr lang="en-US" sz="1200" dirty="0"/>
              <a:t> 2002;21(2):245-253.</a:t>
            </a:r>
            <a:r>
              <a:rPr lang="en-US" sz="1200" i="1" dirty="0" smtClean="0"/>
              <a:t> </a:t>
            </a:r>
            <a:endParaRPr lang="en-US" sz="1200" dirty="0"/>
          </a:p>
          <a:p>
            <a:endParaRPr lang="en-US" sz="1200" dirty="0"/>
          </a:p>
        </p:txBody>
      </p:sp>
    </p:spTree>
    <p:extLst>
      <p:ext uri="{BB962C8B-B14F-4D97-AF65-F5344CB8AC3E}">
        <p14:creationId xmlns:p14="http://schemas.microsoft.com/office/powerpoint/2010/main" xmlns="" val="5085747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44040"/>
            <a:ext cx="8229600" cy="4709160"/>
          </a:xfrm>
        </p:spPr>
        <p:txBody>
          <a:bodyPr/>
          <a:lstStyle/>
          <a:p>
            <a:r>
              <a:rPr lang="en-US" dirty="0">
                <a:solidFill>
                  <a:srgbClr val="FFFF00"/>
                </a:solidFill>
              </a:rPr>
              <a:t>Obesity is significantly associated with an odds ratio larger than 1 for every </a:t>
            </a:r>
            <a:r>
              <a:rPr lang="en-US" dirty="0" smtClean="0">
                <a:solidFill>
                  <a:srgbClr val="FFFF00"/>
                </a:solidFill>
              </a:rPr>
              <a:t>condition.</a:t>
            </a:r>
          </a:p>
          <a:p>
            <a:r>
              <a:rPr lang="en-US" dirty="0">
                <a:solidFill>
                  <a:srgbClr val="FFFF00"/>
                </a:solidFill>
              </a:rPr>
              <a:t>daily smoking is significantly associated with lung disease and cancer (all at </a:t>
            </a:r>
            <a:r>
              <a:rPr lang="en-US" i="1" dirty="0">
                <a:solidFill>
                  <a:srgbClr val="FFFF00"/>
                </a:solidFill>
              </a:rPr>
              <a:t>p</a:t>
            </a:r>
            <a:r>
              <a:rPr lang="en-US" dirty="0">
                <a:solidFill>
                  <a:srgbClr val="FFFF00"/>
                </a:solidFill>
              </a:rPr>
              <a:t> &lt; 05, most at </a:t>
            </a:r>
            <a:r>
              <a:rPr lang="en-US" i="1" dirty="0">
                <a:solidFill>
                  <a:srgbClr val="FFFF00"/>
                </a:solidFill>
              </a:rPr>
              <a:t>p</a:t>
            </a:r>
            <a:r>
              <a:rPr lang="en-US" dirty="0">
                <a:solidFill>
                  <a:srgbClr val="FFFF00"/>
                </a:solidFill>
              </a:rPr>
              <a:t> &lt;.01</a:t>
            </a:r>
            <a:r>
              <a:rPr lang="en-US" dirty="0" smtClean="0">
                <a:solidFill>
                  <a:srgbClr val="FFFF00"/>
                </a:solidFill>
              </a:rPr>
              <a:t>).</a:t>
            </a:r>
          </a:p>
          <a:p>
            <a:r>
              <a:rPr lang="en-US" dirty="0">
                <a:solidFill>
                  <a:srgbClr val="FFFF00"/>
                </a:solidFill>
              </a:rPr>
              <a:t>Obesity and aging have significantly larger effects on heart disease, hypertension, and diabetes </a:t>
            </a:r>
            <a:r>
              <a:rPr lang="en-US" dirty="0" smtClean="0">
                <a:solidFill>
                  <a:srgbClr val="FFFF00"/>
                </a:solidFill>
              </a:rPr>
              <a:t>than </a:t>
            </a:r>
            <a:r>
              <a:rPr lang="en-US" dirty="0">
                <a:solidFill>
                  <a:srgbClr val="FFFF00"/>
                </a:solidFill>
              </a:rPr>
              <a:t>smoking or problem drinking</a:t>
            </a:r>
          </a:p>
        </p:txBody>
      </p:sp>
      <p:sp>
        <p:nvSpPr>
          <p:cNvPr id="4" name="Title 1"/>
          <p:cNvSpPr>
            <a:spLocks noGrp="1"/>
          </p:cNvSpPr>
          <p:nvPr>
            <p:ph type="title"/>
          </p:nvPr>
        </p:nvSpPr>
        <p:spPr/>
        <p:txBody>
          <a:bodyPr/>
          <a:lstStyle/>
          <a:p>
            <a:r>
              <a:rPr lang="en-US" dirty="0" smtClean="0">
                <a:solidFill>
                  <a:srgbClr val="92D050"/>
                </a:solidFill>
              </a:rPr>
              <a:t>Obesity; Smoking and more</a:t>
            </a:r>
            <a:endParaRPr lang="en-US" dirty="0">
              <a:solidFill>
                <a:srgbClr val="92D050"/>
              </a:solidFill>
            </a:endParaRPr>
          </a:p>
        </p:txBody>
      </p:sp>
      <p:sp>
        <p:nvSpPr>
          <p:cNvPr id="6" name="TextBox 5"/>
          <p:cNvSpPr txBox="1"/>
          <p:nvPr/>
        </p:nvSpPr>
        <p:spPr>
          <a:xfrm>
            <a:off x="228600" y="6324600"/>
            <a:ext cx="8763000" cy="646331"/>
          </a:xfrm>
          <a:prstGeom prst="rect">
            <a:avLst/>
          </a:prstGeom>
          <a:noFill/>
        </p:spPr>
        <p:txBody>
          <a:bodyPr wrap="square" rtlCol="0">
            <a:spAutoFit/>
          </a:bodyPr>
          <a:lstStyle/>
          <a:p>
            <a:r>
              <a:rPr lang="en-US" sz="1200" dirty="0"/>
              <a:t>Sturm R. The Effects of Obesity, Smoking, and Problem Drinking on Chronic Medical Problems and Health Care Costs. </a:t>
            </a:r>
            <a:r>
              <a:rPr lang="en-US" sz="1200" i="1" dirty="0"/>
              <a:t>Health Affairs.</a:t>
            </a:r>
            <a:r>
              <a:rPr lang="en-US" sz="1200" dirty="0"/>
              <a:t> 2002;21(2):245-253.</a:t>
            </a:r>
            <a:r>
              <a:rPr lang="en-US" sz="1200" i="1" dirty="0" smtClean="0"/>
              <a:t> </a:t>
            </a:r>
            <a:endParaRPr lang="en-US" sz="1200" dirty="0"/>
          </a:p>
          <a:p>
            <a:endParaRPr lang="en-US" sz="1200" dirty="0"/>
          </a:p>
        </p:txBody>
      </p:sp>
    </p:spTree>
    <p:extLst>
      <p:ext uri="{BB962C8B-B14F-4D97-AF65-F5344CB8AC3E}">
        <p14:creationId xmlns:p14="http://schemas.microsoft.com/office/powerpoint/2010/main" xmlns="" val="2135000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72640"/>
            <a:ext cx="8229600" cy="4709160"/>
          </a:xfrm>
        </p:spPr>
        <p:txBody>
          <a:bodyPr/>
          <a:lstStyle/>
          <a:p>
            <a:r>
              <a:rPr lang="en-US" dirty="0">
                <a:solidFill>
                  <a:srgbClr val="FFFF00"/>
                </a:solidFill>
              </a:rPr>
              <a:t>smoking has the strongest effects on cancer and lung disease (in the case of lung disease, the effect is significantly larger than the effect of obesity at </a:t>
            </a:r>
            <a:r>
              <a:rPr lang="en-US" i="1" dirty="0">
                <a:solidFill>
                  <a:srgbClr val="FFFF00"/>
                </a:solidFill>
              </a:rPr>
              <a:t>p</a:t>
            </a:r>
            <a:r>
              <a:rPr lang="en-US" dirty="0">
                <a:solidFill>
                  <a:srgbClr val="FFFF00"/>
                </a:solidFill>
              </a:rPr>
              <a:t> &lt;.01</a:t>
            </a:r>
            <a:r>
              <a:rPr lang="en-US" dirty="0" smtClean="0">
                <a:solidFill>
                  <a:srgbClr val="FFFF00"/>
                </a:solidFill>
              </a:rPr>
              <a:t>).</a:t>
            </a:r>
          </a:p>
          <a:p>
            <a:r>
              <a:rPr lang="en-US" dirty="0">
                <a:solidFill>
                  <a:srgbClr val="FFFF00"/>
                </a:solidFill>
              </a:rPr>
              <a:t>Although cancer and lung disease can be costly, they are relatively rare and lead to death more quickly than diabetes or hypertension </a:t>
            </a:r>
            <a:r>
              <a:rPr lang="en-US" dirty="0" smtClean="0">
                <a:solidFill>
                  <a:srgbClr val="FFFF00"/>
                </a:solidFill>
              </a:rPr>
              <a:t>do (worth to interpret prevalence cautiously). </a:t>
            </a:r>
          </a:p>
          <a:p>
            <a:endParaRPr lang="en-US" dirty="0">
              <a:solidFill>
                <a:srgbClr val="FFFF00"/>
              </a:solidFill>
            </a:endParaRPr>
          </a:p>
        </p:txBody>
      </p:sp>
      <p:sp>
        <p:nvSpPr>
          <p:cNvPr id="4" name="Title 1"/>
          <p:cNvSpPr>
            <a:spLocks noGrp="1"/>
          </p:cNvSpPr>
          <p:nvPr>
            <p:ph type="title"/>
          </p:nvPr>
        </p:nvSpPr>
        <p:spPr/>
        <p:txBody>
          <a:bodyPr/>
          <a:lstStyle/>
          <a:p>
            <a:r>
              <a:rPr lang="en-US" dirty="0" smtClean="0">
                <a:solidFill>
                  <a:srgbClr val="92D050"/>
                </a:solidFill>
              </a:rPr>
              <a:t>Obesity; Smoking and more</a:t>
            </a:r>
            <a:endParaRPr lang="en-US" dirty="0">
              <a:solidFill>
                <a:srgbClr val="92D050"/>
              </a:solidFill>
            </a:endParaRPr>
          </a:p>
        </p:txBody>
      </p:sp>
      <p:sp>
        <p:nvSpPr>
          <p:cNvPr id="7" name="TextBox 6"/>
          <p:cNvSpPr txBox="1"/>
          <p:nvPr/>
        </p:nvSpPr>
        <p:spPr>
          <a:xfrm>
            <a:off x="228600" y="6324600"/>
            <a:ext cx="8763000" cy="646331"/>
          </a:xfrm>
          <a:prstGeom prst="rect">
            <a:avLst/>
          </a:prstGeom>
          <a:noFill/>
        </p:spPr>
        <p:txBody>
          <a:bodyPr wrap="square" rtlCol="0">
            <a:spAutoFit/>
          </a:bodyPr>
          <a:lstStyle/>
          <a:p>
            <a:r>
              <a:rPr lang="en-US" sz="1200" dirty="0"/>
              <a:t>Sturm R. The Effects of Obesity, Smoking, and Problem Drinking on Chronic Medical Problems and Health Care Costs. </a:t>
            </a:r>
            <a:r>
              <a:rPr lang="en-US" sz="1200" i="1" dirty="0"/>
              <a:t>Health Affairs.</a:t>
            </a:r>
            <a:r>
              <a:rPr lang="en-US" sz="1200" dirty="0"/>
              <a:t> 2002;21(2):245-253.</a:t>
            </a:r>
            <a:r>
              <a:rPr lang="en-US" sz="1200" i="1" dirty="0" smtClean="0"/>
              <a:t> </a:t>
            </a:r>
            <a:endParaRPr lang="en-US" sz="1200" dirty="0"/>
          </a:p>
          <a:p>
            <a:endParaRPr lang="en-US" sz="1200" dirty="0"/>
          </a:p>
        </p:txBody>
      </p:sp>
    </p:spTree>
    <p:extLst>
      <p:ext uri="{BB962C8B-B14F-4D97-AF65-F5344CB8AC3E}">
        <p14:creationId xmlns:p14="http://schemas.microsoft.com/office/powerpoint/2010/main" xmlns="" val="35780163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304800" y="1295401"/>
            <a:ext cx="8534400" cy="502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itle 1"/>
          <p:cNvSpPr>
            <a:spLocks noGrp="1"/>
          </p:cNvSpPr>
          <p:nvPr>
            <p:ph type="title"/>
          </p:nvPr>
        </p:nvSpPr>
        <p:spPr/>
        <p:txBody>
          <a:bodyPr/>
          <a:lstStyle/>
          <a:p>
            <a:r>
              <a:rPr lang="en-US" dirty="0" smtClean="0">
                <a:solidFill>
                  <a:srgbClr val="92D050"/>
                </a:solidFill>
              </a:rPr>
              <a:t>Obesity; Smoking and more</a:t>
            </a:r>
            <a:endParaRPr lang="en-US" dirty="0">
              <a:solidFill>
                <a:srgbClr val="92D050"/>
              </a:solidFill>
            </a:endParaRPr>
          </a:p>
        </p:txBody>
      </p:sp>
      <p:sp>
        <p:nvSpPr>
          <p:cNvPr id="6" name="TextBox 5"/>
          <p:cNvSpPr txBox="1"/>
          <p:nvPr/>
        </p:nvSpPr>
        <p:spPr>
          <a:xfrm>
            <a:off x="228600" y="6324600"/>
            <a:ext cx="8763000" cy="646331"/>
          </a:xfrm>
          <a:prstGeom prst="rect">
            <a:avLst/>
          </a:prstGeom>
          <a:noFill/>
        </p:spPr>
        <p:txBody>
          <a:bodyPr wrap="square" rtlCol="0">
            <a:spAutoFit/>
          </a:bodyPr>
          <a:lstStyle/>
          <a:p>
            <a:r>
              <a:rPr lang="en-US" sz="1200" dirty="0"/>
              <a:t>Sturm R. The Effects of Obesity, Smoking, and Problem Drinking on Chronic Medical Problems and Health Care Costs. </a:t>
            </a:r>
            <a:r>
              <a:rPr lang="en-US" sz="1200" i="1" dirty="0"/>
              <a:t>Health Affairs.</a:t>
            </a:r>
            <a:r>
              <a:rPr lang="en-US" sz="1200" dirty="0"/>
              <a:t> 2002;21(2):245-253.</a:t>
            </a:r>
            <a:r>
              <a:rPr lang="en-US" sz="1200" i="1" dirty="0" smtClean="0"/>
              <a:t> </a:t>
            </a:r>
            <a:endParaRPr lang="en-US" sz="1200" dirty="0"/>
          </a:p>
          <a:p>
            <a:endParaRPr lang="en-US" sz="1200" dirty="0"/>
          </a:p>
        </p:txBody>
      </p:sp>
    </p:spTree>
    <p:extLst>
      <p:ext uri="{BB962C8B-B14F-4D97-AF65-F5344CB8AC3E}">
        <p14:creationId xmlns:p14="http://schemas.microsoft.com/office/powerpoint/2010/main" xmlns="" val="40826848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53640"/>
            <a:ext cx="8229600" cy="4709160"/>
          </a:xfrm>
        </p:spPr>
        <p:txBody>
          <a:bodyPr/>
          <a:lstStyle/>
          <a:p>
            <a:r>
              <a:rPr lang="en-US" dirty="0" smtClean="0"/>
              <a:t>Research </a:t>
            </a:r>
            <a:r>
              <a:rPr lang="en-US" dirty="0"/>
              <a:t>shows that smoking and obesity together may pose a triple health threat in addition to the increased risks for heart disease, cancer and </a:t>
            </a:r>
            <a:r>
              <a:rPr lang="en-US" dirty="0" smtClean="0"/>
              <a:t>diabetes</a:t>
            </a:r>
          </a:p>
          <a:p>
            <a:r>
              <a:rPr lang="en-US" dirty="0" smtClean="0"/>
              <a:t>This </a:t>
            </a:r>
            <a:r>
              <a:rPr lang="en-US" dirty="0"/>
              <a:t>dangerous combination impacts key mechanisms by which both the lung and liver perform metabolism.</a:t>
            </a:r>
          </a:p>
        </p:txBody>
      </p:sp>
      <p:sp>
        <p:nvSpPr>
          <p:cNvPr id="4" name="Title 1"/>
          <p:cNvSpPr>
            <a:spLocks noGrp="1"/>
          </p:cNvSpPr>
          <p:nvPr>
            <p:ph type="title"/>
          </p:nvPr>
        </p:nvSpPr>
        <p:spPr>
          <a:xfrm>
            <a:off x="0" y="1066800"/>
            <a:ext cx="9144000" cy="1143000"/>
          </a:xfrm>
        </p:spPr>
        <p:txBody>
          <a:bodyPr>
            <a:noAutofit/>
          </a:bodyPr>
          <a:lstStyle/>
          <a:p>
            <a:r>
              <a:rPr lang="en-US" sz="4000" dirty="0" smtClean="0">
                <a:solidFill>
                  <a:srgbClr val="FFC000"/>
                </a:solidFill>
              </a:rPr>
              <a:t>Obesity-Smoking</a:t>
            </a:r>
            <a:br>
              <a:rPr lang="en-US" sz="4000" dirty="0" smtClean="0">
                <a:solidFill>
                  <a:srgbClr val="FFC000"/>
                </a:solidFill>
              </a:rPr>
            </a:br>
            <a:r>
              <a:rPr lang="en-US" sz="3200" dirty="0">
                <a:solidFill>
                  <a:srgbClr val="92D050"/>
                </a:solidFill>
              </a:rPr>
              <a:t>Obesity Combined With Exposure to </a:t>
            </a:r>
            <a:r>
              <a:rPr lang="en-US" sz="3200" dirty="0" smtClean="0">
                <a:solidFill>
                  <a:srgbClr val="92D050"/>
                </a:solidFill>
              </a:rPr>
              <a:t>Smoking </a:t>
            </a:r>
            <a:r>
              <a:rPr lang="en-US" sz="3200" dirty="0">
                <a:solidFill>
                  <a:srgbClr val="92D050"/>
                </a:solidFill>
              </a:rPr>
              <a:t>May Pose New Health Concerns</a:t>
            </a:r>
            <a:br>
              <a:rPr lang="en-US" sz="3200" dirty="0">
                <a:solidFill>
                  <a:srgbClr val="92D050"/>
                </a:solidFill>
              </a:rPr>
            </a:br>
            <a:endParaRPr lang="en-US" sz="3200" dirty="0">
              <a:solidFill>
                <a:srgbClr val="92D050"/>
              </a:solidFill>
            </a:endParaRPr>
          </a:p>
        </p:txBody>
      </p:sp>
      <p:sp>
        <p:nvSpPr>
          <p:cNvPr id="5" name="TextBox 4"/>
          <p:cNvSpPr txBox="1"/>
          <p:nvPr/>
        </p:nvSpPr>
        <p:spPr>
          <a:xfrm>
            <a:off x="0" y="6324600"/>
            <a:ext cx="9144000" cy="276999"/>
          </a:xfrm>
          <a:prstGeom prst="rect">
            <a:avLst/>
          </a:prstGeom>
          <a:noFill/>
        </p:spPr>
        <p:txBody>
          <a:bodyPr wrap="square" rtlCol="0">
            <a:spAutoFit/>
          </a:bodyPr>
          <a:lstStyle/>
          <a:p>
            <a:r>
              <a:rPr lang="en-US" sz="1200" dirty="0">
                <a:solidFill>
                  <a:srgbClr val="FFFF00"/>
                </a:solidFill>
              </a:rPr>
              <a:t>American Chemical Society (ACS) (2013, September 11). Obesity combined with exposure to cigarette smoke may pose new health </a:t>
            </a:r>
          </a:p>
        </p:txBody>
      </p:sp>
    </p:spTree>
    <p:extLst>
      <p:ext uri="{BB962C8B-B14F-4D97-AF65-F5344CB8AC3E}">
        <p14:creationId xmlns:p14="http://schemas.microsoft.com/office/powerpoint/2010/main" xmlns="" val="4320535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Tobacco smoke and obesity also intensifies the cancer-causing potential of cigarette smoke</a:t>
            </a:r>
            <a:r>
              <a:rPr lang="en-US" dirty="0" smtClean="0"/>
              <a:t>.</a:t>
            </a:r>
          </a:p>
          <a:p>
            <a:r>
              <a:rPr lang="en-US" dirty="0"/>
              <a:t>Scientists have known for years that cigarette smoke can make some P450 enzymes more active. As a result, smokers may wind up with levels of medication in their blood that are too low to treat a disease</a:t>
            </a:r>
            <a:r>
              <a:rPr lang="en-US" dirty="0" smtClean="0"/>
              <a:t>.</a:t>
            </a:r>
          </a:p>
          <a:p>
            <a:r>
              <a:rPr lang="en-US" dirty="0"/>
              <a:t>researchers know that some alterations to the activity of P450 enzymes occur with excess body weight</a:t>
            </a:r>
            <a:r>
              <a:rPr lang="en-US" dirty="0" smtClean="0"/>
              <a:t>.</a:t>
            </a:r>
          </a:p>
        </p:txBody>
      </p:sp>
      <p:sp>
        <p:nvSpPr>
          <p:cNvPr id="4" name="Title 1"/>
          <p:cNvSpPr>
            <a:spLocks noGrp="1"/>
          </p:cNvSpPr>
          <p:nvPr>
            <p:ph type="title"/>
          </p:nvPr>
        </p:nvSpPr>
        <p:spPr/>
        <p:txBody>
          <a:bodyPr/>
          <a:lstStyle/>
          <a:p>
            <a:r>
              <a:rPr lang="en-US" dirty="0" smtClean="0">
                <a:solidFill>
                  <a:srgbClr val="FFC000"/>
                </a:solidFill>
              </a:rPr>
              <a:t>Obesity-Smoking</a:t>
            </a:r>
            <a:endParaRPr lang="en-US" dirty="0">
              <a:solidFill>
                <a:srgbClr val="FFC000"/>
              </a:solidFill>
            </a:endParaRPr>
          </a:p>
        </p:txBody>
      </p:sp>
      <p:sp>
        <p:nvSpPr>
          <p:cNvPr id="5" name="TextBox 4"/>
          <p:cNvSpPr txBox="1"/>
          <p:nvPr/>
        </p:nvSpPr>
        <p:spPr>
          <a:xfrm>
            <a:off x="0" y="6324600"/>
            <a:ext cx="9144000" cy="276999"/>
          </a:xfrm>
          <a:prstGeom prst="rect">
            <a:avLst/>
          </a:prstGeom>
          <a:noFill/>
        </p:spPr>
        <p:txBody>
          <a:bodyPr wrap="square" rtlCol="0">
            <a:spAutoFit/>
          </a:bodyPr>
          <a:lstStyle/>
          <a:p>
            <a:r>
              <a:rPr lang="en-US" sz="1200" dirty="0">
                <a:solidFill>
                  <a:srgbClr val="FFFF00"/>
                </a:solidFill>
              </a:rPr>
              <a:t>American Chemical Society (ACS) (2013, September 11). Obesity combined with exposure to cigarette smoke may pose new health </a:t>
            </a:r>
          </a:p>
        </p:txBody>
      </p:sp>
    </p:spTree>
    <p:extLst>
      <p:ext uri="{BB962C8B-B14F-4D97-AF65-F5344CB8AC3E}">
        <p14:creationId xmlns:p14="http://schemas.microsoft.com/office/powerpoint/2010/main" xmlns="" val="2026106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a:t>Exposure to cigarette smoke increased the activity of some of the P450 enzymes, and adding obesity had little or no change on that effect</a:t>
            </a:r>
          </a:p>
          <a:p>
            <a:r>
              <a:rPr lang="en-US" dirty="0"/>
              <a:t>But for other enzymes, which usually are far more active when exposed to cigarette smoke, the addition of obesity had a dramatic, opposite effect. The enzymes were 100 times less active.</a:t>
            </a:r>
          </a:p>
          <a:p>
            <a:r>
              <a:rPr lang="en-US" dirty="0" smtClean="0"/>
              <a:t>One </a:t>
            </a:r>
            <a:r>
              <a:rPr lang="en-US" dirty="0"/>
              <a:t>potential consequence of these combined effects is an increased risk of developing lung </a:t>
            </a:r>
            <a:r>
              <a:rPr lang="en-US" dirty="0" smtClean="0"/>
              <a:t>cancer</a:t>
            </a:r>
          </a:p>
          <a:p>
            <a:r>
              <a:rPr lang="en-US" dirty="0" smtClean="0"/>
              <a:t>In other words, obesity </a:t>
            </a:r>
            <a:r>
              <a:rPr lang="en-US" dirty="0"/>
              <a:t>alters the lung P450s, potentially adding to the cancer-causing effects of the smoke</a:t>
            </a:r>
            <a:r>
              <a:rPr lang="en-US" dirty="0" smtClean="0"/>
              <a:t>.</a:t>
            </a:r>
          </a:p>
          <a:p>
            <a:r>
              <a:rPr lang="en-US" dirty="0"/>
              <a:t>Second-hand smoke had a more pronounced effect on the activity of some enzymes than active smoking.</a:t>
            </a:r>
          </a:p>
        </p:txBody>
      </p:sp>
      <p:sp>
        <p:nvSpPr>
          <p:cNvPr id="4" name="TextBox 3"/>
          <p:cNvSpPr txBox="1"/>
          <p:nvPr/>
        </p:nvSpPr>
        <p:spPr>
          <a:xfrm>
            <a:off x="0" y="6324600"/>
            <a:ext cx="9144000" cy="276999"/>
          </a:xfrm>
          <a:prstGeom prst="rect">
            <a:avLst/>
          </a:prstGeom>
          <a:noFill/>
        </p:spPr>
        <p:txBody>
          <a:bodyPr wrap="square" rtlCol="0">
            <a:spAutoFit/>
          </a:bodyPr>
          <a:lstStyle/>
          <a:p>
            <a:r>
              <a:rPr lang="en-US" sz="1200" dirty="0">
                <a:solidFill>
                  <a:srgbClr val="FFFF00"/>
                </a:solidFill>
              </a:rPr>
              <a:t>American Chemical Society (ACS) (2013, September 11). Obesity combined with exposure to cigarette smoke may pose new health </a:t>
            </a:r>
          </a:p>
        </p:txBody>
      </p:sp>
      <p:sp>
        <p:nvSpPr>
          <p:cNvPr id="5" name="Title 1"/>
          <p:cNvSpPr>
            <a:spLocks noGrp="1"/>
          </p:cNvSpPr>
          <p:nvPr>
            <p:ph type="title"/>
          </p:nvPr>
        </p:nvSpPr>
        <p:spPr/>
        <p:txBody>
          <a:bodyPr/>
          <a:lstStyle/>
          <a:p>
            <a:r>
              <a:rPr lang="en-US" dirty="0" smtClean="0">
                <a:solidFill>
                  <a:srgbClr val="FFC000"/>
                </a:solidFill>
              </a:rPr>
              <a:t>Obesity-Smoking</a:t>
            </a:r>
            <a:endParaRPr lang="en-US" dirty="0">
              <a:solidFill>
                <a:srgbClr val="FFC000"/>
              </a:solidFill>
            </a:endParaRPr>
          </a:p>
        </p:txBody>
      </p:sp>
    </p:spTree>
    <p:extLst>
      <p:ext uri="{BB962C8B-B14F-4D97-AF65-F5344CB8AC3E}">
        <p14:creationId xmlns:p14="http://schemas.microsoft.com/office/powerpoint/2010/main" xmlns="" val="17034901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xmlns="">
                  <a14:imgLayer r:embed="rId3">
                    <a14:imgEffect>
                      <a14:saturation sat="66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a:ln>
            <a:noFill/>
          </a:ln>
          <a:effectLst>
            <a:softEdge rad="112500"/>
          </a:effectLst>
        </p:spPr>
      </p:pic>
      <p:sp>
        <p:nvSpPr>
          <p:cNvPr id="3" name="Rectangle 2"/>
          <p:cNvSpPr/>
          <p:nvPr/>
        </p:nvSpPr>
        <p:spPr>
          <a:xfrm>
            <a:off x="1143000" y="657761"/>
            <a:ext cx="2249334" cy="1323439"/>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fa-IR" sz="8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Jadid" pitchFamily="2" charset="-78"/>
              </a:rPr>
              <a:t>تشکر</a:t>
            </a:r>
            <a:endParaRPr lang="en-US" sz="8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cs typeface="B Jadid" pitchFamily="2" charset="-78"/>
            </a:endParaRPr>
          </a:p>
        </p:txBody>
      </p:sp>
    </p:spTree>
    <p:extLst>
      <p:ext uri="{BB962C8B-B14F-4D97-AF65-F5344CB8AC3E}">
        <p14:creationId xmlns:p14="http://schemas.microsoft.com/office/powerpoint/2010/main" xmlns="" val="30343751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accent1">
                    <a:lumMod val="75000"/>
                  </a:schemeClr>
                </a:solidFill>
              </a:rPr>
              <a:t>Life style, obesity, </a:t>
            </a:r>
            <a:br>
              <a:rPr lang="en-US" dirty="0" smtClean="0">
                <a:solidFill>
                  <a:schemeClr val="accent1">
                    <a:lumMod val="75000"/>
                  </a:schemeClr>
                </a:solidFill>
              </a:rPr>
            </a:br>
            <a:r>
              <a:rPr lang="en-US" dirty="0" smtClean="0">
                <a:solidFill>
                  <a:schemeClr val="accent1">
                    <a:lumMod val="75000"/>
                  </a:schemeClr>
                </a:solidFill>
              </a:rPr>
              <a:t>and smoking</a:t>
            </a:r>
            <a:endParaRPr lang="en-US" dirty="0">
              <a:solidFill>
                <a:schemeClr val="accent1">
                  <a:lumMod val="75000"/>
                </a:schemeClr>
              </a:solidFill>
            </a:endParaRPr>
          </a:p>
        </p:txBody>
      </p:sp>
      <p:sp>
        <p:nvSpPr>
          <p:cNvPr id="3" name="Subtitle 2"/>
          <p:cNvSpPr>
            <a:spLocks noGrp="1"/>
          </p:cNvSpPr>
          <p:nvPr>
            <p:ph type="subTitle" idx="1"/>
          </p:nvPr>
        </p:nvSpPr>
        <p:spPr>
          <a:xfrm>
            <a:off x="1219200" y="4322298"/>
            <a:ext cx="6400800" cy="3069102"/>
          </a:xfrm>
        </p:spPr>
        <p:txBody>
          <a:bodyPr>
            <a:normAutofit/>
          </a:bodyPr>
          <a:lstStyle/>
          <a:p>
            <a:pPr algn="l"/>
            <a:r>
              <a:rPr lang="en-US" dirty="0" err="1" smtClean="0">
                <a:solidFill>
                  <a:srgbClr val="FFFF00"/>
                </a:solidFill>
              </a:rPr>
              <a:t>M.R.Masjedi</a:t>
            </a:r>
            <a:r>
              <a:rPr lang="en-US" dirty="0" smtClean="0">
                <a:solidFill>
                  <a:srgbClr val="FFFF00"/>
                </a:solidFill>
              </a:rPr>
              <a:t>, MD.</a:t>
            </a:r>
          </a:p>
          <a:p>
            <a:pPr algn="l"/>
            <a:r>
              <a:rPr lang="en-US" dirty="0" smtClean="0">
                <a:solidFill>
                  <a:srgbClr val="FFFF00"/>
                </a:solidFill>
              </a:rPr>
              <a:t>Prof. in Pulmonology </a:t>
            </a:r>
          </a:p>
          <a:p>
            <a:pPr algn="l"/>
            <a:r>
              <a:rPr lang="en-US" sz="1600" dirty="0" smtClean="0">
                <a:solidFill>
                  <a:srgbClr val="FFFF00"/>
                </a:solidFill>
              </a:rPr>
              <a:t>CRDRC, NRITLD; RDRN; GARD-IRAN</a:t>
            </a:r>
          </a:p>
          <a:p>
            <a:pPr algn="l"/>
            <a:endParaRPr lang="en-US" sz="2400" dirty="0"/>
          </a:p>
        </p:txBody>
      </p:sp>
    </p:spTree>
    <p:extLst>
      <p:ext uri="{BB962C8B-B14F-4D97-AF65-F5344CB8AC3E}">
        <p14:creationId xmlns:p14="http://schemas.microsoft.com/office/powerpoint/2010/main" xmlns="" val="15239202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4709160"/>
          </a:xfrm>
        </p:spPr>
        <p:txBody>
          <a:bodyPr>
            <a:normAutofit/>
          </a:bodyPr>
          <a:lstStyle/>
          <a:p>
            <a:r>
              <a:rPr lang="en-US" dirty="0" smtClean="0"/>
              <a:t>NCDs accounting for 85% of </a:t>
            </a:r>
            <a:r>
              <a:rPr lang="en-US" dirty="0" smtClean="0"/>
              <a:t>global</a:t>
            </a:r>
            <a:r>
              <a:rPr lang="en-US" dirty="0" smtClean="0"/>
              <a:t> deaths/year</a:t>
            </a:r>
            <a:endParaRPr lang="en-US" dirty="0" smtClean="0"/>
          </a:p>
          <a:p>
            <a:r>
              <a:rPr lang="en-US" dirty="0" smtClean="0"/>
              <a:t>90% of NCD-related deaths occur in Low/Middle-income societies</a:t>
            </a:r>
          </a:p>
          <a:p>
            <a:r>
              <a:rPr lang="en-US" dirty="0" smtClean="0"/>
              <a:t>6M/year world deaths refer to smoking </a:t>
            </a:r>
          </a:p>
          <a:p>
            <a:pPr lvl="1"/>
            <a:r>
              <a:rPr lang="en-US" dirty="0" smtClean="0"/>
              <a:t>5.1M by direct smoking</a:t>
            </a:r>
          </a:p>
          <a:p>
            <a:pPr lvl="1"/>
            <a:r>
              <a:rPr lang="en-US" dirty="0" smtClean="0"/>
              <a:t>600,000 by second hand smoke</a:t>
            </a:r>
          </a:p>
          <a:p>
            <a:r>
              <a:rPr lang="en-US" dirty="0" smtClean="0"/>
              <a:t>1.7M CVD deaths due to smoking in 2008</a:t>
            </a:r>
          </a:p>
          <a:p>
            <a:r>
              <a:rPr lang="en-US" dirty="0" smtClean="0"/>
              <a:t>1M COPD deaths due to smoking in 2008</a:t>
            </a:r>
          </a:p>
          <a:p>
            <a:r>
              <a:rPr lang="en-US" dirty="0" smtClean="0"/>
              <a:t>0.85M lung cancer deaths due to smoking in 2008</a:t>
            </a:r>
            <a:endParaRPr lang="en-US" dirty="0"/>
          </a:p>
          <a:p>
            <a:pPr marL="236538" indent="0">
              <a:buNone/>
              <a:tabLst>
                <a:tab pos="574675" algn="l"/>
              </a:tabLst>
            </a:pPr>
            <a:endParaRPr lang="en-US" dirty="0"/>
          </a:p>
        </p:txBody>
      </p:sp>
      <p:sp>
        <p:nvSpPr>
          <p:cNvPr id="4" name="Title 1"/>
          <p:cNvSpPr>
            <a:spLocks noGrp="1"/>
          </p:cNvSpPr>
          <p:nvPr>
            <p:ph type="title"/>
          </p:nvPr>
        </p:nvSpPr>
        <p:spPr/>
        <p:txBody>
          <a:bodyPr/>
          <a:lstStyle/>
          <a:p>
            <a:r>
              <a:rPr lang="en-US" dirty="0" smtClean="0">
                <a:solidFill>
                  <a:srgbClr val="FFC000"/>
                </a:solidFill>
              </a:rPr>
              <a:t>International Shocking Facts</a:t>
            </a:r>
            <a:endParaRPr lang="en-US" dirty="0">
              <a:solidFill>
                <a:srgbClr val="FFC000"/>
              </a:solidFill>
            </a:endParaRPr>
          </a:p>
        </p:txBody>
      </p:sp>
      <p:sp>
        <p:nvSpPr>
          <p:cNvPr id="2" name="TextBox 1"/>
          <p:cNvSpPr txBox="1"/>
          <p:nvPr/>
        </p:nvSpPr>
        <p:spPr>
          <a:xfrm>
            <a:off x="381000" y="6248400"/>
            <a:ext cx="8229600" cy="276999"/>
          </a:xfrm>
          <a:prstGeom prst="rect">
            <a:avLst/>
          </a:prstGeom>
          <a:noFill/>
        </p:spPr>
        <p:txBody>
          <a:bodyPr wrap="square" rtlCol="0">
            <a:spAutoFit/>
          </a:bodyPr>
          <a:lstStyle/>
          <a:p>
            <a:r>
              <a:rPr lang="en-US" sz="1200" dirty="0" err="1" smtClean="0">
                <a:solidFill>
                  <a:srgbClr val="FFFF00"/>
                </a:solidFill>
              </a:rPr>
              <a:t>Heydari</a:t>
            </a:r>
            <a:r>
              <a:rPr lang="en-US" sz="1200" dirty="0" smtClean="0">
                <a:solidFill>
                  <a:srgbClr val="FFFF00"/>
                </a:solidFill>
              </a:rPr>
              <a:t> GH.R, et al.  Smoking and diet in healthy adults: A cross-sectional study in Tehran. (2010)[Unpublished]</a:t>
            </a:r>
            <a:endParaRPr lang="en-US" sz="1200" dirty="0">
              <a:solidFill>
                <a:srgbClr val="FFFF00"/>
              </a:solidFill>
            </a:endParaRPr>
          </a:p>
        </p:txBody>
      </p:sp>
    </p:spTree>
    <p:extLst>
      <p:ext uri="{BB962C8B-B14F-4D97-AF65-F5344CB8AC3E}">
        <p14:creationId xmlns:p14="http://schemas.microsoft.com/office/powerpoint/2010/main" xmlns="" val="3623814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Shocking Facts in IRAN</a:t>
            </a:r>
            <a:endParaRPr lang="en-US" dirty="0">
              <a:solidFill>
                <a:srgbClr val="FFC000"/>
              </a:solidFill>
            </a:endParaRPr>
          </a:p>
        </p:txBody>
      </p:sp>
      <p:sp>
        <p:nvSpPr>
          <p:cNvPr id="3" name="Content Placeholder 2"/>
          <p:cNvSpPr>
            <a:spLocks noGrp="1"/>
          </p:cNvSpPr>
          <p:nvPr>
            <p:ph idx="1"/>
          </p:nvPr>
        </p:nvSpPr>
        <p:spPr>
          <a:xfrm>
            <a:off x="152400" y="1600200"/>
            <a:ext cx="8839200" cy="4709160"/>
          </a:xfrm>
        </p:spPr>
        <p:txBody>
          <a:bodyPr>
            <a:noAutofit/>
          </a:bodyPr>
          <a:lstStyle/>
          <a:p>
            <a:pPr>
              <a:buClr>
                <a:srgbClr val="FF0000"/>
              </a:buClr>
              <a:buSzPct val="72000"/>
              <a:buFont typeface="Wingdings" pitchFamily="2" charset="2"/>
              <a:buChar char="Ø"/>
            </a:pPr>
            <a:r>
              <a:rPr lang="en-US" sz="3000" dirty="0" smtClean="0"/>
              <a:t>26M Overweight, 48% of 15-65 y old people</a:t>
            </a:r>
          </a:p>
          <a:p>
            <a:pPr>
              <a:buClr>
                <a:srgbClr val="FF0000"/>
              </a:buClr>
              <a:buSzPct val="72000"/>
              <a:buFont typeface="Wingdings" pitchFamily="2" charset="2"/>
              <a:buChar char="Ø"/>
            </a:pPr>
            <a:r>
              <a:rPr lang="en-US" sz="3000" dirty="0" smtClean="0"/>
              <a:t>21000 </a:t>
            </a:r>
            <a:r>
              <a:rPr lang="en-US" sz="3000" dirty="0" smtClean="0"/>
              <a:t>annually</a:t>
            </a:r>
            <a:r>
              <a:rPr lang="en-US" sz="3000" dirty="0" smtClean="0"/>
              <a:t> </a:t>
            </a:r>
            <a:r>
              <a:rPr lang="en-US" sz="3000" dirty="0" smtClean="0"/>
              <a:t>die from overweight-related diseases</a:t>
            </a:r>
          </a:p>
          <a:p>
            <a:pPr>
              <a:buClr>
                <a:srgbClr val="FF0000"/>
              </a:buClr>
              <a:buSzPct val="72000"/>
              <a:buFont typeface="Wingdings" pitchFamily="2" charset="2"/>
              <a:buChar char="Ø"/>
            </a:pPr>
            <a:r>
              <a:rPr lang="en-US" sz="3000" dirty="0" smtClean="0"/>
              <a:t>24M have low physical activity</a:t>
            </a:r>
          </a:p>
          <a:p>
            <a:pPr>
              <a:buClr>
                <a:srgbClr val="FF0000"/>
              </a:buClr>
              <a:buSzPct val="72000"/>
              <a:buFont typeface="Wingdings" pitchFamily="2" charset="2"/>
              <a:buChar char="Ø"/>
            </a:pPr>
            <a:r>
              <a:rPr lang="en-US" sz="3000" dirty="0" smtClean="0"/>
              <a:t>15M suffer high serum lipids </a:t>
            </a:r>
            <a:r>
              <a:rPr lang="en-US" sz="3000" dirty="0" smtClean="0"/>
              <a:t>   31000 deaths/y</a:t>
            </a:r>
            <a:endParaRPr lang="en-US" sz="3000" dirty="0" smtClean="0"/>
          </a:p>
          <a:p>
            <a:pPr>
              <a:buClr>
                <a:srgbClr val="FF0000"/>
              </a:buClr>
              <a:buSzPct val="72000"/>
              <a:buFont typeface="Wingdings" pitchFamily="2" charset="2"/>
              <a:buChar char="Ø"/>
            </a:pPr>
            <a:r>
              <a:rPr lang="en-US" sz="3000" dirty="0" smtClean="0"/>
              <a:t>10% smoking </a:t>
            </a:r>
            <a:r>
              <a:rPr lang="en-US" sz="3000" dirty="0" smtClean="0"/>
              <a:t>rate     11000 deaths/y (75000?)</a:t>
            </a:r>
            <a:endParaRPr lang="en-US" sz="3000" dirty="0" smtClean="0"/>
          </a:p>
          <a:p>
            <a:pPr>
              <a:buClr>
                <a:srgbClr val="FF0000"/>
              </a:buClr>
              <a:buSzPct val="72000"/>
              <a:buFont typeface="Wingdings" pitchFamily="2" charset="2"/>
              <a:buChar char="Ø"/>
            </a:pPr>
            <a:r>
              <a:rPr lang="en-US" sz="3000" dirty="0" smtClean="0"/>
              <a:t>80% </a:t>
            </a:r>
            <a:r>
              <a:rPr lang="en-US" sz="3000" dirty="0" err="1" smtClean="0"/>
              <a:t>Ca-VitD</a:t>
            </a:r>
            <a:r>
              <a:rPr lang="en-US" sz="3000" dirty="0" smtClean="0"/>
              <a:t> deficiency in primary school</a:t>
            </a:r>
          </a:p>
          <a:p>
            <a:pPr>
              <a:buClr>
                <a:srgbClr val="FF0000"/>
              </a:buClr>
              <a:buSzPct val="72000"/>
              <a:buFont typeface="Wingdings" pitchFamily="2" charset="2"/>
              <a:buChar char="Ø"/>
            </a:pPr>
            <a:r>
              <a:rPr lang="en-US" sz="3000" dirty="0" smtClean="0"/>
              <a:t>30-40% Osteoporosis socially</a:t>
            </a:r>
          </a:p>
          <a:p>
            <a:pPr>
              <a:buClr>
                <a:srgbClr val="FF0000"/>
              </a:buClr>
              <a:buSzPct val="72000"/>
              <a:buFont typeface="Wingdings" pitchFamily="2" charset="2"/>
              <a:buChar char="Ø"/>
            </a:pPr>
            <a:endParaRPr lang="en-US" sz="3000" dirty="0" smtClean="0"/>
          </a:p>
          <a:p>
            <a:pPr>
              <a:buClr>
                <a:srgbClr val="FF0000"/>
              </a:buClr>
              <a:buSzPct val="72000"/>
              <a:buFont typeface="Wingdings" pitchFamily="2" charset="2"/>
              <a:buChar char="Ø"/>
            </a:pPr>
            <a:endParaRPr lang="en-US" sz="3000" dirty="0"/>
          </a:p>
        </p:txBody>
      </p:sp>
      <p:sp>
        <p:nvSpPr>
          <p:cNvPr id="4" name="TextBox 3"/>
          <p:cNvSpPr txBox="1"/>
          <p:nvPr/>
        </p:nvSpPr>
        <p:spPr>
          <a:xfrm>
            <a:off x="381000" y="6352401"/>
            <a:ext cx="6629400" cy="276999"/>
          </a:xfrm>
          <a:prstGeom prst="rect">
            <a:avLst/>
          </a:prstGeom>
          <a:noFill/>
        </p:spPr>
        <p:txBody>
          <a:bodyPr wrap="square" rtlCol="0">
            <a:spAutoFit/>
          </a:bodyPr>
          <a:lstStyle/>
          <a:p>
            <a:r>
              <a:rPr lang="en-US" sz="1200" dirty="0" smtClean="0"/>
              <a:t>MOH of Iran, 2013. On media</a:t>
            </a:r>
            <a:endParaRPr lang="en-US" sz="1200" dirty="0"/>
          </a:p>
        </p:txBody>
      </p:sp>
      <p:cxnSp>
        <p:nvCxnSpPr>
          <p:cNvPr id="6" name="Straight Arrow Connector 5"/>
          <p:cNvCxnSpPr/>
          <p:nvPr/>
        </p:nvCxnSpPr>
        <p:spPr>
          <a:xfrm>
            <a:off x="5730174" y="4000504"/>
            <a:ext cx="285752" cy="1588"/>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3857620" y="4570420"/>
            <a:ext cx="285752" cy="1588"/>
          </a:xfrm>
          <a:prstGeom prst="straightConnector1">
            <a:avLst/>
          </a:prstGeom>
          <a:ln>
            <a:solidFill>
              <a:srgbClr val="FFC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xmlns="" val="32576156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TLGS FACTS: Tehran(1991)</a:t>
            </a:r>
            <a:endParaRPr lang="en-US" dirty="0"/>
          </a:p>
        </p:txBody>
      </p:sp>
      <p:sp>
        <p:nvSpPr>
          <p:cNvPr id="3" name="Content Placeholder 2"/>
          <p:cNvSpPr>
            <a:spLocks noGrp="1"/>
          </p:cNvSpPr>
          <p:nvPr>
            <p:ph idx="1"/>
          </p:nvPr>
        </p:nvSpPr>
        <p:spPr>
          <a:xfrm>
            <a:off x="0" y="1600200"/>
            <a:ext cx="8991600" cy="5105400"/>
          </a:xfrm>
        </p:spPr>
        <p:txBody>
          <a:bodyPr>
            <a:normAutofit/>
          </a:bodyPr>
          <a:lstStyle/>
          <a:p>
            <a:r>
              <a:rPr lang="en-US" dirty="0" smtClean="0">
                <a:solidFill>
                  <a:srgbClr val="FFFF66"/>
                </a:solidFill>
              </a:rPr>
              <a:t>M, </a:t>
            </a:r>
            <a:r>
              <a:rPr lang="en-US" dirty="0" smtClean="0">
                <a:solidFill>
                  <a:srgbClr val="FFFF66"/>
                </a:solidFill>
              </a:rPr>
              <a:t>smoke 9 times at the peak ages comparing to </a:t>
            </a:r>
            <a:r>
              <a:rPr lang="en-US" dirty="0" smtClean="0">
                <a:solidFill>
                  <a:srgbClr val="FFFF66"/>
                </a:solidFill>
              </a:rPr>
              <a:t>F, </a:t>
            </a:r>
            <a:endParaRPr lang="en-US" dirty="0" smtClean="0">
              <a:solidFill>
                <a:srgbClr val="FFFF66"/>
              </a:solidFill>
            </a:endParaRPr>
          </a:p>
          <a:p>
            <a:r>
              <a:rPr lang="en-US" dirty="0" smtClean="0">
                <a:solidFill>
                  <a:srgbClr val="FFFF66"/>
                </a:solidFill>
              </a:rPr>
              <a:t>9</a:t>
            </a:r>
            <a:r>
              <a:rPr lang="en-US" dirty="0" smtClean="0">
                <a:solidFill>
                  <a:srgbClr val="FFFF66"/>
                </a:solidFill>
              </a:rPr>
              <a:t>% and 1.7% of men and women smoke&gt;1pack/day , respectively </a:t>
            </a:r>
          </a:p>
          <a:p>
            <a:r>
              <a:rPr lang="en-US" dirty="0" smtClean="0">
                <a:solidFill>
                  <a:srgbClr val="FFFF66"/>
                </a:solidFill>
              </a:rPr>
              <a:t>Overweight/obesity in &gt;60% over 19Y old</a:t>
            </a:r>
          </a:p>
          <a:p>
            <a:pPr lvl="1"/>
            <a:r>
              <a:rPr lang="en-US" dirty="0" smtClean="0">
                <a:solidFill>
                  <a:srgbClr val="FFFF66"/>
                </a:solidFill>
              </a:rPr>
              <a:t>50% of men; 68% of women</a:t>
            </a:r>
          </a:p>
          <a:p>
            <a:pPr lvl="1"/>
            <a:r>
              <a:rPr lang="en-US" dirty="0" smtClean="0">
                <a:solidFill>
                  <a:srgbClr val="FFFF66"/>
                </a:solidFill>
              </a:rPr>
              <a:t>Abdominal obesity in 90% of women &gt;50Y old</a:t>
            </a:r>
          </a:p>
          <a:p>
            <a:pPr lvl="1"/>
            <a:r>
              <a:rPr lang="en-US" dirty="0" smtClean="0">
                <a:solidFill>
                  <a:srgbClr val="FFFF66"/>
                </a:solidFill>
              </a:rPr>
              <a:t>Women double men for abdominal obesity at middle ages</a:t>
            </a:r>
          </a:p>
          <a:p>
            <a:r>
              <a:rPr lang="en-US" dirty="0" smtClean="0">
                <a:solidFill>
                  <a:srgbClr val="FFFF66"/>
                </a:solidFill>
              </a:rPr>
              <a:t>Adversely, Low-weight in 3 out of each 10 in Tehran </a:t>
            </a:r>
            <a:endParaRPr lang="en-US" dirty="0">
              <a:solidFill>
                <a:srgbClr val="FFFF66"/>
              </a:solidFill>
            </a:endParaRPr>
          </a:p>
        </p:txBody>
      </p:sp>
    </p:spTree>
    <p:extLst>
      <p:ext uri="{BB962C8B-B14F-4D97-AF65-F5344CB8AC3E}">
        <p14:creationId xmlns:p14="http://schemas.microsoft.com/office/powerpoint/2010/main" xmlns="" val="38440177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600200"/>
            <a:ext cx="8839200" cy="5029200"/>
          </a:xfrm>
        </p:spPr>
        <p:txBody>
          <a:bodyPr/>
          <a:lstStyle/>
          <a:p>
            <a:r>
              <a:rPr lang="en-US" dirty="0" smtClean="0">
                <a:solidFill>
                  <a:srgbClr val="FFFF66"/>
                </a:solidFill>
              </a:rPr>
              <a:t>High serum total cholesterol(≥240mg/dl) in 1 among 6 in Tehran at 4</a:t>
            </a:r>
            <a:r>
              <a:rPr lang="en-US" baseline="30000" dirty="0" smtClean="0">
                <a:solidFill>
                  <a:srgbClr val="FFFF66"/>
                </a:solidFill>
              </a:rPr>
              <a:t>th</a:t>
            </a:r>
            <a:r>
              <a:rPr lang="en-US" dirty="0" smtClean="0">
                <a:solidFill>
                  <a:srgbClr val="FFFF66"/>
                </a:solidFill>
              </a:rPr>
              <a:t> life decade; worse at 5</a:t>
            </a:r>
            <a:r>
              <a:rPr lang="en-US" baseline="30000" dirty="0" smtClean="0">
                <a:solidFill>
                  <a:srgbClr val="FFFF66"/>
                </a:solidFill>
              </a:rPr>
              <a:t>th</a:t>
            </a:r>
            <a:r>
              <a:rPr lang="en-US" dirty="0" smtClean="0">
                <a:solidFill>
                  <a:srgbClr val="FFFF66"/>
                </a:solidFill>
              </a:rPr>
              <a:t> decade: 1 out of 4 (growing with age)</a:t>
            </a:r>
          </a:p>
          <a:p>
            <a:r>
              <a:rPr lang="en-US" dirty="0" smtClean="0">
                <a:solidFill>
                  <a:srgbClr val="FFFF66"/>
                </a:solidFill>
              </a:rPr>
              <a:t>In some conditions, women double men in terms of serum total cholesterol concentration</a:t>
            </a:r>
          </a:p>
          <a:p>
            <a:r>
              <a:rPr lang="en-US" dirty="0" smtClean="0">
                <a:solidFill>
                  <a:srgbClr val="FFFF66"/>
                </a:solidFill>
              </a:rPr>
              <a:t>50% of participants in Tehran experience high serum LDL(≥130mg/dl)</a:t>
            </a:r>
          </a:p>
          <a:p>
            <a:r>
              <a:rPr lang="en-US" dirty="0" smtClean="0">
                <a:solidFill>
                  <a:srgbClr val="FFFF66"/>
                </a:solidFill>
              </a:rPr>
              <a:t>While, 25% high serum TG(≥200mg/dl)</a:t>
            </a:r>
          </a:p>
          <a:p>
            <a:r>
              <a:rPr lang="en-US" dirty="0" smtClean="0">
                <a:solidFill>
                  <a:srgbClr val="FFFF66"/>
                </a:solidFill>
              </a:rPr>
              <a:t>Women had higher fat; men had higher cholesterol consumption as energy source</a:t>
            </a:r>
          </a:p>
          <a:p>
            <a:endParaRPr lang="en-US" dirty="0">
              <a:solidFill>
                <a:srgbClr val="FFFF66"/>
              </a:solidFill>
            </a:endParaRPr>
          </a:p>
        </p:txBody>
      </p:sp>
      <p:sp>
        <p:nvSpPr>
          <p:cNvPr id="4" name="Title 1"/>
          <p:cNvSpPr>
            <a:spLocks noGrp="1"/>
          </p:cNvSpPr>
          <p:nvPr>
            <p:ph type="title"/>
          </p:nvPr>
        </p:nvSpPr>
        <p:spPr/>
        <p:txBody>
          <a:bodyPr/>
          <a:lstStyle/>
          <a:p>
            <a:r>
              <a:rPr lang="en-US" dirty="0" smtClean="0"/>
              <a:t>TLGS FACTS: Tehran(1991)</a:t>
            </a:r>
            <a:endParaRPr lang="en-US" dirty="0"/>
          </a:p>
        </p:txBody>
      </p:sp>
    </p:spTree>
    <p:extLst>
      <p:ext uri="{BB962C8B-B14F-4D97-AF65-F5344CB8AC3E}">
        <p14:creationId xmlns:p14="http://schemas.microsoft.com/office/powerpoint/2010/main" xmlns="" val="1917603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solidFill>
                  <a:srgbClr val="FFFF66"/>
                </a:solidFill>
              </a:rPr>
              <a:t>Calcium and iron deficient diets, especially among women</a:t>
            </a:r>
          </a:p>
          <a:p>
            <a:r>
              <a:rPr lang="en-US" dirty="0" smtClean="0">
                <a:solidFill>
                  <a:srgbClr val="FFFF66"/>
                </a:solidFill>
              </a:rPr>
              <a:t>Botanical iron sources are weak in access and absorption compared to animals’</a:t>
            </a:r>
            <a:endParaRPr lang="en-US" dirty="0">
              <a:solidFill>
                <a:srgbClr val="FFFF66"/>
              </a:solidFill>
            </a:endParaRPr>
          </a:p>
        </p:txBody>
      </p:sp>
      <p:sp>
        <p:nvSpPr>
          <p:cNvPr id="4" name="Title 1"/>
          <p:cNvSpPr>
            <a:spLocks noGrp="1"/>
          </p:cNvSpPr>
          <p:nvPr>
            <p:ph type="title"/>
          </p:nvPr>
        </p:nvSpPr>
        <p:spPr/>
        <p:txBody>
          <a:bodyPr/>
          <a:lstStyle/>
          <a:p>
            <a:r>
              <a:rPr lang="en-US" dirty="0" smtClean="0"/>
              <a:t>TLGS FACTS: Tehran(1991)</a:t>
            </a:r>
            <a:endParaRPr lang="en-US" dirty="0"/>
          </a:p>
        </p:txBody>
      </p:sp>
    </p:spTree>
    <p:extLst>
      <p:ext uri="{BB962C8B-B14F-4D97-AF65-F5344CB8AC3E}">
        <p14:creationId xmlns:p14="http://schemas.microsoft.com/office/powerpoint/2010/main" xmlns="" val="11603514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66FF"/>
                </a:solidFill>
              </a:rPr>
              <a:t>Additional Research</a:t>
            </a:r>
            <a:endParaRPr lang="en-US" dirty="0">
              <a:solidFill>
                <a:srgbClr val="FF66FF"/>
              </a:solidFill>
            </a:endParaRPr>
          </a:p>
        </p:txBody>
      </p:sp>
      <p:sp>
        <p:nvSpPr>
          <p:cNvPr id="3" name="Content Placeholder 2"/>
          <p:cNvSpPr>
            <a:spLocks noGrp="1"/>
          </p:cNvSpPr>
          <p:nvPr>
            <p:ph idx="1"/>
          </p:nvPr>
        </p:nvSpPr>
        <p:spPr/>
        <p:txBody>
          <a:bodyPr>
            <a:normAutofit lnSpcReduction="10000"/>
          </a:bodyPr>
          <a:lstStyle/>
          <a:p>
            <a:r>
              <a:rPr lang="en-US" dirty="0" smtClean="0">
                <a:solidFill>
                  <a:srgbClr val="FFFF00"/>
                </a:solidFill>
              </a:rPr>
              <a:t>2602 were studied cross-</a:t>
            </a:r>
            <a:r>
              <a:rPr lang="en-US" dirty="0" err="1" smtClean="0">
                <a:solidFill>
                  <a:srgbClr val="FFFF00"/>
                </a:solidFill>
              </a:rPr>
              <a:t>sectionally</a:t>
            </a:r>
            <a:r>
              <a:rPr lang="en-US" dirty="0" smtClean="0">
                <a:solidFill>
                  <a:srgbClr val="FFFF00"/>
                </a:solidFill>
              </a:rPr>
              <a:t> in 2010</a:t>
            </a:r>
          </a:p>
          <a:p>
            <a:r>
              <a:rPr lang="en-US" dirty="0" smtClean="0">
                <a:solidFill>
                  <a:srgbClr val="FFFF00"/>
                </a:solidFill>
              </a:rPr>
              <a:t>Positive correlation between smoking and unhealthy diet with OD=2.02 confirmed</a:t>
            </a:r>
          </a:p>
          <a:p>
            <a:r>
              <a:rPr lang="en-US" dirty="0" smtClean="0">
                <a:solidFill>
                  <a:srgbClr val="FFFF00"/>
                </a:solidFill>
              </a:rPr>
              <a:t>Means smokers use less healthy diets like vegetable and fruit as well as white and red meat</a:t>
            </a:r>
          </a:p>
          <a:p>
            <a:r>
              <a:rPr lang="en-US" dirty="0" smtClean="0">
                <a:solidFill>
                  <a:srgbClr val="FFFF00"/>
                </a:solidFill>
              </a:rPr>
              <a:t>Also means more junk food usage in smokers like fast foods</a:t>
            </a:r>
          </a:p>
          <a:p>
            <a:r>
              <a:rPr lang="en-US" dirty="0" smtClean="0">
                <a:solidFill>
                  <a:srgbClr val="FFFF00"/>
                </a:solidFill>
              </a:rPr>
              <a:t>Smokers had 28% unhealthy behavior and life style as well as ill bodies compared to 16% in non-smokers</a:t>
            </a:r>
            <a:endParaRPr lang="en-US" dirty="0">
              <a:solidFill>
                <a:srgbClr val="FFFF00"/>
              </a:solidFill>
            </a:endParaRPr>
          </a:p>
        </p:txBody>
      </p:sp>
      <p:sp>
        <p:nvSpPr>
          <p:cNvPr id="4" name="TextBox 3"/>
          <p:cNvSpPr txBox="1"/>
          <p:nvPr/>
        </p:nvSpPr>
        <p:spPr>
          <a:xfrm>
            <a:off x="381000" y="6248400"/>
            <a:ext cx="8229600" cy="276999"/>
          </a:xfrm>
          <a:prstGeom prst="rect">
            <a:avLst/>
          </a:prstGeom>
          <a:noFill/>
        </p:spPr>
        <p:txBody>
          <a:bodyPr wrap="square" rtlCol="0">
            <a:spAutoFit/>
          </a:bodyPr>
          <a:lstStyle/>
          <a:p>
            <a:r>
              <a:rPr lang="en-US" sz="1200" dirty="0" err="1" smtClean="0">
                <a:solidFill>
                  <a:srgbClr val="FFFF00"/>
                </a:solidFill>
              </a:rPr>
              <a:t>Heydari</a:t>
            </a:r>
            <a:r>
              <a:rPr lang="en-US" sz="1200" dirty="0" smtClean="0">
                <a:solidFill>
                  <a:srgbClr val="FFFF00"/>
                </a:solidFill>
              </a:rPr>
              <a:t> GH.R, et al.  Smoking and diet in healthy adults: A cross-sectional study in Tehran. (2010)[Unpublished]</a:t>
            </a:r>
            <a:endParaRPr lang="en-US" sz="1200" dirty="0">
              <a:solidFill>
                <a:srgbClr val="FFFF00"/>
              </a:solidFill>
            </a:endParaRPr>
          </a:p>
        </p:txBody>
      </p:sp>
    </p:spTree>
    <p:extLst>
      <p:ext uri="{BB962C8B-B14F-4D97-AF65-F5344CB8AC3E}">
        <p14:creationId xmlns:p14="http://schemas.microsoft.com/office/powerpoint/2010/main" xmlns="" val="3453004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143000"/>
          </a:xfrm>
        </p:spPr>
        <p:txBody>
          <a:bodyPr>
            <a:noAutofit/>
          </a:bodyPr>
          <a:lstStyle/>
          <a:p>
            <a:r>
              <a:rPr lang="en-US" sz="4000" dirty="0">
                <a:solidFill>
                  <a:srgbClr val="92D050"/>
                </a:solidFill>
              </a:rPr>
              <a:t>O</a:t>
            </a:r>
            <a:r>
              <a:rPr lang="en-US" sz="4000" dirty="0" smtClean="0">
                <a:solidFill>
                  <a:srgbClr val="92D050"/>
                </a:solidFill>
              </a:rPr>
              <a:t>besity; Smoking and more</a:t>
            </a:r>
            <a:r>
              <a:rPr lang="en-US" sz="1600" dirty="0" smtClean="0">
                <a:solidFill>
                  <a:srgbClr val="92D050"/>
                </a:solidFill>
              </a:rPr>
              <a:t/>
            </a:r>
            <a:br>
              <a:rPr lang="en-US" sz="1600" dirty="0" smtClean="0">
                <a:solidFill>
                  <a:srgbClr val="92D050"/>
                </a:solidFill>
              </a:rPr>
            </a:br>
            <a:r>
              <a:rPr lang="en-US" sz="2000" dirty="0">
                <a:solidFill>
                  <a:schemeClr val="tx1"/>
                </a:solidFill>
              </a:rPr>
              <a:t>Comparing the effects of obesity, overweight, smoking, and problem drinking on health care use and health </a:t>
            </a:r>
            <a:r>
              <a:rPr lang="en-US" sz="2000" dirty="0" smtClean="0">
                <a:solidFill>
                  <a:schemeClr val="tx1"/>
                </a:solidFill>
              </a:rPr>
              <a:t>status </a:t>
            </a:r>
            <a:r>
              <a:rPr lang="en-US" sz="2000" dirty="0">
                <a:solidFill>
                  <a:schemeClr val="tx1"/>
                </a:solidFill>
              </a:rPr>
              <a:t>in US (1997-1998</a:t>
            </a:r>
            <a:r>
              <a:rPr lang="en-US" sz="2000" dirty="0" smtClean="0">
                <a:solidFill>
                  <a:schemeClr val="tx1"/>
                </a:solidFill>
              </a:rPr>
              <a:t>)</a:t>
            </a:r>
            <a:r>
              <a:rPr lang="en-US" sz="2000" dirty="0" smtClean="0">
                <a:solidFill>
                  <a:srgbClr val="FFFF00"/>
                </a:solidFill>
              </a:rPr>
              <a:t> </a:t>
            </a:r>
            <a:r>
              <a:rPr lang="en-US" sz="1600" dirty="0">
                <a:solidFill>
                  <a:srgbClr val="FFFF00"/>
                </a:solidFill>
              </a:rPr>
              <a:t/>
            </a:r>
            <a:br>
              <a:rPr lang="en-US" sz="1600" dirty="0">
                <a:solidFill>
                  <a:srgbClr val="FFFF00"/>
                </a:solidFill>
              </a:rPr>
            </a:br>
            <a:endParaRPr lang="en-US" sz="1600" dirty="0">
              <a:solidFill>
                <a:srgbClr val="92D050"/>
              </a:solidFill>
            </a:endParaRPr>
          </a:p>
        </p:txBody>
      </p:sp>
      <p:sp>
        <p:nvSpPr>
          <p:cNvPr id="3" name="Content Placeholder 2"/>
          <p:cNvSpPr>
            <a:spLocks noGrp="1"/>
          </p:cNvSpPr>
          <p:nvPr>
            <p:ph idx="1"/>
          </p:nvPr>
        </p:nvSpPr>
        <p:spPr>
          <a:xfrm>
            <a:off x="457200" y="2362200"/>
            <a:ext cx="8229600" cy="5105400"/>
          </a:xfrm>
        </p:spPr>
        <p:txBody>
          <a:bodyPr>
            <a:normAutofit/>
          </a:bodyPr>
          <a:lstStyle/>
          <a:p>
            <a:r>
              <a:rPr lang="en-US" dirty="0" smtClean="0">
                <a:solidFill>
                  <a:srgbClr val="FFFF00"/>
                </a:solidFill>
              </a:rPr>
              <a:t>A </a:t>
            </a:r>
            <a:r>
              <a:rPr lang="en-US" dirty="0">
                <a:solidFill>
                  <a:srgbClr val="FFFF00"/>
                </a:solidFill>
              </a:rPr>
              <a:t>higher BMI, beginning in the upper range of the normal weight category, is associated with increased mortality and increased risk for coronary heart disease, osteoarthritis, diabetes mellitus, hypertension, and certain types of cancer. </a:t>
            </a:r>
          </a:p>
        </p:txBody>
      </p:sp>
      <p:sp>
        <p:nvSpPr>
          <p:cNvPr id="5" name="TextBox 4"/>
          <p:cNvSpPr txBox="1"/>
          <p:nvPr/>
        </p:nvSpPr>
        <p:spPr>
          <a:xfrm>
            <a:off x="228600" y="6324600"/>
            <a:ext cx="8763000" cy="646331"/>
          </a:xfrm>
          <a:prstGeom prst="rect">
            <a:avLst/>
          </a:prstGeom>
          <a:noFill/>
        </p:spPr>
        <p:txBody>
          <a:bodyPr wrap="square" rtlCol="0">
            <a:spAutoFit/>
          </a:bodyPr>
          <a:lstStyle/>
          <a:p>
            <a:r>
              <a:rPr lang="en-US" sz="1200" dirty="0"/>
              <a:t>Sturm R. The Effects of Obesity, Smoking, and Problem Drinking on Chronic Medical Problems and Health Care Costs. </a:t>
            </a:r>
            <a:r>
              <a:rPr lang="en-US" sz="1200" i="1" dirty="0"/>
              <a:t>Health Affairs.</a:t>
            </a:r>
            <a:r>
              <a:rPr lang="en-US" sz="1200" dirty="0"/>
              <a:t> 2002;21(2):245-253.</a:t>
            </a:r>
            <a:r>
              <a:rPr lang="en-US" sz="1200" i="1" dirty="0" smtClean="0"/>
              <a:t> </a:t>
            </a:r>
            <a:endParaRPr lang="en-US" sz="1200" dirty="0"/>
          </a:p>
          <a:p>
            <a:endParaRPr lang="en-US" sz="1200" dirty="0"/>
          </a:p>
        </p:txBody>
      </p:sp>
    </p:spTree>
    <p:extLst>
      <p:ext uri="{BB962C8B-B14F-4D97-AF65-F5344CB8AC3E}">
        <p14:creationId xmlns:p14="http://schemas.microsoft.com/office/powerpoint/2010/main" xmlns="" val="23707627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541</TotalTime>
  <Words>1110</Words>
  <Application>Microsoft Office PowerPoint</Application>
  <PresentationFormat>On-screen Show (4:3)</PresentationFormat>
  <Paragraphs>83</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Slide 1</vt:lpstr>
      <vt:lpstr>Life style, obesity,  and smoking</vt:lpstr>
      <vt:lpstr>International Shocking Facts</vt:lpstr>
      <vt:lpstr>Shocking Facts in IRAN</vt:lpstr>
      <vt:lpstr>TLGS FACTS: Tehran(1991)</vt:lpstr>
      <vt:lpstr>TLGS FACTS: Tehran(1991)</vt:lpstr>
      <vt:lpstr>TLGS FACTS: Tehran(1991)</vt:lpstr>
      <vt:lpstr>Additional Research</vt:lpstr>
      <vt:lpstr>Obesity; Smoking and more Comparing the effects of obesity, overweight, smoking, and problem drinking on health care use and health status in US (1997-1998)  </vt:lpstr>
      <vt:lpstr>Slide 10</vt:lpstr>
      <vt:lpstr>Obesity; Smoking and more</vt:lpstr>
      <vt:lpstr>Obesity; Smoking and more</vt:lpstr>
      <vt:lpstr>Obesity; Smoking and more</vt:lpstr>
      <vt:lpstr>Obesity-Smoking Obesity Combined With Exposure to Smoking May Pose New Health Concerns </vt:lpstr>
      <vt:lpstr>Obesity-Smoking</vt:lpstr>
      <vt:lpstr>Obesity-Smoking</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Mehran</dc:creator>
  <cp:lastModifiedBy>Appuser</cp:lastModifiedBy>
  <cp:revision>46</cp:revision>
  <dcterms:created xsi:type="dcterms:W3CDTF">2013-12-01T12:33:50Z</dcterms:created>
  <dcterms:modified xsi:type="dcterms:W3CDTF">2013-12-03T08:22:21Z</dcterms:modified>
</cp:coreProperties>
</file>