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60" r:id="rId4"/>
    <p:sldId id="261" r:id="rId5"/>
    <p:sldId id="262" r:id="rId6"/>
    <p:sldId id="259" r:id="rId7"/>
    <p:sldId id="264" r:id="rId8"/>
    <p:sldId id="263" r:id="rId9"/>
    <p:sldId id="265" r:id="rId10"/>
    <p:sldId id="267" r:id="rId11"/>
    <p:sldId id="268" r:id="rId12"/>
    <p:sldId id="390" r:id="rId13"/>
    <p:sldId id="266" r:id="rId14"/>
    <p:sldId id="269" r:id="rId15"/>
    <p:sldId id="391" r:id="rId16"/>
    <p:sldId id="277" r:id="rId17"/>
    <p:sldId id="281" r:id="rId18"/>
    <p:sldId id="282" r:id="rId19"/>
    <p:sldId id="310" r:id="rId20"/>
    <p:sldId id="319" r:id="rId21"/>
    <p:sldId id="331" r:id="rId22"/>
    <p:sldId id="296" r:id="rId23"/>
    <p:sldId id="270" r:id="rId24"/>
    <p:sldId id="384" r:id="rId25"/>
    <p:sldId id="274" r:id="rId26"/>
    <p:sldId id="275" r:id="rId27"/>
    <p:sldId id="273" r:id="rId28"/>
    <p:sldId id="392" r:id="rId29"/>
    <p:sldId id="278" r:id="rId30"/>
    <p:sldId id="312" r:id="rId31"/>
    <p:sldId id="317" r:id="rId32"/>
    <p:sldId id="316" r:id="rId33"/>
    <p:sldId id="393" r:id="rId34"/>
    <p:sldId id="271" r:id="rId35"/>
    <p:sldId id="283" r:id="rId36"/>
    <p:sldId id="334" r:id="rId37"/>
    <p:sldId id="284" r:id="rId38"/>
    <p:sldId id="276" r:id="rId39"/>
    <p:sldId id="330" r:id="rId40"/>
    <p:sldId id="286" r:id="rId41"/>
    <p:sldId id="272" r:id="rId42"/>
    <p:sldId id="320" r:id="rId43"/>
    <p:sldId id="289" r:id="rId44"/>
    <p:sldId id="288" r:id="rId45"/>
    <p:sldId id="298" r:id="rId46"/>
    <p:sldId id="301" r:id="rId47"/>
    <p:sldId id="291" r:id="rId48"/>
    <p:sldId id="297" r:id="rId49"/>
    <p:sldId id="302" r:id="rId50"/>
    <p:sldId id="321" r:id="rId51"/>
    <p:sldId id="332" r:id="rId52"/>
    <p:sldId id="394" r:id="rId53"/>
    <p:sldId id="303" r:id="rId54"/>
    <p:sldId id="322" r:id="rId55"/>
    <p:sldId id="323" r:id="rId56"/>
    <p:sldId id="279" r:id="rId57"/>
    <p:sldId id="280" r:id="rId58"/>
    <p:sldId id="304" r:id="rId59"/>
    <p:sldId id="305" r:id="rId60"/>
    <p:sldId id="309" r:id="rId61"/>
    <p:sldId id="306" r:id="rId62"/>
    <p:sldId id="314" r:id="rId63"/>
    <p:sldId id="307" r:id="rId64"/>
    <p:sldId id="315" r:id="rId65"/>
    <p:sldId id="318" r:id="rId66"/>
    <p:sldId id="290" r:id="rId67"/>
    <p:sldId id="313" r:id="rId68"/>
    <p:sldId id="325" r:id="rId69"/>
    <p:sldId id="326" r:id="rId70"/>
    <p:sldId id="327" r:id="rId71"/>
    <p:sldId id="324" r:id="rId72"/>
    <p:sldId id="385" r:id="rId73"/>
    <p:sldId id="347" r:id="rId74"/>
    <p:sldId id="395" r:id="rId75"/>
    <p:sldId id="348" r:id="rId76"/>
    <p:sldId id="357" r:id="rId77"/>
    <p:sldId id="358" r:id="rId78"/>
    <p:sldId id="359" r:id="rId79"/>
    <p:sldId id="360" r:id="rId80"/>
    <p:sldId id="363" r:id="rId81"/>
    <p:sldId id="361" r:id="rId82"/>
    <p:sldId id="362" r:id="rId83"/>
    <p:sldId id="364" r:id="rId84"/>
    <p:sldId id="366" r:id="rId85"/>
    <p:sldId id="396" r:id="rId86"/>
    <p:sldId id="368" r:id="rId87"/>
    <p:sldId id="367" r:id="rId88"/>
    <p:sldId id="365" r:id="rId89"/>
    <p:sldId id="369" r:id="rId90"/>
    <p:sldId id="370" r:id="rId91"/>
    <p:sldId id="354" r:id="rId92"/>
    <p:sldId id="355" r:id="rId93"/>
    <p:sldId id="397" r:id="rId94"/>
    <p:sldId id="349" r:id="rId95"/>
    <p:sldId id="387" r:id="rId96"/>
    <p:sldId id="389" r:id="rId97"/>
    <p:sldId id="398" r:id="rId98"/>
    <p:sldId id="350" r:id="rId99"/>
    <p:sldId id="351" r:id="rId100"/>
    <p:sldId id="352" r:id="rId101"/>
    <p:sldId id="399" r:id="rId102"/>
    <p:sldId id="353" r:id="rId103"/>
    <p:sldId id="382" r:id="rId104"/>
    <p:sldId id="386" r:id="rId105"/>
    <p:sldId id="372" r:id="rId106"/>
    <p:sldId id="371" r:id="rId107"/>
    <p:sldId id="373" r:id="rId108"/>
    <p:sldId id="374" r:id="rId109"/>
    <p:sldId id="375" r:id="rId110"/>
    <p:sldId id="376" r:id="rId111"/>
    <p:sldId id="378" r:id="rId112"/>
    <p:sldId id="377" r:id="rId113"/>
    <p:sldId id="379" r:id="rId114"/>
    <p:sldId id="300" r:id="rId115"/>
    <p:sldId id="380" r:id="rId116"/>
    <p:sldId id="381" r:id="rId117"/>
    <p:sldId id="388" r:id="rId118"/>
    <p:sldId id="403" r:id="rId119"/>
    <p:sldId id="335" r:id="rId120"/>
    <p:sldId id="336" r:id="rId121"/>
    <p:sldId id="337" r:id="rId122"/>
    <p:sldId id="338" r:id="rId123"/>
    <p:sldId id="339" r:id="rId124"/>
    <p:sldId id="340" r:id="rId125"/>
    <p:sldId id="341" r:id="rId126"/>
    <p:sldId id="342" r:id="rId127"/>
    <p:sldId id="343" r:id="rId128"/>
    <p:sldId id="329" r:id="rId129"/>
    <p:sldId id="383" r:id="rId130"/>
    <p:sldId id="295" r:id="rId131"/>
    <p:sldId id="400" r:id="rId132"/>
    <p:sldId id="401" r:id="rId133"/>
    <p:sldId id="402" r:id="rId134"/>
    <p:sldId id="333" r:id="rId135"/>
    <p:sldId id="328" r:id="rId136"/>
    <p:sldId id="311" r:id="rId137"/>
    <p:sldId id="287" r:id="rId138"/>
    <p:sldId id="292" r:id="rId139"/>
    <p:sldId id="293" r:id="rId140"/>
    <p:sldId id="294" r:id="rId1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54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p:cViewPr varScale="1">
        <p:scale>
          <a:sx n="92" d="100"/>
          <a:sy n="92" d="100"/>
        </p:scale>
        <p:origin x="402" y="90"/>
      </p:cViewPr>
      <p:guideLst/>
    </p:cSldViewPr>
  </p:slideViewPr>
  <p:notesTextViewPr>
    <p:cViewPr>
      <p:scale>
        <a:sx n="1" d="1"/>
        <a:sy n="1" d="1"/>
      </p:scale>
      <p:origin x="0" y="0"/>
    </p:cViewPr>
  </p:notesTextViewPr>
  <p:sorterViewPr>
    <p:cViewPr>
      <p:scale>
        <a:sx n="100" d="100"/>
        <a:sy n="100" d="100"/>
      </p:scale>
      <p:origin x="0" y="-3601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13/4/2016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13/4/2016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13/4/2016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13/4/2016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13/4/2016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13/4/2016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13/4/2016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13/4/2016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13/4/2016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13/4/2016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13/4/2016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13/4/2016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13/4/2016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13/4/2016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13/4/2016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13/4/2016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13/4/2016</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www.ncbi.nlm.nih.gov/pubmed?term=Lalla%20AM%5bAuthor%5d&amp;cauthor=true&amp;cauthor_uid=22313328" TargetMode="External"/><Relationship Id="rId2" Type="http://schemas.openxmlformats.org/officeDocument/2006/relationships/hyperlink" Target="http://www.ncbi.nlm.nih.gov/pubmed?term=Boer%20R%5bAuthor%5d&amp;cauthor=true&amp;cauthor_uid=22313328" TargetMode="External"/><Relationship Id="rId1" Type="http://schemas.openxmlformats.org/officeDocument/2006/relationships/slideLayout" Target="../slideLayouts/slideLayout2.xml"/><Relationship Id="rId4" Type="http://schemas.openxmlformats.org/officeDocument/2006/relationships/hyperlink" Target="http://www.ncbi.nlm.nih.gov/pubmed?term=Belozeroff%20V%5bAuthor%5d&amp;cauthor=true&amp;cauthor_uid=22313328" TargetMode="External"/></Relationships>
</file>

<file path=ppt/slides/_rels/slide111.xml.rels><?xml version="1.0" encoding="UTF-8" standalone="yes"?>
<Relationships xmlns="http://schemas.openxmlformats.org/package/2006/relationships"><Relationship Id="rId3" Type="http://schemas.openxmlformats.org/officeDocument/2006/relationships/hyperlink" Target="http://www.ncbi.nlm.nih.gov/pubmed?term=Carsi%20M%5bAuthor%5d&amp;cauthor=true&amp;cauthor_uid=22268372" TargetMode="External"/><Relationship Id="rId2" Type="http://schemas.openxmlformats.org/officeDocument/2006/relationships/hyperlink" Target="http://www.ncbi.nlm.nih.gov/pubmed?term=Iannazzo%20S%5bAuthor%5d&amp;cauthor=true&amp;cauthor_uid=22268372" TargetMode="External"/><Relationship Id="rId1" Type="http://schemas.openxmlformats.org/officeDocument/2006/relationships/slideLayout" Target="../slideLayouts/slideLayout2.xml"/><Relationship Id="rId4" Type="http://schemas.openxmlformats.org/officeDocument/2006/relationships/hyperlink" Target="http://www.ncbi.nlm.nih.gov/pubmed?term=Chiroli%20S%5bAuthor%5d&amp;cauthor=true&amp;cauthor_uid=22268372" TargetMode="External"/></Relationships>
</file>

<file path=ppt/slides/_rels/slide112.xml.rels><?xml version="1.0" encoding="UTF-8" standalone="yes"?>
<Relationships xmlns="http://schemas.openxmlformats.org/package/2006/relationships"><Relationship Id="rId3" Type="http://schemas.openxmlformats.org/officeDocument/2006/relationships/hyperlink" Target="http://www.ncbi.nlm.nih.gov/pubmed?term=Borker%20R%5bAuthor%5d&amp;cauthor=true&amp;cauthor_uid=18494747" TargetMode="External"/><Relationship Id="rId7" Type="http://schemas.openxmlformats.org/officeDocument/2006/relationships/hyperlink" Target="http://www.ncbi.nlm.nih.gov/pubmed?term=Palmer%20AJ%5bAuthor%5d&amp;cauthor=true&amp;cauthor_uid=18494747" TargetMode="External"/><Relationship Id="rId2" Type="http://schemas.openxmlformats.org/officeDocument/2006/relationships/hyperlink" Target="http://www.ncbi.nlm.nih.gov/pubmed?term=Ray%20JA%5bAuthor%5d&amp;cauthor=true&amp;cauthor_uid=18494747" TargetMode="External"/><Relationship Id="rId1" Type="http://schemas.openxmlformats.org/officeDocument/2006/relationships/slideLayout" Target="../slideLayouts/slideLayout2.xml"/><Relationship Id="rId6" Type="http://schemas.openxmlformats.org/officeDocument/2006/relationships/hyperlink" Target="http://www.ncbi.nlm.nih.gov/pubmed?term=Belozeroff%20V%5bAuthor%5d&amp;cauthor=true&amp;cauthor_uid=18494747" TargetMode="External"/><Relationship Id="rId5" Type="http://schemas.openxmlformats.org/officeDocument/2006/relationships/hyperlink" Target="http://www.ncbi.nlm.nih.gov/pubmed?term=Valentine%20WJ%5bAuthor%5d&amp;cauthor=true&amp;cauthor_uid=18494747" TargetMode="External"/><Relationship Id="rId4" Type="http://schemas.openxmlformats.org/officeDocument/2006/relationships/hyperlink" Target="http://www.ncbi.nlm.nih.gov/pubmed?term=Barber%20B%5bAuthor%5d&amp;cauthor=true&amp;cauthor_uid=18494747" TargetMode="External"/></Relationships>
</file>

<file path=ppt/slides/_rels/slide113.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em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104.emf"/><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69.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2.xml"/><Relationship Id="rId4" Type="http://schemas.openxmlformats.org/officeDocument/2006/relationships/image" Target="../media/image77.emf"/></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2.xml"/><Relationship Id="rId4" Type="http://schemas.openxmlformats.org/officeDocument/2006/relationships/image" Target="../media/image78.emf"/></Relationships>
</file>

<file path=ppt/slides/_rels/slide81.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2.xml"/><Relationship Id="rId4" Type="http://schemas.openxmlformats.org/officeDocument/2006/relationships/image" Target="../media/image79.emf"/></Relationships>
</file>

<file path=ppt/slides/_rels/slide82.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1.e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err="1" smtClean="0"/>
              <a:t>Cinacalcet</a:t>
            </a:r>
            <a:r>
              <a:rPr lang="en-US" dirty="0" smtClean="0"/>
              <a:t> and CKD</a:t>
            </a:r>
            <a:endParaRPr lang="en-US" dirty="0"/>
          </a:p>
        </p:txBody>
      </p:sp>
      <p:sp>
        <p:nvSpPr>
          <p:cNvPr id="3" name="Subtitle 2"/>
          <p:cNvSpPr>
            <a:spLocks noGrp="1"/>
          </p:cNvSpPr>
          <p:nvPr>
            <p:ph type="subTitle" idx="1"/>
          </p:nvPr>
        </p:nvSpPr>
        <p:spPr/>
        <p:txBody>
          <a:bodyPr/>
          <a:lstStyle/>
          <a:p>
            <a:pPr algn="ctr"/>
            <a:r>
              <a:rPr lang="en-US" dirty="0" smtClean="0"/>
              <a:t>Amir </a:t>
            </a:r>
            <a:r>
              <a:rPr lang="en-US" dirty="0" err="1" smtClean="0"/>
              <a:t>A.Nassiri</a:t>
            </a:r>
            <a:r>
              <a:rPr lang="en-US" dirty="0" smtClean="0"/>
              <a:t>, M.D, D.I.U</a:t>
            </a:r>
          </a:p>
          <a:p>
            <a:pPr algn="ctr"/>
            <a:r>
              <a:rPr lang="en-US" dirty="0" smtClean="0"/>
              <a:t>SBUMS</a:t>
            </a:r>
            <a:endParaRPr lang="en-US" dirty="0"/>
          </a:p>
        </p:txBody>
      </p:sp>
    </p:spTree>
    <p:extLst>
      <p:ext uri="{BB962C8B-B14F-4D97-AF65-F5344CB8AC3E}">
        <p14:creationId xmlns:p14="http://schemas.microsoft.com/office/powerpoint/2010/main" val="10372810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CKD</a:t>
            </a:r>
            <a:br>
              <a:rPr lang="en-US" dirty="0" smtClean="0"/>
            </a:br>
            <a:r>
              <a:rPr lang="en-US" sz="3200" i="1" dirty="0" smtClean="0"/>
              <a:t>a global public health problem</a:t>
            </a:r>
            <a:endParaRPr lang="en-US" sz="3200" i="1" dirty="0"/>
          </a:p>
        </p:txBody>
      </p:sp>
      <p:sp>
        <p:nvSpPr>
          <p:cNvPr id="3" name="Content Placeholder 2"/>
          <p:cNvSpPr>
            <a:spLocks noGrp="1"/>
          </p:cNvSpPr>
          <p:nvPr>
            <p:ph idx="1"/>
          </p:nvPr>
        </p:nvSpPr>
        <p:spPr/>
        <p:txBody>
          <a:bodyPr/>
          <a:lstStyle/>
          <a:p>
            <a:r>
              <a:rPr lang="en-US" dirty="0" smtClean="0"/>
              <a:t>Adverse outcomes:</a:t>
            </a:r>
          </a:p>
          <a:p>
            <a:endParaRPr lang="en-US" dirty="0" smtClean="0"/>
          </a:p>
          <a:p>
            <a:pPr marL="0" indent="0">
              <a:buNone/>
            </a:pPr>
            <a:r>
              <a:rPr lang="en-US" dirty="0" smtClean="0"/>
              <a:t>      a- Progressive loss of kidney function</a:t>
            </a:r>
          </a:p>
          <a:p>
            <a:endParaRPr lang="en-US" dirty="0"/>
          </a:p>
          <a:p>
            <a:pPr marL="0" indent="0">
              <a:buNone/>
            </a:pPr>
            <a:r>
              <a:rPr lang="en-US" dirty="0" smtClean="0"/>
              <a:t>      b- Cardiovascular diseases</a:t>
            </a:r>
          </a:p>
          <a:p>
            <a:pPr marL="0" indent="0">
              <a:buNone/>
            </a:pPr>
            <a:endParaRPr lang="en-US" dirty="0"/>
          </a:p>
          <a:p>
            <a:pPr marL="0" indent="0">
              <a:buNone/>
            </a:pPr>
            <a:r>
              <a:rPr lang="en-US" dirty="0"/>
              <a:t> </a:t>
            </a:r>
            <a:r>
              <a:rPr lang="en-US" dirty="0" smtClean="0"/>
              <a:t>     c- Disorders of bone &amp; mineral metabolism</a:t>
            </a:r>
          </a:p>
          <a:p>
            <a:endParaRPr lang="en-US" dirty="0"/>
          </a:p>
          <a:p>
            <a:pPr marL="0" indent="0">
              <a:buNone/>
            </a:pPr>
            <a:r>
              <a:rPr lang="en-US" dirty="0" smtClean="0"/>
              <a:t>      d- Premature death</a:t>
            </a:r>
            <a:endParaRPr lang="en-US" dirty="0"/>
          </a:p>
        </p:txBody>
      </p:sp>
    </p:spTree>
    <p:extLst>
      <p:ext uri="{BB962C8B-B14F-4D97-AF65-F5344CB8AC3E}">
        <p14:creationId xmlns:p14="http://schemas.microsoft.com/office/powerpoint/2010/main" val="284196942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Lesson from EVOLVE</a:t>
            </a:r>
            <a:endParaRPr lang="en-US" dirty="0"/>
          </a:p>
        </p:txBody>
      </p:sp>
      <p:sp>
        <p:nvSpPr>
          <p:cNvPr id="3" name="Content Placeholder 2"/>
          <p:cNvSpPr>
            <a:spLocks noGrp="1"/>
          </p:cNvSpPr>
          <p:nvPr>
            <p:ph idx="1"/>
          </p:nvPr>
        </p:nvSpPr>
        <p:spPr/>
        <p:txBody>
          <a:bodyPr/>
          <a:lstStyle/>
          <a:p>
            <a:pPr marL="0" indent="0" algn="ctr">
              <a:buNone/>
            </a:pPr>
            <a:r>
              <a:rPr lang="en-US" i="1" dirty="0" smtClean="0"/>
              <a:t>relying on “</a:t>
            </a:r>
            <a:r>
              <a:rPr lang="en-US" b="1" i="1" dirty="0" smtClean="0"/>
              <a:t>surrogate end-points</a:t>
            </a:r>
            <a:r>
              <a:rPr lang="en-US" i="1" dirty="0" smtClean="0"/>
              <a:t>” and “</a:t>
            </a:r>
            <a:r>
              <a:rPr lang="en-US" b="1" i="1" dirty="0" smtClean="0"/>
              <a:t>nonrandomized studies</a:t>
            </a:r>
            <a:r>
              <a:rPr lang="en-US" i="1" dirty="0" smtClean="0"/>
              <a:t>” </a:t>
            </a:r>
          </a:p>
          <a:p>
            <a:pPr marL="0" indent="0" algn="ctr">
              <a:buNone/>
            </a:pPr>
            <a:r>
              <a:rPr lang="en-US" i="1" dirty="0" smtClean="0"/>
              <a:t>to evaluate “</a:t>
            </a:r>
            <a:r>
              <a:rPr lang="en-US" b="1" i="1" dirty="0" smtClean="0"/>
              <a:t>treatment efficacy</a:t>
            </a:r>
            <a:r>
              <a:rPr lang="en-US" i="1" dirty="0" smtClean="0"/>
              <a:t>” for new intervention </a:t>
            </a:r>
          </a:p>
          <a:p>
            <a:pPr marL="0" indent="0" algn="ctr">
              <a:buNone/>
            </a:pPr>
            <a:r>
              <a:rPr lang="en-US" i="1" dirty="0" smtClean="0"/>
              <a:t>is likely to result in “</a:t>
            </a:r>
            <a:r>
              <a:rPr lang="en-US" b="1" i="1" dirty="0" smtClean="0"/>
              <a:t>unreliable estimate of clinical effectiveness</a:t>
            </a:r>
            <a:r>
              <a:rPr lang="en-US" i="1" dirty="0" smtClean="0"/>
              <a:t>”. </a:t>
            </a:r>
            <a:endParaRPr lang="en-US" i="1" dirty="0"/>
          </a:p>
          <a:p>
            <a:pPr marL="0" indent="0">
              <a:buNone/>
            </a:pPr>
            <a:r>
              <a:rPr lang="en-US" dirty="0" smtClean="0"/>
              <a:t>     </a:t>
            </a:r>
          </a:p>
          <a:p>
            <a:pPr marL="0" indent="0">
              <a:buNone/>
            </a:pPr>
            <a:endParaRPr lang="en-US" dirty="0" smtClean="0"/>
          </a:p>
          <a:p>
            <a:pPr marL="0" indent="0" algn="ctr">
              <a:buNone/>
            </a:pPr>
            <a:r>
              <a:rPr lang="en-US" i="1" dirty="0" smtClean="0"/>
              <a:t>leads to extensive use of interventions that do </a:t>
            </a:r>
            <a:r>
              <a:rPr lang="en-US" b="1" i="1" dirty="0" smtClean="0"/>
              <a:t>not improve population outcome</a:t>
            </a:r>
            <a:r>
              <a:rPr lang="en-US" i="1" dirty="0" smtClean="0"/>
              <a:t> (increase healthcare expenditures)</a:t>
            </a:r>
          </a:p>
          <a:p>
            <a:pPr algn="ctr"/>
            <a:endParaRPr lang="en-US" i="1" dirty="0"/>
          </a:p>
          <a:p>
            <a:endParaRPr lang="en-US" dirty="0" smtClean="0"/>
          </a:p>
          <a:p>
            <a:pPr marL="0" indent="0">
              <a:buNone/>
            </a:pPr>
            <a:r>
              <a:rPr lang="en-US" dirty="0"/>
              <a:t> </a:t>
            </a:r>
          </a:p>
        </p:txBody>
      </p:sp>
    </p:spTree>
    <p:extLst>
      <p:ext uri="{BB962C8B-B14F-4D97-AF65-F5344CB8AC3E}">
        <p14:creationId xmlns:p14="http://schemas.microsoft.com/office/powerpoint/2010/main" val="392449632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Lesson from EVOLVE</a:t>
            </a:r>
            <a:endParaRPr lang="en-US" dirty="0"/>
          </a:p>
        </p:txBody>
      </p:sp>
      <p:sp>
        <p:nvSpPr>
          <p:cNvPr id="3" name="Content Placeholder 2"/>
          <p:cNvSpPr>
            <a:spLocks noGrp="1"/>
          </p:cNvSpPr>
          <p:nvPr>
            <p:ph idx="1"/>
          </p:nvPr>
        </p:nvSpPr>
        <p:spPr/>
        <p:txBody>
          <a:bodyPr/>
          <a:lstStyle/>
          <a:p>
            <a:r>
              <a:rPr lang="en-US" dirty="0" smtClean="0"/>
              <a:t>The pathway from drug development to clinical use for </a:t>
            </a:r>
            <a:r>
              <a:rPr lang="en-US" dirty="0" err="1" smtClean="0"/>
              <a:t>cinacalcet</a:t>
            </a:r>
            <a:r>
              <a:rPr lang="en-US" dirty="0" smtClean="0"/>
              <a:t> remind us that:</a:t>
            </a:r>
          </a:p>
          <a:p>
            <a:pPr marL="0" indent="0">
              <a:buNone/>
            </a:pPr>
            <a:r>
              <a:rPr lang="en-US" dirty="0" smtClean="0"/>
              <a:t>      a- relying on “</a:t>
            </a:r>
            <a:r>
              <a:rPr lang="en-US" b="1" dirty="0" smtClean="0"/>
              <a:t>surrogate end-points</a:t>
            </a:r>
            <a:r>
              <a:rPr lang="en-US" dirty="0" smtClean="0"/>
              <a:t>” and “</a:t>
            </a:r>
            <a:r>
              <a:rPr lang="en-US" b="1" dirty="0" smtClean="0"/>
              <a:t>nonrandomized studies</a:t>
            </a:r>
            <a:r>
              <a:rPr lang="en-US" dirty="0" smtClean="0"/>
              <a:t>” to evaluate “</a:t>
            </a:r>
            <a:r>
              <a:rPr lang="en-US" b="1" dirty="0" smtClean="0"/>
              <a:t>treatment efficacy</a:t>
            </a:r>
            <a:r>
              <a:rPr lang="en-US" dirty="0" smtClean="0"/>
              <a:t>” for new intervention is likely to result in “</a:t>
            </a:r>
            <a:r>
              <a:rPr lang="en-US" b="1" i="1" dirty="0" smtClean="0"/>
              <a:t>unreliable estimate of clinical effectiveness</a:t>
            </a:r>
            <a:r>
              <a:rPr lang="en-US" dirty="0" smtClean="0"/>
              <a:t>”. </a:t>
            </a:r>
            <a:endParaRPr lang="en-US" dirty="0"/>
          </a:p>
          <a:p>
            <a:pPr marL="0" indent="0">
              <a:buNone/>
            </a:pPr>
            <a:r>
              <a:rPr lang="en-US" dirty="0" smtClean="0"/>
              <a:t>     b- this (in turn) leads to extensive use of interventions that do </a:t>
            </a:r>
            <a:r>
              <a:rPr lang="en-US" b="1" dirty="0" smtClean="0"/>
              <a:t>not improve population outcome</a:t>
            </a:r>
            <a:r>
              <a:rPr lang="en-US" dirty="0" smtClean="0"/>
              <a:t> (increase healthcare expenditures)</a:t>
            </a:r>
          </a:p>
          <a:p>
            <a:endParaRPr lang="en-US" dirty="0"/>
          </a:p>
          <a:p>
            <a:endParaRPr lang="en-US" dirty="0" smtClean="0"/>
          </a:p>
          <a:p>
            <a:r>
              <a:rPr lang="en-US" dirty="0"/>
              <a:t> </a:t>
            </a:r>
          </a:p>
        </p:txBody>
      </p:sp>
    </p:spTree>
    <p:extLst>
      <p:ext uri="{BB962C8B-B14F-4D97-AF65-F5344CB8AC3E}">
        <p14:creationId xmlns:p14="http://schemas.microsoft.com/office/powerpoint/2010/main" val="742891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NICE Guideline</a:t>
            </a:r>
            <a:endParaRPr lang="en-US" dirty="0"/>
          </a:p>
        </p:txBody>
      </p:sp>
      <p:sp>
        <p:nvSpPr>
          <p:cNvPr id="3" name="Content Placeholder 2"/>
          <p:cNvSpPr>
            <a:spLocks noGrp="1"/>
          </p:cNvSpPr>
          <p:nvPr>
            <p:ph idx="1"/>
          </p:nvPr>
        </p:nvSpPr>
        <p:spPr/>
        <p:txBody>
          <a:bodyPr/>
          <a:lstStyle/>
          <a:p>
            <a:r>
              <a:rPr lang="en-US" dirty="0" err="1" smtClean="0"/>
              <a:t>Cinacalcet</a:t>
            </a:r>
            <a:r>
              <a:rPr lang="en-US" dirty="0" smtClean="0"/>
              <a:t> should not be used for the routine </a:t>
            </a:r>
            <a:r>
              <a:rPr lang="en-US" dirty="0" err="1" smtClean="0"/>
              <a:t>ttt</a:t>
            </a:r>
            <a:r>
              <a:rPr lang="en-US" dirty="0" smtClean="0"/>
              <a:t> of elevated PTH in CKD pts</a:t>
            </a:r>
          </a:p>
          <a:p>
            <a:endParaRPr lang="en-US" dirty="0" smtClean="0"/>
          </a:p>
          <a:p>
            <a:r>
              <a:rPr lang="en-US" dirty="0" err="1" smtClean="0"/>
              <a:t>Cinacalcet</a:t>
            </a:r>
            <a:r>
              <a:rPr lang="en-US" dirty="0" smtClean="0"/>
              <a:t> use should be limited to people with </a:t>
            </a:r>
            <a:r>
              <a:rPr lang="en-US" b="1" dirty="0" smtClean="0"/>
              <a:t>elevated PTH refractory to Standard therapy</a:t>
            </a:r>
            <a:r>
              <a:rPr lang="en-US" dirty="0" smtClean="0"/>
              <a:t>, with </a:t>
            </a:r>
            <a:r>
              <a:rPr lang="en-US" u="sng" dirty="0" smtClean="0"/>
              <a:t>normal or high serum Ca</a:t>
            </a:r>
            <a:r>
              <a:rPr lang="en-US" dirty="0" smtClean="0"/>
              <a:t>, and in whom </a:t>
            </a:r>
            <a:r>
              <a:rPr lang="en-US" b="1" dirty="0" smtClean="0"/>
              <a:t>surgical </a:t>
            </a:r>
            <a:r>
              <a:rPr lang="en-US" b="1" dirty="0" err="1" smtClean="0"/>
              <a:t>PTx</a:t>
            </a:r>
            <a:r>
              <a:rPr lang="en-US" b="1" dirty="0" smtClean="0"/>
              <a:t> is contraindicated</a:t>
            </a:r>
            <a:endParaRPr lang="en-US" b="1" dirty="0"/>
          </a:p>
        </p:txBody>
      </p:sp>
    </p:spTree>
    <p:extLst>
      <p:ext uri="{BB962C8B-B14F-4D97-AF65-F5344CB8AC3E}">
        <p14:creationId xmlns:p14="http://schemas.microsoft.com/office/powerpoint/2010/main" val="32251787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EVOVLE, lag-censoring analysis</a:t>
            </a:r>
            <a:br>
              <a:rPr lang="en-US" dirty="0" smtClean="0"/>
            </a:br>
            <a:r>
              <a:rPr lang="en-US" sz="3200" dirty="0" smtClean="0"/>
              <a:t>“</a:t>
            </a:r>
            <a:r>
              <a:rPr lang="en-US" sz="2400" dirty="0" err="1" smtClean="0"/>
              <a:t>Cinacalcet</a:t>
            </a:r>
            <a:r>
              <a:rPr lang="en-US" sz="2400" dirty="0" smtClean="0"/>
              <a:t> vs placebo in controlling 2</a:t>
            </a:r>
            <a:r>
              <a:rPr lang="en-US" sz="2400" baseline="30000" dirty="0" smtClean="0"/>
              <a:t>nd</a:t>
            </a:r>
            <a:r>
              <a:rPr lang="en-US" sz="2400" dirty="0" smtClean="0"/>
              <a:t> HPT”</a:t>
            </a:r>
            <a:endParaRPr lang="en-US" sz="2400" dirty="0"/>
          </a:p>
        </p:txBody>
      </p:sp>
      <p:pic>
        <p:nvPicPr>
          <p:cNvPr id="4" name="Content Placeholder 3"/>
          <p:cNvPicPr>
            <a:picLocks noGrp="1" noChangeAspect="1"/>
          </p:cNvPicPr>
          <p:nvPr>
            <p:ph idx="1"/>
          </p:nvPr>
        </p:nvPicPr>
        <p:blipFill rotWithShape="1">
          <a:blip r:embed="rId2"/>
          <a:srcRect l="12037" t="20139" r="34838" b="11112"/>
          <a:stretch/>
        </p:blipFill>
        <p:spPr>
          <a:xfrm>
            <a:off x="2628900" y="2076371"/>
            <a:ext cx="4857913" cy="4191079"/>
          </a:xfrm>
        </p:spPr>
      </p:pic>
    </p:spTree>
    <p:extLst>
      <p:ext uri="{BB962C8B-B14F-4D97-AF65-F5344CB8AC3E}">
        <p14:creationId xmlns:p14="http://schemas.microsoft.com/office/powerpoint/2010/main" val="289859323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14864" y="70679"/>
            <a:ext cx="7386185" cy="6787321"/>
          </a:xfrm>
          <a:prstGeom prst="rect">
            <a:avLst/>
          </a:prstGeom>
        </p:spPr>
      </p:pic>
    </p:spTree>
    <p:extLst>
      <p:ext uri="{BB962C8B-B14F-4D97-AF65-F5344CB8AC3E}">
        <p14:creationId xmlns:p14="http://schemas.microsoft.com/office/powerpoint/2010/main" val="238645408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Unmasking EVOLVE</a:t>
            </a:r>
            <a:endParaRPr lang="en-US" dirty="0"/>
          </a:p>
        </p:txBody>
      </p:sp>
      <p:sp>
        <p:nvSpPr>
          <p:cNvPr id="3" name="Content Placeholder 2"/>
          <p:cNvSpPr>
            <a:spLocks noGrp="1"/>
          </p:cNvSpPr>
          <p:nvPr>
            <p:ph idx="1"/>
          </p:nvPr>
        </p:nvSpPr>
        <p:spPr/>
        <p:txBody>
          <a:bodyPr>
            <a:normAutofit fontScale="85000" lnSpcReduction="20000"/>
          </a:bodyPr>
          <a:lstStyle/>
          <a:p>
            <a:r>
              <a:rPr lang="en-US" b="1" dirty="0"/>
              <a:t>Extremely elevated Ca score </a:t>
            </a:r>
            <a:r>
              <a:rPr lang="en-US" dirty="0"/>
              <a:t>in both groups at baseline (considerable vascular damage may already have occurred – no time for change/reverse in vas Ca</a:t>
            </a:r>
            <a:r>
              <a:rPr lang="en-US" dirty="0" smtClean="0"/>
              <a:t>)</a:t>
            </a:r>
            <a:endParaRPr lang="en-US" dirty="0"/>
          </a:p>
          <a:p>
            <a:r>
              <a:rPr lang="en-US" dirty="0" err="1"/>
              <a:t>Vasc</a:t>
            </a:r>
            <a:r>
              <a:rPr lang="en-US" dirty="0"/>
              <a:t> Ca is just a marker of severe underlying vascular damage, it is not surprising that no clinical improvement were detected in </a:t>
            </a:r>
            <a:r>
              <a:rPr lang="en-US" dirty="0" smtClean="0"/>
              <a:t>EVOLVE</a:t>
            </a:r>
            <a:endParaRPr lang="en-US" dirty="0"/>
          </a:p>
          <a:p>
            <a:r>
              <a:rPr lang="en-US" dirty="0"/>
              <a:t>Many aspect of clinical </a:t>
            </a:r>
            <a:r>
              <a:rPr lang="en-US" dirty="0" err="1"/>
              <a:t>ttt</a:t>
            </a:r>
            <a:r>
              <a:rPr lang="en-US" dirty="0"/>
              <a:t> were not predefined (ex: the use of </a:t>
            </a:r>
            <a:r>
              <a:rPr lang="en-US" dirty="0" err="1"/>
              <a:t>Vit</a:t>
            </a:r>
            <a:r>
              <a:rPr lang="en-US" dirty="0"/>
              <a:t> D – which is associated with improved </a:t>
            </a:r>
            <a:r>
              <a:rPr lang="en-US" dirty="0" smtClean="0"/>
              <a:t>survival - </a:t>
            </a:r>
            <a:r>
              <a:rPr lang="en-US" dirty="0"/>
              <a:t>was lower in pts randomized to </a:t>
            </a:r>
            <a:r>
              <a:rPr lang="en-US" dirty="0" err="1" smtClean="0"/>
              <a:t>cinacalcet</a:t>
            </a:r>
            <a:r>
              <a:rPr lang="en-US" dirty="0" smtClean="0"/>
              <a:t>)</a:t>
            </a:r>
          </a:p>
          <a:p>
            <a:r>
              <a:rPr lang="en-US" b="1" dirty="0" smtClean="0"/>
              <a:t>High drop-outs </a:t>
            </a:r>
            <a:r>
              <a:rPr lang="en-US" dirty="0" smtClean="0"/>
              <a:t>(62%)</a:t>
            </a:r>
          </a:p>
          <a:p>
            <a:r>
              <a:rPr lang="en-US" b="1" dirty="0" smtClean="0"/>
              <a:t>Significant drop-ins </a:t>
            </a:r>
            <a:r>
              <a:rPr lang="en-US" dirty="0" smtClean="0"/>
              <a:t>(19%)</a:t>
            </a:r>
          </a:p>
          <a:p>
            <a:r>
              <a:rPr lang="en-US" dirty="0" smtClean="0"/>
              <a:t>Nominally significant decrease in incidence of the need for </a:t>
            </a:r>
            <a:r>
              <a:rPr lang="en-US" b="1" dirty="0" err="1" smtClean="0"/>
              <a:t>PTx</a:t>
            </a:r>
            <a:r>
              <a:rPr lang="en-US" dirty="0" smtClean="0"/>
              <a:t>, episodes of </a:t>
            </a:r>
            <a:r>
              <a:rPr lang="en-US" b="1" dirty="0" err="1" smtClean="0"/>
              <a:t>calciphylaxis</a:t>
            </a:r>
            <a:r>
              <a:rPr lang="en-US" dirty="0" smtClean="0"/>
              <a:t>, and clinically reported </a:t>
            </a:r>
            <a:r>
              <a:rPr lang="en-US" b="1" dirty="0" err="1" smtClean="0"/>
              <a:t>Fx</a:t>
            </a:r>
            <a:endParaRPr lang="en-US" b="1" dirty="0" smtClean="0"/>
          </a:p>
          <a:p>
            <a:r>
              <a:rPr lang="en-US" dirty="0" smtClean="0"/>
              <a:t>Re-estimated </a:t>
            </a:r>
            <a:r>
              <a:rPr lang="en-US" b="1" dirty="0" smtClean="0"/>
              <a:t>statistical power of only 54%</a:t>
            </a:r>
          </a:p>
          <a:p>
            <a:endParaRPr lang="en-US" b="1" i="1" dirty="0"/>
          </a:p>
          <a:p>
            <a:pPr marL="0" indent="0" algn="ctr">
              <a:buNone/>
            </a:pPr>
            <a:r>
              <a:rPr lang="en-US" b="1" i="1" dirty="0" err="1" smtClean="0"/>
              <a:t>Cinacalcet</a:t>
            </a:r>
            <a:r>
              <a:rPr lang="en-US" b="1" i="1" dirty="0" smtClean="0"/>
              <a:t>: not formally proven to improve all-cause mortality in </a:t>
            </a:r>
            <a:r>
              <a:rPr lang="en-US" b="1" i="1" dirty="0" err="1" smtClean="0"/>
              <a:t>HDx</a:t>
            </a:r>
            <a:r>
              <a:rPr lang="en-US" b="1" i="1" dirty="0" smtClean="0"/>
              <a:t> pts,</a:t>
            </a:r>
          </a:p>
          <a:p>
            <a:pPr marL="0" indent="0" algn="ctr">
              <a:buNone/>
            </a:pPr>
            <a:r>
              <a:rPr lang="en-US" b="1" i="1" dirty="0" smtClean="0"/>
              <a:t> BUT neither has a positive effect been formally ruled-out.</a:t>
            </a:r>
            <a:endParaRPr lang="en-US" b="1" i="1" dirty="0"/>
          </a:p>
        </p:txBody>
      </p:sp>
    </p:spTree>
    <p:extLst>
      <p:ext uri="{BB962C8B-B14F-4D97-AF65-F5344CB8AC3E}">
        <p14:creationId xmlns:p14="http://schemas.microsoft.com/office/powerpoint/2010/main" val="388595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wipe(down)">
                                      <p:cBhvr>
                                        <p:cTn id="7" dur="500"/>
                                        <p:tgtEl>
                                          <p:spTgt spid="3">
                                            <p:txEl>
                                              <p:pRg st="8" end="8"/>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9" end="9"/>
                                            </p:txEl>
                                          </p:spTgt>
                                        </p:tgtEl>
                                        <p:attrNameLst>
                                          <p:attrName>style.visibility</p:attrName>
                                        </p:attrNameLst>
                                      </p:cBhvr>
                                      <p:to>
                                        <p:strVal val="visible"/>
                                      </p:to>
                                    </p:set>
                                    <p:animEffect transition="in" filter="wipe(down)">
                                      <p:cBhvr>
                                        <p:cTn id="1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EVOLVE trial</a:t>
            </a:r>
            <a:endParaRPr lang="en-US" dirty="0"/>
          </a:p>
        </p:txBody>
      </p:sp>
      <p:sp>
        <p:nvSpPr>
          <p:cNvPr id="3" name="Content Placeholder 2"/>
          <p:cNvSpPr>
            <a:spLocks noGrp="1"/>
          </p:cNvSpPr>
          <p:nvPr>
            <p:ph idx="1"/>
          </p:nvPr>
        </p:nvSpPr>
        <p:spPr/>
        <p:txBody>
          <a:bodyPr/>
          <a:lstStyle/>
          <a:p>
            <a:r>
              <a:rPr lang="en-US" dirty="0" smtClean="0"/>
              <a:t>RCT, double blind</a:t>
            </a:r>
          </a:p>
          <a:p>
            <a:r>
              <a:rPr lang="en-US" dirty="0" smtClean="0"/>
              <a:t>Impact of </a:t>
            </a:r>
            <a:r>
              <a:rPr lang="en-US" dirty="0" err="1" smtClean="0"/>
              <a:t>cinacalcet</a:t>
            </a:r>
            <a:r>
              <a:rPr lang="en-US" dirty="0" smtClean="0"/>
              <a:t> on a composite endpoint in </a:t>
            </a:r>
            <a:r>
              <a:rPr lang="en-US" dirty="0" err="1" smtClean="0"/>
              <a:t>HDx</a:t>
            </a:r>
            <a:r>
              <a:rPr lang="en-US" dirty="0" smtClean="0"/>
              <a:t> pts.</a:t>
            </a:r>
          </a:p>
          <a:p>
            <a:r>
              <a:rPr lang="en-US" dirty="0" smtClean="0"/>
              <a:t>Composite endpoint: time to all-cause mortality, MI, hospitalization for U/A, CHF, peripheral vascular events</a:t>
            </a:r>
          </a:p>
          <a:p>
            <a:r>
              <a:rPr lang="en-US" dirty="0" err="1" smtClean="0"/>
              <a:t>Cinacalcet</a:t>
            </a:r>
            <a:r>
              <a:rPr lang="en-US" dirty="0" smtClean="0"/>
              <a:t> effect more pronounced among older pts (sign in post-hoc)</a:t>
            </a:r>
          </a:p>
          <a:p>
            <a:r>
              <a:rPr lang="en-US" dirty="0" err="1" smtClean="0"/>
              <a:t>Cinacalcet</a:t>
            </a:r>
            <a:r>
              <a:rPr lang="en-US" dirty="0" smtClean="0"/>
              <a:t> group: </a:t>
            </a:r>
            <a:endParaRPr lang="en-US" dirty="0"/>
          </a:p>
          <a:p>
            <a:r>
              <a:rPr lang="en-US" dirty="0" smtClean="0"/>
              <a:t>High dropout rate in both </a:t>
            </a:r>
            <a:r>
              <a:rPr lang="en-US" dirty="0" err="1" smtClean="0"/>
              <a:t>ttt</a:t>
            </a:r>
            <a:r>
              <a:rPr lang="en-US" dirty="0" smtClean="0"/>
              <a:t> groups and the number of pts who were prescribed </a:t>
            </a:r>
            <a:r>
              <a:rPr lang="en-US" dirty="0" err="1" smtClean="0"/>
              <a:t>cinacalcet</a:t>
            </a:r>
            <a:endParaRPr lang="en-US" dirty="0" smtClean="0"/>
          </a:p>
          <a:p>
            <a:r>
              <a:rPr lang="en-US" dirty="0" smtClean="0"/>
              <a:t>Extremely elevated Ca score in both groups at baseline (considerable vascular damage may already have occurred – no time for change/reverse in vas Ca)</a:t>
            </a:r>
            <a:endParaRPr lang="en-US" dirty="0"/>
          </a:p>
        </p:txBody>
      </p:sp>
    </p:spTree>
    <p:extLst>
      <p:ext uri="{BB962C8B-B14F-4D97-AF65-F5344CB8AC3E}">
        <p14:creationId xmlns:p14="http://schemas.microsoft.com/office/powerpoint/2010/main" val="2173832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EVOLVE</a:t>
            </a:r>
            <a:br>
              <a:rPr lang="en-US" dirty="0" smtClean="0"/>
            </a:br>
            <a:r>
              <a:rPr lang="en-US" dirty="0" smtClean="0"/>
              <a:t>post-hoc analysis</a:t>
            </a:r>
            <a:endParaRPr lang="en-US" dirty="0"/>
          </a:p>
        </p:txBody>
      </p:sp>
      <p:sp>
        <p:nvSpPr>
          <p:cNvPr id="3" name="Content Placeholder 2"/>
          <p:cNvSpPr>
            <a:spLocks noGrp="1"/>
          </p:cNvSpPr>
          <p:nvPr>
            <p:ph idx="1"/>
          </p:nvPr>
        </p:nvSpPr>
        <p:spPr/>
        <p:txBody>
          <a:bodyPr/>
          <a:lstStyle/>
          <a:p>
            <a:r>
              <a:rPr lang="en-US" dirty="0" smtClean="0"/>
              <a:t>After adjustment for imbalance, the effect became significant (HR=0.88)</a:t>
            </a:r>
          </a:p>
          <a:p>
            <a:r>
              <a:rPr lang="en-US" dirty="0" smtClean="0"/>
              <a:t>In a lag censoring analysis, </a:t>
            </a:r>
            <a:r>
              <a:rPr lang="en-US" dirty="0" err="1" smtClean="0"/>
              <a:t>ttt</a:t>
            </a:r>
            <a:r>
              <a:rPr lang="en-US" dirty="0" smtClean="0"/>
              <a:t> with </a:t>
            </a:r>
            <a:r>
              <a:rPr lang="en-US" dirty="0" err="1" smtClean="0"/>
              <a:t>cinacalcet</a:t>
            </a:r>
            <a:r>
              <a:rPr lang="en-US" dirty="0" smtClean="0"/>
              <a:t> yielded significance (HR: 0.85)</a:t>
            </a:r>
          </a:p>
          <a:p>
            <a:endParaRPr lang="en-US" dirty="0" smtClean="0"/>
          </a:p>
          <a:p>
            <a:endParaRPr lang="en-US" dirty="0"/>
          </a:p>
          <a:p>
            <a:pPr marL="0" indent="0" algn="ctr">
              <a:buNone/>
            </a:pPr>
            <a:r>
              <a:rPr lang="en-US" b="1" i="1" dirty="0" smtClean="0"/>
              <a:t>The post-hoc analyses in EVOLVE indicate a cardio-protective &amp; vascular protective effect of </a:t>
            </a:r>
            <a:r>
              <a:rPr lang="en-US" b="1" i="1" dirty="0" err="1" smtClean="0"/>
              <a:t>cinacalcet</a:t>
            </a:r>
            <a:r>
              <a:rPr lang="en-US" b="1" i="1" dirty="0" smtClean="0"/>
              <a:t>, in CKD-5D</a:t>
            </a:r>
            <a:endParaRPr lang="en-US" b="1" i="1" dirty="0"/>
          </a:p>
        </p:txBody>
      </p:sp>
    </p:spTree>
    <p:extLst>
      <p:ext uri="{BB962C8B-B14F-4D97-AF65-F5344CB8AC3E}">
        <p14:creationId xmlns:p14="http://schemas.microsoft.com/office/powerpoint/2010/main" val="2232816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Cinacalcet</a:t>
            </a:r>
            <a:r>
              <a:rPr lang="en-US" dirty="0" smtClean="0"/>
              <a:t> </a:t>
            </a:r>
            <a:br>
              <a:rPr lang="en-US" dirty="0" smtClean="0"/>
            </a:br>
            <a:r>
              <a:rPr lang="en-US" dirty="0" smtClean="0"/>
              <a:t>cost-utility analysis</a:t>
            </a:r>
            <a:endParaRPr lang="en-US" dirty="0"/>
          </a:p>
        </p:txBody>
      </p:sp>
      <p:sp>
        <p:nvSpPr>
          <p:cNvPr id="3" name="Content Placeholder 2"/>
          <p:cNvSpPr>
            <a:spLocks noGrp="1"/>
          </p:cNvSpPr>
          <p:nvPr>
            <p:ph idx="1"/>
          </p:nvPr>
        </p:nvSpPr>
        <p:spPr/>
        <p:txBody>
          <a:bodyPr>
            <a:normAutofit/>
          </a:bodyPr>
          <a:lstStyle/>
          <a:p>
            <a:r>
              <a:rPr lang="en-US" dirty="0" err="1" smtClean="0"/>
              <a:t>Cinacalcet</a:t>
            </a:r>
            <a:r>
              <a:rPr lang="en-US" dirty="0" smtClean="0"/>
              <a:t> is an expensive drug</a:t>
            </a:r>
          </a:p>
          <a:p>
            <a:endParaRPr lang="en-US" dirty="0"/>
          </a:p>
          <a:p>
            <a:r>
              <a:rPr lang="en-US" dirty="0" smtClean="0"/>
              <a:t>In US, 4 of the top 8 drugs for ESRD pts are used to treat 2</a:t>
            </a:r>
            <a:r>
              <a:rPr lang="en-US" baseline="30000" dirty="0" smtClean="0"/>
              <a:t>nd</a:t>
            </a:r>
            <a:r>
              <a:rPr lang="en-US" dirty="0" smtClean="0"/>
              <a:t> HPT</a:t>
            </a:r>
          </a:p>
          <a:p>
            <a:endParaRPr lang="en-US" dirty="0"/>
          </a:p>
          <a:p>
            <a:r>
              <a:rPr lang="en-US" dirty="0" err="1" smtClean="0"/>
              <a:t>Cinacalcet</a:t>
            </a:r>
            <a:r>
              <a:rPr lang="en-US" dirty="0" smtClean="0"/>
              <a:t> positioned at the 2</a:t>
            </a:r>
            <a:r>
              <a:rPr lang="en-US" baseline="30000" dirty="0" smtClean="0"/>
              <a:t>nd</a:t>
            </a:r>
            <a:r>
              <a:rPr lang="en-US" dirty="0" smtClean="0"/>
              <a:t> place of cost</a:t>
            </a:r>
          </a:p>
          <a:p>
            <a:endParaRPr lang="en-US" dirty="0" smtClean="0"/>
          </a:p>
          <a:p>
            <a:r>
              <a:rPr lang="en-US" dirty="0" smtClean="0"/>
              <a:t>Economic implications in the </a:t>
            </a:r>
            <a:r>
              <a:rPr lang="en-US" dirty="0" err="1" smtClean="0"/>
              <a:t>ttt</a:t>
            </a:r>
            <a:r>
              <a:rPr lang="en-US" dirty="0" smtClean="0"/>
              <a:t> of 2</a:t>
            </a:r>
            <a:r>
              <a:rPr lang="en-US" baseline="30000" dirty="0" smtClean="0"/>
              <a:t>nd</a:t>
            </a:r>
            <a:r>
              <a:rPr lang="en-US" dirty="0" smtClean="0"/>
              <a:t> HPT has produced mixed results</a:t>
            </a:r>
          </a:p>
          <a:p>
            <a:endParaRPr lang="en-US" dirty="0"/>
          </a:p>
          <a:p>
            <a:endParaRPr lang="en-US" dirty="0"/>
          </a:p>
        </p:txBody>
      </p:sp>
    </p:spTree>
    <p:extLst>
      <p:ext uri="{BB962C8B-B14F-4D97-AF65-F5344CB8AC3E}">
        <p14:creationId xmlns:p14="http://schemas.microsoft.com/office/powerpoint/2010/main" val="1676506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In </a:t>
            </a:r>
            <a:r>
              <a:rPr lang="en-US" dirty="0" err="1"/>
              <a:t>HDx</a:t>
            </a:r>
            <a:r>
              <a:rPr lang="en-US" dirty="0"/>
              <a:t> pts (Joy et al, </a:t>
            </a:r>
            <a:r>
              <a:rPr lang="en-US" i="1" dirty="0"/>
              <a:t>J </a:t>
            </a:r>
            <a:r>
              <a:rPr lang="en-US" i="1" dirty="0" err="1"/>
              <a:t>Manag</a:t>
            </a:r>
            <a:r>
              <a:rPr lang="en-US" i="1" dirty="0"/>
              <a:t> Care Pharm</a:t>
            </a:r>
            <a:r>
              <a:rPr lang="en-US" dirty="0"/>
              <a:t>, 2007)</a:t>
            </a:r>
          </a:p>
          <a:p>
            <a:pPr marL="0" indent="0">
              <a:buNone/>
            </a:pPr>
            <a:r>
              <a:rPr lang="en-US" dirty="0"/>
              <a:t>                </a:t>
            </a:r>
            <a:r>
              <a:rPr lang="en-US" sz="1600" dirty="0"/>
              <a:t>IV Calcitriol: 80$/</a:t>
            </a:r>
            <a:r>
              <a:rPr lang="en-US" sz="1600" dirty="0" err="1"/>
              <a:t>pt</a:t>
            </a:r>
            <a:r>
              <a:rPr lang="en-US" sz="1600" dirty="0"/>
              <a:t>/w</a:t>
            </a:r>
          </a:p>
          <a:p>
            <a:pPr marL="0" indent="0">
              <a:buNone/>
            </a:pPr>
            <a:r>
              <a:rPr lang="en-US" sz="1600" dirty="0"/>
              <a:t>                 </a:t>
            </a:r>
            <a:r>
              <a:rPr lang="en-US" sz="1600" dirty="0" err="1"/>
              <a:t>Cinacalcet</a:t>
            </a:r>
            <a:r>
              <a:rPr lang="en-US" sz="1600" dirty="0"/>
              <a:t>:   278$/</a:t>
            </a:r>
            <a:r>
              <a:rPr lang="en-US" sz="1600" dirty="0" err="1"/>
              <a:t>pt</a:t>
            </a:r>
            <a:r>
              <a:rPr lang="en-US" sz="1600" dirty="0"/>
              <a:t>/w</a:t>
            </a:r>
          </a:p>
          <a:p>
            <a:endParaRPr lang="en-US" dirty="0"/>
          </a:p>
          <a:p>
            <a:r>
              <a:rPr lang="en-US" dirty="0" err="1"/>
              <a:t>Cinacalcet</a:t>
            </a:r>
            <a:r>
              <a:rPr lang="en-US" dirty="0"/>
              <a:t> vs </a:t>
            </a:r>
            <a:r>
              <a:rPr lang="en-US" dirty="0" err="1"/>
              <a:t>PTx</a:t>
            </a:r>
            <a:r>
              <a:rPr lang="en-US" dirty="0"/>
              <a:t> for uncontrolled 2</a:t>
            </a:r>
            <a:r>
              <a:rPr lang="en-US" baseline="30000" dirty="0"/>
              <a:t>nd</a:t>
            </a:r>
            <a:r>
              <a:rPr lang="en-US" dirty="0"/>
              <a:t> HPT (Narayan et al, </a:t>
            </a:r>
            <a:r>
              <a:rPr lang="en-US" i="1" dirty="0"/>
              <a:t>Am J Kidney Dis</a:t>
            </a:r>
            <a:r>
              <a:rPr lang="en-US" dirty="0"/>
              <a:t>, 2007) </a:t>
            </a:r>
          </a:p>
          <a:p>
            <a:pPr marL="0" indent="0">
              <a:buNone/>
            </a:pPr>
            <a:r>
              <a:rPr lang="en-US" dirty="0"/>
              <a:t>                </a:t>
            </a:r>
            <a:r>
              <a:rPr lang="en-US" sz="1600" dirty="0" err="1"/>
              <a:t>Cinacalcet</a:t>
            </a:r>
            <a:r>
              <a:rPr lang="en-US" sz="1600" dirty="0"/>
              <a:t> is most cost-effective only for pts who are to remain on </a:t>
            </a:r>
          </a:p>
          <a:p>
            <a:pPr marL="0" indent="0">
              <a:buNone/>
            </a:pPr>
            <a:r>
              <a:rPr lang="en-US" sz="1600" dirty="0"/>
              <a:t>                  </a:t>
            </a:r>
            <a:r>
              <a:rPr lang="en-US" sz="1600" dirty="0" err="1"/>
              <a:t>HDx</a:t>
            </a:r>
            <a:r>
              <a:rPr lang="en-US" sz="1600" dirty="0"/>
              <a:t> for 7.5 </a:t>
            </a:r>
            <a:r>
              <a:rPr lang="en-US" sz="1600" dirty="0" err="1"/>
              <a:t>mo</a:t>
            </a:r>
            <a:r>
              <a:rPr lang="en-US" sz="1600" dirty="0"/>
              <a:t> or less</a:t>
            </a:r>
          </a:p>
          <a:p>
            <a:endParaRPr lang="en-US" dirty="0"/>
          </a:p>
        </p:txBody>
      </p:sp>
    </p:spTree>
    <p:extLst>
      <p:ext uri="{BB962C8B-B14F-4D97-AF65-F5344CB8AC3E}">
        <p14:creationId xmlns:p14="http://schemas.microsoft.com/office/powerpoint/2010/main" val="1927328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40% of CKD pts have CVD even before ESRD</a:t>
            </a:r>
          </a:p>
          <a:p>
            <a:r>
              <a:rPr lang="en-US" dirty="0" smtClean="0"/>
              <a:t>CKD is an key independent risk factor for CVD</a:t>
            </a:r>
          </a:p>
          <a:p>
            <a:r>
              <a:rPr lang="en-US" dirty="0" smtClean="0"/>
              <a:t>CKD pts are more likely to die from CVD than to develop ESRD</a:t>
            </a:r>
          </a:p>
          <a:p>
            <a:r>
              <a:rPr lang="en-US" dirty="0" smtClean="0"/>
              <a:t>50% 0f ESRD are unlikely to survive a CVD event</a:t>
            </a:r>
          </a:p>
          <a:p>
            <a:r>
              <a:rPr lang="en-US" dirty="0" smtClean="0"/>
              <a:t>The age-adjusted CVD mortality is x15-30 higher than the general population</a:t>
            </a:r>
          </a:p>
          <a:p>
            <a:r>
              <a:rPr lang="en-US" dirty="0" smtClean="0"/>
              <a:t>This is more profound in the 25-34 year age group (x500 increase in CVD mortality rate)</a:t>
            </a:r>
            <a:endParaRPr lang="en-US" dirty="0"/>
          </a:p>
        </p:txBody>
      </p:sp>
    </p:spTree>
    <p:extLst>
      <p:ext uri="{BB962C8B-B14F-4D97-AF65-F5344CB8AC3E}">
        <p14:creationId xmlns:p14="http://schemas.microsoft.com/office/powerpoint/2010/main" val="2233175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b="1" dirty="0">
                <a:solidFill>
                  <a:schemeClr val="tx1"/>
                </a:solidFill>
              </a:rPr>
              <a:t>Cost-effectiveness of </a:t>
            </a:r>
            <a:r>
              <a:rPr lang="en-US" sz="2400" b="1" dirty="0" err="1">
                <a:solidFill>
                  <a:schemeClr val="tx1"/>
                </a:solidFill>
              </a:rPr>
              <a:t>cinacalcet</a:t>
            </a:r>
            <a:r>
              <a:rPr lang="en-US" sz="2400" b="1" dirty="0">
                <a:solidFill>
                  <a:schemeClr val="tx1"/>
                </a:solidFill>
              </a:rPr>
              <a:t> in secondary hyperparathyroidism in the United </a:t>
            </a:r>
            <a:r>
              <a:rPr lang="en-US" sz="2400" b="1" dirty="0" smtClean="0">
                <a:solidFill>
                  <a:schemeClr val="tx1"/>
                </a:solidFill>
              </a:rPr>
              <a:t>States</a:t>
            </a:r>
            <a:br>
              <a:rPr lang="en-US" sz="2400" b="1" dirty="0" smtClean="0">
                <a:solidFill>
                  <a:schemeClr val="tx1"/>
                </a:solidFill>
              </a:rPr>
            </a:br>
            <a:r>
              <a:rPr lang="en-US" sz="2400" b="1" dirty="0">
                <a:solidFill>
                  <a:schemeClr val="tx1"/>
                </a:solidFill>
              </a:rPr>
              <a:t/>
            </a:r>
            <a:br>
              <a:rPr lang="en-US" sz="2400" b="1" dirty="0">
                <a:solidFill>
                  <a:schemeClr val="tx1"/>
                </a:solidFill>
              </a:rPr>
            </a:br>
            <a:r>
              <a:rPr lang="de-DE" sz="1600" u="sng" dirty="0">
                <a:solidFill>
                  <a:schemeClr val="tx1"/>
                </a:solidFill>
                <a:hlinkClick r:id="rId2"/>
              </a:rPr>
              <a:t>Boer </a:t>
            </a:r>
            <a:r>
              <a:rPr lang="de-DE" sz="1600" u="sng" dirty="0" smtClean="0">
                <a:solidFill>
                  <a:schemeClr val="tx1"/>
                </a:solidFill>
                <a:hlinkClick r:id="rId2"/>
              </a:rPr>
              <a:t>R</a:t>
            </a:r>
            <a:r>
              <a:rPr lang="de-DE" sz="1600" dirty="0" smtClean="0">
                <a:solidFill>
                  <a:schemeClr val="tx1"/>
                </a:solidFill>
              </a:rPr>
              <a:t>,</a:t>
            </a:r>
            <a:r>
              <a:rPr lang="de-DE" sz="1600" dirty="0">
                <a:solidFill>
                  <a:schemeClr val="tx1"/>
                </a:solidFill>
              </a:rPr>
              <a:t> </a:t>
            </a:r>
            <a:r>
              <a:rPr lang="de-DE" sz="1600" u="sng" dirty="0">
                <a:solidFill>
                  <a:schemeClr val="tx1"/>
                </a:solidFill>
                <a:hlinkClick r:id="rId3"/>
              </a:rPr>
              <a:t>Lalla AM</a:t>
            </a:r>
            <a:r>
              <a:rPr lang="de-DE" sz="1600" dirty="0">
                <a:solidFill>
                  <a:schemeClr val="tx1"/>
                </a:solidFill>
              </a:rPr>
              <a:t>, </a:t>
            </a:r>
            <a:r>
              <a:rPr lang="de-DE" sz="1600" u="sng" dirty="0">
                <a:solidFill>
                  <a:schemeClr val="tx1"/>
                </a:solidFill>
                <a:hlinkClick r:id="rId4"/>
              </a:rPr>
              <a:t>Belozeroff </a:t>
            </a:r>
            <a:r>
              <a:rPr lang="de-DE" sz="1600" u="sng" dirty="0" smtClean="0">
                <a:solidFill>
                  <a:schemeClr val="tx1"/>
                </a:solidFill>
                <a:hlinkClick r:id="rId4"/>
              </a:rPr>
              <a:t>V</a:t>
            </a:r>
            <a:r>
              <a:rPr lang="de-DE" sz="1600" dirty="0">
                <a:solidFill>
                  <a:schemeClr val="tx1"/>
                </a:solidFill>
              </a:rPr>
              <a:t> </a:t>
            </a:r>
            <a:r>
              <a:rPr lang="de-DE" sz="1600" dirty="0" smtClean="0">
                <a:solidFill>
                  <a:schemeClr val="tx1"/>
                </a:solidFill>
              </a:rPr>
              <a:t>                                                              </a:t>
            </a:r>
            <a:r>
              <a:rPr lang="de-DE" sz="1600" i="1" dirty="0" smtClean="0">
                <a:solidFill>
                  <a:schemeClr val="tx1"/>
                </a:solidFill>
              </a:rPr>
              <a:t>J Med Econ </a:t>
            </a:r>
            <a:r>
              <a:rPr lang="de-DE" sz="1600" dirty="0" smtClean="0">
                <a:solidFill>
                  <a:schemeClr val="tx1"/>
                </a:solidFill>
              </a:rPr>
              <a:t>2012</a:t>
            </a:r>
            <a:br>
              <a:rPr lang="de-DE" sz="1600" dirty="0" smtClean="0">
                <a:solidFill>
                  <a:schemeClr val="tx1"/>
                </a:solidFill>
              </a:rPr>
            </a:br>
            <a:r>
              <a:rPr lang="de-DE" sz="1600" dirty="0">
                <a:solidFill>
                  <a:schemeClr val="tx1"/>
                </a:solidFill>
              </a:rPr>
              <a:t/>
            </a:r>
            <a:br>
              <a:rPr lang="de-DE" sz="1600" dirty="0">
                <a:solidFill>
                  <a:schemeClr val="tx1"/>
                </a:solidFill>
              </a:rPr>
            </a:br>
            <a:r>
              <a:rPr lang="de-DE" sz="1600" dirty="0" smtClean="0">
                <a:solidFill>
                  <a:schemeClr val="tx1"/>
                </a:solidFill>
              </a:rPr>
              <a:t/>
            </a:r>
            <a:br>
              <a:rPr lang="de-DE" sz="1600" dirty="0" smtClean="0">
                <a:solidFill>
                  <a:schemeClr val="tx1"/>
                </a:solidFill>
              </a:rPr>
            </a:br>
            <a:endParaRPr lang="en-US" sz="1600" dirty="0">
              <a:solidFill>
                <a:schemeClr val="tx1"/>
              </a:solidFill>
            </a:endParaRPr>
          </a:p>
        </p:txBody>
      </p:sp>
      <p:sp>
        <p:nvSpPr>
          <p:cNvPr id="3" name="Content Placeholder 2"/>
          <p:cNvSpPr>
            <a:spLocks noGrp="1"/>
          </p:cNvSpPr>
          <p:nvPr>
            <p:ph idx="1"/>
          </p:nvPr>
        </p:nvSpPr>
        <p:spPr/>
        <p:txBody>
          <a:bodyPr>
            <a:normAutofit fontScale="25000" lnSpcReduction="20000"/>
          </a:bodyPr>
          <a:lstStyle/>
          <a:p>
            <a:pPr marL="0" indent="0">
              <a:buNone/>
            </a:pPr>
            <a:r>
              <a:rPr lang="en-US" sz="4000" b="1" dirty="0" smtClean="0"/>
              <a:t>Abstract</a:t>
            </a:r>
          </a:p>
          <a:p>
            <a:pPr marL="0" indent="0">
              <a:buNone/>
            </a:pPr>
            <a:r>
              <a:rPr lang="en-US" sz="4000" b="1" cap="all" dirty="0" smtClean="0"/>
              <a:t>OBJECTIVE</a:t>
            </a:r>
            <a:r>
              <a:rPr lang="en-US" sz="4000" b="1" cap="all" dirty="0"/>
              <a:t>:</a:t>
            </a:r>
          </a:p>
          <a:p>
            <a:pPr marL="0" indent="0">
              <a:buNone/>
            </a:pPr>
            <a:r>
              <a:rPr lang="en-US" sz="4000" dirty="0" err="1"/>
              <a:t>Cinacalcet</a:t>
            </a:r>
            <a:r>
              <a:rPr lang="en-US" sz="4000" dirty="0"/>
              <a:t> has been used in controlling secondary hyperparathyroidism (SHPT) in dialysis patients since 2004, but its full economic evaluation has not been conducted from the US perspective. This study assesses the cost-effectiveness of </a:t>
            </a:r>
            <a:r>
              <a:rPr lang="en-US" sz="4000" dirty="0" err="1"/>
              <a:t>cinacalcet</a:t>
            </a:r>
            <a:r>
              <a:rPr lang="en-US" sz="4000" dirty="0"/>
              <a:t> and low-dose vitamin D for the treatment of SHPT in dialysis patients compared with flexible vitamin </a:t>
            </a:r>
            <a:r>
              <a:rPr lang="en-US" sz="4000" dirty="0" smtClean="0"/>
              <a:t>D.</a:t>
            </a:r>
          </a:p>
          <a:p>
            <a:pPr marL="0" indent="0">
              <a:buNone/>
            </a:pPr>
            <a:r>
              <a:rPr lang="en-US" sz="4000" b="1" cap="all" dirty="0" smtClean="0"/>
              <a:t>METHODS</a:t>
            </a:r>
            <a:r>
              <a:rPr lang="en-US" sz="4000" b="1" cap="all" dirty="0"/>
              <a:t>:</a:t>
            </a:r>
          </a:p>
          <a:p>
            <a:pPr marL="0" indent="0">
              <a:buNone/>
            </a:pPr>
            <a:r>
              <a:rPr lang="en-US" sz="4000" dirty="0"/>
              <a:t>A lifetime patient-level simulation model was developed using ADVANCE trial data, including biomarker levels: parathyroid hormone, calcium, and phosphorus. The impact of the biomarkers on mortality, cardiovascular events, fractures, and </a:t>
            </a:r>
            <a:r>
              <a:rPr lang="en-US" sz="4000" dirty="0" err="1"/>
              <a:t>parathyroidectomy</a:t>
            </a:r>
            <a:r>
              <a:rPr lang="en-US" sz="4000" dirty="0"/>
              <a:t> were estimated from literature: Block, an observational study; Cunningham, a combined analysis of four randomized trials of </a:t>
            </a:r>
            <a:r>
              <a:rPr lang="en-US" sz="4000" dirty="0" err="1"/>
              <a:t>cinacalcet</a:t>
            </a:r>
            <a:r>
              <a:rPr lang="en-US" sz="4000" dirty="0"/>
              <a:t>; and </a:t>
            </a:r>
            <a:r>
              <a:rPr lang="en-US" sz="4000" dirty="0" err="1"/>
              <a:t>Danese</a:t>
            </a:r>
            <a:r>
              <a:rPr lang="en-US" sz="4000" dirty="0"/>
              <a:t>, a study investigating the effect of duration in recommended targets. Baseline event rates were derived from the large dialysis organizations registries. One-way and probabilistic sensitivity analyses (PSA) were conducted.</a:t>
            </a:r>
          </a:p>
          <a:p>
            <a:pPr marL="0" indent="0">
              <a:buNone/>
            </a:pPr>
            <a:r>
              <a:rPr lang="en-US" sz="4000" b="1" cap="all" dirty="0"/>
              <a:t>RESULTS:</a:t>
            </a:r>
          </a:p>
          <a:p>
            <a:pPr marL="0" indent="0">
              <a:buNone/>
            </a:pPr>
            <a:r>
              <a:rPr lang="en-US" sz="4000" dirty="0"/>
              <a:t>The cost-effectiveness ratio for </a:t>
            </a:r>
            <a:r>
              <a:rPr lang="en-US" sz="4000" dirty="0" err="1"/>
              <a:t>cinacalcet</a:t>
            </a:r>
            <a:r>
              <a:rPr lang="en-US" sz="4000" dirty="0"/>
              <a:t> compared with standard of care (vitamin D and phosphate binders) was $54,560 and $72,456/quality-adjusted-life-year (QALY) gained or an incremental cost of $3155 and $2638 per year alive for the Block and </a:t>
            </a:r>
            <a:r>
              <a:rPr lang="en-US" sz="4000" dirty="0" err="1"/>
              <a:t>Danese</a:t>
            </a:r>
            <a:r>
              <a:rPr lang="en-US" sz="4000" dirty="0"/>
              <a:t> variants, respectively. In the Cunningham variant, cost-effectiveness ratio for </a:t>
            </a:r>
            <a:r>
              <a:rPr lang="en-US" sz="4000" dirty="0" err="1"/>
              <a:t>cinacalcet</a:t>
            </a:r>
            <a:r>
              <a:rPr lang="en-US" sz="4000" dirty="0"/>
              <a:t> was $5064/QALY gained or a cost saving of $1068 per year. The difference in the results of the Cunningham variant vs other variants can be explained by the favorable impact of </a:t>
            </a:r>
            <a:r>
              <a:rPr lang="en-US" sz="4000" dirty="0" err="1"/>
              <a:t>cinacalcet</a:t>
            </a:r>
            <a:r>
              <a:rPr lang="en-US" sz="4000" dirty="0"/>
              <a:t> on outcomes, specifically cardiovascular events observed in the Cunningham study. The PSA showed 98% likelihood for </a:t>
            </a:r>
            <a:r>
              <a:rPr lang="en-US" sz="4000" dirty="0" err="1"/>
              <a:t>cinacalcet</a:t>
            </a:r>
            <a:r>
              <a:rPr lang="en-US" sz="4000" dirty="0"/>
              <a:t> to be cost-effective at $100,000/QALY threshold.</a:t>
            </a:r>
          </a:p>
          <a:p>
            <a:pPr marL="0" indent="0">
              <a:buNone/>
            </a:pPr>
            <a:r>
              <a:rPr lang="en-US" sz="4000" b="1" cap="all" dirty="0"/>
              <a:t>LIMITATIONS:</a:t>
            </a:r>
          </a:p>
          <a:p>
            <a:pPr marL="0" indent="0">
              <a:buNone/>
            </a:pPr>
            <a:r>
              <a:rPr lang="en-US" sz="4000" dirty="0"/>
              <a:t>Observational data assessing effects on clinical outcomes, trial restriction to use calcium-containing phosphate binders, no utility data in SHPT dialysis population, and insufficient evidence on long-term impact of </a:t>
            </a:r>
            <a:r>
              <a:rPr lang="en-US" sz="4000" dirty="0" err="1"/>
              <a:t>cinacalcet</a:t>
            </a:r>
            <a:r>
              <a:rPr lang="en-US" sz="4000" dirty="0"/>
              <a:t> and vitamin D on biochemical markers.</a:t>
            </a:r>
          </a:p>
          <a:p>
            <a:pPr marL="0" indent="0">
              <a:buNone/>
            </a:pPr>
            <a:r>
              <a:rPr lang="en-US" sz="4000" b="1" cap="all" dirty="0"/>
              <a:t>CONCLUSIONS:</a:t>
            </a:r>
          </a:p>
          <a:p>
            <a:pPr marL="0" indent="0">
              <a:buNone/>
            </a:pPr>
            <a:r>
              <a:rPr lang="en-US" sz="4000" dirty="0" err="1">
                <a:solidFill>
                  <a:srgbClr val="FF0000"/>
                </a:solidFill>
              </a:rPr>
              <a:t>Cinacalcet</a:t>
            </a:r>
            <a:r>
              <a:rPr lang="en-US" sz="4000" dirty="0">
                <a:solidFill>
                  <a:srgbClr val="FF0000"/>
                </a:solidFill>
              </a:rPr>
              <a:t> treatment is cost-effective for treatment of SHPT in the US</a:t>
            </a:r>
            <a:r>
              <a:rPr lang="en-US" sz="4000" dirty="0"/>
              <a:t>. Due to cost offsets, </a:t>
            </a:r>
            <a:r>
              <a:rPr lang="en-US" sz="4000" dirty="0" err="1"/>
              <a:t>cinacalcet</a:t>
            </a:r>
            <a:r>
              <a:rPr lang="en-US" sz="4000" dirty="0"/>
              <a:t> can reduce annual costs in some scenarios.</a:t>
            </a:r>
          </a:p>
          <a:p>
            <a:endParaRPr lang="en-US" dirty="0"/>
          </a:p>
        </p:txBody>
      </p:sp>
    </p:spTree>
    <p:extLst>
      <p:ext uri="{BB962C8B-B14F-4D97-AF65-F5344CB8AC3E}">
        <p14:creationId xmlns:p14="http://schemas.microsoft.com/office/powerpoint/2010/main" val="49500325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484909"/>
            <a:ext cx="8596668" cy="1320800"/>
          </a:xfrm>
        </p:spPr>
        <p:txBody>
          <a:bodyPr>
            <a:noAutofit/>
          </a:bodyPr>
          <a:lstStyle/>
          <a:p>
            <a:r>
              <a:rPr lang="en-US" sz="2400" b="1" dirty="0">
                <a:solidFill>
                  <a:schemeClr val="tx1"/>
                </a:solidFill>
              </a:rPr>
              <a:t>A cost-utility analysis of </a:t>
            </a:r>
            <a:r>
              <a:rPr lang="en-US" sz="2400" b="1" dirty="0" err="1">
                <a:solidFill>
                  <a:schemeClr val="tx1"/>
                </a:solidFill>
              </a:rPr>
              <a:t>cinacalcet</a:t>
            </a:r>
            <a:r>
              <a:rPr lang="en-US" sz="2400" b="1" dirty="0">
                <a:solidFill>
                  <a:schemeClr val="tx1"/>
                </a:solidFill>
              </a:rPr>
              <a:t> in secondary hyperparathyroidism in five European countries</a:t>
            </a:r>
            <a:r>
              <a:rPr lang="en-US" sz="2400" b="1" dirty="0" smtClean="0">
                <a:solidFill>
                  <a:schemeClr val="tx1"/>
                </a:solidFill>
              </a:rPr>
              <a:t>.</a:t>
            </a:r>
            <a:br>
              <a:rPr lang="en-US" sz="2400" b="1" dirty="0" smtClean="0">
                <a:solidFill>
                  <a:schemeClr val="tx1"/>
                </a:solidFill>
              </a:rPr>
            </a:br>
            <a:r>
              <a:rPr lang="en-US" sz="2400" b="1" dirty="0" smtClean="0">
                <a:solidFill>
                  <a:schemeClr val="tx1"/>
                </a:solidFill>
              </a:rPr>
              <a:t>Form the OPTIMA trial data</a:t>
            </a:r>
            <a:r>
              <a:rPr lang="en-US" sz="2400" b="1" dirty="0">
                <a:solidFill>
                  <a:schemeClr val="tx1"/>
                </a:solidFill>
              </a:rPr>
              <a:t/>
            </a:r>
            <a:br>
              <a:rPr lang="en-US" sz="2400" b="1" dirty="0">
                <a:solidFill>
                  <a:schemeClr val="tx1"/>
                </a:solidFill>
              </a:rPr>
            </a:br>
            <a:r>
              <a:rPr lang="it-IT" sz="1600" u="sng" dirty="0">
                <a:solidFill>
                  <a:schemeClr val="tx1"/>
                </a:solidFill>
                <a:hlinkClick r:id="rId2"/>
              </a:rPr>
              <a:t>Iannazzo </a:t>
            </a:r>
            <a:r>
              <a:rPr lang="it-IT" sz="1600" u="sng" dirty="0" smtClean="0">
                <a:solidFill>
                  <a:schemeClr val="tx1"/>
                </a:solidFill>
                <a:hlinkClick r:id="rId2"/>
              </a:rPr>
              <a:t>S</a:t>
            </a:r>
            <a:r>
              <a:rPr lang="it-IT" sz="1600" dirty="0" smtClean="0">
                <a:solidFill>
                  <a:schemeClr val="tx1"/>
                </a:solidFill>
              </a:rPr>
              <a:t>,</a:t>
            </a:r>
            <a:r>
              <a:rPr lang="it-IT" sz="1600" dirty="0">
                <a:solidFill>
                  <a:schemeClr val="tx1"/>
                </a:solidFill>
              </a:rPr>
              <a:t> </a:t>
            </a:r>
            <a:r>
              <a:rPr lang="it-IT" sz="1600" u="sng" dirty="0">
                <a:solidFill>
                  <a:schemeClr val="tx1"/>
                </a:solidFill>
                <a:hlinkClick r:id="rId3"/>
              </a:rPr>
              <a:t>Carsi M</a:t>
            </a:r>
            <a:r>
              <a:rPr lang="it-IT" sz="1600" dirty="0">
                <a:solidFill>
                  <a:schemeClr val="tx1"/>
                </a:solidFill>
              </a:rPr>
              <a:t>, </a:t>
            </a:r>
            <a:r>
              <a:rPr lang="it-IT" sz="1600" u="sng" dirty="0">
                <a:solidFill>
                  <a:schemeClr val="tx1"/>
                </a:solidFill>
                <a:hlinkClick r:id="rId4"/>
              </a:rPr>
              <a:t>Chiroli </a:t>
            </a:r>
            <a:r>
              <a:rPr lang="it-IT" sz="1600" u="sng" dirty="0" smtClean="0">
                <a:solidFill>
                  <a:schemeClr val="tx1"/>
                </a:solidFill>
                <a:hlinkClick r:id="rId4"/>
              </a:rPr>
              <a:t>S</a:t>
            </a:r>
            <a:r>
              <a:rPr lang="it-IT" sz="1600" dirty="0" smtClean="0">
                <a:solidFill>
                  <a:schemeClr val="tx1"/>
                </a:solidFill>
              </a:rPr>
              <a:t>                                               </a:t>
            </a:r>
            <a:r>
              <a:rPr lang="it-IT" sz="1600" i="1" dirty="0" smtClean="0">
                <a:solidFill>
                  <a:schemeClr val="tx1"/>
                </a:solidFill>
              </a:rPr>
              <a:t>Appl Health Econ Policy </a:t>
            </a:r>
            <a:r>
              <a:rPr lang="it-IT" sz="1600" dirty="0" smtClean="0">
                <a:solidFill>
                  <a:schemeClr val="tx1"/>
                </a:solidFill>
              </a:rPr>
              <a:t>2012</a:t>
            </a:r>
            <a:r>
              <a:rPr lang="it-IT" sz="1600" u="sng" dirty="0" smtClean="0">
                <a:solidFill>
                  <a:schemeClr val="tx1"/>
                </a:solidFill>
              </a:rPr>
              <a:t/>
            </a:r>
            <a:br>
              <a:rPr lang="it-IT" sz="1600" u="sng" dirty="0" smtClean="0">
                <a:solidFill>
                  <a:schemeClr val="tx1"/>
                </a:solidFill>
              </a:rPr>
            </a:br>
            <a:endParaRPr lang="en-US" sz="1600" dirty="0">
              <a:solidFill>
                <a:schemeClr val="tx1"/>
              </a:solidFill>
            </a:endParaRPr>
          </a:p>
        </p:txBody>
      </p:sp>
      <p:sp>
        <p:nvSpPr>
          <p:cNvPr id="3" name="Content Placeholder 2"/>
          <p:cNvSpPr>
            <a:spLocks noGrp="1"/>
          </p:cNvSpPr>
          <p:nvPr>
            <p:ph idx="1"/>
          </p:nvPr>
        </p:nvSpPr>
        <p:spPr>
          <a:xfrm>
            <a:off x="677334" y="1969655"/>
            <a:ext cx="8596668" cy="3880773"/>
          </a:xfrm>
        </p:spPr>
        <p:txBody>
          <a:bodyPr>
            <a:noAutofit/>
          </a:bodyPr>
          <a:lstStyle/>
          <a:p>
            <a:pPr marL="0" indent="0">
              <a:buNone/>
            </a:pPr>
            <a:r>
              <a:rPr lang="en-US" sz="1000" b="1" cap="all" dirty="0" smtClean="0"/>
              <a:t>BACKGROUND </a:t>
            </a:r>
            <a:r>
              <a:rPr lang="en-US" sz="1000" b="1" cap="all" dirty="0"/>
              <a:t>AND OBJECTIVE:</a:t>
            </a:r>
          </a:p>
          <a:p>
            <a:pPr marL="0" indent="0">
              <a:buNone/>
            </a:pPr>
            <a:r>
              <a:rPr lang="en-US" sz="1000" dirty="0"/>
              <a:t>A probabilistic patient-level Markov model was previously developed to simulate lifetime clinical and economic outcomes of </a:t>
            </a:r>
            <a:r>
              <a:rPr lang="en-US" sz="1000" dirty="0" err="1"/>
              <a:t>cinacalcet</a:t>
            </a:r>
            <a:r>
              <a:rPr lang="en-US" sz="1000" dirty="0"/>
              <a:t> treatment in secondary hyperparathyroidism (SHPT) patients using local data from Italy. The present study extends the application of the model to four other European countries - Spain, Portugal, Switzerland and the Czech Republic - in order to assess the consistency of results.</a:t>
            </a:r>
          </a:p>
          <a:p>
            <a:pPr marL="0" indent="0">
              <a:buNone/>
            </a:pPr>
            <a:r>
              <a:rPr lang="en-US" sz="1000" b="1" cap="all" dirty="0"/>
              <a:t>METHODS:</a:t>
            </a:r>
          </a:p>
          <a:p>
            <a:pPr marL="0" indent="0">
              <a:buNone/>
            </a:pPr>
            <a:r>
              <a:rPr lang="en-US" sz="1000" dirty="0" err="1"/>
              <a:t>Cinacalcet</a:t>
            </a:r>
            <a:r>
              <a:rPr lang="en-US" sz="1000" dirty="0"/>
              <a:t> influences the levels of parathyroid hormone, serum calcium and phosphorous. Our simulation was based on data from </a:t>
            </a:r>
            <a:r>
              <a:rPr lang="en-US" sz="1000" dirty="0" err="1"/>
              <a:t>theOPTIMA</a:t>
            </a:r>
            <a:r>
              <a:rPr lang="en-US" sz="1000" dirty="0"/>
              <a:t> (Open-Label, Randomized Study Using </a:t>
            </a:r>
            <a:r>
              <a:rPr lang="en-US" sz="1000" dirty="0" err="1"/>
              <a:t>Cinacalcet</a:t>
            </a:r>
            <a:r>
              <a:rPr lang="en-US" sz="1000" dirty="0"/>
              <a:t> to Improve Achievement of KDOQI Targets in Patients with End-Stage Renal Disease) randomized controlled trial and from published correlations between bone-metabolism parameters, mortality and morbidity (cardiovascular [CV] events, fractures and </a:t>
            </a:r>
            <a:r>
              <a:rPr lang="en-US" sz="1000" dirty="0" err="1"/>
              <a:t>parathyroidectomy</a:t>
            </a:r>
            <a:r>
              <a:rPr lang="en-US" sz="1000" dirty="0"/>
              <a:t>). Local epidemiological and cost data for dialysis, drugs and event management were incorporated into the model. The simulation horizon was patient lifetime; standard treatment for SHPT (vitamin D sterols and phosphate binders) and </a:t>
            </a:r>
            <a:r>
              <a:rPr lang="en-US" sz="1000" dirty="0" err="1"/>
              <a:t>cinacalcet</a:t>
            </a:r>
            <a:r>
              <a:rPr lang="en-US" sz="1000" dirty="0"/>
              <a:t> plus standard treatment were compared. Effectiveness was measured in terms of life expectancy (LE) and quality-adjusted life expectancy (QALE). Health utility indexes derived from published literature took into account dialysis, CV events and fractures.</a:t>
            </a:r>
          </a:p>
          <a:p>
            <a:pPr marL="0" indent="0">
              <a:buNone/>
            </a:pPr>
            <a:r>
              <a:rPr lang="en-US" sz="1000" b="1" cap="all" dirty="0"/>
              <a:t>RESULTS:</a:t>
            </a:r>
          </a:p>
          <a:p>
            <a:pPr marL="0" indent="0">
              <a:buNone/>
            </a:pPr>
            <a:r>
              <a:rPr lang="en-US" sz="1000" dirty="0"/>
              <a:t>The simulated mean LE extension in patients receiving </a:t>
            </a:r>
            <a:r>
              <a:rPr lang="en-US" sz="1000" dirty="0" err="1"/>
              <a:t>cinacalcet</a:t>
            </a:r>
            <a:r>
              <a:rPr lang="en-US" sz="1000" dirty="0"/>
              <a:t> was 1.20 life-years (LY) in Italy, 1.10 LY in Spain, 1.18 LY in Portugal, 1.10 LY in the Czech Republic and 1.40 LY in Switzerland. QALE increase was 0.89, 0.82, 0.89, 0.80 and 1.01 QALY in the same countries, respectively. The incremental cost-effectiveness ratio (ICER) result was €23,500/LY and €31,600/QALY in Italy, €21,800/LY and €29,300/QALY in Spain, €23,700/LY and €31,200/QALY in Portugal, €29,700/LY and €40,800/QALY in the Czech Republic and €24,700/LY and €34,200/QALY in Switzerland. Including dialysis costs as a part of the total costing doubled the ICER, from a minimum of €42,800/LY in Spain to a maximum of €82,800/LY in Switzerland and in the range from €57,500/QALY (Spain) to €114,700/QALY (Switzerland).</a:t>
            </a:r>
          </a:p>
          <a:p>
            <a:pPr marL="0" indent="0">
              <a:buNone/>
            </a:pPr>
            <a:r>
              <a:rPr lang="en-US" sz="1000" b="1" cap="all" dirty="0"/>
              <a:t>CONCLUSION:</a:t>
            </a:r>
          </a:p>
          <a:p>
            <a:pPr marL="0" indent="0">
              <a:buNone/>
            </a:pPr>
            <a:r>
              <a:rPr lang="en-US" sz="1000" dirty="0">
                <a:solidFill>
                  <a:srgbClr val="FF0000"/>
                </a:solidFill>
              </a:rPr>
              <a:t>Taking into consideration the limited clinical, epidemiological and health economics data available, </a:t>
            </a:r>
            <a:r>
              <a:rPr lang="en-US" sz="1000" dirty="0" err="1">
                <a:solidFill>
                  <a:srgbClr val="FF0000"/>
                </a:solidFill>
              </a:rPr>
              <a:t>cinacalcet</a:t>
            </a:r>
            <a:r>
              <a:rPr lang="en-US" sz="1000" dirty="0">
                <a:solidFill>
                  <a:srgbClr val="FF0000"/>
                </a:solidFill>
              </a:rPr>
              <a:t> treatment showed a relatively good cost-effectiveness profile in all the countries </a:t>
            </a:r>
            <a:r>
              <a:rPr lang="en-US" sz="1000" dirty="0" err="1">
                <a:solidFill>
                  <a:srgbClr val="FF0000"/>
                </a:solidFill>
              </a:rPr>
              <a:t>analysed</a:t>
            </a:r>
            <a:r>
              <a:rPr lang="en-US" sz="1000" dirty="0">
                <a:solidFill>
                  <a:srgbClr val="FF0000"/>
                </a:solidFill>
              </a:rPr>
              <a:t>, despite the differences in their healthcare systems and economic wealth.</a:t>
            </a:r>
          </a:p>
          <a:p>
            <a:endParaRPr lang="en-US" sz="1000" dirty="0"/>
          </a:p>
        </p:txBody>
      </p:sp>
    </p:spTree>
    <p:extLst>
      <p:ext uri="{BB962C8B-B14F-4D97-AF65-F5344CB8AC3E}">
        <p14:creationId xmlns:p14="http://schemas.microsoft.com/office/powerpoint/2010/main" val="178177778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b="1" dirty="0">
                <a:solidFill>
                  <a:schemeClr val="tx1"/>
                </a:solidFill>
              </a:rPr>
              <a:t>Cost-effectiveness of early versus late </a:t>
            </a:r>
            <a:r>
              <a:rPr lang="en-US" sz="2000" b="1" dirty="0" err="1">
                <a:solidFill>
                  <a:schemeClr val="tx1"/>
                </a:solidFill>
              </a:rPr>
              <a:t>cinacalcet</a:t>
            </a:r>
            <a:r>
              <a:rPr lang="en-US" sz="2000" b="1" dirty="0">
                <a:solidFill>
                  <a:schemeClr val="tx1"/>
                </a:solidFill>
              </a:rPr>
              <a:t> treatment in addition to standard care for secondary renal hyperparathyroidism in the USA.</a:t>
            </a:r>
            <a:br>
              <a:rPr lang="en-US" sz="2000" b="1" dirty="0">
                <a:solidFill>
                  <a:schemeClr val="tx1"/>
                </a:solidFill>
              </a:rPr>
            </a:br>
            <a:r>
              <a:rPr lang="en-US" sz="1400" u="sng" dirty="0">
                <a:solidFill>
                  <a:schemeClr val="tx1"/>
                </a:solidFill>
                <a:hlinkClick r:id="rId2"/>
              </a:rPr>
              <a:t>Ray </a:t>
            </a:r>
            <a:r>
              <a:rPr lang="en-US" sz="1400" u="sng" dirty="0" smtClean="0">
                <a:solidFill>
                  <a:schemeClr val="tx1"/>
                </a:solidFill>
                <a:hlinkClick r:id="rId2"/>
              </a:rPr>
              <a:t>JA</a:t>
            </a:r>
            <a:r>
              <a:rPr lang="en-US" sz="1400" dirty="0" smtClean="0">
                <a:solidFill>
                  <a:schemeClr val="tx1"/>
                </a:solidFill>
              </a:rPr>
              <a:t>,</a:t>
            </a:r>
            <a:r>
              <a:rPr lang="en-US" sz="1400" dirty="0">
                <a:solidFill>
                  <a:schemeClr val="tx1"/>
                </a:solidFill>
              </a:rPr>
              <a:t> </a:t>
            </a:r>
            <a:r>
              <a:rPr lang="en-US" sz="1400" u="sng" dirty="0" err="1">
                <a:solidFill>
                  <a:schemeClr val="tx1"/>
                </a:solidFill>
                <a:hlinkClick r:id="rId3"/>
              </a:rPr>
              <a:t>Borker</a:t>
            </a:r>
            <a:r>
              <a:rPr lang="en-US" sz="1400" u="sng" dirty="0">
                <a:solidFill>
                  <a:schemeClr val="tx1"/>
                </a:solidFill>
                <a:hlinkClick r:id="rId3"/>
              </a:rPr>
              <a:t> R</a:t>
            </a:r>
            <a:r>
              <a:rPr lang="en-US" sz="1400" dirty="0">
                <a:solidFill>
                  <a:schemeClr val="tx1"/>
                </a:solidFill>
              </a:rPr>
              <a:t>, </a:t>
            </a:r>
            <a:r>
              <a:rPr lang="en-US" sz="1400" u="sng" dirty="0">
                <a:solidFill>
                  <a:schemeClr val="tx1"/>
                </a:solidFill>
                <a:hlinkClick r:id="rId4"/>
              </a:rPr>
              <a:t>Barber B</a:t>
            </a:r>
            <a:r>
              <a:rPr lang="en-US" sz="1400" dirty="0">
                <a:solidFill>
                  <a:schemeClr val="tx1"/>
                </a:solidFill>
              </a:rPr>
              <a:t>, </a:t>
            </a:r>
            <a:r>
              <a:rPr lang="en-US" sz="1400" u="sng" dirty="0">
                <a:solidFill>
                  <a:schemeClr val="tx1"/>
                </a:solidFill>
                <a:hlinkClick r:id="rId5"/>
              </a:rPr>
              <a:t>Valentine WJ</a:t>
            </a:r>
            <a:r>
              <a:rPr lang="en-US" sz="1400" dirty="0">
                <a:solidFill>
                  <a:schemeClr val="tx1"/>
                </a:solidFill>
              </a:rPr>
              <a:t>, </a:t>
            </a:r>
            <a:r>
              <a:rPr lang="en-US" sz="1400" u="sng" dirty="0" err="1">
                <a:solidFill>
                  <a:schemeClr val="tx1"/>
                </a:solidFill>
                <a:hlinkClick r:id="rId6"/>
              </a:rPr>
              <a:t>Belozeroff</a:t>
            </a:r>
            <a:r>
              <a:rPr lang="en-US" sz="1400" u="sng" dirty="0">
                <a:solidFill>
                  <a:schemeClr val="tx1"/>
                </a:solidFill>
                <a:hlinkClick r:id="rId6"/>
              </a:rPr>
              <a:t> V</a:t>
            </a:r>
            <a:r>
              <a:rPr lang="en-US" sz="1400" dirty="0">
                <a:solidFill>
                  <a:schemeClr val="tx1"/>
                </a:solidFill>
              </a:rPr>
              <a:t>, </a:t>
            </a:r>
            <a:r>
              <a:rPr lang="en-US" sz="1400" u="sng" dirty="0">
                <a:solidFill>
                  <a:schemeClr val="tx1"/>
                </a:solidFill>
                <a:hlinkClick r:id="rId7"/>
              </a:rPr>
              <a:t>Palmer </a:t>
            </a:r>
            <a:r>
              <a:rPr lang="en-US" sz="1400" u="sng" dirty="0" smtClean="0">
                <a:solidFill>
                  <a:schemeClr val="tx1"/>
                </a:solidFill>
                <a:hlinkClick r:id="rId7"/>
              </a:rPr>
              <a:t>AJ</a:t>
            </a:r>
            <a:r>
              <a:rPr lang="en-US" sz="1400" dirty="0" smtClean="0">
                <a:solidFill>
                  <a:schemeClr val="tx1"/>
                </a:solidFill>
              </a:rPr>
              <a:t>                            </a:t>
            </a:r>
            <a:r>
              <a:rPr lang="en-US" sz="1400" i="1" dirty="0" smtClean="0">
                <a:solidFill>
                  <a:schemeClr val="tx1"/>
                </a:solidFill>
              </a:rPr>
              <a:t>Value Health </a:t>
            </a:r>
            <a:r>
              <a:rPr lang="en-US" sz="1400" dirty="0" smtClean="0">
                <a:solidFill>
                  <a:schemeClr val="tx1"/>
                </a:solidFill>
              </a:rPr>
              <a:t>2008</a:t>
            </a:r>
            <a:endParaRPr lang="en-US" sz="1400" dirty="0">
              <a:solidFill>
                <a:schemeClr val="tx1"/>
              </a:solidFill>
            </a:endParaRPr>
          </a:p>
        </p:txBody>
      </p:sp>
      <p:sp>
        <p:nvSpPr>
          <p:cNvPr id="3" name="Content Placeholder 2"/>
          <p:cNvSpPr>
            <a:spLocks noGrp="1"/>
          </p:cNvSpPr>
          <p:nvPr>
            <p:ph idx="1"/>
          </p:nvPr>
        </p:nvSpPr>
        <p:spPr/>
        <p:txBody>
          <a:bodyPr>
            <a:normAutofit fontScale="62500" lnSpcReduction="20000"/>
          </a:bodyPr>
          <a:lstStyle/>
          <a:p>
            <a:pPr marL="0" indent="0">
              <a:buNone/>
            </a:pPr>
            <a:r>
              <a:rPr lang="en-US" b="1" dirty="0"/>
              <a:t>Abstract</a:t>
            </a:r>
          </a:p>
          <a:p>
            <a:pPr marL="0" indent="0">
              <a:buNone/>
            </a:pPr>
            <a:r>
              <a:rPr lang="en-US" b="1" cap="all" dirty="0"/>
              <a:t>OBJECTIVES:</a:t>
            </a:r>
          </a:p>
          <a:p>
            <a:pPr marL="0" indent="0">
              <a:buNone/>
            </a:pPr>
            <a:r>
              <a:rPr lang="en-US" dirty="0"/>
              <a:t>The objective of this research was to estimate lifetime cost-effectiveness of treating patients with </a:t>
            </a:r>
            <a:r>
              <a:rPr lang="en-US" dirty="0" err="1"/>
              <a:t>cinacalcet</a:t>
            </a:r>
            <a:r>
              <a:rPr lang="en-US" dirty="0"/>
              <a:t> early (when parathyroid hormone [PTH] levels are in the range of 300-500 </a:t>
            </a:r>
            <a:r>
              <a:rPr lang="en-US" dirty="0" err="1"/>
              <a:t>pg</a:t>
            </a:r>
            <a:r>
              <a:rPr lang="en-US" dirty="0"/>
              <a:t>/ml) versus delaying treatment with </a:t>
            </a:r>
            <a:r>
              <a:rPr lang="en-US" dirty="0" err="1"/>
              <a:t>cinacalcet</a:t>
            </a:r>
            <a:r>
              <a:rPr lang="en-US" dirty="0"/>
              <a:t> (</a:t>
            </a:r>
            <a:r>
              <a:rPr lang="en-US" dirty="0" err="1"/>
              <a:t>cinacalcet</a:t>
            </a:r>
            <a:r>
              <a:rPr lang="en-US" dirty="0"/>
              <a:t> initiated when PTH levels are &gt; 800 </a:t>
            </a:r>
            <a:r>
              <a:rPr lang="en-US" dirty="0" err="1"/>
              <a:t>pg</a:t>
            </a:r>
            <a:r>
              <a:rPr lang="en-US" dirty="0"/>
              <a:t>/ml) in patients with secondary hyperparathyroidism (SHPT) in the US setting.</a:t>
            </a:r>
          </a:p>
          <a:p>
            <a:pPr marL="0" indent="0">
              <a:buNone/>
            </a:pPr>
            <a:r>
              <a:rPr lang="en-US" b="1" cap="all" dirty="0"/>
              <a:t>METHODS:</a:t>
            </a:r>
          </a:p>
          <a:p>
            <a:pPr marL="0" indent="0">
              <a:buNone/>
            </a:pPr>
            <a:r>
              <a:rPr lang="en-US" dirty="0"/>
              <a:t>A Markov model was developed to simulate the effects of early versus delayed use of </a:t>
            </a:r>
            <a:r>
              <a:rPr lang="en-US" dirty="0" err="1"/>
              <a:t>cinacalcet</a:t>
            </a:r>
            <a:r>
              <a:rPr lang="en-US" dirty="0"/>
              <a:t> (plus standard of care). Four different PTH ranges (&lt; or = 300 </a:t>
            </a:r>
            <a:r>
              <a:rPr lang="en-US" dirty="0" err="1"/>
              <a:t>pg</a:t>
            </a:r>
            <a:r>
              <a:rPr lang="en-US" dirty="0"/>
              <a:t>/ml; 301-500 </a:t>
            </a:r>
            <a:r>
              <a:rPr lang="en-US" dirty="0" err="1"/>
              <a:t>pg</a:t>
            </a:r>
            <a:r>
              <a:rPr lang="en-US" dirty="0"/>
              <a:t>/ml; 501-800 </a:t>
            </a:r>
            <a:r>
              <a:rPr lang="en-US" dirty="0" err="1"/>
              <a:t>pg</a:t>
            </a:r>
            <a:r>
              <a:rPr lang="en-US" dirty="0"/>
              <a:t>/ml; &gt; 800 </a:t>
            </a:r>
            <a:r>
              <a:rPr lang="en-US" dirty="0" err="1"/>
              <a:t>pg</a:t>
            </a:r>
            <a:r>
              <a:rPr lang="en-US" dirty="0"/>
              <a:t>/ml) were used to represent four different health states within the Markov model. Associated with each Markov state (PTH range) were varying risks of major SHPT complications, including cardiovascular disease (CVD), fracture (</a:t>
            </a:r>
            <a:r>
              <a:rPr lang="en-US" dirty="0" err="1"/>
              <a:t>Fx</a:t>
            </a:r>
            <a:r>
              <a:rPr lang="en-US" dirty="0"/>
              <a:t>), and </a:t>
            </a:r>
            <a:r>
              <a:rPr lang="en-US" dirty="0" err="1"/>
              <a:t>parathyroidectomy</a:t>
            </a:r>
            <a:r>
              <a:rPr lang="en-US" dirty="0"/>
              <a:t> (</a:t>
            </a:r>
            <a:r>
              <a:rPr lang="en-US" dirty="0" err="1"/>
              <a:t>PTx</a:t>
            </a:r>
            <a:r>
              <a:rPr lang="en-US" dirty="0"/>
              <a:t>). Baseline cohort characteristics and risks of CVD, </a:t>
            </a:r>
            <a:r>
              <a:rPr lang="en-US" dirty="0" err="1"/>
              <a:t>Fx</a:t>
            </a:r>
            <a:r>
              <a:rPr lang="en-US" dirty="0"/>
              <a:t>, and </a:t>
            </a:r>
            <a:r>
              <a:rPr lang="en-US" dirty="0" err="1"/>
              <a:t>PTx</a:t>
            </a:r>
            <a:r>
              <a:rPr lang="en-US" dirty="0"/>
              <a:t> by PTH category were derived from a large US renal database and published sources. Costs were estimated from the US Renal Data System database and reported in 2006 US Dollars ($). Clinical and economic outcomes were discounted at 3.0% per annum.</a:t>
            </a:r>
          </a:p>
          <a:p>
            <a:pPr marL="0" indent="0">
              <a:buNone/>
            </a:pPr>
            <a:r>
              <a:rPr lang="en-US" b="1" cap="all" dirty="0"/>
              <a:t>RESULTS:</a:t>
            </a:r>
          </a:p>
          <a:p>
            <a:pPr marL="0" indent="0">
              <a:buNone/>
            </a:pPr>
            <a:r>
              <a:rPr lang="en-US" dirty="0"/>
              <a:t>Early treatment was projected to improve quality-adjusted life years (QALYs) by 0.337 years compared to delaying treatment. The incremental cost-effectiveness ratio was $17,275 per QALY gained.</a:t>
            </a:r>
          </a:p>
          <a:p>
            <a:pPr marL="0" indent="0">
              <a:buNone/>
            </a:pPr>
            <a:r>
              <a:rPr lang="en-US" b="1" cap="all" dirty="0"/>
              <a:t>CONCLUSIONS:</a:t>
            </a:r>
          </a:p>
          <a:p>
            <a:pPr marL="0" indent="0">
              <a:buNone/>
            </a:pPr>
            <a:r>
              <a:rPr lang="en-US" dirty="0">
                <a:solidFill>
                  <a:srgbClr val="FF0000"/>
                </a:solidFill>
              </a:rPr>
              <a:t>Early treatment with </a:t>
            </a:r>
            <a:r>
              <a:rPr lang="en-US" dirty="0" err="1">
                <a:solidFill>
                  <a:srgbClr val="FF0000"/>
                </a:solidFill>
              </a:rPr>
              <a:t>cinacalcet</a:t>
            </a:r>
            <a:r>
              <a:rPr lang="en-US" dirty="0">
                <a:solidFill>
                  <a:srgbClr val="FF0000"/>
                </a:solidFill>
              </a:rPr>
              <a:t> was associated with improvements in QALYs and would represent good value for money compared to delaying treatment with </a:t>
            </a:r>
            <a:r>
              <a:rPr lang="en-US" dirty="0" err="1">
                <a:solidFill>
                  <a:srgbClr val="FF0000"/>
                </a:solidFill>
              </a:rPr>
              <a:t>cinacalcet</a:t>
            </a:r>
            <a:r>
              <a:rPr lang="en-US" dirty="0">
                <a:solidFill>
                  <a:srgbClr val="FF0000"/>
                </a:solidFill>
              </a:rPr>
              <a:t>.</a:t>
            </a:r>
          </a:p>
          <a:p>
            <a:endParaRPr lang="en-US" dirty="0"/>
          </a:p>
        </p:txBody>
      </p:sp>
    </p:spTree>
    <p:extLst>
      <p:ext uri="{BB962C8B-B14F-4D97-AF65-F5344CB8AC3E}">
        <p14:creationId xmlns:p14="http://schemas.microsoft.com/office/powerpoint/2010/main" val="349272100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Early initiation of </a:t>
            </a:r>
            <a:r>
              <a:rPr lang="en-US" dirty="0" err="1" smtClean="0"/>
              <a:t>Cinacalcet</a:t>
            </a:r>
            <a:r>
              <a:rPr lang="en-US" dirty="0" smtClean="0"/>
              <a:t/>
            </a:r>
            <a:br>
              <a:rPr lang="en-US" dirty="0" smtClean="0"/>
            </a:br>
            <a:r>
              <a:rPr lang="en-US" sz="2000" i="1" dirty="0" smtClean="0"/>
              <a:t>more pts achieving target </a:t>
            </a:r>
            <a:r>
              <a:rPr lang="en-US" sz="2000" i="1" dirty="0" err="1" smtClean="0"/>
              <a:t>PTHi</a:t>
            </a:r>
            <a:r>
              <a:rPr lang="en-US" sz="2000" i="1" dirty="0" smtClean="0"/>
              <a:t> &amp; less disease severity</a:t>
            </a:r>
            <a:endParaRPr lang="en-US" sz="2800" i="1" dirty="0"/>
          </a:p>
        </p:txBody>
      </p:sp>
      <p:pic>
        <p:nvPicPr>
          <p:cNvPr id="4" name="Content Placeholder 3"/>
          <p:cNvPicPr>
            <a:picLocks noGrp="1" noChangeAspect="1"/>
          </p:cNvPicPr>
          <p:nvPr>
            <p:ph idx="1"/>
          </p:nvPr>
        </p:nvPicPr>
        <p:blipFill>
          <a:blip r:embed="rId2"/>
          <a:stretch>
            <a:fillRect/>
          </a:stretch>
        </p:blipFill>
        <p:spPr>
          <a:xfrm>
            <a:off x="1491132" y="1930400"/>
            <a:ext cx="6977914" cy="3822106"/>
          </a:xfrm>
          <a:prstGeom prst="rect">
            <a:avLst/>
          </a:prstGeom>
        </p:spPr>
      </p:pic>
    </p:spTree>
    <p:extLst>
      <p:ext uri="{BB962C8B-B14F-4D97-AF65-F5344CB8AC3E}">
        <p14:creationId xmlns:p14="http://schemas.microsoft.com/office/powerpoint/2010/main" val="59987412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Early</a:t>
            </a:r>
            <a:r>
              <a:rPr lang="en-US" i="1" dirty="0" smtClean="0"/>
              <a:t> vs </a:t>
            </a:r>
            <a:r>
              <a:rPr lang="en-US" dirty="0" smtClean="0"/>
              <a:t>Late </a:t>
            </a:r>
            <a:endParaRPr lang="en-US" dirty="0"/>
          </a:p>
        </p:txBody>
      </p:sp>
      <p:pic>
        <p:nvPicPr>
          <p:cNvPr id="5" name="Content Placeholder 4"/>
          <p:cNvPicPr>
            <a:picLocks noGrp="1" noChangeAspect="1"/>
          </p:cNvPicPr>
          <p:nvPr>
            <p:ph idx="1"/>
          </p:nvPr>
        </p:nvPicPr>
        <p:blipFill>
          <a:blip r:embed="rId2"/>
          <a:stretch>
            <a:fillRect/>
          </a:stretch>
        </p:blipFill>
        <p:spPr>
          <a:xfrm>
            <a:off x="1806617" y="1930400"/>
            <a:ext cx="6338102" cy="4457700"/>
          </a:xfrm>
          <a:prstGeom prst="rect">
            <a:avLst/>
          </a:prstGeom>
        </p:spPr>
      </p:pic>
    </p:spTree>
    <p:extLst>
      <p:ext uri="{BB962C8B-B14F-4D97-AF65-F5344CB8AC3E}">
        <p14:creationId xmlns:p14="http://schemas.microsoft.com/office/powerpoint/2010/main" val="247415629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Summary </a:t>
            </a:r>
            <a:endParaRPr lang="en-US" dirty="0"/>
          </a:p>
        </p:txBody>
      </p:sp>
      <p:sp>
        <p:nvSpPr>
          <p:cNvPr id="3" name="Content Placeholder 2"/>
          <p:cNvSpPr>
            <a:spLocks noGrp="1"/>
          </p:cNvSpPr>
          <p:nvPr>
            <p:ph idx="1"/>
          </p:nvPr>
        </p:nvSpPr>
        <p:spPr/>
        <p:txBody>
          <a:bodyPr>
            <a:normAutofit fontScale="92500" lnSpcReduction="10000"/>
          </a:bodyPr>
          <a:lstStyle/>
          <a:p>
            <a:r>
              <a:rPr lang="en-US" dirty="0" err="1" smtClean="0"/>
              <a:t>Cinacalcet</a:t>
            </a:r>
            <a:r>
              <a:rPr lang="en-US" dirty="0" smtClean="0"/>
              <a:t> may </a:t>
            </a:r>
            <a:r>
              <a:rPr lang="en-US" b="1" dirty="0" smtClean="0"/>
              <a:t>not</a:t>
            </a:r>
            <a:r>
              <a:rPr lang="en-US" dirty="0" smtClean="0"/>
              <a:t> be warranted for </a:t>
            </a:r>
            <a:r>
              <a:rPr lang="en-US" b="1" dirty="0" smtClean="0"/>
              <a:t>ALL </a:t>
            </a:r>
            <a:r>
              <a:rPr lang="en-US" dirty="0" err="1" smtClean="0"/>
              <a:t>HDx</a:t>
            </a:r>
            <a:r>
              <a:rPr lang="en-US" dirty="0" smtClean="0"/>
              <a:t> pts</a:t>
            </a:r>
          </a:p>
          <a:p>
            <a:r>
              <a:rPr lang="en-US" dirty="0" err="1" smtClean="0"/>
              <a:t>Cinacalcet</a:t>
            </a:r>
            <a:r>
              <a:rPr lang="en-US" dirty="0" smtClean="0"/>
              <a:t> is </a:t>
            </a:r>
            <a:r>
              <a:rPr lang="en-US" b="1" dirty="0" smtClean="0"/>
              <a:t>not</a:t>
            </a:r>
            <a:r>
              <a:rPr lang="en-US" dirty="0" smtClean="0"/>
              <a:t> recommended to improve </a:t>
            </a:r>
            <a:r>
              <a:rPr lang="en-US" b="1" dirty="0" smtClean="0"/>
              <a:t>survival</a:t>
            </a:r>
          </a:p>
          <a:p>
            <a:r>
              <a:rPr lang="en-US" dirty="0" err="1" smtClean="0"/>
              <a:t>Cinacalcet</a:t>
            </a:r>
            <a:r>
              <a:rPr lang="en-US" dirty="0" smtClean="0"/>
              <a:t> remains an </a:t>
            </a:r>
            <a:r>
              <a:rPr lang="en-US" b="1" dirty="0" smtClean="0"/>
              <a:t>important &amp; potent </a:t>
            </a:r>
            <a:r>
              <a:rPr lang="en-US" dirty="0" smtClean="0"/>
              <a:t>prescription for controlling </a:t>
            </a:r>
            <a:r>
              <a:rPr lang="en-US" b="1" dirty="0" smtClean="0"/>
              <a:t>moderate to severe 2</a:t>
            </a:r>
            <a:r>
              <a:rPr lang="en-US" b="1" baseline="30000" dirty="0" smtClean="0"/>
              <a:t>nd</a:t>
            </a:r>
            <a:r>
              <a:rPr lang="en-US" b="1" dirty="0" smtClean="0"/>
              <a:t> HPT</a:t>
            </a:r>
          </a:p>
          <a:p>
            <a:r>
              <a:rPr lang="en-US" dirty="0" err="1" smtClean="0"/>
              <a:t>Cinacalcet</a:t>
            </a:r>
            <a:r>
              <a:rPr lang="en-US" dirty="0" smtClean="0"/>
              <a:t> </a:t>
            </a:r>
            <a:r>
              <a:rPr lang="en-US" b="1" dirty="0" smtClean="0"/>
              <a:t>improves</a:t>
            </a:r>
            <a:r>
              <a:rPr lang="en-US" dirty="0" smtClean="0"/>
              <a:t> the achievement of </a:t>
            </a:r>
            <a:r>
              <a:rPr lang="en-US" b="1" dirty="0" smtClean="0"/>
              <a:t>target levels </a:t>
            </a:r>
            <a:r>
              <a:rPr lang="en-US" dirty="0" smtClean="0"/>
              <a:t>of all metabolic abnormalities of CKD-MBD</a:t>
            </a:r>
          </a:p>
          <a:p>
            <a:endParaRPr lang="en-US" dirty="0" smtClean="0"/>
          </a:p>
          <a:p>
            <a:r>
              <a:rPr lang="en-US" dirty="0" smtClean="0"/>
              <a:t>KDOQI/KDIGO</a:t>
            </a:r>
            <a:r>
              <a:rPr lang="en-US" dirty="0"/>
              <a:t>:</a:t>
            </a:r>
            <a:r>
              <a:rPr lang="en-US" dirty="0" smtClean="0"/>
              <a:t> the primary </a:t>
            </a:r>
            <a:r>
              <a:rPr lang="en-US" b="1" dirty="0" smtClean="0"/>
              <a:t>choice</a:t>
            </a:r>
            <a:r>
              <a:rPr lang="en-US" dirty="0" smtClean="0"/>
              <a:t> of anti-PTH </a:t>
            </a:r>
            <a:r>
              <a:rPr lang="en-US" dirty="0" err="1" smtClean="0"/>
              <a:t>ttt</a:t>
            </a:r>
            <a:r>
              <a:rPr lang="en-US" dirty="0" smtClean="0"/>
              <a:t> may be based </a:t>
            </a:r>
            <a:r>
              <a:rPr lang="en-US" b="1" dirty="0" smtClean="0"/>
              <a:t>on basal levels of Ca &amp; PO4</a:t>
            </a:r>
          </a:p>
          <a:p>
            <a:r>
              <a:rPr lang="en-US" dirty="0" smtClean="0"/>
              <a:t>Pts with 2</a:t>
            </a:r>
            <a:r>
              <a:rPr lang="en-US" baseline="30000" dirty="0" smtClean="0"/>
              <a:t>nd</a:t>
            </a:r>
            <a:r>
              <a:rPr lang="en-US" dirty="0" smtClean="0"/>
              <a:t> HPT &amp; non-</a:t>
            </a:r>
            <a:r>
              <a:rPr lang="en-US" dirty="0" err="1" smtClean="0"/>
              <a:t>pharmaco</a:t>
            </a:r>
            <a:r>
              <a:rPr lang="en-US" dirty="0" smtClean="0"/>
              <a:t>. </a:t>
            </a:r>
            <a:r>
              <a:rPr lang="en-US" b="1" dirty="0" smtClean="0"/>
              <a:t>hyper-Ca</a:t>
            </a:r>
            <a:r>
              <a:rPr lang="en-US" dirty="0" smtClean="0"/>
              <a:t> (tertiary HPT) or </a:t>
            </a:r>
            <a:r>
              <a:rPr lang="en-US" b="1" dirty="0" smtClean="0"/>
              <a:t>pts prone </a:t>
            </a:r>
            <a:r>
              <a:rPr lang="en-US" dirty="0" smtClean="0"/>
              <a:t>to hyper-Ca, </a:t>
            </a:r>
            <a:r>
              <a:rPr lang="en-US" dirty="0" err="1" smtClean="0"/>
              <a:t>calcimimetics</a:t>
            </a:r>
            <a:r>
              <a:rPr lang="en-US" dirty="0" smtClean="0"/>
              <a:t> are often used a </a:t>
            </a:r>
            <a:r>
              <a:rPr lang="en-US" b="1" dirty="0" smtClean="0"/>
              <a:t>1</a:t>
            </a:r>
            <a:r>
              <a:rPr lang="en-US" b="1" baseline="30000" dirty="0" smtClean="0"/>
              <a:t>st</a:t>
            </a:r>
            <a:r>
              <a:rPr lang="en-US" b="1" dirty="0" smtClean="0"/>
              <a:t>-line</a:t>
            </a:r>
            <a:r>
              <a:rPr lang="en-US" dirty="0" smtClean="0"/>
              <a:t> </a:t>
            </a:r>
            <a:r>
              <a:rPr lang="en-US" dirty="0" err="1" smtClean="0"/>
              <a:t>ttt</a:t>
            </a:r>
            <a:endParaRPr lang="en-US" dirty="0" smtClean="0"/>
          </a:p>
          <a:p>
            <a:r>
              <a:rPr lang="en-US" dirty="0" err="1" smtClean="0"/>
              <a:t>Calcimimetics</a:t>
            </a:r>
            <a:r>
              <a:rPr lang="en-US" dirty="0" smtClean="0"/>
              <a:t> allow </a:t>
            </a:r>
            <a:r>
              <a:rPr lang="en-US" b="1" dirty="0" smtClean="0"/>
              <a:t>safer concomitant use </a:t>
            </a:r>
            <a:r>
              <a:rPr lang="en-US" dirty="0" smtClean="0"/>
              <a:t>of active forms of </a:t>
            </a:r>
            <a:r>
              <a:rPr lang="en-US" b="1" dirty="0" err="1" smtClean="0"/>
              <a:t>Vit</a:t>
            </a:r>
            <a:r>
              <a:rPr lang="en-US" b="1" dirty="0" smtClean="0"/>
              <a:t> D</a:t>
            </a:r>
            <a:endParaRPr lang="en-US" b="1" dirty="0"/>
          </a:p>
        </p:txBody>
      </p:sp>
    </p:spTree>
    <p:extLst>
      <p:ext uri="{BB962C8B-B14F-4D97-AF65-F5344CB8AC3E}">
        <p14:creationId xmlns:p14="http://schemas.microsoft.com/office/powerpoint/2010/main" val="221343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wipe(down)">
                                      <p:cBhvr>
                                        <p:cTn id="7" dur="500"/>
                                        <p:tgtEl>
                                          <p:spTgt spid="3">
                                            <p:txEl>
                                              <p:pRg st="5" end="5"/>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wipe(down)">
                                      <p:cBhvr>
                                        <p:cTn id="10" dur="500"/>
                                        <p:tgtEl>
                                          <p:spTgt spid="3">
                                            <p:txEl>
                                              <p:pRg st="6" end="6"/>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wipe(down)">
                                      <p:cBhvr>
                                        <p:cTn id="1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06443" y="3227106"/>
            <a:ext cx="3262501" cy="1900800"/>
          </a:xfrm>
          <a:prstGeom prst="rect">
            <a:avLst/>
          </a:prstGeom>
        </p:spPr>
      </p:pic>
      <p:pic>
        <p:nvPicPr>
          <p:cNvPr id="5" name="Picture 4"/>
          <p:cNvPicPr>
            <a:picLocks noChangeAspect="1"/>
          </p:cNvPicPr>
          <p:nvPr/>
        </p:nvPicPr>
        <p:blipFill>
          <a:blip r:embed="rId3"/>
          <a:stretch>
            <a:fillRect/>
          </a:stretch>
        </p:blipFill>
        <p:spPr>
          <a:xfrm>
            <a:off x="5343524" y="3227106"/>
            <a:ext cx="3314701" cy="2195200"/>
          </a:xfrm>
          <a:prstGeom prst="rect">
            <a:avLst/>
          </a:prstGeom>
        </p:spPr>
      </p:pic>
    </p:spTree>
    <p:extLst>
      <p:ext uri="{BB962C8B-B14F-4D97-AF65-F5344CB8AC3E}">
        <p14:creationId xmlns:p14="http://schemas.microsoft.com/office/powerpoint/2010/main" val="3985147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95459" y="114300"/>
            <a:ext cx="8837835" cy="6743700"/>
          </a:xfrm>
          <a:prstGeom prst="rect">
            <a:avLst/>
          </a:prstGeom>
        </p:spPr>
      </p:pic>
    </p:spTree>
    <p:extLst>
      <p:ext uri="{BB962C8B-B14F-4D97-AF65-F5344CB8AC3E}">
        <p14:creationId xmlns:p14="http://schemas.microsoft.com/office/powerpoint/2010/main" val="284454482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58211" y="17961"/>
            <a:ext cx="6594744" cy="6840039"/>
          </a:xfrm>
          <a:prstGeom prst="rect">
            <a:avLst/>
          </a:prstGeom>
        </p:spPr>
      </p:pic>
    </p:spTree>
    <p:extLst>
      <p:ext uri="{BB962C8B-B14F-4D97-AF65-F5344CB8AC3E}">
        <p14:creationId xmlns:p14="http://schemas.microsoft.com/office/powerpoint/2010/main" val="327060891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err="1" smtClean="0"/>
              <a:t>CaSR</a:t>
            </a:r>
            <a:r>
              <a:rPr lang="en-US" dirty="0" smtClean="0"/>
              <a:t> is also expressed in a variety of tissues, other than the parathyroid gland</a:t>
            </a:r>
          </a:p>
          <a:p>
            <a:pPr marL="0" indent="0">
              <a:buNone/>
            </a:pPr>
            <a:r>
              <a:rPr lang="en-US" dirty="0" smtClean="0"/>
              <a:t>      </a:t>
            </a:r>
            <a:endParaRPr lang="en-US" dirty="0"/>
          </a:p>
          <a:p>
            <a:r>
              <a:rPr lang="en-US" dirty="0" smtClean="0"/>
              <a:t>Activation of </a:t>
            </a:r>
            <a:r>
              <a:rPr lang="en-US" dirty="0" err="1" smtClean="0"/>
              <a:t>CaSR</a:t>
            </a:r>
            <a:r>
              <a:rPr lang="en-US" dirty="0" smtClean="0"/>
              <a:t> in other tissues regulate diverse cellular processes</a:t>
            </a:r>
          </a:p>
          <a:p>
            <a:pPr marL="0" indent="0">
              <a:buNone/>
            </a:pPr>
            <a:r>
              <a:rPr lang="en-US" sz="1600" dirty="0" smtClean="0"/>
              <a:t>      </a:t>
            </a:r>
            <a:r>
              <a:rPr lang="en-US" sz="1600" i="1" dirty="0" smtClean="0"/>
              <a:t>secretion, chemotaxis, apoptosis, proliferation, differentiation, ion-channel activities</a:t>
            </a:r>
            <a:endParaRPr lang="en-US" sz="1600" i="1" dirty="0"/>
          </a:p>
          <a:p>
            <a:endParaRPr lang="en-US" i="1" dirty="0" smtClean="0"/>
          </a:p>
          <a:p>
            <a:r>
              <a:rPr lang="en-US" dirty="0" err="1" smtClean="0"/>
              <a:t>CaSR</a:t>
            </a:r>
            <a:r>
              <a:rPr lang="en-US" dirty="0" smtClean="0"/>
              <a:t> expressed in other organs, could influence CKD-related disorders</a:t>
            </a:r>
            <a:r>
              <a:rPr lang="en-US" i="1" dirty="0" smtClean="0"/>
              <a:t>  </a:t>
            </a:r>
          </a:p>
          <a:p>
            <a:pPr marL="0" indent="0">
              <a:buNone/>
            </a:pPr>
            <a:endParaRPr lang="en-US" i="1" dirty="0"/>
          </a:p>
        </p:txBody>
      </p:sp>
    </p:spTree>
    <p:extLst>
      <p:ext uri="{BB962C8B-B14F-4D97-AF65-F5344CB8AC3E}">
        <p14:creationId xmlns:p14="http://schemas.microsoft.com/office/powerpoint/2010/main" val="3044654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CKD &amp; CVD</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40% of CKD pts have CVD even before ESRD</a:t>
            </a:r>
          </a:p>
          <a:p>
            <a:endParaRPr lang="en-US" dirty="0" smtClean="0"/>
          </a:p>
          <a:p>
            <a:r>
              <a:rPr lang="en-US" dirty="0" smtClean="0"/>
              <a:t>CKD is an key independent risk factor for CVD</a:t>
            </a:r>
          </a:p>
          <a:p>
            <a:endParaRPr lang="en-US" dirty="0" smtClean="0"/>
          </a:p>
          <a:p>
            <a:r>
              <a:rPr lang="en-US" dirty="0" smtClean="0"/>
              <a:t>CKD pts: more likely to die from CVD than to develop ESRD</a:t>
            </a:r>
          </a:p>
          <a:p>
            <a:endParaRPr lang="en-US" dirty="0" smtClean="0"/>
          </a:p>
          <a:p>
            <a:r>
              <a:rPr lang="en-US" dirty="0" smtClean="0"/>
              <a:t>ESRD: 50% unlikely to survive a CVD event</a:t>
            </a:r>
          </a:p>
          <a:p>
            <a:endParaRPr lang="en-US" dirty="0" smtClean="0"/>
          </a:p>
          <a:p>
            <a:r>
              <a:rPr lang="en-US" dirty="0" smtClean="0"/>
              <a:t>CVD mortality (age-adjusted): x15-30 than the general population</a:t>
            </a:r>
          </a:p>
          <a:p>
            <a:endParaRPr lang="en-US" dirty="0" smtClean="0"/>
          </a:p>
          <a:p>
            <a:r>
              <a:rPr lang="en-US" dirty="0" smtClean="0"/>
              <a:t>25-34 year age group: x500 increase in CVD mortality rate</a:t>
            </a:r>
            <a:endParaRPr lang="en-US" dirty="0"/>
          </a:p>
        </p:txBody>
      </p:sp>
    </p:spTree>
    <p:extLst>
      <p:ext uri="{BB962C8B-B14F-4D97-AF65-F5344CB8AC3E}">
        <p14:creationId xmlns:p14="http://schemas.microsoft.com/office/powerpoint/2010/main" val="373232522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t="-2213" b="-4357"/>
          <a:stretch/>
        </p:blipFill>
        <p:spPr>
          <a:xfrm>
            <a:off x="860868" y="481090"/>
            <a:ext cx="8229600" cy="6262610"/>
          </a:xfrm>
        </p:spPr>
      </p:pic>
    </p:spTree>
    <p:extLst>
      <p:ext uri="{BB962C8B-B14F-4D97-AF65-F5344CB8AC3E}">
        <p14:creationId xmlns:p14="http://schemas.microsoft.com/office/powerpoint/2010/main" val="8302896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err="1" smtClean="0"/>
              <a:t>CaSR</a:t>
            </a:r>
            <a:r>
              <a:rPr lang="en-US" dirty="0" smtClean="0"/>
              <a:t> in CKD Beyond PTH Control</a:t>
            </a:r>
            <a:br>
              <a:rPr lang="en-US" dirty="0" smtClean="0"/>
            </a:br>
            <a:r>
              <a:rPr lang="en-US" sz="2000" i="1" dirty="0" smtClean="0"/>
              <a:t>“local (off-target) effects of </a:t>
            </a:r>
            <a:r>
              <a:rPr lang="en-US" sz="2000" i="1" dirty="0" err="1" smtClean="0"/>
              <a:t>CaSR</a:t>
            </a:r>
            <a:r>
              <a:rPr lang="en-US" sz="2000" i="1" dirty="0" smtClean="0"/>
              <a:t> stimulation on CKD-related disorders”</a:t>
            </a:r>
            <a:endParaRPr lang="en-US" sz="2000" i="1" dirty="0"/>
          </a:p>
        </p:txBody>
      </p:sp>
      <p:pic>
        <p:nvPicPr>
          <p:cNvPr id="4" name="Content Placeholder 3"/>
          <p:cNvPicPr>
            <a:picLocks noGrp="1" noChangeAspect="1"/>
          </p:cNvPicPr>
          <p:nvPr>
            <p:ph idx="1"/>
          </p:nvPr>
        </p:nvPicPr>
        <p:blipFill>
          <a:blip r:embed="rId2"/>
          <a:stretch>
            <a:fillRect/>
          </a:stretch>
        </p:blipFill>
        <p:spPr>
          <a:xfrm>
            <a:off x="880586" y="2133600"/>
            <a:ext cx="7890193" cy="3790950"/>
          </a:xfrm>
          <a:prstGeom prst="rect">
            <a:avLst/>
          </a:prstGeom>
        </p:spPr>
      </p:pic>
    </p:spTree>
    <p:extLst>
      <p:ext uri="{BB962C8B-B14F-4D97-AF65-F5344CB8AC3E}">
        <p14:creationId xmlns:p14="http://schemas.microsoft.com/office/powerpoint/2010/main" val="226664934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Electrolyte &amp; Water Homeostasis</a:t>
            </a:r>
            <a:br>
              <a:rPr lang="en-US" dirty="0" smtClean="0"/>
            </a:br>
            <a:r>
              <a:rPr lang="en-US" sz="3200" i="1" dirty="0" smtClean="0"/>
              <a:t>“PTH-independent”</a:t>
            </a:r>
            <a:endParaRPr lang="en-US" sz="3200" i="1" dirty="0"/>
          </a:p>
        </p:txBody>
      </p:sp>
      <p:pic>
        <p:nvPicPr>
          <p:cNvPr id="4" name="Content Placeholder 3"/>
          <p:cNvPicPr>
            <a:picLocks noGrp="1" noChangeAspect="1"/>
          </p:cNvPicPr>
          <p:nvPr>
            <p:ph idx="1"/>
          </p:nvPr>
        </p:nvPicPr>
        <p:blipFill rotWithShape="1">
          <a:blip r:embed="rId2"/>
          <a:srcRect l="-757" r="-887"/>
          <a:stretch/>
        </p:blipFill>
        <p:spPr>
          <a:xfrm>
            <a:off x="5451541" y="2740025"/>
            <a:ext cx="4260047" cy="2622550"/>
          </a:xfrm>
        </p:spPr>
      </p:pic>
      <p:pic>
        <p:nvPicPr>
          <p:cNvPr id="5" name="Content Placeholder 3"/>
          <p:cNvPicPr>
            <a:picLocks noChangeAspect="1"/>
          </p:cNvPicPr>
          <p:nvPr/>
        </p:nvPicPr>
        <p:blipFill rotWithShape="1">
          <a:blip r:embed="rId3"/>
          <a:srcRect t="-495" b="2903"/>
          <a:stretch/>
        </p:blipFill>
        <p:spPr>
          <a:xfrm>
            <a:off x="328527" y="2141947"/>
            <a:ext cx="4647141" cy="3964763"/>
          </a:xfrm>
          <a:prstGeom prst="rect">
            <a:avLst/>
          </a:prstGeom>
        </p:spPr>
      </p:pic>
    </p:spTree>
    <p:extLst>
      <p:ext uri="{BB962C8B-B14F-4D97-AF65-F5344CB8AC3E}">
        <p14:creationId xmlns:p14="http://schemas.microsoft.com/office/powerpoint/2010/main" val="150093186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Decrease in </a:t>
            </a:r>
            <a:r>
              <a:rPr lang="en-US" dirty="0" err="1" smtClean="0"/>
              <a:t>cAMP</a:t>
            </a:r>
            <a:r>
              <a:rPr lang="en-US" dirty="0" smtClean="0"/>
              <a:t> levels and cell proliferation in human ADPCKD (R-568):</a:t>
            </a:r>
          </a:p>
          <a:p>
            <a:pPr marL="0" indent="0" algn="ctr">
              <a:buNone/>
            </a:pPr>
            <a:r>
              <a:rPr lang="en-US" dirty="0" smtClean="0"/>
              <a:t> </a:t>
            </a:r>
            <a:r>
              <a:rPr lang="en-US" i="1" dirty="0" smtClean="0">
                <a:solidFill>
                  <a:srgbClr val="FF0000"/>
                </a:solidFill>
              </a:rPr>
              <a:t>inhibiting cyst progression ?</a:t>
            </a:r>
          </a:p>
          <a:p>
            <a:endParaRPr lang="en-US" dirty="0">
              <a:solidFill>
                <a:srgbClr val="FF0000"/>
              </a:solidFill>
            </a:endParaRPr>
          </a:p>
          <a:p>
            <a:r>
              <a:rPr lang="en-US" dirty="0" smtClean="0"/>
              <a:t>Prevent </a:t>
            </a:r>
            <a:r>
              <a:rPr lang="en-US" dirty="0" err="1" smtClean="0"/>
              <a:t>podocyte</a:t>
            </a:r>
            <a:r>
              <a:rPr lang="en-US" dirty="0" smtClean="0"/>
              <a:t> loss (R-568):</a:t>
            </a:r>
          </a:p>
          <a:p>
            <a:pPr marL="0" indent="0">
              <a:buNone/>
            </a:pPr>
            <a:r>
              <a:rPr lang="en-US" i="1" dirty="0" smtClean="0"/>
              <a:t>                          </a:t>
            </a:r>
            <a:r>
              <a:rPr lang="en-US" i="1" dirty="0" smtClean="0">
                <a:solidFill>
                  <a:srgbClr val="2254F6"/>
                </a:solidFill>
              </a:rPr>
              <a:t>attenuation of proteinuria &amp; </a:t>
            </a:r>
            <a:r>
              <a:rPr lang="en-US" i="1" dirty="0" err="1" smtClean="0">
                <a:solidFill>
                  <a:srgbClr val="2254F6"/>
                </a:solidFill>
              </a:rPr>
              <a:t>glomerulosclerosis</a:t>
            </a:r>
            <a:r>
              <a:rPr lang="en-US" i="1" dirty="0" smtClean="0">
                <a:solidFill>
                  <a:srgbClr val="2254F6"/>
                </a:solidFill>
              </a:rPr>
              <a:t> </a:t>
            </a:r>
          </a:p>
          <a:p>
            <a:endParaRPr lang="en-US" dirty="0"/>
          </a:p>
          <a:p>
            <a:r>
              <a:rPr lang="en-US" dirty="0" smtClean="0"/>
              <a:t>Inhibition of renin secretion by JG cells:  </a:t>
            </a:r>
          </a:p>
          <a:p>
            <a:pPr marL="0" indent="0" algn="ctr">
              <a:buNone/>
            </a:pPr>
            <a:r>
              <a:rPr lang="en-US" sz="1600" i="1" dirty="0" smtClean="0"/>
              <a:t>    </a:t>
            </a:r>
            <a:r>
              <a:rPr lang="en-US" i="1" dirty="0" smtClean="0">
                <a:solidFill>
                  <a:srgbClr val="00B050"/>
                </a:solidFill>
              </a:rPr>
              <a:t>chronic use of </a:t>
            </a:r>
            <a:r>
              <a:rPr lang="en-US" i="1" dirty="0" err="1" smtClean="0">
                <a:solidFill>
                  <a:srgbClr val="00B050"/>
                </a:solidFill>
              </a:rPr>
              <a:t>calcimimetics</a:t>
            </a:r>
            <a:r>
              <a:rPr lang="en-US" i="1" dirty="0" smtClean="0">
                <a:solidFill>
                  <a:srgbClr val="00B050"/>
                </a:solidFill>
              </a:rPr>
              <a:t> leads to </a:t>
            </a:r>
          </a:p>
          <a:p>
            <a:pPr marL="0" indent="0" algn="ctr">
              <a:buNone/>
            </a:pPr>
            <a:r>
              <a:rPr lang="en-US" i="1" dirty="0" smtClean="0">
                <a:solidFill>
                  <a:srgbClr val="00B050"/>
                </a:solidFill>
              </a:rPr>
              <a:t>sustained anti-HTN effects in uremic rats</a:t>
            </a:r>
          </a:p>
        </p:txBody>
      </p:sp>
    </p:spTree>
    <p:extLst>
      <p:ext uri="{BB962C8B-B14F-4D97-AF65-F5344CB8AC3E}">
        <p14:creationId xmlns:p14="http://schemas.microsoft.com/office/powerpoint/2010/main" val="3885922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85725"/>
            <a:ext cx="6982081" cy="6772275"/>
          </a:xfrm>
          <a:prstGeom prst="rect">
            <a:avLst/>
          </a:prstGeom>
        </p:spPr>
      </p:pic>
      <p:pic>
        <p:nvPicPr>
          <p:cNvPr id="5" name="Picture 4"/>
          <p:cNvPicPr>
            <a:picLocks noChangeAspect="1"/>
          </p:cNvPicPr>
          <p:nvPr/>
        </p:nvPicPr>
        <p:blipFill rotWithShape="1">
          <a:blip r:embed="rId3"/>
          <a:srcRect l="1990"/>
          <a:stretch/>
        </p:blipFill>
        <p:spPr>
          <a:xfrm>
            <a:off x="6610350" y="2163537"/>
            <a:ext cx="3351067" cy="4121600"/>
          </a:xfrm>
          <a:prstGeom prst="rect">
            <a:avLst/>
          </a:prstGeom>
        </p:spPr>
      </p:pic>
    </p:spTree>
    <p:extLst>
      <p:ext uri="{BB962C8B-B14F-4D97-AF65-F5344CB8AC3E}">
        <p14:creationId xmlns:p14="http://schemas.microsoft.com/office/powerpoint/2010/main" val="309824515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21934" y="64040"/>
            <a:ext cx="6907468" cy="6793960"/>
          </a:xfrm>
          <a:prstGeom prst="rect">
            <a:avLst/>
          </a:prstGeom>
        </p:spPr>
      </p:pic>
    </p:spTree>
    <p:extLst>
      <p:ext uri="{BB962C8B-B14F-4D97-AF65-F5344CB8AC3E}">
        <p14:creationId xmlns:p14="http://schemas.microsoft.com/office/powerpoint/2010/main" val="329737512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C:\Documents and Settings\NASSIRI\My Documents\My Pictures\MV goood.jpg"/>
          <p:cNvPicPr>
            <a:picLocks noChangeAspect="1" noChangeArrowheads="1"/>
          </p:cNvPicPr>
          <p:nvPr/>
        </p:nvPicPr>
        <p:blipFill>
          <a:blip r:embed="rId2" cstate="print"/>
          <a:srcRect/>
          <a:stretch>
            <a:fillRect/>
          </a:stretch>
        </p:blipFill>
        <p:spPr bwMode="auto">
          <a:xfrm>
            <a:off x="478971" y="0"/>
            <a:ext cx="8403772" cy="6858000"/>
          </a:xfrm>
          <a:prstGeom prst="rect">
            <a:avLst/>
          </a:prstGeom>
          <a:noFill/>
        </p:spPr>
      </p:pic>
    </p:spTree>
    <p:extLst>
      <p:ext uri="{BB962C8B-B14F-4D97-AF65-F5344CB8AC3E}">
        <p14:creationId xmlns:p14="http://schemas.microsoft.com/office/powerpoint/2010/main" val="3847139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t>Delayed Ca-induced Mineralization of VSMC</a:t>
            </a:r>
            <a:endParaRPr lang="en-US" sz="3200" dirty="0"/>
          </a:p>
        </p:txBody>
      </p:sp>
      <p:pic>
        <p:nvPicPr>
          <p:cNvPr id="4" name="Content Placeholder 3"/>
          <p:cNvPicPr>
            <a:picLocks noGrp="1" noChangeAspect="1"/>
          </p:cNvPicPr>
          <p:nvPr>
            <p:ph idx="1"/>
          </p:nvPr>
        </p:nvPicPr>
        <p:blipFill rotWithShape="1">
          <a:blip r:embed="rId2"/>
          <a:srcRect l="100" t="3723" r="-757"/>
          <a:stretch/>
        </p:blipFill>
        <p:spPr>
          <a:xfrm>
            <a:off x="1241116" y="2388056"/>
            <a:ext cx="7197014" cy="3527918"/>
          </a:xfrm>
        </p:spPr>
      </p:pic>
    </p:spTree>
    <p:extLst>
      <p:ext uri="{BB962C8B-B14F-4D97-AF65-F5344CB8AC3E}">
        <p14:creationId xmlns:p14="http://schemas.microsoft.com/office/powerpoint/2010/main" val="34981972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73717" y="0"/>
            <a:ext cx="7803901" cy="2720000"/>
          </a:xfrm>
          <a:prstGeom prst="rect">
            <a:avLst/>
          </a:prstGeom>
        </p:spPr>
      </p:pic>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3"/>
          <a:stretch>
            <a:fillRect/>
          </a:stretch>
        </p:blipFill>
        <p:spPr>
          <a:xfrm>
            <a:off x="2470066" y="3059181"/>
            <a:ext cx="5011201" cy="3436800"/>
          </a:xfrm>
          <a:prstGeom prst="rect">
            <a:avLst/>
          </a:prstGeom>
        </p:spPr>
      </p:pic>
    </p:spTree>
    <p:extLst>
      <p:ext uri="{BB962C8B-B14F-4D97-AF65-F5344CB8AC3E}">
        <p14:creationId xmlns:p14="http://schemas.microsoft.com/office/powerpoint/2010/main" val="262897329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Take Home Message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CKD-MBD is associated with a high risk of mortality</a:t>
            </a:r>
          </a:p>
          <a:p>
            <a:endParaRPr lang="en-US" dirty="0"/>
          </a:p>
          <a:p>
            <a:r>
              <a:rPr lang="en-US" dirty="0" smtClean="0"/>
              <a:t>No single drug intervention has been shown to decrease this risk and improve survival in </a:t>
            </a:r>
            <a:r>
              <a:rPr lang="en-US" dirty="0" err="1" smtClean="0"/>
              <a:t>HDx</a:t>
            </a:r>
            <a:r>
              <a:rPr lang="en-US" dirty="0" smtClean="0"/>
              <a:t> pts (in any RCTs)</a:t>
            </a:r>
          </a:p>
          <a:p>
            <a:endParaRPr lang="en-US" dirty="0" smtClean="0"/>
          </a:p>
          <a:p>
            <a:r>
              <a:rPr lang="en-US" dirty="0" smtClean="0"/>
              <a:t>Several robust secondary analysis point toward potential important beneficial effects of controlling 2</a:t>
            </a:r>
            <a:r>
              <a:rPr lang="en-US" baseline="30000" dirty="0" smtClean="0"/>
              <a:t>nd</a:t>
            </a:r>
            <a:r>
              <a:rPr lang="en-US" dirty="0" smtClean="0"/>
              <a:t> HPT with </a:t>
            </a:r>
            <a:r>
              <a:rPr lang="en-US" dirty="0" err="1" smtClean="0"/>
              <a:t>Cinacalcet</a:t>
            </a:r>
            <a:r>
              <a:rPr lang="en-US" dirty="0" smtClean="0"/>
              <a:t> + standard </a:t>
            </a:r>
            <a:r>
              <a:rPr lang="en-US" dirty="0" err="1" smtClean="0"/>
              <a:t>ttt</a:t>
            </a:r>
            <a:endParaRPr lang="en-US" dirty="0" smtClean="0"/>
          </a:p>
          <a:p>
            <a:endParaRPr lang="en-US" dirty="0" smtClean="0"/>
          </a:p>
          <a:p>
            <a:r>
              <a:rPr lang="en-US" dirty="0" smtClean="0"/>
              <a:t>Improvement in the management of common 2</a:t>
            </a:r>
            <a:r>
              <a:rPr lang="en-US" baseline="30000" dirty="0" smtClean="0"/>
              <a:t>nd</a:t>
            </a:r>
            <a:r>
              <a:rPr lang="en-US" dirty="0" smtClean="0"/>
              <a:t> effects (</a:t>
            </a:r>
            <a:r>
              <a:rPr lang="en-US" dirty="0" err="1" smtClean="0"/>
              <a:t>naus</a:t>
            </a:r>
            <a:r>
              <a:rPr lang="en-US" dirty="0" smtClean="0"/>
              <a:t>, </a:t>
            </a:r>
            <a:r>
              <a:rPr lang="en-US" dirty="0" err="1" smtClean="0"/>
              <a:t>vom</a:t>
            </a:r>
            <a:r>
              <a:rPr lang="en-US" dirty="0" smtClean="0"/>
              <a:t>, hypo-Ca), and PTH over suppression is plausible</a:t>
            </a:r>
          </a:p>
          <a:p>
            <a:endParaRPr lang="en-US" dirty="0" smtClean="0"/>
          </a:p>
          <a:p>
            <a:r>
              <a:rPr lang="en-US" dirty="0" smtClean="0"/>
              <a:t>New drugs (</a:t>
            </a:r>
            <a:r>
              <a:rPr lang="en-US" dirty="0" err="1" smtClean="0"/>
              <a:t>Velcalcetide</a:t>
            </a:r>
            <a:r>
              <a:rPr lang="en-US" dirty="0" smtClean="0"/>
              <a:t> AMG 416) and new studies on HARD outcomes  </a:t>
            </a:r>
            <a:endParaRPr lang="en-US" dirty="0"/>
          </a:p>
        </p:txBody>
      </p:sp>
    </p:spTree>
    <p:extLst>
      <p:ext uri="{BB962C8B-B14F-4D97-AF65-F5344CB8AC3E}">
        <p14:creationId xmlns:p14="http://schemas.microsoft.com/office/powerpoint/2010/main" val="37433165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img.medscape.com/article/748/192/748192-fig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21382" y="609600"/>
            <a:ext cx="7673978" cy="546340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77240" y="5680710"/>
            <a:ext cx="7818120" cy="3922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7025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8" name="Rectangle 4"/>
          <p:cNvSpPr>
            <a:spLocks noGrp="1" noChangeArrowheads="1"/>
          </p:cNvSpPr>
          <p:nvPr>
            <p:ph type="ctrTitle"/>
          </p:nvPr>
        </p:nvSpPr>
        <p:spPr>
          <a:xfrm>
            <a:off x="1226512" y="2165932"/>
            <a:ext cx="7623175" cy="2838472"/>
          </a:xfrm>
        </p:spPr>
        <p:txBody>
          <a:bodyPr>
            <a:normAutofit fontScale="90000"/>
          </a:bodyPr>
          <a:lstStyle/>
          <a:p>
            <a:pPr algn="ctr"/>
            <a:r>
              <a:rPr lang="fa-IR" sz="4000" dirty="0">
                <a:cs typeface="Arial" pitchFamily="34" charset="0"/>
              </a:rPr>
              <a:t>هرگزدل من زعلم محروم نشد</a:t>
            </a:r>
            <a:br>
              <a:rPr lang="fa-IR" sz="4000" dirty="0">
                <a:cs typeface="Arial" pitchFamily="34" charset="0"/>
              </a:rPr>
            </a:br>
            <a:r>
              <a:rPr lang="fa-IR" sz="4000" dirty="0">
                <a:cs typeface="Arial" pitchFamily="34" charset="0"/>
              </a:rPr>
              <a:t>کم ماند زاسرارکه معلوم </a:t>
            </a:r>
            <a:r>
              <a:rPr lang="fa-IR" sz="4000" dirty="0" smtClean="0">
                <a:cs typeface="Arial" pitchFamily="34" charset="0"/>
              </a:rPr>
              <a:t>نشد</a:t>
            </a:r>
            <a:r>
              <a:rPr lang="en-US" sz="4000" dirty="0" smtClean="0">
                <a:cs typeface="Arial" pitchFamily="34" charset="0"/>
              </a:rPr>
              <a:t/>
            </a:r>
            <a:br>
              <a:rPr lang="en-US" sz="4000" dirty="0" smtClean="0">
                <a:cs typeface="Arial" pitchFamily="34" charset="0"/>
              </a:rPr>
            </a:br>
            <a:r>
              <a:rPr lang="fa-IR" sz="4000" dirty="0">
                <a:cs typeface="Arial" pitchFamily="34" charset="0"/>
              </a:rPr>
              <a:t/>
            </a:r>
            <a:br>
              <a:rPr lang="fa-IR" sz="4000" dirty="0">
                <a:cs typeface="Arial" pitchFamily="34" charset="0"/>
              </a:rPr>
            </a:br>
            <a:r>
              <a:rPr lang="fa-IR" sz="4000" dirty="0">
                <a:cs typeface="Arial" pitchFamily="34" charset="0"/>
              </a:rPr>
              <a:t>هفتاد و دوسال فکر کردم شب و روز</a:t>
            </a:r>
            <a:br>
              <a:rPr lang="fa-IR" sz="4000" dirty="0">
                <a:cs typeface="Arial" pitchFamily="34" charset="0"/>
              </a:rPr>
            </a:br>
            <a:r>
              <a:rPr lang="fa-IR" sz="4000" dirty="0">
                <a:cs typeface="Arial" pitchFamily="34" charset="0"/>
              </a:rPr>
              <a:t>معلومم شد که هیچ معلوم نشد</a:t>
            </a:r>
            <a:r>
              <a:rPr lang="fa-IR" sz="4600" dirty="0">
                <a:cs typeface="Arial" pitchFamily="34" charset="0"/>
              </a:rPr>
              <a:t/>
            </a:r>
            <a:br>
              <a:rPr lang="fa-IR" sz="4600" dirty="0">
                <a:cs typeface="Arial" pitchFamily="34" charset="0"/>
              </a:rPr>
            </a:br>
            <a:endParaRPr lang="en-US" sz="4600" dirty="0">
              <a:cs typeface="Arial" pitchFamily="34" charset="0"/>
            </a:endParaRPr>
          </a:p>
        </p:txBody>
      </p:sp>
      <p:sp>
        <p:nvSpPr>
          <p:cNvPr id="646149" name="Rectangle 5"/>
          <p:cNvSpPr>
            <a:spLocks noGrp="1" noChangeArrowheads="1"/>
          </p:cNvSpPr>
          <p:nvPr>
            <p:ph type="subTitle" idx="1"/>
          </p:nvPr>
        </p:nvSpPr>
        <p:spPr/>
        <p:txBody>
          <a:bodyPr/>
          <a:lstStyle/>
          <a:p>
            <a:endParaRPr lang="en-US"/>
          </a:p>
        </p:txBody>
      </p:sp>
    </p:spTree>
    <p:extLst>
      <p:ext uri="{BB962C8B-B14F-4D97-AF65-F5344CB8AC3E}">
        <p14:creationId xmlns:p14="http://schemas.microsoft.com/office/powerpoint/2010/main" val="10144912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38984707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14699922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0629957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3125" t="-2082" r="-3008" b="-4513"/>
          <a:stretch/>
        </p:blipFill>
        <p:spPr>
          <a:xfrm>
            <a:off x="1724026" y="1181100"/>
            <a:ext cx="8734424" cy="5848350"/>
          </a:xfrm>
        </p:spPr>
      </p:pic>
    </p:spTree>
    <p:extLst>
      <p:ext uri="{BB962C8B-B14F-4D97-AF65-F5344CB8AC3E}">
        <p14:creationId xmlns:p14="http://schemas.microsoft.com/office/powerpoint/2010/main" val="152609467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Cinacalcet</a:t>
            </a:r>
            <a:r>
              <a:rPr lang="en-US" dirty="0" smtClean="0"/>
              <a:t/>
            </a:r>
            <a:br>
              <a:rPr lang="en-US" dirty="0" smtClean="0"/>
            </a:br>
            <a:r>
              <a:rPr lang="en-US" dirty="0" err="1" smtClean="0"/>
              <a:t>vasculo</a:t>
            </a:r>
            <a:r>
              <a:rPr lang="en-US" dirty="0" smtClean="0"/>
              <a:t>-protective ?</a:t>
            </a:r>
            <a:endParaRPr lang="en-US" dirty="0"/>
          </a:p>
        </p:txBody>
      </p:sp>
      <p:sp>
        <p:nvSpPr>
          <p:cNvPr id="3" name="Content Placeholder 2"/>
          <p:cNvSpPr>
            <a:spLocks noGrp="1"/>
          </p:cNvSpPr>
          <p:nvPr>
            <p:ph idx="1"/>
          </p:nvPr>
        </p:nvSpPr>
        <p:spPr/>
        <p:txBody>
          <a:bodyPr/>
          <a:lstStyle/>
          <a:p>
            <a:r>
              <a:rPr lang="en-US" dirty="0" err="1" smtClean="0"/>
              <a:t>CaSR</a:t>
            </a:r>
            <a:r>
              <a:rPr lang="en-US" dirty="0" smtClean="0"/>
              <a:t> in the perivascular nerve network (1997)</a:t>
            </a:r>
          </a:p>
          <a:p>
            <a:r>
              <a:rPr lang="en-US" dirty="0" smtClean="0"/>
              <a:t>Functional </a:t>
            </a:r>
            <a:r>
              <a:rPr lang="en-US" dirty="0" err="1" smtClean="0"/>
              <a:t>CaSR</a:t>
            </a:r>
            <a:r>
              <a:rPr lang="en-US" dirty="0" smtClean="0"/>
              <a:t> in intact art (2005), endothelium (2005), VSMC (2006)</a:t>
            </a:r>
          </a:p>
          <a:p>
            <a:r>
              <a:rPr lang="en-US" dirty="0" smtClean="0"/>
              <a:t>Loss of </a:t>
            </a:r>
            <a:r>
              <a:rPr lang="en-US" dirty="0" err="1" smtClean="0"/>
              <a:t>CsSR</a:t>
            </a:r>
            <a:r>
              <a:rPr lang="en-US" dirty="0" smtClean="0"/>
              <a:t> in the vasculature in CKD: increased </a:t>
            </a:r>
            <a:r>
              <a:rPr lang="en-US" dirty="0" err="1" smtClean="0"/>
              <a:t>vasc</a:t>
            </a:r>
            <a:r>
              <a:rPr lang="en-US" dirty="0" smtClean="0"/>
              <a:t> Ca (2009, </a:t>
            </a:r>
            <a:r>
              <a:rPr lang="en-US" dirty="0" err="1" smtClean="0"/>
              <a:t>Alam</a:t>
            </a:r>
            <a:r>
              <a:rPr lang="en-US" dirty="0" smtClean="0"/>
              <a:t> et al)</a:t>
            </a:r>
          </a:p>
          <a:p>
            <a:r>
              <a:rPr lang="en-US" dirty="0" err="1" smtClean="0"/>
              <a:t>Calcimimetics</a:t>
            </a:r>
            <a:r>
              <a:rPr lang="en-US" dirty="0" smtClean="0"/>
              <a:t> </a:t>
            </a:r>
            <a:r>
              <a:rPr lang="en-US" dirty="0" smtClean="0">
                <a:solidFill>
                  <a:srgbClr val="FF0000"/>
                </a:solidFill>
              </a:rPr>
              <a:t>delay SMC calcification </a:t>
            </a:r>
            <a:r>
              <a:rPr lang="en-US" dirty="0" smtClean="0"/>
              <a:t>(</a:t>
            </a:r>
            <a:r>
              <a:rPr lang="en-US" dirty="0" err="1" smtClean="0"/>
              <a:t>Alam</a:t>
            </a:r>
            <a:r>
              <a:rPr lang="en-US" dirty="0" smtClean="0"/>
              <a:t> et al, 2009)</a:t>
            </a:r>
          </a:p>
          <a:p>
            <a:r>
              <a:rPr lang="en-US" dirty="0" err="1" smtClean="0"/>
              <a:t>Calcimimetics</a:t>
            </a:r>
            <a:r>
              <a:rPr lang="en-US" dirty="0" smtClean="0"/>
              <a:t> </a:t>
            </a:r>
            <a:r>
              <a:rPr lang="en-US" dirty="0" smtClean="0">
                <a:solidFill>
                  <a:srgbClr val="00B050"/>
                </a:solidFill>
              </a:rPr>
              <a:t>protect against the vascular remodeling </a:t>
            </a:r>
            <a:r>
              <a:rPr lang="en-US" dirty="0" smtClean="0"/>
              <a:t>during advanced CKD (</a:t>
            </a:r>
            <a:r>
              <a:rPr lang="en-US" dirty="0" err="1" smtClean="0"/>
              <a:t>Koleganova</a:t>
            </a:r>
            <a:r>
              <a:rPr lang="en-US" dirty="0" smtClean="0"/>
              <a:t> et al, 2009)</a:t>
            </a:r>
          </a:p>
          <a:p>
            <a:r>
              <a:rPr lang="en-US" dirty="0" err="1" smtClean="0"/>
              <a:t>Calcimimetics</a:t>
            </a:r>
            <a:r>
              <a:rPr lang="en-US" dirty="0" smtClean="0"/>
              <a:t>: direct action on the vasculature (inhibition of Ca channel, or inhibition of renin secretion</a:t>
            </a:r>
          </a:p>
          <a:p>
            <a:r>
              <a:rPr lang="en-US" dirty="0" err="1" smtClean="0"/>
              <a:t>Cinacalcet</a:t>
            </a:r>
            <a:r>
              <a:rPr lang="en-US" dirty="0" smtClean="0"/>
              <a:t>: </a:t>
            </a:r>
            <a:r>
              <a:rPr lang="en-US" dirty="0" smtClean="0">
                <a:solidFill>
                  <a:srgbClr val="2D3FE7"/>
                </a:solidFill>
              </a:rPr>
              <a:t>Blood pressure reduction </a:t>
            </a:r>
            <a:r>
              <a:rPr lang="en-US" dirty="0" smtClean="0"/>
              <a:t>(improvement in mortality)</a:t>
            </a:r>
            <a:endParaRPr lang="en-US" dirty="0"/>
          </a:p>
        </p:txBody>
      </p:sp>
    </p:spTree>
    <p:extLst>
      <p:ext uri="{BB962C8B-B14F-4D97-AF65-F5344CB8AC3E}">
        <p14:creationId xmlns:p14="http://schemas.microsoft.com/office/powerpoint/2010/main" val="55937357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504" r="-504"/>
          <a:stretch/>
        </p:blipFill>
        <p:spPr>
          <a:xfrm>
            <a:off x="333375" y="1438275"/>
            <a:ext cx="9144000" cy="4876800"/>
          </a:xfrm>
        </p:spPr>
      </p:pic>
    </p:spTree>
    <p:extLst>
      <p:ext uri="{BB962C8B-B14F-4D97-AF65-F5344CB8AC3E}">
        <p14:creationId xmlns:p14="http://schemas.microsoft.com/office/powerpoint/2010/main" val="310353658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descr="http://img.medscape.com/article/804/660/804660-fi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224001"/>
            <a:ext cx="6248401" cy="338678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28800" y="5029201"/>
            <a:ext cx="8153400" cy="646331"/>
          </a:xfrm>
          <a:prstGeom prst="rect">
            <a:avLst/>
          </a:prstGeom>
        </p:spPr>
        <p:txBody>
          <a:bodyPr wrap="square">
            <a:spAutoFit/>
          </a:bodyPr>
          <a:lstStyle/>
          <a:p>
            <a:r>
              <a:rPr lang="en-US" b="1" dirty="0"/>
              <a:t>Figure 1.</a:t>
            </a:r>
            <a:r>
              <a:rPr lang="en-US" dirty="0"/>
              <a:t> Risk of death by quarterly varying calcium. </a:t>
            </a:r>
            <a:r>
              <a:rPr lang="en-US" dirty="0" err="1"/>
              <a:t>Kalantar-Zadeh</a:t>
            </a:r>
            <a:r>
              <a:rPr lang="en-US" dirty="0"/>
              <a:t> K, et al.</a:t>
            </a:r>
            <a:r>
              <a:rPr lang="en-US" baseline="30000" dirty="0"/>
              <a:t>[1]</a:t>
            </a:r>
            <a:endParaRPr lang="en-US" dirty="0"/>
          </a:p>
        </p:txBody>
      </p:sp>
    </p:spTree>
    <p:extLst>
      <p:ext uri="{BB962C8B-B14F-4D97-AF65-F5344CB8AC3E}">
        <p14:creationId xmlns:p14="http://schemas.microsoft.com/office/powerpoint/2010/main" val="18374353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Spectrum of MBD in CKD</a:t>
            </a:r>
            <a:endParaRPr lang="en-US" dirty="0"/>
          </a:p>
        </p:txBody>
      </p:sp>
      <p:pic>
        <p:nvPicPr>
          <p:cNvPr id="6146" name="Picture 2"/>
          <p:cNvPicPr>
            <a:picLocks noGrp="1" noChangeAspect="1" noChangeArrowheads="1"/>
          </p:cNvPicPr>
          <p:nvPr>
            <p:ph idx="1"/>
          </p:nvPr>
        </p:nvPicPr>
        <p:blipFill>
          <a:blip r:embed="rId2" cstate="print"/>
          <a:srcRect/>
          <a:stretch>
            <a:fillRect/>
          </a:stretch>
        </p:blipFill>
        <p:spPr bwMode="auto">
          <a:xfrm>
            <a:off x="2134996" y="2035732"/>
            <a:ext cx="4786922" cy="4324350"/>
          </a:xfrm>
          <a:prstGeom prst="rect">
            <a:avLst/>
          </a:prstGeom>
          <a:noFill/>
          <a:ln w="9525">
            <a:noFill/>
            <a:miter lim="800000"/>
            <a:headEnd/>
            <a:tailEnd/>
          </a:ln>
        </p:spPr>
      </p:pic>
    </p:spTree>
    <p:extLst>
      <p:ext uri="{BB962C8B-B14F-4D97-AF65-F5344CB8AC3E}">
        <p14:creationId xmlns:p14="http://schemas.microsoft.com/office/powerpoint/2010/main" val="381871700"/>
      </p:ext>
    </p:extLst>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C:\Documents and Settings\NASSIRI\My Documents\My Pictures\MV 3.jpg"/>
          <p:cNvPicPr>
            <a:picLocks noChangeAspect="1" noChangeArrowheads="1"/>
          </p:cNvPicPr>
          <p:nvPr/>
        </p:nvPicPr>
        <p:blipFill>
          <a:blip r:embed="rId2" cstate="print"/>
          <a:srcRect/>
          <a:stretch>
            <a:fillRect/>
          </a:stretch>
        </p:blipFill>
        <p:spPr bwMode="auto">
          <a:xfrm>
            <a:off x="1524000" y="260648"/>
            <a:ext cx="9144000" cy="6597352"/>
          </a:xfrm>
          <a:prstGeom prst="rect">
            <a:avLst/>
          </a:prstGeom>
          <a:noFill/>
        </p:spPr>
      </p:pic>
    </p:spTree>
    <p:extLst>
      <p:ext uri="{BB962C8B-B14F-4D97-AF65-F5344CB8AC3E}">
        <p14:creationId xmlns:p14="http://schemas.microsoft.com/office/powerpoint/2010/main" val="3859718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descr="http://sumed.stb.sun.ac.za:8001/servlet/SBReadResourceServlet?rid=1HCC1N198-29CQ7K-6DV&amp;partName=htmljpe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3332" y="475450"/>
            <a:ext cx="9033360" cy="5593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735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descr="C:\Documents and Settings\NASSIRI\My Documents\My Pictures\MV 4.jpg"/>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p:spPr>
      </p:pic>
    </p:spTree>
    <p:extLst>
      <p:ext uri="{BB962C8B-B14F-4D97-AF65-F5344CB8AC3E}">
        <p14:creationId xmlns:p14="http://schemas.microsoft.com/office/powerpoint/2010/main" val="364275696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CKD pts: </a:t>
            </a:r>
            <a:r>
              <a:rPr lang="en-US" dirty="0" err="1" smtClean="0"/>
              <a:t>abnorm</a:t>
            </a:r>
            <a:r>
              <a:rPr lang="en-US" dirty="0" smtClean="0"/>
              <a:t> PO4, Ca, PTH, FGF23, leading to bone abnormal.</a:t>
            </a:r>
          </a:p>
          <a:p>
            <a:r>
              <a:rPr lang="en-US" dirty="0" smtClean="0"/>
              <a:t>Both the lab changes + bone </a:t>
            </a:r>
            <a:r>
              <a:rPr lang="en-US" dirty="0" err="1" smtClean="0"/>
              <a:t>abnorm</a:t>
            </a:r>
            <a:r>
              <a:rPr lang="en-US" dirty="0" smtClean="0"/>
              <a:t>., contributes to </a:t>
            </a:r>
            <a:r>
              <a:rPr lang="en-US" dirty="0" err="1" smtClean="0"/>
              <a:t>vacular</a:t>
            </a:r>
            <a:r>
              <a:rPr lang="en-US" dirty="0" smtClean="0"/>
              <a:t> Ca</a:t>
            </a:r>
          </a:p>
          <a:p>
            <a:r>
              <a:rPr lang="en-US" dirty="0" smtClean="0"/>
              <a:t>All 3 processes are closely interrelated with hard outcomes (</a:t>
            </a:r>
            <a:r>
              <a:rPr lang="en-US" dirty="0" err="1" smtClean="0"/>
              <a:t>Fx</a:t>
            </a:r>
            <a:r>
              <a:rPr lang="en-US" dirty="0" smtClean="0"/>
              <a:t>, CV M&amp;M’s)</a:t>
            </a:r>
          </a:p>
          <a:p>
            <a:endParaRPr lang="en-US" dirty="0"/>
          </a:p>
          <a:p>
            <a:r>
              <a:rPr lang="en-US" dirty="0" smtClean="0"/>
              <a:t>The traditional definition of ROD does not reflect all of theses manifestation associated with mineral and bone disorders. </a:t>
            </a:r>
          </a:p>
          <a:p>
            <a:endParaRPr lang="en-US" dirty="0"/>
          </a:p>
          <a:p>
            <a:r>
              <a:rPr lang="en-US" dirty="0" smtClean="0"/>
              <a:t>CKD-MBD: a clinical </a:t>
            </a:r>
            <a:r>
              <a:rPr lang="en-US" dirty="0" err="1" smtClean="0"/>
              <a:t>sdrm</a:t>
            </a:r>
            <a:r>
              <a:rPr lang="en-US" dirty="0" smtClean="0"/>
              <a:t> linking many clinical, biochemical, and imaging abnormalities</a:t>
            </a:r>
            <a:endParaRPr lang="en-US" dirty="0"/>
          </a:p>
        </p:txBody>
      </p:sp>
    </p:spTree>
    <p:extLst>
      <p:ext uri="{BB962C8B-B14F-4D97-AF65-F5344CB8AC3E}">
        <p14:creationId xmlns:p14="http://schemas.microsoft.com/office/powerpoint/2010/main" val="340367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CKD-MBD</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 systemic disorder of mineral &amp; bone metabolism due to CKD manifested by either 1 or the combination of the following:</a:t>
            </a:r>
          </a:p>
          <a:p>
            <a:pPr marL="0" indent="0">
              <a:buNone/>
            </a:pPr>
            <a:r>
              <a:rPr lang="en-US" dirty="0" smtClean="0"/>
              <a:t>      1- </a:t>
            </a:r>
            <a:r>
              <a:rPr lang="en-US" dirty="0" err="1" smtClean="0"/>
              <a:t>abnorm</a:t>
            </a:r>
            <a:r>
              <a:rPr lang="en-US" dirty="0" smtClean="0"/>
              <a:t> Ca, PO4, PTH, or </a:t>
            </a:r>
            <a:r>
              <a:rPr lang="en-US" dirty="0" err="1" smtClean="0"/>
              <a:t>Vit</a:t>
            </a:r>
            <a:r>
              <a:rPr lang="en-US" dirty="0" smtClean="0"/>
              <a:t> D metabolism</a:t>
            </a:r>
          </a:p>
          <a:p>
            <a:pPr marL="0" indent="0">
              <a:buNone/>
            </a:pPr>
            <a:r>
              <a:rPr lang="en-US" dirty="0"/>
              <a:t> </a:t>
            </a:r>
            <a:r>
              <a:rPr lang="en-US" dirty="0" smtClean="0"/>
              <a:t>     2- </a:t>
            </a:r>
            <a:r>
              <a:rPr lang="en-US" dirty="0" err="1" smtClean="0"/>
              <a:t>abnorm</a:t>
            </a:r>
            <a:r>
              <a:rPr lang="en-US" dirty="0" smtClean="0"/>
              <a:t> in bone turnover, mineralization, volume, linear growth, or strength</a:t>
            </a:r>
          </a:p>
          <a:p>
            <a:pPr marL="0" indent="0">
              <a:buNone/>
            </a:pPr>
            <a:r>
              <a:rPr lang="en-US" dirty="0"/>
              <a:t> </a:t>
            </a:r>
            <a:r>
              <a:rPr lang="en-US" dirty="0" smtClean="0"/>
              <a:t>     3- vascular (soft tissue) Ca</a:t>
            </a:r>
          </a:p>
          <a:p>
            <a:r>
              <a:rPr lang="en-US" dirty="0" smtClean="0"/>
              <a:t>Is it really a syndrome ?</a:t>
            </a:r>
          </a:p>
          <a:p>
            <a:r>
              <a:rPr lang="en-US" dirty="0" smtClean="0"/>
              <a:t>ROD: alteration of bone morphology in CKD</a:t>
            </a:r>
          </a:p>
          <a:p>
            <a:r>
              <a:rPr lang="en-US" dirty="0" smtClean="0"/>
              <a:t>Is defined as a trinity of:</a:t>
            </a:r>
          </a:p>
          <a:p>
            <a:pPr marL="0" indent="0">
              <a:buNone/>
            </a:pPr>
            <a:r>
              <a:rPr lang="en-US" dirty="0" smtClean="0"/>
              <a:t>       a- laboratory abnormalities</a:t>
            </a:r>
            <a:endParaRPr lang="en-US" dirty="0"/>
          </a:p>
          <a:p>
            <a:pPr marL="0" indent="0">
              <a:buNone/>
            </a:pPr>
            <a:r>
              <a:rPr lang="en-US" dirty="0" smtClean="0"/>
              <a:t>       b- bone abnormalities</a:t>
            </a:r>
          </a:p>
          <a:p>
            <a:pPr marL="0" indent="0">
              <a:buNone/>
            </a:pPr>
            <a:r>
              <a:rPr lang="en-US" dirty="0" smtClean="0"/>
              <a:t>       c- vascular (or other soft tissue) calcification</a:t>
            </a:r>
            <a:endParaRPr lang="en-US" dirty="0"/>
          </a:p>
          <a:p>
            <a:r>
              <a:rPr lang="en-US" dirty="0" smtClean="0"/>
              <a:t>All of the above abnormalities are linked to “hard outcomes” – </a:t>
            </a:r>
            <a:r>
              <a:rPr lang="en-US" dirty="0" err="1" smtClean="0"/>
              <a:t>Fx</a:t>
            </a:r>
            <a:r>
              <a:rPr lang="en-US" dirty="0" smtClean="0"/>
              <a:t>, CV M&amp;M’s </a:t>
            </a:r>
            <a:endParaRPr lang="en-US" dirty="0"/>
          </a:p>
        </p:txBody>
      </p:sp>
    </p:spTree>
    <p:extLst>
      <p:ext uri="{BB962C8B-B14F-4D97-AF65-F5344CB8AC3E}">
        <p14:creationId xmlns:p14="http://schemas.microsoft.com/office/powerpoint/2010/main" val="2778846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17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7115" b="26025"/>
          <a:stretch/>
        </p:blipFill>
        <p:spPr bwMode="auto">
          <a:xfrm>
            <a:off x="590550" y="1857375"/>
            <a:ext cx="8382000" cy="382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52475" y="4981575"/>
            <a:ext cx="7905750" cy="971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9580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1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0"/>
            <a:ext cx="8382000" cy="673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9068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720" t="-1562" r="-221" b="-3201"/>
          <a:stretch/>
        </p:blipFill>
        <p:spPr>
          <a:xfrm>
            <a:off x="919629" y="2420729"/>
            <a:ext cx="8112078" cy="3440024"/>
          </a:xfrm>
        </p:spPr>
      </p:pic>
    </p:spTree>
    <p:extLst>
      <p:ext uri="{BB962C8B-B14F-4D97-AF65-F5344CB8AC3E}">
        <p14:creationId xmlns:p14="http://schemas.microsoft.com/office/powerpoint/2010/main" val="1753471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CKD Risk Factors</a:t>
            </a:r>
            <a:endParaRPr lang="en-US" dirty="0"/>
          </a:p>
        </p:txBody>
      </p:sp>
      <p:pic>
        <p:nvPicPr>
          <p:cNvPr id="6148" name="Picture 4" descr="http://calebthompson.io/images/iceberg.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900" y="-66675"/>
            <a:ext cx="12290429" cy="701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4736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t="-781" b="-1388"/>
          <a:stretch/>
        </p:blipFill>
        <p:spPr>
          <a:xfrm>
            <a:off x="677334" y="609600"/>
            <a:ext cx="8229600" cy="5605478"/>
          </a:xfrm>
        </p:spPr>
      </p:pic>
    </p:spTree>
    <p:extLst>
      <p:ext uri="{BB962C8B-B14F-4D97-AF65-F5344CB8AC3E}">
        <p14:creationId xmlns:p14="http://schemas.microsoft.com/office/powerpoint/2010/main" val="1397020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Parathyroid Gland Hyperplasia in CRF</a:t>
            </a:r>
            <a:endParaRPr lang="en-US" dirty="0"/>
          </a:p>
        </p:txBody>
      </p:sp>
      <p:pic>
        <p:nvPicPr>
          <p:cNvPr id="4" name="Content Placeholder 3"/>
          <p:cNvPicPr>
            <a:picLocks noGrp="1" noChangeAspect="1"/>
          </p:cNvPicPr>
          <p:nvPr>
            <p:ph idx="1"/>
          </p:nvPr>
        </p:nvPicPr>
        <p:blipFill rotWithShape="1">
          <a:blip r:embed="rId2"/>
          <a:srcRect l="19084" t="18751" r="21657" b="6077"/>
          <a:stretch/>
        </p:blipFill>
        <p:spPr>
          <a:xfrm>
            <a:off x="2638425" y="2124075"/>
            <a:ext cx="4876800" cy="4124325"/>
          </a:xfrm>
        </p:spPr>
      </p:pic>
    </p:spTree>
    <p:extLst>
      <p:ext uri="{BB962C8B-B14F-4D97-AF65-F5344CB8AC3E}">
        <p14:creationId xmlns:p14="http://schemas.microsoft.com/office/powerpoint/2010/main" val="2068681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t>Disorders Related to Kidney Bone Disease</a:t>
            </a:r>
            <a:endParaRPr lang="en-US" sz="3200" dirty="0"/>
          </a:p>
        </p:txBody>
      </p:sp>
      <p:sp>
        <p:nvSpPr>
          <p:cNvPr id="4" name="Content Placeholder 3"/>
          <p:cNvSpPr>
            <a:spLocks noGrp="1"/>
          </p:cNvSpPr>
          <p:nvPr>
            <p:ph sz="half" idx="1"/>
          </p:nvPr>
        </p:nvSpPr>
        <p:spPr/>
        <p:txBody>
          <a:bodyPr/>
          <a:lstStyle/>
          <a:p>
            <a:r>
              <a:rPr lang="en-US" dirty="0" smtClean="0"/>
              <a:t>1,25 OH </a:t>
            </a:r>
            <a:r>
              <a:rPr lang="en-US" dirty="0" err="1" smtClean="0"/>
              <a:t>Vit</a:t>
            </a:r>
            <a:r>
              <a:rPr lang="en-US" dirty="0" smtClean="0"/>
              <a:t> D (calcitriol) deficiency</a:t>
            </a:r>
          </a:p>
          <a:p>
            <a:r>
              <a:rPr lang="en-US" dirty="0" smtClean="0"/>
              <a:t>25 OH </a:t>
            </a:r>
            <a:r>
              <a:rPr lang="en-US" dirty="0" err="1" smtClean="0"/>
              <a:t>Vit</a:t>
            </a:r>
            <a:r>
              <a:rPr lang="en-US" dirty="0" smtClean="0"/>
              <a:t> D deficiency</a:t>
            </a:r>
          </a:p>
          <a:p>
            <a:r>
              <a:rPr lang="en-US" dirty="0" smtClean="0"/>
              <a:t>Hyper-</a:t>
            </a:r>
            <a:r>
              <a:rPr lang="en-US" dirty="0" err="1" smtClean="0"/>
              <a:t>parathyroidism</a:t>
            </a:r>
            <a:endParaRPr lang="en-US" dirty="0" smtClean="0"/>
          </a:p>
          <a:p>
            <a:r>
              <a:rPr lang="en-US" dirty="0" smtClean="0"/>
              <a:t>Low PTH</a:t>
            </a:r>
          </a:p>
          <a:p>
            <a:r>
              <a:rPr lang="en-US" dirty="0" smtClean="0"/>
              <a:t>Increase level of ALP</a:t>
            </a:r>
          </a:p>
          <a:p>
            <a:r>
              <a:rPr lang="en-US" dirty="0" smtClean="0"/>
              <a:t>Elevated FGF-23</a:t>
            </a:r>
          </a:p>
          <a:p>
            <a:r>
              <a:rPr lang="en-US" dirty="0" smtClean="0"/>
              <a:t>High turnover bone disease</a:t>
            </a:r>
            <a:endParaRPr lang="en-US" dirty="0"/>
          </a:p>
        </p:txBody>
      </p:sp>
      <p:sp>
        <p:nvSpPr>
          <p:cNvPr id="5" name="Content Placeholder 4"/>
          <p:cNvSpPr>
            <a:spLocks noGrp="1"/>
          </p:cNvSpPr>
          <p:nvPr>
            <p:ph sz="half" idx="2"/>
          </p:nvPr>
        </p:nvSpPr>
        <p:spPr/>
        <p:txBody>
          <a:bodyPr/>
          <a:lstStyle/>
          <a:p>
            <a:r>
              <a:rPr lang="en-US" dirty="0" err="1" smtClean="0"/>
              <a:t>Adynamic</a:t>
            </a:r>
            <a:r>
              <a:rPr lang="en-US" dirty="0" smtClean="0"/>
              <a:t> bone disease</a:t>
            </a:r>
          </a:p>
          <a:p>
            <a:r>
              <a:rPr lang="en-US" dirty="0" smtClean="0"/>
              <a:t>Uremic Osteoporosis</a:t>
            </a:r>
          </a:p>
          <a:p>
            <a:r>
              <a:rPr lang="en-US" dirty="0" smtClean="0"/>
              <a:t>Vascular Calcification</a:t>
            </a:r>
          </a:p>
          <a:p>
            <a:r>
              <a:rPr lang="en-US" dirty="0" smtClean="0"/>
              <a:t>Hyper-Pi</a:t>
            </a:r>
          </a:p>
          <a:p>
            <a:r>
              <a:rPr lang="en-US" dirty="0" smtClean="0"/>
              <a:t>Hypo-Pi</a:t>
            </a:r>
          </a:p>
          <a:p>
            <a:r>
              <a:rPr lang="en-US" dirty="0" smtClean="0"/>
              <a:t>Hyper-Ca</a:t>
            </a:r>
          </a:p>
          <a:p>
            <a:r>
              <a:rPr lang="en-US" dirty="0" smtClean="0"/>
              <a:t>Hypo-Ca</a:t>
            </a:r>
            <a:endParaRPr lang="en-US" dirty="0"/>
          </a:p>
        </p:txBody>
      </p:sp>
    </p:spTree>
    <p:extLst>
      <p:ext uri="{BB962C8B-B14F-4D97-AF65-F5344CB8AC3E}">
        <p14:creationId xmlns:p14="http://schemas.microsoft.com/office/powerpoint/2010/main" val="1883452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Ca, PO4, and PTH, and the risk of Death</a:t>
            </a:r>
            <a:endParaRPr lang="en-US" dirty="0"/>
          </a:p>
        </p:txBody>
      </p:sp>
      <p:pic>
        <p:nvPicPr>
          <p:cNvPr id="4" name="Content Placeholder 3"/>
          <p:cNvPicPr>
            <a:picLocks noGrp="1" noChangeAspect="1"/>
          </p:cNvPicPr>
          <p:nvPr>
            <p:ph idx="1"/>
          </p:nvPr>
        </p:nvPicPr>
        <p:blipFill>
          <a:blip r:embed="rId2"/>
          <a:stretch>
            <a:fillRect/>
          </a:stretch>
        </p:blipFill>
        <p:spPr>
          <a:xfrm>
            <a:off x="935831" y="1831767"/>
            <a:ext cx="7865918" cy="4431268"/>
          </a:xfrm>
          <a:prstGeom prst="rect">
            <a:avLst/>
          </a:prstGeom>
        </p:spPr>
      </p:pic>
    </p:spTree>
    <p:extLst>
      <p:ext uri="{BB962C8B-B14F-4D97-AF65-F5344CB8AC3E}">
        <p14:creationId xmlns:p14="http://schemas.microsoft.com/office/powerpoint/2010/main" val="1650791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Spectrum of MBD in CKD</a:t>
            </a:r>
            <a:endParaRPr lang="en-US" dirty="0"/>
          </a:p>
        </p:txBody>
      </p:sp>
      <p:pic>
        <p:nvPicPr>
          <p:cNvPr id="6146" name="Picture 2"/>
          <p:cNvPicPr>
            <a:picLocks noGrp="1" noChangeAspect="1" noChangeArrowheads="1"/>
          </p:cNvPicPr>
          <p:nvPr>
            <p:ph idx="1"/>
          </p:nvPr>
        </p:nvPicPr>
        <p:blipFill>
          <a:blip r:embed="rId2" cstate="print"/>
          <a:srcRect/>
          <a:stretch>
            <a:fillRect/>
          </a:stretch>
        </p:blipFill>
        <p:spPr bwMode="auto">
          <a:xfrm>
            <a:off x="2951569" y="1930400"/>
            <a:ext cx="5000698" cy="4517468"/>
          </a:xfrm>
          <a:prstGeom prst="rect">
            <a:avLst/>
          </a:prstGeom>
          <a:noFill/>
          <a:ln w="9525">
            <a:noFill/>
            <a:miter lim="800000"/>
            <a:headEnd/>
            <a:tailEnd/>
          </a:ln>
        </p:spPr>
      </p:pic>
    </p:spTree>
    <p:extLst>
      <p:ext uri="{BB962C8B-B14F-4D97-AF65-F5344CB8AC3E}">
        <p14:creationId xmlns:p14="http://schemas.microsoft.com/office/powerpoint/2010/main" val="3274684197"/>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Vascular Calcification</a:t>
            </a:r>
            <a:endParaRPr lang="en-US" dirty="0"/>
          </a:p>
        </p:txBody>
      </p:sp>
      <p:pic>
        <p:nvPicPr>
          <p:cNvPr id="19460" name="Picture 4" descr="http://images.rheumatology.org/image_dir/album75685/md_08-22-009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79001" y="2107117"/>
            <a:ext cx="3081708" cy="3881437"/>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http://openi.nlm.nih.gov/imgs/512/86/2639067/2639067_gfn403fig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6857" y="2107117"/>
            <a:ext cx="4337551" cy="3881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0525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Vascular Calcification</a:t>
            </a:r>
            <a:br>
              <a:rPr lang="en-US" dirty="0" smtClean="0"/>
            </a:br>
            <a:r>
              <a:rPr lang="en-US" sz="3100" dirty="0" smtClean="0"/>
              <a:t>Media: common / Intima: dangerous</a:t>
            </a:r>
            <a:endParaRPr lang="en-US" sz="3100" dirty="0"/>
          </a:p>
        </p:txBody>
      </p:sp>
      <p:pic>
        <p:nvPicPr>
          <p:cNvPr id="21506" name="Picture 2" descr="http://circres.ahajournals.org/content/108/2/249/F2.larg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3047" y="2725835"/>
            <a:ext cx="5784601" cy="25578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troke.ahajournals.org/content/42/12/3447/F1.large.jpg"/>
          <p:cNvPicPr>
            <a:picLocks noChangeAspect="1" noChangeArrowheads="1"/>
          </p:cNvPicPr>
          <p:nvPr/>
        </p:nvPicPr>
        <p:blipFill rotWithShape="1">
          <a:blip r:embed="rId3">
            <a:extLst>
              <a:ext uri="{28A0092B-C50C-407E-A947-70E740481C1C}">
                <a14:useLocalDpi xmlns:a14="http://schemas.microsoft.com/office/drawing/2010/main" val="0"/>
              </a:ext>
            </a:extLst>
          </a:blip>
          <a:srcRect b="29775"/>
          <a:stretch/>
        </p:blipFill>
        <p:spPr bwMode="auto">
          <a:xfrm>
            <a:off x="5871667" y="2725834"/>
            <a:ext cx="3279814" cy="2725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388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www.nature.com/bonekeyreports/2014/140205/bonekey2013232/images_article/bonekey2013232-f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55457" y="426720"/>
            <a:ext cx="6617017" cy="5925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18929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CKD-MBD and CVD</a:t>
            </a:r>
            <a:endParaRPr lang="en-US" dirty="0"/>
          </a:p>
        </p:txBody>
      </p:sp>
      <p:pic>
        <p:nvPicPr>
          <p:cNvPr id="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7115" b="26025"/>
          <a:stretch/>
        </p:blipFill>
        <p:spPr bwMode="auto">
          <a:xfrm>
            <a:off x="677334" y="2011183"/>
            <a:ext cx="8596312" cy="3665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56314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Bone </a:t>
            </a:r>
            <a:br>
              <a:rPr lang="en-US" dirty="0" smtClean="0"/>
            </a:br>
            <a:r>
              <a:rPr lang="en-US" dirty="0" smtClean="0"/>
              <a:t>“</a:t>
            </a:r>
            <a:r>
              <a:rPr lang="en-US" sz="3100" i="1" dirty="0" smtClean="0"/>
              <a:t>at the heart of CKD-MBD”</a:t>
            </a:r>
            <a:endParaRPr lang="en-US" i="1" dirty="0"/>
          </a:p>
        </p:txBody>
      </p:sp>
      <p:pic>
        <p:nvPicPr>
          <p:cNvPr id="13314" name="Picture 2" descr="http://www.nature.com/bonekey/knowledgeenvironment/2010/1012/bonekey20100479/images/bonekey20100479-f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43125" y="1865305"/>
            <a:ext cx="5867763" cy="4611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5490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Risk of Kidney Disease</a:t>
            </a:r>
            <a:endParaRPr lang="en-US" dirty="0"/>
          </a:p>
        </p:txBody>
      </p:sp>
      <p:pic>
        <p:nvPicPr>
          <p:cNvPr id="1026" name="Picture 2" descr="http://www.kidney.org.au/Portals/0/assets/Images/1-in-3-FB.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23131" y="2601119"/>
            <a:ext cx="8105775" cy="30003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23131" y="4526279"/>
            <a:ext cx="8105775" cy="17459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solidFill>
                  <a:srgbClr val="FF0000"/>
                </a:solidFill>
              </a:rPr>
              <a:t>1/3</a:t>
            </a:r>
          </a:p>
          <a:p>
            <a:pPr algn="ctr"/>
            <a:r>
              <a:rPr lang="en-US" sz="5400" dirty="0" smtClean="0">
                <a:solidFill>
                  <a:srgbClr val="FF0000"/>
                </a:solidFill>
              </a:rPr>
              <a:t>1/4</a:t>
            </a:r>
            <a:endParaRPr lang="en-US" sz="5400" dirty="0">
              <a:solidFill>
                <a:srgbClr val="FF0000"/>
              </a:solidFill>
            </a:endParaRPr>
          </a:p>
        </p:txBody>
      </p:sp>
    </p:spTree>
    <p:extLst>
      <p:ext uri="{BB962C8B-B14F-4D97-AF65-F5344CB8AC3E}">
        <p14:creationId xmlns:p14="http://schemas.microsoft.com/office/powerpoint/2010/main" val="29515373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t="-1388" b="-1095"/>
          <a:stretch/>
        </p:blipFill>
        <p:spPr>
          <a:xfrm>
            <a:off x="-161924" y="-228600"/>
            <a:ext cx="12525374" cy="7197579"/>
          </a:xfrm>
        </p:spPr>
      </p:pic>
    </p:spTree>
    <p:extLst>
      <p:ext uri="{BB962C8B-B14F-4D97-AF65-F5344CB8AC3E}">
        <p14:creationId xmlns:p14="http://schemas.microsoft.com/office/powerpoint/2010/main" val="1026422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2</a:t>
            </a:r>
            <a:r>
              <a:rPr lang="en-US" baseline="30000" dirty="0" smtClean="0"/>
              <a:t>nd</a:t>
            </a:r>
            <a:r>
              <a:rPr lang="en-US" dirty="0" smtClean="0"/>
              <a:t> HPT in CKD</a:t>
            </a:r>
            <a:endParaRPr lang="en-US" dirty="0"/>
          </a:p>
        </p:txBody>
      </p:sp>
      <p:pic>
        <p:nvPicPr>
          <p:cNvPr id="4" name="Content Placeholder 3"/>
          <p:cNvPicPr>
            <a:picLocks noGrp="1" noChangeAspect="1"/>
          </p:cNvPicPr>
          <p:nvPr>
            <p:ph idx="1"/>
          </p:nvPr>
        </p:nvPicPr>
        <p:blipFill>
          <a:blip r:embed="rId2"/>
          <a:stretch>
            <a:fillRect/>
          </a:stretch>
        </p:blipFill>
        <p:spPr>
          <a:xfrm>
            <a:off x="1391979" y="1645392"/>
            <a:ext cx="7167378" cy="4460875"/>
          </a:xfrm>
          <a:prstGeom prst="rect">
            <a:avLst/>
          </a:prstGeom>
        </p:spPr>
      </p:pic>
    </p:spTree>
    <p:extLst>
      <p:ext uri="{BB962C8B-B14F-4D97-AF65-F5344CB8AC3E}">
        <p14:creationId xmlns:p14="http://schemas.microsoft.com/office/powerpoint/2010/main" val="28737039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Parathyroid Gland Hyperplasia in CRF</a:t>
            </a:r>
            <a:endParaRPr lang="en-US" dirty="0"/>
          </a:p>
        </p:txBody>
      </p:sp>
      <p:pic>
        <p:nvPicPr>
          <p:cNvPr id="4" name="Content Placeholder 3"/>
          <p:cNvPicPr>
            <a:picLocks noGrp="1" noChangeAspect="1"/>
          </p:cNvPicPr>
          <p:nvPr>
            <p:ph idx="1"/>
          </p:nvPr>
        </p:nvPicPr>
        <p:blipFill>
          <a:blip r:embed="rId2"/>
          <a:stretch>
            <a:fillRect/>
          </a:stretch>
        </p:blipFill>
        <p:spPr>
          <a:xfrm>
            <a:off x="1205643" y="1983851"/>
            <a:ext cx="7540049" cy="3747547"/>
          </a:xfrm>
          <a:prstGeom prst="rect">
            <a:avLst/>
          </a:prstGeom>
        </p:spPr>
      </p:pic>
      <p:sp>
        <p:nvSpPr>
          <p:cNvPr id="3" name="Rounded Rectangle 2"/>
          <p:cNvSpPr/>
          <p:nvPr/>
        </p:nvSpPr>
        <p:spPr>
          <a:xfrm>
            <a:off x="3069401" y="3381993"/>
            <a:ext cx="876300" cy="238125"/>
          </a:xfrm>
          <a:prstGeom prst="roundRect">
            <a:avLst/>
          </a:prstGeom>
          <a:no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5189517" y="2465614"/>
            <a:ext cx="938150" cy="253836"/>
          </a:xfrm>
          <a:prstGeom prst="roundRect">
            <a:avLst/>
          </a:prstGeom>
          <a:no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86831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2</a:t>
            </a:r>
            <a:r>
              <a:rPr lang="en-US" baseline="30000" dirty="0" smtClean="0"/>
              <a:t>nd</a:t>
            </a:r>
            <a:r>
              <a:rPr lang="en-US" dirty="0" smtClean="0"/>
              <a:t> HPT </a:t>
            </a:r>
            <a:endParaRPr lang="en-US" dirty="0"/>
          </a:p>
        </p:txBody>
      </p:sp>
      <p:sp>
        <p:nvSpPr>
          <p:cNvPr id="5" name="Text Placeholder 4"/>
          <p:cNvSpPr>
            <a:spLocks noGrp="1"/>
          </p:cNvSpPr>
          <p:nvPr>
            <p:ph type="body" idx="1"/>
          </p:nvPr>
        </p:nvSpPr>
        <p:spPr/>
        <p:txBody>
          <a:bodyPr/>
          <a:lstStyle/>
          <a:p>
            <a:r>
              <a:rPr lang="en-US" dirty="0" smtClean="0"/>
              <a:t>Bone Disease</a:t>
            </a:r>
            <a:endParaRPr lang="en-US" dirty="0"/>
          </a:p>
        </p:txBody>
      </p:sp>
      <p:sp>
        <p:nvSpPr>
          <p:cNvPr id="6" name="Content Placeholder 5"/>
          <p:cNvSpPr>
            <a:spLocks noGrp="1"/>
          </p:cNvSpPr>
          <p:nvPr>
            <p:ph sz="half" idx="2"/>
          </p:nvPr>
        </p:nvSpPr>
        <p:spPr/>
        <p:txBody>
          <a:bodyPr/>
          <a:lstStyle/>
          <a:p>
            <a:endParaRPr lang="en-US" dirty="0" smtClean="0"/>
          </a:p>
          <a:p>
            <a:r>
              <a:rPr lang="en-US" dirty="0" smtClean="0"/>
              <a:t>OFC</a:t>
            </a:r>
          </a:p>
          <a:p>
            <a:endParaRPr lang="en-US" dirty="0" smtClean="0"/>
          </a:p>
          <a:p>
            <a:r>
              <a:rPr lang="en-US" dirty="0" smtClean="0"/>
              <a:t>Demineralization</a:t>
            </a:r>
          </a:p>
          <a:p>
            <a:pPr marL="0" indent="0">
              <a:buNone/>
            </a:pPr>
            <a:r>
              <a:rPr lang="en-US" dirty="0" smtClean="0"/>
              <a:t> </a:t>
            </a:r>
          </a:p>
          <a:p>
            <a:r>
              <a:rPr lang="en-US" dirty="0" smtClean="0"/>
              <a:t>Fractures</a:t>
            </a:r>
          </a:p>
          <a:p>
            <a:pPr marL="0" indent="0">
              <a:buNone/>
            </a:pPr>
            <a:r>
              <a:rPr lang="en-US" dirty="0" smtClean="0"/>
              <a:t> </a:t>
            </a:r>
          </a:p>
          <a:p>
            <a:r>
              <a:rPr lang="en-US" dirty="0" smtClean="0"/>
              <a:t>Bone pain </a:t>
            </a:r>
            <a:endParaRPr lang="en-US" dirty="0"/>
          </a:p>
        </p:txBody>
      </p:sp>
      <p:sp>
        <p:nvSpPr>
          <p:cNvPr id="7" name="Text Placeholder 6"/>
          <p:cNvSpPr>
            <a:spLocks noGrp="1"/>
          </p:cNvSpPr>
          <p:nvPr>
            <p:ph type="body" sz="quarter" idx="3"/>
          </p:nvPr>
        </p:nvSpPr>
        <p:spPr/>
        <p:txBody>
          <a:bodyPr/>
          <a:lstStyle/>
          <a:p>
            <a:r>
              <a:rPr lang="en-US" dirty="0" smtClean="0"/>
              <a:t>Systemic Toxicity</a:t>
            </a:r>
            <a:endParaRPr lang="en-US" dirty="0"/>
          </a:p>
        </p:txBody>
      </p:sp>
      <p:sp>
        <p:nvSpPr>
          <p:cNvPr id="8" name="Content Placeholder 7"/>
          <p:cNvSpPr>
            <a:spLocks noGrp="1"/>
          </p:cNvSpPr>
          <p:nvPr>
            <p:ph sz="quarter" idx="4"/>
          </p:nvPr>
        </p:nvSpPr>
        <p:spPr>
          <a:xfrm>
            <a:off x="5088383" y="3089670"/>
            <a:ext cx="4185617" cy="3304117"/>
          </a:xfrm>
        </p:spPr>
        <p:txBody>
          <a:bodyPr>
            <a:normAutofit fontScale="92500" lnSpcReduction="10000"/>
          </a:bodyPr>
          <a:lstStyle/>
          <a:p>
            <a:r>
              <a:rPr lang="en-US" dirty="0" smtClean="0"/>
              <a:t>CVD</a:t>
            </a:r>
          </a:p>
          <a:p>
            <a:endParaRPr lang="en-US" dirty="0" smtClean="0"/>
          </a:p>
          <a:p>
            <a:r>
              <a:rPr lang="en-US" dirty="0" smtClean="0"/>
              <a:t>Endocrine </a:t>
            </a:r>
          </a:p>
          <a:p>
            <a:endParaRPr lang="en-US" dirty="0" smtClean="0"/>
          </a:p>
          <a:p>
            <a:r>
              <a:rPr lang="en-US" dirty="0" smtClean="0"/>
              <a:t>Nervous System</a:t>
            </a:r>
          </a:p>
          <a:p>
            <a:endParaRPr lang="en-US" dirty="0" smtClean="0"/>
          </a:p>
          <a:p>
            <a:r>
              <a:rPr lang="en-US" dirty="0" smtClean="0"/>
              <a:t>Immunologic</a:t>
            </a:r>
          </a:p>
          <a:p>
            <a:endParaRPr lang="en-US" dirty="0" smtClean="0"/>
          </a:p>
          <a:p>
            <a:r>
              <a:rPr lang="en-US" dirty="0" smtClean="0"/>
              <a:t>Cutaneous </a:t>
            </a:r>
            <a:endParaRPr lang="en-US" dirty="0"/>
          </a:p>
        </p:txBody>
      </p:sp>
    </p:spTree>
    <p:extLst>
      <p:ext uri="{BB962C8B-B14F-4D97-AF65-F5344CB8AC3E}">
        <p14:creationId xmlns:p14="http://schemas.microsoft.com/office/powerpoint/2010/main" val="28082246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descr="http://img.medscape.com/article/779/719/779719-fig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1322" y="1371599"/>
            <a:ext cx="8732680" cy="44577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50285" y="5417820"/>
            <a:ext cx="8732680" cy="411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8091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60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565" t="13750" r="339" b="972"/>
          <a:stretch/>
        </p:blipFill>
        <p:spPr bwMode="auto">
          <a:xfrm>
            <a:off x="2009775" y="885825"/>
            <a:ext cx="5646469" cy="584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1655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HR of serum Phosphate </a:t>
            </a:r>
            <a:endParaRPr lang="en-US" dirty="0"/>
          </a:p>
        </p:txBody>
      </p:sp>
      <p:pic>
        <p:nvPicPr>
          <p:cNvPr id="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2565" t="13750" r="339" b="972"/>
          <a:stretch/>
        </p:blipFill>
        <p:spPr bwMode="auto">
          <a:xfrm>
            <a:off x="2645808" y="1930400"/>
            <a:ext cx="4659719" cy="444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5028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6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2652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2</a:t>
            </a:r>
            <a:r>
              <a:rPr lang="en-US" baseline="30000" dirty="0" smtClean="0"/>
              <a:t>nd</a:t>
            </a:r>
            <a:r>
              <a:rPr lang="en-US" dirty="0" smtClean="0"/>
              <a:t> HPT begin early</a:t>
            </a:r>
            <a:endParaRPr lang="en-US" dirty="0"/>
          </a:p>
        </p:txBody>
      </p:sp>
      <p:pic>
        <p:nvPicPr>
          <p:cNvPr id="11266" name="Picture 2" descr="http://scielo.isciii.es/img/revistas/nefrologia/v33n6/revision2_figure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65167" y="2061787"/>
            <a:ext cx="6000751" cy="4577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8299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23683" t="21006" r="24118" b="3646"/>
          <a:stretch/>
        </p:blipFill>
        <p:spPr>
          <a:xfrm>
            <a:off x="3019424" y="2219326"/>
            <a:ext cx="4295775" cy="4133849"/>
          </a:xfrm>
        </p:spPr>
      </p:pic>
    </p:spTree>
    <p:extLst>
      <p:ext uri="{BB962C8B-B14F-4D97-AF65-F5344CB8AC3E}">
        <p14:creationId xmlns:p14="http://schemas.microsoft.com/office/powerpoint/2010/main" val="3198268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CKD </a:t>
            </a:r>
            <a:endParaRPr lang="en-US" dirty="0"/>
          </a:p>
        </p:txBody>
      </p:sp>
      <p:pic>
        <p:nvPicPr>
          <p:cNvPr id="4" name="Picture 2" descr="http://legacy.uspharmacist.com/publish/images/8_1386_3.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00" t="12042" r="200" b="12931"/>
          <a:stretch/>
        </p:blipFill>
        <p:spPr bwMode="auto">
          <a:xfrm>
            <a:off x="2293379" y="1600199"/>
            <a:ext cx="5564746" cy="450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4449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2</a:t>
            </a:r>
            <a:r>
              <a:rPr lang="en-US" baseline="30000" dirty="0" smtClean="0"/>
              <a:t>nd</a:t>
            </a:r>
            <a:r>
              <a:rPr lang="en-US" dirty="0" smtClean="0"/>
              <a:t> HPT</a:t>
            </a:r>
            <a:br>
              <a:rPr lang="en-US" dirty="0" smtClean="0"/>
            </a:br>
            <a:r>
              <a:rPr lang="en-US" sz="3200" i="1" dirty="0" smtClean="0"/>
              <a:t>“the new concept”</a:t>
            </a:r>
            <a:endParaRPr lang="en-US" sz="3200" i="1" dirty="0"/>
          </a:p>
        </p:txBody>
      </p:sp>
      <p:pic>
        <p:nvPicPr>
          <p:cNvPr id="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3896"/>
          <a:stretch/>
        </p:blipFill>
        <p:spPr bwMode="auto">
          <a:xfrm>
            <a:off x="1036413" y="2030681"/>
            <a:ext cx="7464745" cy="426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2484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PTH &amp; CV Calcification</a:t>
            </a:r>
            <a:endParaRPr lang="en-US" dirty="0"/>
          </a:p>
        </p:txBody>
      </p:sp>
      <p:pic>
        <p:nvPicPr>
          <p:cNvPr id="4" name="Content Placeholder 3"/>
          <p:cNvPicPr>
            <a:picLocks noGrp="1" noChangeAspect="1"/>
          </p:cNvPicPr>
          <p:nvPr>
            <p:ph idx="1"/>
          </p:nvPr>
        </p:nvPicPr>
        <p:blipFill>
          <a:blip r:embed="rId2"/>
          <a:stretch>
            <a:fillRect/>
          </a:stretch>
        </p:blipFill>
        <p:spPr>
          <a:xfrm>
            <a:off x="1710690" y="2105691"/>
            <a:ext cx="5672177" cy="4232244"/>
          </a:xfrm>
          <a:prstGeom prst="rect">
            <a:avLst/>
          </a:prstGeom>
        </p:spPr>
      </p:pic>
    </p:spTree>
    <p:extLst>
      <p:ext uri="{BB962C8B-B14F-4D97-AF65-F5344CB8AC3E}">
        <p14:creationId xmlns:p14="http://schemas.microsoft.com/office/powerpoint/2010/main" val="3861348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t="-2001" b="-1164"/>
          <a:stretch/>
        </p:blipFill>
        <p:spPr>
          <a:xfrm>
            <a:off x="533400" y="161924"/>
            <a:ext cx="8058150" cy="5926351"/>
          </a:xfrm>
        </p:spPr>
      </p:pic>
    </p:spTree>
    <p:extLst>
      <p:ext uri="{BB962C8B-B14F-4D97-AF65-F5344CB8AC3E}">
        <p14:creationId xmlns:p14="http://schemas.microsoft.com/office/powerpoint/2010/main" val="1910010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C:\Documents and Settings\NASSIRI\My Documents\My Pictures\VC 2.jpg"/>
          <p:cNvPicPr>
            <a:picLocks noGrp="1" noChangeAspect="1" noChangeArrowheads="1"/>
          </p:cNvPicPr>
          <p:nvPr>
            <p:ph idx="1"/>
          </p:nvPr>
        </p:nvPicPr>
        <p:blipFill>
          <a:blip r:embed="rId2" cstate="print"/>
          <a:srcRect/>
          <a:stretch>
            <a:fillRect/>
          </a:stretch>
        </p:blipFill>
        <p:spPr bwMode="auto">
          <a:xfrm>
            <a:off x="3431704" y="520044"/>
            <a:ext cx="5040560" cy="6337956"/>
          </a:xfrm>
          <a:prstGeom prst="rect">
            <a:avLst/>
          </a:prstGeom>
          <a:noFill/>
        </p:spPr>
      </p:pic>
      <p:sp>
        <p:nvSpPr>
          <p:cNvPr id="5" name="Rounded Rectangle 4"/>
          <p:cNvSpPr/>
          <p:nvPr/>
        </p:nvSpPr>
        <p:spPr>
          <a:xfrm>
            <a:off x="4799856" y="4077072"/>
            <a:ext cx="1944216" cy="432048"/>
          </a:xfrm>
          <a:prstGeom prst="roundRect">
            <a:avLst/>
          </a:prstGeom>
          <a:no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78742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22" name="Picture 2" descr="http://img.medscape.com/article/804/660/804660-fig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5062" y="610285"/>
            <a:ext cx="7086600" cy="519000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209800" y="5834314"/>
            <a:ext cx="7696200" cy="646331"/>
          </a:xfrm>
          <a:prstGeom prst="rect">
            <a:avLst/>
          </a:prstGeom>
        </p:spPr>
        <p:txBody>
          <a:bodyPr wrap="square">
            <a:spAutoFit/>
          </a:bodyPr>
          <a:lstStyle/>
          <a:p>
            <a:r>
              <a:rPr lang="en-US" b="1" dirty="0"/>
              <a:t>Figure 2.</a:t>
            </a:r>
            <a:r>
              <a:rPr lang="en-US" dirty="0"/>
              <a:t> Risk of death by parathyroid hormone level. </a:t>
            </a:r>
            <a:r>
              <a:rPr lang="en-US" dirty="0" err="1"/>
              <a:t>Kalantar-Zadeh</a:t>
            </a:r>
            <a:r>
              <a:rPr lang="en-US" dirty="0"/>
              <a:t> K, et al.</a:t>
            </a:r>
            <a:r>
              <a:rPr lang="en-US" baseline="30000" dirty="0"/>
              <a:t>[1]</a:t>
            </a:r>
            <a:endParaRPr lang="en-US" dirty="0"/>
          </a:p>
        </p:txBody>
      </p:sp>
    </p:spTree>
    <p:extLst>
      <p:ext uri="{BB962C8B-B14F-4D97-AF65-F5344CB8AC3E}">
        <p14:creationId xmlns:p14="http://schemas.microsoft.com/office/powerpoint/2010/main" val="405737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82517" y="538542"/>
            <a:ext cx="7386301" cy="1536000"/>
          </a:xfrm>
          <a:prstGeom prst="rect">
            <a:avLst/>
          </a:prstGeom>
        </p:spPr>
      </p:pic>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stretch>
            <a:fillRect/>
          </a:stretch>
        </p:blipFill>
        <p:spPr>
          <a:xfrm>
            <a:off x="2491741" y="2145600"/>
            <a:ext cx="5269230" cy="4351537"/>
          </a:xfrm>
          <a:prstGeom prst="rect">
            <a:avLst/>
          </a:prstGeom>
        </p:spPr>
      </p:pic>
      <p:pic>
        <p:nvPicPr>
          <p:cNvPr id="6" name="Picture 5"/>
          <p:cNvPicPr>
            <a:picLocks noChangeAspect="1"/>
          </p:cNvPicPr>
          <p:nvPr/>
        </p:nvPicPr>
        <p:blipFill>
          <a:blip r:embed="rId4"/>
          <a:stretch>
            <a:fillRect/>
          </a:stretch>
        </p:blipFill>
        <p:spPr>
          <a:xfrm>
            <a:off x="7003301" y="1962542"/>
            <a:ext cx="2270700" cy="224000"/>
          </a:xfrm>
          <a:prstGeom prst="rect">
            <a:avLst/>
          </a:prstGeom>
        </p:spPr>
      </p:pic>
    </p:spTree>
    <p:extLst>
      <p:ext uri="{BB962C8B-B14F-4D97-AF65-F5344CB8AC3E}">
        <p14:creationId xmlns:p14="http://schemas.microsoft.com/office/powerpoint/2010/main" val="32316067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KDIGO/KDOQI</a:t>
            </a:r>
            <a:br>
              <a:rPr lang="en-US" dirty="0" smtClean="0"/>
            </a:br>
            <a:r>
              <a:rPr lang="en-US" sz="3200" i="1" dirty="0" smtClean="0"/>
              <a:t>“PTH targets” </a:t>
            </a:r>
            <a:endParaRPr lang="en-US" i="1" dirty="0"/>
          </a:p>
        </p:txBody>
      </p:sp>
      <p:pic>
        <p:nvPicPr>
          <p:cNvPr id="4" name="Picture 4" descr="http://images.slideplayer.us/1/536273/slides/slide_27.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700" t="23203" r="3474" b="25195"/>
          <a:stretch/>
        </p:blipFill>
        <p:spPr bwMode="auto">
          <a:xfrm>
            <a:off x="677863" y="2309297"/>
            <a:ext cx="8596312" cy="3584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995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t>Effect of high Pi on VSMC (through Pit-1)</a:t>
            </a:r>
          </a:p>
        </p:txBody>
      </p:sp>
      <p:pic>
        <p:nvPicPr>
          <p:cNvPr id="1026" name="Picture 2"/>
          <p:cNvPicPr>
            <a:picLocks noGrp="1" noChangeAspect="1" noChangeArrowheads="1"/>
          </p:cNvPicPr>
          <p:nvPr>
            <p:ph idx="1"/>
          </p:nvPr>
        </p:nvPicPr>
        <p:blipFill>
          <a:blip r:embed="rId2" cstate="print"/>
          <a:srcRect/>
          <a:stretch>
            <a:fillRect/>
          </a:stretch>
        </p:blipFill>
        <p:spPr bwMode="auto">
          <a:xfrm>
            <a:off x="1665948" y="2380611"/>
            <a:ext cx="5915025" cy="3943350"/>
          </a:xfrm>
          <a:prstGeom prst="rect">
            <a:avLst/>
          </a:prstGeom>
          <a:noFill/>
          <a:ln w="9525">
            <a:noFill/>
            <a:miter lim="800000"/>
            <a:headEnd/>
            <a:tailEnd/>
          </a:ln>
        </p:spPr>
      </p:pic>
    </p:spTree>
    <p:extLst>
      <p:ext uri="{BB962C8B-B14F-4D97-AF65-F5344CB8AC3E}">
        <p14:creationId xmlns:p14="http://schemas.microsoft.com/office/powerpoint/2010/main" val="1599447586"/>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2</a:t>
            </a:r>
            <a:r>
              <a:rPr lang="en-US" baseline="30000" dirty="0" smtClean="0"/>
              <a:t>nd</a:t>
            </a:r>
            <a:r>
              <a:rPr lang="en-US" dirty="0" smtClean="0"/>
              <a:t> HPT</a:t>
            </a:r>
            <a:br>
              <a:rPr lang="en-US" dirty="0" smtClean="0"/>
            </a:br>
            <a:r>
              <a:rPr lang="en-US" dirty="0" smtClean="0"/>
              <a:t>therapeutic strategies</a:t>
            </a:r>
            <a:endParaRPr lang="en-US" dirty="0"/>
          </a:p>
        </p:txBody>
      </p:sp>
      <p:sp>
        <p:nvSpPr>
          <p:cNvPr id="3" name="Content Placeholder 2"/>
          <p:cNvSpPr>
            <a:spLocks noGrp="1"/>
          </p:cNvSpPr>
          <p:nvPr>
            <p:ph idx="1"/>
          </p:nvPr>
        </p:nvSpPr>
        <p:spPr/>
        <p:txBody>
          <a:bodyPr/>
          <a:lstStyle/>
          <a:p>
            <a:r>
              <a:rPr lang="en-US" dirty="0" smtClean="0"/>
              <a:t>Modulation of Ca &amp; Pi hemostasis </a:t>
            </a:r>
          </a:p>
          <a:p>
            <a:pPr marL="0" indent="0">
              <a:buNone/>
            </a:pPr>
            <a:r>
              <a:rPr lang="en-US" dirty="0" smtClean="0"/>
              <a:t>        dietary intake</a:t>
            </a:r>
            <a:endParaRPr lang="en-US" dirty="0"/>
          </a:p>
          <a:p>
            <a:pPr marL="0" indent="0">
              <a:buNone/>
            </a:pPr>
            <a:r>
              <a:rPr lang="en-US" dirty="0" smtClean="0"/>
              <a:t>        dialysis</a:t>
            </a:r>
          </a:p>
          <a:p>
            <a:r>
              <a:rPr lang="en-US" dirty="0" smtClean="0"/>
              <a:t>Active </a:t>
            </a:r>
            <a:r>
              <a:rPr lang="en-US" dirty="0" err="1" smtClean="0"/>
              <a:t>Vit</a:t>
            </a:r>
            <a:r>
              <a:rPr lang="en-US" dirty="0" smtClean="0"/>
              <a:t> D compounds</a:t>
            </a:r>
          </a:p>
          <a:p>
            <a:pPr marL="0" indent="0">
              <a:buNone/>
            </a:pPr>
            <a:r>
              <a:rPr lang="en-US" dirty="0" smtClean="0"/>
              <a:t>        calcitriol</a:t>
            </a:r>
            <a:endParaRPr lang="en-US" dirty="0"/>
          </a:p>
          <a:p>
            <a:pPr marL="0" indent="0">
              <a:buNone/>
            </a:pPr>
            <a:r>
              <a:rPr lang="en-US" dirty="0" smtClean="0"/>
              <a:t>        newer </a:t>
            </a:r>
            <a:r>
              <a:rPr lang="en-US" dirty="0" err="1" smtClean="0"/>
              <a:t>Vit</a:t>
            </a:r>
            <a:r>
              <a:rPr lang="en-US" dirty="0" smtClean="0"/>
              <a:t> D analogs</a:t>
            </a:r>
          </a:p>
          <a:p>
            <a:r>
              <a:rPr lang="en-US" dirty="0"/>
              <a:t> </a:t>
            </a:r>
            <a:r>
              <a:rPr lang="en-US" dirty="0" smtClean="0"/>
              <a:t>Pi binders</a:t>
            </a:r>
          </a:p>
          <a:p>
            <a:r>
              <a:rPr lang="en-US" dirty="0" err="1" smtClean="0"/>
              <a:t>Calcimimetics</a:t>
            </a:r>
            <a:r>
              <a:rPr lang="en-US" dirty="0" smtClean="0"/>
              <a:t>  </a:t>
            </a:r>
          </a:p>
          <a:p>
            <a:r>
              <a:rPr lang="en-US" dirty="0" err="1" smtClean="0"/>
              <a:t>PTx</a:t>
            </a:r>
            <a:r>
              <a:rPr lang="en-US" dirty="0" smtClean="0"/>
              <a:t> </a:t>
            </a:r>
            <a:endParaRPr lang="en-US" dirty="0"/>
          </a:p>
        </p:txBody>
      </p:sp>
      <p:pic>
        <p:nvPicPr>
          <p:cNvPr id="4" name="Picture 2" descr="media/image1_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8169" y="2297430"/>
            <a:ext cx="4497344" cy="3264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870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2</a:t>
            </a:r>
            <a:r>
              <a:rPr lang="en-US" baseline="30000" dirty="0" smtClean="0"/>
              <a:t>nd</a:t>
            </a:r>
            <a:r>
              <a:rPr lang="en-US" dirty="0" smtClean="0"/>
              <a:t> HPT</a:t>
            </a:r>
            <a:br>
              <a:rPr lang="en-US" dirty="0" smtClean="0"/>
            </a:br>
            <a:r>
              <a:rPr lang="en-US" dirty="0" smtClean="0"/>
              <a:t>therapeutic strategies</a:t>
            </a:r>
            <a:endParaRPr lang="en-US" dirty="0"/>
          </a:p>
        </p:txBody>
      </p:sp>
      <p:sp>
        <p:nvSpPr>
          <p:cNvPr id="3" name="Content Placeholder 2"/>
          <p:cNvSpPr>
            <a:spLocks noGrp="1"/>
          </p:cNvSpPr>
          <p:nvPr>
            <p:ph idx="1"/>
          </p:nvPr>
        </p:nvSpPr>
        <p:spPr/>
        <p:txBody>
          <a:bodyPr/>
          <a:lstStyle/>
          <a:p>
            <a:r>
              <a:rPr lang="en-US" dirty="0" smtClean="0"/>
              <a:t>Modulation of Ca &amp; Pi hemostasis </a:t>
            </a:r>
          </a:p>
          <a:p>
            <a:pPr marL="0" indent="0">
              <a:buNone/>
            </a:pPr>
            <a:r>
              <a:rPr lang="en-US" dirty="0" smtClean="0"/>
              <a:t>        dietary intake</a:t>
            </a:r>
            <a:endParaRPr lang="en-US" dirty="0"/>
          </a:p>
          <a:p>
            <a:pPr marL="0" indent="0">
              <a:buNone/>
            </a:pPr>
            <a:r>
              <a:rPr lang="en-US" dirty="0" smtClean="0"/>
              <a:t>        dialysis</a:t>
            </a:r>
          </a:p>
          <a:p>
            <a:r>
              <a:rPr lang="en-US" dirty="0" smtClean="0"/>
              <a:t>Active </a:t>
            </a:r>
            <a:r>
              <a:rPr lang="en-US" dirty="0" err="1" smtClean="0"/>
              <a:t>Vit</a:t>
            </a:r>
            <a:r>
              <a:rPr lang="en-US" dirty="0" smtClean="0"/>
              <a:t> D compounds</a:t>
            </a:r>
          </a:p>
          <a:p>
            <a:pPr marL="0" indent="0">
              <a:buNone/>
            </a:pPr>
            <a:r>
              <a:rPr lang="en-US" dirty="0" smtClean="0"/>
              <a:t>        calcitriol</a:t>
            </a:r>
            <a:endParaRPr lang="en-US" dirty="0"/>
          </a:p>
          <a:p>
            <a:pPr marL="0" indent="0">
              <a:buNone/>
            </a:pPr>
            <a:r>
              <a:rPr lang="en-US" dirty="0" smtClean="0"/>
              <a:t>        newer </a:t>
            </a:r>
            <a:r>
              <a:rPr lang="en-US" dirty="0" err="1" smtClean="0"/>
              <a:t>Vit</a:t>
            </a:r>
            <a:r>
              <a:rPr lang="en-US" dirty="0" smtClean="0"/>
              <a:t> D analogs</a:t>
            </a:r>
          </a:p>
          <a:p>
            <a:r>
              <a:rPr lang="en-US" dirty="0"/>
              <a:t> </a:t>
            </a:r>
            <a:r>
              <a:rPr lang="en-US" dirty="0" smtClean="0"/>
              <a:t>Pi binders</a:t>
            </a:r>
          </a:p>
          <a:p>
            <a:r>
              <a:rPr lang="en-US" dirty="0" err="1" smtClean="0">
                <a:solidFill>
                  <a:srgbClr val="FF0000"/>
                </a:solidFill>
              </a:rPr>
              <a:t>Calcimimetics</a:t>
            </a:r>
            <a:r>
              <a:rPr lang="en-US" dirty="0" smtClean="0"/>
              <a:t>  </a:t>
            </a:r>
          </a:p>
          <a:p>
            <a:r>
              <a:rPr lang="en-US" dirty="0" err="1" smtClean="0"/>
              <a:t>PTx</a:t>
            </a:r>
            <a:r>
              <a:rPr lang="en-US" dirty="0" smtClean="0"/>
              <a:t> </a:t>
            </a:r>
            <a:endParaRPr lang="en-US" dirty="0"/>
          </a:p>
        </p:txBody>
      </p:sp>
      <p:pic>
        <p:nvPicPr>
          <p:cNvPr id="4" name="Picture 2" descr="media/image1_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8169" y="2297430"/>
            <a:ext cx="4497344" cy="3264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2208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CRF</a:t>
            </a:r>
            <a:br>
              <a:rPr lang="en-US" dirty="0" smtClean="0"/>
            </a:br>
            <a:r>
              <a:rPr lang="en-US" dirty="0" smtClean="0"/>
              <a:t>a progressive disease</a:t>
            </a:r>
            <a:endParaRPr lang="en-US" dirty="0"/>
          </a:p>
        </p:txBody>
      </p:sp>
      <p:pic>
        <p:nvPicPr>
          <p:cNvPr id="6146" name="Picture 2" descr="http://www.aafp.org/afp/2005/1101/afp20051101p1723-f2.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23010" y="2394854"/>
            <a:ext cx="7406640" cy="3285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181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Calcium Sensing Receptors</a:t>
            </a:r>
            <a:endParaRPr lang="en-US" sz="2800" dirty="0"/>
          </a:p>
        </p:txBody>
      </p:sp>
      <p:pic>
        <p:nvPicPr>
          <p:cNvPr id="18434" name="Picture 2" descr="Unfortunately we are unable to provide accessible alternative text for this. If you require assistance to access this image, please contact help@nature.com or the autho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45820" y="3722905"/>
            <a:ext cx="621030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5489002" y="734620"/>
            <a:ext cx="3737761" cy="2195111"/>
          </a:xfrm>
          <a:prstGeom prst="rect">
            <a:avLst/>
          </a:prstGeom>
        </p:spPr>
      </p:pic>
      <p:sp>
        <p:nvSpPr>
          <p:cNvPr id="5" name="Rectangle 4"/>
          <p:cNvSpPr/>
          <p:nvPr/>
        </p:nvSpPr>
        <p:spPr>
          <a:xfrm>
            <a:off x="845820" y="1609437"/>
            <a:ext cx="4274820" cy="16412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CKD</a:t>
            </a:r>
          </a:p>
          <a:p>
            <a:pPr algn="ctr"/>
            <a:endParaRPr lang="en-US" sz="700" dirty="0" smtClean="0">
              <a:solidFill>
                <a:schemeClr val="tx1"/>
              </a:solidFill>
            </a:endParaRPr>
          </a:p>
          <a:p>
            <a:pPr algn="ctr"/>
            <a:r>
              <a:rPr lang="en-US" sz="1400" dirty="0" smtClean="0">
                <a:solidFill>
                  <a:schemeClr val="tx1"/>
                </a:solidFill>
              </a:rPr>
              <a:t>Under-expression &amp; </a:t>
            </a:r>
            <a:r>
              <a:rPr lang="en-US" sz="1400" dirty="0" err="1" smtClean="0">
                <a:solidFill>
                  <a:schemeClr val="tx1"/>
                </a:solidFill>
              </a:rPr>
              <a:t>Downregulation</a:t>
            </a:r>
            <a:r>
              <a:rPr lang="en-US" sz="1400" dirty="0" smtClean="0">
                <a:solidFill>
                  <a:schemeClr val="tx1"/>
                </a:solidFill>
              </a:rPr>
              <a:t> of </a:t>
            </a:r>
            <a:r>
              <a:rPr lang="en-US" sz="1400" dirty="0" err="1" smtClean="0">
                <a:solidFill>
                  <a:schemeClr val="tx1"/>
                </a:solidFill>
              </a:rPr>
              <a:t>CaSR</a:t>
            </a:r>
            <a:r>
              <a:rPr lang="en-US" sz="1400" dirty="0" smtClean="0">
                <a:solidFill>
                  <a:schemeClr val="tx1"/>
                </a:solidFill>
              </a:rPr>
              <a:t> &amp; VDR</a:t>
            </a:r>
          </a:p>
          <a:p>
            <a:pPr algn="ctr"/>
            <a:r>
              <a:rPr lang="en-US" sz="1400" dirty="0" smtClean="0">
                <a:solidFill>
                  <a:schemeClr val="tx1"/>
                </a:solidFill>
              </a:rPr>
              <a:t>Decreased responsiveness  and sensitivity to the inhibitory effect of Ca &amp; calcitriol on PTH secretion</a:t>
            </a:r>
          </a:p>
          <a:p>
            <a:pPr algn="ctr"/>
            <a:endParaRPr lang="en-US" sz="1400" dirty="0" smtClean="0">
              <a:solidFill>
                <a:schemeClr val="tx1"/>
              </a:solidFill>
            </a:endParaRPr>
          </a:p>
          <a:p>
            <a:pPr algn="ctr"/>
            <a:r>
              <a:rPr lang="en-US" dirty="0" smtClean="0">
                <a:solidFill>
                  <a:schemeClr val="tx1"/>
                </a:solidFill>
              </a:rPr>
              <a:t>Parathyroid hyperplasia</a:t>
            </a:r>
            <a:endParaRPr lang="en-US" dirty="0">
              <a:solidFill>
                <a:schemeClr val="tx1"/>
              </a:solidFill>
            </a:endParaRPr>
          </a:p>
        </p:txBody>
      </p:sp>
      <p:sp>
        <p:nvSpPr>
          <p:cNvPr id="4" name="Rounded Rectangle 3"/>
          <p:cNvSpPr/>
          <p:nvPr/>
        </p:nvSpPr>
        <p:spPr>
          <a:xfrm>
            <a:off x="5922818" y="4478482"/>
            <a:ext cx="1190155" cy="311727"/>
          </a:xfrm>
          <a:prstGeom prst="round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34538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t="827" b="1104"/>
          <a:stretch/>
        </p:blipFill>
        <p:spPr>
          <a:xfrm>
            <a:off x="677334" y="864479"/>
            <a:ext cx="8229600" cy="5380552"/>
          </a:xfrm>
        </p:spPr>
      </p:pic>
    </p:spTree>
    <p:extLst>
      <p:ext uri="{BB962C8B-B14F-4D97-AF65-F5344CB8AC3E}">
        <p14:creationId xmlns:p14="http://schemas.microsoft.com/office/powerpoint/2010/main" val="827375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CaSR</a:t>
            </a:r>
            <a:r>
              <a:rPr lang="en-US" dirty="0" smtClean="0"/>
              <a:t> Ligands</a:t>
            </a:r>
            <a:endParaRPr lang="en-US" dirty="0"/>
          </a:p>
        </p:txBody>
      </p:sp>
      <p:sp>
        <p:nvSpPr>
          <p:cNvPr id="3" name="Content Placeholder 2"/>
          <p:cNvSpPr>
            <a:spLocks noGrp="1"/>
          </p:cNvSpPr>
          <p:nvPr>
            <p:ph idx="1"/>
          </p:nvPr>
        </p:nvSpPr>
        <p:spPr/>
        <p:txBody>
          <a:bodyPr>
            <a:normAutofit fontScale="92500" lnSpcReduction="20000"/>
          </a:bodyPr>
          <a:lstStyle/>
          <a:p>
            <a:r>
              <a:rPr lang="en-US" b="1" dirty="0" smtClean="0"/>
              <a:t>Ortho-steric </a:t>
            </a:r>
            <a:r>
              <a:rPr lang="en-US" b="1" dirty="0"/>
              <a:t>modulators </a:t>
            </a:r>
            <a:r>
              <a:rPr lang="en-US" dirty="0"/>
              <a:t>(type I agonists):</a:t>
            </a:r>
          </a:p>
          <a:p>
            <a:pPr marL="0" indent="0">
              <a:buNone/>
            </a:pPr>
            <a:r>
              <a:rPr lang="en-US" dirty="0"/>
              <a:t>     many of divalent and trivalent </a:t>
            </a:r>
            <a:r>
              <a:rPr lang="en-US" dirty="0" err="1"/>
              <a:t>cations</a:t>
            </a:r>
            <a:r>
              <a:rPr lang="en-US" dirty="0"/>
              <a:t> (Ca, Mg, Al, </a:t>
            </a:r>
            <a:r>
              <a:rPr lang="en-US" dirty="0" err="1"/>
              <a:t>Sr</a:t>
            </a:r>
            <a:r>
              <a:rPr lang="en-US" dirty="0"/>
              <a:t>, </a:t>
            </a:r>
            <a:r>
              <a:rPr lang="en-US" dirty="0" err="1"/>
              <a:t>Mn</a:t>
            </a:r>
            <a:r>
              <a:rPr lang="en-US" dirty="0"/>
              <a:t>, Ni, </a:t>
            </a:r>
            <a:r>
              <a:rPr lang="en-US" dirty="0" err="1"/>
              <a:t>Gd</a:t>
            </a:r>
            <a:r>
              <a:rPr lang="en-US" dirty="0"/>
              <a:t>, Ba)</a:t>
            </a:r>
          </a:p>
          <a:p>
            <a:pPr marL="0" indent="0">
              <a:buNone/>
            </a:pPr>
            <a:r>
              <a:rPr lang="en-US" dirty="0"/>
              <a:t>    </a:t>
            </a:r>
            <a:r>
              <a:rPr lang="en-US" dirty="0" smtClean="0"/>
              <a:t> </a:t>
            </a:r>
            <a:r>
              <a:rPr lang="en-US" dirty="0" err="1" smtClean="0"/>
              <a:t>polycationics</a:t>
            </a:r>
            <a:r>
              <a:rPr lang="en-US" dirty="0" smtClean="0"/>
              <a:t> </a:t>
            </a:r>
            <a:r>
              <a:rPr lang="en-US" dirty="0"/>
              <a:t>(gentamycin, neomycin), polyamines  </a:t>
            </a:r>
          </a:p>
          <a:p>
            <a:endParaRPr lang="en-US" b="1" dirty="0" smtClean="0"/>
          </a:p>
          <a:p>
            <a:r>
              <a:rPr lang="en-US" b="1" dirty="0" err="1" smtClean="0"/>
              <a:t>Allo</a:t>
            </a:r>
            <a:r>
              <a:rPr lang="en-US" b="1" dirty="0" smtClean="0"/>
              <a:t>-steric modulators </a:t>
            </a:r>
            <a:r>
              <a:rPr lang="en-US" dirty="0" smtClean="0"/>
              <a:t>(type II agonists):</a:t>
            </a:r>
          </a:p>
          <a:p>
            <a:pPr marL="0" indent="0">
              <a:buNone/>
            </a:pPr>
            <a:r>
              <a:rPr lang="en-US" dirty="0" smtClean="0"/>
              <a:t>     a- the 1</a:t>
            </a:r>
            <a:r>
              <a:rPr lang="en-US" baseline="30000" dirty="0" smtClean="0"/>
              <a:t>st</a:t>
            </a:r>
            <a:r>
              <a:rPr lang="en-US" dirty="0" smtClean="0"/>
              <a:t> generation </a:t>
            </a:r>
            <a:r>
              <a:rPr lang="en-US" dirty="0" err="1" smtClean="0"/>
              <a:t>calcimimetics</a:t>
            </a:r>
            <a:r>
              <a:rPr lang="en-US" dirty="0" smtClean="0"/>
              <a:t>: NPSR-467 &amp; R-568</a:t>
            </a:r>
          </a:p>
          <a:p>
            <a:pPr marL="0" indent="0">
              <a:buNone/>
            </a:pPr>
            <a:r>
              <a:rPr lang="en-US" dirty="0"/>
              <a:t> </a:t>
            </a:r>
            <a:r>
              <a:rPr lang="en-US" dirty="0" smtClean="0"/>
              <a:t>    b- the 2</a:t>
            </a:r>
            <a:r>
              <a:rPr lang="en-US" baseline="30000" dirty="0" smtClean="0"/>
              <a:t>nd</a:t>
            </a:r>
            <a:r>
              <a:rPr lang="en-US" dirty="0" smtClean="0"/>
              <a:t> generation </a:t>
            </a:r>
            <a:r>
              <a:rPr lang="en-US" dirty="0" err="1" smtClean="0"/>
              <a:t>calcimimetics</a:t>
            </a:r>
            <a:r>
              <a:rPr lang="en-US" dirty="0" smtClean="0"/>
              <a:t>: AMG 073 (clinically known as </a:t>
            </a:r>
            <a:r>
              <a:rPr lang="en-US" dirty="0" err="1" smtClean="0"/>
              <a:t>cinacalcet</a:t>
            </a:r>
            <a:r>
              <a:rPr lang="en-US" dirty="0" smtClean="0"/>
              <a:t>)</a:t>
            </a:r>
            <a:endParaRPr lang="en-US" dirty="0"/>
          </a:p>
          <a:p>
            <a:pPr marL="0" indent="0">
              <a:buNone/>
            </a:pPr>
            <a:r>
              <a:rPr lang="en-US" dirty="0" smtClean="0"/>
              <a:t>     c- </a:t>
            </a:r>
            <a:r>
              <a:rPr lang="en-US" dirty="0" err="1" smtClean="0"/>
              <a:t>calindol</a:t>
            </a:r>
            <a:endParaRPr lang="en-US" dirty="0" smtClean="0"/>
          </a:p>
          <a:p>
            <a:pPr marL="0" indent="0">
              <a:buNone/>
            </a:pPr>
            <a:r>
              <a:rPr lang="en-US" dirty="0" smtClean="0"/>
              <a:t>     d- </a:t>
            </a:r>
            <a:r>
              <a:rPr lang="en-US" dirty="0" err="1" smtClean="0"/>
              <a:t>velcalcetide</a:t>
            </a:r>
            <a:r>
              <a:rPr lang="en-US" dirty="0" smtClean="0"/>
              <a:t>: AMG 416 (a novel agonist of </a:t>
            </a:r>
            <a:r>
              <a:rPr lang="en-US" dirty="0" err="1" smtClean="0"/>
              <a:t>CaSR</a:t>
            </a:r>
            <a:r>
              <a:rPr lang="en-US" dirty="0" smtClean="0"/>
              <a:t>)</a:t>
            </a:r>
            <a:endParaRPr lang="en-US" dirty="0"/>
          </a:p>
          <a:p>
            <a:pPr marL="0" indent="0">
              <a:buNone/>
            </a:pPr>
            <a:r>
              <a:rPr lang="en-US" dirty="0" smtClean="0"/>
              <a:t>     e- series of tri-substituted </a:t>
            </a:r>
            <a:r>
              <a:rPr lang="en-US" dirty="0" err="1" smtClean="0"/>
              <a:t>ureas</a:t>
            </a:r>
            <a:endParaRPr lang="en-US" dirty="0" smtClean="0"/>
          </a:p>
          <a:p>
            <a:pPr marL="0" indent="0">
              <a:buNone/>
            </a:pPr>
            <a:r>
              <a:rPr lang="en-US" dirty="0"/>
              <a:t> </a:t>
            </a:r>
            <a:r>
              <a:rPr lang="en-US" dirty="0" smtClean="0"/>
              <a:t>    f- the </a:t>
            </a:r>
            <a:r>
              <a:rPr lang="en-US" dirty="0" err="1" smtClean="0"/>
              <a:t>calcilytics</a:t>
            </a:r>
            <a:r>
              <a:rPr lang="en-US" dirty="0" smtClean="0"/>
              <a:t> (NPS) &amp; </a:t>
            </a:r>
            <a:r>
              <a:rPr lang="en-US" dirty="0" err="1" smtClean="0"/>
              <a:t>Calhex</a:t>
            </a:r>
            <a:r>
              <a:rPr lang="en-US" dirty="0" smtClean="0"/>
              <a:t> 231</a:t>
            </a:r>
          </a:p>
          <a:p>
            <a:pPr marL="0" indent="0">
              <a:buNone/>
            </a:pPr>
            <a:endParaRPr lang="en-US" dirty="0" smtClean="0"/>
          </a:p>
        </p:txBody>
      </p:sp>
    </p:spTree>
    <p:extLst>
      <p:ext uri="{BB962C8B-B14F-4D97-AF65-F5344CB8AC3E}">
        <p14:creationId xmlns:p14="http://schemas.microsoft.com/office/powerpoint/2010/main" val="27630989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CaSR</a:t>
            </a:r>
            <a:r>
              <a:rPr lang="en-US" dirty="0" smtClean="0"/>
              <a:t> Ligands</a:t>
            </a:r>
            <a:endParaRPr lang="en-US" dirty="0"/>
          </a:p>
        </p:txBody>
      </p:sp>
      <p:sp>
        <p:nvSpPr>
          <p:cNvPr id="3" name="Content Placeholder 2"/>
          <p:cNvSpPr>
            <a:spLocks noGrp="1"/>
          </p:cNvSpPr>
          <p:nvPr>
            <p:ph idx="1"/>
          </p:nvPr>
        </p:nvSpPr>
        <p:spPr/>
        <p:txBody>
          <a:bodyPr>
            <a:normAutofit fontScale="92500" lnSpcReduction="20000"/>
          </a:bodyPr>
          <a:lstStyle/>
          <a:p>
            <a:r>
              <a:rPr lang="en-US" b="1" dirty="0" smtClean="0"/>
              <a:t>Allosteric modulators </a:t>
            </a:r>
            <a:r>
              <a:rPr lang="en-US" dirty="0" smtClean="0"/>
              <a:t>(type II agonists):</a:t>
            </a:r>
          </a:p>
          <a:p>
            <a:pPr marL="0" indent="0">
              <a:buNone/>
            </a:pPr>
            <a:r>
              <a:rPr lang="en-US" dirty="0" smtClean="0"/>
              <a:t>     a- the 1</a:t>
            </a:r>
            <a:r>
              <a:rPr lang="en-US" baseline="30000" dirty="0" smtClean="0"/>
              <a:t>st</a:t>
            </a:r>
            <a:r>
              <a:rPr lang="en-US" dirty="0" smtClean="0"/>
              <a:t> generation </a:t>
            </a:r>
            <a:r>
              <a:rPr lang="en-US" dirty="0" err="1" smtClean="0"/>
              <a:t>calcimimetics</a:t>
            </a:r>
            <a:r>
              <a:rPr lang="en-US" dirty="0" smtClean="0"/>
              <a:t>: NPSR-467 &amp; R-568</a:t>
            </a:r>
          </a:p>
          <a:p>
            <a:pPr marL="0" indent="0">
              <a:buNone/>
            </a:pPr>
            <a:r>
              <a:rPr lang="en-US" dirty="0"/>
              <a:t> </a:t>
            </a:r>
            <a:r>
              <a:rPr lang="en-US" dirty="0" smtClean="0"/>
              <a:t>    b- the 2</a:t>
            </a:r>
            <a:r>
              <a:rPr lang="en-US" baseline="30000" dirty="0" smtClean="0"/>
              <a:t>nd</a:t>
            </a:r>
            <a:r>
              <a:rPr lang="en-US" dirty="0" smtClean="0"/>
              <a:t> generation </a:t>
            </a:r>
            <a:r>
              <a:rPr lang="en-US" dirty="0" err="1" smtClean="0"/>
              <a:t>calcimimetics</a:t>
            </a:r>
            <a:r>
              <a:rPr lang="en-US" dirty="0" smtClean="0"/>
              <a:t>: AMG 073 (clinically known as </a:t>
            </a:r>
            <a:r>
              <a:rPr lang="en-US" dirty="0" err="1" smtClean="0"/>
              <a:t>cinacalcet</a:t>
            </a:r>
            <a:r>
              <a:rPr lang="en-US" dirty="0" smtClean="0"/>
              <a:t>)</a:t>
            </a:r>
            <a:endParaRPr lang="en-US" dirty="0"/>
          </a:p>
          <a:p>
            <a:pPr marL="0" indent="0">
              <a:buNone/>
            </a:pPr>
            <a:r>
              <a:rPr lang="en-US" dirty="0" smtClean="0"/>
              <a:t>     c- </a:t>
            </a:r>
            <a:r>
              <a:rPr lang="en-US" dirty="0" err="1" smtClean="0"/>
              <a:t>calindol</a:t>
            </a:r>
            <a:endParaRPr lang="en-US" dirty="0" smtClean="0"/>
          </a:p>
          <a:p>
            <a:pPr marL="0" indent="0">
              <a:buNone/>
            </a:pPr>
            <a:r>
              <a:rPr lang="en-US" dirty="0" smtClean="0"/>
              <a:t>     d- </a:t>
            </a:r>
            <a:r>
              <a:rPr lang="en-US" dirty="0" err="1" smtClean="0"/>
              <a:t>velcalcetide</a:t>
            </a:r>
            <a:r>
              <a:rPr lang="en-US" dirty="0" smtClean="0"/>
              <a:t>: AMG 416 (a novel agonist of </a:t>
            </a:r>
            <a:r>
              <a:rPr lang="en-US" dirty="0" err="1" smtClean="0"/>
              <a:t>CaSR</a:t>
            </a:r>
            <a:r>
              <a:rPr lang="en-US" dirty="0" smtClean="0"/>
              <a:t>)</a:t>
            </a:r>
            <a:endParaRPr lang="en-US" dirty="0"/>
          </a:p>
          <a:p>
            <a:pPr marL="0" indent="0">
              <a:buNone/>
            </a:pPr>
            <a:r>
              <a:rPr lang="en-US" dirty="0" smtClean="0"/>
              <a:t>     e- series of tri-substituted </a:t>
            </a:r>
            <a:r>
              <a:rPr lang="en-US" dirty="0" err="1" smtClean="0"/>
              <a:t>ureas</a:t>
            </a:r>
            <a:endParaRPr lang="en-US" dirty="0" smtClean="0"/>
          </a:p>
          <a:p>
            <a:pPr marL="0" indent="0">
              <a:buNone/>
            </a:pPr>
            <a:r>
              <a:rPr lang="en-US" dirty="0"/>
              <a:t> </a:t>
            </a:r>
            <a:r>
              <a:rPr lang="en-US" dirty="0" smtClean="0"/>
              <a:t>    f- the </a:t>
            </a:r>
            <a:r>
              <a:rPr lang="en-US" dirty="0" err="1" smtClean="0"/>
              <a:t>calcilytics</a:t>
            </a:r>
            <a:r>
              <a:rPr lang="en-US" dirty="0" smtClean="0"/>
              <a:t> (NPS) &amp; </a:t>
            </a:r>
            <a:r>
              <a:rPr lang="en-US" dirty="0" err="1" smtClean="0"/>
              <a:t>Calhex</a:t>
            </a:r>
            <a:r>
              <a:rPr lang="en-US" dirty="0" smtClean="0"/>
              <a:t> 231</a:t>
            </a:r>
          </a:p>
          <a:p>
            <a:pPr marL="0" indent="0">
              <a:buNone/>
            </a:pPr>
            <a:endParaRPr lang="en-US" dirty="0" smtClean="0"/>
          </a:p>
          <a:p>
            <a:r>
              <a:rPr lang="en-US" b="1" dirty="0" smtClean="0"/>
              <a:t>Ortho-steric modulators </a:t>
            </a:r>
            <a:r>
              <a:rPr lang="en-US" dirty="0" smtClean="0"/>
              <a:t>(type I agonists):</a:t>
            </a:r>
          </a:p>
          <a:p>
            <a:pPr marL="0" indent="0">
              <a:buNone/>
            </a:pPr>
            <a:r>
              <a:rPr lang="en-US" dirty="0"/>
              <a:t> </a:t>
            </a:r>
            <a:r>
              <a:rPr lang="en-US" dirty="0" smtClean="0"/>
              <a:t>    many of divalent and trivalent </a:t>
            </a:r>
            <a:r>
              <a:rPr lang="en-US" dirty="0" err="1" smtClean="0"/>
              <a:t>cations</a:t>
            </a:r>
            <a:r>
              <a:rPr lang="en-US" dirty="0" smtClean="0"/>
              <a:t> (Ca, Mg, Al, </a:t>
            </a:r>
            <a:r>
              <a:rPr lang="en-US" dirty="0" err="1" smtClean="0"/>
              <a:t>Sr</a:t>
            </a:r>
            <a:r>
              <a:rPr lang="en-US" dirty="0" smtClean="0"/>
              <a:t>, </a:t>
            </a:r>
            <a:r>
              <a:rPr lang="en-US" dirty="0" err="1" smtClean="0"/>
              <a:t>Mn</a:t>
            </a:r>
            <a:r>
              <a:rPr lang="en-US" dirty="0" smtClean="0"/>
              <a:t>, Ni, </a:t>
            </a:r>
            <a:r>
              <a:rPr lang="en-US" dirty="0" err="1" smtClean="0"/>
              <a:t>Gd</a:t>
            </a:r>
            <a:r>
              <a:rPr lang="en-US" dirty="0" smtClean="0"/>
              <a:t>, Ba)</a:t>
            </a:r>
          </a:p>
          <a:p>
            <a:pPr marL="0" indent="0">
              <a:buNone/>
            </a:pPr>
            <a:r>
              <a:rPr lang="en-US" dirty="0"/>
              <a:t> </a:t>
            </a:r>
            <a:r>
              <a:rPr lang="en-US" dirty="0" smtClean="0"/>
              <a:t>   </a:t>
            </a:r>
            <a:r>
              <a:rPr lang="en-US" dirty="0" err="1" smtClean="0"/>
              <a:t>polycationics</a:t>
            </a:r>
            <a:r>
              <a:rPr lang="en-US" dirty="0" smtClean="0"/>
              <a:t> (gentamycin, neomycin), polyamines  </a:t>
            </a:r>
            <a:endParaRPr lang="en-US" dirty="0"/>
          </a:p>
        </p:txBody>
      </p:sp>
    </p:spTree>
    <p:extLst>
      <p:ext uri="{BB962C8B-B14F-4D97-AF65-F5344CB8AC3E}">
        <p14:creationId xmlns:p14="http://schemas.microsoft.com/office/powerpoint/2010/main" val="325313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Calcimimetics</a:t>
            </a:r>
            <a:r>
              <a:rPr lang="en-US" dirty="0" smtClean="0"/>
              <a:t> </a:t>
            </a:r>
            <a:endParaRPr lang="en-US" dirty="0"/>
          </a:p>
        </p:txBody>
      </p:sp>
      <p:sp>
        <p:nvSpPr>
          <p:cNvPr id="3" name="Content Placeholder 2"/>
          <p:cNvSpPr>
            <a:spLocks noGrp="1"/>
          </p:cNvSpPr>
          <p:nvPr>
            <p:ph idx="1"/>
          </p:nvPr>
        </p:nvSpPr>
        <p:spPr/>
        <p:txBody>
          <a:bodyPr/>
          <a:lstStyle/>
          <a:p>
            <a:r>
              <a:rPr lang="en-US" dirty="0" smtClean="0"/>
              <a:t>Type II (allosteric) agonist (positive allosteric modulator-PAM)</a:t>
            </a:r>
          </a:p>
          <a:p>
            <a:r>
              <a:rPr lang="en-US" dirty="0" err="1" smtClean="0"/>
              <a:t>Phenylalkylamine</a:t>
            </a:r>
            <a:r>
              <a:rPr lang="en-US" dirty="0" smtClean="0"/>
              <a:t>, derived from Ca channel blockers</a:t>
            </a:r>
          </a:p>
          <a:p>
            <a:r>
              <a:rPr lang="en-US" dirty="0" smtClean="0"/>
              <a:t>Are not </a:t>
            </a:r>
            <a:r>
              <a:rPr lang="en-US" dirty="0" err="1" smtClean="0"/>
              <a:t>polycations</a:t>
            </a:r>
            <a:endParaRPr lang="en-US" dirty="0" smtClean="0"/>
          </a:p>
          <a:p>
            <a:r>
              <a:rPr lang="en-US" dirty="0" smtClean="0"/>
              <a:t>Increasing the sensitivity of the </a:t>
            </a:r>
            <a:r>
              <a:rPr lang="en-US" dirty="0" err="1" smtClean="0"/>
              <a:t>CaSR</a:t>
            </a:r>
            <a:r>
              <a:rPr lang="en-US" dirty="0" smtClean="0"/>
              <a:t> to extra-cellular Ca ions</a:t>
            </a:r>
          </a:p>
          <a:p>
            <a:r>
              <a:rPr lang="en-US" dirty="0" smtClean="0"/>
              <a:t>Inhibit the synthesis &amp; excretion of PTH</a:t>
            </a:r>
          </a:p>
          <a:p>
            <a:r>
              <a:rPr lang="en-US" dirty="0" smtClean="0"/>
              <a:t>Do not alter the plasma concentration of the endogenous ligands</a:t>
            </a:r>
          </a:p>
          <a:p>
            <a:r>
              <a:rPr lang="en-US" dirty="0" smtClean="0"/>
              <a:t>Do not compete &amp; bind to different sites from the </a:t>
            </a:r>
            <a:r>
              <a:rPr lang="en-US" dirty="0" err="1" smtClean="0"/>
              <a:t>othosteric</a:t>
            </a:r>
            <a:r>
              <a:rPr lang="en-US" dirty="0" smtClean="0"/>
              <a:t> agonists (</a:t>
            </a:r>
            <a:r>
              <a:rPr lang="en-US" dirty="0" err="1" smtClean="0"/>
              <a:t>Mg,Gd</a:t>
            </a:r>
            <a:r>
              <a:rPr lang="en-US" dirty="0" smtClean="0"/>
              <a:t>)</a:t>
            </a:r>
          </a:p>
          <a:p>
            <a:r>
              <a:rPr lang="en-US" dirty="0" smtClean="0"/>
              <a:t>Enhance the endogenous physiologic response</a:t>
            </a:r>
          </a:p>
          <a:p>
            <a:r>
              <a:rPr lang="en-US" dirty="0" smtClean="0"/>
              <a:t>Effects are </a:t>
            </a:r>
            <a:r>
              <a:rPr lang="en-US" dirty="0" err="1" smtClean="0"/>
              <a:t>saturable</a:t>
            </a:r>
            <a:endParaRPr lang="en-US" dirty="0"/>
          </a:p>
        </p:txBody>
      </p:sp>
    </p:spTree>
    <p:extLst>
      <p:ext uri="{BB962C8B-B14F-4D97-AF65-F5344CB8AC3E}">
        <p14:creationId xmlns:p14="http://schemas.microsoft.com/office/powerpoint/2010/main" val="3281115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err="1" smtClean="0"/>
              <a:t>CaSR</a:t>
            </a:r>
            <a:r>
              <a:rPr lang="en-US" dirty="0" smtClean="0"/>
              <a:t> </a:t>
            </a:r>
            <a:br>
              <a:rPr lang="en-US" dirty="0" smtClean="0"/>
            </a:br>
            <a:r>
              <a:rPr lang="en-US" dirty="0" smtClean="0"/>
              <a:t>positive &amp; negative allosteric modulators</a:t>
            </a:r>
            <a:endParaRPr lang="en-US" dirty="0"/>
          </a:p>
        </p:txBody>
      </p:sp>
      <p:pic>
        <p:nvPicPr>
          <p:cNvPr id="4" name="Content Placeholder 3"/>
          <p:cNvPicPr>
            <a:picLocks noGrp="1" noChangeAspect="1"/>
          </p:cNvPicPr>
          <p:nvPr>
            <p:ph idx="1"/>
          </p:nvPr>
        </p:nvPicPr>
        <p:blipFill>
          <a:blip r:embed="rId2"/>
          <a:stretch>
            <a:fillRect/>
          </a:stretch>
        </p:blipFill>
        <p:spPr>
          <a:xfrm>
            <a:off x="707353" y="2423160"/>
            <a:ext cx="8576905" cy="3371850"/>
          </a:xfrm>
          <a:prstGeom prst="rect">
            <a:avLst/>
          </a:prstGeom>
        </p:spPr>
      </p:pic>
    </p:spTree>
    <p:extLst>
      <p:ext uri="{BB962C8B-B14F-4D97-AF65-F5344CB8AC3E}">
        <p14:creationId xmlns:p14="http://schemas.microsoft.com/office/powerpoint/2010/main" val="580293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CaSR</a:t>
            </a:r>
            <a:r>
              <a:rPr lang="en-US" dirty="0" smtClean="0"/>
              <a:t> Activation</a:t>
            </a:r>
            <a:endParaRPr lang="en-US" dirty="0"/>
          </a:p>
        </p:txBody>
      </p:sp>
      <p:pic>
        <p:nvPicPr>
          <p:cNvPr id="5" name="Picture 4"/>
          <p:cNvPicPr>
            <a:picLocks noChangeAspect="1"/>
          </p:cNvPicPr>
          <p:nvPr/>
        </p:nvPicPr>
        <p:blipFill>
          <a:blip r:embed="rId2"/>
          <a:stretch>
            <a:fillRect/>
          </a:stretch>
        </p:blipFill>
        <p:spPr>
          <a:xfrm>
            <a:off x="2762250" y="1228189"/>
            <a:ext cx="4571999" cy="5633083"/>
          </a:xfrm>
          <a:prstGeom prst="rect">
            <a:avLst/>
          </a:prstGeom>
        </p:spPr>
      </p:pic>
      <p:sp>
        <p:nvSpPr>
          <p:cNvPr id="6" name="Content Placeholder 5"/>
          <p:cNvSpPr>
            <a:spLocks noGrp="1"/>
          </p:cNvSpPr>
          <p:nvPr>
            <p:ph idx="1"/>
          </p:nvPr>
        </p:nvSpPr>
        <p:spPr/>
        <p:txBody>
          <a:bodyPr/>
          <a:lstStyle/>
          <a:p>
            <a:endParaRPr lang="en-US" dirty="0"/>
          </a:p>
        </p:txBody>
      </p:sp>
    </p:spTree>
    <p:extLst>
      <p:ext uri="{BB962C8B-B14F-4D97-AF65-F5344CB8AC3E}">
        <p14:creationId xmlns:p14="http://schemas.microsoft.com/office/powerpoint/2010/main" val="19706336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Shift to left </a:t>
            </a:r>
            <a:endParaRPr lang="en-US" dirty="0"/>
          </a:p>
        </p:txBody>
      </p:sp>
      <p:pic>
        <p:nvPicPr>
          <p:cNvPr id="3074" name="Picture 2" descr="http://www.hormones.gr/images/dyn/no1_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7629" y="1930400"/>
            <a:ext cx="6730046" cy="4015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79059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38150" y="609600"/>
            <a:ext cx="7722303" cy="5902246"/>
          </a:xfrm>
          <a:prstGeom prst="rect">
            <a:avLst/>
          </a:prstGeom>
        </p:spPr>
      </p:pic>
      <p:sp>
        <p:nvSpPr>
          <p:cNvPr id="6" name="Rounded Rectangle 5"/>
          <p:cNvSpPr/>
          <p:nvPr/>
        </p:nvSpPr>
        <p:spPr>
          <a:xfrm>
            <a:off x="5067300" y="6181725"/>
            <a:ext cx="2266950" cy="33012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380072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err="1" smtClean="0"/>
              <a:t>CaSR</a:t>
            </a:r>
            <a:r>
              <a:rPr lang="en-US" dirty="0" smtClean="0"/>
              <a:t> is also expressed in a variety of tissues, other than the parathyroid gland</a:t>
            </a:r>
          </a:p>
          <a:p>
            <a:pPr marL="0" indent="0">
              <a:buNone/>
            </a:pPr>
            <a:r>
              <a:rPr lang="en-US" dirty="0" smtClean="0"/>
              <a:t>      </a:t>
            </a:r>
            <a:endParaRPr lang="en-US" dirty="0"/>
          </a:p>
          <a:p>
            <a:r>
              <a:rPr lang="en-US" dirty="0" smtClean="0"/>
              <a:t>Activation of </a:t>
            </a:r>
            <a:r>
              <a:rPr lang="en-US" dirty="0" err="1" smtClean="0"/>
              <a:t>CaSR</a:t>
            </a:r>
            <a:r>
              <a:rPr lang="en-US" dirty="0" smtClean="0"/>
              <a:t> in other tissues regulate diverse cellular processes</a:t>
            </a:r>
          </a:p>
          <a:p>
            <a:pPr marL="0" indent="0">
              <a:buNone/>
            </a:pPr>
            <a:r>
              <a:rPr lang="en-US" sz="1600" dirty="0" smtClean="0"/>
              <a:t>      </a:t>
            </a:r>
            <a:r>
              <a:rPr lang="en-US" sz="1600" i="1" dirty="0" smtClean="0"/>
              <a:t>secretion, chemotaxis, apoptosis, proliferation, differentiation, ion-channel activities</a:t>
            </a:r>
            <a:endParaRPr lang="en-US" sz="1600" i="1" dirty="0"/>
          </a:p>
          <a:p>
            <a:endParaRPr lang="en-US" i="1" dirty="0" smtClean="0"/>
          </a:p>
          <a:p>
            <a:r>
              <a:rPr lang="en-US" dirty="0" err="1" smtClean="0"/>
              <a:t>CaSR</a:t>
            </a:r>
            <a:r>
              <a:rPr lang="en-US" dirty="0" smtClean="0"/>
              <a:t> expressed in other organs, could influence CKD-related disorders</a:t>
            </a:r>
            <a:r>
              <a:rPr lang="en-US" i="1" dirty="0" smtClean="0"/>
              <a:t>  </a:t>
            </a:r>
          </a:p>
          <a:p>
            <a:pPr marL="0" indent="0">
              <a:buNone/>
            </a:pPr>
            <a:endParaRPr lang="en-US" i="1" dirty="0"/>
          </a:p>
        </p:txBody>
      </p:sp>
    </p:spTree>
    <p:extLst>
      <p:ext uri="{BB962C8B-B14F-4D97-AF65-F5344CB8AC3E}">
        <p14:creationId xmlns:p14="http://schemas.microsoft.com/office/powerpoint/2010/main" val="3964736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CKD Prevalence </a:t>
            </a:r>
            <a:endParaRPr lang="en-US" dirty="0"/>
          </a:p>
        </p:txBody>
      </p:sp>
      <p:pic>
        <p:nvPicPr>
          <p:cNvPr id="4098" name="Picture 2" descr="http://numonthly.com/?page=image&amp;file_id=31399&amp;t=png&amp;dpi=30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48962" y="2170113"/>
            <a:ext cx="6725765" cy="4068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374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t="-2213" b="-4357"/>
          <a:stretch/>
        </p:blipFill>
        <p:spPr>
          <a:xfrm>
            <a:off x="860868" y="481090"/>
            <a:ext cx="8229600" cy="6262610"/>
          </a:xfrm>
        </p:spPr>
      </p:pic>
    </p:spTree>
    <p:extLst>
      <p:ext uri="{BB962C8B-B14F-4D97-AF65-F5344CB8AC3E}">
        <p14:creationId xmlns:p14="http://schemas.microsoft.com/office/powerpoint/2010/main" val="297314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err="1" smtClean="0"/>
              <a:t>CaSR</a:t>
            </a:r>
            <a:r>
              <a:rPr lang="en-US" dirty="0" smtClean="0"/>
              <a:t> in CKD Beyond PTH Control</a:t>
            </a:r>
            <a:br>
              <a:rPr lang="en-US" dirty="0" smtClean="0"/>
            </a:br>
            <a:r>
              <a:rPr lang="en-US" sz="2200" i="1" dirty="0" smtClean="0"/>
              <a:t>“local effects of </a:t>
            </a:r>
            <a:r>
              <a:rPr lang="en-US" sz="2200" i="1" dirty="0" err="1" smtClean="0"/>
              <a:t>CaSR</a:t>
            </a:r>
            <a:r>
              <a:rPr lang="en-US" sz="2200" i="1" dirty="0" smtClean="0"/>
              <a:t> stimulation on CKD-related disorders”</a:t>
            </a:r>
            <a:endParaRPr lang="en-US" sz="2200" i="1" dirty="0"/>
          </a:p>
        </p:txBody>
      </p:sp>
      <p:pic>
        <p:nvPicPr>
          <p:cNvPr id="4" name="Content Placeholder 3"/>
          <p:cNvPicPr>
            <a:picLocks noGrp="1" noChangeAspect="1"/>
          </p:cNvPicPr>
          <p:nvPr>
            <p:ph idx="1"/>
          </p:nvPr>
        </p:nvPicPr>
        <p:blipFill>
          <a:blip r:embed="rId2"/>
          <a:stretch>
            <a:fillRect/>
          </a:stretch>
        </p:blipFill>
        <p:spPr>
          <a:xfrm>
            <a:off x="880586" y="2133600"/>
            <a:ext cx="7890193" cy="3790950"/>
          </a:xfrm>
          <a:prstGeom prst="rect">
            <a:avLst/>
          </a:prstGeom>
        </p:spPr>
      </p:pic>
    </p:spTree>
    <p:extLst>
      <p:ext uri="{BB962C8B-B14F-4D97-AF65-F5344CB8AC3E}">
        <p14:creationId xmlns:p14="http://schemas.microsoft.com/office/powerpoint/2010/main" val="774529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Electrolyte &amp; Water Homeostasis</a:t>
            </a:r>
            <a:br>
              <a:rPr lang="en-US" dirty="0" smtClean="0"/>
            </a:br>
            <a:r>
              <a:rPr lang="en-US" sz="3200" i="1" dirty="0" smtClean="0"/>
              <a:t>“PTH-independent”</a:t>
            </a:r>
            <a:endParaRPr lang="en-US" sz="3200" i="1" dirty="0"/>
          </a:p>
        </p:txBody>
      </p:sp>
      <p:pic>
        <p:nvPicPr>
          <p:cNvPr id="4" name="Content Placeholder 3"/>
          <p:cNvPicPr>
            <a:picLocks noGrp="1" noChangeAspect="1"/>
          </p:cNvPicPr>
          <p:nvPr>
            <p:ph idx="1"/>
          </p:nvPr>
        </p:nvPicPr>
        <p:blipFill rotWithShape="1">
          <a:blip r:embed="rId2"/>
          <a:srcRect l="-757" r="-887"/>
          <a:stretch/>
        </p:blipFill>
        <p:spPr>
          <a:xfrm>
            <a:off x="5451541" y="2740025"/>
            <a:ext cx="4260047" cy="2622550"/>
          </a:xfrm>
        </p:spPr>
      </p:pic>
      <p:pic>
        <p:nvPicPr>
          <p:cNvPr id="5" name="Content Placeholder 3"/>
          <p:cNvPicPr>
            <a:picLocks noChangeAspect="1"/>
          </p:cNvPicPr>
          <p:nvPr/>
        </p:nvPicPr>
        <p:blipFill rotWithShape="1">
          <a:blip r:embed="rId3"/>
          <a:srcRect t="-495" b="2903"/>
          <a:stretch/>
        </p:blipFill>
        <p:spPr>
          <a:xfrm>
            <a:off x="328527" y="2141947"/>
            <a:ext cx="4647141" cy="3964763"/>
          </a:xfrm>
          <a:prstGeom prst="rect">
            <a:avLst/>
          </a:prstGeom>
        </p:spPr>
      </p:pic>
    </p:spTree>
    <p:extLst>
      <p:ext uri="{BB962C8B-B14F-4D97-AF65-F5344CB8AC3E}">
        <p14:creationId xmlns:p14="http://schemas.microsoft.com/office/powerpoint/2010/main" val="2294207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Decrease in </a:t>
            </a:r>
            <a:r>
              <a:rPr lang="en-US" dirty="0" err="1" smtClean="0"/>
              <a:t>cAMP</a:t>
            </a:r>
            <a:r>
              <a:rPr lang="en-US" dirty="0" smtClean="0"/>
              <a:t> levels and cell proliferation in human ADPCKD (R-568):</a:t>
            </a:r>
          </a:p>
          <a:p>
            <a:pPr marL="0" indent="0" algn="ctr">
              <a:buNone/>
            </a:pPr>
            <a:r>
              <a:rPr lang="en-US" dirty="0" smtClean="0"/>
              <a:t> </a:t>
            </a:r>
            <a:r>
              <a:rPr lang="en-US" i="1" dirty="0" smtClean="0">
                <a:solidFill>
                  <a:srgbClr val="FF0000"/>
                </a:solidFill>
              </a:rPr>
              <a:t>inhibiting cyst progression ?</a:t>
            </a:r>
          </a:p>
          <a:p>
            <a:endParaRPr lang="en-US" dirty="0">
              <a:solidFill>
                <a:srgbClr val="FF0000"/>
              </a:solidFill>
            </a:endParaRPr>
          </a:p>
          <a:p>
            <a:r>
              <a:rPr lang="en-US" dirty="0" smtClean="0"/>
              <a:t>Prevent </a:t>
            </a:r>
            <a:r>
              <a:rPr lang="en-US" dirty="0" err="1" smtClean="0"/>
              <a:t>podocyte</a:t>
            </a:r>
            <a:r>
              <a:rPr lang="en-US" dirty="0" smtClean="0"/>
              <a:t> loss (R-568):</a:t>
            </a:r>
          </a:p>
          <a:p>
            <a:pPr marL="0" indent="0">
              <a:buNone/>
            </a:pPr>
            <a:r>
              <a:rPr lang="en-US" i="1" dirty="0" smtClean="0"/>
              <a:t>                          </a:t>
            </a:r>
            <a:r>
              <a:rPr lang="en-US" i="1" dirty="0" smtClean="0">
                <a:solidFill>
                  <a:srgbClr val="2254F6"/>
                </a:solidFill>
              </a:rPr>
              <a:t>attenuation of proteinuria &amp; </a:t>
            </a:r>
            <a:r>
              <a:rPr lang="en-US" i="1" dirty="0" err="1" smtClean="0">
                <a:solidFill>
                  <a:srgbClr val="2254F6"/>
                </a:solidFill>
              </a:rPr>
              <a:t>glomerulosclerosis</a:t>
            </a:r>
            <a:r>
              <a:rPr lang="en-US" i="1" dirty="0" smtClean="0">
                <a:solidFill>
                  <a:srgbClr val="2254F6"/>
                </a:solidFill>
              </a:rPr>
              <a:t> </a:t>
            </a:r>
          </a:p>
          <a:p>
            <a:endParaRPr lang="en-US" dirty="0"/>
          </a:p>
          <a:p>
            <a:r>
              <a:rPr lang="en-US" dirty="0" smtClean="0"/>
              <a:t>Inhibition of renin secretion by JG cells:  </a:t>
            </a:r>
          </a:p>
          <a:p>
            <a:pPr marL="0" indent="0" algn="ctr">
              <a:buNone/>
            </a:pPr>
            <a:r>
              <a:rPr lang="en-US" sz="1600" i="1" dirty="0" smtClean="0"/>
              <a:t>    </a:t>
            </a:r>
            <a:r>
              <a:rPr lang="en-US" i="1" dirty="0" smtClean="0">
                <a:solidFill>
                  <a:srgbClr val="00B050"/>
                </a:solidFill>
              </a:rPr>
              <a:t>chronic use of </a:t>
            </a:r>
            <a:r>
              <a:rPr lang="en-US" i="1" dirty="0" err="1" smtClean="0">
                <a:solidFill>
                  <a:srgbClr val="00B050"/>
                </a:solidFill>
              </a:rPr>
              <a:t>calcimimetics</a:t>
            </a:r>
            <a:r>
              <a:rPr lang="en-US" i="1" dirty="0" smtClean="0">
                <a:solidFill>
                  <a:srgbClr val="00B050"/>
                </a:solidFill>
              </a:rPr>
              <a:t> leads to </a:t>
            </a:r>
          </a:p>
          <a:p>
            <a:pPr marL="0" indent="0" algn="ctr">
              <a:buNone/>
            </a:pPr>
            <a:r>
              <a:rPr lang="en-US" i="1" dirty="0" smtClean="0">
                <a:solidFill>
                  <a:srgbClr val="00B050"/>
                </a:solidFill>
              </a:rPr>
              <a:t>sustained anti-HTN effects in uremic rats</a:t>
            </a:r>
          </a:p>
        </p:txBody>
      </p:sp>
    </p:spTree>
    <p:extLst>
      <p:ext uri="{BB962C8B-B14F-4D97-AF65-F5344CB8AC3E}">
        <p14:creationId xmlns:p14="http://schemas.microsoft.com/office/powerpoint/2010/main" val="773544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85725"/>
            <a:ext cx="6982081" cy="6772275"/>
          </a:xfrm>
          <a:prstGeom prst="rect">
            <a:avLst/>
          </a:prstGeom>
        </p:spPr>
      </p:pic>
      <p:pic>
        <p:nvPicPr>
          <p:cNvPr id="5" name="Picture 4"/>
          <p:cNvPicPr>
            <a:picLocks noChangeAspect="1"/>
          </p:cNvPicPr>
          <p:nvPr/>
        </p:nvPicPr>
        <p:blipFill rotWithShape="1">
          <a:blip r:embed="rId3"/>
          <a:srcRect l="1990"/>
          <a:stretch/>
        </p:blipFill>
        <p:spPr>
          <a:xfrm>
            <a:off x="6610350" y="2163537"/>
            <a:ext cx="3351067" cy="4121600"/>
          </a:xfrm>
          <a:prstGeom prst="rect">
            <a:avLst/>
          </a:prstGeom>
        </p:spPr>
      </p:pic>
    </p:spTree>
    <p:extLst>
      <p:ext uri="{BB962C8B-B14F-4D97-AF65-F5344CB8AC3E}">
        <p14:creationId xmlns:p14="http://schemas.microsoft.com/office/powerpoint/2010/main" val="783978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21934" y="64040"/>
            <a:ext cx="6907468" cy="6793960"/>
          </a:xfrm>
          <a:prstGeom prst="rect">
            <a:avLst/>
          </a:prstGeom>
        </p:spPr>
      </p:pic>
    </p:spTree>
    <p:extLst>
      <p:ext uri="{BB962C8B-B14F-4D97-AF65-F5344CB8AC3E}">
        <p14:creationId xmlns:p14="http://schemas.microsoft.com/office/powerpoint/2010/main" val="3692810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C:\Documents and Settings\NASSIRI\My Documents\My Pictures\MV goood.jpg"/>
          <p:cNvPicPr>
            <a:picLocks noChangeAspect="1" noChangeArrowheads="1"/>
          </p:cNvPicPr>
          <p:nvPr/>
        </p:nvPicPr>
        <p:blipFill>
          <a:blip r:embed="rId2" cstate="print"/>
          <a:srcRect/>
          <a:stretch>
            <a:fillRect/>
          </a:stretch>
        </p:blipFill>
        <p:spPr bwMode="auto">
          <a:xfrm>
            <a:off x="478971" y="0"/>
            <a:ext cx="8403772" cy="6858000"/>
          </a:xfrm>
          <a:prstGeom prst="rect">
            <a:avLst/>
          </a:prstGeom>
          <a:noFill/>
        </p:spPr>
      </p:pic>
    </p:spTree>
    <p:extLst>
      <p:ext uri="{BB962C8B-B14F-4D97-AF65-F5344CB8AC3E}">
        <p14:creationId xmlns:p14="http://schemas.microsoft.com/office/powerpoint/2010/main" val="4182832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t>Delayed Ca-induced Mineralization of VSMC</a:t>
            </a:r>
            <a:endParaRPr lang="en-US" sz="3200" dirty="0"/>
          </a:p>
        </p:txBody>
      </p:sp>
      <p:pic>
        <p:nvPicPr>
          <p:cNvPr id="4" name="Content Placeholder 3"/>
          <p:cNvPicPr>
            <a:picLocks noGrp="1" noChangeAspect="1"/>
          </p:cNvPicPr>
          <p:nvPr>
            <p:ph idx="1"/>
          </p:nvPr>
        </p:nvPicPr>
        <p:blipFill rotWithShape="1">
          <a:blip r:embed="rId2"/>
          <a:srcRect l="100" t="3723" r="-757"/>
          <a:stretch/>
        </p:blipFill>
        <p:spPr>
          <a:xfrm>
            <a:off x="1241116" y="2388056"/>
            <a:ext cx="7197014" cy="3527918"/>
          </a:xfrm>
        </p:spPr>
      </p:pic>
    </p:spTree>
    <p:extLst>
      <p:ext uri="{BB962C8B-B14F-4D97-AF65-F5344CB8AC3E}">
        <p14:creationId xmlns:p14="http://schemas.microsoft.com/office/powerpoint/2010/main" val="2811837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Cinacalcet</a:t>
            </a:r>
            <a:r>
              <a:rPr lang="en-US" dirty="0" smtClean="0"/>
              <a:t> </a:t>
            </a:r>
            <a:endParaRPr lang="en-US" dirty="0"/>
          </a:p>
        </p:txBody>
      </p:sp>
      <p:pic>
        <p:nvPicPr>
          <p:cNvPr id="2050" name="Picture 2" descr="&quot;Cinacalcet and CVS events&qu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7334" y="2418248"/>
            <a:ext cx="185737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focalpharmacy.net/images/sensipar_30_60_90_mg_buy_cheap_pri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5198" y="2683918"/>
            <a:ext cx="3418898" cy="259183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beta.mims.com/resources/drugs/Thailand/packshot/Regpara%20FC%20tab%2025%20mg6001PPS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158" y="2396067"/>
            <a:ext cx="2696844" cy="2879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814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834640" y="937260"/>
            <a:ext cx="4854601" cy="857600"/>
          </a:xfrm>
          <a:prstGeom prst="rect">
            <a:avLst/>
          </a:prstGeom>
        </p:spPr>
      </p:pic>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stretch>
            <a:fillRect/>
          </a:stretch>
        </p:blipFill>
        <p:spPr>
          <a:xfrm>
            <a:off x="1817654" y="2148840"/>
            <a:ext cx="6397364" cy="3954780"/>
          </a:xfrm>
          <a:prstGeom prst="rect">
            <a:avLst/>
          </a:prstGeom>
        </p:spPr>
      </p:pic>
    </p:spTree>
    <p:extLst>
      <p:ext uri="{BB962C8B-B14F-4D97-AF65-F5344CB8AC3E}">
        <p14:creationId xmlns:p14="http://schemas.microsoft.com/office/powerpoint/2010/main" val="3277757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http://link.springer.com/article/10.1186%2F1471-2458-9-44/lookinside/000.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7210" y="283956"/>
            <a:ext cx="4857750" cy="63058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researchgate.net/publication/221793840_Prevalence_of_chronic_kidney_disease_and_its_associated_risk_factors_the_first_report_from_Iran_using_both_microalbuminuria_and_urine_sediment/links/02e7e51e94c2822360000000/images/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2160" y="0"/>
            <a:ext cx="538353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50398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Cinacalcet</a:t>
            </a:r>
            <a:r>
              <a:rPr lang="en-US" dirty="0" smtClean="0"/>
              <a:t> </a:t>
            </a:r>
            <a:br>
              <a:rPr lang="en-US" dirty="0" smtClean="0"/>
            </a:br>
            <a:r>
              <a:rPr lang="en-US" dirty="0" smtClean="0"/>
              <a:t>adverse events</a:t>
            </a:r>
            <a:endParaRPr lang="en-US" dirty="0"/>
          </a:p>
        </p:txBody>
      </p:sp>
      <p:pic>
        <p:nvPicPr>
          <p:cNvPr id="4" name="Content Placeholder 3"/>
          <p:cNvPicPr>
            <a:picLocks noGrp="1" noChangeAspect="1"/>
          </p:cNvPicPr>
          <p:nvPr>
            <p:ph idx="1"/>
          </p:nvPr>
        </p:nvPicPr>
        <p:blipFill>
          <a:blip r:embed="rId2"/>
          <a:stretch>
            <a:fillRect/>
          </a:stretch>
        </p:blipFill>
        <p:spPr>
          <a:xfrm>
            <a:off x="1295918" y="2411706"/>
            <a:ext cx="7360201" cy="3379200"/>
          </a:xfrm>
          <a:prstGeom prst="rect">
            <a:avLst/>
          </a:prstGeom>
        </p:spPr>
      </p:pic>
    </p:spTree>
    <p:extLst>
      <p:ext uri="{BB962C8B-B14F-4D97-AF65-F5344CB8AC3E}">
        <p14:creationId xmlns:p14="http://schemas.microsoft.com/office/powerpoint/2010/main" val="378922691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Cinacalcet </a:t>
            </a:r>
            <a:endParaRPr lang="en-US" dirty="0"/>
          </a:p>
        </p:txBody>
      </p:sp>
      <p:sp>
        <p:nvSpPr>
          <p:cNvPr id="3" name="Content Placeholder 2"/>
          <p:cNvSpPr>
            <a:spLocks noGrp="1"/>
          </p:cNvSpPr>
          <p:nvPr>
            <p:ph idx="1"/>
          </p:nvPr>
        </p:nvSpPr>
        <p:spPr/>
        <p:txBody>
          <a:bodyPr>
            <a:normAutofit/>
          </a:bodyPr>
          <a:lstStyle/>
          <a:p>
            <a:r>
              <a:rPr lang="en-US" dirty="0" smtClean="0"/>
              <a:t>FDA approval 11 years after the </a:t>
            </a:r>
            <a:r>
              <a:rPr lang="en-US" dirty="0" err="1" smtClean="0"/>
              <a:t>CaSR</a:t>
            </a:r>
            <a:r>
              <a:rPr lang="en-US" dirty="0" smtClean="0"/>
              <a:t> was cloned (2004)</a:t>
            </a:r>
          </a:p>
          <a:p>
            <a:r>
              <a:rPr lang="en-US" dirty="0" smtClean="0">
                <a:solidFill>
                  <a:srgbClr val="FF0000"/>
                </a:solidFill>
              </a:rPr>
              <a:t>Approved for the </a:t>
            </a:r>
            <a:r>
              <a:rPr lang="en-US" dirty="0" err="1" smtClean="0">
                <a:solidFill>
                  <a:srgbClr val="FF0000"/>
                </a:solidFill>
              </a:rPr>
              <a:t>ttt</a:t>
            </a:r>
            <a:r>
              <a:rPr lang="en-US" dirty="0" smtClean="0">
                <a:solidFill>
                  <a:srgbClr val="FF0000"/>
                </a:solidFill>
              </a:rPr>
              <a:t> of 2</a:t>
            </a:r>
            <a:r>
              <a:rPr lang="en-US" baseline="30000" dirty="0" smtClean="0">
                <a:solidFill>
                  <a:srgbClr val="FF0000"/>
                </a:solidFill>
              </a:rPr>
              <a:t>nd</a:t>
            </a:r>
            <a:r>
              <a:rPr lang="en-US" dirty="0" smtClean="0">
                <a:solidFill>
                  <a:srgbClr val="FF0000"/>
                </a:solidFill>
              </a:rPr>
              <a:t> HPT in CKD-5D </a:t>
            </a:r>
            <a:r>
              <a:rPr lang="en-US" dirty="0" smtClean="0"/>
              <a:t>(2004) – </a:t>
            </a:r>
            <a:r>
              <a:rPr lang="en-US" i="1" dirty="0" smtClean="0"/>
              <a:t>not in renal </a:t>
            </a:r>
            <a:r>
              <a:rPr lang="en-US" i="1" dirty="0" err="1" smtClean="0"/>
              <a:t>Tx</a:t>
            </a:r>
            <a:r>
              <a:rPr lang="en-US" i="1" dirty="0" smtClean="0"/>
              <a:t> pts with persistent 2</a:t>
            </a:r>
            <a:r>
              <a:rPr lang="en-US" i="1" baseline="30000" dirty="0" smtClean="0"/>
              <a:t>nd</a:t>
            </a:r>
            <a:r>
              <a:rPr lang="en-US" i="1" dirty="0" smtClean="0"/>
              <a:t> HPT or in pts with earlier stages (3-4) of CKD </a:t>
            </a:r>
            <a:r>
              <a:rPr lang="en-US" dirty="0" smtClean="0"/>
              <a:t>– </a:t>
            </a:r>
          </a:p>
          <a:p>
            <a:pPr marL="0" indent="0">
              <a:buNone/>
            </a:pPr>
            <a:r>
              <a:rPr lang="en-US" dirty="0"/>
              <a:t> </a:t>
            </a:r>
            <a:r>
              <a:rPr lang="en-US" dirty="0" smtClean="0"/>
              <a:t>    &amp; </a:t>
            </a:r>
            <a:r>
              <a:rPr lang="en-US" dirty="0" smtClean="0">
                <a:solidFill>
                  <a:schemeClr val="accent1">
                    <a:lumMod val="75000"/>
                  </a:schemeClr>
                </a:solidFill>
              </a:rPr>
              <a:t>parathyroid carcinoma </a:t>
            </a:r>
            <a:r>
              <a:rPr lang="en-US" dirty="0" smtClean="0"/>
              <a:t>(2007)</a:t>
            </a:r>
          </a:p>
          <a:p>
            <a:r>
              <a:rPr lang="en-US" dirty="0" smtClean="0"/>
              <a:t>Off-label applications</a:t>
            </a:r>
          </a:p>
          <a:p>
            <a:pPr marL="0" indent="0">
              <a:buNone/>
            </a:pPr>
            <a:r>
              <a:rPr lang="en-US" dirty="0" smtClean="0"/>
              <a:t>        rectifying hyper-Ca/Hypo-Pi states:</a:t>
            </a:r>
            <a:endParaRPr lang="en-US" dirty="0"/>
          </a:p>
          <a:p>
            <a:pPr marL="0" indent="0">
              <a:buNone/>
            </a:pPr>
            <a:r>
              <a:rPr lang="en-US" dirty="0" smtClean="0"/>
              <a:t>             Li-induced HPT</a:t>
            </a:r>
          </a:p>
          <a:p>
            <a:pPr marL="0" indent="0">
              <a:buNone/>
            </a:pPr>
            <a:r>
              <a:rPr lang="en-US" dirty="0" smtClean="0"/>
              <a:t>             X-linked hypo-Pi</a:t>
            </a:r>
          </a:p>
          <a:p>
            <a:pPr marL="0" indent="0">
              <a:buNone/>
            </a:pPr>
            <a:r>
              <a:rPr lang="en-US" dirty="0"/>
              <a:t> </a:t>
            </a:r>
            <a:r>
              <a:rPr lang="en-US" dirty="0" smtClean="0"/>
              <a:t>            oncogenic </a:t>
            </a:r>
            <a:r>
              <a:rPr lang="en-US" dirty="0" err="1" smtClean="0"/>
              <a:t>osteomalacia</a:t>
            </a:r>
            <a:endParaRPr lang="en-US" dirty="0"/>
          </a:p>
          <a:p>
            <a:r>
              <a:rPr lang="en-US" dirty="0" smtClean="0"/>
              <a:t>Stabilizing </a:t>
            </a:r>
            <a:r>
              <a:rPr lang="en-US" dirty="0" err="1" smtClean="0"/>
              <a:t>CaSR</a:t>
            </a:r>
            <a:r>
              <a:rPr lang="en-US" dirty="0" smtClean="0"/>
              <a:t> in an active state</a:t>
            </a:r>
          </a:p>
          <a:p>
            <a:endParaRPr lang="en-US" dirty="0"/>
          </a:p>
        </p:txBody>
      </p:sp>
      <p:pic>
        <p:nvPicPr>
          <p:cNvPr id="4" name="Picture 3"/>
          <p:cNvPicPr>
            <a:picLocks noChangeAspect="1"/>
          </p:cNvPicPr>
          <p:nvPr/>
        </p:nvPicPr>
        <p:blipFill>
          <a:blip r:embed="rId2"/>
          <a:stretch>
            <a:fillRect/>
          </a:stretch>
        </p:blipFill>
        <p:spPr>
          <a:xfrm>
            <a:off x="6647610" y="217756"/>
            <a:ext cx="2714400" cy="1401600"/>
          </a:xfrm>
          <a:prstGeom prst="rect">
            <a:avLst/>
          </a:prstGeom>
        </p:spPr>
      </p:pic>
    </p:spTree>
    <p:extLst>
      <p:ext uri="{BB962C8B-B14F-4D97-AF65-F5344CB8AC3E}">
        <p14:creationId xmlns:p14="http://schemas.microsoft.com/office/powerpoint/2010/main" val="117415145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rot="5400000">
            <a:off x="2110183" y="257895"/>
            <a:ext cx="5457031" cy="7486651"/>
          </a:xfrm>
          <a:prstGeom prst="rect">
            <a:avLst/>
          </a:prstGeom>
        </p:spPr>
      </p:pic>
    </p:spTree>
    <p:extLst>
      <p:ext uri="{BB962C8B-B14F-4D97-AF65-F5344CB8AC3E}">
        <p14:creationId xmlns:p14="http://schemas.microsoft.com/office/powerpoint/2010/main" val="1893600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rot="5400000">
            <a:off x="1799460" y="-299196"/>
            <a:ext cx="5807995" cy="8187716"/>
          </a:xfrm>
          <a:prstGeom prst="rect">
            <a:avLst/>
          </a:prstGeom>
        </p:spPr>
      </p:pic>
    </p:spTree>
    <p:extLst>
      <p:ext uri="{BB962C8B-B14F-4D97-AF65-F5344CB8AC3E}">
        <p14:creationId xmlns:p14="http://schemas.microsoft.com/office/powerpoint/2010/main" val="273695286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rot="5400000">
            <a:off x="1935625" y="-612576"/>
            <a:ext cx="5819774" cy="8778479"/>
          </a:xfrm>
          <a:prstGeom prst="rect">
            <a:avLst/>
          </a:prstGeom>
        </p:spPr>
      </p:pic>
    </p:spTree>
    <p:extLst>
      <p:ext uri="{BB962C8B-B14F-4D97-AF65-F5344CB8AC3E}">
        <p14:creationId xmlns:p14="http://schemas.microsoft.com/office/powerpoint/2010/main" val="414125553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rot="5400000">
            <a:off x="3595036" y="-730862"/>
            <a:ext cx="2698805" cy="8237230"/>
          </a:xfrm>
          <a:prstGeom prst="rect">
            <a:avLst/>
          </a:prstGeom>
        </p:spPr>
      </p:pic>
    </p:spTree>
    <p:extLst>
      <p:ext uri="{BB962C8B-B14F-4D97-AF65-F5344CB8AC3E}">
        <p14:creationId xmlns:p14="http://schemas.microsoft.com/office/powerpoint/2010/main" val="152809166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Cinacalcet</a:t>
            </a:r>
            <a:r>
              <a:rPr lang="en-US" dirty="0" smtClean="0"/>
              <a:t> vs </a:t>
            </a:r>
            <a:r>
              <a:rPr lang="en-US" dirty="0" err="1" smtClean="0"/>
              <a:t>VitD</a:t>
            </a:r>
            <a:r>
              <a:rPr lang="en-US" dirty="0" smtClean="0"/>
              <a:t> based therapy</a:t>
            </a:r>
            <a:br>
              <a:rPr lang="en-US" dirty="0" smtClean="0"/>
            </a:br>
            <a:r>
              <a:rPr lang="en-US" sz="2800" dirty="0" smtClean="0"/>
              <a:t>“the OPTIMA study”</a:t>
            </a:r>
            <a:endParaRPr lang="en-US" sz="2800" dirty="0"/>
          </a:p>
        </p:txBody>
      </p:sp>
      <p:pic>
        <p:nvPicPr>
          <p:cNvPr id="4" name="Content Placeholder 3"/>
          <p:cNvPicPr>
            <a:picLocks noGrp="1" noChangeAspect="1"/>
          </p:cNvPicPr>
          <p:nvPr>
            <p:ph idx="1"/>
          </p:nvPr>
        </p:nvPicPr>
        <p:blipFill>
          <a:blip r:embed="rId2"/>
          <a:stretch>
            <a:fillRect/>
          </a:stretch>
        </p:blipFill>
        <p:spPr>
          <a:xfrm>
            <a:off x="966977" y="2091690"/>
            <a:ext cx="7581998" cy="3909060"/>
          </a:xfrm>
          <a:prstGeom prst="rect">
            <a:avLst/>
          </a:prstGeom>
        </p:spPr>
      </p:pic>
      <p:pic>
        <p:nvPicPr>
          <p:cNvPr id="5" name="Picture 4"/>
          <p:cNvPicPr>
            <a:picLocks noChangeAspect="1"/>
          </p:cNvPicPr>
          <p:nvPr/>
        </p:nvPicPr>
        <p:blipFill>
          <a:blip r:embed="rId3"/>
          <a:stretch>
            <a:fillRect/>
          </a:stretch>
        </p:blipFill>
        <p:spPr>
          <a:xfrm>
            <a:off x="3422718" y="6473960"/>
            <a:ext cx="3105900" cy="128000"/>
          </a:xfrm>
          <a:prstGeom prst="rect">
            <a:avLst/>
          </a:prstGeom>
        </p:spPr>
      </p:pic>
    </p:spTree>
    <p:extLst>
      <p:ext uri="{BB962C8B-B14F-4D97-AF65-F5344CB8AC3E}">
        <p14:creationId xmlns:p14="http://schemas.microsoft.com/office/powerpoint/2010/main" val="214046625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err="1" smtClean="0"/>
              <a:t>Cinacalcet</a:t>
            </a:r>
            <a:r>
              <a:rPr lang="en-US" dirty="0" smtClean="0"/>
              <a:t/>
            </a:r>
            <a:br>
              <a:rPr lang="en-US" dirty="0" smtClean="0"/>
            </a:br>
            <a:r>
              <a:rPr lang="en-US" sz="3100" dirty="0" smtClean="0"/>
              <a:t>early achievement &amp; stabilization of KDOQI targets</a:t>
            </a:r>
            <a:endParaRPr lang="en-US" dirty="0"/>
          </a:p>
        </p:txBody>
      </p:sp>
      <p:pic>
        <p:nvPicPr>
          <p:cNvPr id="4" name="Content Placeholder 3"/>
          <p:cNvPicPr>
            <a:picLocks noGrp="1" noChangeAspect="1"/>
          </p:cNvPicPr>
          <p:nvPr>
            <p:ph idx="1"/>
          </p:nvPr>
        </p:nvPicPr>
        <p:blipFill>
          <a:blip r:embed="rId2"/>
          <a:stretch>
            <a:fillRect/>
          </a:stretch>
        </p:blipFill>
        <p:spPr>
          <a:xfrm>
            <a:off x="1274050" y="2023110"/>
            <a:ext cx="7146601" cy="4011930"/>
          </a:xfrm>
          <a:prstGeom prst="rect">
            <a:avLst/>
          </a:prstGeom>
        </p:spPr>
      </p:pic>
    </p:spTree>
    <p:extLst>
      <p:ext uri="{BB962C8B-B14F-4D97-AF65-F5344CB8AC3E}">
        <p14:creationId xmlns:p14="http://schemas.microsoft.com/office/powerpoint/2010/main" val="1262955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err="1" smtClean="0"/>
              <a:t>Cinacalcet</a:t>
            </a:r>
            <a:r>
              <a:rPr lang="en-US" dirty="0" smtClean="0"/>
              <a:t> vs traditional therapy</a:t>
            </a:r>
            <a:br>
              <a:rPr lang="en-US" dirty="0" smtClean="0"/>
            </a:br>
            <a:endParaRPr lang="en-US" dirty="0"/>
          </a:p>
        </p:txBody>
      </p:sp>
      <p:pic>
        <p:nvPicPr>
          <p:cNvPr id="7" name="Content Placeholder 6"/>
          <p:cNvPicPr>
            <a:picLocks noGrp="1" noChangeAspect="1"/>
          </p:cNvPicPr>
          <p:nvPr>
            <p:ph sz="half" idx="1"/>
          </p:nvPr>
        </p:nvPicPr>
        <p:blipFill>
          <a:blip r:embed="rId2"/>
          <a:stretch>
            <a:fillRect/>
          </a:stretch>
        </p:blipFill>
        <p:spPr>
          <a:xfrm>
            <a:off x="1045173" y="2520270"/>
            <a:ext cx="3471301" cy="2124800"/>
          </a:xfrm>
          <a:prstGeom prst="rect">
            <a:avLst/>
          </a:prstGeom>
        </p:spPr>
      </p:pic>
      <p:pic>
        <p:nvPicPr>
          <p:cNvPr id="8" name="Content Placeholder 7"/>
          <p:cNvPicPr>
            <a:picLocks noGrp="1" noChangeAspect="1"/>
          </p:cNvPicPr>
          <p:nvPr>
            <p:ph sz="half" idx="2"/>
          </p:nvPr>
        </p:nvPicPr>
        <p:blipFill>
          <a:blip r:embed="rId3"/>
          <a:stretch>
            <a:fillRect/>
          </a:stretch>
        </p:blipFill>
        <p:spPr>
          <a:xfrm>
            <a:off x="5423339" y="2539470"/>
            <a:ext cx="3471301" cy="2105600"/>
          </a:xfrm>
          <a:prstGeom prst="rect">
            <a:avLst/>
          </a:prstGeom>
        </p:spPr>
      </p:pic>
      <p:sp>
        <p:nvSpPr>
          <p:cNvPr id="9" name="Rectangle 8"/>
          <p:cNvSpPr/>
          <p:nvPr/>
        </p:nvSpPr>
        <p:spPr>
          <a:xfrm>
            <a:off x="2137410" y="5600700"/>
            <a:ext cx="5875020" cy="8115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The Ca &amp; Pi-lowering effect of </a:t>
            </a:r>
            <a:r>
              <a:rPr lang="en-US" dirty="0" err="1" smtClean="0">
                <a:solidFill>
                  <a:schemeClr val="tx1"/>
                </a:solidFill>
              </a:rPr>
              <a:t>cinacalcet</a:t>
            </a:r>
            <a:r>
              <a:rPr lang="en-US" dirty="0" smtClean="0">
                <a:solidFill>
                  <a:schemeClr val="tx1"/>
                </a:solidFill>
              </a:rPr>
              <a:t> enables the addition or increment of </a:t>
            </a:r>
            <a:r>
              <a:rPr lang="en-US" dirty="0" err="1" smtClean="0">
                <a:solidFill>
                  <a:schemeClr val="tx1"/>
                </a:solidFill>
              </a:rPr>
              <a:t>Vit</a:t>
            </a:r>
            <a:r>
              <a:rPr lang="en-US" dirty="0" smtClean="0">
                <a:solidFill>
                  <a:schemeClr val="tx1"/>
                </a:solidFill>
              </a:rPr>
              <a:t> D therapy to further facilitate PTH suppression</a:t>
            </a:r>
            <a:endParaRPr lang="en-US" dirty="0">
              <a:solidFill>
                <a:schemeClr val="tx1"/>
              </a:solidFill>
            </a:endParaRPr>
          </a:p>
        </p:txBody>
      </p:sp>
    </p:spTree>
    <p:extLst>
      <p:ext uri="{BB962C8B-B14F-4D97-AF65-F5344CB8AC3E}">
        <p14:creationId xmlns:p14="http://schemas.microsoft.com/office/powerpoint/2010/main" val="2374418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13467" y="609600"/>
            <a:ext cx="5324401" cy="1408000"/>
          </a:xfrm>
          <a:prstGeom prst="rect">
            <a:avLst/>
          </a:prstGeom>
        </p:spPr>
      </p:pic>
      <p:pic>
        <p:nvPicPr>
          <p:cNvPr id="5" name="Picture 4"/>
          <p:cNvPicPr>
            <a:picLocks noChangeAspect="1"/>
          </p:cNvPicPr>
          <p:nvPr/>
        </p:nvPicPr>
        <p:blipFill>
          <a:blip r:embed="rId3"/>
          <a:stretch>
            <a:fillRect/>
          </a:stretch>
        </p:blipFill>
        <p:spPr>
          <a:xfrm>
            <a:off x="7475220" y="1981494"/>
            <a:ext cx="1696500" cy="128000"/>
          </a:xfrm>
          <a:prstGeom prst="rect">
            <a:avLst/>
          </a:prstGeom>
        </p:spPr>
      </p:pic>
      <p:sp>
        <p:nvSpPr>
          <p:cNvPr id="2" name="Title 1"/>
          <p:cNvSpPr>
            <a:spLocks noGrp="1"/>
          </p:cNvSpPr>
          <p:nvPr>
            <p:ph type="title"/>
          </p:nvPr>
        </p:nvSpPr>
        <p:spPr/>
        <p:txBody>
          <a:bodyPr/>
          <a:lstStyle/>
          <a:p>
            <a:endParaRPr lang="en-US" dirty="0"/>
          </a:p>
        </p:txBody>
      </p:sp>
      <p:pic>
        <p:nvPicPr>
          <p:cNvPr id="7" name="Content Placeholder 3"/>
          <p:cNvPicPr>
            <a:picLocks noGrp="1" noChangeAspect="1"/>
          </p:cNvPicPr>
          <p:nvPr>
            <p:ph idx="1"/>
          </p:nvPr>
        </p:nvPicPr>
        <p:blipFill>
          <a:blip r:embed="rId4"/>
          <a:stretch>
            <a:fillRect/>
          </a:stretch>
        </p:blipFill>
        <p:spPr>
          <a:xfrm>
            <a:off x="1492329" y="2109494"/>
            <a:ext cx="6705871" cy="3834106"/>
          </a:xfrm>
          <a:prstGeom prst="rect">
            <a:avLst/>
          </a:prstGeom>
        </p:spPr>
      </p:pic>
    </p:spTree>
    <p:extLst>
      <p:ext uri="{BB962C8B-B14F-4D97-AF65-F5344CB8AC3E}">
        <p14:creationId xmlns:p14="http://schemas.microsoft.com/office/powerpoint/2010/main" val="29499812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CKD Prevalence </a:t>
            </a:r>
            <a:br>
              <a:rPr lang="en-US" dirty="0" smtClean="0"/>
            </a:br>
            <a:r>
              <a:rPr lang="en-US" sz="2800" dirty="0" smtClean="0"/>
              <a:t>“</a:t>
            </a:r>
            <a:r>
              <a:rPr lang="en-US" sz="2800" i="1" dirty="0" smtClean="0"/>
              <a:t>the TLGS study”</a:t>
            </a:r>
            <a:endParaRPr lang="en-US" sz="2800" i="1" dirty="0"/>
          </a:p>
        </p:txBody>
      </p:sp>
      <p:pic>
        <p:nvPicPr>
          <p:cNvPr id="2050" name="Picture 2" descr="http://www.biomedcentral.com/content/figures/1471-2458-9-44-2-l.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10947" y="1930400"/>
            <a:ext cx="5205692" cy="4702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95686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13467" y="609600"/>
            <a:ext cx="5324401" cy="1408000"/>
          </a:xfrm>
          <a:prstGeom prst="rect">
            <a:avLst/>
          </a:prstGeom>
        </p:spPr>
      </p:pic>
      <p:pic>
        <p:nvPicPr>
          <p:cNvPr id="5" name="Picture 4"/>
          <p:cNvPicPr>
            <a:picLocks noChangeAspect="1"/>
          </p:cNvPicPr>
          <p:nvPr/>
        </p:nvPicPr>
        <p:blipFill>
          <a:blip r:embed="rId3"/>
          <a:stretch>
            <a:fillRect/>
          </a:stretch>
        </p:blipFill>
        <p:spPr>
          <a:xfrm>
            <a:off x="7475220" y="1981494"/>
            <a:ext cx="1696500" cy="128000"/>
          </a:xfrm>
          <a:prstGeom prst="rect">
            <a:avLst/>
          </a:prstGeom>
        </p:spPr>
      </p:pic>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4"/>
          <a:stretch>
            <a:fillRect/>
          </a:stretch>
        </p:blipFill>
        <p:spPr>
          <a:xfrm>
            <a:off x="2061400" y="2160588"/>
            <a:ext cx="5439273" cy="4525962"/>
          </a:xfrm>
          <a:prstGeom prst="rect">
            <a:avLst/>
          </a:prstGeom>
        </p:spPr>
      </p:pic>
    </p:spTree>
    <p:extLst>
      <p:ext uri="{BB962C8B-B14F-4D97-AF65-F5344CB8AC3E}">
        <p14:creationId xmlns:p14="http://schemas.microsoft.com/office/powerpoint/2010/main" val="58345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13467" y="609600"/>
            <a:ext cx="5324401" cy="1408000"/>
          </a:xfrm>
          <a:prstGeom prst="rect">
            <a:avLst/>
          </a:prstGeom>
        </p:spPr>
      </p:pic>
      <p:pic>
        <p:nvPicPr>
          <p:cNvPr id="5" name="Picture 4"/>
          <p:cNvPicPr>
            <a:picLocks noChangeAspect="1"/>
          </p:cNvPicPr>
          <p:nvPr/>
        </p:nvPicPr>
        <p:blipFill>
          <a:blip r:embed="rId3"/>
          <a:stretch>
            <a:fillRect/>
          </a:stretch>
        </p:blipFill>
        <p:spPr>
          <a:xfrm>
            <a:off x="7475220" y="1981494"/>
            <a:ext cx="1696500" cy="128000"/>
          </a:xfrm>
          <a:prstGeom prst="rect">
            <a:avLst/>
          </a:prstGeom>
        </p:spPr>
      </p:pic>
      <p:sp>
        <p:nvSpPr>
          <p:cNvPr id="2" name="Title 1"/>
          <p:cNvSpPr>
            <a:spLocks noGrp="1"/>
          </p:cNvSpPr>
          <p:nvPr>
            <p:ph type="title"/>
          </p:nvPr>
        </p:nvSpPr>
        <p:spPr/>
        <p:txBody>
          <a:bodyPr/>
          <a:lstStyle/>
          <a:p>
            <a:endParaRPr lang="en-US" dirty="0"/>
          </a:p>
        </p:txBody>
      </p:sp>
      <p:pic>
        <p:nvPicPr>
          <p:cNvPr id="8" name="Content Placeholder 3"/>
          <p:cNvPicPr>
            <a:picLocks noGrp="1" noChangeAspect="1"/>
          </p:cNvPicPr>
          <p:nvPr>
            <p:ph idx="1"/>
          </p:nvPr>
        </p:nvPicPr>
        <p:blipFill>
          <a:blip r:embed="rId4"/>
          <a:stretch>
            <a:fillRect/>
          </a:stretch>
        </p:blipFill>
        <p:spPr>
          <a:xfrm>
            <a:off x="2775968" y="2332038"/>
            <a:ext cx="4399397" cy="3881437"/>
          </a:xfrm>
          <a:prstGeom prst="rect">
            <a:avLst/>
          </a:prstGeom>
        </p:spPr>
      </p:pic>
    </p:spTree>
    <p:extLst>
      <p:ext uri="{BB962C8B-B14F-4D97-AF65-F5344CB8AC3E}">
        <p14:creationId xmlns:p14="http://schemas.microsoft.com/office/powerpoint/2010/main" val="200366052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Cinacalcet</a:t>
            </a:r>
            <a:r>
              <a:rPr lang="en-US" dirty="0" smtClean="0"/>
              <a:t> </a:t>
            </a:r>
            <a:br>
              <a:rPr lang="en-US" dirty="0" smtClean="0"/>
            </a:br>
            <a:r>
              <a:rPr lang="en-US" sz="2800" dirty="0" smtClean="0"/>
              <a:t>long-term effect</a:t>
            </a:r>
            <a:endParaRPr lang="en-US" sz="2800" dirty="0"/>
          </a:p>
        </p:txBody>
      </p:sp>
      <p:pic>
        <p:nvPicPr>
          <p:cNvPr id="4" name="Content Placeholder 3"/>
          <p:cNvPicPr>
            <a:picLocks noGrp="1" noChangeAspect="1"/>
          </p:cNvPicPr>
          <p:nvPr>
            <p:ph idx="1"/>
          </p:nvPr>
        </p:nvPicPr>
        <p:blipFill>
          <a:blip r:embed="rId2"/>
          <a:stretch>
            <a:fillRect/>
          </a:stretch>
        </p:blipFill>
        <p:spPr>
          <a:xfrm>
            <a:off x="1231838" y="2034540"/>
            <a:ext cx="7226654" cy="3989070"/>
          </a:xfrm>
          <a:prstGeom prst="rect">
            <a:avLst/>
          </a:prstGeom>
        </p:spPr>
      </p:pic>
      <p:pic>
        <p:nvPicPr>
          <p:cNvPr id="5" name="Picture 4"/>
          <p:cNvPicPr>
            <a:picLocks noChangeAspect="1"/>
          </p:cNvPicPr>
          <p:nvPr/>
        </p:nvPicPr>
        <p:blipFill>
          <a:blip r:embed="rId3"/>
          <a:stretch>
            <a:fillRect/>
          </a:stretch>
        </p:blipFill>
        <p:spPr>
          <a:xfrm>
            <a:off x="3344415" y="6451100"/>
            <a:ext cx="3001500" cy="128000"/>
          </a:xfrm>
          <a:prstGeom prst="rect">
            <a:avLst/>
          </a:prstGeom>
        </p:spPr>
      </p:pic>
    </p:spTree>
    <p:extLst>
      <p:ext uri="{BB962C8B-B14F-4D97-AF65-F5344CB8AC3E}">
        <p14:creationId xmlns:p14="http://schemas.microsoft.com/office/powerpoint/2010/main" val="61010010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Meta-analysis of 15 RCT</a:t>
            </a:r>
            <a:br>
              <a:rPr lang="en-US" dirty="0" smtClean="0"/>
            </a:br>
            <a:r>
              <a:rPr lang="en-US" sz="2700" dirty="0" smtClean="0"/>
              <a:t>efficacy &amp; safety of </a:t>
            </a:r>
            <a:r>
              <a:rPr lang="en-US" sz="2700" dirty="0" err="1" smtClean="0"/>
              <a:t>cinacalcet</a:t>
            </a:r>
            <a:r>
              <a:rPr lang="en-US" sz="2700" dirty="0" smtClean="0"/>
              <a:t> in 3,387 </a:t>
            </a:r>
            <a:r>
              <a:rPr lang="en-US" sz="2700" dirty="0" err="1" smtClean="0"/>
              <a:t>Dx</a:t>
            </a:r>
            <a:r>
              <a:rPr lang="en-US" sz="2700" dirty="0" smtClean="0"/>
              <a:t> pts with 2</a:t>
            </a:r>
            <a:r>
              <a:rPr lang="en-US" sz="2700" baseline="30000" dirty="0" smtClean="0"/>
              <a:t>nd</a:t>
            </a:r>
            <a:r>
              <a:rPr lang="en-US" sz="2700" dirty="0" smtClean="0"/>
              <a:t> HPT </a:t>
            </a:r>
            <a:br>
              <a:rPr lang="en-US" sz="2700" dirty="0" smtClean="0"/>
            </a:br>
            <a:r>
              <a:rPr lang="en-US" sz="2700" dirty="0" smtClean="0"/>
              <a:t>(lowered </a:t>
            </a:r>
            <a:r>
              <a:rPr lang="en-US" sz="2700" dirty="0" err="1" smtClean="0"/>
              <a:t>PTHi</a:t>
            </a:r>
            <a:r>
              <a:rPr lang="en-US" sz="2700" dirty="0" smtClean="0"/>
              <a:t>, Ca, Pi)</a:t>
            </a:r>
            <a:endParaRPr lang="en-US" sz="2700" dirty="0"/>
          </a:p>
        </p:txBody>
      </p:sp>
      <p:pic>
        <p:nvPicPr>
          <p:cNvPr id="4" name="Content Placeholder 3"/>
          <p:cNvPicPr>
            <a:picLocks noGrp="1" noChangeAspect="1"/>
          </p:cNvPicPr>
          <p:nvPr>
            <p:ph idx="1"/>
          </p:nvPr>
        </p:nvPicPr>
        <p:blipFill>
          <a:blip r:embed="rId2"/>
          <a:stretch>
            <a:fillRect/>
          </a:stretch>
        </p:blipFill>
        <p:spPr>
          <a:xfrm>
            <a:off x="677863" y="2828713"/>
            <a:ext cx="8596312" cy="2545186"/>
          </a:xfrm>
          <a:prstGeom prst="rect">
            <a:avLst/>
          </a:prstGeom>
        </p:spPr>
      </p:pic>
    </p:spTree>
    <p:extLst>
      <p:ext uri="{BB962C8B-B14F-4D97-AF65-F5344CB8AC3E}">
        <p14:creationId xmlns:p14="http://schemas.microsoft.com/office/powerpoint/2010/main" val="251046286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ADVANCE  </a:t>
            </a:r>
            <a:br>
              <a:rPr lang="en-US" dirty="0" smtClean="0"/>
            </a:br>
            <a:r>
              <a:rPr lang="en-US" sz="2800" i="1" dirty="0"/>
              <a:t>l</a:t>
            </a:r>
            <a:r>
              <a:rPr lang="en-US" sz="2800" i="1" dirty="0" smtClean="0"/>
              <a:t>ess vascular progression</a:t>
            </a:r>
            <a:endParaRPr lang="en-US" sz="2800" i="1" dirty="0"/>
          </a:p>
        </p:txBody>
      </p:sp>
      <p:pic>
        <p:nvPicPr>
          <p:cNvPr id="4" name="Content Placeholder 3"/>
          <p:cNvPicPr>
            <a:picLocks noGrp="1" noChangeAspect="1"/>
          </p:cNvPicPr>
          <p:nvPr>
            <p:ph idx="1"/>
          </p:nvPr>
        </p:nvPicPr>
        <p:blipFill>
          <a:blip r:embed="rId2"/>
          <a:stretch>
            <a:fillRect/>
          </a:stretch>
        </p:blipFill>
        <p:spPr>
          <a:xfrm>
            <a:off x="677334" y="2171700"/>
            <a:ext cx="8146092" cy="3589020"/>
          </a:xfrm>
          <a:prstGeom prst="rect">
            <a:avLst/>
          </a:prstGeom>
        </p:spPr>
      </p:pic>
      <p:pic>
        <p:nvPicPr>
          <p:cNvPr id="5" name="Picture 4"/>
          <p:cNvPicPr>
            <a:picLocks noChangeAspect="1"/>
          </p:cNvPicPr>
          <p:nvPr/>
        </p:nvPicPr>
        <p:blipFill>
          <a:blip r:embed="rId3"/>
          <a:stretch>
            <a:fillRect/>
          </a:stretch>
        </p:blipFill>
        <p:spPr>
          <a:xfrm>
            <a:off x="383639" y="6002020"/>
            <a:ext cx="8668921" cy="189617"/>
          </a:xfrm>
          <a:prstGeom prst="rect">
            <a:avLst/>
          </a:prstGeom>
        </p:spPr>
      </p:pic>
    </p:spTree>
    <p:extLst>
      <p:ext uri="{BB962C8B-B14F-4D97-AF65-F5344CB8AC3E}">
        <p14:creationId xmlns:p14="http://schemas.microsoft.com/office/powerpoint/2010/main" val="33770018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21817" y="609600"/>
            <a:ext cx="6707701" cy="1862400"/>
          </a:xfrm>
          <a:prstGeom prst="rect">
            <a:avLst/>
          </a:prstGeom>
        </p:spPr>
      </p:pic>
      <p:sp>
        <p:nvSpPr>
          <p:cNvPr id="2" name="Title 1"/>
          <p:cNvSpPr>
            <a:spLocks noGrp="1"/>
          </p:cNvSpPr>
          <p:nvPr>
            <p:ph type="title"/>
          </p:nvPr>
        </p:nvSpPr>
        <p:spPr/>
        <p:txBody>
          <a:bodyPr/>
          <a:lstStyle/>
          <a:p>
            <a:endParaRPr lang="en-US" dirty="0"/>
          </a:p>
        </p:txBody>
      </p:sp>
      <p:pic>
        <p:nvPicPr>
          <p:cNvPr id="6" name="Content Placeholder 3"/>
          <p:cNvPicPr>
            <a:picLocks noGrp="1" noChangeAspect="1"/>
          </p:cNvPicPr>
          <p:nvPr>
            <p:ph idx="1"/>
          </p:nvPr>
        </p:nvPicPr>
        <p:blipFill>
          <a:blip r:embed="rId3"/>
          <a:stretch>
            <a:fillRect/>
          </a:stretch>
        </p:blipFill>
        <p:spPr>
          <a:xfrm>
            <a:off x="1765366" y="2991706"/>
            <a:ext cx="6420601" cy="2828800"/>
          </a:xfrm>
          <a:prstGeom prst="rect">
            <a:avLst/>
          </a:prstGeom>
        </p:spPr>
      </p:pic>
    </p:spTree>
    <p:extLst>
      <p:ext uri="{BB962C8B-B14F-4D97-AF65-F5344CB8AC3E}">
        <p14:creationId xmlns:p14="http://schemas.microsoft.com/office/powerpoint/2010/main" val="3610725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21817" y="609600"/>
            <a:ext cx="6707701" cy="1862400"/>
          </a:xfrm>
          <a:prstGeom prst="rect">
            <a:avLst/>
          </a:prstGeom>
        </p:spPr>
      </p:pic>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3"/>
          <a:stretch>
            <a:fillRect/>
          </a:stretch>
        </p:blipFill>
        <p:spPr>
          <a:xfrm>
            <a:off x="2857366" y="3076306"/>
            <a:ext cx="4541401" cy="3116800"/>
          </a:xfrm>
          <a:prstGeom prst="rect">
            <a:avLst/>
          </a:prstGeom>
        </p:spPr>
      </p:pic>
    </p:spTree>
    <p:extLst>
      <p:ext uri="{BB962C8B-B14F-4D97-AF65-F5344CB8AC3E}">
        <p14:creationId xmlns:p14="http://schemas.microsoft.com/office/powerpoint/2010/main" val="2930399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Cinacalcet</a:t>
            </a:r>
            <a:r>
              <a:rPr lang="en-US" dirty="0" smtClean="0"/>
              <a:t> </a:t>
            </a:r>
            <a:br>
              <a:rPr lang="en-US" dirty="0" smtClean="0"/>
            </a:br>
            <a:r>
              <a:rPr lang="en-US" sz="2800" i="1" dirty="0" smtClean="0"/>
              <a:t>all-cause &amp; CV mortality</a:t>
            </a:r>
            <a:endParaRPr lang="en-US" sz="2800" i="1" dirty="0"/>
          </a:p>
        </p:txBody>
      </p:sp>
      <p:pic>
        <p:nvPicPr>
          <p:cNvPr id="4" name="Content Placeholder 3"/>
          <p:cNvPicPr>
            <a:picLocks noGrp="1" noChangeAspect="1"/>
          </p:cNvPicPr>
          <p:nvPr>
            <p:ph idx="1"/>
          </p:nvPr>
        </p:nvPicPr>
        <p:blipFill>
          <a:blip r:embed="rId2"/>
          <a:stretch>
            <a:fillRect/>
          </a:stretch>
        </p:blipFill>
        <p:spPr>
          <a:xfrm>
            <a:off x="860202" y="2320290"/>
            <a:ext cx="7950620" cy="3440430"/>
          </a:xfrm>
          <a:prstGeom prst="rect">
            <a:avLst/>
          </a:prstGeom>
        </p:spPr>
      </p:pic>
    </p:spTree>
    <p:extLst>
      <p:ext uri="{BB962C8B-B14F-4D97-AF65-F5344CB8AC3E}">
        <p14:creationId xmlns:p14="http://schemas.microsoft.com/office/powerpoint/2010/main" val="340338071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ADVANCE study</a:t>
            </a:r>
            <a:br>
              <a:rPr lang="en-US" dirty="0" smtClean="0"/>
            </a:br>
            <a:r>
              <a:rPr lang="en-US" sz="2700" i="1" dirty="0" smtClean="0"/>
              <a:t>post-hoc</a:t>
            </a:r>
            <a:r>
              <a:rPr lang="en-US" sz="2700" dirty="0" smtClean="0"/>
              <a:t> pre-protocol analysis</a:t>
            </a:r>
            <a:br>
              <a:rPr lang="en-US" sz="2700" dirty="0" smtClean="0"/>
            </a:br>
            <a:endParaRPr lang="en-US" sz="2700" dirty="0"/>
          </a:p>
        </p:txBody>
      </p:sp>
      <p:pic>
        <p:nvPicPr>
          <p:cNvPr id="4" name="Content Placeholder 3"/>
          <p:cNvPicPr>
            <a:picLocks noGrp="1" noChangeAspect="1"/>
          </p:cNvPicPr>
          <p:nvPr>
            <p:ph idx="1"/>
          </p:nvPr>
        </p:nvPicPr>
        <p:blipFill>
          <a:blip r:embed="rId2"/>
          <a:stretch>
            <a:fillRect/>
          </a:stretch>
        </p:blipFill>
        <p:spPr>
          <a:xfrm>
            <a:off x="659436" y="2217420"/>
            <a:ext cx="8118828" cy="3543300"/>
          </a:xfrm>
          <a:prstGeom prst="rect">
            <a:avLst/>
          </a:prstGeom>
        </p:spPr>
      </p:pic>
    </p:spTree>
    <p:extLst>
      <p:ext uri="{BB962C8B-B14F-4D97-AF65-F5344CB8AC3E}">
        <p14:creationId xmlns:p14="http://schemas.microsoft.com/office/powerpoint/2010/main" val="2899042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t="1730" b="6353"/>
          <a:stretch/>
        </p:blipFill>
        <p:spPr>
          <a:xfrm>
            <a:off x="1390650" y="0"/>
            <a:ext cx="6207518" cy="6724783"/>
          </a:xfrm>
          <a:prstGeom prst="rect">
            <a:avLst/>
          </a:prstGeom>
        </p:spPr>
      </p:pic>
    </p:spTree>
    <p:extLst>
      <p:ext uri="{BB962C8B-B14F-4D97-AF65-F5344CB8AC3E}">
        <p14:creationId xmlns:p14="http://schemas.microsoft.com/office/powerpoint/2010/main" val="19406727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http://ckd.vacloud.us/media/W1siZiIsIjIwMTMvMDMvMjEvMTFfMjBfMzRfNjA2XzFfM18yXzFfQ2F1c2VfQ2hhcnQuanBnIl0sWyJwIiwidGh1bWIiLCI3OTh4NDQ4Il1d/1_3_2_1_Cause_Chart.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7869" y="955963"/>
            <a:ext cx="8596828" cy="4826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299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02700" y="0"/>
            <a:ext cx="7841250" cy="6893884"/>
          </a:xfrm>
          <a:prstGeom prst="rect">
            <a:avLst/>
          </a:prstGeom>
        </p:spPr>
      </p:pic>
    </p:spTree>
    <p:extLst>
      <p:ext uri="{BB962C8B-B14F-4D97-AF65-F5344CB8AC3E}">
        <p14:creationId xmlns:p14="http://schemas.microsoft.com/office/powerpoint/2010/main" val="298930811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399967" y="228600"/>
            <a:ext cx="7151401" cy="2220800"/>
          </a:xfrm>
          <a:prstGeom prst="rect">
            <a:avLst/>
          </a:prstGeom>
        </p:spPr>
      </p:pic>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stretch>
            <a:fillRect/>
          </a:stretch>
        </p:blipFill>
        <p:spPr>
          <a:xfrm>
            <a:off x="1837103" y="2617788"/>
            <a:ext cx="6411182" cy="3881437"/>
          </a:xfrm>
          <a:prstGeom prst="rect">
            <a:avLst/>
          </a:prstGeom>
        </p:spPr>
      </p:pic>
    </p:spTree>
    <p:extLst>
      <p:ext uri="{BB962C8B-B14F-4D97-AF65-F5344CB8AC3E}">
        <p14:creationId xmlns:p14="http://schemas.microsoft.com/office/powerpoint/2010/main" val="427175139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399967" y="228600"/>
            <a:ext cx="7151401" cy="2220800"/>
          </a:xfrm>
          <a:prstGeom prst="rect">
            <a:avLst/>
          </a:prstGeom>
        </p:spPr>
      </p:pic>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3"/>
          <a:stretch>
            <a:fillRect/>
          </a:stretch>
        </p:blipFill>
        <p:spPr>
          <a:xfrm>
            <a:off x="2124074" y="2476237"/>
            <a:ext cx="5541219" cy="4381763"/>
          </a:xfrm>
          <a:prstGeom prst="rect">
            <a:avLst/>
          </a:prstGeom>
        </p:spPr>
      </p:pic>
    </p:spTree>
    <p:extLst>
      <p:ext uri="{BB962C8B-B14F-4D97-AF65-F5344CB8AC3E}">
        <p14:creationId xmlns:p14="http://schemas.microsoft.com/office/powerpoint/2010/main" val="99877106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399967" y="228600"/>
            <a:ext cx="7151401" cy="2220800"/>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077383" y="2732089"/>
            <a:ext cx="8596668" cy="3880773"/>
          </a:xfrm>
        </p:spPr>
        <p:txBody>
          <a:bodyPr>
            <a:normAutofit/>
          </a:bodyPr>
          <a:lstStyle/>
          <a:p>
            <a:r>
              <a:rPr lang="en-US" sz="1600" dirty="0"/>
              <a:t>Reduces </a:t>
            </a:r>
            <a:r>
              <a:rPr lang="en-US" sz="1600" dirty="0" err="1"/>
              <a:t>hypercalcemia</a:t>
            </a:r>
            <a:endParaRPr lang="en-US" sz="1600" dirty="0"/>
          </a:p>
          <a:p>
            <a:r>
              <a:rPr lang="en-US" sz="1600" dirty="0"/>
              <a:t>Infrequently prevents surgical </a:t>
            </a:r>
            <a:r>
              <a:rPr lang="en-US" sz="1600" dirty="0" err="1"/>
              <a:t>PTx</a:t>
            </a:r>
            <a:endParaRPr lang="en-US" sz="1600" dirty="0"/>
          </a:p>
          <a:p>
            <a:r>
              <a:rPr lang="en-US" sz="1600" dirty="0"/>
              <a:t>Little or no effect on all-cause mortality</a:t>
            </a:r>
          </a:p>
          <a:p>
            <a:r>
              <a:rPr lang="en-US" sz="1600" dirty="0"/>
              <a:t>Imprecise effects on CV death</a:t>
            </a:r>
          </a:p>
          <a:p>
            <a:r>
              <a:rPr lang="en-US" sz="1600" dirty="0"/>
              <a:t>Associated commonly with adverse effects (hypo-Ca, nausea, vomit., diarrhea)</a:t>
            </a:r>
          </a:p>
          <a:p>
            <a:endParaRPr lang="en-US" sz="1600" dirty="0"/>
          </a:p>
          <a:p>
            <a:r>
              <a:rPr lang="en-US" sz="1600" dirty="0"/>
              <a:t>For 1000 pts after 1 </a:t>
            </a:r>
            <a:r>
              <a:rPr lang="en-US" sz="1600" dirty="0" err="1"/>
              <a:t>yr</a:t>
            </a:r>
            <a:r>
              <a:rPr lang="en-US" sz="1600" dirty="0"/>
              <a:t>:</a:t>
            </a:r>
          </a:p>
          <a:p>
            <a:pPr marL="0" indent="0">
              <a:buNone/>
            </a:pPr>
            <a:r>
              <a:rPr lang="en-US" sz="1600" dirty="0"/>
              <a:t>      a- no effect on mortality</a:t>
            </a:r>
          </a:p>
          <a:p>
            <a:pPr marL="0" indent="0">
              <a:buNone/>
            </a:pPr>
            <a:r>
              <a:rPr lang="en-US" sz="1600" dirty="0"/>
              <a:t>      b- prevent 3 pts from </a:t>
            </a:r>
            <a:r>
              <a:rPr lang="en-US" sz="1600" dirty="0" err="1"/>
              <a:t>PTx</a:t>
            </a:r>
            <a:endParaRPr lang="en-US" sz="1600" dirty="0"/>
          </a:p>
          <a:p>
            <a:pPr marL="0" indent="0">
              <a:buNone/>
            </a:pPr>
            <a:r>
              <a:rPr lang="en-US" sz="1600" dirty="0"/>
              <a:t>      c- 60 pts with hypo-Ca &amp; 150 pts with nausea</a:t>
            </a:r>
          </a:p>
          <a:p>
            <a:endParaRPr lang="en-US" dirty="0"/>
          </a:p>
        </p:txBody>
      </p:sp>
    </p:spTree>
    <p:extLst>
      <p:ext uri="{BB962C8B-B14F-4D97-AF65-F5344CB8AC3E}">
        <p14:creationId xmlns:p14="http://schemas.microsoft.com/office/powerpoint/2010/main" val="215406773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a:bodyPr>
          <a:lstStyle/>
          <a:p>
            <a:r>
              <a:rPr lang="en-US" dirty="0" smtClean="0"/>
              <a:t>Reduces </a:t>
            </a:r>
            <a:r>
              <a:rPr lang="en-US" dirty="0" err="1" smtClean="0"/>
              <a:t>hypercalcemia</a:t>
            </a:r>
            <a:endParaRPr lang="en-US" dirty="0" smtClean="0"/>
          </a:p>
          <a:p>
            <a:r>
              <a:rPr lang="en-US" dirty="0" smtClean="0"/>
              <a:t>Infrequently prevents surgical </a:t>
            </a:r>
            <a:r>
              <a:rPr lang="en-US" dirty="0" err="1" smtClean="0"/>
              <a:t>PTx</a:t>
            </a:r>
            <a:endParaRPr lang="en-US" dirty="0" smtClean="0"/>
          </a:p>
          <a:p>
            <a:r>
              <a:rPr lang="en-US" dirty="0" smtClean="0"/>
              <a:t>Little or no effect on all-cause mortality</a:t>
            </a:r>
          </a:p>
          <a:p>
            <a:r>
              <a:rPr lang="en-US" dirty="0" smtClean="0"/>
              <a:t>Imprecise effects on CV death</a:t>
            </a:r>
          </a:p>
          <a:p>
            <a:r>
              <a:rPr lang="en-US" dirty="0" smtClean="0"/>
              <a:t>Associated commonly with adverse effects (hypo-Ca, nausea, vomit., diarrhea)</a:t>
            </a:r>
          </a:p>
          <a:p>
            <a:endParaRPr lang="en-US" dirty="0"/>
          </a:p>
          <a:p>
            <a:r>
              <a:rPr lang="en-US" dirty="0" smtClean="0"/>
              <a:t>For 1000 pts after 1 </a:t>
            </a:r>
            <a:r>
              <a:rPr lang="en-US" dirty="0" err="1" smtClean="0"/>
              <a:t>yr</a:t>
            </a:r>
            <a:r>
              <a:rPr lang="en-US" dirty="0" smtClean="0"/>
              <a:t>:</a:t>
            </a:r>
          </a:p>
          <a:p>
            <a:pPr marL="0" indent="0">
              <a:buNone/>
            </a:pPr>
            <a:r>
              <a:rPr lang="en-US" dirty="0"/>
              <a:t> </a:t>
            </a:r>
            <a:r>
              <a:rPr lang="en-US" dirty="0" smtClean="0"/>
              <a:t>     a- no effect on mortality</a:t>
            </a:r>
          </a:p>
          <a:p>
            <a:pPr marL="0" indent="0">
              <a:buNone/>
            </a:pPr>
            <a:r>
              <a:rPr lang="en-US" dirty="0"/>
              <a:t> </a:t>
            </a:r>
            <a:r>
              <a:rPr lang="en-US" dirty="0" smtClean="0"/>
              <a:t>     b- prevent 3 pts from </a:t>
            </a:r>
            <a:r>
              <a:rPr lang="en-US" dirty="0" err="1" smtClean="0"/>
              <a:t>PTx</a:t>
            </a:r>
            <a:endParaRPr lang="en-US" dirty="0" smtClean="0"/>
          </a:p>
          <a:p>
            <a:pPr marL="0" indent="0">
              <a:buNone/>
            </a:pPr>
            <a:r>
              <a:rPr lang="en-US" dirty="0"/>
              <a:t> </a:t>
            </a:r>
            <a:r>
              <a:rPr lang="en-US" dirty="0" smtClean="0"/>
              <a:t>     c- 60 pts with hypo-Ca &amp; 150 pts with nausea</a:t>
            </a:r>
            <a:endParaRPr lang="en-US" dirty="0"/>
          </a:p>
        </p:txBody>
      </p:sp>
    </p:spTree>
    <p:extLst>
      <p:ext uri="{BB962C8B-B14F-4D97-AF65-F5344CB8AC3E}">
        <p14:creationId xmlns:p14="http://schemas.microsoft.com/office/powerpoint/2010/main" val="219880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48734" y="135518"/>
            <a:ext cx="8581445" cy="6531981"/>
          </a:xfrm>
          <a:prstGeom prst="rect">
            <a:avLst/>
          </a:prstGeom>
        </p:spPr>
      </p:pic>
    </p:spTree>
    <p:extLst>
      <p:ext uri="{BB962C8B-B14F-4D97-AF65-F5344CB8AC3E}">
        <p14:creationId xmlns:p14="http://schemas.microsoft.com/office/powerpoint/2010/main" val="172661925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96583" y="39382"/>
            <a:ext cx="8116493" cy="6818618"/>
          </a:xfrm>
          <a:prstGeom prst="rect">
            <a:avLst/>
          </a:prstGeom>
        </p:spPr>
      </p:pic>
    </p:spTree>
    <p:extLst>
      <p:ext uri="{BB962C8B-B14F-4D97-AF65-F5344CB8AC3E}">
        <p14:creationId xmlns:p14="http://schemas.microsoft.com/office/powerpoint/2010/main" val="45790378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Post-EVOLVE</a:t>
            </a:r>
            <a:endParaRPr lang="en-US" dirty="0"/>
          </a:p>
        </p:txBody>
      </p:sp>
      <p:sp>
        <p:nvSpPr>
          <p:cNvPr id="3" name="Content Placeholder 2"/>
          <p:cNvSpPr>
            <a:spLocks noGrp="1"/>
          </p:cNvSpPr>
          <p:nvPr>
            <p:ph idx="1"/>
          </p:nvPr>
        </p:nvSpPr>
        <p:spPr/>
        <p:txBody>
          <a:bodyPr>
            <a:normAutofit/>
          </a:bodyPr>
          <a:lstStyle/>
          <a:p>
            <a:r>
              <a:rPr lang="en-US" dirty="0" smtClean="0"/>
              <a:t> </a:t>
            </a:r>
            <a:r>
              <a:rPr lang="en-US" dirty="0"/>
              <a:t>R</a:t>
            </a:r>
            <a:r>
              <a:rPr lang="en-US" dirty="0" smtClean="0"/>
              <a:t>outine </a:t>
            </a:r>
            <a:r>
              <a:rPr lang="en-US" dirty="0" err="1" smtClean="0"/>
              <a:t>Cinacalcet</a:t>
            </a:r>
            <a:r>
              <a:rPr lang="en-US" dirty="0" smtClean="0"/>
              <a:t>: any benefit for mortality is small</a:t>
            </a:r>
          </a:p>
          <a:p>
            <a:r>
              <a:rPr lang="en-US" dirty="0" smtClean="0"/>
              <a:t> </a:t>
            </a:r>
            <a:r>
              <a:rPr lang="en-US" dirty="0" err="1" smtClean="0"/>
              <a:t>Cinacalcet</a:t>
            </a:r>
            <a:r>
              <a:rPr lang="en-US" dirty="0" smtClean="0"/>
              <a:t>: benefits for elevated PTH resistant to </a:t>
            </a:r>
            <a:r>
              <a:rPr lang="en-US" dirty="0" err="1" smtClean="0"/>
              <a:t>Vit</a:t>
            </a:r>
            <a:r>
              <a:rPr lang="en-US" dirty="0" smtClean="0"/>
              <a:t> D and PO4-binders</a:t>
            </a:r>
          </a:p>
          <a:p>
            <a:endParaRPr lang="en-US" dirty="0" smtClean="0"/>
          </a:p>
          <a:p>
            <a:r>
              <a:rPr lang="en-US" dirty="0" smtClean="0"/>
              <a:t>The –</a:t>
            </a:r>
            <a:r>
              <a:rPr lang="en-US" dirty="0" err="1" smtClean="0"/>
              <a:t>ve</a:t>
            </a:r>
            <a:r>
              <a:rPr lang="en-US" dirty="0" smtClean="0"/>
              <a:t> findings of existing trials on </a:t>
            </a:r>
            <a:r>
              <a:rPr lang="en-US" dirty="0" err="1" smtClean="0"/>
              <a:t>pt</a:t>
            </a:r>
            <a:r>
              <a:rPr lang="en-US" dirty="0" smtClean="0"/>
              <a:t>-level end points:</a:t>
            </a:r>
          </a:p>
          <a:p>
            <a:pPr marL="0" indent="0">
              <a:buNone/>
            </a:pPr>
            <a:r>
              <a:rPr lang="en-US" dirty="0" smtClean="0"/>
              <a:t>           a- serum PTH is very high</a:t>
            </a:r>
          </a:p>
          <a:p>
            <a:pPr marL="0" indent="0">
              <a:buNone/>
            </a:pPr>
            <a:r>
              <a:rPr lang="en-US" dirty="0"/>
              <a:t> </a:t>
            </a:r>
            <a:r>
              <a:rPr lang="en-US" dirty="0" smtClean="0"/>
              <a:t>          b- other </a:t>
            </a:r>
            <a:r>
              <a:rPr lang="en-US" dirty="0" err="1" smtClean="0"/>
              <a:t>ttt</a:t>
            </a:r>
            <a:r>
              <a:rPr lang="en-US" dirty="0" smtClean="0"/>
              <a:t> have been ineffective</a:t>
            </a:r>
          </a:p>
          <a:p>
            <a:pPr marL="0" indent="0">
              <a:buNone/>
            </a:pPr>
            <a:r>
              <a:rPr lang="en-US" dirty="0"/>
              <a:t> </a:t>
            </a:r>
            <a:r>
              <a:rPr lang="en-US" dirty="0" smtClean="0"/>
              <a:t>          c- surgical </a:t>
            </a:r>
            <a:r>
              <a:rPr lang="en-US" dirty="0" err="1" smtClean="0"/>
              <a:t>PTx</a:t>
            </a:r>
            <a:r>
              <a:rPr lang="en-US" dirty="0" smtClean="0"/>
              <a:t> is contraindicated</a:t>
            </a:r>
            <a:endParaRPr lang="en-US" dirty="0"/>
          </a:p>
        </p:txBody>
      </p:sp>
    </p:spTree>
    <p:extLst>
      <p:ext uri="{BB962C8B-B14F-4D97-AF65-F5344CB8AC3E}">
        <p14:creationId xmlns:p14="http://schemas.microsoft.com/office/powerpoint/2010/main" val="356519816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smtClean="0"/>
              <a:t>It is possible that, routine </a:t>
            </a:r>
            <a:r>
              <a:rPr lang="en-US" dirty="0" err="1" smtClean="0"/>
              <a:t>Cinacalcet</a:t>
            </a:r>
            <a:r>
              <a:rPr lang="en-US" dirty="0" smtClean="0"/>
              <a:t> has beneficial effect on all-cause mortality, but any benefit for mortality is small</a:t>
            </a:r>
          </a:p>
          <a:p>
            <a:r>
              <a:rPr lang="en-US" dirty="0" smtClean="0"/>
              <a:t>Need for additional placebo-controlled trials ?</a:t>
            </a:r>
          </a:p>
          <a:p>
            <a:r>
              <a:rPr lang="en-US" dirty="0" smtClean="0"/>
              <a:t>Routine or 1</a:t>
            </a:r>
            <a:r>
              <a:rPr lang="en-US" baseline="30000" dirty="0" smtClean="0"/>
              <a:t>st</a:t>
            </a:r>
            <a:r>
              <a:rPr lang="en-US" dirty="0" smtClean="0"/>
              <a:t>-line? For elevated PTH ?</a:t>
            </a:r>
          </a:p>
          <a:p>
            <a:r>
              <a:rPr lang="en-US" dirty="0" smtClean="0"/>
              <a:t>We should not exclude the possibility that the drug may afford benefits for elevated PTH resistant to </a:t>
            </a:r>
            <a:r>
              <a:rPr lang="en-US" dirty="0" err="1" smtClean="0"/>
              <a:t>Vit</a:t>
            </a:r>
            <a:r>
              <a:rPr lang="en-US" dirty="0" smtClean="0"/>
              <a:t> D and PO4-binders</a:t>
            </a:r>
          </a:p>
          <a:p>
            <a:r>
              <a:rPr lang="en-US" dirty="0" smtClean="0"/>
              <a:t>The –</a:t>
            </a:r>
            <a:r>
              <a:rPr lang="en-US" dirty="0" err="1" smtClean="0"/>
              <a:t>ve</a:t>
            </a:r>
            <a:r>
              <a:rPr lang="en-US" dirty="0" smtClean="0"/>
              <a:t> findings of existing trials on </a:t>
            </a:r>
            <a:r>
              <a:rPr lang="en-US" dirty="0" err="1" smtClean="0"/>
              <a:t>pt</a:t>
            </a:r>
            <a:r>
              <a:rPr lang="en-US" dirty="0" smtClean="0"/>
              <a:t>-level end points:</a:t>
            </a:r>
          </a:p>
          <a:p>
            <a:pPr marL="0" indent="0">
              <a:buNone/>
            </a:pPr>
            <a:r>
              <a:rPr lang="en-US" dirty="0"/>
              <a:t> </a:t>
            </a:r>
            <a:r>
              <a:rPr lang="en-US" dirty="0" smtClean="0"/>
              <a:t>       should be used when (?):</a:t>
            </a:r>
          </a:p>
          <a:p>
            <a:pPr marL="0" indent="0">
              <a:buNone/>
            </a:pPr>
            <a:r>
              <a:rPr lang="en-US" dirty="0"/>
              <a:t> </a:t>
            </a:r>
            <a:r>
              <a:rPr lang="en-US" dirty="0" smtClean="0"/>
              <a:t>          a- serum PTH is very high</a:t>
            </a:r>
          </a:p>
          <a:p>
            <a:pPr marL="0" indent="0">
              <a:buNone/>
            </a:pPr>
            <a:r>
              <a:rPr lang="en-US" dirty="0"/>
              <a:t> </a:t>
            </a:r>
            <a:r>
              <a:rPr lang="en-US" dirty="0" smtClean="0"/>
              <a:t>          b- other </a:t>
            </a:r>
            <a:r>
              <a:rPr lang="en-US" dirty="0" err="1" smtClean="0"/>
              <a:t>ttt</a:t>
            </a:r>
            <a:r>
              <a:rPr lang="en-US" dirty="0" smtClean="0"/>
              <a:t> have been ineffective</a:t>
            </a:r>
          </a:p>
          <a:p>
            <a:pPr marL="0" indent="0">
              <a:buNone/>
            </a:pPr>
            <a:r>
              <a:rPr lang="en-US" dirty="0"/>
              <a:t> </a:t>
            </a:r>
            <a:r>
              <a:rPr lang="en-US" dirty="0" smtClean="0"/>
              <a:t>          c- surgical </a:t>
            </a:r>
            <a:r>
              <a:rPr lang="en-US" dirty="0" err="1" smtClean="0"/>
              <a:t>PTx</a:t>
            </a:r>
            <a:r>
              <a:rPr lang="en-US" dirty="0" smtClean="0"/>
              <a:t> is </a:t>
            </a:r>
            <a:r>
              <a:rPr lang="en-US" dirty="0" err="1" smtClean="0"/>
              <a:t>contrindicated</a:t>
            </a:r>
            <a:endParaRPr lang="en-US" dirty="0"/>
          </a:p>
        </p:txBody>
      </p:sp>
    </p:spTree>
    <p:extLst>
      <p:ext uri="{BB962C8B-B14F-4D97-AF65-F5344CB8AC3E}">
        <p14:creationId xmlns:p14="http://schemas.microsoft.com/office/powerpoint/2010/main" val="1624075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smtClean="0"/>
              <a:t>Its use is widespread and costly</a:t>
            </a:r>
          </a:p>
          <a:p>
            <a:r>
              <a:rPr lang="en-US" dirty="0" smtClean="0"/>
              <a:t>Provides small absolute benefits for </a:t>
            </a:r>
            <a:r>
              <a:rPr lang="en-US" dirty="0" err="1" smtClean="0"/>
              <a:t>PTx</a:t>
            </a:r>
            <a:endParaRPr lang="en-US" dirty="0" smtClean="0"/>
          </a:p>
          <a:p>
            <a:r>
              <a:rPr lang="en-US" dirty="0" smtClean="0"/>
              <a:t>Provides NO reduction in mortality</a:t>
            </a:r>
          </a:p>
          <a:p>
            <a:r>
              <a:rPr lang="en-US" dirty="0" smtClean="0"/>
              <a:t>Frequently leads to adverse GI effects – may adversely influence nutrition and QOL</a:t>
            </a:r>
          </a:p>
          <a:p>
            <a:endParaRPr lang="en-US" dirty="0"/>
          </a:p>
          <a:p>
            <a:r>
              <a:rPr lang="en-US" dirty="0" smtClean="0"/>
              <a:t>The effects of </a:t>
            </a:r>
            <a:r>
              <a:rPr lang="en-US" dirty="0" err="1" smtClean="0"/>
              <a:t>cinacalcet</a:t>
            </a:r>
            <a:r>
              <a:rPr lang="en-US" dirty="0" smtClean="0"/>
              <a:t> on all-cause mortality, </a:t>
            </a:r>
            <a:r>
              <a:rPr lang="en-US" dirty="0" err="1" smtClean="0"/>
              <a:t>PTx</a:t>
            </a:r>
            <a:r>
              <a:rPr lang="en-US" dirty="0" smtClean="0"/>
              <a:t>, side effects, … were all identifiable before the EVOLVE trial, but EVOLVE largely increased our confidence !!!</a:t>
            </a:r>
          </a:p>
          <a:p>
            <a:endParaRPr lang="en-US" dirty="0"/>
          </a:p>
          <a:p>
            <a:r>
              <a:rPr lang="en-US" dirty="0" smtClean="0"/>
              <a:t>Post-EVOLVE area: a fall in </a:t>
            </a:r>
            <a:r>
              <a:rPr lang="en-US" dirty="0" err="1" smtClean="0"/>
              <a:t>cinacalcet</a:t>
            </a:r>
            <a:r>
              <a:rPr lang="en-US" dirty="0" smtClean="0"/>
              <a:t> use !</a:t>
            </a:r>
            <a:endParaRPr lang="en-US" dirty="0"/>
          </a:p>
        </p:txBody>
      </p:sp>
    </p:spTree>
    <p:extLst>
      <p:ext uri="{BB962C8B-B14F-4D97-AF65-F5344CB8AC3E}">
        <p14:creationId xmlns:p14="http://schemas.microsoft.com/office/powerpoint/2010/main" val="3909634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851</TotalTime>
  <Words>2509</Words>
  <Application>Microsoft Office PowerPoint</Application>
  <PresentationFormat>Widescreen</PresentationFormat>
  <Paragraphs>400</Paragraphs>
  <Slides>140</Slides>
  <Notes>0</Notes>
  <HiddenSlides>58</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140</vt:i4>
      </vt:variant>
    </vt:vector>
  </HeadingPairs>
  <TitlesOfParts>
    <vt:vector size="144" baseType="lpstr">
      <vt:lpstr>Arial</vt:lpstr>
      <vt:lpstr>Trebuchet MS</vt:lpstr>
      <vt:lpstr>Wingdings 3</vt:lpstr>
      <vt:lpstr>Facet</vt:lpstr>
      <vt:lpstr>Cinacalcet and CKD</vt:lpstr>
      <vt:lpstr>CKD Risk Factors</vt:lpstr>
      <vt:lpstr>Risk of Kidney Disease</vt:lpstr>
      <vt:lpstr>CKD </vt:lpstr>
      <vt:lpstr>CRF a progressive disease</vt:lpstr>
      <vt:lpstr>CKD Prevalence </vt:lpstr>
      <vt:lpstr>PowerPoint Presentation</vt:lpstr>
      <vt:lpstr>CKD Prevalence  “the TLGS study”</vt:lpstr>
      <vt:lpstr>PowerPoint Presentation</vt:lpstr>
      <vt:lpstr>CKD a global public health problem</vt:lpstr>
      <vt:lpstr>PowerPoint Presentation</vt:lpstr>
      <vt:lpstr>CKD &amp; CVD</vt:lpstr>
      <vt:lpstr>PowerPoint Presentation</vt:lpstr>
      <vt:lpstr>PowerPoint Presentation</vt:lpstr>
      <vt:lpstr>PowerPoint Presentation</vt:lpstr>
      <vt:lpstr>CKD-MBD</vt:lpstr>
      <vt:lpstr>PowerPoint Presentation</vt:lpstr>
      <vt:lpstr>PowerPoint Presentation</vt:lpstr>
      <vt:lpstr>PowerPoint Presentation</vt:lpstr>
      <vt:lpstr>PowerPoint Presentation</vt:lpstr>
      <vt:lpstr>Parathyroid Gland Hyperplasia in CRF</vt:lpstr>
      <vt:lpstr>Disorders Related to Kidney Bone Disease</vt:lpstr>
      <vt:lpstr>Ca, PO4, and PTH, and the risk of Death</vt:lpstr>
      <vt:lpstr>Spectrum of MBD in CKD</vt:lpstr>
      <vt:lpstr>Vascular Calcification</vt:lpstr>
      <vt:lpstr>Vascular Calcification Media: common / Intima: dangerous</vt:lpstr>
      <vt:lpstr>PowerPoint Presentation</vt:lpstr>
      <vt:lpstr>CKD-MBD and CVD</vt:lpstr>
      <vt:lpstr>Bone  “at the heart of CKD-MBD”</vt:lpstr>
      <vt:lpstr>PowerPoint Presentation</vt:lpstr>
      <vt:lpstr>2nd HPT in CKD</vt:lpstr>
      <vt:lpstr>Parathyroid Gland Hyperplasia in CRF</vt:lpstr>
      <vt:lpstr>2nd HPT </vt:lpstr>
      <vt:lpstr>PowerPoint Presentation</vt:lpstr>
      <vt:lpstr>PowerPoint Presentation</vt:lpstr>
      <vt:lpstr>HR of serum Phosphate </vt:lpstr>
      <vt:lpstr>PowerPoint Presentation</vt:lpstr>
      <vt:lpstr>2nd HPT begin early</vt:lpstr>
      <vt:lpstr>PowerPoint Presentation</vt:lpstr>
      <vt:lpstr>2nd HPT “the new concept”</vt:lpstr>
      <vt:lpstr>PTH &amp; CV Calcification</vt:lpstr>
      <vt:lpstr>PowerPoint Presentation</vt:lpstr>
      <vt:lpstr>PowerPoint Presentation</vt:lpstr>
      <vt:lpstr>PowerPoint Presentation</vt:lpstr>
      <vt:lpstr>PowerPoint Presentation</vt:lpstr>
      <vt:lpstr>KDIGO/KDOQI “PTH targets” </vt:lpstr>
      <vt:lpstr>Effect of high Pi on VSMC (through Pit-1)</vt:lpstr>
      <vt:lpstr>2nd HPT therapeutic strategies</vt:lpstr>
      <vt:lpstr>2nd HPT therapeutic strategies</vt:lpstr>
      <vt:lpstr>Calcium Sensing Receptors</vt:lpstr>
      <vt:lpstr>PowerPoint Presentation</vt:lpstr>
      <vt:lpstr>CaSR Ligands</vt:lpstr>
      <vt:lpstr>CaSR Ligands</vt:lpstr>
      <vt:lpstr>Calcimimetics </vt:lpstr>
      <vt:lpstr>CaSR  positive &amp; negative allosteric modulators</vt:lpstr>
      <vt:lpstr>CaSR Activation</vt:lpstr>
      <vt:lpstr>Shift to left </vt:lpstr>
      <vt:lpstr>PowerPoint Presentation</vt:lpstr>
      <vt:lpstr>PowerPoint Presentation</vt:lpstr>
      <vt:lpstr>PowerPoint Presentation</vt:lpstr>
      <vt:lpstr>CaSR in CKD Beyond PTH Control “local effects of CaSR stimulation on CKD-related disorders”</vt:lpstr>
      <vt:lpstr>Electrolyte &amp; Water Homeostasis “PTH-independent”</vt:lpstr>
      <vt:lpstr>PowerPoint Presentation</vt:lpstr>
      <vt:lpstr>PowerPoint Presentation</vt:lpstr>
      <vt:lpstr>PowerPoint Presentation</vt:lpstr>
      <vt:lpstr>PowerPoint Presentation</vt:lpstr>
      <vt:lpstr>Delayed Ca-induced Mineralization of VSMC</vt:lpstr>
      <vt:lpstr>Cinacalcet </vt:lpstr>
      <vt:lpstr>PowerPoint Presentation</vt:lpstr>
      <vt:lpstr>Cinacalcet  adverse events</vt:lpstr>
      <vt:lpstr>Cinacalcet </vt:lpstr>
      <vt:lpstr>PowerPoint Presentation</vt:lpstr>
      <vt:lpstr>PowerPoint Presentation</vt:lpstr>
      <vt:lpstr>PowerPoint Presentation</vt:lpstr>
      <vt:lpstr>PowerPoint Presentation</vt:lpstr>
      <vt:lpstr>Cinacalcet vs VitD based therapy “the OPTIMA study”</vt:lpstr>
      <vt:lpstr>Cinacalcet early achievement &amp; stabilization of KDOQI targets</vt:lpstr>
      <vt:lpstr>Cinacalcet vs traditional therapy </vt:lpstr>
      <vt:lpstr>PowerPoint Presentation</vt:lpstr>
      <vt:lpstr>PowerPoint Presentation</vt:lpstr>
      <vt:lpstr>PowerPoint Presentation</vt:lpstr>
      <vt:lpstr>Cinacalcet  long-term effect</vt:lpstr>
      <vt:lpstr>Meta-analysis of 15 RCT efficacy &amp; safety of cinacalcet in 3,387 Dx pts with 2nd HPT  (lowered PTHi, Ca, Pi)</vt:lpstr>
      <vt:lpstr>ADVANCE   less vascular progression</vt:lpstr>
      <vt:lpstr>PowerPoint Presentation</vt:lpstr>
      <vt:lpstr>PowerPoint Presentation</vt:lpstr>
      <vt:lpstr>Cinacalcet  all-cause &amp; CV mortality</vt:lpstr>
      <vt:lpstr>ADVANCE study post-hoc pre-protocol analysis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Post-EVOLVE</vt:lpstr>
      <vt:lpstr>PowerPoint Presentation</vt:lpstr>
      <vt:lpstr>PowerPoint Presentation</vt:lpstr>
      <vt:lpstr>Lesson from EVOLVE</vt:lpstr>
      <vt:lpstr>Lesson from EVOLVE</vt:lpstr>
      <vt:lpstr>NICE Guideline</vt:lpstr>
      <vt:lpstr>EVOVLE, lag-censoring analysis “Cinacalcet vs placebo in controlling 2nd HPT”</vt:lpstr>
      <vt:lpstr>PowerPoint Presentation</vt:lpstr>
      <vt:lpstr>Unmasking EVOLVE</vt:lpstr>
      <vt:lpstr>EVOLVE trial</vt:lpstr>
      <vt:lpstr>EVOLVE post-hoc analysis</vt:lpstr>
      <vt:lpstr>Cinacalcet  cost-utility analysis</vt:lpstr>
      <vt:lpstr>PowerPoint Presentation</vt:lpstr>
      <vt:lpstr>Cost-effectiveness of cinacalcet in secondary hyperparathyroidism in the United States  Boer R, Lalla AM, Belozeroff V                                                               J Med Econ 2012   </vt:lpstr>
      <vt:lpstr>A cost-utility analysis of cinacalcet in secondary hyperparathyroidism in five European countries. Form the OPTIMA trial data Iannazzo S, Carsi M, Chiroli S                                               Appl Health Econ Policy 2012 </vt:lpstr>
      <vt:lpstr>Cost-effectiveness of early versus late cinacalcet treatment in addition to standard care for secondary renal hyperparathyroidism in the USA. Ray JA, Borker R, Barber B, Valentine WJ, Belozeroff V, Palmer AJ                            Value Health 2008</vt:lpstr>
      <vt:lpstr>Early initiation of Cinacalcet more pts achieving target PTHi &amp; less disease severity</vt:lpstr>
      <vt:lpstr>Early vs Late </vt:lpstr>
      <vt:lpstr>Summary </vt:lpstr>
      <vt:lpstr>PowerPoint Presentation</vt:lpstr>
      <vt:lpstr>PowerPoint Presentation</vt:lpstr>
      <vt:lpstr>PowerPoint Presentation</vt:lpstr>
      <vt:lpstr>PowerPoint Presentation</vt:lpstr>
      <vt:lpstr>PowerPoint Presentation</vt:lpstr>
      <vt:lpstr>CaSR in CKD Beyond PTH Control “local (off-target) effects of CaSR stimulation on CKD-related disorders”</vt:lpstr>
      <vt:lpstr>Electrolyte &amp; Water Homeostasis “PTH-independent”</vt:lpstr>
      <vt:lpstr>PowerPoint Presentation</vt:lpstr>
      <vt:lpstr>PowerPoint Presentation</vt:lpstr>
      <vt:lpstr>PowerPoint Presentation</vt:lpstr>
      <vt:lpstr>PowerPoint Presentation</vt:lpstr>
      <vt:lpstr>Delayed Ca-induced Mineralization of VSMC</vt:lpstr>
      <vt:lpstr>PowerPoint Presentation</vt:lpstr>
      <vt:lpstr>Take Home Message</vt:lpstr>
      <vt:lpstr>هرگزدل من زعلم محروم نشد کم ماند زاسرارکه معلوم نشد  هفتاد و دوسال فکر کردم شب و روز معلومم شد که هیچ معلوم نشد </vt:lpstr>
      <vt:lpstr>PowerPoint Presentation</vt:lpstr>
      <vt:lpstr>PowerPoint Presentation</vt:lpstr>
      <vt:lpstr>PowerPoint Presentation</vt:lpstr>
      <vt:lpstr>PowerPoint Presentation</vt:lpstr>
      <vt:lpstr>Cinacalcet vasculo-protective ?</vt:lpstr>
      <vt:lpstr>PowerPoint Presentation</vt:lpstr>
      <vt:lpstr>PowerPoint Presentation</vt:lpstr>
      <vt:lpstr>Spectrum of MBD in CKD</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Cinacalcet and CKD</dc:title>
  <dc:creator>Morad Nassiri</dc:creator>
  <cp:lastModifiedBy>Morad Nassiri</cp:lastModifiedBy>
  <cp:revision>87</cp:revision>
  <dcterms:created xsi:type="dcterms:W3CDTF">2016-04-12T13:48:12Z</dcterms:created>
  <dcterms:modified xsi:type="dcterms:W3CDTF">2016-04-14T03:43:03Z</dcterms:modified>
</cp:coreProperties>
</file>