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10058400" cy="7772400"/>
  <p:notesSz cx="6858000" cy="9144000"/>
  <p:embeddedFontLst>
    <p:embeddedFont>
      <p:font typeface="Roboto" panose="020B0604020202020204" charset="0"/>
      <p:regular r:id="rId101"/>
      <p:bold r:id="rId102"/>
      <p:italic r:id="rId103"/>
      <p:boldItalic r:id="rId104"/>
    </p:embeddedFont>
    <p:embeddedFont>
      <p:font typeface="Roboto Slab" panose="020B0604020202020204" charset="0"/>
      <p:regular r:id="rId105"/>
      <p:bold r:id="rId1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28" y="96"/>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2.fntdata"/><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3.fntdata"/><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6"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867343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70a9d86ddf9e308_8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70a9d86ddf9e308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52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9a6d00c830518d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9a6d00c830518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05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e88a9d4f632ab68_6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e88a9d4f632ab68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0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e6134f6b5b7154_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7e6134f6b5b7154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07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0a96661d02559f4_5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0a96661d02559f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36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0486aa8ed5f981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c0486aa8ed5f98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21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e6134f6b5b7154_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e6134f6b5b7154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92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e6134f6b5b7154_4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e6134f6b5b7154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77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e6134f6b5b7154_5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7e6134f6b5b715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91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3036580ce09eea7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3036580ce09eea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096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7e6134f6b5b7154_6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7e6134f6b5b715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83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9fe735_0_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9fe7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78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0a96661d02559f4_1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0a96661d02559f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137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1d174ca0e258915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1d174ca0e2589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87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6a690c8661be8bd_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6a690c8661be8bd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140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49fa66431808b4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49fa66431808b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77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d5d2b0467b8c497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d5d2b0467b8c49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273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d5d2b0467b8c497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d5d2b0467b8c49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588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7a575bcceb2e49f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7a575bcceb2e49f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768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7a575bcceb2e49f_1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7a575bcceb2e49f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76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7a575bcceb2e49f_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7a575bcceb2e49f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598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166c558ab02f37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166c558ab02f37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27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3036580ce09eea7_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3036580ce09eea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939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7a575bcceb2e49f_1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7a575bcceb2e49f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834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7a575bcceb2e49f_2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7a575bcceb2e49f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001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f619dbc981c83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f619dbc981c83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329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f619dbc981c830_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f619dbc981c83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018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f619dbc981c83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df619dbc981c83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29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863c340119b38bb_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863c340119b38bb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542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75fe03507daa5447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75fe03507daa544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375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5fe03507daa5447_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5fe03507daa544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15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5fe03507daa5447_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75fe03507daa5447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448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5fe03507daa5447_2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5fe03507daa5447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41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0a96661d02559f4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0a96661d02559f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899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5fe03507daa5447_4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5fe03507daa5447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245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5fe03507daa5447_2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75fe03507daa5447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783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750ced93b630d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750ced93b630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541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750ced93b630d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8750ced93b630d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708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750ced93b630d_4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750ced93b630d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672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5fe03507daa5447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5fe03507daa5447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536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75fe03507daa5447_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75fe03507daa5447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905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08347cd26c55c92_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08347cd26c55c9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508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08347cd26c55c92_1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08347cd26c55c9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697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08347cd26c55c92_2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08347cd26c55c9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11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39c8fa50e4e48bf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39c8fa50e4e48bf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062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166c558ab02f370_1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6166c558ab02f37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0443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cae2aed19af6aa7_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cae2aed19af6aa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794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508347cd26c55c92_3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508347cd26c55c9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927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08347cd26c55c92_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08347cd26c55c9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933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4fcf9dceea0bfe18_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4fcf9dceea0bfe1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2118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df1368063b3fe58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df1368063b3fe5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740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08347cd26c55c92_4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508347cd26c55c9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264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0a96661d02559f4_8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70a96661d02559f4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831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5e83adb69f208c6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5e83adb69f208c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9865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5e83adb69f208c6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5e83adb69f208c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85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39c8fa50e4e48bf_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39c8fa50e4e48bf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740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5e83adb69f208c6_1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5e83adb69f208c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745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8b7ac0e6cdee071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8b7ac0e6cdee0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536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8b7ac0e6cdee071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8b7ac0e6cdee07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994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8b7ac0e6cdee071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8b7ac0e6cdee07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1163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8b7ac0e6cdee071_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8b7ac0e6cdee07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0970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5e88a9d4f632ab68_5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5e88a9d4f632ab68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2242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08347cd26c55c92_6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08347cd26c55c9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304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508347cd26c55c92_5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508347cd26c55c9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7617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508347cd26c55c92_7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508347cd26c55c9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3020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508347cd26c55c92_8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508347cd26c55c92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36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e6134f6b5b7154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e6134f6b5b715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434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508347cd26c55c92_9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508347cd26c55c9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7970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508347cd26c55c92_9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508347cd26c55c9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4134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08347cd26c55c92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08347cd26c55c9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842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508347cd26c55c92_1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508347cd26c55c9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9016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508347cd26c55c92_1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508347cd26c55c9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8608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508347cd26c55c92_1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508347cd26c55c9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4976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508347cd26c55c92_14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508347cd26c55c9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0872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508347cd26c55c92_15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508347cd26c55c9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8304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cae2aed19af6aa7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cae2aed19af6aa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0458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508347cd26c55c92_15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508347cd26c55c92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71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e6134f6b5b7154_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7e6134f6b5b715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0471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508347cd26c55c92_17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508347cd26c55c9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9303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508347cd26c55c92_17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508347cd26c55c9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445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8b7ac0e6cdee071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8b7ac0e6cdee07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5439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5e83adb69f208c6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15e83adb69f208c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3300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efeba556e126aab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2efeba556e126aa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1254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508347cd26c55c92_18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508347cd26c55c92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4369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508347cd26c55c92_19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508347cd26c55c9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8122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5e88a9d4f632ab68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5e88a9d4f632ab6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7992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5e88a9d4f632ab68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5e88a9d4f632ab6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2097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5e88a9d4f632ab68_1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5e88a9d4f632ab68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30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e88a9d4f632ab68_7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e88a9d4f632ab68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5846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5e88a9d4f632ab68_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5e88a9d4f632ab68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5450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e88a9d4f632ab68_2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e88a9d4f632ab6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1555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5e88a9d4f632ab68_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5e88a9d4f632ab6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1756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5e88a9d4f632ab68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5e88a9d4f632ab68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238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5e88a9d4f632ab68_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5e88a9d4f632ab68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770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5e88a9d4f632ab68_4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5e88a9d4f632ab68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0360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5e88a9d4f632ab68_5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5e88a9d4f632ab68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9794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625025527ce26fad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625025527ce26fa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0662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6166c558ab02f37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6166c558ab02f37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61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677280" y="1016382"/>
            <a:ext cx="1189788" cy="169991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7191319" y="5051543"/>
            <a:ext cx="1189788" cy="1699912"/>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795562" y="4257501"/>
            <a:ext cx="4674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title"/>
          </p:nvPr>
        </p:nvSpPr>
        <p:spPr>
          <a:xfrm>
            <a:off x="1848332" y="1796598"/>
            <a:ext cx="6361800" cy="22023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a:endParaRPr/>
          </a:p>
        </p:txBody>
      </p:sp>
      <p:sp>
        <p:nvSpPr>
          <p:cNvPr id="14" name="Google Shape;14;p2"/>
          <p:cNvSpPr txBox="1">
            <a:spLocks noGrp="1"/>
          </p:cNvSpPr>
          <p:nvPr>
            <p:ph type="subTitle" idx="1"/>
          </p:nvPr>
        </p:nvSpPr>
        <p:spPr>
          <a:xfrm>
            <a:off x="1848332" y="4608058"/>
            <a:ext cx="6361800" cy="13737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000"/>
              <a:buFont typeface="Roboto Slab"/>
              <a:buNone/>
              <a:defRPr sz="30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65" y="7671647"/>
            <a:ext cx="10058100" cy="100500"/>
          </a:xfrm>
          <a:prstGeom prst="rect">
            <a:avLst/>
          </a:pr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426690" y="1741480"/>
            <a:ext cx="9204900" cy="2324700"/>
          </a:xfrm>
          <a:prstGeom prst="rect">
            <a:avLst/>
          </a:prstGeom>
        </p:spPr>
        <p:txBody>
          <a:bodyPr spcFirstLastPara="1" wrap="square" lIns="113100" tIns="113100" rIns="113100" bIns="113100" anchor="ctr" anchorCtr="0">
            <a:noAutofit/>
          </a:bodyPr>
          <a:lstStyle>
            <a:lvl1pPr lvl="0" algn="ctr">
              <a:spcBef>
                <a:spcPts val="0"/>
              </a:spcBef>
              <a:spcAft>
                <a:spcPts val="0"/>
              </a:spcAft>
              <a:buClr>
                <a:schemeClr val="accent5"/>
              </a:buClr>
              <a:buSzPts val="16100"/>
              <a:buNone/>
              <a:defRPr sz="16100">
                <a:solidFill>
                  <a:schemeClr val="accent5"/>
                </a:solidFill>
              </a:defRPr>
            </a:lvl1pPr>
            <a:lvl2pPr lvl="1" algn="ctr">
              <a:spcBef>
                <a:spcPts val="0"/>
              </a:spcBef>
              <a:spcAft>
                <a:spcPts val="0"/>
              </a:spcAft>
              <a:buClr>
                <a:schemeClr val="accent5"/>
              </a:buClr>
              <a:buSzPts val="16100"/>
              <a:buNone/>
              <a:defRPr sz="16100">
                <a:solidFill>
                  <a:schemeClr val="accent5"/>
                </a:solidFill>
              </a:defRPr>
            </a:lvl2pPr>
            <a:lvl3pPr lvl="2" algn="ctr">
              <a:spcBef>
                <a:spcPts val="0"/>
              </a:spcBef>
              <a:spcAft>
                <a:spcPts val="0"/>
              </a:spcAft>
              <a:buClr>
                <a:schemeClr val="accent5"/>
              </a:buClr>
              <a:buSzPts val="16100"/>
              <a:buNone/>
              <a:defRPr sz="16100">
                <a:solidFill>
                  <a:schemeClr val="accent5"/>
                </a:solidFill>
              </a:defRPr>
            </a:lvl3pPr>
            <a:lvl4pPr lvl="3" algn="ctr">
              <a:spcBef>
                <a:spcPts val="0"/>
              </a:spcBef>
              <a:spcAft>
                <a:spcPts val="0"/>
              </a:spcAft>
              <a:buClr>
                <a:schemeClr val="accent5"/>
              </a:buClr>
              <a:buSzPts val="16100"/>
              <a:buNone/>
              <a:defRPr sz="16100">
                <a:solidFill>
                  <a:schemeClr val="accent5"/>
                </a:solidFill>
              </a:defRPr>
            </a:lvl4pPr>
            <a:lvl5pPr lvl="4" algn="ctr">
              <a:spcBef>
                <a:spcPts val="0"/>
              </a:spcBef>
              <a:spcAft>
                <a:spcPts val="0"/>
              </a:spcAft>
              <a:buClr>
                <a:schemeClr val="accent5"/>
              </a:buClr>
              <a:buSzPts val="16100"/>
              <a:buNone/>
              <a:defRPr sz="16100">
                <a:solidFill>
                  <a:schemeClr val="accent5"/>
                </a:solidFill>
              </a:defRPr>
            </a:lvl5pPr>
            <a:lvl6pPr lvl="5" algn="ctr">
              <a:spcBef>
                <a:spcPts val="0"/>
              </a:spcBef>
              <a:spcAft>
                <a:spcPts val="0"/>
              </a:spcAft>
              <a:buClr>
                <a:schemeClr val="accent5"/>
              </a:buClr>
              <a:buSzPts val="16100"/>
              <a:buNone/>
              <a:defRPr sz="16100">
                <a:solidFill>
                  <a:schemeClr val="accent5"/>
                </a:solidFill>
              </a:defRPr>
            </a:lvl6pPr>
            <a:lvl7pPr lvl="6" algn="ctr">
              <a:spcBef>
                <a:spcPts val="0"/>
              </a:spcBef>
              <a:spcAft>
                <a:spcPts val="0"/>
              </a:spcAft>
              <a:buClr>
                <a:schemeClr val="accent5"/>
              </a:buClr>
              <a:buSzPts val="16100"/>
              <a:buNone/>
              <a:defRPr sz="16100">
                <a:solidFill>
                  <a:schemeClr val="accent5"/>
                </a:solidFill>
              </a:defRPr>
            </a:lvl7pPr>
            <a:lvl8pPr lvl="7" algn="ctr">
              <a:spcBef>
                <a:spcPts val="0"/>
              </a:spcBef>
              <a:spcAft>
                <a:spcPts val="0"/>
              </a:spcAft>
              <a:buClr>
                <a:schemeClr val="accent5"/>
              </a:buClr>
              <a:buSzPts val="16100"/>
              <a:buNone/>
              <a:defRPr sz="16100">
                <a:solidFill>
                  <a:schemeClr val="accent5"/>
                </a:solidFill>
              </a:defRPr>
            </a:lvl8pPr>
            <a:lvl9pPr lvl="8" algn="ctr">
              <a:spcBef>
                <a:spcPts val="0"/>
              </a:spcBef>
              <a:spcAft>
                <a:spcPts val="0"/>
              </a:spcAft>
              <a:buClr>
                <a:schemeClr val="accent5"/>
              </a:buClr>
              <a:buSzPts val="16100"/>
              <a:buNone/>
              <a:defRPr sz="16100">
                <a:solidFill>
                  <a:schemeClr val="accent5"/>
                </a:solidFill>
              </a:defRPr>
            </a:lvl9pPr>
          </a:lstStyle>
          <a:p>
            <a:r>
              <a:t>xx%</a:t>
            </a:r>
          </a:p>
        </p:txBody>
      </p:sp>
      <p:sp>
        <p:nvSpPr>
          <p:cNvPr id="55" name="Google Shape;55;p11"/>
          <p:cNvSpPr txBox="1">
            <a:spLocks noGrp="1"/>
          </p:cNvSpPr>
          <p:nvPr>
            <p:ph type="body" idx="1"/>
          </p:nvPr>
        </p:nvSpPr>
        <p:spPr>
          <a:xfrm>
            <a:off x="426690" y="4411613"/>
            <a:ext cx="9204900" cy="16194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56" name="Google Shape;56;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795562" y="4257501"/>
            <a:ext cx="4674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528825" y="2667036"/>
            <a:ext cx="9044400" cy="13713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900"/>
              <a:buNone/>
              <a:defRPr sz="5900"/>
            </a:lvl1pPr>
            <a:lvl2pPr lvl="1" algn="ctr">
              <a:spcBef>
                <a:spcPts val="0"/>
              </a:spcBef>
              <a:spcAft>
                <a:spcPts val="0"/>
              </a:spcAft>
              <a:buSzPts val="5900"/>
              <a:buNone/>
              <a:defRPr sz="5900"/>
            </a:lvl2pPr>
            <a:lvl3pPr lvl="2" algn="ctr">
              <a:spcBef>
                <a:spcPts val="0"/>
              </a:spcBef>
              <a:spcAft>
                <a:spcPts val="0"/>
              </a:spcAft>
              <a:buSzPts val="5900"/>
              <a:buNone/>
              <a:defRPr sz="5900"/>
            </a:lvl3pPr>
            <a:lvl4pPr lvl="3" algn="ctr">
              <a:spcBef>
                <a:spcPts val="0"/>
              </a:spcBef>
              <a:spcAft>
                <a:spcPts val="0"/>
              </a:spcAft>
              <a:buSzPts val="5900"/>
              <a:buNone/>
              <a:defRPr sz="5900"/>
            </a:lvl4pPr>
            <a:lvl5pPr lvl="4" algn="ctr">
              <a:spcBef>
                <a:spcPts val="0"/>
              </a:spcBef>
              <a:spcAft>
                <a:spcPts val="0"/>
              </a:spcAft>
              <a:buSzPts val="5900"/>
              <a:buNone/>
              <a:defRPr sz="5900"/>
            </a:lvl5pPr>
            <a:lvl6pPr lvl="5" algn="ctr">
              <a:spcBef>
                <a:spcPts val="0"/>
              </a:spcBef>
              <a:spcAft>
                <a:spcPts val="0"/>
              </a:spcAft>
              <a:buSzPts val="5900"/>
              <a:buNone/>
              <a:defRPr sz="5900"/>
            </a:lvl6pPr>
            <a:lvl7pPr lvl="6" algn="ctr">
              <a:spcBef>
                <a:spcPts val="0"/>
              </a:spcBef>
              <a:spcAft>
                <a:spcPts val="0"/>
              </a:spcAft>
              <a:buSzPts val="5900"/>
              <a:buNone/>
              <a:defRPr sz="5900"/>
            </a:lvl7pPr>
            <a:lvl8pPr lvl="7" algn="ctr">
              <a:spcBef>
                <a:spcPts val="0"/>
              </a:spcBef>
              <a:spcAft>
                <a:spcPts val="0"/>
              </a:spcAft>
              <a:buSzPts val="5900"/>
              <a:buNone/>
              <a:defRPr sz="5900"/>
            </a:lvl8pPr>
            <a:lvl9pPr lvl="8" algn="ctr">
              <a:spcBef>
                <a:spcPts val="0"/>
              </a:spcBef>
              <a:spcAft>
                <a:spcPts val="0"/>
              </a:spcAft>
              <a:buSzPts val="5900"/>
              <a:buNone/>
              <a:defRPr sz="5900"/>
            </a:lvl9pPr>
          </a:lstStyle>
          <a:p>
            <a:endParaRPr/>
          </a:p>
        </p:txBody>
      </p:sp>
      <p:sp>
        <p:nvSpPr>
          <p:cNvPr id="19" name="Google Shape;19;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541819" y="1904429"/>
            <a:ext cx="467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426690" y="692127"/>
            <a:ext cx="9204900" cy="1036800"/>
          </a:xfrm>
          <a:prstGeom prst="rect">
            <a:avLst/>
          </a:prstGeom>
        </p:spPr>
        <p:txBody>
          <a:bodyPr spcFirstLastPara="1" wrap="square" lIns="113100" tIns="113100" rIns="113100" bIns="113100" anchor="b"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3" name="Google Shape;23;p4"/>
          <p:cNvSpPr txBox="1">
            <a:spLocks noGrp="1"/>
          </p:cNvSpPr>
          <p:nvPr>
            <p:ph type="body" idx="1"/>
          </p:nvPr>
        </p:nvSpPr>
        <p:spPr>
          <a:xfrm>
            <a:off x="426690" y="2251290"/>
            <a:ext cx="9204900" cy="46527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24" name="Google Shape;24;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541819" y="1904429"/>
            <a:ext cx="467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426690" y="692127"/>
            <a:ext cx="9204900" cy="1036800"/>
          </a:xfrm>
          <a:prstGeom prst="rect">
            <a:avLst/>
          </a:prstGeom>
        </p:spPr>
        <p:txBody>
          <a:bodyPr spcFirstLastPara="1" wrap="square" lIns="113100" tIns="113100" rIns="113100" bIns="113100" anchor="b"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8" name="Google Shape;28;p5"/>
          <p:cNvSpPr txBox="1">
            <a:spLocks noGrp="1"/>
          </p:cNvSpPr>
          <p:nvPr>
            <p:ph type="body" idx="1"/>
          </p:nvPr>
        </p:nvSpPr>
        <p:spPr>
          <a:xfrm>
            <a:off x="426690" y="2251291"/>
            <a:ext cx="4399800" cy="465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9" name="Google Shape;29;p5"/>
          <p:cNvSpPr txBox="1">
            <a:spLocks noGrp="1"/>
          </p:cNvSpPr>
          <p:nvPr>
            <p:ph type="body" idx="2"/>
          </p:nvPr>
        </p:nvSpPr>
        <p:spPr>
          <a:xfrm>
            <a:off x="5231820" y="2251291"/>
            <a:ext cx="4399800" cy="465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0" name="Google Shape;30;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26690" y="692127"/>
            <a:ext cx="9204900" cy="1036800"/>
          </a:xfrm>
          <a:prstGeom prst="rect">
            <a:avLst/>
          </a:prstGeom>
        </p:spPr>
        <p:txBody>
          <a:bodyPr spcFirstLastPara="1" wrap="square" lIns="113100" tIns="113100" rIns="113100" bIns="113100" anchor="b"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3" name="Google Shape;33;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538140" y="2134107"/>
            <a:ext cx="3648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426690" y="839573"/>
            <a:ext cx="3088800" cy="11418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7" name="Google Shape;37;p7"/>
          <p:cNvSpPr txBox="1">
            <a:spLocks noGrp="1"/>
          </p:cNvSpPr>
          <p:nvPr>
            <p:ph type="body" idx="1"/>
          </p:nvPr>
        </p:nvSpPr>
        <p:spPr>
          <a:xfrm>
            <a:off x="426690" y="2408749"/>
            <a:ext cx="3088800" cy="4051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8" name="Google Shape;38;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539275" y="795373"/>
            <a:ext cx="6180600" cy="61818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41" name="Google Shape;41;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5029200" y="-113"/>
            <a:ext cx="5029200" cy="7772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532643" y="6793205"/>
            <a:ext cx="594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92050" y="1827047"/>
            <a:ext cx="4449600" cy="22761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4700"/>
              <a:buNone/>
              <a:defRPr sz="4700"/>
            </a:lvl1pPr>
            <a:lvl2pPr lvl="1" algn="ctr">
              <a:spcBef>
                <a:spcPts val="0"/>
              </a:spcBef>
              <a:spcAft>
                <a:spcPts val="0"/>
              </a:spcAft>
              <a:buSzPts val="4700"/>
              <a:buNone/>
              <a:defRPr sz="4700"/>
            </a:lvl2pPr>
            <a:lvl3pPr lvl="2" algn="ctr">
              <a:spcBef>
                <a:spcPts val="0"/>
              </a:spcBef>
              <a:spcAft>
                <a:spcPts val="0"/>
              </a:spcAft>
              <a:buSzPts val="4700"/>
              <a:buNone/>
              <a:defRPr sz="4700"/>
            </a:lvl3pPr>
            <a:lvl4pPr lvl="3" algn="ctr">
              <a:spcBef>
                <a:spcPts val="0"/>
              </a:spcBef>
              <a:spcAft>
                <a:spcPts val="0"/>
              </a:spcAft>
              <a:buSzPts val="4700"/>
              <a:buNone/>
              <a:defRPr sz="4700"/>
            </a:lvl4pPr>
            <a:lvl5pPr lvl="4" algn="ctr">
              <a:spcBef>
                <a:spcPts val="0"/>
              </a:spcBef>
              <a:spcAft>
                <a:spcPts val="0"/>
              </a:spcAft>
              <a:buSzPts val="4700"/>
              <a:buNone/>
              <a:defRPr sz="4700"/>
            </a:lvl5pPr>
            <a:lvl6pPr lvl="5" algn="ctr">
              <a:spcBef>
                <a:spcPts val="0"/>
              </a:spcBef>
              <a:spcAft>
                <a:spcPts val="0"/>
              </a:spcAft>
              <a:buSzPts val="4700"/>
              <a:buNone/>
              <a:defRPr sz="4700"/>
            </a:lvl6pPr>
            <a:lvl7pPr lvl="6" algn="ctr">
              <a:spcBef>
                <a:spcPts val="0"/>
              </a:spcBef>
              <a:spcAft>
                <a:spcPts val="0"/>
              </a:spcAft>
              <a:buSzPts val="4700"/>
              <a:buNone/>
              <a:defRPr sz="4700"/>
            </a:lvl7pPr>
            <a:lvl8pPr lvl="7" algn="ctr">
              <a:spcBef>
                <a:spcPts val="0"/>
              </a:spcBef>
              <a:spcAft>
                <a:spcPts val="0"/>
              </a:spcAft>
              <a:buSzPts val="4700"/>
              <a:buNone/>
              <a:defRPr sz="4700"/>
            </a:lvl8pPr>
            <a:lvl9pPr lvl="8" algn="ctr">
              <a:spcBef>
                <a:spcPts val="0"/>
              </a:spcBef>
              <a:spcAft>
                <a:spcPts val="0"/>
              </a:spcAft>
              <a:buSzPts val="4700"/>
              <a:buNone/>
              <a:defRPr sz="4700"/>
            </a:lvl9pPr>
          </a:lstStyle>
          <a:p>
            <a:endParaRPr/>
          </a:p>
        </p:txBody>
      </p:sp>
      <p:sp>
        <p:nvSpPr>
          <p:cNvPr id="46" name="Google Shape;46;p9"/>
          <p:cNvSpPr txBox="1">
            <a:spLocks noGrp="1"/>
          </p:cNvSpPr>
          <p:nvPr>
            <p:ph type="subTitle" idx="1"/>
          </p:nvPr>
        </p:nvSpPr>
        <p:spPr>
          <a:xfrm>
            <a:off x="292050" y="4184268"/>
            <a:ext cx="4449600" cy="20331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Clr>
                <a:schemeClr val="accent5"/>
              </a:buClr>
              <a:buSzPts val="2600"/>
              <a:buNone/>
              <a:defRPr sz="2600">
                <a:solidFill>
                  <a:schemeClr val="accent5"/>
                </a:solidFill>
              </a:defRPr>
            </a:lvl1pPr>
            <a:lvl2pPr lvl="1" algn="ctr">
              <a:lnSpc>
                <a:spcPct val="100000"/>
              </a:lnSpc>
              <a:spcBef>
                <a:spcPts val="0"/>
              </a:spcBef>
              <a:spcAft>
                <a:spcPts val="0"/>
              </a:spcAft>
              <a:buClr>
                <a:schemeClr val="accent5"/>
              </a:buClr>
              <a:buSzPts val="2600"/>
              <a:buNone/>
              <a:defRPr sz="2600">
                <a:solidFill>
                  <a:schemeClr val="accent5"/>
                </a:solidFill>
              </a:defRPr>
            </a:lvl2pPr>
            <a:lvl3pPr lvl="2" algn="ctr">
              <a:lnSpc>
                <a:spcPct val="100000"/>
              </a:lnSpc>
              <a:spcBef>
                <a:spcPts val="0"/>
              </a:spcBef>
              <a:spcAft>
                <a:spcPts val="0"/>
              </a:spcAft>
              <a:buClr>
                <a:schemeClr val="accent5"/>
              </a:buClr>
              <a:buSzPts val="2600"/>
              <a:buNone/>
              <a:defRPr sz="2600">
                <a:solidFill>
                  <a:schemeClr val="accent5"/>
                </a:solidFill>
              </a:defRPr>
            </a:lvl3pPr>
            <a:lvl4pPr lvl="3" algn="ctr">
              <a:lnSpc>
                <a:spcPct val="100000"/>
              </a:lnSpc>
              <a:spcBef>
                <a:spcPts val="0"/>
              </a:spcBef>
              <a:spcAft>
                <a:spcPts val="0"/>
              </a:spcAft>
              <a:buClr>
                <a:schemeClr val="accent5"/>
              </a:buClr>
              <a:buSzPts val="2600"/>
              <a:buNone/>
              <a:defRPr sz="2600">
                <a:solidFill>
                  <a:schemeClr val="accent5"/>
                </a:solidFill>
              </a:defRPr>
            </a:lvl4pPr>
            <a:lvl5pPr lvl="4" algn="ctr">
              <a:lnSpc>
                <a:spcPct val="100000"/>
              </a:lnSpc>
              <a:spcBef>
                <a:spcPts val="0"/>
              </a:spcBef>
              <a:spcAft>
                <a:spcPts val="0"/>
              </a:spcAft>
              <a:buClr>
                <a:schemeClr val="accent5"/>
              </a:buClr>
              <a:buSzPts val="2600"/>
              <a:buNone/>
              <a:defRPr sz="2600">
                <a:solidFill>
                  <a:schemeClr val="accent5"/>
                </a:solidFill>
              </a:defRPr>
            </a:lvl5pPr>
            <a:lvl6pPr lvl="5" algn="ctr">
              <a:lnSpc>
                <a:spcPct val="100000"/>
              </a:lnSpc>
              <a:spcBef>
                <a:spcPts val="0"/>
              </a:spcBef>
              <a:spcAft>
                <a:spcPts val="0"/>
              </a:spcAft>
              <a:buClr>
                <a:schemeClr val="accent5"/>
              </a:buClr>
              <a:buSzPts val="2600"/>
              <a:buNone/>
              <a:defRPr sz="2600">
                <a:solidFill>
                  <a:schemeClr val="accent5"/>
                </a:solidFill>
              </a:defRPr>
            </a:lvl6pPr>
            <a:lvl7pPr lvl="6" algn="ctr">
              <a:lnSpc>
                <a:spcPct val="100000"/>
              </a:lnSpc>
              <a:spcBef>
                <a:spcPts val="0"/>
              </a:spcBef>
              <a:spcAft>
                <a:spcPts val="0"/>
              </a:spcAft>
              <a:buClr>
                <a:schemeClr val="accent5"/>
              </a:buClr>
              <a:buSzPts val="2600"/>
              <a:buNone/>
              <a:defRPr sz="2600">
                <a:solidFill>
                  <a:schemeClr val="accent5"/>
                </a:solidFill>
              </a:defRPr>
            </a:lvl7pPr>
            <a:lvl8pPr lvl="7" algn="ctr">
              <a:lnSpc>
                <a:spcPct val="100000"/>
              </a:lnSpc>
              <a:spcBef>
                <a:spcPts val="0"/>
              </a:spcBef>
              <a:spcAft>
                <a:spcPts val="0"/>
              </a:spcAft>
              <a:buClr>
                <a:schemeClr val="accent5"/>
              </a:buClr>
              <a:buSzPts val="2600"/>
              <a:buNone/>
              <a:defRPr sz="2600">
                <a:solidFill>
                  <a:schemeClr val="accent5"/>
                </a:solidFill>
              </a:defRPr>
            </a:lvl8pPr>
            <a:lvl9pPr lvl="8" algn="ctr">
              <a:lnSpc>
                <a:spcPct val="100000"/>
              </a:lnSpc>
              <a:spcBef>
                <a:spcPts val="0"/>
              </a:spcBef>
              <a:spcAft>
                <a:spcPts val="0"/>
              </a:spcAft>
              <a:buClr>
                <a:schemeClr val="accent5"/>
              </a:buClr>
              <a:buSzPts val="2600"/>
              <a:buNone/>
              <a:defRPr sz="2600">
                <a:solidFill>
                  <a:schemeClr val="accent5"/>
                </a:solidFill>
              </a:defRPr>
            </a:lvl9pPr>
          </a:lstStyle>
          <a:p>
            <a:endParaRPr/>
          </a:p>
        </p:txBody>
      </p:sp>
      <p:sp>
        <p:nvSpPr>
          <p:cNvPr id="47" name="Google Shape;47;p9"/>
          <p:cNvSpPr txBox="1">
            <a:spLocks noGrp="1"/>
          </p:cNvSpPr>
          <p:nvPr>
            <p:ph type="body" idx="2"/>
          </p:nvPr>
        </p:nvSpPr>
        <p:spPr>
          <a:xfrm>
            <a:off x="5433450" y="1094347"/>
            <a:ext cx="4220700" cy="55836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8" name="Google Shape;48;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51450" y="6397629"/>
            <a:ext cx="6598800" cy="9048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6690" y="692127"/>
            <a:ext cx="9204900" cy="1036800"/>
          </a:xfrm>
          <a:prstGeom prst="rect">
            <a:avLst/>
          </a:prstGeom>
          <a:noFill/>
          <a:ln>
            <a:noFill/>
          </a:ln>
        </p:spPr>
        <p:txBody>
          <a:bodyPr spcFirstLastPara="1" wrap="square" lIns="113100" tIns="113100" rIns="113100" bIns="113100" anchor="b" anchorCtr="0">
            <a:noAutofit/>
          </a:bodyPr>
          <a:lstStyle>
            <a:lvl1pPr lvl="0">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1pPr>
            <a:lvl2pPr lvl="1">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2pPr>
            <a:lvl3pPr lvl="2">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3pPr>
            <a:lvl4pPr lvl="3">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4pPr>
            <a:lvl5pPr lvl="4">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5pPr>
            <a:lvl6pPr lvl="5">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6pPr>
            <a:lvl7pPr lvl="6">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7pPr>
            <a:lvl8pPr lvl="7">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8pPr>
            <a:lvl9pPr lvl="8">
              <a:spcBef>
                <a:spcPts val="0"/>
              </a:spcBef>
              <a:spcAft>
                <a:spcPts val="0"/>
              </a:spcAft>
              <a:buClr>
                <a:schemeClr val="dk1"/>
              </a:buClr>
              <a:buSzPts val="3700"/>
              <a:buFont typeface="Roboto Slab"/>
              <a:buNone/>
              <a:defRPr sz="37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6690" y="2251290"/>
            <a:ext cx="9204900" cy="46527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1"/>
              </a:buClr>
              <a:buSzPts val="2200"/>
              <a:buFont typeface="Roboto"/>
              <a:buChar char="●"/>
              <a:defRPr sz="2200">
                <a:solidFill>
                  <a:schemeClr val="dk1"/>
                </a:solidFill>
                <a:latin typeface="Roboto"/>
                <a:ea typeface="Roboto"/>
                <a:cs typeface="Roboto"/>
                <a:sym typeface="Roboto"/>
              </a:defRPr>
            </a:lvl1pPr>
            <a:lvl2pPr marL="914400" lvl="1" indent="-33655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2pPr>
            <a:lvl3pPr marL="1371600" lvl="2" indent="-33655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3pPr>
            <a:lvl4pPr marL="1828800" lvl="3" indent="-33655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4pPr>
            <a:lvl5pPr marL="2286000" lvl="4" indent="-33655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5pPr>
            <a:lvl6pPr marL="2743200" lvl="5" indent="-33655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6pPr>
            <a:lvl7pPr marL="3200400" lvl="6" indent="-33655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7pPr>
            <a:lvl8pPr marL="3657600" lvl="7" indent="-336550">
              <a:lnSpc>
                <a:spcPct val="115000"/>
              </a:lnSpc>
              <a:spcBef>
                <a:spcPts val="2000"/>
              </a:spcBef>
              <a:spcAft>
                <a:spcPts val="0"/>
              </a:spcAft>
              <a:buClr>
                <a:schemeClr val="dk1"/>
              </a:buClr>
              <a:buSzPts val="1700"/>
              <a:buFont typeface="Roboto"/>
              <a:buChar char="○"/>
              <a:defRPr sz="1700">
                <a:solidFill>
                  <a:schemeClr val="dk1"/>
                </a:solidFill>
                <a:latin typeface="Roboto"/>
                <a:ea typeface="Roboto"/>
                <a:cs typeface="Roboto"/>
                <a:sym typeface="Roboto"/>
              </a:defRPr>
            </a:lvl8pPr>
            <a:lvl9pPr marL="4114800" lvl="8" indent="-336550">
              <a:lnSpc>
                <a:spcPct val="115000"/>
              </a:lnSpc>
              <a:spcBef>
                <a:spcPts val="2000"/>
              </a:spcBef>
              <a:spcAft>
                <a:spcPts val="2000"/>
              </a:spcAft>
              <a:buClr>
                <a:schemeClr val="dk1"/>
              </a:buClr>
              <a:buSzPts val="1700"/>
              <a:buFont typeface="Roboto"/>
              <a:buChar char="■"/>
              <a:defRPr sz="17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1"/>
                </a:solidFill>
                <a:latin typeface="Roboto"/>
                <a:ea typeface="Roboto"/>
                <a:cs typeface="Roboto"/>
                <a:sym typeface="Roboto"/>
              </a:defRPr>
            </a:lvl1pPr>
            <a:lvl2pPr lvl="1" algn="r">
              <a:buNone/>
              <a:defRPr sz="1200">
                <a:solidFill>
                  <a:schemeClr val="dk1"/>
                </a:solidFill>
                <a:latin typeface="Roboto"/>
                <a:ea typeface="Roboto"/>
                <a:cs typeface="Roboto"/>
                <a:sym typeface="Roboto"/>
              </a:defRPr>
            </a:lvl2pPr>
            <a:lvl3pPr lvl="2" algn="r">
              <a:buNone/>
              <a:defRPr sz="1200">
                <a:solidFill>
                  <a:schemeClr val="dk1"/>
                </a:solidFill>
                <a:latin typeface="Roboto"/>
                <a:ea typeface="Roboto"/>
                <a:cs typeface="Roboto"/>
                <a:sym typeface="Roboto"/>
              </a:defRPr>
            </a:lvl3pPr>
            <a:lvl4pPr lvl="3" algn="r">
              <a:buNone/>
              <a:defRPr sz="1200">
                <a:solidFill>
                  <a:schemeClr val="dk1"/>
                </a:solidFill>
                <a:latin typeface="Roboto"/>
                <a:ea typeface="Roboto"/>
                <a:cs typeface="Roboto"/>
                <a:sym typeface="Roboto"/>
              </a:defRPr>
            </a:lvl4pPr>
            <a:lvl5pPr lvl="4" algn="r">
              <a:buNone/>
              <a:defRPr sz="1200">
                <a:solidFill>
                  <a:schemeClr val="dk1"/>
                </a:solidFill>
                <a:latin typeface="Roboto"/>
                <a:ea typeface="Roboto"/>
                <a:cs typeface="Roboto"/>
                <a:sym typeface="Roboto"/>
              </a:defRPr>
            </a:lvl5pPr>
            <a:lvl6pPr lvl="5" algn="r">
              <a:buNone/>
              <a:defRPr sz="1200">
                <a:solidFill>
                  <a:schemeClr val="dk1"/>
                </a:solidFill>
                <a:latin typeface="Roboto"/>
                <a:ea typeface="Roboto"/>
                <a:cs typeface="Roboto"/>
                <a:sym typeface="Roboto"/>
              </a:defRPr>
            </a:lvl6pPr>
            <a:lvl7pPr lvl="6" algn="r">
              <a:buNone/>
              <a:defRPr sz="1200">
                <a:solidFill>
                  <a:schemeClr val="dk1"/>
                </a:solidFill>
                <a:latin typeface="Roboto"/>
                <a:ea typeface="Roboto"/>
                <a:cs typeface="Roboto"/>
                <a:sym typeface="Roboto"/>
              </a:defRPr>
            </a:lvl7pPr>
            <a:lvl8pPr lvl="7" algn="r">
              <a:buNone/>
              <a:defRPr sz="1200">
                <a:solidFill>
                  <a:schemeClr val="dk1"/>
                </a:solidFill>
                <a:latin typeface="Roboto"/>
                <a:ea typeface="Roboto"/>
                <a:cs typeface="Roboto"/>
                <a:sym typeface="Roboto"/>
              </a:defRPr>
            </a:lvl8pPr>
            <a:lvl9pPr lvl="8" algn="r">
              <a:buNone/>
              <a:defRPr sz="12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4.xml"/><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9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0.xml"/><Relationship Id="rId1" Type="http://schemas.openxmlformats.org/officeDocument/2006/relationships/slideLayout" Target="../slideLayouts/slideLayout11.xml"/><Relationship Id="rId4" Type="http://schemas.openxmlformats.org/officeDocument/2006/relationships/image" Target="../media/image39.jpg"/></Relationships>
</file>

<file path=ppt/slides/_rels/slide9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3.xml"/><Relationship Id="rId1" Type="http://schemas.openxmlformats.org/officeDocument/2006/relationships/slideLayout" Target="../slideLayouts/slideLayout11.xml"/><Relationship Id="rId4" Type="http://schemas.openxmlformats.org/officeDocument/2006/relationships/image" Target="../media/image42.jpg"/></Relationships>
</file>

<file path=ppt/slides/_rels/slide9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528825" y="2667036"/>
            <a:ext cx="9044400" cy="13713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t>ln the name of God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2"/>
          <p:cNvPicPr preferRelativeResize="0"/>
          <p:nvPr/>
        </p:nvPicPr>
        <p:blipFill>
          <a:blip r:embed="rId3">
            <a:alphaModFix/>
          </a:blip>
          <a:stretch>
            <a:fillRect/>
          </a:stretch>
        </p:blipFill>
        <p:spPr>
          <a:xfrm>
            <a:off x="152400" y="152400"/>
            <a:ext cx="7938475" cy="7467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3"/>
          <p:cNvPicPr preferRelativeResize="0"/>
          <p:nvPr/>
        </p:nvPicPr>
        <p:blipFill>
          <a:blip r:embed="rId3">
            <a:alphaModFix/>
          </a:blip>
          <a:stretch>
            <a:fillRect/>
          </a:stretch>
        </p:blipFill>
        <p:spPr>
          <a:xfrm>
            <a:off x="152400" y="152400"/>
            <a:ext cx="8915400" cy="5734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4"/>
          <p:cNvPicPr preferRelativeResize="0"/>
          <p:nvPr/>
        </p:nvPicPr>
        <p:blipFill>
          <a:blip r:embed="rId3">
            <a:alphaModFix/>
          </a:blip>
          <a:stretch>
            <a:fillRect/>
          </a:stretch>
        </p:blipFill>
        <p:spPr>
          <a:xfrm>
            <a:off x="758730" y="1459863"/>
            <a:ext cx="8001000" cy="521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5"/>
          <p:cNvPicPr preferRelativeResize="0"/>
          <p:nvPr/>
        </p:nvPicPr>
        <p:blipFill>
          <a:blip r:embed="rId3">
            <a:alphaModFix/>
          </a:blip>
          <a:stretch>
            <a:fillRect/>
          </a:stretch>
        </p:blipFill>
        <p:spPr>
          <a:xfrm>
            <a:off x="152400" y="1907100"/>
            <a:ext cx="9700725" cy="3122350"/>
          </a:xfrm>
          <a:prstGeom prst="rect">
            <a:avLst/>
          </a:prstGeom>
          <a:noFill/>
          <a:ln>
            <a:noFill/>
          </a:ln>
        </p:spPr>
      </p:pic>
      <p:sp>
        <p:nvSpPr>
          <p:cNvPr id="172" name="Google Shape;172;p25"/>
          <p:cNvSpPr txBox="1"/>
          <p:nvPr/>
        </p:nvSpPr>
        <p:spPr>
          <a:xfrm>
            <a:off x="351052" y="526285"/>
            <a:ext cx="8046600" cy="11082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FFFF00"/>
              </a:buClr>
              <a:buSzPts val="3000"/>
              <a:buFont typeface="Roboto"/>
              <a:buChar char="●"/>
            </a:pPr>
            <a:r>
              <a:rPr lang="en" sz="3000" b="1">
                <a:solidFill>
                  <a:srgbClr val="FFFF00"/>
                </a:solidFill>
                <a:latin typeface="Roboto"/>
                <a:ea typeface="Roboto"/>
                <a:cs typeface="Roboto"/>
                <a:sym typeface="Roboto"/>
              </a:rPr>
              <a:t>Glycemic  control :goals of therapy  and monitoring:</a:t>
            </a:r>
            <a:endParaRPr sz="3000" b="1">
              <a:solidFill>
                <a:srgbClr val="FFFF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a:blip r:embed="rId3">
            <a:alphaModFix/>
          </a:blip>
          <a:stretch>
            <a:fillRect/>
          </a:stretch>
        </p:blipFill>
        <p:spPr>
          <a:xfrm>
            <a:off x="152400" y="152400"/>
            <a:ext cx="5595025" cy="7467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p:nvPr/>
        </p:nvSpPr>
        <p:spPr>
          <a:xfrm>
            <a:off x="1110541" y="1107500"/>
            <a:ext cx="7598700" cy="15315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The recommended target HbA1c in nonpregnant adults by the </a:t>
            </a:r>
            <a:r>
              <a:rPr lang="en" sz="2200">
                <a:solidFill>
                  <a:srgbClr val="FFFF00"/>
                </a:solidFill>
                <a:latin typeface="Roboto"/>
                <a:ea typeface="Roboto"/>
                <a:cs typeface="Roboto"/>
                <a:sym typeface="Roboto"/>
              </a:rPr>
              <a:t>(ADA) is ≤7%.</a:t>
            </a:r>
            <a:r>
              <a:rPr lang="en" sz="2200">
                <a:solidFill>
                  <a:srgbClr val="EFEFEF"/>
                </a:solidFill>
                <a:latin typeface="Roboto"/>
                <a:ea typeface="Roboto"/>
                <a:cs typeface="Roboto"/>
                <a:sym typeface="Roboto"/>
              </a:rPr>
              <a:t> The ADA supports higher targets  </a:t>
            </a:r>
            <a:r>
              <a:rPr lang="en" sz="2200">
                <a:solidFill>
                  <a:srgbClr val="FFFF00"/>
                </a:solidFill>
                <a:latin typeface="Roboto"/>
                <a:ea typeface="Roboto"/>
                <a:cs typeface="Roboto"/>
                <a:sym typeface="Roboto"/>
              </a:rPr>
              <a:t>(&lt;8%) forselect patients, </a:t>
            </a:r>
            <a:r>
              <a:rPr lang="en" sz="2200">
                <a:solidFill>
                  <a:srgbClr val="FFFFFF"/>
                </a:solidFill>
                <a:latin typeface="Roboto"/>
                <a:ea typeface="Roboto"/>
                <a:cs typeface="Roboto"/>
                <a:sym typeface="Roboto"/>
              </a:rPr>
              <a:t>such as those with shorter life</a:t>
            </a:r>
            <a:endParaRPr sz="2200">
              <a:solidFill>
                <a:srgbClr val="FFFFFF"/>
              </a:solidFill>
              <a:latin typeface="Roboto"/>
              <a:ea typeface="Roboto"/>
              <a:cs typeface="Roboto"/>
              <a:sym typeface="Roboto"/>
            </a:endParaRPr>
          </a:p>
          <a:p>
            <a:pPr marL="914400" lvl="0" indent="0" algn="l" rtl="0">
              <a:spcBef>
                <a:spcPts val="0"/>
              </a:spcBef>
              <a:spcAft>
                <a:spcPts val="0"/>
              </a:spcAft>
              <a:buNone/>
            </a:pPr>
            <a:endParaRPr sz="2200">
              <a:solidFill>
                <a:srgbClr val="EFEFEF"/>
              </a:solidFill>
              <a:latin typeface="Roboto"/>
              <a:ea typeface="Roboto"/>
              <a:cs typeface="Roboto"/>
              <a:sym typeface="Roboto"/>
            </a:endParaRPr>
          </a:p>
        </p:txBody>
      </p:sp>
      <p:sp>
        <p:nvSpPr>
          <p:cNvPr id="183" name="Google Shape;183;p27"/>
          <p:cNvSpPr txBox="1"/>
          <p:nvPr/>
        </p:nvSpPr>
        <p:spPr>
          <a:xfrm>
            <a:off x="1005904" y="46592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84" name="Google Shape;184;p27"/>
          <p:cNvSpPr txBox="1"/>
          <p:nvPr/>
        </p:nvSpPr>
        <p:spPr>
          <a:xfrm>
            <a:off x="1572803" y="2137252"/>
            <a:ext cx="8046600" cy="119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EFEFEF"/>
                </a:solidFill>
                <a:latin typeface="Roboto"/>
                <a:ea typeface="Roboto"/>
                <a:cs typeface="Roboto"/>
                <a:sym typeface="Roboto"/>
              </a:rPr>
              <a:t>expectancies, a history of severe hypoglycemia, extensive</a:t>
            </a:r>
            <a:endParaRPr sz="2200">
              <a:solidFill>
                <a:srgbClr val="EFEFEF"/>
              </a:solidFill>
              <a:latin typeface="Roboto"/>
              <a:ea typeface="Roboto"/>
              <a:cs typeface="Roboto"/>
              <a:sym typeface="Roboto"/>
            </a:endParaRPr>
          </a:p>
          <a:p>
            <a:pPr marL="0" lvl="0" indent="0" algn="l" rtl="0">
              <a:spcBef>
                <a:spcPts val="0"/>
              </a:spcBef>
              <a:spcAft>
                <a:spcPts val="0"/>
              </a:spcAft>
              <a:buNone/>
            </a:pPr>
            <a:r>
              <a:rPr lang="en" sz="2200">
                <a:solidFill>
                  <a:srgbClr val="EFEFEF"/>
                </a:solidFill>
                <a:latin typeface="Roboto"/>
                <a:ea typeface="Roboto"/>
                <a:cs typeface="Roboto"/>
                <a:sym typeface="Roboto"/>
              </a:rPr>
              <a:t>comorbidities, and advanced complications. An HbA1c</a:t>
            </a:r>
            <a:endParaRPr sz="2200">
              <a:solidFill>
                <a:srgbClr val="EFEFEF"/>
              </a:solidFill>
              <a:latin typeface="Roboto"/>
              <a:ea typeface="Roboto"/>
              <a:cs typeface="Roboto"/>
              <a:sym typeface="Roboto"/>
            </a:endParaRPr>
          </a:p>
          <a:p>
            <a:pPr marL="0" lvl="0" indent="0" algn="l" rtl="0">
              <a:spcBef>
                <a:spcPts val="0"/>
              </a:spcBef>
              <a:spcAft>
                <a:spcPts val="0"/>
              </a:spcAft>
              <a:buNone/>
            </a:pPr>
            <a:r>
              <a:rPr lang="en" sz="2200">
                <a:solidFill>
                  <a:srgbClr val="EFEFEF"/>
                </a:solidFill>
                <a:latin typeface="Roboto"/>
                <a:ea typeface="Roboto"/>
                <a:cs typeface="Roboto"/>
                <a:sym typeface="Roboto"/>
              </a:rPr>
              <a:t>goal </a:t>
            </a:r>
            <a:r>
              <a:rPr lang="en" sz="2200">
                <a:solidFill>
                  <a:srgbClr val="FFFF00"/>
                </a:solidFill>
                <a:latin typeface="Roboto"/>
                <a:ea typeface="Roboto"/>
                <a:cs typeface="Roboto"/>
                <a:sym typeface="Roboto"/>
              </a:rPr>
              <a:t>of &lt;6.5%</a:t>
            </a:r>
            <a:r>
              <a:rPr lang="en" sz="2200">
                <a:solidFill>
                  <a:srgbClr val="EFEFEF"/>
                </a:solidFill>
                <a:latin typeface="Roboto"/>
                <a:ea typeface="Roboto"/>
                <a:cs typeface="Roboto"/>
                <a:sym typeface="Roboto"/>
              </a:rPr>
              <a:t> may be appropriate for certain populations</a:t>
            </a:r>
            <a:endParaRPr sz="2200">
              <a:solidFill>
                <a:srgbClr val="EFEFEF"/>
              </a:solidFill>
              <a:latin typeface="Roboto"/>
              <a:ea typeface="Roboto"/>
              <a:cs typeface="Roboto"/>
              <a:sym typeface="Roboto"/>
            </a:endParaRPr>
          </a:p>
        </p:txBody>
      </p:sp>
      <p:sp>
        <p:nvSpPr>
          <p:cNvPr id="185" name="Google Shape;185;p27"/>
          <p:cNvSpPr txBox="1"/>
          <p:nvPr/>
        </p:nvSpPr>
        <p:spPr>
          <a:xfrm>
            <a:off x="1110554" y="3625508"/>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(DCCT/EDIC) study showed</a:t>
            </a:r>
            <a:endParaRPr sz="2200">
              <a:solidFill>
                <a:srgbClr val="EFEFEF"/>
              </a:solidFill>
              <a:latin typeface="Roboto"/>
              <a:ea typeface="Roboto"/>
              <a:cs typeface="Roboto"/>
              <a:sym typeface="Roboto"/>
            </a:endParaRPr>
          </a:p>
        </p:txBody>
      </p:sp>
      <p:sp>
        <p:nvSpPr>
          <p:cNvPr id="186" name="Google Shape;186;p27"/>
          <p:cNvSpPr txBox="1"/>
          <p:nvPr/>
        </p:nvSpPr>
        <p:spPr>
          <a:xfrm>
            <a:off x="1110554" y="4259908"/>
            <a:ext cx="8046600" cy="1194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Kumamoto Study, the United Kingdom Prospective Diabetes Study (UKPDS):</a:t>
            </a:r>
            <a:endParaRPr sz="2200">
              <a:solidFill>
                <a:srgbClr val="EFEFEF"/>
              </a:solidFill>
              <a:latin typeface="Roboto"/>
              <a:ea typeface="Roboto"/>
              <a:cs typeface="Roboto"/>
              <a:sym typeface="Roboto"/>
            </a:endParaRPr>
          </a:p>
          <a:p>
            <a:pPr marL="457200" lvl="0" indent="0" algn="l" rtl="0">
              <a:spcBef>
                <a:spcPts val="0"/>
              </a:spcBef>
              <a:spcAft>
                <a:spcPts val="0"/>
              </a:spcAft>
              <a:buNone/>
            </a:pPr>
            <a:endParaRPr sz="2200">
              <a:solidFill>
                <a:srgbClr val="EFEFEF"/>
              </a:solidFill>
              <a:latin typeface="Roboto"/>
              <a:ea typeface="Roboto"/>
              <a:cs typeface="Roboto"/>
              <a:sym typeface="Roboto"/>
            </a:endParaRPr>
          </a:p>
        </p:txBody>
      </p:sp>
      <p:sp>
        <p:nvSpPr>
          <p:cNvPr id="187" name="Google Shape;187;p27"/>
          <p:cNvSpPr txBox="1"/>
          <p:nvPr/>
        </p:nvSpPr>
        <p:spPr>
          <a:xfrm>
            <a:off x="1110554" y="5133408"/>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F3F3F3"/>
              </a:buClr>
              <a:buSzPts val="2200"/>
              <a:buFont typeface="Roboto"/>
              <a:buChar char="●"/>
            </a:pPr>
            <a:r>
              <a:rPr lang="en" sz="2200">
                <a:solidFill>
                  <a:srgbClr val="F3F3F3"/>
                </a:solidFill>
                <a:latin typeface="Roboto"/>
                <a:ea typeface="Roboto"/>
                <a:cs typeface="Roboto"/>
                <a:sym typeface="Roboto"/>
              </a:rPr>
              <a:t>(ADVANCE)</a:t>
            </a:r>
            <a:endParaRPr sz="2200">
              <a:solidFill>
                <a:srgbClr val="F3F3F3"/>
              </a:solidFill>
              <a:latin typeface="Roboto"/>
              <a:ea typeface="Roboto"/>
              <a:cs typeface="Roboto"/>
              <a:sym typeface="Roboto"/>
            </a:endParaRPr>
          </a:p>
        </p:txBody>
      </p:sp>
      <p:sp>
        <p:nvSpPr>
          <p:cNvPr id="188" name="Google Shape;188;p27"/>
          <p:cNvSpPr txBox="1"/>
          <p:nvPr/>
        </p:nvSpPr>
        <p:spPr>
          <a:xfrm>
            <a:off x="1110552" y="5757983"/>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(ACCORD)</a:t>
            </a:r>
            <a:endParaRPr sz="2200">
              <a:solidFill>
                <a:srgbClr val="EFEFEF"/>
              </a:solidFill>
              <a:latin typeface="Roboto"/>
              <a:ea typeface="Roboto"/>
              <a:cs typeface="Roboto"/>
              <a:sym typeface="Roboto"/>
            </a:endParaRPr>
          </a:p>
        </p:txBody>
      </p:sp>
      <p:sp>
        <p:nvSpPr>
          <p:cNvPr id="189" name="Google Shape;189;p27"/>
          <p:cNvSpPr txBox="1"/>
          <p:nvPr/>
        </p:nvSpPr>
        <p:spPr>
          <a:xfrm>
            <a:off x="1110550" y="6382550"/>
            <a:ext cx="83154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(VADT)</a:t>
            </a:r>
            <a:endParaRPr sz="2200">
              <a:solidFill>
                <a:srgbClr val="EFEFE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781633" y="1073938"/>
            <a:ext cx="80466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EFEFEF"/>
                </a:solidFill>
                <a:latin typeface="Roboto"/>
                <a:ea typeface="Roboto"/>
                <a:cs typeface="Roboto"/>
                <a:sym typeface="Roboto"/>
              </a:rPr>
              <a:t>But the fact is that at the time of these studies, SGLT2 inhibitor and GLP1 AGONIST were still </a:t>
            </a:r>
            <a:r>
              <a:rPr lang="en" sz="2400">
                <a:solidFill>
                  <a:srgbClr val="FFFF00"/>
                </a:solidFill>
                <a:latin typeface="Roboto"/>
                <a:ea typeface="Roboto"/>
                <a:cs typeface="Roboto"/>
                <a:sym typeface="Roboto"/>
              </a:rPr>
              <a:t>not approved.</a:t>
            </a:r>
            <a:endParaRPr sz="2400">
              <a:solidFill>
                <a:srgbClr val="FFFF00"/>
              </a:solidFill>
              <a:latin typeface="Roboto"/>
              <a:ea typeface="Roboto"/>
              <a:cs typeface="Roboto"/>
              <a:sym typeface="Roboto"/>
            </a:endParaRPr>
          </a:p>
        </p:txBody>
      </p:sp>
      <p:sp>
        <p:nvSpPr>
          <p:cNvPr id="195" name="Google Shape;195;p28"/>
          <p:cNvSpPr txBox="1"/>
          <p:nvPr/>
        </p:nvSpPr>
        <p:spPr>
          <a:xfrm>
            <a:off x="1006829" y="3416808"/>
            <a:ext cx="8046600" cy="550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EFEFEF"/>
              </a:buClr>
              <a:buSzPts val="2400"/>
              <a:buFont typeface="Roboto"/>
              <a:buChar char="●"/>
            </a:pPr>
            <a:r>
              <a:rPr lang="en" sz="2400">
                <a:solidFill>
                  <a:srgbClr val="EFEFEF"/>
                </a:solidFill>
                <a:latin typeface="Roboto"/>
                <a:ea typeface="Roboto"/>
                <a:cs typeface="Roboto"/>
                <a:sym typeface="Roboto"/>
              </a:rPr>
              <a:t>Base on  Guidelines from KDIGO:</a:t>
            </a:r>
            <a:endParaRPr sz="2400">
              <a:solidFill>
                <a:srgbClr val="EFEFEF"/>
              </a:solidFill>
              <a:latin typeface="Roboto"/>
              <a:ea typeface="Roboto"/>
              <a:cs typeface="Roboto"/>
              <a:sym typeface="Roboto"/>
            </a:endParaRPr>
          </a:p>
        </p:txBody>
      </p:sp>
      <p:sp>
        <p:nvSpPr>
          <p:cNvPr id="196" name="Google Shape;196;p28"/>
          <p:cNvSpPr txBox="1"/>
          <p:nvPr/>
        </p:nvSpPr>
        <p:spPr>
          <a:xfrm>
            <a:off x="1317041" y="4123087"/>
            <a:ext cx="8046600" cy="1647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EFEFEF"/>
              </a:buClr>
              <a:buSzPts val="2400"/>
              <a:buFont typeface="Roboto"/>
              <a:buChar char="●"/>
            </a:pPr>
            <a:r>
              <a:rPr lang="en" sz="2400">
                <a:solidFill>
                  <a:srgbClr val="EFEFEF"/>
                </a:solidFill>
                <a:latin typeface="Roboto"/>
                <a:ea typeface="Roboto"/>
                <a:cs typeface="Roboto"/>
                <a:sym typeface="Roboto"/>
              </a:rPr>
              <a:t>there are insufficient data from clinical trials regarding the ideal glycemic control target in patients with CKD stage 3 or worse.</a:t>
            </a:r>
            <a:endParaRPr sz="2400">
              <a:solidFill>
                <a:srgbClr val="EFEFEF"/>
              </a:solidFill>
              <a:latin typeface="Roboto"/>
              <a:ea typeface="Roboto"/>
              <a:cs typeface="Roboto"/>
              <a:sym typeface="Roboto"/>
            </a:endParaRPr>
          </a:p>
          <a:p>
            <a:pPr marL="457200" lvl="0" indent="0" algn="l" rtl="0">
              <a:spcBef>
                <a:spcPts val="0"/>
              </a:spcBef>
              <a:spcAft>
                <a:spcPts val="0"/>
              </a:spcAft>
              <a:buNone/>
            </a:pPr>
            <a:endParaRPr sz="2400">
              <a:solidFill>
                <a:srgbClr val="EFEFEF"/>
              </a:solidFill>
              <a:latin typeface="Roboto"/>
              <a:ea typeface="Roboto"/>
              <a:cs typeface="Roboto"/>
              <a:sym typeface="Roboto"/>
            </a:endParaRPr>
          </a:p>
        </p:txBody>
      </p:sp>
      <p:sp>
        <p:nvSpPr>
          <p:cNvPr id="197" name="Google Shape;197;p28"/>
          <p:cNvSpPr txBox="1"/>
          <p:nvPr/>
        </p:nvSpPr>
        <p:spPr>
          <a:xfrm>
            <a:off x="1538700" y="5028600"/>
            <a:ext cx="85197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rgbClr val="EFEFEF"/>
              </a:solidFill>
            </a:endParaRPr>
          </a:p>
          <a:p>
            <a:pPr marL="0" lvl="0" indent="0" algn="l" rtl="0">
              <a:spcBef>
                <a:spcPts val="0"/>
              </a:spcBef>
              <a:spcAft>
                <a:spcPts val="0"/>
              </a:spcAft>
              <a:buNone/>
            </a:pPr>
            <a:endParaRPr sz="2400">
              <a:solidFill>
                <a:srgbClr val="EFEFE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p:nvPr/>
        </p:nvSpPr>
        <p:spPr>
          <a:xfrm>
            <a:off x="813697" y="786858"/>
            <a:ext cx="8046600" cy="27438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EFEFEF"/>
              </a:buClr>
              <a:buSzPts val="2400"/>
              <a:buChar char="●"/>
            </a:pPr>
            <a:r>
              <a:rPr lang="en" sz="2400">
                <a:solidFill>
                  <a:srgbClr val="EFEFEF"/>
                </a:solidFill>
              </a:rPr>
              <a:t> patients with diabetes and kidney failure treated by</a:t>
            </a:r>
            <a:endParaRPr sz="2400">
              <a:solidFill>
                <a:srgbClr val="EFEFEF"/>
              </a:solidFill>
            </a:endParaRPr>
          </a:p>
          <a:p>
            <a:pPr marL="457200" lvl="0" indent="-381000" algn="l" rtl="0">
              <a:spcBef>
                <a:spcPts val="0"/>
              </a:spcBef>
              <a:spcAft>
                <a:spcPts val="0"/>
              </a:spcAft>
              <a:buClr>
                <a:srgbClr val="EFEFEF"/>
              </a:buClr>
              <a:buSzPts val="2400"/>
              <a:buChar char="●"/>
            </a:pPr>
            <a:r>
              <a:rPr lang="en" sz="2400">
                <a:solidFill>
                  <a:srgbClr val="FFFF00"/>
                </a:solidFill>
              </a:rPr>
              <a:t>kidney replacement</a:t>
            </a:r>
            <a:r>
              <a:rPr lang="en" sz="2400">
                <a:solidFill>
                  <a:srgbClr val="EFEFEF"/>
                </a:solidFill>
              </a:rPr>
              <a:t> therapy benefit most from maintaining their HbA1c levels in </a:t>
            </a:r>
            <a:r>
              <a:rPr lang="en" sz="2400">
                <a:solidFill>
                  <a:srgbClr val="FFFF00"/>
                </a:solidFill>
              </a:rPr>
              <a:t>the 7% to 8% rang</a:t>
            </a:r>
            <a:r>
              <a:rPr lang="en" sz="2400">
                <a:solidFill>
                  <a:srgbClr val="EFEFEF"/>
                </a:solidFill>
              </a:rPr>
              <a:t>e</a:t>
            </a:r>
            <a:endParaRPr sz="2400">
              <a:solidFill>
                <a:srgbClr val="EFEFEF"/>
              </a:solidFill>
            </a:endParaRPr>
          </a:p>
          <a:p>
            <a:pPr marL="457200" lvl="0" indent="-381000" algn="l" rtl="0">
              <a:spcBef>
                <a:spcPts val="0"/>
              </a:spcBef>
              <a:spcAft>
                <a:spcPts val="0"/>
              </a:spcAft>
              <a:buClr>
                <a:srgbClr val="EFEFEF"/>
              </a:buClr>
              <a:buSzPts val="2400"/>
              <a:buChar char="●"/>
            </a:pPr>
            <a:r>
              <a:rPr lang="en" sz="2400">
                <a:solidFill>
                  <a:srgbClr val="EFEFEF"/>
                </a:solidFill>
              </a:rPr>
              <a:t>as </a:t>
            </a:r>
            <a:r>
              <a:rPr lang="en" sz="2400">
                <a:solidFill>
                  <a:srgbClr val="FFFF00"/>
                </a:solidFill>
              </a:rPr>
              <a:t>HbA1clevels above 8% or below 7% carry increased risks of allcause and CVD mortality</a:t>
            </a:r>
            <a:endParaRPr sz="2400">
              <a:solidFill>
                <a:srgbClr val="FFFF00"/>
              </a:solidFill>
            </a:endParaRPr>
          </a:p>
          <a:p>
            <a:pPr marL="457200" lvl="0" indent="0" algn="l" rtl="0">
              <a:spcBef>
                <a:spcPts val="0"/>
              </a:spcBef>
              <a:spcAft>
                <a:spcPts val="0"/>
              </a:spcAft>
              <a:buNone/>
            </a:pPr>
            <a:endParaRPr sz="2400">
              <a:solidFill>
                <a:srgbClr val="EFEFEF"/>
              </a:solidFill>
            </a:endParaRPr>
          </a:p>
          <a:p>
            <a:pPr marL="0" lvl="0" indent="0" algn="l" rtl="0">
              <a:spcBef>
                <a:spcPts val="0"/>
              </a:spcBef>
              <a:spcAft>
                <a:spcPts val="0"/>
              </a:spcAft>
              <a:buNone/>
            </a:pPr>
            <a:r>
              <a:rPr lang="en" sz="2400">
                <a:solidFill>
                  <a:srgbClr val="EFEFEF"/>
                </a:solidFill>
              </a:rPr>
              <a:t> </a:t>
            </a:r>
            <a:endParaRPr>
              <a:latin typeface="Roboto"/>
              <a:ea typeface="Roboto"/>
              <a:cs typeface="Roboto"/>
              <a:sym typeface="Roboto"/>
            </a:endParaRPr>
          </a:p>
        </p:txBody>
      </p:sp>
      <p:sp>
        <p:nvSpPr>
          <p:cNvPr id="203" name="Google Shape;203;p29"/>
          <p:cNvSpPr txBox="1"/>
          <p:nvPr/>
        </p:nvSpPr>
        <p:spPr>
          <a:xfrm>
            <a:off x="4026856" y="3562949"/>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But</a:t>
            </a:r>
            <a:endParaRPr sz="3000" b="1">
              <a:solidFill>
                <a:srgbClr val="FFFF00"/>
              </a:solidFill>
              <a:latin typeface="Roboto"/>
              <a:ea typeface="Roboto"/>
              <a:cs typeface="Roboto"/>
              <a:sym typeface="Roboto"/>
            </a:endParaRPr>
          </a:p>
        </p:txBody>
      </p:sp>
      <p:sp>
        <p:nvSpPr>
          <p:cNvPr id="204" name="Google Shape;204;p29"/>
          <p:cNvSpPr txBox="1"/>
          <p:nvPr/>
        </p:nvSpPr>
        <p:spPr>
          <a:xfrm>
            <a:off x="1207315" y="4741817"/>
            <a:ext cx="80466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Based on the 6 questions and answers, the goals of A1c in these patients should be individual</a:t>
            </a:r>
            <a:endParaRPr sz="2400">
              <a:solidFill>
                <a:srgbClr val="FFFF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0"/>
          <p:cNvPicPr preferRelativeResize="0"/>
          <p:nvPr/>
        </p:nvPicPr>
        <p:blipFill>
          <a:blip r:embed="rId3">
            <a:alphaModFix/>
          </a:blip>
          <a:stretch>
            <a:fillRect/>
          </a:stretch>
        </p:blipFill>
        <p:spPr>
          <a:xfrm>
            <a:off x="536625" y="2432350"/>
            <a:ext cx="8783950" cy="4769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1"/>
          <p:cNvPicPr preferRelativeResize="0"/>
          <p:nvPr/>
        </p:nvPicPr>
        <p:blipFill>
          <a:blip r:embed="rId3">
            <a:alphaModFix/>
          </a:blip>
          <a:stretch>
            <a:fillRect/>
          </a:stretch>
        </p:blipFill>
        <p:spPr>
          <a:xfrm>
            <a:off x="152400" y="152400"/>
            <a:ext cx="5595025" cy="746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
        <p:cNvGrpSpPr/>
        <p:nvPr/>
      </p:nvGrpSpPr>
      <p:grpSpPr>
        <a:xfrm>
          <a:off x="0" y="0"/>
          <a:ext cx="0" cy="0"/>
          <a:chOff x="0" y="0"/>
          <a:chExt cx="0" cy="0"/>
        </a:xfrm>
      </p:grpSpPr>
      <p:grpSp>
        <p:nvGrpSpPr>
          <p:cNvPr id="68" name="Google Shape;68;p14"/>
          <p:cNvGrpSpPr/>
          <p:nvPr/>
        </p:nvGrpSpPr>
        <p:grpSpPr>
          <a:xfrm>
            <a:off x="675000" y="691875"/>
            <a:ext cx="8708400" cy="6414000"/>
            <a:chOff x="675000" y="691875"/>
            <a:chExt cx="8708400" cy="6414000"/>
          </a:xfrm>
        </p:grpSpPr>
        <p:grpSp>
          <p:nvGrpSpPr>
            <p:cNvPr id="69" name="Google Shape;69;p14"/>
            <p:cNvGrpSpPr/>
            <p:nvPr/>
          </p:nvGrpSpPr>
          <p:grpSpPr>
            <a:xfrm>
              <a:off x="675000" y="691875"/>
              <a:ext cx="8708400" cy="6414000"/>
              <a:chOff x="675000" y="691875"/>
              <a:chExt cx="8708400" cy="6414000"/>
            </a:xfrm>
          </p:grpSpPr>
          <p:sp>
            <p:nvSpPr>
              <p:cNvPr id="70" name="Google Shape;70;p14"/>
              <p:cNvSpPr/>
              <p:nvPr/>
            </p:nvSpPr>
            <p:spPr>
              <a:xfrm>
                <a:off x="675000" y="691875"/>
                <a:ext cx="8708400" cy="3584700"/>
              </a:xfrm>
              <a:prstGeom prst="rect">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675000" y="4035075"/>
                <a:ext cx="8708400" cy="30708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14"/>
              <p:cNvCxnSpPr/>
              <p:nvPr/>
            </p:nvCxnSpPr>
            <p:spPr>
              <a:xfrm>
                <a:off x="684525" y="4035066"/>
                <a:ext cx="8689200" cy="0"/>
              </a:xfrm>
              <a:prstGeom prst="straightConnector1">
                <a:avLst/>
              </a:prstGeom>
              <a:noFill/>
              <a:ln w="76200" cap="flat" cmpd="sng">
                <a:solidFill>
                  <a:schemeClr val="accent5"/>
                </a:solidFill>
                <a:prstDash val="solid"/>
                <a:round/>
                <a:headEnd type="none" w="sm" len="sm"/>
                <a:tailEnd type="none" w="sm" len="sm"/>
              </a:ln>
            </p:spPr>
          </p:cxnSp>
        </p:grpSp>
        <p:cxnSp>
          <p:nvCxnSpPr>
            <p:cNvPr id="73" name="Google Shape;73;p14"/>
            <p:cNvCxnSpPr/>
            <p:nvPr/>
          </p:nvCxnSpPr>
          <p:spPr>
            <a:xfrm>
              <a:off x="4786350" y="6159150"/>
              <a:ext cx="485700" cy="0"/>
            </a:xfrm>
            <a:prstGeom prst="straightConnector1">
              <a:avLst/>
            </a:prstGeom>
            <a:noFill/>
            <a:ln w="19050" cap="flat" cmpd="sng">
              <a:solidFill>
                <a:schemeClr val="lt2"/>
              </a:solidFill>
              <a:prstDash val="solid"/>
              <a:round/>
              <a:headEnd type="none" w="sm" len="sm"/>
              <a:tailEnd type="none" w="sm" len="sm"/>
            </a:ln>
          </p:spPr>
        </p:cxnSp>
      </p:grpSp>
      <p:pic>
        <p:nvPicPr>
          <p:cNvPr id="74" name="Google Shape;74;p14" descr="Graphic illustration of a globe commonly used by students"/>
          <p:cNvPicPr preferRelativeResize="0"/>
          <p:nvPr/>
        </p:nvPicPr>
        <p:blipFill>
          <a:blip r:embed="rId3">
            <a:alphaModFix/>
          </a:blip>
          <a:stretch>
            <a:fillRect/>
          </a:stretch>
        </p:blipFill>
        <p:spPr>
          <a:xfrm>
            <a:off x="4438700" y="297175"/>
            <a:ext cx="1181000" cy="1323575"/>
          </a:xfrm>
          <a:prstGeom prst="rect">
            <a:avLst/>
          </a:prstGeom>
          <a:noFill/>
          <a:ln>
            <a:noFill/>
          </a:ln>
        </p:spPr>
      </p:pic>
      <p:sp>
        <p:nvSpPr>
          <p:cNvPr id="75" name="Google Shape;75;p14"/>
          <p:cNvSpPr txBox="1">
            <a:spLocks noGrp="1"/>
          </p:cNvSpPr>
          <p:nvPr>
            <p:ph type="body" idx="4294967295"/>
          </p:nvPr>
        </p:nvSpPr>
        <p:spPr>
          <a:xfrm>
            <a:off x="1011450" y="1849125"/>
            <a:ext cx="8035500" cy="6054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endParaRPr sz="2100">
              <a:solidFill>
                <a:schemeClr val="lt1"/>
              </a:solidFill>
            </a:endParaRPr>
          </a:p>
        </p:txBody>
      </p:sp>
      <p:sp>
        <p:nvSpPr>
          <p:cNvPr id="76" name="Google Shape;76;p14"/>
          <p:cNvSpPr txBox="1">
            <a:spLocks noGrp="1"/>
          </p:cNvSpPr>
          <p:nvPr>
            <p:ph type="title" idx="4294967295"/>
          </p:nvPr>
        </p:nvSpPr>
        <p:spPr>
          <a:xfrm>
            <a:off x="1011450" y="2682900"/>
            <a:ext cx="8035500" cy="11334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endParaRPr sz="7200">
              <a:solidFill>
                <a:schemeClr val="lt1"/>
              </a:solidFill>
            </a:endParaRPr>
          </a:p>
        </p:txBody>
      </p:sp>
      <p:sp>
        <p:nvSpPr>
          <p:cNvPr id="77" name="Google Shape;77;p14"/>
          <p:cNvSpPr txBox="1">
            <a:spLocks noGrp="1"/>
          </p:cNvSpPr>
          <p:nvPr>
            <p:ph type="body" idx="4294967295"/>
          </p:nvPr>
        </p:nvSpPr>
        <p:spPr>
          <a:xfrm>
            <a:off x="1011450" y="4495688"/>
            <a:ext cx="8035500" cy="9813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400"/>
              <a:t>prepared  by : Dr fatemeh kokabeh</a:t>
            </a:r>
            <a:endParaRPr sz="2400"/>
          </a:p>
        </p:txBody>
      </p:sp>
      <p:sp>
        <p:nvSpPr>
          <p:cNvPr id="78" name="Google Shape;78;p14"/>
          <p:cNvSpPr txBox="1">
            <a:spLocks noGrp="1"/>
          </p:cNvSpPr>
          <p:nvPr>
            <p:ph type="body" idx="4294967295"/>
          </p:nvPr>
        </p:nvSpPr>
        <p:spPr>
          <a:xfrm>
            <a:off x="1011450" y="6338445"/>
            <a:ext cx="8035500" cy="6054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1800"/>
              <a:t>23/3/1401</a:t>
            </a:r>
            <a:endParaRPr sz="1800"/>
          </a:p>
        </p:txBody>
      </p:sp>
      <p:pic>
        <p:nvPicPr>
          <p:cNvPr id="79" name="Google Shape;79;p14"/>
          <p:cNvPicPr preferRelativeResize="0"/>
          <p:nvPr/>
        </p:nvPicPr>
        <p:blipFill>
          <a:blip r:embed="rId4">
            <a:alphaModFix/>
          </a:blip>
          <a:stretch>
            <a:fillRect/>
          </a:stretch>
        </p:blipFill>
        <p:spPr>
          <a:xfrm>
            <a:off x="675000" y="297175"/>
            <a:ext cx="8924526" cy="3877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528825" y="2667036"/>
            <a:ext cx="9044400" cy="13713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endParaRPr/>
          </a:p>
        </p:txBody>
      </p:sp>
      <p:pic>
        <p:nvPicPr>
          <p:cNvPr id="220" name="Google Shape;220;p32"/>
          <p:cNvPicPr preferRelativeResize="0"/>
          <p:nvPr/>
        </p:nvPicPr>
        <p:blipFill>
          <a:blip r:embed="rId3">
            <a:alphaModFix/>
          </a:blip>
          <a:stretch>
            <a:fillRect/>
          </a:stretch>
        </p:blipFill>
        <p:spPr>
          <a:xfrm>
            <a:off x="152400" y="2508550"/>
            <a:ext cx="9696675" cy="3534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p:nvPr/>
        </p:nvSpPr>
        <p:spPr>
          <a:xfrm>
            <a:off x="152406" y="398369"/>
            <a:ext cx="8046600" cy="550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FFFF00"/>
              </a:buClr>
              <a:buSzPts val="2400"/>
              <a:buFont typeface="Roboto"/>
              <a:buChar char="●"/>
            </a:pPr>
            <a:r>
              <a:rPr lang="en" sz="2400">
                <a:solidFill>
                  <a:srgbClr val="FFFF00"/>
                </a:solidFill>
                <a:latin typeface="Roboto"/>
                <a:ea typeface="Roboto"/>
                <a:cs typeface="Roboto"/>
                <a:sym typeface="Roboto"/>
              </a:rPr>
              <a:t>Assessment  glycaemic  status:</a:t>
            </a:r>
            <a:endParaRPr sz="2400">
              <a:solidFill>
                <a:srgbClr val="FFFF00"/>
              </a:solidFill>
              <a:latin typeface="Roboto"/>
              <a:ea typeface="Roboto"/>
              <a:cs typeface="Roboto"/>
              <a:sym typeface="Roboto"/>
            </a:endParaRPr>
          </a:p>
        </p:txBody>
      </p:sp>
      <p:sp>
        <p:nvSpPr>
          <p:cNvPr id="226" name="Google Shape;226;p33"/>
          <p:cNvSpPr txBox="1"/>
          <p:nvPr/>
        </p:nvSpPr>
        <p:spPr>
          <a:xfrm>
            <a:off x="2672492" y="948576"/>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FF"/>
                </a:solidFill>
                <a:latin typeface="Roboto"/>
                <a:ea typeface="Roboto"/>
                <a:cs typeface="Roboto"/>
                <a:sym typeface="Roboto"/>
              </a:rPr>
              <a:t>HbA1C  = TIR  and GMI = BS</a:t>
            </a:r>
            <a:endParaRPr sz="3000" b="1">
              <a:solidFill>
                <a:srgbClr val="FFFFFF"/>
              </a:solidFill>
              <a:latin typeface="Roboto"/>
              <a:ea typeface="Roboto"/>
              <a:cs typeface="Roboto"/>
              <a:sym typeface="Roboto"/>
            </a:endParaRPr>
          </a:p>
        </p:txBody>
      </p:sp>
      <p:pic>
        <p:nvPicPr>
          <p:cNvPr id="227" name="Google Shape;227;p33"/>
          <p:cNvPicPr preferRelativeResize="0"/>
          <p:nvPr/>
        </p:nvPicPr>
        <p:blipFill>
          <a:blip r:embed="rId3">
            <a:alphaModFix/>
          </a:blip>
          <a:stretch>
            <a:fillRect/>
          </a:stretch>
        </p:blipFill>
        <p:spPr>
          <a:xfrm>
            <a:off x="733602" y="1595076"/>
            <a:ext cx="8885316" cy="5366874"/>
          </a:xfrm>
          <a:prstGeom prst="rect">
            <a:avLst/>
          </a:prstGeom>
          <a:noFill/>
          <a:ln>
            <a:noFill/>
          </a:ln>
        </p:spPr>
      </p:pic>
      <p:sp>
        <p:nvSpPr>
          <p:cNvPr id="228" name="Google Shape;228;p33"/>
          <p:cNvSpPr txBox="1"/>
          <p:nvPr/>
        </p:nvSpPr>
        <p:spPr>
          <a:xfrm>
            <a:off x="1005904" y="7239071"/>
            <a:ext cx="8046600" cy="3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D9D9D9"/>
                </a:solidFill>
                <a:latin typeface="Roboto"/>
                <a:ea typeface="Roboto"/>
                <a:cs typeface="Roboto"/>
                <a:sym typeface="Roboto"/>
              </a:rPr>
              <a:t>Isa, Salbiah Binti, et al. "Glycaemic Monitoring in Diabetic Kidney Disease–Is HbA1c Reliable?." Journal of Health Science and Medical Research 40.2 (2022): 229-237.</a:t>
            </a:r>
            <a:endParaRPr sz="800">
              <a:solidFill>
                <a:srgbClr val="D9D9D9"/>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p:nvPr/>
        </p:nvSpPr>
        <p:spPr>
          <a:xfrm>
            <a:off x="688771" y="5270177"/>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EFEFEF"/>
              </a:solidFill>
              <a:latin typeface="Roboto"/>
              <a:ea typeface="Roboto"/>
              <a:cs typeface="Roboto"/>
              <a:sym typeface="Roboto"/>
            </a:endParaRPr>
          </a:p>
        </p:txBody>
      </p:sp>
      <p:sp>
        <p:nvSpPr>
          <p:cNvPr id="234" name="Google Shape;234;p34"/>
          <p:cNvSpPr txBox="1"/>
          <p:nvPr/>
        </p:nvSpPr>
        <p:spPr>
          <a:xfrm>
            <a:off x="757775" y="5733984"/>
            <a:ext cx="7908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EFEFEF"/>
              </a:solidFill>
              <a:latin typeface="Roboto"/>
              <a:ea typeface="Roboto"/>
              <a:cs typeface="Roboto"/>
              <a:sym typeface="Roboto"/>
            </a:endParaRPr>
          </a:p>
        </p:txBody>
      </p:sp>
      <p:sp>
        <p:nvSpPr>
          <p:cNvPr id="235" name="Google Shape;235;p34"/>
          <p:cNvSpPr txBox="1"/>
          <p:nvPr/>
        </p:nvSpPr>
        <p:spPr>
          <a:xfrm>
            <a:off x="1006829" y="1839733"/>
            <a:ext cx="8046600" cy="742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EFEFEF"/>
              </a:buClr>
              <a:buSzPts val="1800"/>
              <a:buFont typeface="Roboto"/>
              <a:buChar char="●"/>
            </a:pPr>
            <a:r>
              <a:rPr lang="en" sz="1800">
                <a:solidFill>
                  <a:srgbClr val="EFEFEF"/>
                </a:solidFill>
                <a:latin typeface="Roboto"/>
                <a:ea typeface="Roboto"/>
                <a:cs typeface="Roboto"/>
                <a:sym typeface="Roboto"/>
              </a:rPr>
              <a:t>Various biochemical and physiological derangements </a:t>
            </a:r>
            <a:endParaRPr sz="1800">
              <a:solidFill>
                <a:srgbClr val="EFEFEF"/>
              </a:solidFill>
              <a:latin typeface="Roboto"/>
              <a:ea typeface="Roboto"/>
              <a:cs typeface="Roboto"/>
              <a:sym typeface="Roboto"/>
            </a:endParaRPr>
          </a:p>
          <a:p>
            <a:pPr marL="457200" lvl="0" indent="0" algn="l" rtl="0">
              <a:spcBef>
                <a:spcPts val="0"/>
              </a:spcBef>
              <a:spcAft>
                <a:spcPts val="0"/>
              </a:spcAft>
              <a:buNone/>
            </a:pPr>
            <a:r>
              <a:rPr lang="en" sz="1800">
                <a:solidFill>
                  <a:srgbClr val="EFEFEF"/>
                </a:solidFill>
                <a:latin typeface="Roboto"/>
                <a:ea typeface="Roboto"/>
                <a:cs typeface="Roboto"/>
                <a:sym typeface="Roboto"/>
              </a:rPr>
              <a:t>related to kidney failure</a:t>
            </a:r>
            <a:endParaRPr sz="1800">
              <a:solidFill>
                <a:srgbClr val="EFEFEF"/>
              </a:solidFill>
              <a:latin typeface="Roboto"/>
              <a:ea typeface="Roboto"/>
              <a:cs typeface="Roboto"/>
              <a:sym typeface="Roboto"/>
            </a:endParaRPr>
          </a:p>
        </p:txBody>
      </p:sp>
      <p:sp>
        <p:nvSpPr>
          <p:cNvPr id="236" name="Google Shape;236;p34"/>
          <p:cNvSpPr txBox="1"/>
          <p:nvPr/>
        </p:nvSpPr>
        <p:spPr>
          <a:xfrm>
            <a:off x="1946525" y="463250"/>
            <a:ext cx="77883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What are the problems we have with a1c?</a:t>
            </a:r>
            <a:endParaRPr sz="2400">
              <a:solidFill>
                <a:srgbClr val="FFFF00"/>
              </a:solidFill>
              <a:latin typeface="Roboto"/>
              <a:ea typeface="Roboto"/>
              <a:cs typeface="Roboto"/>
              <a:sym typeface="Roboto"/>
            </a:endParaRPr>
          </a:p>
        </p:txBody>
      </p:sp>
      <p:sp>
        <p:nvSpPr>
          <p:cNvPr id="237" name="Google Shape;237;p34"/>
          <p:cNvSpPr txBox="1"/>
          <p:nvPr/>
        </p:nvSpPr>
        <p:spPr>
          <a:xfrm>
            <a:off x="1006829" y="1375932"/>
            <a:ext cx="80466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EFEFEF"/>
              </a:buClr>
              <a:buSzPts val="1800"/>
              <a:buFont typeface="Roboto"/>
              <a:buChar char="●"/>
            </a:pPr>
            <a:r>
              <a:rPr lang="en" sz="1800">
                <a:solidFill>
                  <a:srgbClr val="EFEFEF"/>
                </a:solidFill>
                <a:latin typeface="Roboto"/>
                <a:ea typeface="Roboto"/>
                <a:cs typeface="Roboto"/>
                <a:sym typeface="Roboto"/>
              </a:rPr>
              <a:t>Inability of the test to detect episodes of </a:t>
            </a:r>
            <a:r>
              <a:rPr lang="en" sz="1800">
                <a:solidFill>
                  <a:srgbClr val="FFFF00"/>
                </a:solidFill>
                <a:latin typeface="Roboto"/>
                <a:ea typeface="Roboto"/>
                <a:cs typeface="Roboto"/>
                <a:sym typeface="Roboto"/>
              </a:rPr>
              <a:t>hypoglycemia</a:t>
            </a:r>
            <a:endParaRPr sz="1800">
              <a:solidFill>
                <a:srgbClr val="FFFF00"/>
              </a:solidFill>
              <a:latin typeface="Roboto"/>
              <a:ea typeface="Roboto"/>
              <a:cs typeface="Roboto"/>
              <a:sym typeface="Roboto"/>
            </a:endParaRPr>
          </a:p>
        </p:txBody>
      </p:sp>
      <p:pic>
        <p:nvPicPr>
          <p:cNvPr id="238" name="Google Shape;238;p34"/>
          <p:cNvPicPr preferRelativeResize="0"/>
          <p:nvPr/>
        </p:nvPicPr>
        <p:blipFill>
          <a:blip r:embed="rId3">
            <a:alphaModFix/>
          </a:blip>
          <a:stretch>
            <a:fillRect/>
          </a:stretch>
        </p:blipFill>
        <p:spPr>
          <a:xfrm>
            <a:off x="152400" y="2734925"/>
            <a:ext cx="8176800" cy="5037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244" name="Google Shape;244;p35"/>
          <p:cNvSpPr txBox="1"/>
          <p:nvPr/>
        </p:nvSpPr>
        <p:spPr>
          <a:xfrm>
            <a:off x="1199216" y="407317"/>
            <a:ext cx="8046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What is the value of A1c replacement biomarkers?</a:t>
            </a:r>
            <a:endParaRPr sz="2400">
              <a:solidFill>
                <a:srgbClr val="FFFF00"/>
              </a:solidFill>
              <a:latin typeface="Roboto"/>
              <a:ea typeface="Roboto"/>
              <a:cs typeface="Roboto"/>
              <a:sym typeface="Roboto"/>
            </a:endParaRPr>
          </a:p>
        </p:txBody>
      </p:sp>
      <p:sp>
        <p:nvSpPr>
          <p:cNvPr id="245" name="Google Shape;245;p35"/>
          <p:cNvSpPr txBox="1"/>
          <p:nvPr/>
        </p:nvSpPr>
        <p:spPr>
          <a:xfrm>
            <a:off x="363061" y="1219342"/>
            <a:ext cx="8046600" cy="1021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FFF00"/>
              </a:buClr>
              <a:buSzPts val="1800"/>
              <a:buFont typeface="Roboto"/>
              <a:buChar char="●"/>
            </a:pPr>
            <a:r>
              <a:rPr lang="en" sz="1800">
                <a:solidFill>
                  <a:srgbClr val="FFFF00"/>
                </a:solidFill>
                <a:latin typeface="Roboto"/>
                <a:ea typeface="Roboto"/>
                <a:cs typeface="Roboto"/>
                <a:sym typeface="Roboto"/>
              </a:rPr>
              <a:t>Glycated albumin (GA) and serum fructosamine </a:t>
            </a:r>
            <a:endParaRPr sz="1800">
              <a:solidFill>
                <a:srgbClr val="FFFF00"/>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are the two common, alternative biomarkers for HbA1c,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for providing information on glycaemic control in DKD</a:t>
            </a:r>
            <a:endParaRPr sz="1800">
              <a:solidFill>
                <a:srgbClr val="F3F3F3"/>
              </a:solidFill>
              <a:latin typeface="Roboto"/>
              <a:ea typeface="Roboto"/>
              <a:cs typeface="Roboto"/>
              <a:sym typeface="Roboto"/>
            </a:endParaRPr>
          </a:p>
        </p:txBody>
      </p:sp>
      <p:sp>
        <p:nvSpPr>
          <p:cNvPr id="246" name="Google Shape;246;p35"/>
          <p:cNvSpPr txBox="1"/>
          <p:nvPr/>
        </p:nvSpPr>
        <p:spPr>
          <a:xfrm>
            <a:off x="243894" y="2240858"/>
            <a:ext cx="8046600" cy="1858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 </a:t>
            </a:r>
            <a:r>
              <a:rPr lang="en" sz="1800">
                <a:solidFill>
                  <a:srgbClr val="FFFF00"/>
                </a:solidFill>
                <a:latin typeface="Roboto"/>
                <a:ea typeface="Roboto"/>
                <a:cs typeface="Roboto"/>
                <a:sym typeface="Roboto"/>
              </a:rPr>
              <a:t>GA is ketamine</a:t>
            </a:r>
            <a:r>
              <a:rPr lang="en" sz="1800">
                <a:solidFill>
                  <a:srgbClr val="F3F3F3"/>
                </a:solidFill>
                <a:latin typeface="Roboto"/>
                <a:ea typeface="Roboto"/>
                <a:cs typeface="Roboto"/>
                <a:sym typeface="Roboto"/>
              </a:rPr>
              <a:t>, formed through non-enzymatic glycation of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albumin with reducing sugars, such as glucose. It reflects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glycaemic status of the preceding </a:t>
            </a:r>
            <a:r>
              <a:rPr lang="en" sz="1800">
                <a:solidFill>
                  <a:srgbClr val="FFFF00"/>
                </a:solidFill>
                <a:latin typeface="Roboto"/>
                <a:ea typeface="Roboto"/>
                <a:cs typeface="Roboto"/>
                <a:sym typeface="Roboto"/>
              </a:rPr>
              <a:t>2-3 weeks</a:t>
            </a:r>
            <a:r>
              <a:rPr lang="en" sz="1800">
                <a:solidFill>
                  <a:srgbClr val="F3F3F3"/>
                </a:solidFill>
                <a:latin typeface="Roboto"/>
                <a:ea typeface="Roboto"/>
                <a:cs typeface="Roboto"/>
                <a:sym typeface="Roboto"/>
              </a:rPr>
              <a:t>, based on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albumins short half-life, and shows a </a:t>
            </a:r>
            <a:r>
              <a:rPr lang="en" sz="1800">
                <a:solidFill>
                  <a:srgbClr val="FFFF00"/>
                </a:solidFill>
                <a:latin typeface="Roboto"/>
                <a:ea typeface="Roboto"/>
                <a:cs typeface="Roboto"/>
                <a:sym typeface="Roboto"/>
              </a:rPr>
              <a:t>strong correlation with </a:t>
            </a:r>
            <a:endParaRPr sz="1800">
              <a:solidFill>
                <a:srgbClr val="FFFF00"/>
              </a:solidFill>
              <a:latin typeface="Roboto"/>
              <a:ea typeface="Roboto"/>
              <a:cs typeface="Roboto"/>
              <a:sym typeface="Roboto"/>
            </a:endParaRPr>
          </a:p>
          <a:p>
            <a:pPr marL="457200" lvl="0" indent="0" algn="l" rtl="0">
              <a:spcBef>
                <a:spcPts val="0"/>
              </a:spcBef>
              <a:spcAft>
                <a:spcPts val="0"/>
              </a:spcAft>
              <a:buNone/>
            </a:pPr>
            <a:r>
              <a:rPr lang="en" sz="1800">
                <a:solidFill>
                  <a:srgbClr val="FFFF00"/>
                </a:solidFill>
                <a:latin typeface="Roboto"/>
                <a:ea typeface="Roboto"/>
                <a:cs typeface="Roboto"/>
                <a:sym typeface="Roboto"/>
              </a:rPr>
              <a:t>complications of DKD</a:t>
            </a:r>
            <a:endParaRPr sz="1800">
              <a:solidFill>
                <a:srgbClr val="FFFF00"/>
              </a:solidFill>
              <a:latin typeface="Roboto"/>
              <a:ea typeface="Roboto"/>
              <a:cs typeface="Roboto"/>
              <a:sym typeface="Roboto"/>
            </a:endParaRPr>
          </a:p>
        </p:txBody>
      </p:sp>
      <p:sp>
        <p:nvSpPr>
          <p:cNvPr id="247" name="Google Shape;247;p35"/>
          <p:cNvSpPr txBox="1"/>
          <p:nvPr/>
        </p:nvSpPr>
        <p:spPr>
          <a:xfrm>
            <a:off x="243900" y="4306050"/>
            <a:ext cx="8501100" cy="2416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As the level is </a:t>
            </a:r>
            <a:r>
              <a:rPr lang="en" sz="1800">
                <a:solidFill>
                  <a:srgbClr val="FFFF00"/>
                </a:solidFill>
                <a:latin typeface="Roboto"/>
                <a:ea typeface="Roboto"/>
                <a:cs typeface="Roboto"/>
                <a:sym typeface="Roboto"/>
              </a:rPr>
              <a:t>independent of the Hb amount</a:t>
            </a:r>
            <a:r>
              <a:rPr lang="en" sz="1800">
                <a:solidFill>
                  <a:srgbClr val="F3F3F3"/>
                </a:solidFill>
                <a:latin typeface="Roboto"/>
                <a:ea typeface="Roboto"/>
                <a:cs typeface="Roboto"/>
                <a:sym typeface="Roboto"/>
              </a:rPr>
              <a:t> , the RBCs lifespan, iron, and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 EPO treatment, GA is thought to have some advantages over HbA1c in DKD.  </a:t>
            </a:r>
            <a:r>
              <a:rPr lang="en" sz="1800">
                <a:solidFill>
                  <a:srgbClr val="FFFF00"/>
                </a:solidFill>
                <a:latin typeface="Roboto"/>
                <a:ea typeface="Roboto"/>
                <a:cs typeface="Roboto"/>
                <a:sym typeface="Roboto"/>
              </a:rPr>
              <a:t>Most studies have reported that GA is better than HbA1c</a:t>
            </a:r>
            <a:r>
              <a:rPr lang="en" sz="1800">
                <a:solidFill>
                  <a:srgbClr val="F3F3F3"/>
                </a:solidFill>
                <a:latin typeface="Roboto"/>
                <a:ea typeface="Roboto"/>
                <a:cs typeface="Roboto"/>
                <a:sym typeface="Roboto"/>
              </a:rPr>
              <a:t>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in reflecting glycaemia in DKD; especially in stage 4 and 5 including those on dialysis</a:t>
            </a: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p:txBody>
      </p:sp>
      <p:sp>
        <p:nvSpPr>
          <p:cNvPr id="248" name="Google Shape;248;p35"/>
          <p:cNvSpPr txBox="1"/>
          <p:nvPr/>
        </p:nvSpPr>
        <p:spPr>
          <a:xfrm>
            <a:off x="363054" y="6272383"/>
            <a:ext cx="8046600" cy="1579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As GA is a protein derivative, increased urinary protein loss and malnutrition in chronic, kidney disease and dialysis may lower GA levels, leading to an underestimation of glycaemia</a:t>
            </a: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p:nvPr/>
        </p:nvSpPr>
        <p:spPr>
          <a:xfrm>
            <a:off x="856202" y="1226799"/>
            <a:ext cx="8046600" cy="2416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Other factors; such as, </a:t>
            </a:r>
            <a:r>
              <a:rPr lang="en" sz="1800">
                <a:solidFill>
                  <a:srgbClr val="FFFF00"/>
                </a:solidFill>
                <a:latin typeface="Roboto"/>
                <a:ea typeface="Roboto"/>
                <a:cs typeface="Roboto"/>
                <a:sym typeface="Roboto"/>
              </a:rPr>
              <a:t>acidosis and hyperosmolality, may reduce</a:t>
            </a:r>
            <a:r>
              <a:rPr lang="en" sz="1800">
                <a:solidFill>
                  <a:srgbClr val="F3F3F3"/>
                </a:solidFill>
                <a:latin typeface="Roboto"/>
                <a:ea typeface="Roboto"/>
                <a:cs typeface="Roboto"/>
                <a:sym typeface="Roboto"/>
              </a:rPr>
              <a:t> albumin glycation causing </a:t>
            </a:r>
            <a:r>
              <a:rPr lang="en" sz="1800">
                <a:solidFill>
                  <a:srgbClr val="FFFF00"/>
                </a:solidFill>
                <a:latin typeface="Roboto"/>
                <a:ea typeface="Roboto"/>
                <a:cs typeface="Roboto"/>
                <a:sym typeface="Roboto"/>
              </a:rPr>
              <a:t>false low GA levels</a:t>
            </a:r>
            <a:r>
              <a:rPr lang="en" sz="1800">
                <a:solidFill>
                  <a:srgbClr val="F3F3F3"/>
                </a:solidFill>
                <a:latin typeface="Roboto"/>
                <a:ea typeface="Roboto"/>
                <a:cs typeface="Roboto"/>
                <a:sym typeface="Roboto"/>
              </a:rPr>
              <a:t>. Conversely, </a:t>
            </a:r>
            <a:r>
              <a:rPr lang="en" sz="1800">
                <a:solidFill>
                  <a:srgbClr val="FFFF00"/>
                </a:solidFill>
                <a:latin typeface="Roboto"/>
                <a:ea typeface="Roboto"/>
                <a:cs typeface="Roboto"/>
                <a:sym typeface="Roboto"/>
              </a:rPr>
              <a:t>hypoosmolality and hyperphosphatemia</a:t>
            </a:r>
            <a:r>
              <a:rPr lang="en" sz="1800">
                <a:solidFill>
                  <a:srgbClr val="F3F3F3"/>
                </a:solidFill>
                <a:latin typeface="Roboto"/>
                <a:ea typeface="Roboto"/>
                <a:cs typeface="Roboto"/>
                <a:sym typeface="Roboto"/>
              </a:rPr>
              <a:t>, which are also common in DKD</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may </a:t>
            </a:r>
            <a:r>
              <a:rPr lang="en" sz="1800">
                <a:solidFill>
                  <a:srgbClr val="FFFF00"/>
                </a:solidFill>
                <a:latin typeface="Roboto"/>
                <a:ea typeface="Roboto"/>
                <a:cs typeface="Roboto"/>
                <a:sym typeface="Roboto"/>
              </a:rPr>
              <a:t>accelerate albumin</a:t>
            </a:r>
            <a:r>
              <a:rPr lang="en" sz="1800">
                <a:solidFill>
                  <a:srgbClr val="F3F3F3"/>
                </a:solidFill>
                <a:latin typeface="Roboto"/>
                <a:ea typeface="Roboto"/>
                <a:cs typeface="Roboto"/>
                <a:sym typeface="Roboto"/>
              </a:rPr>
              <a:t> glycation; thus, increasing the GA, level; regardless of glycaemia</a:t>
            </a: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p:txBody>
      </p:sp>
      <p:sp>
        <p:nvSpPr>
          <p:cNvPr id="254" name="Google Shape;254;p36"/>
          <p:cNvSpPr txBox="1"/>
          <p:nvPr/>
        </p:nvSpPr>
        <p:spPr>
          <a:xfrm>
            <a:off x="856204" y="3235958"/>
            <a:ext cx="8046600" cy="1858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Based on the current limitations, local or </a:t>
            </a:r>
            <a:r>
              <a:rPr lang="en" sz="1800">
                <a:solidFill>
                  <a:srgbClr val="FFFF00"/>
                </a:solidFill>
                <a:latin typeface="Roboto"/>
                <a:ea typeface="Roboto"/>
                <a:cs typeface="Roboto"/>
                <a:sym typeface="Roboto"/>
              </a:rPr>
              <a:t>international guidelines neither</a:t>
            </a:r>
            <a:r>
              <a:rPr lang="en" sz="1800">
                <a:solidFill>
                  <a:srgbClr val="F3F3F3"/>
                </a:solidFill>
                <a:latin typeface="Roboto"/>
                <a:ea typeface="Roboto"/>
                <a:cs typeface="Roboto"/>
                <a:sym typeface="Roboto"/>
              </a:rPr>
              <a:t> </a:t>
            </a:r>
            <a:r>
              <a:rPr lang="en" sz="1800">
                <a:solidFill>
                  <a:srgbClr val="FFFF00"/>
                </a:solidFill>
                <a:latin typeface="Roboto"/>
                <a:ea typeface="Roboto"/>
                <a:cs typeface="Roboto"/>
                <a:sym typeface="Roboto"/>
              </a:rPr>
              <a:t>recommend</a:t>
            </a:r>
            <a:r>
              <a:rPr lang="en" sz="1800">
                <a:solidFill>
                  <a:srgbClr val="F3F3F3"/>
                </a:solidFill>
                <a:latin typeface="Roboto"/>
                <a:ea typeface="Roboto"/>
                <a:cs typeface="Roboto"/>
                <a:sym typeface="Roboto"/>
              </a:rPr>
              <a:t> the routine use of GA, nor as a replacement of HbA1c for monitoring glycaemia in patients with DKD at present</a:t>
            </a: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p:txBody>
      </p:sp>
      <p:sp>
        <p:nvSpPr>
          <p:cNvPr id="255" name="Google Shape;255;p36"/>
          <p:cNvSpPr txBox="1"/>
          <p:nvPr/>
        </p:nvSpPr>
        <p:spPr>
          <a:xfrm>
            <a:off x="856204" y="4890982"/>
            <a:ext cx="8046600" cy="1858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While GA represents glycated albumin, serum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FFF00"/>
                </a:solidFill>
                <a:latin typeface="Roboto"/>
                <a:ea typeface="Roboto"/>
                <a:cs typeface="Roboto"/>
                <a:sym typeface="Roboto"/>
              </a:rPr>
              <a:t>fructosamine represents all glycated blood proteins</a:t>
            </a:r>
            <a:r>
              <a:rPr lang="en" sz="1800">
                <a:solidFill>
                  <a:srgbClr val="F3F3F3"/>
                </a:solidFill>
                <a:latin typeface="Roboto"/>
                <a:ea typeface="Roboto"/>
                <a:cs typeface="Roboto"/>
                <a:sym typeface="Roboto"/>
              </a:rPr>
              <a:t>. It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measures short-term glycaemia, and it is similarly affected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by factors affecting GA. Since, serum fructosamine is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less extensively studied than GA and HbA1c, the data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on its performance in DKD is still sparse</a:t>
            </a:r>
            <a:endParaRPr sz="1800">
              <a:solidFill>
                <a:srgbClr val="F3F3F3"/>
              </a:solidFill>
              <a:latin typeface="Roboto"/>
              <a:ea typeface="Roboto"/>
              <a:cs typeface="Roboto"/>
              <a:sym typeface="Roboto"/>
            </a:endParaRPr>
          </a:p>
        </p:txBody>
      </p:sp>
      <p:sp>
        <p:nvSpPr>
          <p:cNvPr id="256" name="Google Shape;256;p36"/>
          <p:cNvSpPr txBox="1"/>
          <p:nvPr/>
        </p:nvSpPr>
        <p:spPr>
          <a:xfrm>
            <a:off x="1300629" y="254456"/>
            <a:ext cx="8046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What is the value of A1c replacement biomarkers?</a:t>
            </a:r>
            <a:endParaRPr sz="2400">
              <a:solidFill>
                <a:srgbClr val="FFFF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p:nvPr/>
        </p:nvSpPr>
        <p:spPr>
          <a:xfrm>
            <a:off x="646875" y="2549075"/>
            <a:ext cx="8046600" cy="1858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The degree of compromised values of HbA1c are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higher in more advanced stages of DKD. Although, the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findings from many published studies have shown that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HbA1c results </a:t>
            </a:r>
            <a:r>
              <a:rPr lang="en" sz="1800">
                <a:solidFill>
                  <a:srgbClr val="FFFF00"/>
                </a:solidFill>
                <a:latin typeface="Roboto"/>
                <a:ea typeface="Roboto"/>
                <a:cs typeface="Roboto"/>
                <a:sym typeface="Roboto"/>
              </a:rPr>
              <a:t>are reliable in mild to moderate stages of </a:t>
            </a:r>
            <a:endParaRPr sz="1800">
              <a:solidFill>
                <a:srgbClr val="FFFF00"/>
              </a:solidFill>
              <a:latin typeface="Roboto"/>
              <a:ea typeface="Roboto"/>
              <a:cs typeface="Roboto"/>
              <a:sym typeface="Roboto"/>
            </a:endParaRPr>
          </a:p>
          <a:p>
            <a:pPr marL="457200" lvl="0" indent="0" algn="l" rtl="0">
              <a:spcBef>
                <a:spcPts val="0"/>
              </a:spcBef>
              <a:spcAft>
                <a:spcPts val="0"/>
              </a:spcAft>
              <a:buNone/>
            </a:pPr>
            <a:r>
              <a:rPr lang="en" sz="1800">
                <a:solidFill>
                  <a:srgbClr val="FFFF00"/>
                </a:solidFill>
                <a:latin typeface="Roboto"/>
                <a:ea typeface="Roboto"/>
                <a:cs typeface="Roboto"/>
                <a:sym typeface="Roboto"/>
              </a:rPr>
              <a:t>chronic kidney disease (CKD) (stage 1 to 3, or estimated </a:t>
            </a:r>
            <a:endParaRPr sz="1800">
              <a:solidFill>
                <a:srgbClr val="FFFF00"/>
              </a:solidFill>
              <a:latin typeface="Roboto"/>
              <a:ea typeface="Roboto"/>
              <a:cs typeface="Roboto"/>
              <a:sym typeface="Roboto"/>
            </a:endParaRPr>
          </a:p>
          <a:p>
            <a:pPr marL="457200" lvl="0" indent="0" algn="l" rtl="0">
              <a:spcBef>
                <a:spcPts val="0"/>
              </a:spcBef>
              <a:spcAft>
                <a:spcPts val="0"/>
              </a:spcAft>
              <a:buNone/>
            </a:pPr>
            <a:r>
              <a:rPr lang="en" sz="1800">
                <a:solidFill>
                  <a:srgbClr val="FFFF00"/>
                </a:solidFill>
                <a:latin typeface="Roboto"/>
                <a:ea typeface="Roboto"/>
                <a:cs typeface="Roboto"/>
                <a:sym typeface="Roboto"/>
              </a:rPr>
              <a:t>glomerular filtration rate (eGFR) levels between 90 to 30</a:t>
            </a:r>
            <a:endParaRPr sz="1800">
              <a:solidFill>
                <a:srgbClr val="FFFF00"/>
              </a:solidFill>
              <a:latin typeface="Roboto"/>
              <a:ea typeface="Roboto"/>
              <a:cs typeface="Roboto"/>
              <a:sym typeface="Roboto"/>
            </a:endParaRPr>
          </a:p>
        </p:txBody>
      </p:sp>
      <p:sp>
        <p:nvSpPr>
          <p:cNvPr id="262" name="Google Shape;262;p37"/>
          <p:cNvSpPr txBox="1"/>
          <p:nvPr/>
        </p:nvSpPr>
        <p:spPr>
          <a:xfrm>
            <a:off x="537258" y="4290741"/>
            <a:ext cx="8046600" cy="1858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the reliabilityof the test becomes compromised in more advanced </a:t>
            </a:r>
            <a:endParaRPr sz="1800">
              <a:solidFill>
                <a:srgbClr val="F3F3F3"/>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 stagesof CKD (</a:t>
            </a:r>
            <a:r>
              <a:rPr lang="en" sz="1800">
                <a:solidFill>
                  <a:srgbClr val="FFFF00"/>
                </a:solidFill>
                <a:latin typeface="Roboto"/>
                <a:ea typeface="Roboto"/>
                <a:cs typeface="Roboto"/>
                <a:sym typeface="Roboto"/>
              </a:rPr>
              <a:t>stage 4 to 5, or eGFR &lt;30 ml/min per 1.73 m2</a:t>
            </a:r>
            <a:endParaRPr sz="1800">
              <a:solidFill>
                <a:srgbClr val="FFFF00"/>
              </a:solidFill>
              <a:latin typeface="Roboto"/>
              <a:ea typeface="Roboto"/>
              <a:cs typeface="Roboto"/>
              <a:sym typeface="Roboto"/>
            </a:endParaRPr>
          </a:p>
          <a:p>
            <a:pPr marL="457200" lvl="0" indent="0" algn="l" rtl="0">
              <a:spcBef>
                <a:spcPts val="0"/>
              </a:spcBef>
              <a:spcAft>
                <a:spcPts val="0"/>
              </a:spcAft>
              <a:buNone/>
            </a:pPr>
            <a:r>
              <a:rPr lang="en" sz="1800">
                <a:solidFill>
                  <a:srgbClr val="F3F3F3"/>
                </a:solidFill>
                <a:latin typeface="Roboto"/>
                <a:ea typeface="Roboto"/>
                <a:cs typeface="Roboto"/>
                <a:sym typeface="Roboto"/>
              </a:rPr>
              <a:t>In patients treated with dialysis, the reliability is further compromised</a:t>
            </a: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a:p>
            <a:pPr marL="457200" lvl="0" indent="0" algn="l" rtl="0">
              <a:spcBef>
                <a:spcPts val="0"/>
              </a:spcBef>
              <a:spcAft>
                <a:spcPts val="0"/>
              </a:spcAft>
              <a:buNone/>
            </a:pPr>
            <a:endParaRPr sz="1800">
              <a:solidFill>
                <a:srgbClr val="F3F3F3"/>
              </a:solidFill>
              <a:latin typeface="Roboto"/>
              <a:ea typeface="Roboto"/>
              <a:cs typeface="Roboto"/>
              <a:sym typeface="Roboto"/>
            </a:endParaRPr>
          </a:p>
        </p:txBody>
      </p:sp>
      <p:sp>
        <p:nvSpPr>
          <p:cNvPr id="263" name="Google Shape;263;p37"/>
          <p:cNvSpPr txBox="1"/>
          <p:nvPr/>
        </p:nvSpPr>
        <p:spPr>
          <a:xfrm>
            <a:off x="646869" y="1166367"/>
            <a:ext cx="8046600" cy="1021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r>
              <a:rPr lang="en" sz="1800">
                <a:solidFill>
                  <a:srgbClr val="F3F3F3"/>
                </a:solidFill>
                <a:latin typeface="Roboto"/>
                <a:ea typeface="Roboto"/>
                <a:cs typeface="Roboto"/>
                <a:sym typeface="Roboto"/>
              </a:rPr>
              <a:t>Despite having compromised reliability, </a:t>
            </a:r>
            <a:r>
              <a:rPr lang="en" sz="1800">
                <a:solidFill>
                  <a:srgbClr val="FFFF00"/>
                </a:solidFill>
                <a:latin typeface="Roboto"/>
                <a:ea typeface="Roboto"/>
                <a:cs typeface="Roboto"/>
                <a:sym typeface="Roboto"/>
              </a:rPr>
              <a:t>HbA1c still </a:t>
            </a:r>
            <a:endParaRPr sz="1800">
              <a:solidFill>
                <a:srgbClr val="FFFF00"/>
              </a:solidFill>
              <a:latin typeface="Roboto"/>
              <a:ea typeface="Roboto"/>
              <a:cs typeface="Roboto"/>
              <a:sym typeface="Roboto"/>
            </a:endParaRPr>
          </a:p>
          <a:p>
            <a:pPr marL="457200" lvl="0" indent="0" algn="l" rtl="0">
              <a:spcBef>
                <a:spcPts val="0"/>
              </a:spcBef>
              <a:spcAft>
                <a:spcPts val="0"/>
              </a:spcAft>
              <a:buNone/>
            </a:pPr>
            <a:r>
              <a:rPr lang="en" sz="1800">
                <a:solidFill>
                  <a:srgbClr val="FFFF00"/>
                </a:solidFill>
                <a:latin typeface="Roboto"/>
                <a:ea typeface="Roboto"/>
                <a:cs typeface="Roboto"/>
                <a:sym typeface="Roboto"/>
              </a:rPr>
              <a:t>remains considered as the best available glycaemic marker </a:t>
            </a:r>
            <a:endParaRPr sz="1800">
              <a:solidFill>
                <a:srgbClr val="FFFF00"/>
              </a:solidFill>
              <a:latin typeface="Roboto"/>
              <a:ea typeface="Roboto"/>
              <a:cs typeface="Roboto"/>
              <a:sym typeface="Roboto"/>
            </a:endParaRPr>
          </a:p>
          <a:p>
            <a:pPr marL="457200" lvl="0" indent="0" algn="l" rtl="0">
              <a:spcBef>
                <a:spcPts val="0"/>
              </a:spcBef>
              <a:spcAft>
                <a:spcPts val="0"/>
              </a:spcAft>
              <a:buNone/>
            </a:pPr>
            <a:r>
              <a:rPr lang="en" sz="1800">
                <a:solidFill>
                  <a:srgbClr val="FFFF00"/>
                </a:solidFill>
                <a:latin typeface="Roboto"/>
                <a:ea typeface="Roboto"/>
                <a:cs typeface="Roboto"/>
                <a:sym typeface="Roboto"/>
              </a:rPr>
              <a:t>for patients with advanced stage DKD, and those on dialysis</a:t>
            </a:r>
            <a:r>
              <a:rPr lang="en" sz="1800">
                <a:solidFill>
                  <a:srgbClr val="F3F3F3"/>
                </a:solidFill>
                <a:latin typeface="Roboto"/>
                <a:ea typeface="Roboto"/>
                <a:cs typeface="Roboto"/>
                <a:sym typeface="Roboto"/>
              </a:rPr>
              <a:t>.</a:t>
            </a:r>
            <a:endParaRPr sz="1800">
              <a:solidFill>
                <a:srgbClr val="F3F3F3"/>
              </a:solidFill>
              <a:latin typeface="Roboto"/>
              <a:ea typeface="Roboto"/>
              <a:cs typeface="Roboto"/>
              <a:sym typeface="Roboto"/>
            </a:endParaRPr>
          </a:p>
        </p:txBody>
      </p:sp>
      <p:sp>
        <p:nvSpPr>
          <p:cNvPr id="264" name="Google Shape;264;p37"/>
          <p:cNvSpPr txBox="1"/>
          <p:nvPr/>
        </p:nvSpPr>
        <p:spPr>
          <a:xfrm>
            <a:off x="1006829" y="3416808"/>
            <a:ext cx="8046600" cy="463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F3F3F3"/>
              </a:buClr>
              <a:buSzPts val="1800"/>
              <a:buFont typeface="Roboto"/>
              <a:buChar char="●"/>
            </a:pPr>
            <a:endParaRPr sz="1800">
              <a:solidFill>
                <a:srgbClr val="F3F3F3"/>
              </a:solidFill>
              <a:latin typeface="Roboto"/>
              <a:ea typeface="Roboto"/>
              <a:cs typeface="Roboto"/>
              <a:sym typeface="Roboto"/>
            </a:endParaRPr>
          </a:p>
        </p:txBody>
      </p:sp>
      <p:sp>
        <p:nvSpPr>
          <p:cNvPr id="265" name="Google Shape;265;p37"/>
          <p:cNvSpPr txBox="1"/>
          <p:nvPr/>
        </p:nvSpPr>
        <p:spPr>
          <a:xfrm>
            <a:off x="646883" y="5863325"/>
            <a:ext cx="8046600" cy="1579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EFEFEF"/>
              </a:buClr>
              <a:buSzPts val="1800"/>
              <a:buFont typeface="Roboto"/>
              <a:buChar char="●"/>
            </a:pPr>
            <a:r>
              <a:rPr lang="en" sz="1800">
                <a:solidFill>
                  <a:srgbClr val="EFEFEF"/>
                </a:solidFill>
                <a:latin typeface="Roboto"/>
                <a:ea typeface="Roboto"/>
                <a:cs typeface="Roboto"/>
                <a:sym typeface="Roboto"/>
              </a:rPr>
              <a:t>When the </a:t>
            </a:r>
            <a:r>
              <a:rPr lang="en" sz="1800">
                <a:solidFill>
                  <a:srgbClr val="FFFF00"/>
                </a:solidFill>
                <a:latin typeface="Roboto"/>
                <a:ea typeface="Roboto"/>
                <a:cs typeface="Roboto"/>
                <a:sym typeface="Roboto"/>
              </a:rPr>
              <a:t>eGFR is &lt; 30 mL/min/1.73</a:t>
            </a:r>
            <a:r>
              <a:rPr lang="en" sz="1800">
                <a:solidFill>
                  <a:srgbClr val="EFEFEF"/>
                </a:solidFill>
                <a:latin typeface="Roboto"/>
                <a:ea typeface="Roboto"/>
                <a:cs typeface="Roboto"/>
                <a:sym typeface="Roboto"/>
              </a:rPr>
              <a:t> m2 , the HbA1c</a:t>
            </a:r>
            <a:endParaRPr sz="1800">
              <a:solidFill>
                <a:srgbClr val="EFEFEF"/>
              </a:solidFill>
              <a:latin typeface="Roboto"/>
              <a:ea typeface="Roboto"/>
              <a:cs typeface="Roboto"/>
              <a:sym typeface="Roboto"/>
            </a:endParaRPr>
          </a:p>
          <a:p>
            <a:pPr marL="457200" lvl="0" indent="0" algn="l" rtl="0">
              <a:spcBef>
                <a:spcPts val="0"/>
              </a:spcBef>
              <a:spcAft>
                <a:spcPts val="0"/>
              </a:spcAft>
              <a:buNone/>
            </a:pPr>
            <a:r>
              <a:rPr lang="en" sz="1800">
                <a:solidFill>
                  <a:srgbClr val="FFFF00"/>
                </a:solidFill>
                <a:latin typeface="Roboto"/>
                <a:ea typeface="Roboto"/>
                <a:cs typeface="Roboto"/>
                <a:sym typeface="Roboto"/>
              </a:rPr>
              <a:t>measures 0.5% to 1.0% lower than it should</a:t>
            </a:r>
            <a:r>
              <a:rPr lang="en" sz="1800">
                <a:solidFill>
                  <a:srgbClr val="EFEFEF"/>
                </a:solidFill>
                <a:latin typeface="Roboto"/>
                <a:ea typeface="Roboto"/>
                <a:cs typeface="Roboto"/>
                <a:sym typeface="Roboto"/>
              </a:rPr>
              <a:t>; a rule-ofthumb</a:t>
            </a:r>
            <a:endParaRPr sz="1800">
              <a:solidFill>
                <a:srgbClr val="EFEFEF"/>
              </a:solidFill>
              <a:latin typeface="Roboto"/>
              <a:ea typeface="Roboto"/>
              <a:cs typeface="Roboto"/>
              <a:sym typeface="Roboto"/>
            </a:endParaRPr>
          </a:p>
          <a:p>
            <a:pPr marL="457200" lvl="0" indent="0" algn="l" rtl="0">
              <a:spcBef>
                <a:spcPts val="0"/>
              </a:spcBef>
              <a:spcAft>
                <a:spcPts val="0"/>
              </a:spcAft>
              <a:buNone/>
            </a:pPr>
            <a:r>
              <a:rPr lang="en" sz="1800">
                <a:solidFill>
                  <a:srgbClr val="EFEFEF"/>
                </a:solidFill>
                <a:latin typeface="Roboto"/>
                <a:ea typeface="Roboto"/>
                <a:cs typeface="Roboto"/>
                <a:sym typeface="Roboto"/>
              </a:rPr>
              <a:t>estimate could be to add this amount to the</a:t>
            </a:r>
            <a:endParaRPr sz="1800">
              <a:solidFill>
                <a:srgbClr val="EFEFEF"/>
              </a:solidFill>
              <a:latin typeface="Roboto"/>
              <a:ea typeface="Roboto"/>
              <a:cs typeface="Roboto"/>
              <a:sym typeface="Roboto"/>
            </a:endParaRPr>
          </a:p>
          <a:p>
            <a:pPr marL="457200" lvl="0" indent="0" algn="l" rtl="0">
              <a:spcBef>
                <a:spcPts val="0"/>
              </a:spcBef>
              <a:spcAft>
                <a:spcPts val="0"/>
              </a:spcAft>
              <a:buNone/>
            </a:pPr>
            <a:r>
              <a:rPr lang="en" sz="1800">
                <a:solidFill>
                  <a:srgbClr val="EFEFEF"/>
                </a:solidFill>
                <a:latin typeface="Roboto"/>
                <a:ea typeface="Roboto"/>
                <a:cs typeface="Roboto"/>
                <a:sym typeface="Roboto"/>
              </a:rPr>
              <a:t>measured HbA1c to get an idea of the “true” HbA1c.</a:t>
            </a:r>
            <a:endParaRPr sz="1800">
              <a:solidFill>
                <a:srgbClr val="EFEFEF"/>
              </a:solidFill>
              <a:latin typeface="Roboto"/>
              <a:ea typeface="Roboto"/>
              <a:cs typeface="Roboto"/>
              <a:sym typeface="Roboto"/>
            </a:endParaRPr>
          </a:p>
          <a:p>
            <a:pPr marL="457200" lvl="0" indent="0" algn="l" rtl="0">
              <a:spcBef>
                <a:spcPts val="0"/>
              </a:spcBef>
              <a:spcAft>
                <a:spcPts val="0"/>
              </a:spcAft>
              <a:buNone/>
            </a:pPr>
            <a:endParaRPr sz="1800">
              <a:solidFill>
                <a:srgbClr val="EFEFE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p:nvPr/>
        </p:nvSpPr>
        <p:spPr>
          <a:xfrm>
            <a:off x="1660049" y="285773"/>
            <a:ext cx="8046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 What is The value of CGM in DKD ?</a:t>
            </a:r>
            <a:endParaRPr sz="2400">
              <a:solidFill>
                <a:srgbClr val="FFFF00"/>
              </a:solidFill>
              <a:latin typeface="Roboto"/>
              <a:ea typeface="Roboto"/>
              <a:cs typeface="Roboto"/>
              <a:sym typeface="Roboto"/>
            </a:endParaRPr>
          </a:p>
        </p:txBody>
      </p:sp>
      <p:sp>
        <p:nvSpPr>
          <p:cNvPr id="271" name="Google Shape;271;p38"/>
          <p:cNvSpPr txBox="1"/>
          <p:nvPr/>
        </p:nvSpPr>
        <p:spPr>
          <a:xfrm>
            <a:off x="357339" y="1404267"/>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3F3F3"/>
                </a:solidFill>
                <a:latin typeface="Roboto"/>
                <a:ea typeface="Roboto"/>
                <a:cs typeface="Roboto"/>
                <a:sym typeface="Roboto"/>
              </a:rPr>
              <a:t>CGM utilizes sensors implanted in the subcutaneous </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3F3F3"/>
                </a:solidFill>
                <a:latin typeface="Roboto"/>
                <a:ea typeface="Roboto"/>
                <a:cs typeface="Roboto"/>
                <a:sym typeface="Roboto"/>
              </a:rPr>
              <a:t>tissue to measure the interstitial glucose concentration at </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3F3F3"/>
                </a:solidFill>
                <a:latin typeface="Roboto"/>
                <a:ea typeface="Roboto"/>
                <a:cs typeface="Roboto"/>
                <a:sym typeface="Roboto"/>
              </a:rPr>
              <a:t>pre-determined time intervals within a specific duration.</a:t>
            </a:r>
            <a:endParaRPr sz="1800">
              <a:solidFill>
                <a:srgbClr val="F3F3F3"/>
              </a:solidFill>
              <a:latin typeface="Roboto"/>
              <a:ea typeface="Roboto"/>
              <a:cs typeface="Roboto"/>
              <a:sym typeface="Roboto"/>
            </a:endParaRPr>
          </a:p>
        </p:txBody>
      </p:sp>
      <p:sp>
        <p:nvSpPr>
          <p:cNvPr id="272" name="Google Shape;272;p38"/>
          <p:cNvSpPr txBox="1"/>
          <p:nvPr/>
        </p:nvSpPr>
        <p:spPr>
          <a:xfrm>
            <a:off x="357354" y="2709240"/>
            <a:ext cx="8046600" cy="157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3F3F3"/>
                </a:solidFill>
                <a:latin typeface="Roboto"/>
                <a:ea typeface="Roboto"/>
                <a:cs typeface="Roboto"/>
                <a:sym typeface="Roboto"/>
              </a:rPr>
              <a:t>CGM is considered as useful diabetic technology, which </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3F3F3"/>
                </a:solidFill>
                <a:latin typeface="Roboto"/>
                <a:ea typeface="Roboto"/>
                <a:cs typeface="Roboto"/>
                <a:sym typeface="Roboto"/>
              </a:rPr>
              <a:t>complements HbA1c, </a:t>
            </a:r>
            <a:r>
              <a:rPr lang="en" sz="1800">
                <a:solidFill>
                  <a:srgbClr val="FFFF00"/>
                </a:solidFill>
                <a:latin typeface="Roboto"/>
                <a:ea typeface="Roboto"/>
                <a:cs typeface="Roboto"/>
                <a:sym typeface="Roboto"/>
              </a:rPr>
              <a:t>in providing a better assessment </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of glycaemia in conditions when the reliability of HbA1c </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is compromised; such as patients with advanced DKD: </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including those on dialysis</a:t>
            </a:r>
            <a:endParaRPr sz="1800">
              <a:solidFill>
                <a:srgbClr val="FFFF00"/>
              </a:solidFill>
              <a:latin typeface="Roboto"/>
              <a:ea typeface="Roboto"/>
              <a:cs typeface="Roboto"/>
              <a:sym typeface="Roboto"/>
            </a:endParaRPr>
          </a:p>
        </p:txBody>
      </p:sp>
      <p:sp>
        <p:nvSpPr>
          <p:cNvPr id="273" name="Google Shape;273;p38"/>
          <p:cNvSpPr txBox="1"/>
          <p:nvPr/>
        </p:nvSpPr>
        <p:spPr>
          <a:xfrm>
            <a:off x="357354" y="4420469"/>
            <a:ext cx="80466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3F3F3"/>
                </a:solidFill>
                <a:latin typeface="Roboto"/>
                <a:ea typeface="Roboto"/>
                <a:cs typeface="Roboto"/>
                <a:sym typeface="Roboto"/>
              </a:rPr>
              <a:t>The data obtained from CGM is useful for determination</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3F3F3"/>
                </a:solidFill>
                <a:latin typeface="Roboto"/>
                <a:ea typeface="Roboto"/>
                <a:cs typeface="Roboto"/>
                <a:sym typeface="Roboto"/>
              </a:rPr>
              <a:t>of CGM metrics. One of the important GCM metric </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is GMI,</a:t>
            </a:r>
            <a:r>
              <a:rPr lang="en" sz="1800">
                <a:solidFill>
                  <a:srgbClr val="F3F3F3"/>
                </a:solidFill>
                <a:latin typeface="Roboto"/>
                <a:ea typeface="Roboto"/>
                <a:cs typeface="Roboto"/>
                <a:sym typeface="Roboto"/>
              </a:rPr>
              <a:t>  A GMI value corresponds to HbA1c in %; thus, serving as </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3F3F3"/>
                </a:solidFill>
                <a:latin typeface="Roboto"/>
                <a:ea typeface="Roboto"/>
                <a:cs typeface="Roboto"/>
                <a:sym typeface="Roboto"/>
              </a:rPr>
              <a:t>a proxy for long-term glycaemia in the previous 3 months. </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3F3F3"/>
                </a:solidFill>
                <a:latin typeface="Roboto"/>
                <a:ea typeface="Roboto"/>
                <a:cs typeface="Roboto"/>
                <a:sym typeface="Roboto"/>
              </a:rPr>
              <a:t>A recent study concluded that 14 day CGM data provided </a:t>
            </a:r>
            <a:endParaRPr sz="1800">
              <a:solidFill>
                <a:srgbClr val="F3F3F3"/>
              </a:solidFill>
              <a:latin typeface="Roboto"/>
              <a:ea typeface="Roboto"/>
              <a:cs typeface="Roboto"/>
              <a:sym typeface="Roboto"/>
            </a:endParaRPr>
          </a:p>
          <a:p>
            <a:pPr marL="0" lvl="0" indent="0" algn="l" rtl="0">
              <a:spcBef>
                <a:spcPts val="0"/>
              </a:spcBef>
              <a:spcAft>
                <a:spcPts val="0"/>
              </a:spcAft>
              <a:buNone/>
            </a:pPr>
            <a:r>
              <a:rPr lang="en" sz="1800">
                <a:solidFill>
                  <a:srgbClr val="F3F3F3"/>
                </a:solidFill>
                <a:latin typeface="Roboto"/>
                <a:ea typeface="Roboto"/>
                <a:cs typeface="Roboto"/>
                <a:sym typeface="Roboto"/>
              </a:rPr>
              <a:t>a good estimate of glucose metric for a 3-month period, </a:t>
            </a:r>
            <a:endParaRPr sz="1800">
              <a:solidFill>
                <a:srgbClr val="F3F3F3"/>
              </a:solidFill>
              <a:latin typeface="Roboto"/>
              <a:ea typeface="Roboto"/>
              <a:cs typeface="Roboto"/>
              <a:sym typeface="Roboto"/>
            </a:endParaRPr>
          </a:p>
          <a:p>
            <a:pPr marL="0" lvl="0" indent="0" algn="l" rtl="0">
              <a:spcBef>
                <a:spcPts val="0"/>
              </a:spcBef>
              <a:spcAft>
                <a:spcPts val="0"/>
              </a:spcAft>
              <a:buNone/>
            </a:pPr>
            <a:endParaRPr sz="1800">
              <a:solidFill>
                <a:srgbClr val="F3F3F3"/>
              </a:solidFill>
              <a:latin typeface="Roboto"/>
              <a:ea typeface="Roboto"/>
              <a:cs typeface="Roboto"/>
              <a:sym typeface="Roboto"/>
            </a:endParaRPr>
          </a:p>
          <a:p>
            <a:pPr marL="0" lvl="0" indent="0" algn="l" rtl="0">
              <a:spcBef>
                <a:spcPts val="0"/>
              </a:spcBef>
              <a:spcAft>
                <a:spcPts val="0"/>
              </a:spcAft>
              <a:buNone/>
            </a:pPr>
            <a:endParaRPr sz="1800">
              <a:solidFill>
                <a:srgbClr val="F3F3F3"/>
              </a:solidFill>
              <a:latin typeface="Roboto"/>
              <a:ea typeface="Roboto"/>
              <a:cs typeface="Roboto"/>
              <a:sym typeface="Roboto"/>
            </a:endParaRPr>
          </a:p>
          <a:p>
            <a:pPr marL="0" lvl="0" indent="0" algn="l" rtl="0">
              <a:spcBef>
                <a:spcPts val="0"/>
              </a:spcBef>
              <a:spcAft>
                <a:spcPts val="0"/>
              </a:spcAft>
              <a:buNone/>
            </a:pPr>
            <a:endParaRPr sz="1800">
              <a:solidFill>
                <a:srgbClr val="F3F3F3"/>
              </a:solidFill>
              <a:latin typeface="Roboto"/>
              <a:ea typeface="Roboto"/>
              <a:cs typeface="Roboto"/>
              <a:sym typeface="Roboto"/>
            </a:endParaRPr>
          </a:p>
        </p:txBody>
      </p:sp>
      <p:sp>
        <p:nvSpPr>
          <p:cNvPr id="274" name="Google Shape;274;p38"/>
          <p:cNvSpPr txBox="1"/>
          <p:nvPr/>
        </p:nvSpPr>
        <p:spPr>
          <a:xfrm>
            <a:off x="357354" y="6415700"/>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value is estimated from a formula; for example, GMI </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 3.31 + 0.02392 × [mean glucose in milligram per </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decilitre]</a:t>
            </a:r>
            <a:endParaRPr sz="1800">
              <a:solidFill>
                <a:srgbClr val="FFFFFF"/>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9"/>
          <p:cNvPicPr preferRelativeResize="0"/>
          <p:nvPr/>
        </p:nvPicPr>
        <p:blipFill>
          <a:blip r:embed="rId3">
            <a:alphaModFix/>
          </a:blip>
          <a:stretch>
            <a:fillRect/>
          </a:stretch>
        </p:blipFill>
        <p:spPr>
          <a:xfrm>
            <a:off x="152400" y="152400"/>
            <a:ext cx="5595025" cy="7467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528825" y="2667036"/>
            <a:ext cx="9044400" cy="13713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sz="5100">
                <a:solidFill>
                  <a:srgbClr val="EFEFEF"/>
                </a:solidFill>
                <a:latin typeface="Roboto"/>
                <a:ea typeface="Roboto"/>
                <a:cs typeface="Roboto"/>
                <a:sym typeface="Roboto"/>
              </a:rPr>
              <a:t>Part 2: The effect and mechanism of drugs and DKD</a:t>
            </a:r>
            <a:endParaRPr sz="510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1"/>
          <p:cNvPicPr preferRelativeResize="0"/>
          <p:nvPr/>
        </p:nvPicPr>
        <p:blipFill>
          <a:blip r:embed="rId3">
            <a:alphaModFix/>
          </a:blip>
          <a:stretch>
            <a:fillRect/>
          </a:stretch>
        </p:blipFill>
        <p:spPr>
          <a:xfrm>
            <a:off x="152400" y="152400"/>
            <a:ext cx="9530500" cy="7467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426690" y="692127"/>
            <a:ext cx="9204900" cy="10368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a:t>AGENDA:</a:t>
            </a:r>
            <a:endParaRPr/>
          </a:p>
        </p:txBody>
      </p:sp>
      <p:sp>
        <p:nvSpPr>
          <p:cNvPr id="85" name="Google Shape;85;p15"/>
          <p:cNvSpPr txBox="1">
            <a:spLocks noGrp="1"/>
          </p:cNvSpPr>
          <p:nvPr>
            <p:ph type="body" idx="1"/>
          </p:nvPr>
        </p:nvSpPr>
        <p:spPr>
          <a:xfrm>
            <a:off x="426740" y="2959134"/>
            <a:ext cx="9204900" cy="4652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r>
              <a:rPr lang="en"/>
              <a:t>Part 1: glycemic targets  and glycemic  monitoring  in DKD</a:t>
            </a:r>
            <a:endParaRPr/>
          </a:p>
        </p:txBody>
      </p:sp>
      <p:sp>
        <p:nvSpPr>
          <p:cNvPr id="86" name="Google Shape;86;p15"/>
          <p:cNvSpPr txBox="1"/>
          <p:nvPr/>
        </p:nvSpPr>
        <p:spPr>
          <a:xfrm>
            <a:off x="426759" y="2221935"/>
            <a:ext cx="84915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3F3F3"/>
                </a:solidFill>
                <a:latin typeface="Roboto"/>
                <a:ea typeface="Roboto"/>
                <a:cs typeface="Roboto"/>
                <a:sym typeface="Roboto"/>
              </a:rPr>
              <a:t>Introduction </a:t>
            </a:r>
            <a:endParaRPr sz="2200">
              <a:solidFill>
                <a:srgbClr val="F3F3F3"/>
              </a:solidFill>
              <a:latin typeface="Roboto"/>
              <a:ea typeface="Roboto"/>
              <a:cs typeface="Roboto"/>
              <a:sym typeface="Roboto"/>
            </a:endParaRPr>
          </a:p>
        </p:txBody>
      </p:sp>
      <p:sp>
        <p:nvSpPr>
          <p:cNvPr id="87" name="Google Shape;87;p15"/>
          <p:cNvSpPr txBox="1"/>
          <p:nvPr/>
        </p:nvSpPr>
        <p:spPr>
          <a:xfrm>
            <a:off x="1005840" y="3421380"/>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88" name="Google Shape;88;p15"/>
          <p:cNvSpPr txBox="1"/>
          <p:nvPr/>
        </p:nvSpPr>
        <p:spPr>
          <a:xfrm>
            <a:off x="426754" y="3817683"/>
            <a:ext cx="80466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EFEFEF"/>
                </a:solidFill>
                <a:latin typeface="Roboto"/>
                <a:ea typeface="Roboto"/>
                <a:cs typeface="Roboto"/>
                <a:sym typeface="Roboto"/>
              </a:rPr>
              <a:t>Part 2: The effect and mechanism of drugs and DKD</a:t>
            </a:r>
            <a:endParaRPr sz="2200">
              <a:solidFill>
                <a:srgbClr val="EFEFEF"/>
              </a:solidFill>
              <a:latin typeface="Roboto"/>
              <a:ea typeface="Roboto"/>
              <a:cs typeface="Roboto"/>
              <a:sym typeface="Roboto"/>
            </a:endParaRPr>
          </a:p>
        </p:txBody>
      </p:sp>
      <p:sp>
        <p:nvSpPr>
          <p:cNvPr id="89" name="Google Shape;89;p15"/>
          <p:cNvSpPr txBox="1"/>
          <p:nvPr/>
        </p:nvSpPr>
        <p:spPr>
          <a:xfrm>
            <a:off x="426754" y="4709786"/>
            <a:ext cx="8046600" cy="52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EFEFEF"/>
                </a:solidFill>
                <a:latin typeface="Roboto"/>
                <a:ea typeface="Roboto"/>
                <a:cs typeface="Roboto"/>
                <a:sym typeface="Roboto"/>
              </a:rPr>
              <a:t>Part  3:summary </a:t>
            </a:r>
            <a:endParaRPr sz="2200">
              <a:solidFill>
                <a:srgbClr val="EFEFEF"/>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2"/>
          <p:cNvPicPr preferRelativeResize="0"/>
          <p:nvPr/>
        </p:nvPicPr>
        <p:blipFill>
          <a:blip r:embed="rId3">
            <a:alphaModFix/>
          </a:blip>
          <a:stretch>
            <a:fillRect/>
          </a:stretch>
        </p:blipFill>
        <p:spPr>
          <a:xfrm>
            <a:off x="152400" y="152400"/>
            <a:ext cx="5876925" cy="7334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p:nvPr/>
        </p:nvSpPr>
        <p:spPr>
          <a:xfrm>
            <a:off x="890853" y="710152"/>
            <a:ext cx="4377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rPr>
              <a:t>Injectable Medications</a:t>
            </a:r>
            <a:endParaRPr sz="3000">
              <a:solidFill>
                <a:srgbClr val="FFFF00"/>
              </a:solidFill>
            </a:endParaRPr>
          </a:p>
        </p:txBody>
      </p:sp>
      <p:sp>
        <p:nvSpPr>
          <p:cNvPr id="300" name="Google Shape;300;p43"/>
          <p:cNvSpPr txBox="1"/>
          <p:nvPr/>
        </p:nvSpPr>
        <p:spPr>
          <a:xfrm flipH="1">
            <a:off x="1011308" y="1356650"/>
            <a:ext cx="1569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rPr>
              <a:t>Insulin</a:t>
            </a:r>
            <a:endParaRPr sz="1800">
              <a:solidFill>
                <a:srgbClr val="FFFF00"/>
              </a:solidFill>
            </a:endParaRPr>
          </a:p>
        </p:txBody>
      </p:sp>
      <p:sp>
        <p:nvSpPr>
          <p:cNvPr id="301" name="Google Shape;301;p43"/>
          <p:cNvSpPr txBox="1"/>
          <p:nvPr/>
        </p:nvSpPr>
        <p:spPr>
          <a:xfrm>
            <a:off x="1011300" y="1820450"/>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Glucagon-like Peptide 1 Receptor Agonists</a:t>
            </a:r>
            <a:endParaRPr sz="1800">
              <a:solidFill>
                <a:srgbClr val="FFFF00"/>
              </a:solidFill>
              <a:latin typeface="Roboto"/>
              <a:ea typeface="Roboto"/>
              <a:cs typeface="Roboto"/>
              <a:sym typeface="Roboto"/>
            </a:endParaRPr>
          </a:p>
        </p:txBody>
      </p:sp>
      <p:sp>
        <p:nvSpPr>
          <p:cNvPr id="302" name="Google Shape;302;p43"/>
          <p:cNvSpPr txBox="1"/>
          <p:nvPr/>
        </p:nvSpPr>
        <p:spPr>
          <a:xfrm>
            <a:off x="890850" y="2421350"/>
            <a:ext cx="792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latin typeface="Roboto"/>
                <a:ea typeface="Roboto"/>
                <a:cs typeface="Roboto"/>
                <a:sym typeface="Roboto"/>
              </a:rPr>
              <a:t>Oral agents:</a:t>
            </a:r>
            <a:endParaRPr sz="3000">
              <a:solidFill>
                <a:srgbClr val="FFFF00"/>
              </a:solidFill>
              <a:latin typeface="Roboto"/>
              <a:ea typeface="Roboto"/>
              <a:cs typeface="Roboto"/>
              <a:sym typeface="Roboto"/>
            </a:endParaRPr>
          </a:p>
        </p:txBody>
      </p:sp>
      <p:sp>
        <p:nvSpPr>
          <p:cNvPr id="303" name="Google Shape;303;p43"/>
          <p:cNvSpPr txBox="1"/>
          <p:nvPr/>
        </p:nvSpPr>
        <p:spPr>
          <a:xfrm>
            <a:off x="830550" y="4132541"/>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Sulfonylureas and Glinides</a:t>
            </a:r>
            <a:endParaRPr sz="1800">
              <a:solidFill>
                <a:srgbClr val="FFFF00"/>
              </a:solidFill>
              <a:latin typeface="Roboto"/>
              <a:ea typeface="Roboto"/>
              <a:cs typeface="Roboto"/>
              <a:sym typeface="Roboto"/>
            </a:endParaRPr>
          </a:p>
        </p:txBody>
      </p:sp>
      <p:sp>
        <p:nvSpPr>
          <p:cNvPr id="304" name="Google Shape;304;p43"/>
          <p:cNvSpPr txBox="1"/>
          <p:nvPr/>
        </p:nvSpPr>
        <p:spPr>
          <a:xfrm>
            <a:off x="830556" y="350105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Metformin</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305" name="Google Shape;305;p43"/>
          <p:cNvSpPr txBox="1"/>
          <p:nvPr/>
        </p:nvSpPr>
        <p:spPr>
          <a:xfrm>
            <a:off x="830550" y="4677038"/>
            <a:ext cx="8046600" cy="6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Thiazolidinediones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a:solidFill>
                <a:srgbClr val="FFFF00"/>
              </a:solidFill>
              <a:latin typeface="Roboto"/>
              <a:ea typeface="Roboto"/>
              <a:cs typeface="Roboto"/>
              <a:sym typeface="Roboto"/>
            </a:endParaRPr>
          </a:p>
        </p:txBody>
      </p:sp>
      <p:sp>
        <p:nvSpPr>
          <p:cNvPr id="306" name="Google Shape;306;p43"/>
          <p:cNvSpPr txBox="1"/>
          <p:nvPr/>
        </p:nvSpPr>
        <p:spPr>
          <a:xfrm>
            <a:off x="830550" y="535233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α-Glucosidase Inhibitors</a:t>
            </a:r>
            <a:endParaRPr sz="1800">
              <a:solidFill>
                <a:srgbClr val="FFFF00"/>
              </a:solidFill>
              <a:latin typeface="Roboto"/>
              <a:ea typeface="Roboto"/>
              <a:cs typeface="Roboto"/>
              <a:sym typeface="Roboto"/>
            </a:endParaRPr>
          </a:p>
        </p:txBody>
      </p:sp>
      <p:sp>
        <p:nvSpPr>
          <p:cNvPr id="307" name="Google Shape;307;p43"/>
          <p:cNvSpPr txBox="1"/>
          <p:nvPr/>
        </p:nvSpPr>
        <p:spPr>
          <a:xfrm>
            <a:off x="709954" y="592445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Dipeptidyl Peptidase 4 Inhibitors</a:t>
            </a:r>
            <a:endParaRPr sz="1800">
              <a:solidFill>
                <a:srgbClr val="FFFF00"/>
              </a:solidFill>
              <a:latin typeface="Roboto"/>
              <a:ea typeface="Roboto"/>
              <a:cs typeface="Roboto"/>
              <a:sym typeface="Roboto"/>
            </a:endParaRPr>
          </a:p>
        </p:txBody>
      </p:sp>
      <p:sp>
        <p:nvSpPr>
          <p:cNvPr id="308" name="Google Shape;308;p43"/>
          <p:cNvSpPr txBox="1"/>
          <p:nvPr/>
        </p:nvSpPr>
        <p:spPr>
          <a:xfrm>
            <a:off x="709954" y="649655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Sodium/Glucose Cotransporter 2 Inhibitors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670898" y="2811326"/>
            <a:ext cx="9044400" cy="13713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6"/>
                </a:solidFill>
              </a:rPr>
              <a:t>Insulin</a:t>
            </a:r>
            <a:endParaRPr>
              <a:solidFill>
                <a:schemeClr val="accent6"/>
              </a:solidFill>
            </a:endParaRPr>
          </a:p>
          <a:p>
            <a:pPr marL="0" lvl="0" indent="0" algn="ctr" rtl="0">
              <a:spcBef>
                <a:spcPts val="0"/>
              </a:spcBef>
              <a:spcAft>
                <a:spcPts val="0"/>
              </a:spcAft>
              <a:buNone/>
            </a:pPr>
            <a:endParaRPr>
              <a:solidFill>
                <a:schemeClr val="accent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p:nvPr/>
        </p:nvSpPr>
        <p:spPr>
          <a:xfrm>
            <a:off x="487834" y="1267810"/>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 About </a:t>
            </a:r>
            <a:r>
              <a:rPr lang="en" sz="1800">
                <a:solidFill>
                  <a:srgbClr val="FFFF00"/>
                </a:solidFill>
                <a:latin typeface="Roboto"/>
                <a:ea typeface="Roboto"/>
                <a:cs typeface="Roboto"/>
                <a:sym typeface="Roboto"/>
              </a:rPr>
              <a:t>30% to 80% of insulin clearance</a:t>
            </a:r>
            <a:r>
              <a:rPr lang="en" sz="1800">
                <a:solidFill>
                  <a:srgbClr val="FFFFFF"/>
                </a:solidFill>
                <a:latin typeface="Roboto"/>
                <a:ea typeface="Roboto"/>
                <a:cs typeface="Roboto"/>
                <a:sym typeface="Roboto"/>
              </a:rPr>
              <a:t> is carried out by the</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kidney. A reduction in GFR results in prolongation of the</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insulin half-life and a </a:t>
            </a:r>
            <a:r>
              <a:rPr lang="en" sz="1800">
                <a:solidFill>
                  <a:srgbClr val="FFFF00"/>
                </a:solidFill>
                <a:latin typeface="Roboto"/>
                <a:ea typeface="Roboto"/>
                <a:cs typeface="Roboto"/>
                <a:sym typeface="Roboto"/>
              </a:rPr>
              <a:t>need to reduce insulin</a:t>
            </a:r>
            <a:r>
              <a:rPr lang="en" sz="1800">
                <a:solidFill>
                  <a:srgbClr val="FFFFFF"/>
                </a:solidFill>
                <a:latin typeface="Roboto"/>
                <a:ea typeface="Roboto"/>
                <a:cs typeface="Roboto"/>
                <a:sym typeface="Roboto"/>
              </a:rPr>
              <a:t> doses to avoid</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b="1">
                <a:solidFill>
                  <a:srgbClr val="FF0000"/>
                </a:solidFill>
                <a:latin typeface="Roboto"/>
                <a:ea typeface="Roboto"/>
                <a:cs typeface="Roboto"/>
                <a:sym typeface="Roboto"/>
              </a:rPr>
              <a:t>hypoglycemia</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All insulin preparations</a:t>
            </a:r>
            <a:r>
              <a:rPr lang="en" sz="1800">
                <a:solidFill>
                  <a:srgbClr val="FFFFFF"/>
                </a:solidFill>
                <a:latin typeface="Roboto"/>
                <a:ea typeface="Roboto"/>
                <a:cs typeface="Roboto"/>
                <a:sym typeface="Roboto"/>
              </a:rPr>
              <a:t> can be used in CKD,</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but </a:t>
            </a:r>
            <a:r>
              <a:rPr lang="en" sz="1800">
                <a:solidFill>
                  <a:srgbClr val="FF0000"/>
                </a:solidFill>
                <a:latin typeface="Roboto"/>
                <a:ea typeface="Roboto"/>
                <a:cs typeface="Roboto"/>
                <a:sym typeface="Roboto"/>
              </a:rPr>
              <a:t>modifications</a:t>
            </a:r>
            <a:r>
              <a:rPr lang="en" sz="1800">
                <a:solidFill>
                  <a:srgbClr val="FFFF00"/>
                </a:solidFill>
                <a:latin typeface="Roboto"/>
                <a:ea typeface="Roboto"/>
                <a:cs typeface="Roboto"/>
                <a:sym typeface="Roboto"/>
              </a:rPr>
              <a:t> of insulin</a:t>
            </a:r>
            <a:r>
              <a:rPr lang="en" sz="1800">
                <a:solidFill>
                  <a:srgbClr val="FFFFFF"/>
                </a:solidFill>
                <a:latin typeface="Roboto"/>
                <a:ea typeface="Roboto"/>
                <a:cs typeface="Roboto"/>
                <a:sym typeface="Roboto"/>
              </a:rPr>
              <a:t> type and dose may be necessary</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to reduce the risk of hypoglycemia while still achieving</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glycemic goals.</a:t>
            </a:r>
            <a:endParaRPr sz="1800">
              <a:solidFill>
                <a:srgbClr val="FFFF00"/>
              </a:solidFill>
              <a:latin typeface="Roboto"/>
              <a:ea typeface="Roboto"/>
              <a:cs typeface="Roboto"/>
              <a:sym typeface="Roboto"/>
            </a:endParaRPr>
          </a:p>
        </p:txBody>
      </p:sp>
      <p:sp>
        <p:nvSpPr>
          <p:cNvPr id="319" name="Google Shape;319;p45"/>
          <p:cNvSpPr txBox="1"/>
          <p:nvPr/>
        </p:nvSpPr>
        <p:spPr>
          <a:xfrm>
            <a:off x="1005904" y="223138"/>
            <a:ext cx="8046600" cy="92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a:solidFill>
                  <a:schemeClr val="accent6"/>
                </a:solidFill>
                <a:latin typeface="Roboto Slab"/>
                <a:ea typeface="Roboto Slab"/>
                <a:cs typeface="Roboto Slab"/>
                <a:sym typeface="Roboto Slab"/>
              </a:rPr>
              <a:t>Insulin</a:t>
            </a:r>
            <a:endParaRPr sz="4800">
              <a:latin typeface="Roboto"/>
              <a:ea typeface="Roboto"/>
              <a:cs typeface="Roboto"/>
              <a:sym typeface="Roboto"/>
            </a:endParaRPr>
          </a:p>
        </p:txBody>
      </p:sp>
      <p:pic>
        <p:nvPicPr>
          <p:cNvPr id="320" name="Google Shape;320;p45"/>
          <p:cNvPicPr preferRelativeResize="0"/>
          <p:nvPr/>
        </p:nvPicPr>
        <p:blipFill>
          <a:blip r:embed="rId3">
            <a:alphaModFix/>
          </a:blip>
          <a:stretch>
            <a:fillRect/>
          </a:stretch>
        </p:blipFill>
        <p:spPr>
          <a:xfrm>
            <a:off x="370751" y="3524447"/>
            <a:ext cx="8859585" cy="4062290"/>
          </a:xfrm>
          <a:prstGeom prst="rect">
            <a:avLst/>
          </a:prstGeom>
          <a:noFill/>
          <a:ln>
            <a:noFill/>
          </a:ln>
        </p:spPr>
      </p:pic>
      <p:sp>
        <p:nvSpPr>
          <p:cNvPr id="321" name="Google Shape;321;p45"/>
          <p:cNvSpPr txBox="1"/>
          <p:nvPr/>
        </p:nvSpPr>
        <p:spPr>
          <a:xfrm>
            <a:off x="6996600" y="2899525"/>
            <a:ext cx="2524800" cy="47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solidFill>
                  <a:srgbClr val="CCCCCC"/>
                </a:solidFill>
                <a:latin typeface="Roboto"/>
                <a:ea typeface="Roboto"/>
                <a:cs typeface="Roboto"/>
                <a:sym typeface="Roboto"/>
              </a:rPr>
              <a:t>Grube, D., Wei, G., Boucher, R. et al. Insulin use in chronic kidney disease and the risk of hypoglycemic events. BMC Nephrol 23, 73 (2022). https://doi.org/10.1186/s12882-022-02687-w</a:t>
            </a:r>
            <a:endParaRPr sz="600">
              <a:solidFill>
                <a:srgbClr val="CCCCCC"/>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p:nvPr/>
        </p:nvSpPr>
        <p:spPr>
          <a:xfrm>
            <a:off x="753297" y="2724088"/>
            <a:ext cx="80466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FF"/>
                </a:solidFill>
                <a:latin typeface="Roboto"/>
                <a:ea typeface="Roboto"/>
                <a:cs typeface="Roboto"/>
                <a:sym typeface="Roboto"/>
              </a:rPr>
              <a:t>contrary to widely held assumption that advanced CKD is associated with decreased need for insulin, </a:t>
            </a:r>
            <a:r>
              <a:rPr lang="en" sz="2400">
                <a:solidFill>
                  <a:srgbClr val="FFFF00"/>
                </a:solidFill>
                <a:latin typeface="Roboto"/>
                <a:ea typeface="Roboto"/>
                <a:cs typeface="Roboto"/>
                <a:sym typeface="Roboto"/>
              </a:rPr>
              <a:t>we found that insulin use was greater in T2D patients with more advanced CKD</a:t>
            </a:r>
            <a:r>
              <a:rPr lang="en" sz="2400">
                <a:solidFill>
                  <a:srgbClr val="FFFFFF"/>
                </a:solidFill>
                <a:latin typeface="Roboto"/>
                <a:ea typeface="Roboto"/>
                <a:cs typeface="Roboto"/>
                <a:sym typeface="Roboto"/>
              </a:rPr>
              <a:t>. Furthermore, this study also found that both insulin use and CKD are independent factors for risk of hypoglycemia, with patients with advanced CKD who use insulin being at the highest risk for a hypoglycemic event.</a:t>
            </a:r>
            <a:endParaRPr sz="2400">
              <a:solidFill>
                <a:srgbClr val="FFFFFF"/>
              </a:solidFill>
              <a:latin typeface="Roboto"/>
              <a:ea typeface="Roboto"/>
              <a:cs typeface="Roboto"/>
              <a:sym typeface="Roboto"/>
            </a:endParaRPr>
          </a:p>
        </p:txBody>
      </p:sp>
      <p:sp>
        <p:nvSpPr>
          <p:cNvPr id="327" name="Google Shape;327;p46"/>
          <p:cNvSpPr txBox="1"/>
          <p:nvPr/>
        </p:nvSpPr>
        <p:spPr>
          <a:xfrm>
            <a:off x="3007925" y="587775"/>
            <a:ext cx="77913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FFFF00"/>
                </a:solidFill>
                <a:latin typeface="Roboto"/>
                <a:ea typeface="Roboto"/>
                <a:cs typeface="Roboto"/>
                <a:sym typeface="Roboto"/>
              </a:rPr>
              <a:t>Conclution</a:t>
            </a:r>
            <a:endParaRPr sz="3500">
              <a:solidFill>
                <a:srgbClr val="FFFF00"/>
              </a:solidFill>
              <a:latin typeface="Roboto"/>
              <a:ea typeface="Roboto"/>
              <a:cs typeface="Roboto"/>
              <a:sym typeface="Roboto"/>
            </a:endParaRPr>
          </a:p>
        </p:txBody>
      </p:sp>
      <p:sp>
        <p:nvSpPr>
          <p:cNvPr id="328" name="Google Shape;328;p46"/>
          <p:cNvSpPr txBox="1"/>
          <p:nvPr/>
        </p:nvSpPr>
        <p:spPr>
          <a:xfrm>
            <a:off x="860675" y="6621663"/>
            <a:ext cx="804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D9D9D9"/>
                </a:solidFill>
                <a:latin typeface="Roboto"/>
                <a:ea typeface="Roboto"/>
                <a:cs typeface="Roboto"/>
                <a:sym typeface="Roboto"/>
              </a:rPr>
              <a:t>Grube, D., Wei, G., Boucher, R. et al. Insulin use in chronic kidney disease and the risk of hypoglycemic events. BMC Nephrol 23, 73 (2022). https://doi.org/10.1186/s12882-022-02687-w</a:t>
            </a:r>
            <a:endParaRPr sz="1000">
              <a:solidFill>
                <a:srgbClr val="D9D9D9"/>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p:nvPr/>
        </p:nvSpPr>
        <p:spPr>
          <a:xfrm>
            <a:off x="625049" y="1507168"/>
            <a:ext cx="80466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FFFF"/>
                </a:solidFill>
                <a:latin typeface="Roboto"/>
                <a:ea typeface="Roboto"/>
                <a:cs typeface="Roboto"/>
                <a:sym typeface="Roboto"/>
              </a:rPr>
              <a:t>The </a:t>
            </a:r>
            <a:r>
              <a:rPr lang="en" sz="2000">
                <a:solidFill>
                  <a:srgbClr val="FFFF00"/>
                </a:solidFill>
                <a:latin typeface="Roboto"/>
                <a:ea typeface="Roboto"/>
                <a:cs typeface="Roboto"/>
                <a:sym typeface="Roboto"/>
              </a:rPr>
              <a:t>long-acting</a:t>
            </a:r>
            <a:r>
              <a:rPr lang="en" sz="2000">
                <a:solidFill>
                  <a:srgbClr val="FFFFFF"/>
                </a:solidFill>
                <a:latin typeface="Roboto"/>
                <a:ea typeface="Roboto"/>
                <a:cs typeface="Roboto"/>
                <a:sym typeface="Roboto"/>
              </a:rPr>
              <a:t> insulin analogs </a:t>
            </a:r>
            <a:r>
              <a:rPr lang="en" sz="2000">
                <a:solidFill>
                  <a:srgbClr val="FFFF00"/>
                </a:solidFill>
                <a:latin typeface="Roboto"/>
                <a:ea typeface="Roboto"/>
                <a:cs typeface="Roboto"/>
                <a:sym typeface="Roboto"/>
              </a:rPr>
              <a:t>U-100 (100 units/mL</a:t>
            </a:r>
            <a:r>
              <a:rPr lang="en" sz="2000">
                <a:solidFill>
                  <a:srgbClr val="FFFFFF"/>
                </a:solidFill>
                <a:latin typeface="Roboto"/>
                <a:ea typeface="Roboto"/>
                <a:cs typeface="Roboto"/>
                <a:sym typeface="Roboto"/>
              </a:rPr>
              <a:t>) </a:t>
            </a:r>
            <a:r>
              <a:rPr lang="en" sz="2000">
                <a:solidFill>
                  <a:srgbClr val="FFFF00"/>
                </a:solidFill>
                <a:latin typeface="Roboto"/>
                <a:ea typeface="Roboto"/>
                <a:cs typeface="Roboto"/>
                <a:sym typeface="Roboto"/>
              </a:rPr>
              <a:t>glargine</a:t>
            </a:r>
            <a:r>
              <a:rPr lang="en" sz="2000">
                <a:solidFill>
                  <a:srgbClr val="FFFFFF"/>
                </a:solidFill>
                <a:latin typeface="Roboto"/>
                <a:ea typeface="Roboto"/>
                <a:cs typeface="Roboto"/>
                <a:sym typeface="Roboto"/>
              </a:rPr>
              <a:t>, </a:t>
            </a:r>
            <a:r>
              <a:rPr lang="en" sz="2000">
                <a:solidFill>
                  <a:srgbClr val="FFFF00"/>
                </a:solidFill>
                <a:latin typeface="Roboto"/>
                <a:ea typeface="Roboto"/>
                <a:cs typeface="Roboto"/>
                <a:sym typeface="Roboto"/>
              </a:rPr>
              <a:t>U-300</a:t>
            </a:r>
            <a:r>
              <a:rPr lang="en" sz="2000">
                <a:solidFill>
                  <a:srgbClr val="FFFFFF"/>
                </a:solidFill>
                <a:latin typeface="Roboto"/>
                <a:ea typeface="Roboto"/>
                <a:cs typeface="Roboto"/>
                <a:sym typeface="Roboto"/>
              </a:rPr>
              <a:t> </a:t>
            </a:r>
            <a:r>
              <a:rPr lang="en" sz="2000">
                <a:solidFill>
                  <a:srgbClr val="FFFF00"/>
                </a:solidFill>
                <a:latin typeface="Roboto"/>
                <a:ea typeface="Roboto"/>
                <a:cs typeface="Roboto"/>
                <a:sym typeface="Roboto"/>
              </a:rPr>
              <a:t>glargine, detemir, U-100 degludec, and U-200 degludec</a:t>
            </a:r>
            <a:r>
              <a:rPr lang="en" sz="2000">
                <a:solidFill>
                  <a:srgbClr val="FFFFFF"/>
                </a:solidFill>
                <a:latin typeface="Roboto"/>
                <a:ea typeface="Roboto"/>
                <a:cs typeface="Roboto"/>
                <a:sym typeface="Roboto"/>
              </a:rPr>
              <a:t> are used as basal insulins. </a:t>
            </a: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p:txBody>
      </p:sp>
      <p:sp>
        <p:nvSpPr>
          <p:cNvPr id="334" name="Google Shape;334;p47"/>
          <p:cNvSpPr txBox="1"/>
          <p:nvPr/>
        </p:nvSpPr>
        <p:spPr>
          <a:xfrm>
            <a:off x="625050" y="2918410"/>
            <a:ext cx="8046600" cy="193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FFFF"/>
                </a:solidFill>
                <a:latin typeface="Roboto"/>
                <a:ea typeface="Roboto"/>
                <a:cs typeface="Roboto"/>
                <a:sym typeface="Roboto"/>
              </a:rPr>
              <a:t>Insulin glargine has its onset of </a:t>
            </a:r>
            <a:r>
              <a:rPr lang="en" sz="2000">
                <a:solidFill>
                  <a:srgbClr val="FFFF00"/>
                </a:solidFill>
                <a:latin typeface="Roboto"/>
                <a:ea typeface="Roboto"/>
                <a:cs typeface="Roboto"/>
                <a:sym typeface="Roboto"/>
              </a:rPr>
              <a:t>action 2-4 hours</a:t>
            </a:r>
            <a:r>
              <a:rPr lang="en" sz="2000">
                <a:solidFill>
                  <a:srgbClr val="FFFFFF"/>
                </a:solidFill>
                <a:latin typeface="Roboto"/>
                <a:ea typeface="Roboto"/>
                <a:cs typeface="Roboto"/>
                <a:sym typeface="Roboto"/>
              </a:rPr>
              <a:t> after injection, does </a:t>
            </a:r>
            <a:r>
              <a:rPr lang="en" sz="2000">
                <a:solidFill>
                  <a:srgbClr val="FFFF00"/>
                </a:solidFill>
                <a:latin typeface="Roboto"/>
                <a:ea typeface="Roboto"/>
                <a:cs typeface="Roboto"/>
                <a:sym typeface="Roboto"/>
              </a:rPr>
              <a:t>not have a clear peak after injection</a:t>
            </a:r>
            <a:r>
              <a:rPr lang="en" sz="2000">
                <a:solidFill>
                  <a:srgbClr val="FFFFFF"/>
                </a:solidFill>
                <a:latin typeface="Roboto"/>
                <a:ea typeface="Roboto"/>
                <a:cs typeface="Roboto"/>
                <a:sym typeface="Roboto"/>
              </a:rPr>
              <a:t>, and has a </a:t>
            </a:r>
            <a:r>
              <a:rPr lang="en" sz="2000">
                <a:solidFill>
                  <a:srgbClr val="FFFF00"/>
                </a:solidFill>
                <a:latin typeface="Roboto"/>
                <a:ea typeface="Roboto"/>
                <a:cs typeface="Roboto"/>
                <a:sym typeface="Roboto"/>
              </a:rPr>
              <a:t>duration of 20-24</a:t>
            </a:r>
            <a:r>
              <a:rPr lang="en" sz="2000">
                <a:solidFill>
                  <a:srgbClr val="FFFFFF"/>
                </a:solidFill>
                <a:latin typeface="Roboto"/>
                <a:ea typeface="Roboto"/>
                <a:cs typeface="Roboto"/>
                <a:sym typeface="Roboto"/>
              </a:rPr>
              <a:t> hours;therefore, it is usually dosed once daily</a:t>
            </a: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endParaRPr sz="20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335" name="Google Shape;335;p47"/>
          <p:cNvSpPr txBox="1"/>
          <p:nvPr/>
        </p:nvSpPr>
        <p:spPr>
          <a:xfrm>
            <a:off x="625054" y="4431654"/>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therefore, it is usually dosed once daily. Doseslower than </a:t>
            </a:r>
            <a:r>
              <a:rPr lang="en" sz="1800">
                <a:solidFill>
                  <a:srgbClr val="FFFF00"/>
                </a:solidFill>
                <a:latin typeface="Roboto"/>
                <a:ea typeface="Roboto"/>
                <a:cs typeface="Roboto"/>
                <a:sym typeface="Roboto"/>
              </a:rPr>
              <a:t>15 U may have a modest peak and a shorter half-life;</a:t>
            </a:r>
            <a:r>
              <a:rPr lang="en" sz="1800">
                <a:solidFill>
                  <a:srgbClr val="FFFFFF"/>
                </a:solidFill>
                <a:latin typeface="Roboto"/>
                <a:ea typeface="Roboto"/>
                <a:cs typeface="Roboto"/>
                <a:sym typeface="Roboto"/>
              </a:rPr>
              <a:t> with doses greater than </a:t>
            </a:r>
            <a:r>
              <a:rPr lang="en" sz="1800">
                <a:solidFill>
                  <a:srgbClr val="FFFF00"/>
                </a:solidFill>
                <a:latin typeface="Roboto"/>
                <a:ea typeface="Roboto"/>
                <a:cs typeface="Roboto"/>
                <a:sym typeface="Roboto"/>
              </a:rPr>
              <a:t>50-60 U</a:t>
            </a:r>
            <a:r>
              <a:rPr lang="en" sz="1800">
                <a:solidFill>
                  <a:srgbClr val="FFFFFF"/>
                </a:solidFill>
                <a:latin typeface="Roboto"/>
                <a:ea typeface="Roboto"/>
                <a:cs typeface="Roboto"/>
                <a:sym typeface="Roboto"/>
              </a:rPr>
              <a:t>, splitting the dose </a:t>
            </a:r>
            <a:r>
              <a:rPr lang="en" sz="1800">
                <a:solidFill>
                  <a:srgbClr val="FFFF00"/>
                </a:solidFill>
                <a:latin typeface="Roboto"/>
                <a:ea typeface="Roboto"/>
                <a:cs typeface="Roboto"/>
                <a:sym typeface="Roboto"/>
              </a:rPr>
              <a:t>is helpful to improve absorption</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p:nvPr/>
        </p:nvSpPr>
        <p:spPr>
          <a:xfrm>
            <a:off x="469922" y="1377314"/>
            <a:ext cx="80466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Insulin </a:t>
            </a:r>
            <a:r>
              <a:rPr lang="en" sz="1800">
                <a:solidFill>
                  <a:srgbClr val="FFFF00"/>
                </a:solidFill>
                <a:latin typeface="Roboto"/>
                <a:ea typeface="Roboto"/>
                <a:cs typeface="Roboto"/>
                <a:sym typeface="Roboto"/>
              </a:rPr>
              <a:t>detemir</a:t>
            </a:r>
            <a:r>
              <a:rPr lang="en" sz="1800">
                <a:solidFill>
                  <a:srgbClr val="FFFFFF"/>
                </a:solidFill>
                <a:latin typeface="Roboto"/>
                <a:ea typeface="Roboto"/>
                <a:cs typeface="Roboto"/>
                <a:sym typeface="Roboto"/>
              </a:rPr>
              <a:t> has an onset of action </a:t>
            </a:r>
            <a:r>
              <a:rPr lang="en" sz="1800">
                <a:solidFill>
                  <a:srgbClr val="FFFF00"/>
                </a:solidFill>
                <a:latin typeface="Roboto"/>
                <a:ea typeface="Roboto"/>
                <a:cs typeface="Roboto"/>
                <a:sym typeface="Roboto"/>
              </a:rPr>
              <a:t>at 1-3 hours</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peaks at 6-8 hours</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duration of action of 18-22 hours</a:t>
            </a:r>
            <a:r>
              <a:rPr lang="en" sz="1800">
                <a:solidFill>
                  <a:srgbClr val="FFFFFF"/>
                </a:solidFill>
                <a:latin typeface="Roboto"/>
                <a:ea typeface="Roboto"/>
                <a:cs typeface="Roboto"/>
                <a:sym typeface="Roboto"/>
              </a:rPr>
              <a:t>. In patients with </a:t>
            </a:r>
            <a:r>
              <a:rPr lang="en" sz="1800">
                <a:solidFill>
                  <a:srgbClr val="FFFF00"/>
                </a:solidFill>
                <a:latin typeface="Roboto"/>
                <a:ea typeface="Roboto"/>
                <a:cs typeface="Roboto"/>
                <a:sym typeface="Roboto"/>
              </a:rPr>
              <a:t>type 1 diabetes</a:t>
            </a:r>
            <a:r>
              <a:rPr lang="en" sz="1800">
                <a:solidFill>
                  <a:srgbClr val="FFFFFF"/>
                </a:solidFill>
                <a:latin typeface="Roboto"/>
                <a:ea typeface="Roboto"/>
                <a:cs typeface="Roboto"/>
                <a:sym typeface="Roboto"/>
              </a:rPr>
              <a:t>, insulin detemir is dosed </a:t>
            </a:r>
            <a:r>
              <a:rPr lang="en" sz="1800">
                <a:solidFill>
                  <a:srgbClr val="FFFF00"/>
                </a:solidFill>
                <a:latin typeface="Roboto"/>
                <a:ea typeface="Roboto"/>
                <a:cs typeface="Roboto"/>
                <a:sym typeface="Roboto"/>
              </a:rPr>
              <a:t>twice daily</a:t>
            </a:r>
            <a:r>
              <a:rPr lang="en" sz="1800">
                <a:solidFill>
                  <a:srgbClr val="FFFFFF"/>
                </a:solidFill>
                <a:latin typeface="Roboto"/>
                <a:ea typeface="Roboto"/>
                <a:cs typeface="Roboto"/>
                <a:sym typeface="Roboto"/>
              </a:rPr>
              <a:t>, but in those with </a:t>
            </a:r>
            <a:r>
              <a:rPr lang="en" sz="1800">
                <a:solidFill>
                  <a:srgbClr val="FFFF00"/>
                </a:solidFill>
                <a:latin typeface="Roboto"/>
                <a:ea typeface="Roboto"/>
                <a:cs typeface="Roboto"/>
                <a:sym typeface="Roboto"/>
              </a:rPr>
              <a:t>type 2 diabetes once daily</a:t>
            </a:r>
            <a:r>
              <a:rPr lang="en" sz="1800">
                <a:solidFill>
                  <a:srgbClr val="FFFFFF"/>
                </a:solidFill>
                <a:latin typeface="Roboto"/>
                <a:ea typeface="Roboto"/>
                <a:cs typeface="Roboto"/>
                <a:sym typeface="Roboto"/>
              </a:rPr>
              <a:t> dosing </a:t>
            </a:r>
            <a:r>
              <a:rPr lang="en" sz="1800">
                <a:solidFill>
                  <a:srgbClr val="FFFF00"/>
                </a:solidFill>
                <a:latin typeface="Roboto"/>
                <a:ea typeface="Roboto"/>
                <a:cs typeface="Roboto"/>
                <a:sym typeface="Roboto"/>
              </a:rPr>
              <a:t>usually</a:t>
            </a:r>
            <a:r>
              <a:rPr lang="en" sz="1800">
                <a:solidFill>
                  <a:srgbClr val="FFFFFF"/>
                </a:solidFill>
                <a:latin typeface="Roboto"/>
                <a:ea typeface="Roboto"/>
                <a:cs typeface="Roboto"/>
                <a:sym typeface="Roboto"/>
              </a:rPr>
              <a:t> suffices.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41" name="Google Shape;341;p48"/>
          <p:cNvSpPr txBox="1"/>
          <p:nvPr/>
        </p:nvSpPr>
        <p:spPr>
          <a:xfrm>
            <a:off x="606412" y="2996738"/>
            <a:ext cx="80466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U-300 insulin glargine and insulin degludec (both U-100 and U-200)</a:t>
            </a:r>
            <a:r>
              <a:rPr lang="en" sz="1800">
                <a:solidFill>
                  <a:srgbClr val="FFFFFF"/>
                </a:solidFill>
                <a:latin typeface="Roboto"/>
                <a:ea typeface="Roboto"/>
                <a:cs typeface="Roboto"/>
                <a:sym typeface="Roboto"/>
              </a:rPr>
              <a:t> have prolonged half-lives, once-daily injection suffices. These </a:t>
            </a:r>
            <a:r>
              <a:rPr lang="en" sz="1800">
                <a:solidFill>
                  <a:srgbClr val="FFFF00"/>
                </a:solidFill>
                <a:latin typeface="Roboto"/>
                <a:ea typeface="Roboto"/>
                <a:cs typeface="Roboto"/>
                <a:sym typeface="Roboto"/>
              </a:rPr>
              <a:t>longer durations of action of U300 glargine and degludec are because of a delayed absorption</a:t>
            </a:r>
            <a:r>
              <a:rPr lang="en" sz="1800">
                <a:solidFill>
                  <a:srgbClr val="FFFFFF"/>
                </a:solidFill>
                <a:latin typeface="Roboto"/>
                <a:ea typeface="Roboto"/>
                <a:cs typeface="Roboto"/>
                <a:sym typeface="Roboto"/>
              </a:rPr>
              <a:t> from the subcutaneous injection sites and are not due to lower clearanc</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42" name="Google Shape;342;p48"/>
          <p:cNvSpPr txBox="1"/>
          <p:nvPr/>
        </p:nvSpPr>
        <p:spPr>
          <a:xfrm>
            <a:off x="469929" y="5043774"/>
            <a:ext cx="8046600" cy="464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The only intermediate-acting insulin is isophane NPH</a:t>
            </a:r>
            <a:r>
              <a:rPr lang="en" sz="1800">
                <a:solidFill>
                  <a:srgbClr val="FFFFFF"/>
                </a:solidFill>
                <a:latin typeface="Roboto"/>
                <a:ea typeface="Roboto"/>
                <a:cs typeface="Roboto"/>
                <a:sym typeface="Roboto"/>
              </a:rPr>
              <a:t> (neutral protamine Hagedorn) insulin. NPH has an onse </a:t>
            </a:r>
            <a:r>
              <a:rPr lang="en" sz="1800">
                <a:solidFill>
                  <a:srgbClr val="FFFF00"/>
                </a:solidFill>
                <a:latin typeface="Roboto"/>
                <a:ea typeface="Roboto"/>
                <a:cs typeface="Roboto"/>
                <a:sym typeface="Roboto"/>
              </a:rPr>
              <a:t>of action at 2-4 hours,</a:t>
            </a:r>
            <a:r>
              <a:rPr lang="en" sz="1800">
                <a:solidFill>
                  <a:srgbClr val="FFFFFF"/>
                </a:solidFill>
                <a:latin typeface="Roboto"/>
                <a:ea typeface="Roboto"/>
                <a:cs typeface="Roboto"/>
                <a:sym typeface="Roboto"/>
              </a:rPr>
              <a:t> has a pronounced but </a:t>
            </a:r>
            <a:r>
              <a:rPr lang="en" sz="1800">
                <a:solidFill>
                  <a:srgbClr val="FFFF00"/>
                </a:solidFill>
                <a:latin typeface="Roboto"/>
                <a:ea typeface="Roboto"/>
                <a:cs typeface="Roboto"/>
                <a:sym typeface="Roboto"/>
              </a:rPr>
              <a:t>irregular peak at 4-10 hours</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lasts for up to 10-18 hours;</a:t>
            </a:r>
            <a:r>
              <a:rPr lang="en" sz="1800">
                <a:solidFill>
                  <a:srgbClr val="FFFFFF"/>
                </a:solidFill>
                <a:latin typeface="Roboto"/>
                <a:ea typeface="Roboto"/>
                <a:cs typeface="Roboto"/>
                <a:sym typeface="Roboto"/>
              </a:rPr>
              <a:t> when given as a </a:t>
            </a:r>
            <a:r>
              <a:rPr lang="en" sz="1800">
                <a:solidFill>
                  <a:srgbClr val="FFFF00"/>
                </a:solidFill>
                <a:latin typeface="Roboto"/>
                <a:ea typeface="Roboto"/>
                <a:cs typeface="Roboto"/>
                <a:sym typeface="Roboto"/>
              </a:rPr>
              <a:t>twice daily injection</a:t>
            </a:r>
            <a:r>
              <a:rPr lang="en" sz="1800">
                <a:solidFill>
                  <a:srgbClr val="FFFFFF"/>
                </a:solidFill>
                <a:latin typeface="Roboto"/>
                <a:ea typeface="Roboto"/>
                <a:cs typeface="Roboto"/>
                <a:sym typeface="Roboto"/>
              </a:rPr>
              <a:t> it can be used as a </a:t>
            </a:r>
            <a:r>
              <a:rPr lang="en" sz="1800">
                <a:solidFill>
                  <a:srgbClr val="FFFF00"/>
                </a:solidFill>
                <a:latin typeface="Roboto"/>
                <a:ea typeface="Roboto"/>
                <a:cs typeface="Roboto"/>
                <a:sym typeface="Roboto"/>
              </a:rPr>
              <a:t>basal</a:t>
            </a:r>
            <a:r>
              <a:rPr lang="en" sz="1800">
                <a:solidFill>
                  <a:srgbClr val="FFFFFF"/>
                </a:solidFill>
                <a:latin typeface="Roboto"/>
                <a:ea typeface="Roboto"/>
                <a:cs typeface="Roboto"/>
                <a:sym typeface="Roboto"/>
              </a:rPr>
              <a:t> insulin. It </a:t>
            </a:r>
            <a:r>
              <a:rPr lang="en" sz="1800">
                <a:solidFill>
                  <a:srgbClr val="FFFF00"/>
                </a:solidFill>
                <a:latin typeface="Roboto"/>
                <a:ea typeface="Roboto"/>
                <a:cs typeface="Roboto"/>
                <a:sym typeface="Roboto"/>
              </a:rPr>
              <a:t>day-to-day and dose-to-dose variability</a:t>
            </a:r>
            <a:r>
              <a:rPr lang="en" sz="1800">
                <a:solidFill>
                  <a:srgbClr val="FFFFFF"/>
                </a:solidFill>
                <a:latin typeface="Roboto"/>
                <a:ea typeface="Roboto"/>
                <a:cs typeface="Roboto"/>
                <a:sym typeface="Roboto"/>
              </a:rPr>
              <a:t>, making the longacting insulins preferable as basal insulins. However,compared with insulin analogs, the </a:t>
            </a:r>
            <a:r>
              <a:rPr lang="en" sz="1800">
                <a:solidFill>
                  <a:srgbClr val="FFFF00"/>
                </a:solidFill>
                <a:latin typeface="Roboto"/>
                <a:ea typeface="Roboto"/>
                <a:cs typeface="Roboto"/>
                <a:sym typeface="Roboto"/>
              </a:rPr>
              <a:t>cost</a:t>
            </a:r>
            <a:r>
              <a:rPr lang="en" sz="1800">
                <a:solidFill>
                  <a:srgbClr val="FFFFFF"/>
                </a:solidFill>
                <a:latin typeface="Roboto"/>
                <a:ea typeface="Roboto"/>
                <a:cs typeface="Roboto"/>
                <a:sym typeface="Roboto"/>
              </a:rPr>
              <a:t> of NPH is much  lower</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p:nvPr/>
        </p:nvSpPr>
        <p:spPr>
          <a:xfrm>
            <a:off x="468445" y="915112"/>
            <a:ext cx="8046600" cy="32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Regular crystalline insulin is the only short-acting insulin available and has an onset of action</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at 30-60 peaks at 2-3 hours</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lasts for 5-8 hours.</a:t>
            </a:r>
            <a:r>
              <a:rPr lang="en" sz="1800">
                <a:solidFill>
                  <a:srgbClr val="FFFFFF"/>
                </a:solidFill>
                <a:latin typeface="Roboto"/>
                <a:ea typeface="Roboto"/>
                <a:cs typeface="Roboto"/>
                <a:sym typeface="Roboto"/>
              </a:rPr>
              <a:t> Ideally, </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insulin should be given </a:t>
            </a:r>
            <a:r>
              <a:rPr lang="en" sz="1800">
                <a:solidFill>
                  <a:srgbClr val="FFFF00"/>
                </a:solidFill>
                <a:latin typeface="Roboto"/>
                <a:ea typeface="Roboto"/>
                <a:cs typeface="Roboto"/>
                <a:sym typeface="Roboto"/>
              </a:rPr>
              <a:t>30 minutes before a meal.</a:t>
            </a:r>
            <a:r>
              <a:rPr lang="en" sz="1800">
                <a:solidFill>
                  <a:srgbClr val="FFFFFF"/>
                </a:solidFill>
                <a:latin typeface="Roboto"/>
                <a:ea typeface="Roboto"/>
                <a:cs typeface="Roboto"/>
                <a:sym typeface="Roboto"/>
              </a:rPr>
              <a:t> It is also regular much less </a:t>
            </a:r>
            <a:r>
              <a:rPr lang="en" sz="1800">
                <a:solidFill>
                  <a:srgbClr val="FFFF00"/>
                </a:solidFill>
                <a:latin typeface="Roboto"/>
                <a:ea typeface="Roboto"/>
                <a:cs typeface="Roboto"/>
                <a:sym typeface="Roboto"/>
              </a:rPr>
              <a:t>costly</a:t>
            </a:r>
            <a:r>
              <a:rPr lang="en" sz="1800">
                <a:solidFill>
                  <a:srgbClr val="FFFFFF"/>
                </a:solidFill>
                <a:latin typeface="Roboto"/>
                <a:ea typeface="Roboto"/>
                <a:cs typeface="Roboto"/>
                <a:sym typeface="Roboto"/>
              </a:rPr>
              <a:t> compared with insulin analogs. When used</a:t>
            </a:r>
            <a:r>
              <a:rPr lang="en" sz="1800">
                <a:solidFill>
                  <a:srgbClr val="FFFF00"/>
                </a:solidFill>
                <a:latin typeface="Roboto"/>
                <a:ea typeface="Roboto"/>
                <a:cs typeface="Roboto"/>
                <a:sym typeface="Roboto"/>
              </a:rPr>
              <a:t> intravenously</a:t>
            </a:r>
            <a:r>
              <a:rPr lang="en" sz="1800">
                <a:solidFill>
                  <a:srgbClr val="FFFFFF"/>
                </a:solidFill>
                <a:latin typeface="Roboto"/>
                <a:ea typeface="Roboto"/>
                <a:cs typeface="Roboto"/>
                <a:sym typeface="Roboto"/>
              </a:rPr>
              <a:t>, regular insulin has a </a:t>
            </a:r>
            <a:r>
              <a:rPr lang="en" sz="1800">
                <a:solidFill>
                  <a:srgbClr val="FFFF00"/>
                </a:solidFill>
                <a:latin typeface="Roboto"/>
                <a:ea typeface="Roboto"/>
                <a:cs typeface="Roboto"/>
                <a:sym typeface="Roboto"/>
              </a:rPr>
              <a:t>rapid onset of action and a much shorter duration</a:t>
            </a:r>
            <a:r>
              <a:rPr lang="en" sz="1800">
                <a:solidFill>
                  <a:srgbClr val="FFFFFF"/>
                </a:solidFill>
                <a:latin typeface="Roboto"/>
                <a:ea typeface="Roboto"/>
                <a:cs typeface="Roboto"/>
                <a:sym typeface="Roboto"/>
              </a:rPr>
              <a:t> of action—on the order of </a:t>
            </a:r>
            <a:r>
              <a:rPr lang="en" sz="1800">
                <a:solidFill>
                  <a:srgbClr val="FFFF00"/>
                </a:solidFill>
                <a:latin typeface="Roboto"/>
                <a:ea typeface="Roboto"/>
                <a:cs typeface="Roboto"/>
                <a:sym typeface="Roboto"/>
              </a:rPr>
              <a:t>minutes rather than hours.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48" name="Google Shape;348;p49"/>
          <p:cNvSpPr txBox="1"/>
          <p:nvPr/>
        </p:nvSpPr>
        <p:spPr>
          <a:xfrm>
            <a:off x="584027" y="3057399"/>
            <a:ext cx="80466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insulin </a:t>
            </a:r>
            <a:r>
              <a:rPr lang="en" sz="1800">
                <a:solidFill>
                  <a:srgbClr val="FFFF00"/>
                </a:solidFill>
                <a:latin typeface="Roboto"/>
                <a:ea typeface="Roboto"/>
                <a:cs typeface="Roboto"/>
                <a:sym typeface="Roboto"/>
              </a:rPr>
              <a:t>analogs aspart, lispro, and glulisine</a:t>
            </a:r>
            <a:r>
              <a:rPr lang="en" sz="1800">
                <a:solidFill>
                  <a:srgbClr val="FFFFFF"/>
                </a:solidFill>
                <a:latin typeface="Roboto"/>
                <a:ea typeface="Roboto"/>
                <a:cs typeface="Roboto"/>
                <a:sym typeface="Roboto"/>
              </a:rPr>
              <a:t> have a </a:t>
            </a:r>
            <a:r>
              <a:rPr lang="en" sz="1800">
                <a:solidFill>
                  <a:srgbClr val="FFFF00"/>
                </a:solidFill>
                <a:latin typeface="Roboto"/>
                <a:ea typeface="Roboto"/>
                <a:cs typeface="Roboto"/>
                <a:sym typeface="Roboto"/>
              </a:rPr>
              <a:t>more rapid onset</a:t>
            </a:r>
            <a:r>
              <a:rPr lang="en" sz="1800">
                <a:solidFill>
                  <a:srgbClr val="FFFFFF"/>
                </a:solidFill>
                <a:latin typeface="Roboto"/>
                <a:ea typeface="Roboto"/>
                <a:cs typeface="Roboto"/>
                <a:sym typeface="Roboto"/>
              </a:rPr>
              <a:t> of action compared with regular insulin and a shorter duration of action. They are ideal as prandial insulins, with an onset </a:t>
            </a:r>
            <a:r>
              <a:rPr lang="en" sz="1800">
                <a:solidFill>
                  <a:srgbClr val="FFFF00"/>
                </a:solidFill>
                <a:latin typeface="Roboto"/>
                <a:ea typeface="Roboto"/>
                <a:cs typeface="Roboto"/>
                <a:sym typeface="Roboto"/>
              </a:rPr>
              <a:t>of action</a:t>
            </a:r>
            <a:r>
              <a:rPr lang="en" sz="1800">
                <a:solidFill>
                  <a:srgbClr val="FFFFFF"/>
                </a:solidFill>
                <a:latin typeface="Roboto"/>
                <a:ea typeface="Roboto"/>
                <a:cs typeface="Roboto"/>
                <a:sym typeface="Roboto"/>
              </a:rPr>
              <a:t> of </a:t>
            </a:r>
            <a:r>
              <a:rPr lang="en" sz="1800">
                <a:solidFill>
                  <a:srgbClr val="FFFF00"/>
                </a:solidFill>
                <a:latin typeface="Roboto"/>
                <a:ea typeface="Roboto"/>
                <a:cs typeface="Roboto"/>
                <a:sym typeface="Roboto"/>
              </a:rPr>
              <a:t>about 15 minutes</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peak action of about 60 minutes</a:t>
            </a:r>
            <a:r>
              <a:rPr lang="en" sz="1800">
                <a:solidFill>
                  <a:srgbClr val="FFFFFF"/>
                </a:solidFill>
                <a:latin typeface="Roboto"/>
                <a:ea typeface="Roboto"/>
                <a:cs typeface="Roboto"/>
                <a:sym typeface="Roboto"/>
              </a:rPr>
              <a:t>, and a </a:t>
            </a:r>
            <a:r>
              <a:rPr lang="en" sz="1800">
                <a:solidFill>
                  <a:srgbClr val="FFFF00"/>
                </a:solidFill>
                <a:latin typeface="Roboto"/>
                <a:ea typeface="Roboto"/>
                <a:cs typeface="Roboto"/>
                <a:sym typeface="Roboto"/>
              </a:rPr>
              <a:t>duration of up to 4 hours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49" name="Google Shape;349;p49"/>
          <p:cNvSpPr txBox="1"/>
          <p:nvPr/>
        </p:nvSpPr>
        <p:spPr>
          <a:xfrm>
            <a:off x="468454" y="4817907"/>
            <a:ext cx="8046600" cy="381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They are injected up to </a:t>
            </a:r>
            <a:r>
              <a:rPr lang="en" sz="1800">
                <a:solidFill>
                  <a:srgbClr val="FFFF00"/>
                </a:solidFill>
                <a:latin typeface="Roboto"/>
                <a:ea typeface="Roboto"/>
                <a:cs typeface="Roboto"/>
                <a:sym typeface="Roboto"/>
              </a:rPr>
              <a:t>15 minutes before meals</a:t>
            </a:r>
            <a:r>
              <a:rPr lang="en" sz="1800">
                <a:solidFill>
                  <a:srgbClr val="FFFFFF"/>
                </a:solidFill>
                <a:latin typeface="Roboto"/>
                <a:ea typeface="Roboto"/>
                <a:cs typeface="Roboto"/>
                <a:sym typeface="Roboto"/>
              </a:rPr>
              <a:t> and are used in “basal-bolus therapy,” also known as multiple daily injections. </a:t>
            </a:r>
            <a:r>
              <a:rPr lang="en" sz="1800">
                <a:solidFill>
                  <a:srgbClr val="FFFF00"/>
                </a:solidFill>
                <a:latin typeface="Roboto"/>
                <a:ea typeface="Roboto"/>
                <a:cs typeface="Roboto"/>
                <a:sym typeface="Roboto"/>
              </a:rPr>
              <a:t>A fast-acting insulin aspart</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Fiasp in the United States</a:t>
            </a:r>
            <a:r>
              <a:rPr lang="en" sz="1800">
                <a:solidFill>
                  <a:srgbClr val="FFFFFF"/>
                </a:solidFill>
                <a:latin typeface="Roboto"/>
                <a:ea typeface="Roboto"/>
                <a:cs typeface="Roboto"/>
                <a:sym typeface="Roboto"/>
              </a:rPr>
              <a:t>) and a </a:t>
            </a:r>
            <a:r>
              <a:rPr lang="en" sz="1800">
                <a:solidFill>
                  <a:srgbClr val="FFFF00"/>
                </a:solidFill>
                <a:latin typeface="Roboto"/>
                <a:ea typeface="Roboto"/>
                <a:cs typeface="Roboto"/>
                <a:sym typeface="Roboto"/>
              </a:rPr>
              <a:t>fast-acting insulin lispro (Lyumjev in the United States) have even faster onsets and offsets</a:t>
            </a:r>
            <a:r>
              <a:rPr lang="en" sz="1800">
                <a:solidFill>
                  <a:srgbClr val="FFFFFF"/>
                </a:solidFill>
                <a:latin typeface="Roboto"/>
                <a:ea typeface="Roboto"/>
                <a:cs typeface="Roboto"/>
                <a:sym typeface="Roboto"/>
              </a:rPr>
              <a:t>, so they can be given </a:t>
            </a:r>
            <a:r>
              <a:rPr lang="en" sz="1800">
                <a:solidFill>
                  <a:srgbClr val="FFFF00"/>
                </a:solidFill>
                <a:latin typeface="Roboto"/>
                <a:ea typeface="Roboto"/>
                <a:cs typeface="Roboto"/>
                <a:sym typeface="Roboto"/>
              </a:rPr>
              <a:t>immediately</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before eating</a:t>
            </a:r>
            <a:r>
              <a:rPr lang="en" sz="1800">
                <a:solidFill>
                  <a:srgbClr val="FFFFFF"/>
                </a:solidFill>
                <a:latin typeface="Roboto"/>
                <a:ea typeface="Roboto"/>
                <a:cs typeface="Roboto"/>
                <a:sym typeface="Roboto"/>
              </a:rPr>
              <a:t> and </a:t>
            </a:r>
            <a:r>
              <a:rPr lang="en" sz="1800">
                <a:solidFill>
                  <a:srgbClr val="FF0000"/>
                </a:solidFill>
                <a:latin typeface="Roboto"/>
                <a:ea typeface="Roboto"/>
                <a:cs typeface="Roboto"/>
                <a:sym typeface="Roboto"/>
              </a:rPr>
              <a:t>can even be dosed up to 20 minutes after beginning to eat</a:t>
            </a:r>
            <a:endParaRPr sz="1800">
              <a:solidFill>
                <a:srgbClr val="FF00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0"/>
          <p:cNvSpPr txBox="1"/>
          <p:nvPr/>
        </p:nvSpPr>
        <p:spPr>
          <a:xfrm>
            <a:off x="588078" y="1288561"/>
            <a:ext cx="80466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Although </a:t>
            </a:r>
            <a:r>
              <a:rPr lang="en" sz="1800">
                <a:solidFill>
                  <a:srgbClr val="FFFF00"/>
                </a:solidFill>
                <a:latin typeface="Roboto"/>
                <a:ea typeface="Roboto"/>
                <a:cs typeface="Roboto"/>
                <a:sym typeface="Roboto"/>
              </a:rPr>
              <a:t>rapid-acting insulins</a:t>
            </a:r>
            <a:r>
              <a:rPr lang="en" sz="1800">
                <a:solidFill>
                  <a:srgbClr val="FFFFFF"/>
                </a:solidFill>
                <a:latin typeface="Roboto"/>
                <a:ea typeface="Roboto"/>
                <a:cs typeface="Roboto"/>
                <a:sym typeface="Roboto"/>
              </a:rPr>
              <a:t> are usually injected </a:t>
            </a:r>
            <a:r>
              <a:rPr lang="en" sz="1800">
                <a:solidFill>
                  <a:srgbClr val="FFFF00"/>
                </a:solidFill>
                <a:latin typeface="Roboto"/>
                <a:ea typeface="Roboto"/>
                <a:cs typeface="Roboto"/>
                <a:sym typeface="Roboto"/>
              </a:rPr>
              <a:t>before eating</a:t>
            </a:r>
            <a:r>
              <a:rPr lang="en" sz="1800">
                <a:solidFill>
                  <a:srgbClr val="FFFFFF"/>
                </a:solidFill>
                <a:latin typeface="Roboto"/>
                <a:ea typeface="Roboto"/>
                <a:cs typeface="Roboto"/>
                <a:sym typeface="Roboto"/>
              </a:rPr>
              <a:t>, some patients with </a:t>
            </a:r>
            <a:r>
              <a:rPr lang="en" sz="1800">
                <a:solidFill>
                  <a:srgbClr val="FFFF00"/>
                </a:solidFill>
                <a:latin typeface="Roboto"/>
                <a:ea typeface="Roboto"/>
                <a:cs typeface="Roboto"/>
                <a:sym typeface="Roboto"/>
              </a:rPr>
              <a:t>stage 4-5 CKD</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on dialysis</a:t>
            </a:r>
            <a:r>
              <a:rPr lang="en" sz="1800">
                <a:solidFill>
                  <a:srgbClr val="FFFFFF"/>
                </a:solidFill>
                <a:latin typeface="Roboto"/>
                <a:ea typeface="Roboto"/>
                <a:cs typeface="Roboto"/>
                <a:sym typeface="Roboto"/>
              </a:rPr>
              <a:t> may have </a:t>
            </a:r>
            <a:r>
              <a:rPr lang="en" sz="1800">
                <a:solidFill>
                  <a:srgbClr val="FFFF00"/>
                </a:solidFill>
                <a:latin typeface="Roboto"/>
                <a:ea typeface="Roboto"/>
                <a:cs typeface="Roboto"/>
                <a:sym typeface="Roboto"/>
              </a:rPr>
              <a:t>delayed gastric</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emptying</a:t>
            </a:r>
            <a:r>
              <a:rPr lang="en" sz="1800">
                <a:solidFill>
                  <a:srgbClr val="FFFFFF"/>
                </a:solidFill>
                <a:latin typeface="Roboto"/>
                <a:ea typeface="Roboto"/>
                <a:cs typeface="Roboto"/>
                <a:sym typeface="Roboto"/>
              </a:rPr>
              <a:t>, so giving these rapid-acting insulins </a:t>
            </a:r>
            <a:r>
              <a:rPr lang="en" sz="1800">
                <a:solidFill>
                  <a:srgbClr val="FFFF00"/>
                </a:solidFill>
                <a:latin typeface="Roboto"/>
                <a:ea typeface="Roboto"/>
                <a:cs typeface="Roboto"/>
                <a:sym typeface="Roboto"/>
              </a:rPr>
              <a:t>after the meal</a:t>
            </a:r>
            <a:r>
              <a:rPr lang="en" sz="1800">
                <a:solidFill>
                  <a:srgbClr val="FFFFFF"/>
                </a:solidFill>
                <a:latin typeface="Roboto"/>
                <a:ea typeface="Roboto"/>
                <a:cs typeface="Roboto"/>
                <a:sym typeface="Roboto"/>
              </a:rPr>
              <a:t> may help to match the insulin peak with the time of the postprandial blood glucose peak.</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55" name="Google Shape;355;p50"/>
          <p:cNvSpPr txBox="1"/>
          <p:nvPr/>
        </p:nvSpPr>
        <p:spPr>
          <a:xfrm>
            <a:off x="493800" y="3278051"/>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Regular insulin</a:t>
            </a:r>
            <a:r>
              <a:rPr lang="en" sz="1800">
                <a:solidFill>
                  <a:srgbClr val="FFFFFF"/>
                </a:solidFill>
                <a:latin typeface="Roboto"/>
                <a:ea typeface="Roboto"/>
                <a:cs typeface="Roboto"/>
                <a:sym typeface="Roboto"/>
              </a:rPr>
              <a:t> and all these rapid-acting insulin preparations can be used in </a:t>
            </a:r>
            <a:r>
              <a:rPr lang="en" sz="1800">
                <a:solidFill>
                  <a:srgbClr val="FFFF00"/>
                </a:solidFill>
                <a:latin typeface="Roboto"/>
                <a:ea typeface="Roboto"/>
                <a:cs typeface="Roboto"/>
                <a:sym typeface="Roboto"/>
              </a:rPr>
              <a:t>insulin pumps except for aspart</a:t>
            </a:r>
            <a:r>
              <a:rPr lang="en" sz="1800">
                <a:solidFill>
                  <a:srgbClr val="FFFFFF"/>
                </a:solidFill>
                <a:latin typeface="Roboto"/>
                <a:ea typeface="Roboto"/>
                <a:cs typeface="Roboto"/>
                <a:sym typeface="Roboto"/>
              </a:rPr>
              <a:t>, which cannot be used in pumps from </a:t>
            </a:r>
            <a:r>
              <a:rPr lang="en" sz="1800">
                <a:solidFill>
                  <a:srgbClr val="FFFF00"/>
                </a:solidFill>
                <a:latin typeface="Roboto"/>
                <a:ea typeface="Roboto"/>
                <a:cs typeface="Roboto"/>
                <a:sym typeface="Roboto"/>
              </a:rPr>
              <a:t>Tandem Diabetes Care</a:t>
            </a:r>
            <a:r>
              <a:rPr lang="en" sz="1800">
                <a:solidFill>
                  <a:srgbClr val="FFFFFF"/>
                </a:solidFill>
                <a:latin typeface="Roboto"/>
                <a:ea typeface="Roboto"/>
                <a:cs typeface="Roboto"/>
                <a:sym typeface="Roboto"/>
              </a:rPr>
              <a:t> because of an increased </a:t>
            </a:r>
            <a:r>
              <a:rPr lang="en" sz="1800">
                <a:solidFill>
                  <a:srgbClr val="FFFF00"/>
                </a:solidFill>
                <a:latin typeface="Roboto"/>
                <a:ea typeface="Roboto"/>
                <a:cs typeface="Roboto"/>
                <a:sym typeface="Roboto"/>
              </a:rPr>
              <a:t>risk of  occlusion</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56" name="Google Shape;356;p50"/>
          <p:cNvSpPr txBox="1"/>
          <p:nvPr/>
        </p:nvSpPr>
        <p:spPr>
          <a:xfrm>
            <a:off x="588075" y="4757387"/>
            <a:ext cx="8046600" cy="381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Premixed insulin preparations contain fixed percentages of NPH and a rapid- or short-acting insulin. Therefore,they </a:t>
            </a:r>
            <a:r>
              <a:rPr lang="en" sz="1800">
                <a:solidFill>
                  <a:srgbClr val="FFFF00"/>
                </a:solidFill>
                <a:latin typeface="Roboto"/>
                <a:ea typeface="Roboto"/>
                <a:cs typeface="Roboto"/>
                <a:sym typeface="Roboto"/>
              </a:rPr>
              <a:t>have 2 separate peaks </a:t>
            </a:r>
            <a:r>
              <a:rPr lang="en" sz="1800">
                <a:solidFill>
                  <a:srgbClr val="FFFFFF"/>
                </a:solidFill>
                <a:latin typeface="Roboto"/>
                <a:ea typeface="Roboto"/>
                <a:cs typeface="Roboto"/>
                <a:sym typeface="Roboto"/>
              </a:rPr>
              <a:t>and 2 durations of actions; one example is insulin “70/30,” which consists of 70% NPH and 30% short- or rapid-acting insulin. Although the premixed preparations offer the convenience of twice daily dosing, they limit </a:t>
            </a:r>
            <a:r>
              <a:rPr lang="en" sz="1800">
                <a:solidFill>
                  <a:srgbClr val="FFFF00"/>
                </a:solidFill>
                <a:latin typeface="Roboto"/>
                <a:ea typeface="Roboto"/>
                <a:cs typeface="Roboto"/>
                <a:sym typeface="Roboto"/>
              </a:rPr>
              <a:t>flexibility</a:t>
            </a:r>
            <a:r>
              <a:rPr lang="en" sz="1800">
                <a:solidFill>
                  <a:srgbClr val="FFFFFF"/>
                </a:solidFill>
                <a:latin typeface="Roboto"/>
                <a:ea typeface="Roboto"/>
                <a:cs typeface="Roboto"/>
                <a:sym typeface="Roboto"/>
              </a:rPr>
              <a:t> of dosing, require </a:t>
            </a:r>
            <a:r>
              <a:rPr lang="en" sz="1800">
                <a:solidFill>
                  <a:srgbClr val="FFFF00"/>
                </a:solidFill>
                <a:latin typeface="Roboto"/>
                <a:ea typeface="Roboto"/>
                <a:cs typeface="Roboto"/>
                <a:sym typeface="Roboto"/>
              </a:rPr>
              <a:t>injection at fixed times, and require consistent food intake</a:t>
            </a: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57" name="Google Shape;357;p50"/>
          <p:cNvSpPr txBox="1"/>
          <p:nvPr/>
        </p:nvSpPr>
        <p:spPr>
          <a:xfrm>
            <a:off x="735679" y="3422400"/>
            <a:ext cx="82782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1"/>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363" name="Google Shape;363;p51"/>
          <p:cNvSpPr txBox="1"/>
          <p:nvPr/>
        </p:nvSpPr>
        <p:spPr>
          <a:xfrm>
            <a:off x="434812" y="1191363"/>
            <a:ext cx="8046600" cy="520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U-500 is only available as regular insulin</a:t>
            </a:r>
            <a:r>
              <a:rPr lang="en" sz="1800">
                <a:solidFill>
                  <a:srgbClr val="FFFFFF"/>
                </a:solidFill>
                <a:latin typeface="Roboto"/>
                <a:ea typeface="Roboto"/>
                <a:cs typeface="Roboto"/>
                <a:sym typeface="Roboto"/>
              </a:rPr>
              <a:t>. This very high concentration alters its pharmacokinetics; its onset of </a:t>
            </a:r>
            <a:r>
              <a:rPr lang="en" sz="1800">
                <a:solidFill>
                  <a:srgbClr val="FFFF00"/>
                </a:solidFill>
                <a:latin typeface="Roboto"/>
                <a:ea typeface="Roboto"/>
                <a:cs typeface="Roboto"/>
                <a:sym typeface="Roboto"/>
              </a:rPr>
              <a:t>action</a:t>
            </a:r>
            <a:r>
              <a:rPr lang="en" sz="1800">
                <a:solidFill>
                  <a:srgbClr val="FFFFFF"/>
                </a:solidFill>
                <a:latin typeface="Roboto"/>
                <a:ea typeface="Roboto"/>
                <a:cs typeface="Roboto"/>
                <a:sym typeface="Roboto"/>
              </a:rPr>
              <a:t> is similar to that of regular insulin, </a:t>
            </a:r>
            <a:r>
              <a:rPr lang="en" sz="1800">
                <a:solidFill>
                  <a:srgbClr val="FFFF00"/>
                </a:solidFill>
                <a:latin typeface="Roboto"/>
                <a:ea typeface="Roboto"/>
                <a:cs typeface="Roboto"/>
                <a:sym typeface="Roboto"/>
              </a:rPr>
              <a:t>around 30 minutes</a:t>
            </a:r>
            <a:r>
              <a:rPr lang="en" sz="1800">
                <a:solidFill>
                  <a:srgbClr val="FFFFFF"/>
                </a:solidFill>
                <a:latin typeface="Roboto"/>
                <a:ea typeface="Roboto"/>
                <a:cs typeface="Roboto"/>
                <a:sym typeface="Roboto"/>
              </a:rPr>
              <a:t>, but </a:t>
            </a:r>
            <a:r>
              <a:rPr lang="en" sz="1800">
                <a:solidFill>
                  <a:srgbClr val="FFFF00"/>
                </a:solidFill>
                <a:latin typeface="Roboto"/>
                <a:ea typeface="Roboto"/>
                <a:cs typeface="Roboto"/>
                <a:sym typeface="Roboto"/>
              </a:rPr>
              <a:t>its peak</a:t>
            </a:r>
            <a:r>
              <a:rPr lang="en" sz="1800">
                <a:solidFill>
                  <a:srgbClr val="FFFFFF"/>
                </a:solidFill>
                <a:latin typeface="Roboto"/>
                <a:ea typeface="Roboto"/>
                <a:cs typeface="Roboto"/>
                <a:sym typeface="Roboto"/>
              </a:rPr>
              <a:t> is </a:t>
            </a:r>
            <a:r>
              <a:rPr lang="en" sz="1800">
                <a:solidFill>
                  <a:srgbClr val="FFFF00"/>
                </a:solidFill>
                <a:latin typeface="Roboto"/>
                <a:ea typeface="Roboto"/>
                <a:cs typeface="Roboto"/>
                <a:sym typeface="Roboto"/>
              </a:rPr>
              <a:t>at 4-8 hours</a:t>
            </a:r>
            <a:r>
              <a:rPr lang="en" sz="1800">
                <a:solidFill>
                  <a:srgbClr val="FFFFFF"/>
                </a:solidFill>
                <a:latin typeface="Roboto"/>
                <a:ea typeface="Roboto"/>
                <a:cs typeface="Roboto"/>
                <a:sym typeface="Roboto"/>
              </a:rPr>
              <a:t>, and its duration </a:t>
            </a:r>
            <a:r>
              <a:rPr lang="en" sz="1800">
                <a:solidFill>
                  <a:srgbClr val="FFFF00"/>
                </a:solidFill>
                <a:latin typeface="Roboto"/>
                <a:ea typeface="Roboto"/>
                <a:cs typeface="Roboto"/>
                <a:sym typeface="Roboto"/>
              </a:rPr>
              <a:t>is 14-15 hours.</a:t>
            </a:r>
            <a:r>
              <a:rPr lang="en" sz="1800">
                <a:solidFill>
                  <a:srgbClr val="FFFFFF"/>
                </a:solidFill>
                <a:latin typeface="Roboto"/>
                <a:ea typeface="Roboto"/>
                <a:cs typeface="Roboto"/>
                <a:sym typeface="Roboto"/>
              </a:rPr>
              <a:t> U500 regular is usually given up to </a:t>
            </a:r>
            <a:r>
              <a:rPr lang="en" sz="1800">
                <a:solidFill>
                  <a:srgbClr val="FFFF00"/>
                </a:solidFill>
                <a:latin typeface="Roboto"/>
                <a:ea typeface="Roboto"/>
                <a:cs typeface="Roboto"/>
                <a:sym typeface="Roboto"/>
              </a:rPr>
              <a:t>30 minutes before meals and is typically given 2 to 3 times daily with meals</a:t>
            </a:r>
            <a:r>
              <a:rPr lang="en" sz="1800">
                <a:solidFill>
                  <a:srgbClr val="FFFFFF"/>
                </a:solidFill>
                <a:latin typeface="Roboto"/>
                <a:ea typeface="Roboto"/>
                <a:cs typeface="Roboto"/>
                <a:sym typeface="Roboto"/>
              </a:rPr>
              <a:t>,without the need of a separate </a:t>
            </a:r>
            <a:r>
              <a:rPr lang="en" sz="1800">
                <a:solidFill>
                  <a:srgbClr val="FFFF00"/>
                </a:solidFill>
                <a:latin typeface="Roboto"/>
                <a:ea typeface="Roboto"/>
                <a:cs typeface="Roboto"/>
                <a:sym typeface="Roboto"/>
              </a:rPr>
              <a:t>basal</a:t>
            </a:r>
            <a:r>
              <a:rPr lang="en" sz="1800">
                <a:solidFill>
                  <a:srgbClr val="FFFFFF"/>
                </a:solidFill>
                <a:latin typeface="Roboto"/>
                <a:ea typeface="Roboto"/>
                <a:cs typeface="Roboto"/>
                <a:sym typeface="Roboto"/>
              </a:rPr>
              <a:t> insulin. U-500 is usually used in patients with severe insulin resistance who require very high insulin doses, and it can be given as </a:t>
            </a:r>
            <a:r>
              <a:rPr lang="en" sz="1800">
                <a:solidFill>
                  <a:srgbClr val="FFFF00"/>
                </a:solidFill>
                <a:latin typeface="Roboto"/>
                <a:ea typeface="Roboto"/>
                <a:cs typeface="Roboto"/>
                <a:sym typeface="Roboto"/>
              </a:rPr>
              <a:t>subcutaneous</a:t>
            </a:r>
            <a:r>
              <a:rPr lang="en" sz="1800">
                <a:solidFill>
                  <a:srgbClr val="FFFFFF"/>
                </a:solidFill>
                <a:latin typeface="Roboto"/>
                <a:ea typeface="Roboto"/>
                <a:cs typeface="Roboto"/>
                <a:sym typeface="Roboto"/>
              </a:rPr>
              <a:t> injections or in </a:t>
            </a:r>
            <a:r>
              <a:rPr lang="en" sz="1800">
                <a:solidFill>
                  <a:srgbClr val="FFFF00"/>
                </a:solidFill>
                <a:latin typeface="Roboto"/>
                <a:ea typeface="Roboto"/>
                <a:cs typeface="Roboto"/>
                <a:sym typeface="Roboto"/>
              </a:rPr>
              <a:t>a pump</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64" name="Google Shape;364;p51"/>
          <p:cNvSpPr txBox="1"/>
          <p:nvPr/>
        </p:nvSpPr>
        <p:spPr>
          <a:xfrm>
            <a:off x="565311" y="4562340"/>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As noted previously,there are also </a:t>
            </a:r>
            <a:r>
              <a:rPr lang="en" sz="1800">
                <a:solidFill>
                  <a:srgbClr val="FFFF00"/>
                </a:solidFill>
                <a:latin typeface="Roboto"/>
                <a:ea typeface="Roboto"/>
                <a:cs typeface="Roboto"/>
                <a:sym typeface="Roboto"/>
              </a:rPr>
              <a:t>U-300 glargine, U-200 degludec, and U-200 lispro, </a:t>
            </a:r>
            <a:r>
              <a:rPr lang="en" sz="1800">
                <a:solidFill>
                  <a:srgbClr val="FFFFFF"/>
                </a:solidFill>
                <a:latin typeface="Roboto"/>
                <a:ea typeface="Roboto"/>
                <a:cs typeface="Roboto"/>
                <a:sym typeface="Roboto"/>
              </a:rPr>
              <a:t>which can be useful in similar patients because an equal amount of insulin can be provided in a smaller volume.</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p:txBody>
      </p:sp>
      <p:sp>
        <p:nvSpPr>
          <p:cNvPr id="365" name="Google Shape;365;p51"/>
          <p:cNvSpPr txBox="1"/>
          <p:nvPr/>
        </p:nvSpPr>
        <p:spPr>
          <a:xfrm>
            <a:off x="565304" y="5399212"/>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848332" y="1796598"/>
            <a:ext cx="6361800" cy="22023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endParaRPr/>
          </a:p>
        </p:txBody>
      </p:sp>
      <p:sp>
        <p:nvSpPr>
          <p:cNvPr id="95" name="Google Shape;95;p16"/>
          <p:cNvSpPr txBox="1">
            <a:spLocks noGrp="1"/>
          </p:cNvSpPr>
          <p:nvPr>
            <p:ph type="subTitle" idx="1"/>
          </p:nvPr>
        </p:nvSpPr>
        <p:spPr>
          <a:xfrm>
            <a:off x="1848332" y="4608058"/>
            <a:ext cx="6361800" cy="13737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endParaRPr/>
          </a:p>
        </p:txBody>
      </p:sp>
      <p:sp>
        <p:nvSpPr>
          <p:cNvPr id="96" name="Google Shape;96;p16"/>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97" name="Google Shape;97;p16"/>
          <p:cNvPicPr preferRelativeResize="0"/>
          <p:nvPr/>
        </p:nvPicPr>
        <p:blipFill rotWithShape="1">
          <a:blip r:embed="rId3">
            <a:alphaModFix/>
          </a:blip>
          <a:srcRect l="-1830" r="1830"/>
          <a:stretch/>
        </p:blipFill>
        <p:spPr>
          <a:xfrm>
            <a:off x="175609" y="362836"/>
            <a:ext cx="9516299" cy="5618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2"/>
          <p:cNvSpPr txBox="1"/>
          <p:nvPr/>
        </p:nvSpPr>
        <p:spPr>
          <a:xfrm>
            <a:off x="799629" y="1415355"/>
            <a:ext cx="8046600" cy="374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Inhaled</a:t>
            </a:r>
            <a:r>
              <a:rPr lang="en" sz="1800">
                <a:solidFill>
                  <a:srgbClr val="FFFFFF"/>
                </a:solidFill>
                <a:latin typeface="Roboto"/>
                <a:ea typeface="Roboto"/>
                <a:cs typeface="Roboto"/>
                <a:sym typeface="Roboto"/>
              </a:rPr>
              <a:t> insulin is </a:t>
            </a:r>
            <a:r>
              <a:rPr lang="en" sz="1800">
                <a:solidFill>
                  <a:srgbClr val="FFFF00"/>
                </a:solidFill>
                <a:latin typeface="Roboto"/>
                <a:ea typeface="Roboto"/>
                <a:cs typeface="Roboto"/>
                <a:sym typeface="Roboto"/>
              </a:rPr>
              <a:t>rapid-acting</a:t>
            </a:r>
            <a:r>
              <a:rPr lang="en" sz="1800">
                <a:solidFill>
                  <a:srgbClr val="FFFFFF"/>
                </a:solidFill>
                <a:latin typeface="Roboto"/>
                <a:ea typeface="Roboto"/>
                <a:cs typeface="Roboto"/>
                <a:sym typeface="Roboto"/>
              </a:rPr>
              <a:t> and can be used as a </a:t>
            </a:r>
            <a:r>
              <a:rPr lang="en" sz="1800">
                <a:solidFill>
                  <a:srgbClr val="FFFF00"/>
                </a:solidFill>
                <a:latin typeface="Roboto"/>
                <a:ea typeface="Roboto"/>
                <a:cs typeface="Roboto"/>
                <a:sym typeface="Roboto"/>
              </a:rPr>
              <a:t>prandial</a:t>
            </a:r>
            <a:r>
              <a:rPr lang="en" sz="1800">
                <a:solidFill>
                  <a:srgbClr val="FFFFFF"/>
                </a:solidFill>
                <a:latin typeface="Roboto"/>
                <a:ea typeface="Roboto"/>
                <a:cs typeface="Roboto"/>
                <a:sym typeface="Roboto"/>
              </a:rPr>
              <a:t> insulin. Its onset of </a:t>
            </a:r>
            <a:r>
              <a:rPr lang="en" sz="1800">
                <a:solidFill>
                  <a:srgbClr val="FFFF00"/>
                </a:solidFill>
                <a:latin typeface="Roboto"/>
                <a:ea typeface="Roboto"/>
                <a:cs typeface="Roboto"/>
                <a:sym typeface="Roboto"/>
              </a:rPr>
              <a:t>action is about 12-15 minutes</a:t>
            </a:r>
            <a:r>
              <a:rPr lang="en" sz="1800">
                <a:solidFill>
                  <a:srgbClr val="FFFFFF"/>
                </a:solidFill>
                <a:latin typeface="Roboto"/>
                <a:ea typeface="Roboto"/>
                <a:cs typeface="Roboto"/>
                <a:sym typeface="Roboto"/>
              </a:rPr>
              <a:t>,with a </a:t>
            </a:r>
            <a:r>
              <a:rPr lang="en" sz="1800">
                <a:solidFill>
                  <a:srgbClr val="FFFF00"/>
                </a:solidFill>
                <a:latin typeface="Roboto"/>
                <a:ea typeface="Roboto"/>
                <a:cs typeface="Roboto"/>
                <a:sym typeface="Roboto"/>
              </a:rPr>
              <a:t>peak at 50 minutes</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duration of 2.5-3.0 hours.</a:t>
            </a:r>
            <a:r>
              <a:rPr lang="en" sz="1800">
                <a:solidFill>
                  <a:srgbClr val="FFFFFF"/>
                </a:solidFill>
                <a:latin typeface="Roboto"/>
                <a:ea typeface="Roboto"/>
                <a:cs typeface="Roboto"/>
                <a:sym typeface="Roboto"/>
              </a:rPr>
              <a:t>Inhaled insulin carries a risk of </a:t>
            </a:r>
            <a:r>
              <a:rPr lang="en" sz="1800">
                <a:solidFill>
                  <a:srgbClr val="FFFF00"/>
                </a:solidFill>
                <a:latin typeface="Roboto"/>
                <a:ea typeface="Roboto"/>
                <a:cs typeface="Roboto"/>
                <a:sym typeface="Roboto"/>
              </a:rPr>
              <a:t>pulmonary complications</a:t>
            </a:r>
            <a:r>
              <a:rPr lang="en" sz="1800">
                <a:solidFill>
                  <a:srgbClr val="FFFFFF"/>
                </a:solidFill>
                <a:latin typeface="Roboto"/>
                <a:ea typeface="Roboto"/>
                <a:cs typeface="Roboto"/>
                <a:sym typeface="Roboto"/>
              </a:rPr>
              <a:t> and is </a:t>
            </a:r>
            <a:r>
              <a:rPr lang="en" sz="1800">
                <a:solidFill>
                  <a:srgbClr val="FFFF00"/>
                </a:solidFill>
                <a:latin typeface="Roboto"/>
                <a:ea typeface="Roboto"/>
                <a:cs typeface="Roboto"/>
                <a:sym typeface="Roboto"/>
              </a:rPr>
              <a:t>not used in individuals with pulmonary disease.</a:t>
            </a:r>
            <a:r>
              <a:rPr lang="en" sz="1800">
                <a:solidFill>
                  <a:srgbClr val="FFFFFF"/>
                </a:solidFill>
                <a:latin typeface="Roboto"/>
                <a:ea typeface="Roboto"/>
                <a:cs typeface="Roboto"/>
                <a:sym typeface="Roboto"/>
              </a:rPr>
              <a:t>Although </a:t>
            </a:r>
            <a:r>
              <a:rPr lang="en" sz="1800">
                <a:solidFill>
                  <a:srgbClr val="FFFF00"/>
                </a:solidFill>
                <a:latin typeface="Roboto"/>
                <a:ea typeface="Roboto"/>
                <a:cs typeface="Roboto"/>
                <a:sym typeface="Roboto"/>
              </a:rPr>
              <a:t>it has not been studied specifically in individuals with reduced kidney function</a:t>
            </a:r>
            <a:r>
              <a:rPr lang="en" sz="1800">
                <a:solidFill>
                  <a:srgbClr val="FFFFFF"/>
                </a:solidFill>
                <a:latin typeface="Roboto"/>
                <a:ea typeface="Roboto"/>
                <a:cs typeface="Roboto"/>
                <a:sym typeface="Roboto"/>
              </a:rPr>
              <a:t>, dosing should be </a:t>
            </a:r>
            <a:r>
              <a:rPr lang="en" sz="1800">
                <a:solidFill>
                  <a:srgbClr val="FFFF00"/>
                </a:solidFill>
                <a:latin typeface="Roboto"/>
                <a:ea typeface="Roboto"/>
                <a:cs typeface="Roboto"/>
                <a:sym typeface="Roboto"/>
              </a:rPr>
              <a:t>adjusted</a:t>
            </a:r>
            <a:r>
              <a:rPr lang="en" sz="1800">
                <a:solidFill>
                  <a:srgbClr val="FFFFFF"/>
                </a:solidFill>
                <a:latin typeface="Roboto"/>
                <a:ea typeface="Roboto"/>
                <a:cs typeface="Roboto"/>
                <a:sym typeface="Roboto"/>
              </a:rPr>
              <a:t> just as with any insulin use in patients with CKD.</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371" name="Google Shape;371;p52"/>
          <p:cNvSpPr txBox="1"/>
          <p:nvPr/>
        </p:nvSpPr>
        <p:spPr>
          <a:xfrm>
            <a:off x="799623" y="4490175"/>
            <a:ext cx="8046600" cy="12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An insulin pump that delivers a continuous subcutaneous infusion of insulin </a:t>
            </a:r>
            <a:r>
              <a:rPr lang="en" sz="1800">
                <a:solidFill>
                  <a:srgbClr val="FFFF00"/>
                </a:solidFill>
                <a:latin typeface="Roboto"/>
                <a:ea typeface="Roboto"/>
                <a:cs typeface="Roboto"/>
                <a:sym typeface="Roboto"/>
              </a:rPr>
              <a:t>(CSII</a:t>
            </a:r>
            <a:r>
              <a:rPr lang="en" sz="1800">
                <a:solidFill>
                  <a:srgbClr val="FFFFFF"/>
                </a:solidFill>
                <a:latin typeface="Roboto"/>
                <a:ea typeface="Roboto"/>
                <a:cs typeface="Roboto"/>
                <a:sym typeface="Roboto"/>
              </a:rPr>
              <a:t>) provides the closest approximation of physiologic insulin secretion and potentially</a:t>
            </a:r>
            <a:r>
              <a:rPr lang="en" sz="1800">
                <a:solidFill>
                  <a:srgbClr val="FFFF00"/>
                </a:solidFill>
                <a:latin typeface="Roboto"/>
                <a:ea typeface="Roboto"/>
                <a:cs typeface="Roboto"/>
                <a:sym typeface="Roboto"/>
              </a:rPr>
              <a:t> can be used in all stages of CKD.</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p:nvPr/>
        </p:nvSpPr>
        <p:spPr>
          <a:xfrm>
            <a:off x="545990" y="1446173"/>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77" name="Google Shape;377;p53"/>
          <p:cNvSpPr txBox="1"/>
          <p:nvPr/>
        </p:nvSpPr>
        <p:spPr>
          <a:xfrm>
            <a:off x="546000" y="5088625"/>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378" name="Google Shape;378;p53"/>
          <p:cNvSpPr txBox="1"/>
          <p:nvPr/>
        </p:nvSpPr>
        <p:spPr>
          <a:xfrm>
            <a:off x="782924" y="964808"/>
            <a:ext cx="8046600" cy="520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Rapid-acting insulin analogs</a:t>
            </a:r>
            <a:r>
              <a:rPr lang="en" sz="1800">
                <a:solidFill>
                  <a:srgbClr val="FFFFFF"/>
                </a:solidFill>
                <a:latin typeface="Roboto"/>
                <a:ea typeface="Roboto"/>
                <a:cs typeface="Roboto"/>
                <a:sym typeface="Roboto"/>
              </a:rPr>
              <a:t> infused via the pump serve as the </a:t>
            </a:r>
            <a:r>
              <a:rPr lang="en" sz="1800">
                <a:solidFill>
                  <a:srgbClr val="FFFF00"/>
                </a:solidFill>
                <a:latin typeface="Roboto"/>
                <a:ea typeface="Roboto"/>
                <a:cs typeface="Roboto"/>
                <a:sym typeface="Roboto"/>
              </a:rPr>
              <a:t>basal,bolus, and correction insulin.</a:t>
            </a:r>
            <a:r>
              <a:rPr lang="en" sz="1800">
                <a:solidFill>
                  <a:srgbClr val="FFFFFF"/>
                </a:solidFill>
                <a:latin typeface="Roboto"/>
                <a:ea typeface="Roboto"/>
                <a:cs typeface="Roboto"/>
                <a:sym typeface="Roboto"/>
              </a:rPr>
              <a:t> The correct use of insulin pumps requires </a:t>
            </a:r>
            <a:r>
              <a:rPr lang="en" sz="1800">
                <a:solidFill>
                  <a:srgbClr val="FFFF00"/>
                </a:solidFill>
                <a:latin typeface="Roboto"/>
                <a:ea typeface="Roboto"/>
                <a:cs typeface="Roboto"/>
                <a:sym typeface="Roboto"/>
              </a:rPr>
              <a:t>considerable vigilance</a:t>
            </a:r>
            <a:r>
              <a:rPr lang="en" sz="1800">
                <a:solidFill>
                  <a:srgbClr val="FFFFFF"/>
                </a:solidFill>
                <a:latin typeface="Roboto"/>
                <a:ea typeface="Roboto"/>
                <a:cs typeface="Roboto"/>
                <a:sym typeface="Roboto"/>
              </a:rPr>
              <a:t> on the part of the </a:t>
            </a:r>
            <a:r>
              <a:rPr lang="en" sz="1800">
                <a:solidFill>
                  <a:srgbClr val="FFFF00"/>
                </a:solidFill>
                <a:latin typeface="Roboto"/>
                <a:ea typeface="Roboto"/>
                <a:cs typeface="Roboto"/>
                <a:sym typeface="Roboto"/>
              </a:rPr>
              <a:t>patient</a:t>
            </a:r>
            <a:r>
              <a:rPr lang="en" sz="1800">
                <a:solidFill>
                  <a:srgbClr val="FFFFFF"/>
                </a:solidFill>
                <a:latin typeface="Roboto"/>
                <a:ea typeface="Roboto"/>
                <a:cs typeface="Roboto"/>
                <a:sym typeface="Roboto"/>
              </a:rPr>
              <a:t>; their use should be overseen by experienced endocrinologists and certified diabetes educators. A critical aspect of the appropriate use of pumps and multiple daily injections is the necessary adjustment of insulin doses based upon </a:t>
            </a:r>
            <a:r>
              <a:rPr lang="en" sz="1800">
                <a:solidFill>
                  <a:srgbClr val="FFFF00"/>
                </a:solidFill>
                <a:latin typeface="Roboto"/>
                <a:ea typeface="Roboto"/>
                <a:cs typeface="Roboto"/>
                <a:sym typeface="Roboto"/>
              </a:rPr>
              <a:t>pre- and post-meal capillary glucose measurements,requiring either multiple finger-sticks or the newer CGM devices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379" name="Google Shape;379;p53"/>
          <p:cNvSpPr txBox="1"/>
          <p:nvPr/>
        </p:nvSpPr>
        <p:spPr>
          <a:xfrm>
            <a:off x="782929" y="4093124"/>
            <a:ext cx="8046600" cy="43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t>
            </a:r>
            <a:r>
              <a:rPr lang="en" sz="1800">
                <a:solidFill>
                  <a:srgbClr val="FFFF00"/>
                </a:solidFill>
                <a:latin typeface="Roboto"/>
                <a:ea typeface="Roboto"/>
                <a:cs typeface="Roboto"/>
                <a:sym typeface="Roboto"/>
              </a:rPr>
              <a:t>Closed loop”</a:t>
            </a:r>
            <a:r>
              <a:rPr lang="en" sz="1800">
                <a:solidFill>
                  <a:srgbClr val="FFFFFF"/>
                </a:solidFill>
                <a:latin typeface="Roboto"/>
                <a:ea typeface="Roboto"/>
                <a:cs typeface="Roboto"/>
                <a:sym typeface="Roboto"/>
              </a:rPr>
              <a:t> insulin delivery systems combine the use of an </a:t>
            </a:r>
            <a:r>
              <a:rPr lang="en" sz="1800">
                <a:solidFill>
                  <a:srgbClr val="FFFF00"/>
                </a:solidFill>
                <a:latin typeface="Roboto"/>
                <a:ea typeface="Roboto"/>
                <a:cs typeface="Roboto"/>
                <a:sym typeface="Roboto"/>
              </a:rPr>
              <a:t>insulin pump</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and a CGM sensor</a:t>
            </a:r>
            <a:r>
              <a:rPr lang="en" sz="1800">
                <a:solidFill>
                  <a:srgbClr val="FFFFFF"/>
                </a:solidFill>
                <a:latin typeface="Roboto"/>
                <a:ea typeface="Roboto"/>
                <a:cs typeface="Roboto"/>
                <a:sym typeface="Roboto"/>
              </a:rPr>
              <a:t>; the pump and sensor are in communication to automatically decrease, increase, or temporarily stop the delivery of insulin in response to the glucose levels. Boluses via the pump, however, are still needed to cover the amounts of carbohydrate consumed. Currently, there are </a:t>
            </a:r>
            <a:r>
              <a:rPr lang="en" sz="1800">
                <a:solidFill>
                  <a:srgbClr val="FFFF00"/>
                </a:solidFill>
                <a:latin typeface="Roboto"/>
                <a:ea typeface="Roboto"/>
                <a:cs typeface="Roboto"/>
                <a:sym typeface="Roboto"/>
              </a:rPr>
              <a:t>2 systems available</a:t>
            </a:r>
            <a:r>
              <a:rPr lang="en" sz="1800">
                <a:solidFill>
                  <a:srgbClr val="FFFFFF"/>
                </a:solidFill>
                <a:latin typeface="Roboto"/>
                <a:ea typeface="Roboto"/>
                <a:cs typeface="Roboto"/>
                <a:sym typeface="Roboto"/>
              </a:rPr>
              <a:t>, one from </a:t>
            </a:r>
            <a:r>
              <a:rPr lang="en" sz="1800">
                <a:solidFill>
                  <a:srgbClr val="FFFF00"/>
                </a:solidFill>
                <a:latin typeface="Roboto"/>
                <a:ea typeface="Roboto"/>
                <a:cs typeface="Roboto"/>
                <a:sym typeface="Roboto"/>
              </a:rPr>
              <a:t>Medtronic and one from Tandem Diabetes Care.</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4"/>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385" name="Google Shape;385;p54"/>
          <p:cNvPicPr preferRelativeResize="0"/>
          <p:nvPr/>
        </p:nvPicPr>
        <p:blipFill>
          <a:blip r:embed="rId3">
            <a:alphaModFix/>
          </a:blip>
          <a:stretch>
            <a:fillRect/>
          </a:stretch>
        </p:blipFill>
        <p:spPr>
          <a:xfrm>
            <a:off x="518845" y="1567007"/>
            <a:ext cx="7920234" cy="3654492"/>
          </a:xfrm>
          <a:prstGeom prst="rect">
            <a:avLst/>
          </a:prstGeom>
          <a:noFill/>
          <a:ln>
            <a:noFill/>
          </a:ln>
        </p:spPr>
      </p:pic>
      <p:sp>
        <p:nvSpPr>
          <p:cNvPr id="386" name="Google Shape;386;p54"/>
          <p:cNvSpPr txBox="1"/>
          <p:nvPr/>
        </p:nvSpPr>
        <p:spPr>
          <a:xfrm>
            <a:off x="1006829" y="3416808"/>
            <a:ext cx="8046600" cy="35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87" name="Google Shape;387;p54"/>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388" name="Google Shape;388;p54"/>
          <p:cNvSpPr txBox="1"/>
          <p:nvPr/>
        </p:nvSpPr>
        <p:spPr>
          <a:xfrm>
            <a:off x="518838" y="6471903"/>
            <a:ext cx="80466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999999"/>
                </a:solidFill>
                <a:latin typeface="Roboto"/>
                <a:ea typeface="Roboto"/>
                <a:cs typeface="Roboto"/>
                <a:sym typeface="Roboto"/>
              </a:rPr>
              <a:t>Kiss, I., Arold, G., Roepstorff, C. et al. Insulin Degludec: Pharmacokinetics in Patients with Renal Impairment. Clin Pharmacokinet 53, 175–183 (2014). https://doi.org/10.1007/s40262-013-0113</a:t>
            </a:r>
            <a:r>
              <a:rPr lang="en">
                <a:latin typeface="Roboto"/>
                <a:ea typeface="Roboto"/>
                <a:cs typeface="Roboto"/>
                <a:sym typeface="Roboto"/>
              </a:rPr>
              <a:t>-2</a:t>
            </a:r>
            <a:endParaRPr sz="1100">
              <a:solidFill>
                <a:srgbClr val="CCCCCC"/>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394" name="Google Shape;394;p55"/>
          <p:cNvSpPr txBox="1"/>
          <p:nvPr/>
        </p:nvSpPr>
        <p:spPr>
          <a:xfrm>
            <a:off x="848501" y="2419210"/>
            <a:ext cx="80466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 conclusion, the results of this study indicate that the ultra-long pharmacokinetic properties of insulin degludec are preserved in patients with renal impairment. While insulin dose must always be adjusted on an individual basis, this trial suggests that the pharmacokinetic properties of insulin degludec are not significantly influenced by renal function, and thus specific dose adjustment may not be required for subjects with renal impairment. Accordingly, insulin degludec represents a useful insulin treatment option in subjects with co-morbid diabetes and impaired renal function, including ESRD patients undergoing hemodialysis.</a:t>
            </a:r>
            <a:endParaRPr sz="1800">
              <a:solidFill>
                <a:srgbClr val="FFFFFF"/>
              </a:solidFill>
              <a:latin typeface="Roboto"/>
              <a:ea typeface="Roboto"/>
              <a:cs typeface="Roboto"/>
              <a:sym typeface="Roboto"/>
            </a:endParaRPr>
          </a:p>
        </p:txBody>
      </p:sp>
      <p:sp>
        <p:nvSpPr>
          <p:cNvPr id="395" name="Google Shape;395;p55"/>
          <p:cNvSpPr txBox="1"/>
          <p:nvPr/>
        </p:nvSpPr>
        <p:spPr>
          <a:xfrm>
            <a:off x="3518795" y="686940"/>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Conclusion</a:t>
            </a:r>
            <a:r>
              <a:rPr lang="en" sz="2400" b="1">
                <a:solidFill>
                  <a:srgbClr val="FFFF00"/>
                </a:solidFill>
                <a:latin typeface="Roboto"/>
                <a:ea typeface="Roboto"/>
                <a:cs typeface="Roboto"/>
                <a:sym typeface="Roboto"/>
              </a:rPr>
              <a:t> </a:t>
            </a:r>
            <a:endParaRPr sz="3000" b="1">
              <a:solidFill>
                <a:srgbClr val="FFFF00"/>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401" name="Google Shape;401;p56"/>
          <p:cNvPicPr preferRelativeResize="0"/>
          <p:nvPr/>
        </p:nvPicPr>
        <p:blipFill>
          <a:blip r:embed="rId3">
            <a:alphaModFix/>
          </a:blip>
          <a:stretch>
            <a:fillRect/>
          </a:stretch>
        </p:blipFill>
        <p:spPr>
          <a:xfrm>
            <a:off x="491686" y="341591"/>
            <a:ext cx="5507547" cy="3654492"/>
          </a:xfrm>
          <a:prstGeom prst="rect">
            <a:avLst/>
          </a:prstGeom>
          <a:noFill/>
          <a:ln>
            <a:noFill/>
          </a:ln>
        </p:spPr>
      </p:pic>
      <p:sp>
        <p:nvSpPr>
          <p:cNvPr id="402" name="Google Shape;402;p56"/>
          <p:cNvSpPr txBox="1"/>
          <p:nvPr/>
        </p:nvSpPr>
        <p:spPr>
          <a:xfrm>
            <a:off x="678729" y="4874667"/>
            <a:ext cx="8046600" cy="143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rgbClr val="FFFFFF"/>
              </a:solidFill>
              <a:latin typeface="Roboto"/>
              <a:ea typeface="Roboto"/>
              <a:cs typeface="Roboto"/>
              <a:sym typeface="Roboto"/>
            </a:endParaRPr>
          </a:p>
          <a:p>
            <a:pPr marL="0" lvl="0" indent="0" algn="l" rtl="0">
              <a:spcBef>
                <a:spcPts val="0"/>
              </a:spcBef>
              <a:spcAft>
                <a:spcPts val="0"/>
              </a:spcAft>
              <a:buNone/>
            </a:pPr>
            <a:r>
              <a:rPr lang="en" sz="1600">
                <a:solidFill>
                  <a:srgbClr val="FFFFFF"/>
                </a:solidFill>
                <a:latin typeface="Roboto"/>
                <a:ea typeface="Roboto"/>
                <a:cs typeface="Roboto"/>
                <a:sym typeface="Roboto"/>
              </a:rPr>
              <a:t>A policy of suboptimum diabetes control to reduce the risk of hypoglycaemia and its consequences in advanced type 2 diabetes mellitus might be unwarranted with newer basal insulins such as degludec, which are associated with lower risks of hypoglycaemia than insulin glargine.</a:t>
            </a:r>
            <a:endParaRPr sz="1600">
              <a:solidFill>
                <a:srgbClr val="FFFFFF"/>
              </a:solidFill>
              <a:latin typeface="Roboto"/>
              <a:ea typeface="Roboto"/>
              <a:cs typeface="Roboto"/>
              <a:sym typeface="Roboto"/>
            </a:endParaRPr>
          </a:p>
        </p:txBody>
      </p:sp>
      <p:sp>
        <p:nvSpPr>
          <p:cNvPr id="403" name="Google Shape;403;p56"/>
          <p:cNvSpPr txBox="1"/>
          <p:nvPr/>
        </p:nvSpPr>
        <p:spPr>
          <a:xfrm>
            <a:off x="814454" y="4362871"/>
            <a:ext cx="8046600" cy="51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FFFF00"/>
                </a:solidFill>
                <a:latin typeface="Roboto"/>
                <a:ea typeface="Roboto"/>
                <a:cs typeface="Roboto"/>
                <a:sym typeface="Roboto"/>
              </a:rPr>
              <a:t>Conclusion </a:t>
            </a:r>
            <a:endParaRPr sz="2100">
              <a:solidFill>
                <a:srgbClr val="FFFF00"/>
              </a:solidFill>
              <a:latin typeface="Roboto"/>
              <a:ea typeface="Roboto"/>
              <a:cs typeface="Roboto"/>
              <a:sym typeface="Roboto"/>
            </a:endParaRPr>
          </a:p>
        </p:txBody>
      </p:sp>
      <p:sp>
        <p:nvSpPr>
          <p:cNvPr id="404" name="Google Shape;404;p56"/>
          <p:cNvSpPr txBox="1"/>
          <p:nvPr/>
        </p:nvSpPr>
        <p:spPr>
          <a:xfrm>
            <a:off x="814454" y="6441629"/>
            <a:ext cx="8046600" cy="11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solidFill>
                  <a:srgbClr val="CCCCCC"/>
                </a:solidFill>
                <a:latin typeface="Roboto"/>
                <a:ea typeface="Roboto"/>
                <a:cs typeface="Roboto"/>
                <a:sym typeface="Roboto"/>
              </a:rPr>
              <a:t>Alan J Garber, Allen B King, Stefano Del Prato, Seamus Sreenan, Mustafa K Balci, Manuel MuÃ±oz-Torres, Julio Rosenstock, Lars A Endahl, Ann Marie Ocampo Francisco, Priscilla Hollander,</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Insulin degludec, an ultra-longacting basal insulin, versus insulin glargine in basal-bolus treatment with mealtime insulin aspart in type 2 diabetes (BEGIN Basal-Bolus Type 2): a phase 3, randomised, open-label, treat-to-target non-inferiority trial,</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The Lancet,</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Volume 379, Issue 9825,</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2012,</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Pages 1498-1507,</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ISSN 0140-6736,</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https://doi.org/10.1016/S0140-6736(12)60205-0.</a:t>
            </a:r>
            <a:endParaRPr sz="600">
              <a:solidFill>
                <a:srgbClr val="CCCCCC"/>
              </a:solidFill>
              <a:latin typeface="Roboto"/>
              <a:ea typeface="Roboto"/>
              <a:cs typeface="Roboto"/>
              <a:sym typeface="Roboto"/>
            </a:endParaRPr>
          </a:p>
          <a:p>
            <a:pPr marL="0" lvl="0" indent="0" algn="l" rtl="0">
              <a:spcBef>
                <a:spcPts val="0"/>
              </a:spcBef>
              <a:spcAft>
                <a:spcPts val="0"/>
              </a:spcAft>
              <a:buNone/>
            </a:pPr>
            <a:r>
              <a:rPr lang="en" sz="600">
                <a:solidFill>
                  <a:srgbClr val="CCCCCC"/>
                </a:solidFill>
                <a:latin typeface="Roboto"/>
                <a:ea typeface="Roboto"/>
                <a:cs typeface="Roboto"/>
                <a:sym typeface="Roboto"/>
              </a:rPr>
              <a:t>(https://www.sciencedirect.com/science/article/pii/S0140673612602050)</a:t>
            </a:r>
            <a:endParaRPr sz="600">
              <a:solidFill>
                <a:srgbClr val="CCCCCC"/>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p:nvPr/>
        </p:nvSpPr>
        <p:spPr>
          <a:xfrm>
            <a:off x="1207419" y="2806857"/>
            <a:ext cx="8046600" cy="16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a:solidFill>
                  <a:srgbClr val="FFFF00"/>
                </a:solidFill>
                <a:latin typeface="Roboto"/>
                <a:ea typeface="Roboto"/>
                <a:cs typeface="Roboto"/>
                <a:sym typeface="Roboto"/>
              </a:rPr>
              <a:t>Glucagon-like Peptide 1 Receptor Agonists</a:t>
            </a:r>
            <a:endParaRPr sz="4800">
              <a:solidFill>
                <a:srgbClr val="FFFF00"/>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8"/>
          <p:cNvSpPr txBox="1"/>
          <p:nvPr/>
        </p:nvSpPr>
        <p:spPr>
          <a:xfrm>
            <a:off x="718250" y="818176"/>
            <a:ext cx="80466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glucagon-like peptide 1 </a:t>
            </a:r>
            <a:r>
              <a:rPr lang="en" sz="1800">
                <a:solidFill>
                  <a:srgbClr val="FFFF00"/>
                </a:solidFill>
                <a:latin typeface="Roboto"/>
                <a:ea typeface="Roboto"/>
                <a:cs typeface="Roboto"/>
                <a:sym typeface="Roboto"/>
              </a:rPr>
              <a:t>(GLP-1)</a:t>
            </a:r>
            <a:r>
              <a:rPr lang="en" sz="1800">
                <a:solidFill>
                  <a:srgbClr val="FFFFFF"/>
                </a:solidFill>
                <a:latin typeface="Roboto"/>
                <a:ea typeface="Roboto"/>
                <a:cs typeface="Roboto"/>
                <a:sym typeface="Roboto"/>
              </a:rPr>
              <a:t> receptor agonists are injectable </a:t>
            </a:r>
            <a:r>
              <a:rPr lang="en" sz="1800">
                <a:solidFill>
                  <a:srgbClr val="FFFF00"/>
                </a:solidFill>
                <a:latin typeface="Roboto"/>
                <a:ea typeface="Roboto"/>
                <a:cs typeface="Roboto"/>
                <a:sym typeface="Roboto"/>
              </a:rPr>
              <a:t>subcutaneous</a:t>
            </a:r>
            <a:r>
              <a:rPr lang="en" sz="1800">
                <a:solidFill>
                  <a:srgbClr val="FFFFFF"/>
                </a:solidFill>
                <a:latin typeface="Roboto"/>
                <a:ea typeface="Roboto"/>
                <a:cs typeface="Roboto"/>
                <a:sym typeface="Roboto"/>
              </a:rPr>
              <a:t> medications that stimulate glucose-dependent insulin release, decrease glucagon secretion, delay gastric emptying, and suppress appetite ;the last may result in significant weight loss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415" name="Google Shape;415;p58"/>
          <p:cNvSpPr txBox="1"/>
          <p:nvPr/>
        </p:nvSpPr>
        <p:spPr>
          <a:xfrm>
            <a:off x="820408" y="2608511"/>
            <a:ext cx="80466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They are fairly potent, generally causing a decrease in </a:t>
            </a:r>
            <a:r>
              <a:rPr lang="en" sz="1800">
                <a:solidFill>
                  <a:srgbClr val="FFFF00"/>
                </a:solidFill>
                <a:latin typeface="Roboto"/>
                <a:ea typeface="Roboto"/>
                <a:cs typeface="Roboto"/>
                <a:sym typeface="Roboto"/>
              </a:rPr>
              <a:t>HbA1c of 0.5% to 1.5%.</a:t>
            </a:r>
            <a:r>
              <a:rPr lang="en" sz="1800">
                <a:solidFill>
                  <a:srgbClr val="FFFFFF"/>
                </a:solidFill>
                <a:latin typeface="Roboto"/>
                <a:ea typeface="Roboto"/>
                <a:cs typeface="Roboto"/>
                <a:sym typeface="Roboto"/>
              </a:rPr>
              <a:t> Although cases have been </a:t>
            </a:r>
            <a:r>
              <a:rPr lang="en" sz="1800">
                <a:solidFill>
                  <a:srgbClr val="FFFF00"/>
                </a:solidFill>
                <a:latin typeface="Roboto"/>
                <a:ea typeface="Roboto"/>
                <a:cs typeface="Roboto"/>
                <a:sym typeface="Roboto"/>
              </a:rPr>
              <a:t>reported of pancreatitis</a:t>
            </a:r>
            <a:r>
              <a:rPr lang="en" sz="1800">
                <a:solidFill>
                  <a:srgbClr val="FFFFFF"/>
                </a:solidFill>
                <a:latin typeface="Roboto"/>
                <a:ea typeface="Roboto"/>
                <a:cs typeface="Roboto"/>
                <a:sym typeface="Roboto"/>
              </a:rPr>
              <a:t> with their use, </a:t>
            </a:r>
            <a:r>
              <a:rPr lang="en" sz="1800">
                <a:solidFill>
                  <a:srgbClr val="FFFF00"/>
                </a:solidFill>
                <a:latin typeface="Roboto"/>
                <a:ea typeface="Roboto"/>
                <a:cs typeface="Roboto"/>
                <a:sym typeface="Roboto"/>
              </a:rPr>
              <a:t>epidemiologic studies have not shown</a:t>
            </a:r>
            <a:r>
              <a:rPr lang="en" sz="1800">
                <a:solidFill>
                  <a:srgbClr val="FFFFFF"/>
                </a:solidFill>
                <a:latin typeface="Roboto"/>
                <a:ea typeface="Roboto"/>
                <a:cs typeface="Roboto"/>
                <a:sym typeface="Roboto"/>
              </a:rPr>
              <a:t> a higher risk of pancreatitis in comparisonwith other agents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416" name="Google Shape;416;p58"/>
          <p:cNvSpPr txBox="1"/>
          <p:nvPr/>
        </p:nvSpPr>
        <p:spPr>
          <a:xfrm>
            <a:off x="820404" y="4523370"/>
            <a:ext cx="80466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Nausea</a:t>
            </a:r>
            <a:r>
              <a:rPr lang="en" sz="1800">
                <a:solidFill>
                  <a:srgbClr val="FFFFFF"/>
                </a:solidFill>
                <a:latin typeface="Roboto"/>
                <a:ea typeface="Roboto"/>
                <a:cs typeface="Roboto"/>
                <a:sym typeface="Roboto"/>
              </a:rPr>
              <a:t> is a common side effect.Although GLP-1 receptor agonists have been associated with the development of </a:t>
            </a:r>
            <a:r>
              <a:rPr lang="en" sz="1800">
                <a:solidFill>
                  <a:srgbClr val="FFFF00"/>
                </a:solidFill>
                <a:latin typeface="Roboto"/>
                <a:ea typeface="Roboto"/>
                <a:cs typeface="Roboto"/>
                <a:sym typeface="Roboto"/>
              </a:rPr>
              <a:t>thyroid C-cell tumors</a:t>
            </a:r>
            <a:r>
              <a:rPr lang="en" sz="1800">
                <a:solidFill>
                  <a:srgbClr val="FFFFFF"/>
                </a:solidFill>
                <a:latin typeface="Roboto"/>
                <a:ea typeface="Roboto"/>
                <a:cs typeface="Roboto"/>
                <a:sym typeface="Roboto"/>
              </a:rPr>
              <a:t> in animal studies, no such cases have been reported in humans; nonetheless, no GLP-1 receptor agonists should be given to patients with or at </a:t>
            </a:r>
            <a:r>
              <a:rPr lang="en" sz="1800">
                <a:solidFill>
                  <a:srgbClr val="FFFF00"/>
                </a:solidFill>
                <a:latin typeface="Roboto"/>
                <a:ea typeface="Roboto"/>
                <a:cs typeface="Roboto"/>
                <a:sym typeface="Roboto"/>
              </a:rPr>
              <a:t>risk</a:t>
            </a:r>
            <a:r>
              <a:rPr lang="en" sz="1800">
                <a:solidFill>
                  <a:srgbClr val="FFFFFF"/>
                </a:solidFill>
                <a:latin typeface="Roboto"/>
                <a:ea typeface="Roboto"/>
                <a:cs typeface="Roboto"/>
                <a:sym typeface="Roboto"/>
              </a:rPr>
              <a:t> for medullary thyroid cancer.</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p:nvPr/>
        </p:nvSpPr>
        <p:spPr>
          <a:xfrm>
            <a:off x="914185" y="2106680"/>
            <a:ext cx="8046600" cy="43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These drugs do not cause </a:t>
            </a:r>
            <a:r>
              <a:rPr lang="en" sz="1800">
                <a:solidFill>
                  <a:srgbClr val="FFFF00"/>
                </a:solidFill>
                <a:latin typeface="Roboto"/>
                <a:ea typeface="Roboto"/>
                <a:cs typeface="Roboto"/>
                <a:sym typeface="Roboto"/>
              </a:rPr>
              <a:t>hypoglycemia</a:t>
            </a:r>
            <a:r>
              <a:rPr lang="en" sz="1800">
                <a:solidFill>
                  <a:srgbClr val="FFFFFF"/>
                </a:solidFill>
                <a:latin typeface="Roboto"/>
                <a:ea typeface="Roboto"/>
                <a:cs typeface="Roboto"/>
                <a:sym typeface="Roboto"/>
              </a:rPr>
              <a:t> by themselves,but because they lower glucose levels hypoglycemia can be </a:t>
            </a:r>
            <a:r>
              <a:rPr lang="en" sz="1800">
                <a:solidFill>
                  <a:srgbClr val="FFFF00"/>
                </a:solidFill>
                <a:latin typeface="Roboto"/>
                <a:ea typeface="Roboto"/>
                <a:cs typeface="Roboto"/>
                <a:sym typeface="Roboto"/>
              </a:rPr>
              <a:t>increased</a:t>
            </a:r>
            <a:r>
              <a:rPr lang="en" sz="1800">
                <a:solidFill>
                  <a:srgbClr val="FFFFFF"/>
                </a:solidFill>
                <a:latin typeface="Roboto"/>
                <a:ea typeface="Roboto"/>
                <a:cs typeface="Roboto"/>
                <a:sym typeface="Roboto"/>
              </a:rPr>
              <a:t> if they are given with i</a:t>
            </a:r>
            <a:r>
              <a:rPr lang="en" sz="1800">
                <a:solidFill>
                  <a:srgbClr val="FFFF00"/>
                </a:solidFill>
                <a:latin typeface="Roboto"/>
                <a:ea typeface="Roboto"/>
                <a:cs typeface="Roboto"/>
                <a:sym typeface="Roboto"/>
              </a:rPr>
              <a:t>nsulin</a:t>
            </a:r>
            <a:r>
              <a:rPr lang="en" sz="1800">
                <a:solidFill>
                  <a:srgbClr val="FFFFFF"/>
                </a:solidFill>
                <a:latin typeface="Roboto"/>
                <a:ea typeface="Roboto"/>
                <a:cs typeface="Roboto"/>
                <a:sym typeface="Roboto"/>
              </a:rPr>
              <a:t> or sulfonylureamedications.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Exenatide</a:t>
            </a:r>
            <a:r>
              <a:rPr lang="en" sz="1800">
                <a:solidFill>
                  <a:srgbClr val="FFFFFF"/>
                </a:solidFill>
                <a:latin typeface="Roboto"/>
                <a:ea typeface="Roboto"/>
                <a:cs typeface="Roboto"/>
                <a:sym typeface="Roboto"/>
              </a:rPr>
              <a:t> (Byetta) is given </a:t>
            </a:r>
            <a:r>
              <a:rPr lang="en" sz="1800">
                <a:solidFill>
                  <a:srgbClr val="FFFF00"/>
                </a:solidFill>
                <a:latin typeface="Roboto"/>
                <a:ea typeface="Roboto"/>
                <a:cs typeface="Roboto"/>
                <a:sym typeface="Roboto"/>
              </a:rPr>
              <a:t>twice</a:t>
            </a:r>
            <a:r>
              <a:rPr lang="en" sz="1800">
                <a:solidFill>
                  <a:srgbClr val="FFFFFF"/>
                </a:solidFill>
                <a:latin typeface="Roboto"/>
                <a:ea typeface="Roboto"/>
                <a:cs typeface="Roboto"/>
                <a:sym typeface="Roboto"/>
              </a:rPr>
              <a:t> daily,</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liraglutide</a:t>
            </a:r>
            <a:r>
              <a:rPr lang="en" sz="1800">
                <a:solidFill>
                  <a:srgbClr val="FFFFFF"/>
                </a:solidFill>
                <a:latin typeface="Roboto"/>
                <a:ea typeface="Roboto"/>
                <a:cs typeface="Roboto"/>
                <a:sym typeface="Roboto"/>
              </a:rPr>
              <a:t> (Victoza) and </a:t>
            </a:r>
            <a:r>
              <a:rPr lang="en" sz="1800">
                <a:solidFill>
                  <a:srgbClr val="FFFF00"/>
                </a:solidFill>
                <a:latin typeface="Roboto"/>
                <a:ea typeface="Roboto"/>
                <a:cs typeface="Roboto"/>
                <a:sym typeface="Roboto"/>
              </a:rPr>
              <a:t>lixisenatide</a:t>
            </a:r>
            <a:r>
              <a:rPr lang="en" sz="1800">
                <a:solidFill>
                  <a:srgbClr val="FFFFFF"/>
                </a:solidFill>
                <a:latin typeface="Roboto"/>
                <a:ea typeface="Roboto"/>
                <a:cs typeface="Roboto"/>
                <a:sym typeface="Roboto"/>
              </a:rPr>
              <a:t> (Adlyxin) are given </a:t>
            </a:r>
            <a:r>
              <a:rPr lang="en" sz="1800">
                <a:solidFill>
                  <a:srgbClr val="FFFF00"/>
                </a:solidFill>
                <a:latin typeface="Roboto"/>
                <a:ea typeface="Roboto"/>
                <a:cs typeface="Roboto"/>
                <a:sym typeface="Roboto"/>
              </a:rPr>
              <a:t>once dail</a:t>
            </a:r>
            <a:r>
              <a:rPr lang="en" sz="1800">
                <a:solidFill>
                  <a:srgbClr val="FFFFFF"/>
                </a:solidFill>
                <a:latin typeface="Roboto"/>
                <a:ea typeface="Roboto"/>
                <a:cs typeface="Roboto"/>
                <a:sym typeface="Roboto"/>
              </a:rPr>
              <a:t>y</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exenatide</a:t>
            </a:r>
            <a:r>
              <a:rPr lang="en" sz="1800">
                <a:solidFill>
                  <a:srgbClr val="FFFFFF"/>
                </a:solidFill>
                <a:latin typeface="Roboto"/>
                <a:ea typeface="Roboto"/>
                <a:cs typeface="Roboto"/>
                <a:sym typeface="Roboto"/>
              </a:rPr>
              <a:t> extended-release (Bydureon),</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semaglutide</a:t>
            </a:r>
            <a:r>
              <a:rPr lang="en" sz="1800">
                <a:solidFill>
                  <a:srgbClr val="FFFFFF"/>
                </a:solidFill>
                <a:latin typeface="Roboto"/>
                <a:ea typeface="Roboto"/>
                <a:cs typeface="Roboto"/>
                <a:sym typeface="Roboto"/>
              </a:rPr>
              <a:t> (Ozempic), and </a:t>
            </a:r>
            <a:r>
              <a:rPr lang="en" sz="1800">
                <a:solidFill>
                  <a:srgbClr val="FFFF00"/>
                </a:solidFill>
                <a:latin typeface="Roboto"/>
                <a:ea typeface="Roboto"/>
                <a:cs typeface="Roboto"/>
                <a:sym typeface="Roboto"/>
              </a:rPr>
              <a:t>dulaglutide</a:t>
            </a:r>
            <a:r>
              <a:rPr lang="en" sz="1800">
                <a:solidFill>
                  <a:srgbClr val="FFFFFF"/>
                </a:solidFill>
                <a:latin typeface="Roboto"/>
                <a:ea typeface="Roboto"/>
                <a:cs typeface="Roboto"/>
                <a:sym typeface="Roboto"/>
              </a:rPr>
              <a:t> (Trulicity) are dosed </a:t>
            </a:r>
            <a:r>
              <a:rPr lang="en" sz="1800">
                <a:solidFill>
                  <a:srgbClr val="FFFF00"/>
                </a:solidFill>
                <a:latin typeface="Roboto"/>
                <a:ea typeface="Roboto"/>
                <a:cs typeface="Roboto"/>
                <a:sym typeface="Roboto"/>
              </a:rPr>
              <a:t>once weekly</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Fixed dose combinationswith insulin</a:t>
            </a:r>
            <a:r>
              <a:rPr lang="en" sz="1800">
                <a:solidFill>
                  <a:srgbClr val="FFFFFF"/>
                </a:solidFill>
                <a:latin typeface="Roboto"/>
                <a:ea typeface="Roboto"/>
                <a:cs typeface="Roboto"/>
                <a:sym typeface="Roboto"/>
              </a:rPr>
              <a:t> are also available, such as </a:t>
            </a:r>
            <a:r>
              <a:rPr lang="en" sz="1800">
                <a:solidFill>
                  <a:srgbClr val="FFFF00"/>
                </a:solidFill>
                <a:latin typeface="Roboto"/>
                <a:ea typeface="Roboto"/>
                <a:cs typeface="Roboto"/>
                <a:sym typeface="Roboto"/>
              </a:rPr>
              <a:t>degludec/liraglutide (Xultophy</a:t>
            </a:r>
            <a:r>
              <a:rPr lang="en" sz="1800">
                <a:solidFill>
                  <a:srgbClr val="FFFFFF"/>
                </a:solidFill>
                <a:latin typeface="Roboto"/>
                <a:ea typeface="Roboto"/>
                <a:cs typeface="Roboto"/>
                <a:sym typeface="Roboto"/>
              </a:rPr>
              <a:t>) and insulin </a:t>
            </a:r>
            <a:r>
              <a:rPr lang="en" sz="1800">
                <a:solidFill>
                  <a:srgbClr val="FFFF00"/>
                </a:solidFill>
                <a:latin typeface="Roboto"/>
                <a:ea typeface="Roboto"/>
                <a:cs typeface="Roboto"/>
                <a:sym typeface="Roboto"/>
              </a:rPr>
              <a:t>glargine/lixisenatide (Soliqua).</a:t>
            </a:r>
            <a:r>
              <a:rPr lang="en" sz="1800">
                <a:solidFill>
                  <a:srgbClr val="FFFFFF"/>
                </a:solidFill>
                <a:latin typeface="Roboto"/>
                <a:ea typeface="Roboto"/>
                <a:cs typeface="Roboto"/>
                <a:sym typeface="Roboto"/>
              </a:rPr>
              <a:t> is also now  </a:t>
            </a:r>
            <a:r>
              <a:rPr lang="en" sz="1800">
                <a:solidFill>
                  <a:srgbClr val="FFFF00"/>
                </a:solidFill>
                <a:latin typeface="Roboto"/>
                <a:ea typeface="Roboto"/>
                <a:cs typeface="Roboto"/>
                <a:sym typeface="Roboto"/>
              </a:rPr>
              <a:t>Semaglutide</a:t>
            </a:r>
            <a:r>
              <a:rPr lang="en" sz="1800">
                <a:solidFill>
                  <a:srgbClr val="FFFFFF"/>
                </a:solidFill>
                <a:latin typeface="Roboto"/>
                <a:ea typeface="Roboto"/>
                <a:cs typeface="Roboto"/>
                <a:sym typeface="Roboto"/>
              </a:rPr>
              <a:t>  available as an </a:t>
            </a:r>
            <a:r>
              <a:rPr lang="en" sz="1800">
                <a:solidFill>
                  <a:srgbClr val="FFFF00"/>
                </a:solidFill>
                <a:latin typeface="Roboto"/>
                <a:ea typeface="Roboto"/>
                <a:cs typeface="Roboto"/>
                <a:sym typeface="Roboto"/>
              </a:rPr>
              <a:t>oral</a:t>
            </a:r>
            <a:r>
              <a:rPr lang="en" sz="1800">
                <a:solidFill>
                  <a:srgbClr val="FFFFFF"/>
                </a:solidFill>
                <a:latin typeface="Roboto"/>
                <a:ea typeface="Roboto"/>
                <a:cs typeface="Roboto"/>
                <a:sym typeface="Roboto"/>
              </a:rPr>
              <a:t> preparation (Rybelsus)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0"/>
          <p:cNvSpPr txBox="1"/>
          <p:nvPr/>
        </p:nvSpPr>
        <p:spPr>
          <a:xfrm>
            <a:off x="778240" y="5449908"/>
            <a:ext cx="80466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427" name="Google Shape;427;p60"/>
          <p:cNvSpPr txBox="1"/>
          <p:nvPr/>
        </p:nvSpPr>
        <p:spPr>
          <a:xfrm>
            <a:off x="606397" y="424886"/>
            <a:ext cx="8046600" cy="51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FFFFFF"/>
                </a:solidFill>
                <a:latin typeface="Roboto"/>
                <a:ea typeface="Roboto"/>
                <a:cs typeface="Roboto"/>
                <a:sym typeface="Roboto"/>
              </a:rPr>
              <a:t>The LEADER</a:t>
            </a:r>
            <a:endParaRPr sz="2100">
              <a:solidFill>
                <a:srgbClr val="FFFFFF"/>
              </a:solidFill>
              <a:latin typeface="Roboto"/>
              <a:ea typeface="Roboto"/>
              <a:cs typeface="Roboto"/>
              <a:sym typeface="Roboto"/>
            </a:endParaRPr>
          </a:p>
        </p:txBody>
      </p:sp>
      <p:sp>
        <p:nvSpPr>
          <p:cNvPr id="428" name="Google Shape;428;p60"/>
          <p:cNvSpPr txBox="1"/>
          <p:nvPr/>
        </p:nvSpPr>
        <p:spPr>
          <a:xfrm>
            <a:off x="606400" y="1669569"/>
            <a:ext cx="7842600" cy="51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FFFFFF"/>
                </a:solidFill>
                <a:latin typeface="Roboto"/>
                <a:ea typeface="Roboto"/>
                <a:cs typeface="Roboto"/>
                <a:sym typeface="Roboto"/>
              </a:rPr>
              <a:t>SUSTAIN_6</a:t>
            </a:r>
            <a:endParaRPr sz="2100">
              <a:solidFill>
                <a:srgbClr val="FFFFFF"/>
              </a:solidFill>
              <a:latin typeface="Roboto"/>
              <a:ea typeface="Roboto"/>
              <a:cs typeface="Roboto"/>
              <a:sym typeface="Roboto"/>
            </a:endParaRPr>
          </a:p>
        </p:txBody>
      </p:sp>
      <p:sp>
        <p:nvSpPr>
          <p:cNvPr id="429" name="Google Shape;429;p60"/>
          <p:cNvSpPr txBox="1"/>
          <p:nvPr/>
        </p:nvSpPr>
        <p:spPr>
          <a:xfrm>
            <a:off x="606400" y="1047213"/>
            <a:ext cx="8046600" cy="51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FFFFFF"/>
                </a:solidFill>
                <a:latin typeface="Roboto"/>
                <a:ea typeface="Roboto"/>
                <a:cs typeface="Roboto"/>
                <a:sym typeface="Roboto"/>
              </a:rPr>
              <a:t>REWIND            studies</a:t>
            </a:r>
            <a:endParaRPr sz="2100">
              <a:solidFill>
                <a:srgbClr val="FFFFFF"/>
              </a:solidFill>
              <a:latin typeface="Roboto"/>
              <a:ea typeface="Roboto"/>
              <a:cs typeface="Roboto"/>
              <a:sym typeface="Roboto"/>
            </a:endParaRPr>
          </a:p>
        </p:txBody>
      </p:sp>
      <p:sp>
        <p:nvSpPr>
          <p:cNvPr id="430" name="Google Shape;430;p60"/>
          <p:cNvSpPr txBox="1"/>
          <p:nvPr/>
        </p:nvSpPr>
        <p:spPr>
          <a:xfrm>
            <a:off x="2755500" y="2181374"/>
            <a:ext cx="837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showed significant reductions in CVD mortality with and dulaglutide,</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liraglutide, semaglutide,respectively,</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431" name="Google Shape;431;p60"/>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32" name="Google Shape;432;p60"/>
          <p:cNvSpPr/>
          <p:nvPr/>
        </p:nvSpPr>
        <p:spPr>
          <a:xfrm>
            <a:off x="4762729" y="758500"/>
            <a:ext cx="765900" cy="1021500"/>
          </a:xfrm>
          <a:prstGeom prst="curvedDownArrow">
            <a:avLst>
              <a:gd name="adj1" fmla="val 25000"/>
              <a:gd name="adj2" fmla="val 50000"/>
              <a:gd name="adj3"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7B7B7"/>
              </a:solidFill>
            </a:endParaRPr>
          </a:p>
        </p:txBody>
      </p:sp>
      <p:sp>
        <p:nvSpPr>
          <p:cNvPr id="433" name="Google Shape;433;p60"/>
          <p:cNvSpPr txBox="1"/>
          <p:nvPr/>
        </p:nvSpPr>
        <p:spPr>
          <a:xfrm>
            <a:off x="2755490" y="3070305"/>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reductions in the development</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of severe albuminuria but no effects on GFR.</a:t>
            </a:r>
            <a:endParaRPr sz="1800">
              <a:solidFill>
                <a:srgbClr val="FFFF00"/>
              </a:solidFill>
              <a:latin typeface="Roboto"/>
              <a:ea typeface="Roboto"/>
              <a:cs typeface="Roboto"/>
              <a:sym typeface="Roboto"/>
            </a:endParaRPr>
          </a:p>
        </p:txBody>
      </p:sp>
      <p:sp>
        <p:nvSpPr>
          <p:cNvPr id="434" name="Google Shape;434;p60"/>
          <p:cNvSpPr txBox="1"/>
          <p:nvPr/>
        </p:nvSpPr>
        <p:spPr>
          <a:xfrm>
            <a:off x="2755490" y="3954995"/>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the REWIND study with dulaglutide showed a benefit on</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eGFR as a secondary outcome.</a:t>
            </a:r>
            <a:endParaRPr sz="1800">
              <a:solidFill>
                <a:srgbClr val="FFFF00"/>
              </a:solidFill>
              <a:latin typeface="Roboto"/>
              <a:ea typeface="Roboto"/>
              <a:cs typeface="Roboto"/>
              <a:sym typeface="Roboto"/>
            </a:endParaRPr>
          </a:p>
        </p:txBody>
      </p:sp>
      <p:sp>
        <p:nvSpPr>
          <p:cNvPr id="435" name="Google Shape;435;p60"/>
          <p:cNvSpPr txBox="1"/>
          <p:nvPr/>
        </p:nvSpPr>
        <p:spPr>
          <a:xfrm>
            <a:off x="2806655" y="4960716"/>
            <a:ext cx="82743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Neither CVD nor CKD benefits were seen with extended-release </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exenatide or lixisenatide</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1"/>
          <p:cNvSpPr txBox="1"/>
          <p:nvPr/>
        </p:nvSpPr>
        <p:spPr>
          <a:xfrm>
            <a:off x="789090" y="905419"/>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With </a:t>
            </a:r>
            <a:r>
              <a:rPr lang="en" sz="1800">
                <a:solidFill>
                  <a:srgbClr val="FFFF00"/>
                </a:solidFill>
                <a:latin typeface="Roboto"/>
                <a:ea typeface="Roboto"/>
                <a:cs typeface="Roboto"/>
                <a:sym typeface="Roboto"/>
              </a:rPr>
              <a:t>declines in GFR, exenatide clearance decreases.</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Cases of acute kidney injury </a:t>
            </a:r>
            <a:r>
              <a:rPr lang="en" sz="1800">
                <a:solidFill>
                  <a:srgbClr val="FFFF00"/>
                </a:solidFill>
                <a:latin typeface="Roboto"/>
                <a:ea typeface="Roboto"/>
                <a:cs typeface="Roboto"/>
                <a:sym typeface="Roboto"/>
              </a:rPr>
              <a:t>(AKI)</a:t>
            </a:r>
            <a:r>
              <a:rPr lang="en" sz="1800">
                <a:solidFill>
                  <a:srgbClr val="FFFFFF"/>
                </a:solidFill>
                <a:latin typeface="Roboto"/>
                <a:ea typeface="Roboto"/>
                <a:cs typeface="Roboto"/>
                <a:sym typeface="Roboto"/>
              </a:rPr>
              <a:t> associated with </a:t>
            </a:r>
            <a:r>
              <a:rPr lang="en" sz="1800">
                <a:solidFill>
                  <a:srgbClr val="FFFF00"/>
                </a:solidFill>
                <a:latin typeface="Roboto"/>
                <a:ea typeface="Roboto"/>
                <a:cs typeface="Roboto"/>
                <a:sym typeface="Roboto"/>
              </a:rPr>
              <a:t>exenatide </a:t>
            </a:r>
            <a:r>
              <a:rPr lang="en" sz="1800">
                <a:solidFill>
                  <a:srgbClr val="FFFFFF"/>
                </a:solidFill>
                <a:latin typeface="Roboto"/>
                <a:ea typeface="Roboto"/>
                <a:cs typeface="Roboto"/>
                <a:sym typeface="Roboto"/>
              </a:rPr>
              <a:t>use have been </a:t>
            </a:r>
            <a:r>
              <a:rPr lang="en" sz="1800">
                <a:solidFill>
                  <a:srgbClr val="FFFF00"/>
                </a:solidFill>
                <a:latin typeface="Roboto"/>
                <a:ea typeface="Roboto"/>
                <a:cs typeface="Roboto"/>
                <a:sym typeface="Roboto"/>
              </a:rPr>
              <a:t>reported</a:t>
            </a:r>
            <a:r>
              <a:rPr lang="en" sz="1800">
                <a:solidFill>
                  <a:srgbClr val="FFFFFF"/>
                </a:solidFill>
                <a:latin typeface="Roboto"/>
                <a:ea typeface="Roboto"/>
                <a:cs typeface="Roboto"/>
                <a:sym typeface="Roboto"/>
              </a:rPr>
              <a:t>, so </a:t>
            </a:r>
            <a:r>
              <a:rPr lang="en" sz="1800">
                <a:solidFill>
                  <a:srgbClr val="FFFF00"/>
                </a:solidFill>
                <a:latin typeface="Roboto"/>
                <a:ea typeface="Roboto"/>
                <a:cs typeface="Roboto"/>
                <a:sym typeface="Roboto"/>
              </a:rPr>
              <a:t>caution</a:t>
            </a:r>
            <a:r>
              <a:rPr lang="en" sz="1800">
                <a:solidFill>
                  <a:srgbClr val="FFFFFF"/>
                </a:solidFill>
                <a:latin typeface="Roboto"/>
                <a:ea typeface="Roboto"/>
                <a:cs typeface="Roboto"/>
                <a:sym typeface="Roboto"/>
              </a:rPr>
              <a:t> is warranted in patients with </a:t>
            </a:r>
            <a:r>
              <a:rPr lang="en" sz="1800">
                <a:solidFill>
                  <a:srgbClr val="FFFF00"/>
                </a:solidFill>
                <a:latin typeface="Roboto"/>
                <a:ea typeface="Roboto"/>
                <a:cs typeface="Roboto"/>
                <a:sym typeface="Roboto"/>
              </a:rPr>
              <a:t>GFR of 30-50 mL</a:t>
            </a:r>
            <a:r>
              <a:rPr lang="en" sz="1800">
                <a:solidFill>
                  <a:srgbClr val="FFFFFF"/>
                </a:solidFill>
                <a:latin typeface="Roboto"/>
                <a:ea typeface="Roboto"/>
                <a:cs typeface="Roboto"/>
                <a:sym typeface="Roboto"/>
              </a:rPr>
              <a:t>/min/1.73 m2  exenatide  should be </a:t>
            </a:r>
            <a:r>
              <a:rPr lang="en" sz="1800">
                <a:solidFill>
                  <a:srgbClr val="FFFF00"/>
                </a:solidFill>
                <a:latin typeface="Roboto"/>
                <a:ea typeface="Roboto"/>
                <a:cs typeface="Roboto"/>
                <a:sym typeface="Roboto"/>
              </a:rPr>
              <a:t>discontinued for GFR &lt; 30 mL/min/</a:t>
            </a:r>
            <a:r>
              <a:rPr lang="en" sz="1800">
                <a:solidFill>
                  <a:srgbClr val="FFFFFF"/>
                </a:solidFill>
                <a:latin typeface="Roboto"/>
                <a:ea typeface="Roboto"/>
                <a:cs typeface="Roboto"/>
                <a:sym typeface="Roboto"/>
              </a:rPr>
              <a:t>1.73 m2</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441" name="Google Shape;441;p61"/>
          <p:cNvSpPr txBox="1"/>
          <p:nvPr/>
        </p:nvSpPr>
        <p:spPr>
          <a:xfrm>
            <a:off x="640023" y="2629181"/>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No dose adjustment</a:t>
            </a:r>
            <a:r>
              <a:rPr lang="en" sz="1800">
                <a:solidFill>
                  <a:srgbClr val="FFFFFF"/>
                </a:solidFill>
                <a:latin typeface="Roboto"/>
                <a:ea typeface="Roboto"/>
                <a:cs typeface="Roboto"/>
                <a:sym typeface="Roboto"/>
              </a:rPr>
              <a:t> is needed for </a:t>
            </a:r>
            <a:r>
              <a:rPr lang="en" sz="1800">
                <a:solidFill>
                  <a:srgbClr val="FFFF00"/>
                </a:solidFill>
                <a:latin typeface="Roboto"/>
                <a:ea typeface="Roboto"/>
                <a:cs typeface="Roboto"/>
                <a:sym typeface="Roboto"/>
              </a:rPr>
              <a:t>liraglutide in CKD</a:t>
            </a:r>
            <a:r>
              <a:rPr lang="en" sz="1800">
                <a:solidFill>
                  <a:srgbClr val="FFFFFF"/>
                </a:solidFill>
                <a:latin typeface="Roboto"/>
                <a:ea typeface="Roboto"/>
                <a:cs typeface="Roboto"/>
                <a:sym typeface="Roboto"/>
              </a:rPr>
              <a:t>,including kidney failure, </a:t>
            </a:r>
            <a:r>
              <a:rPr lang="en" sz="1800">
                <a:solidFill>
                  <a:srgbClr val="FFFF00"/>
                </a:solidFill>
                <a:latin typeface="Roboto"/>
                <a:ea typeface="Roboto"/>
                <a:cs typeface="Roboto"/>
                <a:sym typeface="Roboto"/>
              </a:rPr>
              <a:t>although data are limited</a:t>
            </a:r>
            <a:r>
              <a:rPr lang="en" sz="1800">
                <a:solidFill>
                  <a:srgbClr val="FFFFFF"/>
                </a:solidFill>
                <a:latin typeface="Roboto"/>
                <a:ea typeface="Roboto"/>
                <a:cs typeface="Roboto"/>
                <a:sym typeface="Roboto"/>
              </a:rPr>
              <a:t>.However, due to some reports of AKI, </a:t>
            </a:r>
            <a:r>
              <a:rPr lang="en" sz="1800">
                <a:solidFill>
                  <a:srgbClr val="FFFF00"/>
                </a:solidFill>
                <a:latin typeface="Roboto"/>
                <a:ea typeface="Roboto"/>
                <a:cs typeface="Roboto"/>
                <a:sym typeface="Roboto"/>
              </a:rPr>
              <a:t>caution</a:t>
            </a:r>
            <a:r>
              <a:rPr lang="en" sz="1800">
                <a:solidFill>
                  <a:srgbClr val="FFFFFF"/>
                </a:solidFill>
                <a:latin typeface="Roboto"/>
                <a:ea typeface="Roboto"/>
                <a:cs typeface="Roboto"/>
                <a:sym typeface="Roboto"/>
              </a:rPr>
              <a:t> is warranted when </a:t>
            </a:r>
            <a:r>
              <a:rPr lang="en" sz="1800">
                <a:solidFill>
                  <a:srgbClr val="FFFF00"/>
                </a:solidFill>
                <a:latin typeface="Roboto"/>
                <a:ea typeface="Roboto"/>
                <a:cs typeface="Roboto"/>
                <a:sym typeface="Roboto"/>
              </a:rPr>
              <a:t>GFR is &lt;30 mL/min/1.73 m2</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442" name="Google Shape;442;p61"/>
          <p:cNvSpPr txBox="1"/>
          <p:nvPr/>
        </p:nvSpPr>
        <p:spPr>
          <a:xfrm>
            <a:off x="640029" y="3886208"/>
            <a:ext cx="80466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No dosage restrictions</a:t>
            </a:r>
            <a:r>
              <a:rPr lang="en" sz="1800">
                <a:solidFill>
                  <a:srgbClr val="FFFFFF"/>
                </a:solidFill>
                <a:latin typeface="Roboto"/>
                <a:ea typeface="Roboto"/>
                <a:cs typeface="Roboto"/>
                <a:sym typeface="Roboto"/>
              </a:rPr>
              <a:t> are required with decreasing GFR for </a:t>
            </a:r>
            <a:r>
              <a:rPr lang="en" sz="1800">
                <a:solidFill>
                  <a:srgbClr val="FFFF00"/>
                </a:solidFill>
                <a:latin typeface="Roboto"/>
                <a:ea typeface="Roboto"/>
                <a:cs typeface="Roboto"/>
                <a:sym typeface="Roboto"/>
              </a:rPr>
              <a:t>dulaglutideor</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semaglutide</a:t>
            </a: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Due to lack of data, </a:t>
            </a:r>
            <a:r>
              <a:rPr lang="en" sz="1800">
                <a:solidFill>
                  <a:srgbClr val="FFFF00"/>
                </a:solidFill>
                <a:latin typeface="Roboto"/>
                <a:ea typeface="Roboto"/>
                <a:cs typeface="Roboto"/>
                <a:sym typeface="Roboto"/>
              </a:rPr>
              <a:t>lixisenatide</a:t>
            </a:r>
            <a:r>
              <a:rPr lang="en" sz="1800">
                <a:solidFill>
                  <a:srgbClr val="FFFFFF"/>
                </a:solidFill>
                <a:latin typeface="Roboto"/>
                <a:ea typeface="Roboto"/>
                <a:cs typeface="Roboto"/>
                <a:sym typeface="Roboto"/>
              </a:rPr>
              <a:t> should </a:t>
            </a:r>
            <a:r>
              <a:rPr lang="en" sz="1800">
                <a:solidFill>
                  <a:srgbClr val="FFFF00"/>
                </a:solidFill>
                <a:latin typeface="Roboto"/>
                <a:ea typeface="Roboto"/>
                <a:cs typeface="Roboto"/>
                <a:sym typeface="Roboto"/>
              </a:rPr>
              <a:t>notbe used if the GFR &lt; 15 mL</a:t>
            </a:r>
            <a:r>
              <a:rPr lang="en" sz="1800">
                <a:solidFill>
                  <a:srgbClr val="FFFFFF"/>
                </a:solidFill>
                <a:latin typeface="Roboto"/>
                <a:ea typeface="Roboto"/>
                <a:cs typeface="Roboto"/>
                <a:sym typeface="Roboto"/>
              </a:rPr>
              <a:t>/min/1.73 m2.</a:t>
            </a:r>
            <a:r>
              <a:rPr lang="en" sz="1800">
                <a:solidFill>
                  <a:srgbClr val="FFFF00"/>
                </a:solidFill>
                <a:latin typeface="Roboto"/>
                <a:ea typeface="Roboto"/>
                <a:cs typeface="Roboto"/>
                <a:sym typeface="Roboto"/>
              </a:rPr>
              <a:t>Close monitoring</a:t>
            </a:r>
            <a:r>
              <a:rPr lang="en" sz="1800">
                <a:solidFill>
                  <a:srgbClr val="FFFFFF"/>
                </a:solidFill>
                <a:latin typeface="Roboto"/>
                <a:ea typeface="Roboto"/>
                <a:cs typeface="Roboto"/>
                <a:sym typeface="Roboto"/>
              </a:rPr>
              <a:t> is needed in patients with </a:t>
            </a:r>
            <a:r>
              <a:rPr lang="en" sz="1800">
                <a:solidFill>
                  <a:srgbClr val="FFFF00"/>
                </a:solidFill>
                <a:latin typeface="Roboto"/>
                <a:ea typeface="Roboto"/>
                <a:cs typeface="Roboto"/>
                <a:sym typeface="Roboto"/>
              </a:rPr>
              <a:t>eGFR &lt; 60 mL/</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min/1.73 m2</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p:nvPr/>
        </p:nvSpPr>
        <p:spPr>
          <a:xfrm>
            <a:off x="470400" y="1239731"/>
            <a:ext cx="8281800" cy="1868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 Dm  affects more than </a:t>
            </a:r>
            <a:r>
              <a:rPr lang="en" sz="2200">
                <a:solidFill>
                  <a:srgbClr val="FFFF00"/>
                </a:solidFill>
                <a:latin typeface="Roboto"/>
                <a:ea typeface="Roboto"/>
                <a:cs typeface="Roboto"/>
                <a:sym typeface="Roboto"/>
              </a:rPr>
              <a:t>450 million people </a:t>
            </a:r>
            <a:endParaRPr sz="2200">
              <a:solidFill>
                <a:srgbClr val="FFFF00"/>
              </a:solidFill>
              <a:latin typeface="Roboto"/>
              <a:ea typeface="Roboto"/>
              <a:cs typeface="Roboto"/>
              <a:sym typeface="Roboto"/>
            </a:endParaRPr>
          </a:p>
          <a:p>
            <a:pPr marL="457200" lvl="0" indent="0" algn="l" rtl="0">
              <a:spcBef>
                <a:spcPts val="0"/>
              </a:spcBef>
              <a:spcAft>
                <a:spcPts val="0"/>
              </a:spcAft>
              <a:buNone/>
            </a:pPr>
            <a:r>
              <a:rPr lang="en" sz="2200">
                <a:solidFill>
                  <a:srgbClr val="EFEFEF"/>
                </a:solidFill>
                <a:latin typeface="Roboto"/>
                <a:ea typeface="Roboto"/>
                <a:cs typeface="Roboto"/>
                <a:sym typeface="Roboto"/>
              </a:rPr>
              <a:t>globally, which could </a:t>
            </a:r>
            <a:r>
              <a:rPr lang="en" sz="2200">
                <a:solidFill>
                  <a:srgbClr val="FFFF00"/>
                </a:solidFill>
                <a:latin typeface="Roboto"/>
                <a:ea typeface="Roboto"/>
                <a:cs typeface="Roboto"/>
                <a:sym typeface="Roboto"/>
              </a:rPr>
              <a:t>increase</a:t>
            </a:r>
            <a:r>
              <a:rPr lang="en" sz="2200">
                <a:solidFill>
                  <a:srgbClr val="EFEFEF"/>
                </a:solidFill>
                <a:latin typeface="Roboto"/>
                <a:ea typeface="Roboto"/>
                <a:cs typeface="Roboto"/>
                <a:sym typeface="Roboto"/>
              </a:rPr>
              <a:t> to more than </a:t>
            </a:r>
            <a:r>
              <a:rPr lang="en" sz="2200">
                <a:solidFill>
                  <a:srgbClr val="FFFF00"/>
                </a:solidFill>
                <a:latin typeface="Roboto"/>
                <a:ea typeface="Roboto"/>
                <a:cs typeface="Roboto"/>
                <a:sym typeface="Roboto"/>
              </a:rPr>
              <a:t>700 million </a:t>
            </a:r>
            <a:endParaRPr sz="2200">
              <a:solidFill>
                <a:srgbClr val="FFFF00"/>
              </a:solidFill>
              <a:latin typeface="Roboto"/>
              <a:ea typeface="Roboto"/>
              <a:cs typeface="Roboto"/>
              <a:sym typeface="Roboto"/>
            </a:endParaRPr>
          </a:p>
          <a:p>
            <a:pPr marL="457200" lvl="0" indent="0" algn="l" rtl="0">
              <a:spcBef>
                <a:spcPts val="0"/>
              </a:spcBef>
              <a:spcAft>
                <a:spcPts val="0"/>
              </a:spcAft>
              <a:buNone/>
            </a:pPr>
            <a:r>
              <a:rPr lang="en" sz="2200">
                <a:solidFill>
                  <a:srgbClr val="EFEFEF"/>
                </a:solidFill>
                <a:latin typeface="Roboto"/>
                <a:ea typeface="Roboto"/>
                <a:cs typeface="Roboto"/>
                <a:sym typeface="Roboto"/>
              </a:rPr>
              <a:t>people by </a:t>
            </a:r>
            <a:r>
              <a:rPr lang="en" sz="2200">
                <a:solidFill>
                  <a:srgbClr val="FFFF00"/>
                </a:solidFill>
                <a:latin typeface="Roboto"/>
                <a:ea typeface="Roboto"/>
                <a:cs typeface="Roboto"/>
                <a:sym typeface="Roboto"/>
              </a:rPr>
              <a:t>2045</a:t>
            </a:r>
            <a:r>
              <a:rPr lang="en" sz="2200">
                <a:solidFill>
                  <a:srgbClr val="EFEFEF"/>
                </a:solidFill>
                <a:latin typeface="Roboto"/>
                <a:ea typeface="Roboto"/>
                <a:cs typeface="Roboto"/>
                <a:sym typeface="Roboto"/>
              </a:rPr>
              <a:t>. </a:t>
            </a:r>
            <a:r>
              <a:rPr lang="en" sz="2200">
                <a:solidFill>
                  <a:srgbClr val="FFFF00"/>
                </a:solidFill>
                <a:latin typeface="Roboto"/>
                <a:ea typeface="Roboto"/>
                <a:cs typeface="Roboto"/>
                <a:sym typeface="Roboto"/>
              </a:rPr>
              <a:t>Up to 40%</a:t>
            </a:r>
            <a:r>
              <a:rPr lang="en" sz="2200">
                <a:solidFill>
                  <a:srgbClr val="EFEFEF"/>
                </a:solidFill>
                <a:latin typeface="Roboto"/>
                <a:ea typeface="Roboto"/>
                <a:cs typeface="Roboto"/>
                <a:sym typeface="Roboto"/>
              </a:rPr>
              <a:t> of cases of diabetes are complicated by chronic kidney disease </a:t>
            </a:r>
            <a:r>
              <a:rPr lang="en" sz="2200">
                <a:solidFill>
                  <a:srgbClr val="FFFF00"/>
                </a:solidFill>
                <a:latin typeface="Roboto"/>
                <a:ea typeface="Roboto"/>
                <a:cs typeface="Roboto"/>
                <a:sym typeface="Roboto"/>
              </a:rPr>
              <a:t>(CKD)</a:t>
            </a:r>
            <a:endParaRPr sz="2200">
              <a:solidFill>
                <a:srgbClr val="FFFF00"/>
              </a:solidFill>
              <a:latin typeface="Roboto"/>
              <a:ea typeface="Roboto"/>
              <a:cs typeface="Roboto"/>
              <a:sym typeface="Roboto"/>
            </a:endParaRPr>
          </a:p>
          <a:p>
            <a:pPr marL="457200" lvl="0" indent="0" algn="l" rtl="0">
              <a:spcBef>
                <a:spcPts val="0"/>
              </a:spcBef>
              <a:spcAft>
                <a:spcPts val="0"/>
              </a:spcAft>
              <a:buNone/>
            </a:pPr>
            <a:endParaRPr sz="2200">
              <a:solidFill>
                <a:srgbClr val="EFEFEF"/>
              </a:solidFill>
              <a:latin typeface="Roboto"/>
              <a:ea typeface="Roboto"/>
              <a:cs typeface="Roboto"/>
              <a:sym typeface="Roboto"/>
            </a:endParaRPr>
          </a:p>
        </p:txBody>
      </p:sp>
      <p:sp>
        <p:nvSpPr>
          <p:cNvPr id="103" name="Google Shape;103;p17"/>
          <p:cNvSpPr txBox="1"/>
          <p:nvPr/>
        </p:nvSpPr>
        <p:spPr>
          <a:xfrm>
            <a:off x="588004" y="3446320"/>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The most common cause of kidney failure in the world</a:t>
            </a:r>
            <a:endParaRPr sz="2200">
              <a:solidFill>
                <a:srgbClr val="EFEFEF"/>
              </a:solidFill>
              <a:latin typeface="Roboto"/>
              <a:ea typeface="Roboto"/>
              <a:cs typeface="Roboto"/>
              <a:sym typeface="Roboto"/>
            </a:endParaRPr>
          </a:p>
        </p:txBody>
      </p:sp>
      <p:sp>
        <p:nvSpPr>
          <p:cNvPr id="104" name="Google Shape;104;p17"/>
          <p:cNvSpPr/>
          <p:nvPr/>
        </p:nvSpPr>
        <p:spPr>
          <a:xfrm>
            <a:off x="8141356" y="3801877"/>
            <a:ext cx="840600" cy="756300"/>
          </a:xfrm>
          <a:prstGeom prst="curvedLeftArrow">
            <a:avLst>
              <a:gd name="adj1" fmla="val 25000"/>
              <a:gd name="adj2" fmla="val 50000"/>
              <a:gd name="adj3" fmla="val 393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p:nvPr/>
        </p:nvSpPr>
        <p:spPr>
          <a:xfrm>
            <a:off x="705604" y="3107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06" name="Google Shape;106;p17"/>
          <p:cNvSpPr/>
          <p:nvPr/>
        </p:nvSpPr>
        <p:spPr>
          <a:xfrm flipH="1">
            <a:off x="6431950" y="4306225"/>
            <a:ext cx="1350900" cy="935400"/>
          </a:xfrm>
          <a:prstGeom prst="frame">
            <a:avLst>
              <a:gd name="adj1" fmla="val 12912"/>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EFEFEF"/>
                </a:solidFill>
              </a:rPr>
              <a:t>DM</a:t>
            </a:r>
            <a:endParaRPr sz="2400">
              <a:solidFill>
                <a:srgbClr val="EFEFEF"/>
              </a:solidFill>
            </a:endParaRPr>
          </a:p>
        </p:txBody>
      </p:sp>
      <p:sp>
        <p:nvSpPr>
          <p:cNvPr id="107" name="Google Shape;107;p17"/>
          <p:cNvSpPr txBox="1"/>
          <p:nvPr/>
        </p:nvSpPr>
        <p:spPr>
          <a:xfrm>
            <a:off x="588000" y="4513225"/>
            <a:ext cx="82818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The most common cause of mortality   in</a:t>
            </a:r>
            <a:endParaRPr sz="2200">
              <a:solidFill>
                <a:srgbClr val="EFEFEF"/>
              </a:solidFill>
              <a:latin typeface="Roboto"/>
              <a:ea typeface="Roboto"/>
              <a:cs typeface="Roboto"/>
              <a:sym typeface="Roboto"/>
            </a:endParaRPr>
          </a:p>
        </p:txBody>
      </p:sp>
      <p:sp>
        <p:nvSpPr>
          <p:cNvPr id="108" name="Google Shape;108;p17"/>
          <p:cNvSpPr/>
          <p:nvPr/>
        </p:nvSpPr>
        <p:spPr>
          <a:xfrm>
            <a:off x="6942256" y="5341954"/>
            <a:ext cx="840600" cy="756300"/>
          </a:xfrm>
          <a:prstGeom prst="curvedLeftArrow">
            <a:avLst>
              <a:gd name="adj1" fmla="val 25000"/>
              <a:gd name="adj2" fmla="val 37640"/>
              <a:gd name="adj3" fmla="val 393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10" name="Google Shape;110;p17"/>
          <p:cNvSpPr/>
          <p:nvPr/>
        </p:nvSpPr>
        <p:spPr>
          <a:xfrm flipH="1">
            <a:off x="4631270" y="5109162"/>
            <a:ext cx="1401600" cy="1221900"/>
          </a:xfrm>
          <a:prstGeom prst="donut">
            <a:avLst>
              <a:gd name="adj" fmla="val 1422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EFEFEF"/>
                </a:solidFill>
              </a:rPr>
              <a:t>CvD</a:t>
            </a:r>
            <a:endParaRPr sz="2400">
              <a:solidFill>
                <a:srgbClr val="EFEFEF"/>
              </a:solidFill>
            </a:endParaRPr>
          </a:p>
        </p:txBody>
      </p:sp>
      <p:sp>
        <p:nvSpPr>
          <p:cNvPr id="111" name="Google Shape;111;p17"/>
          <p:cNvSpPr txBox="1"/>
          <p:nvPr/>
        </p:nvSpPr>
        <p:spPr>
          <a:xfrm>
            <a:off x="470400" y="5580125"/>
            <a:ext cx="85344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And    increases     CKD ,</a:t>
            </a:r>
            <a:endParaRPr sz="2200">
              <a:solidFill>
                <a:srgbClr val="EFEFEF"/>
              </a:solidFill>
              <a:latin typeface="Roboto"/>
              <a:ea typeface="Roboto"/>
              <a:cs typeface="Roboto"/>
              <a:sym typeface="Roboto"/>
            </a:endParaRPr>
          </a:p>
        </p:txBody>
      </p:sp>
      <p:sp>
        <p:nvSpPr>
          <p:cNvPr id="112" name="Google Shape;112;p17"/>
          <p:cNvSpPr txBox="1"/>
          <p:nvPr/>
        </p:nvSpPr>
        <p:spPr>
          <a:xfrm>
            <a:off x="588004" y="6647033"/>
            <a:ext cx="80466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FFFF00"/>
              </a:buClr>
              <a:buSzPts val="3000"/>
              <a:buFont typeface="Roboto"/>
              <a:buChar char="●"/>
            </a:pPr>
            <a:r>
              <a:rPr lang="en" sz="3000">
                <a:solidFill>
                  <a:srgbClr val="FFFF00"/>
                </a:solidFill>
                <a:latin typeface="Roboto"/>
                <a:ea typeface="Roboto"/>
                <a:cs typeface="Roboto"/>
                <a:sym typeface="Roboto"/>
              </a:rPr>
              <a:t>So CKD increases mortality</a:t>
            </a:r>
            <a:endParaRPr sz="3000">
              <a:solidFill>
                <a:srgbClr val="FFFF00"/>
              </a:solidFill>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62"/>
          <p:cNvPicPr preferRelativeResize="0"/>
          <p:nvPr/>
        </p:nvPicPr>
        <p:blipFill>
          <a:blip r:embed="rId3">
            <a:alphaModFix/>
          </a:blip>
          <a:stretch>
            <a:fillRect/>
          </a:stretch>
        </p:blipFill>
        <p:spPr>
          <a:xfrm>
            <a:off x="152400" y="1737081"/>
            <a:ext cx="9753601" cy="504715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3"/>
          <p:cNvPicPr preferRelativeResize="0"/>
          <p:nvPr/>
        </p:nvPicPr>
        <p:blipFill>
          <a:blip r:embed="rId3">
            <a:alphaModFix/>
          </a:blip>
          <a:stretch>
            <a:fillRect/>
          </a:stretch>
        </p:blipFill>
        <p:spPr>
          <a:xfrm>
            <a:off x="195200" y="545925"/>
            <a:ext cx="9558400" cy="695957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64"/>
          <p:cNvPicPr preferRelativeResize="0"/>
          <p:nvPr/>
        </p:nvPicPr>
        <p:blipFill>
          <a:blip r:embed="rId3">
            <a:alphaModFix/>
          </a:blip>
          <a:stretch>
            <a:fillRect/>
          </a:stretch>
        </p:blipFill>
        <p:spPr>
          <a:xfrm>
            <a:off x="152400" y="152400"/>
            <a:ext cx="5964675" cy="7258050"/>
          </a:xfrm>
          <a:prstGeom prst="rect">
            <a:avLst/>
          </a:prstGeom>
          <a:noFill/>
          <a:ln>
            <a:noFill/>
          </a:ln>
        </p:spPr>
      </p:pic>
      <p:sp>
        <p:nvSpPr>
          <p:cNvPr id="458" name="Google Shape;458;p64"/>
          <p:cNvSpPr txBox="1"/>
          <p:nvPr/>
        </p:nvSpPr>
        <p:spPr>
          <a:xfrm>
            <a:off x="6293774" y="2000000"/>
            <a:ext cx="34101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for question 3, the best answer is (a),</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liraglutide has been shown to reduce cardiovascular deaths.</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Weight loss can be significant but does not approach 20%.</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Liraglutide has not been shown to cause pancreatic cancer</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or worsening of kidney function.</a:t>
            </a:r>
            <a:endParaRPr sz="1800">
              <a:solidFill>
                <a:srgbClr val="FFFF00"/>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5"/>
          <p:cNvSpPr txBox="1"/>
          <p:nvPr/>
        </p:nvSpPr>
        <p:spPr>
          <a:xfrm>
            <a:off x="890853" y="710152"/>
            <a:ext cx="4377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rPr>
              <a:t>Injectable Medications</a:t>
            </a:r>
            <a:endParaRPr sz="3000">
              <a:solidFill>
                <a:srgbClr val="FFFF00"/>
              </a:solidFill>
            </a:endParaRPr>
          </a:p>
        </p:txBody>
      </p:sp>
      <p:sp>
        <p:nvSpPr>
          <p:cNvPr id="464" name="Google Shape;464;p65"/>
          <p:cNvSpPr txBox="1"/>
          <p:nvPr/>
        </p:nvSpPr>
        <p:spPr>
          <a:xfrm flipH="1">
            <a:off x="1011308" y="1356650"/>
            <a:ext cx="1569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rPr>
              <a:t>Insulin</a:t>
            </a:r>
            <a:endParaRPr sz="1800">
              <a:solidFill>
                <a:srgbClr val="FFFF00"/>
              </a:solidFill>
            </a:endParaRPr>
          </a:p>
        </p:txBody>
      </p:sp>
      <p:sp>
        <p:nvSpPr>
          <p:cNvPr id="465" name="Google Shape;465;p65"/>
          <p:cNvSpPr txBox="1"/>
          <p:nvPr/>
        </p:nvSpPr>
        <p:spPr>
          <a:xfrm>
            <a:off x="1011300" y="1820450"/>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Glucagon-like Peptide 1 Receptor Agonists</a:t>
            </a:r>
            <a:endParaRPr sz="1800">
              <a:solidFill>
                <a:srgbClr val="FFFF00"/>
              </a:solidFill>
              <a:latin typeface="Roboto"/>
              <a:ea typeface="Roboto"/>
              <a:cs typeface="Roboto"/>
              <a:sym typeface="Roboto"/>
            </a:endParaRPr>
          </a:p>
        </p:txBody>
      </p:sp>
      <p:sp>
        <p:nvSpPr>
          <p:cNvPr id="466" name="Google Shape;466;p65"/>
          <p:cNvSpPr txBox="1"/>
          <p:nvPr/>
        </p:nvSpPr>
        <p:spPr>
          <a:xfrm>
            <a:off x="890850" y="2421350"/>
            <a:ext cx="792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Oral agents:</a:t>
            </a:r>
            <a:endParaRPr sz="3000" b="1">
              <a:solidFill>
                <a:srgbClr val="FFFF00"/>
              </a:solidFill>
              <a:latin typeface="Roboto"/>
              <a:ea typeface="Roboto"/>
              <a:cs typeface="Roboto"/>
              <a:sym typeface="Roboto"/>
            </a:endParaRPr>
          </a:p>
        </p:txBody>
      </p:sp>
      <p:sp>
        <p:nvSpPr>
          <p:cNvPr id="467" name="Google Shape;467;p65"/>
          <p:cNvSpPr txBox="1"/>
          <p:nvPr/>
        </p:nvSpPr>
        <p:spPr>
          <a:xfrm>
            <a:off x="830550" y="4132541"/>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Sulfonylureas and Glinides</a:t>
            </a:r>
            <a:endParaRPr sz="1800">
              <a:solidFill>
                <a:srgbClr val="FFFF00"/>
              </a:solidFill>
              <a:latin typeface="Roboto"/>
              <a:ea typeface="Roboto"/>
              <a:cs typeface="Roboto"/>
              <a:sym typeface="Roboto"/>
            </a:endParaRPr>
          </a:p>
        </p:txBody>
      </p:sp>
      <p:sp>
        <p:nvSpPr>
          <p:cNvPr id="468" name="Google Shape;468;p65"/>
          <p:cNvSpPr txBox="1"/>
          <p:nvPr/>
        </p:nvSpPr>
        <p:spPr>
          <a:xfrm>
            <a:off x="830550" y="2940596"/>
            <a:ext cx="8046600" cy="120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a:solidFill>
                  <a:srgbClr val="FFFF00"/>
                </a:solidFill>
                <a:latin typeface="Roboto"/>
                <a:ea typeface="Roboto"/>
                <a:cs typeface="Roboto"/>
                <a:sym typeface="Roboto"/>
              </a:rPr>
              <a:t>Metformin</a:t>
            </a:r>
            <a:endParaRPr sz="4800" b="1">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469" name="Google Shape;469;p65"/>
          <p:cNvSpPr txBox="1"/>
          <p:nvPr/>
        </p:nvSpPr>
        <p:spPr>
          <a:xfrm>
            <a:off x="830550" y="4677038"/>
            <a:ext cx="8046600" cy="6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Thiazolidinediones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a:solidFill>
                <a:srgbClr val="FFFF00"/>
              </a:solidFill>
              <a:latin typeface="Roboto"/>
              <a:ea typeface="Roboto"/>
              <a:cs typeface="Roboto"/>
              <a:sym typeface="Roboto"/>
            </a:endParaRPr>
          </a:p>
        </p:txBody>
      </p:sp>
      <p:sp>
        <p:nvSpPr>
          <p:cNvPr id="470" name="Google Shape;470;p65"/>
          <p:cNvSpPr txBox="1"/>
          <p:nvPr/>
        </p:nvSpPr>
        <p:spPr>
          <a:xfrm>
            <a:off x="830550" y="535233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α-Glucosidase Inhibitors</a:t>
            </a:r>
            <a:endParaRPr sz="1800">
              <a:solidFill>
                <a:srgbClr val="FFFF00"/>
              </a:solidFill>
              <a:latin typeface="Roboto"/>
              <a:ea typeface="Roboto"/>
              <a:cs typeface="Roboto"/>
              <a:sym typeface="Roboto"/>
            </a:endParaRPr>
          </a:p>
        </p:txBody>
      </p:sp>
      <p:sp>
        <p:nvSpPr>
          <p:cNvPr id="471" name="Google Shape;471;p65"/>
          <p:cNvSpPr txBox="1"/>
          <p:nvPr/>
        </p:nvSpPr>
        <p:spPr>
          <a:xfrm>
            <a:off x="709954" y="592445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Dipeptidyl Peptidase 4 Inhibitors</a:t>
            </a:r>
            <a:endParaRPr sz="1800">
              <a:solidFill>
                <a:srgbClr val="FFFF00"/>
              </a:solidFill>
              <a:latin typeface="Roboto"/>
              <a:ea typeface="Roboto"/>
              <a:cs typeface="Roboto"/>
              <a:sym typeface="Roboto"/>
            </a:endParaRPr>
          </a:p>
        </p:txBody>
      </p:sp>
      <p:sp>
        <p:nvSpPr>
          <p:cNvPr id="472" name="Google Shape;472;p65"/>
          <p:cNvSpPr txBox="1"/>
          <p:nvPr/>
        </p:nvSpPr>
        <p:spPr>
          <a:xfrm>
            <a:off x="709954" y="649655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Sodium/Glucose Cotransporter 2 Inhibitors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6"/>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78" name="Google Shape;478;p66"/>
          <p:cNvSpPr txBox="1"/>
          <p:nvPr/>
        </p:nvSpPr>
        <p:spPr>
          <a:xfrm>
            <a:off x="1006829" y="3421014"/>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479" name="Google Shape;479;p66"/>
          <p:cNvSpPr txBox="1"/>
          <p:nvPr/>
        </p:nvSpPr>
        <p:spPr>
          <a:xfrm>
            <a:off x="3029870" y="370033"/>
            <a:ext cx="8046600" cy="92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a:solidFill>
                  <a:srgbClr val="FFFF00"/>
                </a:solidFill>
                <a:latin typeface="Roboto"/>
                <a:ea typeface="Roboto"/>
                <a:cs typeface="Roboto"/>
                <a:sym typeface="Roboto"/>
              </a:rPr>
              <a:t>Metformin </a:t>
            </a:r>
            <a:endParaRPr sz="4800">
              <a:solidFill>
                <a:srgbClr val="FFFF00"/>
              </a:solidFill>
              <a:latin typeface="Roboto"/>
              <a:ea typeface="Roboto"/>
              <a:cs typeface="Roboto"/>
              <a:sym typeface="Roboto"/>
            </a:endParaRPr>
          </a:p>
        </p:txBody>
      </p:sp>
      <p:pic>
        <p:nvPicPr>
          <p:cNvPr id="480" name="Google Shape;480;p66"/>
          <p:cNvPicPr preferRelativeResize="0"/>
          <p:nvPr/>
        </p:nvPicPr>
        <p:blipFill>
          <a:blip r:embed="rId3">
            <a:alphaModFix/>
          </a:blip>
          <a:stretch>
            <a:fillRect/>
          </a:stretch>
        </p:blipFill>
        <p:spPr>
          <a:xfrm>
            <a:off x="547925" y="1593125"/>
            <a:ext cx="8675276" cy="57669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67"/>
          <p:cNvPicPr preferRelativeResize="0"/>
          <p:nvPr/>
        </p:nvPicPr>
        <p:blipFill>
          <a:blip r:embed="rId3">
            <a:alphaModFix/>
          </a:blip>
          <a:stretch>
            <a:fillRect/>
          </a:stretch>
        </p:blipFill>
        <p:spPr>
          <a:xfrm>
            <a:off x="152400" y="152400"/>
            <a:ext cx="9753601" cy="5060831"/>
          </a:xfrm>
          <a:prstGeom prst="rect">
            <a:avLst/>
          </a:prstGeom>
          <a:noFill/>
          <a:ln>
            <a:noFill/>
          </a:ln>
        </p:spPr>
      </p:pic>
      <p:sp>
        <p:nvSpPr>
          <p:cNvPr id="486" name="Google Shape;486;p67"/>
          <p:cNvSpPr txBox="1"/>
          <p:nvPr/>
        </p:nvSpPr>
        <p:spPr>
          <a:xfrm>
            <a:off x="865150" y="7117528"/>
            <a:ext cx="8046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D9D9D9"/>
                </a:solidFill>
                <a:latin typeface="Roboto"/>
                <a:ea typeface="Roboto"/>
                <a:cs typeface="Roboto"/>
                <a:sym typeface="Roboto"/>
              </a:rPr>
              <a:t>Coll, A.P., Chen, M., Taskar, P. et al. GDF15 mediates the effects of metformin on body weight and energy balance. Nature 578, 444–448 (2020). https://doi.org/10.1038/s41586-019-1911-y</a:t>
            </a:r>
            <a:endParaRPr sz="1100">
              <a:solidFill>
                <a:srgbClr val="D9D9D9"/>
              </a:solidFill>
              <a:latin typeface="Roboto"/>
              <a:ea typeface="Roboto"/>
              <a:cs typeface="Roboto"/>
              <a:sym typeface="Roboto"/>
            </a:endParaRPr>
          </a:p>
        </p:txBody>
      </p:sp>
      <p:sp>
        <p:nvSpPr>
          <p:cNvPr id="487" name="Google Shape;487;p67"/>
          <p:cNvSpPr txBox="1"/>
          <p:nvPr/>
        </p:nvSpPr>
        <p:spPr>
          <a:xfrm>
            <a:off x="348390" y="5793983"/>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3F3F3"/>
                </a:solidFill>
                <a:latin typeface="Roboto"/>
                <a:ea typeface="Roboto"/>
                <a:cs typeface="Roboto"/>
                <a:sym typeface="Roboto"/>
              </a:rPr>
              <a:t>Coll et al. also reported that metformin inhibited food intake and improved weight loss via growth diﬀerentiating factor (GDF) 15</a:t>
            </a:r>
            <a:endParaRPr sz="1800">
              <a:solidFill>
                <a:srgbClr val="F3F3F3"/>
              </a:solidFill>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8"/>
          <p:cNvSpPr txBox="1"/>
          <p:nvPr/>
        </p:nvSpPr>
        <p:spPr>
          <a:xfrm>
            <a:off x="1005904" y="1097552"/>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Metformin </a:t>
            </a:r>
            <a:r>
              <a:rPr lang="en" sz="1800">
                <a:solidFill>
                  <a:srgbClr val="FFFF00"/>
                </a:solidFill>
                <a:latin typeface="Roboto"/>
                <a:ea typeface="Roboto"/>
                <a:cs typeface="Roboto"/>
                <a:sym typeface="Roboto"/>
              </a:rPr>
              <a:t>improves insulin sensitivity</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decreases hepatic</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glucose production; it </a:t>
            </a:r>
            <a:r>
              <a:rPr lang="en" sz="1800">
                <a:solidFill>
                  <a:srgbClr val="FFFF00"/>
                </a:solidFill>
                <a:latin typeface="Roboto"/>
                <a:ea typeface="Roboto"/>
                <a:cs typeface="Roboto"/>
                <a:sym typeface="Roboto"/>
              </a:rPr>
              <a:t>does not cause hypoglycemia</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and reduces </a:t>
            </a:r>
            <a:r>
              <a:rPr lang="en" sz="1800">
                <a:solidFill>
                  <a:srgbClr val="FFFF00"/>
                </a:solidFill>
                <a:latin typeface="Roboto"/>
                <a:ea typeface="Roboto"/>
                <a:cs typeface="Roboto"/>
                <a:sym typeface="Roboto"/>
              </a:rPr>
              <a:t>HbA1c by 1.0%-1.5%</a:t>
            </a:r>
            <a:endParaRPr sz="1800">
              <a:solidFill>
                <a:srgbClr val="FFFF00"/>
              </a:solidFill>
              <a:latin typeface="Roboto"/>
              <a:ea typeface="Roboto"/>
              <a:cs typeface="Roboto"/>
              <a:sym typeface="Roboto"/>
            </a:endParaRPr>
          </a:p>
        </p:txBody>
      </p:sp>
      <p:sp>
        <p:nvSpPr>
          <p:cNvPr id="493" name="Google Shape;493;p68"/>
          <p:cNvSpPr txBox="1"/>
          <p:nvPr/>
        </p:nvSpPr>
        <p:spPr>
          <a:xfrm>
            <a:off x="1005904" y="2318448"/>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most common </a:t>
            </a:r>
            <a:r>
              <a:rPr lang="en" sz="1800">
                <a:solidFill>
                  <a:srgbClr val="FFFF00"/>
                </a:solidFill>
                <a:latin typeface="Roboto"/>
                <a:ea typeface="Roboto"/>
                <a:cs typeface="Roboto"/>
                <a:sym typeface="Roboto"/>
              </a:rPr>
              <a:t>adverse effects</a:t>
            </a:r>
            <a:r>
              <a:rPr lang="en" sz="1800">
                <a:solidFill>
                  <a:srgbClr val="FFFFFF"/>
                </a:solidFill>
                <a:latin typeface="Roboto"/>
                <a:ea typeface="Roboto"/>
                <a:cs typeface="Roboto"/>
                <a:sym typeface="Roboto"/>
              </a:rPr>
              <a:t> are diarrhea, bloating, and abdominal</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cramping, which limit use in </a:t>
            </a:r>
            <a:r>
              <a:rPr lang="en" sz="1800">
                <a:solidFill>
                  <a:srgbClr val="FFFF00"/>
                </a:solidFill>
                <a:latin typeface="Roboto"/>
                <a:ea typeface="Roboto"/>
                <a:cs typeface="Roboto"/>
                <a:sym typeface="Roboto"/>
              </a:rPr>
              <a:t>about 15% of patients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494" name="Google Shape;494;p68"/>
          <p:cNvSpPr txBox="1"/>
          <p:nvPr/>
        </p:nvSpPr>
        <p:spPr>
          <a:xfrm>
            <a:off x="1005904" y="3235958"/>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Longterm</a:t>
            </a:r>
            <a:r>
              <a:rPr lang="en" sz="1800">
                <a:solidFill>
                  <a:srgbClr val="FFFFFF"/>
                </a:solidFill>
                <a:latin typeface="Roboto"/>
                <a:ea typeface="Roboto"/>
                <a:cs typeface="Roboto"/>
                <a:sym typeface="Roboto"/>
              </a:rPr>
              <a:t> use can lead to vitamin </a:t>
            </a:r>
            <a:r>
              <a:rPr lang="en" sz="1800">
                <a:solidFill>
                  <a:srgbClr val="FFFF00"/>
                </a:solidFill>
                <a:latin typeface="Roboto"/>
                <a:ea typeface="Roboto"/>
                <a:cs typeface="Roboto"/>
                <a:sym typeface="Roboto"/>
              </a:rPr>
              <a:t>B12 deficiency</a:t>
            </a:r>
            <a:r>
              <a:rPr lang="en" sz="1800">
                <a:solidFill>
                  <a:srgbClr val="FFFFFF"/>
                </a:solidFill>
                <a:latin typeface="Roboto"/>
                <a:ea typeface="Roboto"/>
                <a:cs typeface="Roboto"/>
                <a:sym typeface="Roboto"/>
              </a:rPr>
              <a:t>. Because</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metformin levels may </a:t>
            </a:r>
            <a:r>
              <a:rPr lang="en" sz="1800">
                <a:solidFill>
                  <a:srgbClr val="FFFF00"/>
                </a:solidFill>
                <a:latin typeface="Roboto"/>
                <a:ea typeface="Roboto"/>
                <a:cs typeface="Roboto"/>
                <a:sym typeface="Roboto"/>
              </a:rPr>
              <a:t>increase when the GFR is decreased</a:t>
            </a: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patients can be at increased risk for </a:t>
            </a:r>
            <a:r>
              <a:rPr lang="en" sz="1800">
                <a:solidFill>
                  <a:srgbClr val="FFFF00"/>
                </a:solidFill>
                <a:latin typeface="Roboto"/>
                <a:ea typeface="Roboto"/>
                <a:cs typeface="Roboto"/>
                <a:sym typeface="Roboto"/>
              </a:rPr>
              <a:t>lactic acidosis</a:t>
            </a:r>
            <a:r>
              <a:rPr lang="en" sz="1800">
                <a:solidFill>
                  <a:srgbClr val="FFFFFF"/>
                </a:solidFill>
                <a:latin typeface="Roboto"/>
                <a:ea typeface="Roboto"/>
                <a:cs typeface="Roboto"/>
                <a:sym typeface="Roboto"/>
              </a:rPr>
              <a:t>.the incidence of lactic acidosis with metformin use isonly increased when the </a:t>
            </a:r>
            <a:r>
              <a:rPr lang="en" sz="1800">
                <a:solidFill>
                  <a:srgbClr val="FFFF00"/>
                </a:solidFill>
                <a:latin typeface="Roboto"/>
                <a:ea typeface="Roboto"/>
                <a:cs typeface="Roboto"/>
                <a:sym typeface="Roboto"/>
              </a:rPr>
              <a:t>GFR is &lt; 30</a:t>
            </a:r>
            <a:r>
              <a:rPr lang="en" sz="1800">
                <a:solidFill>
                  <a:srgbClr val="FFFFFF"/>
                </a:solidFill>
                <a:latin typeface="Roboto"/>
                <a:ea typeface="Roboto"/>
                <a:cs typeface="Roboto"/>
                <a:sym typeface="Roboto"/>
              </a:rPr>
              <a:t> mL/min/1.73 m2</a:t>
            </a:r>
            <a:endParaRPr sz="1800">
              <a:solidFill>
                <a:srgbClr val="FFFFFF"/>
              </a:solidFill>
              <a:latin typeface="Roboto"/>
              <a:ea typeface="Roboto"/>
              <a:cs typeface="Roboto"/>
              <a:sym typeface="Roboto"/>
            </a:endParaRPr>
          </a:p>
        </p:txBody>
      </p:sp>
      <p:sp>
        <p:nvSpPr>
          <p:cNvPr id="495" name="Google Shape;495;p68"/>
          <p:cNvSpPr txBox="1"/>
          <p:nvPr/>
        </p:nvSpPr>
        <p:spPr>
          <a:xfrm>
            <a:off x="1005910" y="4421678"/>
            <a:ext cx="8046600" cy="35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summarized by </a:t>
            </a:r>
            <a:r>
              <a:rPr lang="en" sz="1800">
                <a:solidFill>
                  <a:srgbClr val="FFFF00"/>
                </a:solidFill>
                <a:latin typeface="Roboto"/>
                <a:ea typeface="Roboto"/>
                <a:cs typeface="Roboto"/>
                <a:sym typeface="Roboto"/>
              </a:rPr>
              <a:t>Inzucchi et al</a:t>
            </a:r>
            <a:r>
              <a:rPr lang="en" sz="1800">
                <a:solidFill>
                  <a:srgbClr val="FFFFFF"/>
                </a:solidFill>
                <a:latin typeface="Roboto"/>
                <a:ea typeface="Roboto"/>
                <a:cs typeface="Roboto"/>
                <a:sym typeface="Roboto"/>
              </a:rPr>
              <a:t> (2014), the risk of lacticacidosis in metformin users increases from </a:t>
            </a:r>
            <a:r>
              <a:rPr lang="en" sz="1800">
                <a:solidFill>
                  <a:srgbClr val="FFFF00"/>
                </a:solidFill>
                <a:latin typeface="Roboto"/>
                <a:ea typeface="Roboto"/>
                <a:cs typeface="Roboto"/>
                <a:sym typeface="Roboto"/>
              </a:rPr>
              <a:t>7.6</a:t>
            </a:r>
            <a:r>
              <a:rPr lang="en" sz="1800">
                <a:solidFill>
                  <a:srgbClr val="FFFFFF"/>
                </a:solidFill>
                <a:latin typeface="Roboto"/>
                <a:ea typeface="Roboto"/>
                <a:cs typeface="Roboto"/>
                <a:sym typeface="Roboto"/>
              </a:rPr>
              <a:t> (95% a </a:t>
            </a:r>
            <a:r>
              <a:rPr lang="en" sz="1800">
                <a:solidFill>
                  <a:srgbClr val="FFFF00"/>
                </a:solidFill>
                <a:latin typeface="Roboto"/>
                <a:ea typeface="Roboto"/>
                <a:cs typeface="Roboto"/>
                <a:sym typeface="Roboto"/>
              </a:rPr>
              <a:t>normal eGFR</a:t>
            </a:r>
            <a:r>
              <a:rPr lang="en" sz="1800">
                <a:solidFill>
                  <a:srgbClr val="FFFFFF"/>
                </a:solidFill>
                <a:latin typeface="Roboto"/>
                <a:ea typeface="Roboto"/>
                <a:cs typeface="Roboto"/>
                <a:sym typeface="Roboto"/>
              </a:rPr>
              <a:t> to </a:t>
            </a:r>
            <a:r>
              <a:rPr lang="en" sz="1800">
                <a:solidFill>
                  <a:srgbClr val="FFFF00"/>
                </a:solidFill>
                <a:latin typeface="Roboto"/>
                <a:ea typeface="Roboto"/>
                <a:cs typeface="Roboto"/>
                <a:sym typeface="Roboto"/>
              </a:rPr>
              <a:t>39</a:t>
            </a:r>
            <a:r>
              <a:rPr lang="en" sz="1800">
                <a:solidFill>
                  <a:srgbClr val="FFFFFF"/>
                </a:solidFill>
                <a:latin typeface="Roboto"/>
                <a:ea typeface="Roboto"/>
                <a:cs typeface="Roboto"/>
                <a:sym typeface="Roboto"/>
              </a:rPr>
              <a:t> (</a:t>
            </a:r>
            <a:r>
              <a:rPr lang="en" sz="1800">
                <a:solidFill>
                  <a:srgbClr val="FF0000"/>
                </a:solidFill>
                <a:latin typeface="Roboto"/>
                <a:ea typeface="Roboto"/>
                <a:cs typeface="Roboto"/>
                <a:sym typeface="Roboto"/>
              </a:rPr>
              <a:t>95% CI, 4.72-140.89</a:t>
            </a:r>
            <a:r>
              <a:rPr lang="en" sz="1800">
                <a:solidFill>
                  <a:srgbClr val="FFFFFF"/>
                </a:solidFill>
                <a:latin typeface="Roboto"/>
                <a:ea typeface="Roboto"/>
                <a:cs typeface="Roboto"/>
                <a:sym typeface="Roboto"/>
              </a:rPr>
              <a:t>) per 100,000  patient-years among those with an </a:t>
            </a:r>
            <a:r>
              <a:rPr lang="en" sz="1800">
                <a:solidFill>
                  <a:srgbClr val="FFFF00"/>
                </a:solidFill>
                <a:latin typeface="Roboto"/>
                <a:ea typeface="Roboto"/>
                <a:cs typeface="Roboto"/>
                <a:sym typeface="Roboto"/>
              </a:rPr>
              <a:t>eGFR &lt; 30 mL/min/</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69"/>
          <p:cNvPicPr preferRelativeResize="0"/>
          <p:nvPr/>
        </p:nvPicPr>
        <p:blipFill>
          <a:blip r:embed="rId3">
            <a:alphaModFix/>
          </a:blip>
          <a:stretch>
            <a:fillRect/>
          </a:stretch>
        </p:blipFill>
        <p:spPr>
          <a:xfrm>
            <a:off x="152400" y="152400"/>
            <a:ext cx="5824364" cy="7467602"/>
          </a:xfrm>
          <a:prstGeom prst="rect">
            <a:avLst/>
          </a:prstGeom>
          <a:noFill/>
          <a:ln>
            <a:noFill/>
          </a:ln>
        </p:spPr>
      </p:pic>
      <p:sp>
        <p:nvSpPr>
          <p:cNvPr id="501" name="Google Shape;501;p69"/>
          <p:cNvSpPr txBox="1"/>
          <p:nvPr/>
        </p:nvSpPr>
        <p:spPr>
          <a:xfrm>
            <a:off x="6178675" y="1530975"/>
            <a:ext cx="3638100" cy="43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suggest</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that metformin </a:t>
            </a:r>
            <a:r>
              <a:rPr lang="en" sz="1800">
                <a:solidFill>
                  <a:srgbClr val="FFFF00"/>
                </a:solidFill>
                <a:latin typeface="Roboto"/>
                <a:ea typeface="Roboto"/>
                <a:cs typeface="Roboto"/>
                <a:sym typeface="Roboto"/>
              </a:rPr>
              <a:t>should not be started for eGFR of 30-</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45 mL/min/1.73 m2</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Furthermore, if the </a:t>
            </a:r>
            <a:r>
              <a:rPr lang="en" sz="1800">
                <a:solidFill>
                  <a:srgbClr val="FFFF00"/>
                </a:solidFill>
                <a:latin typeface="Roboto"/>
                <a:ea typeface="Roboto"/>
                <a:cs typeface="Roboto"/>
                <a:sym typeface="Roboto"/>
              </a:rPr>
              <a:t>eGFR drops</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below 45 mL/min/1.73 m2 in the course of treatment</a:t>
            </a:r>
            <a:r>
              <a:rPr lang="en" sz="1800">
                <a:solidFill>
                  <a:srgbClr val="FFFFFF"/>
                </a:solidFill>
                <a:latin typeface="Roboto"/>
                <a:ea typeface="Roboto"/>
                <a:cs typeface="Roboto"/>
                <a:sym typeface="Roboto"/>
              </a:rPr>
              <a:t>, the</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risks and benefits of continuing</a:t>
            </a:r>
            <a:r>
              <a:rPr lang="en" sz="1800">
                <a:solidFill>
                  <a:srgbClr val="FFFFFF"/>
                </a:solidFill>
                <a:latin typeface="Roboto"/>
                <a:ea typeface="Roboto"/>
                <a:cs typeface="Roboto"/>
                <a:sym typeface="Roboto"/>
              </a:rPr>
              <a:t> metformin should be</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reviewed because of the increasing probability of further</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decrease. It has been recommended also that the maximum</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metformi</a:t>
            </a:r>
            <a:endParaRPr sz="1800">
              <a:solidFill>
                <a:srgbClr val="FFFFFF"/>
              </a:solidFill>
              <a:latin typeface="Roboto"/>
              <a:ea typeface="Roboto"/>
              <a:cs typeface="Roboto"/>
              <a:sym typeface="Roboto"/>
            </a:endParaRPr>
          </a:p>
        </p:txBody>
      </p:sp>
      <p:sp>
        <p:nvSpPr>
          <p:cNvPr id="502" name="Google Shape;502;p69"/>
          <p:cNvSpPr txBox="1"/>
          <p:nvPr/>
        </p:nvSpPr>
        <p:spPr>
          <a:xfrm>
            <a:off x="6178672" y="1078497"/>
            <a:ext cx="76698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FFFF"/>
                </a:solidFill>
                <a:latin typeface="Roboto"/>
                <a:ea typeface="Roboto"/>
                <a:cs typeface="Roboto"/>
                <a:sym typeface="Roboto"/>
              </a:rPr>
              <a:t>FDA</a:t>
            </a:r>
            <a:endParaRPr sz="2400" b="1">
              <a:solidFill>
                <a:srgbClr val="FFFFFF"/>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70"/>
          <p:cNvPicPr preferRelativeResize="0"/>
          <p:nvPr/>
        </p:nvPicPr>
        <p:blipFill>
          <a:blip r:embed="rId3">
            <a:alphaModFix/>
          </a:blip>
          <a:stretch>
            <a:fillRect/>
          </a:stretch>
        </p:blipFill>
        <p:spPr>
          <a:xfrm>
            <a:off x="152400" y="152400"/>
            <a:ext cx="5810250" cy="3333750"/>
          </a:xfrm>
          <a:prstGeom prst="rect">
            <a:avLst/>
          </a:prstGeom>
          <a:noFill/>
          <a:ln>
            <a:noFill/>
          </a:ln>
        </p:spPr>
      </p:pic>
      <p:sp>
        <p:nvSpPr>
          <p:cNvPr id="508" name="Google Shape;508;p70"/>
          <p:cNvSpPr txBox="1"/>
          <p:nvPr/>
        </p:nvSpPr>
        <p:spPr>
          <a:xfrm>
            <a:off x="6504438" y="557248"/>
            <a:ext cx="22881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CCCCCC"/>
                </a:solidFill>
                <a:latin typeface="Roboto"/>
                <a:ea typeface="Roboto"/>
                <a:cs typeface="Roboto"/>
                <a:sym typeface="Roboto"/>
              </a:rPr>
              <a:t>KDIGO 2020 Clinical Practice Guideline for </a:t>
            </a:r>
            <a:endParaRPr sz="900">
              <a:solidFill>
                <a:srgbClr val="CCCCCC"/>
              </a:solidFill>
              <a:latin typeface="Roboto"/>
              <a:ea typeface="Roboto"/>
              <a:cs typeface="Roboto"/>
              <a:sym typeface="Roboto"/>
            </a:endParaRPr>
          </a:p>
          <a:p>
            <a:pPr marL="0" lvl="0" indent="0" algn="l" rtl="0">
              <a:spcBef>
                <a:spcPts val="0"/>
              </a:spcBef>
              <a:spcAft>
                <a:spcPts val="0"/>
              </a:spcAft>
              <a:buNone/>
            </a:pPr>
            <a:r>
              <a:rPr lang="en" sz="900">
                <a:solidFill>
                  <a:srgbClr val="CCCCCC"/>
                </a:solidFill>
                <a:latin typeface="Roboto"/>
                <a:ea typeface="Roboto"/>
                <a:cs typeface="Roboto"/>
                <a:sym typeface="Roboto"/>
              </a:rPr>
              <a:t>Diabetes Management in Chronic Kidney Disease</a:t>
            </a:r>
            <a:endParaRPr sz="900">
              <a:solidFill>
                <a:srgbClr val="CCCCCC"/>
              </a:solidFill>
              <a:latin typeface="Roboto"/>
              <a:ea typeface="Roboto"/>
              <a:cs typeface="Roboto"/>
              <a:sym typeface="Roboto"/>
            </a:endParaRPr>
          </a:p>
        </p:txBody>
      </p:sp>
      <p:sp>
        <p:nvSpPr>
          <p:cNvPr id="509" name="Google Shape;509;p70"/>
          <p:cNvSpPr txBox="1"/>
          <p:nvPr/>
        </p:nvSpPr>
        <p:spPr>
          <a:xfrm>
            <a:off x="535557" y="3886208"/>
            <a:ext cx="80466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United Kingdom Prospective Diabetes Study </a:t>
            </a:r>
            <a:r>
              <a:rPr lang="en" sz="1800">
                <a:solidFill>
                  <a:srgbClr val="FFFF00"/>
                </a:solidFill>
                <a:latin typeface="Roboto"/>
                <a:ea typeface="Roboto"/>
                <a:cs typeface="Roboto"/>
                <a:sym typeface="Roboto"/>
              </a:rPr>
              <a:t>(UKPDS)study</a:t>
            </a:r>
            <a:r>
              <a:rPr lang="en" sz="1800">
                <a:solidFill>
                  <a:srgbClr val="FFFFFF"/>
                </a:solidFill>
                <a:latin typeface="Roboto"/>
                <a:ea typeface="Roboto"/>
                <a:cs typeface="Roboto"/>
                <a:sym typeface="Roboto"/>
              </a:rPr>
              <a:t> showed that metformin </a:t>
            </a:r>
            <a:r>
              <a:rPr lang="en" sz="1800">
                <a:solidFill>
                  <a:srgbClr val="FFFF00"/>
                </a:solidFill>
                <a:latin typeface="Roboto"/>
                <a:ea typeface="Roboto"/>
                <a:cs typeface="Roboto"/>
                <a:sym typeface="Roboto"/>
              </a:rPr>
              <a:t>monotherapy</a:t>
            </a:r>
            <a:r>
              <a:rPr lang="en" sz="1800">
                <a:solidFill>
                  <a:srgbClr val="FFFFFF"/>
                </a:solidFill>
                <a:latin typeface="Roboto"/>
                <a:ea typeface="Roboto"/>
                <a:cs typeface="Roboto"/>
                <a:sym typeface="Roboto"/>
              </a:rPr>
              <a:t> in </a:t>
            </a:r>
            <a:r>
              <a:rPr lang="en" sz="1800">
                <a:solidFill>
                  <a:srgbClr val="FFFF00"/>
                </a:solidFill>
                <a:latin typeface="Roboto"/>
                <a:ea typeface="Roboto"/>
                <a:cs typeface="Roboto"/>
                <a:sym typeface="Roboto"/>
              </a:rPr>
              <a:t>obese</a:t>
            </a:r>
            <a:r>
              <a:rPr lang="en" sz="1800">
                <a:solidFill>
                  <a:srgbClr val="FFFFFF"/>
                </a:solidFill>
                <a:latin typeface="Roboto"/>
                <a:ea typeface="Roboto"/>
                <a:cs typeface="Roboto"/>
                <a:sym typeface="Roboto"/>
              </a:rPr>
              <a:t> individuals achieved </a:t>
            </a:r>
            <a:r>
              <a:rPr lang="en" sz="1800">
                <a:solidFill>
                  <a:srgbClr val="FFFF00"/>
                </a:solidFill>
                <a:latin typeface="Roboto"/>
                <a:ea typeface="Roboto"/>
                <a:cs typeface="Roboto"/>
                <a:sym typeface="Roboto"/>
              </a:rPr>
              <a:t>similar reduction in HbA1c levels and fasting plasma glucose levels</a:t>
            </a:r>
            <a:r>
              <a:rPr lang="en" sz="1800">
                <a:solidFill>
                  <a:srgbClr val="FFFFFF"/>
                </a:solidFill>
                <a:latin typeface="Roboto"/>
                <a:ea typeface="Roboto"/>
                <a:cs typeface="Roboto"/>
                <a:sym typeface="Roboto"/>
              </a:rPr>
              <a:t>, with </a:t>
            </a:r>
            <a:r>
              <a:rPr lang="en" sz="1800">
                <a:solidFill>
                  <a:srgbClr val="FFFF00"/>
                </a:solidFill>
                <a:latin typeface="Roboto"/>
                <a:ea typeface="Roboto"/>
                <a:cs typeface="Roboto"/>
                <a:sym typeface="Roboto"/>
              </a:rPr>
              <a:t>lower</a:t>
            </a:r>
            <a:r>
              <a:rPr lang="en" sz="1800">
                <a:solidFill>
                  <a:srgbClr val="FFFFFF"/>
                </a:solidFill>
                <a:latin typeface="Roboto"/>
                <a:ea typeface="Roboto"/>
                <a:cs typeface="Roboto"/>
                <a:sym typeface="Roboto"/>
              </a:rPr>
              <a:t> risk for </a:t>
            </a:r>
            <a:r>
              <a:rPr lang="en" sz="1800">
                <a:solidFill>
                  <a:srgbClr val="FFFF00"/>
                </a:solidFill>
                <a:latin typeface="Roboto"/>
                <a:ea typeface="Roboto"/>
                <a:cs typeface="Roboto"/>
                <a:sym typeface="Roboto"/>
              </a:rPr>
              <a:t>hypoglycemia</a:t>
            </a:r>
            <a:r>
              <a:rPr lang="en" sz="1800">
                <a:solidFill>
                  <a:srgbClr val="FFFFFF"/>
                </a:solidFill>
                <a:latin typeface="Roboto"/>
                <a:ea typeface="Roboto"/>
                <a:cs typeface="Roboto"/>
                <a:sym typeface="Roboto"/>
              </a:rPr>
              <a:t> when compared to those given </a:t>
            </a:r>
            <a:r>
              <a:rPr lang="en" sz="1800">
                <a:solidFill>
                  <a:srgbClr val="FFFF00"/>
                </a:solidFill>
                <a:latin typeface="Roboto"/>
                <a:ea typeface="Roboto"/>
                <a:cs typeface="Roboto"/>
                <a:sym typeface="Roboto"/>
              </a:rPr>
              <a:t>sulfonylureas or insulin</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10" name="Google Shape;510;p70"/>
          <p:cNvSpPr txBox="1"/>
          <p:nvPr/>
        </p:nvSpPr>
        <p:spPr>
          <a:xfrm>
            <a:off x="535550" y="5522776"/>
            <a:ext cx="8046600" cy="174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FFFFFF"/>
                </a:solidFill>
                <a:latin typeface="Roboto"/>
                <a:ea typeface="Roboto"/>
                <a:cs typeface="Roboto"/>
                <a:sym typeface="Roboto"/>
              </a:rPr>
              <a:t>Resultsfrom the </a:t>
            </a:r>
            <a:r>
              <a:rPr lang="en" sz="1700">
                <a:solidFill>
                  <a:srgbClr val="FFFF00"/>
                </a:solidFill>
                <a:latin typeface="Roboto"/>
                <a:ea typeface="Roboto"/>
                <a:cs typeface="Roboto"/>
                <a:sym typeface="Roboto"/>
              </a:rPr>
              <a:t>UKPDS</a:t>
            </a:r>
            <a:r>
              <a:rPr lang="en" sz="1700">
                <a:solidFill>
                  <a:srgbClr val="FFFFFF"/>
                </a:solidFill>
                <a:latin typeface="Roboto"/>
                <a:ea typeface="Roboto"/>
                <a:cs typeface="Roboto"/>
                <a:sym typeface="Roboto"/>
              </a:rPr>
              <a:t> study demonstrated that patients allocated to metformin </a:t>
            </a:r>
            <a:r>
              <a:rPr lang="en" sz="1700">
                <a:solidFill>
                  <a:srgbClr val="FFFF00"/>
                </a:solidFill>
                <a:latin typeface="Roboto"/>
                <a:ea typeface="Roboto"/>
                <a:cs typeface="Roboto"/>
                <a:sym typeface="Roboto"/>
              </a:rPr>
              <a:t>did not show a change in mean body weight</a:t>
            </a:r>
            <a:r>
              <a:rPr lang="en" sz="1700">
                <a:solidFill>
                  <a:srgbClr val="FFFFFF"/>
                </a:solidFill>
                <a:latin typeface="Roboto"/>
                <a:ea typeface="Roboto"/>
                <a:cs typeface="Roboto"/>
                <a:sym typeface="Roboto"/>
              </a:rPr>
              <a:t> at the end of the </a:t>
            </a:r>
            <a:r>
              <a:rPr lang="en" sz="1700">
                <a:solidFill>
                  <a:srgbClr val="FFFF00"/>
                </a:solidFill>
                <a:latin typeface="Roboto"/>
                <a:ea typeface="Roboto"/>
                <a:cs typeface="Roboto"/>
                <a:sym typeface="Roboto"/>
              </a:rPr>
              <a:t>3-year study</a:t>
            </a:r>
            <a:r>
              <a:rPr lang="en" sz="1700">
                <a:solidFill>
                  <a:srgbClr val="FFFFFF"/>
                </a:solidFill>
                <a:latin typeface="Roboto"/>
                <a:ea typeface="Roboto"/>
                <a:cs typeface="Roboto"/>
                <a:sym typeface="Roboto"/>
              </a:rPr>
              <a:t> period, whereas body weight increased significantly with </a:t>
            </a:r>
            <a:r>
              <a:rPr lang="en" sz="1700">
                <a:solidFill>
                  <a:srgbClr val="FFFF00"/>
                </a:solidFill>
                <a:latin typeface="Roboto"/>
                <a:ea typeface="Roboto"/>
                <a:cs typeface="Roboto"/>
                <a:sym typeface="Roboto"/>
              </a:rPr>
              <a:t>sulfonylurea and insulin</a:t>
            </a:r>
            <a:endParaRPr sz="1700">
              <a:solidFill>
                <a:srgbClr val="FFFF00"/>
              </a:solidFill>
              <a:latin typeface="Roboto"/>
              <a:ea typeface="Roboto"/>
              <a:cs typeface="Roboto"/>
              <a:sym typeface="Roboto"/>
            </a:endParaRPr>
          </a:p>
          <a:p>
            <a:pPr marL="0" lvl="0" indent="0" algn="l" rtl="0">
              <a:spcBef>
                <a:spcPts val="0"/>
              </a:spcBef>
              <a:spcAft>
                <a:spcPts val="0"/>
              </a:spcAft>
              <a:buNone/>
            </a:pPr>
            <a:r>
              <a:rPr lang="en" sz="1700">
                <a:solidFill>
                  <a:srgbClr val="FFFFFF"/>
                </a:solidFill>
                <a:latin typeface="Roboto"/>
                <a:ea typeface="Roboto"/>
                <a:cs typeface="Roboto"/>
                <a:sym typeface="Roboto"/>
              </a:rPr>
              <a:t>treatment</a:t>
            </a: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a:p>
            <a:pPr marL="0" lvl="0" indent="0" algn="l" rtl="0">
              <a:spcBef>
                <a:spcPts val="0"/>
              </a:spcBef>
              <a:spcAft>
                <a:spcPts val="0"/>
              </a:spcAft>
              <a:buNone/>
            </a:pPr>
            <a:endParaRPr sz="1700">
              <a:solidFill>
                <a:srgbClr val="FFFFFF"/>
              </a:solidFill>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1"/>
          <p:cNvSpPr txBox="1"/>
          <p:nvPr/>
        </p:nvSpPr>
        <p:spPr>
          <a:xfrm>
            <a:off x="484850" y="444599"/>
            <a:ext cx="80466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Similarly, this effect was reproduced in an analysis of a subgroup of patients in the UKPDS study who </a:t>
            </a:r>
            <a:r>
              <a:rPr lang="en" sz="1800">
                <a:solidFill>
                  <a:srgbClr val="FFFF00"/>
                </a:solidFill>
                <a:latin typeface="Roboto"/>
                <a:ea typeface="Roboto"/>
                <a:cs typeface="Roboto"/>
                <a:sym typeface="Roboto"/>
              </a:rPr>
              <a:t>failed diet therapy</a:t>
            </a:r>
            <a:r>
              <a:rPr lang="en" sz="1800">
                <a:solidFill>
                  <a:srgbClr val="FFFFFF"/>
                </a:solidFill>
                <a:latin typeface="Roboto"/>
                <a:ea typeface="Roboto"/>
                <a:cs typeface="Roboto"/>
                <a:sym typeface="Roboto"/>
              </a:rPr>
              <a:t> and were subsequently randomized to metformin, sul-fonylurea, or insulin therapy, with patients allocated to the metformin group having the least amount of weight gain.</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16" name="Google Shape;516;p71"/>
          <p:cNvSpPr txBox="1"/>
          <p:nvPr/>
        </p:nvSpPr>
        <p:spPr>
          <a:xfrm>
            <a:off x="484854" y="2131287"/>
            <a:ext cx="8046600" cy="43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 addition, treatment with metformin may be associated with </a:t>
            </a:r>
            <a:r>
              <a:rPr lang="en" sz="1800">
                <a:solidFill>
                  <a:srgbClr val="FFFF00"/>
                </a:solidFill>
                <a:latin typeface="Roboto"/>
                <a:ea typeface="Roboto"/>
                <a:cs typeface="Roboto"/>
                <a:sym typeface="Roboto"/>
              </a:rPr>
              <a:t>protective effects against cardiovascular events,</a:t>
            </a:r>
            <a:r>
              <a:rPr lang="en" sz="1800">
                <a:solidFill>
                  <a:srgbClr val="FFFFFF"/>
                </a:solidFill>
                <a:latin typeface="Roboto"/>
                <a:ea typeface="Roboto"/>
                <a:cs typeface="Roboto"/>
                <a:sym typeface="Roboto"/>
              </a:rPr>
              <a:t> beyond its efficacy in </a:t>
            </a:r>
            <a:r>
              <a:rPr lang="en" sz="1800">
                <a:solidFill>
                  <a:srgbClr val="FFFF00"/>
                </a:solidFill>
                <a:latin typeface="Roboto"/>
                <a:ea typeface="Roboto"/>
                <a:cs typeface="Roboto"/>
                <a:sym typeface="Roboto"/>
              </a:rPr>
              <a:t>controlling hyperglycemia in the general population.</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The </a:t>
            </a:r>
            <a:r>
              <a:rPr lang="en" sz="1800">
                <a:solidFill>
                  <a:srgbClr val="FFFF00"/>
                </a:solidFill>
                <a:latin typeface="Roboto"/>
                <a:ea typeface="Roboto"/>
                <a:cs typeface="Roboto"/>
                <a:sym typeface="Roboto"/>
              </a:rPr>
              <a:t>UKPDS study</a:t>
            </a:r>
            <a:r>
              <a:rPr lang="en" sz="1800">
                <a:solidFill>
                  <a:srgbClr val="FFFFFF"/>
                </a:solidFill>
                <a:latin typeface="Roboto"/>
                <a:ea typeface="Roboto"/>
                <a:cs typeface="Roboto"/>
                <a:sym typeface="Roboto"/>
              </a:rPr>
              <a:t> suggested that among patients allocated </a:t>
            </a:r>
            <a:r>
              <a:rPr lang="en" sz="1800">
                <a:solidFill>
                  <a:srgbClr val="FFFF00"/>
                </a:solidFill>
                <a:latin typeface="Roboto"/>
                <a:ea typeface="Roboto"/>
                <a:cs typeface="Roboto"/>
                <a:sym typeface="Roboto"/>
              </a:rPr>
              <a:t>to intensive</a:t>
            </a:r>
            <a:r>
              <a:rPr lang="en" sz="1800">
                <a:solidFill>
                  <a:srgbClr val="FFFFFF"/>
                </a:solidFill>
                <a:latin typeface="Roboto"/>
                <a:ea typeface="Roboto"/>
                <a:cs typeface="Roboto"/>
                <a:sym typeface="Roboto"/>
              </a:rPr>
              <a:t> blood glucose control treatment, </a:t>
            </a:r>
            <a:r>
              <a:rPr lang="en" sz="1800" u="sng">
                <a:solidFill>
                  <a:srgbClr val="FFFFFF"/>
                </a:solidFill>
                <a:latin typeface="Roboto"/>
                <a:ea typeface="Roboto"/>
                <a:cs typeface="Roboto"/>
                <a:sym typeface="Roboto"/>
              </a:rPr>
              <a:t>met-formin had a greater</a:t>
            </a:r>
            <a:r>
              <a:rPr lang="en" sz="1800">
                <a:solidFill>
                  <a:srgbClr val="FFFFFF"/>
                </a:solidFill>
                <a:latin typeface="Roboto"/>
                <a:ea typeface="Roboto"/>
                <a:cs typeface="Roboto"/>
                <a:sym typeface="Roboto"/>
              </a:rPr>
              <a:t> effect than </a:t>
            </a:r>
            <a:r>
              <a:rPr lang="en" sz="1800" u="sng">
                <a:solidFill>
                  <a:srgbClr val="FFFFFF"/>
                </a:solidFill>
                <a:latin typeface="Roboto"/>
                <a:ea typeface="Roboto"/>
                <a:cs typeface="Roboto"/>
                <a:sym typeface="Roboto"/>
              </a:rPr>
              <a:t>sulfonylureas or insulin</a:t>
            </a:r>
            <a:r>
              <a:rPr lang="en" sz="1800">
                <a:solidFill>
                  <a:srgbClr val="FFFFFF"/>
                </a:solidFill>
                <a:latin typeface="Roboto"/>
                <a:ea typeface="Roboto"/>
                <a:cs typeface="Roboto"/>
                <a:sym typeface="Roboto"/>
              </a:rPr>
              <a:t> forreduction in diabetes-related endpoints, which included </a:t>
            </a:r>
            <a:r>
              <a:rPr lang="en" sz="1800">
                <a:solidFill>
                  <a:srgbClr val="FFFF00"/>
                </a:solidFill>
                <a:latin typeface="Roboto"/>
                <a:ea typeface="Roboto"/>
                <a:cs typeface="Roboto"/>
                <a:sym typeface="Roboto"/>
              </a:rPr>
              <a:t>death from fatal or nonfatal myocardial infarction, angina, heart failure, and stroke</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17" name="Google Shape;517;p71"/>
          <p:cNvSpPr txBox="1"/>
          <p:nvPr/>
        </p:nvSpPr>
        <p:spPr>
          <a:xfrm>
            <a:off x="368524" y="5538962"/>
            <a:ext cx="8046600" cy="43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An RCT performed in </a:t>
            </a:r>
            <a:r>
              <a:rPr lang="en" sz="1800">
                <a:solidFill>
                  <a:srgbClr val="FFFF00"/>
                </a:solidFill>
                <a:latin typeface="Roboto"/>
                <a:ea typeface="Roboto"/>
                <a:cs typeface="Roboto"/>
                <a:sym typeface="Roboto"/>
              </a:rPr>
              <a:t>China</a:t>
            </a:r>
            <a:r>
              <a:rPr lang="en" sz="1800">
                <a:solidFill>
                  <a:srgbClr val="FFFFFF"/>
                </a:solidFill>
                <a:latin typeface="Roboto"/>
                <a:ea typeface="Roboto"/>
                <a:cs typeface="Roboto"/>
                <a:sym typeface="Roboto"/>
              </a:rPr>
              <a:t>, the Study on the Prognosis and Effect of Antidiabetic Drugs on </a:t>
            </a:r>
            <a:r>
              <a:rPr lang="en" sz="1800" u="sng">
                <a:solidFill>
                  <a:srgbClr val="FFFFFF"/>
                </a:solidFill>
                <a:latin typeface="Roboto"/>
                <a:ea typeface="Roboto"/>
                <a:cs typeface="Roboto"/>
                <a:sym typeface="Roboto"/>
              </a:rPr>
              <a:t>Type 2 Diabetes Mellitus with Coronary Artery Disease</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SPREAD-DIMCAD)</a:t>
            </a:r>
            <a:r>
              <a:rPr lang="en" sz="1800">
                <a:solidFill>
                  <a:srgbClr val="FFFFFF"/>
                </a:solidFill>
                <a:latin typeface="Roboto"/>
                <a:ea typeface="Roboto"/>
                <a:cs typeface="Roboto"/>
                <a:sym typeface="Roboto"/>
              </a:rPr>
              <a:t> study, looked at the effect of </a:t>
            </a:r>
            <a:r>
              <a:rPr lang="en" sz="1800" u="sng">
                <a:solidFill>
                  <a:srgbClr val="FFFFFF"/>
                </a:solidFill>
                <a:latin typeface="Roboto"/>
                <a:ea typeface="Roboto"/>
                <a:cs typeface="Roboto"/>
                <a:sym typeface="Roboto"/>
              </a:rPr>
              <a:t>metformin versus glipizide</a:t>
            </a:r>
            <a:r>
              <a:rPr lang="en" sz="1800">
                <a:solidFill>
                  <a:srgbClr val="FFFFFF"/>
                </a:solidFill>
                <a:latin typeface="Roboto"/>
                <a:ea typeface="Roboto"/>
                <a:cs typeface="Roboto"/>
                <a:sym typeface="Roboto"/>
              </a:rPr>
              <a:t> on </a:t>
            </a:r>
            <a:r>
              <a:rPr lang="en" sz="1800" i="1">
                <a:solidFill>
                  <a:srgbClr val="FFFFFF"/>
                </a:solidFill>
                <a:latin typeface="Roboto"/>
                <a:ea typeface="Roboto"/>
                <a:cs typeface="Roboto"/>
                <a:sym typeface="Roboto"/>
              </a:rPr>
              <a:t>cardiovascular events as a primary </a:t>
            </a:r>
            <a:r>
              <a:rPr lang="en" sz="1800" i="1">
                <a:solidFill>
                  <a:srgbClr val="FFFF00"/>
                </a:solidFill>
                <a:latin typeface="Roboto"/>
                <a:ea typeface="Roboto"/>
                <a:cs typeface="Roboto"/>
                <a:sym typeface="Roboto"/>
              </a:rPr>
              <a:t>outcome.</a:t>
            </a:r>
            <a:r>
              <a:rPr lang="en" sz="1800">
                <a:solidFill>
                  <a:srgbClr val="FFFF00"/>
                </a:solidFill>
                <a:latin typeface="Roboto"/>
                <a:ea typeface="Roboto"/>
                <a:cs typeface="Roboto"/>
                <a:sym typeface="Roboto"/>
              </a:rPr>
              <a:t>The study suggested that metformin has a potential benefit over glipizide on cardiovascular outcomes in high-risk patients,with a reduction in major cardiovascular events over a median follow-up of 5 years.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567624" y="1583939"/>
            <a:ext cx="9204900" cy="10368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a:solidFill>
                  <a:schemeClr val="accent6"/>
                </a:solidFill>
              </a:rPr>
              <a:t>A comprehensive approach is needed for CKD patients, which includes the following steps:</a:t>
            </a:r>
            <a:endParaRPr>
              <a:solidFill>
                <a:schemeClr val="accent6"/>
              </a:solidFill>
            </a:endParaRPr>
          </a:p>
        </p:txBody>
      </p:sp>
      <p:sp>
        <p:nvSpPr>
          <p:cNvPr id="118" name="Google Shape;118;p18"/>
          <p:cNvSpPr txBox="1"/>
          <p:nvPr/>
        </p:nvSpPr>
        <p:spPr>
          <a:xfrm>
            <a:off x="858438" y="2856816"/>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Self-Management Education</a:t>
            </a:r>
            <a:endParaRPr sz="2200">
              <a:solidFill>
                <a:srgbClr val="EFEFEF"/>
              </a:solidFill>
              <a:latin typeface="Roboto"/>
              <a:ea typeface="Roboto"/>
              <a:cs typeface="Roboto"/>
              <a:sym typeface="Roboto"/>
            </a:endParaRPr>
          </a:p>
        </p:txBody>
      </p:sp>
      <p:sp>
        <p:nvSpPr>
          <p:cNvPr id="119" name="Google Shape;119;p18"/>
          <p:cNvSpPr txBox="1"/>
          <p:nvPr/>
        </p:nvSpPr>
        <p:spPr>
          <a:xfrm>
            <a:off x="858454" y="3501814"/>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Dietary and Lifestyle Management</a:t>
            </a:r>
            <a:endParaRPr sz="2200">
              <a:solidFill>
                <a:srgbClr val="EFEFEF"/>
              </a:solidFill>
              <a:latin typeface="Roboto"/>
              <a:ea typeface="Roboto"/>
              <a:cs typeface="Roboto"/>
              <a:sym typeface="Roboto"/>
            </a:endParaRPr>
          </a:p>
        </p:txBody>
      </p:sp>
      <p:sp>
        <p:nvSpPr>
          <p:cNvPr id="120" name="Google Shape;120;p18"/>
          <p:cNvSpPr txBox="1"/>
          <p:nvPr/>
        </p:nvSpPr>
        <p:spPr>
          <a:xfrm>
            <a:off x="858454" y="4146833"/>
            <a:ext cx="80466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FFFF00"/>
              </a:buClr>
              <a:buSzPts val="3000"/>
              <a:buFont typeface="Roboto"/>
              <a:buChar char="●"/>
            </a:pPr>
            <a:r>
              <a:rPr lang="en" sz="3000" b="1">
                <a:solidFill>
                  <a:srgbClr val="FFFF00"/>
                </a:solidFill>
                <a:latin typeface="Roboto"/>
                <a:ea typeface="Roboto"/>
                <a:cs typeface="Roboto"/>
                <a:sym typeface="Roboto"/>
              </a:rPr>
              <a:t>Glycemic Treatment</a:t>
            </a:r>
            <a:endParaRPr sz="3000" b="1">
              <a:solidFill>
                <a:srgbClr val="FFFF00"/>
              </a:solidFill>
              <a:latin typeface="Roboto"/>
              <a:ea typeface="Roboto"/>
              <a:cs typeface="Roboto"/>
              <a:sym typeface="Roboto"/>
            </a:endParaRPr>
          </a:p>
        </p:txBody>
      </p:sp>
      <p:sp>
        <p:nvSpPr>
          <p:cNvPr id="121" name="Google Shape;121;p18"/>
          <p:cNvSpPr txBox="1"/>
          <p:nvPr/>
        </p:nvSpPr>
        <p:spPr>
          <a:xfrm>
            <a:off x="858454" y="5180910"/>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Renin-Angiotensin System Inhibition</a:t>
            </a:r>
            <a:endParaRPr sz="2200">
              <a:solidFill>
                <a:srgbClr val="EFEFEF"/>
              </a:solidFill>
              <a:latin typeface="Roboto"/>
              <a:ea typeface="Roboto"/>
              <a:cs typeface="Roboto"/>
              <a:sym typeface="Roboto"/>
            </a:endParaRPr>
          </a:p>
        </p:txBody>
      </p:sp>
      <p:sp>
        <p:nvSpPr>
          <p:cNvPr id="122" name="Google Shape;122;p18"/>
          <p:cNvSpPr txBox="1"/>
          <p:nvPr/>
        </p:nvSpPr>
        <p:spPr>
          <a:xfrm>
            <a:off x="858454" y="5808173"/>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Antiplatelet Therapy</a:t>
            </a:r>
            <a:endParaRPr sz="2200">
              <a:solidFill>
                <a:srgbClr val="EFEFEF"/>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2"/>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523" name="Google Shape;523;p72"/>
          <p:cNvSpPr txBox="1"/>
          <p:nvPr/>
        </p:nvSpPr>
        <p:spPr>
          <a:xfrm>
            <a:off x="845016" y="481614"/>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Indeed, in a </a:t>
            </a:r>
            <a:r>
              <a:rPr lang="en" sz="1800" u="sng">
                <a:solidFill>
                  <a:srgbClr val="FFFFFF"/>
                </a:solidFill>
                <a:latin typeface="Roboto"/>
                <a:ea typeface="Roboto"/>
                <a:cs typeface="Roboto"/>
                <a:sym typeface="Roboto"/>
              </a:rPr>
              <a:t>systematic review</a:t>
            </a:r>
            <a:r>
              <a:rPr lang="en" sz="1800">
                <a:solidFill>
                  <a:srgbClr val="FFFFFF"/>
                </a:solidFill>
                <a:latin typeface="Roboto"/>
                <a:ea typeface="Roboto"/>
                <a:cs typeface="Roboto"/>
                <a:sym typeface="Roboto"/>
              </a:rPr>
              <a:t> per-formed, the signal for the </a:t>
            </a:r>
            <a:r>
              <a:rPr lang="en" sz="1800" u="sng">
                <a:solidFill>
                  <a:srgbClr val="FFFFFF"/>
                </a:solidFill>
                <a:latin typeface="Roboto"/>
                <a:ea typeface="Roboto"/>
                <a:cs typeface="Roboto"/>
                <a:sym typeface="Roboto"/>
              </a:rPr>
              <a:t>reduction</a:t>
            </a:r>
            <a:r>
              <a:rPr lang="en" sz="1800">
                <a:solidFill>
                  <a:srgbClr val="FFFFFF"/>
                </a:solidFill>
                <a:latin typeface="Roboto"/>
                <a:ea typeface="Roboto"/>
                <a:cs typeface="Roboto"/>
                <a:sym typeface="Roboto"/>
              </a:rPr>
              <a:t> in </a:t>
            </a:r>
            <a:r>
              <a:rPr lang="en" sz="1800" u="sng">
                <a:solidFill>
                  <a:srgbClr val="FFFFFF"/>
                </a:solidFill>
                <a:latin typeface="Roboto"/>
                <a:ea typeface="Roboto"/>
                <a:cs typeface="Roboto"/>
                <a:sym typeface="Roboto"/>
              </a:rPr>
              <a:t>cardiovascular</a:t>
            </a:r>
            <a:r>
              <a:rPr lang="en" sz="1800">
                <a:solidFill>
                  <a:srgbClr val="FFFFFF"/>
                </a:solidFill>
                <a:latin typeface="Roboto"/>
                <a:ea typeface="Roboto"/>
                <a:cs typeface="Roboto"/>
                <a:sym typeface="Roboto"/>
              </a:rPr>
              <a:t> mor-tality was again detected, with </a:t>
            </a:r>
            <a:r>
              <a:rPr lang="en" sz="1800">
                <a:solidFill>
                  <a:srgbClr val="FFFF00"/>
                </a:solidFill>
                <a:latin typeface="Roboto"/>
                <a:ea typeface="Roboto"/>
                <a:cs typeface="Roboto"/>
                <a:sym typeface="Roboto"/>
              </a:rPr>
              <a:t>RR of 0.6–0.7 from RCTs in favor of metformin compared with sulfonylureas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24" name="Google Shape;524;p72"/>
          <p:cNvSpPr txBox="1"/>
          <p:nvPr/>
        </p:nvSpPr>
        <p:spPr>
          <a:xfrm>
            <a:off x="3472807" y="4272082"/>
            <a:ext cx="80466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CCCCCC"/>
                </a:solidFill>
                <a:latin typeface="Roboto"/>
                <a:ea typeface="Roboto"/>
                <a:cs typeface="Roboto"/>
                <a:sym typeface="Roboto"/>
              </a:rPr>
              <a:t>Maruthur NM, Tseng E, Hutfless S, et al. Diabetes medications as</a:t>
            </a:r>
            <a:endParaRPr sz="700">
              <a:solidFill>
                <a:srgbClr val="CCCCCC"/>
              </a:solidFill>
              <a:latin typeface="Roboto"/>
              <a:ea typeface="Roboto"/>
              <a:cs typeface="Roboto"/>
              <a:sym typeface="Roboto"/>
            </a:endParaRPr>
          </a:p>
          <a:p>
            <a:pPr marL="0" lvl="0" indent="0" algn="l" rtl="0">
              <a:spcBef>
                <a:spcPts val="0"/>
              </a:spcBef>
              <a:spcAft>
                <a:spcPts val="0"/>
              </a:spcAft>
              <a:buNone/>
            </a:pPr>
            <a:r>
              <a:rPr lang="en" sz="700">
                <a:solidFill>
                  <a:srgbClr val="CCCCCC"/>
                </a:solidFill>
                <a:latin typeface="Roboto"/>
                <a:ea typeface="Roboto"/>
                <a:cs typeface="Roboto"/>
                <a:sym typeface="Roboto"/>
              </a:rPr>
              <a:t>monotherapy or metformin-based combination therapy for type 2</a:t>
            </a:r>
            <a:endParaRPr sz="700">
              <a:solidFill>
                <a:srgbClr val="CCCCCC"/>
              </a:solidFill>
              <a:latin typeface="Roboto"/>
              <a:ea typeface="Roboto"/>
              <a:cs typeface="Roboto"/>
              <a:sym typeface="Roboto"/>
            </a:endParaRPr>
          </a:p>
          <a:p>
            <a:pPr marL="0" lvl="0" indent="0" algn="l" rtl="0">
              <a:spcBef>
                <a:spcPts val="0"/>
              </a:spcBef>
              <a:spcAft>
                <a:spcPts val="0"/>
              </a:spcAft>
              <a:buNone/>
            </a:pPr>
            <a:r>
              <a:rPr lang="en" sz="700">
                <a:solidFill>
                  <a:srgbClr val="CCCCCC"/>
                </a:solidFill>
                <a:latin typeface="Roboto"/>
                <a:ea typeface="Roboto"/>
                <a:cs typeface="Roboto"/>
                <a:sym typeface="Roboto"/>
              </a:rPr>
              <a:t>diabetes: a systematic review and meta-analysis. Ann Intern Med.</a:t>
            </a:r>
            <a:endParaRPr sz="700">
              <a:solidFill>
                <a:srgbClr val="CCCCCC"/>
              </a:solidFill>
              <a:latin typeface="Roboto"/>
              <a:ea typeface="Roboto"/>
              <a:cs typeface="Roboto"/>
              <a:sym typeface="Roboto"/>
            </a:endParaRPr>
          </a:p>
          <a:p>
            <a:pPr marL="0" lvl="0" indent="0" algn="l" rtl="0">
              <a:spcBef>
                <a:spcPts val="0"/>
              </a:spcBef>
              <a:spcAft>
                <a:spcPts val="0"/>
              </a:spcAft>
              <a:buNone/>
            </a:pPr>
            <a:r>
              <a:rPr lang="en" sz="700">
                <a:solidFill>
                  <a:srgbClr val="CCCCCC"/>
                </a:solidFill>
                <a:latin typeface="Roboto"/>
                <a:ea typeface="Roboto"/>
                <a:cs typeface="Roboto"/>
                <a:sym typeface="Roboto"/>
              </a:rPr>
              <a:t>2016;164:740–751.</a:t>
            </a:r>
            <a:endParaRPr sz="700">
              <a:solidFill>
                <a:srgbClr val="CCCCCC"/>
              </a:solidFill>
              <a:latin typeface="Roboto"/>
              <a:ea typeface="Roboto"/>
              <a:cs typeface="Roboto"/>
              <a:sym typeface="Roboto"/>
            </a:endParaRPr>
          </a:p>
        </p:txBody>
      </p:sp>
      <p:sp>
        <p:nvSpPr>
          <p:cNvPr id="525" name="Google Shape;525;p72"/>
          <p:cNvSpPr txBox="1"/>
          <p:nvPr/>
        </p:nvSpPr>
        <p:spPr>
          <a:xfrm>
            <a:off x="845029" y="2513066"/>
            <a:ext cx="80466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FFFFFF"/>
                </a:solidFill>
                <a:latin typeface="Roboto"/>
                <a:ea typeface="Roboto"/>
                <a:cs typeface="Roboto"/>
                <a:sym typeface="Roboto"/>
              </a:rPr>
              <a:t>Despite</a:t>
            </a:r>
            <a:r>
              <a:rPr lang="en" sz="1800">
                <a:solidFill>
                  <a:srgbClr val="FFFFFF"/>
                </a:solidFill>
                <a:latin typeface="Roboto"/>
                <a:ea typeface="Roboto"/>
                <a:cs typeface="Roboto"/>
                <a:sym typeface="Roboto"/>
              </a:rPr>
              <a:t> the potential </a:t>
            </a:r>
            <a:r>
              <a:rPr lang="en" sz="1800" u="sng">
                <a:solidFill>
                  <a:srgbClr val="FFFFFF"/>
                </a:solidFill>
                <a:latin typeface="Roboto"/>
                <a:ea typeface="Roboto"/>
                <a:cs typeface="Roboto"/>
                <a:sym typeface="Roboto"/>
              </a:rPr>
              <a:t>benefits</a:t>
            </a:r>
            <a:r>
              <a:rPr lang="en" sz="1800">
                <a:solidFill>
                  <a:srgbClr val="FFFFFF"/>
                </a:solidFill>
                <a:latin typeface="Roboto"/>
                <a:ea typeface="Roboto"/>
                <a:cs typeface="Roboto"/>
                <a:sym typeface="Roboto"/>
              </a:rPr>
              <a:t> on </a:t>
            </a:r>
            <a:r>
              <a:rPr lang="en" sz="1800" u="sng">
                <a:solidFill>
                  <a:srgbClr val="FFFFFF"/>
                </a:solidFill>
                <a:latin typeface="Roboto"/>
                <a:ea typeface="Roboto"/>
                <a:cs typeface="Roboto"/>
                <a:sym typeface="Roboto"/>
              </a:rPr>
              <a:t>cardiovascular</a:t>
            </a:r>
            <a:r>
              <a:rPr lang="en" sz="1800">
                <a:solidFill>
                  <a:srgbClr val="FFFFFF"/>
                </a:solidFill>
                <a:latin typeface="Roboto"/>
                <a:ea typeface="Roboto"/>
                <a:cs typeface="Roboto"/>
                <a:sym typeface="Roboto"/>
              </a:rPr>
              <a:t> mortality,the effects of metformin on </a:t>
            </a:r>
            <a:r>
              <a:rPr lang="en" sz="1800">
                <a:solidFill>
                  <a:srgbClr val="FFFF00"/>
                </a:solidFill>
                <a:latin typeface="Roboto"/>
                <a:ea typeface="Roboto"/>
                <a:cs typeface="Roboto"/>
                <a:sym typeface="Roboto"/>
              </a:rPr>
              <a:t>all-cause mortality and other diabetic complications appeared to be less consistent in the general population.</a:t>
            </a:r>
            <a:r>
              <a:rPr lang="en" sz="1800">
                <a:solidFill>
                  <a:srgbClr val="FFFFFF"/>
                </a:solidFill>
                <a:latin typeface="Roboto"/>
                <a:ea typeface="Roboto"/>
                <a:cs typeface="Roboto"/>
                <a:sym typeface="Roboto"/>
              </a:rPr>
              <a:t> The systematic review </a:t>
            </a:r>
            <a:r>
              <a:rPr lang="en" sz="1800" u="sng">
                <a:solidFill>
                  <a:srgbClr val="FFFFFF"/>
                </a:solidFill>
                <a:latin typeface="Roboto"/>
                <a:ea typeface="Roboto"/>
                <a:cs typeface="Roboto"/>
                <a:sym typeface="Roboto"/>
              </a:rPr>
              <a:t>did not demon-strate any advantage of metformin over sulfonylureas</a:t>
            </a:r>
            <a:r>
              <a:rPr lang="en" sz="1800">
                <a:solidFill>
                  <a:srgbClr val="FFFFFF"/>
                </a:solidFill>
                <a:latin typeface="Roboto"/>
                <a:ea typeface="Roboto"/>
                <a:cs typeface="Roboto"/>
                <a:sym typeface="Roboto"/>
              </a:rPr>
              <a:t> in terms </a:t>
            </a:r>
            <a:r>
              <a:rPr lang="en" sz="1800">
                <a:solidFill>
                  <a:srgbClr val="FFFF00"/>
                </a:solidFill>
                <a:latin typeface="Roboto"/>
                <a:ea typeface="Roboto"/>
                <a:cs typeface="Roboto"/>
                <a:sym typeface="Roboto"/>
              </a:rPr>
              <a:t>of all-cause mortality or microvascular complications.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26" name="Google Shape;526;p72"/>
          <p:cNvSpPr txBox="1"/>
          <p:nvPr/>
        </p:nvSpPr>
        <p:spPr>
          <a:xfrm>
            <a:off x="1006829" y="5122883"/>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There was even a suggestion in the UKPDS that early addi-</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tion of metformin in sulfonylurea-treated patients was asso-</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ciated with an </a:t>
            </a:r>
            <a:r>
              <a:rPr lang="en" sz="1800">
                <a:solidFill>
                  <a:srgbClr val="FFFF00"/>
                </a:solidFill>
                <a:latin typeface="Roboto"/>
                <a:ea typeface="Roboto"/>
                <a:cs typeface="Roboto"/>
                <a:sym typeface="Roboto"/>
              </a:rPr>
              <a:t>increased risk of diabetes-related death of 96%</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t>
            </a:r>
            <a:r>
              <a:rPr lang="en" sz="1800">
                <a:solidFill>
                  <a:srgbClr val="FFFF00"/>
                </a:solidFill>
                <a:latin typeface="Roboto"/>
                <a:ea typeface="Roboto"/>
                <a:cs typeface="Roboto"/>
                <a:sym typeface="Roboto"/>
              </a:rPr>
              <a:t>95% CI: 2%–275%, P ¼ 0.039)</a:t>
            </a:r>
            <a:endParaRPr sz="1800">
              <a:solidFill>
                <a:srgbClr val="FFFF00"/>
              </a:solidFill>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3"/>
          <p:cNvSpPr txBox="1"/>
          <p:nvPr/>
        </p:nvSpPr>
        <p:spPr>
          <a:xfrm>
            <a:off x="859930" y="718257"/>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effect of </a:t>
            </a:r>
            <a:r>
              <a:rPr lang="en" sz="1800">
                <a:solidFill>
                  <a:srgbClr val="FFFF00"/>
                </a:solidFill>
                <a:latin typeface="Roboto"/>
                <a:ea typeface="Roboto"/>
                <a:cs typeface="Roboto"/>
                <a:sym typeface="Roboto"/>
              </a:rPr>
              <a:t>cardioprotection</a:t>
            </a:r>
            <a:r>
              <a:rPr lang="en" sz="1800">
                <a:solidFill>
                  <a:srgbClr val="FFFFFF"/>
                </a:solidFill>
                <a:latin typeface="Roboto"/>
                <a:ea typeface="Roboto"/>
                <a:cs typeface="Roboto"/>
                <a:sym typeface="Roboto"/>
              </a:rPr>
              <a:t> with metformin use is studied mainly in the </a:t>
            </a:r>
            <a:r>
              <a:rPr lang="en" sz="1800">
                <a:solidFill>
                  <a:srgbClr val="FFFF00"/>
                </a:solidFill>
                <a:latin typeface="Roboto"/>
                <a:ea typeface="Roboto"/>
                <a:cs typeface="Roboto"/>
                <a:sym typeface="Roboto"/>
              </a:rPr>
              <a:t>general population, evidence of this benefit in patients with CKD, especially those with reduced eGFR, is less consistent.</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32" name="Google Shape;532;p73"/>
          <p:cNvSpPr txBox="1"/>
          <p:nvPr/>
        </p:nvSpPr>
        <p:spPr>
          <a:xfrm>
            <a:off x="859929" y="1945617"/>
            <a:ext cx="8046600" cy="520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 </a:t>
            </a:r>
            <a:r>
              <a:rPr lang="en" sz="1800">
                <a:solidFill>
                  <a:srgbClr val="FFFF00"/>
                </a:solidFill>
                <a:latin typeface="Roboto"/>
                <a:ea typeface="Roboto"/>
                <a:cs typeface="Roboto"/>
                <a:sym typeface="Roboto"/>
              </a:rPr>
              <a:t>systematic review</a:t>
            </a:r>
            <a:r>
              <a:rPr lang="en" sz="1800">
                <a:solidFill>
                  <a:srgbClr val="FFFFFF"/>
                </a:solidFill>
                <a:latin typeface="Roboto"/>
                <a:ea typeface="Roboto"/>
                <a:cs typeface="Roboto"/>
                <a:sym typeface="Roboto"/>
              </a:rPr>
              <a:t> considered the association of </a:t>
            </a:r>
            <a:r>
              <a:rPr lang="en" sz="1800">
                <a:solidFill>
                  <a:srgbClr val="FFFF00"/>
                </a:solidFill>
                <a:latin typeface="Roboto"/>
                <a:ea typeface="Roboto"/>
                <a:cs typeface="Roboto"/>
                <a:sym typeface="Roboto"/>
              </a:rPr>
              <a:t>all-cause</a:t>
            </a:r>
            <a:r>
              <a:rPr lang="en" sz="1800">
                <a:solidFill>
                  <a:srgbClr val="FFFFFF"/>
                </a:solidFill>
                <a:latin typeface="Roboto"/>
                <a:ea typeface="Roboto"/>
                <a:cs typeface="Roboto"/>
                <a:sym typeface="Roboto"/>
              </a:rPr>
              <a:t> mortality and major adverse cardiovascular events </a:t>
            </a:r>
            <a:r>
              <a:rPr lang="en" sz="1800">
                <a:solidFill>
                  <a:srgbClr val="FFFF00"/>
                </a:solidFill>
                <a:latin typeface="Roboto"/>
                <a:ea typeface="Roboto"/>
                <a:cs typeface="Roboto"/>
                <a:sym typeface="Roboto"/>
              </a:rPr>
              <a:t>(MACE)</a:t>
            </a:r>
            <a:r>
              <a:rPr lang="en" sz="1800">
                <a:solidFill>
                  <a:srgbClr val="FFFFFF"/>
                </a:solidFill>
                <a:latin typeface="Roboto"/>
                <a:ea typeface="Roboto"/>
                <a:cs typeface="Roboto"/>
                <a:sym typeface="Roboto"/>
              </a:rPr>
              <a:t> with treatment regi-mens that included metformin in patient populations for which metformin use is </a:t>
            </a:r>
            <a:r>
              <a:rPr lang="en" sz="1800">
                <a:solidFill>
                  <a:srgbClr val="FFFF00"/>
                </a:solidFill>
                <a:latin typeface="Roboto"/>
                <a:ea typeface="Roboto"/>
                <a:cs typeface="Roboto"/>
                <a:sym typeface="Roboto"/>
              </a:rPr>
              <a:t>traditionally taken with precautions.</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There were no RCTs</a:t>
            </a:r>
            <a:r>
              <a:rPr lang="en" sz="1800">
                <a:solidFill>
                  <a:srgbClr val="FFFFFF"/>
                </a:solidFill>
                <a:latin typeface="Roboto"/>
                <a:ea typeface="Roboto"/>
                <a:cs typeface="Roboto"/>
                <a:sym typeface="Roboto"/>
              </a:rPr>
              <a:t>, and only </a:t>
            </a:r>
            <a:r>
              <a:rPr lang="en" sz="1800">
                <a:solidFill>
                  <a:srgbClr val="FFFF00"/>
                </a:solidFill>
                <a:latin typeface="Roboto"/>
                <a:ea typeface="Roboto"/>
                <a:cs typeface="Roboto"/>
                <a:sym typeface="Roboto"/>
              </a:rPr>
              <a:t>observational studies</a:t>
            </a:r>
            <a:r>
              <a:rPr lang="en" sz="1800">
                <a:solidFill>
                  <a:srgbClr val="FFFFFF"/>
                </a:solidFill>
                <a:latin typeface="Roboto"/>
                <a:ea typeface="Roboto"/>
                <a:cs typeface="Roboto"/>
                <a:sym typeface="Roboto"/>
              </a:rPr>
              <a:t> were included in the analysis of the CKD cohort. </a:t>
            </a:r>
            <a:r>
              <a:rPr lang="en" sz="1800">
                <a:solidFill>
                  <a:srgbClr val="FFFF00"/>
                </a:solidFill>
                <a:latin typeface="Roboto"/>
                <a:ea typeface="Roboto"/>
                <a:cs typeface="Roboto"/>
                <a:sym typeface="Roboto"/>
              </a:rPr>
              <a:t>All-cause mortality</a:t>
            </a:r>
            <a:r>
              <a:rPr lang="en" sz="1800">
                <a:solidFill>
                  <a:srgbClr val="FFFFFF"/>
                </a:solidFill>
                <a:latin typeface="Roboto"/>
                <a:ea typeface="Roboto"/>
                <a:cs typeface="Roboto"/>
                <a:sym typeface="Roboto"/>
              </a:rPr>
              <a:t> was found to be </a:t>
            </a:r>
            <a:r>
              <a:rPr lang="en" sz="1800">
                <a:solidFill>
                  <a:srgbClr val="FFFF00"/>
                </a:solidFill>
                <a:latin typeface="Roboto"/>
                <a:ea typeface="Roboto"/>
                <a:cs typeface="Roboto"/>
                <a:sym typeface="Roboto"/>
              </a:rPr>
              <a:t>22%</a:t>
            </a:r>
            <a:r>
              <a:rPr lang="en" sz="1800">
                <a:solidFill>
                  <a:srgbClr val="FFFFFF"/>
                </a:solidFill>
                <a:latin typeface="Roboto"/>
                <a:ea typeface="Roboto"/>
                <a:cs typeface="Roboto"/>
                <a:sym typeface="Roboto"/>
              </a:rPr>
              <a:t> lower for patients on metformin treatment than for those not receiving it (HR:0.78; 95% CI: 0.63–0.96), whereas there was </a:t>
            </a:r>
            <a:r>
              <a:rPr lang="en" sz="1800">
                <a:solidFill>
                  <a:srgbClr val="FFFF00"/>
                </a:solidFill>
                <a:latin typeface="Roboto"/>
                <a:ea typeface="Roboto"/>
                <a:cs typeface="Roboto"/>
                <a:sym typeface="Roboto"/>
              </a:rPr>
              <a:t>no difference in MACE-related</a:t>
            </a:r>
            <a:r>
              <a:rPr lang="en" sz="1800">
                <a:solidFill>
                  <a:srgbClr val="FFFFFF"/>
                </a:solidFill>
                <a:latin typeface="Roboto"/>
                <a:ea typeface="Roboto"/>
                <a:cs typeface="Roboto"/>
                <a:sym typeface="Roboto"/>
              </a:rPr>
              <a:t> diagnoses with metformin use in one study</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33" name="Google Shape;533;p73"/>
          <p:cNvSpPr txBox="1"/>
          <p:nvPr/>
        </p:nvSpPr>
        <p:spPr>
          <a:xfrm>
            <a:off x="2621679" y="5832228"/>
            <a:ext cx="8046600" cy="6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CCCCCC"/>
                </a:solidFill>
                <a:latin typeface="Roboto"/>
                <a:ea typeface="Roboto"/>
                <a:cs typeface="Roboto"/>
                <a:sym typeface="Roboto"/>
              </a:rPr>
              <a:t>Crowley MJ, Diamantidis CJ, McDuffie JR, et al. Clinical outcomes of</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metformin use in populations with chronic kidney disease, congestive</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heart failure, or chronic liver disease: a systematic review. Ann Intern</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Med. 2017;166:191–200</a:t>
            </a:r>
            <a:endParaRPr sz="800">
              <a:solidFill>
                <a:srgbClr val="CCCCCC"/>
              </a:solidFill>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4"/>
          <p:cNvSpPr txBox="1"/>
          <p:nvPr/>
        </p:nvSpPr>
        <p:spPr>
          <a:xfrm>
            <a:off x="1005854" y="2521929"/>
            <a:ext cx="8046600" cy="381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Although </a:t>
            </a:r>
            <a:r>
              <a:rPr lang="en" sz="1800">
                <a:solidFill>
                  <a:srgbClr val="FFFF00"/>
                </a:solidFill>
                <a:latin typeface="Roboto"/>
                <a:ea typeface="Roboto"/>
                <a:cs typeface="Roboto"/>
                <a:sym typeface="Roboto"/>
              </a:rPr>
              <a:t>thesignal for cardioprotection in the CKD cohort appears to be poor,</a:t>
            </a:r>
            <a:r>
              <a:rPr lang="en" sz="1800">
                <a:solidFill>
                  <a:srgbClr val="FFFFFF"/>
                </a:solidFill>
                <a:latin typeface="Roboto"/>
                <a:ea typeface="Roboto"/>
                <a:cs typeface="Roboto"/>
                <a:sym typeface="Roboto"/>
              </a:rPr>
              <a:t> the lackluster quality of the evidence and the observational nature of the studies in this population preclude </a:t>
            </a:r>
            <a:r>
              <a:rPr lang="en" sz="1800">
                <a:solidFill>
                  <a:srgbClr val="FFFF00"/>
                </a:solidFill>
                <a:latin typeface="Roboto"/>
                <a:ea typeface="Roboto"/>
                <a:cs typeface="Roboto"/>
                <a:sym typeface="Roboto"/>
              </a:rPr>
              <a:t>any definitive conclusion on the cardiovascular benefits with metformin treatment in patients with reduced eGFR.</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39" name="Google Shape;539;p74"/>
          <p:cNvSpPr txBox="1"/>
          <p:nvPr/>
        </p:nvSpPr>
        <p:spPr>
          <a:xfrm>
            <a:off x="1005840" y="1181100"/>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 </a:t>
            </a:r>
            <a:r>
              <a:rPr lang="en" sz="1800">
                <a:solidFill>
                  <a:srgbClr val="FFFF00"/>
                </a:solidFill>
                <a:latin typeface="Roboto"/>
                <a:ea typeface="Roboto"/>
                <a:cs typeface="Roboto"/>
                <a:sym typeface="Roboto"/>
              </a:rPr>
              <a:t>second study</a:t>
            </a:r>
            <a:r>
              <a:rPr lang="en" sz="1800">
                <a:solidFill>
                  <a:srgbClr val="FFFFFF"/>
                </a:solidFill>
                <a:latin typeface="Roboto"/>
                <a:ea typeface="Roboto"/>
                <a:cs typeface="Roboto"/>
                <a:sym typeface="Roboto"/>
              </a:rPr>
              <a:t> that had examined </a:t>
            </a:r>
            <a:r>
              <a:rPr lang="en" sz="1800">
                <a:solidFill>
                  <a:srgbClr val="FFFF00"/>
                </a:solidFill>
                <a:latin typeface="Roboto"/>
                <a:ea typeface="Roboto"/>
                <a:cs typeface="Roboto"/>
                <a:sym typeface="Roboto"/>
              </a:rPr>
              <a:t>MACE outcomeswith</a:t>
            </a:r>
            <a:r>
              <a:rPr lang="en" sz="1800">
                <a:solidFill>
                  <a:srgbClr val="FFFFFF"/>
                </a:solidFill>
                <a:latin typeface="Roboto"/>
                <a:ea typeface="Roboto"/>
                <a:cs typeface="Roboto"/>
                <a:sym typeface="Roboto"/>
              </a:rPr>
              <a:t> metformin use suggested that metformin treatment was associated with a slightly lower </a:t>
            </a:r>
            <a:r>
              <a:rPr lang="en" sz="1800">
                <a:solidFill>
                  <a:srgbClr val="FFFF00"/>
                </a:solidFill>
                <a:latin typeface="Roboto"/>
                <a:ea typeface="Roboto"/>
                <a:cs typeface="Roboto"/>
                <a:sym typeface="Roboto"/>
              </a:rPr>
              <a:t>readmission rate for conges-tive heart failure (HR: 0.91</a:t>
            </a:r>
            <a:r>
              <a:rPr lang="en" sz="1800">
                <a:solidFill>
                  <a:srgbClr val="FFFFFF"/>
                </a:solidFill>
                <a:latin typeface="Roboto"/>
                <a:ea typeface="Roboto"/>
                <a:cs typeface="Roboto"/>
                <a:sym typeface="Roboto"/>
              </a:rPr>
              <a:t>; 95% CI: 0.84–0.99)</a:t>
            </a:r>
            <a:endParaRPr>
              <a:latin typeface="Roboto"/>
              <a:ea typeface="Roboto"/>
              <a:cs typeface="Roboto"/>
              <a:sym typeface="Roboto"/>
            </a:endParaRPr>
          </a:p>
        </p:txBody>
      </p:sp>
      <p:sp>
        <p:nvSpPr>
          <p:cNvPr id="540" name="Google Shape;540;p74"/>
          <p:cNvSpPr txBox="1"/>
          <p:nvPr/>
        </p:nvSpPr>
        <p:spPr>
          <a:xfrm>
            <a:off x="4314100" y="6652750"/>
            <a:ext cx="7324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BuT</a:t>
            </a:r>
            <a:endParaRPr sz="3000" b="1">
              <a:solidFill>
                <a:srgbClr val="FFFF00"/>
              </a:solidFill>
              <a:latin typeface="Roboto"/>
              <a:ea typeface="Roboto"/>
              <a:cs typeface="Roboto"/>
              <a:sym typeface="Roboto"/>
            </a:endParaRPr>
          </a:p>
        </p:txBody>
      </p:sp>
      <p:sp>
        <p:nvSpPr>
          <p:cNvPr id="541" name="Google Shape;541;p74"/>
          <p:cNvSpPr txBox="1"/>
          <p:nvPr/>
        </p:nvSpPr>
        <p:spPr>
          <a:xfrm>
            <a:off x="1102033" y="4622697"/>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 search of the </a:t>
            </a:r>
            <a:r>
              <a:rPr lang="en" sz="1800">
                <a:solidFill>
                  <a:srgbClr val="FFFF00"/>
                </a:solidFill>
                <a:latin typeface="Roboto"/>
                <a:ea typeface="Roboto"/>
                <a:cs typeface="Roboto"/>
                <a:sym typeface="Roboto"/>
              </a:rPr>
              <a:t>Cochrane</a:t>
            </a:r>
            <a:r>
              <a:rPr lang="en" sz="1800">
                <a:solidFill>
                  <a:srgbClr val="FFFFFF"/>
                </a:solidFill>
                <a:latin typeface="Roboto"/>
                <a:ea typeface="Roboto"/>
                <a:cs typeface="Roboto"/>
                <a:sym typeface="Roboto"/>
              </a:rPr>
              <a:t> Kidney and Transplant Registry identified </a:t>
            </a:r>
            <a:r>
              <a:rPr lang="en" sz="1800">
                <a:solidFill>
                  <a:srgbClr val="FFFF00"/>
                </a:solidFill>
                <a:latin typeface="Roboto"/>
                <a:ea typeface="Roboto"/>
                <a:cs typeface="Roboto"/>
                <a:sym typeface="Roboto"/>
              </a:rPr>
              <a:t>no RCTs</a:t>
            </a:r>
            <a:r>
              <a:rPr lang="en" sz="1800">
                <a:solidFill>
                  <a:srgbClr val="FFFFFF"/>
                </a:solidFill>
                <a:latin typeface="Roboto"/>
                <a:ea typeface="Roboto"/>
                <a:cs typeface="Roboto"/>
                <a:sym typeface="Roboto"/>
              </a:rPr>
              <a:t> that had been conducted to evaluate the use of metformin in patients with </a:t>
            </a:r>
            <a:r>
              <a:rPr lang="en" sz="1800">
                <a:solidFill>
                  <a:srgbClr val="FFFF00"/>
                </a:solidFill>
                <a:latin typeface="Roboto"/>
                <a:ea typeface="Roboto"/>
                <a:cs typeface="Roboto"/>
                <a:sym typeface="Roboto"/>
              </a:rPr>
              <a:t>T2D and CKD assessing cardiovascular and kidney protection as primary out</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Come</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5"/>
          <p:cNvSpPr txBox="1"/>
          <p:nvPr/>
        </p:nvSpPr>
        <p:spPr>
          <a:xfrm>
            <a:off x="1535519" y="423721"/>
            <a:ext cx="80466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u="sng">
                <a:solidFill>
                  <a:srgbClr val="FFFF00"/>
                </a:solidFill>
                <a:latin typeface="Roboto"/>
                <a:ea typeface="Roboto"/>
                <a:cs typeface="Roboto"/>
                <a:sym typeface="Roboto"/>
              </a:rPr>
              <a:t>metformin is  a relevant initial treatment option in low-resource settings.</a:t>
            </a:r>
            <a:endParaRPr sz="3000" b="1" u="sng">
              <a:solidFill>
                <a:srgbClr val="FFFF00"/>
              </a:solidFill>
              <a:latin typeface="Roboto"/>
              <a:ea typeface="Roboto"/>
              <a:cs typeface="Roboto"/>
              <a:sym typeface="Roboto"/>
            </a:endParaRPr>
          </a:p>
          <a:p>
            <a:pPr marL="0" lvl="0" indent="0" algn="l" rtl="0">
              <a:spcBef>
                <a:spcPts val="0"/>
              </a:spcBef>
              <a:spcAft>
                <a:spcPts val="0"/>
              </a:spcAft>
              <a:buNone/>
            </a:pPr>
            <a:endParaRPr sz="3000" b="1" u="sng">
              <a:solidFill>
                <a:srgbClr val="FFFF00"/>
              </a:solidFill>
              <a:latin typeface="Roboto"/>
              <a:ea typeface="Roboto"/>
              <a:cs typeface="Roboto"/>
              <a:sym typeface="Roboto"/>
            </a:endParaRPr>
          </a:p>
        </p:txBody>
      </p:sp>
      <p:sp>
        <p:nvSpPr>
          <p:cNvPr id="547" name="Google Shape;547;p75"/>
          <p:cNvSpPr txBox="1"/>
          <p:nvPr/>
        </p:nvSpPr>
        <p:spPr>
          <a:xfrm>
            <a:off x="1005904" y="1806924"/>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1*The efficacy of HbA1c reduction</a:t>
            </a:r>
            <a:endParaRPr sz="1800">
              <a:solidFill>
                <a:srgbClr val="FFFFFF"/>
              </a:solidFill>
              <a:latin typeface="Roboto"/>
              <a:ea typeface="Roboto"/>
              <a:cs typeface="Roboto"/>
              <a:sym typeface="Roboto"/>
            </a:endParaRPr>
          </a:p>
        </p:txBody>
      </p:sp>
      <p:sp>
        <p:nvSpPr>
          <p:cNvPr id="548" name="Google Shape;548;p75"/>
          <p:cNvSpPr txBox="1"/>
          <p:nvPr/>
        </p:nvSpPr>
        <p:spPr>
          <a:xfrm>
            <a:off x="1006975" y="2270725"/>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2*the good safety profile including a lower risk of hypoglycemia</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49" name="Google Shape;549;p75"/>
          <p:cNvSpPr txBox="1"/>
          <p:nvPr/>
        </p:nvSpPr>
        <p:spPr>
          <a:xfrm>
            <a:off x="913800" y="2864700"/>
            <a:ext cx="7839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3*the low cost of metformin were judged to be critically important to patients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50" name="Google Shape;550;p75"/>
          <p:cNvSpPr txBox="1"/>
          <p:nvPr/>
        </p:nvSpPr>
        <p:spPr>
          <a:xfrm>
            <a:off x="810304" y="3636779"/>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4*the benefit of weight reduction compared to use of insulin and sulfonylurea to be an important consideration, and patients who value weigh</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reduction would prefer to be treated with metformin compared to having no treatment or other treatments.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51" name="Google Shape;551;p75"/>
          <p:cNvSpPr txBox="1"/>
          <p:nvPr/>
        </p:nvSpPr>
        <p:spPr>
          <a:xfrm>
            <a:off x="810304" y="4896947"/>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5* being widely available at low cost would make metformin a relevant initial treatment option in low-resource settings.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6"/>
          <p:cNvSpPr txBox="1"/>
          <p:nvPr/>
        </p:nvSpPr>
        <p:spPr>
          <a:xfrm>
            <a:off x="1005904" y="789095"/>
            <a:ext cx="8046600" cy="35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Metformin is generally well-tolerated, although gastroinestinal adverse events may be experienced in up </a:t>
            </a:r>
            <a:r>
              <a:rPr lang="en" sz="1800">
                <a:solidFill>
                  <a:srgbClr val="FFFF00"/>
                </a:solidFill>
                <a:latin typeface="Roboto"/>
                <a:ea typeface="Roboto"/>
                <a:cs typeface="Roboto"/>
                <a:sym typeface="Roboto"/>
              </a:rPr>
              <a:t>to 25% of patients </a:t>
            </a:r>
            <a:r>
              <a:rPr lang="en" sz="1800">
                <a:solidFill>
                  <a:srgbClr val="FFFFFF"/>
                </a:solidFill>
                <a:latin typeface="Roboto"/>
                <a:ea typeface="Roboto"/>
                <a:cs typeface="Roboto"/>
                <a:sym typeface="Roboto"/>
              </a:rPr>
              <a:t>treated with the immediate-release form of metformin, with treatment </a:t>
            </a:r>
            <a:r>
              <a:rPr lang="en" sz="1800">
                <a:solidFill>
                  <a:srgbClr val="FFFF00"/>
                </a:solidFill>
                <a:latin typeface="Roboto"/>
                <a:ea typeface="Roboto"/>
                <a:cs typeface="Roboto"/>
                <a:sym typeface="Roboto"/>
              </a:rPr>
              <a:t>discontinuation</a:t>
            </a:r>
            <a:r>
              <a:rPr lang="en" sz="1800">
                <a:solidFill>
                  <a:srgbClr val="FFFFFF"/>
                </a:solidFill>
                <a:latin typeface="Roboto"/>
                <a:ea typeface="Roboto"/>
                <a:cs typeface="Roboto"/>
                <a:sym typeface="Roboto"/>
              </a:rPr>
              <a:t> occurring in </a:t>
            </a:r>
            <a:r>
              <a:rPr lang="en" sz="1800">
                <a:solidFill>
                  <a:srgbClr val="FFFF00"/>
                </a:solidFill>
                <a:latin typeface="Roboto"/>
                <a:ea typeface="Roboto"/>
                <a:cs typeface="Roboto"/>
                <a:sym typeface="Roboto"/>
              </a:rPr>
              <a:t>about 5%–10%</a:t>
            </a:r>
            <a:r>
              <a:rPr lang="en" sz="1800">
                <a:solidFill>
                  <a:srgbClr val="FFFFFF"/>
                </a:solidFill>
                <a:latin typeface="Roboto"/>
                <a:ea typeface="Roboto"/>
                <a:cs typeface="Roboto"/>
                <a:sym typeface="Roboto"/>
              </a:rPr>
              <a:t> of patients.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In view of the overall benefits of metformin treatment,and the possibility of improved tolerability of </a:t>
            </a:r>
            <a:r>
              <a:rPr lang="en" sz="1800">
                <a:solidFill>
                  <a:srgbClr val="FFFF00"/>
                </a:solidFill>
                <a:latin typeface="Roboto"/>
                <a:ea typeface="Roboto"/>
                <a:cs typeface="Roboto"/>
                <a:sym typeface="Roboto"/>
              </a:rPr>
              <a:t>extended-release metformin</a:t>
            </a:r>
            <a:r>
              <a:rPr lang="en" sz="1800">
                <a:solidFill>
                  <a:srgbClr val="FFFFFF"/>
                </a:solidFill>
                <a:latin typeface="Roboto"/>
                <a:ea typeface="Roboto"/>
                <a:cs typeface="Roboto"/>
                <a:sym typeface="Roboto"/>
              </a:rPr>
              <a:t>, patients who experienced significantgastrointestinal side effects from the immediate-release formulation could be considered for a switch to extended-release metformin and monitored for improvement of symptom</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57" name="Google Shape;557;p76"/>
          <p:cNvSpPr txBox="1"/>
          <p:nvPr/>
        </p:nvSpPr>
        <p:spPr>
          <a:xfrm>
            <a:off x="1005904" y="3073123"/>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p:txBody>
      </p:sp>
      <p:sp>
        <p:nvSpPr>
          <p:cNvPr id="558" name="Google Shape;558;p76"/>
          <p:cNvSpPr txBox="1"/>
          <p:nvPr/>
        </p:nvSpPr>
        <p:spPr>
          <a:xfrm>
            <a:off x="1006829" y="5922533"/>
            <a:ext cx="8046600" cy="93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CCCCCC"/>
                </a:solidFill>
                <a:latin typeface="Roboto"/>
                <a:ea typeface="Roboto"/>
                <a:cs typeface="Roboto"/>
                <a:sym typeface="Roboto"/>
              </a:rPr>
              <a:t>diabetes. Diabetes Care. 2006;29:759–764.</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265. Ji L, Liu J, Yang J, et al. Comparative effectiveness of metformin</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monotherapy in extended release and immediate release formulations</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for the treatment of type 2 diabetes in treatment-naive Chinese</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patients: analysis of results from the CONSENT trial. Diabetes Obes</a:t>
            </a:r>
            <a:endParaRPr sz="800">
              <a:solidFill>
                <a:srgbClr val="CCCCCC"/>
              </a:solidFill>
              <a:latin typeface="Roboto"/>
              <a:ea typeface="Roboto"/>
              <a:cs typeface="Roboto"/>
              <a:sym typeface="Roboto"/>
            </a:endParaRPr>
          </a:p>
          <a:p>
            <a:pPr marL="0" lvl="0" indent="0" algn="l" rtl="0">
              <a:spcBef>
                <a:spcPts val="0"/>
              </a:spcBef>
              <a:spcAft>
                <a:spcPts val="0"/>
              </a:spcAft>
              <a:buNone/>
            </a:pPr>
            <a:r>
              <a:rPr lang="en" sz="800">
                <a:solidFill>
                  <a:srgbClr val="CCCCCC"/>
                </a:solidFill>
                <a:latin typeface="Roboto"/>
                <a:ea typeface="Roboto"/>
                <a:cs typeface="Roboto"/>
                <a:sym typeface="Roboto"/>
              </a:rPr>
              <a:t>Metab. 2018;20:1006–1013.</a:t>
            </a:r>
            <a:endParaRPr sz="800">
              <a:solidFill>
                <a:srgbClr val="CCCCCC"/>
              </a:solidFill>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7"/>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564" name="Google Shape;564;p77"/>
          <p:cNvPicPr preferRelativeResize="0"/>
          <p:nvPr/>
        </p:nvPicPr>
        <p:blipFill>
          <a:blip r:embed="rId3">
            <a:alphaModFix/>
          </a:blip>
          <a:stretch>
            <a:fillRect/>
          </a:stretch>
        </p:blipFill>
        <p:spPr>
          <a:xfrm>
            <a:off x="736300" y="1383450"/>
            <a:ext cx="8410001" cy="6176624"/>
          </a:xfrm>
          <a:prstGeom prst="rect">
            <a:avLst/>
          </a:prstGeom>
          <a:noFill/>
          <a:ln>
            <a:noFill/>
          </a:ln>
        </p:spPr>
      </p:pic>
      <p:sp>
        <p:nvSpPr>
          <p:cNvPr id="565" name="Google Shape;565;p77"/>
          <p:cNvSpPr txBox="1"/>
          <p:nvPr/>
        </p:nvSpPr>
        <p:spPr>
          <a:xfrm>
            <a:off x="1720449" y="422230"/>
            <a:ext cx="8046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FFFF00"/>
                </a:solidFill>
                <a:latin typeface="Roboto"/>
                <a:ea typeface="Roboto"/>
                <a:cs typeface="Roboto"/>
                <a:sym typeface="Roboto"/>
              </a:rPr>
              <a:t>KDIGO guideline for metformin use</a:t>
            </a:r>
            <a:endParaRPr sz="2500">
              <a:solidFill>
                <a:srgbClr val="FFFF00"/>
              </a:solidFill>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8"/>
          <p:cNvSpPr txBox="1"/>
          <p:nvPr/>
        </p:nvSpPr>
        <p:spPr>
          <a:xfrm>
            <a:off x="890853" y="710152"/>
            <a:ext cx="4377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rPr>
              <a:t>Injectable Medications</a:t>
            </a:r>
            <a:endParaRPr sz="3000">
              <a:solidFill>
                <a:srgbClr val="FFFF00"/>
              </a:solidFill>
            </a:endParaRPr>
          </a:p>
        </p:txBody>
      </p:sp>
      <p:sp>
        <p:nvSpPr>
          <p:cNvPr id="571" name="Google Shape;571;p78"/>
          <p:cNvSpPr txBox="1"/>
          <p:nvPr/>
        </p:nvSpPr>
        <p:spPr>
          <a:xfrm flipH="1">
            <a:off x="1011308" y="1356650"/>
            <a:ext cx="1569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rPr>
              <a:t>Insulin</a:t>
            </a:r>
            <a:endParaRPr sz="1800">
              <a:solidFill>
                <a:srgbClr val="FFFF00"/>
              </a:solidFill>
            </a:endParaRPr>
          </a:p>
        </p:txBody>
      </p:sp>
      <p:sp>
        <p:nvSpPr>
          <p:cNvPr id="572" name="Google Shape;572;p78"/>
          <p:cNvSpPr txBox="1"/>
          <p:nvPr/>
        </p:nvSpPr>
        <p:spPr>
          <a:xfrm>
            <a:off x="1011300" y="1820450"/>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Glucagon-like Peptide 1 Receptor Agonists</a:t>
            </a:r>
            <a:endParaRPr sz="1800">
              <a:solidFill>
                <a:srgbClr val="FFFF00"/>
              </a:solidFill>
              <a:latin typeface="Roboto"/>
              <a:ea typeface="Roboto"/>
              <a:cs typeface="Roboto"/>
              <a:sym typeface="Roboto"/>
            </a:endParaRPr>
          </a:p>
        </p:txBody>
      </p:sp>
      <p:sp>
        <p:nvSpPr>
          <p:cNvPr id="573" name="Google Shape;573;p78"/>
          <p:cNvSpPr txBox="1"/>
          <p:nvPr/>
        </p:nvSpPr>
        <p:spPr>
          <a:xfrm>
            <a:off x="890850" y="2421350"/>
            <a:ext cx="792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Oral agents:</a:t>
            </a:r>
            <a:endParaRPr sz="3000" b="1">
              <a:solidFill>
                <a:srgbClr val="FFFF00"/>
              </a:solidFill>
              <a:latin typeface="Roboto"/>
              <a:ea typeface="Roboto"/>
              <a:cs typeface="Roboto"/>
              <a:sym typeface="Roboto"/>
            </a:endParaRPr>
          </a:p>
        </p:txBody>
      </p:sp>
      <p:sp>
        <p:nvSpPr>
          <p:cNvPr id="574" name="Google Shape;574;p78"/>
          <p:cNvSpPr txBox="1"/>
          <p:nvPr/>
        </p:nvSpPr>
        <p:spPr>
          <a:xfrm>
            <a:off x="830550" y="4132541"/>
            <a:ext cx="7805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Sulfonylureas and Glinides</a:t>
            </a:r>
            <a:endParaRPr sz="3000" b="1">
              <a:solidFill>
                <a:srgbClr val="FFFF00"/>
              </a:solidFill>
              <a:latin typeface="Roboto"/>
              <a:ea typeface="Roboto"/>
              <a:cs typeface="Roboto"/>
              <a:sym typeface="Roboto"/>
            </a:endParaRPr>
          </a:p>
        </p:txBody>
      </p:sp>
      <p:sp>
        <p:nvSpPr>
          <p:cNvPr id="575" name="Google Shape;575;p78"/>
          <p:cNvSpPr txBox="1"/>
          <p:nvPr/>
        </p:nvSpPr>
        <p:spPr>
          <a:xfrm>
            <a:off x="890700" y="3403697"/>
            <a:ext cx="8046600" cy="82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Metformin</a:t>
            </a:r>
            <a:endParaRPr sz="24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576" name="Google Shape;576;p78"/>
          <p:cNvSpPr txBox="1"/>
          <p:nvPr/>
        </p:nvSpPr>
        <p:spPr>
          <a:xfrm>
            <a:off x="830550" y="4677038"/>
            <a:ext cx="8046600" cy="6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Thiazolidinediones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a:solidFill>
                <a:srgbClr val="FFFF00"/>
              </a:solidFill>
              <a:latin typeface="Roboto"/>
              <a:ea typeface="Roboto"/>
              <a:cs typeface="Roboto"/>
              <a:sym typeface="Roboto"/>
            </a:endParaRPr>
          </a:p>
        </p:txBody>
      </p:sp>
      <p:sp>
        <p:nvSpPr>
          <p:cNvPr id="577" name="Google Shape;577;p78"/>
          <p:cNvSpPr txBox="1"/>
          <p:nvPr/>
        </p:nvSpPr>
        <p:spPr>
          <a:xfrm>
            <a:off x="830550" y="535233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α-Glucosidase Inhibitors</a:t>
            </a:r>
            <a:endParaRPr sz="1800">
              <a:solidFill>
                <a:srgbClr val="FFFF00"/>
              </a:solidFill>
              <a:latin typeface="Roboto"/>
              <a:ea typeface="Roboto"/>
              <a:cs typeface="Roboto"/>
              <a:sym typeface="Roboto"/>
            </a:endParaRPr>
          </a:p>
        </p:txBody>
      </p:sp>
      <p:sp>
        <p:nvSpPr>
          <p:cNvPr id="578" name="Google Shape;578;p78"/>
          <p:cNvSpPr txBox="1"/>
          <p:nvPr/>
        </p:nvSpPr>
        <p:spPr>
          <a:xfrm>
            <a:off x="709954" y="592445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Dipeptidyl Peptidase 4 Inhibitors</a:t>
            </a:r>
            <a:endParaRPr sz="1800">
              <a:solidFill>
                <a:srgbClr val="FFFF00"/>
              </a:solidFill>
              <a:latin typeface="Roboto"/>
              <a:ea typeface="Roboto"/>
              <a:cs typeface="Roboto"/>
              <a:sym typeface="Roboto"/>
            </a:endParaRPr>
          </a:p>
        </p:txBody>
      </p:sp>
      <p:sp>
        <p:nvSpPr>
          <p:cNvPr id="579" name="Google Shape;579;p78"/>
          <p:cNvSpPr txBox="1"/>
          <p:nvPr/>
        </p:nvSpPr>
        <p:spPr>
          <a:xfrm>
            <a:off x="709954" y="649655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Sodium/Glucose Cotransporter 2 Inhibitors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79"/>
          <p:cNvPicPr preferRelativeResize="0"/>
          <p:nvPr/>
        </p:nvPicPr>
        <p:blipFill>
          <a:blip r:embed="rId3">
            <a:alphaModFix/>
          </a:blip>
          <a:stretch>
            <a:fillRect/>
          </a:stretch>
        </p:blipFill>
        <p:spPr>
          <a:xfrm>
            <a:off x="1806495" y="3002032"/>
            <a:ext cx="5743575" cy="3448050"/>
          </a:xfrm>
          <a:prstGeom prst="rect">
            <a:avLst/>
          </a:prstGeom>
          <a:noFill/>
          <a:ln>
            <a:noFill/>
          </a:ln>
        </p:spPr>
      </p:pic>
      <p:sp>
        <p:nvSpPr>
          <p:cNvPr id="585" name="Google Shape;585;p79"/>
          <p:cNvSpPr txBox="1"/>
          <p:nvPr/>
        </p:nvSpPr>
        <p:spPr>
          <a:xfrm>
            <a:off x="1530300" y="1056788"/>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Sulfonylureas and Glinides</a:t>
            </a:r>
            <a:endParaRPr>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0"/>
          <p:cNvSpPr txBox="1"/>
          <p:nvPr/>
        </p:nvSpPr>
        <p:spPr>
          <a:xfrm>
            <a:off x="572095" y="941210"/>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Sulfonylureas increase insulin secretion</a:t>
            </a:r>
            <a:endParaRPr sz="1800">
              <a:solidFill>
                <a:srgbClr val="FFFFFF"/>
              </a:solidFill>
              <a:latin typeface="Roboto"/>
              <a:ea typeface="Roboto"/>
              <a:cs typeface="Roboto"/>
              <a:sym typeface="Roboto"/>
            </a:endParaRPr>
          </a:p>
        </p:txBody>
      </p:sp>
      <p:sp>
        <p:nvSpPr>
          <p:cNvPr id="591" name="Google Shape;591;p80"/>
          <p:cNvSpPr txBox="1"/>
          <p:nvPr/>
        </p:nvSpPr>
        <p:spPr>
          <a:xfrm>
            <a:off x="572104" y="1507914"/>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currently used sulfonylureas are </a:t>
            </a:r>
            <a:r>
              <a:rPr lang="en" sz="1800">
                <a:solidFill>
                  <a:srgbClr val="FFFF00"/>
                </a:solidFill>
                <a:latin typeface="Roboto"/>
                <a:ea typeface="Roboto"/>
                <a:cs typeface="Roboto"/>
                <a:sym typeface="Roboto"/>
              </a:rPr>
              <a:t>glipizide, glimepiride, glyburide, and gliclazide</a:t>
            </a:r>
            <a:r>
              <a:rPr lang="en" sz="1800">
                <a:solidFill>
                  <a:srgbClr val="FFFFFF"/>
                </a:solidFill>
                <a:latin typeface="Roboto"/>
                <a:ea typeface="Roboto"/>
                <a:cs typeface="Roboto"/>
                <a:sym typeface="Roboto"/>
              </a:rPr>
              <a:t> (the latter is not available in the United States)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92" name="Google Shape;592;p80"/>
          <p:cNvSpPr txBox="1"/>
          <p:nvPr/>
        </p:nvSpPr>
        <p:spPr>
          <a:xfrm>
            <a:off x="572100" y="2273700"/>
            <a:ext cx="78810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Thesulfonylureas lower HbA1c on average by </a:t>
            </a:r>
            <a:r>
              <a:rPr lang="en" sz="1800">
                <a:solidFill>
                  <a:srgbClr val="FFFF00"/>
                </a:solidFill>
                <a:latin typeface="Roboto"/>
                <a:ea typeface="Roboto"/>
                <a:cs typeface="Roboto"/>
                <a:sym typeface="Roboto"/>
              </a:rPr>
              <a:t>1.0%-2.0%</a:t>
            </a:r>
            <a:r>
              <a:rPr lang="en" sz="1800">
                <a:solidFill>
                  <a:srgbClr val="FFFFFF"/>
                </a:solidFill>
                <a:latin typeface="Roboto"/>
                <a:ea typeface="Roboto"/>
                <a:cs typeface="Roboto"/>
                <a:sym typeface="Roboto"/>
              </a:rPr>
              <a:t> and can cause hypoglycemia , </a:t>
            </a:r>
            <a:r>
              <a:rPr lang="en" sz="1800">
                <a:solidFill>
                  <a:srgbClr val="FFFF00"/>
                </a:solidFill>
                <a:latin typeface="Roboto"/>
                <a:ea typeface="Roboto"/>
                <a:cs typeface="Roboto"/>
                <a:sym typeface="Roboto"/>
              </a:rPr>
              <a:t>particularly glyburide and chlorpropamide</a:t>
            </a:r>
            <a:r>
              <a:rPr lang="en" sz="1800">
                <a:solidFill>
                  <a:srgbClr val="FFFFFF"/>
                </a:solidFill>
                <a:latin typeface="Roboto"/>
                <a:ea typeface="Roboto"/>
                <a:cs typeface="Roboto"/>
                <a:sym typeface="Roboto"/>
              </a:rPr>
              <a:t> (a first-generation agent sometimes still used</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93" name="Google Shape;593;p80"/>
          <p:cNvSpPr txBox="1"/>
          <p:nvPr/>
        </p:nvSpPr>
        <p:spPr>
          <a:xfrm>
            <a:off x="572104" y="3651692"/>
            <a:ext cx="80466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As the </a:t>
            </a:r>
            <a:r>
              <a:rPr lang="en" sz="1800">
                <a:solidFill>
                  <a:srgbClr val="FFFF00"/>
                </a:solidFill>
                <a:latin typeface="Roboto"/>
                <a:ea typeface="Roboto"/>
                <a:cs typeface="Roboto"/>
                <a:sym typeface="Roboto"/>
              </a:rPr>
              <a:t>GFR declines</a:t>
            </a:r>
            <a:r>
              <a:rPr lang="en" sz="1800">
                <a:solidFill>
                  <a:srgbClr val="FFFFFF"/>
                </a:solidFill>
                <a:latin typeface="Roboto"/>
                <a:ea typeface="Roboto"/>
                <a:cs typeface="Roboto"/>
                <a:sym typeface="Roboto"/>
              </a:rPr>
              <a:t>, there is a </a:t>
            </a:r>
            <a:r>
              <a:rPr lang="en" sz="1800">
                <a:solidFill>
                  <a:srgbClr val="FFFF00"/>
                </a:solidFill>
                <a:latin typeface="Roboto"/>
                <a:ea typeface="Roboto"/>
                <a:cs typeface="Roboto"/>
                <a:sym typeface="Roboto"/>
              </a:rPr>
              <a:t>decrease in clearanc</a:t>
            </a:r>
            <a:r>
              <a:rPr lang="en" sz="1800">
                <a:solidFill>
                  <a:srgbClr val="FFFFFF"/>
                </a:solidFill>
                <a:latin typeface="Roboto"/>
                <a:ea typeface="Roboto"/>
                <a:cs typeface="Roboto"/>
                <a:sym typeface="Roboto"/>
              </a:rPr>
              <a:t>e of sulfonylureas</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and their metabolites, resulting in an </a:t>
            </a:r>
            <a:r>
              <a:rPr lang="en" sz="1800">
                <a:solidFill>
                  <a:srgbClr val="FFFF00"/>
                </a:solidFill>
                <a:latin typeface="Roboto"/>
                <a:ea typeface="Roboto"/>
                <a:cs typeface="Roboto"/>
                <a:sym typeface="Roboto"/>
              </a:rPr>
              <a:t>increased risk of hypoglycemia.</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With an </a:t>
            </a:r>
            <a:r>
              <a:rPr lang="en" sz="1800">
                <a:solidFill>
                  <a:srgbClr val="FFFF00"/>
                </a:solidFill>
                <a:latin typeface="Roboto"/>
                <a:ea typeface="Roboto"/>
                <a:cs typeface="Roboto"/>
                <a:sym typeface="Roboto"/>
              </a:rPr>
              <a:t>eGFR &lt; 60 mL/min/1.73 m2 the risk of</a:t>
            </a:r>
            <a:r>
              <a:rPr lang="en" sz="1800">
                <a:solidFill>
                  <a:srgbClr val="FFFFFF"/>
                </a:solidFill>
                <a:latin typeface="Roboto"/>
                <a:ea typeface="Roboto"/>
                <a:cs typeface="Roboto"/>
                <a:sym typeface="Roboto"/>
              </a:rPr>
              <a:t> hypoglycemia is greatly increased with </a:t>
            </a:r>
            <a:r>
              <a:rPr lang="en" sz="1800">
                <a:solidFill>
                  <a:srgbClr val="FFFF00"/>
                </a:solidFill>
                <a:latin typeface="Roboto"/>
                <a:ea typeface="Roboto"/>
                <a:cs typeface="Roboto"/>
                <a:sym typeface="Roboto"/>
              </a:rPr>
              <a:t>glyburide</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is moderately increased with glimepiride.</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594" name="Google Shape;594;p80"/>
          <p:cNvSpPr txBox="1"/>
          <p:nvPr/>
        </p:nvSpPr>
        <p:spPr>
          <a:xfrm>
            <a:off x="1006829" y="341680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1"/>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600" name="Google Shape;600;p81"/>
          <p:cNvSpPr txBox="1"/>
          <p:nvPr/>
        </p:nvSpPr>
        <p:spPr>
          <a:xfrm>
            <a:off x="638462" y="461004"/>
            <a:ext cx="8046600" cy="520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Glyburide</a:t>
            </a:r>
            <a:r>
              <a:rPr lang="en" sz="1800">
                <a:solidFill>
                  <a:srgbClr val="FFFFFF"/>
                </a:solidFill>
                <a:latin typeface="Roboto"/>
                <a:ea typeface="Roboto"/>
                <a:cs typeface="Roboto"/>
                <a:sym typeface="Roboto"/>
              </a:rPr>
              <a:t> s</a:t>
            </a:r>
            <a:r>
              <a:rPr lang="en" sz="1800">
                <a:solidFill>
                  <a:srgbClr val="FFFF00"/>
                </a:solidFill>
                <a:latin typeface="Roboto"/>
                <a:ea typeface="Roboto"/>
                <a:cs typeface="Roboto"/>
                <a:sym typeface="Roboto"/>
              </a:rPr>
              <a:t>hould not be used</a:t>
            </a:r>
            <a:r>
              <a:rPr lang="en" sz="1800">
                <a:solidFill>
                  <a:srgbClr val="FFFFFF"/>
                </a:solidFill>
                <a:latin typeface="Roboto"/>
                <a:ea typeface="Roboto"/>
                <a:cs typeface="Roboto"/>
                <a:sym typeface="Roboto"/>
              </a:rPr>
              <a:t> with an </a:t>
            </a:r>
            <a:r>
              <a:rPr lang="en" sz="1800">
                <a:solidFill>
                  <a:srgbClr val="FFFF00"/>
                </a:solidFill>
                <a:latin typeface="Roboto"/>
                <a:ea typeface="Roboto"/>
                <a:cs typeface="Roboto"/>
                <a:sym typeface="Roboto"/>
              </a:rPr>
              <a:t>eGFR &lt; 60 mL</a:t>
            </a:r>
            <a:r>
              <a:rPr lang="en" sz="1800">
                <a:solidFill>
                  <a:srgbClr val="FFFFFF"/>
                </a:solidFill>
                <a:latin typeface="Roboto"/>
                <a:ea typeface="Roboto"/>
                <a:cs typeface="Roboto"/>
                <a:sym typeface="Roboto"/>
              </a:rPr>
              <a:t>/min/1.73 m2</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Glimepiride</a:t>
            </a:r>
            <a:r>
              <a:rPr lang="en" sz="1800">
                <a:solidFill>
                  <a:srgbClr val="FFFFFF"/>
                </a:solidFill>
                <a:latin typeface="Roboto"/>
                <a:ea typeface="Roboto"/>
                <a:cs typeface="Roboto"/>
                <a:sym typeface="Roboto"/>
              </a:rPr>
              <a:t> should be used with </a:t>
            </a:r>
            <a:r>
              <a:rPr lang="en" sz="1800">
                <a:solidFill>
                  <a:srgbClr val="FFFF00"/>
                </a:solidFill>
                <a:latin typeface="Roboto"/>
                <a:ea typeface="Roboto"/>
                <a:cs typeface="Roboto"/>
                <a:sym typeface="Roboto"/>
              </a:rPr>
              <a:t>caution</a:t>
            </a:r>
            <a:r>
              <a:rPr lang="en" sz="1800">
                <a:solidFill>
                  <a:srgbClr val="FFFFFF"/>
                </a:solidFill>
                <a:latin typeface="Roboto"/>
                <a:ea typeface="Roboto"/>
                <a:cs typeface="Roboto"/>
                <a:sym typeface="Roboto"/>
              </a:rPr>
              <a:t> if the </a:t>
            </a:r>
            <a:r>
              <a:rPr lang="en" sz="1800">
                <a:solidFill>
                  <a:srgbClr val="FFFF00"/>
                </a:solidFill>
                <a:latin typeface="Roboto"/>
                <a:ea typeface="Roboto"/>
                <a:cs typeface="Roboto"/>
                <a:sym typeface="Roboto"/>
              </a:rPr>
              <a:t>eGFR is &lt; 60 mL/min/1.73 m2</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and should be </a:t>
            </a:r>
            <a:r>
              <a:rPr lang="en" sz="1800">
                <a:solidFill>
                  <a:srgbClr val="FFFF00"/>
                </a:solidFill>
                <a:latin typeface="Roboto"/>
                <a:ea typeface="Roboto"/>
                <a:cs typeface="Roboto"/>
                <a:sym typeface="Roboto"/>
              </a:rPr>
              <a:t>discontinued if eGFR is &lt; 30 mL/min/1.73 m2.</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Glipizide and gliclazide d</a:t>
            </a:r>
            <a:r>
              <a:rPr lang="en" sz="1800">
                <a:solidFill>
                  <a:srgbClr val="FFFFFF"/>
                </a:solidFill>
                <a:latin typeface="Roboto"/>
                <a:ea typeface="Roboto"/>
                <a:cs typeface="Roboto"/>
                <a:sym typeface="Roboto"/>
              </a:rPr>
              <a:t>o not have active metabolites that are cleared by the kidney, so dose </a:t>
            </a:r>
            <a:r>
              <a:rPr lang="en" sz="1800">
                <a:solidFill>
                  <a:srgbClr val="FFFF00"/>
                </a:solidFill>
                <a:latin typeface="Roboto"/>
                <a:ea typeface="Roboto"/>
                <a:cs typeface="Roboto"/>
                <a:sym typeface="Roboto"/>
              </a:rPr>
              <a:t>adjustments are not needed</a:t>
            </a:r>
            <a:r>
              <a:rPr lang="en" sz="1800">
                <a:solidFill>
                  <a:srgbClr val="FFFFFF"/>
                </a:solidFill>
                <a:latin typeface="Roboto"/>
                <a:ea typeface="Roboto"/>
                <a:cs typeface="Roboto"/>
                <a:sym typeface="Roboto"/>
              </a:rPr>
              <a:t>; however, </a:t>
            </a:r>
            <a:r>
              <a:rPr lang="en" sz="1800">
                <a:solidFill>
                  <a:srgbClr val="FFFF00"/>
                </a:solidFill>
                <a:latin typeface="Roboto"/>
                <a:ea typeface="Roboto"/>
                <a:cs typeface="Roboto"/>
                <a:sym typeface="Roboto"/>
              </a:rPr>
              <a:t>caution</a:t>
            </a:r>
            <a:r>
              <a:rPr lang="en" sz="1800">
                <a:solidFill>
                  <a:srgbClr val="FFFFFF"/>
                </a:solidFill>
                <a:latin typeface="Roboto"/>
                <a:ea typeface="Roboto"/>
                <a:cs typeface="Roboto"/>
                <a:sym typeface="Roboto"/>
              </a:rPr>
              <a:t> is still needed and it has been </a:t>
            </a:r>
            <a:r>
              <a:rPr lang="en" sz="1800">
                <a:solidFill>
                  <a:srgbClr val="FFFF00"/>
                </a:solidFill>
                <a:latin typeface="Roboto"/>
                <a:ea typeface="Roboto"/>
                <a:cs typeface="Roboto"/>
                <a:sym typeface="Roboto"/>
              </a:rPr>
              <a:t>recommended that gliclazide not be used when the eGFR is &lt;40 mL/min/1.73 m2</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601" name="Google Shape;601;p81"/>
          <p:cNvSpPr txBox="1"/>
          <p:nvPr/>
        </p:nvSpPr>
        <p:spPr>
          <a:xfrm>
            <a:off x="638454" y="3416808"/>
            <a:ext cx="80466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Nateglinide and repaglinide (“glinides</a:t>
            </a:r>
            <a:r>
              <a:rPr lang="en" sz="1800">
                <a:solidFill>
                  <a:srgbClr val="FFFFFF"/>
                </a:solidFill>
                <a:latin typeface="Roboto"/>
                <a:ea typeface="Roboto"/>
                <a:cs typeface="Roboto"/>
                <a:sym typeface="Roboto"/>
              </a:rPr>
              <a:t>”) also increase insulin secretion and can cause hypoglycemia but </a:t>
            </a:r>
            <a:r>
              <a:rPr lang="en" sz="1800">
                <a:solidFill>
                  <a:srgbClr val="FFFF00"/>
                </a:solidFill>
                <a:latin typeface="Roboto"/>
                <a:ea typeface="Roboto"/>
                <a:cs typeface="Roboto"/>
                <a:sym typeface="Roboto"/>
              </a:rPr>
              <a:t>generally are much less potent than sulfonylureas.</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Glucose must be present</a:t>
            </a:r>
            <a:r>
              <a:rPr lang="en" sz="1800">
                <a:solidFill>
                  <a:srgbClr val="FFFFFF"/>
                </a:solidFill>
                <a:latin typeface="Roboto"/>
                <a:ea typeface="Roboto"/>
                <a:cs typeface="Roboto"/>
                <a:sym typeface="Roboto"/>
              </a:rPr>
              <a:t> for them to work, and they themselves have a </a:t>
            </a:r>
            <a:r>
              <a:rPr lang="en" sz="1800">
                <a:solidFill>
                  <a:srgbClr val="FFFF00"/>
                </a:solidFill>
                <a:latin typeface="Roboto"/>
                <a:ea typeface="Roboto"/>
                <a:cs typeface="Roboto"/>
                <a:sym typeface="Roboto"/>
              </a:rPr>
              <a:t>short half-life and</a:t>
            </a:r>
            <a:r>
              <a:rPr lang="en" sz="1800">
                <a:solidFill>
                  <a:srgbClr val="FFFFFF"/>
                </a:solidFill>
                <a:latin typeface="Roboto"/>
                <a:ea typeface="Roboto"/>
                <a:cs typeface="Roboto"/>
                <a:sym typeface="Roboto"/>
              </a:rPr>
              <a:t> cause a quick insulin release of short duration;therefore, they should be given </a:t>
            </a:r>
            <a:r>
              <a:rPr lang="en" sz="1800">
                <a:solidFill>
                  <a:srgbClr val="FFFF00"/>
                </a:solidFill>
                <a:latin typeface="Roboto"/>
                <a:ea typeface="Roboto"/>
                <a:cs typeface="Roboto"/>
                <a:sym typeface="Roboto"/>
              </a:rPr>
              <a:t>before each meal.</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567624" y="1583939"/>
            <a:ext cx="9204900" cy="10368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a:solidFill>
                  <a:schemeClr val="accent6"/>
                </a:solidFill>
              </a:rPr>
              <a:t>A comprehensive approach is needed for CKD patients, which includes the following steps:</a:t>
            </a:r>
            <a:endParaRPr>
              <a:solidFill>
                <a:schemeClr val="accent6"/>
              </a:solidFill>
            </a:endParaRPr>
          </a:p>
        </p:txBody>
      </p:sp>
      <p:sp>
        <p:nvSpPr>
          <p:cNvPr id="128" name="Google Shape;128;p19"/>
          <p:cNvSpPr txBox="1"/>
          <p:nvPr/>
        </p:nvSpPr>
        <p:spPr>
          <a:xfrm>
            <a:off x="858438" y="2856816"/>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Self-Management Education</a:t>
            </a:r>
            <a:endParaRPr sz="2200">
              <a:solidFill>
                <a:srgbClr val="EFEFEF"/>
              </a:solidFill>
              <a:latin typeface="Roboto"/>
              <a:ea typeface="Roboto"/>
              <a:cs typeface="Roboto"/>
              <a:sym typeface="Roboto"/>
            </a:endParaRPr>
          </a:p>
        </p:txBody>
      </p:sp>
      <p:sp>
        <p:nvSpPr>
          <p:cNvPr id="129" name="Google Shape;129;p19"/>
          <p:cNvSpPr txBox="1"/>
          <p:nvPr/>
        </p:nvSpPr>
        <p:spPr>
          <a:xfrm>
            <a:off x="858454" y="3501814"/>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Dietary and Lifestyle Management</a:t>
            </a:r>
            <a:endParaRPr sz="2200">
              <a:solidFill>
                <a:srgbClr val="EFEFEF"/>
              </a:solidFill>
              <a:latin typeface="Roboto"/>
              <a:ea typeface="Roboto"/>
              <a:cs typeface="Roboto"/>
              <a:sym typeface="Roboto"/>
            </a:endParaRPr>
          </a:p>
        </p:txBody>
      </p:sp>
      <p:sp>
        <p:nvSpPr>
          <p:cNvPr id="130" name="Google Shape;130;p19"/>
          <p:cNvSpPr txBox="1"/>
          <p:nvPr/>
        </p:nvSpPr>
        <p:spPr>
          <a:xfrm>
            <a:off x="858454" y="4146833"/>
            <a:ext cx="80466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FFFF00"/>
              </a:buClr>
              <a:buSzPts val="3000"/>
              <a:buFont typeface="Roboto"/>
              <a:buChar char="●"/>
            </a:pPr>
            <a:r>
              <a:rPr lang="en" sz="3000" b="1">
                <a:solidFill>
                  <a:srgbClr val="FFFF00"/>
                </a:solidFill>
                <a:latin typeface="Roboto"/>
                <a:ea typeface="Roboto"/>
                <a:cs typeface="Roboto"/>
                <a:sym typeface="Roboto"/>
              </a:rPr>
              <a:t>Glycemic Treatment</a:t>
            </a:r>
            <a:endParaRPr sz="3000" b="1">
              <a:solidFill>
                <a:srgbClr val="FFFF00"/>
              </a:solidFill>
              <a:latin typeface="Roboto"/>
              <a:ea typeface="Roboto"/>
              <a:cs typeface="Roboto"/>
              <a:sym typeface="Roboto"/>
            </a:endParaRPr>
          </a:p>
        </p:txBody>
      </p:sp>
      <p:sp>
        <p:nvSpPr>
          <p:cNvPr id="131" name="Google Shape;131;p19"/>
          <p:cNvSpPr txBox="1"/>
          <p:nvPr/>
        </p:nvSpPr>
        <p:spPr>
          <a:xfrm>
            <a:off x="858454" y="5180910"/>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Renin-Angiotensin System Inhibition</a:t>
            </a:r>
            <a:endParaRPr sz="2200">
              <a:solidFill>
                <a:srgbClr val="EFEFEF"/>
              </a:solidFill>
              <a:latin typeface="Roboto"/>
              <a:ea typeface="Roboto"/>
              <a:cs typeface="Roboto"/>
              <a:sym typeface="Roboto"/>
            </a:endParaRPr>
          </a:p>
        </p:txBody>
      </p:sp>
      <p:sp>
        <p:nvSpPr>
          <p:cNvPr id="132" name="Google Shape;132;p19"/>
          <p:cNvSpPr txBox="1"/>
          <p:nvPr/>
        </p:nvSpPr>
        <p:spPr>
          <a:xfrm>
            <a:off x="858454" y="5808173"/>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Antiplatelet Therapy</a:t>
            </a:r>
            <a:endParaRPr sz="2200">
              <a:solidFill>
                <a:srgbClr val="EFEFEF"/>
              </a:solidFill>
              <a:latin typeface="Roboto"/>
              <a:ea typeface="Roboto"/>
              <a:cs typeface="Roboto"/>
              <a:sym typeface="Roboto"/>
            </a:endParaRPr>
          </a:p>
        </p:txBody>
      </p:sp>
      <p:pic>
        <p:nvPicPr>
          <p:cNvPr id="133" name="Google Shape;133;p19"/>
          <p:cNvPicPr preferRelativeResize="0"/>
          <p:nvPr/>
        </p:nvPicPr>
        <p:blipFill>
          <a:blip r:embed="rId3">
            <a:alphaModFix/>
          </a:blip>
          <a:stretch>
            <a:fillRect/>
          </a:stretch>
        </p:blipFill>
        <p:spPr>
          <a:xfrm>
            <a:off x="5943564" y="2030560"/>
            <a:ext cx="3969149" cy="5362249"/>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2"/>
          <p:cNvSpPr txBox="1"/>
          <p:nvPr/>
        </p:nvSpPr>
        <p:spPr>
          <a:xfrm>
            <a:off x="628767" y="1767404"/>
            <a:ext cx="8046600" cy="492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FFFF00"/>
                </a:solidFill>
                <a:latin typeface="Roboto"/>
                <a:ea typeface="Roboto"/>
                <a:cs typeface="Roboto"/>
                <a:sym typeface="Roboto"/>
              </a:rPr>
              <a:t>Nateglinide</a:t>
            </a:r>
            <a:r>
              <a:rPr lang="en" sz="1800">
                <a:solidFill>
                  <a:srgbClr val="FFFFFF"/>
                </a:solidFill>
                <a:latin typeface="Roboto"/>
                <a:ea typeface="Roboto"/>
                <a:cs typeface="Roboto"/>
                <a:sym typeface="Roboto"/>
              </a:rPr>
              <a:t> has an active metabolite that accumulates in CKD and should </a:t>
            </a:r>
            <a:r>
              <a:rPr lang="en" sz="1800">
                <a:solidFill>
                  <a:srgbClr val="FFFF00"/>
                </a:solidFill>
                <a:latin typeface="Roboto"/>
                <a:ea typeface="Roboto"/>
                <a:cs typeface="Roboto"/>
                <a:sym typeface="Roboto"/>
              </a:rPr>
              <a:t>not be used with an eGFR &lt; 60 mL/min/1.73 m2</a:t>
            </a:r>
            <a:r>
              <a:rPr lang="en" sz="1800">
                <a:solidFill>
                  <a:srgbClr val="FFFFFF"/>
                </a:solidFill>
                <a:latin typeface="Roboto"/>
                <a:ea typeface="Roboto"/>
                <a:cs typeface="Roboto"/>
                <a:sym typeface="Roboto"/>
              </a:rPr>
              <a:t>. Because this active metabolite is cleared by hemodialysis,however, it is </a:t>
            </a:r>
            <a:r>
              <a:rPr lang="en" sz="1800">
                <a:solidFill>
                  <a:srgbClr val="FFFF00"/>
                </a:solidFill>
                <a:latin typeface="Roboto"/>
                <a:ea typeface="Roboto"/>
                <a:cs typeface="Roboto"/>
                <a:sym typeface="Roboto"/>
              </a:rPr>
              <a:t>possible to use nateglinide in patients on dialysis.</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b="1">
                <a:solidFill>
                  <a:srgbClr val="FFFF00"/>
                </a:solidFill>
                <a:latin typeface="Roboto"/>
                <a:ea typeface="Roboto"/>
                <a:cs typeface="Roboto"/>
                <a:sym typeface="Roboto"/>
              </a:rPr>
              <a:t>Repaglinide</a:t>
            </a:r>
            <a:r>
              <a:rPr lang="en" sz="1800">
                <a:solidFill>
                  <a:srgbClr val="FFFFFF"/>
                </a:solidFill>
                <a:latin typeface="Roboto"/>
                <a:ea typeface="Roboto"/>
                <a:cs typeface="Roboto"/>
                <a:sym typeface="Roboto"/>
              </a:rPr>
              <a:t> is not cleared by the kidney and appears to be safe to use in CKD. However,with an </a:t>
            </a:r>
            <a:r>
              <a:rPr lang="en" sz="1800">
                <a:solidFill>
                  <a:srgbClr val="FFFF00"/>
                </a:solidFill>
                <a:latin typeface="Roboto"/>
                <a:ea typeface="Roboto"/>
                <a:cs typeface="Roboto"/>
                <a:sym typeface="Roboto"/>
              </a:rPr>
              <a:t>eGFR &lt; 30 mL/min/1.73 m2</a:t>
            </a:r>
            <a:r>
              <a:rPr lang="en" sz="1800">
                <a:solidFill>
                  <a:srgbClr val="FFFFFF"/>
                </a:solidFill>
                <a:latin typeface="Roboto"/>
                <a:ea typeface="Roboto"/>
                <a:cs typeface="Roboto"/>
                <a:sym typeface="Roboto"/>
              </a:rPr>
              <a:t> , the </a:t>
            </a:r>
            <a:r>
              <a:rPr lang="en" sz="1800">
                <a:solidFill>
                  <a:srgbClr val="FFFF00"/>
                </a:solidFill>
                <a:latin typeface="Roboto"/>
                <a:ea typeface="Roboto"/>
                <a:cs typeface="Roboto"/>
                <a:sym typeface="Roboto"/>
              </a:rPr>
              <a:t>lowest dose (0.5 mg) with</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slow titration</a:t>
            </a:r>
            <a:r>
              <a:rPr lang="en" sz="1800">
                <a:solidFill>
                  <a:srgbClr val="FFFFFF"/>
                </a:solidFill>
                <a:latin typeface="Roboto"/>
                <a:ea typeface="Roboto"/>
                <a:cs typeface="Roboto"/>
                <a:sym typeface="Roboto"/>
              </a:rPr>
              <a:t> up should be carried out to </a:t>
            </a:r>
            <a:r>
              <a:rPr lang="en" sz="1800">
                <a:solidFill>
                  <a:srgbClr val="FFFF00"/>
                </a:solidFill>
                <a:latin typeface="Roboto"/>
                <a:ea typeface="Roboto"/>
                <a:cs typeface="Roboto"/>
                <a:sym typeface="Roboto"/>
              </a:rPr>
              <a:t>avoid hypoglycemia.</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3"/>
          <p:cNvSpPr txBox="1"/>
          <p:nvPr/>
        </p:nvSpPr>
        <p:spPr>
          <a:xfrm>
            <a:off x="890853" y="710152"/>
            <a:ext cx="4377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rPr>
              <a:t>Injectable Medications</a:t>
            </a:r>
            <a:endParaRPr sz="3000">
              <a:solidFill>
                <a:srgbClr val="FFFF00"/>
              </a:solidFill>
            </a:endParaRPr>
          </a:p>
        </p:txBody>
      </p:sp>
      <p:sp>
        <p:nvSpPr>
          <p:cNvPr id="612" name="Google Shape;612;p83"/>
          <p:cNvSpPr txBox="1"/>
          <p:nvPr/>
        </p:nvSpPr>
        <p:spPr>
          <a:xfrm flipH="1">
            <a:off x="1011308" y="1356650"/>
            <a:ext cx="1569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rPr>
              <a:t>Insulin</a:t>
            </a:r>
            <a:endParaRPr sz="1800">
              <a:solidFill>
                <a:srgbClr val="FFFF00"/>
              </a:solidFill>
            </a:endParaRPr>
          </a:p>
        </p:txBody>
      </p:sp>
      <p:sp>
        <p:nvSpPr>
          <p:cNvPr id="613" name="Google Shape;613;p83"/>
          <p:cNvSpPr txBox="1"/>
          <p:nvPr/>
        </p:nvSpPr>
        <p:spPr>
          <a:xfrm>
            <a:off x="1011300" y="1820450"/>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Glucagon-like Peptide 1 Receptor Agonists</a:t>
            </a:r>
            <a:endParaRPr sz="1800">
              <a:solidFill>
                <a:srgbClr val="FFFF00"/>
              </a:solidFill>
              <a:latin typeface="Roboto"/>
              <a:ea typeface="Roboto"/>
              <a:cs typeface="Roboto"/>
              <a:sym typeface="Roboto"/>
            </a:endParaRPr>
          </a:p>
        </p:txBody>
      </p:sp>
      <p:sp>
        <p:nvSpPr>
          <p:cNvPr id="614" name="Google Shape;614;p83"/>
          <p:cNvSpPr txBox="1"/>
          <p:nvPr/>
        </p:nvSpPr>
        <p:spPr>
          <a:xfrm>
            <a:off x="890850" y="2421350"/>
            <a:ext cx="792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Oral agents:</a:t>
            </a:r>
            <a:endParaRPr sz="3000" b="1">
              <a:solidFill>
                <a:srgbClr val="FFFF00"/>
              </a:solidFill>
              <a:latin typeface="Roboto"/>
              <a:ea typeface="Roboto"/>
              <a:cs typeface="Roboto"/>
              <a:sym typeface="Roboto"/>
            </a:endParaRPr>
          </a:p>
        </p:txBody>
      </p:sp>
      <p:sp>
        <p:nvSpPr>
          <p:cNvPr id="615" name="Google Shape;615;p83"/>
          <p:cNvSpPr txBox="1"/>
          <p:nvPr/>
        </p:nvSpPr>
        <p:spPr>
          <a:xfrm>
            <a:off x="830550" y="4132541"/>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Sulfonylureas and Glinides</a:t>
            </a:r>
            <a:endParaRPr sz="1800">
              <a:solidFill>
                <a:srgbClr val="FFFF00"/>
              </a:solidFill>
              <a:latin typeface="Roboto"/>
              <a:ea typeface="Roboto"/>
              <a:cs typeface="Roboto"/>
              <a:sym typeface="Roboto"/>
            </a:endParaRPr>
          </a:p>
        </p:txBody>
      </p:sp>
      <p:sp>
        <p:nvSpPr>
          <p:cNvPr id="616" name="Google Shape;616;p83"/>
          <p:cNvSpPr txBox="1"/>
          <p:nvPr/>
        </p:nvSpPr>
        <p:spPr>
          <a:xfrm>
            <a:off x="890700" y="3403697"/>
            <a:ext cx="8046600" cy="82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Metformin</a:t>
            </a:r>
            <a:endParaRPr sz="24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617" name="Google Shape;617;p83"/>
          <p:cNvSpPr txBox="1"/>
          <p:nvPr/>
        </p:nvSpPr>
        <p:spPr>
          <a:xfrm>
            <a:off x="830550" y="4677038"/>
            <a:ext cx="8046600" cy="85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Thiazolidinediones</a:t>
            </a:r>
            <a:endParaRPr sz="3000" b="1">
              <a:solidFill>
                <a:srgbClr val="FFFF00"/>
              </a:solidFill>
              <a:latin typeface="Roboto"/>
              <a:ea typeface="Roboto"/>
              <a:cs typeface="Roboto"/>
              <a:sym typeface="Roboto"/>
            </a:endParaRPr>
          </a:p>
          <a:p>
            <a:pPr marL="0" lvl="0" indent="0" algn="l" rtl="0">
              <a:spcBef>
                <a:spcPts val="0"/>
              </a:spcBef>
              <a:spcAft>
                <a:spcPts val="0"/>
              </a:spcAft>
              <a:buNone/>
            </a:pPr>
            <a:endParaRPr>
              <a:solidFill>
                <a:srgbClr val="FFFF00"/>
              </a:solidFill>
              <a:latin typeface="Roboto"/>
              <a:ea typeface="Roboto"/>
              <a:cs typeface="Roboto"/>
              <a:sym typeface="Roboto"/>
            </a:endParaRPr>
          </a:p>
        </p:txBody>
      </p:sp>
      <p:sp>
        <p:nvSpPr>
          <p:cNvPr id="618" name="Google Shape;618;p83"/>
          <p:cNvSpPr txBox="1"/>
          <p:nvPr/>
        </p:nvSpPr>
        <p:spPr>
          <a:xfrm>
            <a:off x="830550" y="535233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α-Glucosidase Inhibitors</a:t>
            </a:r>
            <a:endParaRPr sz="1800">
              <a:solidFill>
                <a:srgbClr val="FFFF00"/>
              </a:solidFill>
              <a:latin typeface="Roboto"/>
              <a:ea typeface="Roboto"/>
              <a:cs typeface="Roboto"/>
              <a:sym typeface="Roboto"/>
            </a:endParaRPr>
          </a:p>
        </p:txBody>
      </p:sp>
      <p:sp>
        <p:nvSpPr>
          <p:cNvPr id="619" name="Google Shape;619;p83"/>
          <p:cNvSpPr txBox="1"/>
          <p:nvPr/>
        </p:nvSpPr>
        <p:spPr>
          <a:xfrm>
            <a:off x="709954" y="592445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Dipeptidyl Peptidase 4 Inhibitors</a:t>
            </a:r>
            <a:endParaRPr sz="1800">
              <a:solidFill>
                <a:srgbClr val="FFFF00"/>
              </a:solidFill>
              <a:latin typeface="Roboto"/>
              <a:ea typeface="Roboto"/>
              <a:cs typeface="Roboto"/>
              <a:sym typeface="Roboto"/>
            </a:endParaRPr>
          </a:p>
        </p:txBody>
      </p:sp>
      <p:sp>
        <p:nvSpPr>
          <p:cNvPr id="620" name="Google Shape;620;p83"/>
          <p:cNvSpPr txBox="1"/>
          <p:nvPr/>
        </p:nvSpPr>
        <p:spPr>
          <a:xfrm>
            <a:off x="709954" y="649655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Sodium/Glucose Cotransporter 2 Inhibitors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4"/>
          <p:cNvSpPr txBox="1"/>
          <p:nvPr/>
        </p:nvSpPr>
        <p:spPr>
          <a:xfrm>
            <a:off x="659341" y="887523"/>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thiazolidinediones (</a:t>
            </a:r>
            <a:r>
              <a:rPr lang="en" sz="1800">
                <a:solidFill>
                  <a:srgbClr val="FFFF00"/>
                </a:solidFill>
                <a:latin typeface="Roboto"/>
                <a:ea typeface="Roboto"/>
                <a:cs typeface="Roboto"/>
                <a:sym typeface="Roboto"/>
              </a:rPr>
              <a:t>pioglitazone and rosiglitazone)</a:t>
            </a:r>
            <a:r>
              <a:rPr lang="en" sz="1800">
                <a:solidFill>
                  <a:srgbClr val="FFFFFF"/>
                </a:solidFill>
                <a:latin typeface="Roboto"/>
                <a:ea typeface="Roboto"/>
                <a:cs typeface="Roboto"/>
                <a:sym typeface="Roboto"/>
              </a:rPr>
              <a:t> increase </a:t>
            </a:r>
            <a:r>
              <a:rPr lang="en" sz="1800">
                <a:solidFill>
                  <a:srgbClr val="FFFF00"/>
                </a:solidFill>
                <a:latin typeface="Roboto"/>
                <a:ea typeface="Roboto"/>
                <a:cs typeface="Roboto"/>
                <a:sym typeface="Roboto"/>
              </a:rPr>
              <a:t>insulin</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sensitivity</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do not cause hypoglycemia</a:t>
            </a:r>
            <a:r>
              <a:rPr lang="en" sz="1800">
                <a:solidFill>
                  <a:srgbClr val="FFFFFF"/>
                </a:solidFill>
                <a:latin typeface="Roboto"/>
                <a:ea typeface="Roboto"/>
                <a:cs typeface="Roboto"/>
                <a:sym typeface="Roboto"/>
              </a:rPr>
              <a:t>,and lower </a:t>
            </a:r>
            <a:r>
              <a:rPr lang="en" sz="1800">
                <a:solidFill>
                  <a:srgbClr val="FFFF00"/>
                </a:solidFill>
                <a:latin typeface="Roboto"/>
                <a:ea typeface="Roboto"/>
                <a:cs typeface="Roboto"/>
                <a:sym typeface="Roboto"/>
              </a:rPr>
              <a:t>HbA1c levels by 0.5%-1.4%.</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626" name="Google Shape;626;p84"/>
          <p:cNvSpPr txBox="1"/>
          <p:nvPr/>
        </p:nvSpPr>
        <p:spPr>
          <a:xfrm>
            <a:off x="751060" y="2070143"/>
            <a:ext cx="8046600" cy="632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Fluid retention</a:t>
            </a:r>
            <a:r>
              <a:rPr lang="en" sz="1800">
                <a:solidFill>
                  <a:srgbClr val="FFFFFF"/>
                </a:solidFill>
                <a:latin typeface="Roboto"/>
                <a:ea typeface="Roboto"/>
                <a:cs typeface="Roboto"/>
                <a:sym typeface="Roboto"/>
              </a:rPr>
              <a:t> can be a major side effect, so they should not be used in </a:t>
            </a:r>
            <a:r>
              <a:rPr lang="en" sz="1800">
                <a:solidFill>
                  <a:srgbClr val="FFFF00"/>
                </a:solidFill>
                <a:latin typeface="Roboto"/>
                <a:ea typeface="Roboto"/>
                <a:cs typeface="Roboto"/>
                <a:sym typeface="Roboto"/>
              </a:rPr>
              <a:t>advanced heart failure</a:t>
            </a:r>
            <a:r>
              <a:rPr lang="en" sz="1800">
                <a:solidFill>
                  <a:srgbClr val="FFFFFF"/>
                </a:solidFill>
                <a:latin typeface="Roboto"/>
                <a:ea typeface="Roboto"/>
                <a:cs typeface="Roboto"/>
                <a:sym typeface="Roboto"/>
              </a:rPr>
              <a:t>. Because they have been associated with increased </a:t>
            </a:r>
            <a:r>
              <a:rPr lang="en" sz="1800">
                <a:solidFill>
                  <a:srgbClr val="FFFF00"/>
                </a:solidFill>
                <a:latin typeface="Roboto"/>
                <a:ea typeface="Roboto"/>
                <a:cs typeface="Roboto"/>
                <a:sym typeface="Roboto"/>
              </a:rPr>
              <a:t>fracture</a:t>
            </a:r>
            <a:r>
              <a:rPr lang="en" sz="1800">
                <a:solidFill>
                  <a:srgbClr val="FFFFFF"/>
                </a:solidFill>
                <a:latin typeface="Roboto"/>
                <a:ea typeface="Roboto"/>
                <a:cs typeface="Roboto"/>
                <a:sym typeface="Roboto"/>
              </a:rPr>
              <a:t> rates and </a:t>
            </a:r>
            <a:r>
              <a:rPr lang="en" sz="1800">
                <a:solidFill>
                  <a:srgbClr val="FFFF00"/>
                </a:solidFill>
                <a:latin typeface="Roboto"/>
                <a:ea typeface="Roboto"/>
                <a:cs typeface="Roboto"/>
                <a:sym typeface="Roboto"/>
              </a:rPr>
              <a:t>bone loss</a:t>
            </a:r>
            <a:r>
              <a:rPr lang="en" sz="1800">
                <a:solidFill>
                  <a:srgbClr val="FFFFFF"/>
                </a:solidFill>
                <a:latin typeface="Roboto"/>
                <a:ea typeface="Roboto"/>
                <a:cs typeface="Roboto"/>
                <a:sym typeface="Roboto"/>
              </a:rPr>
              <a:t>, their use in patients with </a:t>
            </a:r>
            <a:r>
              <a:rPr lang="en" sz="1800">
                <a:solidFill>
                  <a:srgbClr val="FFFF00"/>
                </a:solidFill>
                <a:latin typeface="Roboto"/>
                <a:ea typeface="Roboto"/>
                <a:cs typeface="Roboto"/>
                <a:sym typeface="Roboto"/>
              </a:rPr>
              <a:t>renal osteodystrophy requires further study.</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Thiazolidinediones are </a:t>
            </a:r>
            <a:r>
              <a:rPr lang="en" sz="1800">
                <a:solidFill>
                  <a:srgbClr val="FFFF00"/>
                </a:solidFill>
                <a:latin typeface="Roboto"/>
                <a:ea typeface="Roboto"/>
                <a:cs typeface="Roboto"/>
                <a:sym typeface="Roboto"/>
              </a:rPr>
              <a:t>not cleared by the kidney</a:t>
            </a:r>
            <a:r>
              <a:rPr lang="en" sz="1800">
                <a:solidFill>
                  <a:srgbClr val="FFFFFF"/>
                </a:solidFill>
                <a:latin typeface="Roboto"/>
                <a:ea typeface="Roboto"/>
                <a:cs typeface="Roboto"/>
                <a:sym typeface="Roboto"/>
              </a:rPr>
              <a:t>, and they can be used in CKD, so no </a:t>
            </a:r>
            <a:r>
              <a:rPr lang="en" sz="1800">
                <a:solidFill>
                  <a:srgbClr val="FFFF00"/>
                </a:solidFill>
                <a:latin typeface="Roboto"/>
                <a:ea typeface="Roboto"/>
                <a:cs typeface="Roboto"/>
                <a:sym typeface="Roboto"/>
              </a:rPr>
              <a:t>dose adjustment</a:t>
            </a:r>
            <a:r>
              <a:rPr lang="en" sz="1800">
                <a:solidFill>
                  <a:srgbClr val="FFFFFF"/>
                </a:solidFill>
                <a:latin typeface="Roboto"/>
                <a:ea typeface="Roboto"/>
                <a:cs typeface="Roboto"/>
                <a:sym typeface="Roboto"/>
              </a:rPr>
              <a:t> is needed. An earlier restriction of use of </a:t>
            </a:r>
            <a:r>
              <a:rPr lang="en" sz="1800">
                <a:solidFill>
                  <a:srgbClr val="FFFF00"/>
                </a:solidFill>
                <a:latin typeface="Roboto"/>
                <a:ea typeface="Roboto"/>
                <a:cs typeface="Roboto"/>
                <a:sym typeface="Roboto"/>
              </a:rPr>
              <a:t>rosiglitazone</a:t>
            </a:r>
            <a:r>
              <a:rPr lang="en" sz="1800">
                <a:solidFill>
                  <a:srgbClr val="FFFFFF"/>
                </a:solidFill>
                <a:latin typeface="Roboto"/>
                <a:ea typeface="Roboto"/>
                <a:cs typeface="Roboto"/>
                <a:sym typeface="Roboto"/>
              </a:rPr>
              <a:t> by the FDA based on studies linking it to increased </a:t>
            </a:r>
            <a:r>
              <a:rPr lang="en" sz="1800">
                <a:solidFill>
                  <a:srgbClr val="FFFF00"/>
                </a:solidFill>
                <a:latin typeface="Roboto"/>
                <a:ea typeface="Roboto"/>
                <a:cs typeface="Roboto"/>
                <a:sym typeface="Roboto"/>
              </a:rPr>
              <a:t>ischemic</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heart</a:t>
            </a:r>
            <a:r>
              <a:rPr lang="en" sz="1800">
                <a:solidFill>
                  <a:srgbClr val="FFFFFF"/>
                </a:solidFill>
                <a:latin typeface="Roboto"/>
                <a:ea typeface="Roboto"/>
                <a:cs typeface="Roboto"/>
                <a:sym typeface="Roboto"/>
              </a:rPr>
              <a:t> disease was </a:t>
            </a:r>
            <a:r>
              <a:rPr lang="en" sz="1800">
                <a:solidFill>
                  <a:srgbClr val="FFFF00"/>
                </a:solidFill>
                <a:latin typeface="Roboto"/>
                <a:ea typeface="Roboto"/>
                <a:cs typeface="Roboto"/>
                <a:sym typeface="Roboto"/>
              </a:rPr>
              <a:t>removed in 2014</a:t>
            </a:r>
            <a:r>
              <a:rPr lang="en" sz="1800">
                <a:solidFill>
                  <a:srgbClr val="FFFFFF"/>
                </a:solidFill>
                <a:latin typeface="Roboto"/>
                <a:ea typeface="Roboto"/>
                <a:cs typeface="Roboto"/>
                <a:sym typeface="Roboto"/>
              </a:rPr>
              <a:t> because subsequent analyses did not support these findings. Also, although some studies reported an association between </a:t>
            </a:r>
            <a:r>
              <a:rPr lang="en" sz="1800">
                <a:solidFill>
                  <a:srgbClr val="FFFF00"/>
                </a:solidFill>
                <a:latin typeface="Roboto"/>
                <a:ea typeface="Roboto"/>
                <a:cs typeface="Roboto"/>
                <a:sym typeface="Roboto"/>
              </a:rPr>
              <a:t>pioglitazone and bladder cancer,</a:t>
            </a:r>
            <a:r>
              <a:rPr lang="en" sz="1800">
                <a:solidFill>
                  <a:srgbClr val="FFFFFF"/>
                </a:solidFill>
                <a:latin typeface="Roboto"/>
                <a:ea typeface="Roboto"/>
                <a:cs typeface="Roboto"/>
                <a:sym typeface="Roboto"/>
              </a:rPr>
              <a:t> subsequent analyses failed to support this.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627" name="Google Shape;627;p84"/>
          <p:cNvSpPr txBox="1"/>
          <p:nvPr/>
        </p:nvSpPr>
        <p:spPr>
          <a:xfrm>
            <a:off x="659354" y="6250656"/>
            <a:ext cx="8046600" cy="156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FFFF"/>
                </a:solidFill>
                <a:latin typeface="Roboto"/>
                <a:ea typeface="Roboto"/>
                <a:cs typeface="Roboto"/>
                <a:sym typeface="Roboto"/>
              </a:rPr>
              <a:t>some </a:t>
            </a:r>
            <a:r>
              <a:rPr lang="en" sz="2400" b="1">
                <a:solidFill>
                  <a:srgbClr val="FFFF00"/>
                </a:solidFill>
                <a:latin typeface="Roboto"/>
                <a:ea typeface="Roboto"/>
                <a:cs typeface="Roboto"/>
                <a:sym typeface="Roboto"/>
              </a:rPr>
              <a:t>retrospective cohort studies</a:t>
            </a:r>
            <a:r>
              <a:rPr lang="en" sz="2400" b="1">
                <a:solidFill>
                  <a:srgbClr val="FFFFFF"/>
                </a:solidFill>
                <a:latin typeface="Roboto"/>
                <a:ea typeface="Roboto"/>
                <a:cs typeface="Roboto"/>
                <a:sym typeface="Roboto"/>
              </a:rPr>
              <a:t> showed </a:t>
            </a:r>
            <a:r>
              <a:rPr lang="en" sz="2400" b="1">
                <a:solidFill>
                  <a:srgbClr val="FFFF00"/>
                </a:solidFill>
                <a:latin typeface="Roboto"/>
                <a:ea typeface="Roboto"/>
                <a:cs typeface="Roboto"/>
                <a:sym typeface="Roboto"/>
              </a:rPr>
              <a:t>both cardiovascular and kidney</a:t>
            </a:r>
            <a:r>
              <a:rPr lang="en" sz="2400" b="1">
                <a:solidFill>
                  <a:srgbClr val="FFFFFF"/>
                </a:solidFill>
                <a:latin typeface="Roboto"/>
                <a:ea typeface="Roboto"/>
                <a:cs typeface="Roboto"/>
                <a:sym typeface="Roboto"/>
              </a:rPr>
              <a:t> outcome benefits with use of thiazolidinediones in patients with CKD.</a:t>
            </a:r>
            <a:endParaRPr sz="2400" b="1">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5"/>
          <p:cNvSpPr txBox="1"/>
          <p:nvPr/>
        </p:nvSpPr>
        <p:spPr>
          <a:xfrm>
            <a:off x="890853" y="710152"/>
            <a:ext cx="4377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rPr>
              <a:t>Injectable Medications</a:t>
            </a:r>
            <a:endParaRPr sz="3000">
              <a:solidFill>
                <a:srgbClr val="FFFF00"/>
              </a:solidFill>
            </a:endParaRPr>
          </a:p>
        </p:txBody>
      </p:sp>
      <p:sp>
        <p:nvSpPr>
          <p:cNvPr id="633" name="Google Shape;633;p85"/>
          <p:cNvSpPr txBox="1"/>
          <p:nvPr/>
        </p:nvSpPr>
        <p:spPr>
          <a:xfrm flipH="1">
            <a:off x="1011308" y="1356650"/>
            <a:ext cx="1569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rPr>
              <a:t>Insulin</a:t>
            </a:r>
            <a:endParaRPr sz="1800">
              <a:solidFill>
                <a:srgbClr val="FFFF00"/>
              </a:solidFill>
            </a:endParaRPr>
          </a:p>
        </p:txBody>
      </p:sp>
      <p:sp>
        <p:nvSpPr>
          <p:cNvPr id="634" name="Google Shape;634;p85"/>
          <p:cNvSpPr txBox="1"/>
          <p:nvPr/>
        </p:nvSpPr>
        <p:spPr>
          <a:xfrm>
            <a:off x="1011300" y="1820450"/>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Glucagon-like Peptide 1 Receptor Agonists</a:t>
            </a:r>
            <a:endParaRPr sz="1800">
              <a:solidFill>
                <a:srgbClr val="FFFF00"/>
              </a:solidFill>
              <a:latin typeface="Roboto"/>
              <a:ea typeface="Roboto"/>
              <a:cs typeface="Roboto"/>
              <a:sym typeface="Roboto"/>
            </a:endParaRPr>
          </a:p>
        </p:txBody>
      </p:sp>
      <p:sp>
        <p:nvSpPr>
          <p:cNvPr id="635" name="Google Shape;635;p85"/>
          <p:cNvSpPr txBox="1"/>
          <p:nvPr/>
        </p:nvSpPr>
        <p:spPr>
          <a:xfrm>
            <a:off x="890850" y="2421350"/>
            <a:ext cx="792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Oral agents:</a:t>
            </a:r>
            <a:endParaRPr sz="3000" b="1">
              <a:solidFill>
                <a:srgbClr val="FFFF00"/>
              </a:solidFill>
              <a:latin typeface="Roboto"/>
              <a:ea typeface="Roboto"/>
              <a:cs typeface="Roboto"/>
              <a:sym typeface="Roboto"/>
            </a:endParaRPr>
          </a:p>
        </p:txBody>
      </p:sp>
      <p:sp>
        <p:nvSpPr>
          <p:cNvPr id="636" name="Google Shape;636;p85"/>
          <p:cNvSpPr txBox="1"/>
          <p:nvPr/>
        </p:nvSpPr>
        <p:spPr>
          <a:xfrm>
            <a:off x="830550" y="4132541"/>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Sulfonylureas and Glinides</a:t>
            </a:r>
            <a:endParaRPr sz="1800">
              <a:solidFill>
                <a:srgbClr val="FFFF00"/>
              </a:solidFill>
              <a:latin typeface="Roboto"/>
              <a:ea typeface="Roboto"/>
              <a:cs typeface="Roboto"/>
              <a:sym typeface="Roboto"/>
            </a:endParaRPr>
          </a:p>
        </p:txBody>
      </p:sp>
      <p:sp>
        <p:nvSpPr>
          <p:cNvPr id="637" name="Google Shape;637;p85"/>
          <p:cNvSpPr txBox="1"/>
          <p:nvPr/>
        </p:nvSpPr>
        <p:spPr>
          <a:xfrm>
            <a:off x="890700" y="3403697"/>
            <a:ext cx="8046600" cy="82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Metformin</a:t>
            </a:r>
            <a:endParaRPr sz="24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638" name="Google Shape;638;p85"/>
          <p:cNvSpPr txBox="1"/>
          <p:nvPr/>
        </p:nvSpPr>
        <p:spPr>
          <a:xfrm>
            <a:off x="830550" y="4677038"/>
            <a:ext cx="8046600" cy="6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Thiazolidinediones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a:solidFill>
                <a:srgbClr val="FFFF00"/>
              </a:solidFill>
              <a:latin typeface="Roboto"/>
              <a:ea typeface="Roboto"/>
              <a:cs typeface="Roboto"/>
              <a:sym typeface="Roboto"/>
            </a:endParaRPr>
          </a:p>
        </p:txBody>
      </p:sp>
      <p:sp>
        <p:nvSpPr>
          <p:cNvPr id="639" name="Google Shape;639;p85"/>
          <p:cNvSpPr txBox="1"/>
          <p:nvPr/>
        </p:nvSpPr>
        <p:spPr>
          <a:xfrm>
            <a:off x="830550" y="5352338"/>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α-Glucosidase Inhibitors</a:t>
            </a:r>
            <a:endParaRPr sz="3000" b="1">
              <a:solidFill>
                <a:srgbClr val="FFFF00"/>
              </a:solidFill>
              <a:latin typeface="Roboto"/>
              <a:ea typeface="Roboto"/>
              <a:cs typeface="Roboto"/>
              <a:sym typeface="Roboto"/>
            </a:endParaRPr>
          </a:p>
        </p:txBody>
      </p:sp>
      <p:sp>
        <p:nvSpPr>
          <p:cNvPr id="640" name="Google Shape;640;p85"/>
          <p:cNvSpPr txBox="1"/>
          <p:nvPr/>
        </p:nvSpPr>
        <p:spPr>
          <a:xfrm>
            <a:off x="709954" y="592445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Dipeptidyl Peptidase 4 Inhibitors</a:t>
            </a:r>
            <a:endParaRPr sz="1800">
              <a:solidFill>
                <a:srgbClr val="FFFF00"/>
              </a:solidFill>
              <a:latin typeface="Roboto"/>
              <a:ea typeface="Roboto"/>
              <a:cs typeface="Roboto"/>
              <a:sym typeface="Roboto"/>
            </a:endParaRPr>
          </a:p>
        </p:txBody>
      </p:sp>
      <p:sp>
        <p:nvSpPr>
          <p:cNvPr id="641" name="Google Shape;641;p85"/>
          <p:cNvSpPr txBox="1"/>
          <p:nvPr/>
        </p:nvSpPr>
        <p:spPr>
          <a:xfrm>
            <a:off x="709954" y="649655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Sodium/Glucose Cotransporter 2 Inhibitors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86"/>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647" name="Google Shape;647;p86"/>
          <p:cNvSpPr txBox="1"/>
          <p:nvPr/>
        </p:nvSpPr>
        <p:spPr>
          <a:xfrm>
            <a:off x="2190230" y="305161"/>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α-Glucosidase Inhibitors</a:t>
            </a:r>
            <a:endParaRPr>
              <a:latin typeface="Roboto"/>
              <a:ea typeface="Roboto"/>
              <a:cs typeface="Roboto"/>
              <a:sym typeface="Roboto"/>
            </a:endParaRPr>
          </a:p>
        </p:txBody>
      </p:sp>
      <p:sp>
        <p:nvSpPr>
          <p:cNvPr id="648" name="Google Shape;648;p86"/>
          <p:cNvSpPr txBox="1"/>
          <p:nvPr/>
        </p:nvSpPr>
        <p:spPr>
          <a:xfrm>
            <a:off x="769702" y="1370712"/>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α-glucosidase inhibitors </a:t>
            </a:r>
            <a:r>
              <a:rPr lang="en" sz="1800">
                <a:solidFill>
                  <a:srgbClr val="FFFF00"/>
                </a:solidFill>
                <a:latin typeface="Roboto"/>
                <a:ea typeface="Roboto"/>
                <a:cs typeface="Roboto"/>
                <a:sym typeface="Roboto"/>
              </a:rPr>
              <a:t>acarbose and miglito</a:t>
            </a:r>
            <a:r>
              <a:rPr lang="en" sz="1800">
                <a:solidFill>
                  <a:srgbClr val="FFFFFF"/>
                </a:solidFill>
                <a:latin typeface="Roboto"/>
                <a:ea typeface="Roboto"/>
                <a:cs typeface="Roboto"/>
                <a:sym typeface="Roboto"/>
              </a:rPr>
              <a:t>l slow</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the digestion of carbohydrates, </a:t>
            </a:r>
            <a:r>
              <a:rPr lang="en" sz="1800">
                <a:solidFill>
                  <a:srgbClr val="FFFF00"/>
                </a:solidFill>
                <a:latin typeface="Roboto"/>
                <a:ea typeface="Roboto"/>
                <a:cs typeface="Roboto"/>
                <a:sym typeface="Roboto"/>
              </a:rPr>
              <a:t>delaying absorption of</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glucose after food intake and resulting postprandial</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glucose reduction.</a:t>
            </a:r>
            <a:r>
              <a:rPr lang="en" sz="1800">
                <a:solidFill>
                  <a:srgbClr val="FFFFFF"/>
                </a:solidFill>
                <a:latin typeface="Roboto"/>
                <a:ea typeface="Roboto"/>
                <a:cs typeface="Roboto"/>
                <a:sym typeface="Roboto"/>
              </a:rPr>
              <a:t> Bloating, flatulence, and abdominal</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cramping are the most common </a:t>
            </a:r>
            <a:r>
              <a:rPr lang="en" sz="1800">
                <a:solidFill>
                  <a:srgbClr val="FFFF00"/>
                </a:solidFill>
                <a:latin typeface="Roboto"/>
                <a:ea typeface="Roboto"/>
                <a:cs typeface="Roboto"/>
                <a:sym typeface="Roboto"/>
              </a:rPr>
              <a:t>adverse effects</a:t>
            </a:r>
            <a:r>
              <a:rPr lang="en" sz="1800">
                <a:solidFill>
                  <a:srgbClr val="FFFFFF"/>
                </a:solidFill>
                <a:latin typeface="Roboto"/>
                <a:ea typeface="Roboto"/>
                <a:cs typeface="Roboto"/>
                <a:sym typeface="Roboto"/>
              </a:rPr>
              <a:t>. These</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drugs </a:t>
            </a:r>
            <a:r>
              <a:rPr lang="en" sz="1800">
                <a:solidFill>
                  <a:srgbClr val="FFFF00"/>
                </a:solidFill>
                <a:latin typeface="Roboto"/>
                <a:ea typeface="Roboto"/>
                <a:cs typeface="Roboto"/>
                <a:sym typeface="Roboto"/>
              </a:rPr>
              <a:t>usually lower HbA1c by 0.5%-0.8%</a:t>
            </a:r>
            <a:endParaRPr sz="1800">
              <a:solidFill>
                <a:srgbClr val="FFFF00"/>
              </a:solidFill>
              <a:latin typeface="Roboto"/>
              <a:ea typeface="Roboto"/>
              <a:cs typeface="Roboto"/>
              <a:sym typeface="Roboto"/>
            </a:endParaRPr>
          </a:p>
        </p:txBody>
      </p:sp>
      <p:sp>
        <p:nvSpPr>
          <p:cNvPr id="649" name="Google Shape;649;p86"/>
          <p:cNvSpPr txBox="1"/>
          <p:nvPr/>
        </p:nvSpPr>
        <p:spPr>
          <a:xfrm>
            <a:off x="769700" y="4305047"/>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With reduced GFR, serum levels of acarbose and metabolites are significantly</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elevated; its use with a </a:t>
            </a:r>
            <a:r>
              <a:rPr lang="en" sz="1800">
                <a:solidFill>
                  <a:srgbClr val="FFFF00"/>
                </a:solidFill>
                <a:latin typeface="Roboto"/>
                <a:ea typeface="Roboto"/>
                <a:cs typeface="Roboto"/>
                <a:sym typeface="Roboto"/>
              </a:rPr>
              <a:t>GFR &lt;26 mL/min/1.73 m2 is not recommended</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Miglitol has &gt;95% kidney excretion</a:t>
            </a:r>
            <a:r>
              <a:rPr lang="en" sz="1800">
                <a:solidFill>
                  <a:srgbClr val="FFFFFF"/>
                </a:solidFill>
                <a:latin typeface="Roboto"/>
                <a:ea typeface="Roboto"/>
                <a:cs typeface="Roboto"/>
                <a:sym typeface="Roboto"/>
              </a:rPr>
              <a:t>,and its use should be avoided with a low GFR.</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7"/>
          <p:cNvSpPr txBox="1"/>
          <p:nvPr/>
        </p:nvSpPr>
        <p:spPr>
          <a:xfrm>
            <a:off x="890853" y="710152"/>
            <a:ext cx="4377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rPr>
              <a:t>Injectable Medications</a:t>
            </a:r>
            <a:endParaRPr sz="3000">
              <a:solidFill>
                <a:srgbClr val="FFFF00"/>
              </a:solidFill>
            </a:endParaRPr>
          </a:p>
        </p:txBody>
      </p:sp>
      <p:sp>
        <p:nvSpPr>
          <p:cNvPr id="655" name="Google Shape;655;p87"/>
          <p:cNvSpPr txBox="1"/>
          <p:nvPr/>
        </p:nvSpPr>
        <p:spPr>
          <a:xfrm flipH="1">
            <a:off x="1011308" y="1356650"/>
            <a:ext cx="1569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rPr>
              <a:t>Insulin</a:t>
            </a:r>
            <a:endParaRPr sz="1800">
              <a:solidFill>
                <a:srgbClr val="FFFF00"/>
              </a:solidFill>
            </a:endParaRPr>
          </a:p>
        </p:txBody>
      </p:sp>
      <p:sp>
        <p:nvSpPr>
          <p:cNvPr id="656" name="Google Shape;656;p87"/>
          <p:cNvSpPr txBox="1"/>
          <p:nvPr/>
        </p:nvSpPr>
        <p:spPr>
          <a:xfrm>
            <a:off x="1011300" y="1820450"/>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Glucagon-like Peptide 1 Receptor Agonists</a:t>
            </a:r>
            <a:endParaRPr sz="1800">
              <a:solidFill>
                <a:srgbClr val="FFFF00"/>
              </a:solidFill>
              <a:latin typeface="Roboto"/>
              <a:ea typeface="Roboto"/>
              <a:cs typeface="Roboto"/>
              <a:sym typeface="Roboto"/>
            </a:endParaRPr>
          </a:p>
        </p:txBody>
      </p:sp>
      <p:sp>
        <p:nvSpPr>
          <p:cNvPr id="657" name="Google Shape;657;p87"/>
          <p:cNvSpPr txBox="1"/>
          <p:nvPr/>
        </p:nvSpPr>
        <p:spPr>
          <a:xfrm>
            <a:off x="890850" y="2421350"/>
            <a:ext cx="792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Oral agents:</a:t>
            </a:r>
            <a:endParaRPr sz="3000" b="1">
              <a:solidFill>
                <a:srgbClr val="FFFF00"/>
              </a:solidFill>
              <a:latin typeface="Roboto"/>
              <a:ea typeface="Roboto"/>
              <a:cs typeface="Roboto"/>
              <a:sym typeface="Roboto"/>
            </a:endParaRPr>
          </a:p>
        </p:txBody>
      </p:sp>
      <p:sp>
        <p:nvSpPr>
          <p:cNvPr id="658" name="Google Shape;658;p87"/>
          <p:cNvSpPr txBox="1"/>
          <p:nvPr/>
        </p:nvSpPr>
        <p:spPr>
          <a:xfrm>
            <a:off x="830550" y="4132541"/>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Sulfonylureas and Glinides</a:t>
            </a:r>
            <a:endParaRPr sz="1800">
              <a:solidFill>
                <a:srgbClr val="FFFF00"/>
              </a:solidFill>
              <a:latin typeface="Roboto"/>
              <a:ea typeface="Roboto"/>
              <a:cs typeface="Roboto"/>
              <a:sym typeface="Roboto"/>
            </a:endParaRPr>
          </a:p>
        </p:txBody>
      </p:sp>
      <p:sp>
        <p:nvSpPr>
          <p:cNvPr id="659" name="Google Shape;659;p87"/>
          <p:cNvSpPr txBox="1"/>
          <p:nvPr/>
        </p:nvSpPr>
        <p:spPr>
          <a:xfrm>
            <a:off x="890700" y="3403697"/>
            <a:ext cx="8046600" cy="82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Metformin</a:t>
            </a:r>
            <a:endParaRPr sz="24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660" name="Google Shape;660;p87"/>
          <p:cNvSpPr txBox="1"/>
          <p:nvPr/>
        </p:nvSpPr>
        <p:spPr>
          <a:xfrm>
            <a:off x="830550" y="4677038"/>
            <a:ext cx="8046600" cy="6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Thiazolidinediones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a:solidFill>
                <a:srgbClr val="FFFF00"/>
              </a:solidFill>
              <a:latin typeface="Roboto"/>
              <a:ea typeface="Roboto"/>
              <a:cs typeface="Roboto"/>
              <a:sym typeface="Roboto"/>
            </a:endParaRPr>
          </a:p>
        </p:txBody>
      </p:sp>
      <p:sp>
        <p:nvSpPr>
          <p:cNvPr id="661" name="Google Shape;661;p87"/>
          <p:cNvSpPr txBox="1"/>
          <p:nvPr/>
        </p:nvSpPr>
        <p:spPr>
          <a:xfrm>
            <a:off x="830550" y="535233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α-Glucosidase Inhibitors</a:t>
            </a:r>
            <a:endParaRPr sz="1800">
              <a:solidFill>
                <a:srgbClr val="FFFF00"/>
              </a:solidFill>
              <a:latin typeface="Roboto"/>
              <a:ea typeface="Roboto"/>
              <a:cs typeface="Roboto"/>
              <a:sym typeface="Roboto"/>
            </a:endParaRPr>
          </a:p>
        </p:txBody>
      </p:sp>
      <p:sp>
        <p:nvSpPr>
          <p:cNvPr id="662" name="Google Shape;662;p87"/>
          <p:cNvSpPr txBox="1"/>
          <p:nvPr/>
        </p:nvSpPr>
        <p:spPr>
          <a:xfrm>
            <a:off x="709954" y="5924458"/>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Dipeptidyl Peptidase 4 Inhibitors</a:t>
            </a:r>
            <a:endParaRPr sz="3000" b="1">
              <a:solidFill>
                <a:srgbClr val="FFFF00"/>
              </a:solidFill>
              <a:latin typeface="Roboto"/>
              <a:ea typeface="Roboto"/>
              <a:cs typeface="Roboto"/>
              <a:sym typeface="Roboto"/>
            </a:endParaRPr>
          </a:p>
        </p:txBody>
      </p:sp>
      <p:sp>
        <p:nvSpPr>
          <p:cNvPr id="663" name="Google Shape;663;p87"/>
          <p:cNvSpPr txBox="1"/>
          <p:nvPr/>
        </p:nvSpPr>
        <p:spPr>
          <a:xfrm>
            <a:off x="709954" y="649655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Sodium/Glucose Cotransporter 2 Inhibitors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8"/>
          <p:cNvSpPr txBox="1"/>
          <p:nvPr/>
        </p:nvSpPr>
        <p:spPr>
          <a:xfrm>
            <a:off x="1811422" y="261167"/>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Dipeptidyl Peptidase 4 Inhibitors</a:t>
            </a:r>
            <a:endParaRPr>
              <a:latin typeface="Roboto"/>
              <a:ea typeface="Roboto"/>
              <a:cs typeface="Roboto"/>
              <a:sym typeface="Roboto"/>
            </a:endParaRPr>
          </a:p>
        </p:txBody>
      </p:sp>
      <p:sp>
        <p:nvSpPr>
          <p:cNvPr id="669" name="Google Shape;669;p88"/>
          <p:cNvSpPr txBox="1"/>
          <p:nvPr/>
        </p:nvSpPr>
        <p:spPr>
          <a:xfrm>
            <a:off x="650392" y="1301365"/>
            <a:ext cx="80466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breakdown of incretin hormones such as GLP-1 and The dipeptidyl peptidase 4 (DPP-4) inhibitors </a:t>
            </a:r>
            <a:r>
              <a:rPr lang="en" sz="1800">
                <a:solidFill>
                  <a:srgbClr val="FFFF00"/>
                </a:solidFill>
                <a:latin typeface="Roboto"/>
                <a:ea typeface="Roboto"/>
                <a:cs typeface="Roboto"/>
                <a:sym typeface="Roboto"/>
              </a:rPr>
              <a:t>reduce the glucose-insulinotropic peptide (GIP</a:t>
            </a:r>
            <a:r>
              <a:rPr lang="en" sz="1800">
                <a:solidFill>
                  <a:srgbClr val="FFFFFF"/>
                </a:solidFill>
                <a:latin typeface="Roboto"/>
                <a:ea typeface="Roboto"/>
                <a:cs typeface="Roboto"/>
                <a:sym typeface="Roboto"/>
              </a:rPr>
              <a:t>). They are </a:t>
            </a:r>
            <a:r>
              <a:rPr lang="en" sz="1800">
                <a:solidFill>
                  <a:srgbClr val="FFFF00"/>
                </a:solidFill>
                <a:latin typeface="Roboto"/>
                <a:ea typeface="Roboto"/>
                <a:cs typeface="Roboto"/>
                <a:sym typeface="Roboto"/>
              </a:rPr>
              <a:t>weight neutral,</a:t>
            </a:r>
            <a:r>
              <a:rPr lang="en" sz="1800">
                <a:solidFill>
                  <a:srgbClr val="FFFFFF"/>
                </a:solidFill>
                <a:latin typeface="Roboto"/>
                <a:ea typeface="Roboto"/>
                <a:cs typeface="Roboto"/>
                <a:sym typeface="Roboto"/>
              </a:rPr>
              <a:t> do </a:t>
            </a:r>
            <a:r>
              <a:rPr lang="en" sz="1800">
                <a:solidFill>
                  <a:srgbClr val="FFFF00"/>
                </a:solidFill>
                <a:latin typeface="Roboto"/>
                <a:ea typeface="Roboto"/>
                <a:cs typeface="Roboto"/>
                <a:sym typeface="Roboto"/>
              </a:rPr>
              <a:t>not cause hypoglycemia</a:t>
            </a:r>
            <a:r>
              <a:rPr lang="en" sz="1800">
                <a:solidFill>
                  <a:srgbClr val="FFFFFF"/>
                </a:solidFill>
                <a:latin typeface="Roboto"/>
                <a:ea typeface="Roboto"/>
                <a:cs typeface="Roboto"/>
                <a:sym typeface="Roboto"/>
              </a:rPr>
              <a:t>, and decrease HbA1c by </a:t>
            </a:r>
            <a:r>
              <a:rPr lang="en" sz="1800">
                <a:solidFill>
                  <a:srgbClr val="FFFF00"/>
                </a:solidFill>
                <a:latin typeface="Roboto"/>
                <a:ea typeface="Roboto"/>
                <a:cs typeface="Roboto"/>
                <a:sym typeface="Roboto"/>
              </a:rPr>
              <a:t>0.5%-0.8</a:t>
            </a:r>
            <a:r>
              <a:rPr lang="en" sz="1800">
                <a:solidFill>
                  <a:srgbClr val="FFFFFF"/>
                </a:solidFill>
                <a:latin typeface="Roboto"/>
                <a:ea typeface="Roboto"/>
                <a:cs typeface="Roboto"/>
                <a:sym typeface="Roboto"/>
              </a:rPr>
              <a:t>%. All DDP-4 inhibitors can be used in CKD,but all require dose adjustments except for linagliptin</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pic>
        <p:nvPicPr>
          <p:cNvPr id="670" name="Google Shape;670;p88"/>
          <p:cNvPicPr preferRelativeResize="0"/>
          <p:nvPr/>
        </p:nvPicPr>
        <p:blipFill>
          <a:blip r:embed="rId3">
            <a:alphaModFix/>
          </a:blip>
          <a:stretch>
            <a:fillRect/>
          </a:stretch>
        </p:blipFill>
        <p:spPr>
          <a:xfrm>
            <a:off x="2228850" y="3197211"/>
            <a:ext cx="5600700" cy="2974500"/>
          </a:xfrm>
          <a:prstGeom prst="rect">
            <a:avLst/>
          </a:prstGeom>
          <a:noFill/>
          <a:ln>
            <a:noFill/>
          </a:ln>
        </p:spPr>
      </p:pic>
      <p:sp>
        <p:nvSpPr>
          <p:cNvPr id="671" name="Google Shape;671;p88"/>
          <p:cNvSpPr txBox="1"/>
          <p:nvPr/>
        </p:nvSpPr>
        <p:spPr>
          <a:xfrm>
            <a:off x="1161944" y="6310850"/>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They have all been studied in cardiovascularoutcome trials and have </a:t>
            </a:r>
            <a:r>
              <a:rPr lang="en" sz="1800">
                <a:solidFill>
                  <a:srgbClr val="FFFF00"/>
                </a:solidFill>
                <a:latin typeface="Roboto"/>
                <a:ea typeface="Roboto"/>
                <a:cs typeface="Roboto"/>
                <a:sym typeface="Roboto"/>
              </a:rPr>
              <a:t>not</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been shown to have CVD or CKD benefits or risks</a:t>
            </a:r>
            <a:r>
              <a:rPr lang="en" sz="1800">
                <a:solidFill>
                  <a:srgbClr val="FFFFFF"/>
                </a:solidFill>
                <a:latin typeface="Roboto"/>
                <a:ea typeface="Roboto"/>
                <a:cs typeface="Roboto"/>
                <a:sym typeface="Roboto"/>
              </a:rPr>
              <a:t> compared with placebo</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89"/>
          <p:cNvSpPr txBox="1"/>
          <p:nvPr/>
        </p:nvSpPr>
        <p:spPr>
          <a:xfrm>
            <a:off x="890853" y="710152"/>
            <a:ext cx="4377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FFFF00"/>
                </a:solidFill>
              </a:rPr>
              <a:t>Injectable Medications</a:t>
            </a:r>
            <a:endParaRPr sz="3000">
              <a:solidFill>
                <a:srgbClr val="FFFF00"/>
              </a:solidFill>
            </a:endParaRPr>
          </a:p>
        </p:txBody>
      </p:sp>
      <p:sp>
        <p:nvSpPr>
          <p:cNvPr id="677" name="Google Shape;677;p89"/>
          <p:cNvSpPr txBox="1"/>
          <p:nvPr/>
        </p:nvSpPr>
        <p:spPr>
          <a:xfrm flipH="1">
            <a:off x="1011308" y="1356650"/>
            <a:ext cx="15690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rPr>
              <a:t>Insulin</a:t>
            </a:r>
            <a:endParaRPr sz="1800">
              <a:solidFill>
                <a:srgbClr val="FFFF00"/>
              </a:solidFill>
            </a:endParaRPr>
          </a:p>
        </p:txBody>
      </p:sp>
      <p:sp>
        <p:nvSpPr>
          <p:cNvPr id="678" name="Google Shape;678;p89"/>
          <p:cNvSpPr txBox="1"/>
          <p:nvPr/>
        </p:nvSpPr>
        <p:spPr>
          <a:xfrm>
            <a:off x="1011300" y="1820450"/>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Glucagon-like Peptide 1 Receptor Agonists</a:t>
            </a:r>
            <a:endParaRPr sz="1800">
              <a:solidFill>
                <a:srgbClr val="FFFF00"/>
              </a:solidFill>
              <a:latin typeface="Roboto"/>
              <a:ea typeface="Roboto"/>
              <a:cs typeface="Roboto"/>
              <a:sym typeface="Roboto"/>
            </a:endParaRPr>
          </a:p>
        </p:txBody>
      </p:sp>
      <p:sp>
        <p:nvSpPr>
          <p:cNvPr id="679" name="Google Shape;679;p89"/>
          <p:cNvSpPr txBox="1"/>
          <p:nvPr/>
        </p:nvSpPr>
        <p:spPr>
          <a:xfrm>
            <a:off x="890850" y="2421350"/>
            <a:ext cx="792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Oral agents:</a:t>
            </a:r>
            <a:endParaRPr sz="3000" b="1">
              <a:solidFill>
                <a:srgbClr val="FFFF00"/>
              </a:solidFill>
              <a:latin typeface="Roboto"/>
              <a:ea typeface="Roboto"/>
              <a:cs typeface="Roboto"/>
              <a:sym typeface="Roboto"/>
            </a:endParaRPr>
          </a:p>
        </p:txBody>
      </p:sp>
      <p:sp>
        <p:nvSpPr>
          <p:cNvPr id="680" name="Google Shape;680;p89"/>
          <p:cNvSpPr txBox="1"/>
          <p:nvPr/>
        </p:nvSpPr>
        <p:spPr>
          <a:xfrm>
            <a:off x="830550" y="4132541"/>
            <a:ext cx="78054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Sulfonylureas and Glinides</a:t>
            </a:r>
            <a:endParaRPr sz="1800">
              <a:solidFill>
                <a:srgbClr val="FFFF00"/>
              </a:solidFill>
              <a:latin typeface="Roboto"/>
              <a:ea typeface="Roboto"/>
              <a:cs typeface="Roboto"/>
              <a:sym typeface="Roboto"/>
            </a:endParaRPr>
          </a:p>
        </p:txBody>
      </p:sp>
      <p:sp>
        <p:nvSpPr>
          <p:cNvPr id="681" name="Google Shape;681;p89"/>
          <p:cNvSpPr txBox="1"/>
          <p:nvPr/>
        </p:nvSpPr>
        <p:spPr>
          <a:xfrm>
            <a:off x="890700" y="3403697"/>
            <a:ext cx="8046600" cy="82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Metformin</a:t>
            </a:r>
            <a:endParaRPr sz="24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
        <p:nvSpPr>
          <p:cNvPr id="682" name="Google Shape;682;p89"/>
          <p:cNvSpPr txBox="1"/>
          <p:nvPr/>
        </p:nvSpPr>
        <p:spPr>
          <a:xfrm>
            <a:off x="830550" y="4677038"/>
            <a:ext cx="8046600" cy="6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Thiazolidinediones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a:solidFill>
                <a:srgbClr val="FFFF00"/>
              </a:solidFill>
              <a:latin typeface="Roboto"/>
              <a:ea typeface="Roboto"/>
              <a:cs typeface="Roboto"/>
              <a:sym typeface="Roboto"/>
            </a:endParaRPr>
          </a:p>
        </p:txBody>
      </p:sp>
      <p:sp>
        <p:nvSpPr>
          <p:cNvPr id="683" name="Google Shape;683;p89"/>
          <p:cNvSpPr txBox="1"/>
          <p:nvPr/>
        </p:nvSpPr>
        <p:spPr>
          <a:xfrm>
            <a:off x="830550" y="535233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α-Glucosidase Inhibitors</a:t>
            </a:r>
            <a:endParaRPr sz="1800">
              <a:solidFill>
                <a:srgbClr val="FFFF00"/>
              </a:solidFill>
              <a:latin typeface="Roboto"/>
              <a:ea typeface="Roboto"/>
              <a:cs typeface="Roboto"/>
              <a:sym typeface="Roboto"/>
            </a:endParaRPr>
          </a:p>
        </p:txBody>
      </p:sp>
      <p:sp>
        <p:nvSpPr>
          <p:cNvPr id="684" name="Google Shape;684;p89"/>
          <p:cNvSpPr txBox="1"/>
          <p:nvPr/>
        </p:nvSpPr>
        <p:spPr>
          <a:xfrm>
            <a:off x="709954" y="5924458"/>
            <a:ext cx="80466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Dipeptidyl Peptidase 4 Inhibitors</a:t>
            </a:r>
            <a:endParaRPr sz="1800">
              <a:solidFill>
                <a:srgbClr val="FFFF00"/>
              </a:solidFill>
              <a:latin typeface="Roboto"/>
              <a:ea typeface="Roboto"/>
              <a:cs typeface="Roboto"/>
              <a:sym typeface="Roboto"/>
            </a:endParaRPr>
          </a:p>
        </p:txBody>
      </p:sp>
      <p:sp>
        <p:nvSpPr>
          <p:cNvPr id="685" name="Google Shape;685;p89"/>
          <p:cNvSpPr txBox="1"/>
          <p:nvPr/>
        </p:nvSpPr>
        <p:spPr>
          <a:xfrm>
            <a:off x="709954" y="6496558"/>
            <a:ext cx="8046600" cy="92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Sodium/Glucose Cotransporter 2 Inhibitors</a:t>
            </a:r>
            <a:endParaRPr sz="3000" b="1">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00"/>
              </a:solidFill>
              <a:latin typeface="Roboto"/>
              <a:ea typeface="Roboto"/>
              <a:cs typeface="Roboto"/>
              <a:sym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90"/>
          <p:cNvPicPr preferRelativeResize="0"/>
          <p:nvPr/>
        </p:nvPicPr>
        <p:blipFill>
          <a:blip r:embed="rId3">
            <a:alphaModFix/>
          </a:blip>
          <a:stretch>
            <a:fillRect/>
          </a:stretch>
        </p:blipFill>
        <p:spPr>
          <a:xfrm>
            <a:off x="152400" y="1222425"/>
            <a:ext cx="9753600" cy="594023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91"/>
          <p:cNvSpPr txBox="1"/>
          <p:nvPr/>
        </p:nvSpPr>
        <p:spPr>
          <a:xfrm>
            <a:off x="1005904" y="602680"/>
            <a:ext cx="804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Sodium/Glucose Cotransporter 2 Inhibitors</a:t>
            </a:r>
            <a:endParaRPr>
              <a:latin typeface="Roboto"/>
              <a:ea typeface="Roboto"/>
              <a:cs typeface="Roboto"/>
              <a:sym typeface="Roboto"/>
            </a:endParaRPr>
          </a:p>
        </p:txBody>
      </p:sp>
      <p:sp>
        <p:nvSpPr>
          <p:cNvPr id="696" name="Google Shape;696;p91"/>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697" name="Google Shape;697;p91"/>
          <p:cNvSpPr txBox="1"/>
          <p:nvPr/>
        </p:nvSpPr>
        <p:spPr>
          <a:xfrm>
            <a:off x="779396" y="1682746"/>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sodium/glucose cotransporter 2 (SGLT2) inhibitors reduce glucose absorption in the proximal tubule of the kidney, resulting in an increase in glycosuria and a reduction in </a:t>
            </a:r>
            <a:r>
              <a:rPr lang="en" sz="1800">
                <a:solidFill>
                  <a:srgbClr val="FFFF00"/>
                </a:solidFill>
                <a:latin typeface="Roboto"/>
                <a:ea typeface="Roboto"/>
                <a:cs typeface="Roboto"/>
                <a:sym typeface="Roboto"/>
              </a:rPr>
              <a:t>HbA1c of about 0.5%-1.0%.</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698" name="Google Shape;698;p91"/>
          <p:cNvSpPr txBox="1"/>
          <p:nvPr/>
        </p:nvSpPr>
        <p:spPr>
          <a:xfrm>
            <a:off x="779400" y="3261700"/>
            <a:ext cx="78528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Weight loss up to 5 kg in 1 year</a:t>
            </a:r>
            <a:r>
              <a:rPr lang="en" sz="1800">
                <a:solidFill>
                  <a:srgbClr val="FFFFFF"/>
                </a:solidFill>
                <a:latin typeface="Roboto"/>
                <a:ea typeface="Roboto"/>
                <a:cs typeface="Roboto"/>
                <a:sym typeface="Roboto"/>
              </a:rPr>
              <a:t> is common, and they do not cause </a:t>
            </a:r>
            <a:r>
              <a:rPr lang="en" sz="1800">
                <a:solidFill>
                  <a:srgbClr val="FFFF00"/>
                </a:solidFill>
                <a:latin typeface="Roboto"/>
                <a:ea typeface="Roboto"/>
                <a:cs typeface="Roboto"/>
                <a:sym typeface="Roboto"/>
              </a:rPr>
              <a:t>hypoglycemia.Genital yeast infections</a:t>
            </a:r>
            <a:r>
              <a:rPr lang="en" sz="1800">
                <a:solidFill>
                  <a:srgbClr val="FFFFFF"/>
                </a:solidFill>
                <a:latin typeface="Roboto"/>
                <a:ea typeface="Roboto"/>
                <a:cs typeface="Roboto"/>
                <a:sym typeface="Roboto"/>
              </a:rPr>
              <a:t> occur in </a:t>
            </a:r>
            <a:r>
              <a:rPr lang="en" sz="1800">
                <a:solidFill>
                  <a:srgbClr val="FFFF00"/>
                </a:solidFill>
                <a:latin typeface="Roboto"/>
                <a:ea typeface="Roboto"/>
                <a:cs typeface="Roboto"/>
                <a:sym typeface="Roboto"/>
              </a:rPr>
              <a:t>about 10% of women and 1%-2% of uncircumcised men</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699" name="Google Shape;699;p91"/>
          <p:cNvSpPr txBox="1"/>
          <p:nvPr/>
        </p:nvSpPr>
        <p:spPr>
          <a:xfrm>
            <a:off x="868877" y="4761983"/>
            <a:ext cx="80466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Although an increase in </a:t>
            </a:r>
            <a:r>
              <a:rPr lang="en" sz="1800">
                <a:solidFill>
                  <a:srgbClr val="FFFF00"/>
                </a:solidFill>
                <a:latin typeface="Roboto"/>
                <a:ea typeface="Roboto"/>
                <a:cs typeface="Roboto"/>
                <a:sym typeface="Roboto"/>
              </a:rPr>
              <a:t>urinary tract infections</a:t>
            </a:r>
            <a:r>
              <a:rPr lang="en" sz="1800">
                <a:solidFill>
                  <a:srgbClr val="FFFFFF"/>
                </a:solidFill>
                <a:latin typeface="Roboto"/>
                <a:ea typeface="Roboto"/>
                <a:cs typeface="Roboto"/>
                <a:sym typeface="Roboto"/>
              </a:rPr>
              <a:t> has been observed in some studies,the large CVD outcome </a:t>
            </a:r>
            <a:r>
              <a:rPr lang="en" sz="1800">
                <a:solidFill>
                  <a:srgbClr val="FFFF00"/>
                </a:solidFill>
                <a:latin typeface="Roboto"/>
                <a:ea typeface="Roboto"/>
                <a:cs typeface="Roboto"/>
                <a:sym typeface="Roboto"/>
              </a:rPr>
              <a:t>trials did not show thi</a:t>
            </a:r>
            <a:r>
              <a:rPr lang="en" sz="1800">
                <a:solidFill>
                  <a:srgbClr val="FFFFFF"/>
                </a:solidFill>
                <a:latin typeface="Roboto"/>
                <a:ea typeface="Roboto"/>
                <a:cs typeface="Roboto"/>
                <a:sym typeface="Roboto"/>
              </a:rPr>
              <a:t>s. Some older patients may experience </a:t>
            </a:r>
            <a:r>
              <a:rPr lang="en" sz="1800">
                <a:solidFill>
                  <a:srgbClr val="FFFF00"/>
                </a:solidFill>
                <a:latin typeface="Roboto"/>
                <a:ea typeface="Roboto"/>
                <a:cs typeface="Roboto"/>
                <a:sym typeface="Roboto"/>
              </a:rPr>
              <a:t>orthostatic hypotension</a:t>
            </a:r>
            <a:r>
              <a:rPr lang="en" sz="1800">
                <a:solidFill>
                  <a:srgbClr val="FFFFFF"/>
                </a:solidFill>
                <a:latin typeface="Roboto"/>
                <a:ea typeface="Roboto"/>
                <a:cs typeface="Roboto"/>
                <a:sym typeface="Roboto"/>
              </a:rPr>
              <a:t> with drug initiation, especially if they are also taking diuretics; diuretic doses should be reduced when starting these drugs.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567624" y="1583939"/>
            <a:ext cx="9204900" cy="10368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a:solidFill>
                  <a:schemeClr val="accent6"/>
                </a:solidFill>
              </a:rPr>
              <a:t>A comprehensive approach is needed for CKD patients, which includes the following steps:</a:t>
            </a:r>
            <a:endParaRPr>
              <a:solidFill>
                <a:schemeClr val="accent6"/>
              </a:solidFill>
            </a:endParaRPr>
          </a:p>
        </p:txBody>
      </p:sp>
      <p:sp>
        <p:nvSpPr>
          <p:cNvPr id="139" name="Google Shape;139;p20"/>
          <p:cNvSpPr txBox="1"/>
          <p:nvPr/>
        </p:nvSpPr>
        <p:spPr>
          <a:xfrm>
            <a:off x="858438" y="2856816"/>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Self-Management Education</a:t>
            </a:r>
            <a:endParaRPr sz="2200">
              <a:solidFill>
                <a:srgbClr val="EFEFEF"/>
              </a:solidFill>
              <a:latin typeface="Roboto"/>
              <a:ea typeface="Roboto"/>
              <a:cs typeface="Roboto"/>
              <a:sym typeface="Roboto"/>
            </a:endParaRPr>
          </a:p>
        </p:txBody>
      </p:sp>
      <p:sp>
        <p:nvSpPr>
          <p:cNvPr id="140" name="Google Shape;140;p20"/>
          <p:cNvSpPr txBox="1"/>
          <p:nvPr/>
        </p:nvSpPr>
        <p:spPr>
          <a:xfrm>
            <a:off x="858454" y="3501814"/>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EFEFEF"/>
              </a:buClr>
              <a:buSzPts val="2200"/>
              <a:buFont typeface="Roboto"/>
              <a:buChar char="●"/>
            </a:pPr>
            <a:r>
              <a:rPr lang="en" sz="2200">
                <a:solidFill>
                  <a:srgbClr val="EFEFEF"/>
                </a:solidFill>
                <a:latin typeface="Roboto"/>
                <a:ea typeface="Roboto"/>
                <a:cs typeface="Roboto"/>
                <a:sym typeface="Roboto"/>
              </a:rPr>
              <a:t>Dietary and Lifestyle Management</a:t>
            </a:r>
            <a:endParaRPr sz="2200">
              <a:solidFill>
                <a:srgbClr val="EFEFEF"/>
              </a:solidFill>
              <a:latin typeface="Roboto"/>
              <a:ea typeface="Roboto"/>
              <a:cs typeface="Roboto"/>
              <a:sym typeface="Roboto"/>
            </a:endParaRPr>
          </a:p>
        </p:txBody>
      </p:sp>
      <p:sp>
        <p:nvSpPr>
          <p:cNvPr id="141" name="Google Shape;141;p20"/>
          <p:cNvSpPr txBox="1"/>
          <p:nvPr/>
        </p:nvSpPr>
        <p:spPr>
          <a:xfrm>
            <a:off x="858454" y="4146833"/>
            <a:ext cx="8046600" cy="6465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FFFF00"/>
              </a:buClr>
              <a:buSzPts val="3000"/>
              <a:buFont typeface="Roboto"/>
              <a:buChar char="●"/>
            </a:pPr>
            <a:r>
              <a:rPr lang="en" sz="3000" b="1">
                <a:solidFill>
                  <a:srgbClr val="FFFF00"/>
                </a:solidFill>
                <a:latin typeface="Roboto"/>
                <a:ea typeface="Roboto"/>
                <a:cs typeface="Roboto"/>
                <a:sym typeface="Roboto"/>
              </a:rPr>
              <a:t>Glycemic Treatment</a:t>
            </a:r>
            <a:endParaRPr sz="3000" b="1">
              <a:solidFill>
                <a:srgbClr val="FFFF00"/>
              </a:solidFill>
              <a:latin typeface="Roboto"/>
              <a:ea typeface="Roboto"/>
              <a:cs typeface="Roboto"/>
              <a:sym typeface="Roboto"/>
            </a:endParaRPr>
          </a:p>
        </p:txBody>
      </p:sp>
      <p:sp>
        <p:nvSpPr>
          <p:cNvPr id="142" name="Google Shape;142;p20"/>
          <p:cNvSpPr txBox="1"/>
          <p:nvPr/>
        </p:nvSpPr>
        <p:spPr>
          <a:xfrm>
            <a:off x="858454" y="5180910"/>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FFFF00"/>
              </a:buClr>
              <a:buSzPts val="2200"/>
              <a:buFont typeface="Roboto"/>
              <a:buChar char="●"/>
            </a:pPr>
            <a:r>
              <a:rPr lang="en" sz="2200">
                <a:solidFill>
                  <a:srgbClr val="FFFF00"/>
                </a:solidFill>
                <a:latin typeface="Roboto"/>
                <a:ea typeface="Roboto"/>
                <a:cs typeface="Roboto"/>
                <a:sym typeface="Roboto"/>
              </a:rPr>
              <a:t>Renin-Angiotensin System Inhibition</a:t>
            </a:r>
            <a:endParaRPr sz="2200">
              <a:solidFill>
                <a:srgbClr val="FFFF00"/>
              </a:solidFill>
              <a:latin typeface="Roboto"/>
              <a:ea typeface="Roboto"/>
              <a:cs typeface="Roboto"/>
              <a:sym typeface="Roboto"/>
            </a:endParaRPr>
          </a:p>
        </p:txBody>
      </p:sp>
      <p:sp>
        <p:nvSpPr>
          <p:cNvPr id="143" name="Google Shape;143;p20"/>
          <p:cNvSpPr txBox="1"/>
          <p:nvPr/>
        </p:nvSpPr>
        <p:spPr>
          <a:xfrm>
            <a:off x="858454" y="5808173"/>
            <a:ext cx="8046600" cy="521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FFFF00"/>
              </a:buClr>
              <a:buSzPts val="2200"/>
              <a:buFont typeface="Roboto"/>
              <a:buChar char="●"/>
            </a:pPr>
            <a:r>
              <a:rPr lang="en" sz="2200">
                <a:solidFill>
                  <a:srgbClr val="FFFF00"/>
                </a:solidFill>
                <a:latin typeface="Roboto"/>
                <a:ea typeface="Roboto"/>
                <a:cs typeface="Roboto"/>
                <a:sym typeface="Roboto"/>
              </a:rPr>
              <a:t>Antiplatelet Therapy</a:t>
            </a:r>
            <a:endParaRPr sz="2200">
              <a:solidFill>
                <a:srgbClr val="FFFF00"/>
              </a:solidFill>
              <a:latin typeface="Roboto"/>
              <a:ea typeface="Roboto"/>
              <a:cs typeface="Roboto"/>
              <a:sym typeface="Roboto"/>
            </a:endParaRPr>
          </a:p>
        </p:txBody>
      </p:sp>
      <p:pic>
        <p:nvPicPr>
          <p:cNvPr id="144" name="Google Shape;144;p20"/>
          <p:cNvPicPr preferRelativeResize="0"/>
          <p:nvPr/>
        </p:nvPicPr>
        <p:blipFill>
          <a:blip r:embed="rId3">
            <a:alphaModFix/>
          </a:blip>
          <a:stretch>
            <a:fillRect/>
          </a:stretch>
        </p:blipFill>
        <p:spPr>
          <a:xfrm>
            <a:off x="567625" y="403700"/>
            <a:ext cx="8478951" cy="46713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92"/>
          <p:cNvSpPr txBox="1"/>
          <p:nvPr/>
        </p:nvSpPr>
        <p:spPr>
          <a:xfrm>
            <a:off x="501256" y="611628"/>
            <a:ext cx="8046600" cy="32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An unusual but significant adverse effect is a </a:t>
            </a:r>
            <a:r>
              <a:rPr lang="en" sz="1800">
                <a:solidFill>
                  <a:srgbClr val="FFFF00"/>
                </a:solidFill>
                <a:latin typeface="Roboto"/>
                <a:ea typeface="Roboto"/>
                <a:cs typeface="Roboto"/>
                <a:sym typeface="Roboto"/>
              </a:rPr>
              <a:t>2- to 3-fold increased risk</a:t>
            </a:r>
            <a:r>
              <a:rPr lang="en" sz="1800">
                <a:solidFill>
                  <a:srgbClr val="FFFFFF"/>
                </a:solidFill>
                <a:latin typeface="Roboto"/>
                <a:ea typeface="Roboto"/>
                <a:cs typeface="Roboto"/>
                <a:sym typeface="Roboto"/>
              </a:rPr>
              <a:t> for the development of “</a:t>
            </a:r>
            <a:r>
              <a:rPr lang="en" sz="1800">
                <a:solidFill>
                  <a:srgbClr val="FFFF00"/>
                </a:solidFill>
                <a:latin typeface="Roboto"/>
                <a:ea typeface="Roboto"/>
                <a:cs typeface="Roboto"/>
                <a:sym typeface="Roboto"/>
              </a:rPr>
              <a:t>euglycemic”diabetic</a:t>
            </a:r>
            <a:r>
              <a:rPr lang="en" sz="1800">
                <a:solidFill>
                  <a:srgbClr val="FFFFFF"/>
                </a:solidFill>
                <a:latin typeface="Roboto"/>
                <a:ea typeface="Roboto"/>
                <a:cs typeface="Roboto"/>
                <a:sym typeface="Roboto"/>
              </a:rPr>
              <a:t> ketoacidosis (DKA), primarily when used off-label in patients with type 1 diabetes but also rarely in patients with type 2 diabetes. In part, this DKA may be related to elevated glucagon levels, reduction in insulin doses, and volume depletion.</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05" name="Google Shape;705;p92"/>
          <p:cNvSpPr txBox="1"/>
          <p:nvPr/>
        </p:nvSpPr>
        <p:spPr>
          <a:xfrm>
            <a:off x="384184" y="2739748"/>
            <a:ext cx="8046600" cy="576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Education</a:t>
            </a:r>
            <a:r>
              <a:rPr lang="en" sz="1800">
                <a:solidFill>
                  <a:srgbClr val="FFFFFF"/>
                </a:solidFill>
                <a:latin typeface="Roboto"/>
                <a:ea typeface="Roboto"/>
                <a:cs typeface="Roboto"/>
                <a:sym typeface="Roboto"/>
              </a:rPr>
              <a:t> is needed so that patients can monitor for signs and symptoms of DKA, including nausea or vomiting; if such symptoms occur (even if blood glucose levels are normal), they should be checked for ketones in the urine or serum (such as using a home ketone meter). </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The </a:t>
            </a:r>
            <a:r>
              <a:rPr lang="en" sz="1800">
                <a:solidFill>
                  <a:srgbClr val="FFFF00"/>
                </a:solidFill>
                <a:latin typeface="Roboto"/>
                <a:ea typeface="Roboto"/>
                <a:cs typeface="Roboto"/>
                <a:sym typeface="Roboto"/>
              </a:rPr>
              <a:t>STICH protoco</a:t>
            </a:r>
            <a:r>
              <a:rPr lang="en" sz="1800">
                <a:solidFill>
                  <a:srgbClr val="FFFFFF"/>
                </a:solidFill>
                <a:latin typeface="Roboto"/>
                <a:ea typeface="Roboto"/>
                <a:cs typeface="Roboto"/>
                <a:sym typeface="Roboto"/>
              </a:rPr>
              <a:t>l was developed as an early protocol to initiate when patients detect elevated ketones:once ketones are detected, the patient should STop the SGLT2 inhibitor, Inject insulin, Consume 30 g of carbohydrates,and Hydrate. Ketones should still be monitored and the patient should seek medical care if ketosis persists or symptoms of DKA develop.</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93"/>
          <p:cNvSpPr txBox="1"/>
          <p:nvPr/>
        </p:nvSpPr>
        <p:spPr>
          <a:xfrm>
            <a:off x="476648" y="777910"/>
            <a:ext cx="8046600" cy="220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00"/>
                </a:solidFill>
                <a:latin typeface="Roboto"/>
                <a:ea typeface="Roboto"/>
                <a:cs typeface="Roboto"/>
                <a:sym typeface="Roboto"/>
              </a:rPr>
              <a:t>Significant reduction of cardiovascular outcomes (especially heart failure), slower kidney disease progression, and fewer renal events (such as kidney replacement therapy initiation) </a:t>
            </a:r>
            <a:endParaRPr sz="24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11" name="Google Shape;711;p93"/>
          <p:cNvSpPr/>
          <p:nvPr/>
        </p:nvSpPr>
        <p:spPr>
          <a:xfrm>
            <a:off x="3931945" y="3332820"/>
            <a:ext cx="2194500" cy="21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0000FF"/>
                </a:solidFill>
              </a:rPr>
              <a:t>with canagliflozin in the CANVAS study</a:t>
            </a:r>
            <a:endParaRPr sz="1800" b="1">
              <a:solidFill>
                <a:srgbClr val="0000FF"/>
              </a:solidFill>
            </a:endParaRPr>
          </a:p>
        </p:txBody>
      </p:sp>
      <p:sp>
        <p:nvSpPr>
          <p:cNvPr id="712" name="Google Shape;712;p93"/>
          <p:cNvSpPr/>
          <p:nvPr/>
        </p:nvSpPr>
        <p:spPr>
          <a:xfrm>
            <a:off x="863791" y="3332819"/>
            <a:ext cx="2194500" cy="21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0000FF"/>
                </a:solidFill>
                <a:latin typeface="Roboto"/>
                <a:ea typeface="Roboto"/>
                <a:cs typeface="Roboto"/>
                <a:sym typeface="Roboto"/>
              </a:rPr>
              <a:t>empagliflozin use were shown in the EMPA_REG</a:t>
            </a:r>
            <a:endParaRPr sz="1800" b="1">
              <a:solidFill>
                <a:srgbClr val="0000FF"/>
              </a:solidFill>
              <a:latin typeface="Roboto"/>
              <a:ea typeface="Roboto"/>
              <a:cs typeface="Roboto"/>
              <a:sym typeface="Roboto"/>
            </a:endParaRPr>
          </a:p>
          <a:p>
            <a:pPr marL="0" lvl="0" indent="0" algn="l" rtl="0">
              <a:spcBef>
                <a:spcPts val="0"/>
              </a:spcBef>
              <a:spcAft>
                <a:spcPts val="0"/>
              </a:spcAft>
              <a:buNone/>
            </a:pPr>
            <a:endParaRPr/>
          </a:p>
        </p:txBody>
      </p:sp>
      <p:sp>
        <p:nvSpPr>
          <p:cNvPr id="713" name="Google Shape;713;p93"/>
          <p:cNvSpPr/>
          <p:nvPr/>
        </p:nvSpPr>
        <p:spPr>
          <a:xfrm>
            <a:off x="7000095" y="3332820"/>
            <a:ext cx="2194500" cy="21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0000FF"/>
                </a:solidFill>
              </a:rPr>
              <a:t>dapagliflozin in the DECLARE-TIMI study</a:t>
            </a:r>
            <a:endParaRPr sz="1800" b="1">
              <a:solidFill>
                <a:srgbClr val="0000FF"/>
              </a:solidFill>
            </a:endParaRPr>
          </a:p>
        </p:txBody>
      </p:sp>
      <p:sp>
        <p:nvSpPr>
          <p:cNvPr id="714" name="Google Shape;714;p93"/>
          <p:cNvSpPr txBox="1"/>
          <p:nvPr/>
        </p:nvSpPr>
        <p:spPr>
          <a:xfrm>
            <a:off x="4331600" y="2421238"/>
            <a:ext cx="75315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FFFF00"/>
                </a:solidFill>
                <a:latin typeface="Roboto"/>
                <a:ea typeface="Roboto"/>
                <a:cs typeface="Roboto"/>
                <a:sym typeface="Roboto"/>
              </a:rPr>
              <a:t>with</a:t>
            </a:r>
            <a:endParaRPr sz="3600" b="1">
              <a:solidFill>
                <a:srgbClr val="FFFF00"/>
              </a:solidFill>
              <a:latin typeface="Roboto"/>
              <a:ea typeface="Roboto"/>
              <a:cs typeface="Roboto"/>
              <a:sym typeface="Robo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p94"/>
          <p:cNvPicPr preferRelativeResize="0"/>
          <p:nvPr/>
        </p:nvPicPr>
        <p:blipFill>
          <a:blip r:embed="rId3">
            <a:alphaModFix/>
          </a:blip>
          <a:stretch>
            <a:fillRect/>
          </a:stretch>
        </p:blipFill>
        <p:spPr>
          <a:xfrm>
            <a:off x="152399" y="458373"/>
            <a:ext cx="9753601" cy="685566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95"/>
          <p:cNvPicPr preferRelativeResize="0"/>
          <p:nvPr/>
        </p:nvPicPr>
        <p:blipFill>
          <a:blip r:embed="rId3">
            <a:alphaModFix/>
          </a:blip>
          <a:stretch>
            <a:fillRect/>
          </a:stretch>
        </p:blipFill>
        <p:spPr>
          <a:xfrm>
            <a:off x="152400" y="817651"/>
            <a:ext cx="9753599" cy="6779924"/>
          </a:xfrm>
          <a:prstGeom prst="rect">
            <a:avLst/>
          </a:prstGeom>
          <a:noFill/>
          <a:ln>
            <a:noFill/>
          </a:ln>
        </p:spPr>
      </p:pic>
      <p:sp>
        <p:nvSpPr>
          <p:cNvPr id="725" name="Google Shape;725;p95"/>
          <p:cNvSpPr txBox="1"/>
          <p:nvPr/>
        </p:nvSpPr>
        <p:spPr>
          <a:xfrm>
            <a:off x="3699925" y="171150"/>
            <a:ext cx="7917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comparison</a:t>
            </a:r>
            <a:endParaRPr sz="3000" b="1">
              <a:solidFill>
                <a:srgbClr val="FFFF00"/>
              </a:solidFill>
              <a:latin typeface="Roboto"/>
              <a:ea typeface="Roboto"/>
              <a:cs typeface="Roboto"/>
              <a:sym typeface="Roboto"/>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p96"/>
          <p:cNvPicPr preferRelativeResize="0"/>
          <p:nvPr/>
        </p:nvPicPr>
        <p:blipFill>
          <a:blip r:embed="rId3">
            <a:alphaModFix/>
          </a:blip>
          <a:stretch>
            <a:fillRect/>
          </a:stretch>
        </p:blipFill>
        <p:spPr>
          <a:xfrm>
            <a:off x="152402" y="1996690"/>
            <a:ext cx="9753601" cy="4156073"/>
          </a:xfrm>
          <a:prstGeom prst="rect">
            <a:avLst/>
          </a:prstGeom>
          <a:noFill/>
          <a:ln>
            <a:noFill/>
          </a:ln>
        </p:spPr>
      </p:pic>
      <p:pic>
        <p:nvPicPr>
          <p:cNvPr id="731" name="Google Shape;731;p96"/>
          <p:cNvPicPr preferRelativeResize="0"/>
          <p:nvPr/>
        </p:nvPicPr>
        <p:blipFill>
          <a:blip r:embed="rId4">
            <a:alphaModFix/>
          </a:blip>
          <a:stretch>
            <a:fillRect/>
          </a:stretch>
        </p:blipFill>
        <p:spPr>
          <a:xfrm>
            <a:off x="152400" y="152400"/>
            <a:ext cx="4773797" cy="169189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97"/>
          <p:cNvSpPr txBox="1"/>
          <p:nvPr/>
        </p:nvSpPr>
        <p:spPr>
          <a:xfrm>
            <a:off x="576570" y="431923"/>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Although the </a:t>
            </a:r>
            <a:r>
              <a:rPr lang="en" sz="1800">
                <a:solidFill>
                  <a:srgbClr val="FFFF00"/>
                </a:solidFill>
                <a:latin typeface="Roboto"/>
                <a:ea typeface="Roboto"/>
                <a:cs typeface="Roboto"/>
                <a:sym typeface="Roboto"/>
              </a:rPr>
              <a:t>VERTIS-CV</a:t>
            </a:r>
            <a:r>
              <a:rPr lang="en" sz="1800">
                <a:solidFill>
                  <a:srgbClr val="FFFFFF"/>
                </a:solidFill>
                <a:latin typeface="Roboto"/>
                <a:ea typeface="Roboto"/>
                <a:cs typeface="Roboto"/>
                <a:sym typeface="Roboto"/>
              </a:rPr>
              <a:t> study showed a significant reduction heart failure with </a:t>
            </a:r>
            <a:r>
              <a:rPr lang="en" sz="1800">
                <a:solidFill>
                  <a:srgbClr val="FFFF00"/>
                </a:solidFill>
                <a:latin typeface="Roboto"/>
                <a:ea typeface="Roboto"/>
                <a:cs typeface="Roboto"/>
                <a:sym typeface="Roboto"/>
              </a:rPr>
              <a:t>ertugliflozin</a:t>
            </a:r>
            <a:r>
              <a:rPr lang="en" sz="1800">
                <a:solidFill>
                  <a:srgbClr val="FFFFFF"/>
                </a:solidFill>
                <a:latin typeface="Roboto"/>
                <a:ea typeface="Roboto"/>
                <a:cs typeface="Roboto"/>
                <a:sym typeface="Roboto"/>
              </a:rPr>
              <a:t>, the other </a:t>
            </a:r>
            <a:r>
              <a:rPr lang="en" sz="1800">
                <a:solidFill>
                  <a:srgbClr val="FFFF00"/>
                </a:solidFill>
                <a:latin typeface="Roboto"/>
                <a:ea typeface="Roboto"/>
                <a:cs typeface="Roboto"/>
                <a:sym typeface="Roboto"/>
              </a:rPr>
              <a:t>CVD and CKD benefits were not statistically significant</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37" name="Google Shape;737;p97"/>
          <p:cNvSpPr txBox="1"/>
          <p:nvPr/>
        </p:nvSpPr>
        <p:spPr>
          <a:xfrm>
            <a:off x="430416" y="1647352"/>
            <a:ext cx="8046600" cy="26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a:t>
            </a:r>
            <a:r>
              <a:rPr lang="en" sz="1800">
                <a:solidFill>
                  <a:srgbClr val="FFFF00"/>
                </a:solidFill>
                <a:latin typeface="Roboto"/>
                <a:ea typeface="Roboto"/>
                <a:cs typeface="Roboto"/>
                <a:sym typeface="Roboto"/>
              </a:rPr>
              <a:t>CREDENCE study</a:t>
            </a:r>
            <a:r>
              <a:rPr lang="en" sz="1800">
                <a:solidFill>
                  <a:srgbClr val="FFFFFF"/>
                </a:solidFill>
                <a:latin typeface="Roboto"/>
                <a:ea typeface="Roboto"/>
                <a:cs typeface="Roboto"/>
                <a:sym typeface="Roboto"/>
              </a:rPr>
              <a:t> showed that canagliflozin use resulted in </a:t>
            </a:r>
            <a:r>
              <a:rPr lang="en" sz="1800">
                <a:solidFill>
                  <a:srgbClr val="FFFF00"/>
                </a:solidFill>
                <a:latin typeface="Roboto"/>
                <a:ea typeface="Roboto"/>
                <a:cs typeface="Roboto"/>
                <a:sym typeface="Roboto"/>
              </a:rPr>
              <a:t>cardiovascular and kidney benefitsthat</a:t>
            </a:r>
            <a:r>
              <a:rPr lang="en" sz="1800">
                <a:solidFill>
                  <a:srgbClr val="FFFFFF"/>
                </a:solidFill>
                <a:latin typeface="Roboto"/>
                <a:ea typeface="Roboto"/>
                <a:cs typeface="Roboto"/>
                <a:sym typeface="Roboto"/>
              </a:rPr>
              <a:t> were quite significant in patients with </a:t>
            </a:r>
            <a:r>
              <a:rPr lang="en" sz="1800">
                <a:solidFill>
                  <a:srgbClr val="FFFF00"/>
                </a:solidFill>
                <a:latin typeface="Roboto"/>
                <a:ea typeface="Roboto"/>
                <a:cs typeface="Roboto"/>
                <a:sym typeface="Roboto"/>
              </a:rPr>
              <a:t>an eGFR down to 30 mL/min/1.73 m2</a:t>
            </a:r>
            <a:r>
              <a:rPr lang="en" sz="1800">
                <a:solidFill>
                  <a:srgbClr val="FFFFFF"/>
                </a:solidFill>
                <a:latin typeface="Roboto"/>
                <a:ea typeface="Roboto"/>
                <a:cs typeface="Roboto"/>
                <a:sym typeface="Roboto"/>
              </a:rPr>
              <a:t> . Similar results were seen with </a:t>
            </a:r>
            <a:r>
              <a:rPr lang="en" sz="1800">
                <a:solidFill>
                  <a:srgbClr val="FFFF00"/>
                </a:solidFill>
                <a:latin typeface="Roboto"/>
                <a:ea typeface="Roboto"/>
                <a:cs typeface="Roboto"/>
                <a:sym typeface="Roboto"/>
              </a:rPr>
              <a:t>dapagliflozin in the DAPA-CKD</a:t>
            </a:r>
            <a:r>
              <a:rPr lang="en" sz="1800">
                <a:solidFill>
                  <a:srgbClr val="FFFFFF"/>
                </a:solidFill>
                <a:latin typeface="Roboto"/>
                <a:ea typeface="Roboto"/>
                <a:cs typeface="Roboto"/>
                <a:sym typeface="Roboto"/>
              </a:rPr>
              <a:t> trial.</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38" name="Google Shape;738;p97"/>
          <p:cNvSpPr txBox="1"/>
          <p:nvPr/>
        </p:nvSpPr>
        <p:spPr>
          <a:xfrm>
            <a:off x="430429" y="3126746"/>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Reduced risks of death and hospitalization for heart failure</a:t>
            </a:r>
            <a:r>
              <a:rPr lang="en" sz="1800">
                <a:solidFill>
                  <a:srgbClr val="FFFFFF"/>
                </a:solidFill>
                <a:latin typeface="Roboto"/>
                <a:ea typeface="Roboto"/>
                <a:cs typeface="Roboto"/>
                <a:sym typeface="Roboto"/>
              </a:rPr>
              <a:t> in those newly started on </a:t>
            </a:r>
            <a:r>
              <a:rPr lang="en" sz="1800">
                <a:solidFill>
                  <a:srgbClr val="FFFF00"/>
                </a:solidFill>
                <a:latin typeface="Roboto"/>
                <a:ea typeface="Roboto"/>
                <a:cs typeface="Roboto"/>
                <a:sym typeface="Roboto"/>
              </a:rPr>
              <a:t>empagliflozin, canagliflozin, or dapagliflozin</a:t>
            </a:r>
            <a:r>
              <a:rPr lang="en" sz="1800">
                <a:solidFill>
                  <a:srgbClr val="FFFFFF"/>
                </a:solidFill>
                <a:latin typeface="Roboto"/>
                <a:ea typeface="Roboto"/>
                <a:cs typeface="Roboto"/>
                <a:sym typeface="Roboto"/>
              </a:rPr>
              <a:t> compared with other diabetes medications were shown in the </a:t>
            </a:r>
            <a:r>
              <a:rPr lang="en" sz="1800">
                <a:solidFill>
                  <a:srgbClr val="FFFF00"/>
                </a:solidFill>
                <a:latin typeface="Roboto"/>
                <a:ea typeface="Roboto"/>
                <a:cs typeface="Roboto"/>
                <a:sym typeface="Roboto"/>
              </a:rPr>
              <a:t>CVD-REAL study.</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39" name="Google Shape;739;p97"/>
          <p:cNvSpPr txBox="1"/>
          <p:nvPr/>
        </p:nvSpPr>
        <p:spPr>
          <a:xfrm>
            <a:off x="430429" y="4797908"/>
            <a:ext cx="8046600" cy="297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In the EASEL study</a:t>
            </a:r>
            <a:r>
              <a:rPr lang="en" sz="1800">
                <a:solidFill>
                  <a:srgbClr val="FFFFFF"/>
                </a:solidFill>
                <a:latin typeface="Roboto"/>
                <a:ea typeface="Roboto"/>
                <a:cs typeface="Roboto"/>
                <a:sym typeface="Roboto"/>
              </a:rPr>
              <a:t>, patients treated with </a:t>
            </a:r>
            <a:r>
              <a:rPr lang="en" sz="1800">
                <a:solidFill>
                  <a:srgbClr val="FFFF00"/>
                </a:solidFill>
                <a:latin typeface="Roboto"/>
                <a:ea typeface="Roboto"/>
                <a:cs typeface="Roboto"/>
                <a:sym typeface="Roboto"/>
              </a:rPr>
              <a:t>SGLT2 inhibitors compared</a:t>
            </a:r>
            <a:r>
              <a:rPr lang="en" sz="1800">
                <a:solidFill>
                  <a:srgbClr val="FFFFFF"/>
                </a:solidFill>
                <a:latin typeface="Roboto"/>
                <a:ea typeface="Roboto"/>
                <a:cs typeface="Roboto"/>
                <a:sym typeface="Roboto"/>
              </a:rPr>
              <a:t> with other diabetes medications had reduced risks of </a:t>
            </a:r>
            <a:r>
              <a:rPr lang="en" sz="1800">
                <a:solidFill>
                  <a:srgbClr val="FFFF00"/>
                </a:solidFill>
                <a:latin typeface="Roboto"/>
                <a:ea typeface="Roboto"/>
                <a:cs typeface="Roboto"/>
                <a:sym typeface="Roboto"/>
              </a:rPr>
              <a:t>major adverse cardiovascular events (hazard ratio [HR], 0.67 [95% CI, 0.60-0.75])</a:t>
            </a:r>
            <a:r>
              <a:rPr lang="en" sz="1800">
                <a:solidFill>
                  <a:srgbClr val="FFFFFF"/>
                </a:solidFill>
                <a:latin typeface="Roboto"/>
                <a:ea typeface="Roboto"/>
                <a:cs typeface="Roboto"/>
                <a:sym typeface="Roboto"/>
              </a:rPr>
              <a:t> and </a:t>
            </a:r>
            <a:r>
              <a:rPr lang="en" sz="1800">
                <a:solidFill>
                  <a:srgbClr val="FFFF00"/>
                </a:solidFill>
                <a:latin typeface="Roboto"/>
                <a:ea typeface="Roboto"/>
                <a:cs typeface="Roboto"/>
                <a:sym typeface="Roboto"/>
              </a:rPr>
              <a:t>allcause mortality and hospitalization for heart failure (HR 0.57 [95% CI</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0.50-0.60]</a:t>
            </a: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40" name="Google Shape;740;p97"/>
          <p:cNvSpPr txBox="1"/>
          <p:nvPr/>
        </p:nvSpPr>
        <p:spPr>
          <a:xfrm>
            <a:off x="430425" y="6288275"/>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There was also a higher risk of </a:t>
            </a:r>
            <a:r>
              <a:rPr lang="en" sz="1800">
                <a:solidFill>
                  <a:srgbClr val="FFFF00"/>
                </a:solidFill>
                <a:latin typeface="Roboto"/>
                <a:ea typeface="Roboto"/>
                <a:cs typeface="Roboto"/>
                <a:sym typeface="Roboto"/>
              </a:rPr>
              <a:t>below-the-knee amputations</a:t>
            </a:r>
            <a:r>
              <a:rPr lang="en" sz="1800">
                <a:solidFill>
                  <a:srgbClr val="FFFFFF"/>
                </a:solidFill>
                <a:latin typeface="Roboto"/>
                <a:ea typeface="Roboto"/>
                <a:cs typeface="Roboto"/>
                <a:sym typeface="Roboto"/>
              </a:rPr>
              <a:t> (HR 1.99 [95% CI, 1.12-3.51]), mostly in those receiving </a:t>
            </a:r>
            <a:r>
              <a:rPr lang="en" sz="1800">
                <a:solidFill>
                  <a:srgbClr val="FFFF00"/>
                </a:solidFill>
                <a:latin typeface="Roboto"/>
                <a:ea typeface="Roboto"/>
                <a:cs typeface="Roboto"/>
                <a:sym typeface="Roboto"/>
              </a:rPr>
              <a:t>canagliflozin</a:t>
            </a: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98"/>
          <p:cNvSpPr txBox="1"/>
          <p:nvPr/>
        </p:nvSpPr>
        <p:spPr>
          <a:xfrm>
            <a:off x="1006829" y="3416808"/>
            <a:ext cx="80466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46" name="Google Shape;746;p98"/>
          <p:cNvSpPr txBox="1"/>
          <p:nvPr/>
        </p:nvSpPr>
        <p:spPr>
          <a:xfrm>
            <a:off x="722308" y="712718"/>
            <a:ext cx="8046600" cy="35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An increased risk of amputations was also seen with canagliflozin in the CANVAS study</a:t>
            </a:r>
            <a:r>
              <a:rPr lang="en" sz="1800">
                <a:solidFill>
                  <a:srgbClr val="FFFFFF"/>
                </a:solidFill>
                <a:latin typeface="Roboto"/>
                <a:ea typeface="Roboto"/>
                <a:cs typeface="Roboto"/>
                <a:sym typeface="Roboto"/>
              </a:rPr>
              <a:t> but </a:t>
            </a:r>
            <a:r>
              <a:rPr lang="en" sz="1800">
                <a:solidFill>
                  <a:srgbClr val="FFFF00"/>
                </a:solidFill>
                <a:latin typeface="Roboto"/>
                <a:ea typeface="Roboto"/>
                <a:cs typeface="Roboto"/>
                <a:sym typeface="Roboto"/>
              </a:rPr>
              <a:t>not</a:t>
            </a:r>
            <a:r>
              <a:rPr lang="en" sz="1800">
                <a:solidFill>
                  <a:srgbClr val="FFFFFF"/>
                </a:solidFill>
                <a:latin typeface="Roboto"/>
                <a:ea typeface="Roboto"/>
                <a:cs typeface="Roboto"/>
                <a:sym typeface="Roboto"/>
              </a:rPr>
              <a:t> in the </a:t>
            </a:r>
            <a:r>
              <a:rPr lang="en" sz="1800">
                <a:solidFill>
                  <a:srgbClr val="FFFF00"/>
                </a:solidFill>
                <a:latin typeface="Roboto"/>
                <a:ea typeface="Roboto"/>
                <a:cs typeface="Roboto"/>
                <a:sym typeface="Roboto"/>
              </a:rPr>
              <a:t>CREDENCE study</a:t>
            </a:r>
            <a:r>
              <a:rPr lang="en" sz="1800">
                <a:solidFill>
                  <a:srgbClr val="FFFFFF"/>
                </a:solidFill>
                <a:latin typeface="Roboto"/>
                <a:ea typeface="Roboto"/>
                <a:cs typeface="Roboto"/>
                <a:sym typeface="Roboto"/>
              </a:rPr>
              <a:t>, and no such increase was seen with </a:t>
            </a:r>
            <a:r>
              <a:rPr lang="en" sz="1800">
                <a:solidFill>
                  <a:srgbClr val="FFFF00"/>
                </a:solidFill>
                <a:latin typeface="Roboto"/>
                <a:ea typeface="Roboto"/>
                <a:cs typeface="Roboto"/>
                <a:sym typeface="Roboto"/>
              </a:rPr>
              <a:t>empagliflozin in the EMPA-REG study</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dapagliflozin in the DECLARE-TIMI study</a:t>
            </a:r>
            <a:r>
              <a:rPr lang="en" sz="1800">
                <a:solidFill>
                  <a:srgbClr val="FFFFFF"/>
                </a:solidFill>
                <a:latin typeface="Roboto"/>
                <a:ea typeface="Roboto"/>
                <a:cs typeface="Roboto"/>
                <a:sym typeface="Roboto"/>
              </a:rPr>
              <a:t>, or the </a:t>
            </a:r>
            <a:r>
              <a:rPr lang="en" sz="1800">
                <a:solidFill>
                  <a:srgbClr val="FFFF00"/>
                </a:solidFill>
                <a:latin typeface="Roboto"/>
                <a:ea typeface="Roboto"/>
                <a:cs typeface="Roboto"/>
                <a:sym typeface="Roboto"/>
              </a:rPr>
              <a:t>DAPA-CKD trial</a:t>
            </a:r>
            <a:r>
              <a:rPr lang="en" sz="1800">
                <a:solidFill>
                  <a:srgbClr val="FFFFFF"/>
                </a:solidFill>
                <a:latin typeface="Roboto"/>
                <a:ea typeface="Roboto"/>
                <a:cs typeface="Roboto"/>
                <a:sym typeface="Roboto"/>
              </a:rPr>
              <a:t>, or </a:t>
            </a:r>
            <a:r>
              <a:rPr lang="en" sz="1800">
                <a:solidFill>
                  <a:srgbClr val="FFFF00"/>
                </a:solidFill>
                <a:latin typeface="Roboto"/>
                <a:ea typeface="Roboto"/>
                <a:cs typeface="Roboto"/>
                <a:sym typeface="Roboto"/>
              </a:rPr>
              <a:t>ertugliflozin in the VERTIS-CV</a:t>
            </a:r>
            <a:r>
              <a:rPr lang="en" sz="1800">
                <a:solidFill>
                  <a:srgbClr val="FFFFFF"/>
                </a:solidFill>
                <a:latin typeface="Roboto"/>
                <a:ea typeface="Roboto"/>
                <a:cs typeface="Roboto"/>
                <a:sym typeface="Roboto"/>
              </a:rPr>
              <a:t> trial.</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47" name="Google Shape;747;p98"/>
          <p:cNvSpPr txBox="1"/>
          <p:nvPr/>
        </p:nvSpPr>
        <p:spPr>
          <a:xfrm>
            <a:off x="722304" y="2791608"/>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 </a:t>
            </a:r>
            <a:r>
              <a:rPr lang="en" sz="1800">
                <a:solidFill>
                  <a:schemeClr val="accent6"/>
                </a:solidFill>
                <a:latin typeface="Roboto"/>
                <a:ea typeface="Roboto"/>
                <a:cs typeface="Roboto"/>
                <a:sym typeface="Roboto"/>
              </a:rPr>
              <a:t>Fournier gangrene, a necrotizing fasciitis</a:t>
            </a:r>
            <a:r>
              <a:rPr lang="en" sz="1800">
                <a:solidFill>
                  <a:schemeClr val="dk1"/>
                </a:solidFill>
                <a:latin typeface="Roboto"/>
                <a:ea typeface="Roboto"/>
                <a:cs typeface="Roboto"/>
                <a:sym typeface="Roboto"/>
              </a:rPr>
              <a:t> of the perineum, has been reported with the use of SGLT2 inhibitors, leading to an </a:t>
            </a:r>
            <a:r>
              <a:rPr lang="en" sz="1800">
                <a:solidFill>
                  <a:schemeClr val="accent6"/>
                </a:solidFill>
                <a:latin typeface="Roboto"/>
                <a:ea typeface="Roboto"/>
                <a:cs typeface="Roboto"/>
                <a:sym typeface="Roboto"/>
              </a:rPr>
              <a:t>FDA warning in 2018.</a:t>
            </a:r>
            <a:endParaRPr sz="1800">
              <a:solidFill>
                <a:schemeClr val="accent6"/>
              </a:solidFill>
              <a:latin typeface="Roboto"/>
              <a:ea typeface="Roboto"/>
              <a:cs typeface="Roboto"/>
              <a:sym typeface="Roboto"/>
            </a:endParaRPr>
          </a:p>
          <a:p>
            <a:pPr marL="0" lvl="0" indent="0" algn="l" rtl="0">
              <a:spcBef>
                <a:spcPts val="0"/>
              </a:spcBef>
              <a:spcAft>
                <a:spcPts val="0"/>
              </a:spcAft>
              <a:buNone/>
            </a:pPr>
            <a:r>
              <a:rPr lang="en" sz="1800">
                <a:solidFill>
                  <a:schemeClr val="dk1"/>
                </a:solidFill>
                <a:latin typeface="Roboto"/>
                <a:ea typeface="Roboto"/>
                <a:cs typeface="Roboto"/>
                <a:sym typeface="Roboto"/>
              </a:rPr>
              <a:t> </a:t>
            </a:r>
            <a:endParaRPr sz="1800">
              <a:solidFill>
                <a:srgbClr val="FFFFFF"/>
              </a:solidFill>
              <a:latin typeface="Roboto"/>
              <a:ea typeface="Roboto"/>
              <a:cs typeface="Roboto"/>
              <a:sym typeface="Roboto"/>
            </a:endParaRPr>
          </a:p>
        </p:txBody>
      </p:sp>
      <p:sp>
        <p:nvSpPr>
          <p:cNvPr id="748" name="Google Shape;748;p98"/>
          <p:cNvSpPr txBox="1"/>
          <p:nvPr/>
        </p:nvSpPr>
        <p:spPr>
          <a:xfrm>
            <a:off x="722307" y="3990600"/>
            <a:ext cx="8046600" cy="604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efficacy of SGLT2 inhibitors in glucose </a:t>
            </a:r>
            <a:r>
              <a:rPr lang="en" sz="1800">
                <a:solidFill>
                  <a:srgbClr val="FFFF00"/>
                </a:solidFill>
                <a:latin typeface="Roboto"/>
                <a:ea typeface="Roboto"/>
                <a:cs typeface="Roboto"/>
                <a:sym typeface="Roboto"/>
              </a:rPr>
              <a:t>lowering decreases</a:t>
            </a:r>
            <a:r>
              <a:rPr lang="en" sz="1800">
                <a:solidFill>
                  <a:srgbClr val="FFFFFF"/>
                </a:solidFill>
                <a:latin typeface="Roboto"/>
                <a:ea typeface="Roboto"/>
                <a:cs typeface="Roboto"/>
                <a:sym typeface="Roboto"/>
              </a:rPr>
              <a:t> substantially as the </a:t>
            </a:r>
            <a:r>
              <a:rPr lang="en" sz="1800">
                <a:solidFill>
                  <a:srgbClr val="FFFF00"/>
                </a:solidFill>
                <a:latin typeface="Roboto"/>
                <a:ea typeface="Roboto"/>
                <a:cs typeface="Roboto"/>
                <a:sym typeface="Roboto"/>
              </a:rPr>
              <a:t>GFR declines below 60 mL/min/1.73 m2 </a:t>
            </a:r>
            <a:r>
              <a:rPr lang="en" sz="1800">
                <a:solidFill>
                  <a:srgbClr val="FFFFFF"/>
                </a:solidFill>
                <a:latin typeface="Roboto"/>
                <a:ea typeface="Roboto"/>
                <a:cs typeface="Roboto"/>
                <a:sym typeface="Roboto"/>
              </a:rPr>
              <a:t>Because of the marked </a:t>
            </a:r>
            <a:r>
              <a:rPr lang="en" sz="1800">
                <a:solidFill>
                  <a:srgbClr val="980000"/>
                </a:solidFill>
                <a:latin typeface="Roboto"/>
                <a:ea typeface="Roboto"/>
                <a:cs typeface="Roboto"/>
                <a:sym typeface="Roboto"/>
              </a:rPr>
              <a:t>benefits</a:t>
            </a:r>
            <a:r>
              <a:rPr lang="en" sz="1800">
                <a:solidFill>
                  <a:srgbClr val="FFFFFF"/>
                </a:solidFill>
                <a:latin typeface="Roboto"/>
                <a:ea typeface="Roboto"/>
                <a:cs typeface="Roboto"/>
                <a:sym typeface="Roboto"/>
              </a:rPr>
              <a:t> in reducing </a:t>
            </a:r>
            <a:r>
              <a:rPr lang="en" sz="1800">
                <a:solidFill>
                  <a:srgbClr val="FF0000"/>
                </a:solidFill>
                <a:latin typeface="Roboto"/>
                <a:ea typeface="Roboto"/>
                <a:cs typeface="Roboto"/>
                <a:sym typeface="Roboto"/>
              </a:rPr>
              <a:t>cardiovascular  outcomes and slowing kidney disease</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progression,canagliflozin, empagliflozin, and dapagliflozin</a:t>
            </a:r>
            <a:r>
              <a:rPr lang="en" sz="1800">
                <a:solidFill>
                  <a:srgbClr val="FFFFFF"/>
                </a:solidFill>
                <a:latin typeface="Roboto"/>
                <a:ea typeface="Roboto"/>
                <a:cs typeface="Roboto"/>
                <a:sym typeface="Roboto"/>
              </a:rPr>
              <a:t> are very much </a:t>
            </a:r>
            <a:endParaRPr sz="1800">
              <a:solidFill>
                <a:schemeClr val="dk1"/>
              </a:solidFill>
              <a:latin typeface="Roboto"/>
              <a:ea typeface="Roboto"/>
              <a:cs typeface="Roboto"/>
              <a:sym typeface="Roboto"/>
            </a:endParaRPr>
          </a:p>
          <a:p>
            <a:pPr marL="0" lvl="0" indent="0" algn="l" rtl="0">
              <a:spcBef>
                <a:spcPts val="0"/>
              </a:spcBef>
              <a:spcAft>
                <a:spcPts val="0"/>
              </a:spcAft>
              <a:buNone/>
            </a:pPr>
            <a:r>
              <a:rPr lang="en" sz="1800">
                <a:solidFill>
                  <a:schemeClr val="accent6"/>
                </a:solidFill>
                <a:latin typeface="Roboto"/>
                <a:ea typeface="Roboto"/>
                <a:cs typeface="Roboto"/>
                <a:sym typeface="Roboto"/>
              </a:rPr>
              <a:t>indicated in patients down to an eGFR of 30</a:t>
            </a:r>
            <a:r>
              <a:rPr lang="en" sz="1800">
                <a:solidFill>
                  <a:schemeClr val="dk1"/>
                </a:solidFill>
                <a:latin typeface="Roboto"/>
                <a:ea typeface="Roboto"/>
                <a:cs typeface="Roboto"/>
                <a:sym typeface="Roboto"/>
              </a:rPr>
              <a:t> mL/min/1.73 m2 based on the studies cited previously, although the package inserts state that </a:t>
            </a:r>
            <a:r>
              <a:rPr lang="en" sz="1800">
                <a:solidFill>
                  <a:schemeClr val="accent6"/>
                </a:solidFill>
                <a:latin typeface="Roboto"/>
                <a:ea typeface="Roboto"/>
                <a:cs typeface="Roboto"/>
                <a:sym typeface="Roboto"/>
              </a:rPr>
              <a:t>dapagliflozin</a:t>
            </a:r>
            <a:r>
              <a:rPr lang="en" sz="1800">
                <a:solidFill>
                  <a:schemeClr val="dk1"/>
                </a:solidFill>
                <a:latin typeface="Roboto"/>
                <a:ea typeface="Roboto"/>
                <a:cs typeface="Roboto"/>
                <a:sym typeface="Roboto"/>
              </a:rPr>
              <a:t> </a:t>
            </a:r>
            <a:r>
              <a:rPr lang="en" sz="1800">
                <a:solidFill>
                  <a:srgbClr val="FFFF00"/>
                </a:solidFill>
                <a:latin typeface="Roboto"/>
                <a:ea typeface="Roboto"/>
                <a:cs typeface="Roboto"/>
                <a:sym typeface="Roboto"/>
              </a:rPr>
              <a:t>and empagliflozin should not be used with an eGFR &lt; 3o mL/min/1.73 m2.</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 The dose of canagliflozin should be reduced to 100 mg daily in patients with an eGFR &lt; 60 mL/min/1.73 m2</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p99"/>
          <p:cNvPicPr preferRelativeResize="0"/>
          <p:nvPr/>
        </p:nvPicPr>
        <p:blipFill>
          <a:blip r:embed="rId3">
            <a:alphaModFix/>
          </a:blip>
          <a:stretch>
            <a:fillRect/>
          </a:stretch>
        </p:blipFill>
        <p:spPr>
          <a:xfrm>
            <a:off x="1691725" y="871977"/>
            <a:ext cx="5734050" cy="3268000"/>
          </a:xfrm>
          <a:prstGeom prst="rect">
            <a:avLst/>
          </a:prstGeom>
          <a:noFill/>
          <a:ln>
            <a:noFill/>
          </a:ln>
        </p:spPr>
      </p:pic>
      <p:sp>
        <p:nvSpPr>
          <p:cNvPr id="754" name="Google Shape;754;p99"/>
          <p:cNvSpPr txBox="1"/>
          <p:nvPr/>
        </p:nvSpPr>
        <p:spPr>
          <a:xfrm>
            <a:off x="1006825" y="5519040"/>
            <a:ext cx="8046600" cy="162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FF9900"/>
                </a:solidFill>
                <a:latin typeface="Roboto"/>
                <a:ea typeface="Roboto"/>
                <a:cs typeface="Roboto"/>
                <a:sym typeface="Roboto"/>
              </a:rPr>
              <a:t>Dapa and empagliflozin</a:t>
            </a:r>
            <a:r>
              <a:rPr lang="en" sz="2000" b="1">
                <a:solidFill>
                  <a:srgbClr val="FFFFFF"/>
                </a:solidFill>
                <a:latin typeface="Roboto"/>
                <a:ea typeface="Roboto"/>
                <a:cs typeface="Roboto"/>
                <a:sym typeface="Roboto"/>
              </a:rPr>
              <a:t> is likely that these can </a:t>
            </a:r>
            <a:r>
              <a:rPr lang="en" sz="2000" b="1">
                <a:solidFill>
                  <a:srgbClr val="FFFF00"/>
                </a:solidFill>
                <a:latin typeface="Roboto"/>
                <a:ea typeface="Roboto"/>
                <a:cs typeface="Roboto"/>
                <a:sym typeface="Roboto"/>
              </a:rPr>
              <a:t>be used safely down to an eGFR of 30</a:t>
            </a:r>
            <a:r>
              <a:rPr lang="en" sz="2000" b="1">
                <a:solidFill>
                  <a:srgbClr val="FFFFFF"/>
                </a:solidFill>
                <a:latin typeface="Roboto"/>
                <a:ea typeface="Roboto"/>
                <a:cs typeface="Roboto"/>
                <a:sym typeface="Roboto"/>
              </a:rPr>
              <a:t> mL/min/1.73 m2, and possibly lower, for </a:t>
            </a:r>
            <a:r>
              <a:rPr lang="en" sz="2000" b="1">
                <a:solidFill>
                  <a:srgbClr val="FFFF00"/>
                </a:solidFill>
                <a:latin typeface="Roboto"/>
                <a:ea typeface="Roboto"/>
                <a:cs typeface="Roboto"/>
                <a:sym typeface="Roboto"/>
              </a:rPr>
              <a:t>cardiovascular disease benefit</a:t>
            </a:r>
            <a:r>
              <a:rPr lang="en" sz="2000" b="1">
                <a:solidFill>
                  <a:srgbClr val="FFFFFF"/>
                </a:solidFill>
                <a:latin typeface="Roboto"/>
                <a:ea typeface="Roboto"/>
                <a:cs typeface="Roboto"/>
                <a:sym typeface="Roboto"/>
              </a:rPr>
              <a:t> </a:t>
            </a:r>
            <a:r>
              <a:rPr lang="en" sz="2000" b="1">
                <a:solidFill>
                  <a:srgbClr val="FFFF00"/>
                </a:solidFill>
                <a:latin typeface="Roboto"/>
                <a:ea typeface="Roboto"/>
                <a:cs typeface="Roboto"/>
                <a:sym typeface="Roboto"/>
              </a:rPr>
              <a:t>but no glycemic benefit</a:t>
            </a:r>
            <a:r>
              <a:rPr lang="en">
                <a:solidFill>
                  <a:srgbClr val="FFFF00"/>
                </a:solidFill>
                <a:latin typeface="Roboto"/>
                <a:ea typeface="Roboto"/>
                <a:cs typeface="Roboto"/>
                <a:sym typeface="Roboto"/>
              </a:rPr>
              <a:t>.</a:t>
            </a:r>
            <a:endParaRPr sz="2000" b="1">
              <a:solidFill>
                <a:srgbClr val="FFFF00"/>
              </a:solidFill>
              <a:latin typeface="Roboto"/>
              <a:ea typeface="Roboto"/>
              <a:cs typeface="Roboto"/>
              <a:sym typeface="Roboto"/>
            </a:endParaRPr>
          </a:p>
          <a:p>
            <a:pPr marL="0" lvl="0" indent="0" algn="l" rtl="0">
              <a:spcBef>
                <a:spcPts val="0"/>
              </a:spcBef>
              <a:spcAft>
                <a:spcPts val="0"/>
              </a:spcAft>
              <a:buNone/>
            </a:pPr>
            <a:endParaRPr sz="2000" b="1">
              <a:solidFill>
                <a:srgbClr val="FFFFFF"/>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0"/>
          <p:cNvSpPr txBox="1"/>
          <p:nvPr/>
        </p:nvSpPr>
        <p:spPr>
          <a:xfrm>
            <a:off x="713030" y="1252897"/>
            <a:ext cx="8046600" cy="213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mechanisms  by which SGLT2 inhibitors cause CVD and CKD benefits are </a:t>
            </a:r>
            <a:r>
              <a:rPr lang="en" sz="1800">
                <a:solidFill>
                  <a:srgbClr val="FFFF00"/>
                </a:solidFill>
                <a:latin typeface="Roboto"/>
                <a:ea typeface="Roboto"/>
                <a:cs typeface="Roboto"/>
                <a:sym typeface="Roboto"/>
              </a:rPr>
              <a:t>not clear but likely involve</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diuretic effects, increased sodium sensitivity, reduced arterial stiffness, and direct vascular effects.</a:t>
            </a:r>
            <a:endParaRPr sz="1800">
              <a:solidFill>
                <a:srgbClr val="FFFF00"/>
              </a:solidFill>
              <a:latin typeface="Roboto"/>
              <a:ea typeface="Roboto"/>
              <a:cs typeface="Roboto"/>
              <a:sym typeface="Roboto"/>
            </a:endParaRPr>
          </a:p>
          <a:p>
            <a:pPr marL="0" lvl="0" indent="0" algn="l" rtl="0">
              <a:spcBef>
                <a:spcPts val="0"/>
              </a:spcBef>
              <a:spcAft>
                <a:spcPts val="0"/>
              </a:spcAft>
              <a:buNone/>
            </a:pPr>
            <a:r>
              <a:rPr lang="en" sz="1800">
                <a:solidFill>
                  <a:srgbClr val="FFFF00"/>
                </a:solidFill>
                <a:latin typeface="Roboto"/>
                <a:ea typeface="Roboto"/>
                <a:cs typeface="Roboto"/>
                <a:sym typeface="Roboto"/>
              </a:rPr>
              <a:t> </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60" name="Google Shape;760;p100"/>
          <p:cNvSpPr txBox="1"/>
          <p:nvPr/>
        </p:nvSpPr>
        <p:spPr>
          <a:xfrm>
            <a:off x="1005890" y="3886202"/>
            <a:ext cx="8046600" cy="28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FF00"/>
                </a:solidFill>
                <a:latin typeface="Roboto"/>
                <a:ea typeface="Roboto"/>
                <a:cs typeface="Roboto"/>
                <a:sym typeface="Roboto"/>
              </a:rPr>
              <a:t>Because of these benefits on CVD and CKD outcomes, it is now recommended that SGLT2 inhibitors with proven CKD benefits be used in all patients with type 2 diabetes who have evidence of CKD.</a:t>
            </a:r>
            <a:endParaRPr sz="2400" b="1">
              <a:solidFill>
                <a:srgbClr val="FFFF00"/>
              </a:solidFill>
              <a:latin typeface="Roboto"/>
              <a:ea typeface="Roboto"/>
              <a:cs typeface="Roboto"/>
              <a:sym typeface="Roboto"/>
            </a:endParaRPr>
          </a:p>
          <a:p>
            <a:pPr marL="0" lvl="0" indent="0" algn="l" rtl="0">
              <a:spcBef>
                <a:spcPts val="0"/>
              </a:spcBef>
              <a:spcAft>
                <a:spcPts val="0"/>
              </a:spcAft>
              <a:buNone/>
            </a:pPr>
            <a:endParaRPr sz="2400" b="1">
              <a:solidFill>
                <a:srgbClr val="FFFF00"/>
              </a:solidFill>
              <a:latin typeface="Roboto"/>
              <a:ea typeface="Roboto"/>
              <a:cs typeface="Roboto"/>
              <a:sym typeface="Roboto"/>
            </a:endParaRPr>
          </a:p>
          <a:p>
            <a:pPr marL="0" lvl="0" indent="0" algn="l" rtl="0">
              <a:spcBef>
                <a:spcPts val="0"/>
              </a:spcBef>
              <a:spcAft>
                <a:spcPts val="0"/>
              </a:spcAft>
              <a:buNone/>
            </a:pPr>
            <a:endParaRPr sz="2400" b="1">
              <a:solidFill>
                <a:srgbClr val="FFFF00"/>
              </a:solidFill>
              <a:latin typeface="Roboto"/>
              <a:ea typeface="Roboto"/>
              <a:cs typeface="Roboto"/>
              <a:sym typeface="Roboto"/>
            </a:endParaRPr>
          </a:p>
          <a:p>
            <a:pPr marL="0" lvl="0" indent="0" algn="l" rtl="0">
              <a:spcBef>
                <a:spcPts val="0"/>
              </a:spcBef>
              <a:spcAft>
                <a:spcPts val="0"/>
              </a:spcAft>
              <a:buNone/>
            </a:pPr>
            <a:endParaRPr sz="3000">
              <a:solidFill>
                <a:srgbClr val="FFFF00"/>
              </a:solidFill>
              <a:latin typeface="Roboto"/>
              <a:ea typeface="Roboto"/>
              <a:cs typeface="Roboto"/>
              <a:sym typeface="Robo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01"/>
          <p:cNvSpPr txBox="1"/>
          <p:nvPr/>
        </p:nvSpPr>
        <p:spPr>
          <a:xfrm>
            <a:off x="2971191" y="2778000"/>
            <a:ext cx="6471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b="1">
                <a:solidFill>
                  <a:srgbClr val="FFFF00"/>
                </a:solidFill>
                <a:latin typeface="Roboto"/>
                <a:ea typeface="Roboto"/>
                <a:cs typeface="Roboto"/>
                <a:sym typeface="Roboto"/>
              </a:rPr>
              <a:t>Summary </a:t>
            </a:r>
            <a:endParaRPr sz="6000" b="1">
              <a:solidFill>
                <a:srgbClr val="FFFF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1"/>
          <p:cNvPicPr preferRelativeResize="0"/>
          <p:nvPr/>
        </p:nvPicPr>
        <p:blipFill>
          <a:blip r:embed="rId3">
            <a:alphaModFix/>
          </a:blip>
          <a:stretch>
            <a:fillRect/>
          </a:stretch>
        </p:blipFill>
        <p:spPr>
          <a:xfrm>
            <a:off x="152400" y="152400"/>
            <a:ext cx="9753601" cy="5476892"/>
          </a:xfrm>
          <a:prstGeom prst="rect">
            <a:avLst/>
          </a:prstGeom>
          <a:noFill/>
          <a:ln>
            <a:noFill/>
          </a:ln>
        </p:spPr>
      </p:pic>
      <p:pic>
        <p:nvPicPr>
          <p:cNvPr id="150" name="Google Shape;150;p21"/>
          <p:cNvPicPr preferRelativeResize="0"/>
          <p:nvPr/>
        </p:nvPicPr>
        <p:blipFill>
          <a:blip r:embed="rId4">
            <a:alphaModFix/>
          </a:blip>
          <a:stretch>
            <a:fillRect/>
          </a:stretch>
        </p:blipFill>
        <p:spPr>
          <a:xfrm>
            <a:off x="152400" y="4821714"/>
            <a:ext cx="5264101" cy="2798285"/>
          </a:xfrm>
          <a:prstGeom prst="rect">
            <a:avLst/>
          </a:prstGeom>
          <a:noFill/>
          <a:ln>
            <a:noFill/>
          </a:ln>
        </p:spPr>
      </p:pic>
      <p:sp>
        <p:nvSpPr>
          <p:cNvPr id="151" name="Google Shape;151;p21"/>
          <p:cNvSpPr txBox="1"/>
          <p:nvPr/>
        </p:nvSpPr>
        <p:spPr>
          <a:xfrm>
            <a:off x="5848250" y="6322875"/>
            <a:ext cx="38640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CCCCCC"/>
                </a:solidFill>
                <a:latin typeface="Roboto"/>
                <a:ea typeface="Roboto"/>
                <a:cs typeface="Roboto"/>
                <a:sym typeface="Roboto"/>
              </a:rPr>
              <a:t>Ye, Huizhen, et al. "Comparative proteinuria management of different angiotensin-converting enzyme inhibitors or angiotensin receptor blockers for normotensive patients with CKD: a Bayesian network meta-analysis." PeerJ 8 (2020): e8575.</a:t>
            </a:r>
            <a:endParaRPr sz="900">
              <a:solidFill>
                <a:srgbClr val="CCCCCC"/>
              </a:solidFill>
              <a:latin typeface="Roboto"/>
              <a:ea typeface="Roboto"/>
              <a:cs typeface="Roboto"/>
              <a:sym typeface="Roboto"/>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02"/>
          <p:cNvSpPr txBox="1"/>
          <p:nvPr/>
        </p:nvSpPr>
        <p:spPr>
          <a:xfrm>
            <a:off x="607143" y="864407"/>
            <a:ext cx="80466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We now have </a:t>
            </a:r>
            <a:r>
              <a:rPr lang="en" sz="1800" b="1">
                <a:solidFill>
                  <a:srgbClr val="FFFFFF"/>
                </a:solidFill>
                <a:latin typeface="Roboto"/>
                <a:ea typeface="Roboto"/>
                <a:cs typeface="Roboto"/>
                <a:sym typeface="Roboto"/>
              </a:rPr>
              <a:t>many therapeutic options for patients with type 2 diabetes</a:t>
            </a:r>
            <a:r>
              <a:rPr lang="en" sz="1800">
                <a:solidFill>
                  <a:srgbClr val="FFFFFF"/>
                </a:solidFill>
                <a:latin typeface="Roboto"/>
                <a:ea typeface="Roboto"/>
                <a:cs typeface="Roboto"/>
                <a:sym typeface="Roboto"/>
              </a:rPr>
              <a:t>. </a:t>
            </a:r>
            <a:r>
              <a:rPr lang="en" sz="1800" b="1">
                <a:solidFill>
                  <a:srgbClr val="FFFFFF"/>
                </a:solidFill>
                <a:latin typeface="Roboto"/>
                <a:ea typeface="Roboto"/>
                <a:cs typeface="Roboto"/>
                <a:sym typeface="Roboto"/>
              </a:rPr>
              <a:t>Lifestyle changes</a:t>
            </a:r>
            <a:r>
              <a:rPr lang="en" sz="1800">
                <a:solidFill>
                  <a:srgbClr val="FFFFFF"/>
                </a:solidFill>
                <a:latin typeface="Roboto"/>
                <a:ea typeface="Roboto"/>
                <a:cs typeface="Roboto"/>
                <a:sym typeface="Roboto"/>
              </a:rPr>
              <a:t> are always part of treatment. </a:t>
            </a:r>
            <a:r>
              <a:rPr lang="en" sz="1800" b="1">
                <a:solidFill>
                  <a:srgbClr val="FFFFFF"/>
                </a:solidFill>
                <a:latin typeface="Roboto"/>
                <a:ea typeface="Roboto"/>
                <a:cs typeface="Roboto"/>
                <a:sym typeface="Roboto"/>
              </a:rPr>
              <a:t>Lifestyle/nutritional</a:t>
            </a:r>
            <a:r>
              <a:rPr lang="en" sz="1800">
                <a:solidFill>
                  <a:srgbClr val="FFFFFF"/>
                </a:solidFill>
                <a:latin typeface="Roboto"/>
                <a:ea typeface="Roboto"/>
                <a:cs typeface="Roboto"/>
                <a:sym typeface="Roboto"/>
              </a:rPr>
              <a:t> recommendations are complex and are fully discussed in the recent </a:t>
            </a:r>
            <a:r>
              <a:rPr lang="en" sz="1800" b="1" u="sng">
                <a:solidFill>
                  <a:srgbClr val="FFFFFF"/>
                </a:solidFill>
                <a:latin typeface="Roboto"/>
                <a:ea typeface="Roboto"/>
                <a:cs typeface="Roboto"/>
                <a:sym typeface="Roboto"/>
              </a:rPr>
              <a:t>KDIGO</a:t>
            </a:r>
            <a:r>
              <a:rPr lang="en" sz="1800">
                <a:solidFill>
                  <a:srgbClr val="FFFFFF"/>
                </a:solidFill>
                <a:latin typeface="Roboto"/>
                <a:ea typeface="Roboto"/>
                <a:cs typeface="Roboto"/>
                <a:sym typeface="Roboto"/>
              </a:rPr>
              <a:t> </a:t>
            </a:r>
            <a:r>
              <a:rPr lang="en" sz="1800" u="sng">
                <a:solidFill>
                  <a:srgbClr val="FFFFFF"/>
                </a:solidFill>
                <a:latin typeface="Roboto"/>
                <a:ea typeface="Roboto"/>
                <a:cs typeface="Roboto"/>
                <a:sym typeface="Roboto"/>
              </a:rPr>
              <a:t>guideline</a:t>
            </a:r>
            <a:endParaRPr sz="1800" u="sng">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71" name="Google Shape;771;p102"/>
          <p:cNvSpPr txBox="1"/>
          <p:nvPr/>
        </p:nvSpPr>
        <p:spPr>
          <a:xfrm>
            <a:off x="4000386" y="2411004"/>
            <a:ext cx="8046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FF00"/>
                </a:solidFill>
                <a:latin typeface="Roboto"/>
                <a:ea typeface="Roboto"/>
                <a:cs typeface="Roboto"/>
                <a:sym typeface="Roboto"/>
              </a:rPr>
              <a:t>BuT</a:t>
            </a:r>
            <a:endParaRPr sz="2400" b="1">
              <a:solidFill>
                <a:srgbClr val="FFFF00"/>
              </a:solidFill>
              <a:latin typeface="Roboto"/>
              <a:ea typeface="Roboto"/>
              <a:cs typeface="Roboto"/>
              <a:sym typeface="Roboto"/>
            </a:endParaRPr>
          </a:p>
        </p:txBody>
      </p:sp>
      <p:sp>
        <p:nvSpPr>
          <p:cNvPr id="772" name="Google Shape;772;p102"/>
          <p:cNvSpPr txBox="1"/>
          <p:nvPr/>
        </p:nvSpPr>
        <p:spPr>
          <a:xfrm>
            <a:off x="860675" y="2961208"/>
            <a:ext cx="80466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rgbClr val="FFFFFF"/>
                </a:solidFill>
                <a:latin typeface="Roboto"/>
                <a:ea typeface="Roboto"/>
                <a:cs typeface="Roboto"/>
                <a:sym typeface="Roboto"/>
              </a:rPr>
              <a:t>For people with type 2 diabetes and CKD with an </a:t>
            </a:r>
            <a:r>
              <a:rPr lang="en" sz="2000" b="1" u="sng">
                <a:solidFill>
                  <a:srgbClr val="FFFF00"/>
                </a:solidFill>
                <a:latin typeface="Roboto"/>
                <a:ea typeface="Roboto"/>
                <a:cs typeface="Roboto"/>
                <a:sym typeface="Roboto"/>
              </a:rPr>
              <a:t>eGFR  30 mL per minute per 1.73 m2 or higher,</a:t>
            </a:r>
            <a:r>
              <a:rPr lang="en" sz="2000" b="1" u="sng">
                <a:solidFill>
                  <a:srgbClr val="FFFFFF"/>
                </a:solidFill>
                <a:latin typeface="Roboto"/>
                <a:ea typeface="Roboto"/>
                <a:cs typeface="Roboto"/>
                <a:sym typeface="Roboto"/>
              </a:rPr>
              <a:t> </a:t>
            </a:r>
            <a:r>
              <a:rPr lang="en" sz="2000" b="1" u="sng">
                <a:solidFill>
                  <a:srgbClr val="FFFF00"/>
                </a:solidFill>
                <a:latin typeface="Roboto"/>
                <a:ea typeface="Roboto"/>
                <a:cs typeface="Roboto"/>
                <a:sym typeface="Roboto"/>
              </a:rPr>
              <a:t>metformin and sodium-glucose cotransporter 2 (SGLT2) inhibitors</a:t>
            </a:r>
            <a:r>
              <a:rPr lang="en" sz="2000" b="1" u="sng">
                <a:solidFill>
                  <a:srgbClr val="FFFFFF"/>
                </a:solidFill>
                <a:latin typeface="Roboto"/>
                <a:ea typeface="Roboto"/>
                <a:cs typeface="Roboto"/>
                <a:sym typeface="Roboto"/>
              </a:rPr>
              <a:t>, in combination, are recommended </a:t>
            </a:r>
            <a:r>
              <a:rPr lang="en" sz="2000" b="1" u="sng">
                <a:solidFill>
                  <a:srgbClr val="FFFF00"/>
                </a:solidFill>
                <a:latin typeface="Roboto"/>
                <a:ea typeface="Roboto"/>
                <a:cs typeface="Roboto"/>
                <a:sym typeface="Roboto"/>
              </a:rPr>
              <a:t>for first-line medical</a:t>
            </a:r>
            <a:r>
              <a:rPr lang="en" sz="2000" b="1" u="sng">
                <a:solidFill>
                  <a:srgbClr val="FFFFFF"/>
                </a:solidFill>
                <a:latin typeface="Roboto"/>
                <a:ea typeface="Roboto"/>
                <a:cs typeface="Roboto"/>
                <a:sym typeface="Roboto"/>
              </a:rPr>
              <a:t> treatment because they improve glycemic</a:t>
            </a:r>
            <a:endParaRPr sz="2000" b="1" u="sng">
              <a:solidFill>
                <a:srgbClr val="FFFFFF"/>
              </a:solidFill>
              <a:latin typeface="Roboto"/>
              <a:ea typeface="Roboto"/>
              <a:cs typeface="Roboto"/>
              <a:sym typeface="Roboto"/>
            </a:endParaRPr>
          </a:p>
          <a:p>
            <a:pPr marL="0" lvl="0" indent="0" algn="l" rtl="0">
              <a:spcBef>
                <a:spcPts val="0"/>
              </a:spcBef>
              <a:spcAft>
                <a:spcPts val="0"/>
              </a:spcAft>
              <a:buNone/>
            </a:pPr>
            <a:r>
              <a:rPr lang="en" sz="2000" b="1" u="sng">
                <a:solidFill>
                  <a:srgbClr val="FFFFFF"/>
                </a:solidFill>
                <a:latin typeface="Roboto"/>
                <a:ea typeface="Roboto"/>
                <a:cs typeface="Roboto"/>
                <a:sym typeface="Roboto"/>
              </a:rPr>
              <a:t> </a:t>
            </a:r>
            <a:endParaRPr sz="2000" b="1" u="sng">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a:p>
            <a:pPr marL="0" lvl="0" indent="0" algn="l" rtl="0">
              <a:spcBef>
                <a:spcPts val="0"/>
              </a:spcBef>
              <a:spcAft>
                <a:spcPts val="0"/>
              </a:spcAft>
              <a:buNone/>
            </a:pPr>
            <a:endParaRPr sz="2000" b="1" u="sng">
              <a:solidFill>
                <a:srgbClr val="FFFFFF"/>
              </a:solidFill>
              <a:latin typeface="Roboto"/>
              <a:ea typeface="Roboto"/>
              <a:cs typeface="Roboto"/>
              <a:sym typeface="Roboto"/>
            </a:endParaRPr>
          </a:p>
        </p:txBody>
      </p:sp>
      <p:pic>
        <p:nvPicPr>
          <p:cNvPr id="773" name="Google Shape;773;p102"/>
          <p:cNvPicPr preferRelativeResize="0"/>
          <p:nvPr/>
        </p:nvPicPr>
        <p:blipFill>
          <a:blip r:embed="rId3">
            <a:alphaModFix/>
          </a:blip>
          <a:stretch>
            <a:fillRect/>
          </a:stretch>
        </p:blipFill>
        <p:spPr>
          <a:xfrm>
            <a:off x="170225" y="5446976"/>
            <a:ext cx="5648325" cy="1076375"/>
          </a:xfrm>
          <a:prstGeom prst="rect">
            <a:avLst/>
          </a:prstGeom>
          <a:noFill/>
          <a:ln>
            <a:noFill/>
          </a:ln>
        </p:spPr>
      </p:pic>
      <p:pic>
        <p:nvPicPr>
          <p:cNvPr id="774" name="Google Shape;774;p102"/>
          <p:cNvPicPr preferRelativeResize="0"/>
          <p:nvPr/>
        </p:nvPicPr>
        <p:blipFill>
          <a:blip r:embed="rId4">
            <a:alphaModFix/>
          </a:blip>
          <a:stretch>
            <a:fillRect/>
          </a:stretch>
        </p:blipFill>
        <p:spPr>
          <a:xfrm>
            <a:off x="4425777" y="4698362"/>
            <a:ext cx="5524500" cy="25736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3"/>
          <p:cNvSpPr txBox="1"/>
          <p:nvPr/>
        </p:nvSpPr>
        <p:spPr>
          <a:xfrm>
            <a:off x="1005904" y="1006083"/>
            <a:ext cx="8046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rgbClr val="FFFFFF"/>
                </a:solidFill>
                <a:latin typeface="Roboto"/>
                <a:ea typeface="Roboto"/>
                <a:cs typeface="Roboto"/>
                <a:sym typeface="Roboto"/>
              </a:rPr>
              <a:t>GLP-1 A can be used alone or in combination with other drugs to treat </a:t>
            </a:r>
            <a:r>
              <a:rPr lang="en" sz="2000" b="1" u="sng">
                <a:solidFill>
                  <a:srgbClr val="FFFF00"/>
                </a:solidFill>
                <a:latin typeface="Roboto"/>
                <a:ea typeface="Roboto"/>
                <a:cs typeface="Roboto"/>
                <a:sym typeface="Roboto"/>
              </a:rPr>
              <a:t>the second line</a:t>
            </a:r>
            <a:endParaRPr sz="2000" b="1" u="sng">
              <a:solidFill>
                <a:srgbClr val="FFFF00"/>
              </a:solidFill>
              <a:latin typeface="Roboto"/>
              <a:ea typeface="Roboto"/>
              <a:cs typeface="Roboto"/>
              <a:sym typeface="Roboto"/>
            </a:endParaRPr>
          </a:p>
        </p:txBody>
      </p:sp>
      <p:sp>
        <p:nvSpPr>
          <p:cNvPr id="780" name="Google Shape;780;p103"/>
          <p:cNvSpPr txBox="1"/>
          <p:nvPr/>
        </p:nvSpPr>
        <p:spPr>
          <a:xfrm>
            <a:off x="1005904" y="1806483"/>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GLP-1 receptor agonists can be used,but because of </a:t>
            </a:r>
            <a:r>
              <a:rPr lang="en" sz="1800">
                <a:solidFill>
                  <a:srgbClr val="FFFF00"/>
                </a:solidFill>
                <a:latin typeface="Roboto"/>
                <a:ea typeface="Roboto"/>
                <a:cs typeface="Roboto"/>
                <a:sym typeface="Roboto"/>
              </a:rPr>
              <a:t>similar</a:t>
            </a:r>
            <a:r>
              <a:rPr lang="en" sz="1800">
                <a:solidFill>
                  <a:srgbClr val="FFFFFF"/>
                </a:solidFill>
                <a:latin typeface="Roboto"/>
                <a:ea typeface="Roboto"/>
                <a:cs typeface="Roboto"/>
                <a:sym typeface="Roboto"/>
              </a:rPr>
              <a:t> modes of action they </a:t>
            </a:r>
            <a:r>
              <a:rPr lang="en" sz="1800">
                <a:solidFill>
                  <a:srgbClr val="FFFF00"/>
                </a:solidFill>
                <a:latin typeface="Roboto"/>
                <a:ea typeface="Roboto"/>
                <a:cs typeface="Roboto"/>
                <a:sym typeface="Roboto"/>
              </a:rPr>
              <a:t>should not be used</a:t>
            </a:r>
            <a:r>
              <a:rPr lang="en" sz="1800">
                <a:solidFill>
                  <a:srgbClr val="FFFFFF"/>
                </a:solidFill>
                <a:latin typeface="Roboto"/>
                <a:ea typeface="Roboto"/>
                <a:cs typeface="Roboto"/>
                <a:sym typeface="Roboto"/>
              </a:rPr>
              <a:t> concurrently </a:t>
            </a:r>
            <a:r>
              <a:rPr lang="en" sz="1800">
                <a:solidFill>
                  <a:srgbClr val="FFFF00"/>
                </a:solidFill>
                <a:latin typeface="Roboto"/>
                <a:ea typeface="Roboto"/>
                <a:cs typeface="Roboto"/>
                <a:sym typeface="Roboto"/>
              </a:rPr>
              <a:t>with DPP-4 inhibitors</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81" name="Google Shape;781;p103"/>
          <p:cNvSpPr txBox="1"/>
          <p:nvPr/>
        </p:nvSpPr>
        <p:spPr>
          <a:xfrm>
            <a:off x="888266" y="2495904"/>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 patients with known CVD, </a:t>
            </a:r>
            <a:r>
              <a:rPr lang="en" sz="1800">
                <a:solidFill>
                  <a:srgbClr val="FFFF00"/>
                </a:solidFill>
                <a:latin typeface="Roboto"/>
                <a:ea typeface="Roboto"/>
                <a:cs typeface="Roboto"/>
                <a:sym typeface="Roboto"/>
              </a:rPr>
              <a:t>liraglutide, semaglutide, and dulaglutide</a:t>
            </a:r>
            <a:r>
              <a:rPr lang="en" sz="1800">
                <a:solidFill>
                  <a:srgbClr val="FFFFFF"/>
                </a:solidFill>
                <a:latin typeface="Roboto"/>
                <a:ea typeface="Roboto"/>
                <a:cs typeface="Roboto"/>
                <a:sym typeface="Roboto"/>
              </a:rPr>
              <a:t> are now recommended</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82" name="Google Shape;782;p103"/>
          <p:cNvSpPr txBox="1"/>
          <p:nvPr/>
        </p:nvSpPr>
        <p:spPr>
          <a:xfrm>
            <a:off x="888275" y="3359206"/>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Semaglutide is now available as an oral agent and CVD outcome studies are pending.</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83" name="Google Shape;783;p103"/>
          <p:cNvSpPr txBox="1"/>
          <p:nvPr/>
        </p:nvSpPr>
        <p:spPr>
          <a:xfrm>
            <a:off x="3045700" y="5933425"/>
            <a:ext cx="7464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b="1" u="sng">
              <a:solidFill>
                <a:srgbClr val="FFFF00"/>
              </a:solidFill>
              <a:latin typeface="Roboto"/>
              <a:ea typeface="Roboto"/>
              <a:cs typeface="Roboto"/>
              <a:sym typeface="Roboto"/>
            </a:endParaRPr>
          </a:p>
        </p:txBody>
      </p:sp>
      <p:pic>
        <p:nvPicPr>
          <p:cNvPr id="784" name="Google Shape;784;p103"/>
          <p:cNvPicPr preferRelativeResize="0"/>
          <p:nvPr/>
        </p:nvPicPr>
        <p:blipFill>
          <a:blip r:embed="rId3">
            <a:alphaModFix/>
          </a:blip>
          <a:stretch>
            <a:fillRect/>
          </a:stretch>
        </p:blipFill>
        <p:spPr>
          <a:xfrm>
            <a:off x="2011203" y="4632936"/>
            <a:ext cx="5800725" cy="20097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04"/>
          <p:cNvSpPr txBox="1">
            <a:spLocks noGrp="1"/>
          </p:cNvSpPr>
          <p:nvPr>
            <p:ph type="title"/>
          </p:nvPr>
        </p:nvSpPr>
        <p:spPr>
          <a:xfrm>
            <a:off x="528825" y="2667036"/>
            <a:ext cx="9044400" cy="1371300"/>
          </a:xfrm>
          <a:prstGeom prst="rect">
            <a:avLst/>
          </a:prstGeom>
        </p:spPr>
        <p:txBody>
          <a:bodyPr spcFirstLastPara="1" wrap="square" lIns="113100" tIns="113100" rIns="113100" bIns="113100" anchor="b" anchorCtr="0">
            <a:noAutofit/>
          </a:bodyPr>
          <a:lstStyle/>
          <a:p>
            <a:pPr marL="0" lvl="0" indent="0" algn="l" rtl="0">
              <a:spcBef>
                <a:spcPts val="0"/>
              </a:spcBef>
              <a:spcAft>
                <a:spcPts val="0"/>
              </a:spcAft>
              <a:buNone/>
            </a:pPr>
            <a:r>
              <a:rPr lang="en" sz="3000" b="1" u="sng">
                <a:solidFill>
                  <a:srgbClr val="FFFF00"/>
                </a:solidFill>
                <a:latin typeface="Roboto"/>
                <a:ea typeface="Roboto"/>
                <a:cs typeface="Roboto"/>
                <a:sym typeface="Roboto"/>
              </a:rPr>
              <a:t>.</a:t>
            </a:r>
            <a:r>
              <a:rPr lang="en" sz="3600" b="1" u="sng">
                <a:solidFill>
                  <a:srgbClr val="FFFF00"/>
                </a:solidFill>
                <a:latin typeface="Roboto"/>
                <a:ea typeface="Roboto"/>
                <a:cs typeface="Roboto"/>
                <a:sym typeface="Roboto"/>
              </a:rPr>
              <a:t>.But the third line???</a:t>
            </a:r>
            <a:endParaRPr sz="36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05"/>
          <p:cNvSpPr txBox="1"/>
          <p:nvPr/>
        </p:nvSpPr>
        <p:spPr>
          <a:xfrm>
            <a:off x="691405" y="1000863"/>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DPP-4 inhibitors can be </a:t>
            </a:r>
            <a:r>
              <a:rPr lang="en" sz="1800">
                <a:solidFill>
                  <a:srgbClr val="FFFF00"/>
                </a:solidFill>
                <a:latin typeface="Roboto"/>
                <a:ea typeface="Roboto"/>
                <a:cs typeface="Roboto"/>
                <a:sym typeface="Roboto"/>
              </a:rPr>
              <a:t>safely used in CKD,</a:t>
            </a:r>
            <a:r>
              <a:rPr lang="en" sz="1800">
                <a:solidFill>
                  <a:srgbClr val="FFFFFF"/>
                </a:solidFill>
                <a:latin typeface="Roboto"/>
                <a:ea typeface="Roboto"/>
                <a:cs typeface="Roboto"/>
                <a:sym typeface="Roboto"/>
              </a:rPr>
              <a:t>but all but linagliptin require dose </a:t>
            </a:r>
            <a:r>
              <a:rPr lang="en" sz="1800">
                <a:solidFill>
                  <a:srgbClr val="FFFF00"/>
                </a:solidFill>
                <a:latin typeface="Roboto"/>
                <a:ea typeface="Roboto"/>
                <a:cs typeface="Roboto"/>
                <a:sym typeface="Roboto"/>
              </a:rPr>
              <a:t>adjustment</a:t>
            </a:r>
            <a:r>
              <a:rPr lang="en" sz="1800">
                <a:solidFill>
                  <a:srgbClr val="FFFFFF"/>
                </a:solidFill>
                <a:latin typeface="Roboto"/>
                <a:ea typeface="Roboto"/>
                <a:cs typeface="Roboto"/>
                <a:sym typeface="Roboto"/>
              </a:rPr>
              <a:t>. They do not cause </a:t>
            </a:r>
            <a:r>
              <a:rPr lang="en" sz="1800">
                <a:solidFill>
                  <a:srgbClr val="FFFF00"/>
                </a:solidFill>
                <a:latin typeface="Roboto"/>
                <a:ea typeface="Roboto"/>
                <a:cs typeface="Roboto"/>
                <a:sym typeface="Roboto"/>
              </a:rPr>
              <a:t>hypoglycemia</a:t>
            </a:r>
            <a:r>
              <a:rPr lang="en" sz="1800">
                <a:solidFill>
                  <a:srgbClr val="FFFFFF"/>
                </a:solidFill>
                <a:latin typeface="Roboto"/>
                <a:ea typeface="Roboto"/>
                <a:cs typeface="Roboto"/>
                <a:sym typeface="Roboto"/>
              </a:rPr>
              <a:t> and are well tolerated, but the reduction in </a:t>
            </a:r>
            <a:r>
              <a:rPr lang="en" sz="1800">
                <a:solidFill>
                  <a:srgbClr val="FFFF00"/>
                </a:solidFill>
                <a:latin typeface="Roboto"/>
                <a:ea typeface="Roboto"/>
                <a:cs typeface="Roboto"/>
                <a:sym typeface="Roboto"/>
              </a:rPr>
              <a:t>HbA1c</a:t>
            </a:r>
            <a:r>
              <a:rPr lang="en" sz="1800">
                <a:solidFill>
                  <a:srgbClr val="FFFFFF"/>
                </a:solidFill>
                <a:latin typeface="Roboto"/>
                <a:ea typeface="Roboto"/>
                <a:cs typeface="Roboto"/>
                <a:sym typeface="Roboto"/>
              </a:rPr>
              <a:t> is generally </a:t>
            </a:r>
            <a:r>
              <a:rPr lang="en" sz="1800">
                <a:solidFill>
                  <a:srgbClr val="FFFF00"/>
                </a:solidFill>
                <a:latin typeface="Roboto"/>
                <a:ea typeface="Roboto"/>
                <a:cs typeface="Roboto"/>
                <a:sym typeface="Roboto"/>
              </a:rPr>
              <a:t>modest</a:t>
            </a: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795" name="Google Shape;795;p105"/>
          <p:cNvSpPr txBox="1"/>
          <p:nvPr/>
        </p:nvSpPr>
        <p:spPr>
          <a:xfrm>
            <a:off x="886760" y="5219700"/>
            <a:ext cx="80466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Thiazolidinediones reduce HbA1c moderately but can cause fluid retention and weight gain.</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pic>
        <p:nvPicPr>
          <p:cNvPr id="796" name="Google Shape;796;p105"/>
          <p:cNvPicPr preferRelativeResize="0"/>
          <p:nvPr/>
        </p:nvPicPr>
        <p:blipFill>
          <a:blip r:embed="rId3">
            <a:alphaModFix/>
          </a:blip>
          <a:stretch>
            <a:fillRect/>
          </a:stretch>
        </p:blipFill>
        <p:spPr>
          <a:xfrm>
            <a:off x="2381511" y="6657219"/>
            <a:ext cx="5676900" cy="828675"/>
          </a:xfrm>
          <a:prstGeom prst="rect">
            <a:avLst/>
          </a:prstGeom>
          <a:noFill/>
          <a:ln>
            <a:noFill/>
          </a:ln>
        </p:spPr>
      </p:pic>
      <p:pic>
        <p:nvPicPr>
          <p:cNvPr id="797" name="Google Shape;797;p105"/>
          <p:cNvPicPr preferRelativeResize="0"/>
          <p:nvPr/>
        </p:nvPicPr>
        <p:blipFill>
          <a:blip r:embed="rId4">
            <a:alphaModFix/>
          </a:blip>
          <a:stretch>
            <a:fillRect/>
          </a:stretch>
        </p:blipFill>
        <p:spPr>
          <a:xfrm>
            <a:off x="1504863" y="2019714"/>
            <a:ext cx="6810375" cy="26670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06"/>
          <p:cNvSpPr txBox="1"/>
          <p:nvPr/>
        </p:nvSpPr>
        <p:spPr>
          <a:xfrm>
            <a:off x="631751" y="811465"/>
            <a:ext cx="80466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The secondgeneration sulfonylureas are inexpensive and effective,but they can cause hypoglycemia. In CKD, </a:t>
            </a:r>
            <a:r>
              <a:rPr lang="en" sz="1800">
                <a:solidFill>
                  <a:srgbClr val="FFFF00"/>
                </a:solidFill>
                <a:latin typeface="Roboto"/>
                <a:ea typeface="Roboto"/>
                <a:cs typeface="Roboto"/>
                <a:sym typeface="Roboto"/>
              </a:rPr>
              <a:t>glipizide and gliclazide are preferable</a:t>
            </a:r>
            <a:r>
              <a:rPr lang="en" sz="1800">
                <a:solidFill>
                  <a:srgbClr val="FFFFFF"/>
                </a:solidFill>
                <a:latin typeface="Roboto"/>
                <a:ea typeface="Roboto"/>
                <a:cs typeface="Roboto"/>
                <a:sym typeface="Roboto"/>
              </a:rPr>
              <a:t>; </a:t>
            </a:r>
            <a:r>
              <a:rPr lang="en" sz="1800">
                <a:solidFill>
                  <a:srgbClr val="FFFF00"/>
                </a:solidFill>
                <a:latin typeface="Roboto"/>
                <a:ea typeface="Roboto"/>
                <a:cs typeface="Roboto"/>
                <a:sym typeface="Roboto"/>
              </a:rPr>
              <a:t>glyburide must be avoided.</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pic>
        <p:nvPicPr>
          <p:cNvPr id="803" name="Google Shape;803;p106"/>
          <p:cNvPicPr preferRelativeResize="0"/>
          <p:nvPr/>
        </p:nvPicPr>
        <p:blipFill>
          <a:blip r:embed="rId3">
            <a:alphaModFix/>
          </a:blip>
          <a:stretch>
            <a:fillRect/>
          </a:stretch>
        </p:blipFill>
        <p:spPr>
          <a:xfrm>
            <a:off x="2010925" y="2286600"/>
            <a:ext cx="6036549" cy="31992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07"/>
          <p:cNvSpPr txBox="1"/>
          <p:nvPr/>
        </p:nvSpPr>
        <p:spPr>
          <a:xfrm>
            <a:off x="670526" y="988933"/>
            <a:ext cx="8046600" cy="85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Insulin can often be started by giving a long-acting insulin such as </a:t>
            </a:r>
            <a:r>
              <a:rPr lang="en" sz="1800">
                <a:solidFill>
                  <a:srgbClr val="FFFF00"/>
                </a:solidFill>
                <a:latin typeface="Roboto"/>
                <a:ea typeface="Roboto"/>
                <a:cs typeface="Roboto"/>
                <a:sym typeface="Roboto"/>
              </a:rPr>
              <a:t>glargine, detemir, ordegludec as a basal insulin once daily,</a:t>
            </a:r>
            <a:r>
              <a:rPr lang="en" sz="1800">
                <a:solidFill>
                  <a:srgbClr val="FFFFFF"/>
                </a:solidFill>
                <a:latin typeface="Roboto"/>
                <a:ea typeface="Roboto"/>
                <a:cs typeface="Roboto"/>
                <a:sym typeface="Roboto"/>
              </a:rPr>
              <a:t> with a starting dose of </a:t>
            </a:r>
            <a:r>
              <a:rPr lang="en" sz="1800">
                <a:solidFill>
                  <a:srgbClr val="FFFF00"/>
                </a:solidFill>
                <a:latin typeface="Roboto"/>
                <a:ea typeface="Roboto"/>
                <a:cs typeface="Roboto"/>
                <a:sym typeface="Roboto"/>
              </a:rPr>
              <a:t>10-15 units</a:t>
            </a:r>
            <a:r>
              <a:rPr lang="en" sz="1800">
                <a:solidFill>
                  <a:srgbClr val="FFFFFF"/>
                </a:solidFill>
                <a:latin typeface="Roboto"/>
                <a:ea typeface="Roboto"/>
                <a:cs typeface="Roboto"/>
                <a:sym typeface="Roboto"/>
              </a:rPr>
              <a:t>. The insulin dose can be </a:t>
            </a:r>
            <a:r>
              <a:rPr lang="en" sz="1800">
                <a:solidFill>
                  <a:srgbClr val="FFFF00"/>
                </a:solidFill>
                <a:latin typeface="Roboto"/>
                <a:ea typeface="Roboto"/>
                <a:cs typeface="Roboto"/>
                <a:sym typeface="Roboto"/>
              </a:rPr>
              <a:t>increased by 1-2 units every few days</a:t>
            </a:r>
            <a:r>
              <a:rPr lang="en" sz="1800">
                <a:solidFill>
                  <a:srgbClr val="FFFFFF"/>
                </a:solidFill>
                <a:latin typeface="Roboto"/>
                <a:ea typeface="Roboto"/>
                <a:cs typeface="Roboto"/>
                <a:sym typeface="Roboto"/>
              </a:rPr>
              <a:t> until the fasting goal is reached while avoiding hypoglycemia. Many patients can achieve glycemic control with the </a:t>
            </a:r>
            <a:r>
              <a:rPr lang="en" sz="1800">
                <a:solidFill>
                  <a:srgbClr val="FFFF00"/>
                </a:solidFill>
                <a:latin typeface="Roboto"/>
                <a:ea typeface="Roboto"/>
                <a:cs typeface="Roboto"/>
                <a:sym typeface="Roboto"/>
              </a:rPr>
              <a:t>combination of basal insulin and oral agents or GLP-1 receptor agonists</a:t>
            </a:r>
            <a:r>
              <a:rPr lang="en" sz="1800">
                <a:solidFill>
                  <a:srgbClr val="FFFFFF"/>
                </a:solidFill>
                <a:latin typeface="Roboto"/>
                <a:ea typeface="Roboto"/>
                <a:cs typeface="Roboto"/>
                <a:sym typeface="Roboto"/>
              </a:rPr>
              <a:t>. If such control cannot be achieved with basal insulin, a </a:t>
            </a:r>
            <a:r>
              <a:rPr lang="en" sz="1800">
                <a:solidFill>
                  <a:srgbClr val="FFFF00"/>
                </a:solidFill>
                <a:latin typeface="Roboto"/>
                <a:ea typeface="Roboto"/>
                <a:cs typeface="Roboto"/>
                <a:sym typeface="Roboto"/>
              </a:rPr>
              <a:t>rapidacting</a:t>
            </a:r>
            <a:r>
              <a:rPr lang="en" sz="1800">
                <a:solidFill>
                  <a:srgbClr val="FFFFFF"/>
                </a:solidFill>
                <a:latin typeface="Roboto"/>
                <a:ea typeface="Roboto"/>
                <a:cs typeface="Roboto"/>
                <a:sym typeface="Roboto"/>
              </a:rPr>
              <a:t> insulin before meals can be started, especially if</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 hyperglycemia occurs during the day but fasting blood glucose levels meet the target. The rapid-acting insulin is often added initially before the largest meal of the day;however, prandial insulin may be required for each meal.</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The doses of </a:t>
            </a:r>
            <a:r>
              <a:rPr lang="en" sz="1800">
                <a:solidFill>
                  <a:srgbClr val="FFFF00"/>
                </a:solidFill>
                <a:latin typeface="Roboto"/>
                <a:ea typeface="Roboto"/>
                <a:cs typeface="Roboto"/>
                <a:sym typeface="Roboto"/>
              </a:rPr>
              <a:t>prandial insulin are guided by the premeal glucose level and the carbohydrate content of the meal.</a:t>
            </a:r>
            <a:r>
              <a:rPr lang="en" sz="1800">
                <a:solidFill>
                  <a:srgbClr val="FFFFFF"/>
                </a:solidFill>
                <a:latin typeface="Roboto"/>
                <a:ea typeface="Roboto"/>
                <a:cs typeface="Roboto"/>
                <a:sym typeface="Roboto"/>
              </a:rPr>
              <a:t>Uncommonly, when fasting glucose levels are not very  high but hyperglycemia is present during the day,prandial rapid-acting insulin may suffice.</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08"/>
          <p:cNvSpPr txBox="1"/>
          <p:nvPr/>
        </p:nvSpPr>
        <p:spPr>
          <a:xfrm>
            <a:off x="470683" y="440126"/>
            <a:ext cx="80466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00"/>
                </a:solidFill>
                <a:latin typeface="Roboto"/>
                <a:ea typeface="Roboto"/>
                <a:cs typeface="Roboto"/>
                <a:sym typeface="Roboto"/>
              </a:rPr>
              <a:t>Repaglinide, pioglitazone, linagliptin, liraglutide,dulaglutide, and semaglutide can be used safely in patients on dialysis,</a:t>
            </a:r>
            <a:r>
              <a:rPr lang="en" sz="1800">
                <a:solidFill>
                  <a:srgbClr val="FFFFFF"/>
                </a:solidFill>
                <a:latin typeface="Roboto"/>
                <a:ea typeface="Roboto"/>
                <a:cs typeface="Roboto"/>
                <a:sym typeface="Roboto"/>
              </a:rPr>
              <a:t> particularly if the diabetes is fairly mild. Most patients on dialysis, however, will require insulin.</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814" name="Google Shape;814;p108"/>
          <p:cNvSpPr txBox="1"/>
          <p:nvPr/>
        </p:nvSpPr>
        <p:spPr>
          <a:xfrm>
            <a:off x="357339" y="1726393"/>
            <a:ext cx="8046600" cy="13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Patients who experience delayed gastric emptying may find it helpful to take their rapid-acting insulin after meals.</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815" name="Google Shape;815;p108"/>
          <p:cNvSpPr txBox="1"/>
          <p:nvPr/>
        </p:nvSpPr>
        <p:spPr>
          <a:xfrm>
            <a:off x="357340" y="2513812"/>
            <a:ext cx="8046600" cy="157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Glycemic responses during hemodialysis can be quite variable and unpredictable, so frequent dose adjustment may be needed</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a:t>
            </a:r>
            <a:endParaRPr sz="1800">
              <a:solidFill>
                <a:srgbClr val="FFFFFF"/>
              </a:solidFill>
              <a:latin typeface="Roboto"/>
              <a:ea typeface="Roboto"/>
              <a:cs typeface="Roboto"/>
              <a:sym typeface="Roboto"/>
            </a:endParaRPr>
          </a:p>
        </p:txBody>
      </p:sp>
      <p:sp>
        <p:nvSpPr>
          <p:cNvPr id="816" name="Google Shape;816;p108"/>
          <p:cNvSpPr txBox="1"/>
          <p:nvPr/>
        </p:nvSpPr>
        <p:spPr>
          <a:xfrm>
            <a:off x="357350" y="3416800"/>
            <a:ext cx="86961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 those on peritoneal dialysis (PD), large amountsof glucose in the dialysate may result in marked hyperglycemia.In patients receiving </a:t>
            </a:r>
            <a:r>
              <a:rPr lang="en" sz="1800">
                <a:solidFill>
                  <a:srgbClr val="FFFF00"/>
                </a:solidFill>
                <a:latin typeface="Roboto"/>
                <a:ea typeface="Roboto"/>
                <a:cs typeface="Roboto"/>
                <a:sym typeface="Roboto"/>
              </a:rPr>
              <a:t>continuous PD, a standard basal/bolus insulin regimen is best.</a:t>
            </a:r>
            <a:endParaRPr sz="1800">
              <a:solidFill>
                <a:srgbClr val="FFFF00"/>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
        <p:nvSpPr>
          <p:cNvPr id="817" name="Google Shape;817;p108"/>
          <p:cNvSpPr txBox="1"/>
          <p:nvPr/>
        </p:nvSpPr>
        <p:spPr>
          <a:xfrm>
            <a:off x="357354" y="4822381"/>
            <a:ext cx="8046600" cy="32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In those receiving </a:t>
            </a:r>
            <a:r>
              <a:rPr lang="en" sz="1800">
                <a:solidFill>
                  <a:srgbClr val="FFFF00"/>
                </a:solidFill>
                <a:latin typeface="Roboto"/>
                <a:ea typeface="Roboto"/>
                <a:cs typeface="Roboto"/>
                <a:sym typeface="Roboto"/>
              </a:rPr>
              <a:t>overnight cycled PD, a</a:t>
            </a:r>
            <a:r>
              <a:rPr lang="en" sz="1800">
                <a:solidFill>
                  <a:srgbClr val="FFFFFF"/>
                </a:solidFill>
                <a:latin typeface="Roboto"/>
                <a:ea typeface="Roboto"/>
                <a:cs typeface="Roboto"/>
                <a:sym typeface="Roboto"/>
              </a:rPr>
              <a:t> fixed mixture insulin combination,</a:t>
            </a: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such as </a:t>
            </a:r>
            <a:r>
              <a:rPr lang="en" sz="1800">
                <a:solidFill>
                  <a:srgbClr val="FFFF00"/>
                </a:solidFill>
                <a:latin typeface="Roboto"/>
                <a:ea typeface="Roboto"/>
                <a:cs typeface="Roboto"/>
                <a:sym typeface="Roboto"/>
              </a:rPr>
              <a:t>70/30 or 75/25 insulin</a:t>
            </a:r>
            <a:r>
              <a:rPr lang="en" sz="1800">
                <a:solidFill>
                  <a:srgbClr val="FFFFFF"/>
                </a:solidFill>
                <a:latin typeface="Roboto"/>
                <a:ea typeface="Roboto"/>
                <a:cs typeface="Roboto"/>
                <a:sym typeface="Roboto"/>
              </a:rPr>
              <a:t> given at the start of PD,often provides better coverage of the increased glucose load</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r>
              <a:rPr lang="en" sz="1800">
                <a:solidFill>
                  <a:srgbClr val="FFFFFF"/>
                </a:solidFill>
                <a:latin typeface="Roboto"/>
                <a:ea typeface="Roboto"/>
                <a:cs typeface="Roboto"/>
                <a:sym typeface="Roboto"/>
              </a:rPr>
              <a:t>So that insulin doses can be adjusted appropriately,the patient’s </a:t>
            </a:r>
            <a:r>
              <a:rPr lang="en" sz="1800">
                <a:solidFill>
                  <a:srgbClr val="FFFF00"/>
                </a:solidFill>
                <a:latin typeface="Roboto"/>
                <a:ea typeface="Roboto"/>
                <a:cs typeface="Roboto"/>
                <a:sym typeface="Roboto"/>
              </a:rPr>
              <a:t>endocrinologist must be informed of changes in the glucose concentration</a:t>
            </a:r>
            <a:r>
              <a:rPr lang="en" sz="1800">
                <a:solidFill>
                  <a:srgbClr val="FFFFFF"/>
                </a:solidFill>
                <a:latin typeface="Roboto"/>
                <a:ea typeface="Roboto"/>
                <a:cs typeface="Roboto"/>
                <a:sym typeface="Roboto"/>
              </a:rPr>
              <a:t> of the dialysate because of the need for more or less fluid removal.</a:t>
            </a: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109"/>
          <p:cNvPicPr preferRelativeResize="0"/>
          <p:nvPr/>
        </p:nvPicPr>
        <p:blipFill>
          <a:blip r:embed="rId3">
            <a:alphaModFix/>
          </a:blip>
          <a:stretch>
            <a:fillRect/>
          </a:stretch>
        </p:blipFill>
        <p:spPr>
          <a:xfrm>
            <a:off x="152400" y="152400"/>
            <a:ext cx="7457000" cy="74676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827" name="Google Shape;827;p110"/>
          <p:cNvPicPr preferRelativeResize="0"/>
          <p:nvPr/>
        </p:nvPicPr>
        <p:blipFill>
          <a:blip r:embed="rId3">
            <a:alphaModFix/>
          </a:blip>
          <a:stretch>
            <a:fillRect/>
          </a:stretch>
        </p:blipFill>
        <p:spPr>
          <a:xfrm>
            <a:off x="152400" y="756075"/>
            <a:ext cx="9708849" cy="6718874"/>
          </a:xfrm>
          <a:prstGeom prst="rect">
            <a:avLst/>
          </a:prstGeom>
          <a:noFill/>
          <a:ln>
            <a:noFill/>
          </a:ln>
        </p:spPr>
      </p:pic>
      <p:sp>
        <p:nvSpPr>
          <p:cNvPr id="828" name="Google Shape;828;p110"/>
          <p:cNvSpPr txBox="1"/>
          <p:nvPr/>
        </p:nvSpPr>
        <p:spPr>
          <a:xfrm>
            <a:off x="3277193" y="8"/>
            <a:ext cx="80466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rgbClr val="FFFF00"/>
                </a:solidFill>
                <a:latin typeface="Roboto"/>
                <a:ea typeface="Roboto"/>
                <a:cs typeface="Roboto"/>
                <a:sym typeface="Roboto"/>
              </a:rPr>
              <a:t>KDIGO</a:t>
            </a:r>
            <a:endParaRPr sz="3600">
              <a:solidFill>
                <a:srgbClr val="FFFF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6709</Words>
  <Application>Microsoft Office PowerPoint</Application>
  <PresentationFormat>Custom</PresentationFormat>
  <Paragraphs>672</Paragraphs>
  <Slides>98</Slides>
  <Notes>98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98</vt:i4>
      </vt:variant>
    </vt:vector>
  </HeadingPairs>
  <TitlesOfParts>
    <vt:vector size="102" baseType="lpstr">
      <vt:lpstr>Roboto</vt:lpstr>
      <vt:lpstr>Arial</vt:lpstr>
      <vt:lpstr>Roboto Slab</vt:lpstr>
      <vt:lpstr>Marina</vt:lpstr>
      <vt:lpstr>ln the name of God</vt:lpstr>
      <vt:lpstr>PowerPoint Presentation</vt:lpstr>
      <vt:lpstr>AGENDA:</vt:lpstr>
      <vt:lpstr>PowerPoint Presentation</vt:lpstr>
      <vt:lpstr>PowerPoint Presentation</vt:lpstr>
      <vt:lpstr>A comprehensive approach is needed for CKD patients, which includes the following steps:</vt:lpstr>
      <vt:lpstr>A comprehensive approach is needed for CKD patients, which includes the following steps:</vt:lpstr>
      <vt:lpstr>A comprehensive approach is needed for CKD patients, which includes the following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The effect and mechanism of drugs and DKD</vt:lpstr>
      <vt:lpstr>PowerPoint Presentation</vt:lpstr>
      <vt:lpstr>PowerPoint Presentation</vt:lpstr>
      <vt:lpstr>PowerPoint Presentation</vt:lpstr>
      <vt:lpstr>Insulin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the third line???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ln the name of God</dc:title>
  <cp:lastModifiedBy>1</cp:lastModifiedBy>
  <cp:revision>1</cp:revision>
  <dcterms:modified xsi:type="dcterms:W3CDTF">2022-06-13T04:11:22Z</dcterms:modified>
</cp:coreProperties>
</file>