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7" r:id="rId7"/>
    <p:sldId id="261" r:id="rId8"/>
    <p:sldId id="262" r:id="rId9"/>
    <p:sldId id="264" r:id="rId10"/>
    <p:sldId id="265" r:id="rId11"/>
    <p:sldId id="263" r:id="rId12"/>
    <p:sldId id="266" r:id="rId13"/>
    <p:sldId id="269" r:id="rId14"/>
    <p:sldId id="271" r:id="rId15"/>
    <p:sldId id="272" r:id="rId16"/>
    <p:sldId id="273" r:id="rId17"/>
    <p:sldId id="299" r:id="rId18"/>
    <p:sldId id="270" r:id="rId19"/>
    <p:sldId id="274" r:id="rId20"/>
    <p:sldId id="275" r:id="rId21"/>
    <p:sldId id="336" r:id="rId22"/>
    <p:sldId id="337" r:id="rId23"/>
    <p:sldId id="276" r:id="rId24"/>
    <p:sldId id="278" r:id="rId25"/>
    <p:sldId id="280" r:id="rId26"/>
    <p:sldId id="281" r:id="rId27"/>
    <p:sldId id="332" r:id="rId28"/>
    <p:sldId id="282" r:id="rId29"/>
    <p:sldId id="283" r:id="rId30"/>
    <p:sldId id="335" r:id="rId31"/>
    <p:sldId id="285" r:id="rId32"/>
    <p:sldId id="286" r:id="rId33"/>
    <p:sldId id="334" r:id="rId34"/>
    <p:sldId id="298" r:id="rId35"/>
    <p:sldId id="291" r:id="rId36"/>
    <p:sldId id="304" r:id="rId37"/>
    <p:sldId id="300" r:id="rId38"/>
    <p:sldId id="302" r:id="rId39"/>
    <p:sldId id="305" r:id="rId40"/>
    <p:sldId id="306" r:id="rId41"/>
    <p:sldId id="303" r:id="rId42"/>
    <p:sldId id="308" r:id="rId43"/>
    <p:sldId id="309" r:id="rId44"/>
    <p:sldId id="310" r:id="rId45"/>
    <p:sldId id="311" r:id="rId46"/>
    <p:sldId id="312" r:id="rId47"/>
    <p:sldId id="307" r:id="rId48"/>
    <p:sldId id="292" r:id="rId49"/>
    <p:sldId id="290" r:id="rId50"/>
    <p:sldId id="293" r:id="rId51"/>
    <p:sldId id="295" r:id="rId52"/>
    <p:sldId id="296" r:id="rId53"/>
    <p:sldId id="294" r:id="rId54"/>
    <p:sldId id="297" r:id="rId55"/>
    <p:sldId id="315" r:id="rId56"/>
    <p:sldId id="316" r:id="rId57"/>
    <p:sldId id="318" r:id="rId58"/>
    <p:sldId id="319" r:id="rId59"/>
    <p:sldId id="320" r:id="rId60"/>
    <p:sldId id="321" r:id="rId61"/>
    <p:sldId id="322" r:id="rId62"/>
    <p:sldId id="323" r:id="rId63"/>
    <p:sldId id="324" r:id="rId64"/>
    <p:sldId id="339" r:id="rId65"/>
    <p:sldId id="325" r:id="rId66"/>
    <p:sldId id="326" r:id="rId67"/>
    <p:sldId id="328" r:id="rId68"/>
    <p:sldId id="327" r:id="rId69"/>
    <p:sldId id="329" r:id="rId70"/>
    <p:sldId id="330" r:id="rId71"/>
    <p:sldId id="33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98EB"/>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5EE3282-0835-4EA2-9C06-0D715917C48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3083826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E3282-0835-4EA2-9C06-0D715917C48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3457923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E3282-0835-4EA2-9C06-0D715917C48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2692355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EE3282-0835-4EA2-9C06-0D715917C48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796960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EE3282-0835-4EA2-9C06-0D715917C48E}" type="datetimeFigureOut">
              <a:rPr lang="en-US" smtClean="0"/>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252751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5EE3282-0835-4EA2-9C06-0D715917C48E}"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116471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EE3282-0835-4EA2-9C06-0D715917C48E}" type="datetimeFigureOut">
              <a:rPr lang="en-US" smtClean="0"/>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70718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5EE3282-0835-4EA2-9C06-0D715917C48E}" type="datetimeFigureOut">
              <a:rPr lang="en-US" smtClean="0"/>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384454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EE3282-0835-4EA2-9C06-0D715917C48E}" type="datetimeFigureOut">
              <a:rPr lang="en-US" smtClean="0"/>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1274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E3282-0835-4EA2-9C06-0D715917C48E}"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2878887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EE3282-0835-4EA2-9C06-0D715917C48E}" type="datetimeFigureOut">
              <a:rPr lang="en-US" smtClean="0"/>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EF1B50-B495-4C53-9242-EDDA7E529F68}" type="slidenum">
              <a:rPr lang="en-US" smtClean="0"/>
              <a:t>‹#›</a:t>
            </a:fld>
            <a:endParaRPr lang="en-US"/>
          </a:p>
        </p:txBody>
      </p:sp>
    </p:spTree>
    <p:extLst>
      <p:ext uri="{BB962C8B-B14F-4D97-AF65-F5344CB8AC3E}">
        <p14:creationId xmlns:p14="http://schemas.microsoft.com/office/powerpoint/2010/main" val="372864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EE3282-0835-4EA2-9C06-0D715917C48E}" type="datetimeFigureOut">
              <a:rPr lang="en-US" smtClean="0"/>
              <a:t>4/16/2018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EF1B50-B495-4C53-9242-EDDA7E529F68}" type="slidenum">
              <a:rPr lang="en-US" smtClean="0"/>
              <a:t>‹#›</a:t>
            </a:fld>
            <a:endParaRPr lang="en-US"/>
          </a:p>
        </p:txBody>
      </p:sp>
    </p:spTree>
    <p:extLst>
      <p:ext uri="{BB962C8B-B14F-4D97-AF65-F5344CB8AC3E}">
        <p14:creationId xmlns:p14="http://schemas.microsoft.com/office/powerpoint/2010/main" val="40434505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ncbi.nlm.nih.gov/pubmed/16235407"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239023"/>
          </a:xfrm>
          <a:solidFill>
            <a:schemeClr val="accent1">
              <a:lumMod val="50000"/>
            </a:schemeClr>
          </a:solidFill>
        </p:spPr>
        <p:txBody>
          <a:bodyPr>
            <a:normAutofit fontScale="90000"/>
          </a:bodyPr>
          <a:lstStyle/>
          <a:p>
            <a:r>
              <a:rPr lang="en-US" dirty="0">
                <a:latin typeface="Aharoni" panose="02010803020104030203" pitchFamily="2" charset="-79"/>
                <a:cs typeface="Aharoni" panose="02010803020104030203" pitchFamily="2" charset="-79"/>
              </a:rPr>
              <a:t>Testosterone Therapy in Men With </a:t>
            </a:r>
            <a:r>
              <a:rPr lang="en-US" dirty="0" err="1" smtClean="0">
                <a:latin typeface="Aharoni" panose="02010803020104030203" pitchFamily="2" charset="-79"/>
                <a:cs typeface="Aharoni" panose="02010803020104030203" pitchFamily="2" charset="-79"/>
              </a:rPr>
              <a:t>Hypogonadism</a:t>
            </a:r>
            <a:r>
              <a:rPr lang="en-US" dirty="0" smtClean="0">
                <a:latin typeface="Aharoni" panose="02010803020104030203" pitchFamily="2" charset="-79"/>
                <a:cs typeface="Aharoni" panose="02010803020104030203" pitchFamily="2" charset="-79"/>
              </a:rPr>
              <a:t/>
            </a:r>
            <a:br>
              <a:rPr lang="en-US" dirty="0" smtClean="0">
                <a:latin typeface="Aharoni" panose="02010803020104030203" pitchFamily="2" charset="-79"/>
                <a:cs typeface="Aharoni" panose="02010803020104030203" pitchFamily="2" charset="-79"/>
              </a:rPr>
            </a:br>
            <a:r>
              <a:rPr lang="en-US" sz="3100" b="1" dirty="0" smtClean="0">
                <a:latin typeface="Aharoni" panose="02010803020104030203" pitchFamily="2" charset="-79"/>
                <a:cs typeface="Aharoni" panose="02010803020104030203" pitchFamily="2" charset="-79"/>
              </a:rPr>
              <a:t>(Clinical </a:t>
            </a:r>
            <a:r>
              <a:rPr lang="en-US" sz="3100" b="1" dirty="0">
                <a:latin typeface="Aharoni" panose="02010803020104030203" pitchFamily="2" charset="-79"/>
                <a:cs typeface="Aharoni" panose="02010803020104030203" pitchFamily="2" charset="-79"/>
              </a:rPr>
              <a:t>Practice </a:t>
            </a:r>
            <a:r>
              <a:rPr lang="en-US" sz="3100" b="1" dirty="0" smtClean="0">
                <a:latin typeface="Aharoni" panose="02010803020104030203" pitchFamily="2" charset="-79"/>
                <a:cs typeface="Aharoni" panose="02010803020104030203" pitchFamily="2" charset="-79"/>
              </a:rPr>
              <a:t>Guideline)</a:t>
            </a:r>
            <a:endParaRPr lang="en-US" sz="3100" b="1" dirty="0">
              <a:latin typeface="Aharoni" panose="02010803020104030203" pitchFamily="2" charset="-79"/>
              <a:cs typeface="Aharoni" panose="02010803020104030203" pitchFamily="2" charset="-79"/>
            </a:endParaRPr>
          </a:p>
        </p:txBody>
      </p:sp>
      <p:sp>
        <p:nvSpPr>
          <p:cNvPr id="3" name="Subtitle 2"/>
          <p:cNvSpPr>
            <a:spLocks noGrp="1"/>
          </p:cNvSpPr>
          <p:nvPr>
            <p:ph type="subTitle" idx="1"/>
          </p:nvPr>
        </p:nvSpPr>
        <p:spPr>
          <a:xfrm>
            <a:off x="1524000" y="4093698"/>
            <a:ext cx="9144000" cy="1164102"/>
          </a:xfrm>
          <a:solidFill>
            <a:schemeClr val="accent1">
              <a:lumMod val="60000"/>
              <a:lumOff val="40000"/>
            </a:schemeClr>
          </a:solidFill>
        </p:spPr>
        <p:txBody>
          <a:bodyPr/>
          <a:lstStyle/>
          <a:p>
            <a:r>
              <a:rPr lang="en-US" dirty="0" smtClean="0"/>
              <a:t>By:</a:t>
            </a:r>
          </a:p>
          <a:p>
            <a:r>
              <a:rPr lang="en-US" dirty="0" err="1" smtClean="0"/>
              <a:t>Dr</a:t>
            </a:r>
            <a:r>
              <a:rPr lang="en-US" dirty="0" smtClean="0"/>
              <a:t> </a:t>
            </a:r>
            <a:r>
              <a:rPr lang="en-US" dirty="0" err="1" smtClean="0"/>
              <a:t>Batoul</a:t>
            </a:r>
            <a:r>
              <a:rPr lang="en-US" dirty="0" smtClean="0"/>
              <a:t> </a:t>
            </a:r>
            <a:r>
              <a:rPr lang="en-US" dirty="0" err="1" smtClean="0"/>
              <a:t>Birjandi</a:t>
            </a:r>
            <a:endParaRPr lang="en-US" dirty="0" smtClean="0"/>
          </a:p>
        </p:txBody>
      </p:sp>
    </p:spTree>
    <p:extLst>
      <p:ext uri="{BB962C8B-B14F-4D97-AF65-F5344CB8AC3E}">
        <p14:creationId xmlns:p14="http://schemas.microsoft.com/office/powerpoint/2010/main" val="2062775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77410"/>
          </a:xfrm>
        </p:spPr>
        <p:txBody>
          <a:bodyPr>
            <a:normAutofit fontScale="90000"/>
          </a:bodyPr>
          <a:lstStyle/>
          <a:p>
            <a:endParaRPr lang="en-US" dirty="0"/>
          </a:p>
        </p:txBody>
      </p:sp>
      <p:sp>
        <p:nvSpPr>
          <p:cNvPr id="3" name="Content Placeholder 2"/>
          <p:cNvSpPr>
            <a:spLocks noGrp="1"/>
          </p:cNvSpPr>
          <p:nvPr>
            <p:ph idx="1"/>
          </p:nvPr>
        </p:nvSpPr>
        <p:spPr>
          <a:xfrm>
            <a:off x="838200" y="506438"/>
            <a:ext cx="10289345" cy="5670526"/>
          </a:xfrm>
        </p:spPr>
        <p:txBody>
          <a:bodyPr>
            <a:normAutofit/>
          </a:bodyPr>
          <a:lstStyle/>
          <a:p>
            <a:pPr algn="just"/>
            <a:r>
              <a:rPr lang="en-US" dirty="0">
                <a:solidFill>
                  <a:schemeClr val="bg1"/>
                </a:solidFill>
                <a:latin typeface="Aparajita" panose="020B0604020202020204" pitchFamily="34" charset="0"/>
                <a:cs typeface="Aparajita" panose="020B0604020202020204" pitchFamily="34" charset="0"/>
              </a:rPr>
              <a:t>Conditions that lower SHBG [e.g., </a:t>
            </a:r>
            <a:r>
              <a:rPr lang="en-US" dirty="0" smtClean="0">
                <a:solidFill>
                  <a:schemeClr val="bg1"/>
                </a:solidFill>
                <a:latin typeface="Aparajita" panose="020B0604020202020204" pitchFamily="34" charset="0"/>
                <a:cs typeface="Aparajita" panose="020B0604020202020204" pitchFamily="34" charset="0"/>
              </a:rPr>
              <a:t>obesity, type </a:t>
            </a:r>
            <a:r>
              <a:rPr lang="en-US" dirty="0">
                <a:solidFill>
                  <a:schemeClr val="bg1"/>
                </a:solidFill>
                <a:latin typeface="Aparajita" panose="020B0604020202020204" pitchFamily="34" charset="0"/>
                <a:cs typeface="Aparajita" panose="020B0604020202020204" pitchFamily="34" charset="0"/>
              </a:rPr>
              <a:t>2 diabetes mellitus (T2DM), or androgen </a:t>
            </a:r>
            <a:r>
              <a:rPr lang="en-US" dirty="0" smtClean="0">
                <a:solidFill>
                  <a:schemeClr val="bg1"/>
                </a:solidFill>
                <a:latin typeface="Aparajita" panose="020B0604020202020204" pitchFamily="34" charset="0"/>
                <a:cs typeface="Aparajita" panose="020B0604020202020204" pitchFamily="34" charset="0"/>
              </a:rPr>
              <a:t>use] can </a:t>
            </a:r>
            <a:r>
              <a:rPr lang="en-US" dirty="0">
                <a:solidFill>
                  <a:schemeClr val="bg1"/>
                </a:solidFill>
                <a:latin typeface="Aparajita" panose="020B0604020202020204" pitchFamily="34" charset="0"/>
                <a:cs typeface="Aparajita" panose="020B0604020202020204" pitchFamily="34" charset="0"/>
              </a:rPr>
              <a:t>lower TT concentrations to below the </a:t>
            </a:r>
            <a:r>
              <a:rPr lang="en-US" dirty="0" smtClean="0">
                <a:solidFill>
                  <a:schemeClr val="bg1"/>
                </a:solidFill>
                <a:latin typeface="Aparajita" panose="020B0604020202020204" pitchFamily="34" charset="0"/>
                <a:cs typeface="Aparajita" panose="020B0604020202020204" pitchFamily="34" charset="0"/>
              </a:rPr>
              <a:t>normal range</a:t>
            </a:r>
            <a:r>
              <a:rPr lang="en-US" dirty="0">
                <a:solidFill>
                  <a:schemeClr val="bg1"/>
                </a:solidFill>
                <a:latin typeface="Aparajita" panose="020B0604020202020204" pitchFamily="34" charset="0"/>
                <a:cs typeface="Aparajita" panose="020B0604020202020204" pitchFamily="34" charset="0"/>
              </a:rPr>
              <a:t>, although FT concentrations might </a:t>
            </a:r>
            <a:r>
              <a:rPr lang="en-US" dirty="0" smtClean="0">
                <a:solidFill>
                  <a:schemeClr val="bg1"/>
                </a:solidFill>
                <a:latin typeface="Aparajita" panose="020B0604020202020204" pitchFamily="34" charset="0"/>
                <a:cs typeface="Aparajita" panose="020B0604020202020204" pitchFamily="34" charset="0"/>
              </a:rPr>
              <a:t>remain within </a:t>
            </a:r>
            <a:r>
              <a:rPr lang="en-US" dirty="0">
                <a:solidFill>
                  <a:schemeClr val="bg1"/>
                </a:solidFill>
                <a:latin typeface="Aparajita" panose="020B0604020202020204" pitchFamily="34" charset="0"/>
                <a:cs typeface="Aparajita" panose="020B0604020202020204" pitchFamily="34" charset="0"/>
              </a:rPr>
              <a:t>the normal range. </a:t>
            </a:r>
            <a:endParaRPr lang="en-US" dirty="0" smtClean="0">
              <a:solidFill>
                <a:schemeClr val="bg1"/>
              </a:solidFill>
              <a:latin typeface="Aparajita" panose="020B0604020202020204" pitchFamily="34" charset="0"/>
              <a:cs typeface="Aparajita" panose="020B0604020202020204" pitchFamily="34" charset="0"/>
            </a:endParaRPr>
          </a:p>
          <a:p>
            <a:pPr algn="just"/>
            <a:r>
              <a:rPr lang="en-US" dirty="0" smtClean="0">
                <a:solidFill>
                  <a:schemeClr val="bg1"/>
                </a:solidFill>
                <a:latin typeface="Aparajita" panose="020B0604020202020204" pitchFamily="34" charset="0"/>
                <a:cs typeface="Aparajita" panose="020B0604020202020204" pitchFamily="34" charset="0"/>
              </a:rPr>
              <a:t>Conditions </a:t>
            </a:r>
            <a:r>
              <a:rPr lang="en-US" dirty="0">
                <a:solidFill>
                  <a:schemeClr val="bg1"/>
                </a:solidFill>
                <a:latin typeface="Aparajita" panose="020B0604020202020204" pitchFamily="34" charset="0"/>
                <a:cs typeface="Aparajita" panose="020B0604020202020204" pitchFamily="34" charset="0"/>
              </a:rPr>
              <a:t>that </a:t>
            </a:r>
            <a:r>
              <a:rPr lang="en-US" dirty="0" smtClean="0">
                <a:solidFill>
                  <a:schemeClr val="bg1"/>
                </a:solidFill>
                <a:latin typeface="Aparajita" panose="020B0604020202020204" pitchFamily="34" charset="0"/>
                <a:cs typeface="Aparajita" panose="020B0604020202020204" pitchFamily="34" charset="0"/>
              </a:rPr>
              <a:t>increase SHBG </a:t>
            </a:r>
            <a:r>
              <a:rPr lang="en-US" dirty="0">
                <a:solidFill>
                  <a:schemeClr val="bg1"/>
                </a:solidFill>
                <a:latin typeface="Aparajita" panose="020B0604020202020204" pitchFamily="34" charset="0"/>
                <a:cs typeface="Aparajita" panose="020B0604020202020204" pitchFamily="34" charset="0"/>
              </a:rPr>
              <a:t>(e.g., advanced age, some </a:t>
            </a:r>
            <a:r>
              <a:rPr lang="en-US" dirty="0" smtClean="0">
                <a:solidFill>
                  <a:schemeClr val="bg1"/>
                </a:solidFill>
                <a:latin typeface="Aparajita" panose="020B0604020202020204" pitchFamily="34" charset="0"/>
                <a:cs typeface="Aparajita" panose="020B0604020202020204" pitchFamily="34" charset="0"/>
              </a:rPr>
              <a:t>anticonvulsants, or </a:t>
            </a:r>
            <a:r>
              <a:rPr lang="en-US" dirty="0">
                <a:solidFill>
                  <a:schemeClr val="bg1"/>
                </a:solidFill>
                <a:latin typeface="Aparajita" panose="020B0604020202020204" pitchFamily="34" charset="0"/>
                <a:cs typeface="Aparajita" panose="020B0604020202020204" pitchFamily="34" charset="0"/>
              </a:rPr>
              <a:t>HIV infection) can raise TT concentrations </a:t>
            </a:r>
            <a:r>
              <a:rPr lang="en-US" dirty="0" smtClean="0">
                <a:solidFill>
                  <a:schemeClr val="bg1"/>
                </a:solidFill>
                <a:latin typeface="Aparajita" panose="020B0604020202020204" pitchFamily="34" charset="0"/>
                <a:cs typeface="Aparajita" panose="020B0604020202020204" pitchFamily="34" charset="0"/>
              </a:rPr>
              <a:t>to well above </a:t>
            </a:r>
            <a:r>
              <a:rPr lang="en-US" u="sng" dirty="0" smtClean="0">
                <a:solidFill>
                  <a:srgbClr val="FFC000"/>
                </a:solidFill>
                <a:latin typeface="Aparajita" panose="020B0604020202020204" pitchFamily="34" charset="0"/>
                <a:cs typeface="Aparajita" panose="020B0604020202020204" pitchFamily="34" charset="0"/>
              </a:rPr>
              <a:t>400 </a:t>
            </a:r>
            <a:r>
              <a:rPr lang="en-US" u="sng" dirty="0" err="1" smtClean="0">
                <a:solidFill>
                  <a:srgbClr val="FFC000"/>
                </a:solidFill>
                <a:latin typeface="Aparajita" panose="020B0604020202020204" pitchFamily="34" charset="0"/>
                <a:cs typeface="Aparajita" panose="020B0604020202020204" pitchFamily="34" charset="0"/>
              </a:rPr>
              <a:t>ng</a:t>
            </a:r>
            <a:r>
              <a:rPr lang="en-US" u="sng" dirty="0" smtClean="0">
                <a:solidFill>
                  <a:srgbClr val="FFC000"/>
                </a:solidFill>
                <a:latin typeface="Aparajita" panose="020B0604020202020204" pitchFamily="34" charset="0"/>
                <a:cs typeface="Aparajita" panose="020B0604020202020204" pitchFamily="34" charset="0"/>
              </a:rPr>
              <a:t>/</a:t>
            </a:r>
            <a:r>
              <a:rPr lang="en-US" u="sng" dirty="0" err="1" smtClean="0">
                <a:solidFill>
                  <a:srgbClr val="FFC000"/>
                </a:solidFill>
                <a:latin typeface="Aparajita" panose="020B0604020202020204" pitchFamily="34" charset="0"/>
                <a:cs typeface="Aparajita" panose="020B0604020202020204" pitchFamily="34" charset="0"/>
              </a:rPr>
              <a:t>dL</a:t>
            </a:r>
            <a:r>
              <a:rPr lang="en-US" u="sng" dirty="0" smtClean="0">
                <a:solidFill>
                  <a:srgbClr val="FFC000"/>
                </a:solidFill>
                <a:latin typeface="Aparajita" panose="020B0604020202020204" pitchFamily="34" charset="0"/>
                <a:cs typeface="Aparajita" panose="020B0604020202020204" pitchFamily="34" charset="0"/>
              </a:rPr>
              <a:t> </a:t>
            </a:r>
            <a:r>
              <a:rPr lang="en-US" dirty="0" smtClean="0">
                <a:solidFill>
                  <a:schemeClr val="bg1"/>
                </a:solidFill>
                <a:latin typeface="Aparajita" panose="020B0604020202020204" pitchFamily="34" charset="0"/>
                <a:cs typeface="Aparajita" panose="020B0604020202020204" pitchFamily="34" charset="0"/>
              </a:rPr>
              <a:t>and sometimes </a:t>
            </a:r>
            <a:r>
              <a:rPr lang="en-US" dirty="0">
                <a:solidFill>
                  <a:schemeClr val="bg1"/>
                </a:solidFill>
                <a:latin typeface="Aparajita" panose="020B0604020202020204" pitchFamily="34" charset="0"/>
                <a:cs typeface="Aparajita" panose="020B0604020202020204" pitchFamily="34" charset="0"/>
              </a:rPr>
              <a:t>into the </a:t>
            </a:r>
            <a:r>
              <a:rPr lang="en-US" dirty="0" err="1" smtClean="0">
                <a:solidFill>
                  <a:schemeClr val="bg1"/>
                </a:solidFill>
                <a:latin typeface="Aparajita" panose="020B0604020202020204" pitchFamily="34" charset="0"/>
                <a:cs typeface="Aparajita" panose="020B0604020202020204" pitchFamily="34" charset="0"/>
              </a:rPr>
              <a:t>highnormal</a:t>
            </a:r>
            <a:r>
              <a:rPr lang="en-US" dirty="0" smtClean="0">
                <a:solidFill>
                  <a:schemeClr val="bg1"/>
                </a:solidFill>
                <a:latin typeface="Aparajita" panose="020B0604020202020204" pitchFamily="34" charset="0"/>
                <a:cs typeface="Aparajita" panose="020B0604020202020204" pitchFamily="34" charset="0"/>
              </a:rPr>
              <a:t> range </a:t>
            </a:r>
            <a:r>
              <a:rPr lang="en-US" dirty="0">
                <a:solidFill>
                  <a:schemeClr val="bg1"/>
                </a:solidFill>
                <a:latin typeface="Aparajita" panose="020B0604020202020204" pitchFamily="34" charset="0"/>
                <a:cs typeface="Aparajita" panose="020B0604020202020204" pitchFamily="34" charset="0"/>
              </a:rPr>
              <a:t>or even above the normal range, </a:t>
            </a:r>
            <a:r>
              <a:rPr lang="en-US" dirty="0" smtClean="0">
                <a:solidFill>
                  <a:schemeClr val="bg1"/>
                </a:solidFill>
                <a:latin typeface="Aparajita" panose="020B0604020202020204" pitchFamily="34" charset="0"/>
                <a:cs typeface="Aparajita" panose="020B0604020202020204" pitchFamily="34" charset="0"/>
              </a:rPr>
              <a:t>even though </a:t>
            </a:r>
            <a:r>
              <a:rPr lang="en-US" dirty="0">
                <a:solidFill>
                  <a:schemeClr val="bg1"/>
                </a:solidFill>
                <a:latin typeface="Aparajita" panose="020B0604020202020204" pitchFamily="34" charset="0"/>
                <a:cs typeface="Aparajita" panose="020B0604020202020204" pitchFamily="34" charset="0"/>
              </a:rPr>
              <a:t>FT concentrations might be low. </a:t>
            </a:r>
            <a:endParaRPr lang="en-US" dirty="0" smtClean="0">
              <a:solidFill>
                <a:schemeClr val="bg1"/>
              </a:solidFill>
              <a:latin typeface="Aparajita" panose="020B0604020202020204" pitchFamily="34" charset="0"/>
              <a:cs typeface="Aparajita" panose="020B0604020202020204" pitchFamily="34" charset="0"/>
            </a:endParaRPr>
          </a:p>
          <a:p>
            <a:pPr algn="just"/>
            <a:r>
              <a:rPr lang="en-US" dirty="0" smtClean="0">
                <a:solidFill>
                  <a:schemeClr val="bg1"/>
                </a:solidFill>
                <a:latin typeface="Aparajita" panose="020B0604020202020204" pitchFamily="34" charset="0"/>
                <a:cs typeface="Aparajita" panose="020B0604020202020204" pitchFamily="34" charset="0"/>
              </a:rPr>
              <a:t>Clinicians should </a:t>
            </a:r>
            <a:r>
              <a:rPr lang="en-US" dirty="0">
                <a:solidFill>
                  <a:schemeClr val="bg1"/>
                </a:solidFill>
                <a:latin typeface="Aparajita" panose="020B0604020202020204" pitchFamily="34" charset="0"/>
                <a:cs typeface="Aparajita" panose="020B0604020202020204" pitchFamily="34" charset="0"/>
              </a:rPr>
              <a:t>also measure FT in men whose serum </a:t>
            </a:r>
            <a:r>
              <a:rPr lang="en-US" dirty="0" smtClean="0">
                <a:solidFill>
                  <a:schemeClr val="bg1"/>
                </a:solidFill>
                <a:latin typeface="Aparajita" panose="020B0604020202020204" pitchFamily="34" charset="0"/>
                <a:cs typeface="Aparajita" panose="020B0604020202020204" pitchFamily="34" charset="0"/>
              </a:rPr>
              <a:t>TT concentration </a:t>
            </a:r>
            <a:r>
              <a:rPr lang="en-US" dirty="0">
                <a:solidFill>
                  <a:schemeClr val="bg1"/>
                </a:solidFill>
                <a:latin typeface="Aparajita" panose="020B0604020202020204" pitchFamily="34" charset="0"/>
                <a:cs typeface="Aparajita" panose="020B0604020202020204" pitchFamily="34" charset="0"/>
              </a:rPr>
              <a:t>is modestly above or below the </a:t>
            </a:r>
            <a:r>
              <a:rPr lang="en-US" dirty="0" smtClean="0">
                <a:solidFill>
                  <a:schemeClr val="bg1"/>
                </a:solidFill>
                <a:latin typeface="Aparajita" panose="020B0604020202020204" pitchFamily="34" charset="0"/>
                <a:cs typeface="Aparajita" panose="020B0604020202020204" pitchFamily="34" charset="0"/>
              </a:rPr>
              <a:t>lower limit </a:t>
            </a:r>
            <a:r>
              <a:rPr lang="en-US" dirty="0">
                <a:solidFill>
                  <a:schemeClr val="bg1"/>
                </a:solidFill>
                <a:latin typeface="Aparajita" panose="020B0604020202020204" pitchFamily="34" charset="0"/>
                <a:cs typeface="Aparajita" panose="020B0604020202020204" pitchFamily="34" charset="0"/>
              </a:rPr>
              <a:t>of normal (e.g., 200 to 400 </a:t>
            </a:r>
            <a:r>
              <a:rPr lang="en-US" dirty="0" err="1" smtClean="0">
                <a:solidFill>
                  <a:schemeClr val="bg1"/>
                </a:solidFill>
                <a:latin typeface="Aparajita" panose="020B0604020202020204" pitchFamily="34" charset="0"/>
                <a:cs typeface="Aparajita" panose="020B0604020202020204" pitchFamily="34" charset="0"/>
              </a:rPr>
              <a:t>ng</a:t>
            </a:r>
            <a:r>
              <a:rPr lang="en-US" dirty="0" smtClean="0">
                <a:solidFill>
                  <a:schemeClr val="bg1"/>
                </a:solidFill>
                <a:latin typeface="Aparajita" panose="020B0604020202020204" pitchFamily="34" charset="0"/>
                <a:cs typeface="Aparajita" panose="020B0604020202020204" pitchFamily="34" charset="0"/>
              </a:rPr>
              <a:t>/</a:t>
            </a:r>
            <a:r>
              <a:rPr lang="en-US" dirty="0" err="1" smtClean="0">
                <a:solidFill>
                  <a:schemeClr val="bg1"/>
                </a:solidFill>
                <a:latin typeface="Aparajita" panose="020B0604020202020204" pitchFamily="34" charset="0"/>
                <a:cs typeface="Aparajita" panose="020B0604020202020204" pitchFamily="34" charset="0"/>
              </a:rPr>
              <a:t>dL</a:t>
            </a:r>
            <a:r>
              <a:rPr lang="en-US" dirty="0" smtClean="0">
                <a:solidFill>
                  <a:schemeClr val="bg1"/>
                </a:solidFill>
                <a:latin typeface="Aparajita" panose="020B0604020202020204" pitchFamily="34" charset="0"/>
                <a:cs typeface="Aparajita" panose="020B0604020202020204" pitchFamily="34" charset="0"/>
              </a:rPr>
              <a:t>). </a:t>
            </a:r>
          </a:p>
          <a:p>
            <a:pPr algn="just"/>
            <a:r>
              <a:rPr lang="en-US" dirty="0" smtClean="0">
                <a:solidFill>
                  <a:schemeClr val="bg1"/>
                </a:solidFill>
                <a:latin typeface="Aparajita" panose="020B0604020202020204" pitchFamily="34" charset="0"/>
                <a:cs typeface="Aparajita" panose="020B0604020202020204" pitchFamily="34" charset="0"/>
              </a:rPr>
              <a:t>In men whose </a:t>
            </a:r>
            <a:r>
              <a:rPr lang="en-US" dirty="0">
                <a:solidFill>
                  <a:schemeClr val="bg1"/>
                </a:solidFill>
                <a:latin typeface="Aparajita" panose="020B0604020202020204" pitchFamily="34" charset="0"/>
                <a:cs typeface="Aparajita" panose="020B0604020202020204" pitchFamily="34" charset="0"/>
              </a:rPr>
              <a:t>TT concentrations are far below the </a:t>
            </a:r>
            <a:r>
              <a:rPr lang="en-US" dirty="0" smtClean="0">
                <a:solidFill>
                  <a:schemeClr val="bg1"/>
                </a:solidFill>
                <a:latin typeface="Aparajita" panose="020B0604020202020204" pitchFamily="34" charset="0"/>
                <a:cs typeface="Aparajita" panose="020B0604020202020204" pitchFamily="34" charset="0"/>
              </a:rPr>
              <a:t>lower limit </a:t>
            </a:r>
            <a:r>
              <a:rPr lang="en-US" dirty="0">
                <a:solidFill>
                  <a:schemeClr val="bg1"/>
                </a:solidFill>
                <a:latin typeface="Aparajita" panose="020B0604020202020204" pitchFamily="34" charset="0"/>
                <a:cs typeface="Aparajita" panose="020B0604020202020204" pitchFamily="34" charset="0"/>
              </a:rPr>
              <a:t>of the normal range (e.g., ,150 </a:t>
            </a:r>
            <a:r>
              <a:rPr lang="en-US" dirty="0" err="1">
                <a:solidFill>
                  <a:schemeClr val="bg1"/>
                </a:solidFill>
                <a:latin typeface="Aparajita" panose="020B0604020202020204" pitchFamily="34" charset="0"/>
                <a:cs typeface="Aparajita" panose="020B0604020202020204" pitchFamily="34" charset="0"/>
              </a:rPr>
              <a:t>ng</a:t>
            </a:r>
            <a:r>
              <a:rPr lang="en-US" dirty="0">
                <a:solidFill>
                  <a:schemeClr val="bg1"/>
                </a:solidFill>
                <a:latin typeface="Aparajita" panose="020B0604020202020204" pitchFamily="34" charset="0"/>
                <a:cs typeface="Aparajita" panose="020B0604020202020204" pitchFamily="34" charset="0"/>
              </a:rPr>
              <a:t>/</a:t>
            </a:r>
            <a:r>
              <a:rPr lang="en-US" dirty="0" err="1">
                <a:solidFill>
                  <a:schemeClr val="bg1"/>
                </a:solidFill>
                <a:latin typeface="Aparajita" panose="020B0604020202020204" pitchFamily="34" charset="0"/>
                <a:cs typeface="Aparajita" panose="020B0604020202020204" pitchFamily="34" charset="0"/>
              </a:rPr>
              <a:t>dL</a:t>
            </a:r>
            <a:r>
              <a:rPr lang="en-US" dirty="0">
                <a:solidFill>
                  <a:schemeClr val="bg1"/>
                </a:solidFill>
                <a:latin typeface="Aparajita" panose="020B0604020202020204" pitchFamily="34" charset="0"/>
                <a:cs typeface="Aparajita" panose="020B0604020202020204" pitchFamily="34" charset="0"/>
              </a:rPr>
              <a:t>), </a:t>
            </a:r>
            <a:r>
              <a:rPr lang="en-US" dirty="0" smtClean="0">
                <a:solidFill>
                  <a:schemeClr val="bg1"/>
                </a:solidFill>
                <a:latin typeface="Aparajita" panose="020B0604020202020204" pitchFamily="34" charset="0"/>
                <a:cs typeface="Aparajita" panose="020B0604020202020204" pitchFamily="34" charset="0"/>
              </a:rPr>
              <a:t>the probability </a:t>
            </a:r>
            <a:r>
              <a:rPr lang="en-US" dirty="0">
                <a:solidFill>
                  <a:schemeClr val="bg1"/>
                </a:solidFill>
                <a:latin typeface="Aparajita" panose="020B0604020202020204" pitchFamily="34" charset="0"/>
                <a:cs typeface="Aparajita" panose="020B0604020202020204" pitchFamily="34" charset="0"/>
              </a:rPr>
              <a:t>of FT concentration being within </a:t>
            </a:r>
            <a:r>
              <a:rPr lang="en-US" dirty="0" smtClean="0">
                <a:solidFill>
                  <a:schemeClr val="bg1"/>
                </a:solidFill>
                <a:latin typeface="Aparajita" panose="020B0604020202020204" pitchFamily="34" charset="0"/>
                <a:cs typeface="Aparajita" panose="020B0604020202020204" pitchFamily="34" charset="0"/>
              </a:rPr>
              <a:t>the normal </a:t>
            </a:r>
            <a:r>
              <a:rPr lang="en-US" dirty="0">
                <a:solidFill>
                  <a:schemeClr val="bg1"/>
                </a:solidFill>
                <a:latin typeface="Aparajita" panose="020B0604020202020204" pitchFamily="34" charset="0"/>
                <a:cs typeface="Aparajita" panose="020B0604020202020204" pitchFamily="34" charset="0"/>
              </a:rPr>
              <a:t>range is low. So, in such </a:t>
            </a:r>
            <a:r>
              <a:rPr lang="en-US" dirty="0" smtClean="0">
                <a:solidFill>
                  <a:schemeClr val="bg1"/>
                </a:solidFill>
                <a:latin typeface="Aparajita" panose="020B0604020202020204" pitchFamily="34" charset="0"/>
                <a:cs typeface="Aparajita" panose="020B0604020202020204" pitchFamily="34" charset="0"/>
              </a:rPr>
              <a:t>circumstance, measuring </a:t>
            </a:r>
            <a:r>
              <a:rPr lang="en-US" dirty="0">
                <a:solidFill>
                  <a:schemeClr val="bg1"/>
                </a:solidFill>
                <a:latin typeface="Aparajita" panose="020B0604020202020204" pitchFamily="34" charset="0"/>
                <a:cs typeface="Aparajita" panose="020B0604020202020204" pitchFamily="34" charset="0"/>
              </a:rPr>
              <a:t>FT is generally not necessary</a:t>
            </a:r>
          </a:p>
        </p:txBody>
      </p:sp>
      <p:sp>
        <p:nvSpPr>
          <p:cNvPr id="4" name="Rounded Rectangle 3"/>
          <p:cNvSpPr/>
          <p:nvPr/>
        </p:nvSpPr>
        <p:spPr>
          <a:xfrm>
            <a:off x="2311791" y="6318276"/>
            <a:ext cx="7568418" cy="4642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tx1"/>
                </a:solidFill>
                <a:latin typeface="Aparajita" panose="020B0604020202020204" pitchFamily="34" charset="0"/>
                <a:cs typeface="Aparajita" panose="020B0604020202020204" pitchFamily="34" charset="0"/>
              </a:rPr>
              <a:t>Anawalt</a:t>
            </a:r>
            <a:r>
              <a:rPr lang="en-US" sz="2400" b="1" i="1" dirty="0">
                <a:solidFill>
                  <a:schemeClr val="tx1"/>
                </a:solidFill>
                <a:latin typeface="Aparajita" panose="020B0604020202020204" pitchFamily="34" charset="0"/>
                <a:cs typeface="Aparajita" panose="020B0604020202020204" pitchFamily="34" charset="0"/>
              </a:rPr>
              <a:t> </a:t>
            </a:r>
            <a:r>
              <a:rPr lang="en-US" sz="2400" b="1" i="1" dirty="0" smtClean="0">
                <a:solidFill>
                  <a:schemeClr val="tx1"/>
                </a:solidFill>
                <a:latin typeface="Aparajita" panose="020B0604020202020204" pitchFamily="34" charset="0"/>
                <a:cs typeface="Aparajita" panose="020B0604020202020204" pitchFamily="34" charset="0"/>
              </a:rPr>
              <a:t>BD.</a:t>
            </a:r>
            <a:r>
              <a:rPr lang="en-US" sz="2400" b="1" i="1" dirty="0">
                <a:solidFill>
                  <a:schemeClr val="tx1"/>
                </a:solidFill>
                <a:latin typeface="Aparajita" panose="020B0604020202020204" pitchFamily="34" charset="0"/>
                <a:cs typeface="Aparajita" panose="020B0604020202020204" pitchFamily="34" charset="0"/>
              </a:rPr>
              <a:t> J Urol. 2012;187(4):1369–1373.</a:t>
            </a:r>
          </a:p>
        </p:txBody>
      </p:sp>
    </p:spTree>
    <p:extLst>
      <p:ext uri="{BB962C8B-B14F-4D97-AF65-F5344CB8AC3E}">
        <p14:creationId xmlns:p14="http://schemas.microsoft.com/office/powerpoint/2010/main" val="2797835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395"/>
          </a:xfrm>
        </p:spPr>
        <p:txBody>
          <a:bodyPr>
            <a:normAutofit fontScale="90000"/>
          </a:bodyPr>
          <a:lstStyle/>
          <a:p>
            <a:endParaRPr lang="en-US" dirty="0"/>
          </a:p>
        </p:txBody>
      </p:sp>
      <p:sp>
        <p:nvSpPr>
          <p:cNvPr id="3" name="Content Placeholder 2"/>
          <p:cNvSpPr>
            <a:spLocks noGrp="1"/>
          </p:cNvSpPr>
          <p:nvPr>
            <p:ph idx="1"/>
          </p:nvPr>
        </p:nvSpPr>
        <p:spPr>
          <a:xfrm>
            <a:off x="1448973" y="1181687"/>
            <a:ext cx="8975188" cy="4754880"/>
          </a:xfrm>
        </p:spPr>
        <p:txBody>
          <a:bodyPr>
            <a:normAutofit/>
          </a:bodyPr>
          <a:lstStyle/>
          <a:p>
            <a:pPr algn="just"/>
            <a:r>
              <a:rPr lang="en-US" sz="3200" dirty="0">
                <a:solidFill>
                  <a:schemeClr val="bg1"/>
                </a:solidFill>
                <a:latin typeface="Aparajita" panose="020B0604020202020204" pitchFamily="34" charset="0"/>
                <a:cs typeface="Aparajita" panose="020B0604020202020204" pitchFamily="34" charset="0"/>
              </a:rPr>
              <a:t>In men who have conditions that alter </a:t>
            </a:r>
            <a:r>
              <a:rPr lang="en-US" sz="3200" dirty="0" smtClean="0">
                <a:solidFill>
                  <a:schemeClr val="bg1"/>
                </a:solidFill>
                <a:latin typeface="Aparajita" panose="020B0604020202020204" pitchFamily="34" charset="0"/>
                <a:cs typeface="Aparajita" panose="020B0604020202020204" pitchFamily="34" charset="0"/>
              </a:rPr>
              <a:t>sex hormone–binding </a:t>
            </a:r>
            <a:r>
              <a:rPr lang="en-US" sz="3200" dirty="0">
                <a:solidFill>
                  <a:schemeClr val="bg1"/>
                </a:solidFill>
                <a:latin typeface="Aparajita" panose="020B0604020202020204" pitchFamily="34" charset="0"/>
                <a:cs typeface="Aparajita" panose="020B0604020202020204" pitchFamily="34" charset="0"/>
              </a:rPr>
              <a:t>globulin (</a:t>
            </a:r>
            <a:r>
              <a:rPr lang="en-US" sz="3200" dirty="0">
                <a:solidFill>
                  <a:srgbClr val="FFC000"/>
                </a:solidFill>
                <a:latin typeface="Aparajita" panose="020B0604020202020204" pitchFamily="34" charset="0"/>
                <a:cs typeface="Aparajita" panose="020B0604020202020204" pitchFamily="34" charset="0"/>
              </a:rPr>
              <a:t>SHBG</a:t>
            </a:r>
            <a:r>
              <a:rPr lang="en-US" sz="3200" dirty="0">
                <a:solidFill>
                  <a:schemeClr val="bg1"/>
                </a:solidFill>
                <a:latin typeface="Aparajita" panose="020B0604020202020204" pitchFamily="34" charset="0"/>
                <a:cs typeface="Aparajita" panose="020B0604020202020204" pitchFamily="34" charset="0"/>
              </a:rPr>
              <a:t>) </a:t>
            </a:r>
            <a:r>
              <a:rPr lang="en-US" sz="3200" dirty="0" smtClean="0">
                <a:solidFill>
                  <a:schemeClr val="bg1"/>
                </a:solidFill>
                <a:latin typeface="Aparajita" panose="020B0604020202020204" pitchFamily="34" charset="0"/>
                <a:cs typeface="Aparajita" panose="020B0604020202020204" pitchFamily="34" charset="0"/>
              </a:rPr>
              <a:t>, or whose </a:t>
            </a:r>
            <a:r>
              <a:rPr lang="en-US" sz="3200" dirty="0">
                <a:solidFill>
                  <a:schemeClr val="bg1"/>
                </a:solidFill>
                <a:latin typeface="Aparajita" panose="020B0604020202020204" pitchFamily="34" charset="0"/>
                <a:cs typeface="Aparajita" panose="020B0604020202020204" pitchFamily="34" charset="0"/>
              </a:rPr>
              <a:t>initial total testosterone concentrations are </a:t>
            </a:r>
            <a:r>
              <a:rPr lang="en-US" sz="3200" dirty="0" smtClean="0">
                <a:solidFill>
                  <a:srgbClr val="FFC000"/>
                </a:solidFill>
                <a:latin typeface="Aparajita" panose="020B0604020202020204" pitchFamily="34" charset="0"/>
                <a:cs typeface="Aparajita" panose="020B0604020202020204" pitchFamily="34" charset="0"/>
              </a:rPr>
              <a:t>at or </a:t>
            </a:r>
            <a:r>
              <a:rPr lang="en-US" sz="3200" dirty="0">
                <a:solidFill>
                  <a:srgbClr val="FFC000"/>
                </a:solidFill>
                <a:latin typeface="Aparajita" panose="020B0604020202020204" pitchFamily="34" charset="0"/>
                <a:cs typeface="Aparajita" panose="020B0604020202020204" pitchFamily="34" charset="0"/>
              </a:rPr>
              <a:t>near </a:t>
            </a:r>
            <a:r>
              <a:rPr lang="en-US" sz="3200" dirty="0">
                <a:solidFill>
                  <a:schemeClr val="bg1"/>
                </a:solidFill>
                <a:latin typeface="Aparajita" panose="020B0604020202020204" pitchFamily="34" charset="0"/>
                <a:cs typeface="Aparajita" panose="020B0604020202020204" pitchFamily="34" charset="0"/>
              </a:rPr>
              <a:t>the lower limit of the normal </a:t>
            </a:r>
            <a:r>
              <a:rPr lang="en-US" sz="3200" dirty="0" smtClean="0">
                <a:solidFill>
                  <a:schemeClr val="bg1"/>
                </a:solidFill>
                <a:latin typeface="Aparajita" panose="020B0604020202020204" pitchFamily="34" charset="0"/>
                <a:cs typeface="Aparajita" panose="020B0604020202020204" pitchFamily="34" charset="0"/>
              </a:rPr>
              <a:t>range, clinicians </a:t>
            </a:r>
            <a:r>
              <a:rPr lang="en-US" sz="3200" dirty="0">
                <a:solidFill>
                  <a:schemeClr val="bg1"/>
                </a:solidFill>
                <a:latin typeface="Aparajita" panose="020B0604020202020204" pitchFamily="34" charset="0"/>
                <a:cs typeface="Aparajita" panose="020B0604020202020204" pitchFamily="34" charset="0"/>
              </a:rPr>
              <a:t>should determine free testosterone </a:t>
            </a:r>
            <a:r>
              <a:rPr lang="en-US" sz="3200" dirty="0" smtClean="0">
                <a:solidFill>
                  <a:schemeClr val="bg1"/>
                </a:solidFill>
                <a:latin typeface="Aparajita" panose="020B0604020202020204" pitchFamily="34" charset="0"/>
                <a:cs typeface="Aparajita" panose="020B0604020202020204" pitchFamily="34" charset="0"/>
              </a:rPr>
              <a:t>concentrations either </a:t>
            </a:r>
            <a:r>
              <a:rPr lang="en-US" sz="3200" dirty="0">
                <a:solidFill>
                  <a:schemeClr val="bg1"/>
                </a:solidFill>
                <a:latin typeface="Aparajita" panose="020B0604020202020204" pitchFamily="34" charset="0"/>
                <a:cs typeface="Aparajita" panose="020B0604020202020204" pitchFamily="34" charset="0"/>
              </a:rPr>
              <a:t>directly from </a:t>
            </a:r>
            <a:r>
              <a:rPr lang="en-US" sz="3200" dirty="0">
                <a:solidFill>
                  <a:srgbClr val="FFC000"/>
                </a:solidFill>
                <a:latin typeface="Aparajita" panose="020B0604020202020204" pitchFamily="34" charset="0"/>
                <a:cs typeface="Aparajita" panose="020B0604020202020204" pitchFamily="34" charset="0"/>
              </a:rPr>
              <a:t>equilibrium </a:t>
            </a:r>
            <a:r>
              <a:rPr lang="en-US" sz="3200" dirty="0" smtClean="0">
                <a:solidFill>
                  <a:srgbClr val="FFC000"/>
                </a:solidFill>
                <a:latin typeface="Aparajita" panose="020B0604020202020204" pitchFamily="34" charset="0"/>
                <a:cs typeface="Aparajita" panose="020B0604020202020204" pitchFamily="34" charset="0"/>
              </a:rPr>
              <a:t>dialysis assays </a:t>
            </a:r>
            <a:r>
              <a:rPr lang="en-US" sz="3200" dirty="0">
                <a:solidFill>
                  <a:schemeClr val="bg1"/>
                </a:solidFill>
                <a:latin typeface="Aparajita" panose="020B0604020202020204" pitchFamily="34" charset="0"/>
                <a:cs typeface="Aparajita" panose="020B0604020202020204" pitchFamily="34" charset="0"/>
              </a:rPr>
              <a:t>or by </a:t>
            </a:r>
            <a:r>
              <a:rPr lang="en-US" sz="3200" dirty="0">
                <a:solidFill>
                  <a:srgbClr val="FFC000"/>
                </a:solidFill>
                <a:latin typeface="Aparajita" panose="020B0604020202020204" pitchFamily="34" charset="0"/>
                <a:cs typeface="Aparajita" panose="020B0604020202020204" pitchFamily="34" charset="0"/>
              </a:rPr>
              <a:t>calculations</a:t>
            </a:r>
            <a:r>
              <a:rPr lang="en-US" sz="3200" dirty="0">
                <a:solidFill>
                  <a:schemeClr val="bg1"/>
                </a:solidFill>
                <a:latin typeface="Aparajita" panose="020B0604020202020204" pitchFamily="34" charset="0"/>
                <a:cs typeface="Aparajita" panose="020B0604020202020204" pitchFamily="34" charset="0"/>
              </a:rPr>
              <a:t> that use total </a:t>
            </a:r>
            <a:r>
              <a:rPr lang="en-US" sz="3200" dirty="0" smtClean="0">
                <a:solidFill>
                  <a:schemeClr val="bg1"/>
                </a:solidFill>
                <a:latin typeface="Aparajita" panose="020B0604020202020204" pitchFamily="34" charset="0"/>
                <a:cs typeface="Aparajita" panose="020B0604020202020204" pitchFamily="34" charset="0"/>
              </a:rPr>
              <a:t>testosterone, SHBG</a:t>
            </a:r>
            <a:r>
              <a:rPr lang="en-US" sz="3200" dirty="0">
                <a:solidFill>
                  <a:schemeClr val="bg1"/>
                </a:solidFill>
                <a:latin typeface="Aparajita" panose="020B0604020202020204" pitchFamily="34" charset="0"/>
                <a:cs typeface="Aparajita" panose="020B0604020202020204" pitchFamily="34" charset="0"/>
              </a:rPr>
              <a:t>, and albumin concentrations</a:t>
            </a:r>
            <a:r>
              <a:rPr lang="en-US" sz="3200" dirty="0" smtClean="0">
                <a:solidFill>
                  <a:schemeClr val="bg1"/>
                </a:solidFill>
                <a:latin typeface="Aparajita" panose="020B0604020202020204" pitchFamily="34" charset="0"/>
                <a:cs typeface="Aparajita" panose="020B0604020202020204" pitchFamily="34" charset="0"/>
              </a:rPr>
              <a:t>.</a:t>
            </a:r>
          </a:p>
          <a:p>
            <a:pPr algn="just"/>
            <a:r>
              <a:rPr lang="en-US" sz="3200" dirty="0" smtClean="0">
                <a:solidFill>
                  <a:schemeClr val="bg1"/>
                </a:solidFill>
                <a:latin typeface="Aparajita" panose="020B0604020202020204" pitchFamily="34" charset="0"/>
                <a:cs typeface="Aparajita" panose="020B0604020202020204" pitchFamily="34" charset="0"/>
              </a:rPr>
              <a:t> Clinicians should </a:t>
            </a:r>
            <a:r>
              <a:rPr lang="en-US" sz="3200" dirty="0">
                <a:solidFill>
                  <a:srgbClr val="FFC000"/>
                </a:solidFill>
                <a:latin typeface="Aparajita" panose="020B0604020202020204" pitchFamily="34" charset="0"/>
                <a:cs typeface="Aparajita" panose="020B0604020202020204" pitchFamily="34" charset="0"/>
              </a:rPr>
              <a:t>not use direct </a:t>
            </a:r>
            <a:r>
              <a:rPr lang="en-US" sz="3200" dirty="0">
                <a:solidFill>
                  <a:schemeClr val="bg1"/>
                </a:solidFill>
                <a:latin typeface="Aparajita" panose="020B0604020202020204" pitchFamily="34" charset="0"/>
                <a:cs typeface="Aparajita" panose="020B0604020202020204" pitchFamily="34" charset="0"/>
              </a:rPr>
              <a:t>analog-based free </a:t>
            </a:r>
            <a:r>
              <a:rPr lang="en-US" sz="3200" dirty="0" smtClean="0">
                <a:solidFill>
                  <a:schemeClr val="bg1"/>
                </a:solidFill>
                <a:latin typeface="Aparajita" panose="020B0604020202020204" pitchFamily="34" charset="0"/>
                <a:cs typeface="Aparajita" panose="020B0604020202020204" pitchFamily="34" charset="0"/>
              </a:rPr>
              <a:t>testosterone immunoassays</a:t>
            </a:r>
            <a:r>
              <a:rPr lang="en-US" sz="3200" dirty="0">
                <a:solidFill>
                  <a:schemeClr val="bg1"/>
                </a:solidFill>
                <a:latin typeface="Aparajita" panose="020B0604020202020204" pitchFamily="34" charset="0"/>
                <a:cs typeface="Aparajita" panose="020B0604020202020204" pitchFamily="34" charset="0"/>
              </a:rPr>
              <a:t>, as they are inaccurate.</a:t>
            </a:r>
          </a:p>
        </p:txBody>
      </p:sp>
      <p:sp>
        <p:nvSpPr>
          <p:cNvPr id="4" name="Rounded Rectangle 3"/>
          <p:cNvSpPr/>
          <p:nvPr/>
        </p:nvSpPr>
        <p:spPr>
          <a:xfrm>
            <a:off x="1969477" y="6063175"/>
            <a:ext cx="8454684" cy="5767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chemeClr val="tx1"/>
                </a:solidFill>
                <a:latin typeface="Aparajita" panose="020B0604020202020204" pitchFamily="34" charset="0"/>
                <a:cs typeface="Aparajita" panose="020B0604020202020204" pitchFamily="34" charset="0"/>
              </a:rPr>
              <a:t>ZakharovMN,et</a:t>
            </a:r>
            <a:r>
              <a:rPr lang="en-US" sz="2400" b="1" i="1" dirty="0" smtClean="0">
                <a:solidFill>
                  <a:schemeClr val="tx1"/>
                </a:solidFill>
                <a:latin typeface="Aparajita" panose="020B0604020202020204" pitchFamily="34" charset="0"/>
                <a:cs typeface="Aparajita" panose="020B0604020202020204" pitchFamily="34" charset="0"/>
              </a:rPr>
              <a:t> al.</a:t>
            </a:r>
            <a:r>
              <a:rPr lang="en-US" sz="2400" b="1" i="1" dirty="0">
                <a:solidFill>
                  <a:schemeClr val="tx1"/>
                </a:solidFill>
                <a:latin typeface="Aparajita" panose="020B0604020202020204" pitchFamily="34" charset="0"/>
                <a:cs typeface="Aparajita" panose="020B0604020202020204" pitchFamily="34" charset="0"/>
              </a:rPr>
              <a:t> </a:t>
            </a:r>
            <a:r>
              <a:rPr lang="en-US" sz="2400" b="1" i="1" dirty="0" err="1" smtClean="0">
                <a:solidFill>
                  <a:schemeClr val="tx1"/>
                </a:solidFill>
                <a:latin typeface="Aparajita" panose="020B0604020202020204" pitchFamily="34" charset="0"/>
                <a:cs typeface="Aparajita" panose="020B0604020202020204" pitchFamily="34" charset="0"/>
              </a:rPr>
              <a:t>Mol</a:t>
            </a:r>
            <a:r>
              <a:rPr lang="en-US" sz="2400" b="1" i="1" dirty="0" smtClean="0">
                <a:solidFill>
                  <a:schemeClr val="tx1"/>
                </a:solidFill>
                <a:latin typeface="Aparajita" panose="020B0604020202020204" pitchFamily="34" charset="0"/>
                <a:cs typeface="Aparajita" panose="020B0604020202020204" pitchFamily="34" charset="0"/>
              </a:rPr>
              <a:t> Cell </a:t>
            </a:r>
            <a:r>
              <a:rPr lang="en-US" sz="2400" b="1" i="1" dirty="0" err="1">
                <a:solidFill>
                  <a:schemeClr val="tx1"/>
                </a:solidFill>
                <a:latin typeface="Aparajita" panose="020B0604020202020204" pitchFamily="34" charset="0"/>
                <a:cs typeface="Aparajita" panose="020B0604020202020204" pitchFamily="34" charset="0"/>
              </a:rPr>
              <a:t>Endocrinol</a:t>
            </a:r>
            <a:r>
              <a:rPr lang="en-US" sz="2400" b="1" i="1" dirty="0">
                <a:solidFill>
                  <a:schemeClr val="tx1"/>
                </a:solidFill>
                <a:latin typeface="Aparajita" panose="020B0604020202020204" pitchFamily="34" charset="0"/>
                <a:cs typeface="Aparajita" panose="020B0604020202020204" pitchFamily="34" charset="0"/>
              </a:rPr>
              <a:t>. 2015;399:190–200.</a:t>
            </a:r>
          </a:p>
        </p:txBody>
      </p:sp>
    </p:spTree>
    <p:extLst>
      <p:ext uri="{BB962C8B-B14F-4D97-AF65-F5344CB8AC3E}">
        <p14:creationId xmlns:p14="http://schemas.microsoft.com/office/powerpoint/2010/main" val="88763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22031" y="365125"/>
            <a:ext cx="10931769" cy="5909066"/>
          </a:xfrm>
          <a:prstGeom prst="rect">
            <a:avLst/>
          </a:prstGeom>
          <a:ln w="25400">
            <a:solidFill>
              <a:schemeClr val="accent1">
                <a:shade val="50000"/>
              </a:schemeClr>
            </a:solidFill>
          </a:ln>
        </p:spPr>
      </p:pic>
    </p:spTree>
    <p:extLst>
      <p:ext uri="{BB962C8B-B14F-4D97-AF65-F5344CB8AC3E}">
        <p14:creationId xmlns:p14="http://schemas.microsoft.com/office/powerpoint/2010/main" val="838332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i="1" u="sng" dirty="0">
                <a:solidFill>
                  <a:srgbClr val="C00000"/>
                </a:solidFill>
                <a:latin typeface="Aparajita" panose="020B0604020202020204" pitchFamily="34" charset="0"/>
                <a:cs typeface="Aparajita" panose="020B0604020202020204" pitchFamily="34" charset="0"/>
              </a:rPr>
              <a:t>Screening and case detection for </a:t>
            </a:r>
            <a:r>
              <a:rPr lang="en-US" sz="3200" b="1" i="1" u="sng" dirty="0" err="1">
                <a:solidFill>
                  <a:srgbClr val="C00000"/>
                </a:solidFill>
                <a:latin typeface="Aparajita" panose="020B0604020202020204" pitchFamily="34" charset="0"/>
                <a:cs typeface="Aparajita" panose="020B0604020202020204" pitchFamily="34" charset="0"/>
              </a:rPr>
              <a:t>hypogonadism</a:t>
            </a:r>
            <a:endParaRPr lang="en-US" sz="3200" b="1" i="1" u="sng"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1491175"/>
            <a:ext cx="10515600" cy="4685788"/>
          </a:xfrm>
        </p:spPr>
        <p:txBody>
          <a:bodyPr/>
          <a:lstStyle/>
          <a:p>
            <a:pPr marL="0" indent="0">
              <a:buNone/>
            </a:pPr>
            <a:endParaRPr lang="en-US" dirty="0"/>
          </a:p>
        </p:txBody>
      </p:sp>
      <p:sp>
        <p:nvSpPr>
          <p:cNvPr id="4" name="Rectangle 3"/>
          <p:cNvSpPr/>
          <p:nvPr/>
        </p:nvSpPr>
        <p:spPr>
          <a:xfrm>
            <a:off x="1223889" y="2447778"/>
            <a:ext cx="4290646" cy="2419644"/>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Aparajita" panose="020B0604020202020204" pitchFamily="34" charset="0"/>
                <a:cs typeface="Aparajita" panose="020B0604020202020204" pitchFamily="34" charset="0"/>
              </a:rPr>
              <a:t>We recommend </a:t>
            </a:r>
            <a:r>
              <a:rPr lang="en-US" sz="2800" dirty="0" smtClean="0">
                <a:solidFill>
                  <a:schemeClr val="tx1"/>
                </a:solidFill>
                <a:latin typeface="Aparajita" panose="020B0604020202020204" pitchFamily="34" charset="0"/>
                <a:cs typeface="Aparajita" panose="020B0604020202020204" pitchFamily="34" charset="0"/>
              </a:rPr>
              <a:t>against screening </a:t>
            </a:r>
            <a:r>
              <a:rPr lang="en-US" sz="2800" dirty="0">
                <a:solidFill>
                  <a:schemeClr val="tx1"/>
                </a:solidFill>
                <a:latin typeface="Aparajita" panose="020B0604020202020204" pitchFamily="34" charset="0"/>
                <a:cs typeface="Aparajita" panose="020B0604020202020204" pitchFamily="34" charset="0"/>
              </a:rPr>
              <a:t>for androgen </a:t>
            </a:r>
            <a:r>
              <a:rPr lang="en-US" sz="2800" dirty="0" smtClean="0">
                <a:solidFill>
                  <a:schemeClr val="tx1"/>
                </a:solidFill>
                <a:latin typeface="Aparajita" panose="020B0604020202020204" pitchFamily="34" charset="0"/>
                <a:cs typeface="Aparajita" panose="020B0604020202020204" pitchFamily="34" charset="0"/>
              </a:rPr>
              <a:t>deficiency in </a:t>
            </a:r>
            <a:r>
              <a:rPr lang="en-US" sz="2800" dirty="0">
                <a:solidFill>
                  <a:schemeClr val="tx1"/>
                </a:solidFill>
                <a:latin typeface="Aparajita" panose="020B0604020202020204" pitchFamily="34" charset="0"/>
                <a:cs typeface="Aparajita" panose="020B0604020202020204" pitchFamily="34" charset="0"/>
              </a:rPr>
              <a:t>the general population. (</a:t>
            </a:r>
            <a:r>
              <a:rPr lang="en-US" sz="2800" b="1" dirty="0">
                <a:solidFill>
                  <a:schemeClr val="tx1"/>
                </a:solidFill>
                <a:latin typeface="Aparajita" panose="020B0604020202020204" pitchFamily="34" charset="0"/>
                <a:cs typeface="Aparajita" panose="020B0604020202020204" pitchFamily="34" charset="0"/>
              </a:rPr>
              <a:t>1</a:t>
            </a:r>
            <a:r>
              <a:rPr lang="en-US" sz="2800" dirty="0">
                <a:solidFill>
                  <a:schemeClr val="tx1"/>
                </a:solidFill>
                <a:latin typeface="Aparajita" panose="020B0604020202020204" pitchFamily="34" charset="0"/>
                <a:cs typeface="Aparajita" panose="020B0604020202020204" pitchFamily="34" charset="0"/>
              </a:rPr>
              <a:t>QEEE)</a:t>
            </a:r>
          </a:p>
        </p:txBody>
      </p:sp>
      <p:sp>
        <p:nvSpPr>
          <p:cNvPr id="5" name="Rounded Rectangle 4"/>
          <p:cNvSpPr/>
          <p:nvPr/>
        </p:nvSpPr>
        <p:spPr>
          <a:xfrm>
            <a:off x="2391508" y="5162843"/>
            <a:ext cx="1955409" cy="492369"/>
          </a:xfrm>
          <a:prstGeom prst="roundRect">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2010</a:t>
            </a:r>
            <a:endParaRPr lang="en-US" sz="2400" dirty="0">
              <a:solidFill>
                <a:schemeClr val="tx1"/>
              </a:solidFill>
            </a:endParaRPr>
          </a:p>
        </p:txBody>
      </p:sp>
      <p:sp>
        <p:nvSpPr>
          <p:cNvPr id="6" name="Rectangle 5"/>
          <p:cNvSpPr/>
          <p:nvPr/>
        </p:nvSpPr>
        <p:spPr>
          <a:xfrm>
            <a:off x="6330461" y="2447778"/>
            <a:ext cx="4614203" cy="2546253"/>
          </a:xfrm>
          <a:prstGeom prst="rect">
            <a:avLst/>
          </a:prstGeom>
          <a:solidFill>
            <a:srgbClr val="92D050">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smtClean="0"/>
              <a:t> </a:t>
            </a:r>
            <a:r>
              <a:rPr lang="en-US" sz="2800" dirty="0">
                <a:solidFill>
                  <a:schemeClr val="tx1"/>
                </a:solidFill>
                <a:latin typeface="Aparajita" panose="020B0604020202020204" pitchFamily="34" charset="0"/>
                <a:cs typeface="Aparajita" panose="020B0604020202020204" pitchFamily="34" charset="0"/>
              </a:rPr>
              <a:t>We recommend against routine screening of </a:t>
            </a:r>
            <a:r>
              <a:rPr lang="en-US" sz="2800" dirty="0" smtClean="0">
                <a:solidFill>
                  <a:schemeClr val="tx1"/>
                </a:solidFill>
                <a:latin typeface="Aparajita" panose="020B0604020202020204" pitchFamily="34" charset="0"/>
                <a:cs typeface="Aparajita" panose="020B0604020202020204" pitchFamily="34" charset="0"/>
              </a:rPr>
              <a:t>men in </a:t>
            </a:r>
            <a:r>
              <a:rPr lang="en-US" sz="2800" dirty="0">
                <a:solidFill>
                  <a:schemeClr val="tx1"/>
                </a:solidFill>
                <a:latin typeface="Aparajita" panose="020B0604020202020204" pitchFamily="34" charset="0"/>
                <a:cs typeface="Aparajita" panose="020B0604020202020204" pitchFamily="34" charset="0"/>
              </a:rPr>
              <a:t>the general population </a:t>
            </a:r>
            <a:r>
              <a:rPr lang="en-US" sz="2800" dirty="0" smtClean="0">
                <a:solidFill>
                  <a:schemeClr val="tx1"/>
                </a:solidFill>
                <a:latin typeface="Aparajita" panose="020B0604020202020204" pitchFamily="34" charset="0"/>
                <a:cs typeface="Aparajita" panose="020B0604020202020204" pitchFamily="34" charset="0"/>
              </a:rPr>
              <a:t>for </a:t>
            </a:r>
            <a:r>
              <a:rPr lang="en-US" sz="2800" dirty="0" err="1" smtClean="0">
                <a:solidFill>
                  <a:schemeClr val="tx1"/>
                </a:solidFill>
                <a:latin typeface="Aparajita" panose="020B0604020202020204" pitchFamily="34" charset="0"/>
                <a:cs typeface="Aparajita" panose="020B0604020202020204" pitchFamily="34" charset="0"/>
              </a:rPr>
              <a:t>hypogonadism</a:t>
            </a:r>
            <a:r>
              <a:rPr lang="en-US" sz="2800" dirty="0">
                <a:solidFill>
                  <a:schemeClr val="tx1"/>
                </a:solidFill>
                <a:latin typeface="Aparajita" panose="020B0604020202020204" pitchFamily="34" charset="0"/>
                <a:cs typeface="Aparajita" panose="020B0604020202020204" pitchFamily="34" charset="0"/>
              </a:rPr>
              <a:t>.</a:t>
            </a:r>
          </a:p>
          <a:p>
            <a:pPr algn="just"/>
            <a:r>
              <a:rPr lang="en-US" sz="2800" dirty="0">
                <a:solidFill>
                  <a:schemeClr val="tx1"/>
                </a:solidFill>
                <a:latin typeface="Aparajita" panose="020B0604020202020204" pitchFamily="34" charset="0"/>
                <a:cs typeface="Aparajita" panose="020B0604020202020204" pitchFamily="34" charset="0"/>
              </a:rPr>
              <a:t>(</a:t>
            </a:r>
            <a:r>
              <a:rPr lang="en-US" sz="2800" b="1" dirty="0">
                <a:solidFill>
                  <a:schemeClr val="tx1"/>
                </a:solidFill>
                <a:latin typeface="Aparajita" panose="020B0604020202020204" pitchFamily="34" charset="0"/>
                <a:cs typeface="Aparajita" panose="020B0604020202020204" pitchFamily="34" charset="0"/>
              </a:rPr>
              <a:t>1</a:t>
            </a:r>
            <a:r>
              <a:rPr lang="en-US" sz="2800" dirty="0">
                <a:solidFill>
                  <a:schemeClr val="tx1"/>
                </a:solidFill>
                <a:latin typeface="Aparajita" panose="020B0604020202020204" pitchFamily="34" charset="0"/>
                <a:cs typeface="Aparajita" panose="020B0604020202020204" pitchFamily="34" charset="0"/>
              </a:rPr>
              <a:t>QEEE)</a:t>
            </a:r>
          </a:p>
        </p:txBody>
      </p:sp>
      <p:sp>
        <p:nvSpPr>
          <p:cNvPr id="7" name="Rounded Rectangle 6"/>
          <p:cNvSpPr/>
          <p:nvPr/>
        </p:nvSpPr>
        <p:spPr>
          <a:xfrm>
            <a:off x="7624688" y="5162843"/>
            <a:ext cx="1828801" cy="492369"/>
          </a:xfrm>
          <a:prstGeom prst="roundRect">
            <a:avLst/>
          </a:prstGeom>
          <a:solidFill>
            <a:srgbClr val="92D05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2018</a:t>
            </a:r>
            <a:endParaRPr lang="en-US" sz="2400" dirty="0">
              <a:solidFill>
                <a:srgbClr val="C00000"/>
              </a:solidFill>
            </a:endParaRPr>
          </a:p>
        </p:txBody>
      </p:sp>
    </p:spTree>
    <p:extLst>
      <p:ext uri="{BB962C8B-B14F-4D97-AF65-F5344CB8AC3E}">
        <p14:creationId xmlns:p14="http://schemas.microsoft.com/office/powerpoint/2010/main" val="192113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37398"/>
          </a:xfrm>
        </p:spPr>
        <p:style>
          <a:lnRef idx="2">
            <a:schemeClr val="dk1"/>
          </a:lnRef>
          <a:fillRef idx="1">
            <a:schemeClr val="lt1"/>
          </a:fillRef>
          <a:effectRef idx="0">
            <a:schemeClr val="dk1"/>
          </a:effectRef>
          <a:fontRef idx="minor">
            <a:schemeClr val="dk1"/>
          </a:fontRef>
        </p:style>
        <p:txBody>
          <a:bodyPr>
            <a:noAutofit/>
          </a:bodyPr>
          <a:lstStyle/>
          <a:p>
            <a:r>
              <a:rPr lang="en-US" sz="4000" b="1" dirty="0">
                <a:latin typeface="Aparajita" panose="020B0604020202020204" pitchFamily="34" charset="0"/>
                <a:cs typeface="Aparajita" panose="020B0604020202020204" pitchFamily="34" charset="0"/>
              </a:rPr>
              <a:t>Endogenous Testosterone and Mortality in </a:t>
            </a:r>
            <a:r>
              <a:rPr lang="en-US" sz="4000" b="1" dirty="0" smtClean="0">
                <a:latin typeface="Aparajita" panose="020B0604020202020204" pitchFamily="34" charset="0"/>
                <a:cs typeface="Aparajita" panose="020B0604020202020204" pitchFamily="34" charset="0"/>
              </a:rPr>
              <a:t>Men: A </a:t>
            </a:r>
            <a:r>
              <a:rPr lang="en-US" sz="4000" b="1" dirty="0">
                <a:latin typeface="Aparajita" panose="020B0604020202020204" pitchFamily="34" charset="0"/>
                <a:cs typeface="Aparajita" panose="020B0604020202020204" pitchFamily="34" charset="0"/>
              </a:rPr>
              <a:t>Systematic Review and Meta-Analysis</a:t>
            </a:r>
            <a:br>
              <a:rPr lang="en-US" sz="4000" b="1" dirty="0">
                <a:latin typeface="Aparajita" panose="020B0604020202020204" pitchFamily="34" charset="0"/>
                <a:cs typeface="Aparajita" panose="020B0604020202020204" pitchFamily="34" charset="0"/>
              </a:rPr>
            </a:br>
            <a:r>
              <a:rPr lang="en-US" sz="1800" dirty="0" smtClean="0">
                <a:latin typeface="Aparajita" panose="020B0604020202020204" pitchFamily="34" charset="0"/>
                <a:cs typeface="Aparajita" panose="020B0604020202020204" pitchFamily="34" charset="0"/>
              </a:rPr>
              <a:t>Andre </a:t>
            </a:r>
            <a:r>
              <a:rPr lang="en-US" sz="1800" dirty="0">
                <a:latin typeface="Aparajita" panose="020B0604020202020204" pitchFamily="34" charset="0"/>
                <a:cs typeface="Aparajita" panose="020B0604020202020204" pitchFamily="34" charset="0"/>
              </a:rPr>
              <a:t>B. Araujo, Julia M. Dixon, Elizabeth A. Suarez, M. Hassan </a:t>
            </a:r>
            <a:r>
              <a:rPr lang="en-US" sz="1800" dirty="0" err="1" smtClean="0">
                <a:latin typeface="Aparajita" panose="020B0604020202020204" pitchFamily="34" charset="0"/>
                <a:cs typeface="Aparajita" panose="020B0604020202020204" pitchFamily="34" charset="0"/>
              </a:rPr>
              <a:t>Murad</a:t>
            </a:r>
            <a:r>
              <a:rPr lang="en-US" sz="1800" dirty="0" smtClean="0">
                <a:latin typeface="Aparajita" panose="020B0604020202020204" pitchFamily="34" charset="0"/>
                <a:cs typeface="Aparajita" panose="020B0604020202020204" pitchFamily="34" charset="0"/>
              </a:rPr>
              <a:t>, Lin </a:t>
            </a:r>
            <a:r>
              <a:rPr lang="en-US" sz="1800" dirty="0">
                <a:latin typeface="Aparajita" panose="020B0604020202020204" pitchFamily="34" charset="0"/>
                <a:cs typeface="Aparajita" panose="020B0604020202020204" pitchFamily="34" charset="0"/>
              </a:rPr>
              <a:t>T. </a:t>
            </a:r>
            <a:r>
              <a:rPr lang="en-US" sz="1800" dirty="0" err="1">
                <a:latin typeface="Aparajita" panose="020B0604020202020204" pitchFamily="34" charset="0"/>
                <a:cs typeface="Aparajita" panose="020B0604020202020204" pitchFamily="34" charset="0"/>
              </a:rPr>
              <a:t>Guey</a:t>
            </a:r>
            <a:r>
              <a:rPr lang="en-US" sz="1800" dirty="0">
                <a:latin typeface="Aparajita" panose="020B0604020202020204" pitchFamily="34" charset="0"/>
                <a:cs typeface="Aparajita" panose="020B0604020202020204" pitchFamily="34" charset="0"/>
              </a:rPr>
              <a:t>, and Gary A. </a:t>
            </a:r>
            <a:r>
              <a:rPr lang="en-US" sz="1800" dirty="0" err="1" smtClean="0">
                <a:latin typeface="Aparajita" panose="020B0604020202020204" pitchFamily="34" charset="0"/>
                <a:cs typeface="Aparajita" panose="020B0604020202020204" pitchFamily="34" charset="0"/>
              </a:rPr>
              <a:t>Wittert</a:t>
            </a:r>
            <a:r>
              <a:rPr lang="en-US" sz="1800" dirty="0" smtClean="0">
                <a:latin typeface="Aparajita" panose="020B0604020202020204" pitchFamily="34" charset="0"/>
                <a:cs typeface="Aparajita" panose="020B0604020202020204" pitchFamily="34" charset="0"/>
              </a:rPr>
              <a:t/>
            </a:r>
            <a:br>
              <a:rPr lang="en-US" sz="1800" dirty="0" smtClean="0">
                <a:latin typeface="Aparajita" panose="020B0604020202020204" pitchFamily="34" charset="0"/>
                <a:cs typeface="Aparajita" panose="020B0604020202020204" pitchFamily="34" charset="0"/>
              </a:rPr>
            </a:br>
            <a:r>
              <a:rPr lang="en-US" sz="1800" dirty="0" smtClean="0">
                <a:latin typeface="Aparajita" panose="020B0604020202020204" pitchFamily="34" charset="0"/>
                <a:cs typeface="Aparajita" panose="020B0604020202020204" pitchFamily="34" charset="0"/>
              </a:rPr>
              <a:t>                                                                                                            </a:t>
            </a:r>
            <a:br>
              <a:rPr lang="en-US" sz="1800" dirty="0" smtClean="0">
                <a:latin typeface="Aparajita" panose="020B0604020202020204" pitchFamily="34" charset="0"/>
                <a:cs typeface="Aparajita" panose="020B0604020202020204" pitchFamily="34" charset="0"/>
              </a:rPr>
            </a:br>
            <a:r>
              <a:rPr lang="en-US" sz="1800" dirty="0">
                <a:latin typeface="Aparajita" panose="020B0604020202020204" pitchFamily="34" charset="0"/>
                <a:cs typeface="Aparajita" panose="020B0604020202020204" pitchFamily="34" charset="0"/>
              </a:rPr>
              <a:t> </a:t>
            </a:r>
            <a:r>
              <a:rPr lang="en-US" sz="1800" dirty="0" smtClean="0">
                <a:latin typeface="Aparajita" panose="020B0604020202020204" pitchFamily="34" charset="0"/>
                <a:cs typeface="Aparajita" panose="020B0604020202020204" pitchFamily="34" charset="0"/>
              </a:rPr>
              <a:t>                                                                                                        </a:t>
            </a:r>
            <a:r>
              <a:rPr lang="en-US" sz="1800" b="1" dirty="0" smtClean="0">
                <a:solidFill>
                  <a:srgbClr val="C00000"/>
                </a:solidFill>
              </a:rPr>
              <a:t>J </a:t>
            </a:r>
            <a:r>
              <a:rPr lang="en-US" sz="1800" b="1" dirty="0" err="1">
                <a:solidFill>
                  <a:srgbClr val="C00000"/>
                </a:solidFill>
              </a:rPr>
              <a:t>Clin</a:t>
            </a:r>
            <a:r>
              <a:rPr lang="en-US" sz="1800" b="1" dirty="0">
                <a:solidFill>
                  <a:srgbClr val="C00000"/>
                </a:solidFill>
              </a:rPr>
              <a:t> </a:t>
            </a:r>
            <a:r>
              <a:rPr lang="en-US" sz="1800" b="1" dirty="0" err="1">
                <a:solidFill>
                  <a:srgbClr val="C00000"/>
                </a:solidFill>
              </a:rPr>
              <a:t>Endocrinol</a:t>
            </a:r>
            <a:r>
              <a:rPr lang="en-US" sz="1800" b="1" dirty="0">
                <a:solidFill>
                  <a:srgbClr val="C00000"/>
                </a:solidFill>
              </a:rPr>
              <a:t> </a:t>
            </a:r>
            <a:r>
              <a:rPr lang="en-US" sz="1800" b="1" dirty="0" err="1">
                <a:solidFill>
                  <a:srgbClr val="C00000"/>
                </a:solidFill>
              </a:rPr>
              <a:t>Metab</a:t>
            </a:r>
            <a:r>
              <a:rPr lang="en-US" sz="1800" b="1" dirty="0">
                <a:solidFill>
                  <a:srgbClr val="C00000"/>
                </a:solidFill>
              </a:rPr>
              <a:t>, October 2011, 96(10):3007–3019</a:t>
            </a:r>
            <a:endParaRPr lang="en-US" sz="1800" b="1"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2883877"/>
            <a:ext cx="10515600" cy="3293085"/>
          </a:xfrm>
          <a:solidFill>
            <a:schemeClr val="accent1">
              <a:lumMod val="60000"/>
              <a:lumOff val="40000"/>
            </a:schemeClr>
          </a:solidFill>
        </p:spPr>
        <p:txBody>
          <a:bodyPr>
            <a:normAutofit/>
          </a:bodyPr>
          <a:lstStyle/>
          <a:p>
            <a:r>
              <a:rPr lang="en-US" b="1" dirty="0">
                <a:solidFill>
                  <a:srgbClr val="C00000"/>
                </a:solidFill>
              </a:rPr>
              <a:t>Objective</a:t>
            </a:r>
            <a:r>
              <a:rPr lang="en-US" b="1" dirty="0" smtClean="0"/>
              <a:t>:</a:t>
            </a:r>
            <a:r>
              <a:rPr lang="en-US" dirty="0" smtClean="0">
                <a:latin typeface="Aparajita" panose="020B0604020202020204" pitchFamily="34" charset="0"/>
                <a:cs typeface="Aparajita" panose="020B0604020202020204" pitchFamily="34" charset="0"/>
              </a:rPr>
              <a:t> evaluate </a:t>
            </a:r>
            <a:r>
              <a:rPr lang="en-US" dirty="0">
                <a:latin typeface="Aparajita" panose="020B0604020202020204" pitchFamily="34" charset="0"/>
                <a:cs typeface="Aparajita" panose="020B0604020202020204" pitchFamily="34" charset="0"/>
              </a:rPr>
              <a:t>the association between endogenous testosterone and </a:t>
            </a:r>
            <a:r>
              <a:rPr lang="en-US" dirty="0" smtClean="0">
                <a:latin typeface="Aparajita" panose="020B0604020202020204" pitchFamily="34" charset="0"/>
                <a:cs typeface="Aparajita" panose="020B0604020202020204" pitchFamily="34" charset="0"/>
              </a:rPr>
              <a:t>mortality</a:t>
            </a:r>
          </a:p>
          <a:p>
            <a:r>
              <a:rPr lang="en-US" b="1" dirty="0" smtClean="0">
                <a:solidFill>
                  <a:srgbClr val="C00000"/>
                </a:solidFill>
                <a:cs typeface="Aparajita" panose="020B0604020202020204" pitchFamily="34" charset="0"/>
              </a:rPr>
              <a:t>Design</a:t>
            </a:r>
            <a:r>
              <a:rPr lang="en-US" dirty="0" smtClean="0">
                <a:solidFill>
                  <a:srgbClr val="C00000"/>
                </a:solidFill>
                <a:cs typeface="Aparajita" panose="020B0604020202020204" pitchFamily="34" charset="0"/>
              </a:rPr>
              <a:t>:</a:t>
            </a:r>
            <a:r>
              <a:rPr lang="en-US" dirty="0">
                <a:latin typeface="Aparajita" panose="020B0604020202020204" pitchFamily="34" charset="0"/>
                <a:cs typeface="Aparajita" panose="020B0604020202020204" pitchFamily="34" charset="0"/>
              </a:rPr>
              <a:t> systematic review and </a:t>
            </a:r>
            <a:r>
              <a:rPr lang="en-US" dirty="0" smtClean="0">
                <a:latin typeface="Aparajita" panose="020B0604020202020204" pitchFamily="34" charset="0"/>
                <a:cs typeface="Aparajita" panose="020B0604020202020204" pitchFamily="34" charset="0"/>
              </a:rPr>
              <a:t>meta-analysis</a:t>
            </a:r>
          </a:p>
          <a:p>
            <a:r>
              <a:rPr lang="en-US" b="1" dirty="0">
                <a:solidFill>
                  <a:srgbClr val="C00000"/>
                </a:solidFill>
              </a:rPr>
              <a:t>Data Sources: </a:t>
            </a:r>
            <a:r>
              <a:rPr lang="en-US" dirty="0">
                <a:latin typeface="Aparajita" panose="020B0604020202020204" pitchFamily="34" charset="0"/>
                <a:cs typeface="Aparajita" panose="020B0604020202020204" pitchFamily="34" charset="0"/>
              </a:rPr>
              <a:t>Data sources included MEDLINE (1966 to December 2010), EMBASE (1988 to </a:t>
            </a:r>
            <a:r>
              <a:rPr lang="en-US" dirty="0" smtClean="0">
                <a:latin typeface="Aparajita" panose="020B0604020202020204" pitchFamily="34" charset="0"/>
                <a:cs typeface="Aparajita" panose="020B0604020202020204" pitchFamily="34" charset="0"/>
              </a:rPr>
              <a:t>December2010</a:t>
            </a:r>
            <a:r>
              <a:rPr lang="en-US" dirty="0">
                <a:latin typeface="Aparajita" panose="020B0604020202020204" pitchFamily="34" charset="0"/>
                <a:cs typeface="Aparajita" panose="020B0604020202020204" pitchFamily="34" charset="0"/>
              </a:rPr>
              <a:t>), and reference lists.</a:t>
            </a:r>
            <a:r>
              <a:rPr lang="en-US" dirty="0" smtClean="0">
                <a:latin typeface="Aparajita" panose="020B0604020202020204" pitchFamily="34" charset="0"/>
                <a:cs typeface="Aparajita" panose="020B0604020202020204" pitchFamily="34" charset="0"/>
              </a:rPr>
              <a:t> </a:t>
            </a:r>
          </a:p>
          <a:p>
            <a:r>
              <a:rPr lang="en-US" b="1" dirty="0">
                <a:solidFill>
                  <a:srgbClr val="C00000"/>
                </a:solidFill>
              </a:rPr>
              <a:t>Study </a:t>
            </a:r>
            <a:r>
              <a:rPr lang="en-US" b="1" dirty="0" smtClean="0">
                <a:solidFill>
                  <a:srgbClr val="C00000"/>
                </a:solidFill>
              </a:rPr>
              <a:t>Selection:</a:t>
            </a:r>
            <a:r>
              <a:rPr lang="en-US" dirty="0"/>
              <a:t> </a:t>
            </a:r>
            <a:r>
              <a:rPr lang="en-US" dirty="0" smtClean="0"/>
              <a:t>(</a:t>
            </a:r>
            <a:r>
              <a:rPr lang="en-US" dirty="0" smtClean="0">
                <a:latin typeface="Aparajita" panose="020B0604020202020204" pitchFamily="34" charset="0"/>
                <a:cs typeface="Aparajita" panose="020B0604020202020204" pitchFamily="34" charset="0"/>
              </a:rPr>
              <a:t>12 meta-analysis)observational </a:t>
            </a:r>
            <a:r>
              <a:rPr lang="en-US" dirty="0">
                <a:latin typeface="Aparajita" panose="020B0604020202020204" pitchFamily="34" charset="0"/>
                <a:cs typeface="Aparajita" panose="020B0604020202020204" pitchFamily="34" charset="0"/>
              </a:rPr>
              <a:t>studies of </a:t>
            </a:r>
            <a:r>
              <a:rPr lang="en-US" dirty="0" smtClean="0">
                <a:latin typeface="Aparajita" panose="020B0604020202020204" pitchFamily="34" charset="0"/>
                <a:cs typeface="Aparajita" panose="020B0604020202020204" pitchFamily="34" charset="0"/>
              </a:rPr>
              <a:t>men that </a:t>
            </a:r>
            <a:r>
              <a:rPr lang="en-US" dirty="0">
                <a:latin typeface="Aparajita" panose="020B0604020202020204" pitchFamily="34" charset="0"/>
                <a:cs typeface="Aparajita" panose="020B0604020202020204" pitchFamily="34" charset="0"/>
              </a:rPr>
              <a:t>reported the association between endogenous testosterone and all-cause or </a:t>
            </a:r>
            <a:r>
              <a:rPr lang="en-US" dirty="0" smtClean="0">
                <a:latin typeface="Aparajita" panose="020B0604020202020204" pitchFamily="34" charset="0"/>
                <a:cs typeface="Aparajita" panose="020B0604020202020204" pitchFamily="34" charset="0"/>
              </a:rPr>
              <a:t>cardiovascular disease </a:t>
            </a:r>
            <a:r>
              <a:rPr lang="en-US" dirty="0">
                <a:latin typeface="Aparajita" panose="020B0604020202020204" pitchFamily="34" charset="0"/>
                <a:cs typeface="Aparajita" panose="020B0604020202020204" pitchFamily="34" charset="0"/>
              </a:rPr>
              <a:t>(CVD) </a:t>
            </a:r>
            <a:r>
              <a:rPr lang="en-US" dirty="0" smtClean="0">
                <a:latin typeface="Aparajita" panose="020B0604020202020204" pitchFamily="34" charset="0"/>
                <a:cs typeface="Aparajita" panose="020B0604020202020204" pitchFamily="34" charset="0"/>
              </a:rPr>
              <a:t>mortality.</a:t>
            </a:r>
            <a:endParaRPr lang="en-US" dirty="0">
              <a:solidFill>
                <a:srgbClr val="C00000"/>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336057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Results:</a:t>
            </a:r>
            <a:endParaRPr lang="en-US" b="1" dirty="0">
              <a:solidFill>
                <a:srgbClr val="C00000"/>
              </a:solidFill>
            </a:endParaRPr>
          </a:p>
        </p:txBody>
      </p:sp>
      <p:sp>
        <p:nvSpPr>
          <p:cNvPr id="3" name="Content Placeholder 2"/>
          <p:cNvSpPr>
            <a:spLocks noGrp="1"/>
          </p:cNvSpPr>
          <p:nvPr>
            <p:ph idx="1"/>
          </p:nvPr>
        </p:nvSpPr>
        <p:spPr>
          <a:solidFill>
            <a:schemeClr val="accent1">
              <a:lumMod val="60000"/>
              <a:lumOff val="40000"/>
            </a:schemeClr>
          </a:solidFill>
        </p:spPr>
        <p:txBody>
          <a:bodyPr/>
          <a:lstStyle/>
          <a:p>
            <a:r>
              <a:rPr lang="en-US" dirty="0">
                <a:latin typeface="Aparajita" panose="020B0604020202020204" pitchFamily="34" charset="0"/>
                <a:cs typeface="Aparajita" panose="020B0604020202020204" pitchFamily="34" charset="0"/>
              </a:rPr>
              <a:t>Subject mean age and testosterone level were 61 </a:t>
            </a:r>
            <a:r>
              <a:rPr lang="en-US" dirty="0" err="1">
                <a:latin typeface="Aparajita" panose="020B0604020202020204" pitchFamily="34" charset="0"/>
                <a:cs typeface="Aparajita" panose="020B0604020202020204" pitchFamily="34" charset="0"/>
              </a:rPr>
              <a:t>yr</a:t>
            </a:r>
            <a:r>
              <a:rPr lang="en-US" dirty="0">
                <a:latin typeface="Aparajita" panose="020B0604020202020204" pitchFamily="34" charset="0"/>
                <a:cs typeface="Aparajita" panose="020B0604020202020204" pitchFamily="34" charset="0"/>
              </a:rPr>
              <a:t> and 487 </a:t>
            </a:r>
            <a:r>
              <a:rPr lang="en-US" dirty="0" err="1">
                <a:latin typeface="Aparajita" panose="020B0604020202020204" pitchFamily="34" charset="0"/>
                <a:cs typeface="Aparajita" panose="020B0604020202020204" pitchFamily="34" charset="0"/>
              </a:rPr>
              <a:t>ng</a:t>
            </a:r>
            <a:r>
              <a:rPr lang="en-US" dirty="0">
                <a:latin typeface="Aparajita" panose="020B0604020202020204" pitchFamily="34" charset="0"/>
                <a:cs typeface="Aparajita" panose="020B0604020202020204" pitchFamily="34" charset="0"/>
              </a:rPr>
              <a:t>/dl, </a:t>
            </a:r>
            <a:r>
              <a:rPr lang="en-US" dirty="0" smtClean="0">
                <a:latin typeface="Aparajita" panose="020B0604020202020204" pitchFamily="34" charset="0"/>
                <a:cs typeface="Aparajita" panose="020B0604020202020204" pitchFamily="34" charset="0"/>
              </a:rPr>
              <a:t>respectively, and </a:t>
            </a:r>
            <a:r>
              <a:rPr lang="en-US" dirty="0">
                <a:latin typeface="Aparajita" panose="020B0604020202020204" pitchFamily="34" charset="0"/>
                <a:cs typeface="Aparajita" panose="020B0604020202020204" pitchFamily="34" charset="0"/>
              </a:rPr>
              <a:t>mean follow-up time was 9.7 yr. </a:t>
            </a:r>
            <a:endParaRPr lang="en-US" dirty="0" smtClean="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decrease of 2.18 SD in total </a:t>
            </a:r>
            <a:r>
              <a:rPr lang="en-US" dirty="0" smtClean="0">
                <a:latin typeface="Aparajita" panose="020B0604020202020204" pitchFamily="34" charset="0"/>
                <a:cs typeface="Aparajita" panose="020B0604020202020204" pitchFamily="34" charset="0"/>
              </a:rPr>
              <a:t>testosterone was </a:t>
            </a:r>
            <a:r>
              <a:rPr lang="en-US" dirty="0">
                <a:latin typeface="Aparajita" panose="020B0604020202020204" pitchFamily="34" charset="0"/>
                <a:cs typeface="Aparajita" panose="020B0604020202020204" pitchFamily="34" charset="0"/>
              </a:rPr>
              <a:t>associated with a 35 and 25% increased risk </a:t>
            </a:r>
            <a:r>
              <a:rPr lang="en-US" dirty="0" smtClean="0">
                <a:latin typeface="Aparajita" panose="020B0604020202020204" pitchFamily="34" charset="0"/>
                <a:cs typeface="Aparajita" panose="020B0604020202020204" pitchFamily="34" charset="0"/>
              </a:rPr>
              <a:t>of all-cause </a:t>
            </a:r>
            <a:r>
              <a:rPr lang="en-US" dirty="0">
                <a:latin typeface="Aparajita" panose="020B0604020202020204" pitchFamily="34" charset="0"/>
                <a:cs typeface="Aparajita" panose="020B0604020202020204" pitchFamily="34" charset="0"/>
              </a:rPr>
              <a:t>and CVD mortality, </a:t>
            </a:r>
            <a:r>
              <a:rPr lang="en-US" dirty="0" smtClean="0">
                <a:latin typeface="Aparajita" panose="020B0604020202020204" pitchFamily="34" charset="0"/>
                <a:cs typeface="Aparajita" panose="020B0604020202020204" pitchFamily="34" charset="0"/>
              </a:rPr>
              <a:t>respectively.</a:t>
            </a:r>
            <a:endParaRPr lang="en-US" dirty="0">
              <a:latin typeface="Aparajita" panose="020B0604020202020204" pitchFamily="34" charset="0"/>
              <a:cs typeface="Aparajita" panose="020B0604020202020204" pitchFamily="34" charset="0"/>
            </a:endParaRPr>
          </a:p>
          <a:p>
            <a:pPr marL="0" indent="0">
              <a:buNone/>
            </a:pPr>
            <a:endParaRPr lang="en-US" dirty="0" smtClean="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Between-study </a:t>
            </a:r>
            <a:r>
              <a:rPr lang="en-US" dirty="0">
                <a:latin typeface="Aparajita" panose="020B0604020202020204" pitchFamily="34" charset="0"/>
                <a:cs typeface="Aparajita" panose="020B0604020202020204" pitchFamily="34" charset="0"/>
              </a:rPr>
              <a:t>heterogeneity was observed </a:t>
            </a:r>
            <a:r>
              <a:rPr lang="en-US" dirty="0" smtClean="0">
                <a:latin typeface="Aparajita" panose="020B0604020202020204" pitchFamily="34" charset="0"/>
                <a:cs typeface="Aparajita" panose="020B0604020202020204" pitchFamily="34" charset="0"/>
              </a:rPr>
              <a:t>among studies </a:t>
            </a:r>
            <a:r>
              <a:rPr lang="en-US" dirty="0">
                <a:latin typeface="Aparajita" panose="020B0604020202020204" pitchFamily="34" charset="0"/>
                <a:cs typeface="Aparajita" panose="020B0604020202020204" pitchFamily="34" charset="0"/>
              </a:rPr>
              <a:t>of </a:t>
            </a:r>
            <a:r>
              <a:rPr lang="en-US" dirty="0" smtClean="0">
                <a:latin typeface="Aparajita" panose="020B0604020202020204" pitchFamily="34" charset="0"/>
                <a:cs typeface="Aparajita" panose="020B0604020202020204" pitchFamily="34" charset="0"/>
              </a:rPr>
              <a:t>all-cause  (</a:t>
            </a:r>
            <a:r>
              <a:rPr lang="en-US" i="1" dirty="0" smtClean="0">
                <a:latin typeface="Aparajita" panose="020B0604020202020204" pitchFamily="34" charset="0"/>
                <a:cs typeface="Aparajita" panose="020B0604020202020204" pitchFamily="34" charset="0"/>
              </a:rPr>
              <a:t>P&lt;</a:t>
            </a:r>
            <a:r>
              <a:rPr lang="en-US" dirty="0" smtClean="0">
                <a:latin typeface="Aparajita" panose="020B0604020202020204" pitchFamily="34" charset="0"/>
                <a:cs typeface="Aparajita" panose="020B0604020202020204" pitchFamily="34" charset="0"/>
              </a:rPr>
              <a:t>.001) and </a:t>
            </a:r>
            <a:r>
              <a:rPr lang="en-US" dirty="0" err="1" smtClean="0">
                <a:latin typeface="Aparajita" panose="020B0604020202020204" pitchFamily="34" charset="0"/>
                <a:cs typeface="Aparajita" panose="020B0604020202020204" pitchFamily="34" charset="0"/>
              </a:rPr>
              <a:t>CVDmortality</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a:t>
            </a:r>
            <a:r>
              <a:rPr lang="en-US" i="1" dirty="0" smtClean="0">
                <a:latin typeface="Aparajita" panose="020B0604020202020204" pitchFamily="34" charset="0"/>
                <a:cs typeface="Aparajita" panose="020B0604020202020204" pitchFamily="34" charset="0"/>
              </a:rPr>
              <a:t>P=</a:t>
            </a:r>
            <a:r>
              <a:rPr lang="en-US" dirty="0" smtClean="0">
                <a:latin typeface="Aparajita" panose="020B0604020202020204" pitchFamily="34" charset="0"/>
                <a:cs typeface="Aparajita" panose="020B0604020202020204" pitchFamily="34" charset="0"/>
              </a:rPr>
              <a:t>0.06</a:t>
            </a:r>
            <a:r>
              <a:rPr lang="en-US" dirty="0">
                <a:latin typeface="Aparajita" panose="020B0604020202020204" pitchFamily="34" charset="0"/>
                <a:cs typeface="Aparajita" panose="020B0604020202020204" pitchFamily="34" charset="0"/>
              </a:rPr>
              <a:t>), limiting the ability to provide </a:t>
            </a:r>
            <a:r>
              <a:rPr lang="en-US" dirty="0" smtClean="0">
                <a:latin typeface="Aparajita" panose="020B0604020202020204" pitchFamily="34" charset="0"/>
                <a:cs typeface="Aparajita" panose="020B0604020202020204" pitchFamily="34" charset="0"/>
              </a:rPr>
              <a:t>valid summary estimates.</a:t>
            </a:r>
          </a:p>
          <a:p>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751939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00799" y="365125"/>
            <a:ext cx="5349923" cy="5526881"/>
          </a:xfrm>
          <a:prstGeom prst="rect">
            <a:avLst/>
          </a:prstGeom>
          <a:ln w="44450">
            <a:solidFill>
              <a:srgbClr val="92D050"/>
            </a:solidFill>
          </a:ln>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259307" y="365125"/>
            <a:ext cx="5691117" cy="5526881"/>
          </a:xfrm>
          <a:prstGeom prst="rect">
            <a:avLst/>
          </a:prstGeom>
          <a:ln w="44450">
            <a:solidFill>
              <a:srgbClr val="92D050"/>
            </a:solidFill>
          </a:ln>
        </p:spPr>
      </p:pic>
      <p:sp>
        <p:nvSpPr>
          <p:cNvPr id="6" name="Rectangle 5"/>
          <p:cNvSpPr/>
          <p:nvPr/>
        </p:nvSpPr>
        <p:spPr>
          <a:xfrm>
            <a:off x="2156346" y="504966"/>
            <a:ext cx="1105469" cy="313900"/>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N:11</a:t>
            </a:r>
            <a:endParaRPr lang="en-US" b="1" dirty="0">
              <a:solidFill>
                <a:srgbClr val="C00000"/>
              </a:solidFill>
            </a:endParaRPr>
          </a:p>
        </p:txBody>
      </p:sp>
      <p:sp>
        <p:nvSpPr>
          <p:cNvPr id="7" name="Rectangle 6"/>
          <p:cNvSpPr/>
          <p:nvPr/>
        </p:nvSpPr>
        <p:spPr>
          <a:xfrm>
            <a:off x="8024883" y="504966"/>
            <a:ext cx="914400" cy="3139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N:7</a:t>
            </a:r>
            <a:endParaRPr lang="en-US" b="1" dirty="0">
              <a:solidFill>
                <a:srgbClr val="C00000"/>
              </a:solidFill>
            </a:endParaRPr>
          </a:p>
        </p:txBody>
      </p:sp>
    </p:spTree>
    <p:extLst>
      <p:ext uri="{BB962C8B-B14F-4D97-AF65-F5344CB8AC3E}">
        <p14:creationId xmlns:p14="http://schemas.microsoft.com/office/powerpoint/2010/main" val="3741636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a:solidFill>
                  <a:schemeClr val="bg1"/>
                </a:solidFill>
              </a:rPr>
              <a:t>Treating an </a:t>
            </a:r>
            <a:r>
              <a:rPr lang="en-US" dirty="0" smtClean="0">
                <a:solidFill>
                  <a:schemeClr val="bg1"/>
                </a:solidFill>
              </a:rPr>
              <a:t>over diagnosed </a:t>
            </a:r>
            <a:r>
              <a:rPr lang="en-US" dirty="0">
                <a:solidFill>
                  <a:schemeClr val="bg1"/>
                </a:solidFill>
              </a:rPr>
              <a:t>condition bears no benefit but can cause harms and generates </a:t>
            </a:r>
            <a:r>
              <a:rPr lang="en-US" dirty="0" smtClean="0">
                <a:solidFill>
                  <a:schemeClr val="bg1"/>
                </a:solidFill>
              </a:rPr>
              <a:t>costs.</a:t>
            </a:r>
          </a:p>
          <a:p>
            <a:r>
              <a:rPr lang="en-US" dirty="0">
                <a:solidFill>
                  <a:schemeClr val="bg1"/>
                </a:solidFill>
              </a:rPr>
              <a:t>Overtreatment also diverts health professionals from caring for those most severely ill. </a:t>
            </a:r>
            <a:endParaRPr lang="en-US" dirty="0" smtClean="0">
              <a:solidFill>
                <a:schemeClr val="bg1"/>
              </a:solidFill>
            </a:endParaRPr>
          </a:p>
          <a:p>
            <a:r>
              <a:rPr lang="en-US" dirty="0">
                <a:solidFill>
                  <a:schemeClr val="bg1"/>
                </a:solidFill>
              </a:rPr>
              <a:t>Targeted screening and balanced information on its risk and benefits would also help limit </a:t>
            </a:r>
            <a:r>
              <a:rPr lang="en-US" dirty="0" err="1">
                <a:solidFill>
                  <a:schemeClr val="bg1"/>
                </a:solidFill>
              </a:rPr>
              <a:t>overdiagnosis</a:t>
            </a:r>
            <a:r>
              <a:rPr lang="en-US" dirty="0">
                <a:solidFill>
                  <a:schemeClr val="bg1"/>
                </a:solidFill>
              </a:rPr>
              <a:t>.</a:t>
            </a:r>
          </a:p>
        </p:txBody>
      </p:sp>
      <p:sp>
        <p:nvSpPr>
          <p:cNvPr id="7" name="Rounded Rectangle 6"/>
          <p:cNvSpPr/>
          <p:nvPr/>
        </p:nvSpPr>
        <p:spPr>
          <a:xfrm>
            <a:off x="2475914" y="5430129"/>
            <a:ext cx="6217919" cy="6189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Aparajita" panose="020B0604020202020204" pitchFamily="34" charset="0"/>
                <a:cs typeface="Aparajita" panose="020B0604020202020204" pitchFamily="34" charset="0"/>
              </a:rPr>
              <a:t>Jean-Luc </a:t>
            </a:r>
            <a:r>
              <a:rPr lang="en-US" sz="2400" b="1" dirty="0" err="1" smtClean="0">
                <a:solidFill>
                  <a:schemeClr val="tx1"/>
                </a:solidFill>
                <a:latin typeface="Aparajita" panose="020B0604020202020204" pitchFamily="34" charset="0"/>
                <a:cs typeface="Aparajita" panose="020B0604020202020204" pitchFamily="34" charset="0"/>
              </a:rPr>
              <a:t>Bulliard</a:t>
            </a:r>
            <a:r>
              <a:rPr lang="en-US" sz="2400" b="1" dirty="0" smtClean="0">
                <a:solidFill>
                  <a:schemeClr val="tx1"/>
                </a:solidFill>
                <a:latin typeface="Aparajita" panose="020B0604020202020204" pitchFamily="34" charset="0"/>
                <a:cs typeface="Aparajita" panose="020B0604020202020204" pitchFamily="34" charset="0"/>
              </a:rPr>
              <a:t> et al.</a:t>
            </a:r>
            <a:r>
              <a:rPr lang="en-US" sz="2400" b="1" i="1" dirty="0">
                <a:solidFill>
                  <a:schemeClr val="tx1"/>
                </a:solidFill>
                <a:latin typeface="Aparajita" panose="020B0604020202020204" pitchFamily="34" charset="0"/>
                <a:cs typeface="Aparajita" panose="020B0604020202020204" pitchFamily="34" charset="0"/>
              </a:rPr>
              <a:t> Public </a:t>
            </a:r>
            <a:r>
              <a:rPr lang="en-US" sz="2400" b="1" i="1" dirty="0" smtClean="0">
                <a:solidFill>
                  <a:schemeClr val="tx1"/>
                </a:solidFill>
                <a:latin typeface="Aparajita" panose="020B0604020202020204" pitchFamily="34" charset="0"/>
                <a:cs typeface="Aparajita" panose="020B0604020202020204" pitchFamily="34" charset="0"/>
              </a:rPr>
              <a:t>Health Reviews</a:t>
            </a:r>
            <a:r>
              <a:rPr lang="en-US" sz="2400" b="1" dirty="0" smtClean="0">
                <a:solidFill>
                  <a:schemeClr val="tx1"/>
                </a:solidFill>
                <a:latin typeface="Aparajita" panose="020B0604020202020204" pitchFamily="34" charset="0"/>
                <a:cs typeface="Aparajita" panose="020B0604020202020204" pitchFamily="34" charset="0"/>
              </a:rPr>
              <a:t>2015-36:8</a:t>
            </a:r>
            <a:endParaRPr lang="en-US" sz="2400" b="1"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89001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386732" y="365124"/>
            <a:ext cx="5373859" cy="5517357"/>
          </a:xfrm>
          <a:prstGeom prst="rect">
            <a:avLst/>
          </a:prstGeom>
          <a:ln w="76200">
            <a:solidFill>
              <a:srgbClr val="92D050"/>
            </a:solidFill>
          </a:ln>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838200" y="365125"/>
            <a:ext cx="5098365" cy="5517357"/>
          </a:xfrm>
          <a:prstGeom prst="rect">
            <a:avLst/>
          </a:prstGeom>
          <a:ln w="69850">
            <a:solidFill>
              <a:schemeClr val="bg2">
                <a:lumMod val="75000"/>
              </a:schemeClr>
            </a:solidFill>
          </a:ln>
        </p:spPr>
      </p:pic>
      <p:sp>
        <p:nvSpPr>
          <p:cNvPr id="5" name="Rounded Rectangle 4"/>
          <p:cNvSpPr/>
          <p:nvPr/>
        </p:nvSpPr>
        <p:spPr>
          <a:xfrm>
            <a:off x="2278966" y="6189785"/>
            <a:ext cx="2208628" cy="45016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2010</a:t>
            </a:r>
            <a:endParaRPr lang="en-US" sz="2400" b="1" dirty="0">
              <a:solidFill>
                <a:schemeClr val="tx1"/>
              </a:solidFill>
            </a:endParaRPr>
          </a:p>
        </p:txBody>
      </p:sp>
      <p:sp>
        <p:nvSpPr>
          <p:cNvPr id="7" name="Rounded Rectangle 6"/>
          <p:cNvSpPr/>
          <p:nvPr/>
        </p:nvSpPr>
        <p:spPr>
          <a:xfrm>
            <a:off x="8046720" y="6189785"/>
            <a:ext cx="1814732" cy="45016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2018</a:t>
            </a:r>
            <a:endParaRPr lang="en-US" sz="2400" b="1" dirty="0">
              <a:solidFill>
                <a:srgbClr val="C00000"/>
              </a:solidFill>
            </a:endParaRPr>
          </a:p>
        </p:txBody>
      </p:sp>
      <p:sp>
        <p:nvSpPr>
          <p:cNvPr id="8" name="Rounded Rectangle 7"/>
          <p:cNvSpPr/>
          <p:nvPr/>
        </p:nvSpPr>
        <p:spPr>
          <a:xfrm>
            <a:off x="6386732" y="3601329"/>
            <a:ext cx="3291840" cy="351693"/>
          </a:xfrm>
          <a:prstGeom prst="roundRect">
            <a:avLst/>
          </a:prstGeom>
          <a:solidFill>
            <a:srgbClr val="C00000">
              <a:alpha val="0"/>
            </a:srgb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838200" y="2813538"/>
            <a:ext cx="4577862" cy="422031"/>
          </a:xfrm>
          <a:prstGeom prst="roundRect">
            <a:avLst/>
          </a:prstGeom>
          <a:solidFill>
            <a:schemeClr val="accent1">
              <a:alpha val="2000"/>
            </a:schemeClr>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838200" y="3542872"/>
            <a:ext cx="2130083" cy="234303"/>
          </a:xfrm>
          <a:prstGeom prst="roundRect">
            <a:avLst/>
          </a:prstGeom>
          <a:solidFill>
            <a:schemeClr val="accent1">
              <a:alpha val="0"/>
            </a:schemeClr>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776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9998122" cy="617514"/>
          </a:xfrm>
        </p:spPr>
        <p:txBody>
          <a:bodyPr>
            <a:normAutofit fontScale="90000"/>
          </a:bodyPr>
          <a:lstStyle/>
          <a:p>
            <a:r>
              <a:rPr lang="en-US" sz="4000" dirty="0">
                <a:solidFill>
                  <a:srgbClr val="C00000"/>
                </a:solidFill>
                <a:latin typeface="Aparajita" panose="020B0604020202020204" pitchFamily="34" charset="0"/>
                <a:cs typeface="Aparajita" panose="020B0604020202020204" pitchFamily="34" charset="0"/>
              </a:rPr>
              <a:t>Distinguishing between primary </a:t>
            </a:r>
            <a:r>
              <a:rPr lang="en-US" sz="4000" dirty="0" smtClean="0">
                <a:solidFill>
                  <a:srgbClr val="C00000"/>
                </a:solidFill>
                <a:latin typeface="Aparajita" panose="020B0604020202020204" pitchFamily="34" charset="0"/>
                <a:cs typeface="Aparajita" panose="020B0604020202020204" pitchFamily="34" charset="0"/>
              </a:rPr>
              <a:t>or secondary </a:t>
            </a:r>
            <a:r>
              <a:rPr lang="en-US" sz="4000" dirty="0" err="1">
                <a:solidFill>
                  <a:srgbClr val="C00000"/>
                </a:solidFill>
                <a:latin typeface="Aparajita" panose="020B0604020202020204" pitchFamily="34" charset="0"/>
                <a:cs typeface="Aparajita" panose="020B0604020202020204" pitchFamily="34" charset="0"/>
              </a:rPr>
              <a:t>hypogonadism</a:t>
            </a:r>
            <a:endParaRPr lang="en-US" sz="4000"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555845" y="1825625"/>
            <a:ext cx="4694830" cy="2882853"/>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parajita" panose="020B0604020202020204" pitchFamily="34" charset="0"/>
                <a:cs typeface="Aparajita" panose="020B0604020202020204" pitchFamily="34" charset="0"/>
              </a:rPr>
              <a:t>We recommend measurement of serum LH and FSH </a:t>
            </a:r>
            <a:r>
              <a:rPr lang="en-US" sz="2400" dirty="0" smtClean="0">
                <a:solidFill>
                  <a:schemeClr val="tx1"/>
                </a:solidFill>
                <a:latin typeface="Aparajita" panose="020B0604020202020204" pitchFamily="34" charset="0"/>
                <a:cs typeface="Aparajita" panose="020B0604020202020204" pitchFamily="34" charset="0"/>
              </a:rPr>
              <a:t>levels to </a:t>
            </a:r>
            <a:r>
              <a:rPr lang="en-US" sz="2400" dirty="0">
                <a:solidFill>
                  <a:schemeClr val="tx1"/>
                </a:solidFill>
                <a:latin typeface="Aparajita" panose="020B0604020202020204" pitchFamily="34" charset="0"/>
                <a:cs typeface="Aparajita" panose="020B0604020202020204" pitchFamily="34" charset="0"/>
              </a:rPr>
              <a:t>distinguish between primary (testicular) and </a:t>
            </a:r>
            <a:r>
              <a:rPr lang="en-US" sz="2400" dirty="0" smtClean="0">
                <a:solidFill>
                  <a:schemeClr val="tx1"/>
                </a:solidFill>
                <a:latin typeface="Aparajita" panose="020B0604020202020204" pitchFamily="34" charset="0"/>
                <a:cs typeface="Aparajita" panose="020B0604020202020204" pitchFamily="34" charset="0"/>
              </a:rPr>
              <a:t>secondary (pituitary-hypothalamic</a:t>
            </a:r>
            <a:r>
              <a:rPr lang="en-US" sz="2400" dirty="0">
                <a:solidFill>
                  <a:schemeClr val="tx1"/>
                </a:solidFill>
                <a:latin typeface="Aparajita" panose="020B0604020202020204" pitchFamily="34" charset="0"/>
                <a:cs typeface="Aparajita" panose="020B0604020202020204" pitchFamily="34" charset="0"/>
              </a:rPr>
              <a:t>) </a:t>
            </a:r>
            <a:r>
              <a:rPr lang="en-US" sz="2400" dirty="0" err="1">
                <a:solidFill>
                  <a:schemeClr val="tx1"/>
                </a:solidFill>
                <a:latin typeface="Aparajita" panose="020B0604020202020204" pitchFamily="34" charset="0"/>
                <a:cs typeface="Aparajita" panose="020B0604020202020204" pitchFamily="34" charset="0"/>
              </a:rPr>
              <a:t>hypogonadism</a:t>
            </a:r>
            <a:r>
              <a:rPr lang="en-US" sz="2400" dirty="0">
                <a:solidFill>
                  <a:schemeClr val="tx1"/>
                </a:solidFill>
                <a:latin typeface="Aparajita" panose="020B0604020202020204" pitchFamily="34" charset="0"/>
                <a:cs typeface="Aparajita" panose="020B0604020202020204" pitchFamily="34" charset="0"/>
              </a:rPr>
              <a:t>. (</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QQEE)</a:t>
            </a:r>
          </a:p>
        </p:txBody>
      </p:sp>
      <p:sp>
        <p:nvSpPr>
          <p:cNvPr id="5" name="Rectangle 4"/>
          <p:cNvSpPr/>
          <p:nvPr/>
        </p:nvSpPr>
        <p:spPr>
          <a:xfrm>
            <a:off x="2947917" y="5046935"/>
            <a:ext cx="1678675" cy="3957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2010</a:t>
            </a:r>
            <a:endParaRPr lang="en-US" sz="2400" b="1" dirty="0">
              <a:solidFill>
                <a:schemeClr val="tx1"/>
              </a:solidFill>
            </a:endParaRPr>
          </a:p>
        </p:txBody>
      </p:sp>
      <p:sp>
        <p:nvSpPr>
          <p:cNvPr id="6" name="Rectangle 5"/>
          <p:cNvSpPr/>
          <p:nvPr/>
        </p:nvSpPr>
        <p:spPr>
          <a:xfrm>
            <a:off x="6660107" y="1825625"/>
            <a:ext cx="4572000" cy="2882853"/>
          </a:xfrm>
          <a:prstGeom prst="rect">
            <a:avLst/>
          </a:prstGeom>
          <a:solidFill>
            <a:srgbClr val="92D050">
              <a:alpha val="4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400" dirty="0" smtClean="0">
              <a:solidFill>
                <a:schemeClr val="tx1"/>
              </a:solidFill>
              <a:latin typeface="Aparajita" panose="020B0604020202020204" pitchFamily="34" charset="0"/>
              <a:cs typeface="Aparajita" panose="020B0604020202020204" pitchFamily="34" charset="0"/>
            </a:endParaRPr>
          </a:p>
          <a:p>
            <a:pPr algn="just"/>
            <a:r>
              <a:rPr lang="en-US" sz="2400" dirty="0" smtClean="0">
                <a:solidFill>
                  <a:schemeClr val="tx1"/>
                </a:solidFill>
                <a:latin typeface="Aparajita" panose="020B0604020202020204" pitchFamily="34" charset="0"/>
                <a:cs typeface="Aparajita" panose="020B0604020202020204" pitchFamily="34" charset="0"/>
              </a:rPr>
              <a:t>In </a:t>
            </a:r>
            <a:r>
              <a:rPr lang="en-US" sz="2400" dirty="0">
                <a:solidFill>
                  <a:schemeClr val="tx1"/>
                </a:solidFill>
                <a:latin typeface="Aparajita" panose="020B0604020202020204" pitchFamily="34" charset="0"/>
                <a:cs typeface="Aparajita" panose="020B0604020202020204" pitchFamily="34" charset="0"/>
              </a:rPr>
              <a:t>men who have </a:t>
            </a:r>
            <a:r>
              <a:rPr lang="en-US" sz="2400" dirty="0" err="1">
                <a:solidFill>
                  <a:schemeClr val="tx1"/>
                </a:solidFill>
                <a:latin typeface="Aparajita" panose="020B0604020202020204" pitchFamily="34" charset="0"/>
                <a:cs typeface="Aparajita" panose="020B0604020202020204" pitchFamily="34" charset="0"/>
              </a:rPr>
              <a:t>hypogonadism</a:t>
            </a:r>
            <a:r>
              <a:rPr lang="en-US" sz="2400" dirty="0">
                <a:solidFill>
                  <a:schemeClr val="tx1"/>
                </a:solidFill>
                <a:latin typeface="Aparajita" panose="020B0604020202020204" pitchFamily="34" charset="0"/>
                <a:cs typeface="Aparajita" panose="020B0604020202020204" pitchFamily="34" charset="0"/>
              </a:rPr>
              <a:t>, we recommend distinguishing between primary (testicular) and secondary (pituitary-hypothalamic) </a:t>
            </a:r>
            <a:r>
              <a:rPr lang="en-US" sz="2400" dirty="0" err="1">
                <a:solidFill>
                  <a:schemeClr val="tx1"/>
                </a:solidFill>
                <a:latin typeface="Aparajita" panose="020B0604020202020204" pitchFamily="34" charset="0"/>
                <a:cs typeface="Aparajita" panose="020B0604020202020204" pitchFamily="34" charset="0"/>
              </a:rPr>
              <a:t>hypogonadism</a:t>
            </a:r>
            <a:r>
              <a:rPr lang="en-US" sz="2400" dirty="0">
                <a:solidFill>
                  <a:schemeClr val="tx1"/>
                </a:solidFill>
                <a:latin typeface="Aparajita" panose="020B0604020202020204" pitchFamily="34" charset="0"/>
                <a:cs typeface="Aparajita" panose="020B0604020202020204" pitchFamily="34" charset="0"/>
              </a:rPr>
              <a:t> by measuring serum luteinizing hormone (LH) and follicle-stimulating hormone (FSH) </a:t>
            </a:r>
            <a:r>
              <a:rPr lang="en-US" sz="2400" dirty="0" smtClean="0">
                <a:solidFill>
                  <a:schemeClr val="tx1"/>
                </a:solidFill>
                <a:latin typeface="Aparajita" panose="020B0604020202020204" pitchFamily="34" charset="0"/>
                <a:cs typeface="Aparajita" panose="020B0604020202020204" pitchFamily="34" charset="0"/>
              </a:rPr>
              <a:t>concentrations.</a:t>
            </a:r>
            <a:r>
              <a:rPr lang="en-US" sz="2400" dirty="0">
                <a:solidFill>
                  <a:schemeClr val="tx1"/>
                </a:solidFill>
                <a:latin typeface="Aparajita" panose="020B0604020202020204" pitchFamily="34" charset="0"/>
                <a:cs typeface="Aparajita" panose="020B0604020202020204" pitchFamily="34" charset="0"/>
              </a:rPr>
              <a:t> (</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QQEE)</a:t>
            </a:r>
          </a:p>
          <a:p>
            <a:pPr algn="just"/>
            <a:endParaRPr lang="en-US" sz="2400" dirty="0">
              <a:solidFill>
                <a:schemeClr val="tx1"/>
              </a:solidFill>
              <a:latin typeface="Aparajita" panose="020B0604020202020204" pitchFamily="34" charset="0"/>
              <a:cs typeface="Aparajita" panose="020B0604020202020204" pitchFamily="34" charset="0"/>
            </a:endParaRPr>
          </a:p>
        </p:txBody>
      </p:sp>
      <p:sp>
        <p:nvSpPr>
          <p:cNvPr id="7" name="Rectangle 6"/>
          <p:cNvSpPr/>
          <p:nvPr/>
        </p:nvSpPr>
        <p:spPr>
          <a:xfrm>
            <a:off x="8120418" y="4926842"/>
            <a:ext cx="1678675" cy="382137"/>
          </a:xfrm>
          <a:prstGeom prst="rect">
            <a:avLst/>
          </a:prstGeom>
          <a:solidFill>
            <a:srgbClr val="92D050">
              <a:alpha val="6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2018</a:t>
            </a:r>
            <a:endParaRPr lang="en-US" sz="2400" dirty="0">
              <a:solidFill>
                <a:srgbClr val="C00000"/>
              </a:solidFill>
            </a:endParaRPr>
          </a:p>
        </p:txBody>
      </p:sp>
    </p:spTree>
    <p:extLst>
      <p:ext uri="{BB962C8B-B14F-4D97-AF65-F5344CB8AC3E}">
        <p14:creationId xmlns:p14="http://schemas.microsoft.com/office/powerpoint/2010/main" val="138776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  Agenda</a:t>
            </a:r>
            <a:endParaRPr lang="en-US" b="1" i="1" u="sng" dirty="0">
              <a:solidFill>
                <a:srgbClr val="FFC000"/>
              </a:solidFill>
            </a:endParaRPr>
          </a:p>
        </p:txBody>
      </p:sp>
      <p:sp>
        <p:nvSpPr>
          <p:cNvPr id="3" name="Content Placeholder 2"/>
          <p:cNvSpPr>
            <a:spLocks noGrp="1"/>
          </p:cNvSpPr>
          <p:nvPr>
            <p:ph idx="1"/>
          </p:nvPr>
        </p:nvSpPr>
        <p:spPr>
          <a:solidFill>
            <a:schemeClr val="accent1">
              <a:lumMod val="50000"/>
            </a:schemeClr>
          </a:solidFill>
        </p:spPr>
        <p:txBody>
          <a:bodyPr/>
          <a:lstStyle/>
          <a:p>
            <a:r>
              <a:rPr lang="en-US" dirty="0" smtClean="0">
                <a:solidFill>
                  <a:srgbClr val="FFC000"/>
                </a:solidFill>
              </a:rPr>
              <a:t>Introduction</a:t>
            </a:r>
          </a:p>
          <a:p>
            <a:r>
              <a:rPr lang="en-US" dirty="0">
                <a:solidFill>
                  <a:schemeClr val="bg1"/>
                </a:solidFill>
              </a:rPr>
              <a:t>Diagnosis of </a:t>
            </a:r>
            <a:r>
              <a:rPr lang="en-US" dirty="0" err="1">
                <a:solidFill>
                  <a:schemeClr val="bg1"/>
                </a:solidFill>
              </a:rPr>
              <a:t>Hypogonadism</a:t>
            </a:r>
            <a:r>
              <a:rPr lang="en-US" dirty="0">
                <a:solidFill>
                  <a:schemeClr val="bg1"/>
                </a:solidFill>
              </a:rPr>
              <a:t> in </a:t>
            </a:r>
            <a:r>
              <a:rPr lang="en-US" dirty="0" smtClean="0">
                <a:solidFill>
                  <a:schemeClr val="bg1"/>
                </a:solidFill>
              </a:rPr>
              <a:t>Men</a:t>
            </a:r>
          </a:p>
          <a:p>
            <a:r>
              <a:rPr lang="en-US" dirty="0">
                <a:solidFill>
                  <a:schemeClr val="bg1"/>
                </a:solidFill>
              </a:rPr>
              <a:t>Treatment of </a:t>
            </a:r>
            <a:r>
              <a:rPr lang="en-US" dirty="0" err="1" smtClean="0">
                <a:solidFill>
                  <a:schemeClr val="bg1"/>
                </a:solidFill>
              </a:rPr>
              <a:t>Hypogonadism</a:t>
            </a:r>
            <a:r>
              <a:rPr lang="en-US" dirty="0" smtClean="0">
                <a:solidFill>
                  <a:schemeClr val="bg1"/>
                </a:solidFill>
              </a:rPr>
              <a:t> With Testosterone</a:t>
            </a:r>
          </a:p>
          <a:p>
            <a:r>
              <a:rPr lang="en-US" dirty="0">
                <a:solidFill>
                  <a:schemeClr val="bg1"/>
                </a:solidFill>
              </a:rPr>
              <a:t>Monitoring of </a:t>
            </a:r>
            <a:r>
              <a:rPr lang="en-US" dirty="0" smtClean="0">
                <a:solidFill>
                  <a:schemeClr val="bg1"/>
                </a:solidFill>
              </a:rPr>
              <a:t>Testosterone-Replacement </a:t>
            </a:r>
            <a:r>
              <a:rPr lang="en-US" dirty="0" smtClean="0">
                <a:solidFill>
                  <a:schemeClr val="bg1"/>
                </a:solidFill>
              </a:rPr>
              <a:t>Therapy</a:t>
            </a:r>
            <a:endParaRPr lang="en-US" dirty="0" smtClean="0">
              <a:solidFill>
                <a:schemeClr val="bg1"/>
              </a:solidFill>
            </a:endParaRPr>
          </a:p>
        </p:txBody>
      </p:sp>
    </p:spTree>
    <p:extLst>
      <p:ext uri="{BB962C8B-B14F-4D97-AF65-F5344CB8AC3E}">
        <p14:creationId xmlns:p14="http://schemas.microsoft.com/office/powerpoint/2010/main" val="5299610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176109" y="15090"/>
            <a:ext cx="5859439" cy="6858000"/>
          </a:xfrm>
          <a:prstGeom prst="rect">
            <a:avLst/>
          </a:prstGeom>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68808" y="197652"/>
            <a:ext cx="5904931" cy="6492875"/>
          </a:xfrm>
          <a:prstGeom prst="rect">
            <a:avLst/>
          </a:prstGeom>
          <a:ln w="47625">
            <a:solidFill>
              <a:schemeClr val="bg2">
                <a:lumMod val="75000"/>
              </a:schemeClr>
            </a:solidFill>
          </a:ln>
        </p:spPr>
      </p:pic>
      <p:sp>
        <p:nvSpPr>
          <p:cNvPr id="6" name="Rectangle 5"/>
          <p:cNvSpPr/>
          <p:nvPr/>
        </p:nvSpPr>
        <p:spPr>
          <a:xfrm>
            <a:off x="6400800" y="163773"/>
            <a:ext cx="5390866" cy="586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6131541" y="153655"/>
            <a:ext cx="5839394" cy="828675"/>
          </a:xfrm>
          <a:prstGeom prst="rect">
            <a:avLst/>
          </a:prstGeom>
          <a:ln w="25400">
            <a:solidFill>
              <a:srgbClr val="92D050"/>
            </a:solidFill>
          </a:ln>
        </p:spPr>
      </p:pic>
      <p:sp>
        <p:nvSpPr>
          <p:cNvPr id="8" name="Rectangle 7"/>
          <p:cNvSpPr/>
          <p:nvPr/>
        </p:nvSpPr>
        <p:spPr>
          <a:xfrm>
            <a:off x="6743131" y="1023582"/>
            <a:ext cx="4284260" cy="464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6305267" y="1053579"/>
            <a:ext cx="5730282" cy="463823"/>
          </a:xfrm>
          <a:prstGeom prst="rect">
            <a:avLst/>
          </a:prstGeom>
          <a:ln w="28575">
            <a:solidFill>
              <a:srgbClr val="92D050"/>
            </a:solidFill>
          </a:ln>
        </p:spPr>
      </p:pic>
      <p:sp>
        <p:nvSpPr>
          <p:cNvPr id="11" name="Rectangle 10"/>
          <p:cNvSpPr/>
          <p:nvPr/>
        </p:nvSpPr>
        <p:spPr>
          <a:xfrm>
            <a:off x="6400800" y="1568048"/>
            <a:ext cx="1542197" cy="50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latin typeface="Aparajita" panose="020B0604020202020204" pitchFamily="34" charset="0"/>
                <a:cs typeface="Aparajita" panose="020B0604020202020204" pitchFamily="34" charset="0"/>
              </a:rPr>
              <a:t>Low TT </a:t>
            </a:r>
            <a:r>
              <a:rPr lang="en-US" b="1" dirty="0" err="1" smtClean="0">
                <a:solidFill>
                  <a:srgbClr val="C00000"/>
                </a:solidFill>
                <a:latin typeface="Aparajita" panose="020B0604020202020204" pitchFamily="34" charset="0"/>
                <a:cs typeface="Aparajita" panose="020B0604020202020204" pitchFamily="34" charset="0"/>
              </a:rPr>
              <a:t>orNl</a:t>
            </a:r>
            <a:r>
              <a:rPr lang="en-US" b="1" dirty="0" smtClean="0">
                <a:solidFill>
                  <a:srgbClr val="C00000"/>
                </a:solidFill>
                <a:latin typeface="Aparajita" panose="020B0604020202020204" pitchFamily="34" charset="0"/>
                <a:cs typeface="Aparajita" panose="020B0604020202020204" pitchFamily="34" charset="0"/>
              </a:rPr>
              <a:t> </a:t>
            </a:r>
            <a:r>
              <a:rPr lang="en-US" sz="1600" b="1" dirty="0" smtClean="0">
                <a:solidFill>
                  <a:srgbClr val="C00000"/>
                </a:solidFill>
                <a:latin typeface="Aparajita" panose="020B0604020202020204" pitchFamily="34" charset="0"/>
                <a:cs typeface="Aparajita" panose="020B0604020202020204" pitchFamily="34" charset="0"/>
              </a:rPr>
              <a:t>/  </a:t>
            </a:r>
            <a:r>
              <a:rPr lang="en-US" sz="1600" b="1" dirty="0" err="1" smtClean="0">
                <a:solidFill>
                  <a:srgbClr val="C00000"/>
                </a:solidFill>
                <a:latin typeface="Aparajita" panose="020B0604020202020204" pitchFamily="34" charset="0"/>
                <a:cs typeface="Aparajita" panose="020B0604020202020204" pitchFamily="34" charset="0"/>
              </a:rPr>
              <a:t>lowTT</a:t>
            </a:r>
            <a:r>
              <a:rPr lang="en-US" sz="1600" b="1" dirty="0" smtClean="0">
                <a:solidFill>
                  <a:srgbClr val="C00000"/>
                </a:solidFill>
                <a:latin typeface="Aparajita" panose="020B0604020202020204" pitchFamily="34" charset="0"/>
                <a:cs typeface="Aparajita" panose="020B0604020202020204" pitchFamily="34" charset="0"/>
              </a:rPr>
              <a:t> &amp; low FT</a:t>
            </a:r>
          </a:p>
        </p:txBody>
      </p:sp>
      <p:sp>
        <p:nvSpPr>
          <p:cNvPr id="17" name="Rectangle 16"/>
          <p:cNvSpPr/>
          <p:nvPr/>
        </p:nvSpPr>
        <p:spPr>
          <a:xfrm>
            <a:off x="10480342" y="2074460"/>
            <a:ext cx="1310185" cy="7506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rgbClr val="C00000"/>
                </a:solidFill>
                <a:latin typeface="Aparajita" panose="020B0604020202020204" pitchFamily="34" charset="0"/>
                <a:cs typeface="Aparajita" panose="020B0604020202020204" pitchFamily="34" charset="0"/>
              </a:rPr>
              <a:t>Nl</a:t>
            </a:r>
            <a:r>
              <a:rPr lang="en-US" sz="1600" b="1" dirty="0" smtClean="0">
                <a:solidFill>
                  <a:srgbClr val="C00000"/>
                </a:solidFill>
                <a:latin typeface="Aparajita" panose="020B0604020202020204" pitchFamily="34" charset="0"/>
                <a:cs typeface="Aparajita" panose="020B0604020202020204" pitchFamily="34" charset="0"/>
              </a:rPr>
              <a:t> TT or </a:t>
            </a:r>
            <a:r>
              <a:rPr lang="en-US" sz="1600" b="1" dirty="0" err="1" smtClean="0">
                <a:solidFill>
                  <a:srgbClr val="C00000"/>
                </a:solidFill>
                <a:latin typeface="Aparajita" panose="020B0604020202020204" pitchFamily="34" charset="0"/>
                <a:cs typeface="Aparajita" panose="020B0604020202020204" pitchFamily="34" charset="0"/>
              </a:rPr>
              <a:t>Nl</a:t>
            </a:r>
            <a:r>
              <a:rPr lang="en-US" sz="1600" b="1" dirty="0" smtClean="0">
                <a:solidFill>
                  <a:srgbClr val="C00000"/>
                </a:solidFill>
                <a:latin typeface="Aparajita" panose="020B0604020202020204" pitchFamily="34" charset="0"/>
                <a:cs typeface="Aparajita" panose="020B0604020202020204" pitchFamily="34" charset="0"/>
              </a:rPr>
              <a:t> /low TT &amp; </a:t>
            </a:r>
            <a:r>
              <a:rPr lang="en-US" sz="1600" b="1" dirty="0" err="1" smtClean="0">
                <a:solidFill>
                  <a:srgbClr val="C00000"/>
                </a:solidFill>
                <a:latin typeface="Aparajita" panose="020B0604020202020204" pitchFamily="34" charset="0"/>
                <a:cs typeface="Aparajita" panose="020B0604020202020204" pitchFamily="34" charset="0"/>
              </a:rPr>
              <a:t>Nl</a:t>
            </a:r>
            <a:r>
              <a:rPr lang="en-US" sz="1600" b="1" dirty="0" smtClean="0">
                <a:solidFill>
                  <a:srgbClr val="C00000"/>
                </a:solidFill>
                <a:latin typeface="Aparajita" panose="020B0604020202020204" pitchFamily="34" charset="0"/>
                <a:cs typeface="Aparajita" panose="020B0604020202020204" pitchFamily="34" charset="0"/>
              </a:rPr>
              <a:t> FT </a:t>
            </a:r>
            <a:r>
              <a:rPr lang="en-US" sz="1600" b="1" dirty="0" smtClean="0">
                <a:latin typeface="Aparajita" panose="020B0604020202020204" pitchFamily="34" charset="0"/>
                <a:cs typeface="Aparajita" panose="020B0604020202020204" pitchFamily="34" charset="0"/>
              </a:rPr>
              <a:t>N</a:t>
            </a:r>
            <a:endParaRPr lang="en-US" sz="1600" b="1" dirty="0">
              <a:latin typeface="Aparajita" panose="020B0604020202020204" pitchFamily="34" charset="0"/>
              <a:cs typeface="Aparajita" panose="020B0604020202020204" pitchFamily="34" charset="0"/>
            </a:endParaRPr>
          </a:p>
        </p:txBody>
      </p:sp>
      <p:sp>
        <p:nvSpPr>
          <p:cNvPr id="18" name="Rectangle 17"/>
          <p:cNvSpPr/>
          <p:nvPr/>
        </p:nvSpPr>
        <p:spPr>
          <a:xfrm>
            <a:off x="6305267" y="3111690"/>
            <a:ext cx="3589360" cy="3957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6"/>
          <a:stretch>
            <a:fillRect/>
          </a:stretch>
        </p:blipFill>
        <p:spPr>
          <a:xfrm>
            <a:off x="6300148" y="2171629"/>
            <a:ext cx="3703662" cy="447675"/>
          </a:xfrm>
          <a:prstGeom prst="rect">
            <a:avLst/>
          </a:prstGeom>
          <a:ln w="28575">
            <a:solidFill>
              <a:srgbClr val="92D050"/>
            </a:solidFill>
          </a:ln>
        </p:spPr>
      </p:pic>
      <p:pic>
        <p:nvPicPr>
          <p:cNvPr id="20" name="Picture 19"/>
          <p:cNvPicPr>
            <a:picLocks noChangeAspect="1"/>
          </p:cNvPicPr>
          <p:nvPr/>
        </p:nvPicPr>
        <p:blipFill>
          <a:blip r:embed="rId7"/>
          <a:stretch>
            <a:fillRect/>
          </a:stretch>
        </p:blipFill>
        <p:spPr>
          <a:xfrm>
            <a:off x="6176109" y="3110445"/>
            <a:ext cx="3718518" cy="447675"/>
          </a:xfrm>
          <a:prstGeom prst="rect">
            <a:avLst/>
          </a:prstGeom>
          <a:ln w="34925">
            <a:solidFill>
              <a:srgbClr val="7030A0"/>
            </a:solidFill>
          </a:ln>
        </p:spPr>
      </p:pic>
      <p:pic>
        <p:nvPicPr>
          <p:cNvPr id="21" name="Picture 20"/>
          <p:cNvPicPr>
            <a:picLocks noChangeAspect="1"/>
          </p:cNvPicPr>
          <p:nvPr/>
        </p:nvPicPr>
        <p:blipFill>
          <a:blip r:embed="rId8"/>
          <a:stretch>
            <a:fillRect/>
          </a:stretch>
        </p:blipFill>
        <p:spPr>
          <a:xfrm>
            <a:off x="10020797" y="3128039"/>
            <a:ext cx="1934642" cy="447675"/>
          </a:xfrm>
          <a:prstGeom prst="rect">
            <a:avLst/>
          </a:prstGeom>
          <a:ln w="41275">
            <a:solidFill>
              <a:srgbClr val="92D050"/>
            </a:solidFill>
          </a:ln>
        </p:spPr>
      </p:pic>
      <p:pic>
        <p:nvPicPr>
          <p:cNvPr id="23" name="Picture 22"/>
          <p:cNvPicPr>
            <a:picLocks noChangeAspect="1"/>
          </p:cNvPicPr>
          <p:nvPr/>
        </p:nvPicPr>
        <p:blipFill>
          <a:blip r:embed="rId9"/>
          <a:stretch>
            <a:fillRect/>
          </a:stretch>
        </p:blipFill>
        <p:spPr>
          <a:xfrm>
            <a:off x="6400800" y="2716472"/>
            <a:ext cx="1419367" cy="343327"/>
          </a:xfrm>
          <a:prstGeom prst="rect">
            <a:avLst/>
          </a:prstGeom>
          <a:ln>
            <a:noFill/>
          </a:ln>
        </p:spPr>
      </p:pic>
      <p:sp>
        <p:nvSpPr>
          <p:cNvPr id="24" name="Rectangle 23"/>
          <p:cNvSpPr/>
          <p:nvPr/>
        </p:nvSpPr>
        <p:spPr>
          <a:xfrm>
            <a:off x="6400800" y="2669950"/>
            <a:ext cx="1419367" cy="389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err="1" smtClean="0">
                <a:solidFill>
                  <a:srgbClr val="C00000"/>
                </a:solidFill>
                <a:latin typeface="Aparajita" panose="020B0604020202020204" pitchFamily="34" charset="0"/>
                <a:cs typeface="Aparajita" panose="020B0604020202020204" pitchFamily="34" charset="0"/>
              </a:rPr>
              <a:t>lowT</a:t>
            </a:r>
            <a:r>
              <a:rPr lang="en-US" sz="1400" b="1" dirty="0" smtClean="0">
                <a:solidFill>
                  <a:srgbClr val="C00000"/>
                </a:solidFill>
                <a:latin typeface="Aparajita" panose="020B0604020202020204" pitchFamily="34" charset="0"/>
                <a:cs typeface="Aparajita" panose="020B0604020202020204" pitchFamily="34" charset="0"/>
              </a:rPr>
              <a:t> or </a:t>
            </a:r>
            <a:r>
              <a:rPr lang="en-US" sz="1400" b="1" dirty="0" err="1" smtClean="0">
                <a:solidFill>
                  <a:srgbClr val="C00000"/>
                </a:solidFill>
                <a:latin typeface="Aparajita" panose="020B0604020202020204" pitchFamily="34" charset="0"/>
                <a:cs typeface="Aparajita" panose="020B0604020202020204" pitchFamily="34" charset="0"/>
              </a:rPr>
              <a:t>Nl</a:t>
            </a:r>
            <a:r>
              <a:rPr lang="en-US" sz="1400" b="1" dirty="0" smtClean="0">
                <a:solidFill>
                  <a:srgbClr val="C00000"/>
                </a:solidFill>
                <a:latin typeface="Aparajita" panose="020B0604020202020204" pitchFamily="34" charset="0"/>
                <a:cs typeface="Aparajita" panose="020B0604020202020204" pitchFamily="34" charset="0"/>
              </a:rPr>
              <a:t>/</a:t>
            </a:r>
            <a:r>
              <a:rPr lang="en-US" sz="1400" b="1" dirty="0" err="1" smtClean="0">
                <a:solidFill>
                  <a:srgbClr val="C00000"/>
                </a:solidFill>
                <a:latin typeface="Aparajita" panose="020B0604020202020204" pitchFamily="34" charset="0"/>
                <a:cs typeface="Aparajita" panose="020B0604020202020204" pitchFamily="34" charset="0"/>
              </a:rPr>
              <a:t>LowTT&amp;low</a:t>
            </a:r>
            <a:r>
              <a:rPr lang="en-US" sz="1400" b="1" dirty="0" smtClean="0">
                <a:solidFill>
                  <a:srgbClr val="C00000"/>
                </a:solidFill>
                <a:latin typeface="Aparajita" panose="020B0604020202020204" pitchFamily="34" charset="0"/>
                <a:cs typeface="Aparajita" panose="020B0604020202020204" pitchFamily="34" charset="0"/>
              </a:rPr>
              <a:t> FT</a:t>
            </a:r>
            <a:endParaRPr lang="en-US" sz="1400" b="1" dirty="0">
              <a:solidFill>
                <a:srgbClr val="C00000"/>
              </a:solidFill>
              <a:latin typeface="Aparajita" panose="020B0604020202020204" pitchFamily="34" charset="0"/>
              <a:cs typeface="Aparajita" panose="020B0604020202020204" pitchFamily="34" charset="0"/>
            </a:endParaRPr>
          </a:p>
        </p:txBody>
      </p:sp>
      <p:pic>
        <p:nvPicPr>
          <p:cNvPr id="25" name="Picture 24"/>
          <p:cNvPicPr>
            <a:picLocks noChangeAspect="1"/>
          </p:cNvPicPr>
          <p:nvPr/>
        </p:nvPicPr>
        <p:blipFill>
          <a:blip r:embed="rId10"/>
          <a:stretch>
            <a:fillRect/>
          </a:stretch>
        </p:blipFill>
        <p:spPr>
          <a:xfrm>
            <a:off x="6300148" y="3853108"/>
            <a:ext cx="3703662" cy="377698"/>
          </a:xfrm>
          <a:prstGeom prst="rect">
            <a:avLst/>
          </a:prstGeom>
          <a:ln w="28575">
            <a:solidFill>
              <a:srgbClr val="C00000"/>
            </a:solidFill>
          </a:ln>
        </p:spPr>
      </p:pic>
      <p:pic>
        <p:nvPicPr>
          <p:cNvPr id="26" name="Picture 25"/>
          <p:cNvPicPr>
            <a:picLocks noChangeAspect="1"/>
          </p:cNvPicPr>
          <p:nvPr/>
        </p:nvPicPr>
        <p:blipFill>
          <a:blip r:embed="rId11"/>
          <a:stretch>
            <a:fillRect/>
          </a:stretch>
        </p:blipFill>
        <p:spPr>
          <a:xfrm>
            <a:off x="6116045" y="4430315"/>
            <a:ext cx="2239938" cy="695325"/>
          </a:xfrm>
          <a:prstGeom prst="rect">
            <a:avLst/>
          </a:prstGeom>
          <a:ln w="15875">
            <a:noFill/>
          </a:ln>
        </p:spPr>
      </p:pic>
      <p:pic>
        <p:nvPicPr>
          <p:cNvPr id="27" name="Picture 26"/>
          <p:cNvPicPr>
            <a:picLocks noChangeAspect="1"/>
          </p:cNvPicPr>
          <p:nvPr/>
        </p:nvPicPr>
        <p:blipFill>
          <a:blip r:embed="rId12"/>
          <a:stretch>
            <a:fillRect/>
          </a:stretch>
        </p:blipFill>
        <p:spPr>
          <a:xfrm>
            <a:off x="8287744" y="4407979"/>
            <a:ext cx="1933575" cy="739930"/>
          </a:xfrm>
          <a:prstGeom prst="rect">
            <a:avLst/>
          </a:prstGeom>
        </p:spPr>
      </p:pic>
      <p:pic>
        <p:nvPicPr>
          <p:cNvPr id="28" name="Picture 27"/>
          <p:cNvPicPr>
            <a:picLocks noChangeAspect="1"/>
          </p:cNvPicPr>
          <p:nvPr/>
        </p:nvPicPr>
        <p:blipFill>
          <a:blip r:embed="rId13"/>
          <a:stretch>
            <a:fillRect/>
          </a:stretch>
        </p:blipFill>
        <p:spPr>
          <a:xfrm>
            <a:off x="6176110" y="5246689"/>
            <a:ext cx="2179874" cy="1633648"/>
          </a:xfrm>
          <a:prstGeom prst="rect">
            <a:avLst/>
          </a:prstGeom>
          <a:ln w="22225">
            <a:solidFill>
              <a:srgbClr val="C00000"/>
            </a:solidFill>
          </a:ln>
        </p:spPr>
      </p:pic>
      <p:pic>
        <p:nvPicPr>
          <p:cNvPr id="29" name="Picture 28"/>
          <p:cNvPicPr>
            <a:picLocks noChangeAspect="1"/>
          </p:cNvPicPr>
          <p:nvPr/>
        </p:nvPicPr>
        <p:blipFill>
          <a:blip r:embed="rId14"/>
          <a:stretch>
            <a:fillRect/>
          </a:stretch>
        </p:blipFill>
        <p:spPr>
          <a:xfrm>
            <a:off x="8434316" y="5296150"/>
            <a:ext cx="1787003" cy="1495305"/>
          </a:xfrm>
          <a:prstGeom prst="rect">
            <a:avLst/>
          </a:prstGeom>
          <a:ln w="31750">
            <a:solidFill>
              <a:srgbClr val="C00000"/>
            </a:solidFill>
          </a:ln>
        </p:spPr>
      </p:pic>
      <p:sp>
        <p:nvSpPr>
          <p:cNvPr id="30" name="Rectangle 29"/>
          <p:cNvSpPr/>
          <p:nvPr/>
        </p:nvSpPr>
        <p:spPr>
          <a:xfrm>
            <a:off x="4485919" y="5827594"/>
            <a:ext cx="948378" cy="655093"/>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2010</a:t>
            </a:r>
            <a:endParaRPr lang="en-US" b="1" dirty="0">
              <a:solidFill>
                <a:schemeClr val="tx1"/>
              </a:solidFill>
            </a:endParaRPr>
          </a:p>
        </p:txBody>
      </p:sp>
      <p:sp>
        <p:nvSpPr>
          <p:cNvPr id="31" name="Rectangle 30"/>
          <p:cNvSpPr/>
          <p:nvPr/>
        </p:nvSpPr>
        <p:spPr>
          <a:xfrm>
            <a:off x="10893328" y="5827594"/>
            <a:ext cx="976670" cy="655093"/>
          </a:xfrm>
          <a:prstGeom prst="rect">
            <a:avLst/>
          </a:prstGeom>
          <a:solidFill>
            <a:srgbClr val="92D050">
              <a:alpha val="6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2018</a:t>
            </a:r>
            <a:endParaRPr lang="en-US" sz="2000" b="1" dirty="0">
              <a:solidFill>
                <a:srgbClr val="C00000"/>
              </a:solidFill>
            </a:endParaRPr>
          </a:p>
        </p:txBody>
      </p:sp>
    </p:spTree>
    <p:extLst>
      <p:ext uri="{BB962C8B-B14F-4D97-AF65-F5344CB8AC3E}">
        <p14:creationId xmlns:p14="http://schemas.microsoft.com/office/powerpoint/2010/main" val="993817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  Agenda</a:t>
            </a:r>
            <a:endParaRPr lang="en-US" b="1" i="1" u="sng" dirty="0">
              <a:solidFill>
                <a:srgbClr val="FFC000"/>
              </a:solidFill>
            </a:endParaRPr>
          </a:p>
        </p:txBody>
      </p:sp>
      <p:sp>
        <p:nvSpPr>
          <p:cNvPr id="3" name="Content Placeholder 2"/>
          <p:cNvSpPr>
            <a:spLocks noGrp="1"/>
          </p:cNvSpPr>
          <p:nvPr>
            <p:ph idx="1"/>
          </p:nvPr>
        </p:nvSpPr>
        <p:spPr>
          <a:solidFill>
            <a:schemeClr val="accent1">
              <a:lumMod val="50000"/>
            </a:schemeClr>
          </a:solidFill>
        </p:spPr>
        <p:txBody>
          <a:bodyPr/>
          <a:lstStyle/>
          <a:p>
            <a:r>
              <a:rPr lang="en-US" dirty="0" smtClean="0">
                <a:solidFill>
                  <a:schemeClr val="bg1"/>
                </a:solidFill>
              </a:rPr>
              <a:t>Introduction</a:t>
            </a:r>
          </a:p>
          <a:p>
            <a:r>
              <a:rPr lang="en-US" dirty="0">
                <a:solidFill>
                  <a:schemeClr val="bg1"/>
                </a:solidFill>
              </a:rPr>
              <a:t>Diagnosis of </a:t>
            </a:r>
            <a:r>
              <a:rPr lang="en-US" dirty="0" err="1">
                <a:solidFill>
                  <a:schemeClr val="bg1"/>
                </a:solidFill>
              </a:rPr>
              <a:t>Hypogonadism</a:t>
            </a:r>
            <a:r>
              <a:rPr lang="en-US" dirty="0">
                <a:solidFill>
                  <a:schemeClr val="bg1"/>
                </a:solidFill>
              </a:rPr>
              <a:t> in </a:t>
            </a:r>
            <a:r>
              <a:rPr lang="en-US" dirty="0" smtClean="0">
                <a:solidFill>
                  <a:schemeClr val="bg1"/>
                </a:solidFill>
              </a:rPr>
              <a:t>Men</a:t>
            </a:r>
          </a:p>
          <a:p>
            <a:r>
              <a:rPr lang="en-US" dirty="0">
                <a:solidFill>
                  <a:srgbClr val="FFC000"/>
                </a:solidFill>
              </a:rPr>
              <a:t>Treatment of </a:t>
            </a:r>
            <a:r>
              <a:rPr lang="en-US" dirty="0" err="1" smtClean="0">
                <a:solidFill>
                  <a:srgbClr val="FFC000"/>
                </a:solidFill>
              </a:rPr>
              <a:t>Hypogonadism</a:t>
            </a:r>
            <a:r>
              <a:rPr lang="en-US" dirty="0" smtClean="0">
                <a:solidFill>
                  <a:srgbClr val="FFC000"/>
                </a:solidFill>
              </a:rPr>
              <a:t> With Testosterone</a:t>
            </a:r>
          </a:p>
          <a:p>
            <a:r>
              <a:rPr lang="en-US" dirty="0">
                <a:solidFill>
                  <a:schemeClr val="bg1"/>
                </a:solidFill>
              </a:rPr>
              <a:t>Monitoring of </a:t>
            </a:r>
            <a:r>
              <a:rPr lang="en-US" dirty="0" smtClean="0">
                <a:solidFill>
                  <a:schemeClr val="bg1"/>
                </a:solidFill>
              </a:rPr>
              <a:t>Testosterone-Replacement </a:t>
            </a:r>
            <a:r>
              <a:rPr lang="en-US" dirty="0" smtClean="0">
                <a:solidFill>
                  <a:schemeClr val="bg1"/>
                </a:solidFill>
              </a:rPr>
              <a:t>Therapy</a:t>
            </a:r>
            <a:endParaRPr lang="en-US" dirty="0" smtClean="0">
              <a:solidFill>
                <a:schemeClr val="bg1"/>
              </a:solidFill>
            </a:endParaRPr>
          </a:p>
        </p:txBody>
      </p:sp>
    </p:spTree>
    <p:extLst>
      <p:ext uri="{BB962C8B-B14F-4D97-AF65-F5344CB8AC3E}">
        <p14:creationId xmlns:p14="http://schemas.microsoft.com/office/powerpoint/2010/main" val="17156286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7474" y="3024699"/>
            <a:ext cx="3021258" cy="2503903"/>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0992" y="365125"/>
            <a:ext cx="3170140" cy="18573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7475" y="365125"/>
            <a:ext cx="3021257" cy="18573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0992" y="3024700"/>
            <a:ext cx="3170140" cy="2503903"/>
          </a:xfrm>
          <a:prstGeom prst="rect">
            <a:avLst/>
          </a:prstGeom>
        </p:spPr>
      </p:pic>
      <p:pic>
        <p:nvPicPr>
          <p:cNvPr id="1026" name="Picture 2" descr="Image result for testosterone tablet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295" y="3024700"/>
            <a:ext cx="2733747" cy="29400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365125"/>
            <a:ext cx="2186354" cy="2143125"/>
          </a:xfrm>
          <a:prstGeom prst="rect">
            <a:avLst/>
          </a:prstGeom>
        </p:spPr>
      </p:pic>
    </p:spTree>
    <p:extLst>
      <p:ext uri="{BB962C8B-B14F-4D97-AF65-F5344CB8AC3E}">
        <p14:creationId xmlns:p14="http://schemas.microsoft.com/office/powerpoint/2010/main" val="210766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55344" y="2019868"/>
            <a:ext cx="4612944" cy="294791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parajita" panose="020B0604020202020204" pitchFamily="34" charset="0"/>
                <a:cs typeface="Aparajita" panose="020B0604020202020204" pitchFamily="34" charset="0"/>
              </a:rPr>
              <a:t>We recommend testosterone therapy for </a:t>
            </a:r>
            <a:r>
              <a:rPr lang="en-US" sz="2400" dirty="0" smtClean="0">
                <a:solidFill>
                  <a:schemeClr val="tx1"/>
                </a:solidFill>
                <a:latin typeface="Aparajita" panose="020B0604020202020204" pitchFamily="34" charset="0"/>
                <a:cs typeface="Aparajita" panose="020B0604020202020204" pitchFamily="34" charset="0"/>
              </a:rPr>
              <a:t>symptomatic men </a:t>
            </a:r>
            <a:r>
              <a:rPr lang="en-US" sz="2400" dirty="0">
                <a:solidFill>
                  <a:schemeClr val="tx1"/>
                </a:solidFill>
                <a:latin typeface="Aparajita" panose="020B0604020202020204" pitchFamily="34" charset="0"/>
                <a:cs typeface="Aparajita" panose="020B0604020202020204" pitchFamily="34" charset="0"/>
              </a:rPr>
              <a:t>with classical androgen deficiency syndromes </a:t>
            </a:r>
            <a:r>
              <a:rPr lang="en-US" sz="2400" dirty="0" smtClean="0">
                <a:solidFill>
                  <a:schemeClr val="tx1"/>
                </a:solidFill>
                <a:latin typeface="Aparajita" panose="020B0604020202020204" pitchFamily="34" charset="0"/>
                <a:cs typeface="Aparajita" panose="020B0604020202020204" pitchFamily="34" charset="0"/>
              </a:rPr>
              <a:t>aimed at </a:t>
            </a:r>
            <a:r>
              <a:rPr lang="en-US" sz="2400" dirty="0">
                <a:solidFill>
                  <a:schemeClr val="tx1"/>
                </a:solidFill>
                <a:latin typeface="Aparajita" panose="020B0604020202020204" pitchFamily="34" charset="0"/>
                <a:cs typeface="Aparajita" panose="020B0604020202020204" pitchFamily="34" charset="0"/>
              </a:rPr>
              <a:t>inducing and maintaining secondary sex characteristics</a:t>
            </a:r>
          </a:p>
          <a:p>
            <a:pPr algn="just"/>
            <a:r>
              <a:rPr lang="en-US" sz="2400" dirty="0">
                <a:solidFill>
                  <a:schemeClr val="tx1"/>
                </a:solidFill>
                <a:latin typeface="Aparajita" panose="020B0604020202020204" pitchFamily="34" charset="0"/>
                <a:cs typeface="Aparajita" panose="020B0604020202020204" pitchFamily="34" charset="0"/>
              </a:rPr>
              <a:t>and at improving their sexual function, sense of </a:t>
            </a:r>
            <a:r>
              <a:rPr lang="en-US" sz="2400" dirty="0" smtClean="0">
                <a:solidFill>
                  <a:schemeClr val="tx1"/>
                </a:solidFill>
                <a:latin typeface="Aparajita" panose="020B0604020202020204" pitchFamily="34" charset="0"/>
                <a:cs typeface="Aparajita" panose="020B0604020202020204" pitchFamily="34" charset="0"/>
              </a:rPr>
              <a:t>well-being, and </a:t>
            </a:r>
            <a:r>
              <a:rPr lang="en-US" sz="2400" dirty="0">
                <a:solidFill>
                  <a:schemeClr val="tx1"/>
                </a:solidFill>
                <a:latin typeface="Aparajita" panose="020B0604020202020204" pitchFamily="34" charset="0"/>
                <a:cs typeface="Aparajita" panose="020B0604020202020204" pitchFamily="34" charset="0"/>
              </a:rPr>
              <a:t>bone mineral density. (</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QQEE)</a:t>
            </a:r>
          </a:p>
        </p:txBody>
      </p:sp>
      <p:sp>
        <p:nvSpPr>
          <p:cNvPr id="5" name="Rectangle 4"/>
          <p:cNvSpPr/>
          <p:nvPr/>
        </p:nvSpPr>
        <p:spPr>
          <a:xfrm>
            <a:off x="6005015" y="2019868"/>
            <a:ext cx="5076967" cy="2947917"/>
          </a:xfrm>
          <a:prstGeom prst="rect">
            <a:avLst/>
          </a:prstGeom>
          <a:solidFill>
            <a:srgbClr val="92D05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tx1"/>
                </a:solidFill>
                <a:latin typeface="Aparajita" panose="020B0604020202020204" pitchFamily="34" charset="0"/>
                <a:cs typeface="Aparajita" panose="020B0604020202020204" pitchFamily="34" charset="0"/>
              </a:rPr>
              <a:t>We recommend testosterone therapy in </a:t>
            </a:r>
            <a:r>
              <a:rPr lang="en-US" sz="2800" dirty="0" err="1" smtClean="0">
                <a:solidFill>
                  <a:schemeClr val="tx1"/>
                </a:solidFill>
                <a:latin typeface="Aparajita" panose="020B0604020202020204" pitchFamily="34" charset="0"/>
                <a:cs typeface="Aparajita" panose="020B0604020202020204" pitchFamily="34" charset="0"/>
              </a:rPr>
              <a:t>hypogonadal</a:t>
            </a:r>
            <a:r>
              <a:rPr lang="en-US" sz="2800" dirty="0" smtClean="0">
                <a:solidFill>
                  <a:schemeClr val="tx1"/>
                </a:solidFill>
                <a:latin typeface="Aparajita" panose="020B0604020202020204" pitchFamily="34" charset="0"/>
                <a:cs typeface="Aparajita" panose="020B0604020202020204" pitchFamily="34" charset="0"/>
              </a:rPr>
              <a:t> men to induce and maintain secondary sex characteristics and correct symptoms of testosterone deficiency.</a:t>
            </a:r>
            <a:r>
              <a:rPr lang="en-US" sz="2800" dirty="0">
                <a:solidFill>
                  <a:schemeClr val="tx1"/>
                </a:solidFill>
                <a:latin typeface="Aparajita" panose="020B0604020202020204" pitchFamily="34" charset="0"/>
                <a:cs typeface="Aparajita" panose="020B0604020202020204" pitchFamily="34" charset="0"/>
              </a:rPr>
              <a:t> (</a:t>
            </a:r>
            <a:r>
              <a:rPr lang="en-US" sz="2800" b="1" dirty="0">
                <a:solidFill>
                  <a:schemeClr val="tx1"/>
                </a:solidFill>
                <a:latin typeface="Aparajita" panose="020B0604020202020204" pitchFamily="34" charset="0"/>
                <a:cs typeface="Aparajita" panose="020B0604020202020204" pitchFamily="34" charset="0"/>
              </a:rPr>
              <a:t>1</a:t>
            </a:r>
            <a:r>
              <a:rPr lang="en-US" sz="2800" dirty="0">
                <a:solidFill>
                  <a:schemeClr val="tx1"/>
                </a:solidFill>
                <a:latin typeface="Aparajita" panose="020B0604020202020204" pitchFamily="34" charset="0"/>
                <a:cs typeface="Aparajita" panose="020B0604020202020204" pitchFamily="34" charset="0"/>
              </a:rPr>
              <a:t>QQEE)</a:t>
            </a:r>
          </a:p>
          <a:p>
            <a:pPr algn="just"/>
            <a:endParaRPr lang="en-US" sz="2800" dirty="0">
              <a:solidFill>
                <a:schemeClr val="tx1"/>
              </a:solidFill>
              <a:latin typeface="Aparajita" panose="020B0604020202020204" pitchFamily="34" charset="0"/>
              <a:cs typeface="Aparajita" panose="020B0604020202020204" pitchFamily="34" charset="0"/>
            </a:endParaRPr>
          </a:p>
        </p:txBody>
      </p:sp>
      <p:sp>
        <p:nvSpPr>
          <p:cNvPr id="6" name="Rectangle 5"/>
          <p:cNvSpPr/>
          <p:nvPr/>
        </p:nvSpPr>
        <p:spPr>
          <a:xfrm>
            <a:off x="7615451" y="5213445"/>
            <a:ext cx="1624083" cy="518615"/>
          </a:xfrm>
          <a:prstGeom prst="rect">
            <a:avLst/>
          </a:prstGeom>
          <a:solidFill>
            <a:srgbClr val="92D050">
              <a:alpha val="5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2018</a:t>
            </a:r>
            <a:endParaRPr lang="en-US" sz="2400" dirty="0">
              <a:solidFill>
                <a:srgbClr val="C00000"/>
              </a:solidFill>
            </a:endParaRPr>
          </a:p>
        </p:txBody>
      </p:sp>
      <p:sp>
        <p:nvSpPr>
          <p:cNvPr id="7" name="Rectangle 6"/>
          <p:cNvSpPr/>
          <p:nvPr/>
        </p:nvSpPr>
        <p:spPr>
          <a:xfrm>
            <a:off x="2483893" y="5213445"/>
            <a:ext cx="1542197" cy="51861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2010</a:t>
            </a:r>
            <a:endParaRPr lang="en-US" sz="2400" dirty="0">
              <a:solidFill>
                <a:schemeClr val="tx1"/>
              </a:solidFill>
            </a:endParaRPr>
          </a:p>
        </p:txBody>
      </p:sp>
      <p:sp>
        <p:nvSpPr>
          <p:cNvPr id="8" name="Rectangle 7"/>
          <p:cNvSpPr/>
          <p:nvPr/>
        </p:nvSpPr>
        <p:spPr>
          <a:xfrm>
            <a:off x="1364776" y="4039737"/>
            <a:ext cx="4067033" cy="382138"/>
          </a:xfrm>
          <a:prstGeom prst="rect">
            <a:avLst/>
          </a:prstGeom>
          <a:pattFill prst="lt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Aparajita" panose="020B0604020202020204" pitchFamily="34" charset="0"/>
                <a:cs typeface="Aparajita" panose="020B0604020202020204" pitchFamily="34" charset="0"/>
              </a:rPr>
              <a:t>well-being, and bone mineral density</a:t>
            </a:r>
            <a:endParaRPr lang="en-US" sz="2400" dirty="0"/>
          </a:p>
        </p:txBody>
      </p:sp>
    </p:spTree>
    <p:extLst>
      <p:ext uri="{BB962C8B-B14F-4D97-AF65-F5344CB8AC3E}">
        <p14:creationId xmlns:p14="http://schemas.microsoft.com/office/powerpoint/2010/main" val="419783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6518"/>
            <a:ext cx="9606565" cy="2362216"/>
          </a:xfrm>
        </p:spPr>
        <p:txBody>
          <a:bodyPr>
            <a:normAutofit fontScale="90000"/>
          </a:bodyPr>
          <a:lstStyle/>
          <a:p>
            <a:r>
              <a:rPr lang="en-US" sz="3200" b="1" dirty="0">
                <a:latin typeface="Aparajita" panose="020B0604020202020204" pitchFamily="34" charset="0"/>
                <a:cs typeface="Aparajita" panose="020B0604020202020204" pitchFamily="34" charset="0"/>
              </a:rPr>
              <a:t>The efficacy and adverse events of testosterone replacement therapy in</a:t>
            </a:r>
            <a:br>
              <a:rPr lang="en-US" sz="3200" b="1" dirty="0">
                <a:latin typeface="Aparajita" panose="020B0604020202020204" pitchFamily="34" charset="0"/>
                <a:cs typeface="Aparajita" panose="020B0604020202020204" pitchFamily="34" charset="0"/>
              </a:rPr>
            </a:br>
            <a:r>
              <a:rPr lang="en-US" sz="3200" b="1" dirty="0" err="1">
                <a:latin typeface="Aparajita" panose="020B0604020202020204" pitchFamily="34" charset="0"/>
                <a:cs typeface="Aparajita" panose="020B0604020202020204" pitchFamily="34" charset="0"/>
              </a:rPr>
              <a:t>hypogonadal</a:t>
            </a:r>
            <a:r>
              <a:rPr lang="en-US" sz="3200" b="1" dirty="0">
                <a:latin typeface="Aparajita" panose="020B0604020202020204" pitchFamily="34" charset="0"/>
                <a:cs typeface="Aparajita" panose="020B0604020202020204" pitchFamily="34" charset="0"/>
              </a:rPr>
              <a:t> men: A systematic review and meta-analysis of </a:t>
            </a:r>
            <a:r>
              <a:rPr lang="en-US" sz="3200" b="1" dirty="0" smtClean="0">
                <a:latin typeface="Aparajita" panose="020B0604020202020204" pitchFamily="34" charset="0"/>
                <a:cs typeface="Aparajita" panose="020B0604020202020204" pitchFamily="34" charset="0"/>
              </a:rPr>
              <a:t>randomized, placebo-controlled </a:t>
            </a:r>
            <a:r>
              <a:rPr lang="en-US" sz="3200" b="1" dirty="0">
                <a:latin typeface="Aparajita" panose="020B0604020202020204" pitchFamily="34" charset="0"/>
                <a:cs typeface="Aparajita" panose="020B0604020202020204" pitchFamily="34" charset="0"/>
              </a:rPr>
              <a:t>trials.</a:t>
            </a:r>
            <a:br>
              <a:rPr lang="en-US" sz="3200" b="1" dirty="0">
                <a:latin typeface="Aparajita" panose="020B0604020202020204" pitchFamily="34" charset="0"/>
                <a:cs typeface="Aparajita" panose="020B0604020202020204" pitchFamily="34" charset="0"/>
              </a:rPr>
            </a:br>
            <a:r>
              <a:rPr lang="en-US" sz="1800" dirty="0">
                <a:latin typeface="Aparajita" panose="020B0604020202020204" pitchFamily="34" charset="0"/>
                <a:cs typeface="Aparajita" panose="020B0604020202020204" pitchFamily="34" charset="0"/>
              </a:rPr>
              <a:t>Oscar J. Ponce, M.D.1, 2, 3*, Gabriela Spencer-Bonilla, M.Sc. 3, 4</a:t>
            </a:r>
            <a:r>
              <a:rPr lang="en-US" sz="1800" b="1" dirty="0">
                <a:latin typeface="Aparajita" panose="020B0604020202020204" pitchFamily="34" charset="0"/>
                <a:cs typeface="Aparajita" panose="020B0604020202020204" pitchFamily="34" charset="0"/>
              </a:rPr>
              <a:t>*</a:t>
            </a:r>
            <a:r>
              <a:rPr lang="en-US" sz="1800" dirty="0">
                <a:latin typeface="Aparajita" panose="020B0604020202020204" pitchFamily="34" charset="0"/>
                <a:cs typeface="Aparajita" panose="020B0604020202020204" pitchFamily="34" charset="0"/>
              </a:rPr>
              <a:t>, </a:t>
            </a:r>
            <a:r>
              <a:rPr lang="en-US" sz="1800" dirty="0" err="1">
                <a:latin typeface="Aparajita" panose="020B0604020202020204" pitchFamily="34" charset="0"/>
                <a:cs typeface="Aparajita" panose="020B0604020202020204" pitchFamily="34" charset="0"/>
              </a:rPr>
              <a:t>Neri</a:t>
            </a:r>
            <a:r>
              <a:rPr lang="en-US" sz="1800" dirty="0">
                <a:latin typeface="Aparajita" panose="020B0604020202020204" pitchFamily="34" charset="0"/>
                <a:cs typeface="Aparajita" panose="020B0604020202020204" pitchFamily="34" charset="0"/>
              </a:rPr>
              <a:t> Alvarez-Villalobos, M.D</a:t>
            </a:r>
            <a:r>
              <a:rPr lang="en-US" sz="1800" dirty="0" smtClean="0">
                <a:latin typeface="Aparajita" panose="020B0604020202020204" pitchFamily="34" charset="0"/>
                <a:cs typeface="Aparajita" panose="020B0604020202020204" pitchFamily="34" charset="0"/>
              </a:rPr>
              <a:t>., M.Sc.3</a:t>
            </a:r>
            <a:r>
              <a:rPr lang="en-US" sz="1800" dirty="0">
                <a:latin typeface="Aparajita" panose="020B0604020202020204" pitchFamily="34" charset="0"/>
                <a:cs typeface="Aparajita" panose="020B0604020202020204" pitchFamily="34" charset="0"/>
              </a:rPr>
              <a:t>, 5, Valentina Serrano, M.D. M.Sc.3, 6, </a:t>
            </a:r>
            <a:r>
              <a:rPr lang="en-US" sz="1800" dirty="0" err="1">
                <a:latin typeface="Aparajita" panose="020B0604020202020204" pitchFamily="34" charset="0"/>
                <a:cs typeface="Aparajita" panose="020B0604020202020204" pitchFamily="34" charset="0"/>
              </a:rPr>
              <a:t>Naykky</a:t>
            </a:r>
            <a:r>
              <a:rPr lang="en-US" sz="1800" dirty="0">
                <a:latin typeface="Aparajita" panose="020B0604020202020204" pitchFamily="34" charset="0"/>
                <a:cs typeface="Aparajita" panose="020B0604020202020204" pitchFamily="34" charset="0"/>
              </a:rPr>
              <a:t> Singh-</a:t>
            </a:r>
            <a:r>
              <a:rPr lang="en-US" sz="1800" dirty="0" err="1">
                <a:latin typeface="Aparajita" panose="020B0604020202020204" pitchFamily="34" charset="0"/>
                <a:cs typeface="Aparajita" panose="020B0604020202020204" pitchFamily="34" charset="0"/>
              </a:rPr>
              <a:t>Ospina</a:t>
            </a:r>
            <a:r>
              <a:rPr lang="en-US" sz="1800" dirty="0">
                <a:latin typeface="Aparajita" panose="020B0604020202020204" pitchFamily="34" charset="0"/>
                <a:cs typeface="Aparajita" panose="020B0604020202020204" pitchFamily="34" charset="0"/>
              </a:rPr>
              <a:t>, M.D., M.Sc.7, </a:t>
            </a:r>
            <a:r>
              <a:rPr lang="en-US" sz="1800" dirty="0" smtClean="0">
                <a:latin typeface="Aparajita" panose="020B0604020202020204" pitchFamily="34" charset="0"/>
                <a:cs typeface="Aparajita" panose="020B0604020202020204" pitchFamily="34" charset="0"/>
              </a:rPr>
              <a:t>Rene Rodriguez-Gutierrez</a:t>
            </a:r>
            <a:r>
              <a:rPr lang="en-US" sz="1800" dirty="0">
                <a:latin typeface="Aparajita" panose="020B0604020202020204" pitchFamily="34" charset="0"/>
                <a:cs typeface="Aparajita" panose="020B0604020202020204" pitchFamily="34" charset="0"/>
              </a:rPr>
              <a:t>, M.D., M.Sc.3, 5, Alejandro </a:t>
            </a:r>
            <a:r>
              <a:rPr lang="en-US" sz="1800" dirty="0" err="1">
                <a:latin typeface="Aparajita" panose="020B0604020202020204" pitchFamily="34" charset="0"/>
                <a:cs typeface="Aparajita" panose="020B0604020202020204" pitchFamily="34" charset="0"/>
              </a:rPr>
              <a:t>Salcido</a:t>
            </a:r>
            <a:r>
              <a:rPr lang="en-US" sz="1800" dirty="0">
                <a:latin typeface="Aparajita" panose="020B0604020202020204" pitchFamily="34" charset="0"/>
                <a:cs typeface="Aparajita" panose="020B0604020202020204" pitchFamily="34" charset="0"/>
              </a:rPr>
              <a:t>-Montenegro, M.D.5, </a:t>
            </a:r>
            <a:r>
              <a:rPr lang="en-US" sz="1800" dirty="0" err="1">
                <a:latin typeface="Aparajita" panose="020B0604020202020204" pitchFamily="34" charset="0"/>
                <a:cs typeface="Aparajita" panose="020B0604020202020204" pitchFamily="34" charset="0"/>
              </a:rPr>
              <a:t>Raed</a:t>
            </a:r>
            <a:r>
              <a:rPr lang="en-US" sz="1800" dirty="0">
                <a:latin typeface="Aparajita" panose="020B0604020202020204" pitchFamily="34" charset="0"/>
                <a:cs typeface="Aparajita" panose="020B0604020202020204" pitchFamily="34" charset="0"/>
              </a:rPr>
              <a:t> </a:t>
            </a:r>
            <a:r>
              <a:rPr lang="en-US" sz="1800" dirty="0" err="1" smtClean="0">
                <a:latin typeface="Aparajita" panose="020B0604020202020204" pitchFamily="34" charset="0"/>
                <a:cs typeface="Aparajita" panose="020B0604020202020204" pitchFamily="34" charset="0"/>
              </a:rPr>
              <a:t>Benkhadra</a:t>
            </a:r>
            <a:r>
              <a:rPr lang="en-US" sz="1800" dirty="0" smtClean="0">
                <a:latin typeface="Aparajita" panose="020B0604020202020204" pitchFamily="34" charset="0"/>
                <a:cs typeface="Aparajita" panose="020B0604020202020204" pitchFamily="34" charset="0"/>
              </a:rPr>
              <a:t>, M.D.1</a:t>
            </a:r>
            <a:r>
              <a:rPr lang="en-US" sz="1800" dirty="0">
                <a:latin typeface="Aparajita" panose="020B0604020202020204" pitchFamily="34" charset="0"/>
                <a:cs typeface="Aparajita" panose="020B0604020202020204" pitchFamily="34" charset="0"/>
              </a:rPr>
              <a:t>, Larry J. </a:t>
            </a:r>
            <a:r>
              <a:rPr lang="en-US" sz="1800" dirty="0" err="1">
                <a:latin typeface="Aparajita" panose="020B0604020202020204" pitchFamily="34" charset="0"/>
                <a:cs typeface="Aparajita" panose="020B0604020202020204" pitchFamily="34" charset="0"/>
              </a:rPr>
              <a:t>Prokop</a:t>
            </a:r>
            <a:r>
              <a:rPr lang="en-US" sz="1800" dirty="0">
                <a:latin typeface="Aparajita" panose="020B0604020202020204" pitchFamily="34" charset="0"/>
                <a:cs typeface="Aparajita" panose="020B0604020202020204" pitchFamily="34" charset="0"/>
              </a:rPr>
              <a:t>, MLS 1, 8, </a:t>
            </a:r>
            <a:r>
              <a:rPr lang="en-US" sz="1800" dirty="0" err="1">
                <a:latin typeface="Aparajita" panose="020B0604020202020204" pitchFamily="34" charset="0"/>
                <a:cs typeface="Aparajita" panose="020B0604020202020204" pitchFamily="34" charset="0"/>
              </a:rPr>
              <a:t>Shalender</a:t>
            </a:r>
            <a:r>
              <a:rPr lang="en-US" sz="1800" dirty="0">
                <a:latin typeface="Aparajita" panose="020B0604020202020204" pitchFamily="34" charset="0"/>
                <a:cs typeface="Aparajita" panose="020B0604020202020204" pitchFamily="34" charset="0"/>
              </a:rPr>
              <a:t> </a:t>
            </a:r>
            <a:r>
              <a:rPr lang="en-US" sz="1800" dirty="0" err="1">
                <a:latin typeface="Aparajita" panose="020B0604020202020204" pitchFamily="34" charset="0"/>
                <a:cs typeface="Aparajita" panose="020B0604020202020204" pitchFamily="34" charset="0"/>
              </a:rPr>
              <a:t>Bhasin</a:t>
            </a:r>
            <a:r>
              <a:rPr lang="en-US" sz="1800" dirty="0">
                <a:latin typeface="Aparajita" panose="020B0604020202020204" pitchFamily="34" charset="0"/>
                <a:cs typeface="Aparajita" panose="020B0604020202020204" pitchFamily="34" charset="0"/>
              </a:rPr>
              <a:t>, M.D.9, Juan P. </a:t>
            </a:r>
            <a:r>
              <a:rPr lang="en-US" sz="1800" dirty="0" err="1">
                <a:latin typeface="Aparajita" panose="020B0604020202020204" pitchFamily="34" charset="0"/>
                <a:cs typeface="Aparajita" panose="020B0604020202020204" pitchFamily="34" charset="0"/>
              </a:rPr>
              <a:t>Brito</a:t>
            </a:r>
            <a:r>
              <a:rPr lang="en-US" sz="1800" dirty="0">
                <a:latin typeface="Aparajita" panose="020B0604020202020204" pitchFamily="34" charset="0"/>
                <a:cs typeface="Aparajita" panose="020B0604020202020204" pitchFamily="34" charset="0"/>
              </a:rPr>
              <a:t>, </a:t>
            </a:r>
            <a:r>
              <a:rPr lang="en-US" sz="1800" dirty="0" smtClean="0">
                <a:latin typeface="Aparajita" panose="020B0604020202020204" pitchFamily="34" charset="0"/>
                <a:cs typeface="Aparajita" panose="020B0604020202020204" pitchFamily="34" charset="0"/>
              </a:rPr>
              <a:t>M.D.3</a:t>
            </a:r>
            <a:r>
              <a:rPr lang="en-US" sz="1800" dirty="0"/>
              <a:t> </a:t>
            </a:r>
            <a:r>
              <a:rPr lang="en-US" sz="1800" dirty="0" smtClean="0"/>
              <a:t>                          </a:t>
            </a:r>
            <a:br>
              <a:rPr lang="en-US" sz="1800" dirty="0" smtClean="0"/>
            </a:br>
            <a:r>
              <a:rPr lang="en-US" sz="1800" dirty="0"/>
              <a:t> </a:t>
            </a:r>
            <a:r>
              <a:rPr lang="en-US" sz="1800" dirty="0" smtClean="0"/>
              <a:t>                                                                                                    </a:t>
            </a:r>
            <a:r>
              <a:rPr lang="en-US" sz="2000" b="1" i="1" u="sng" dirty="0" smtClean="0">
                <a:solidFill>
                  <a:srgbClr val="FF0000"/>
                </a:solidFill>
                <a:latin typeface="Aparajita" panose="020B0604020202020204" pitchFamily="34" charset="0"/>
                <a:cs typeface="Aparajita" panose="020B0604020202020204" pitchFamily="34" charset="0"/>
              </a:rPr>
              <a:t>The </a:t>
            </a:r>
            <a:r>
              <a:rPr lang="en-US" sz="2000" b="1" i="1" u="sng" dirty="0">
                <a:solidFill>
                  <a:srgbClr val="FF0000"/>
                </a:solidFill>
                <a:latin typeface="Aparajita" panose="020B0604020202020204" pitchFamily="34" charset="0"/>
                <a:cs typeface="Aparajita" panose="020B0604020202020204" pitchFamily="34" charset="0"/>
              </a:rPr>
              <a:t>Journal of Clinical Endocrinology &amp; Metabolism; </a:t>
            </a:r>
            <a:r>
              <a:rPr lang="en-US" sz="2000" b="1" i="1" u="sng" dirty="0" smtClean="0">
                <a:solidFill>
                  <a:srgbClr val="FF0000"/>
                </a:solidFill>
                <a:latin typeface="Aparajita" panose="020B0604020202020204" pitchFamily="34" charset="0"/>
                <a:cs typeface="Aparajita" panose="020B0604020202020204" pitchFamily="34" charset="0"/>
              </a:rPr>
              <a:t>2018</a:t>
            </a:r>
            <a:endParaRPr lang="en-US" sz="2000" b="1" i="1" u="sng" dirty="0">
              <a:solidFill>
                <a:srgbClr val="FF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2947917"/>
            <a:ext cx="10515600" cy="3229046"/>
          </a:xfrm>
          <a:solidFill>
            <a:schemeClr val="accent1">
              <a:lumMod val="60000"/>
              <a:lumOff val="40000"/>
            </a:schemeClr>
          </a:solidFill>
        </p:spPr>
        <p:txBody>
          <a:bodyPr>
            <a:normAutofit fontScale="92500" lnSpcReduction="20000"/>
          </a:bodyPr>
          <a:lstStyle/>
          <a:p>
            <a:pPr algn="just"/>
            <a:r>
              <a:rPr lang="en-US" b="1" dirty="0">
                <a:solidFill>
                  <a:srgbClr val="FF0000"/>
                </a:solidFill>
                <a:latin typeface="Aparajita" panose="020B0604020202020204" pitchFamily="34" charset="0"/>
                <a:cs typeface="Aparajita" panose="020B0604020202020204" pitchFamily="34" charset="0"/>
              </a:rPr>
              <a:t>Objective: </a:t>
            </a:r>
            <a:r>
              <a:rPr lang="en-US" dirty="0">
                <a:latin typeface="Aparajita" panose="020B0604020202020204" pitchFamily="34" charset="0"/>
                <a:cs typeface="Aparajita" panose="020B0604020202020204" pitchFamily="34" charset="0"/>
              </a:rPr>
              <a:t>To conduct a systematic review </a:t>
            </a:r>
            <a:r>
              <a:rPr lang="en-US" dirty="0" smtClean="0">
                <a:latin typeface="Aparajita" panose="020B0604020202020204" pitchFamily="34" charset="0"/>
                <a:cs typeface="Aparajita" panose="020B0604020202020204" pitchFamily="34" charset="0"/>
              </a:rPr>
              <a:t>&amp; meta-analysis </a:t>
            </a:r>
            <a:r>
              <a:rPr lang="en-US" dirty="0">
                <a:latin typeface="Aparajita" panose="020B0604020202020204" pitchFamily="34" charset="0"/>
                <a:cs typeface="Aparajita" panose="020B0604020202020204" pitchFamily="34" charset="0"/>
              </a:rPr>
              <a:t>of </a:t>
            </a:r>
            <a:r>
              <a:rPr lang="en-US" dirty="0" smtClean="0">
                <a:latin typeface="Aparajita" panose="020B0604020202020204" pitchFamily="34" charset="0"/>
                <a:cs typeface="Aparajita" panose="020B0604020202020204" pitchFamily="34" charset="0"/>
              </a:rPr>
              <a:t>RCT </a:t>
            </a:r>
            <a:r>
              <a:rPr lang="en-US" dirty="0">
                <a:latin typeface="Aparajita" panose="020B0604020202020204" pitchFamily="34" charset="0"/>
                <a:cs typeface="Aparajita" panose="020B0604020202020204" pitchFamily="34" charset="0"/>
              </a:rPr>
              <a:t>to determine the effects of TRT on patient-important outcomes and adverse events </a:t>
            </a:r>
            <a:r>
              <a:rPr lang="en-US" dirty="0" smtClean="0">
                <a:latin typeface="Aparajita" panose="020B0604020202020204" pitchFamily="34" charset="0"/>
                <a:cs typeface="Aparajita" panose="020B0604020202020204" pitchFamily="34" charset="0"/>
              </a:rPr>
              <a:t>in </a:t>
            </a:r>
            <a:r>
              <a:rPr lang="en-US" dirty="0" err="1" smtClean="0">
                <a:latin typeface="Aparajita" panose="020B0604020202020204" pitchFamily="34" charset="0"/>
                <a:cs typeface="Aparajita" panose="020B0604020202020204" pitchFamily="34" charset="0"/>
              </a:rPr>
              <a:t>hypogonadal</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men</a:t>
            </a:r>
            <a:r>
              <a:rPr lang="en-US" b="1" dirty="0" smtClean="0">
                <a:latin typeface="Aparajita" panose="020B0604020202020204" pitchFamily="34" charset="0"/>
                <a:cs typeface="Aparajita" panose="020B0604020202020204" pitchFamily="34" charset="0"/>
              </a:rPr>
              <a:t>.</a:t>
            </a:r>
          </a:p>
          <a:p>
            <a:pPr marL="0" indent="0" algn="just">
              <a:buNone/>
            </a:pPr>
            <a:endParaRPr lang="en-US" b="1" dirty="0">
              <a:latin typeface="Aparajita" panose="020B0604020202020204" pitchFamily="34" charset="0"/>
              <a:cs typeface="Aparajita" panose="020B0604020202020204" pitchFamily="34" charset="0"/>
            </a:endParaRPr>
          </a:p>
          <a:p>
            <a:pPr algn="just"/>
            <a:r>
              <a:rPr lang="en-US" b="1" dirty="0">
                <a:solidFill>
                  <a:srgbClr val="FF0000"/>
                </a:solidFill>
                <a:latin typeface="Aparajita" panose="020B0604020202020204" pitchFamily="34" charset="0"/>
                <a:cs typeface="Aparajita" panose="020B0604020202020204" pitchFamily="34" charset="0"/>
              </a:rPr>
              <a:t>Data Sources</a:t>
            </a:r>
            <a:r>
              <a:rPr lang="en-US" b="1" dirty="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We searched Ovid MEDLINE, Ovid EMBASE, Ovid Cochrane Database </a:t>
            </a:r>
            <a:r>
              <a:rPr lang="en-US" dirty="0" smtClean="0">
                <a:latin typeface="Aparajita" panose="020B0604020202020204" pitchFamily="34" charset="0"/>
                <a:cs typeface="Aparajita" panose="020B0604020202020204" pitchFamily="34" charset="0"/>
              </a:rPr>
              <a:t>of Systematic </a:t>
            </a:r>
            <a:r>
              <a:rPr lang="en-US" dirty="0">
                <a:latin typeface="Aparajita" panose="020B0604020202020204" pitchFamily="34" charset="0"/>
                <a:cs typeface="Aparajita" panose="020B0604020202020204" pitchFamily="34" charset="0"/>
              </a:rPr>
              <a:t>Reviews, Ovid Cochrane Central Register of Controlled Trials, and Scopus </a:t>
            </a:r>
            <a:r>
              <a:rPr lang="en-US" dirty="0" smtClean="0">
                <a:latin typeface="Aparajita" panose="020B0604020202020204" pitchFamily="34" charset="0"/>
                <a:cs typeface="Aparajita" panose="020B0604020202020204" pitchFamily="34" charset="0"/>
              </a:rPr>
              <a:t>from inception </a:t>
            </a:r>
            <a:r>
              <a:rPr lang="en-US" dirty="0">
                <a:latin typeface="Aparajita" panose="020B0604020202020204" pitchFamily="34" charset="0"/>
                <a:cs typeface="Aparajita" panose="020B0604020202020204" pitchFamily="34" charset="0"/>
              </a:rPr>
              <a:t>to March 2th, 2017.</a:t>
            </a:r>
          </a:p>
          <a:p>
            <a:pPr algn="just"/>
            <a:r>
              <a:rPr lang="en-US" b="1" dirty="0">
                <a:solidFill>
                  <a:srgbClr val="FF0000"/>
                </a:solidFill>
                <a:latin typeface="Aparajita" panose="020B0604020202020204" pitchFamily="34" charset="0"/>
                <a:cs typeface="Aparajita" panose="020B0604020202020204" pitchFamily="34" charset="0"/>
              </a:rPr>
              <a:t>Study selection: </a:t>
            </a:r>
            <a:r>
              <a:rPr lang="en-US" dirty="0">
                <a:latin typeface="Aparajita" panose="020B0604020202020204" pitchFamily="34" charset="0"/>
                <a:cs typeface="Aparajita" panose="020B0604020202020204" pitchFamily="34" charset="0"/>
              </a:rPr>
              <a:t>RCTs that assessed the efficacy and adverse events of TRT of at least 12 </a:t>
            </a:r>
            <a:r>
              <a:rPr lang="en-US" dirty="0" smtClean="0">
                <a:latin typeface="Aparajita" panose="020B0604020202020204" pitchFamily="34" charset="0"/>
                <a:cs typeface="Aparajita" panose="020B0604020202020204" pitchFamily="34" charset="0"/>
              </a:rPr>
              <a:t>weeks compared </a:t>
            </a:r>
            <a:r>
              <a:rPr lang="en-US" dirty="0">
                <a:latin typeface="Aparajita" panose="020B0604020202020204" pitchFamily="34" charset="0"/>
                <a:cs typeface="Aparajita" panose="020B0604020202020204" pitchFamily="34" charset="0"/>
              </a:rPr>
              <a:t>with placebo in adult men with </a:t>
            </a:r>
            <a:r>
              <a:rPr lang="en-US" dirty="0" err="1">
                <a:latin typeface="Aparajita" panose="020B0604020202020204" pitchFamily="34" charset="0"/>
                <a:cs typeface="Aparajita" panose="020B0604020202020204" pitchFamily="34" charset="0"/>
              </a:rPr>
              <a:t>hypogonadism</a:t>
            </a:r>
            <a:r>
              <a:rPr lang="en-US" dirty="0">
                <a:latin typeface="Aparajita" panose="020B0604020202020204" pitchFamily="34" charset="0"/>
                <a:cs typeface="Aparajita" panose="020B0604020202020204" pitchFamily="34" charset="0"/>
              </a:rPr>
              <a:t>, defined by morning testosterone ≤</a:t>
            </a:r>
            <a:r>
              <a:rPr lang="en-US" dirty="0" smtClean="0">
                <a:latin typeface="Aparajita" panose="020B0604020202020204" pitchFamily="34" charset="0"/>
                <a:cs typeface="Aparajita" panose="020B0604020202020204" pitchFamily="34" charset="0"/>
              </a:rPr>
              <a:t>300 </a:t>
            </a:r>
            <a:r>
              <a:rPr lang="en-US" dirty="0" err="1" smtClean="0">
                <a:latin typeface="Aparajita" panose="020B0604020202020204" pitchFamily="34" charset="0"/>
                <a:cs typeface="Aparajita" panose="020B0604020202020204" pitchFamily="34" charset="0"/>
              </a:rPr>
              <a:t>ng</a:t>
            </a:r>
            <a:r>
              <a:rPr lang="en-US" dirty="0" smtClean="0">
                <a:latin typeface="Aparajita" panose="020B0604020202020204" pitchFamily="34" charset="0"/>
                <a:cs typeface="Aparajita" panose="020B0604020202020204" pitchFamily="34" charset="0"/>
              </a:rPr>
              <a:t>/</a:t>
            </a:r>
            <a:r>
              <a:rPr lang="en-US" dirty="0" err="1" smtClean="0">
                <a:latin typeface="Aparajita" panose="020B0604020202020204" pitchFamily="34" charset="0"/>
                <a:cs typeface="Aparajita" panose="020B0604020202020204" pitchFamily="34" charset="0"/>
              </a:rPr>
              <a:t>dL</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and at least one symptom or sign of </a:t>
            </a:r>
            <a:r>
              <a:rPr lang="en-US" dirty="0" err="1" smtClean="0">
                <a:latin typeface="Aparajita" panose="020B0604020202020204" pitchFamily="34" charset="0"/>
                <a:cs typeface="Aparajita" panose="020B0604020202020204" pitchFamily="34" charset="0"/>
              </a:rPr>
              <a:t>hypogonadism</a:t>
            </a:r>
            <a:endParaRPr lang="en-US" dirty="0">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stretch>
            <a:fillRect/>
          </a:stretch>
        </p:blipFill>
        <p:spPr>
          <a:xfrm>
            <a:off x="9942490" y="-2"/>
            <a:ext cx="2249510" cy="888643"/>
          </a:xfrm>
          <a:prstGeom prst="rect">
            <a:avLst/>
          </a:prstGeom>
        </p:spPr>
      </p:pic>
    </p:spTree>
    <p:extLst>
      <p:ext uri="{BB962C8B-B14F-4D97-AF65-F5344CB8AC3E}">
        <p14:creationId xmlns:p14="http://schemas.microsoft.com/office/powerpoint/2010/main" val="4053426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017432" y="1017431"/>
            <a:ext cx="10109914" cy="5159532"/>
          </a:xfrm>
          <a:prstGeom prst="rect">
            <a:avLst/>
          </a:prstGeom>
        </p:spPr>
      </p:pic>
    </p:spTree>
    <p:extLst>
      <p:ext uri="{BB962C8B-B14F-4D97-AF65-F5344CB8AC3E}">
        <p14:creationId xmlns:p14="http://schemas.microsoft.com/office/powerpoint/2010/main" val="3309426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540914" y="365124"/>
            <a:ext cx="11410680" cy="6100069"/>
          </a:xfrm>
          <a:prstGeom prst="rect">
            <a:avLst/>
          </a:prstGeom>
        </p:spPr>
      </p:pic>
    </p:spTree>
    <p:extLst>
      <p:ext uri="{BB962C8B-B14F-4D97-AF65-F5344CB8AC3E}">
        <p14:creationId xmlns:p14="http://schemas.microsoft.com/office/powerpoint/2010/main" val="3274712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0638"/>
          </a:xfrm>
        </p:spPr>
        <p:txBody>
          <a:bodyPr>
            <a:normAutofit fontScale="90000"/>
          </a:bodyPr>
          <a:lstStyle/>
          <a:p>
            <a:endParaRPr lang="en-US" dirty="0"/>
          </a:p>
        </p:txBody>
      </p:sp>
      <p:sp>
        <p:nvSpPr>
          <p:cNvPr id="3" name="Content Placeholder 2"/>
          <p:cNvSpPr>
            <a:spLocks noGrp="1"/>
          </p:cNvSpPr>
          <p:nvPr>
            <p:ph idx="1"/>
          </p:nvPr>
        </p:nvSpPr>
        <p:spPr>
          <a:xfrm>
            <a:off x="838200" y="875764"/>
            <a:ext cx="10515600" cy="5301199"/>
          </a:xfrm>
          <a:solidFill>
            <a:schemeClr val="accent1">
              <a:lumMod val="60000"/>
              <a:lumOff val="40000"/>
            </a:schemeClr>
          </a:solidFill>
        </p:spPr>
        <p:txBody>
          <a:bodyPr>
            <a:normAutofit/>
          </a:bodyPr>
          <a:lstStyle/>
          <a:p>
            <a:pPr algn="just"/>
            <a:r>
              <a:rPr lang="en-US" b="1" dirty="0">
                <a:solidFill>
                  <a:srgbClr val="FF0000"/>
                </a:solidFill>
              </a:rPr>
              <a:t>Data synthesis: </a:t>
            </a:r>
            <a:r>
              <a:rPr lang="en-US" dirty="0">
                <a:latin typeface="Aparajita" panose="020B0604020202020204" pitchFamily="34" charset="0"/>
                <a:cs typeface="Aparajita" panose="020B0604020202020204" pitchFamily="34" charset="0"/>
              </a:rPr>
              <a:t>We found 11 publications, reporting on 4 eligible trials (including </a:t>
            </a:r>
            <a:r>
              <a:rPr lang="en-US" dirty="0" smtClean="0">
                <a:latin typeface="Aparajita" panose="020B0604020202020204" pitchFamily="34" charset="0"/>
                <a:cs typeface="Aparajita" panose="020B0604020202020204" pitchFamily="34" charset="0"/>
              </a:rPr>
              <a:t>1,779 patients</a:t>
            </a:r>
            <a:r>
              <a:rPr lang="en-US" dirty="0">
                <a:latin typeface="Aparajita" panose="020B0604020202020204" pitchFamily="34" charset="0"/>
                <a:cs typeface="Aparajita" panose="020B0604020202020204" pitchFamily="34" charset="0"/>
              </a:rPr>
              <a:t>) at low risk of bias. Compared to placebo, TRT was associated with a small </a:t>
            </a:r>
            <a:r>
              <a:rPr lang="en-US" dirty="0" smtClean="0">
                <a:latin typeface="Aparajita" panose="020B0604020202020204" pitchFamily="34" charset="0"/>
                <a:cs typeface="Aparajita" panose="020B0604020202020204" pitchFamily="34" charset="0"/>
              </a:rPr>
              <a:t>but significant </a:t>
            </a:r>
            <a:r>
              <a:rPr lang="en-US" dirty="0">
                <a:latin typeface="Aparajita" panose="020B0604020202020204" pitchFamily="34" charset="0"/>
                <a:cs typeface="Aparajita" panose="020B0604020202020204" pitchFamily="34" charset="0"/>
              </a:rPr>
              <a:t>increase in sexual desire or libido [standardized mean difference (SMD): 0.17, </a:t>
            </a:r>
            <a:r>
              <a:rPr lang="en-US" dirty="0" smtClean="0">
                <a:latin typeface="Aparajita" panose="020B0604020202020204" pitchFamily="34" charset="0"/>
                <a:cs typeface="Aparajita" panose="020B0604020202020204" pitchFamily="34" charset="0"/>
              </a:rPr>
              <a:t>95% CI </a:t>
            </a:r>
            <a:r>
              <a:rPr lang="en-US" dirty="0">
                <a:latin typeface="Aparajita" panose="020B0604020202020204" pitchFamily="34" charset="0"/>
                <a:cs typeface="Aparajita" panose="020B0604020202020204" pitchFamily="34" charset="0"/>
              </a:rPr>
              <a:t>0.01, 0.34] (n=1383), erectile function [SMD: 0.16, 95% CI 0.06, 0.27] (n=1344), and </a:t>
            </a:r>
            <a:r>
              <a:rPr lang="en-US" dirty="0" smtClean="0">
                <a:latin typeface="Aparajita" panose="020B0604020202020204" pitchFamily="34" charset="0"/>
                <a:cs typeface="Aparajita" panose="020B0604020202020204" pitchFamily="34" charset="0"/>
              </a:rPr>
              <a:t>sexual satisfaction </a:t>
            </a:r>
            <a:r>
              <a:rPr lang="en-US" dirty="0">
                <a:latin typeface="Aparajita" panose="020B0604020202020204" pitchFamily="34" charset="0"/>
                <a:cs typeface="Aparajita" panose="020B0604020202020204" pitchFamily="34" charset="0"/>
              </a:rPr>
              <a:t>[SMD: 0.16, 95% CI 0.01, 0.31] (n=676), but had no effect on energy or mood. </a:t>
            </a:r>
            <a:r>
              <a:rPr lang="en-US" dirty="0" smtClean="0">
                <a:latin typeface="Aparajita" panose="020B0604020202020204" pitchFamily="34" charset="0"/>
                <a:cs typeface="Aparajita" panose="020B0604020202020204" pitchFamily="34" charset="0"/>
              </a:rPr>
              <a:t>TRT was associated </a:t>
            </a:r>
            <a:r>
              <a:rPr lang="en-US" dirty="0">
                <a:latin typeface="Aparajita" panose="020B0604020202020204" pitchFamily="34" charset="0"/>
                <a:cs typeface="Aparajita" panose="020B0604020202020204" pitchFamily="34" charset="0"/>
              </a:rPr>
              <a:t>with an increased risk of developing </a:t>
            </a:r>
            <a:r>
              <a:rPr lang="en-US" dirty="0" err="1">
                <a:latin typeface="Aparajita" panose="020B0604020202020204" pitchFamily="34" charset="0"/>
                <a:cs typeface="Aparajita" panose="020B0604020202020204" pitchFamily="34" charset="0"/>
              </a:rPr>
              <a:t>erythrocytosis</a:t>
            </a:r>
            <a:r>
              <a:rPr lang="en-US" dirty="0">
                <a:latin typeface="Aparajita" panose="020B0604020202020204" pitchFamily="34" charset="0"/>
                <a:cs typeface="Aparajita" panose="020B0604020202020204" pitchFamily="34" charset="0"/>
              </a:rPr>
              <a:t> [relative risk: 8.14, 95% </a:t>
            </a:r>
            <a:r>
              <a:rPr lang="en-US" dirty="0" smtClean="0">
                <a:latin typeface="Aparajita" panose="020B0604020202020204" pitchFamily="34" charset="0"/>
                <a:cs typeface="Aparajita" panose="020B0604020202020204" pitchFamily="34" charset="0"/>
              </a:rPr>
              <a:t>CI:</a:t>
            </a:r>
            <a:r>
              <a:rPr lang="en-US" dirty="0">
                <a:latin typeface="Aparajita" panose="020B0604020202020204" pitchFamily="34" charset="0"/>
                <a:cs typeface="Aparajita" panose="020B0604020202020204" pitchFamily="34" charset="0"/>
              </a:rPr>
              <a:t>1.87, 35.40] (n=1579) compared to placebo, but had no significant effect on lower urinary </a:t>
            </a:r>
            <a:r>
              <a:rPr lang="en-US" dirty="0" smtClean="0">
                <a:latin typeface="Aparajita" panose="020B0604020202020204" pitchFamily="34" charset="0"/>
                <a:cs typeface="Aparajita" panose="020B0604020202020204" pitchFamily="34" charset="0"/>
              </a:rPr>
              <a:t>tract symptoms </a:t>
            </a:r>
            <a:r>
              <a:rPr lang="en-US" dirty="0">
                <a:latin typeface="Aparajita" panose="020B0604020202020204" pitchFamily="34" charset="0"/>
                <a:cs typeface="Aparajita" panose="020B0604020202020204" pitchFamily="34" charset="0"/>
              </a:rPr>
              <a:t>(LUTS).</a:t>
            </a:r>
          </a:p>
        </p:txBody>
      </p:sp>
    </p:spTree>
    <p:extLst>
      <p:ext uri="{BB962C8B-B14F-4D97-AF65-F5344CB8AC3E}">
        <p14:creationId xmlns:p14="http://schemas.microsoft.com/office/powerpoint/2010/main" val="17473738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838200" y="0"/>
            <a:ext cx="10623997" cy="3915178"/>
          </a:xfrm>
          <a:prstGeom prst="rect">
            <a:avLst/>
          </a:prstGeom>
        </p:spPr>
      </p:pic>
      <p:sp>
        <p:nvSpPr>
          <p:cNvPr id="5" name="Rectangle 4"/>
          <p:cNvSpPr/>
          <p:nvPr/>
        </p:nvSpPr>
        <p:spPr>
          <a:xfrm>
            <a:off x="3593206" y="3321276"/>
            <a:ext cx="7547019" cy="1569660"/>
          </a:xfrm>
          <a:prstGeom prst="rect">
            <a:avLst/>
          </a:prstGeom>
        </p:spPr>
        <p:txBody>
          <a:bodyPr wrap="square">
            <a:spAutoFit/>
          </a:bodyPr>
          <a:lstStyle/>
          <a:p>
            <a:pPr algn="r"/>
            <a:endParaRPr lang="en-US" sz="2400" b="1" i="1" u="sng" dirty="0" smtClean="0">
              <a:solidFill>
                <a:srgbClr val="00B0F0"/>
              </a:solidFill>
              <a:latin typeface="Aparajita" panose="020B0604020202020204" pitchFamily="34" charset="0"/>
              <a:cs typeface="Aparajita" panose="020B0604020202020204" pitchFamily="34" charset="0"/>
            </a:endParaRPr>
          </a:p>
          <a:p>
            <a:pPr algn="r"/>
            <a:endParaRPr lang="en-US" sz="2400" b="1" i="1" u="sng" dirty="0">
              <a:solidFill>
                <a:srgbClr val="00B0F0"/>
              </a:solidFill>
              <a:latin typeface="Aparajita" panose="020B0604020202020204" pitchFamily="34" charset="0"/>
              <a:cs typeface="Aparajita" panose="020B0604020202020204" pitchFamily="34" charset="0"/>
            </a:endParaRPr>
          </a:p>
          <a:p>
            <a:pPr algn="r"/>
            <a:endParaRPr lang="en-US" sz="2400" b="1" i="1" u="sng" dirty="0" smtClean="0">
              <a:solidFill>
                <a:srgbClr val="00B0F0"/>
              </a:solidFill>
              <a:latin typeface="Aparajita" panose="020B0604020202020204" pitchFamily="34" charset="0"/>
              <a:cs typeface="Aparajita" panose="020B0604020202020204" pitchFamily="34" charset="0"/>
            </a:endParaRPr>
          </a:p>
          <a:p>
            <a:pPr algn="r"/>
            <a:r>
              <a:rPr lang="en-US" sz="2400" b="1" i="1" u="sng" dirty="0" smtClean="0">
                <a:solidFill>
                  <a:srgbClr val="00B0F0"/>
                </a:solidFill>
                <a:latin typeface="Aparajita" panose="020B0604020202020204" pitchFamily="34" charset="0"/>
                <a:cs typeface="Aparajita" panose="020B0604020202020204" pitchFamily="34" charset="0"/>
              </a:rPr>
              <a:t>Published </a:t>
            </a:r>
            <a:r>
              <a:rPr lang="en-US" sz="2400" b="1" i="1" u="sng" dirty="0">
                <a:solidFill>
                  <a:srgbClr val="00B0F0"/>
                </a:solidFill>
                <a:latin typeface="Aparajita" panose="020B0604020202020204" pitchFamily="34" charset="0"/>
                <a:cs typeface="Aparajita" panose="020B0604020202020204" pitchFamily="34" charset="0"/>
              </a:rPr>
              <a:t>online February 21, 2017 </a:t>
            </a:r>
          </a:p>
        </p:txBody>
      </p:sp>
    </p:spTree>
    <p:extLst>
      <p:ext uri="{BB962C8B-B14F-4D97-AF65-F5344CB8AC3E}">
        <p14:creationId xmlns:p14="http://schemas.microsoft.com/office/powerpoint/2010/main" val="3551853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1">
              <a:lumMod val="60000"/>
              <a:lumOff val="40000"/>
            </a:schemeClr>
          </a:solidFill>
        </p:spPr>
        <p:txBody>
          <a:bodyPr>
            <a:normAutofit/>
          </a:bodyPr>
          <a:lstStyle/>
          <a:p>
            <a:r>
              <a:rPr lang="en-US" dirty="0">
                <a:solidFill>
                  <a:srgbClr val="FF0000"/>
                </a:solidFill>
                <a:latin typeface="Aparajita" panose="020B0604020202020204" pitchFamily="34" charset="0"/>
                <a:cs typeface="Aparajita" panose="020B0604020202020204" pitchFamily="34" charset="0"/>
              </a:rPr>
              <a:t>OBJECTIVE</a:t>
            </a:r>
            <a:r>
              <a:rPr lang="en-US" dirty="0"/>
              <a:t> </a:t>
            </a:r>
            <a:r>
              <a:rPr lang="en-US" dirty="0" smtClean="0"/>
              <a:t>:</a:t>
            </a:r>
            <a:r>
              <a:rPr lang="en-US" dirty="0" smtClean="0">
                <a:latin typeface="Aparajita" panose="020B0604020202020204" pitchFamily="34" charset="0"/>
                <a:cs typeface="Aparajita" panose="020B0604020202020204" pitchFamily="34" charset="0"/>
              </a:rPr>
              <a:t>To </a:t>
            </a:r>
            <a:r>
              <a:rPr lang="en-US" dirty="0">
                <a:latin typeface="Aparajita" panose="020B0604020202020204" pitchFamily="34" charset="0"/>
                <a:cs typeface="Aparajita" panose="020B0604020202020204" pitchFamily="34" charset="0"/>
              </a:rPr>
              <a:t>determine whether testosterone treatment of older men with </a:t>
            </a:r>
            <a:r>
              <a:rPr lang="en-US" dirty="0" smtClean="0">
                <a:latin typeface="Aparajita" panose="020B0604020202020204" pitchFamily="34" charset="0"/>
                <a:cs typeface="Aparajita" panose="020B0604020202020204" pitchFamily="34" charset="0"/>
              </a:rPr>
              <a:t>low testosterone </a:t>
            </a:r>
            <a:r>
              <a:rPr lang="en-US" dirty="0">
                <a:latin typeface="Aparajita" panose="020B0604020202020204" pitchFamily="34" charset="0"/>
                <a:cs typeface="Aparajita" panose="020B0604020202020204" pitchFamily="34" charset="0"/>
              </a:rPr>
              <a:t>increases volumetric </a:t>
            </a:r>
            <a:r>
              <a:rPr lang="en-US" dirty="0" smtClean="0">
                <a:latin typeface="Aparajita" panose="020B0604020202020204" pitchFamily="34" charset="0"/>
                <a:cs typeface="Aparajita" panose="020B0604020202020204" pitchFamily="34" charset="0"/>
              </a:rPr>
              <a:t>BMD </a:t>
            </a:r>
            <a:r>
              <a:rPr lang="en-US" dirty="0">
                <a:latin typeface="Aparajita" panose="020B0604020202020204" pitchFamily="34" charset="0"/>
                <a:cs typeface="Aparajita" panose="020B0604020202020204" pitchFamily="34" charset="0"/>
              </a:rPr>
              <a:t>(</a:t>
            </a:r>
            <a:r>
              <a:rPr lang="en-US" dirty="0" err="1">
                <a:latin typeface="Aparajita" panose="020B0604020202020204" pitchFamily="34" charset="0"/>
                <a:cs typeface="Aparajita" panose="020B0604020202020204" pitchFamily="34" charset="0"/>
              </a:rPr>
              <a:t>vBMD</a:t>
            </a:r>
            <a:r>
              <a:rPr lang="en-US" dirty="0">
                <a:latin typeface="Aparajita" panose="020B0604020202020204" pitchFamily="34" charset="0"/>
                <a:cs typeface="Aparajita" panose="020B0604020202020204" pitchFamily="34" charset="0"/>
              </a:rPr>
              <a:t>) and estimated bone strength</a:t>
            </a:r>
            <a:r>
              <a:rPr lang="en-US" dirty="0" smtClean="0">
                <a:latin typeface="Aparajita" panose="020B0604020202020204" pitchFamily="34" charset="0"/>
                <a:cs typeface="Aparajita" panose="020B0604020202020204" pitchFamily="34" charset="0"/>
              </a:rPr>
              <a:t>.</a:t>
            </a:r>
          </a:p>
          <a:p>
            <a:pPr algn="just"/>
            <a:r>
              <a:rPr lang="en-US" sz="2400" dirty="0">
                <a:solidFill>
                  <a:srgbClr val="FF0000"/>
                </a:solidFill>
                <a:latin typeface="Aparajita" panose="020B0604020202020204" pitchFamily="34" charset="0"/>
                <a:cs typeface="Aparajita" panose="020B0604020202020204" pitchFamily="34" charset="0"/>
              </a:rPr>
              <a:t>DESIGN, SETTING, AND PARTICIPANTS </a:t>
            </a:r>
            <a:r>
              <a:rPr lang="en-US" sz="2400" dirty="0" smtClean="0">
                <a:solidFill>
                  <a:srgbClr val="FF0000"/>
                </a:solidFill>
                <a:latin typeface="Aparajita" panose="020B0604020202020204" pitchFamily="34" charset="0"/>
                <a:cs typeface="Aparajita" panose="020B0604020202020204" pitchFamily="34" charset="0"/>
              </a:rPr>
              <a:t>:</a:t>
            </a:r>
            <a:r>
              <a:rPr lang="en-US" dirty="0" smtClean="0">
                <a:latin typeface="Aparajita" panose="020B0604020202020204" pitchFamily="34" charset="0"/>
                <a:cs typeface="Aparajita" panose="020B0604020202020204" pitchFamily="34" charset="0"/>
              </a:rPr>
              <a:t>Placebo-controlled</a:t>
            </a:r>
            <a:r>
              <a:rPr lang="en-US" dirty="0">
                <a:latin typeface="Aparajita" panose="020B0604020202020204" pitchFamily="34" charset="0"/>
                <a:cs typeface="Aparajita" panose="020B0604020202020204" pitchFamily="34" charset="0"/>
              </a:rPr>
              <a:t>, double-blind trial with </a:t>
            </a:r>
            <a:r>
              <a:rPr lang="en-US" dirty="0" smtClean="0">
                <a:latin typeface="Aparajita" panose="020B0604020202020204" pitchFamily="34" charset="0"/>
                <a:cs typeface="Aparajita" panose="020B0604020202020204" pitchFamily="34" charset="0"/>
              </a:rPr>
              <a:t>treatment allocation </a:t>
            </a:r>
            <a:r>
              <a:rPr lang="en-US" dirty="0">
                <a:latin typeface="Aparajita" panose="020B0604020202020204" pitchFamily="34" charset="0"/>
                <a:cs typeface="Aparajita" panose="020B0604020202020204" pitchFamily="34" charset="0"/>
              </a:rPr>
              <a:t>by minimization at 9 US academic medical centers of men 65 years or older with </a:t>
            </a:r>
            <a:r>
              <a:rPr lang="en-US" dirty="0" smtClean="0">
                <a:latin typeface="Aparajita" panose="020B0604020202020204" pitchFamily="34" charset="0"/>
                <a:cs typeface="Aparajita" panose="020B0604020202020204" pitchFamily="34" charset="0"/>
              </a:rPr>
              <a:t>2 testosterone </a:t>
            </a:r>
            <a:r>
              <a:rPr lang="en-US" dirty="0">
                <a:latin typeface="Aparajita" panose="020B0604020202020204" pitchFamily="34" charset="0"/>
                <a:cs typeface="Aparajita" panose="020B0604020202020204" pitchFamily="34" charset="0"/>
              </a:rPr>
              <a:t>concentrations averaging less than 275 </a:t>
            </a:r>
            <a:r>
              <a:rPr lang="en-US" dirty="0" err="1">
                <a:latin typeface="Aparajita" panose="020B0604020202020204" pitchFamily="34" charset="0"/>
                <a:cs typeface="Aparajita" panose="020B0604020202020204" pitchFamily="34" charset="0"/>
              </a:rPr>
              <a:t>ng</a:t>
            </a:r>
            <a:r>
              <a:rPr lang="en-US" dirty="0">
                <a:latin typeface="Aparajita" panose="020B0604020202020204" pitchFamily="34" charset="0"/>
                <a:cs typeface="Aparajita" panose="020B0604020202020204" pitchFamily="34" charset="0"/>
              </a:rPr>
              <a:t>/L participating in the </a:t>
            </a:r>
            <a:r>
              <a:rPr lang="en-US" dirty="0" smtClean="0">
                <a:latin typeface="Aparajita" panose="020B0604020202020204" pitchFamily="34" charset="0"/>
                <a:cs typeface="Aparajita" panose="020B0604020202020204" pitchFamily="34" charset="0"/>
              </a:rPr>
              <a:t>Testosterone Trials </a:t>
            </a:r>
            <a:r>
              <a:rPr lang="en-US" dirty="0">
                <a:latin typeface="Aparajita" panose="020B0604020202020204" pitchFamily="34" charset="0"/>
                <a:cs typeface="Aparajita" panose="020B0604020202020204" pitchFamily="34" charset="0"/>
              </a:rPr>
              <a:t>from December 2011 to June 2014. The analysis was a modified </a:t>
            </a:r>
            <a:r>
              <a:rPr lang="en-US" dirty="0" smtClean="0">
                <a:latin typeface="Aparajita" panose="020B0604020202020204" pitchFamily="34" charset="0"/>
                <a:cs typeface="Aparajita" panose="020B0604020202020204" pitchFamily="34" charset="0"/>
              </a:rPr>
              <a:t>intent-to-treat comparison </a:t>
            </a:r>
            <a:r>
              <a:rPr lang="en-US" dirty="0">
                <a:latin typeface="Aparajita" panose="020B0604020202020204" pitchFamily="34" charset="0"/>
                <a:cs typeface="Aparajita" panose="020B0604020202020204" pitchFamily="34" charset="0"/>
              </a:rPr>
              <a:t>of treatment groups by multivariable linear regression adjusted for </a:t>
            </a:r>
            <a:r>
              <a:rPr lang="en-US" dirty="0" smtClean="0">
                <a:latin typeface="Aparajita" panose="020B0604020202020204" pitchFamily="34" charset="0"/>
                <a:cs typeface="Aparajita" panose="020B0604020202020204" pitchFamily="34" charset="0"/>
              </a:rPr>
              <a:t>balancing factors </a:t>
            </a:r>
            <a:r>
              <a:rPr lang="en-US" dirty="0">
                <a:latin typeface="Aparajita" panose="020B0604020202020204" pitchFamily="34" charset="0"/>
                <a:cs typeface="Aparajita" panose="020B0604020202020204" pitchFamily="34" charset="0"/>
              </a:rPr>
              <a:t>as required by minimization</a:t>
            </a:r>
            <a:r>
              <a:rPr lang="en-US" dirty="0" smtClean="0">
                <a:latin typeface="Aparajita" panose="020B0604020202020204" pitchFamily="34" charset="0"/>
                <a:cs typeface="Aparajita" panose="020B0604020202020204" pitchFamily="34" charset="0"/>
              </a:rPr>
              <a:t>.</a:t>
            </a:r>
          </a:p>
          <a:p>
            <a:r>
              <a:rPr lang="en-US" sz="2400" dirty="0">
                <a:solidFill>
                  <a:srgbClr val="FF0000"/>
                </a:solidFill>
                <a:latin typeface="Aparajita" panose="020B0604020202020204" pitchFamily="34" charset="0"/>
                <a:cs typeface="Aparajita" panose="020B0604020202020204" pitchFamily="34" charset="0"/>
              </a:rPr>
              <a:t>INTERVENTIONS </a:t>
            </a:r>
            <a:r>
              <a:rPr lang="en-US" sz="2400" dirty="0" smtClean="0">
                <a:solidFill>
                  <a:srgbClr val="FF0000"/>
                </a:solidFill>
                <a:latin typeface="Aparajita" panose="020B0604020202020204" pitchFamily="34" charset="0"/>
                <a:cs typeface="Aparajita" panose="020B0604020202020204" pitchFamily="34" charset="0"/>
              </a:rPr>
              <a:t>:</a:t>
            </a:r>
            <a:r>
              <a:rPr lang="en-US" dirty="0" smtClean="0">
                <a:latin typeface="Aparajita" panose="020B0604020202020204" pitchFamily="34" charset="0"/>
                <a:cs typeface="Aparajita" panose="020B0604020202020204" pitchFamily="34" charset="0"/>
              </a:rPr>
              <a:t>Testosterone </a:t>
            </a:r>
            <a:r>
              <a:rPr lang="en-US" dirty="0">
                <a:latin typeface="Aparajita" panose="020B0604020202020204" pitchFamily="34" charset="0"/>
                <a:cs typeface="Aparajita" panose="020B0604020202020204" pitchFamily="34" charset="0"/>
              </a:rPr>
              <a:t>gel, adjusted to maintain the testosterone level within </a:t>
            </a:r>
            <a:r>
              <a:rPr lang="en-US" dirty="0" smtClean="0">
                <a:latin typeface="Aparajita" panose="020B0604020202020204" pitchFamily="34" charset="0"/>
                <a:cs typeface="Aparajita" panose="020B0604020202020204" pitchFamily="34" charset="0"/>
              </a:rPr>
              <a:t>the normal </a:t>
            </a:r>
            <a:r>
              <a:rPr lang="en-US" dirty="0">
                <a:latin typeface="Aparajita" panose="020B0604020202020204" pitchFamily="34" charset="0"/>
                <a:cs typeface="Aparajita" panose="020B0604020202020204" pitchFamily="34" charset="0"/>
              </a:rPr>
              <a:t>range for young men, or placebo gel for 1 year.</a:t>
            </a:r>
          </a:p>
        </p:txBody>
      </p:sp>
    </p:spTree>
    <p:extLst>
      <p:ext uri="{BB962C8B-B14F-4D97-AF65-F5344CB8AC3E}">
        <p14:creationId xmlns:p14="http://schemas.microsoft.com/office/powerpoint/2010/main" val="933900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1">
              <a:lumMod val="50000"/>
            </a:schemeClr>
          </a:solidFill>
        </p:spPr>
        <p:txBody>
          <a:bodyPr/>
          <a:lstStyle/>
          <a:p>
            <a:pPr algn="just"/>
            <a:r>
              <a:rPr lang="en-US" dirty="0">
                <a:solidFill>
                  <a:schemeClr val="bg1"/>
                </a:solidFill>
                <a:latin typeface="Aparajita" panose="020B0604020202020204" pitchFamily="34" charset="0"/>
                <a:cs typeface="Aparajita" panose="020B0604020202020204" pitchFamily="34" charset="0"/>
              </a:rPr>
              <a:t>Men with symptoms potentially consistent with </a:t>
            </a:r>
            <a:r>
              <a:rPr lang="en-US" dirty="0" err="1" smtClean="0">
                <a:solidFill>
                  <a:schemeClr val="bg1"/>
                </a:solidFill>
                <a:latin typeface="Aparajita" panose="020B0604020202020204" pitchFamily="34" charset="0"/>
                <a:cs typeface="Aparajita" panose="020B0604020202020204" pitchFamily="34" charset="0"/>
              </a:rPr>
              <a:t>hypogonadism</a:t>
            </a:r>
            <a:r>
              <a:rPr lang="en-US" dirty="0">
                <a:solidFill>
                  <a:schemeClr val="bg1"/>
                </a:solidFill>
                <a:latin typeface="Aparajita" panose="020B0604020202020204" pitchFamily="34" charset="0"/>
                <a:cs typeface="Aparajita" panose="020B0604020202020204" pitchFamily="34" charset="0"/>
              </a:rPr>
              <a:t> </a:t>
            </a:r>
            <a:r>
              <a:rPr lang="en-US" dirty="0" smtClean="0">
                <a:solidFill>
                  <a:schemeClr val="bg1"/>
                </a:solidFill>
                <a:latin typeface="Aparajita" panose="020B0604020202020204" pitchFamily="34" charset="0"/>
                <a:cs typeface="Aparajita" panose="020B0604020202020204" pitchFamily="34" charset="0"/>
              </a:rPr>
              <a:t>are </a:t>
            </a:r>
            <a:r>
              <a:rPr lang="en-US" dirty="0">
                <a:solidFill>
                  <a:schemeClr val="bg1"/>
                </a:solidFill>
                <a:latin typeface="Aparajita" panose="020B0604020202020204" pitchFamily="34" charset="0"/>
                <a:cs typeface="Aparajita" panose="020B0604020202020204" pitchFamily="34" charset="0"/>
              </a:rPr>
              <a:t>frequently encountered in clinical practice. The clinical </a:t>
            </a:r>
            <a:r>
              <a:rPr lang="en-US" dirty="0" smtClean="0">
                <a:solidFill>
                  <a:schemeClr val="bg1"/>
                </a:solidFill>
                <a:latin typeface="Aparajita" panose="020B0604020202020204" pitchFamily="34" charset="0"/>
                <a:cs typeface="Aparajita" panose="020B0604020202020204" pitchFamily="34" charset="0"/>
              </a:rPr>
              <a:t>features associated </a:t>
            </a:r>
            <a:r>
              <a:rPr lang="en-US" dirty="0">
                <a:solidFill>
                  <a:schemeClr val="bg1"/>
                </a:solidFill>
                <a:latin typeface="Aparajita" panose="020B0604020202020204" pitchFamily="34" charset="0"/>
                <a:cs typeface="Aparajita" panose="020B0604020202020204" pitchFamily="34" charset="0"/>
              </a:rPr>
              <a:t>with true male </a:t>
            </a:r>
            <a:r>
              <a:rPr lang="en-US" dirty="0" err="1">
                <a:solidFill>
                  <a:schemeClr val="bg1"/>
                </a:solidFill>
                <a:latin typeface="Aparajita" panose="020B0604020202020204" pitchFamily="34" charset="0"/>
                <a:cs typeface="Aparajita" panose="020B0604020202020204" pitchFamily="34" charset="0"/>
              </a:rPr>
              <a:t>hypogonadism</a:t>
            </a:r>
            <a:r>
              <a:rPr lang="en-US" dirty="0">
                <a:solidFill>
                  <a:schemeClr val="bg1"/>
                </a:solidFill>
                <a:latin typeface="Aparajita" panose="020B0604020202020204" pitchFamily="34" charset="0"/>
                <a:cs typeface="Aparajita" panose="020B0604020202020204" pitchFamily="34" charset="0"/>
              </a:rPr>
              <a:t> are </a:t>
            </a:r>
            <a:r>
              <a:rPr lang="en-US" dirty="0" smtClean="0">
                <a:solidFill>
                  <a:schemeClr val="bg1"/>
                </a:solidFill>
                <a:latin typeface="Aparajita" panose="020B0604020202020204" pitchFamily="34" charset="0"/>
                <a:cs typeface="Aparajita" panose="020B0604020202020204" pitchFamily="34" charset="0"/>
              </a:rPr>
              <a:t>nonspecific. In contrast, testosterone </a:t>
            </a:r>
            <a:r>
              <a:rPr lang="en-US" dirty="0">
                <a:solidFill>
                  <a:schemeClr val="bg1"/>
                </a:solidFill>
                <a:latin typeface="Aparajita" panose="020B0604020202020204" pitchFamily="34" charset="0"/>
                <a:cs typeface="Aparajita" panose="020B0604020202020204" pitchFamily="34" charset="0"/>
              </a:rPr>
              <a:t>treatment for middle-aged and older men </a:t>
            </a:r>
            <a:r>
              <a:rPr lang="en-US" dirty="0" smtClean="0">
                <a:solidFill>
                  <a:schemeClr val="bg1"/>
                </a:solidFill>
                <a:latin typeface="Aparajita" panose="020B0604020202020204" pitchFamily="34" charset="0"/>
                <a:cs typeface="Aparajita" panose="020B0604020202020204" pitchFamily="34" charset="0"/>
              </a:rPr>
              <a:t>with functional </a:t>
            </a:r>
            <a:r>
              <a:rPr lang="en-US" dirty="0">
                <a:solidFill>
                  <a:schemeClr val="bg1"/>
                </a:solidFill>
                <a:latin typeface="Aparajita" panose="020B0604020202020204" pitchFamily="34" charset="0"/>
                <a:cs typeface="Aparajita" panose="020B0604020202020204" pitchFamily="34" charset="0"/>
              </a:rPr>
              <a:t>decline, even for those with clearly low serum </a:t>
            </a:r>
            <a:r>
              <a:rPr lang="en-US" dirty="0" smtClean="0">
                <a:solidFill>
                  <a:schemeClr val="bg1"/>
                </a:solidFill>
                <a:latin typeface="Aparajita" panose="020B0604020202020204" pitchFamily="34" charset="0"/>
                <a:cs typeface="Aparajita" panose="020B0604020202020204" pitchFamily="34" charset="0"/>
              </a:rPr>
              <a:t>testosterone levels</a:t>
            </a:r>
            <a:r>
              <a:rPr lang="en-US" dirty="0">
                <a:solidFill>
                  <a:schemeClr val="bg1"/>
                </a:solidFill>
                <a:latin typeface="Aparajita" panose="020B0604020202020204" pitchFamily="34" charset="0"/>
                <a:cs typeface="Aparajita" panose="020B0604020202020204" pitchFamily="34" charset="0"/>
              </a:rPr>
              <a:t>, offers modest and inconsistent benefit</a:t>
            </a:r>
            <a:r>
              <a:rPr lang="en-US" dirty="0" smtClean="0">
                <a:solidFill>
                  <a:schemeClr val="bg1"/>
                </a:solidFill>
                <a:latin typeface="Aparajita" panose="020B0604020202020204" pitchFamily="34" charset="0"/>
                <a:cs typeface="Aparajita" panose="020B0604020202020204" pitchFamily="34" charset="0"/>
              </a:rPr>
              <a:t>.</a:t>
            </a:r>
          </a:p>
          <a:p>
            <a:pPr marL="0" indent="0" algn="just">
              <a:buNone/>
            </a:pPr>
            <a:endParaRPr lang="en-US" dirty="0" smtClean="0">
              <a:solidFill>
                <a:schemeClr val="bg1"/>
              </a:solidFill>
              <a:latin typeface="Aparajita" panose="020B0604020202020204" pitchFamily="34" charset="0"/>
              <a:cs typeface="Aparajita" panose="020B0604020202020204" pitchFamily="34" charset="0"/>
            </a:endParaRPr>
          </a:p>
          <a:p>
            <a:pPr algn="just"/>
            <a:r>
              <a:rPr lang="en-US" dirty="0">
                <a:solidFill>
                  <a:schemeClr val="bg1"/>
                </a:solidFill>
                <a:latin typeface="Aparajita" panose="020B0604020202020204" pitchFamily="34" charset="0"/>
                <a:cs typeface="Aparajita" panose="020B0604020202020204" pitchFamily="34" charset="0"/>
              </a:rPr>
              <a:t>This guideline aims to educate </a:t>
            </a:r>
            <a:r>
              <a:rPr lang="en-US" dirty="0" smtClean="0">
                <a:solidFill>
                  <a:schemeClr val="bg1"/>
                </a:solidFill>
                <a:latin typeface="Aparajita" panose="020B0604020202020204" pitchFamily="34" charset="0"/>
                <a:cs typeface="Aparajita" panose="020B0604020202020204" pitchFamily="34" charset="0"/>
              </a:rPr>
              <a:t>clinicians and </a:t>
            </a:r>
            <a:r>
              <a:rPr lang="en-US" dirty="0">
                <a:solidFill>
                  <a:schemeClr val="bg1"/>
                </a:solidFill>
                <a:latin typeface="Aparajita" panose="020B0604020202020204" pitchFamily="34" charset="0"/>
                <a:cs typeface="Aparajita" panose="020B0604020202020204" pitchFamily="34" charset="0"/>
              </a:rPr>
              <a:t>patients on the appropriate diagnosis and </a:t>
            </a:r>
            <a:r>
              <a:rPr lang="en-US" dirty="0" smtClean="0">
                <a:solidFill>
                  <a:schemeClr val="bg1"/>
                </a:solidFill>
                <a:latin typeface="Aparajita" panose="020B0604020202020204" pitchFamily="34" charset="0"/>
                <a:cs typeface="Aparajita" panose="020B0604020202020204" pitchFamily="34" charset="0"/>
              </a:rPr>
              <a:t>treatment of </a:t>
            </a:r>
            <a:r>
              <a:rPr lang="en-US" dirty="0">
                <a:solidFill>
                  <a:schemeClr val="bg1"/>
                </a:solidFill>
                <a:latin typeface="Aparajita" panose="020B0604020202020204" pitchFamily="34" charset="0"/>
                <a:cs typeface="Aparajita" panose="020B0604020202020204" pitchFamily="34" charset="0"/>
              </a:rPr>
              <a:t>true </a:t>
            </a:r>
            <a:r>
              <a:rPr lang="en-US" dirty="0" err="1">
                <a:solidFill>
                  <a:schemeClr val="bg1"/>
                </a:solidFill>
                <a:latin typeface="Aparajita" panose="020B0604020202020204" pitchFamily="34" charset="0"/>
                <a:cs typeface="Aparajita" panose="020B0604020202020204" pitchFamily="34" charset="0"/>
              </a:rPr>
              <a:t>hypogonadism</a:t>
            </a:r>
            <a:r>
              <a:rPr lang="en-US" dirty="0">
                <a:solidFill>
                  <a:schemeClr val="bg1"/>
                </a:solidFill>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val="41373493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1">
              <a:lumMod val="60000"/>
              <a:lumOff val="40000"/>
            </a:schemeClr>
          </a:solidFill>
        </p:spPr>
        <p:txBody>
          <a:bodyPr>
            <a:normAutofit/>
          </a:bodyPr>
          <a:lstStyle/>
          <a:p>
            <a:pPr algn="just"/>
            <a:r>
              <a:rPr lang="en-US" dirty="0" smtClean="0">
                <a:solidFill>
                  <a:srgbClr val="FF0000"/>
                </a:solidFill>
                <a:latin typeface="Aparajita" panose="020B0604020202020204" pitchFamily="34" charset="0"/>
                <a:cs typeface="Aparajita" panose="020B0604020202020204" pitchFamily="34" charset="0"/>
              </a:rPr>
              <a:t>RESULTS:</a:t>
            </a:r>
            <a:r>
              <a:rPr lang="en-US" dirty="0" smtClean="0"/>
              <a:t> </a:t>
            </a:r>
            <a:r>
              <a:rPr lang="en-US" dirty="0">
                <a:latin typeface="Aparajita" panose="020B0604020202020204" pitchFamily="34" charset="0"/>
                <a:cs typeface="Aparajita" panose="020B0604020202020204" pitchFamily="34" charset="0"/>
              </a:rPr>
              <a:t>There were 211 participants (mean [SD] age, 72.3 [5.9] years; 86%white; mean [</a:t>
            </a:r>
            <a:r>
              <a:rPr lang="en-US" dirty="0" smtClean="0">
                <a:latin typeface="Aparajita" panose="020B0604020202020204" pitchFamily="34" charset="0"/>
                <a:cs typeface="Aparajita" panose="020B0604020202020204" pitchFamily="34" charset="0"/>
              </a:rPr>
              <a:t>SD] body </a:t>
            </a:r>
            <a:r>
              <a:rPr lang="en-US" dirty="0">
                <a:latin typeface="Aparajita" panose="020B0604020202020204" pitchFamily="34" charset="0"/>
                <a:cs typeface="Aparajita" panose="020B0604020202020204" pitchFamily="34" charset="0"/>
              </a:rPr>
              <a:t>mass index, 31.2 [3.4]). Testosterone treatment was associated with </a:t>
            </a:r>
            <a:r>
              <a:rPr lang="en-US" dirty="0" smtClean="0">
                <a:latin typeface="Aparajita" panose="020B0604020202020204" pitchFamily="34" charset="0"/>
                <a:cs typeface="Aparajita" panose="020B0604020202020204" pitchFamily="34" charset="0"/>
              </a:rPr>
              <a:t>significantly greater </a:t>
            </a:r>
            <a:r>
              <a:rPr lang="en-US" dirty="0">
                <a:latin typeface="Aparajita" panose="020B0604020202020204" pitchFamily="34" charset="0"/>
                <a:cs typeface="Aparajita" panose="020B0604020202020204" pitchFamily="34" charset="0"/>
              </a:rPr>
              <a:t>increases than placebo in mean spine trabecular </a:t>
            </a:r>
            <a:r>
              <a:rPr lang="en-US" dirty="0" err="1">
                <a:latin typeface="Aparajita" panose="020B0604020202020204" pitchFamily="34" charset="0"/>
                <a:cs typeface="Aparajita" panose="020B0604020202020204" pitchFamily="34" charset="0"/>
              </a:rPr>
              <a:t>vBMD</a:t>
            </a:r>
            <a:r>
              <a:rPr lang="en-US" dirty="0">
                <a:latin typeface="Aparajita" panose="020B0604020202020204" pitchFamily="34" charset="0"/>
                <a:cs typeface="Aparajita" panose="020B0604020202020204" pitchFamily="34" charset="0"/>
              </a:rPr>
              <a:t> (7.5%; 95%CI, 4.8%to </a:t>
            </a:r>
            <a:r>
              <a:rPr lang="en-US" dirty="0" smtClean="0">
                <a:latin typeface="Aparajita" panose="020B0604020202020204" pitchFamily="34" charset="0"/>
                <a:cs typeface="Aparajita" panose="020B0604020202020204" pitchFamily="34" charset="0"/>
              </a:rPr>
              <a:t>10.3% </a:t>
            </a:r>
            <a:r>
              <a:rPr lang="en-US" dirty="0" err="1" smtClean="0">
                <a:latin typeface="Aparajita" panose="020B0604020202020204" pitchFamily="34" charset="0"/>
                <a:cs typeface="Aparajita" panose="020B0604020202020204" pitchFamily="34" charset="0"/>
              </a:rPr>
              <a:t>vs</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0.8%; 95%CI, −1.9%to 3.4%; treatment effect, 6.8%; 95%CI, 4.8%-8.7%; </a:t>
            </a:r>
            <a:r>
              <a:rPr lang="en-US" i="1" dirty="0">
                <a:latin typeface="Aparajita" panose="020B0604020202020204" pitchFamily="34" charset="0"/>
                <a:cs typeface="Aparajita" panose="020B0604020202020204" pitchFamily="34" charset="0"/>
              </a:rPr>
              <a:t>P </a:t>
            </a:r>
            <a:r>
              <a:rPr lang="en-US" dirty="0">
                <a:latin typeface="Aparajita" panose="020B0604020202020204" pitchFamily="34" charset="0"/>
                <a:cs typeface="Aparajita" panose="020B0604020202020204" pitchFamily="34" charset="0"/>
              </a:rPr>
              <a:t>&lt; .001</a:t>
            </a:r>
            <a:r>
              <a:rPr lang="en-US" dirty="0" smtClean="0">
                <a:latin typeface="Aparajita" panose="020B0604020202020204" pitchFamily="34" charset="0"/>
                <a:cs typeface="Aparajita" panose="020B0604020202020204" pitchFamily="34" charset="0"/>
              </a:rPr>
              <a:t>), spine </a:t>
            </a:r>
            <a:r>
              <a:rPr lang="en-US" dirty="0">
                <a:latin typeface="Aparajita" panose="020B0604020202020204" pitchFamily="34" charset="0"/>
                <a:cs typeface="Aparajita" panose="020B0604020202020204" pitchFamily="34" charset="0"/>
              </a:rPr>
              <a:t>peripheral </a:t>
            </a:r>
            <a:r>
              <a:rPr lang="en-US" dirty="0" err="1">
                <a:latin typeface="Aparajita" panose="020B0604020202020204" pitchFamily="34" charset="0"/>
                <a:cs typeface="Aparajita" panose="020B0604020202020204" pitchFamily="34" charset="0"/>
              </a:rPr>
              <a:t>vBMD</a:t>
            </a:r>
            <a:r>
              <a:rPr lang="en-US" dirty="0">
                <a:latin typeface="Aparajita" panose="020B0604020202020204" pitchFamily="34" charset="0"/>
                <a:cs typeface="Aparajita" panose="020B0604020202020204" pitchFamily="34" charset="0"/>
              </a:rPr>
              <a:t>, hip trabecular and peripheral </a:t>
            </a:r>
            <a:r>
              <a:rPr lang="en-US" dirty="0" err="1">
                <a:latin typeface="Aparajita" panose="020B0604020202020204" pitchFamily="34" charset="0"/>
                <a:cs typeface="Aparajita" panose="020B0604020202020204" pitchFamily="34" charset="0"/>
              </a:rPr>
              <a:t>vBMD</a:t>
            </a:r>
            <a:r>
              <a:rPr lang="en-US" dirty="0">
                <a:latin typeface="Aparajita" panose="020B0604020202020204" pitchFamily="34" charset="0"/>
                <a:cs typeface="Aparajita" panose="020B0604020202020204" pitchFamily="34" charset="0"/>
              </a:rPr>
              <a:t>, and mean estimated strength </a:t>
            </a:r>
            <a:r>
              <a:rPr lang="en-US" dirty="0" smtClean="0">
                <a:latin typeface="Aparajita" panose="020B0604020202020204" pitchFamily="34" charset="0"/>
                <a:cs typeface="Aparajita" panose="020B0604020202020204" pitchFamily="34" charset="0"/>
              </a:rPr>
              <a:t>of </a:t>
            </a:r>
            <a:r>
              <a:rPr lang="it-IT" dirty="0" smtClean="0">
                <a:latin typeface="Aparajita" panose="020B0604020202020204" pitchFamily="34" charset="0"/>
                <a:cs typeface="Aparajita" panose="020B0604020202020204" pitchFamily="34" charset="0"/>
              </a:rPr>
              <a:t>spine </a:t>
            </a:r>
            <a:r>
              <a:rPr lang="it-IT" dirty="0">
                <a:latin typeface="Aparajita" panose="020B0604020202020204" pitchFamily="34" charset="0"/>
                <a:cs typeface="Aparajita" panose="020B0604020202020204" pitchFamily="34" charset="0"/>
              </a:rPr>
              <a:t>trabecular bone (10.8%; 95%CI, 7.4%to 14.3%vs 2.4%; 95%CI, −1.0%to 5.7</a:t>
            </a:r>
            <a:r>
              <a:rPr lang="it-IT" dirty="0" smtClean="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treatment </a:t>
            </a:r>
            <a:r>
              <a:rPr lang="en-US" dirty="0">
                <a:latin typeface="Aparajita" panose="020B0604020202020204" pitchFamily="34" charset="0"/>
                <a:cs typeface="Aparajita" panose="020B0604020202020204" pitchFamily="34" charset="0"/>
              </a:rPr>
              <a:t>effect, 8.5%; 95%CI, 6.0%-10.9%; </a:t>
            </a:r>
            <a:r>
              <a:rPr lang="en-US" i="1" dirty="0">
                <a:latin typeface="Aparajita" panose="020B0604020202020204" pitchFamily="34" charset="0"/>
                <a:cs typeface="Aparajita" panose="020B0604020202020204" pitchFamily="34" charset="0"/>
              </a:rPr>
              <a:t>P</a:t>
            </a:r>
            <a:r>
              <a:rPr lang="en-US" dirty="0">
                <a:latin typeface="Aparajita" panose="020B0604020202020204" pitchFamily="34" charset="0"/>
                <a:cs typeface="Aparajita" panose="020B0604020202020204" pitchFamily="34" charset="0"/>
              </a:rPr>
              <a:t>&lt; .001), spine peripheral bone, and </a:t>
            </a:r>
            <a:r>
              <a:rPr lang="en-US" dirty="0" smtClean="0">
                <a:latin typeface="Aparajita" panose="020B0604020202020204" pitchFamily="34" charset="0"/>
                <a:cs typeface="Aparajita" panose="020B0604020202020204" pitchFamily="34" charset="0"/>
              </a:rPr>
              <a:t>hip trabecular </a:t>
            </a:r>
            <a:r>
              <a:rPr lang="en-US" dirty="0">
                <a:latin typeface="Aparajita" panose="020B0604020202020204" pitchFamily="34" charset="0"/>
                <a:cs typeface="Aparajita" panose="020B0604020202020204" pitchFamily="34" charset="0"/>
              </a:rPr>
              <a:t>and peripheral bone. The estimated strength increases were greater in </a:t>
            </a:r>
            <a:r>
              <a:rPr lang="en-US" dirty="0" smtClean="0">
                <a:latin typeface="Aparajita" panose="020B0604020202020204" pitchFamily="34" charset="0"/>
                <a:cs typeface="Aparajita" panose="020B0604020202020204" pitchFamily="34" charset="0"/>
              </a:rPr>
              <a:t>trabecular than </a:t>
            </a:r>
            <a:r>
              <a:rPr lang="en-US" dirty="0">
                <a:latin typeface="Aparajita" panose="020B0604020202020204" pitchFamily="34" charset="0"/>
                <a:cs typeface="Aparajita" panose="020B0604020202020204" pitchFamily="34" charset="0"/>
              </a:rPr>
              <a:t>peripheral bone and greater in the spine than hip. Testosterone treatment </a:t>
            </a:r>
            <a:r>
              <a:rPr lang="en-US" dirty="0" smtClean="0">
                <a:latin typeface="Aparajita" panose="020B0604020202020204" pitchFamily="34" charset="0"/>
                <a:cs typeface="Aparajita" panose="020B0604020202020204" pitchFamily="34" charset="0"/>
              </a:rPr>
              <a:t>increased spine </a:t>
            </a:r>
            <a:r>
              <a:rPr lang="en-US" dirty="0">
                <a:latin typeface="Aparajita" panose="020B0604020202020204" pitchFamily="34" charset="0"/>
                <a:cs typeface="Aparajita" panose="020B0604020202020204" pitchFamily="34" charset="0"/>
              </a:rPr>
              <a:t>areal BMD but less than </a:t>
            </a:r>
            <a:r>
              <a:rPr lang="en-US" dirty="0" err="1">
                <a:latin typeface="Aparajita" panose="020B0604020202020204" pitchFamily="34" charset="0"/>
                <a:cs typeface="Aparajita" panose="020B0604020202020204" pitchFamily="34" charset="0"/>
              </a:rPr>
              <a:t>vBMD</a:t>
            </a:r>
            <a:r>
              <a:rPr lang="en-US" dirty="0">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val="38475180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246055" y="365124"/>
            <a:ext cx="5683348" cy="5740253"/>
          </a:xfrm>
          <a:prstGeom prst="rect">
            <a:avLst/>
          </a:prstGeom>
          <a:ln w="41275">
            <a:solidFill>
              <a:schemeClr val="accent1"/>
            </a:solidFill>
          </a:ln>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695460" y="463639"/>
            <a:ext cx="5254579" cy="5641738"/>
          </a:xfrm>
          <a:prstGeom prst="rect">
            <a:avLst/>
          </a:prstGeom>
          <a:ln w="41275">
            <a:solidFill>
              <a:schemeClr val="accent1"/>
            </a:solidFill>
          </a:ln>
        </p:spPr>
      </p:pic>
    </p:spTree>
    <p:extLst>
      <p:ext uri="{BB962C8B-B14F-4D97-AF65-F5344CB8AC3E}">
        <p14:creationId xmlns:p14="http://schemas.microsoft.com/office/powerpoint/2010/main" val="19673573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457071" y="365125"/>
            <a:ext cx="5219114" cy="5811838"/>
          </a:xfrm>
          <a:prstGeom prst="rect">
            <a:avLst/>
          </a:prstGeom>
          <a:ln w="44450">
            <a:solidFill>
              <a:schemeClr val="accent1"/>
            </a:solidFill>
          </a:ln>
        </p:spPr>
      </p:pic>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a:stretch>
            <a:fillRect/>
          </a:stretch>
        </p:blipFill>
        <p:spPr>
          <a:xfrm>
            <a:off x="838201" y="365125"/>
            <a:ext cx="5323448" cy="5811838"/>
          </a:xfrm>
          <a:prstGeom prst="rect">
            <a:avLst/>
          </a:prstGeom>
          <a:ln w="44450">
            <a:solidFill>
              <a:schemeClr val="accent1"/>
            </a:solidFill>
          </a:ln>
        </p:spPr>
      </p:pic>
    </p:spTree>
    <p:extLst>
      <p:ext uri="{BB962C8B-B14F-4D97-AF65-F5344CB8AC3E}">
        <p14:creationId xmlns:p14="http://schemas.microsoft.com/office/powerpoint/2010/main" val="549671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1">
              <a:lumMod val="40000"/>
              <a:lumOff val="60000"/>
            </a:schemeClr>
          </a:solidFill>
        </p:spPr>
        <p:txBody>
          <a:bodyPr>
            <a:normAutofit/>
          </a:bodyPr>
          <a:lstStyle/>
          <a:p>
            <a:pPr marL="0" indent="0" algn="just">
              <a:buNone/>
            </a:pPr>
            <a:r>
              <a:rPr lang="en-US" dirty="0" smtClean="0">
                <a:latin typeface="Aparajita" panose="020B0604020202020204" pitchFamily="34" charset="0"/>
                <a:cs typeface="Aparajita" panose="020B0604020202020204" pitchFamily="34" charset="0"/>
              </a:rPr>
              <a:t> </a:t>
            </a:r>
            <a:r>
              <a:rPr lang="en-US" sz="4400" dirty="0">
                <a:latin typeface="Aparajita" panose="020B0604020202020204" pitchFamily="34" charset="0"/>
                <a:cs typeface="Aparajita" panose="020B0604020202020204" pitchFamily="34" charset="0"/>
              </a:rPr>
              <a:t>T therapy in healthy </a:t>
            </a:r>
            <a:r>
              <a:rPr lang="en-US" sz="4400" dirty="0" err="1" smtClean="0">
                <a:latin typeface="Aparajita" panose="020B0604020202020204" pitchFamily="34" charset="0"/>
                <a:cs typeface="Aparajita" panose="020B0604020202020204" pitchFamily="34" charset="0"/>
              </a:rPr>
              <a:t>hypogonadal</a:t>
            </a:r>
            <a:r>
              <a:rPr lang="en-US" sz="4400" dirty="0">
                <a:latin typeface="Aparajita" panose="020B0604020202020204" pitchFamily="34" charset="0"/>
                <a:cs typeface="Aparajita" panose="020B0604020202020204" pitchFamily="34" charset="0"/>
              </a:rPr>
              <a:t> </a:t>
            </a:r>
            <a:r>
              <a:rPr lang="en-US" sz="4400" dirty="0" smtClean="0">
                <a:latin typeface="Aparajita" panose="020B0604020202020204" pitchFamily="34" charset="0"/>
                <a:cs typeface="Aparajita" panose="020B0604020202020204" pitchFamily="34" charset="0"/>
              </a:rPr>
              <a:t>men </a:t>
            </a:r>
            <a:r>
              <a:rPr lang="en-US" sz="4400" dirty="0">
                <a:latin typeface="Aparajita" panose="020B0604020202020204" pitchFamily="34" charset="0"/>
                <a:cs typeface="Aparajita" panose="020B0604020202020204" pitchFamily="34" charset="0"/>
              </a:rPr>
              <a:t>increases areal and volumetric vertebral and </a:t>
            </a:r>
            <a:r>
              <a:rPr lang="en-US" sz="4400" dirty="0" smtClean="0">
                <a:latin typeface="Aparajita" panose="020B0604020202020204" pitchFamily="34" charset="0"/>
                <a:cs typeface="Aparajita" panose="020B0604020202020204" pitchFamily="34" charset="0"/>
              </a:rPr>
              <a:t>femoral BMD </a:t>
            </a:r>
            <a:r>
              <a:rPr lang="en-US" sz="4400" dirty="0">
                <a:latin typeface="Aparajita" panose="020B0604020202020204" pitchFamily="34" charset="0"/>
                <a:cs typeface="Aparajita" panose="020B0604020202020204" pitchFamily="34" charset="0"/>
              </a:rPr>
              <a:t>and vertebral and femoral bone strength </a:t>
            </a:r>
            <a:r>
              <a:rPr lang="en-US" sz="4400" dirty="0" smtClean="0">
                <a:latin typeface="Aparajita" panose="020B0604020202020204" pitchFamily="34" charset="0"/>
                <a:cs typeface="Aparajita" panose="020B0604020202020204" pitchFamily="34" charset="0"/>
              </a:rPr>
              <a:t>,</a:t>
            </a:r>
            <a:r>
              <a:rPr lang="en-US" sz="4400" dirty="0">
                <a:latin typeface="Aparajita" panose="020B0604020202020204" pitchFamily="34" charset="0"/>
                <a:cs typeface="Aparajita" panose="020B0604020202020204" pitchFamily="34" charset="0"/>
              </a:rPr>
              <a:t> </a:t>
            </a:r>
            <a:r>
              <a:rPr lang="en-US" sz="4400" dirty="0" smtClean="0">
                <a:latin typeface="Aparajita" panose="020B0604020202020204" pitchFamily="34" charset="0"/>
                <a:cs typeface="Aparajita" panose="020B0604020202020204" pitchFamily="34" charset="0"/>
              </a:rPr>
              <a:t>but </a:t>
            </a:r>
            <a:r>
              <a:rPr lang="en-US" sz="4400" dirty="0">
                <a:latin typeface="Aparajita" panose="020B0604020202020204" pitchFamily="34" charset="0"/>
                <a:cs typeface="Aparajita" panose="020B0604020202020204" pitchFamily="34" charset="0"/>
              </a:rPr>
              <a:t>there are no studies on the effects of T on fracture </a:t>
            </a:r>
            <a:r>
              <a:rPr lang="en-US" sz="4400" dirty="0" smtClean="0">
                <a:latin typeface="Aparajita" panose="020B0604020202020204" pitchFamily="34" charset="0"/>
                <a:cs typeface="Aparajita" panose="020B0604020202020204" pitchFamily="34" charset="0"/>
              </a:rPr>
              <a:t>risk. T </a:t>
            </a:r>
            <a:r>
              <a:rPr lang="en-US" sz="4400" dirty="0">
                <a:latin typeface="Aparajita" panose="020B0604020202020204" pitchFamily="34" charset="0"/>
                <a:cs typeface="Aparajita" panose="020B0604020202020204" pitchFamily="34" charset="0"/>
              </a:rPr>
              <a:t>is not an </a:t>
            </a:r>
            <a:r>
              <a:rPr lang="en-US" sz="4400" dirty="0" smtClean="0">
                <a:latin typeface="Aparajita" panose="020B0604020202020204" pitchFamily="34" charset="0"/>
                <a:cs typeface="Aparajita" panose="020B0604020202020204" pitchFamily="34" charset="0"/>
              </a:rPr>
              <a:t>     approved </a:t>
            </a:r>
            <a:r>
              <a:rPr lang="en-US" sz="4400" dirty="0">
                <a:latin typeface="Aparajita" panose="020B0604020202020204" pitchFamily="34" charset="0"/>
                <a:cs typeface="Aparajita" panose="020B0604020202020204" pitchFamily="34" charset="0"/>
              </a:rPr>
              <a:t>treatment for osteoporosis or </a:t>
            </a:r>
            <a:r>
              <a:rPr lang="en-US" sz="4400" dirty="0" smtClean="0">
                <a:latin typeface="Aparajita" panose="020B0604020202020204" pitchFamily="34" charset="0"/>
                <a:cs typeface="Aparajita" panose="020B0604020202020204" pitchFamily="34" charset="0"/>
              </a:rPr>
              <a:t>for reducing </a:t>
            </a:r>
            <a:r>
              <a:rPr lang="en-US" sz="4400" dirty="0">
                <a:latin typeface="Aparajita" panose="020B0604020202020204" pitchFamily="34" charset="0"/>
                <a:cs typeface="Aparajita" panose="020B0604020202020204" pitchFamily="34" charset="0"/>
              </a:rPr>
              <a:t>fracture risk.</a:t>
            </a:r>
          </a:p>
        </p:txBody>
      </p:sp>
    </p:spTree>
    <p:extLst>
      <p:ext uri="{BB962C8B-B14F-4D97-AF65-F5344CB8AC3E}">
        <p14:creationId xmlns:p14="http://schemas.microsoft.com/office/powerpoint/2010/main" val="5143790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6096000" y="365125"/>
            <a:ext cx="5978769" cy="5811837"/>
          </a:xfrm>
          <a:prstGeom prst="rect">
            <a:avLst/>
          </a:prstGeom>
          <a:solidFill>
            <a:srgbClr val="92D050">
              <a:alpha val="5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Aparajita" panose="020B0604020202020204" pitchFamily="34" charset="0"/>
                <a:cs typeface="Aparajita" panose="020B0604020202020204" pitchFamily="34" charset="0"/>
              </a:rPr>
              <a:t>We recommend against testosterone therapy in men planning fertility in the near term or in men with breast or prostate cancer, a palpable prostate nodule or induration, a prostate-specific antigen (PSA) level &gt; 4 </a:t>
            </a:r>
            <a:r>
              <a:rPr lang="en-US" sz="2400" dirty="0" err="1" smtClean="0">
                <a:solidFill>
                  <a:schemeClr val="tx1"/>
                </a:solidFill>
                <a:latin typeface="Aparajita" panose="020B0604020202020204" pitchFamily="34" charset="0"/>
                <a:cs typeface="Aparajita" panose="020B0604020202020204" pitchFamily="34" charset="0"/>
              </a:rPr>
              <a:t>ng</a:t>
            </a:r>
            <a:r>
              <a:rPr lang="en-US" sz="2400" dirty="0" smtClean="0">
                <a:solidFill>
                  <a:schemeClr val="tx1"/>
                </a:solidFill>
                <a:latin typeface="Aparajita" panose="020B0604020202020204" pitchFamily="34" charset="0"/>
                <a:cs typeface="Aparajita" panose="020B0604020202020204" pitchFamily="34" charset="0"/>
              </a:rPr>
              <a:t>/mL, a PSA level &gt; 3 </a:t>
            </a:r>
            <a:r>
              <a:rPr lang="en-US" sz="2400" dirty="0" err="1" smtClean="0">
                <a:solidFill>
                  <a:schemeClr val="tx1"/>
                </a:solidFill>
                <a:latin typeface="Aparajita" panose="020B0604020202020204" pitchFamily="34" charset="0"/>
                <a:cs typeface="Aparajita" panose="020B0604020202020204" pitchFamily="34" charset="0"/>
              </a:rPr>
              <a:t>ng</a:t>
            </a:r>
            <a:r>
              <a:rPr lang="en-US" sz="2400" dirty="0" smtClean="0">
                <a:solidFill>
                  <a:schemeClr val="tx1"/>
                </a:solidFill>
                <a:latin typeface="Aparajita" panose="020B0604020202020204" pitchFamily="34" charset="0"/>
                <a:cs typeface="Aparajita" panose="020B0604020202020204" pitchFamily="34" charset="0"/>
              </a:rPr>
              <a:t>/mL combined with a high risk of prostate cancer(without further urological evaluation), elevated hematocrit, untreated severe OSA, severe lower urinary tract symptoms, uncontrolled heart failure, </a:t>
            </a:r>
            <a:r>
              <a:rPr lang="en-US" sz="2400" u="sng" dirty="0" smtClean="0">
                <a:solidFill>
                  <a:srgbClr val="C00000"/>
                </a:solidFill>
                <a:latin typeface="Aparajita" panose="020B0604020202020204" pitchFamily="34" charset="0"/>
                <a:cs typeface="Aparajita" panose="020B0604020202020204" pitchFamily="34" charset="0"/>
              </a:rPr>
              <a:t>myocardial infarction or stroke within the last 6 months, or thrombophilia </a:t>
            </a:r>
            <a:r>
              <a:rPr lang="en-US" sz="2400" i="1" dirty="0">
                <a:solidFill>
                  <a:schemeClr val="tx1"/>
                </a:solidFill>
                <a:latin typeface="Aparajita" panose="020B0604020202020204" pitchFamily="34" charset="0"/>
                <a:cs typeface="Aparajita" panose="020B0604020202020204" pitchFamily="34" charset="0"/>
              </a:rPr>
              <a:t>(</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QEEE)</a:t>
            </a:r>
          </a:p>
        </p:txBody>
      </p:sp>
      <p:sp>
        <p:nvSpPr>
          <p:cNvPr id="5" name="Rectangle 4"/>
          <p:cNvSpPr/>
          <p:nvPr/>
        </p:nvSpPr>
        <p:spPr>
          <a:xfrm>
            <a:off x="154745" y="365125"/>
            <a:ext cx="5514535" cy="5811838"/>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Aparajita" panose="020B0604020202020204" pitchFamily="34" charset="0"/>
                <a:cs typeface="Aparajita" panose="020B0604020202020204" pitchFamily="34" charset="0"/>
              </a:rPr>
              <a:t>We recommend </a:t>
            </a:r>
            <a:r>
              <a:rPr lang="en-US" sz="2400" dirty="0">
                <a:solidFill>
                  <a:schemeClr val="tx1"/>
                </a:solidFill>
                <a:latin typeface="Aparajita" panose="020B0604020202020204" pitchFamily="34" charset="0"/>
                <a:cs typeface="Aparajita" panose="020B0604020202020204" pitchFamily="34" charset="0"/>
              </a:rPr>
              <a:t>against testosterone therapy in </a:t>
            </a:r>
            <a:r>
              <a:rPr lang="en-US" sz="2400" dirty="0" smtClean="0">
                <a:solidFill>
                  <a:schemeClr val="tx1"/>
                </a:solidFill>
                <a:latin typeface="Aparajita" panose="020B0604020202020204" pitchFamily="34" charset="0"/>
                <a:cs typeface="Aparajita" panose="020B0604020202020204" pitchFamily="34" charset="0"/>
              </a:rPr>
              <a:t>patients with </a:t>
            </a:r>
            <a:r>
              <a:rPr lang="en-US" sz="2400" dirty="0">
                <a:solidFill>
                  <a:schemeClr val="tx1"/>
                </a:solidFill>
                <a:latin typeface="Aparajita" panose="020B0604020202020204" pitchFamily="34" charset="0"/>
                <a:cs typeface="Aparajita" panose="020B0604020202020204" pitchFamily="34" charset="0"/>
              </a:rPr>
              <a:t>breast (</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QEEE) or prostate cancer. (</a:t>
            </a:r>
            <a:r>
              <a:rPr lang="en-US" sz="2400" b="1" dirty="0" smtClean="0">
                <a:solidFill>
                  <a:schemeClr val="tx1"/>
                </a:solidFill>
                <a:latin typeface="Aparajita" panose="020B0604020202020204" pitchFamily="34" charset="0"/>
                <a:cs typeface="Aparajita" panose="020B0604020202020204" pitchFamily="34" charset="0"/>
              </a:rPr>
              <a:t>1</a:t>
            </a:r>
            <a:r>
              <a:rPr lang="en-US" sz="2400" dirty="0" smtClean="0">
                <a:solidFill>
                  <a:schemeClr val="tx1"/>
                </a:solidFill>
                <a:latin typeface="Aparajita" panose="020B0604020202020204" pitchFamily="34" charset="0"/>
                <a:cs typeface="Aparajita" panose="020B0604020202020204" pitchFamily="34" charset="0"/>
              </a:rPr>
              <a:t>QQEE) We </a:t>
            </a:r>
            <a:r>
              <a:rPr lang="en-US" sz="2400" dirty="0">
                <a:solidFill>
                  <a:schemeClr val="tx1"/>
                </a:solidFill>
                <a:latin typeface="Aparajita" panose="020B0604020202020204" pitchFamily="34" charset="0"/>
                <a:cs typeface="Aparajita" panose="020B0604020202020204" pitchFamily="34" charset="0"/>
              </a:rPr>
              <a:t>recommend that clinicians assess prostate </a:t>
            </a:r>
            <a:r>
              <a:rPr lang="en-US" sz="2400" dirty="0" smtClean="0">
                <a:solidFill>
                  <a:schemeClr val="tx1"/>
                </a:solidFill>
                <a:latin typeface="Aparajita" panose="020B0604020202020204" pitchFamily="34" charset="0"/>
                <a:cs typeface="Aparajita" panose="020B0604020202020204" pitchFamily="34" charset="0"/>
              </a:rPr>
              <a:t>cancer risk </a:t>
            </a:r>
            <a:r>
              <a:rPr lang="en-US" sz="2400" dirty="0">
                <a:solidFill>
                  <a:schemeClr val="tx1"/>
                </a:solidFill>
                <a:latin typeface="Aparajita" panose="020B0604020202020204" pitchFamily="34" charset="0"/>
                <a:cs typeface="Aparajita" panose="020B0604020202020204" pitchFamily="34" charset="0"/>
              </a:rPr>
              <a:t>in men being considered for testosterone therapy. </a:t>
            </a:r>
            <a:r>
              <a:rPr lang="en-US" sz="2400" dirty="0" smtClean="0">
                <a:solidFill>
                  <a:schemeClr val="tx1"/>
                </a:solidFill>
                <a:latin typeface="Aparajita" panose="020B0604020202020204" pitchFamily="34" charset="0"/>
                <a:cs typeface="Aparajita" panose="020B0604020202020204" pitchFamily="34" charset="0"/>
              </a:rPr>
              <a:t>We recommend </a:t>
            </a:r>
            <a:r>
              <a:rPr lang="en-US" sz="2400" dirty="0">
                <a:solidFill>
                  <a:schemeClr val="tx1"/>
                </a:solidFill>
                <a:latin typeface="Aparajita" panose="020B0604020202020204" pitchFamily="34" charset="0"/>
                <a:cs typeface="Aparajita" panose="020B0604020202020204" pitchFamily="34" charset="0"/>
              </a:rPr>
              <a:t>against testosterone therapy without </a:t>
            </a:r>
            <a:r>
              <a:rPr lang="en-US" sz="2400" dirty="0" smtClean="0">
                <a:solidFill>
                  <a:schemeClr val="tx1"/>
                </a:solidFill>
                <a:latin typeface="Aparajita" panose="020B0604020202020204" pitchFamily="34" charset="0"/>
                <a:cs typeface="Aparajita" panose="020B0604020202020204" pitchFamily="34" charset="0"/>
              </a:rPr>
              <a:t>further urological </a:t>
            </a:r>
            <a:r>
              <a:rPr lang="en-US" sz="2400" dirty="0">
                <a:solidFill>
                  <a:schemeClr val="tx1"/>
                </a:solidFill>
                <a:latin typeface="Aparajita" panose="020B0604020202020204" pitchFamily="34" charset="0"/>
                <a:cs typeface="Aparajita" panose="020B0604020202020204" pitchFamily="34" charset="0"/>
              </a:rPr>
              <a:t>evaluation in patients with palpable </a:t>
            </a:r>
            <a:r>
              <a:rPr lang="en-US" sz="2400" dirty="0" smtClean="0">
                <a:solidFill>
                  <a:schemeClr val="tx1"/>
                </a:solidFill>
                <a:latin typeface="Aparajita" panose="020B0604020202020204" pitchFamily="34" charset="0"/>
                <a:cs typeface="Aparajita" panose="020B0604020202020204" pitchFamily="34" charset="0"/>
              </a:rPr>
              <a:t>prostate nodule </a:t>
            </a:r>
            <a:r>
              <a:rPr lang="en-US" sz="2400" dirty="0">
                <a:solidFill>
                  <a:schemeClr val="tx1"/>
                </a:solidFill>
                <a:latin typeface="Aparajita" panose="020B0604020202020204" pitchFamily="34" charset="0"/>
                <a:cs typeface="Aparajita" panose="020B0604020202020204" pitchFamily="34" charset="0"/>
              </a:rPr>
              <a:t>or induration or PSA </a:t>
            </a:r>
            <a:r>
              <a:rPr lang="en-US" sz="2400" dirty="0" smtClean="0">
                <a:solidFill>
                  <a:schemeClr val="tx1"/>
                </a:solidFill>
                <a:latin typeface="Aparajita" panose="020B0604020202020204" pitchFamily="34" charset="0"/>
                <a:cs typeface="Aparajita" panose="020B0604020202020204" pitchFamily="34" charset="0"/>
              </a:rPr>
              <a:t>&gt;4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or </a:t>
            </a:r>
            <a:r>
              <a:rPr lang="en-US" sz="2400" dirty="0" smtClean="0">
                <a:solidFill>
                  <a:schemeClr val="tx1"/>
                </a:solidFill>
                <a:latin typeface="Aparajita" panose="020B0604020202020204" pitchFamily="34" charset="0"/>
                <a:cs typeface="Aparajita" panose="020B0604020202020204" pitchFamily="34" charset="0"/>
              </a:rPr>
              <a:t>PSA &gt;3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in men at high risk of prostate </a:t>
            </a:r>
            <a:r>
              <a:rPr lang="en-US" sz="2400" dirty="0" smtClean="0">
                <a:solidFill>
                  <a:schemeClr val="tx1"/>
                </a:solidFill>
                <a:latin typeface="Aparajita" panose="020B0604020202020204" pitchFamily="34" charset="0"/>
                <a:cs typeface="Aparajita" panose="020B0604020202020204" pitchFamily="34" charset="0"/>
              </a:rPr>
              <a:t>cancer, such </a:t>
            </a:r>
            <a:r>
              <a:rPr lang="en-US" sz="2400" dirty="0">
                <a:solidFill>
                  <a:schemeClr val="tx1"/>
                </a:solidFill>
                <a:latin typeface="Aparajita" panose="020B0604020202020204" pitchFamily="34" charset="0"/>
                <a:cs typeface="Aparajita" panose="020B0604020202020204" pitchFamily="34" charset="0"/>
              </a:rPr>
              <a:t>as African-Americans or men with first-degree </a:t>
            </a:r>
            <a:r>
              <a:rPr lang="en-US" sz="2400" dirty="0" smtClean="0">
                <a:solidFill>
                  <a:schemeClr val="tx1"/>
                </a:solidFill>
                <a:latin typeface="Aparajita" panose="020B0604020202020204" pitchFamily="34" charset="0"/>
                <a:cs typeface="Aparajita" panose="020B0604020202020204" pitchFamily="34" charset="0"/>
              </a:rPr>
              <a:t>relatives with </a:t>
            </a:r>
            <a:r>
              <a:rPr lang="en-US" sz="2400" dirty="0">
                <a:solidFill>
                  <a:schemeClr val="tx1"/>
                </a:solidFill>
                <a:latin typeface="Aparajita" panose="020B0604020202020204" pitchFamily="34" charset="0"/>
                <a:cs typeface="Aparajita" panose="020B0604020202020204" pitchFamily="34" charset="0"/>
              </a:rPr>
              <a:t>prostate cancer</a:t>
            </a:r>
            <a:r>
              <a:rPr lang="en-US" sz="2400" dirty="0" smtClean="0">
                <a:solidFill>
                  <a:schemeClr val="tx1"/>
                </a:solidFill>
                <a:latin typeface="Aparajita" panose="020B0604020202020204" pitchFamily="34" charset="0"/>
                <a:cs typeface="Aparajita" panose="020B0604020202020204" pitchFamily="34" charset="0"/>
              </a:rPr>
              <a:t>. (</a:t>
            </a:r>
            <a:r>
              <a:rPr lang="en-US" sz="2400" b="1" dirty="0" smtClean="0">
                <a:solidFill>
                  <a:schemeClr val="tx1"/>
                </a:solidFill>
                <a:latin typeface="Aparajita" panose="020B0604020202020204" pitchFamily="34" charset="0"/>
                <a:cs typeface="Aparajita" panose="020B0604020202020204" pitchFamily="34" charset="0"/>
              </a:rPr>
              <a:t>1</a:t>
            </a:r>
            <a:r>
              <a:rPr lang="en-US" sz="2400" dirty="0" smtClean="0">
                <a:solidFill>
                  <a:schemeClr val="tx1"/>
                </a:solidFill>
                <a:latin typeface="Aparajita" panose="020B0604020202020204" pitchFamily="34" charset="0"/>
                <a:cs typeface="Aparajita" panose="020B0604020202020204" pitchFamily="34" charset="0"/>
              </a:rPr>
              <a:t>QEEE).</a:t>
            </a:r>
            <a:r>
              <a:rPr lang="en-US" sz="2400" dirty="0" err="1" smtClean="0">
                <a:solidFill>
                  <a:schemeClr val="tx1"/>
                </a:solidFill>
                <a:latin typeface="Aparajita" panose="020B0604020202020204" pitchFamily="34" charset="0"/>
                <a:cs typeface="Aparajita" panose="020B0604020202020204" pitchFamily="34" charset="0"/>
              </a:rPr>
              <a:t>Werecommend</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against testosterone therapy </a:t>
            </a:r>
            <a:r>
              <a:rPr lang="en-US" sz="2400" dirty="0" smtClean="0">
                <a:solidFill>
                  <a:schemeClr val="tx1"/>
                </a:solidFill>
                <a:latin typeface="Aparajita" panose="020B0604020202020204" pitchFamily="34" charset="0"/>
                <a:cs typeface="Aparajita" panose="020B0604020202020204" pitchFamily="34" charset="0"/>
              </a:rPr>
              <a:t>in patients</a:t>
            </a:r>
            <a:r>
              <a:rPr lang="en-US" sz="2400" dirty="0">
                <a:solidFill>
                  <a:schemeClr val="tx1"/>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with </a:t>
            </a:r>
            <a:r>
              <a:rPr lang="en-US" sz="2400" dirty="0">
                <a:solidFill>
                  <a:schemeClr val="tx1"/>
                </a:solidFill>
                <a:latin typeface="Aparajita" panose="020B0604020202020204" pitchFamily="34" charset="0"/>
                <a:cs typeface="Aparajita" panose="020B0604020202020204" pitchFamily="34" charset="0"/>
              </a:rPr>
              <a:t>hematocrit above 50%, untreated severe OSA</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severe lower urinary tract symptoms (</a:t>
            </a:r>
            <a:r>
              <a:rPr lang="en-US" sz="2400" dirty="0" smtClean="0">
                <a:solidFill>
                  <a:schemeClr val="tx1"/>
                </a:solidFill>
                <a:latin typeface="Aparajita" panose="020B0604020202020204" pitchFamily="34" charset="0"/>
                <a:cs typeface="Aparajita" panose="020B0604020202020204" pitchFamily="34" charset="0"/>
              </a:rPr>
              <a:t>AUA/ IPSS &gt;</a:t>
            </a:r>
            <a:r>
              <a:rPr lang="en-US" sz="2400" i="1" dirty="0" smtClean="0">
                <a:solidFill>
                  <a:schemeClr val="tx1"/>
                </a:solidFill>
                <a:latin typeface="Aparajita" panose="020B0604020202020204" pitchFamily="34" charset="0"/>
                <a:cs typeface="Aparajita" panose="020B0604020202020204" pitchFamily="34" charset="0"/>
              </a:rPr>
              <a:t>19</a:t>
            </a:r>
            <a:r>
              <a:rPr lang="en-US" sz="2400" i="1" dirty="0">
                <a:solidFill>
                  <a:schemeClr val="tx1"/>
                </a:solidFill>
                <a:latin typeface="Aparajita" panose="020B0604020202020204" pitchFamily="34" charset="0"/>
                <a:cs typeface="Aparajita" panose="020B0604020202020204" pitchFamily="34" charset="0"/>
              </a:rPr>
              <a:t>), or uncontrolled or poorly controlled </a:t>
            </a:r>
            <a:r>
              <a:rPr lang="en-US" sz="2400" i="1" dirty="0" err="1" smtClean="0">
                <a:solidFill>
                  <a:schemeClr val="tx1"/>
                </a:solidFill>
                <a:latin typeface="Aparajita" panose="020B0604020202020204" pitchFamily="34" charset="0"/>
                <a:cs typeface="Aparajita" panose="020B0604020202020204" pitchFamily="34" charset="0"/>
              </a:rPr>
              <a:t>heartfailure</a:t>
            </a:r>
            <a:r>
              <a:rPr lang="en-US" sz="2400" i="1" dirty="0">
                <a:solidFill>
                  <a:schemeClr val="tx1"/>
                </a:solidFill>
                <a:latin typeface="Aparajita" panose="020B0604020202020204" pitchFamily="34" charset="0"/>
                <a:cs typeface="Aparajita" panose="020B0604020202020204" pitchFamily="34" charset="0"/>
              </a:rPr>
              <a:t>, or in those desiring fertility. </a:t>
            </a:r>
            <a:endParaRPr lang="en-US" sz="2400" dirty="0">
              <a:solidFill>
                <a:schemeClr val="tx1"/>
              </a:solidFill>
              <a:latin typeface="Aparajita" panose="020B0604020202020204" pitchFamily="34" charset="0"/>
              <a:cs typeface="Aparajita" panose="020B0604020202020204" pitchFamily="34" charset="0"/>
            </a:endParaRPr>
          </a:p>
        </p:txBody>
      </p:sp>
      <p:sp>
        <p:nvSpPr>
          <p:cNvPr id="6" name="Rounded Rectangle 5"/>
          <p:cNvSpPr/>
          <p:nvPr/>
        </p:nvSpPr>
        <p:spPr>
          <a:xfrm>
            <a:off x="8145194" y="6330462"/>
            <a:ext cx="1814732" cy="407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C00000"/>
                </a:solidFill>
              </a:rPr>
              <a:t>2018</a:t>
            </a:r>
            <a:endParaRPr lang="en-US" sz="2400" dirty="0">
              <a:solidFill>
                <a:srgbClr val="C00000"/>
              </a:solidFill>
            </a:endParaRPr>
          </a:p>
        </p:txBody>
      </p:sp>
      <p:sp>
        <p:nvSpPr>
          <p:cNvPr id="7" name="Rounded Rectangle 6"/>
          <p:cNvSpPr/>
          <p:nvPr/>
        </p:nvSpPr>
        <p:spPr>
          <a:xfrm>
            <a:off x="1702191" y="6311900"/>
            <a:ext cx="1772529" cy="426525"/>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2010</a:t>
            </a:r>
            <a:endParaRPr lang="en-US" sz="2400" dirty="0">
              <a:solidFill>
                <a:schemeClr val="tx1"/>
              </a:solidFill>
            </a:endParaRPr>
          </a:p>
        </p:txBody>
      </p:sp>
    </p:spTree>
    <p:extLst>
      <p:ext uri="{BB962C8B-B14F-4D97-AF65-F5344CB8AC3E}">
        <p14:creationId xmlns:p14="http://schemas.microsoft.com/office/powerpoint/2010/main" val="1884267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1495" y="94227"/>
            <a:ext cx="8140505" cy="1731398"/>
          </a:xfrm>
          <a:solidFill>
            <a:schemeClr val="accent1">
              <a:lumMod val="40000"/>
              <a:lumOff val="60000"/>
            </a:schemeClr>
          </a:solidFill>
        </p:spPr>
        <p:txBody>
          <a:bodyPr>
            <a:noAutofit/>
          </a:bodyPr>
          <a:lstStyle/>
          <a:p>
            <a:r>
              <a:rPr lang="en-US" sz="2400" b="1" dirty="0" smtClean="0">
                <a:latin typeface="Aparajita" panose="020B0604020202020204" pitchFamily="34" charset="0"/>
                <a:cs typeface="Aparajita" panose="020B0604020202020204" pitchFamily="34" charset="0"/>
              </a:rPr>
              <a:t/>
            </a:r>
            <a:br>
              <a:rPr lang="en-US" sz="2400" b="1" dirty="0" smtClean="0">
                <a:latin typeface="Aparajita" panose="020B0604020202020204" pitchFamily="34" charset="0"/>
                <a:cs typeface="Aparajita" panose="020B0604020202020204" pitchFamily="34" charset="0"/>
              </a:rPr>
            </a:br>
            <a:r>
              <a:rPr lang="en-US" sz="2400" b="1" dirty="0" smtClean="0">
                <a:latin typeface="Aparajita" panose="020B0604020202020204" pitchFamily="34" charset="0"/>
                <a:cs typeface="Aparajita" panose="020B0604020202020204" pitchFamily="34" charset="0"/>
              </a:rPr>
              <a:t>Impact </a:t>
            </a:r>
            <a:r>
              <a:rPr lang="en-US" sz="2400" b="1" dirty="0">
                <a:latin typeface="Aparajita" panose="020B0604020202020204" pitchFamily="34" charset="0"/>
                <a:cs typeface="Aparajita" panose="020B0604020202020204" pitchFamily="34" charset="0"/>
              </a:rPr>
              <a:t>Of Testosterone Replacement Therapy On Myocardial Infarction, Stroke, And Death In Men With Low Testosterone Concentrations In </a:t>
            </a:r>
            <a:r>
              <a:rPr lang="en-US" sz="2400" b="1" dirty="0" smtClean="0">
                <a:latin typeface="Aparajita" panose="020B0604020202020204" pitchFamily="34" charset="0"/>
                <a:cs typeface="Aparajita" panose="020B0604020202020204" pitchFamily="34" charset="0"/>
              </a:rPr>
              <a:t>An Integrated </a:t>
            </a:r>
            <a:r>
              <a:rPr lang="en-US" sz="2400" b="1" dirty="0">
                <a:latin typeface="Aparajita" panose="020B0604020202020204" pitchFamily="34" charset="0"/>
                <a:cs typeface="Aparajita" panose="020B0604020202020204" pitchFamily="34" charset="0"/>
              </a:rPr>
              <a:t>Healthcare </a:t>
            </a:r>
            <a:r>
              <a:rPr lang="en-US" sz="2400" b="1" dirty="0" smtClean="0">
                <a:latin typeface="Aparajita" panose="020B0604020202020204" pitchFamily="34" charset="0"/>
                <a:cs typeface="Aparajita" panose="020B0604020202020204" pitchFamily="34" charset="0"/>
              </a:rPr>
              <a:t>System</a:t>
            </a:r>
            <a:br>
              <a:rPr lang="en-US" sz="2400" b="1" dirty="0" smtClean="0">
                <a:latin typeface="Aparajita" panose="020B0604020202020204" pitchFamily="34" charset="0"/>
                <a:cs typeface="Aparajita" panose="020B0604020202020204" pitchFamily="34" charset="0"/>
              </a:rPr>
            </a:br>
            <a:r>
              <a:rPr lang="en-US" sz="2400" b="1" dirty="0" smtClean="0">
                <a:latin typeface="Aparajita" panose="020B0604020202020204" pitchFamily="34" charset="0"/>
                <a:cs typeface="Aparajita" panose="020B0604020202020204" pitchFamily="34" charset="0"/>
              </a:rPr>
              <a:t>                         </a:t>
            </a:r>
            <a:r>
              <a:rPr lang="en-US" sz="2400" i="1" u="sng" dirty="0" smtClean="0">
                <a:latin typeface="Aparajita" panose="020B0604020202020204" pitchFamily="34" charset="0"/>
                <a:cs typeface="Aparajita" panose="020B0604020202020204" pitchFamily="34" charset="0"/>
              </a:rPr>
              <a:t>Jeffrey L Anderson </a:t>
            </a:r>
            <a:r>
              <a:rPr lang="en-US" sz="2400" i="1" u="sng" dirty="0" err="1" smtClean="0">
                <a:latin typeface="Aparajita" panose="020B0604020202020204" pitchFamily="34" charset="0"/>
                <a:cs typeface="Aparajita" panose="020B0604020202020204" pitchFamily="34" charset="0"/>
              </a:rPr>
              <a:t>MDa,b,et</a:t>
            </a:r>
            <a:r>
              <a:rPr lang="en-US" sz="2400" i="1" u="sng" dirty="0" smtClean="0">
                <a:latin typeface="Aparajita" panose="020B0604020202020204" pitchFamily="34" charset="0"/>
                <a:cs typeface="Aparajita" panose="020B0604020202020204" pitchFamily="34" charset="0"/>
              </a:rPr>
              <a:t> </a:t>
            </a:r>
            <a:r>
              <a:rPr lang="en-US" sz="2400" i="1" u="sng" dirty="0" err="1" smtClean="0">
                <a:latin typeface="Aparajita" panose="020B0604020202020204" pitchFamily="34" charset="0"/>
                <a:cs typeface="Aparajita" panose="020B0604020202020204" pitchFamily="34" charset="0"/>
              </a:rPr>
              <a:t>al.Am</a:t>
            </a:r>
            <a:r>
              <a:rPr lang="en-US" sz="2400" i="1" u="sng" dirty="0" smtClean="0">
                <a:latin typeface="Aparajita" panose="020B0604020202020204" pitchFamily="34" charset="0"/>
                <a:cs typeface="Aparajita" panose="020B0604020202020204" pitchFamily="34" charset="0"/>
              </a:rPr>
              <a:t> J </a:t>
            </a:r>
            <a:r>
              <a:rPr lang="en-US" sz="2400" i="1" u="sng" dirty="0" err="1" smtClean="0">
                <a:latin typeface="Aparajita" panose="020B0604020202020204" pitchFamily="34" charset="0"/>
                <a:cs typeface="Aparajita" panose="020B0604020202020204" pitchFamily="34" charset="0"/>
              </a:rPr>
              <a:t>cardiol</a:t>
            </a:r>
            <a:r>
              <a:rPr lang="en-US" sz="2400" i="1" u="sng" dirty="0" smtClean="0">
                <a:latin typeface="Aparajita" panose="020B0604020202020204" pitchFamily="34" charset="0"/>
                <a:cs typeface="Aparajita" panose="020B0604020202020204" pitchFamily="34" charset="0"/>
              </a:rPr>
              <a:t>. </a:t>
            </a:r>
            <a:r>
              <a:rPr lang="en-US" sz="2400" b="1" i="1" u="sng" dirty="0" smtClean="0">
                <a:latin typeface="Aparajita" panose="020B0604020202020204" pitchFamily="34" charset="0"/>
                <a:cs typeface="Aparajita" panose="020B0604020202020204" pitchFamily="34" charset="0"/>
              </a:rPr>
              <a:t>2016</a:t>
            </a:r>
            <a:r>
              <a:rPr lang="en-US" sz="2400" b="1" dirty="0" smtClean="0">
                <a:latin typeface="Aparajita" panose="020B0604020202020204" pitchFamily="34" charset="0"/>
                <a:cs typeface="Aparajita" panose="020B0604020202020204" pitchFamily="34" charset="0"/>
              </a:rPr>
              <a:t/>
            </a:r>
            <a:br>
              <a:rPr lang="en-US" sz="2400" b="1" dirty="0" smtClean="0">
                <a:latin typeface="Aparajita" panose="020B0604020202020204" pitchFamily="34" charset="0"/>
                <a:cs typeface="Aparajita" panose="020B0604020202020204" pitchFamily="34" charset="0"/>
              </a:rPr>
            </a:br>
            <a:endParaRPr lang="en-US" sz="2400" b="1" dirty="0">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2138289"/>
            <a:ext cx="10515600" cy="4038674"/>
          </a:xfrm>
        </p:spPr>
        <p:txBody>
          <a:bodyPr>
            <a:normAutofit/>
          </a:bodyPr>
          <a:lstStyle/>
          <a:p>
            <a:r>
              <a:rPr lang="en-US" sz="2000" b="1" dirty="0">
                <a:solidFill>
                  <a:srgbClr val="C00000"/>
                </a:solidFill>
                <a:latin typeface="Aparajita" panose="020B0604020202020204" pitchFamily="34" charset="0"/>
                <a:cs typeface="Aparajita" panose="020B0604020202020204" pitchFamily="34" charset="0"/>
              </a:rPr>
              <a:t>Objective</a:t>
            </a:r>
            <a:r>
              <a:rPr lang="en-US" sz="2000" b="1" dirty="0" smtClean="0">
                <a:solidFill>
                  <a:srgbClr val="C00000"/>
                </a:solidFill>
                <a:latin typeface="Aparajita" panose="020B0604020202020204" pitchFamily="34" charset="0"/>
                <a:cs typeface="Aparajita" panose="020B0604020202020204" pitchFamily="34" charset="0"/>
              </a:rPr>
              <a:t>:</a:t>
            </a:r>
            <a:r>
              <a:rPr lang="en-US" sz="2000" dirty="0"/>
              <a:t> </a:t>
            </a:r>
            <a:r>
              <a:rPr lang="en-US" sz="2000" dirty="0">
                <a:latin typeface="Aparajita" panose="020B0604020202020204" pitchFamily="34" charset="0"/>
                <a:cs typeface="Aparajita" panose="020B0604020202020204" pitchFamily="34" charset="0"/>
              </a:rPr>
              <a:t>assess </a:t>
            </a:r>
            <a:r>
              <a:rPr lang="en-US" sz="2000" dirty="0" smtClean="0">
                <a:latin typeface="Aparajita" panose="020B0604020202020204" pitchFamily="34" charset="0"/>
                <a:cs typeface="Aparajita" panose="020B0604020202020204" pitchFamily="34" charset="0"/>
              </a:rPr>
              <a:t>the </a:t>
            </a:r>
            <a:r>
              <a:rPr lang="en-US" sz="2000" dirty="0">
                <a:latin typeface="Aparajita" panose="020B0604020202020204" pitchFamily="34" charset="0"/>
                <a:cs typeface="Aparajita" panose="020B0604020202020204" pitchFamily="34" charset="0"/>
              </a:rPr>
              <a:t>effect of testosterone replacement therapy (TRT) </a:t>
            </a:r>
            <a:r>
              <a:rPr lang="en-US" sz="2000" dirty="0" smtClean="0">
                <a:latin typeface="Aparajita" panose="020B0604020202020204" pitchFamily="34" charset="0"/>
                <a:cs typeface="Aparajita" panose="020B0604020202020204" pitchFamily="34" charset="0"/>
              </a:rPr>
              <a:t>on cardiovascular </a:t>
            </a:r>
            <a:r>
              <a:rPr lang="en-US" sz="2000" dirty="0">
                <a:latin typeface="Aparajita" panose="020B0604020202020204" pitchFamily="34" charset="0"/>
                <a:cs typeface="Aparajita" panose="020B0604020202020204" pitchFamily="34" charset="0"/>
              </a:rPr>
              <a:t>(CV) </a:t>
            </a:r>
            <a:r>
              <a:rPr lang="en-US" sz="2000" dirty="0" smtClean="0">
                <a:latin typeface="Aparajita" panose="020B0604020202020204" pitchFamily="34" charset="0"/>
                <a:cs typeface="Aparajita" panose="020B0604020202020204" pitchFamily="34" charset="0"/>
              </a:rPr>
              <a:t>outcomes</a:t>
            </a:r>
          </a:p>
          <a:p>
            <a:r>
              <a:rPr lang="en-US" sz="2000" b="1" dirty="0" smtClean="0">
                <a:solidFill>
                  <a:srgbClr val="C00000"/>
                </a:solidFill>
                <a:latin typeface="Aparajita" panose="020B0604020202020204" pitchFamily="34" charset="0"/>
                <a:cs typeface="Aparajita" panose="020B0604020202020204" pitchFamily="34" charset="0"/>
              </a:rPr>
              <a:t>Participants:</a:t>
            </a:r>
            <a:r>
              <a:rPr lang="en-US" sz="2000" dirty="0"/>
              <a:t> </a:t>
            </a:r>
            <a:r>
              <a:rPr lang="en-US" sz="2000" dirty="0" smtClean="0">
                <a:latin typeface="Aparajita" panose="020B0604020202020204" pitchFamily="34" charset="0"/>
                <a:cs typeface="Aparajita" panose="020B0604020202020204" pitchFamily="34" charset="0"/>
              </a:rPr>
              <a:t>Men(</a:t>
            </a:r>
            <a:r>
              <a:rPr lang="en-US" sz="2000" dirty="0" smtClean="0"/>
              <a:t> </a:t>
            </a:r>
            <a:r>
              <a:rPr lang="en-US" sz="2000" dirty="0" smtClean="0">
                <a:latin typeface="Aparajita" panose="020B0604020202020204" pitchFamily="34" charset="0"/>
                <a:cs typeface="Aparajita" panose="020B0604020202020204" pitchFamily="34" charset="0"/>
              </a:rPr>
              <a:t>1996-2011</a:t>
            </a:r>
            <a:r>
              <a:rPr lang="en-US" sz="2000" dirty="0">
                <a:latin typeface="Aparajita" panose="020B0604020202020204" pitchFamily="34" charset="0"/>
                <a:cs typeface="Aparajita" panose="020B0604020202020204" pitchFamily="34" charset="0"/>
              </a:rPr>
              <a:t>)</a:t>
            </a:r>
            <a:r>
              <a:rPr lang="en-US" sz="2000" dirty="0" smtClean="0">
                <a:latin typeface="Aparajita" panose="020B0604020202020204" pitchFamily="34" charset="0"/>
                <a:cs typeface="Aparajita" panose="020B0604020202020204" pitchFamily="34" charset="0"/>
              </a:rPr>
              <a:t> </a:t>
            </a:r>
            <a:r>
              <a:rPr lang="en-US" sz="2000" dirty="0">
                <a:latin typeface="Aparajita" panose="020B0604020202020204" pitchFamily="34" charset="0"/>
                <a:cs typeface="Aparajita" panose="020B0604020202020204" pitchFamily="34" charset="0"/>
              </a:rPr>
              <a:t>who received care at an Intermountain Healthcare facility, were &gt;50 years of </a:t>
            </a:r>
            <a:r>
              <a:rPr lang="en-US" sz="2000" dirty="0" smtClean="0">
                <a:latin typeface="Aparajita" panose="020B0604020202020204" pitchFamily="34" charset="0"/>
                <a:cs typeface="Aparajita" panose="020B0604020202020204" pitchFamily="34" charset="0"/>
              </a:rPr>
              <a:t>age, had </a:t>
            </a:r>
            <a:r>
              <a:rPr lang="en-US" sz="2000" dirty="0">
                <a:latin typeface="Aparajita" panose="020B0604020202020204" pitchFamily="34" charset="0"/>
                <a:cs typeface="Aparajita" panose="020B0604020202020204" pitchFamily="34" charset="0"/>
              </a:rPr>
              <a:t>a documented low testosterone level (&lt;212 </a:t>
            </a:r>
            <a:r>
              <a:rPr lang="en-US" sz="2000" dirty="0" err="1">
                <a:latin typeface="Aparajita" panose="020B0604020202020204" pitchFamily="34" charset="0"/>
                <a:cs typeface="Aparajita" panose="020B0604020202020204" pitchFamily="34" charset="0"/>
              </a:rPr>
              <a:t>ng</a:t>
            </a:r>
            <a:r>
              <a:rPr lang="en-US" sz="2000" dirty="0">
                <a:latin typeface="Aparajita" panose="020B0604020202020204" pitchFamily="34" charset="0"/>
                <a:cs typeface="Aparajita" panose="020B0604020202020204" pitchFamily="34" charset="0"/>
              </a:rPr>
              <a:t>/</a:t>
            </a:r>
            <a:r>
              <a:rPr lang="en-US" sz="2000" dirty="0" err="1">
                <a:latin typeface="Aparajita" panose="020B0604020202020204" pitchFamily="34" charset="0"/>
                <a:cs typeface="Aparajita" panose="020B0604020202020204" pitchFamily="34" charset="0"/>
              </a:rPr>
              <a:t>dL</a:t>
            </a:r>
            <a:r>
              <a:rPr lang="en-US" sz="2000" dirty="0">
                <a:latin typeface="Aparajita" panose="020B0604020202020204" pitchFamily="34" charset="0"/>
                <a:cs typeface="Aparajita" panose="020B0604020202020204" pitchFamily="34" charset="0"/>
              </a:rPr>
              <a:t>), a follow-up testosterone, and at least </a:t>
            </a:r>
            <a:r>
              <a:rPr lang="en-US" sz="2000" dirty="0" smtClean="0">
                <a:latin typeface="Aparajita" panose="020B0604020202020204" pitchFamily="34" charset="0"/>
                <a:cs typeface="Aparajita" panose="020B0604020202020204" pitchFamily="34" charset="0"/>
              </a:rPr>
              <a:t>3 years </a:t>
            </a:r>
            <a:r>
              <a:rPr lang="en-US" sz="2000" dirty="0">
                <a:latin typeface="Aparajita" panose="020B0604020202020204" pitchFamily="34" charset="0"/>
                <a:cs typeface="Aparajita" panose="020B0604020202020204" pitchFamily="34" charset="0"/>
              </a:rPr>
              <a:t>of follow-up were </a:t>
            </a:r>
            <a:r>
              <a:rPr lang="en-US" sz="2000" dirty="0" smtClean="0">
                <a:latin typeface="Aparajita" panose="020B0604020202020204" pitchFamily="34" charset="0"/>
                <a:cs typeface="Aparajita" panose="020B0604020202020204" pitchFamily="34" charset="0"/>
              </a:rPr>
              <a:t>identified(4,736</a:t>
            </a:r>
            <a:r>
              <a:rPr lang="en-US" sz="2000" dirty="0" smtClean="0"/>
              <a:t>)</a:t>
            </a:r>
            <a:endParaRPr lang="en-US" sz="2000" dirty="0" smtClean="0">
              <a:latin typeface="Aparajita" panose="020B0604020202020204" pitchFamily="34" charset="0"/>
              <a:cs typeface="Aparajita" panose="020B0604020202020204" pitchFamily="34" charset="0"/>
            </a:endParaRPr>
          </a:p>
          <a:p>
            <a:r>
              <a:rPr lang="en-US" sz="2000" b="1" dirty="0">
                <a:solidFill>
                  <a:srgbClr val="C00000"/>
                </a:solidFill>
                <a:latin typeface="Aparajita" panose="020B0604020202020204" pitchFamily="34" charset="0"/>
                <a:cs typeface="Aparajita" panose="020B0604020202020204" pitchFamily="34" charset="0"/>
              </a:rPr>
              <a:t>Outcome Measures</a:t>
            </a:r>
            <a:r>
              <a:rPr lang="en-US" sz="2000" b="1" dirty="0" smtClean="0">
                <a:solidFill>
                  <a:srgbClr val="C00000"/>
                </a:solidFill>
                <a:latin typeface="Aparajita" panose="020B0604020202020204" pitchFamily="34" charset="0"/>
                <a:cs typeface="Aparajita" panose="020B0604020202020204" pitchFamily="34" charset="0"/>
              </a:rPr>
              <a:t>:</a:t>
            </a:r>
            <a:r>
              <a:rPr lang="en-US" sz="2000" dirty="0"/>
              <a:t> </a:t>
            </a:r>
            <a:r>
              <a:rPr lang="en-US" sz="2000" dirty="0">
                <a:latin typeface="Aparajita" panose="020B0604020202020204" pitchFamily="34" charset="0"/>
                <a:cs typeface="Aparajita" panose="020B0604020202020204" pitchFamily="34" charset="0"/>
              </a:rPr>
              <a:t>The primary endpoint of the study </a:t>
            </a:r>
            <a:r>
              <a:rPr lang="en-US" sz="2000" dirty="0" smtClean="0">
                <a:latin typeface="Aparajita" panose="020B0604020202020204" pitchFamily="34" charset="0"/>
                <a:cs typeface="Aparajita" panose="020B0604020202020204" pitchFamily="34" charset="0"/>
              </a:rPr>
              <a:t>was the </a:t>
            </a:r>
            <a:r>
              <a:rPr lang="en-US" sz="2000" dirty="0">
                <a:latin typeface="Aparajita" panose="020B0604020202020204" pitchFamily="34" charset="0"/>
                <a:cs typeface="Aparajita" panose="020B0604020202020204" pitchFamily="34" charset="0"/>
              </a:rPr>
              <a:t>composite of all-cause death or nonfatal MI or stroke (MACE). Secondary endpoints </a:t>
            </a:r>
            <a:r>
              <a:rPr lang="en-US" sz="2000" dirty="0" smtClean="0">
                <a:latin typeface="Aparajita" panose="020B0604020202020204" pitchFamily="34" charset="0"/>
                <a:cs typeface="Aparajita" panose="020B0604020202020204" pitchFamily="34" charset="0"/>
              </a:rPr>
              <a:t>were the </a:t>
            </a:r>
            <a:r>
              <a:rPr lang="en-US" sz="2000" dirty="0">
                <a:latin typeface="Aparajita" panose="020B0604020202020204" pitchFamily="34" charset="0"/>
                <a:cs typeface="Aparajita" panose="020B0604020202020204" pitchFamily="34" charset="0"/>
              </a:rPr>
              <a:t>individual components of MACE</a:t>
            </a:r>
            <a:endParaRPr lang="en-US" sz="2000" dirty="0" smtClean="0">
              <a:latin typeface="Aparajita" panose="020B0604020202020204" pitchFamily="34" charset="0"/>
              <a:cs typeface="Aparajita" panose="020B0604020202020204" pitchFamily="34" charset="0"/>
            </a:endParaRPr>
          </a:p>
          <a:p>
            <a:pPr algn="just"/>
            <a:r>
              <a:rPr lang="en-US" sz="2000" b="1" dirty="0">
                <a:solidFill>
                  <a:srgbClr val="C00000"/>
                </a:solidFill>
                <a:latin typeface="Aparajita" panose="020B0604020202020204" pitchFamily="34" charset="0"/>
                <a:cs typeface="Aparajita" panose="020B0604020202020204" pitchFamily="34" charset="0"/>
              </a:rPr>
              <a:t>Results</a:t>
            </a:r>
            <a:r>
              <a:rPr lang="en-US" sz="2000" b="1" dirty="0" smtClean="0">
                <a:solidFill>
                  <a:srgbClr val="C00000"/>
                </a:solidFill>
                <a:latin typeface="Aparajita" panose="020B0604020202020204" pitchFamily="34" charset="0"/>
                <a:cs typeface="Aparajita" panose="020B0604020202020204" pitchFamily="34" charset="0"/>
              </a:rPr>
              <a:t>:</a:t>
            </a:r>
            <a:r>
              <a:rPr lang="en-US" sz="2000" dirty="0"/>
              <a:t> </a:t>
            </a:r>
            <a:r>
              <a:rPr lang="en-US" sz="2000" dirty="0">
                <a:latin typeface="Aparajita" panose="020B0604020202020204" pitchFamily="34" charset="0"/>
                <a:cs typeface="Aparajita" panose="020B0604020202020204" pitchFamily="34" charset="0"/>
              </a:rPr>
              <a:t>Three-year rates of MACE and death were 6.6% and 4.3%, respectively. Subjects supplemented to normal testosterone had reduced 3-year MACE (HR 0.74; 95% confidence interval [CI] 0.56 to 0.98, p = 0.04) compared to persistently low testosterone, driven primarily by death (HR 0.65, 95% CI 0.47 to 0.90). HRs for MI and stroke were 0.73 (95% CI 0.40 to 1.34), p = 0.32, and 1.11 (95% CI 0.54 to 2.28), p = 0.78, respectively. MACE was </a:t>
            </a:r>
            <a:r>
              <a:rPr lang="en-US" sz="2000" dirty="0" err="1">
                <a:latin typeface="Aparajita" panose="020B0604020202020204" pitchFamily="34" charset="0"/>
                <a:cs typeface="Aparajita" panose="020B0604020202020204" pitchFamily="34" charset="0"/>
              </a:rPr>
              <a:t>noninferior</a:t>
            </a:r>
            <a:r>
              <a:rPr lang="en-US" sz="2000" dirty="0">
                <a:latin typeface="Aparajita" panose="020B0604020202020204" pitchFamily="34" charset="0"/>
                <a:cs typeface="Aparajita" panose="020B0604020202020204" pitchFamily="34" charset="0"/>
              </a:rPr>
              <a:t> but not superior for high achieved testosterone with no benefit on MI and a trend to greater stroke risk. In conclusion, in a large general health care population, TRT to normal levels was associated with reduced MACE and death over 3 years but a stroke signal with high achieved levels suggests a conservative approach to TRT.</a:t>
            </a:r>
            <a:endParaRPr lang="en-US" sz="2000" b="1" dirty="0" smtClean="0">
              <a:solidFill>
                <a:srgbClr val="C00000"/>
              </a:solidFill>
              <a:latin typeface="Aparajita" panose="020B0604020202020204" pitchFamily="34" charset="0"/>
              <a:cs typeface="Aparajita" panose="020B0604020202020204" pitchFamily="34" charset="0"/>
            </a:endParaRPr>
          </a:p>
          <a:p>
            <a:pPr marL="0" indent="0">
              <a:buNone/>
            </a:pPr>
            <a:endParaRPr lang="en-US" sz="2000" dirty="0">
              <a:latin typeface="Aparajita" panose="020B0604020202020204" pitchFamily="34" charset="0"/>
              <a:cs typeface="Aparajita" panose="020B0604020202020204" pitchFamily="34" charset="0"/>
            </a:endParaRPr>
          </a:p>
        </p:txBody>
      </p:sp>
      <p:pic>
        <p:nvPicPr>
          <p:cNvPr id="4" name="Picture 3"/>
          <p:cNvPicPr>
            <a:picLocks noChangeAspect="1"/>
          </p:cNvPicPr>
          <p:nvPr/>
        </p:nvPicPr>
        <p:blipFill>
          <a:blip r:embed="rId2"/>
          <a:stretch>
            <a:fillRect/>
          </a:stretch>
        </p:blipFill>
        <p:spPr>
          <a:xfrm>
            <a:off x="1" y="94227"/>
            <a:ext cx="4051494" cy="1867360"/>
          </a:xfrm>
          <a:prstGeom prst="rect">
            <a:avLst/>
          </a:prstGeom>
        </p:spPr>
      </p:pic>
    </p:spTree>
    <p:extLst>
      <p:ext uri="{BB962C8B-B14F-4D97-AF65-F5344CB8AC3E}">
        <p14:creationId xmlns:p14="http://schemas.microsoft.com/office/powerpoint/2010/main" val="14660026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0676" y="0"/>
            <a:ext cx="5697416" cy="4726745"/>
          </a:xfrm>
          <a:prstGeom prst="rect">
            <a:avLst/>
          </a:prstGeom>
        </p:spPr>
      </p:pic>
      <p:pic>
        <p:nvPicPr>
          <p:cNvPr id="3" name="Picture 2"/>
          <p:cNvPicPr>
            <a:picLocks noChangeAspect="1"/>
          </p:cNvPicPr>
          <p:nvPr/>
        </p:nvPicPr>
        <p:blipFill>
          <a:blip r:embed="rId3"/>
          <a:stretch>
            <a:fillRect/>
          </a:stretch>
        </p:blipFill>
        <p:spPr>
          <a:xfrm>
            <a:off x="140675" y="4614203"/>
            <a:ext cx="5697417" cy="2402425"/>
          </a:xfrm>
          <a:prstGeom prst="rect">
            <a:avLst/>
          </a:prstGeom>
        </p:spPr>
      </p:pic>
      <p:pic>
        <p:nvPicPr>
          <p:cNvPr id="4" name="Picture 3"/>
          <p:cNvPicPr>
            <a:picLocks noChangeAspect="1"/>
          </p:cNvPicPr>
          <p:nvPr/>
        </p:nvPicPr>
        <p:blipFill>
          <a:blip r:embed="rId4"/>
          <a:stretch>
            <a:fillRect/>
          </a:stretch>
        </p:blipFill>
        <p:spPr>
          <a:xfrm>
            <a:off x="5936567" y="618978"/>
            <a:ext cx="5936565" cy="3600597"/>
          </a:xfrm>
          <a:prstGeom prst="rect">
            <a:avLst/>
          </a:prstGeom>
        </p:spPr>
      </p:pic>
      <p:pic>
        <p:nvPicPr>
          <p:cNvPr id="5" name="Picture 4"/>
          <p:cNvPicPr>
            <a:picLocks noChangeAspect="1"/>
          </p:cNvPicPr>
          <p:nvPr/>
        </p:nvPicPr>
        <p:blipFill>
          <a:blip r:embed="rId5"/>
          <a:stretch>
            <a:fillRect/>
          </a:stretch>
        </p:blipFill>
        <p:spPr>
          <a:xfrm>
            <a:off x="5936567" y="3978153"/>
            <a:ext cx="6077242" cy="3038475"/>
          </a:xfrm>
          <a:prstGeom prst="rect">
            <a:avLst/>
          </a:prstGeom>
        </p:spPr>
      </p:pic>
      <p:pic>
        <p:nvPicPr>
          <p:cNvPr id="6" name="Picture 5"/>
          <p:cNvPicPr>
            <a:picLocks noChangeAspect="1"/>
          </p:cNvPicPr>
          <p:nvPr/>
        </p:nvPicPr>
        <p:blipFill>
          <a:blip r:embed="rId6"/>
          <a:stretch>
            <a:fillRect/>
          </a:stretch>
        </p:blipFill>
        <p:spPr>
          <a:xfrm>
            <a:off x="6063174" y="-95397"/>
            <a:ext cx="5908433" cy="714375"/>
          </a:xfrm>
          <a:prstGeom prst="rect">
            <a:avLst/>
          </a:prstGeom>
        </p:spPr>
      </p:pic>
      <p:cxnSp>
        <p:nvCxnSpPr>
          <p:cNvPr id="8" name="Straight Connector 7"/>
          <p:cNvCxnSpPr/>
          <p:nvPr/>
        </p:nvCxnSpPr>
        <p:spPr>
          <a:xfrm>
            <a:off x="5936567" y="0"/>
            <a:ext cx="0" cy="685800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97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75249" y="112542"/>
            <a:ext cx="5514536" cy="5669280"/>
          </a:xfrm>
          <a:prstGeom prst="rect">
            <a:avLst/>
          </a:prstGeom>
          <a:ln w="22225">
            <a:solidFill>
              <a:schemeClr val="accent1">
                <a:shade val="50000"/>
              </a:schemeClr>
            </a:solidFill>
          </a:ln>
        </p:spPr>
      </p:pic>
      <p:pic>
        <p:nvPicPr>
          <p:cNvPr id="8" name="Picture 7"/>
          <p:cNvPicPr>
            <a:picLocks noChangeAspect="1"/>
          </p:cNvPicPr>
          <p:nvPr/>
        </p:nvPicPr>
        <p:blipFill>
          <a:blip r:embed="rId3"/>
          <a:stretch>
            <a:fillRect/>
          </a:stretch>
        </p:blipFill>
        <p:spPr>
          <a:xfrm>
            <a:off x="6352736" y="727564"/>
            <a:ext cx="5731412" cy="3151162"/>
          </a:xfrm>
          <a:prstGeom prst="rect">
            <a:avLst/>
          </a:prstGeom>
        </p:spPr>
      </p:pic>
      <p:sp>
        <p:nvSpPr>
          <p:cNvPr id="2" name="Title 1"/>
          <p:cNvSpPr>
            <a:spLocks noGrp="1"/>
          </p:cNvSpPr>
          <p:nvPr>
            <p:ph type="title"/>
          </p:nvPr>
        </p:nvSpPr>
        <p:spPr>
          <a:xfrm flipH="1">
            <a:off x="512298" y="365125"/>
            <a:ext cx="162951" cy="1325563"/>
          </a:xfrm>
          <a:ln>
            <a:solidFill>
              <a:schemeClr val="accent1">
                <a:shade val="50000"/>
              </a:schemeClr>
            </a:solidFill>
          </a:ln>
        </p:spPr>
        <p:txBody>
          <a:bodyPr/>
          <a:lstStyle/>
          <a:p>
            <a:endParaRPr lang="en-US" dirty="0"/>
          </a:p>
        </p:txBody>
      </p:sp>
      <p:pic>
        <p:nvPicPr>
          <p:cNvPr id="9" name="Content Placeholder 8"/>
          <p:cNvPicPr>
            <a:picLocks noGrp="1" noChangeAspect="1"/>
          </p:cNvPicPr>
          <p:nvPr>
            <p:ph idx="1"/>
          </p:nvPr>
        </p:nvPicPr>
        <p:blipFill>
          <a:blip r:embed="rId4"/>
          <a:stretch>
            <a:fillRect/>
          </a:stretch>
        </p:blipFill>
        <p:spPr>
          <a:xfrm>
            <a:off x="6352736" y="3432517"/>
            <a:ext cx="5731412" cy="3094892"/>
          </a:xfrm>
          <a:prstGeom prst="rect">
            <a:avLst/>
          </a:prstGeom>
        </p:spPr>
      </p:pic>
      <p:pic>
        <p:nvPicPr>
          <p:cNvPr id="10" name="Picture 9"/>
          <p:cNvPicPr>
            <a:picLocks noChangeAspect="1"/>
          </p:cNvPicPr>
          <p:nvPr/>
        </p:nvPicPr>
        <p:blipFill>
          <a:blip r:embed="rId5"/>
          <a:stretch>
            <a:fillRect/>
          </a:stretch>
        </p:blipFill>
        <p:spPr>
          <a:xfrm>
            <a:off x="6189785" y="70339"/>
            <a:ext cx="5894363" cy="657225"/>
          </a:xfrm>
          <a:prstGeom prst="rect">
            <a:avLst/>
          </a:prstGeom>
        </p:spPr>
      </p:pic>
      <p:sp>
        <p:nvSpPr>
          <p:cNvPr id="11" name="Rounded Rectangle 10"/>
          <p:cNvSpPr/>
          <p:nvPr/>
        </p:nvSpPr>
        <p:spPr>
          <a:xfrm>
            <a:off x="1350498" y="5205046"/>
            <a:ext cx="4459459" cy="337625"/>
          </a:xfrm>
          <a:prstGeom prst="roundRect">
            <a:avLst/>
          </a:prstGeom>
          <a:solidFill>
            <a:srgbClr val="FF000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821637" y="1575582"/>
            <a:ext cx="4009292" cy="379827"/>
          </a:xfrm>
          <a:prstGeom prst="roundRect">
            <a:avLst/>
          </a:prstGeom>
          <a:solidFill>
            <a:srgbClr val="FF00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3939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669" y="111443"/>
            <a:ext cx="5741304" cy="4179203"/>
          </a:xfrm>
          <a:prstGeom prst="rect">
            <a:avLst/>
          </a:prstGeom>
          <a:ln w="38100">
            <a:noFill/>
          </a:ln>
        </p:spPr>
      </p:pic>
      <p:pic>
        <p:nvPicPr>
          <p:cNvPr id="3" name="Picture 2"/>
          <p:cNvPicPr>
            <a:picLocks noChangeAspect="1"/>
          </p:cNvPicPr>
          <p:nvPr/>
        </p:nvPicPr>
        <p:blipFill>
          <a:blip r:embed="rId3"/>
          <a:stretch>
            <a:fillRect/>
          </a:stretch>
        </p:blipFill>
        <p:spPr>
          <a:xfrm>
            <a:off x="279670" y="4290646"/>
            <a:ext cx="5741304" cy="2567354"/>
          </a:xfrm>
          <a:prstGeom prst="rect">
            <a:avLst/>
          </a:prstGeom>
        </p:spPr>
      </p:pic>
      <p:pic>
        <p:nvPicPr>
          <p:cNvPr id="5" name="Picture 4"/>
          <p:cNvPicPr>
            <a:picLocks noChangeAspect="1"/>
          </p:cNvPicPr>
          <p:nvPr/>
        </p:nvPicPr>
        <p:blipFill>
          <a:blip r:embed="rId4"/>
          <a:stretch>
            <a:fillRect/>
          </a:stretch>
        </p:blipFill>
        <p:spPr>
          <a:xfrm>
            <a:off x="1028920" y="6662077"/>
            <a:ext cx="4619625" cy="195923"/>
          </a:xfrm>
          <a:prstGeom prst="rect">
            <a:avLst/>
          </a:prstGeom>
        </p:spPr>
      </p:pic>
      <p:pic>
        <p:nvPicPr>
          <p:cNvPr id="6" name="Picture 5"/>
          <p:cNvPicPr>
            <a:picLocks noChangeAspect="1"/>
          </p:cNvPicPr>
          <p:nvPr/>
        </p:nvPicPr>
        <p:blipFill>
          <a:blip r:embed="rId5"/>
          <a:stretch>
            <a:fillRect/>
          </a:stretch>
        </p:blipFill>
        <p:spPr>
          <a:xfrm>
            <a:off x="6020973" y="534571"/>
            <a:ext cx="6171027" cy="4515731"/>
          </a:xfrm>
          <a:prstGeom prst="rect">
            <a:avLst/>
          </a:prstGeom>
        </p:spPr>
      </p:pic>
      <p:pic>
        <p:nvPicPr>
          <p:cNvPr id="8" name="Picture 7"/>
          <p:cNvPicPr>
            <a:picLocks noChangeAspect="1"/>
          </p:cNvPicPr>
          <p:nvPr/>
        </p:nvPicPr>
        <p:blipFill>
          <a:blip r:embed="rId6"/>
          <a:stretch>
            <a:fillRect/>
          </a:stretch>
        </p:blipFill>
        <p:spPr>
          <a:xfrm>
            <a:off x="6231988" y="5050303"/>
            <a:ext cx="5960012" cy="1571625"/>
          </a:xfrm>
          <a:prstGeom prst="rect">
            <a:avLst/>
          </a:prstGeom>
        </p:spPr>
      </p:pic>
      <p:cxnSp>
        <p:nvCxnSpPr>
          <p:cNvPr id="10" name="Straight Connector 9"/>
          <p:cNvCxnSpPr/>
          <p:nvPr/>
        </p:nvCxnSpPr>
        <p:spPr>
          <a:xfrm>
            <a:off x="6020973" y="1"/>
            <a:ext cx="0" cy="6857999"/>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7"/>
          <a:stretch>
            <a:fillRect/>
          </a:stretch>
        </p:blipFill>
        <p:spPr>
          <a:xfrm>
            <a:off x="6133514" y="-61326"/>
            <a:ext cx="6031083" cy="657225"/>
          </a:xfrm>
          <a:prstGeom prst="rect">
            <a:avLst/>
          </a:prstGeom>
        </p:spPr>
      </p:pic>
      <p:cxnSp>
        <p:nvCxnSpPr>
          <p:cNvPr id="13" name="Straight Connector 12"/>
          <p:cNvCxnSpPr/>
          <p:nvPr/>
        </p:nvCxnSpPr>
        <p:spPr>
          <a:xfrm flipV="1">
            <a:off x="914400" y="365760"/>
            <a:ext cx="1519311" cy="14068"/>
          </a:xfrm>
          <a:prstGeom prst="line">
            <a:avLst/>
          </a:prstGeom>
          <a:ln w="44450"/>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123028" y="3094892"/>
            <a:ext cx="1139483" cy="492370"/>
          </a:xfrm>
          <a:prstGeom prst="roundRect">
            <a:avLst/>
          </a:prstGeom>
          <a:solidFill>
            <a:srgbClr val="FF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123028" y="3698704"/>
            <a:ext cx="1041009" cy="465333"/>
          </a:xfrm>
          <a:prstGeom prst="roundRect">
            <a:avLst/>
          </a:prstGeom>
          <a:solidFill>
            <a:srgbClr val="FF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186203" y="5852160"/>
            <a:ext cx="1237957" cy="590843"/>
          </a:xfrm>
          <a:prstGeom prst="roundRect">
            <a:avLst/>
          </a:prstGeom>
          <a:solidFill>
            <a:srgbClr val="FF00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1730326" y="4543865"/>
            <a:ext cx="1041009" cy="506437"/>
          </a:xfrm>
          <a:prstGeom prst="round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1730326" y="1631852"/>
            <a:ext cx="1153551" cy="1097280"/>
          </a:xfrm>
          <a:prstGeom prst="roundRect">
            <a:avLst/>
          </a:prstGeom>
          <a:solidFill>
            <a:srgbClr val="FF000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0444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81312" y="604912"/>
            <a:ext cx="6966073" cy="5162476"/>
          </a:xfrm>
          <a:prstGeom prst="rect">
            <a:avLst/>
          </a:prstGeom>
        </p:spPr>
      </p:pic>
    </p:spTree>
    <p:extLst>
      <p:ext uri="{BB962C8B-B14F-4D97-AF65-F5344CB8AC3E}">
        <p14:creationId xmlns:p14="http://schemas.microsoft.com/office/powerpoint/2010/main" val="914541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  Agenda</a:t>
            </a:r>
            <a:endParaRPr lang="en-US" b="1" i="1" u="sng" dirty="0">
              <a:solidFill>
                <a:srgbClr val="FFC000"/>
              </a:solidFill>
            </a:endParaRPr>
          </a:p>
        </p:txBody>
      </p:sp>
      <p:sp>
        <p:nvSpPr>
          <p:cNvPr id="3" name="Content Placeholder 2"/>
          <p:cNvSpPr>
            <a:spLocks noGrp="1"/>
          </p:cNvSpPr>
          <p:nvPr>
            <p:ph idx="1"/>
          </p:nvPr>
        </p:nvSpPr>
        <p:spPr>
          <a:solidFill>
            <a:schemeClr val="accent1">
              <a:lumMod val="50000"/>
            </a:schemeClr>
          </a:solidFill>
        </p:spPr>
        <p:txBody>
          <a:bodyPr/>
          <a:lstStyle/>
          <a:p>
            <a:r>
              <a:rPr lang="en-US" dirty="0" smtClean="0">
                <a:solidFill>
                  <a:schemeClr val="bg1"/>
                </a:solidFill>
              </a:rPr>
              <a:t>Introduction</a:t>
            </a:r>
          </a:p>
          <a:p>
            <a:r>
              <a:rPr lang="en-US" dirty="0">
                <a:solidFill>
                  <a:srgbClr val="FFC000"/>
                </a:solidFill>
              </a:rPr>
              <a:t>Diagnosis of </a:t>
            </a:r>
            <a:r>
              <a:rPr lang="en-US" dirty="0" err="1">
                <a:solidFill>
                  <a:srgbClr val="FFC000"/>
                </a:solidFill>
              </a:rPr>
              <a:t>Hypogonadism</a:t>
            </a:r>
            <a:r>
              <a:rPr lang="en-US" dirty="0">
                <a:solidFill>
                  <a:srgbClr val="FFC000"/>
                </a:solidFill>
              </a:rPr>
              <a:t> in </a:t>
            </a:r>
            <a:r>
              <a:rPr lang="en-US" dirty="0" smtClean="0">
                <a:solidFill>
                  <a:srgbClr val="FFC000"/>
                </a:solidFill>
              </a:rPr>
              <a:t>Men</a:t>
            </a:r>
          </a:p>
          <a:p>
            <a:r>
              <a:rPr lang="en-US" dirty="0">
                <a:solidFill>
                  <a:schemeClr val="bg1"/>
                </a:solidFill>
              </a:rPr>
              <a:t>Treatment of </a:t>
            </a:r>
            <a:r>
              <a:rPr lang="en-US" dirty="0" err="1" smtClean="0">
                <a:solidFill>
                  <a:schemeClr val="bg1"/>
                </a:solidFill>
              </a:rPr>
              <a:t>Hypogonadism</a:t>
            </a:r>
            <a:r>
              <a:rPr lang="en-US" dirty="0" smtClean="0">
                <a:solidFill>
                  <a:schemeClr val="bg1"/>
                </a:solidFill>
              </a:rPr>
              <a:t> With Testosterone</a:t>
            </a:r>
          </a:p>
          <a:p>
            <a:r>
              <a:rPr lang="en-US" dirty="0">
                <a:solidFill>
                  <a:schemeClr val="bg1"/>
                </a:solidFill>
              </a:rPr>
              <a:t>Monitoring of </a:t>
            </a:r>
            <a:r>
              <a:rPr lang="en-US" dirty="0" smtClean="0">
                <a:solidFill>
                  <a:schemeClr val="bg1"/>
                </a:solidFill>
              </a:rPr>
              <a:t>Testosterone-Replacement </a:t>
            </a:r>
            <a:r>
              <a:rPr lang="en-US" dirty="0" smtClean="0">
                <a:solidFill>
                  <a:schemeClr val="bg1"/>
                </a:solidFill>
              </a:rPr>
              <a:t>Therapy</a:t>
            </a:r>
            <a:endParaRPr lang="en-US" dirty="0" smtClean="0">
              <a:solidFill>
                <a:schemeClr val="bg1"/>
              </a:solidFill>
            </a:endParaRPr>
          </a:p>
        </p:txBody>
      </p:sp>
    </p:spTree>
    <p:extLst>
      <p:ext uri="{BB962C8B-B14F-4D97-AF65-F5344CB8AC3E}">
        <p14:creationId xmlns:p14="http://schemas.microsoft.com/office/powerpoint/2010/main" val="35296255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0154" y="661183"/>
            <a:ext cx="7596554" cy="4829980"/>
          </a:xfrm>
          <a:prstGeom prst="rect">
            <a:avLst/>
          </a:prstGeom>
        </p:spPr>
      </p:pic>
      <p:sp>
        <p:nvSpPr>
          <p:cNvPr id="3" name="Rectangle 2"/>
          <p:cNvSpPr/>
          <p:nvPr/>
        </p:nvSpPr>
        <p:spPr>
          <a:xfrm>
            <a:off x="2110154" y="1308294"/>
            <a:ext cx="1097280" cy="7455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Aparajita" panose="020B0604020202020204" pitchFamily="34" charset="0"/>
                <a:cs typeface="Aparajita" panose="020B0604020202020204" pitchFamily="34" charset="0"/>
              </a:rPr>
              <a:t>Nl</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Nl</a:t>
            </a:r>
            <a:endParaRPr lang="en-US" sz="1600" dirty="0">
              <a:solidFill>
                <a:schemeClr val="tx1"/>
              </a:solidFill>
              <a:latin typeface="Aparajita" panose="020B0604020202020204" pitchFamily="34" charset="0"/>
              <a:cs typeface="Aparajita" panose="020B0604020202020204" pitchFamily="34" charset="0"/>
            </a:endParaRPr>
          </a:p>
        </p:txBody>
      </p:sp>
      <p:sp>
        <p:nvSpPr>
          <p:cNvPr id="4" name="Rectangle 3"/>
          <p:cNvSpPr/>
          <p:nvPr/>
        </p:nvSpPr>
        <p:spPr>
          <a:xfrm>
            <a:off x="2110154" y="2152356"/>
            <a:ext cx="1097280" cy="67524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Aparajita" panose="020B0604020202020204" pitchFamily="34" charset="0"/>
                <a:cs typeface="Aparajita" panose="020B0604020202020204" pitchFamily="34" charset="0"/>
              </a:rPr>
              <a:t>Nl</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Nl</a:t>
            </a:r>
            <a:endParaRPr lang="en-US" sz="1600" dirty="0">
              <a:solidFill>
                <a:schemeClr val="tx1"/>
              </a:solidFill>
              <a:latin typeface="Aparajita" panose="020B0604020202020204" pitchFamily="34" charset="0"/>
              <a:cs typeface="Aparajita" panose="020B0604020202020204" pitchFamily="34" charset="0"/>
            </a:endParaRPr>
          </a:p>
        </p:txBody>
      </p:sp>
      <p:sp>
        <p:nvSpPr>
          <p:cNvPr id="5" name="Rectangle 4"/>
          <p:cNvSpPr/>
          <p:nvPr/>
        </p:nvSpPr>
        <p:spPr>
          <a:xfrm>
            <a:off x="2110154" y="3024554"/>
            <a:ext cx="1097280" cy="68931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Aparajita" panose="020B0604020202020204" pitchFamily="34" charset="0"/>
                <a:cs typeface="Aparajita" panose="020B0604020202020204" pitchFamily="34" charset="0"/>
              </a:rPr>
              <a:t>Nl</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Nl</a:t>
            </a:r>
            <a:endParaRPr lang="en-US" sz="1600" dirty="0">
              <a:solidFill>
                <a:schemeClr val="tx1"/>
              </a:solidFill>
              <a:latin typeface="Aparajita" panose="020B0604020202020204" pitchFamily="34" charset="0"/>
              <a:cs typeface="Aparajita" panose="020B0604020202020204" pitchFamily="34" charset="0"/>
            </a:endParaRPr>
          </a:p>
        </p:txBody>
      </p:sp>
      <p:sp>
        <p:nvSpPr>
          <p:cNvPr id="6" name="Rectangle 5"/>
          <p:cNvSpPr/>
          <p:nvPr/>
        </p:nvSpPr>
        <p:spPr>
          <a:xfrm>
            <a:off x="2110154" y="3910821"/>
            <a:ext cx="1097280" cy="64711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smtClean="0">
                <a:solidFill>
                  <a:schemeClr val="tx1"/>
                </a:solidFill>
                <a:latin typeface="Aparajita" panose="020B0604020202020204" pitchFamily="34" charset="0"/>
                <a:cs typeface="Aparajita" panose="020B0604020202020204" pitchFamily="34" charset="0"/>
              </a:rPr>
              <a:t>Nl</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low</a:t>
            </a:r>
          </a:p>
          <a:p>
            <a:pPr algn="ctr"/>
            <a:r>
              <a:rPr lang="en-US" sz="1600" dirty="0" smtClean="0">
                <a:solidFill>
                  <a:schemeClr val="tx1"/>
                </a:solidFill>
                <a:latin typeface="Aparajita" panose="020B0604020202020204" pitchFamily="34" charset="0"/>
                <a:cs typeface="Aparajita" panose="020B0604020202020204" pitchFamily="34" charset="0"/>
              </a:rPr>
              <a:t>High </a:t>
            </a:r>
            <a:r>
              <a:rPr lang="en-US" sz="1600" dirty="0" err="1" smtClean="0">
                <a:solidFill>
                  <a:schemeClr val="tx1"/>
                </a:solidFill>
                <a:latin typeface="Aparajita" panose="020B0604020202020204" pitchFamily="34" charset="0"/>
                <a:cs typeface="Aparajita" panose="020B0604020202020204" pitchFamily="34" charset="0"/>
              </a:rPr>
              <a:t>vs</a:t>
            </a:r>
            <a:r>
              <a:rPr lang="en-US" sz="1600" dirty="0" smtClean="0">
                <a:solidFill>
                  <a:schemeClr val="tx1"/>
                </a:solidFill>
                <a:latin typeface="Aparajita" panose="020B0604020202020204" pitchFamily="34" charset="0"/>
                <a:cs typeface="Aparajita" panose="020B0604020202020204" pitchFamily="34" charset="0"/>
              </a:rPr>
              <a:t> </a:t>
            </a:r>
            <a:r>
              <a:rPr lang="en-US" sz="1600" dirty="0" err="1" smtClean="0">
                <a:solidFill>
                  <a:schemeClr val="tx1"/>
                </a:solidFill>
                <a:latin typeface="Aparajita" panose="020B0604020202020204" pitchFamily="34" charset="0"/>
                <a:cs typeface="Aparajita" panose="020B0604020202020204" pitchFamily="34" charset="0"/>
              </a:rPr>
              <a:t>Nl</a:t>
            </a:r>
            <a:endParaRPr lang="en-US" sz="1600"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4929237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solidFill>
            <a:schemeClr val="accent1">
              <a:lumMod val="40000"/>
              <a:lumOff val="60000"/>
            </a:schemeClr>
          </a:solidFill>
        </p:spPr>
        <p:txBody>
          <a:bodyPr>
            <a:normAutofit/>
          </a:bodyPr>
          <a:lstStyle/>
          <a:p>
            <a:r>
              <a:rPr lang="en-US" dirty="0" err="1" smtClean="0">
                <a:solidFill>
                  <a:srgbClr val="C00000"/>
                </a:solidFill>
                <a:latin typeface="Aparajita" panose="020B0604020202020204" pitchFamily="34" charset="0"/>
                <a:cs typeface="Aparajita" panose="020B0604020202020204" pitchFamily="34" charset="0"/>
              </a:rPr>
              <a:t>Objective</a:t>
            </a:r>
            <a:r>
              <a:rPr lang="en-US" dirty="0" err="1" smtClean="0">
                <a:latin typeface="Aparajita" panose="020B0604020202020204" pitchFamily="34" charset="0"/>
                <a:cs typeface="Aparajita" panose="020B0604020202020204" pitchFamily="34" charset="0"/>
              </a:rPr>
              <a:t>:To</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determine the risk of venous </a:t>
            </a:r>
            <a:r>
              <a:rPr lang="en-US" dirty="0" smtClean="0">
                <a:latin typeface="Aparajita" panose="020B0604020202020204" pitchFamily="34" charset="0"/>
                <a:cs typeface="Aparajita" panose="020B0604020202020204" pitchFamily="34" charset="0"/>
              </a:rPr>
              <a:t>thromboembolism associated </a:t>
            </a:r>
            <a:r>
              <a:rPr lang="en-US" dirty="0">
                <a:latin typeface="Aparajita" panose="020B0604020202020204" pitchFamily="34" charset="0"/>
                <a:cs typeface="Aparajita" panose="020B0604020202020204" pitchFamily="34" charset="0"/>
              </a:rPr>
              <a:t>with use of testosterone treatment in </a:t>
            </a:r>
            <a:r>
              <a:rPr lang="en-US" dirty="0" smtClean="0">
                <a:latin typeface="Aparajita" panose="020B0604020202020204" pitchFamily="34" charset="0"/>
                <a:cs typeface="Aparajita" panose="020B0604020202020204" pitchFamily="34" charset="0"/>
              </a:rPr>
              <a:t>men, focusing </a:t>
            </a:r>
            <a:r>
              <a:rPr lang="en-US" dirty="0">
                <a:latin typeface="Aparajita" panose="020B0604020202020204" pitchFamily="34" charset="0"/>
                <a:cs typeface="Aparajita" panose="020B0604020202020204" pitchFamily="34" charset="0"/>
              </a:rPr>
              <a:t>particularly on the timing of the risk.</a:t>
            </a:r>
          </a:p>
          <a:p>
            <a:r>
              <a:rPr lang="en-US" dirty="0" smtClean="0">
                <a:solidFill>
                  <a:srgbClr val="C00000"/>
                </a:solidFill>
                <a:latin typeface="Aparajita" panose="020B0604020202020204" pitchFamily="34" charset="0"/>
                <a:cs typeface="Aparajita" panose="020B0604020202020204" pitchFamily="34" charset="0"/>
              </a:rPr>
              <a:t>Design: </a:t>
            </a:r>
            <a:r>
              <a:rPr lang="en-US" dirty="0" smtClean="0">
                <a:latin typeface="Aparajita" panose="020B0604020202020204" pitchFamily="34" charset="0"/>
                <a:cs typeface="Aparajita" panose="020B0604020202020204" pitchFamily="34" charset="0"/>
              </a:rPr>
              <a:t>Population </a:t>
            </a:r>
            <a:r>
              <a:rPr lang="en-US" dirty="0">
                <a:latin typeface="Aparajita" panose="020B0604020202020204" pitchFamily="34" charset="0"/>
                <a:cs typeface="Aparajita" panose="020B0604020202020204" pitchFamily="34" charset="0"/>
              </a:rPr>
              <a:t>based case-control study.</a:t>
            </a:r>
          </a:p>
          <a:p>
            <a:r>
              <a:rPr lang="en-US" dirty="0" smtClean="0">
                <a:solidFill>
                  <a:srgbClr val="C00000"/>
                </a:solidFill>
                <a:latin typeface="Aparajita" panose="020B0604020202020204" pitchFamily="34" charset="0"/>
                <a:cs typeface="Aparajita" panose="020B0604020202020204" pitchFamily="34" charset="0"/>
              </a:rPr>
              <a:t>Setting:</a:t>
            </a:r>
            <a:r>
              <a:rPr lang="en-US" dirty="0" smtClean="0">
                <a:latin typeface="Aparajita" panose="020B0604020202020204" pitchFamily="34" charset="0"/>
                <a:cs typeface="Aparajita" panose="020B0604020202020204" pitchFamily="34" charset="0"/>
              </a:rPr>
              <a:t> 370 </a:t>
            </a:r>
            <a:r>
              <a:rPr lang="en-US" dirty="0">
                <a:latin typeface="Aparajita" panose="020B0604020202020204" pitchFamily="34" charset="0"/>
                <a:cs typeface="Aparajita" panose="020B0604020202020204" pitchFamily="34" charset="0"/>
              </a:rPr>
              <a:t>general practices in UK primary care with </a:t>
            </a:r>
            <a:r>
              <a:rPr lang="en-US" dirty="0" smtClean="0">
                <a:latin typeface="Aparajita" panose="020B0604020202020204" pitchFamily="34" charset="0"/>
                <a:cs typeface="Aparajita" panose="020B0604020202020204" pitchFamily="34" charset="0"/>
              </a:rPr>
              <a:t>linked hospital </a:t>
            </a:r>
            <a:r>
              <a:rPr lang="en-US" dirty="0">
                <a:latin typeface="Aparajita" panose="020B0604020202020204" pitchFamily="34" charset="0"/>
                <a:cs typeface="Aparajita" panose="020B0604020202020204" pitchFamily="34" charset="0"/>
              </a:rPr>
              <a:t>discharge diagnoses and </a:t>
            </a:r>
            <a:r>
              <a:rPr lang="en-US" dirty="0" smtClean="0">
                <a:latin typeface="Aparajita" panose="020B0604020202020204" pitchFamily="34" charset="0"/>
                <a:cs typeface="Aparajita" panose="020B0604020202020204" pitchFamily="34" charset="0"/>
              </a:rPr>
              <a:t>in-hospital procedures </a:t>
            </a:r>
            <a:r>
              <a:rPr lang="en-US" dirty="0">
                <a:latin typeface="Aparajita" panose="020B0604020202020204" pitchFamily="34" charset="0"/>
                <a:cs typeface="Aparajita" panose="020B0604020202020204" pitchFamily="34" charset="0"/>
              </a:rPr>
              <a:t>and information on all cause mortality.</a:t>
            </a:r>
          </a:p>
          <a:p>
            <a:r>
              <a:rPr lang="en-US" dirty="0" smtClean="0">
                <a:solidFill>
                  <a:srgbClr val="C00000"/>
                </a:solidFill>
                <a:latin typeface="Aparajita" panose="020B0604020202020204" pitchFamily="34" charset="0"/>
                <a:cs typeface="Aparajita" panose="020B0604020202020204" pitchFamily="34" charset="0"/>
              </a:rPr>
              <a:t>Participants:</a:t>
            </a:r>
            <a:r>
              <a:rPr lang="en-US" dirty="0" smtClean="0">
                <a:latin typeface="Aparajita" panose="020B0604020202020204" pitchFamily="34" charset="0"/>
                <a:cs typeface="Aparajita" panose="020B0604020202020204" pitchFamily="34" charset="0"/>
              </a:rPr>
              <a:t> 19 </a:t>
            </a:r>
            <a:r>
              <a:rPr lang="en-US" dirty="0">
                <a:latin typeface="Aparajita" panose="020B0604020202020204" pitchFamily="34" charset="0"/>
                <a:cs typeface="Aparajita" panose="020B0604020202020204" pitchFamily="34" charset="0"/>
              </a:rPr>
              <a:t>215 patients with confirmed </a:t>
            </a:r>
            <a:r>
              <a:rPr lang="en-US" dirty="0" smtClean="0">
                <a:latin typeface="Aparajita" panose="020B0604020202020204" pitchFamily="34" charset="0"/>
                <a:cs typeface="Aparajita" panose="020B0604020202020204" pitchFamily="34" charset="0"/>
              </a:rPr>
              <a:t>venous thromboembolism </a:t>
            </a:r>
            <a:r>
              <a:rPr lang="en-US" dirty="0">
                <a:latin typeface="Aparajita" panose="020B0604020202020204" pitchFamily="34" charset="0"/>
                <a:cs typeface="Aparajita" panose="020B0604020202020204" pitchFamily="34" charset="0"/>
              </a:rPr>
              <a:t>(comprising deep </a:t>
            </a:r>
            <a:r>
              <a:rPr lang="en-US" dirty="0" smtClean="0">
                <a:latin typeface="Aparajita" panose="020B0604020202020204" pitchFamily="34" charset="0"/>
                <a:cs typeface="Aparajita" panose="020B0604020202020204" pitchFamily="34" charset="0"/>
              </a:rPr>
              <a:t>venous thrombosis </a:t>
            </a:r>
            <a:r>
              <a:rPr lang="en-US" dirty="0">
                <a:latin typeface="Aparajita" panose="020B0604020202020204" pitchFamily="34" charset="0"/>
                <a:cs typeface="Aparajita" panose="020B0604020202020204" pitchFamily="34" charset="0"/>
              </a:rPr>
              <a:t>and pulmonary embolism) and 909 </a:t>
            </a:r>
            <a:r>
              <a:rPr lang="en-US" dirty="0" smtClean="0">
                <a:latin typeface="Aparajita" panose="020B0604020202020204" pitchFamily="34" charset="0"/>
                <a:cs typeface="Aparajita" panose="020B0604020202020204" pitchFamily="34" charset="0"/>
              </a:rPr>
              <a:t>530 age </a:t>
            </a:r>
            <a:r>
              <a:rPr lang="en-US" dirty="0">
                <a:latin typeface="Aparajita" panose="020B0604020202020204" pitchFamily="34" charset="0"/>
                <a:cs typeface="Aparajita" panose="020B0604020202020204" pitchFamily="34" charset="0"/>
              </a:rPr>
              <a:t>matched controls from source </a:t>
            </a:r>
            <a:r>
              <a:rPr lang="en-US" dirty="0" smtClean="0">
                <a:latin typeface="Aparajita" panose="020B0604020202020204" pitchFamily="34" charset="0"/>
                <a:cs typeface="Aparajita" panose="020B0604020202020204" pitchFamily="34" charset="0"/>
              </a:rPr>
              <a:t>population including </a:t>
            </a:r>
            <a:r>
              <a:rPr lang="en-US" dirty="0">
                <a:latin typeface="Aparajita" panose="020B0604020202020204" pitchFamily="34" charset="0"/>
                <a:cs typeface="Aparajita" panose="020B0604020202020204" pitchFamily="34" charset="0"/>
              </a:rPr>
              <a:t>more than 2.22 million men between </a:t>
            </a:r>
            <a:r>
              <a:rPr lang="en-US" dirty="0" smtClean="0">
                <a:latin typeface="Aparajita" panose="020B0604020202020204" pitchFamily="34" charset="0"/>
                <a:cs typeface="Aparajita" panose="020B0604020202020204" pitchFamily="34" charset="0"/>
              </a:rPr>
              <a:t>January 2001 </a:t>
            </a:r>
            <a:r>
              <a:rPr lang="en-US" dirty="0">
                <a:latin typeface="Aparajita" panose="020B0604020202020204" pitchFamily="34" charset="0"/>
                <a:cs typeface="Aparajita" panose="020B0604020202020204" pitchFamily="34" charset="0"/>
              </a:rPr>
              <a:t>and May 2013</a:t>
            </a:r>
          </a:p>
        </p:txBody>
      </p:sp>
      <p:pic>
        <p:nvPicPr>
          <p:cNvPr id="5" name="Picture 4"/>
          <p:cNvPicPr>
            <a:picLocks noChangeAspect="1"/>
          </p:cNvPicPr>
          <p:nvPr/>
        </p:nvPicPr>
        <p:blipFill>
          <a:blip r:embed="rId2"/>
          <a:stretch>
            <a:fillRect/>
          </a:stretch>
        </p:blipFill>
        <p:spPr>
          <a:xfrm>
            <a:off x="838200" y="163610"/>
            <a:ext cx="7700889" cy="1438275"/>
          </a:xfrm>
          <a:prstGeom prst="rect">
            <a:avLst/>
          </a:prstGeom>
          <a:solidFill>
            <a:schemeClr val="accent1">
              <a:lumMod val="60000"/>
              <a:lumOff val="40000"/>
            </a:schemeClr>
          </a:solidFill>
        </p:spPr>
      </p:pic>
      <p:sp>
        <p:nvSpPr>
          <p:cNvPr id="6" name="Rectangle 5"/>
          <p:cNvSpPr/>
          <p:nvPr/>
        </p:nvSpPr>
        <p:spPr>
          <a:xfrm>
            <a:off x="4164036" y="1228420"/>
            <a:ext cx="1819422" cy="323557"/>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rPr>
              <a:t>BMJ</a:t>
            </a:r>
            <a:r>
              <a:rPr lang="en-US" sz="2000" b="1">
                <a:solidFill>
                  <a:srgbClr val="C00000"/>
                </a:solidFill>
              </a:rPr>
              <a:t> 2016; 355</a:t>
            </a:r>
            <a:endParaRPr lang="en-US" sz="2000" b="1" dirty="0">
              <a:solidFill>
                <a:srgbClr val="C00000"/>
              </a:solidFill>
            </a:endParaRPr>
          </a:p>
        </p:txBody>
      </p:sp>
      <p:pic>
        <p:nvPicPr>
          <p:cNvPr id="7" name="Picture 6"/>
          <p:cNvPicPr>
            <a:picLocks noChangeAspect="1"/>
          </p:cNvPicPr>
          <p:nvPr/>
        </p:nvPicPr>
        <p:blipFill>
          <a:blip r:embed="rId3"/>
          <a:stretch>
            <a:fillRect/>
          </a:stretch>
        </p:blipFill>
        <p:spPr>
          <a:xfrm>
            <a:off x="8665698" y="0"/>
            <a:ext cx="3526302" cy="1228420"/>
          </a:xfrm>
          <a:prstGeom prst="rect">
            <a:avLst/>
          </a:prstGeom>
        </p:spPr>
      </p:pic>
    </p:spTree>
    <p:extLst>
      <p:ext uri="{BB962C8B-B14F-4D97-AF65-F5344CB8AC3E}">
        <p14:creationId xmlns:p14="http://schemas.microsoft.com/office/powerpoint/2010/main" val="20952712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3343"/>
          </a:xfrm>
        </p:spPr>
        <p:txBody>
          <a:bodyPr>
            <a:normAutofit fontScale="90000"/>
          </a:bodyPr>
          <a:lstStyle/>
          <a:p>
            <a:endParaRPr lang="en-US" dirty="0"/>
          </a:p>
        </p:txBody>
      </p:sp>
      <p:sp>
        <p:nvSpPr>
          <p:cNvPr id="3" name="Content Placeholder 2"/>
          <p:cNvSpPr>
            <a:spLocks noGrp="1"/>
          </p:cNvSpPr>
          <p:nvPr>
            <p:ph idx="1"/>
          </p:nvPr>
        </p:nvSpPr>
        <p:spPr>
          <a:xfrm>
            <a:off x="838200" y="1167618"/>
            <a:ext cx="10515600" cy="5009345"/>
          </a:xfrm>
          <a:solidFill>
            <a:schemeClr val="accent1">
              <a:lumMod val="60000"/>
              <a:lumOff val="40000"/>
            </a:schemeClr>
          </a:solidFill>
        </p:spPr>
        <p:txBody>
          <a:bodyPr>
            <a:normAutofit fontScale="85000" lnSpcReduction="20000"/>
          </a:bodyPr>
          <a:lstStyle/>
          <a:p>
            <a:pPr algn="just"/>
            <a:r>
              <a:rPr lang="en-US" dirty="0">
                <a:solidFill>
                  <a:srgbClr val="C00000"/>
                </a:solidFill>
                <a:latin typeface="Aparajita" panose="020B0604020202020204" pitchFamily="34" charset="0"/>
                <a:cs typeface="Aparajita" panose="020B0604020202020204" pitchFamily="34" charset="0"/>
              </a:rPr>
              <a:t>Exposure of </a:t>
            </a:r>
            <a:r>
              <a:rPr lang="en-US" dirty="0" smtClean="0">
                <a:solidFill>
                  <a:srgbClr val="C00000"/>
                </a:solidFill>
                <a:latin typeface="Aparajita" panose="020B0604020202020204" pitchFamily="34" charset="0"/>
                <a:cs typeface="Aparajita" panose="020B0604020202020204" pitchFamily="34" charset="0"/>
              </a:rPr>
              <a:t>interest: </a:t>
            </a:r>
            <a:r>
              <a:rPr lang="en-US" dirty="0" smtClean="0">
                <a:latin typeface="Aparajita" panose="020B0604020202020204" pitchFamily="34" charset="0"/>
                <a:cs typeface="Aparajita" panose="020B0604020202020204" pitchFamily="34" charset="0"/>
              </a:rPr>
              <a:t>Three </a:t>
            </a:r>
            <a:r>
              <a:rPr lang="en-US" dirty="0">
                <a:latin typeface="Aparajita" panose="020B0604020202020204" pitchFamily="34" charset="0"/>
                <a:cs typeface="Aparajita" panose="020B0604020202020204" pitchFamily="34" charset="0"/>
              </a:rPr>
              <a:t>mutually exclusive testosterone exposure </a:t>
            </a:r>
            <a:r>
              <a:rPr lang="en-US" dirty="0" smtClean="0">
                <a:latin typeface="Aparajita" panose="020B0604020202020204" pitchFamily="34" charset="0"/>
                <a:cs typeface="Aparajita" panose="020B0604020202020204" pitchFamily="34" charset="0"/>
              </a:rPr>
              <a:t>group were </a:t>
            </a:r>
            <a:r>
              <a:rPr lang="en-US" dirty="0">
                <a:latin typeface="Aparajita" panose="020B0604020202020204" pitchFamily="34" charset="0"/>
                <a:cs typeface="Aparajita" panose="020B0604020202020204" pitchFamily="34" charset="0"/>
              </a:rPr>
              <a:t>identified: current treatment, recent (but </a:t>
            </a:r>
            <a:r>
              <a:rPr lang="en-US" dirty="0" smtClean="0">
                <a:latin typeface="Aparajita" panose="020B0604020202020204" pitchFamily="34" charset="0"/>
                <a:cs typeface="Aparajita" panose="020B0604020202020204" pitchFamily="34" charset="0"/>
              </a:rPr>
              <a:t>not current</a:t>
            </a:r>
            <a:r>
              <a:rPr lang="en-US" dirty="0">
                <a:latin typeface="Aparajita" panose="020B0604020202020204" pitchFamily="34" charset="0"/>
                <a:cs typeface="Aparajita" panose="020B0604020202020204" pitchFamily="34" charset="0"/>
              </a:rPr>
              <a:t>) treatment, and no treatment in the </a:t>
            </a:r>
            <a:r>
              <a:rPr lang="en-US" dirty="0" smtClean="0">
                <a:latin typeface="Aparajita" panose="020B0604020202020204" pitchFamily="34" charset="0"/>
                <a:cs typeface="Aparajita" panose="020B0604020202020204" pitchFamily="34" charset="0"/>
              </a:rPr>
              <a:t>previous two </a:t>
            </a:r>
            <a:r>
              <a:rPr lang="en-US" dirty="0">
                <a:latin typeface="Aparajita" panose="020B0604020202020204" pitchFamily="34" charset="0"/>
                <a:cs typeface="Aparajita" panose="020B0604020202020204" pitchFamily="34" charset="0"/>
              </a:rPr>
              <a:t>years. Current treatment was subdivided </a:t>
            </a:r>
            <a:r>
              <a:rPr lang="en-US" dirty="0" smtClean="0">
                <a:latin typeface="Aparajita" panose="020B0604020202020204" pitchFamily="34" charset="0"/>
                <a:cs typeface="Aparajita" panose="020B0604020202020204" pitchFamily="34" charset="0"/>
              </a:rPr>
              <a:t>into duration </a:t>
            </a:r>
            <a:r>
              <a:rPr lang="en-US" dirty="0">
                <a:latin typeface="Aparajita" panose="020B0604020202020204" pitchFamily="34" charset="0"/>
                <a:cs typeface="Aparajita" panose="020B0604020202020204" pitchFamily="34" charset="0"/>
              </a:rPr>
              <a:t>of more or less than six months.</a:t>
            </a:r>
          </a:p>
          <a:p>
            <a:pPr algn="just"/>
            <a:r>
              <a:rPr lang="en-US" dirty="0">
                <a:solidFill>
                  <a:srgbClr val="C00000"/>
                </a:solidFill>
                <a:latin typeface="Aparajita" panose="020B0604020202020204" pitchFamily="34" charset="0"/>
                <a:cs typeface="Aparajita" panose="020B0604020202020204" pitchFamily="34" charset="0"/>
              </a:rPr>
              <a:t>Main </a:t>
            </a:r>
            <a:r>
              <a:rPr lang="en-US" dirty="0" smtClean="0">
                <a:solidFill>
                  <a:srgbClr val="C00000"/>
                </a:solidFill>
                <a:latin typeface="Aparajita" panose="020B0604020202020204" pitchFamily="34" charset="0"/>
                <a:cs typeface="Aparajita" panose="020B0604020202020204" pitchFamily="34" charset="0"/>
              </a:rPr>
              <a:t>outcome measure: </a:t>
            </a:r>
            <a:r>
              <a:rPr lang="en-US" dirty="0" smtClean="0">
                <a:latin typeface="Aparajita" panose="020B0604020202020204" pitchFamily="34" charset="0"/>
                <a:cs typeface="Aparajita" panose="020B0604020202020204" pitchFamily="34" charset="0"/>
              </a:rPr>
              <a:t>Rate </a:t>
            </a:r>
            <a:r>
              <a:rPr lang="en-US" dirty="0">
                <a:latin typeface="Aparajita" panose="020B0604020202020204" pitchFamily="34" charset="0"/>
                <a:cs typeface="Aparajita" panose="020B0604020202020204" pitchFamily="34" charset="0"/>
              </a:rPr>
              <a:t>ratios of venous thromboembolism in </a:t>
            </a:r>
            <a:r>
              <a:rPr lang="en-US" dirty="0" smtClean="0">
                <a:latin typeface="Aparajita" panose="020B0604020202020204" pitchFamily="34" charset="0"/>
                <a:cs typeface="Aparajita" panose="020B0604020202020204" pitchFamily="34" charset="0"/>
              </a:rPr>
              <a:t>association with </a:t>
            </a:r>
            <a:r>
              <a:rPr lang="en-US" dirty="0">
                <a:latin typeface="Aparajita" panose="020B0604020202020204" pitchFamily="34" charset="0"/>
                <a:cs typeface="Aparajita" panose="020B0604020202020204" pitchFamily="34" charset="0"/>
              </a:rPr>
              <a:t>current testosterone treatment compared with </a:t>
            </a:r>
            <a:r>
              <a:rPr lang="en-US" dirty="0" smtClean="0">
                <a:latin typeface="Aparajita" panose="020B0604020202020204" pitchFamily="34" charset="0"/>
                <a:cs typeface="Aparajita" panose="020B0604020202020204" pitchFamily="34" charset="0"/>
              </a:rPr>
              <a:t>no treatment </a:t>
            </a:r>
            <a:r>
              <a:rPr lang="en-US" dirty="0">
                <a:latin typeface="Aparajita" panose="020B0604020202020204" pitchFamily="34" charset="0"/>
                <a:cs typeface="Aparajita" panose="020B0604020202020204" pitchFamily="34" charset="0"/>
              </a:rPr>
              <a:t>were estimated using conditional </a:t>
            </a:r>
            <a:r>
              <a:rPr lang="en-US" dirty="0" smtClean="0">
                <a:latin typeface="Aparajita" panose="020B0604020202020204" pitchFamily="34" charset="0"/>
                <a:cs typeface="Aparajita" panose="020B0604020202020204" pitchFamily="34" charset="0"/>
              </a:rPr>
              <a:t>logistic regression </a:t>
            </a:r>
            <a:r>
              <a:rPr lang="en-US" dirty="0">
                <a:latin typeface="Aparajita" panose="020B0604020202020204" pitchFamily="34" charset="0"/>
                <a:cs typeface="Aparajita" panose="020B0604020202020204" pitchFamily="34" charset="0"/>
              </a:rPr>
              <a:t>and adjusted for comorbidities and </a:t>
            </a:r>
            <a:r>
              <a:rPr lang="en-US" dirty="0" smtClean="0">
                <a:latin typeface="Aparajita" panose="020B0604020202020204" pitchFamily="34" charset="0"/>
                <a:cs typeface="Aparajita" panose="020B0604020202020204" pitchFamily="34" charset="0"/>
              </a:rPr>
              <a:t>all matching </a:t>
            </a:r>
            <a:r>
              <a:rPr lang="en-US" dirty="0">
                <a:latin typeface="Aparajita" panose="020B0604020202020204" pitchFamily="34" charset="0"/>
                <a:cs typeface="Aparajita" panose="020B0604020202020204" pitchFamily="34" charset="0"/>
              </a:rPr>
              <a:t>factors.</a:t>
            </a:r>
          </a:p>
          <a:p>
            <a:r>
              <a:rPr lang="en-US" dirty="0" smtClean="0">
                <a:solidFill>
                  <a:srgbClr val="C00000"/>
                </a:solidFill>
                <a:latin typeface="Aparajita" panose="020B0604020202020204" pitchFamily="34" charset="0"/>
                <a:cs typeface="Aparajita" panose="020B0604020202020204" pitchFamily="34" charset="0"/>
              </a:rPr>
              <a:t>Results:</a:t>
            </a:r>
            <a:r>
              <a:rPr lang="en-US" dirty="0" smtClean="0">
                <a:latin typeface="Aparajita" panose="020B0604020202020204" pitchFamily="34" charset="0"/>
                <a:cs typeface="Aparajita" panose="020B0604020202020204" pitchFamily="34" charset="0"/>
              </a:rPr>
              <a:t> </a:t>
            </a:r>
          </a:p>
          <a:p>
            <a:pPr lvl="1"/>
            <a:r>
              <a:rPr lang="en-US" dirty="0" smtClean="0">
                <a:latin typeface="Aparajita" panose="020B0604020202020204" pitchFamily="34" charset="0"/>
                <a:cs typeface="Aparajita" panose="020B0604020202020204" pitchFamily="34" charset="0"/>
              </a:rPr>
              <a:t>The </a:t>
            </a:r>
            <a:r>
              <a:rPr lang="en-US" dirty="0">
                <a:latin typeface="Aparajita" panose="020B0604020202020204" pitchFamily="34" charset="0"/>
                <a:cs typeface="Aparajita" panose="020B0604020202020204" pitchFamily="34" charset="0"/>
              </a:rPr>
              <a:t>adjusted rate ratio of venous </a:t>
            </a:r>
            <a:r>
              <a:rPr lang="en-US" dirty="0" smtClean="0">
                <a:latin typeface="Aparajita" panose="020B0604020202020204" pitchFamily="34" charset="0"/>
                <a:cs typeface="Aparajita" panose="020B0604020202020204" pitchFamily="34" charset="0"/>
              </a:rPr>
              <a:t>thromboembolism was </a:t>
            </a:r>
            <a:r>
              <a:rPr lang="en-US" b="1" dirty="0">
                <a:solidFill>
                  <a:srgbClr val="C00000"/>
                </a:solidFill>
                <a:latin typeface="Aparajita" panose="020B0604020202020204" pitchFamily="34" charset="0"/>
                <a:cs typeface="Aparajita" panose="020B0604020202020204" pitchFamily="34" charset="0"/>
              </a:rPr>
              <a:t>1.25</a:t>
            </a:r>
            <a:r>
              <a:rPr lang="en-US" dirty="0">
                <a:latin typeface="Aparajita" panose="020B0604020202020204" pitchFamily="34" charset="0"/>
                <a:cs typeface="Aparajita" panose="020B0604020202020204" pitchFamily="34" charset="0"/>
              </a:rPr>
              <a:t> (95% confidence interval 0.94 to 1.66) </a:t>
            </a:r>
            <a:r>
              <a:rPr lang="en-US" dirty="0" smtClean="0">
                <a:latin typeface="Aparajita" panose="020B0604020202020204" pitchFamily="34" charset="0"/>
                <a:cs typeface="Aparajita" panose="020B0604020202020204" pitchFamily="34" charset="0"/>
              </a:rPr>
              <a:t>for </a:t>
            </a:r>
            <a:r>
              <a:rPr lang="en-US" b="1" dirty="0" smtClean="0">
                <a:solidFill>
                  <a:srgbClr val="C00000"/>
                </a:solidFill>
                <a:latin typeface="Aparajita" panose="020B0604020202020204" pitchFamily="34" charset="0"/>
                <a:cs typeface="Aparajita" panose="020B0604020202020204" pitchFamily="34" charset="0"/>
              </a:rPr>
              <a:t>current</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versus no testosterone treatment</a:t>
            </a:r>
            <a:r>
              <a:rPr lang="en-US" dirty="0" smtClean="0">
                <a:latin typeface="Aparajita" panose="020B0604020202020204" pitchFamily="34" charset="0"/>
                <a:cs typeface="Aparajita" panose="020B0604020202020204" pitchFamily="34" charset="0"/>
              </a:rPr>
              <a:t>.</a:t>
            </a:r>
          </a:p>
          <a:p>
            <a:pPr lvl="1"/>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In the </a:t>
            </a:r>
            <a:r>
              <a:rPr lang="en-US" b="1" dirty="0" smtClean="0">
                <a:solidFill>
                  <a:srgbClr val="C00000"/>
                </a:solidFill>
                <a:latin typeface="Aparajita" panose="020B0604020202020204" pitchFamily="34" charset="0"/>
                <a:cs typeface="Aparajita" panose="020B0604020202020204" pitchFamily="34" charset="0"/>
              </a:rPr>
              <a:t>first six </a:t>
            </a:r>
            <a:r>
              <a:rPr lang="en-US" b="1" dirty="0">
                <a:solidFill>
                  <a:srgbClr val="C00000"/>
                </a:solidFill>
                <a:latin typeface="Aparajita" panose="020B0604020202020204" pitchFamily="34" charset="0"/>
                <a:cs typeface="Aparajita" panose="020B0604020202020204" pitchFamily="34" charset="0"/>
              </a:rPr>
              <a:t>months </a:t>
            </a:r>
            <a:r>
              <a:rPr lang="en-US" dirty="0">
                <a:latin typeface="Aparajita" panose="020B0604020202020204" pitchFamily="34" charset="0"/>
                <a:cs typeface="Aparajita" panose="020B0604020202020204" pitchFamily="34" charset="0"/>
              </a:rPr>
              <a:t>of testosterone treatment, the rate ratio </a:t>
            </a:r>
            <a:r>
              <a:rPr lang="en-US" dirty="0" smtClean="0">
                <a:latin typeface="Aparajita" panose="020B0604020202020204" pitchFamily="34" charset="0"/>
                <a:cs typeface="Aparajita" panose="020B0604020202020204" pitchFamily="34" charset="0"/>
              </a:rPr>
              <a:t>of venous </a:t>
            </a:r>
            <a:r>
              <a:rPr lang="en-US" dirty="0">
                <a:latin typeface="Aparajita" panose="020B0604020202020204" pitchFamily="34" charset="0"/>
                <a:cs typeface="Aparajita" panose="020B0604020202020204" pitchFamily="34" charset="0"/>
              </a:rPr>
              <a:t>thromboembolism was</a:t>
            </a:r>
            <a:r>
              <a:rPr lang="en-US" b="1" dirty="0">
                <a:solidFill>
                  <a:srgbClr val="C00000"/>
                </a:solidFill>
                <a:latin typeface="Aparajita" panose="020B0604020202020204" pitchFamily="34" charset="0"/>
                <a:cs typeface="Aparajita" panose="020B0604020202020204" pitchFamily="34" charset="0"/>
              </a:rPr>
              <a:t> 1.63 </a:t>
            </a:r>
            <a:r>
              <a:rPr lang="en-US" dirty="0">
                <a:latin typeface="Aparajita" panose="020B0604020202020204" pitchFamily="34" charset="0"/>
                <a:cs typeface="Aparajita" panose="020B0604020202020204" pitchFamily="34" charset="0"/>
              </a:rPr>
              <a:t>(1.12 to 2.37</a:t>
            </a:r>
            <a:r>
              <a:rPr lang="en-US" dirty="0" smtClean="0">
                <a:latin typeface="Aparajita" panose="020B0604020202020204" pitchFamily="34" charset="0"/>
                <a:cs typeface="Aparajita" panose="020B0604020202020204" pitchFamily="34" charset="0"/>
              </a:rPr>
              <a:t>), corresponding </a:t>
            </a:r>
            <a:r>
              <a:rPr lang="en-US" dirty="0">
                <a:latin typeface="Aparajita" panose="020B0604020202020204" pitchFamily="34" charset="0"/>
                <a:cs typeface="Aparajita" panose="020B0604020202020204" pitchFamily="34" charset="0"/>
              </a:rPr>
              <a:t>to 10.0 (1.9 to 21.6) additional </a:t>
            </a:r>
            <a:r>
              <a:rPr lang="en-US" dirty="0" smtClean="0">
                <a:latin typeface="Aparajita" panose="020B0604020202020204" pitchFamily="34" charset="0"/>
                <a:cs typeface="Aparajita" panose="020B0604020202020204" pitchFamily="34" charset="0"/>
              </a:rPr>
              <a:t>venous thromboembolisms </a:t>
            </a:r>
            <a:r>
              <a:rPr lang="en-US" dirty="0">
                <a:latin typeface="Aparajita" panose="020B0604020202020204" pitchFamily="34" charset="0"/>
                <a:cs typeface="Aparajita" panose="020B0604020202020204" pitchFamily="34" charset="0"/>
              </a:rPr>
              <a:t>above the base rate of 15.8 </a:t>
            </a:r>
            <a:r>
              <a:rPr lang="en-US" dirty="0" smtClean="0">
                <a:latin typeface="Aparajita" panose="020B0604020202020204" pitchFamily="34" charset="0"/>
                <a:cs typeface="Aparajita" panose="020B0604020202020204" pitchFamily="34" charset="0"/>
              </a:rPr>
              <a:t>per 10 </a:t>
            </a:r>
            <a:r>
              <a:rPr lang="en-US" dirty="0">
                <a:latin typeface="Aparajita" panose="020B0604020202020204" pitchFamily="34" charset="0"/>
                <a:cs typeface="Aparajita" panose="020B0604020202020204" pitchFamily="34" charset="0"/>
              </a:rPr>
              <a:t>000 person years. </a:t>
            </a:r>
            <a:endParaRPr lang="en-US" dirty="0" smtClean="0">
              <a:latin typeface="Aparajita" panose="020B0604020202020204" pitchFamily="34" charset="0"/>
              <a:cs typeface="Aparajita" panose="020B0604020202020204" pitchFamily="34" charset="0"/>
            </a:endParaRPr>
          </a:p>
          <a:p>
            <a:pPr lvl="1"/>
            <a:r>
              <a:rPr lang="en-US" dirty="0" smtClean="0">
                <a:latin typeface="Aparajita" panose="020B0604020202020204" pitchFamily="34" charset="0"/>
                <a:cs typeface="Aparajita" panose="020B0604020202020204" pitchFamily="34" charset="0"/>
              </a:rPr>
              <a:t>The </a:t>
            </a:r>
            <a:r>
              <a:rPr lang="en-US" dirty="0">
                <a:latin typeface="Aparajita" panose="020B0604020202020204" pitchFamily="34" charset="0"/>
                <a:cs typeface="Aparajita" panose="020B0604020202020204" pitchFamily="34" charset="0"/>
              </a:rPr>
              <a:t>rate ratio </a:t>
            </a:r>
            <a:r>
              <a:rPr lang="en-US" dirty="0">
                <a:solidFill>
                  <a:srgbClr val="C00000"/>
                </a:solidFill>
                <a:latin typeface="Aparajita" panose="020B0604020202020204" pitchFamily="34" charset="0"/>
                <a:cs typeface="Aparajita" panose="020B0604020202020204" pitchFamily="34" charset="0"/>
              </a:rPr>
              <a:t>after</a:t>
            </a:r>
            <a:r>
              <a:rPr lang="en-US" dirty="0">
                <a:latin typeface="Aparajita" panose="020B0604020202020204" pitchFamily="34" charset="0"/>
                <a:cs typeface="Aparajita" panose="020B0604020202020204" pitchFamily="34" charset="0"/>
              </a:rPr>
              <a:t> more than </a:t>
            </a:r>
            <a:r>
              <a:rPr lang="en-US" dirty="0" smtClean="0">
                <a:latin typeface="Aparajita" panose="020B0604020202020204" pitchFamily="34" charset="0"/>
                <a:cs typeface="Aparajita" panose="020B0604020202020204" pitchFamily="34" charset="0"/>
              </a:rPr>
              <a:t>six months</a:t>
            </a:r>
            <a:r>
              <a:rPr lang="en-US" dirty="0">
                <a:latin typeface="Aparajita" panose="020B0604020202020204" pitchFamily="34" charset="0"/>
                <a:cs typeface="Aparajita" panose="020B0604020202020204" pitchFamily="34" charset="0"/>
              </a:rPr>
              <a:t>’ treatment was </a:t>
            </a:r>
            <a:r>
              <a:rPr lang="en-US" dirty="0">
                <a:solidFill>
                  <a:srgbClr val="C00000"/>
                </a:solidFill>
                <a:latin typeface="Aparajita" panose="020B0604020202020204" pitchFamily="34" charset="0"/>
                <a:cs typeface="Aparajita" panose="020B0604020202020204" pitchFamily="34" charset="0"/>
              </a:rPr>
              <a:t>1.00</a:t>
            </a:r>
            <a:r>
              <a:rPr lang="en-US" dirty="0">
                <a:latin typeface="Aparajita" panose="020B0604020202020204" pitchFamily="34" charset="0"/>
                <a:cs typeface="Aparajita" panose="020B0604020202020204" pitchFamily="34" charset="0"/>
              </a:rPr>
              <a:t> (0.68 to 1.47), and </a:t>
            </a:r>
            <a:r>
              <a:rPr lang="en-US" dirty="0" smtClean="0">
                <a:latin typeface="Aparajita" panose="020B0604020202020204" pitchFamily="34" charset="0"/>
                <a:cs typeface="Aparajita" panose="020B0604020202020204" pitchFamily="34" charset="0"/>
              </a:rPr>
              <a:t>after treatment </a:t>
            </a:r>
            <a:r>
              <a:rPr lang="en-US" dirty="0">
                <a:latin typeface="Aparajita" panose="020B0604020202020204" pitchFamily="34" charset="0"/>
                <a:cs typeface="Aparajita" panose="020B0604020202020204" pitchFamily="34" charset="0"/>
              </a:rPr>
              <a:t>cessation it was 0.68 (0.43 to 1.07</a:t>
            </a:r>
            <a:r>
              <a:rPr lang="en-US" dirty="0" smtClean="0">
                <a:latin typeface="Aparajita" panose="020B0604020202020204" pitchFamily="34" charset="0"/>
                <a:cs typeface="Aparajita" panose="020B0604020202020204" pitchFamily="34" charset="0"/>
              </a:rPr>
              <a:t>). </a:t>
            </a:r>
          </a:p>
          <a:p>
            <a:pPr lvl="1"/>
            <a:r>
              <a:rPr lang="en-US" dirty="0" smtClean="0">
                <a:latin typeface="Aparajita" panose="020B0604020202020204" pitchFamily="34" charset="0"/>
                <a:cs typeface="Aparajita" panose="020B0604020202020204" pitchFamily="34" charset="0"/>
              </a:rPr>
              <a:t>Increased </a:t>
            </a:r>
            <a:r>
              <a:rPr lang="en-US" dirty="0">
                <a:latin typeface="Aparajita" panose="020B0604020202020204" pitchFamily="34" charset="0"/>
                <a:cs typeface="Aparajita" panose="020B0604020202020204" pitchFamily="34" charset="0"/>
              </a:rPr>
              <a:t>rate ratios within the first six months </a:t>
            </a:r>
            <a:r>
              <a:rPr lang="en-US" dirty="0" smtClean="0">
                <a:latin typeface="Aparajita" panose="020B0604020202020204" pitchFamily="34" charset="0"/>
                <a:cs typeface="Aparajita" panose="020B0604020202020204" pitchFamily="34" charset="0"/>
              </a:rPr>
              <a:t>of treatment </a:t>
            </a:r>
            <a:r>
              <a:rPr lang="en-US" dirty="0">
                <a:latin typeface="Aparajita" panose="020B0604020202020204" pitchFamily="34" charset="0"/>
                <a:cs typeface="Aparajita" panose="020B0604020202020204" pitchFamily="34" charset="0"/>
              </a:rPr>
              <a:t>were observed in </a:t>
            </a:r>
            <a:r>
              <a:rPr lang="en-US" dirty="0">
                <a:solidFill>
                  <a:srgbClr val="C00000"/>
                </a:solidFill>
                <a:latin typeface="Aparajita" panose="020B0604020202020204" pitchFamily="34" charset="0"/>
                <a:cs typeface="Aparajita" panose="020B0604020202020204" pitchFamily="34" charset="0"/>
              </a:rPr>
              <a:t>all strata</a:t>
            </a:r>
            <a:r>
              <a:rPr lang="en-US" dirty="0">
                <a:latin typeface="Aparajita" panose="020B0604020202020204" pitchFamily="34" charset="0"/>
                <a:cs typeface="Aparajita" panose="020B0604020202020204" pitchFamily="34" charset="0"/>
              </a:rPr>
              <a:t>: the rate ratio </a:t>
            </a:r>
            <a:r>
              <a:rPr lang="en-US" dirty="0" smtClean="0">
                <a:latin typeface="Aparajita" panose="020B0604020202020204" pitchFamily="34" charset="0"/>
                <a:cs typeface="Aparajita" panose="020B0604020202020204" pitchFamily="34" charset="0"/>
              </a:rPr>
              <a:t>was 1.52 </a:t>
            </a:r>
            <a:r>
              <a:rPr lang="en-US" dirty="0">
                <a:latin typeface="Aparajita" panose="020B0604020202020204" pitchFamily="34" charset="0"/>
                <a:cs typeface="Aparajita" panose="020B0604020202020204" pitchFamily="34" charset="0"/>
              </a:rPr>
              <a:t>(0.94 to 2.46) for patients with </a:t>
            </a:r>
            <a:r>
              <a:rPr lang="en-US" dirty="0" smtClean="0">
                <a:latin typeface="Aparajita" panose="020B0604020202020204" pitchFamily="34" charset="0"/>
                <a:cs typeface="Aparajita" panose="020B0604020202020204" pitchFamily="34" charset="0"/>
              </a:rPr>
              <a:t>pathological </a:t>
            </a:r>
            <a:r>
              <a:rPr lang="en-US" dirty="0" err="1" smtClean="0">
                <a:latin typeface="Aparajita" panose="020B0604020202020204" pitchFamily="34" charset="0"/>
                <a:cs typeface="Aparajita" panose="020B0604020202020204" pitchFamily="34" charset="0"/>
              </a:rPr>
              <a:t>hypogonadism</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and 1.88 (1.02 to 3.45) for </a:t>
            </a:r>
            <a:r>
              <a:rPr lang="en-US" dirty="0" smtClean="0">
                <a:latin typeface="Aparajita" panose="020B0604020202020204" pitchFamily="34" charset="0"/>
                <a:cs typeface="Aparajita" panose="020B0604020202020204" pitchFamily="34" charset="0"/>
              </a:rPr>
              <a:t>those without </a:t>
            </a:r>
            <a:r>
              <a:rPr lang="en-US" dirty="0">
                <a:latin typeface="Aparajita" panose="020B0604020202020204" pitchFamily="34" charset="0"/>
                <a:cs typeface="Aparajita" panose="020B0604020202020204" pitchFamily="34" charset="0"/>
              </a:rPr>
              <a:t>it, and 1.41 (0.82 to 2.41) for those with </a:t>
            </a:r>
            <a:r>
              <a:rPr lang="en-US" dirty="0" smtClean="0">
                <a:latin typeface="Aparajita" panose="020B0604020202020204" pitchFamily="34" charset="0"/>
                <a:cs typeface="Aparajita" panose="020B0604020202020204" pitchFamily="34" charset="0"/>
              </a:rPr>
              <a:t>a known </a:t>
            </a:r>
            <a:r>
              <a:rPr lang="en-US" dirty="0">
                <a:latin typeface="Aparajita" panose="020B0604020202020204" pitchFamily="34" charset="0"/>
                <a:cs typeface="Aparajita" panose="020B0604020202020204" pitchFamily="34" charset="0"/>
              </a:rPr>
              <a:t>risk factor for venous thromboembolism </a:t>
            </a:r>
            <a:r>
              <a:rPr lang="en-US" dirty="0" smtClean="0">
                <a:latin typeface="Aparajita" panose="020B0604020202020204" pitchFamily="34" charset="0"/>
                <a:cs typeface="Aparajita" panose="020B0604020202020204" pitchFamily="34" charset="0"/>
              </a:rPr>
              <a:t>and 1.91 </a:t>
            </a:r>
            <a:r>
              <a:rPr lang="en-US" dirty="0">
                <a:latin typeface="Aparajita" panose="020B0604020202020204" pitchFamily="34" charset="0"/>
                <a:cs typeface="Aparajita" panose="020B0604020202020204" pitchFamily="34" charset="0"/>
              </a:rPr>
              <a:t>(1.13 to 3.23) for those without one</a:t>
            </a:r>
            <a:r>
              <a:rPr lang="en-US" dirty="0"/>
              <a:t>.</a:t>
            </a: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082897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3034" y="0"/>
            <a:ext cx="7582486" cy="6654018"/>
          </a:xfrm>
          <a:prstGeom prst="rect">
            <a:avLst/>
          </a:prstGeom>
        </p:spPr>
      </p:pic>
    </p:spTree>
    <p:extLst>
      <p:ext uri="{BB962C8B-B14F-4D97-AF65-F5344CB8AC3E}">
        <p14:creationId xmlns:p14="http://schemas.microsoft.com/office/powerpoint/2010/main" val="17461669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9317" y="309489"/>
            <a:ext cx="10888393" cy="6668086"/>
          </a:xfrm>
          <a:prstGeom prst="rect">
            <a:avLst/>
          </a:prstGeom>
        </p:spPr>
      </p:pic>
      <p:sp>
        <p:nvSpPr>
          <p:cNvPr id="3" name="Rectangle 2"/>
          <p:cNvSpPr/>
          <p:nvPr/>
        </p:nvSpPr>
        <p:spPr>
          <a:xfrm>
            <a:off x="10128738" y="2053884"/>
            <a:ext cx="1181687" cy="407963"/>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0128737" y="3235570"/>
            <a:ext cx="1181687" cy="478301"/>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0128738" y="4684542"/>
            <a:ext cx="1280160" cy="478301"/>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8714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50498" y="98474"/>
            <a:ext cx="9523828" cy="6759526"/>
          </a:xfrm>
          <a:prstGeom prst="rect">
            <a:avLst/>
          </a:prstGeom>
        </p:spPr>
      </p:pic>
      <p:sp>
        <p:nvSpPr>
          <p:cNvPr id="3" name="Rectangle 2"/>
          <p:cNvSpPr/>
          <p:nvPr/>
        </p:nvSpPr>
        <p:spPr>
          <a:xfrm>
            <a:off x="9425354" y="1786598"/>
            <a:ext cx="1181687" cy="647113"/>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425353" y="3070274"/>
            <a:ext cx="1181687" cy="643597"/>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5589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05575" y="0"/>
            <a:ext cx="6654019" cy="5528603"/>
          </a:xfrm>
          <a:prstGeom prst="rect">
            <a:avLst/>
          </a:prstGeom>
        </p:spPr>
      </p:pic>
    </p:spTree>
    <p:extLst>
      <p:ext uri="{BB962C8B-B14F-4D97-AF65-F5344CB8AC3E}">
        <p14:creationId xmlns:p14="http://schemas.microsoft.com/office/powerpoint/2010/main" val="1397603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p:cNvSpPr/>
          <p:nvPr/>
        </p:nvSpPr>
        <p:spPr>
          <a:xfrm>
            <a:off x="2682240" y="1801894"/>
            <a:ext cx="6743113" cy="2308324"/>
          </a:xfrm>
          <a:prstGeom prst="rect">
            <a:avLst/>
          </a:prstGeom>
          <a:solidFill>
            <a:schemeClr val="accent1">
              <a:lumMod val="50000"/>
            </a:schemeClr>
          </a:solidFill>
        </p:spPr>
        <p:txBody>
          <a:bodyPr wrap="square">
            <a:spAutoFit/>
          </a:bodyPr>
          <a:lstStyle/>
          <a:p>
            <a:pPr algn="just"/>
            <a:r>
              <a:rPr lang="en-US" sz="3600" dirty="0" smtClean="0">
                <a:solidFill>
                  <a:schemeClr val="bg1"/>
                </a:solidFill>
                <a:latin typeface="Aparajita" panose="020B0604020202020204" pitchFamily="34" charset="0"/>
                <a:cs typeface="Aparajita" panose="020B0604020202020204" pitchFamily="34" charset="0"/>
              </a:rPr>
              <a:t>Starting </a:t>
            </a:r>
            <a:r>
              <a:rPr lang="en-US" sz="3600" dirty="0">
                <a:solidFill>
                  <a:schemeClr val="bg1"/>
                </a:solidFill>
                <a:latin typeface="Aparajita" panose="020B0604020202020204" pitchFamily="34" charset="0"/>
                <a:cs typeface="Aparajita" panose="020B0604020202020204" pitchFamily="34" charset="0"/>
              </a:rPr>
              <a:t>testosterone treatment was associated </a:t>
            </a:r>
            <a:r>
              <a:rPr lang="en-US" sz="3600" dirty="0" smtClean="0">
                <a:solidFill>
                  <a:schemeClr val="bg1"/>
                </a:solidFill>
                <a:latin typeface="Aparajita" panose="020B0604020202020204" pitchFamily="34" charset="0"/>
                <a:cs typeface="Aparajita" panose="020B0604020202020204" pitchFamily="34" charset="0"/>
              </a:rPr>
              <a:t>with an </a:t>
            </a:r>
            <a:r>
              <a:rPr lang="en-US" sz="3600" dirty="0">
                <a:solidFill>
                  <a:schemeClr val="bg1"/>
                </a:solidFill>
                <a:latin typeface="Aparajita" panose="020B0604020202020204" pitchFamily="34" charset="0"/>
                <a:cs typeface="Aparajita" panose="020B0604020202020204" pitchFamily="34" charset="0"/>
              </a:rPr>
              <a:t>increased risk of venous thromboembolism, </a:t>
            </a:r>
            <a:r>
              <a:rPr lang="en-US" sz="3600" dirty="0" smtClean="0">
                <a:solidFill>
                  <a:schemeClr val="bg1"/>
                </a:solidFill>
                <a:latin typeface="Aparajita" panose="020B0604020202020204" pitchFamily="34" charset="0"/>
                <a:cs typeface="Aparajita" panose="020B0604020202020204" pitchFamily="34" charset="0"/>
              </a:rPr>
              <a:t>which peaked </a:t>
            </a:r>
            <a:r>
              <a:rPr lang="en-US" sz="3600" dirty="0">
                <a:solidFill>
                  <a:schemeClr val="bg1"/>
                </a:solidFill>
                <a:latin typeface="Aparajita" panose="020B0604020202020204" pitchFamily="34" charset="0"/>
                <a:cs typeface="Aparajita" panose="020B0604020202020204" pitchFamily="34" charset="0"/>
              </a:rPr>
              <a:t>within six months </a:t>
            </a:r>
            <a:r>
              <a:rPr lang="en-US" sz="3600" dirty="0" smtClean="0">
                <a:solidFill>
                  <a:schemeClr val="bg1"/>
                </a:solidFill>
                <a:latin typeface="Aparajita" panose="020B0604020202020204" pitchFamily="34" charset="0"/>
                <a:cs typeface="Aparajita" panose="020B0604020202020204" pitchFamily="34" charset="0"/>
              </a:rPr>
              <a:t>and declined </a:t>
            </a:r>
            <a:r>
              <a:rPr lang="en-US" sz="3600" dirty="0">
                <a:solidFill>
                  <a:schemeClr val="bg1"/>
                </a:solidFill>
                <a:latin typeface="Aparajita" panose="020B0604020202020204" pitchFamily="34" charset="0"/>
                <a:cs typeface="Aparajita" panose="020B0604020202020204" pitchFamily="34" charset="0"/>
              </a:rPr>
              <a:t>thereafter</a:t>
            </a:r>
            <a:r>
              <a:rPr lang="en-US" sz="3600" dirty="0">
                <a:solidFill>
                  <a:schemeClr val="bg1"/>
                </a:solidFill>
                <a:latin typeface="MetaProNormal-Regular"/>
              </a:rPr>
              <a:t>.</a:t>
            </a:r>
            <a:endParaRPr lang="en-US" sz="3600" dirty="0">
              <a:solidFill>
                <a:schemeClr val="bg1"/>
              </a:solidFill>
            </a:endParaRPr>
          </a:p>
        </p:txBody>
      </p:sp>
    </p:spTree>
    <p:extLst>
      <p:ext uri="{BB962C8B-B14F-4D97-AF65-F5344CB8AC3E}">
        <p14:creationId xmlns:p14="http://schemas.microsoft.com/office/powerpoint/2010/main" val="967870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65324" y="365126"/>
            <a:ext cx="5242048" cy="5571440"/>
          </a:xfrm>
          <a:prstGeom prst="rect">
            <a:avLst/>
          </a:prstGeom>
          <a:ln w="63500">
            <a:solidFill>
              <a:srgbClr val="92D050"/>
            </a:solidFill>
          </a:ln>
        </p:spPr>
      </p:pic>
      <p:pic>
        <p:nvPicPr>
          <p:cNvPr id="5" name="Picture 4"/>
          <p:cNvPicPr>
            <a:picLocks noChangeAspect="1"/>
          </p:cNvPicPr>
          <p:nvPr/>
        </p:nvPicPr>
        <p:blipFill>
          <a:blip r:embed="rId3"/>
          <a:stretch>
            <a:fillRect/>
          </a:stretch>
        </p:blipFill>
        <p:spPr>
          <a:xfrm>
            <a:off x="838200" y="365125"/>
            <a:ext cx="4943621" cy="5571441"/>
          </a:xfrm>
          <a:prstGeom prst="rect">
            <a:avLst/>
          </a:prstGeom>
          <a:ln w="60325">
            <a:solidFill>
              <a:schemeClr val="bg2">
                <a:lumMod val="75000"/>
              </a:schemeClr>
            </a:solidFill>
          </a:ln>
        </p:spPr>
      </p:pic>
      <p:sp>
        <p:nvSpPr>
          <p:cNvPr id="6" name="Rounded Rectangle 5"/>
          <p:cNvSpPr/>
          <p:nvPr/>
        </p:nvSpPr>
        <p:spPr>
          <a:xfrm>
            <a:off x="2391508" y="6274191"/>
            <a:ext cx="1420837" cy="407963"/>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2010</a:t>
            </a:r>
            <a:endParaRPr lang="en-US" sz="2400" b="1" dirty="0">
              <a:solidFill>
                <a:schemeClr val="tx1"/>
              </a:solidFill>
            </a:endParaRPr>
          </a:p>
        </p:txBody>
      </p:sp>
      <p:sp>
        <p:nvSpPr>
          <p:cNvPr id="7" name="Rounded Rectangle 6"/>
          <p:cNvSpPr/>
          <p:nvPr/>
        </p:nvSpPr>
        <p:spPr>
          <a:xfrm>
            <a:off x="7962314" y="6274191"/>
            <a:ext cx="1617784" cy="40796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2018</a:t>
            </a:r>
            <a:endParaRPr lang="en-US" sz="2400" b="1" dirty="0">
              <a:solidFill>
                <a:srgbClr val="C00000"/>
              </a:solidFill>
            </a:endParaRPr>
          </a:p>
        </p:txBody>
      </p:sp>
      <p:sp>
        <p:nvSpPr>
          <p:cNvPr id="8" name="Rounded Rectangle 7"/>
          <p:cNvSpPr/>
          <p:nvPr/>
        </p:nvSpPr>
        <p:spPr>
          <a:xfrm>
            <a:off x="1223889" y="4220308"/>
            <a:ext cx="1519311" cy="351692"/>
          </a:xfrm>
          <a:prstGeom prst="roundRect">
            <a:avLst/>
          </a:prstGeom>
          <a:solidFill>
            <a:schemeClr val="accent1">
              <a:alpha val="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513342" y="4220308"/>
            <a:ext cx="1603716" cy="351692"/>
          </a:xfrm>
          <a:prstGeom prst="roundRect">
            <a:avLst/>
          </a:prstGeom>
          <a:solidFill>
            <a:schemeClr val="accent1">
              <a:alpha val="0"/>
            </a:schemeClr>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513342" y="5401994"/>
            <a:ext cx="3066756" cy="295421"/>
          </a:xfrm>
          <a:prstGeom prst="roundRect">
            <a:avLst/>
          </a:prstGeom>
          <a:solidFill>
            <a:schemeClr val="accent1">
              <a:alpha val="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923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95460" y="98474"/>
            <a:ext cx="5228822" cy="6161649"/>
          </a:xfrm>
          <a:prstGeom prst="rect">
            <a:avLst/>
          </a:prstGeom>
          <a:ln w="57150">
            <a:solidFill>
              <a:schemeClr val="bg2">
                <a:lumMod val="75000"/>
              </a:schemeClr>
            </a:solidFill>
          </a:ln>
        </p:spPr>
      </p:pic>
      <p:pic>
        <p:nvPicPr>
          <p:cNvPr id="5" name="Picture 4"/>
          <p:cNvPicPr>
            <a:picLocks noChangeAspect="1"/>
          </p:cNvPicPr>
          <p:nvPr/>
        </p:nvPicPr>
        <p:blipFill>
          <a:blip r:embed="rId3"/>
          <a:stretch>
            <a:fillRect/>
          </a:stretch>
        </p:blipFill>
        <p:spPr>
          <a:xfrm>
            <a:off x="6471138" y="98475"/>
            <a:ext cx="5373859" cy="6274190"/>
          </a:xfrm>
          <a:prstGeom prst="rect">
            <a:avLst/>
          </a:prstGeom>
          <a:ln w="50800">
            <a:solidFill>
              <a:srgbClr val="92D050"/>
            </a:solidFill>
          </a:ln>
        </p:spPr>
      </p:pic>
      <p:sp>
        <p:nvSpPr>
          <p:cNvPr id="6" name="Rounded Rectangle 5"/>
          <p:cNvSpPr/>
          <p:nvPr/>
        </p:nvSpPr>
        <p:spPr>
          <a:xfrm>
            <a:off x="6766560" y="5584873"/>
            <a:ext cx="4754880" cy="393895"/>
          </a:xfrm>
          <a:prstGeom prst="roundRect">
            <a:avLst/>
          </a:prstGeom>
          <a:solidFill>
            <a:schemeClr val="bg1">
              <a:alpha val="0"/>
            </a:schemeClr>
          </a:solidFill>
          <a:ln w="508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8890782" y="6119446"/>
            <a:ext cx="1364566" cy="14068"/>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1842868" y="6372665"/>
            <a:ext cx="1969477" cy="379827"/>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2010</a:t>
            </a:r>
            <a:endParaRPr lang="en-US" sz="2000" b="1" dirty="0">
              <a:solidFill>
                <a:schemeClr val="tx1"/>
              </a:solidFill>
            </a:endParaRPr>
          </a:p>
        </p:txBody>
      </p:sp>
      <p:sp>
        <p:nvSpPr>
          <p:cNvPr id="10" name="Rounded Rectangle 9"/>
          <p:cNvSpPr/>
          <p:nvPr/>
        </p:nvSpPr>
        <p:spPr>
          <a:xfrm>
            <a:off x="8074854" y="6513343"/>
            <a:ext cx="2180494" cy="34465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C00000"/>
                </a:solidFill>
              </a:rPr>
              <a:t>2018</a:t>
            </a:r>
            <a:endParaRPr lang="en-US" b="1" dirty="0">
              <a:solidFill>
                <a:srgbClr val="C00000"/>
              </a:solidFill>
            </a:endParaRPr>
          </a:p>
        </p:txBody>
      </p:sp>
    </p:spTree>
    <p:extLst>
      <p:ext uri="{BB962C8B-B14F-4D97-AF65-F5344CB8AC3E}">
        <p14:creationId xmlns:p14="http://schemas.microsoft.com/office/powerpoint/2010/main" val="1527071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5564" y="98474"/>
            <a:ext cx="6105379" cy="6569612"/>
          </a:xfrm>
          <a:prstGeom prst="rect">
            <a:avLst/>
          </a:prstGeom>
          <a:ln w="50800">
            <a:solidFill>
              <a:srgbClr val="92D050"/>
            </a:solidFill>
          </a:ln>
        </p:spPr>
        <p:style>
          <a:lnRef idx="2">
            <a:schemeClr val="accent1"/>
          </a:lnRef>
          <a:fillRef idx="1">
            <a:schemeClr val="lt1"/>
          </a:fillRef>
          <a:effectRef idx="0">
            <a:schemeClr val="accent1"/>
          </a:effectRef>
          <a:fontRef idx="minor">
            <a:schemeClr val="dk1"/>
          </a:fontRef>
        </p:style>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8199" y="1825625"/>
            <a:ext cx="10655105" cy="4364160"/>
          </a:xfrm>
          <a:ln>
            <a:solidFill>
              <a:srgbClr val="92D050"/>
            </a:solidFill>
          </a:ln>
        </p:spPr>
        <p:txBody>
          <a:bodyPr/>
          <a:lstStyle/>
          <a:p>
            <a:endParaRPr lang="en-US" dirty="0"/>
          </a:p>
        </p:txBody>
      </p:sp>
      <p:sp>
        <p:nvSpPr>
          <p:cNvPr id="5" name="Rounded Rectangle 4"/>
          <p:cNvSpPr/>
          <p:nvPr/>
        </p:nvSpPr>
        <p:spPr>
          <a:xfrm>
            <a:off x="6654019" y="1167619"/>
            <a:ext cx="4839286" cy="3840480"/>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Aparajita" panose="020B0604020202020204" pitchFamily="34" charset="0"/>
                <a:cs typeface="Aparajita" panose="020B0604020202020204" pitchFamily="34" charset="0"/>
              </a:rPr>
              <a:t>Combined primary and </a:t>
            </a:r>
            <a:r>
              <a:rPr lang="en-US" sz="2800" dirty="0" smtClean="0">
                <a:latin typeface="Aparajita" panose="020B0604020202020204" pitchFamily="34" charset="0"/>
                <a:cs typeface="Aparajita" panose="020B0604020202020204" pitchFamily="34" charset="0"/>
              </a:rPr>
              <a:t>secondary </a:t>
            </a:r>
            <a:r>
              <a:rPr lang="en-US" sz="2800" dirty="0" err="1" smtClean="0">
                <a:latin typeface="Aparajita" panose="020B0604020202020204" pitchFamily="34" charset="0"/>
                <a:cs typeface="Aparajita" panose="020B0604020202020204" pitchFamily="34" charset="0"/>
              </a:rPr>
              <a:t>hypogonadism</a:t>
            </a:r>
            <a:r>
              <a:rPr lang="en-US" sz="2800" dirty="0" smtClean="0">
                <a:latin typeface="Aparajita" panose="020B0604020202020204" pitchFamily="34" charset="0"/>
                <a:cs typeface="Aparajita" panose="020B0604020202020204" pitchFamily="34" charset="0"/>
              </a:rPr>
              <a:t> results in </a:t>
            </a:r>
            <a:r>
              <a:rPr lang="en-US" sz="2800" dirty="0">
                <a:latin typeface="Aparajita" panose="020B0604020202020204" pitchFamily="34" charset="0"/>
                <a:cs typeface="Aparajita" panose="020B0604020202020204" pitchFamily="34" charset="0"/>
              </a:rPr>
              <a:t>low T concentrations, impairment </a:t>
            </a:r>
            <a:r>
              <a:rPr lang="en-US" sz="2800" dirty="0" smtClean="0">
                <a:latin typeface="Aparajita" panose="020B0604020202020204" pitchFamily="34" charset="0"/>
                <a:cs typeface="Aparajita" panose="020B0604020202020204" pitchFamily="34" charset="0"/>
              </a:rPr>
              <a:t>of spermatogenesis,</a:t>
            </a:r>
            <a:r>
              <a:rPr lang="en-US" sz="2800" dirty="0">
                <a:latin typeface="Aparajita" panose="020B0604020202020204" pitchFamily="34" charset="0"/>
                <a:cs typeface="Aparajita" panose="020B0604020202020204" pitchFamily="34" charset="0"/>
              </a:rPr>
              <a:t> and variable gonadotropin levels, depending on </a:t>
            </a:r>
            <a:r>
              <a:rPr lang="en-US" sz="2800" dirty="0" smtClean="0">
                <a:latin typeface="Aparajita" panose="020B0604020202020204" pitchFamily="34" charset="0"/>
                <a:cs typeface="Aparajita" panose="020B0604020202020204" pitchFamily="34" charset="0"/>
              </a:rPr>
              <a:t>whether primary </a:t>
            </a:r>
            <a:r>
              <a:rPr lang="en-US" sz="2800" dirty="0">
                <a:latin typeface="Aparajita" panose="020B0604020202020204" pitchFamily="34" charset="0"/>
                <a:cs typeface="Aparajita" panose="020B0604020202020204" pitchFamily="34" charset="0"/>
              </a:rPr>
              <a:t>or secondary </a:t>
            </a:r>
            <a:r>
              <a:rPr lang="en-US" sz="2800" dirty="0" err="1">
                <a:latin typeface="Aparajita" panose="020B0604020202020204" pitchFamily="34" charset="0"/>
                <a:cs typeface="Aparajita" panose="020B0604020202020204" pitchFamily="34" charset="0"/>
              </a:rPr>
              <a:t>hypogonadism</a:t>
            </a:r>
            <a:r>
              <a:rPr lang="en-US" sz="2800" dirty="0">
                <a:latin typeface="Aparajita" panose="020B0604020202020204" pitchFamily="34" charset="0"/>
                <a:cs typeface="Aparajita" panose="020B0604020202020204" pitchFamily="34" charset="0"/>
              </a:rPr>
              <a:t> predominates.</a:t>
            </a:r>
          </a:p>
        </p:txBody>
      </p:sp>
      <p:sp>
        <p:nvSpPr>
          <p:cNvPr id="7" name="Rounded Rectangle 6"/>
          <p:cNvSpPr/>
          <p:nvPr/>
        </p:nvSpPr>
        <p:spPr>
          <a:xfrm>
            <a:off x="6500448" y="6189785"/>
            <a:ext cx="5691552" cy="4783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tx1"/>
                </a:solidFill>
              </a:rPr>
              <a:t>Shalender</a:t>
            </a:r>
            <a:r>
              <a:rPr lang="en-US" b="1" dirty="0" smtClean="0">
                <a:solidFill>
                  <a:schemeClr val="tx1"/>
                </a:solidFill>
              </a:rPr>
              <a:t> </a:t>
            </a:r>
            <a:r>
              <a:rPr lang="en-US" b="1" dirty="0" err="1" smtClean="0">
                <a:solidFill>
                  <a:schemeClr val="tx1"/>
                </a:solidFill>
              </a:rPr>
              <a:t>Bhasin</a:t>
            </a:r>
            <a:r>
              <a:rPr lang="en-US" b="1" dirty="0" smtClean="0">
                <a:solidFill>
                  <a:schemeClr val="tx1"/>
                </a:solidFill>
              </a:rPr>
              <a:t> et </a:t>
            </a:r>
            <a:r>
              <a:rPr lang="en-US" b="1" dirty="0" err="1" smtClean="0">
                <a:solidFill>
                  <a:schemeClr val="tx1"/>
                </a:solidFill>
              </a:rPr>
              <a:t>al.J</a:t>
            </a:r>
            <a:r>
              <a:rPr lang="en-US" b="1" dirty="0" smtClean="0">
                <a:solidFill>
                  <a:schemeClr val="tx1"/>
                </a:solidFill>
              </a:rPr>
              <a:t> </a:t>
            </a:r>
            <a:r>
              <a:rPr lang="en-US" b="1" dirty="0" err="1" smtClean="0">
                <a:solidFill>
                  <a:schemeClr val="tx1"/>
                </a:solidFill>
              </a:rPr>
              <a:t>Clin</a:t>
            </a:r>
            <a:r>
              <a:rPr lang="en-US" b="1" dirty="0" smtClean="0">
                <a:solidFill>
                  <a:schemeClr val="tx1"/>
                </a:solidFill>
              </a:rPr>
              <a:t> Endocrinal </a:t>
            </a:r>
            <a:r>
              <a:rPr lang="en-US" b="1" dirty="0" err="1" smtClean="0">
                <a:solidFill>
                  <a:schemeClr val="tx1"/>
                </a:solidFill>
              </a:rPr>
              <a:t>Metab,May</a:t>
            </a:r>
            <a:r>
              <a:rPr lang="en-US" b="1" dirty="0" smtClean="0">
                <a:solidFill>
                  <a:schemeClr val="tx1"/>
                </a:solidFill>
              </a:rPr>
              <a:t> 2018</a:t>
            </a:r>
            <a:endParaRPr lang="en-US" b="1" dirty="0">
              <a:solidFill>
                <a:schemeClr val="tx1"/>
              </a:solidFill>
            </a:endParaRPr>
          </a:p>
        </p:txBody>
      </p:sp>
    </p:spTree>
    <p:extLst>
      <p:ext uri="{BB962C8B-B14F-4D97-AF65-F5344CB8AC3E}">
        <p14:creationId xmlns:p14="http://schemas.microsoft.com/office/powerpoint/2010/main" val="156830897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692" y="22225"/>
            <a:ext cx="6893170" cy="1046920"/>
          </a:xfrm>
        </p:spPr>
        <p:txBody>
          <a:bodyPr>
            <a:noAutofit/>
          </a:bodyPr>
          <a:lstStyle/>
          <a:p>
            <a:pPr algn="ctr"/>
            <a:r>
              <a:rPr lang="en-US" sz="2800" dirty="0" smtClean="0">
                <a:latin typeface="Aparajita" panose="020B0604020202020204" pitchFamily="34" charset="0"/>
                <a:cs typeface="Aparajita" panose="020B0604020202020204" pitchFamily="34" charset="0"/>
              </a:rPr>
              <a:t/>
            </a:r>
            <a:br>
              <a:rPr lang="en-US" sz="2800" dirty="0" smtClean="0">
                <a:latin typeface="Aparajita" panose="020B0604020202020204" pitchFamily="34" charset="0"/>
                <a:cs typeface="Aparajita" panose="020B0604020202020204" pitchFamily="34" charset="0"/>
              </a:rPr>
            </a:br>
            <a:r>
              <a:rPr lang="en-US" sz="2800" b="1" i="1" dirty="0" smtClean="0">
                <a:solidFill>
                  <a:srgbClr val="C00000"/>
                </a:solidFill>
                <a:latin typeface="Aparajita" panose="020B0604020202020204" pitchFamily="34" charset="0"/>
                <a:cs typeface="Aparajita" panose="020B0604020202020204" pitchFamily="34" charset="0"/>
              </a:rPr>
              <a:t>Effects </a:t>
            </a:r>
            <a:r>
              <a:rPr lang="en-US" sz="2800" b="1" i="1" dirty="0">
                <a:solidFill>
                  <a:srgbClr val="C00000"/>
                </a:solidFill>
                <a:latin typeface="Aparajita" panose="020B0604020202020204" pitchFamily="34" charset="0"/>
                <a:cs typeface="Aparajita" panose="020B0604020202020204" pitchFamily="34" charset="0"/>
              </a:rPr>
              <a:t>of Graded Doses of Testosterone on Erythropoiesis in Healthy Young and Older Men</a:t>
            </a:r>
            <a:br>
              <a:rPr lang="en-US" sz="2800" b="1" i="1" dirty="0">
                <a:solidFill>
                  <a:srgbClr val="C00000"/>
                </a:solidFill>
                <a:latin typeface="Aparajita" panose="020B0604020202020204" pitchFamily="34" charset="0"/>
                <a:cs typeface="Aparajita" panose="020B0604020202020204" pitchFamily="34" charset="0"/>
              </a:rPr>
            </a:br>
            <a:endParaRPr lang="en-US" sz="2800" b="1" i="1"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1838226"/>
            <a:ext cx="10515600" cy="4829859"/>
          </a:xfrm>
          <a:solidFill>
            <a:schemeClr val="accent1">
              <a:lumMod val="20000"/>
              <a:lumOff val="80000"/>
            </a:schemeClr>
          </a:solidFill>
        </p:spPr>
        <p:txBody>
          <a:bodyPr>
            <a:normAutofit fontScale="85000" lnSpcReduction="20000"/>
          </a:bodyPr>
          <a:lstStyle/>
          <a:p>
            <a:pPr algn="just"/>
            <a:r>
              <a:rPr lang="en-US" b="1" dirty="0">
                <a:solidFill>
                  <a:srgbClr val="C00000"/>
                </a:solidFill>
                <a:latin typeface="Aparajita" panose="020B0604020202020204" pitchFamily="34" charset="0"/>
                <a:cs typeface="Aparajita" panose="020B0604020202020204" pitchFamily="34" charset="0"/>
              </a:rPr>
              <a:t>Objective:</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compare </a:t>
            </a:r>
            <a:r>
              <a:rPr lang="en-US" dirty="0">
                <a:latin typeface="Aparajita" panose="020B0604020202020204" pitchFamily="34" charset="0"/>
                <a:cs typeface="Aparajita" panose="020B0604020202020204" pitchFamily="34" charset="0"/>
              </a:rPr>
              <a:t>the dose-related changes in hemoglobin and hematocrit in young and older men </a:t>
            </a:r>
            <a:r>
              <a:rPr lang="en-US" dirty="0" smtClean="0">
                <a:latin typeface="Aparajita" panose="020B0604020202020204" pitchFamily="34" charset="0"/>
                <a:cs typeface="Aparajita" panose="020B0604020202020204" pitchFamily="34" charset="0"/>
              </a:rPr>
              <a:t>&amp; </a:t>
            </a:r>
            <a:r>
              <a:rPr lang="en-US" dirty="0">
                <a:latin typeface="Aparajita" panose="020B0604020202020204" pitchFamily="34" charset="0"/>
                <a:cs typeface="Aparajita" panose="020B0604020202020204" pitchFamily="34" charset="0"/>
              </a:rPr>
              <a:t>determine whether age-related differences in </a:t>
            </a:r>
            <a:r>
              <a:rPr lang="en-US" dirty="0" err="1">
                <a:latin typeface="Aparajita" panose="020B0604020202020204" pitchFamily="34" charset="0"/>
                <a:cs typeface="Aparajita" panose="020B0604020202020204" pitchFamily="34" charset="0"/>
              </a:rPr>
              <a:t>erythropoietic</a:t>
            </a:r>
            <a:r>
              <a:rPr lang="en-US" dirty="0">
                <a:latin typeface="Aparajita" panose="020B0604020202020204" pitchFamily="34" charset="0"/>
                <a:cs typeface="Aparajita" panose="020B0604020202020204" pitchFamily="34" charset="0"/>
              </a:rPr>
              <a:t> response to testosterone can be explained by changes in erythropoietin and soluble transferrin receptor (</a:t>
            </a:r>
            <a:r>
              <a:rPr lang="en-US" dirty="0" err="1">
                <a:latin typeface="Aparajita" panose="020B0604020202020204" pitchFamily="34" charset="0"/>
                <a:cs typeface="Aparajita" panose="020B0604020202020204" pitchFamily="34" charset="0"/>
              </a:rPr>
              <a:t>sTfR</a:t>
            </a:r>
            <a:r>
              <a:rPr lang="en-US" dirty="0">
                <a:latin typeface="Aparajita" panose="020B0604020202020204" pitchFamily="34" charset="0"/>
                <a:cs typeface="Aparajita" panose="020B0604020202020204" pitchFamily="34" charset="0"/>
              </a:rPr>
              <a:t>) levels.</a:t>
            </a:r>
          </a:p>
          <a:p>
            <a:pPr algn="just"/>
            <a:r>
              <a:rPr lang="en-US" b="1" dirty="0">
                <a:solidFill>
                  <a:srgbClr val="C00000"/>
                </a:solidFill>
                <a:latin typeface="Aparajita" panose="020B0604020202020204" pitchFamily="34" charset="0"/>
                <a:cs typeface="Aparajita" panose="020B0604020202020204" pitchFamily="34" charset="0"/>
              </a:rPr>
              <a:t>Design:</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secondary </a:t>
            </a:r>
            <a:r>
              <a:rPr lang="en-US" dirty="0">
                <a:latin typeface="Aparajita" panose="020B0604020202020204" pitchFamily="34" charset="0"/>
                <a:cs typeface="Aparajita" panose="020B0604020202020204" pitchFamily="34" charset="0"/>
              </a:rPr>
              <a:t>analysis of data from a testosterone dose-response study in young and older men who received long-acting </a:t>
            </a:r>
            <a:r>
              <a:rPr lang="en-US" dirty="0" err="1">
                <a:latin typeface="Aparajita" panose="020B0604020202020204" pitchFamily="34" charset="0"/>
                <a:cs typeface="Aparajita" panose="020B0604020202020204" pitchFamily="34" charset="0"/>
              </a:rPr>
              <a:t>GnRH</a:t>
            </a:r>
            <a:r>
              <a:rPr lang="en-US" dirty="0">
                <a:latin typeface="Aparajita" panose="020B0604020202020204" pitchFamily="34" charset="0"/>
                <a:cs typeface="Aparajita" panose="020B0604020202020204" pitchFamily="34" charset="0"/>
              </a:rPr>
              <a:t> agonist monthly plus one of five weekly doses </a:t>
            </a:r>
            <a:r>
              <a:rPr lang="en-US" dirty="0" smtClean="0">
                <a:latin typeface="Aparajita" panose="020B0604020202020204" pitchFamily="34" charset="0"/>
                <a:cs typeface="Aparajita" panose="020B0604020202020204" pitchFamily="34" charset="0"/>
              </a:rPr>
              <a:t>of testosterone </a:t>
            </a:r>
            <a:r>
              <a:rPr lang="en-US" dirty="0" err="1">
                <a:latin typeface="Aparajita" panose="020B0604020202020204" pitchFamily="34" charset="0"/>
                <a:cs typeface="Aparajita" panose="020B0604020202020204" pitchFamily="34" charset="0"/>
              </a:rPr>
              <a:t>enanthate</a:t>
            </a:r>
            <a:r>
              <a:rPr lang="en-US" dirty="0">
                <a:latin typeface="Aparajita" panose="020B0604020202020204" pitchFamily="34" charset="0"/>
                <a:cs typeface="Aparajita" panose="020B0604020202020204" pitchFamily="34" charset="0"/>
              </a:rPr>
              <a:t> (25, 50, 125, 300, or 600 mg </a:t>
            </a:r>
            <a:r>
              <a:rPr lang="en-US" dirty="0" err="1">
                <a:latin typeface="Aparajita" panose="020B0604020202020204" pitchFamily="34" charset="0"/>
                <a:cs typeface="Aparajita" panose="020B0604020202020204" pitchFamily="34" charset="0"/>
              </a:rPr>
              <a:t>im</a:t>
            </a:r>
            <a:r>
              <a:rPr lang="en-US" dirty="0">
                <a:latin typeface="Aparajita" panose="020B0604020202020204" pitchFamily="34" charset="0"/>
                <a:cs typeface="Aparajita" panose="020B0604020202020204" pitchFamily="34" charset="0"/>
              </a:rPr>
              <a:t>) for 20 wk.</a:t>
            </a:r>
          </a:p>
          <a:p>
            <a:pPr algn="just"/>
            <a:r>
              <a:rPr lang="en-US" b="1" dirty="0" smtClean="0">
                <a:solidFill>
                  <a:srgbClr val="C00000"/>
                </a:solidFill>
                <a:latin typeface="Aparajita" panose="020B0604020202020204" pitchFamily="34" charset="0"/>
                <a:cs typeface="Aparajita" panose="020B0604020202020204" pitchFamily="34" charset="0"/>
              </a:rPr>
              <a:t>Participants</a:t>
            </a:r>
            <a:r>
              <a:rPr lang="en-US" b="1" dirty="0">
                <a:solidFill>
                  <a:srgbClr val="C00000"/>
                </a:solidFill>
                <a:latin typeface="Aparajita" panose="020B0604020202020204" pitchFamily="34" charset="0"/>
                <a:cs typeface="Aparajita" panose="020B0604020202020204" pitchFamily="34" charset="0"/>
              </a:rPr>
              <a:t>:</a:t>
            </a:r>
            <a:r>
              <a:rPr lang="en-US" dirty="0">
                <a:latin typeface="Aparajita" panose="020B0604020202020204" pitchFamily="34" charset="0"/>
                <a:cs typeface="Aparajita" panose="020B0604020202020204" pitchFamily="34" charset="0"/>
              </a:rPr>
              <a:t> </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60 older men aged 60–75 </a:t>
            </a:r>
            <a:r>
              <a:rPr lang="en-US" dirty="0" err="1">
                <a:latin typeface="Aparajita" panose="020B0604020202020204" pitchFamily="34" charset="0"/>
                <a:cs typeface="Aparajita" panose="020B0604020202020204" pitchFamily="34" charset="0"/>
              </a:rPr>
              <a:t>yr</a:t>
            </a:r>
            <a:r>
              <a:rPr lang="en-US" dirty="0">
                <a:latin typeface="Aparajita" panose="020B0604020202020204" pitchFamily="34" charset="0"/>
                <a:cs typeface="Aparajita" panose="020B0604020202020204" pitchFamily="34" charset="0"/>
              </a:rPr>
              <a:t> and 61 young men aged 19–35 yr.</a:t>
            </a:r>
          </a:p>
          <a:p>
            <a:pPr algn="just"/>
            <a:r>
              <a:rPr lang="en-US" b="1" dirty="0">
                <a:solidFill>
                  <a:srgbClr val="C00000"/>
                </a:solidFill>
                <a:latin typeface="Aparajita" panose="020B0604020202020204" pitchFamily="34" charset="0"/>
                <a:cs typeface="Aparajita" panose="020B0604020202020204" pitchFamily="34" charset="0"/>
              </a:rPr>
              <a:t>Outcome Measures:</a:t>
            </a:r>
            <a:r>
              <a:rPr lang="en-US" dirty="0">
                <a:latin typeface="Aparajita" panose="020B0604020202020204" pitchFamily="34" charset="0"/>
                <a:cs typeface="Aparajita" panose="020B0604020202020204" pitchFamily="34" charset="0"/>
              </a:rPr>
              <a:t> Outcome measures included hematocrit and hemoglobin and serum erythropoietin and </a:t>
            </a:r>
            <a:r>
              <a:rPr lang="en-US" dirty="0" err="1">
                <a:latin typeface="Aparajita" panose="020B0604020202020204" pitchFamily="34" charset="0"/>
                <a:cs typeface="Aparajita" panose="020B0604020202020204" pitchFamily="34" charset="0"/>
              </a:rPr>
              <a:t>sTfR</a:t>
            </a:r>
            <a:r>
              <a:rPr lang="en-US" dirty="0">
                <a:latin typeface="Aparajita" panose="020B0604020202020204" pitchFamily="34" charset="0"/>
                <a:cs typeface="Aparajita" panose="020B0604020202020204" pitchFamily="34" charset="0"/>
              </a:rPr>
              <a:t> levels.</a:t>
            </a:r>
          </a:p>
          <a:p>
            <a:pPr algn="just"/>
            <a:r>
              <a:rPr lang="en-US" b="1" dirty="0">
                <a:solidFill>
                  <a:srgbClr val="C00000"/>
                </a:solidFill>
                <a:latin typeface="Aparajita" panose="020B0604020202020204" pitchFamily="34" charset="0"/>
                <a:cs typeface="Aparajita" panose="020B0604020202020204" pitchFamily="34" charset="0"/>
              </a:rPr>
              <a:t>Results:</a:t>
            </a:r>
            <a:r>
              <a:rPr lang="en-US" dirty="0">
                <a:latin typeface="Aparajita" panose="020B0604020202020204" pitchFamily="34" charset="0"/>
                <a:cs typeface="Aparajita" panose="020B0604020202020204" pitchFamily="34" charset="0"/>
              </a:rPr>
              <a:t> Hemoglobin and hematocrit increased significantly in a linear, dose-dependent fashion in both young and older men in response to graded doses of testosterone (</a:t>
            </a:r>
            <a:r>
              <a:rPr lang="en-US" i="1" dirty="0">
                <a:latin typeface="Aparajita" panose="020B0604020202020204" pitchFamily="34" charset="0"/>
                <a:cs typeface="Aparajita" panose="020B0604020202020204" pitchFamily="34" charset="0"/>
              </a:rPr>
              <a:t>P</a:t>
            </a:r>
            <a:r>
              <a:rPr lang="en-US" dirty="0">
                <a:latin typeface="Aparajita" panose="020B0604020202020204" pitchFamily="34" charset="0"/>
                <a:cs typeface="Aparajita" panose="020B0604020202020204" pitchFamily="34" charset="0"/>
              </a:rPr>
              <a:t> &lt; 0.0001). The increases in hemoglobin and hematocrit were significantly greater in older than young men. There was no significant difference in percent change from baseline in erythropoietin or </a:t>
            </a:r>
            <a:r>
              <a:rPr lang="en-US" dirty="0" err="1">
                <a:latin typeface="Aparajita" panose="020B0604020202020204" pitchFamily="34" charset="0"/>
                <a:cs typeface="Aparajita" panose="020B0604020202020204" pitchFamily="34" charset="0"/>
              </a:rPr>
              <a:t>sTfR</a:t>
            </a:r>
            <a:r>
              <a:rPr lang="en-US" dirty="0">
                <a:latin typeface="Aparajita" panose="020B0604020202020204" pitchFamily="34" charset="0"/>
                <a:cs typeface="Aparajita" panose="020B0604020202020204" pitchFamily="34" charset="0"/>
              </a:rPr>
              <a:t> levels across groups in either young or older men. Changes in erythropoietin or </a:t>
            </a:r>
            <a:r>
              <a:rPr lang="en-US" dirty="0" err="1">
                <a:latin typeface="Aparajita" panose="020B0604020202020204" pitchFamily="34" charset="0"/>
                <a:cs typeface="Aparajita" panose="020B0604020202020204" pitchFamily="34" charset="0"/>
              </a:rPr>
              <a:t>sTfR</a:t>
            </a:r>
            <a:r>
              <a:rPr lang="en-US" dirty="0">
                <a:latin typeface="Aparajita" panose="020B0604020202020204" pitchFamily="34" charset="0"/>
                <a:cs typeface="Aparajita" panose="020B0604020202020204" pitchFamily="34" charset="0"/>
              </a:rPr>
              <a:t> levels were not significantly correlated with changes in total or free testosterone levels.</a:t>
            </a:r>
          </a:p>
          <a:p>
            <a:endParaRPr lang="en-US" dirty="0"/>
          </a:p>
        </p:txBody>
      </p:sp>
      <p:pic>
        <p:nvPicPr>
          <p:cNvPr id="4" name="Picture 3"/>
          <p:cNvPicPr>
            <a:picLocks noChangeAspect="1"/>
          </p:cNvPicPr>
          <p:nvPr/>
        </p:nvPicPr>
        <p:blipFill>
          <a:blip r:embed="rId2"/>
          <a:stretch>
            <a:fillRect/>
          </a:stretch>
        </p:blipFill>
        <p:spPr>
          <a:xfrm>
            <a:off x="7410450" y="22225"/>
            <a:ext cx="4781550" cy="685800"/>
          </a:xfrm>
          <a:prstGeom prst="rect">
            <a:avLst/>
          </a:prstGeom>
        </p:spPr>
      </p:pic>
      <p:pic>
        <p:nvPicPr>
          <p:cNvPr id="5" name="Picture 4"/>
          <p:cNvPicPr>
            <a:picLocks noChangeAspect="1"/>
          </p:cNvPicPr>
          <p:nvPr/>
        </p:nvPicPr>
        <p:blipFill>
          <a:blip r:embed="rId3"/>
          <a:stretch>
            <a:fillRect/>
          </a:stretch>
        </p:blipFill>
        <p:spPr>
          <a:xfrm>
            <a:off x="618978" y="1069144"/>
            <a:ext cx="6935373" cy="407963"/>
          </a:xfrm>
          <a:prstGeom prst="rect">
            <a:avLst/>
          </a:prstGeom>
        </p:spPr>
      </p:pic>
      <p:pic>
        <p:nvPicPr>
          <p:cNvPr id="6" name="Picture 5"/>
          <p:cNvPicPr>
            <a:picLocks noChangeAspect="1"/>
          </p:cNvPicPr>
          <p:nvPr/>
        </p:nvPicPr>
        <p:blipFill>
          <a:blip r:embed="rId4"/>
          <a:stretch>
            <a:fillRect/>
          </a:stretch>
        </p:blipFill>
        <p:spPr>
          <a:xfrm>
            <a:off x="8216868" y="928857"/>
            <a:ext cx="3168713" cy="524755"/>
          </a:xfrm>
          <a:prstGeom prst="rect">
            <a:avLst/>
          </a:prstGeom>
          <a:ln w="25400">
            <a:solidFill>
              <a:srgbClr val="C00000"/>
            </a:solidFill>
          </a:ln>
        </p:spPr>
      </p:pic>
    </p:spTree>
    <p:extLst>
      <p:ext uri="{BB962C8B-B14F-4D97-AF65-F5344CB8AC3E}">
        <p14:creationId xmlns:p14="http://schemas.microsoft.com/office/powerpoint/2010/main" val="2084434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43200" y="1"/>
            <a:ext cx="6260123" cy="685800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841422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44726" y="0"/>
            <a:ext cx="6738425" cy="6583680"/>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2945349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1">
              <a:lumMod val="50000"/>
            </a:schemeClr>
          </a:solidFill>
        </p:spPr>
        <p:txBody>
          <a:bodyPr/>
          <a:lstStyle/>
          <a:p>
            <a:r>
              <a:rPr lang="en-US" b="1" dirty="0">
                <a:solidFill>
                  <a:schemeClr val="bg1"/>
                </a:solidFill>
                <a:latin typeface="Aparajita" panose="020B0604020202020204" pitchFamily="34" charset="0"/>
                <a:cs typeface="Aparajita" panose="020B0604020202020204" pitchFamily="34" charset="0"/>
              </a:rPr>
              <a:t>Conclusions:</a:t>
            </a:r>
            <a:r>
              <a:rPr lang="en-US" dirty="0">
                <a:solidFill>
                  <a:schemeClr val="bg1"/>
                </a:solidFill>
                <a:latin typeface="Aparajita" panose="020B0604020202020204" pitchFamily="34" charset="0"/>
                <a:cs typeface="Aparajita" panose="020B0604020202020204" pitchFamily="34" charset="0"/>
              </a:rPr>
              <a:t> Testosterone has a dose-dependent stimulatory effect on erythropoiesis in men that is more pronounced in older men. The testosterone-induced rise in hemoglobin and hematocrit and age-related differences in response to testosterone therapy may be mediated by factors other than erythropoietin and </a:t>
            </a:r>
            <a:r>
              <a:rPr lang="en-US" dirty="0" err="1">
                <a:solidFill>
                  <a:schemeClr val="bg1"/>
                </a:solidFill>
                <a:latin typeface="Aparajita" panose="020B0604020202020204" pitchFamily="34" charset="0"/>
                <a:cs typeface="Aparajita" panose="020B0604020202020204" pitchFamily="34" charset="0"/>
              </a:rPr>
              <a:t>sTfR</a:t>
            </a:r>
            <a:r>
              <a:rPr lang="en-US" dirty="0">
                <a:solidFill>
                  <a:schemeClr val="bg1"/>
                </a:solidFill>
                <a:latin typeface="Aparajita" panose="020B0604020202020204" pitchFamily="34" charset="0"/>
                <a:cs typeface="Aparajita" panose="020B0604020202020204" pitchFamily="34" charset="0"/>
              </a:rPr>
              <a:t>.</a:t>
            </a:r>
          </a:p>
        </p:txBody>
      </p:sp>
    </p:spTree>
    <p:extLst>
      <p:ext uri="{BB962C8B-B14F-4D97-AF65-F5344CB8AC3E}">
        <p14:creationId xmlns:p14="http://schemas.microsoft.com/office/powerpoint/2010/main" val="30902195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HIV-infected men with weight loss</a:t>
            </a:r>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2883877" y="2137893"/>
            <a:ext cx="5950634" cy="2794715"/>
          </a:xfrm>
          <a:prstGeom prst="rect">
            <a:avLst/>
          </a:prstGeom>
          <a:solidFill>
            <a:srgbClr val="92D050">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parajita" panose="020B0604020202020204" pitchFamily="34" charset="0"/>
                <a:cs typeface="Aparajita" panose="020B0604020202020204" pitchFamily="34" charset="0"/>
              </a:rPr>
              <a:t>We suggest that clinicians consider </a:t>
            </a:r>
            <a:r>
              <a:rPr lang="en-US" sz="2400" dirty="0" smtClean="0">
                <a:solidFill>
                  <a:schemeClr val="tx1"/>
                </a:solidFill>
                <a:latin typeface="Aparajita" panose="020B0604020202020204" pitchFamily="34" charset="0"/>
                <a:cs typeface="Aparajita" panose="020B0604020202020204" pitchFamily="34" charset="0"/>
              </a:rPr>
              <a:t>short-term testosterone </a:t>
            </a:r>
            <a:r>
              <a:rPr lang="en-US" sz="2400" dirty="0">
                <a:solidFill>
                  <a:schemeClr val="tx1"/>
                </a:solidFill>
                <a:latin typeface="Aparajita" panose="020B0604020202020204" pitchFamily="34" charset="0"/>
                <a:cs typeface="Aparajita" panose="020B0604020202020204" pitchFamily="34" charset="0"/>
              </a:rPr>
              <a:t>therapy in HIV-infected men </a:t>
            </a:r>
            <a:r>
              <a:rPr lang="en-US" sz="2400" dirty="0" smtClean="0">
                <a:solidFill>
                  <a:schemeClr val="tx1"/>
                </a:solidFill>
                <a:latin typeface="Aparajita" panose="020B0604020202020204" pitchFamily="34" charset="0"/>
                <a:cs typeface="Aparajita" panose="020B0604020202020204" pitchFamily="34" charset="0"/>
              </a:rPr>
              <a:t>with low </a:t>
            </a:r>
            <a:r>
              <a:rPr lang="en-US" sz="2400" dirty="0">
                <a:solidFill>
                  <a:schemeClr val="tx1"/>
                </a:solidFill>
                <a:latin typeface="Aparajita" panose="020B0604020202020204" pitchFamily="34" charset="0"/>
                <a:cs typeface="Aparajita" panose="020B0604020202020204" pitchFamily="34" charset="0"/>
              </a:rPr>
              <a:t>testosterone concentrations and weight </a:t>
            </a:r>
            <a:r>
              <a:rPr lang="en-US" sz="2400" dirty="0" smtClean="0">
                <a:solidFill>
                  <a:schemeClr val="tx1"/>
                </a:solidFill>
                <a:latin typeface="Aparajita" panose="020B0604020202020204" pitchFamily="34" charset="0"/>
                <a:cs typeface="Aparajita" panose="020B0604020202020204" pitchFamily="34" charset="0"/>
              </a:rPr>
              <a:t>loss (when </a:t>
            </a:r>
            <a:r>
              <a:rPr lang="en-US" sz="2400" dirty="0">
                <a:solidFill>
                  <a:schemeClr val="tx1"/>
                </a:solidFill>
                <a:latin typeface="Aparajita" panose="020B0604020202020204" pitchFamily="34" charset="0"/>
                <a:cs typeface="Aparajita" panose="020B0604020202020204" pitchFamily="34" charset="0"/>
              </a:rPr>
              <a:t>other causes of weight loss have been </a:t>
            </a:r>
            <a:r>
              <a:rPr lang="en-US" sz="2400" dirty="0" smtClean="0">
                <a:solidFill>
                  <a:schemeClr val="tx1"/>
                </a:solidFill>
                <a:latin typeface="Aparajita" panose="020B0604020202020204" pitchFamily="34" charset="0"/>
                <a:cs typeface="Aparajita" panose="020B0604020202020204" pitchFamily="34" charset="0"/>
              </a:rPr>
              <a:t>excluded) to </a:t>
            </a:r>
            <a:r>
              <a:rPr lang="en-US" sz="2400" dirty="0">
                <a:solidFill>
                  <a:schemeClr val="tx1"/>
                </a:solidFill>
                <a:latin typeface="Aparajita" panose="020B0604020202020204" pitchFamily="34" charset="0"/>
                <a:cs typeface="Aparajita" panose="020B0604020202020204" pitchFamily="34" charset="0"/>
              </a:rPr>
              <a:t>induce and maintain body weight </a:t>
            </a:r>
            <a:r>
              <a:rPr lang="en-US" sz="2400" dirty="0" smtClean="0">
                <a:solidFill>
                  <a:schemeClr val="tx1"/>
                </a:solidFill>
                <a:latin typeface="Aparajita" panose="020B0604020202020204" pitchFamily="34" charset="0"/>
                <a:cs typeface="Aparajita" panose="020B0604020202020204" pitchFamily="34" charset="0"/>
              </a:rPr>
              <a:t>and lean </a:t>
            </a:r>
            <a:r>
              <a:rPr lang="en-US" sz="2400" dirty="0">
                <a:solidFill>
                  <a:schemeClr val="tx1"/>
                </a:solidFill>
                <a:latin typeface="Aparajita" panose="020B0604020202020204" pitchFamily="34" charset="0"/>
                <a:cs typeface="Aparajita" panose="020B0604020202020204" pitchFamily="34" charset="0"/>
              </a:rPr>
              <a:t>mass gain. (2jOO)</a:t>
            </a:r>
          </a:p>
        </p:txBody>
      </p:sp>
    </p:spTree>
    <p:extLst>
      <p:ext uri="{BB962C8B-B14F-4D97-AF65-F5344CB8AC3E}">
        <p14:creationId xmlns:p14="http://schemas.microsoft.com/office/powerpoint/2010/main" val="2795601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Aparajita" panose="020B0604020202020204" pitchFamily="34" charset="0"/>
                <a:cs typeface="Aparajita" panose="020B0604020202020204" pitchFamily="34" charset="0"/>
              </a:rPr>
              <a:t>Anabolic steroids for the treatment of weight loss in </a:t>
            </a:r>
            <a:r>
              <a:rPr lang="en-US" b="1" dirty="0" err="1" smtClean="0">
                <a:latin typeface="Aparajita" panose="020B0604020202020204" pitchFamily="34" charset="0"/>
                <a:cs typeface="Aparajita" panose="020B0604020202020204" pitchFamily="34" charset="0"/>
              </a:rPr>
              <a:t>HIVinfected</a:t>
            </a:r>
            <a:r>
              <a:rPr lang="en-US" b="1" dirty="0">
                <a:latin typeface="Aparajita" panose="020B0604020202020204" pitchFamily="34" charset="0"/>
                <a:cs typeface="Aparajita" panose="020B0604020202020204" pitchFamily="34" charset="0"/>
              </a:rPr>
              <a:t> </a:t>
            </a:r>
            <a:r>
              <a:rPr lang="en-US" b="1" dirty="0" smtClean="0">
                <a:latin typeface="Aparajita" panose="020B0604020202020204" pitchFamily="34" charset="0"/>
                <a:cs typeface="Aparajita" panose="020B0604020202020204" pitchFamily="34" charset="0"/>
              </a:rPr>
              <a:t>individuals </a:t>
            </a:r>
            <a:r>
              <a:rPr lang="en-US" b="1" dirty="0">
                <a:latin typeface="Aparajita" panose="020B0604020202020204" pitchFamily="34" charset="0"/>
                <a:cs typeface="Aparajita" panose="020B0604020202020204" pitchFamily="34" charset="0"/>
              </a:rPr>
              <a:t>(Review</a:t>
            </a:r>
            <a:r>
              <a:rPr lang="en-US" b="1" dirty="0" smtClean="0">
                <a:latin typeface="Aparajita" panose="020B0604020202020204" pitchFamily="34" charset="0"/>
                <a:cs typeface="Aparajita" panose="020B0604020202020204" pitchFamily="34" charset="0"/>
              </a:rPr>
              <a:t>)</a:t>
            </a:r>
            <a:br>
              <a:rPr lang="en-US" b="1" dirty="0" smtClean="0">
                <a:latin typeface="Aparajita" panose="020B0604020202020204" pitchFamily="34" charset="0"/>
                <a:cs typeface="Aparajita" panose="020B0604020202020204" pitchFamily="34" charset="0"/>
              </a:rPr>
            </a:br>
            <a:r>
              <a:rPr lang="en-US" sz="2200" dirty="0">
                <a:latin typeface="Aparajita" panose="020B0604020202020204" pitchFamily="34" charset="0"/>
                <a:cs typeface="Aparajita" panose="020B0604020202020204" pitchFamily="34" charset="0"/>
              </a:rPr>
              <a:t>Johns KKJ, </a:t>
            </a:r>
            <a:r>
              <a:rPr lang="en-US" sz="2200" dirty="0" err="1">
                <a:latin typeface="Aparajita" panose="020B0604020202020204" pitchFamily="34" charset="0"/>
                <a:cs typeface="Aparajita" panose="020B0604020202020204" pitchFamily="34" charset="0"/>
              </a:rPr>
              <a:t>Beddall</a:t>
            </a:r>
            <a:r>
              <a:rPr lang="en-US" sz="2200" dirty="0">
                <a:latin typeface="Aparajita" panose="020B0604020202020204" pitchFamily="34" charset="0"/>
                <a:cs typeface="Aparajita" panose="020B0604020202020204" pitchFamily="34" charset="0"/>
              </a:rPr>
              <a:t> MJ, </a:t>
            </a:r>
            <a:r>
              <a:rPr lang="en-US" sz="2200" dirty="0" err="1">
                <a:latin typeface="Aparajita" panose="020B0604020202020204" pitchFamily="34" charset="0"/>
                <a:cs typeface="Aparajita" panose="020B0604020202020204" pitchFamily="34" charset="0"/>
              </a:rPr>
              <a:t>Corrin</a:t>
            </a:r>
            <a:r>
              <a:rPr lang="en-US" sz="2200" dirty="0">
                <a:latin typeface="Aparajita" panose="020B0604020202020204" pitchFamily="34" charset="0"/>
                <a:cs typeface="Aparajita" panose="020B0604020202020204" pitchFamily="34" charset="0"/>
              </a:rPr>
              <a:t> </a:t>
            </a:r>
            <a:r>
              <a:rPr lang="en-US" sz="2200" dirty="0" smtClean="0">
                <a:latin typeface="Aparajita" panose="020B0604020202020204" pitchFamily="34" charset="0"/>
                <a:cs typeface="Aparajita" panose="020B0604020202020204" pitchFamily="34" charset="0"/>
              </a:rPr>
              <a:t>RC.</a:t>
            </a:r>
            <a:r>
              <a:rPr lang="en-US" sz="2000" u="sng" dirty="0">
                <a:hlinkClick r:id="rId2" tooltip="The Cochrane database of systematic reviews."/>
              </a:rPr>
              <a:t> Cochrane Database </a:t>
            </a:r>
            <a:r>
              <a:rPr lang="en-US" sz="2000" u="sng" dirty="0" err="1">
                <a:hlinkClick r:id="rId2" tooltip="The Cochrane database of systematic reviews."/>
              </a:rPr>
              <a:t>Syst</a:t>
            </a:r>
            <a:r>
              <a:rPr lang="en-US" sz="2000" u="sng" dirty="0">
                <a:hlinkClick r:id="rId2" tooltip="The Cochrane database of systematic reviews."/>
              </a:rPr>
              <a:t> Rev.</a:t>
            </a:r>
            <a:r>
              <a:rPr lang="en-US" sz="2000" dirty="0"/>
              <a:t> </a:t>
            </a:r>
            <a:r>
              <a:rPr lang="en-US" sz="2700" b="1" i="1" u="sng" dirty="0" smtClean="0">
                <a:solidFill>
                  <a:srgbClr val="C00000"/>
                </a:solidFill>
              </a:rPr>
              <a:t>2005</a:t>
            </a:r>
            <a:endParaRPr lang="en-US" sz="2700" b="1" i="1" u="sng" dirty="0">
              <a:solidFill>
                <a:srgbClr val="C00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838200" y="2489981"/>
            <a:ext cx="10515600" cy="3686981"/>
          </a:xfrm>
          <a:solidFill>
            <a:schemeClr val="accent1">
              <a:lumMod val="60000"/>
              <a:lumOff val="40000"/>
            </a:schemeClr>
          </a:solidFill>
        </p:spPr>
        <p:txBody>
          <a:bodyPr/>
          <a:lstStyle/>
          <a:p>
            <a:r>
              <a:rPr lang="en-US" b="1" cap="all" dirty="0" err="1" smtClean="0">
                <a:solidFill>
                  <a:srgbClr val="C00000"/>
                </a:solidFill>
                <a:latin typeface="Aparajita" panose="020B0604020202020204" pitchFamily="34" charset="0"/>
                <a:cs typeface="Aparajita" panose="020B0604020202020204" pitchFamily="34" charset="0"/>
              </a:rPr>
              <a:t>OBJECTIVES:</a:t>
            </a:r>
            <a:r>
              <a:rPr lang="en-US" dirty="0" err="1" smtClean="0">
                <a:latin typeface="Aparajita" panose="020B0604020202020204" pitchFamily="34" charset="0"/>
                <a:cs typeface="Aparajita" panose="020B0604020202020204" pitchFamily="34" charset="0"/>
              </a:rPr>
              <a:t>Our</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objectives were to assess the efficacy and safety of anabolic steroids for the treatment of weight loss in adults with HIV infection.</a:t>
            </a:r>
          </a:p>
          <a:p>
            <a:r>
              <a:rPr lang="en-US" sz="2400" b="1" cap="all" dirty="0">
                <a:solidFill>
                  <a:srgbClr val="C00000"/>
                </a:solidFill>
                <a:latin typeface="Aparajita" panose="020B0604020202020204" pitchFamily="34" charset="0"/>
                <a:cs typeface="Aparajita" panose="020B0604020202020204" pitchFamily="34" charset="0"/>
              </a:rPr>
              <a:t>SEARCH </a:t>
            </a:r>
            <a:r>
              <a:rPr lang="en-US" sz="2400" b="1" cap="all" dirty="0" smtClean="0">
                <a:solidFill>
                  <a:srgbClr val="C00000"/>
                </a:solidFill>
                <a:latin typeface="Aparajita" panose="020B0604020202020204" pitchFamily="34" charset="0"/>
                <a:cs typeface="Aparajita" panose="020B0604020202020204" pitchFamily="34" charset="0"/>
              </a:rPr>
              <a:t>STRATEGY: </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databases: Cochrane Central Register of Controlled Trials (CENTRAL), MEDLINE, AIDSLINE, </a:t>
            </a:r>
            <a:r>
              <a:rPr lang="en-US" sz="2400" dirty="0" err="1">
                <a:latin typeface="Aparajita" panose="020B0604020202020204" pitchFamily="34" charset="0"/>
                <a:cs typeface="Aparajita" panose="020B0604020202020204" pitchFamily="34" charset="0"/>
              </a:rPr>
              <a:t>AIDSearch</a:t>
            </a:r>
            <a:r>
              <a:rPr lang="en-US" sz="2400" dirty="0">
                <a:latin typeface="Aparajita" panose="020B0604020202020204" pitchFamily="34" charset="0"/>
                <a:cs typeface="Aparajita" panose="020B0604020202020204" pitchFamily="34" charset="0"/>
              </a:rPr>
              <a:t>, EMBASE, CINAHL, Current Contents, and the National Library of Medicine Gateway Abstracts for controlled trials up to April </a:t>
            </a:r>
            <a:r>
              <a:rPr lang="en-US" sz="2400" dirty="0" smtClean="0">
                <a:latin typeface="Aparajita" panose="020B0604020202020204" pitchFamily="34" charset="0"/>
                <a:cs typeface="Aparajita" panose="020B0604020202020204" pitchFamily="34" charset="0"/>
              </a:rPr>
              <a:t>2005</a:t>
            </a:r>
          </a:p>
          <a:p>
            <a:r>
              <a:rPr lang="en-US" sz="2400" b="1" cap="all" dirty="0">
                <a:solidFill>
                  <a:srgbClr val="C00000"/>
                </a:solidFill>
                <a:latin typeface="Aparajita" panose="020B0604020202020204" pitchFamily="34" charset="0"/>
                <a:cs typeface="Aparajita" panose="020B0604020202020204" pitchFamily="34" charset="0"/>
              </a:rPr>
              <a:t>SELECTION </a:t>
            </a:r>
            <a:r>
              <a:rPr lang="en-US" sz="2400" b="1" cap="all" dirty="0" err="1" smtClean="0">
                <a:solidFill>
                  <a:srgbClr val="C00000"/>
                </a:solidFill>
                <a:latin typeface="Aparajita" panose="020B0604020202020204" pitchFamily="34" charset="0"/>
                <a:cs typeface="Aparajita" panose="020B0604020202020204" pitchFamily="34" charset="0"/>
              </a:rPr>
              <a:t>CRITERIA</a:t>
            </a:r>
            <a:r>
              <a:rPr lang="en-US" sz="2400" b="1" cap="all" dirty="0" err="1" smtClean="0">
                <a:latin typeface="Aparajita" panose="020B0604020202020204" pitchFamily="34" charset="0"/>
                <a:cs typeface="Aparajita" panose="020B0604020202020204" pitchFamily="34" charset="0"/>
              </a:rPr>
              <a:t>:</a:t>
            </a:r>
            <a:r>
              <a:rPr lang="en-US" sz="2400" dirty="0" err="1" smtClean="0">
                <a:latin typeface="Aparajita" panose="020B0604020202020204" pitchFamily="34" charset="0"/>
                <a:cs typeface="Aparajita" panose="020B0604020202020204" pitchFamily="34" charset="0"/>
              </a:rPr>
              <a:t>Randomized</a:t>
            </a:r>
            <a:r>
              <a:rPr lang="en-US" sz="2400" dirty="0" smtClean="0">
                <a:latin typeface="Aparajita" panose="020B0604020202020204" pitchFamily="34" charset="0"/>
                <a:cs typeface="Aparajita" panose="020B0604020202020204" pitchFamily="34" charset="0"/>
              </a:rPr>
              <a:t> </a:t>
            </a:r>
            <a:r>
              <a:rPr lang="en-US" sz="2400" dirty="0">
                <a:latin typeface="Aparajita" panose="020B0604020202020204" pitchFamily="34" charset="0"/>
                <a:cs typeface="Aparajita" panose="020B0604020202020204" pitchFamily="34" charset="0"/>
              </a:rPr>
              <a:t>controlled trials that compared the use of an anabolic steroid to placebo to treat weight loss in adults with HIV were included</a:t>
            </a:r>
          </a:p>
          <a:p>
            <a:pPr marL="0" indent="0">
              <a:buNone/>
            </a:pPr>
            <a:endParaRPr lang="en-US" sz="2400" dirty="0">
              <a:latin typeface="Aparajita" panose="020B0604020202020204" pitchFamily="34" charset="0"/>
              <a:cs typeface="Aparajita" panose="020B0604020202020204" pitchFamily="34" charset="0"/>
            </a:endParaRPr>
          </a:p>
          <a:p>
            <a:endParaRPr lang="en-US" sz="2400" dirty="0"/>
          </a:p>
        </p:txBody>
      </p:sp>
    </p:spTree>
    <p:extLst>
      <p:ext uri="{BB962C8B-B14F-4D97-AF65-F5344CB8AC3E}">
        <p14:creationId xmlns:p14="http://schemas.microsoft.com/office/powerpoint/2010/main" val="5987750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66395"/>
          </a:xfrm>
        </p:spPr>
        <p:txBody>
          <a:bodyPr>
            <a:normAutofit fontScale="90000"/>
          </a:bodyPr>
          <a:lstStyle/>
          <a:p>
            <a:endParaRPr lang="en-US" dirty="0"/>
          </a:p>
        </p:txBody>
      </p:sp>
      <p:sp>
        <p:nvSpPr>
          <p:cNvPr id="3" name="Content Placeholder 2"/>
          <p:cNvSpPr>
            <a:spLocks noGrp="1"/>
          </p:cNvSpPr>
          <p:nvPr>
            <p:ph idx="1"/>
          </p:nvPr>
        </p:nvSpPr>
        <p:spPr>
          <a:xfrm>
            <a:off x="838200" y="872197"/>
            <a:ext cx="10515600" cy="5304766"/>
          </a:xfrm>
          <a:solidFill>
            <a:schemeClr val="accent1">
              <a:lumMod val="60000"/>
              <a:lumOff val="40000"/>
            </a:schemeClr>
          </a:solidFill>
        </p:spPr>
        <p:txBody>
          <a:bodyPr/>
          <a:lstStyle/>
          <a:p>
            <a:r>
              <a:rPr lang="en-US" dirty="0" smtClean="0">
                <a:latin typeface="Aparajita" panose="020B0604020202020204" pitchFamily="34" charset="0"/>
                <a:cs typeface="Aparajita" panose="020B0604020202020204" pitchFamily="34" charset="0"/>
              </a:rPr>
              <a:t>gender </a:t>
            </a:r>
            <a:r>
              <a:rPr lang="en-US" dirty="0">
                <a:latin typeface="Aparajita" panose="020B0604020202020204" pitchFamily="34" charset="0"/>
                <a:cs typeface="Aparajita" panose="020B0604020202020204" pitchFamily="34" charset="0"/>
              </a:rPr>
              <a:t>(men, women, or men and women);</a:t>
            </a:r>
          </a:p>
          <a:p>
            <a:r>
              <a:rPr lang="en-US" dirty="0" smtClean="0">
                <a:latin typeface="Aparajita" panose="020B0604020202020204" pitchFamily="34" charset="0"/>
                <a:cs typeface="Aparajita" panose="020B0604020202020204" pitchFamily="34" charset="0"/>
              </a:rPr>
              <a:t>gonadal </a:t>
            </a:r>
            <a:r>
              <a:rPr lang="en-US" dirty="0">
                <a:latin typeface="Aparajita" panose="020B0604020202020204" pitchFamily="34" charset="0"/>
                <a:cs typeface="Aparajita" panose="020B0604020202020204" pitchFamily="34" charset="0"/>
              </a:rPr>
              <a:t>status for trials with men only (</a:t>
            </a:r>
            <a:r>
              <a:rPr lang="en-US" dirty="0" err="1">
                <a:latin typeface="Aparajita" panose="020B0604020202020204" pitchFamily="34" charset="0"/>
                <a:cs typeface="Aparajita" panose="020B0604020202020204" pitchFamily="34" charset="0"/>
              </a:rPr>
              <a:t>hypogonadal</a:t>
            </a:r>
            <a:r>
              <a:rPr lang="en-US" dirty="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men,eugonadal</a:t>
            </a:r>
            <a:r>
              <a:rPr lang="en-US" dirty="0" smtClean="0">
                <a:latin typeface="Aparajita" panose="020B0604020202020204" pitchFamily="34" charset="0"/>
                <a:cs typeface="Aparajita" panose="020B0604020202020204" pitchFamily="34" charset="0"/>
              </a:rPr>
              <a:t> </a:t>
            </a:r>
            <a:r>
              <a:rPr lang="en-US" dirty="0">
                <a:latin typeface="Aparajita" panose="020B0604020202020204" pitchFamily="34" charset="0"/>
                <a:cs typeface="Aparajita" panose="020B0604020202020204" pitchFamily="34" charset="0"/>
              </a:rPr>
              <a:t>men</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 study </a:t>
            </a:r>
            <a:r>
              <a:rPr lang="en-US" dirty="0">
                <a:latin typeface="Aparajita" panose="020B0604020202020204" pitchFamily="34" charset="0"/>
                <a:cs typeface="Aparajita" panose="020B0604020202020204" pitchFamily="34" charset="0"/>
              </a:rPr>
              <a:t>treatment duration (6 months, 16 weeks, 12 </a:t>
            </a:r>
            <a:r>
              <a:rPr lang="en-US" dirty="0" smtClean="0">
                <a:latin typeface="Aparajita" panose="020B0604020202020204" pitchFamily="34" charset="0"/>
                <a:cs typeface="Aparajita" panose="020B0604020202020204" pitchFamily="34" charset="0"/>
              </a:rPr>
              <a:t>weeks,8 </a:t>
            </a:r>
            <a:r>
              <a:rPr lang="en-US" dirty="0">
                <a:latin typeface="Aparajita" panose="020B0604020202020204" pitchFamily="34" charset="0"/>
                <a:cs typeface="Aparajita" panose="020B0604020202020204" pitchFamily="34" charset="0"/>
              </a:rPr>
              <a:t>weeks</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study </a:t>
            </a:r>
            <a:r>
              <a:rPr lang="en-US" dirty="0">
                <a:latin typeface="Aparajita" panose="020B0604020202020204" pitchFamily="34" charset="0"/>
                <a:cs typeface="Aparajita" panose="020B0604020202020204" pitchFamily="34" charset="0"/>
              </a:rPr>
              <a:t>treatment dose (</a:t>
            </a:r>
            <a:r>
              <a:rPr lang="en-US" dirty="0" err="1">
                <a:latin typeface="Aparajita" panose="020B0604020202020204" pitchFamily="34" charset="0"/>
                <a:cs typeface="Aparajita" panose="020B0604020202020204" pitchFamily="34" charset="0"/>
              </a:rPr>
              <a:t>supraphysiologic</a:t>
            </a:r>
            <a:r>
              <a:rPr lang="en-US" dirty="0">
                <a:latin typeface="Aparajita" panose="020B0604020202020204" pitchFamily="34" charset="0"/>
                <a:cs typeface="Aparajita" panose="020B0604020202020204" pitchFamily="34" charset="0"/>
              </a:rPr>
              <a:t>, physiologic</a:t>
            </a:r>
            <a:r>
              <a:rPr lang="en-US" dirty="0" smtClean="0">
                <a:latin typeface="Aparajita" panose="020B0604020202020204" pitchFamily="34" charset="0"/>
                <a:cs typeface="Aparajita" panose="020B0604020202020204" pitchFamily="34" charset="0"/>
              </a:rPr>
              <a:t>)</a:t>
            </a:r>
            <a:endParaRPr lang="en-US" dirty="0">
              <a:latin typeface="Aparajita" panose="020B0604020202020204" pitchFamily="34" charset="0"/>
              <a:cs typeface="Aparajita" panose="020B0604020202020204" pitchFamily="34" charset="0"/>
            </a:endParaRPr>
          </a:p>
          <a:p>
            <a:r>
              <a:rPr lang="en-US" dirty="0" smtClean="0">
                <a:latin typeface="Aparajita" panose="020B0604020202020204" pitchFamily="34" charset="0"/>
                <a:cs typeface="Aparajita" panose="020B0604020202020204" pitchFamily="34" charset="0"/>
              </a:rPr>
              <a:t>proportion </a:t>
            </a:r>
            <a:r>
              <a:rPr lang="en-US" dirty="0">
                <a:latin typeface="Aparajita" panose="020B0604020202020204" pitchFamily="34" charset="0"/>
                <a:cs typeface="Aparajita" panose="020B0604020202020204" pitchFamily="34" charset="0"/>
              </a:rPr>
              <a:t>of study participants on </a:t>
            </a:r>
            <a:r>
              <a:rPr lang="en-US" dirty="0" smtClean="0">
                <a:latin typeface="Aparajita" panose="020B0604020202020204" pitchFamily="34" charset="0"/>
                <a:cs typeface="Aparajita" panose="020B0604020202020204" pitchFamily="34" charset="0"/>
              </a:rPr>
              <a:t>PI at baseline </a:t>
            </a:r>
            <a:r>
              <a:rPr lang="en-US" dirty="0">
                <a:latin typeface="Aparajita" panose="020B0604020202020204" pitchFamily="34" charset="0"/>
                <a:cs typeface="Aparajita" panose="020B0604020202020204" pitchFamily="34" charset="0"/>
              </a:rPr>
              <a:t>(less than 60%, 60% or greater</a:t>
            </a:r>
            <a:r>
              <a:rPr lang="en-US" dirty="0" smtClean="0">
                <a:latin typeface="Aparajita" panose="020B0604020202020204" pitchFamily="34" charset="0"/>
                <a:cs typeface="Aparajita" panose="020B0604020202020204" pitchFamily="34" charset="0"/>
              </a:rPr>
              <a:t>)</a:t>
            </a:r>
          </a:p>
          <a:p>
            <a:r>
              <a:rPr lang="en-US" dirty="0" smtClean="0">
                <a:solidFill>
                  <a:srgbClr val="C00000"/>
                </a:solidFill>
              </a:rPr>
              <a:t>Results:</a:t>
            </a:r>
          </a:p>
          <a:p>
            <a:pPr lvl="1"/>
            <a:r>
              <a:rPr lang="en-US" dirty="0" smtClean="0">
                <a:solidFill>
                  <a:srgbClr val="C00000"/>
                </a:solidFill>
              </a:rPr>
              <a:t> </a:t>
            </a:r>
            <a:r>
              <a:rPr lang="en-US" dirty="0" smtClean="0">
                <a:latin typeface="Aparajita" panose="020B0604020202020204" pitchFamily="34" charset="0"/>
                <a:cs typeface="Aparajita" panose="020B0604020202020204" pitchFamily="34" charset="0"/>
              </a:rPr>
              <a:t>294 randomized </a:t>
            </a:r>
            <a:r>
              <a:rPr lang="en-US" dirty="0">
                <a:latin typeface="Aparajita" panose="020B0604020202020204" pitchFamily="34" charset="0"/>
                <a:cs typeface="Aparajita" panose="020B0604020202020204" pitchFamily="34" charset="0"/>
              </a:rPr>
              <a:t>to anabolic steroid </a:t>
            </a:r>
            <a:r>
              <a:rPr lang="en-US" dirty="0" smtClean="0">
                <a:latin typeface="Aparajita" panose="020B0604020202020204" pitchFamily="34" charset="0"/>
                <a:cs typeface="Aparajita" panose="020B0604020202020204" pitchFamily="34" charset="0"/>
              </a:rPr>
              <a:t> &amp; </a:t>
            </a:r>
            <a:r>
              <a:rPr lang="en-US" dirty="0">
                <a:latin typeface="Aparajita" panose="020B0604020202020204" pitchFamily="34" charset="0"/>
                <a:cs typeface="Aparajita" panose="020B0604020202020204" pitchFamily="34" charset="0"/>
              </a:rPr>
              <a:t>238 </a:t>
            </a:r>
            <a:r>
              <a:rPr lang="en-US" dirty="0" smtClean="0">
                <a:latin typeface="Aparajita" panose="020B0604020202020204" pitchFamily="34" charset="0"/>
                <a:cs typeface="Aparajita" panose="020B0604020202020204" pitchFamily="34" charset="0"/>
              </a:rPr>
              <a:t>randomized </a:t>
            </a:r>
            <a:r>
              <a:rPr lang="en-US" dirty="0">
                <a:latin typeface="Aparajita" panose="020B0604020202020204" pitchFamily="34" charset="0"/>
                <a:cs typeface="Aparajita" panose="020B0604020202020204" pitchFamily="34" charset="0"/>
              </a:rPr>
              <a:t>to </a:t>
            </a:r>
            <a:r>
              <a:rPr lang="en-US" dirty="0" smtClean="0">
                <a:latin typeface="Aparajita" panose="020B0604020202020204" pitchFamily="34" charset="0"/>
                <a:cs typeface="Aparajita" panose="020B0604020202020204" pitchFamily="34" charset="0"/>
              </a:rPr>
              <a:t>placebo… change in </a:t>
            </a:r>
            <a:r>
              <a:rPr lang="en-US" dirty="0">
                <a:latin typeface="Aparajita" panose="020B0604020202020204" pitchFamily="34" charset="0"/>
                <a:cs typeface="Aparajita" panose="020B0604020202020204" pitchFamily="34" charset="0"/>
              </a:rPr>
              <a:t>lean body mass</a:t>
            </a:r>
            <a:r>
              <a:rPr lang="en-US" dirty="0" smtClean="0">
                <a:latin typeface="Aparajita" panose="020B0604020202020204" pitchFamily="34" charset="0"/>
                <a:cs typeface="Aparajita" panose="020B0604020202020204" pitchFamily="34" charset="0"/>
              </a:rPr>
              <a:t>.</a:t>
            </a:r>
          </a:p>
          <a:p>
            <a:pPr lvl="1"/>
            <a:r>
              <a:rPr lang="en-US" dirty="0" smtClean="0">
                <a:latin typeface="Aparajita" panose="020B0604020202020204" pitchFamily="34" charset="0"/>
                <a:cs typeface="Aparajita" panose="020B0604020202020204" pitchFamily="34" charset="0"/>
              </a:rPr>
              <a:t> 343 </a:t>
            </a:r>
            <a:r>
              <a:rPr lang="en-US" dirty="0">
                <a:latin typeface="Aparajita" panose="020B0604020202020204" pitchFamily="34" charset="0"/>
                <a:cs typeface="Aparajita" panose="020B0604020202020204" pitchFamily="34" charset="0"/>
              </a:rPr>
              <a:t>randomized to anabolic steroid </a:t>
            </a:r>
            <a:r>
              <a:rPr lang="en-US" dirty="0" smtClean="0">
                <a:latin typeface="Aparajita" panose="020B0604020202020204" pitchFamily="34" charset="0"/>
                <a:cs typeface="Aparajita" panose="020B0604020202020204" pitchFamily="34" charset="0"/>
              </a:rPr>
              <a:t>&amp; </a:t>
            </a:r>
            <a:r>
              <a:rPr lang="en-US" dirty="0">
                <a:latin typeface="Aparajita" panose="020B0604020202020204" pitchFamily="34" charset="0"/>
                <a:cs typeface="Aparajita" panose="020B0604020202020204" pitchFamily="34" charset="0"/>
              </a:rPr>
              <a:t>286 randomized to </a:t>
            </a:r>
            <a:r>
              <a:rPr lang="en-US" dirty="0" smtClean="0">
                <a:latin typeface="Aparajita" panose="020B0604020202020204" pitchFamily="34" charset="0"/>
                <a:cs typeface="Aparajita" panose="020B0604020202020204" pitchFamily="34" charset="0"/>
              </a:rPr>
              <a:t>placebo….. </a:t>
            </a:r>
            <a:r>
              <a:rPr lang="en-US" dirty="0">
                <a:latin typeface="Aparajita" panose="020B0604020202020204" pitchFamily="34" charset="0"/>
                <a:cs typeface="Aparajita" panose="020B0604020202020204" pitchFamily="34" charset="0"/>
              </a:rPr>
              <a:t>change </a:t>
            </a:r>
            <a:r>
              <a:rPr lang="en-US" dirty="0" smtClean="0">
                <a:latin typeface="Aparajita" panose="020B0604020202020204" pitchFamily="34" charset="0"/>
                <a:cs typeface="Aparajita" panose="020B0604020202020204" pitchFamily="34" charset="0"/>
              </a:rPr>
              <a:t>in </a:t>
            </a:r>
            <a:r>
              <a:rPr lang="en-US" dirty="0">
                <a:latin typeface="Aparajita" panose="020B0604020202020204" pitchFamily="34" charset="0"/>
                <a:cs typeface="Aparajita" panose="020B0604020202020204" pitchFamily="34" charset="0"/>
              </a:rPr>
              <a:t>body </a:t>
            </a:r>
            <a:r>
              <a:rPr lang="en-US" dirty="0" smtClean="0">
                <a:latin typeface="Aparajita" panose="020B0604020202020204" pitchFamily="34" charset="0"/>
                <a:cs typeface="Aparajita" panose="020B0604020202020204" pitchFamily="34" charset="0"/>
              </a:rPr>
              <a:t>weight.</a:t>
            </a:r>
            <a:endParaRPr lang="en-US" dirty="0"/>
          </a:p>
          <a:p>
            <a:pPr lvl="1"/>
            <a:r>
              <a:rPr lang="en-US" dirty="0" smtClean="0">
                <a:latin typeface="Aparajita" panose="020B0604020202020204" pitchFamily="34" charset="0"/>
                <a:cs typeface="Aparajita" panose="020B0604020202020204" pitchFamily="34" charset="0"/>
              </a:rPr>
              <a:t>Although </a:t>
            </a:r>
            <a:r>
              <a:rPr lang="en-US" dirty="0">
                <a:latin typeface="Aparajita" panose="020B0604020202020204" pitchFamily="34" charset="0"/>
                <a:cs typeface="Aparajita" panose="020B0604020202020204" pitchFamily="34" charset="0"/>
              </a:rPr>
              <a:t>significant heterogeneity was present for both outcomes, the average change in lean </a:t>
            </a:r>
            <a:r>
              <a:rPr lang="en-US" dirty="0">
                <a:solidFill>
                  <a:srgbClr val="C00000"/>
                </a:solidFill>
                <a:latin typeface="Aparajita" panose="020B0604020202020204" pitchFamily="34" charset="0"/>
                <a:cs typeface="Aparajita" panose="020B0604020202020204" pitchFamily="34" charset="0"/>
              </a:rPr>
              <a:t>body mass was 1.3 kg </a:t>
            </a:r>
            <a:r>
              <a:rPr lang="en-US" dirty="0">
                <a:latin typeface="Aparajita" panose="020B0604020202020204" pitchFamily="34" charset="0"/>
                <a:cs typeface="Aparajita" panose="020B0604020202020204" pitchFamily="34" charset="0"/>
              </a:rPr>
              <a:t>(95% CI: 0.6, 2.0), while the average change in total </a:t>
            </a:r>
            <a:r>
              <a:rPr lang="en-US" dirty="0">
                <a:solidFill>
                  <a:srgbClr val="C00000"/>
                </a:solidFill>
                <a:latin typeface="Aparajita" panose="020B0604020202020204" pitchFamily="34" charset="0"/>
                <a:cs typeface="Aparajita" panose="020B0604020202020204" pitchFamily="34" charset="0"/>
              </a:rPr>
              <a:t>body weight was 1.1 </a:t>
            </a:r>
            <a:r>
              <a:rPr lang="en-US" dirty="0">
                <a:latin typeface="Aparajita" panose="020B0604020202020204" pitchFamily="34" charset="0"/>
                <a:cs typeface="Aparajita" panose="020B0604020202020204" pitchFamily="34" charset="0"/>
              </a:rPr>
              <a:t>kg (95% CI: 0.3, 2.0).</a:t>
            </a:r>
            <a:endParaRPr lang="en-US" dirty="0" smtClean="0">
              <a:latin typeface="Aparajita" panose="020B0604020202020204" pitchFamily="34" charset="0"/>
              <a:cs typeface="Aparajita" panose="020B0604020202020204" pitchFamily="34" charset="0"/>
            </a:endParaRPr>
          </a:p>
          <a:p>
            <a:pPr marL="457200" lvl="1" indent="0">
              <a:buNone/>
            </a:pPr>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12390921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cap="all" dirty="0">
                <a:solidFill>
                  <a:schemeClr val="bg1"/>
                </a:solidFill>
                <a:latin typeface="Aparajita" panose="020B0604020202020204" pitchFamily="34" charset="0"/>
                <a:cs typeface="Aparajita" panose="020B0604020202020204" pitchFamily="34" charset="0"/>
              </a:rPr>
              <a:t>AUTHORS' </a:t>
            </a:r>
            <a:r>
              <a:rPr lang="en-US" b="1" cap="all" dirty="0" smtClean="0">
                <a:solidFill>
                  <a:schemeClr val="bg1"/>
                </a:solidFill>
                <a:latin typeface="Aparajita" panose="020B0604020202020204" pitchFamily="34" charset="0"/>
                <a:cs typeface="Aparajita" panose="020B0604020202020204" pitchFamily="34" charset="0"/>
              </a:rPr>
              <a:t>CONCLUSIONS: </a:t>
            </a:r>
            <a:r>
              <a:rPr lang="en-US" dirty="0" smtClean="0">
                <a:solidFill>
                  <a:schemeClr val="bg1"/>
                </a:solidFill>
                <a:latin typeface="Aparajita" panose="020B0604020202020204" pitchFamily="34" charset="0"/>
                <a:cs typeface="Aparajita" panose="020B0604020202020204" pitchFamily="34" charset="0"/>
              </a:rPr>
              <a:t>Although </a:t>
            </a:r>
            <a:r>
              <a:rPr lang="en-US" dirty="0">
                <a:solidFill>
                  <a:schemeClr val="bg1"/>
                </a:solidFill>
                <a:latin typeface="Aparajita" panose="020B0604020202020204" pitchFamily="34" charset="0"/>
                <a:cs typeface="Aparajita" panose="020B0604020202020204" pitchFamily="34" charset="0"/>
              </a:rPr>
              <a:t>the results of the trials were heterogeneous, on average, the administration of anabolic steroids appeared to result in a small increase in both lean body mass and body weight as compared with placebo. While these results suggest that anabolic steroids may be useful in the treatment of weight loss in HIV infected individuals</a:t>
            </a:r>
          </a:p>
          <a:p>
            <a:pPr marL="0" indent="0">
              <a:buNone/>
            </a:pPr>
            <a:endParaRPr lang="en-US" dirty="0"/>
          </a:p>
        </p:txBody>
      </p:sp>
    </p:spTree>
    <p:extLst>
      <p:ext uri="{BB962C8B-B14F-4D97-AF65-F5344CB8AC3E}">
        <p14:creationId xmlns:p14="http://schemas.microsoft.com/office/powerpoint/2010/main" val="35404871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9982" y="1772529"/>
            <a:ext cx="6246055" cy="319336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chemeClr val="tx1"/>
                </a:solidFill>
                <a:latin typeface="Aparajita" panose="020B0604020202020204" pitchFamily="34" charset="0"/>
                <a:cs typeface="Aparajita" panose="020B0604020202020204" pitchFamily="34" charset="0"/>
              </a:rPr>
              <a:t>Overall, short-term (3 to 6 months) T use in </a:t>
            </a:r>
            <a:r>
              <a:rPr lang="en-US" sz="2800" dirty="0" err="1" smtClean="0">
                <a:solidFill>
                  <a:schemeClr val="tx1"/>
                </a:solidFill>
                <a:latin typeface="Aparajita" panose="020B0604020202020204" pitchFamily="34" charset="0"/>
                <a:cs typeface="Aparajita" panose="020B0604020202020204" pitchFamily="34" charset="0"/>
              </a:rPr>
              <a:t>HIVinfected</a:t>
            </a:r>
            <a:r>
              <a:rPr lang="en-US" sz="2800" dirty="0">
                <a:solidFill>
                  <a:schemeClr val="tx1"/>
                </a:solidFill>
                <a:latin typeface="Aparajita" panose="020B0604020202020204" pitchFamily="34" charset="0"/>
                <a:cs typeface="Aparajita" panose="020B0604020202020204" pitchFamily="34" charset="0"/>
              </a:rPr>
              <a:t> </a:t>
            </a:r>
            <a:r>
              <a:rPr lang="en-US" sz="2800" dirty="0" smtClean="0">
                <a:solidFill>
                  <a:schemeClr val="tx1"/>
                </a:solidFill>
                <a:latin typeface="Aparajita" panose="020B0604020202020204" pitchFamily="34" charset="0"/>
                <a:cs typeface="Aparajita" panose="020B0604020202020204" pitchFamily="34" charset="0"/>
              </a:rPr>
              <a:t>men </a:t>
            </a:r>
            <a:r>
              <a:rPr lang="en-US" sz="2800" dirty="0">
                <a:solidFill>
                  <a:schemeClr val="tx1"/>
                </a:solidFill>
                <a:latin typeface="Aparajita" panose="020B0604020202020204" pitchFamily="34" charset="0"/>
                <a:cs typeface="Aparajita" panose="020B0604020202020204" pitchFamily="34" charset="0"/>
              </a:rPr>
              <a:t>with low T concentrations and weight </a:t>
            </a:r>
            <a:r>
              <a:rPr lang="en-US" sz="2800" dirty="0" smtClean="0">
                <a:solidFill>
                  <a:schemeClr val="tx1"/>
                </a:solidFill>
                <a:latin typeface="Aparajita" panose="020B0604020202020204" pitchFamily="34" charset="0"/>
                <a:cs typeface="Aparajita" panose="020B0604020202020204" pitchFamily="34" charset="0"/>
              </a:rPr>
              <a:t>loss can </a:t>
            </a:r>
            <a:r>
              <a:rPr lang="en-US" sz="2800" dirty="0">
                <a:solidFill>
                  <a:schemeClr val="tx1"/>
                </a:solidFill>
                <a:latin typeface="Aparajita" panose="020B0604020202020204" pitchFamily="34" charset="0"/>
                <a:cs typeface="Aparajita" panose="020B0604020202020204" pitchFamily="34" charset="0"/>
              </a:rPr>
              <a:t>lead to small gains in body weight, LBM, and </a:t>
            </a:r>
            <a:r>
              <a:rPr lang="en-US" sz="2800" dirty="0" smtClean="0">
                <a:solidFill>
                  <a:schemeClr val="tx1"/>
                </a:solidFill>
                <a:latin typeface="Aparajita" panose="020B0604020202020204" pitchFamily="34" charset="0"/>
                <a:cs typeface="Aparajita" panose="020B0604020202020204" pitchFamily="34" charset="0"/>
              </a:rPr>
              <a:t>mood, with </a:t>
            </a:r>
            <a:r>
              <a:rPr lang="en-US" sz="2800" dirty="0">
                <a:solidFill>
                  <a:schemeClr val="tx1"/>
                </a:solidFill>
                <a:latin typeface="Aparajita" panose="020B0604020202020204" pitchFamily="34" charset="0"/>
                <a:cs typeface="Aparajita" panose="020B0604020202020204" pitchFamily="34" charset="0"/>
              </a:rPr>
              <a:t>minimal change in quality of life.</a:t>
            </a:r>
          </a:p>
        </p:txBody>
      </p:sp>
    </p:spTree>
    <p:extLst>
      <p:ext uri="{BB962C8B-B14F-4D97-AF65-F5344CB8AC3E}">
        <p14:creationId xmlns:p14="http://schemas.microsoft.com/office/powerpoint/2010/main" val="787029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742006" y="2138289"/>
            <a:ext cx="5008099" cy="2982351"/>
          </a:xfrm>
          <a:prstGeom prst="rect">
            <a:avLst/>
          </a:prstGeom>
          <a:solidFill>
            <a:srgbClr val="92D050">
              <a:alpha val="7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Aparajita" panose="020B0604020202020204" pitchFamily="34" charset="0"/>
                <a:cs typeface="Aparajita" panose="020B0604020202020204" pitchFamily="34" charset="0"/>
              </a:rPr>
              <a:t>In men with type 2 diabetes mellitus who have </a:t>
            </a:r>
            <a:r>
              <a:rPr lang="en-US" sz="2800" dirty="0" smtClean="0">
                <a:solidFill>
                  <a:schemeClr val="tx1"/>
                </a:solidFill>
                <a:latin typeface="Aparajita" panose="020B0604020202020204" pitchFamily="34" charset="0"/>
                <a:cs typeface="Aparajita" panose="020B0604020202020204" pitchFamily="34" charset="0"/>
              </a:rPr>
              <a:t>low testosterone </a:t>
            </a:r>
            <a:r>
              <a:rPr lang="en-US" sz="2800" dirty="0">
                <a:solidFill>
                  <a:schemeClr val="tx1"/>
                </a:solidFill>
                <a:latin typeface="Aparajita" panose="020B0604020202020204" pitchFamily="34" charset="0"/>
                <a:cs typeface="Aparajita" panose="020B0604020202020204" pitchFamily="34" charset="0"/>
              </a:rPr>
              <a:t>concentrations, we </a:t>
            </a:r>
            <a:r>
              <a:rPr lang="en-US" sz="2800" dirty="0" smtClean="0">
                <a:solidFill>
                  <a:schemeClr val="tx1"/>
                </a:solidFill>
                <a:latin typeface="Aparajita" panose="020B0604020202020204" pitchFamily="34" charset="0"/>
                <a:cs typeface="Aparajita" panose="020B0604020202020204" pitchFamily="34" charset="0"/>
              </a:rPr>
              <a:t>recommend against </a:t>
            </a:r>
            <a:r>
              <a:rPr lang="en-US" sz="2800" dirty="0">
                <a:solidFill>
                  <a:schemeClr val="tx1"/>
                </a:solidFill>
                <a:latin typeface="Aparajita" panose="020B0604020202020204" pitchFamily="34" charset="0"/>
                <a:cs typeface="Aparajita" panose="020B0604020202020204" pitchFamily="34" charset="0"/>
              </a:rPr>
              <a:t>testosterone therapy as a means of </a:t>
            </a:r>
            <a:r>
              <a:rPr lang="en-US" sz="2800" dirty="0" smtClean="0">
                <a:solidFill>
                  <a:schemeClr val="tx1"/>
                </a:solidFill>
                <a:latin typeface="Aparajita" panose="020B0604020202020204" pitchFamily="34" charset="0"/>
                <a:cs typeface="Aparajita" panose="020B0604020202020204" pitchFamily="34" charset="0"/>
              </a:rPr>
              <a:t>improving glycemic </a:t>
            </a:r>
            <a:r>
              <a:rPr lang="en-US" sz="2800" dirty="0">
                <a:solidFill>
                  <a:schemeClr val="tx1"/>
                </a:solidFill>
                <a:latin typeface="Aparajita" panose="020B0604020202020204" pitchFamily="34" charset="0"/>
                <a:cs typeface="Aparajita" panose="020B0604020202020204" pitchFamily="34" charset="0"/>
              </a:rPr>
              <a:t>control. (1jOO)</a:t>
            </a:r>
          </a:p>
        </p:txBody>
      </p:sp>
    </p:spTree>
    <p:extLst>
      <p:ext uri="{BB962C8B-B14F-4D97-AF65-F5344CB8AC3E}">
        <p14:creationId xmlns:p14="http://schemas.microsoft.com/office/powerpoint/2010/main" val="2258406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6274190" y="126610"/>
            <a:ext cx="4811151" cy="5950633"/>
          </a:xfrm>
          <a:prstGeom prst="rect">
            <a:avLst/>
          </a:prstGeom>
          <a:noFill/>
          <a:ln w="85725">
            <a:solidFill>
              <a:srgbClr val="92D050"/>
            </a:solidFill>
          </a:ln>
        </p:spPr>
        <p:style>
          <a:lnRef idx="2">
            <a:schemeClr val="accent6"/>
          </a:lnRef>
          <a:fillRef idx="1">
            <a:schemeClr val="lt1"/>
          </a:fillRef>
          <a:effectRef idx="0">
            <a:schemeClr val="accent6"/>
          </a:effectRef>
          <a:fontRef idx="minor">
            <a:schemeClr val="dk1"/>
          </a:fontRef>
        </p:style>
      </p:pic>
      <p:pic>
        <p:nvPicPr>
          <p:cNvPr id="5" name="Picture 4"/>
          <p:cNvPicPr>
            <a:picLocks noChangeAspect="1"/>
          </p:cNvPicPr>
          <p:nvPr/>
        </p:nvPicPr>
        <p:blipFill>
          <a:blip r:embed="rId3"/>
          <a:stretch>
            <a:fillRect/>
          </a:stretch>
        </p:blipFill>
        <p:spPr>
          <a:xfrm>
            <a:off x="520506" y="126610"/>
            <a:ext cx="5008098" cy="5950633"/>
          </a:xfrm>
          <a:prstGeom prst="rect">
            <a:avLst/>
          </a:prstGeom>
          <a:ln w="95250">
            <a:solidFill>
              <a:schemeClr val="bg1">
                <a:lumMod val="85000"/>
              </a:schemeClr>
            </a:solidFill>
          </a:ln>
        </p:spPr>
      </p:pic>
      <p:sp>
        <p:nvSpPr>
          <p:cNvPr id="6" name="Rounded Rectangle 5"/>
          <p:cNvSpPr/>
          <p:nvPr/>
        </p:nvSpPr>
        <p:spPr>
          <a:xfrm>
            <a:off x="838200" y="1463040"/>
            <a:ext cx="4521591" cy="227648"/>
          </a:xfrm>
          <a:prstGeom prst="roundRect">
            <a:avLst/>
          </a:prstGeom>
          <a:solidFill>
            <a:srgbClr val="C00000">
              <a:alpha val="0"/>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838200" y="2377440"/>
            <a:ext cx="4254305" cy="422031"/>
          </a:xfrm>
          <a:prstGeom prst="roundRect">
            <a:avLst/>
          </a:prstGeom>
          <a:solidFill>
            <a:schemeClr val="accent1">
              <a:alpha val="0"/>
            </a:schemeClr>
          </a:solid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1814732" y="6315758"/>
            <a:ext cx="2011680" cy="43609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2010</a:t>
            </a:r>
            <a:endParaRPr lang="en-US" sz="2400" b="1" dirty="0">
              <a:solidFill>
                <a:schemeClr val="tx1"/>
              </a:solidFill>
            </a:endParaRPr>
          </a:p>
        </p:txBody>
      </p:sp>
      <p:sp>
        <p:nvSpPr>
          <p:cNvPr id="9" name="Rounded Rectangle 8"/>
          <p:cNvSpPr/>
          <p:nvPr/>
        </p:nvSpPr>
        <p:spPr>
          <a:xfrm>
            <a:off x="7765366" y="6315758"/>
            <a:ext cx="1997612" cy="43609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2018</a:t>
            </a:r>
            <a:endParaRPr lang="en-US" sz="2400" b="1" dirty="0">
              <a:solidFill>
                <a:srgbClr val="C00000"/>
              </a:solidFill>
            </a:endParaRPr>
          </a:p>
        </p:txBody>
      </p:sp>
      <p:sp>
        <p:nvSpPr>
          <p:cNvPr id="3" name="Multiply 2"/>
          <p:cNvSpPr/>
          <p:nvPr/>
        </p:nvSpPr>
        <p:spPr>
          <a:xfrm>
            <a:off x="4108361" y="5344733"/>
            <a:ext cx="425002" cy="412124"/>
          </a:xfrm>
          <a:prstGeom prst="mathMultiply">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93626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1"/>
            <a:ext cx="10795782" cy="2278965"/>
          </a:xfrm>
          <a:prstGeom prst="rect">
            <a:avLst/>
          </a:prstGeom>
        </p:spPr>
      </p:pic>
      <p:sp>
        <p:nvSpPr>
          <p:cNvPr id="2" name="Title 1"/>
          <p:cNvSpPr>
            <a:spLocks noGrp="1"/>
          </p:cNvSpPr>
          <p:nvPr>
            <p:ph type="title"/>
          </p:nvPr>
        </p:nvSpPr>
        <p:spPr>
          <a:xfrm>
            <a:off x="838200" y="365125"/>
            <a:ext cx="10515600" cy="1913841"/>
          </a:xfrm>
        </p:spPr>
        <p:txBody>
          <a:bodyPr/>
          <a:lstStyle/>
          <a:p>
            <a:endParaRPr lang="en-US" dirty="0"/>
          </a:p>
        </p:txBody>
      </p:sp>
      <p:sp>
        <p:nvSpPr>
          <p:cNvPr id="3" name="Content Placeholder 2"/>
          <p:cNvSpPr>
            <a:spLocks noGrp="1"/>
          </p:cNvSpPr>
          <p:nvPr>
            <p:ph idx="1"/>
          </p:nvPr>
        </p:nvSpPr>
        <p:spPr>
          <a:xfrm>
            <a:off x="838200" y="2644090"/>
            <a:ext cx="10515600" cy="3939591"/>
          </a:xfrm>
          <a:solidFill>
            <a:schemeClr val="accent1">
              <a:lumMod val="60000"/>
              <a:lumOff val="40000"/>
            </a:schemeClr>
          </a:solidFill>
        </p:spPr>
        <p:txBody>
          <a:bodyPr>
            <a:normAutofit fontScale="77500" lnSpcReduction="20000"/>
          </a:bodyPr>
          <a:lstStyle/>
          <a:p>
            <a:r>
              <a:rPr lang="en-US" dirty="0" err="1" smtClean="0">
                <a:solidFill>
                  <a:srgbClr val="C00000"/>
                </a:solidFill>
                <a:latin typeface="Aparajita" panose="020B0604020202020204" pitchFamily="34" charset="0"/>
                <a:cs typeface="Aparajita" panose="020B0604020202020204" pitchFamily="34" charset="0"/>
              </a:rPr>
              <a:t>OBJECTIVE</a:t>
            </a:r>
            <a:r>
              <a:rPr lang="en-US" dirty="0" err="1" smtClean="0">
                <a:latin typeface="Aparajita" panose="020B0604020202020204" pitchFamily="34" charset="0"/>
                <a:cs typeface="Aparajita" panose="020B0604020202020204" pitchFamily="34" charset="0"/>
              </a:rPr>
              <a:t>:To</a:t>
            </a:r>
            <a:r>
              <a:rPr lang="en-US" dirty="0" smtClean="0">
                <a:latin typeface="Aparajita" panose="020B0604020202020204" pitchFamily="34" charset="0"/>
                <a:cs typeface="Aparajita" panose="020B0604020202020204" pitchFamily="34" charset="0"/>
              </a:rPr>
              <a:t> determine whether testosterone therapy improves </a:t>
            </a:r>
            <a:r>
              <a:rPr lang="en-US" dirty="0" err="1" smtClean="0">
                <a:latin typeface="Aparajita" panose="020B0604020202020204" pitchFamily="34" charset="0"/>
                <a:cs typeface="Aparajita" panose="020B0604020202020204" pitchFamily="34" charset="0"/>
              </a:rPr>
              <a:t>glucosemetabolism</a:t>
            </a:r>
            <a:r>
              <a:rPr lang="en-US" dirty="0" smtClean="0">
                <a:latin typeface="Aparajita" panose="020B0604020202020204" pitchFamily="34" charset="0"/>
                <a:cs typeface="Aparajita" panose="020B0604020202020204" pitchFamily="34" charset="0"/>
              </a:rPr>
              <a:t> </a:t>
            </a:r>
            <a:r>
              <a:rPr lang="en-US" dirty="0" err="1" smtClean="0">
                <a:latin typeface="Aparajita" panose="020B0604020202020204" pitchFamily="34" charset="0"/>
                <a:cs typeface="Aparajita" panose="020B0604020202020204" pitchFamily="34" charset="0"/>
              </a:rPr>
              <a:t>inmen</a:t>
            </a:r>
            <a:r>
              <a:rPr lang="en-US" dirty="0" smtClean="0">
                <a:latin typeface="Aparajita" panose="020B0604020202020204" pitchFamily="34" charset="0"/>
                <a:cs typeface="Aparajita" panose="020B0604020202020204" pitchFamily="34" charset="0"/>
              </a:rPr>
              <a:t> with type 2 diabetes (T2D) and lowered testosterone</a:t>
            </a:r>
            <a:r>
              <a:rPr lang="en-US" dirty="0" smtClean="0"/>
              <a:t>.</a:t>
            </a:r>
          </a:p>
          <a:p>
            <a:r>
              <a:rPr lang="en-US" dirty="0" smtClean="0">
                <a:solidFill>
                  <a:srgbClr val="C00000"/>
                </a:solidFill>
                <a:latin typeface="Aparajita" panose="020B0604020202020204" pitchFamily="34" charset="0"/>
                <a:cs typeface="Aparajita" panose="020B0604020202020204" pitchFamily="34" charset="0"/>
              </a:rPr>
              <a:t>RESEARCH DESIGN AND METHODS: </a:t>
            </a:r>
            <a:r>
              <a:rPr lang="en-US" dirty="0" smtClean="0">
                <a:latin typeface="Aparajita" panose="020B0604020202020204" pitchFamily="34" charset="0"/>
                <a:cs typeface="Aparajita" panose="020B0604020202020204" pitchFamily="34" charset="0"/>
              </a:rPr>
              <a:t>a randomized, double-blind, parallel, placebo-controlled trial in 88 men(2009-2013) with T2D, aged 35–70 years with an HbA1c </a:t>
            </a:r>
            <a:r>
              <a:rPr lang="en-US" dirty="0" smtClean="0">
                <a:latin typeface="Arial" panose="020B0604020202020204" pitchFamily="34" charset="0"/>
                <a:cs typeface="Arial" panose="020B0604020202020204" pitchFamily="34" charset="0"/>
              </a:rPr>
              <a:t>≤ </a:t>
            </a:r>
            <a:r>
              <a:rPr lang="en-US" dirty="0" smtClean="0">
                <a:latin typeface="Aparajita" panose="020B0604020202020204" pitchFamily="34" charset="0"/>
                <a:cs typeface="Aparajita" panose="020B0604020202020204" pitchFamily="34" charset="0"/>
              </a:rPr>
              <a:t>8.5% (69 </a:t>
            </a:r>
            <a:r>
              <a:rPr lang="en-US" dirty="0" err="1" smtClean="0">
                <a:latin typeface="Aparajita" panose="020B0604020202020204" pitchFamily="34" charset="0"/>
                <a:cs typeface="Aparajita" panose="020B0604020202020204" pitchFamily="34" charset="0"/>
              </a:rPr>
              <a:t>mmol</a:t>
            </a:r>
            <a:r>
              <a:rPr lang="en-US" dirty="0" smtClean="0">
                <a:latin typeface="Aparajita" panose="020B0604020202020204" pitchFamily="34" charset="0"/>
                <a:cs typeface="Aparajita" panose="020B0604020202020204" pitchFamily="34" charset="0"/>
              </a:rPr>
              <a:t>/</a:t>
            </a:r>
            <a:r>
              <a:rPr lang="en-US" dirty="0" err="1" smtClean="0">
                <a:latin typeface="Aparajita" panose="020B0604020202020204" pitchFamily="34" charset="0"/>
                <a:cs typeface="Aparajita" panose="020B0604020202020204" pitchFamily="34" charset="0"/>
              </a:rPr>
              <a:t>mol</a:t>
            </a:r>
            <a:r>
              <a:rPr lang="en-US" dirty="0" smtClean="0">
                <a:latin typeface="Aparajita" panose="020B0604020202020204" pitchFamily="34" charset="0"/>
                <a:cs typeface="Aparajita" panose="020B0604020202020204" pitchFamily="34" charset="0"/>
              </a:rPr>
              <a:t>), and a total testosterone level, measured by immunoassay, of </a:t>
            </a:r>
            <a:r>
              <a:rPr lang="en-US" dirty="0" smtClean="0">
                <a:latin typeface="Arial" panose="020B0604020202020204" pitchFamily="34" charset="0"/>
                <a:cs typeface="Arial" panose="020B0604020202020204" pitchFamily="34" charset="0"/>
              </a:rPr>
              <a:t>≤</a:t>
            </a:r>
            <a:r>
              <a:rPr lang="en-US" dirty="0" smtClean="0">
                <a:latin typeface="Aparajita" panose="020B0604020202020204" pitchFamily="34" charset="0"/>
                <a:cs typeface="Aparajita" panose="020B0604020202020204" pitchFamily="34" charset="0"/>
              </a:rPr>
              <a:t>12.0 </a:t>
            </a:r>
            <a:r>
              <a:rPr lang="en-US" dirty="0" err="1" smtClean="0">
                <a:latin typeface="Aparajita" panose="020B0604020202020204" pitchFamily="34" charset="0"/>
                <a:cs typeface="Aparajita" panose="020B0604020202020204" pitchFamily="34" charset="0"/>
              </a:rPr>
              <a:t>nmol</a:t>
            </a:r>
            <a:r>
              <a:rPr lang="en-US" dirty="0" smtClean="0">
                <a:latin typeface="Aparajita" panose="020B0604020202020204" pitchFamily="34" charset="0"/>
                <a:cs typeface="Aparajita" panose="020B0604020202020204" pitchFamily="34" charset="0"/>
              </a:rPr>
              <a:t>/L (346 </a:t>
            </a:r>
            <a:r>
              <a:rPr lang="en-US" dirty="0" err="1" smtClean="0">
                <a:latin typeface="Aparajita" panose="020B0604020202020204" pitchFamily="34" charset="0"/>
                <a:cs typeface="Aparajita" panose="020B0604020202020204" pitchFamily="34" charset="0"/>
              </a:rPr>
              <a:t>ng</a:t>
            </a:r>
            <a:r>
              <a:rPr lang="en-US" dirty="0" smtClean="0">
                <a:latin typeface="Aparajita" panose="020B0604020202020204" pitchFamily="34" charset="0"/>
                <a:cs typeface="Aparajita" panose="020B0604020202020204" pitchFamily="34" charset="0"/>
              </a:rPr>
              <a:t>/</a:t>
            </a:r>
            <a:r>
              <a:rPr lang="en-US" dirty="0" err="1" smtClean="0">
                <a:latin typeface="Aparajita" panose="020B0604020202020204" pitchFamily="34" charset="0"/>
                <a:cs typeface="Aparajita" panose="020B0604020202020204" pitchFamily="34" charset="0"/>
              </a:rPr>
              <a:t>dL</a:t>
            </a:r>
            <a:r>
              <a:rPr lang="en-US" dirty="0" smtClean="0">
                <a:latin typeface="Aparajita" panose="020B0604020202020204" pitchFamily="34" charset="0"/>
                <a:cs typeface="Aparajita" panose="020B0604020202020204" pitchFamily="34" charset="0"/>
              </a:rPr>
              <a:t>)</a:t>
            </a:r>
          </a:p>
          <a:p>
            <a:r>
              <a:rPr lang="en-US" dirty="0" smtClean="0">
                <a:latin typeface="Aparajita" panose="020B0604020202020204" pitchFamily="34" charset="0"/>
                <a:cs typeface="Aparajita" panose="020B0604020202020204" pitchFamily="34" charset="0"/>
              </a:rPr>
              <a:t>Participants were randomly assigned to 40 weeks of intramuscular testosterone </a:t>
            </a:r>
            <a:r>
              <a:rPr lang="en-US" dirty="0" err="1" smtClean="0">
                <a:latin typeface="Aparajita" panose="020B0604020202020204" pitchFamily="34" charset="0"/>
                <a:cs typeface="Aparajita" panose="020B0604020202020204" pitchFamily="34" charset="0"/>
              </a:rPr>
              <a:t>undecanoate</a:t>
            </a:r>
            <a:r>
              <a:rPr lang="en-US" dirty="0" smtClean="0">
                <a:latin typeface="Aparajita" panose="020B0604020202020204" pitchFamily="34" charset="0"/>
                <a:cs typeface="Aparajita" panose="020B0604020202020204" pitchFamily="34" charset="0"/>
              </a:rPr>
              <a:t> (n = 45) or matching placebo (n = 43).</a:t>
            </a:r>
          </a:p>
          <a:p>
            <a:r>
              <a:rPr lang="en-US" dirty="0" smtClean="0">
                <a:latin typeface="Aparajita" panose="020B0604020202020204" pitchFamily="34" charset="0"/>
                <a:cs typeface="Aparajita" panose="020B0604020202020204" pitchFamily="34" charset="0"/>
              </a:rPr>
              <a:t> Main outcome :insulin resistance (HOMA-IR, primary outcome) &amp; glycemic control by HbA1c (secondary outcome). </a:t>
            </a:r>
          </a:p>
          <a:p>
            <a:r>
              <a:rPr lang="en-US" dirty="0" smtClean="0">
                <a:latin typeface="Aparajita" panose="020B0604020202020204" pitchFamily="34" charset="0"/>
                <a:cs typeface="Aparajita" panose="020B0604020202020204" pitchFamily="34" charset="0"/>
              </a:rPr>
              <a:t>current use of glucagon like peptide-1 agonist therapy or very low-calorie diet, or an HbA</a:t>
            </a:r>
            <a:r>
              <a:rPr lang="en-US" sz="400" dirty="0" smtClean="0">
                <a:latin typeface="Aparajita" panose="020B0604020202020204" pitchFamily="34" charset="0"/>
                <a:cs typeface="Aparajita" panose="020B0604020202020204" pitchFamily="34" charset="0"/>
              </a:rPr>
              <a:t>1c </a:t>
            </a:r>
            <a:r>
              <a:rPr lang="en-US" dirty="0" smtClean="0">
                <a:latin typeface="Aparajita" panose="020B0604020202020204" pitchFamily="34" charset="0"/>
                <a:cs typeface="Aparajita" panose="020B0604020202020204" pitchFamily="34" charset="0"/>
              </a:rPr>
              <a:t>level</a:t>
            </a:r>
            <a:r>
              <a:rPr lang="en-US" dirty="0">
                <a:latin typeface="Arial" panose="020B0604020202020204" pitchFamily="34" charset="0"/>
                <a:cs typeface="Arial" panose="020B0604020202020204" pitchFamily="34" charset="0"/>
              </a:rPr>
              <a:t> ≤</a:t>
            </a:r>
            <a:r>
              <a:rPr lang="en-US" dirty="0" smtClean="0">
                <a:latin typeface="Aparajita" panose="020B0604020202020204" pitchFamily="34" charset="0"/>
                <a:cs typeface="Aparajita" panose="020B0604020202020204" pitchFamily="34" charset="0"/>
              </a:rPr>
              <a:t>.8.5%</a:t>
            </a:r>
          </a:p>
          <a:p>
            <a:r>
              <a:rPr lang="en-US" dirty="0" smtClean="0">
                <a:latin typeface="Aparajita" panose="020B0604020202020204" pitchFamily="34" charset="0"/>
                <a:cs typeface="Aparajita" panose="020B0604020202020204" pitchFamily="34" charset="0"/>
              </a:rPr>
              <a:t>Changes </a:t>
            </a:r>
            <a:r>
              <a:rPr lang="en-US" dirty="0">
                <a:latin typeface="Aparajita" panose="020B0604020202020204" pitchFamily="34" charset="0"/>
                <a:cs typeface="Aparajita" panose="020B0604020202020204" pitchFamily="34" charset="0"/>
              </a:rPr>
              <a:t>in oral hypoglycemic </a:t>
            </a:r>
            <a:r>
              <a:rPr lang="en-US" dirty="0" smtClean="0">
                <a:latin typeface="Aparajita" panose="020B0604020202020204" pitchFamily="34" charset="0"/>
                <a:cs typeface="Aparajita" panose="020B0604020202020204" pitchFamily="34" charset="0"/>
              </a:rPr>
              <a:t>agents or </a:t>
            </a:r>
            <a:r>
              <a:rPr lang="en-US" dirty="0">
                <a:latin typeface="Aparajita" panose="020B0604020202020204" pitchFamily="34" charset="0"/>
                <a:cs typeface="Aparajita" panose="020B0604020202020204" pitchFamily="34" charset="0"/>
              </a:rPr>
              <a:t>initiation of insulin therapy </a:t>
            </a:r>
            <a:r>
              <a:rPr lang="en-US" dirty="0" smtClean="0">
                <a:latin typeface="Aparajita" panose="020B0604020202020204" pitchFamily="34" charset="0"/>
                <a:cs typeface="Aparajita" panose="020B0604020202020204" pitchFamily="34" charset="0"/>
              </a:rPr>
              <a:t>constituted a </a:t>
            </a:r>
            <a:r>
              <a:rPr lang="en-US" dirty="0">
                <a:latin typeface="Aparajita" panose="020B0604020202020204" pitchFamily="34" charset="0"/>
                <a:cs typeface="Aparajita" panose="020B0604020202020204" pitchFamily="34" charset="0"/>
              </a:rPr>
              <a:t>violation of trial protocol, </a:t>
            </a:r>
            <a:r>
              <a:rPr lang="en-US" dirty="0" smtClean="0">
                <a:latin typeface="Aparajita" panose="020B0604020202020204" pitchFamily="34" charset="0"/>
                <a:cs typeface="Aparajita" panose="020B0604020202020204" pitchFamily="34" charset="0"/>
              </a:rPr>
              <a:t>leading to </a:t>
            </a:r>
            <a:r>
              <a:rPr lang="en-US" dirty="0">
                <a:latin typeface="Aparajita" panose="020B0604020202020204" pitchFamily="34" charset="0"/>
                <a:cs typeface="Aparajita" panose="020B0604020202020204" pitchFamily="34" charset="0"/>
              </a:rPr>
              <a:t>withdrawal from the trial.</a:t>
            </a:r>
            <a:endParaRPr lang="en-US" dirty="0" smtClean="0">
              <a:latin typeface="Aparajita" panose="020B0604020202020204" pitchFamily="34" charset="0"/>
              <a:cs typeface="Aparajita" panose="020B0604020202020204" pitchFamily="34" charset="0"/>
            </a:endParaRPr>
          </a:p>
          <a:p>
            <a:pPr lvl="1"/>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smtClean="0">
              <a:latin typeface="Aparajita" panose="020B0604020202020204" pitchFamily="34" charset="0"/>
              <a:cs typeface="Aparajita" panose="020B0604020202020204" pitchFamily="34" charset="0"/>
            </a:endParaRPr>
          </a:p>
          <a:p>
            <a:endParaRPr lang="en-US"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4096955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solidFill>
                  <a:srgbClr val="C00000"/>
                </a:solidFill>
                <a:latin typeface="Aparajita" panose="020B0604020202020204" pitchFamily="34" charset="0"/>
                <a:cs typeface="Aparajita" panose="020B0604020202020204" pitchFamily="34" charset="0"/>
              </a:rPr>
              <a:t>RESULTS: </a:t>
            </a:r>
            <a:r>
              <a:rPr lang="en-US" dirty="0" smtClean="0">
                <a:latin typeface="Aparajita" panose="020B0604020202020204" pitchFamily="34" charset="0"/>
                <a:cs typeface="Aparajita" panose="020B0604020202020204" pitchFamily="34" charset="0"/>
              </a:rPr>
              <a:t>Testosterone </a:t>
            </a:r>
            <a:r>
              <a:rPr lang="en-US" dirty="0">
                <a:latin typeface="Aparajita" panose="020B0604020202020204" pitchFamily="34" charset="0"/>
                <a:cs typeface="Aparajita" panose="020B0604020202020204" pitchFamily="34" charset="0"/>
              </a:rPr>
              <a:t>therapy did not improve insulin resistance (mean adjusted </a:t>
            </a:r>
            <a:r>
              <a:rPr lang="en-US" dirty="0" smtClean="0">
                <a:latin typeface="Aparajita" panose="020B0604020202020204" pitchFamily="34" charset="0"/>
                <a:cs typeface="Aparajita" panose="020B0604020202020204" pitchFamily="34" charset="0"/>
              </a:rPr>
              <a:t>difference [MAD</a:t>
            </a:r>
            <a:r>
              <a:rPr lang="en-US" dirty="0">
                <a:latin typeface="Aparajita" panose="020B0604020202020204" pitchFamily="34" charset="0"/>
                <a:cs typeface="Aparajita" panose="020B0604020202020204" pitchFamily="34" charset="0"/>
              </a:rPr>
              <a:t>] for HOMA-IR compared with placebo20.08 [95%CI20.31 to 0.47; P </a:t>
            </a:r>
            <a:r>
              <a:rPr lang="en-US" dirty="0" smtClean="0">
                <a:latin typeface="Aparajita" panose="020B0604020202020204" pitchFamily="34" charset="0"/>
                <a:cs typeface="Aparajita" panose="020B0604020202020204" pitchFamily="34" charset="0"/>
              </a:rPr>
              <a:t>= 0.23</a:t>
            </a:r>
            <a:r>
              <a:rPr lang="en-US" dirty="0">
                <a:latin typeface="Aparajita" panose="020B0604020202020204" pitchFamily="34" charset="0"/>
                <a:cs typeface="Aparajita" panose="020B0604020202020204" pitchFamily="34" charset="0"/>
              </a:rPr>
              <a:t>]) or glycemic control (MAD HbA1c 0.36% [0.0–0.7]; P = 0.05), despite a </a:t>
            </a:r>
            <a:r>
              <a:rPr lang="en-US" dirty="0" smtClean="0">
                <a:latin typeface="Aparajita" panose="020B0604020202020204" pitchFamily="34" charset="0"/>
                <a:cs typeface="Aparajita" panose="020B0604020202020204" pitchFamily="34" charset="0"/>
              </a:rPr>
              <a:t>decrease in </a:t>
            </a:r>
            <a:r>
              <a:rPr lang="en-US" dirty="0">
                <a:latin typeface="Aparajita" panose="020B0604020202020204" pitchFamily="34" charset="0"/>
                <a:cs typeface="Aparajita" panose="020B0604020202020204" pitchFamily="34" charset="0"/>
              </a:rPr>
              <a:t>fat mass (MAD 22.38 kg [23.10 to 21.66]; P &lt; 0.001) and an increase </a:t>
            </a:r>
            <a:r>
              <a:rPr lang="en-US" dirty="0" smtClean="0">
                <a:latin typeface="Aparajita" panose="020B0604020202020204" pitchFamily="34" charset="0"/>
                <a:cs typeface="Aparajita" panose="020B0604020202020204" pitchFamily="34" charset="0"/>
              </a:rPr>
              <a:t>in lean </a:t>
            </a:r>
            <a:r>
              <a:rPr lang="en-US" dirty="0">
                <a:latin typeface="Aparajita" panose="020B0604020202020204" pitchFamily="34" charset="0"/>
                <a:cs typeface="Aparajita" panose="020B0604020202020204" pitchFamily="34" charset="0"/>
              </a:rPr>
              <a:t>mass (MAD 2.08 kg [1.52–2.64]; P &lt; 0.001). Testosterone therapy </a:t>
            </a:r>
            <a:r>
              <a:rPr lang="en-US" dirty="0" smtClean="0">
                <a:latin typeface="Aparajita" panose="020B0604020202020204" pitchFamily="34" charset="0"/>
                <a:cs typeface="Aparajita" panose="020B0604020202020204" pitchFamily="34" charset="0"/>
              </a:rPr>
              <a:t>reduced subcutaneous </a:t>
            </a:r>
            <a:r>
              <a:rPr lang="en-US" dirty="0">
                <a:latin typeface="Aparajita" panose="020B0604020202020204" pitchFamily="34" charset="0"/>
                <a:cs typeface="Aparajita" panose="020B0604020202020204" pitchFamily="34" charset="0"/>
              </a:rPr>
              <a:t>(MAD 2320 cm3 [2477 to 2163]; P &lt; 0.001) but not visceral </a:t>
            </a:r>
            <a:r>
              <a:rPr lang="en-US" dirty="0" smtClean="0">
                <a:latin typeface="Aparajita" panose="020B0604020202020204" pitchFamily="34" charset="0"/>
                <a:cs typeface="Aparajita" panose="020B0604020202020204" pitchFamily="34" charset="0"/>
              </a:rPr>
              <a:t>abdominal adipose </a:t>
            </a:r>
            <a:r>
              <a:rPr lang="en-US" dirty="0">
                <a:latin typeface="Aparajita" panose="020B0604020202020204" pitchFamily="34" charset="0"/>
                <a:cs typeface="Aparajita" panose="020B0604020202020204" pitchFamily="34" charset="0"/>
              </a:rPr>
              <a:t>tissue (MAD 140 cm3 [289 to 369]; P = 0.90).</a:t>
            </a:r>
          </a:p>
        </p:txBody>
      </p:sp>
    </p:spTree>
    <p:extLst>
      <p:ext uri="{BB962C8B-B14F-4D97-AF65-F5344CB8AC3E}">
        <p14:creationId xmlns:p14="http://schemas.microsoft.com/office/powerpoint/2010/main" val="38168383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464234" y="365125"/>
            <a:ext cx="11211951" cy="6077878"/>
          </a:xfrm>
          <a:prstGeom prst="rect">
            <a:avLst/>
          </a:prstGeom>
        </p:spPr>
      </p:pic>
    </p:spTree>
    <p:extLst>
      <p:ext uri="{BB962C8B-B14F-4D97-AF65-F5344CB8AC3E}">
        <p14:creationId xmlns:p14="http://schemas.microsoft.com/office/powerpoint/2010/main" val="3637496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smtClean="0">
                <a:solidFill>
                  <a:schemeClr val="bg1"/>
                </a:solidFill>
                <a:latin typeface="Aparajita" panose="020B0604020202020204" pitchFamily="34" charset="0"/>
                <a:cs typeface="Aparajita" panose="020B0604020202020204" pitchFamily="34" charset="0"/>
              </a:rPr>
              <a:t>CONCLUSIONS:Testosterone</a:t>
            </a:r>
            <a:r>
              <a:rPr lang="en-US" dirty="0" smtClean="0">
                <a:solidFill>
                  <a:schemeClr val="bg1"/>
                </a:solidFill>
                <a:latin typeface="Aparajita" panose="020B0604020202020204" pitchFamily="34" charset="0"/>
                <a:cs typeface="Aparajita" panose="020B0604020202020204" pitchFamily="34" charset="0"/>
              </a:rPr>
              <a:t> </a:t>
            </a:r>
            <a:r>
              <a:rPr lang="en-US" dirty="0">
                <a:solidFill>
                  <a:schemeClr val="bg1"/>
                </a:solidFill>
                <a:latin typeface="Aparajita" panose="020B0604020202020204" pitchFamily="34" charset="0"/>
                <a:cs typeface="Aparajita" panose="020B0604020202020204" pitchFamily="34" charset="0"/>
              </a:rPr>
              <a:t>therapy does not improve glucose metabolism or visceral </a:t>
            </a:r>
            <a:r>
              <a:rPr lang="en-US" dirty="0" smtClean="0">
                <a:solidFill>
                  <a:schemeClr val="bg1"/>
                </a:solidFill>
                <a:latin typeface="Aparajita" panose="020B0604020202020204" pitchFamily="34" charset="0"/>
                <a:cs typeface="Aparajita" panose="020B0604020202020204" pitchFamily="34" charset="0"/>
              </a:rPr>
              <a:t>adiposity in </a:t>
            </a:r>
            <a:r>
              <a:rPr lang="en-US" dirty="0">
                <a:solidFill>
                  <a:schemeClr val="bg1"/>
                </a:solidFill>
                <a:latin typeface="Aparajita" panose="020B0604020202020204" pitchFamily="34" charset="0"/>
                <a:cs typeface="Aparajita" panose="020B0604020202020204" pitchFamily="34" charset="0"/>
              </a:rPr>
              <a:t>obese men with moderately controlled T2D and modest reductions in </a:t>
            </a:r>
            <a:r>
              <a:rPr lang="en-US" dirty="0" smtClean="0">
                <a:solidFill>
                  <a:schemeClr val="bg1"/>
                </a:solidFill>
                <a:latin typeface="Aparajita" panose="020B0604020202020204" pitchFamily="34" charset="0"/>
                <a:cs typeface="Aparajita" panose="020B0604020202020204" pitchFamily="34" charset="0"/>
              </a:rPr>
              <a:t>circulating testosterone </a:t>
            </a:r>
            <a:r>
              <a:rPr lang="en-US" dirty="0">
                <a:solidFill>
                  <a:schemeClr val="bg1"/>
                </a:solidFill>
                <a:latin typeface="Aparajita" panose="020B0604020202020204" pitchFamily="34" charset="0"/>
                <a:cs typeface="Aparajita" panose="020B0604020202020204" pitchFamily="34" charset="0"/>
              </a:rPr>
              <a:t>levels typical for men with T2D.</a:t>
            </a:r>
          </a:p>
        </p:txBody>
      </p:sp>
    </p:spTree>
    <p:extLst>
      <p:ext uri="{BB962C8B-B14F-4D97-AF65-F5344CB8AC3E}">
        <p14:creationId xmlns:p14="http://schemas.microsoft.com/office/powerpoint/2010/main" val="380768181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FFC000"/>
                </a:solidFill>
              </a:rPr>
              <a:t>  Agenda</a:t>
            </a:r>
            <a:endParaRPr lang="en-US" b="1" i="1" u="sng" dirty="0">
              <a:solidFill>
                <a:srgbClr val="FFC000"/>
              </a:solidFill>
            </a:endParaRPr>
          </a:p>
        </p:txBody>
      </p:sp>
      <p:sp>
        <p:nvSpPr>
          <p:cNvPr id="3" name="Content Placeholder 2"/>
          <p:cNvSpPr>
            <a:spLocks noGrp="1"/>
          </p:cNvSpPr>
          <p:nvPr>
            <p:ph idx="1"/>
          </p:nvPr>
        </p:nvSpPr>
        <p:spPr>
          <a:solidFill>
            <a:schemeClr val="accent1">
              <a:lumMod val="50000"/>
            </a:schemeClr>
          </a:solidFill>
        </p:spPr>
        <p:txBody>
          <a:bodyPr/>
          <a:lstStyle/>
          <a:p>
            <a:r>
              <a:rPr lang="en-US" dirty="0" smtClean="0">
                <a:solidFill>
                  <a:schemeClr val="bg1"/>
                </a:solidFill>
              </a:rPr>
              <a:t>Introduction</a:t>
            </a:r>
          </a:p>
          <a:p>
            <a:r>
              <a:rPr lang="en-US" dirty="0">
                <a:solidFill>
                  <a:schemeClr val="bg1"/>
                </a:solidFill>
              </a:rPr>
              <a:t>Diagnosis of </a:t>
            </a:r>
            <a:r>
              <a:rPr lang="en-US" dirty="0" err="1">
                <a:solidFill>
                  <a:schemeClr val="bg1"/>
                </a:solidFill>
              </a:rPr>
              <a:t>Hypogonadism</a:t>
            </a:r>
            <a:r>
              <a:rPr lang="en-US" dirty="0">
                <a:solidFill>
                  <a:schemeClr val="bg1"/>
                </a:solidFill>
              </a:rPr>
              <a:t> in </a:t>
            </a:r>
            <a:r>
              <a:rPr lang="en-US" dirty="0" smtClean="0">
                <a:solidFill>
                  <a:schemeClr val="bg1"/>
                </a:solidFill>
              </a:rPr>
              <a:t>Men</a:t>
            </a:r>
          </a:p>
          <a:p>
            <a:r>
              <a:rPr lang="en-US" dirty="0">
                <a:solidFill>
                  <a:schemeClr val="bg1"/>
                </a:solidFill>
              </a:rPr>
              <a:t>Treatment of </a:t>
            </a:r>
            <a:r>
              <a:rPr lang="en-US" dirty="0" err="1" smtClean="0">
                <a:solidFill>
                  <a:schemeClr val="bg1"/>
                </a:solidFill>
              </a:rPr>
              <a:t>Hypogonadism</a:t>
            </a:r>
            <a:r>
              <a:rPr lang="en-US" dirty="0" smtClean="0">
                <a:solidFill>
                  <a:schemeClr val="bg1"/>
                </a:solidFill>
              </a:rPr>
              <a:t> With Testosterone</a:t>
            </a:r>
          </a:p>
          <a:p>
            <a:r>
              <a:rPr lang="en-US" dirty="0">
                <a:solidFill>
                  <a:srgbClr val="FFC000"/>
                </a:solidFill>
              </a:rPr>
              <a:t>Monitoring of </a:t>
            </a:r>
            <a:r>
              <a:rPr lang="en-US" dirty="0" smtClean="0">
                <a:solidFill>
                  <a:srgbClr val="FFC000"/>
                </a:solidFill>
              </a:rPr>
              <a:t>Testosterone-Replacement </a:t>
            </a:r>
            <a:r>
              <a:rPr lang="en-US" dirty="0" smtClean="0">
                <a:solidFill>
                  <a:srgbClr val="FFC000"/>
                </a:solidFill>
              </a:rPr>
              <a:t>Therapy</a:t>
            </a:r>
            <a:endParaRPr lang="en-US" dirty="0" smtClean="0">
              <a:solidFill>
                <a:srgbClr val="FFC000"/>
              </a:solidFill>
            </a:endParaRPr>
          </a:p>
        </p:txBody>
      </p:sp>
    </p:spTree>
    <p:extLst>
      <p:ext uri="{BB962C8B-B14F-4D97-AF65-F5344CB8AC3E}">
        <p14:creationId xmlns:p14="http://schemas.microsoft.com/office/powerpoint/2010/main" val="274836850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166" y="1167618"/>
            <a:ext cx="5148776" cy="414997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i="1" u="sng" dirty="0">
                <a:solidFill>
                  <a:schemeClr val="tx1"/>
                </a:solidFill>
                <a:latin typeface="Aparajita" panose="020B0604020202020204" pitchFamily="34" charset="0"/>
                <a:cs typeface="Aparajita" panose="020B0604020202020204" pitchFamily="34" charset="0"/>
              </a:rPr>
              <a:t>Monitoring men receiving testosterone therapy</a:t>
            </a:r>
          </a:p>
          <a:p>
            <a:pPr algn="just"/>
            <a:r>
              <a:rPr lang="en-US" dirty="0">
                <a:solidFill>
                  <a:schemeClr val="tx1"/>
                </a:solidFill>
                <a:latin typeface="Aparajita" panose="020B0604020202020204" pitchFamily="34" charset="0"/>
                <a:cs typeface="Aparajita" panose="020B0604020202020204" pitchFamily="34" charset="0"/>
              </a:rPr>
              <a:t>1. </a:t>
            </a:r>
            <a:r>
              <a:rPr lang="en-US" sz="2800" dirty="0">
                <a:solidFill>
                  <a:schemeClr val="tx1"/>
                </a:solidFill>
                <a:latin typeface="Aparajita" panose="020B0604020202020204" pitchFamily="34" charset="0"/>
                <a:cs typeface="Aparajita" panose="020B0604020202020204" pitchFamily="34" charset="0"/>
              </a:rPr>
              <a:t>Evaluate the patient </a:t>
            </a:r>
            <a:r>
              <a:rPr lang="en-US" sz="2800" u="sng" dirty="0">
                <a:solidFill>
                  <a:schemeClr val="tx1"/>
                </a:solidFill>
                <a:latin typeface="Aparajita" panose="020B0604020202020204" pitchFamily="34" charset="0"/>
                <a:cs typeface="Aparajita" panose="020B0604020202020204" pitchFamily="34" charset="0"/>
              </a:rPr>
              <a:t>3 to 6 </a:t>
            </a:r>
            <a:r>
              <a:rPr lang="en-US" sz="2800" dirty="0">
                <a:solidFill>
                  <a:schemeClr val="tx1"/>
                </a:solidFill>
                <a:latin typeface="Aparajita" panose="020B0604020202020204" pitchFamily="34" charset="0"/>
                <a:cs typeface="Aparajita" panose="020B0604020202020204" pitchFamily="34" charset="0"/>
              </a:rPr>
              <a:t>months after treatment initiation and then annually to assess whether symptoms have responded </a:t>
            </a:r>
            <a:r>
              <a:rPr lang="en-US" sz="2800" dirty="0" smtClean="0">
                <a:solidFill>
                  <a:schemeClr val="tx1"/>
                </a:solidFill>
                <a:latin typeface="Aparajita" panose="020B0604020202020204" pitchFamily="34" charset="0"/>
                <a:cs typeface="Aparajita" panose="020B0604020202020204" pitchFamily="34" charset="0"/>
              </a:rPr>
              <a:t>to treatment </a:t>
            </a:r>
            <a:r>
              <a:rPr lang="en-US" sz="2800" dirty="0">
                <a:solidFill>
                  <a:schemeClr val="tx1"/>
                </a:solidFill>
                <a:latin typeface="Aparajita" panose="020B0604020202020204" pitchFamily="34" charset="0"/>
                <a:cs typeface="Aparajita" panose="020B0604020202020204" pitchFamily="34" charset="0"/>
              </a:rPr>
              <a:t>and whether the patient is suffering from any adverse effects.</a:t>
            </a:r>
          </a:p>
          <a:p>
            <a:pPr algn="just"/>
            <a:endParaRPr lang="en-US" sz="2800" dirty="0">
              <a:solidFill>
                <a:schemeClr val="tx1"/>
              </a:solidFill>
              <a:latin typeface="Aparajita" panose="020B0604020202020204" pitchFamily="34" charset="0"/>
              <a:cs typeface="Aparajita" panose="020B0604020202020204" pitchFamily="34" charset="0"/>
            </a:endParaRPr>
          </a:p>
        </p:txBody>
      </p:sp>
      <p:sp>
        <p:nvSpPr>
          <p:cNvPr id="3" name="Rectangle 2"/>
          <p:cNvSpPr/>
          <p:nvPr/>
        </p:nvSpPr>
        <p:spPr>
          <a:xfrm>
            <a:off x="6147582" y="1167618"/>
            <a:ext cx="5233181" cy="4149970"/>
          </a:xfrm>
          <a:prstGeom prst="rect">
            <a:avLst/>
          </a:prstGeom>
          <a:solidFill>
            <a:srgbClr val="92D050">
              <a:alpha val="3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i="1" u="sng" dirty="0">
                <a:solidFill>
                  <a:srgbClr val="C00000"/>
                </a:solidFill>
                <a:latin typeface="Aparajita" panose="020B0604020202020204" pitchFamily="34" charset="0"/>
                <a:cs typeface="Aparajita" panose="020B0604020202020204" pitchFamily="34" charset="0"/>
              </a:rPr>
              <a:t>Monitoring Men Receiving T Therapy</a:t>
            </a:r>
          </a:p>
          <a:p>
            <a:pPr marL="342900" indent="-342900" algn="just">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Explain the potential benefits and risks of monitoring for </a:t>
            </a:r>
            <a:r>
              <a:rPr lang="en-US" sz="2400" dirty="0" smtClean="0">
                <a:solidFill>
                  <a:schemeClr val="tx1"/>
                </a:solidFill>
                <a:latin typeface="Aparajita" panose="020B0604020202020204" pitchFamily="34" charset="0"/>
                <a:cs typeface="Aparajita" panose="020B0604020202020204" pitchFamily="34" charset="0"/>
              </a:rPr>
              <a:t>prostate cancer </a:t>
            </a:r>
            <a:r>
              <a:rPr lang="en-US" sz="2400" dirty="0">
                <a:solidFill>
                  <a:schemeClr val="tx1"/>
                </a:solidFill>
                <a:latin typeface="Aparajita" panose="020B0604020202020204" pitchFamily="34" charset="0"/>
                <a:cs typeface="Aparajita" panose="020B0604020202020204" pitchFamily="34" charset="0"/>
              </a:rPr>
              <a:t>and engage the patient in shared decision </a:t>
            </a:r>
            <a:r>
              <a:rPr lang="en-US" sz="2400" dirty="0" smtClean="0">
                <a:solidFill>
                  <a:schemeClr val="tx1"/>
                </a:solidFill>
                <a:latin typeface="Aparajita" panose="020B0604020202020204" pitchFamily="34" charset="0"/>
                <a:cs typeface="Aparajita" panose="020B0604020202020204" pitchFamily="34" charset="0"/>
              </a:rPr>
              <a:t>making regarding </a:t>
            </a:r>
            <a:r>
              <a:rPr lang="en-US" sz="2400" dirty="0">
                <a:solidFill>
                  <a:schemeClr val="tx1"/>
                </a:solidFill>
                <a:latin typeface="Aparajita" panose="020B0604020202020204" pitchFamily="34" charset="0"/>
                <a:cs typeface="Aparajita" panose="020B0604020202020204" pitchFamily="34" charset="0"/>
              </a:rPr>
              <a:t>the prostate monitoring </a:t>
            </a:r>
            <a:r>
              <a:rPr lang="en-US" sz="2400" dirty="0" smtClean="0">
                <a:solidFill>
                  <a:schemeClr val="tx1"/>
                </a:solidFill>
                <a:latin typeface="Aparajita" panose="020B0604020202020204" pitchFamily="34" charset="0"/>
                <a:cs typeface="Aparajita" panose="020B0604020202020204" pitchFamily="34" charset="0"/>
              </a:rPr>
              <a:t>plan. </a:t>
            </a:r>
          </a:p>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Evaluate </a:t>
            </a:r>
            <a:r>
              <a:rPr lang="en-US" sz="2400" dirty="0">
                <a:solidFill>
                  <a:schemeClr val="tx1"/>
                </a:solidFill>
                <a:latin typeface="Aparajita" panose="020B0604020202020204" pitchFamily="34" charset="0"/>
                <a:cs typeface="Aparajita" panose="020B0604020202020204" pitchFamily="34" charset="0"/>
              </a:rPr>
              <a:t>the patient at </a:t>
            </a:r>
            <a:r>
              <a:rPr lang="en-US" sz="2400" u="sng" dirty="0">
                <a:solidFill>
                  <a:srgbClr val="C00000"/>
                </a:solidFill>
                <a:latin typeface="Aparajita" panose="020B0604020202020204" pitchFamily="34" charset="0"/>
                <a:cs typeface="Aparajita" panose="020B0604020202020204" pitchFamily="34" charset="0"/>
              </a:rPr>
              <a:t>3–12</a:t>
            </a:r>
            <a:r>
              <a:rPr lang="en-US" sz="2400" dirty="0">
                <a:solidFill>
                  <a:schemeClr val="tx1"/>
                </a:solidFill>
                <a:latin typeface="Aparajita" panose="020B0604020202020204" pitchFamily="34" charset="0"/>
                <a:cs typeface="Aparajita" panose="020B0604020202020204" pitchFamily="34" charset="0"/>
              </a:rPr>
              <a:t> </a:t>
            </a:r>
            <a:r>
              <a:rPr lang="en-US" sz="2400" dirty="0" err="1">
                <a:solidFill>
                  <a:schemeClr val="tx1"/>
                </a:solidFill>
                <a:latin typeface="Aparajita" panose="020B0604020202020204" pitchFamily="34" charset="0"/>
                <a:cs typeface="Aparajita" panose="020B0604020202020204" pitchFamily="34" charset="0"/>
              </a:rPr>
              <a:t>mo</a:t>
            </a:r>
            <a:r>
              <a:rPr lang="en-US" sz="2400" dirty="0">
                <a:solidFill>
                  <a:schemeClr val="tx1"/>
                </a:solidFill>
                <a:latin typeface="Aparajita" panose="020B0604020202020204" pitchFamily="34" charset="0"/>
                <a:cs typeface="Aparajita" panose="020B0604020202020204" pitchFamily="34" charset="0"/>
              </a:rPr>
              <a:t> after treatment initiation </a:t>
            </a:r>
            <a:r>
              <a:rPr lang="en-US" sz="2400" dirty="0" smtClean="0">
                <a:solidFill>
                  <a:schemeClr val="tx1"/>
                </a:solidFill>
                <a:latin typeface="Aparajita" panose="020B0604020202020204" pitchFamily="34" charset="0"/>
                <a:cs typeface="Aparajita" panose="020B0604020202020204" pitchFamily="34" charset="0"/>
              </a:rPr>
              <a:t>and then </a:t>
            </a:r>
            <a:r>
              <a:rPr lang="en-US" sz="2400" dirty="0">
                <a:solidFill>
                  <a:schemeClr val="tx1"/>
                </a:solidFill>
                <a:latin typeface="Aparajita" panose="020B0604020202020204" pitchFamily="34" charset="0"/>
                <a:cs typeface="Aparajita" panose="020B0604020202020204" pitchFamily="34" charset="0"/>
              </a:rPr>
              <a:t>annually to assess whether symptoms </a:t>
            </a:r>
            <a:r>
              <a:rPr lang="en-US" sz="2400" dirty="0" smtClean="0">
                <a:solidFill>
                  <a:schemeClr val="tx1"/>
                </a:solidFill>
                <a:latin typeface="Aparajita" panose="020B0604020202020204" pitchFamily="34" charset="0"/>
                <a:cs typeface="Aparajita" panose="020B0604020202020204" pitchFamily="34" charset="0"/>
              </a:rPr>
              <a:t>have responded </a:t>
            </a:r>
            <a:r>
              <a:rPr lang="en-US" sz="2400" dirty="0">
                <a:solidFill>
                  <a:schemeClr val="tx1"/>
                </a:solidFill>
                <a:latin typeface="Aparajita" panose="020B0604020202020204" pitchFamily="34" charset="0"/>
                <a:cs typeface="Aparajita" panose="020B0604020202020204" pitchFamily="34" charset="0"/>
              </a:rPr>
              <a:t>to treatment and whether the patient </a:t>
            </a:r>
            <a:r>
              <a:rPr lang="en-US" sz="2400" dirty="0" smtClean="0">
                <a:solidFill>
                  <a:schemeClr val="tx1"/>
                </a:solidFill>
                <a:latin typeface="Aparajita" panose="020B0604020202020204" pitchFamily="34" charset="0"/>
                <a:cs typeface="Aparajita" panose="020B0604020202020204" pitchFamily="34" charset="0"/>
              </a:rPr>
              <a:t>is suffering </a:t>
            </a:r>
            <a:r>
              <a:rPr lang="en-US" sz="2400" dirty="0">
                <a:solidFill>
                  <a:schemeClr val="tx1"/>
                </a:solidFill>
                <a:latin typeface="Aparajita" panose="020B0604020202020204" pitchFamily="34" charset="0"/>
                <a:cs typeface="Aparajita" panose="020B0604020202020204" pitchFamily="34" charset="0"/>
              </a:rPr>
              <a:t>from any adverse </a:t>
            </a:r>
            <a:r>
              <a:rPr lang="en-US" sz="2400" dirty="0" smtClean="0">
                <a:solidFill>
                  <a:schemeClr val="tx1"/>
                </a:solidFill>
                <a:latin typeface="Aparajita" panose="020B0604020202020204" pitchFamily="34" charset="0"/>
                <a:cs typeface="Aparajita" panose="020B0604020202020204" pitchFamily="34" charset="0"/>
              </a:rPr>
              <a:t>effects.</a:t>
            </a:r>
            <a:endParaRPr lang="en-US" sz="2400" dirty="0">
              <a:solidFill>
                <a:schemeClr val="tx1"/>
              </a:solidFill>
              <a:latin typeface="Aparajita" panose="020B0604020202020204" pitchFamily="34" charset="0"/>
              <a:cs typeface="Aparajita" panose="020B0604020202020204" pitchFamily="34" charset="0"/>
            </a:endParaRPr>
          </a:p>
        </p:txBody>
      </p:sp>
      <p:sp>
        <p:nvSpPr>
          <p:cNvPr id="5" name="Rectangle 4"/>
          <p:cNvSpPr/>
          <p:nvPr/>
        </p:nvSpPr>
        <p:spPr>
          <a:xfrm>
            <a:off x="7779434" y="2"/>
            <a:ext cx="1997612" cy="675248"/>
          </a:xfrm>
          <a:prstGeom prst="rect">
            <a:avLst/>
          </a:prstGeom>
          <a:solidFill>
            <a:srgbClr val="92D05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C00000"/>
                </a:solidFill>
              </a:rPr>
              <a:t>2018</a:t>
            </a:r>
            <a:endParaRPr lang="en-US" sz="2800" b="1" dirty="0">
              <a:solidFill>
                <a:srgbClr val="C00000"/>
              </a:solidFill>
            </a:endParaRPr>
          </a:p>
        </p:txBody>
      </p:sp>
      <p:sp>
        <p:nvSpPr>
          <p:cNvPr id="6" name="Rectangle 5"/>
          <p:cNvSpPr/>
          <p:nvPr/>
        </p:nvSpPr>
        <p:spPr>
          <a:xfrm>
            <a:off x="2166425" y="1"/>
            <a:ext cx="1899138" cy="67524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2010</a:t>
            </a:r>
            <a:endParaRPr lang="en-US" sz="3200" b="1" dirty="0">
              <a:solidFill>
                <a:schemeClr val="tx1"/>
              </a:solidFill>
            </a:endParaRPr>
          </a:p>
        </p:txBody>
      </p:sp>
    </p:spTree>
    <p:extLst>
      <p:ext uri="{BB962C8B-B14F-4D97-AF65-F5344CB8AC3E}">
        <p14:creationId xmlns:p14="http://schemas.microsoft.com/office/powerpoint/2010/main" val="5231486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0505" y="1028343"/>
            <a:ext cx="5556739" cy="341631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597748" y="1028343"/>
            <a:ext cx="5317587" cy="3416319"/>
          </a:xfrm>
          <a:prstGeom prst="rect">
            <a:avLst/>
          </a:prstGeom>
          <a:solidFill>
            <a:srgbClr val="92D050">
              <a:alpha val="4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Monitor T concentrations 3–6 </a:t>
            </a:r>
            <a:r>
              <a:rPr lang="en-US" sz="2400" dirty="0" err="1">
                <a:solidFill>
                  <a:schemeClr val="tx1"/>
                </a:solidFill>
                <a:latin typeface="Aparajita" panose="020B0604020202020204" pitchFamily="34" charset="0"/>
                <a:cs typeface="Aparajita" panose="020B0604020202020204" pitchFamily="34" charset="0"/>
              </a:rPr>
              <a:t>mo</a:t>
            </a:r>
            <a:r>
              <a:rPr lang="en-US" sz="2400" dirty="0">
                <a:solidFill>
                  <a:schemeClr val="tx1"/>
                </a:solidFill>
                <a:latin typeface="Aparajita" panose="020B0604020202020204" pitchFamily="34" charset="0"/>
                <a:cs typeface="Aparajita" panose="020B0604020202020204" pitchFamily="34" charset="0"/>
              </a:rPr>
              <a:t> after initiation of T therapy: Therapy should aim to raise serum T concentrations into the mid-normal range</a:t>
            </a:r>
            <a:r>
              <a:rPr lang="en-US" sz="2400" dirty="0" smtClean="0">
                <a:solidFill>
                  <a:schemeClr val="tx1"/>
                </a:solidFill>
                <a:latin typeface="Aparajita" panose="020B0604020202020204" pitchFamily="34" charset="0"/>
                <a:cs typeface="Aparajita" panose="020B0604020202020204" pitchFamily="34" charset="0"/>
              </a:rPr>
              <a:t>.</a:t>
            </a:r>
          </a:p>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Injectable </a:t>
            </a:r>
            <a:r>
              <a:rPr lang="en-US" sz="2400" dirty="0">
                <a:solidFill>
                  <a:schemeClr val="tx1"/>
                </a:solidFill>
                <a:latin typeface="Aparajita" panose="020B0604020202020204" pitchFamily="34" charset="0"/>
                <a:cs typeface="Aparajita" panose="020B0604020202020204" pitchFamily="34" charset="0"/>
              </a:rPr>
              <a:t>T </a:t>
            </a:r>
            <a:r>
              <a:rPr lang="en-US" sz="2400" dirty="0" err="1">
                <a:solidFill>
                  <a:schemeClr val="tx1"/>
                </a:solidFill>
                <a:latin typeface="Aparajita" panose="020B0604020202020204" pitchFamily="34" charset="0"/>
                <a:cs typeface="Aparajita" panose="020B0604020202020204" pitchFamily="34" charset="0"/>
              </a:rPr>
              <a:t>enanthate</a:t>
            </a:r>
            <a:r>
              <a:rPr lang="en-US" sz="2400" dirty="0">
                <a:solidFill>
                  <a:schemeClr val="tx1"/>
                </a:solidFill>
                <a:latin typeface="Aparajita" panose="020B0604020202020204" pitchFamily="34" charset="0"/>
                <a:cs typeface="Aparajita" panose="020B0604020202020204" pitchFamily="34" charset="0"/>
              </a:rPr>
              <a:t> or </a:t>
            </a:r>
            <a:r>
              <a:rPr lang="en-US" sz="2400" dirty="0" err="1">
                <a:solidFill>
                  <a:schemeClr val="tx1"/>
                </a:solidFill>
                <a:latin typeface="Aparajita" panose="020B0604020202020204" pitchFamily="34" charset="0"/>
                <a:cs typeface="Aparajita" panose="020B0604020202020204" pitchFamily="34" charset="0"/>
              </a:rPr>
              <a:t>cypionate</a:t>
            </a:r>
            <a:r>
              <a:rPr lang="en-US" sz="2400" dirty="0">
                <a:solidFill>
                  <a:schemeClr val="tx1"/>
                </a:solidFill>
                <a:latin typeface="Aparajita" panose="020B0604020202020204" pitchFamily="34" charset="0"/>
                <a:cs typeface="Aparajita" panose="020B0604020202020204" pitchFamily="34" charset="0"/>
              </a:rPr>
              <a:t>: measure serum T concentrations midway between injections. If </a:t>
            </a:r>
            <a:r>
              <a:rPr lang="en-US" sz="2400" dirty="0" err="1">
                <a:solidFill>
                  <a:schemeClr val="tx1"/>
                </a:solidFill>
                <a:latin typeface="Aparajita" panose="020B0604020202020204" pitchFamily="34" charset="0"/>
                <a:cs typeface="Aparajita" panose="020B0604020202020204" pitchFamily="34" charset="0"/>
              </a:rPr>
              <a:t>midinterval</a:t>
            </a:r>
            <a:r>
              <a:rPr lang="en-US" sz="2400" dirty="0">
                <a:solidFill>
                  <a:schemeClr val="tx1"/>
                </a:solidFill>
                <a:latin typeface="Aparajita" panose="020B0604020202020204" pitchFamily="34" charset="0"/>
                <a:cs typeface="Aparajita" panose="020B0604020202020204" pitchFamily="34" charset="0"/>
              </a:rPr>
              <a:t> T is </a:t>
            </a:r>
            <a:r>
              <a:rPr lang="en-US" sz="2400" u="sng" dirty="0" smtClean="0">
                <a:solidFill>
                  <a:srgbClr val="C00000"/>
                </a:solidFill>
                <a:latin typeface="Aparajita" panose="020B0604020202020204" pitchFamily="34" charset="0"/>
                <a:cs typeface="Aparajita" panose="020B0604020202020204" pitchFamily="34" charset="0"/>
              </a:rPr>
              <a:t>&gt;600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a:t>
            </a:r>
            <a:r>
              <a:rPr lang="en-US" sz="2400" dirty="0" err="1">
                <a:solidFill>
                  <a:schemeClr val="tx1"/>
                </a:solidFill>
                <a:latin typeface="Aparajita" panose="020B0604020202020204" pitchFamily="34" charset="0"/>
                <a:cs typeface="Aparajita" panose="020B0604020202020204" pitchFamily="34" charset="0"/>
              </a:rPr>
              <a:t>dL</a:t>
            </a:r>
            <a:r>
              <a:rPr lang="en-US" sz="2400" dirty="0">
                <a:solidFill>
                  <a:schemeClr val="tx1"/>
                </a:solidFill>
                <a:latin typeface="Aparajita" panose="020B0604020202020204" pitchFamily="34" charset="0"/>
                <a:cs typeface="Aparajita" panose="020B0604020202020204" pitchFamily="34" charset="0"/>
              </a:rPr>
              <a:t> (24.5 </a:t>
            </a:r>
            <a:r>
              <a:rPr lang="en-US" sz="2400" dirty="0" err="1">
                <a:solidFill>
                  <a:schemeClr val="tx1"/>
                </a:solidFill>
                <a:latin typeface="Aparajita" panose="020B0604020202020204" pitchFamily="34" charset="0"/>
                <a:cs typeface="Aparajita" panose="020B0604020202020204" pitchFamily="34" charset="0"/>
              </a:rPr>
              <a:t>nmol</a:t>
            </a:r>
            <a:r>
              <a:rPr lang="en-US" sz="2400" dirty="0">
                <a:solidFill>
                  <a:schemeClr val="tx1"/>
                </a:solidFill>
                <a:latin typeface="Aparajita" panose="020B0604020202020204" pitchFamily="34" charset="0"/>
                <a:cs typeface="Aparajita" panose="020B0604020202020204" pitchFamily="34" charset="0"/>
              </a:rPr>
              <a:t>/L) or </a:t>
            </a:r>
            <a:r>
              <a:rPr lang="en-US" sz="2400" u="sng" dirty="0" smtClean="0">
                <a:solidFill>
                  <a:srgbClr val="C00000"/>
                </a:solidFill>
                <a:latin typeface="Aparajita" panose="020B0604020202020204" pitchFamily="34" charset="0"/>
                <a:cs typeface="Aparajita" panose="020B0604020202020204" pitchFamily="34" charset="0"/>
              </a:rPr>
              <a:t>&lt;350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a:t>
            </a:r>
            <a:r>
              <a:rPr lang="en-US" sz="2400" dirty="0" err="1">
                <a:solidFill>
                  <a:schemeClr val="tx1"/>
                </a:solidFill>
                <a:latin typeface="Aparajita" panose="020B0604020202020204" pitchFamily="34" charset="0"/>
                <a:cs typeface="Aparajita" panose="020B0604020202020204" pitchFamily="34" charset="0"/>
              </a:rPr>
              <a:t>dL</a:t>
            </a:r>
            <a:r>
              <a:rPr lang="en-US" sz="2400" dirty="0">
                <a:solidFill>
                  <a:schemeClr val="tx1"/>
                </a:solidFill>
                <a:latin typeface="Aparajita" panose="020B0604020202020204" pitchFamily="34" charset="0"/>
                <a:cs typeface="Aparajita" panose="020B0604020202020204" pitchFamily="34" charset="0"/>
              </a:rPr>
              <a:t> (14.1 </a:t>
            </a:r>
            <a:r>
              <a:rPr lang="en-US" sz="2400" dirty="0" err="1">
                <a:solidFill>
                  <a:schemeClr val="tx1"/>
                </a:solidFill>
                <a:latin typeface="Aparajita" panose="020B0604020202020204" pitchFamily="34" charset="0"/>
                <a:cs typeface="Aparajita" panose="020B0604020202020204" pitchFamily="34" charset="0"/>
              </a:rPr>
              <a:t>nmol</a:t>
            </a:r>
            <a:r>
              <a:rPr lang="en-US" sz="2400" dirty="0">
                <a:solidFill>
                  <a:schemeClr val="tx1"/>
                </a:solidFill>
                <a:latin typeface="Aparajita" panose="020B0604020202020204" pitchFamily="34" charset="0"/>
                <a:cs typeface="Aparajita" panose="020B0604020202020204" pitchFamily="34" charset="0"/>
              </a:rPr>
              <a:t>/L), adjust dose or frequency. </a:t>
            </a:r>
          </a:p>
        </p:txBody>
      </p:sp>
      <p:sp>
        <p:nvSpPr>
          <p:cNvPr id="4" name="Rectangle 3"/>
          <p:cNvSpPr/>
          <p:nvPr/>
        </p:nvSpPr>
        <p:spPr>
          <a:xfrm>
            <a:off x="520506" y="1028343"/>
            <a:ext cx="5556738" cy="3416320"/>
          </a:xfrm>
          <a:prstGeom prst="rect">
            <a:avLst/>
          </a:prstGeom>
        </p:spPr>
        <p:txBody>
          <a:bodyPr wrap="square">
            <a:spAutoFit/>
          </a:bodyPr>
          <a:lstStyle/>
          <a:p>
            <a:pPr algn="just"/>
            <a:r>
              <a:rPr lang="en-US" dirty="0">
                <a:latin typeface="Aparajita" panose="020B0604020202020204" pitchFamily="34" charset="0"/>
                <a:cs typeface="Aparajita" panose="020B0604020202020204" pitchFamily="34" charset="0"/>
              </a:rPr>
              <a:t>2. </a:t>
            </a:r>
            <a:r>
              <a:rPr lang="en-US" sz="2400" dirty="0">
                <a:latin typeface="Aparajita" panose="020B0604020202020204" pitchFamily="34" charset="0"/>
                <a:cs typeface="Aparajita" panose="020B0604020202020204" pitchFamily="34" charset="0"/>
              </a:rPr>
              <a:t>Monitor testosterone level 3 to 6 months after initiation of testosterone </a:t>
            </a:r>
            <a:r>
              <a:rPr lang="en-US" sz="2400" dirty="0" err="1">
                <a:latin typeface="Aparajita" panose="020B0604020202020204" pitchFamily="34" charset="0"/>
                <a:cs typeface="Aparajita" panose="020B0604020202020204" pitchFamily="34" charset="0"/>
              </a:rPr>
              <a:t>therapy:Therapy</a:t>
            </a:r>
            <a:r>
              <a:rPr lang="en-US" sz="2400" dirty="0">
                <a:latin typeface="Aparajita" panose="020B0604020202020204" pitchFamily="34" charset="0"/>
                <a:cs typeface="Aparajita" panose="020B0604020202020204" pitchFamily="34" charset="0"/>
              </a:rPr>
              <a:t> should aim to raise serum testosterone level into the mid-normal range</a:t>
            </a:r>
            <a:r>
              <a:rPr lang="en-US" sz="2400" dirty="0" smtClean="0">
                <a:latin typeface="Aparajita" panose="020B0604020202020204" pitchFamily="34" charset="0"/>
                <a:cs typeface="Aparajita" panose="020B0604020202020204" pitchFamily="34" charset="0"/>
              </a:rPr>
              <a:t>.</a:t>
            </a:r>
          </a:p>
          <a:p>
            <a:pPr algn="just"/>
            <a:r>
              <a:rPr lang="en-US" sz="2400" dirty="0" smtClean="0">
                <a:latin typeface="Aparajita" panose="020B0604020202020204" pitchFamily="34" charset="0"/>
                <a:cs typeface="Aparajita" panose="020B0604020202020204" pitchFamily="34" charset="0"/>
              </a:rPr>
              <a:t>- Injectable </a:t>
            </a:r>
            <a:r>
              <a:rPr lang="en-US" sz="2400" dirty="0">
                <a:latin typeface="Aparajita" panose="020B0604020202020204" pitchFamily="34" charset="0"/>
                <a:cs typeface="Aparajita" panose="020B0604020202020204" pitchFamily="34" charset="0"/>
              </a:rPr>
              <a:t>testosterone </a:t>
            </a:r>
            <a:r>
              <a:rPr lang="en-US" sz="2400" dirty="0" err="1">
                <a:latin typeface="Aparajita" panose="020B0604020202020204" pitchFamily="34" charset="0"/>
                <a:cs typeface="Aparajita" panose="020B0604020202020204" pitchFamily="34" charset="0"/>
              </a:rPr>
              <a:t>enanthate</a:t>
            </a:r>
            <a:r>
              <a:rPr lang="en-US" sz="2400" dirty="0">
                <a:latin typeface="Aparajita" panose="020B0604020202020204" pitchFamily="34" charset="0"/>
                <a:cs typeface="Aparajita" panose="020B0604020202020204" pitchFamily="34" charset="0"/>
              </a:rPr>
              <a:t> or </a:t>
            </a:r>
            <a:r>
              <a:rPr lang="en-US" sz="2400" dirty="0" err="1">
                <a:latin typeface="Aparajita" panose="020B0604020202020204" pitchFamily="34" charset="0"/>
                <a:cs typeface="Aparajita" panose="020B0604020202020204" pitchFamily="34" charset="0"/>
              </a:rPr>
              <a:t>cypionate</a:t>
            </a:r>
            <a:r>
              <a:rPr lang="en-US" sz="2400" dirty="0">
                <a:latin typeface="Aparajita" panose="020B0604020202020204" pitchFamily="34" charset="0"/>
                <a:cs typeface="Aparajita" panose="020B0604020202020204" pitchFamily="34" charset="0"/>
              </a:rPr>
              <a:t>: measure serum testosterone level midway between injections. If testosterone is </a:t>
            </a:r>
            <a:r>
              <a:rPr lang="en-US" sz="2400" u="sng" dirty="0" smtClean="0">
                <a:latin typeface="Aparajita" panose="020B0604020202020204" pitchFamily="34" charset="0"/>
                <a:cs typeface="Aparajita" panose="020B0604020202020204" pitchFamily="34" charset="0"/>
              </a:rPr>
              <a:t>&gt;700 </a:t>
            </a:r>
            <a:r>
              <a:rPr lang="en-US" sz="2400" dirty="0" err="1">
                <a:latin typeface="Aparajita" panose="020B0604020202020204" pitchFamily="34" charset="0"/>
                <a:cs typeface="Aparajita" panose="020B0604020202020204" pitchFamily="34" charset="0"/>
              </a:rPr>
              <a:t>ng</a:t>
            </a:r>
            <a:r>
              <a:rPr lang="en-US" sz="2400" dirty="0">
                <a:latin typeface="Aparajita" panose="020B0604020202020204" pitchFamily="34" charset="0"/>
                <a:cs typeface="Aparajita" panose="020B0604020202020204" pitchFamily="34" charset="0"/>
              </a:rPr>
              <a:t>/dl (24.5 </a:t>
            </a:r>
            <a:r>
              <a:rPr lang="en-US" sz="2400" dirty="0" err="1">
                <a:latin typeface="Aparajita" panose="020B0604020202020204" pitchFamily="34" charset="0"/>
                <a:cs typeface="Aparajita" panose="020B0604020202020204" pitchFamily="34" charset="0"/>
              </a:rPr>
              <a:t>nmol</a:t>
            </a:r>
            <a:r>
              <a:rPr lang="en-US" sz="2400" dirty="0">
                <a:latin typeface="Aparajita" panose="020B0604020202020204" pitchFamily="34" charset="0"/>
                <a:cs typeface="Aparajita" panose="020B0604020202020204" pitchFamily="34" charset="0"/>
              </a:rPr>
              <a:t>/liter) </a:t>
            </a:r>
            <a:r>
              <a:rPr lang="en-US" sz="2400" u="sng" dirty="0">
                <a:latin typeface="Aparajita" panose="020B0604020202020204" pitchFamily="34" charset="0"/>
                <a:cs typeface="Aparajita" panose="020B0604020202020204" pitchFamily="34" charset="0"/>
              </a:rPr>
              <a:t>or </a:t>
            </a:r>
            <a:r>
              <a:rPr lang="en-US" sz="2400" u="sng" dirty="0" smtClean="0">
                <a:latin typeface="Aparajita" panose="020B0604020202020204" pitchFamily="34" charset="0"/>
                <a:cs typeface="Aparajita" panose="020B0604020202020204" pitchFamily="34" charset="0"/>
              </a:rPr>
              <a:t>&lt;400 </a:t>
            </a:r>
            <a:r>
              <a:rPr lang="en-US" sz="2400" dirty="0" err="1">
                <a:latin typeface="Aparajita" panose="020B0604020202020204" pitchFamily="34" charset="0"/>
                <a:cs typeface="Aparajita" panose="020B0604020202020204" pitchFamily="34" charset="0"/>
              </a:rPr>
              <a:t>ng</a:t>
            </a:r>
            <a:r>
              <a:rPr lang="en-US" sz="2400" dirty="0">
                <a:latin typeface="Aparajita" panose="020B0604020202020204" pitchFamily="34" charset="0"/>
                <a:cs typeface="Aparajita" panose="020B0604020202020204" pitchFamily="34" charset="0"/>
              </a:rPr>
              <a:t>/dl (14.1 </a:t>
            </a:r>
            <a:r>
              <a:rPr lang="en-US" sz="2400" dirty="0" err="1">
                <a:latin typeface="Aparajita" panose="020B0604020202020204" pitchFamily="34" charset="0"/>
                <a:cs typeface="Aparajita" panose="020B0604020202020204" pitchFamily="34" charset="0"/>
              </a:rPr>
              <a:t>nmol</a:t>
            </a:r>
            <a:r>
              <a:rPr lang="en-US" sz="2400" dirty="0">
                <a:latin typeface="Aparajita" panose="020B0604020202020204" pitchFamily="34" charset="0"/>
                <a:cs typeface="Aparajita" panose="020B0604020202020204" pitchFamily="34" charset="0"/>
              </a:rPr>
              <a:t>/liter), adjust dose or frequency</a:t>
            </a:r>
            <a:r>
              <a:rPr lang="en-US" sz="2400" dirty="0" smtClean="0">
                <a:latin typeface="Aparajita" panose="020B0604020202020204" pitchFamily="34" charset="0"/>
                <a:cs typeface="Aparajita" panose="020B0604020202020204" pitchFamily="34" charset="0"/>
              </a:rPr>
              <a:t>.</a:t>
            </a:r>
            <a:endParaRPr lang="en-US" sz="24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34866279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1858" y="998806"/>
            <a:ext cx="5528604" cy="4586067"/>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r>
              <a:rPr lang="en-US" sz="2400" dirty="0" smtClean="0">
                <a:solidFill>
                  <a:schemeClr val="tx1"/>
                </a:solidFill>
                <a:latin typeface="Aparajita" panose="020B0604020202020204" pitchFamily="34" charset="0"/>
                <a:cs typeface="Aparajita" panose="020B0604020202020204" pitchFamily="34" charset="0"/>
              </a:rPr>
              <a:t>Transdermal </a:t>
            </a:r>
            <a:r>
              <a:rPr lang="en-US" sz="2400" dirty="0">
                <a:solidFill>
                  <a:schemeClr val="tx1"/>
                </a:solidFill>
                <a:latin typeface="Aparajita" panose="020B0604020202020204" pitchFamily="34" charset="0"/>
                <a:cs typeface="Aparajita" panose="020B0604020202020204" pitchFamily="34" charset="0"/>
              </a:rPr>
              <a:t>gels: assess testosterone level </a:t>
            </a:r>
            <a:r>
              <a:rPr lang="en-US" sz="2400" u="sng" dirty="0">
                <a:solidFill>
                  <a:schemeClr val="tx1"/>
                </a:solidFill>
                <a:latin typeface="Aparajita" panose="020B0604020202020204" pitchFamily="34" charset="0"/>
                <a:cs typeface="Aparajita" panose="020B0604020202020204" pitchFamily="34" charset="0"/>
              </a:rPr>
              <a:t>any </a:t>
            </a:r>
            <a:r>
              <a:rPr lang="en-US" sz="2400" dirty="0">
                <a:solidFill>
                  <a:schemeClr val="tx1"/>
                </a:solidFill>
                <a:latin typeface="Aparajita" panose="020B0604020202020204" pitchFamily="34" charset="0"/>
                <a:cs typeface="Aparajita" panose="020B0604020202020204" pitchFamily="34" charset="0"/>
              </a:rPr>
              <a:t>time after patient has been on treatment for at least 1 </a:t>
            </a:r>
            <a:r>
              <a:rPr lang="en-US" sz="2400" dirty="0" err="1">
                <a:solidFill>
                  <a:schemeClr val="tx1"/>
                </a:solidFill>
                <a:latin typeface="Aparajita" panose="020B0604020202020204" pitchFamily="34" charset="0"/>
                <a:cs typeface="Aparajita" panose="020B0604020202020204" pitchFamily="34" charset="0"/>
              </a:rPr>
              <a:t>wk</a:t>
            </a:r>
            <a:r>
              <a:rPr lang="en-US" sz="2400" dirty="0">
                <a:solidFill>
                  <a:schemeClr val="tx1"/>
                </a:solidFill>
                <a:latin typeface="Aparajita" panose="020B0604020202020204" pitchFamily="34" charset="0"/>
                <a:cs typeface="Aparajita" panose="020B0604020202020204" pitchFamily="34" charset="0"/>
              </a:rPr>
              <a:t>; adjust dose to achieve serum testosterone level in the mid-normal </a:t>
            </a:r>
            <a:r>
              <a:rPr lang="en-US" sz="2400" dirty="0" smtClean="0">
                <a:solidFill>
                  <a:schemeClr val="tx1"/>
                </a:solidFill>
                <a:latin typeface="Aparajita" panose="020B0604020202020204" pitchFamily="34" charset="0"/>
                <a:cs typeface="Aparajita" panose="020B0604020202020204" pitchFamily="34" charset="0"/>
              </a:rPr>
              <a:t>range.</a:t>
            </a:r>
            <a:endParaRPr lang="en-US" sz="2400" dirty="0">
              <a:solidFill>
                <a:schemeClr val="tx1"/>
              </a:solidFill>
              <a:latin typeface="Aparajita" panose="020B0604020202020204" pitchFamily="34" charset="0"/>
              <a:cs typeface="Aparajita" panose="020B0604020202020204" pitchFamily="34" charset="0"/>
            </a:endParaRPr>
          </a:p>
          <a:p>
            <a:pPr marL="342900" indent="-342900" algn="just">
              <a:buFontTx/>
              <a:buChar char="-"/>
            </a:pPr>
            <a:r>
              <a:rPr lang="en-US" sz="2400" dirty="0" smtClean="0">
                <a:solidFill>
                  <a:schemeClr val="tx1"/>
                </a:solidFill>
                <a:latin typeface="Aparajita" panose="020B0604020202020204" pitchFamily="34" charset="0"/>
                <a:cs typeface="Aparajita" panose="020B0604020202020204" pitchFamily="34" charset="0"/>
              </a:rPr>
              <a:t>Transdermal </a:t>
            </a:r>
            <a:r>
              <a:rPr lang="en-US" sz="2400" dirty="0">
                <a:solidFill>
                  <a:schemeClr val="tx1"/>
                </a:solidFill>
                <a:latin typeface="Aparajita" panose="020B0604020202020204" pitchFamily="34" charset="0"/>
                <a:cs typeface="Aparajita" panose="020B0604020202020204" pitchFamily="34" charset="0"/>
              </a:rPr>
              <a:t>patches: assess testosterone level </a:t>
            </a:r>
          </a:p>
          <a:p>
            <a:pPr algn="just"/>
            <a:r>
              <a:rPr lang="en-US" sz="2400" dirty="0" smtClean="0">
                <a:solidFill>
                  <a:schemeClr val="tx1"/>
                </a:solidFill>
                <a:latin typeface="Aparajita" panose="020B0604020202020204" pitchFamily="34" charset="0"/>
                <a:cs typeface="Aparajita" panose="020B0604020202020204" pitchFamily="34" charset="0"/>
              </a:rPr>
              <a:t>      3–12 </a:t>
            </a:r>
            <a:r>
              <a:rPr lang="en-US" sz="2400" dirty="0">
                <a:solidFill>
                  <a:schemeClr val="tx1"/>
                </a:solidFill>
                <a:latin typeface="Aparajita" panose="020B0604020202020204" pitchFamily="34" charset="0"/>
                <a:cs typeface="Aparajita" panose="020B0604020202020204" pitchFamily="34" charset="0"/>
              </a:rPr>
              <a:t>h after application of the patch; adjust dose </a:t>
            </a:r>
            <a:r>
              <a:rPr lang="en-US" sz="2400" dirty="0" smtClean="0">
                <a:solidFill>
                  <a:schemeClr val="tx1"/>
                </a:solidFill>
                <a:latin typeface="Aparajita" panose="020B0604020202020204" pitchFamily="34" charset="0"/>
                <a:cs typeface="Aparajita" panose="020B0604020202020204" pitchFamily="34" charset="0"/>
              </a:rPr>
              <a:t>       to </a:t>
            </a:r>
            <a:r>
              <a:rPr lang="en-US" sz="2400" dirty="0">
                <a:solidFill>
                  <a:schemeClr val="tx1"/>
                </a:solidFill>
                <a:latin typeface="Aparajita" panose="020B0604020202020204" pitchFamily="34" charset="0"/>
                <a:cs typeface="Aparajita" panose="020B0604020202020204" pitchFamily="34" charset="0"/>
              </a:rPr>
              <a:t>achieve testosterone level in the mid-normal range.</a:t>
            </a:r>
          </a:p>
          <a:p>
            <a:pPr marL="342900" indent="-342900" algn="just">
              <a:buFontTx/>
              <a:buChar char="-"/>
            </a:pPr>
            <a:r>
              <a:rPr lang="en-US" sz="2400" dirty="0" err="1" smtClean="0">
                <a:solidFill>
                  <a:schemeClr val="tx1"/>
                </a:solidFill>
                <a:latin typeface="Aparajita" panose="020B0604020202020204" pitchFamily="34" charset="0"/>
                <a:cs typeface="Aparajita" panose="020B0604020202020204" pitchFamily="34" charset="0"/>
              </a:rPr>
              <a:t>Buccal</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testosterone </a:t>
            </a:r>
            <a:r>
              <a:rPr lang="en-US" sz="2400" dirty="0" err="1">
                <a:solidFill>
                  <a:schemeClr val="tx1"/>
                </a:solidFill>
                <a:latin typeface="Aparajita" panose="020B0604020202020204" pitchFamily="34" charset="0"/>
                <a:cs typeface="Aparajita" panose="020B0604020202020204" pitchFamily="34" charset="0"/>
              </a:rPr>
              <a:t>bioadhesive</a:t>
            </a:r>
            <a:r>
              <a:rPr lang="en-US" sz="2400" dirty="0">
                <a:solidFill>
                  <a:schemeClr val="tx1"/>
                </a:solidFill>
                <a:latin typeface="Aparajita" panose="020B0604020202020204" pitchFamily="34" charset="0"/>
                <a:cs typeface="Aparajita" panose="020B0604020202020204" pitchFamily="34" charset="0"/>
              </a:rPr>
              <a:t> tablet: assess level immediately before or after application of fresh system</a:t>
            </a:r>
            <a:r>
              <a:rPr lang="en-US" sz="2400" dirty="0" smtClean="0">
                <a:solidFill>
                  <a:schemeClr val="tx1"/>
                </a:solidFill>
                <a:latin typeface="Aparajita" panose="020B0604020202020204" pitchFamily="34" charset="0"/>
                <a:cs typeface="Aparajita" panose="020B0604020202020204" pitchFamily="34" charset="0"/>
              </a:rPr>
              <a:t>.</a:t>
            </a:r>
          </a:p>
          <a:p>
            <a:pPr algn="just"/>
            <a:endParaRPr lang="en-US" sz="2400" dirty="0">
              <a:solidFill>
                <a:schemeClr val="tx1"/>
              </a:solidFill>
            </a:endParaRPr>
          </a:p>
        </p:txBody>
      </p:sp>
      <p:sp>
        <p:nvSpPr>
          <p:cNvPr id="3" name="Rectangle 2"/>
          <p:cNvSpPr/>
          <p:nvPr/>
        </p:nvSpPr>
        <p:spPr>
          <a:xfrm>
            <a:off x="6611815" y="998806"/>
            <a:ext cx="5275385" cy="4586067"/>
          </a:xfrm>
          <a:prstGeom prst="rect">
            <a:avLst/>
          </a:prstGeom>
          <a:solidFill>
            <a:srgbClr val="92D050">
              <a:alpha val="2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Transdermal gels: assess T concentrations </a:t>
            </a:r>
            <a:r>
              <a:rPr lang="en-US" sz="2400" u="sng" dirty="0">
                <a:solidFill>
                  <a:srgbClr val="C00000"/>
                </a:solidFill>
                <a:latin typeface="Aparajita" panose="020B0604020202020204" pitchFamily="34" charset="0"/>
                <a:cs typeface="Aparajita" panose="020B0604020202020204" pitchFamily="34" charset="0"/>
              </a:rPr>
              <a:t>2–8 h </a:t>
            </a:r>
            <a:r>
              <a:rPr lang="en-US" sz="2400" dirty="0">
                <a:solidFill>
                  <a:schemeClr val="tx1"/>
                </a:solidFill>
                <a:latin typeface="Aparajita" panose="020B0604020202020204" pitchFamily="34" charset="0"/>
                <a:cs typeface="Aparajita" panose="020B0604020202020204" pitchFamily="34" charset="0"/>
              </a:rPr>
              <a:t>following the gel application, after the patient has been on treatment for at least 1 </a:t>
            </a:r>
            <a:r>
              <a:rPr lang="en-US" sz="2400" dirty="0" err="1">
                <a:solidFill>
                  <a:schemeClr val="tx1"/>
                </a:solidFill>
                <a:latin typeface="Aparajita" panose="020B0604020202020204" pitchFamily="34" charset="0"/>
                <a:cs typeface="Aparajita" panose="020B0604020202020204" pitchFamily="34" charset="0"/>
              </a:rPr>
              <a:t>wk</a:t>
            </a:r>
            <a:r>
              <a:rPr lang="en-US" sz="2400" dirty="0">
                <a:solidFill>
                  <a:schemeClr val="tx1"/>
                </a:solidFill>
                <a:latin typeface="Aparajita" panose="020B0604020202020204" pitchFamily="34" charset="0"/>
                <a:cs typeface="Aparajita" panose="020B0604020202020204" pitchFamily="34" charset="0"/>
              </a:rPr>
              <a:t>; adjust dose to achieve serum T concentrations in the mid-normal range. </a:t>
            </a:r>
          </a:p>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Transdermal </a:t>
            </a:r>
            <a:r>
              <a:rPr lang="en-US" sz="2400" dirty="0">
                <a:solidFill>
                  <a:schemeClr val="tx1"/>
                </a:solidFill>
                <a:latin typeface="Aparajita" panose="020B0604020202020204" pitchFamily="34" charset="0"/>
                <a:cs typeface="Aparajita" panose="020B0604020202020204" pitchFamily="34" charset="0"/>
              </a:rPr>
              <a:t>patches: assess T concentrations 3–12 h after application; adjust dose to achieve T concentration in the mid-normal </a:t>
            </a:r>
            <a:r>
              <a:rPr lang="en-US" sz="2400" dirty="0" smtClean="0">
                <a:solidFill>
                  <a:schemeClr val="tx1"/>
                </a:solidFill>
                <a:latin typeface="Aparajita" panose="020B0604020202020204" pitchFamily="34" charset="0"/>
                <a:cs typeface="Aparajita" panose="020B0604020202020204" pitchFamily="34" charset="0"/>
              </a:rPr>
              <a:t>range.</a:t>
            </a:r>
          </a:p>
          <a:p>
            <a:pPr marL="342900" indent="-342900" algn="just">
              <a:buFont typeface="Wingdings" panose="05000000000000000000" pitchFamily="2" charset="2"/>
              <a:buChar char="§"/>
            </a:pPr>
            <a:r>
              <a:rPr lang="en-US" sz="2400" dirty="0" err="1" smtClean="0">
                <a:solidFill>
                  <a:schemeClr val="tx1"/>
                </a:solidFill>
                <a:latin typeface="Aparajita" panose="020B0604020202020204" pitchFamily="34" charset="0"/>
                <a:cs typeface="Aparajita" panose="020B0604020202020204" pitchFamily="34" charset="0"/>
              </a:rPr>
              <a:t>Buccal</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T </a:t>
            </a:r>
            <a:r>
              <a:rPr lang="en-US" sz="2400" dirty="0" err="1">
                <a:solidFill>
                  <a:schemeClr val="tx1"/>
                </a:solidFill>
                <a:latin typeface="Aparajita" panose="020B0604020202020204" pitchFamily="34" charset="0"/>
                <a:cs typeface="Aparajita" panose="020B0604020202020204" pitchFamily="34" charset="0"/>
              </a:rPr>
              <a:t>bioadhesive</a:t>
            </a:r>
            <a:r>
              <a:rPr lang="en-US" sz="2400" dirty="0">
                <a:solidFill>
                  <a:schemeClr val="tx1"/>
                </a:solidFill>
                <a:latin typeface="Aparajita" panose="020B0604020202020204" pitchFamily="34" charset="0"/>
                <a:cs typeface="Aparajita" panose="020B0604020202020204" pitchFamily="34" charset="0"/>
              </a:rPr>
              <a:t> tablet: assess concentrations immediately before or after application of fresh system.</a:t>
            </a:r>
            <a:endParaRPr lang="en-US" sz="2400" dirty="0"/>
          </a:p>
        </p:txBody>
      </p:sp>
    </p:spTree>
    <p:extLst>
      <p:ext uri="{BB962C8B-B14F-4D97-AF65-F5344CB8AC3E}">
        <p14:creationId xmlns:p14="http://schemas.microsoft.com/office/powerpoint/2010/main" val="8280926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9994" y="1505243"/>
            <a:ext cx="5416061" cy="464233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smtClean="0">
                <a:solidFill>
                  <a:schemeClr val="tx1"/>
                </a:solidFill>
                <a:latin typeface="Aparajita" panose="020B0604020202020204" pitchFamily="34" charset="0"/>
                <a:cs typeface="Aparajita" panose="020B0604020202020204" pitchFamily="34" charset="0"/>
              </a:rPr>
              <a:t> - Testosterone </a:t>
            </a:r>
            <a:r>
              <a:rPr lang="en-US" sz="2400" dirty="0">
                <a:solidFill>
                  <a:schemeClr val="tx1"/>
                </a:solidFill>
                <a:latin typeface="Aparajita" panose="020B0604020202020204" pitchFamily="34" charset="0"/>
                <a:cs typeface="Aparajita" panose="020B0604020202020204" pitchFamily="34" charset="0"/>
              </a:rPr>
              <a:t>pellets: measure testosterone levels at the end of the dosing interval. Adjust the number of pellets and/or the dosing interval to achieve serum testosterone levels in the normal range</a:t>
            </a:r>
            <a:r>
              <a:rPr lang="en-US" sz="2400" dirty="0" smtClean="0">
                <a:solidFill>
                  <a:schemeClr val="tx1"/>
                </a:solidFill>
                <a:latin typeface="Aparajita" panose="020B0604020202020204" pitchFamily="34" charset="0"/>
                <a:cs typeface="Aparajita" panose="020B0604020202020204" pitchFamily="34" charset="0"/>
              </a:rPr>
              <a:t>.</a:t>
            </a:r>
          </a:p>
          <a:p>
            <a:pPr marL="342900" indent="-342900" algn="just">
              <a:buFontTx/>
              <a:buChar char="-"/>
            </a:pPr>
            <a:r>
              <a:rPr lang="en-US" sz="2400" dirty="0" smtClean="0">
                <a:solidFill>
                  <a:schemeClr val="tx1"/>
                </a:solidFill>
                <a:latin typeface="Aparajita" panose="020B0604020202020204" pitchFamily="34" charset="0"/>
                <a:cs typeface="Aparajita" panose="020B0604020202020204" pitchFamily="34" charset="0"/>
              </a:rPr>
              <a:t>Oral </a:t>
            </a:r>
            <a:r>
              <a:rPr lang="en-US" sz="2400" dirty="0">
                <a:solidFill>
                  <a:schemeClr val="tx1"/>
                </a:solidFill>
                <a:latin typeface="Aparajita" panose="020B0604020202020204" pitchFamily="34" charset="0"/>
                <a:cs typeface="Aparajita" panose="020B0604020202020204" pitchFamily="34" charset="0"/>
              </a:rPr>
              <a:t>testosterone </a:t>
            </a:r>
            <a:r>
              <a:rPr lang="en-US" sz="2400" dirty="0" err="1">
                <a:solidFill>
                  <a:schemeClr val="tx1"/>
                </a:solidFill>
                <a:latin typeface="Aparajita" panose="020B0604020202020204" pitchFamily="34" charset="0"/>
                <a:cs typeface="Aparajita" panose="020B0604020202020204" pitchFamily="34" charset="0"/>
              </a:rPr>
              <a:t>undecanoate</a:t>
            </a:r>
            <a:r>
              <a:rPr lang="en-US" sz="2400" i="1" dirty="0" err="1">
                <a:solidFill>
                  <a:schemeClr val="tx1"/>
                </a:solidFill>
                <a:latin typeface="Aparajita" panose="020B0604020202020204" pitchFamily="34" charset="0"/>
                <a:cs typeface="Aparajita" panose="020B0604020202020204" pitchFamily="34" charset="0"/>
              </a:rPr>
              <a:t>a</a:t>
            </a:r>
            <a:r>
              <a:rPr lang="en-US" sz="2400" dirty="0">
                <a:solidFill>
                  <a:schemeClr val="tx1"/>
                </a:solidFill>
                <a:latin typeface="Aparajita" panose="020B0604020202020204" pitchFamily="34" charset="0"/>
                <a:cs typeface="Aparajita" panose="020B0604020202020204" pitchFamily="34" charset="0"/>
              </a:rPr>
              <a:t>: monitor serum testosterone level 3 to 5 h after ingestion</a:t>
            </a:r>
            <a:r>
              <a:rPr lang="en-US" sz="2400" dirty="0" smtClean="0">
                <a:solidFill>
                  <a:schemeClr val="tx1"/>
                </a:solidFill>
                <a:latin typeface="Aparajita" panose="020B0604020202020204" pitchFamily="34" charset="0"/>
                <a:cs typeface="Aparajita" panose="020B0604020202020204" pitchFamily="34" charset="0"/>
              </a:rPr>
              <a:t>.</a:t>
            </a:r>
          </a:p>
          <a:p>
            <a:pPr marL="342900" indent="-342900" algn="just">
              <a:buFontTx/>
              <a:buChar char="-"/>
            </a:pPr>
            <a:r>
              <a:rPr lang="en-US" sz="2400" dirty="0" smtClean="0">
                <a:solidFill>
                  <a:schemeClr val="tx1"/>
                </a:solidFill>
                <a:latin typeface="Aparajita" panose="020B0604020202020204" pitchFamily="34" charset="0"/>
                <a:cs typeface="Aparajita" panose="020B0604020202020204" pitchFamily="34" charset="0"/>
              </a:rPr>
              <a:t>Injectable </a:t>
            </a:r>
            <a:r>
              <a:rPr lang="en-US" sz="2400" dirty="0">
                <a:solidFill>
                  <a:schemeClr val="tx1"/>
                </a:solidFill>
                <a:latin typeface="Aparajita" panose="020B0604020202020204" pitchFamily="34" charset="0"/>
                <a:cs typeface="Aparajita" panose="020B0604020202020204" pitchFamily="34" charset="0"/>
              </a:rPr>
              <a:t>testosterone </a:t>
            </a:r>
            <a:r>
              <a:rPr lang="en-US" sz="2400" dirty="0" err="1">
                <a:solidFill>
                  <a:schemeClr val="tx1"/>
                </a:solidFill>
                <a:latin typeface="Aparajita" panose="020B0604020202020204" pitchFamily="34" charset="0"/>
                <a:cs typeface="Aparajita" panose="020B0604020202020204" pitchFamily="34" charset="0"/>
              </a:rPr>
              <a:t>undecanoate</a:t>
            </a:r>
            <a:r>
              <a:rPr lang="en-US" sz="2400" dirty="0">
                <a:solidFill>
                  <a:schemeClr val="tx1"/>
                </a:solidFill>
                <a:latin typeface="Aparajita" panose="020B0604020202020204" pitchFamily="34" charset="0"/>
                <a:cs typeface="Aparajita" panose="020B0604020202020204" pitchFamily="34" charset="0"/>
              </a:rPr>
              <a:t>: measure serum testosterone level just prior to each subsequent injection and adjust </a:t>
            </a:r>
            <a:r>
              <a:rPr lang="en-US" sz="2400" dirty="0" smtClean="0">
                <a:solidFill>
                  <a:schemeClr val="tx1"/>
                </a:solidFill>
                <a:latin typeface="Aparajita" panose="020B0604020202020204" pitchFamily="34" charset="0"/>
                <a:cs typeface="Aparajita" panose="020B0604020202020204" pitchFamily="34" charset="0"/>
              </a:rPr>
              <a:t>the dosing </a:t>
            </a:r>
            <a:r>
              <a:rPr lang="en-US" sz="2400" dirty="0">
                <a:solidFill>
                  <a:schemeClr val="tx1"/>
                </a:solidFill>
                <a:latin typeface="Aparajita" panose="020B0604020202020204" pitchFamily="34" charset="0"/>
                <a:cs typeface="Aparajita" panose="020B0604020202020204" pitchFamily="34" charset="0"/>
              </a:rPr>
              <a:t>interval to maintain serum testosterone in </a:t>
            </a:r>
            <a:endParaRPr lang="en-US" sz="2400" dirty="0" smtClean="0">
              <a:solidFill>
                <a:schemeClr val="tx1"/>
              </a:solidFill>
              <a:latin typeface="Aparajita" panose="020B0604020202020204" pitchFamily="34" charset="0"/>
              <a:cs typeface="Aparajita" panose="020B0604020202020204" pitchFamily="34" charset="0"/>
            </a:endParaRPr>
          </a:p>
          <a:p>
            <a:pPr algn="just"/>
            <a:r>
              <a:rPr lang="en-US" sz="2400" dirty="0">
                <a:solidFill>
                  <a:schemeClr val="tx1"/>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     </a:t>
            </a:r>
            <a:r>
              <a:rPr lang="en-US" sz="2400" u="sng" dirty="0" smtClean="0">
                <a:solidFill>
                  <a:schemeClr val="tx1"/>
                </a:solidFill>
                <a:latin typeface="Aparajita" panose="020B0604020202020204" pitchFamily="34" charset="0"/>
                <a:cs typeface="Aparajita" panose="020B0604020202020204" pitchFamily="34" charset="0"/>
              </a:rPr>
              <a:t>mid-normal </a:t>
            </a:r>
            <a:r>
              <a:rPr lang="en-US" sz="2400" u="sng" dirty="0">
                <a:solidFill>
                  <a:schemeClr val="tx1"/>
                </a:solidFill>
                <a:latin typeface="Aparajita" panose="020B0604020202020204" pitchFamily="34" charset="0"/>
                <a:cs typeface="Aparajita" panose="020B0604020202020204" pitchFamily="34" charset="0"/>
              </a:rPr>
              <a:t>range</a:t>
            </a:r>
          </a:p>
        </p:txBody>
      </p:sp>
      <p:sp>
        <p:nvSpPr>
          <p:cNvPr id="3" name="Rectangle 2"/>
          <p:cNvSpPr/>
          <p:nvPr/>
        </p:nvSpPr>
        <p:spPr>
          <a:xfrm>
            <a:off x="6654018" y="1505243"/>
            <a:ext cx="5092505" cy="4529797"/>
          </a:xfrm>
          <a:prstGeom prst="rect">
            <a:avLst/>
          </a:prstGeom>
          <a:solidFill>
            <a:srgbClr val="92D05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T </a:t>
            </a:r>
            <a:r>
              <a:rPr lang="en-US" sz="2400" dirty="0">
                <a:solidFill>
                  <a:schemeClr val="tx1"/>
                </a:solidFill>
                <a:latin typeface="Aparajita" panose="020B0604020202020204" pitchFamily="34" charset="0"/>
                <a:cs typeface="Aparajita" panose="020B0604020202020204" pitchFamily="34" charset="0"/>
              </a:rPr>
              <a:t>pellets: measure T concentrations at the end of the dosing interval. Adjust the number of pellets and/or the dosing interval to maintain serum T concentrations in the </a:t>
            </a:r>
            <a:r>
              <a:rPr lang="en-US" sz="2400" dirty="0" err="1">
                <a:solidFill>
                  <a:schemeClr val="tx1"/>
                </a:solidFill>
                <a:latin typeface="Aparajita" panose="020B0604020202020204" pitchFamily="34" charset="0"/>
                <a:cs typeface="Aparajita" panose="020B0604020202020204" pitchFamily="34" charset="0"/>
              </a:rPr>
              <a:t>midnormal</a:t>
            </a:r>
            <a:endParaRPr lang="en-US" sz="2400" dirty="0">
              <a:solidFill>
                <a:schemeClr val="tx1"/>
              </a:solidFill>
              <a:latin typeface="Aparajita" panose="020B0604020202020204" pitchFamily="34" charset="0"/>
              <a:cs typeface="Aparajita" panose="020B0604020202020204" pitchFamily="34" charset="0"/>
            </a:endParaRPr>
          </a:p>
          <a:p>
            <a:pPr algn="just"/>
            <a:r>
              <a:rPr lang="en-US" sz="2400" dirty="0" smtClean="0">
                <a:solidFill>
                  <a:schemeClr val="tx1"/>
                </a:solidFill>
                <a:latin typeface="Aparajita" panose="020B0604020202020204" pitchFamily="34" charset="0"/>
                <a:cs typeface="Aparajita" panose="020B0604020202020204" pitchFamily="34" charset="0"/>
              </a:rPr>
              <a:t>      range.</a:t>
            </a:r>
          </a:p>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Oral </a:t>
            </a:r>
            <a:r>
              <a:rPr lang="en-US" sz="2400" dirty="0">
                <a:solidFill>
                  <a:schemeClr val="tx1"/>
                </a:solidFill>
                <a:latin typeface="Aparajita" panose="020B0604020202020204" pitchFamily="34" charset="0"/>
                <a:cs typeface="Aparajita" panose="020B0604020202020204" pitchFamily="34" charset="0"/>
              </a:rPr>
              <a:t>T </a:t>
            </a:r>
            <a:r>
              <a:rPr lang="en-US" sz="2400" dirty="0" err="1">
                <a:solidFill>
                  <a:schemeClr val="tx1"/>
                </a:solidFill>
                <a:latin typeface="Aparajita" panose="020B0604020202020204" pitchFamily="34" charset="0"/>
                <a:cs typeface="Aparajita" panose="020B0604020202020204" pitchFamily="34" charset="0"/>
              </a:rPr>
              <a:t>undecanoatea</a:t>
            </a:r>
            <a:r>
              <a:rPr lang="en-US" sz="2400" dirty="0">
                <a:solidFill>
                  <a:schemeClr val="tx1"/>
                </a:solidFill>
                <a:latin typeface="Aparajita" panose="020B0604020202020204" pitchFamily="34" charset="0"/>
                <a:cs typeface="Aparajita" panose="020B0604020202020204" pitchFamily="34" charset="0"/>
              </a:rPr>
              <a:t>: monitor serum T concentrations 3–5h after ingestion with a fat-containing meal</a:t>
            </a:r>
            <a:r>
              <a:rPr lang="en-US" sz="2400" dirty="0" smtClean="0">
                <a:solidFill>
                  <a:schemeClr val="tx1"/>
                </a:solidFill>
                <a:latin typeface="Aparajita" panose="020B0604020202020204" pitchFamily="34" charset="0"/>
                <a:cs typeface="Aparajita" panose="020B0604020202020204" pitchFamily="34" charset="0"/>
              </a:rPr>
              <a:t>.</a:t>
            </a:r>
          </a:p>
          <a:p>
            <a:pPr marL="342900" indent="-342900" algn="just">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Injectable </a:t>
            </a:r>
            <a:r>
              <a:rPr lang="en-US" sz="2400" dirty="0">
                <a:solidFill>
                  <a:schemeClr val="tx1"/>
                </a:solidFill>
                <a:latin typeface="Aparajita" panose="020B0604020202020204" pitchFamily="34" charset="0"/>
                <a:cs typeface="Aparajita" panose="020B0604020202020204" pitchFamily="34" charset="0"/>
              </a:rPr>
              <a:t>T </a:t>
            </a:r>
            <a:r>
              <a:rPr lang="en-US" sz="2400" dirty="0" err="1">
                <a:solidFill>
                  <a:schemeClr val="tx1"/>
                </a:solidFill>
                <a:latin typeface="Aparajita" panose="020B0604020202020204" pitchFamily="34" charset="0"/>
                <a:cs typeface="Aparajita" panose="020B0604020202020204" pitchFamily="34" charset="0"/>
              </a:rPr>
              <a:t>undecanoate</a:t>
            </a:r>
            <a:r>
              <a:rPr lang="en-US" sz="2400" dirty="0">
                <a:solidFill>
                  <a:schemeClr val="tx1"/>
                </a:solidFill>
                <a:latin typeface="Aparajita" panose="020B0604020202020204" pitchFamily="34" charset="0"/>
                <a:cs typeface="Aparajita" panose="020B0604020202020204" pitchFamily="34" charset="0"/>
              </a:rPr>
              <a:t>: measure serum T levels at the end of the dosing interval just prior to the next injection and aim to achieve nadir levels in </a:t>
            </a:r>
            <a:r>
              <a:rPr lang="en-US" sz="2400" u="sng" dirty="0">
                <a:solidFill>
                  <a:srgbClr val="C00000"/>
                </a:solidFill>
                <a:latin typeface="Aparajita" panose="020B0604020202020204" pitchFamily="34" charset="0"/>
                <a:cs typeface="Aparajita" panose="020B0604020202020204" pitchFamily="34" charset="0"/>
              </a:rPr>
              <a:t>low-mid range.</a:t>
            </a:r>
          </a:p>
        </p:txBody>
      </p:sp>
    </p:spTree>
    <p:extLst>
      <p:ext uri="{BB962C8B-B14F-4D97-AF65-F5344CB8AC3E}">
        <p14:creationId xmlns:p14="http://schemas.microsoft.com/office/powerpoint/2010/main" val="37650644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308294"/>
            <a:ext cx="5120640" cy="409369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parajita" panose="020B0604020202020204" pitchFamily="34" charset="0"/>
                <a:cs typeface="Aparajita" panose="020B0604020202020204" pitchFamily="34" charset="0"/>
              </a:rPr>
              <a:t>3. Check hematocrit at baseline, at 3 to 6 months, and then annually. If hematocrit is 54%, stop therapy until </a:t>
            </a:r>
            <a:r>
              <a:rPr lang="en-US" sz="2400" dirty="0" smtClean="0">
                <a:solidFill>
                  <a:schemeClr val="tx1"/>
                </a:solidFill>
                <a:latin typeface="Aparajita" panose="020B0604020202020204" pitchFamily="34" charset="0"/>
                <a:cs typeface="Aparajita" panose="020B0604020202020204" pitchFamily="34" charset="0"/>
              </a:rPr>
              <a:t>hematocrit decreases </a:t>
            </a:r>
            <a:r>
              <a:rPr lang="en-US" sz="2400" dirty="0">
                <a:solidFill>
                  <a:schemeClr val="tx1"/>
                </a:solidFill>
                <a:latin typeface="Aparajita" panose="020B0604020202020204" pitchFamily="34" charset="0"/>
                <a:cs typeface="Aparajita" panose="020B0604020202020204" pitchFamily="34" charset="0"/>
              </a:rPr>
              <a:t>to a safe level; evaluate the patient for hypoxia and sleep apnea; reinitiate therapy with a reduced dose</a:t>
            </a:r>
            <a:r>
              <a:rPr lang="en-US" sz="2400" dirty="0" smtClean="0">
                <a:solidFill>
                  <a:schemeClr val="tx1"/>
                </a:solidFill>
                <a:latin typeface="Aparajita" panose="020B0604020202020204" pitchFamily="34" charset="0"/>
                <a:cs typeface="Aparajita" panose="020B0604020202020204" pitchFamily="34" charset="0"/>
              </a:rPr>
              <a:t>.</a:t>
            </a:r>
          </a:p>
          <a:p>
            <a:r>
              <a:rPr lang="en-US" sz="2400" dirty="0" smtClean="0">
                <a:solidFill>
                  <a:schemeClr val="tx1"/>
                </a:solidFill>
                <a:latin typeface="Aparajita" panose="020B0604020202020204" pitchFamily="34" charset="0"/>
                <a:cs typeface="Aparajita" panose="020B0604020202020204" pitchFamily="34" charset="0"/>
              </a:rPr>
              <a:t>4.Measure </a:t>
            </a:r>
            <a:r>
              <a:rPr lang="en-US" sz="2400" dirty="0">
                <a:solidFill>
                  <a:schemeClr val="tx1"/>
                </a:solidFill>
                <a:latin typeface="Aparajita" panose="020B0604020202020204" pitchFamily="34" charset="0"/>
                <a:cs typeface="Aparajita" panose="020B0604020202020204" pitchFamily="34" charset="0"/>
              </a:rPr>
              <a:t>bone mineral density of lumbar spine and/or femoral neck after 1–2 </a:t>
            </a:r>
            <a:r>
              <a:rPr lang="en-US" sz="2400" dirty="0" err="1">
                <a:solidFill>
                  <a:schemeClr val="tx1"/>
                </a:solidFill>
                <a:latin typeface="Aparajita" panose="020B0604020202020204" pitchFamily="34" charset="0"/>
                <a:cs typeface="Aparajita" panose="020B0604020202020204" pitchFamily="34" charset="0"/>
              </a:rPr>
              <a:t>yr</a:t>
            </a:r>
            <a:r>
              <a:rPr lang="en-US" sz="2400" dirty="0">
                <a:solidFill>
                  <a:schemeClr val="tx1"/>
                </a:solidFill>
                <a:latin typeface="Aparajita" panose="020B0604020202020204" pitchFamily="34" charset="0"/>
                <a:cs typeface="Aparajita" panose="020B0604020202020204" pitchFamily="34" charset="0"/>
              </a:rPr>
              <a:t> of testosterone therapy in </a:t>
            </a:r>
            <a:r>
              <a:rPr lang="en-US" sz="2400" dirty="0" err="1">
                <a:solidFill>
                  <a:schemeClr val="tx1"/>
                </a:solidFill>
                <a:latin typeface="Aparajita" panose="020B0604020202020204" pitchFamily="34" charset="0"/>
                <a:cs typeface="Aparajita" panose="020B0604020202020204" pitchFamily="34" charset="0"/>
              </a:rPr>
              <a:t>hypogonadal</a:t>
            </a:r>
            <a:r>
              <a:rPr lang="en-US" sz="2400" dirty="0">
                <a:solidFill>
                  <a:schemeClr val="tx1"/>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men with </a:t>
            </a:r>
            <a:r>
              <a:rPr lang="en-US" sz="2400" dirty="0">
                <a:solidFill>
                  <a:schemeClr val="tx1"/>
                </a:solidFill>
                <a:latin typeface="Aparajita" panose="020B0604020202020204" pitchFamily="34" charset="0"/>
                <a:cs typeface="Aparajita" panose="020B0604020202020204" pitchFamily="34" charset="0"/>
              </a:rPr>
              <a:t>osteoporosis or low trauma fracture, consistent with regional standard of care.</a:t>
            </a:r>
          </a:p>
        </p:txBody>
      </p:sp>
      <p:sp>
        <p:nvSpPr>
          <p:cNvPr id="3" name="Rectangle 2"/>
          <p:cNvSpPr/>
          <p:nvPr/>
        </p:nvSpPr>
        <p:spPr>
          <a:xfrm>
            <a:off x="6513342" y="1125415"/>
            <a:ext cx="4895556" cy="4389120"/>
          </a:xfrm>
          <a:prstGeom prst="rect">
            <a:avLst/>
          </a:prstGeom>
          <a:solidFill>
            <a:srgbClr val="92D050">
              <a:alpha val="4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Check hematocrit at baseline, 3–6 </a:t>
            </a:r>
            <a:r>
              <a:rPr lang="en-US" sz="2400" dirty="0" err="1">
                <a:solidFill>
                  <a:schemeClr val="tx1"/>
                </a:solidFill>
                <a:latin typeface="Aparajita" panose="020B0604020202020204" pitchFamily="34" charset="0"/>
                <a:cs typeface="Aparajita" panose="020B0604020202020204" pitchFamily="34" charset="0"/>
              </a:rPr>
              <a:t>mo</a:t>
            </a:r>
            <a:r>
              <a:rPr lang="en-US" sz="2400" dirty="0">
                <a:solidFill>
                  <a:schemeClr val="tx1"/>
                </a:solidFill>
                <a:latin typeface="Aparajita" panose="020B0604020202020204" pitchFamily="34" charset="0"/>
                <a:cs typeface="Aparajita" panose="020B0604020202020204" pitchFamily="34" charset="0"/>
              </a:rPr>
              <a:t> after starting </a:t>
            </a:r>
            <a:r>
              <a:rPr lang="en-US" sz="2400" dirty="0" smtClean="0">
                <a:solidFill>
                  <a:schemeClr val="tx1"/>
                </a:solidFill>
                <a:latin typeface="Aparajita" panose="020B0604020202020204" pitchFamily="34" charset="0"/>
                <a:cs typeface="Aparajita" panose="020B0604020202020204" pitchFamily="34" charset="0"/>
              </a:rPr>
              <a:t>treatment, and </a:t>
            </a:r>
            <a:r>
              <a:rPr lang="en-US" sz="2400" dirty="0">
                <a:solidFill>
                  <a:schemeClr val="tx1"/>
                </a:solidFill>
                <a:latin typeface="Aparajita" panose="020B0604020202020204" pitchFamily="34" charset="0"/>
                <a:cs typeface="Aparajita" panose="020B0604020202020204" pitchFamily="34" charset="0"/>
              </a:rPr>
              <a:t>then annually. If hematocrit is .54%, stop </a:t>
            </a:r>
            <a:r>
              <a:rPr lang="en-US" sz="2400" dirty="0" smtClean="0">
                <a:solidFill>
                  <a:schemeClr val="tx1"/>
                </a:solidFill>
                <a:latin typeface="Aparajita" panose="020B0604020202020204" pitchFamily="34" charset="0"/>
                <a:cs typeface="Aparajita" panose="020B0604020202020204" pitchFamily="34" charset="0"/>
              </a:rPr>
              <a:t>therapy until </a:t>
            </a:r>
            <a:r>
              <a:rPr lang="en-US" sz="2400" dirty="0">
                <a:solidFill>
                  <a:schemeClr val="tx1"/>
                </a:solidFill>
                <a:latin typeface="Aparajita" panose="020B0604020202020204" pitchFamily="34" charset="0"/>
                <a:cs typeface="Aparajita" panose="020B0604020202020204" pitchFamily="34" charset="0"/>
              </a:rPr>
              <a:t>hematocrit decreases to a safe level; evaluate </a:t>
            </a:r>
            <a:r>
              <a:rPr lang="en-US" sz="2400" dirty="0" smtClean="0">
                <a:solidFill>
                  <a:schemeClr val="tx1"/>
                </a:solidFill>
                <a:latin typeface="Aparajita" panose="020B0604020202020204" pitchFamily="34" charset="0"/>
                <a:cs typeface="Aparajita" panose="020B0604020202020204" pitchFamily="34" charset="0"/>
              </a:rPr>
              <a:t>the patient </a:t>
            </a:r>
            <a:r>
              <a:rPr lang="en-US" sz="2400" dirty="0">
                <a:solidFill>
                  <a:schemeClr val="tx1"/>
                </a:solidFill>
                <a:latin typeface="Aparajita" panose="020B0604020202020204" pitchFamily="34" charset="0"/>
                <a:cs typeface="Aparajita" panose="020B0604020202020204" pitchFamily="34" charset="0"/>
              </a:rPr>
              <a:t>for hypoxia and sleep apnea; reinitiate </a:t>
            </a:r>
            <a:r>
              <a:rPr lang="en-US" sz="2400" dirty="0" err="1" smtClean="0">
                <a:solidFill>
                  <a:schemeClr val="tx1"/>
                </a:solidFill>
                <a:latin typeface="Aparajita" panose="020B0604020202020204" pitchFamily="34" charset="0"/>
                <a:cs typeface="Aparajita" panose="020B0604020202020204" pitchFamily="34" charset="0"/>
              </a:rPr>
              <a:t>therapywith</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a reduced </a:t>
            </a:r>
            <a:r>
              <a:rPr lang="en-US" sz="2400" dirty="0" smtClean="0">
                <a:solidFill>
                  <a:schemeClr val="tx1"/>
                </a:solidFill>
                <a:latin typeface="Aparajita" panose="020B0604020202020204" pitchFamily="34" charset="0"/>
                <a:cs typeface="Aparajita" panose="020B0604020202020204" pitchFamily="34" charset="0"/>
              </a:rPr>
              <a:t>dose.</a:t>
            </a:r>
          </a:p>
          <a:p>
            <a:pPr marL="342900" indent="-342900">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Measure </a:t>
            </a:r>
            <a:r>
              <a:rPr lang="en-US" sz="2400" dirty="0">
                <a:solidFill>
                  <a:schemeClr val="tx1"/>
                </a:solidFill>
                <a:latin typeface="Aparajita" panose="020B0604020202020204" pitchFamily="34" charset="0"/>
                <a:cs typeface="Aparajita" panose="020B0604020202020204" pitchFamily="34" charset="0"/>
              </a:rPr>
              <a:t>BMD of lumbar spine and/or femoral neck after 1–2 y </a:t>
            </a:r>
            <a:r>
              <a:rPr lang="en-US" sz="2400" dirty="0" smtClean="0">
                <a:solidFill>
                  <a:schemeClr val="tx1"/>
                </a:solidFill>
                <a:latin typeface="Aparajita" panose="020B0604020202020204" pitchFamily="34" charset="0"/>
                <a:cs typeface="Aparajita" panose="020B0604020202020204" pitchFamily="34" charset="0"/>
              </a:rPr>
              <a:t>of T </a:t>
            </a:r>
            <a:r>
              <a:rPr lang="en-US" sz="2400" dirty="0">
                <a:solidFill>
                  <a:schemeClr val="tx1"/>
                </a:solidFill>
                <a:latin typeface="Aparajita" panose="020B0604020202020204" pitchFamily="34" charset="0"/>
                <a:cs typeface="Aparajita" panose="020B0604020202020204" pitchFamily="34" charset="0"/>
              </a:rPr>
              <a:t>therapy in </a:t>
            </a:r>
            <a:r>
              <a:rPr lang="en-US" sz="2400" dirty="0" err="1">
                <a:solidFill>
                  <a:schemeClr val="tx1"/>
                </a:solidFill>
                <a:latin typeface="Aparajita" panose="020B0604020202020204" pitchFamily="34" charset="0"/>
                <a:cs typeface="Aparajita" panose="020B0604020202020204" pitchFamily="34" charset="0"/>
              </a:rPr>
              <a:t>hypogonadal</a:t>
            </a:r>
            <a:r>
              <a:rPr lang="en-US" sz="2400" dirty="0">
                <a:solidFill>
                  <a:schemeClr val="tx1"/>
                </a:solidFill>
                <a:latin typeface="Aparajita" panose="020B0604020202020204" pitchFamily="34" charset="0"/>
                <a:cs typeface="Aparajita" panose="020B0604020202020204" pitchFamily="34" charset="0"/>
              </a:rPr>
              <a:t> men with osteoporosis,</a:t>
            </a:r>
          </a:p>
          <a:p>
            <a:r>
              <a:rPr lang="en-US" sz="2400" dirty="0" smtClean="0">
                <a:solidFill>
                  <a:schemeClr val="tx1"/>
                </a:solidFill>
                <a:latin typeface="Aparajita" panose="020B0604020202020204" pitchFamily="34" charset="0"/>
                <a:cs typeface="Aparajita" panose="020B0604020202020204" pitchFamily="34" charset="0"/>
              </a:rPr>
              <a:t>     consistent </a:t>
            </a:r>
            <a:r>
              <a:rPr lang="en-US" sz="2400" dirty="0">
                <a:solidFill>
                  <a:schemeClr val="tx1"/>
                </a:solidFill>
                <a:latin typeface="Aparajita" panose="020B0604020202020204" pitchFamily="34" charset="0"/>
                <a:cs typeface="Aparajita" panose="020B0604020202020204" pitchFamily="34" charset="0"/>
              </a:rPr>
              <a:t>with regional standard of care.</a:t>
            </a:r>
          </a:p>
        </p:txBody>
      </p:sp>
    </p:spTree>
    <p:extLst>
      <p:ext uri="{BB962C8B-B14F-4D97-AF65-F5344CB8AC3E}">
        <p14:creationId xmlns:p14="http://schemas.microsoft.com/office/powerpoint/2010/main" val="3018934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1195754" y="1825625"/>
            <a:ext cx="4670474" cy="290112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parajita" panose="020B0604020202020204" pitchFamily="34" charset="0"/>
                <a:cs typeface="Aparajita" panose="020B0604020202020204" pitchFamily="34" charset="0"/>
              </a:rPr>
              <a:t>We recommend making a diagnosis of androgen </a:t>
            </a:r>
            <a:r>
              <a:rPr lang="en-US" sz="2400" dirty="0" smtClean="0">
                <a:solidFill>
                  <a:schemeClr val="tx1"/>
                </a:solidFill>
                <a:latin typeface="Aparajita" panose="020B0604020202020204" pitchFamily="34" charset="0"/>
                <a:cs typeface="Aparajita" panose="020B0604020202020204" pitchFamily="34" charset="0"/>
              </a:rPr>
              <a:t>deficiency only </a:t>
            </a:r>
            <a:r>
              <a:rPr lang="en-US" sz="2400" dirty="0">
                <a:solidFill>
                  <a:schemeClr val="tx1"/>
                </a:solidFill>
                <a:latin typeface="Aparajita" panose="020B0604020202020204" pitchFamily="34" charset="0"/>
                <a:cs typeface="Aparajita" panose="020B0604020202020204" pitchFamily="34" charset="0"/>
              </a:rPr>
              <a:t>in men with consistent symptoms and signs </a:t>
            </a:r>
            <a:r>
              <a:rPr lang="en-US" sz="2400" dirty="0" smtClean="0">
                <a:solidFill>
                  <a:schemeClr val="tx1"/>
                </a:solidFill>
                <a:latin typeface="Aparajita" panose="020B0604020202020204" pitchFamily="34" charset="0"/>
                <a:cs typeface="Aparajita" panose="020B0604020202020204" pitchFamily="34" charset="0"/>
              </a:rPr>
              <a:t>and </a:t>
            </a:r>
            <a:r>
              <a:rPr lang="en-US" sz="2400" dirty="0" smtClean="0">
                <a:solidFill>
                  <a:srgbClr val="C00000"/>
                </a:solidFill>
                <a:latin typeface="Aparajita" panose="020B0604020202020204" pitchFamily="34" charset="0"/>
                <a:cs typeface="Aparajita" panose="020B0604020202020204" pitchFamily="34" charset="0"/>
              </a:rPr>
              <a:t>unequivocally</a:t>
            </a:r>
            <a:r>
              <a:rPr lang="en-US" sz="2400" dirty="0" smtClean="0">
                <a:solidFill>
                  <a:schemeClr val="tx1"/>
                </a:solidFill>
                <a:latin typeface="Aparajita" panose="020B0604020202020204" pitchFamily="34" charset="0"/>
                <a:cs typeface="Aparajita" panose="020B0604020202020204" pitchFamily="34" charset="0"/>
              </a:rPr>
              <a:t> low serum </a:t>
            </a:r>
            <a:r>
              <a:rPr lang="en-US" sz="2400" dirty="0">
                <a:solidFill>
                  <a:schemeClr val="tx1"/>
                </a:solidFill>
                <a:latin typeface="Aparajita" panose="020B0604020202020204" pitchFamily="34" charset="0"/>
                <a:cs typeface="Aparajita" panose="020B0604020202020204" pitchFamily="34" charset="0"/>
              </a:rPr>
              <a:t>testosterone levels. (</a:t>
            </a:r>
            <a:r>
              <a:rPr lang="en-US" sz="2400" b="1" dirty="0">
                <a:solidFill>
                  <a:schemeClr val="tx1"/>
                </a:solidFill>
                <a:latin typeface="Aparajita" panose="020B0604020202020204" pitchFamily="34" charset="0"/>
                <a:cs typeface="Aparajita" panose="020B0604020202020204" pitchFamily="34" charset="0"/>
              </a:rPr>
              <a:t>1</a:t>
            </a:r>
            <a:r>
              <a:rPr lang="en-US" sz="2400" dirty="0">
                <a:solidFill>
                  <a:schemeClr val="tx1"/>
                </a:solidFill>
                <a:latin typeface="Aparajita" panose="020B0604020202020204" pitchFamily="34" charset="0"/>
                <a:cs typeface="Aparajita" panose="020B0604020202020204" pitchFamily="34" charset="0"/>
              </a:rPr>
              <a:t>QEEE</a:t>
            </a:r>
            <a:r>
              <a:rPr lang="en-US" sz="2400" dirty="0" smtClean="0">
                <a:solidFill>
                  <a:schemeClr val="tx1"/>
                </a:solidFill>
                <a:latin typeface="Aparajita" panose="020B0604020202020204" pitchFamily="34" charset="0"/>
                <a:cs typeface="Aparajita" panose="020B0604020202020204" pitchFamily="34" charset="0"/>
              </a:rPr>
              <a:t>)</a:t>
            </a:r>
          </a:p>
          <a:p>
            <a:pPr algn="just"/>
            <a:r>
              <a:rPr lang="en-US" sz="2400" b="1" i="1" dirty="0" smtClean="0">
                <a:solidFill>
                  <a:srgbClr val="C00000"/>
                </a:solidFill>
                <a:latin typeface="Aparajita" panose="020B0604020202020204" pitchFamily="34" charset="0"/>
                <a:cs typeface="Aparajita" panose="020B0604020202020204" pitchFamily="34" charset="0"/>
              </a:rPr>
              <a:t>                           </a:t>
            </a:r>
            <a:r>
              <a:rPr lang="en-US" sz="2400" b="1" i="1" dirty="0" smtClean="0">
                <a:solidFill>
                  <a:schemeClr val="tx1"/>
                </a:solidFill>
                <a:latin typeface="Aparajita" panose="020B0604020202020204" pitchFamily="34" charset="0"/>
                <a:cs typeface="Aparajita" panose="020B0604020202020204" pitchFamily="34" charset="0"/>
              </a:rPr>
              <a:t>2010</a:t>
            </a:r>
            <a:endParaRPr lang="en-US" sz="2400" b="1" i="1" dirty="0">
              <a:solidFill>
                <a:schemeClr val="tx1"/>
              </a:solidFill>
              <a:latin typeface="Aparajita" panose="020B0604020202020204" pitchFamily="34" charset="0"/>
              <a:cs typeface="Aparajita" panose="020B0604020202020204" pitchFamily="34" charset="0"/>
            </a:endParaRPr>
          </a:p>
        </p:txBody>
      </p:sp>
      <p:sp>
        <p:nvSpPr>
          <p:cNvPr id="5" name="Rectangle 4"/>
          <p:cNvSpPr/>
          <p:nvPr/>
        </p:nvSpPr>
        <p:spPr>
          <a:xfrm>
            <a:off x="6105378" y="1825625"/>
            <a:ext cx="5248422" cy="2915187"/>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Aparajita" panose="020B0604020202020204" pitchFamily="34" charset="0"/>
                <a:cs typeface="Aparajita" panose="020B0604020202020204" pitchFamily="34" charset="0"/>
              </a:rPr>
              <a:t>We recommend diagnosing </a:t>
            </a:r>
            <a:r>
              <a:rPr lang="en-US" sz="2400" dirty="0" err="1">
                <a:solidFill>
                  <a:schemeClr val="tx1"/>
                </a:solidFill>
                <a:latin typeface="Aparajita" panose="020B0604020202020204" pitchFamily="34" charset="0"/>
                <a:cs typeface="Aparajita" panose="020B0604020202020204" pitchFamily="34" charset="0"/>
              </a:rPr>
              <a:t>hypogonadism</a:t>
            </a:r>
            <a:r>
              <a:rPr lang="en-US" sz="2400" dirty="0">
                <a:solidFill>
                  <a:schemeClr val="tx1"/>
                </a:solidFill>
                <a:latin typeface="Aparajita" panose="020B0604020202020204" pitchFamily="34" charset="0"/>
                <a:cs typeface="Aparajita" panose="020B0604020202020204" pitchFamily="34" charset="0"/>
              </a:rPr>
              <a:t> in men</a:t>
            </a:r>
          </a:p>
          <a:p>
            <a:r>
              <a:rPr lang="en-US" sz="2400" dirty="0">
                <a:solidFill>
                  <a:schemeClr val="tx1"/>
                </a:solidFill>
                <a:latin typeface="Aparajita" panose="020B0604020202020204" pitchFamily="34" charset="0"/>
                <a:cs typeface="Aparajita" panose="020B0604020202020204" pitchFamily="34" charset="0"/>
              </a:rPr>
              <a:t>with symptoms and signs of </a:t>
            </a:r>
            <a:r>
              <a:rPr lang="en-US" sz="2400" dirty="0" smtClean="0">
                <a:solidFill>
                  <a:schemeClr val="tx1"/>
                </a:solidFill>
                <a:latin typeface="Aparajita" panose="020B0604020202020204" pitchFamily="34" charset="0"/>
                <a:cs typeface="Aparajita" panose="020B0604020202020204" pitchFamily="34" charset="0"/>
              </a:rPr>
              <a:t>testosterone deficiency and </a:t>
            </a:r>
            <a:r>
              <a:rPr lang="en-US" sz="2400" dirty="0">
                <a:solidFill>
                  <a:srgbClr val="C00000"/>
                </a:solidFill>
                <a:latin typeface="Aparajita" panose="020B0604020202020204" pitchFamily="34" charset="0"/>
                <a:cs typeface="Aparajita" panose="020B0604020202020204" pitchFamily="34" charset="0"/>
              </a:rPr>
              <a:t>unequivocally and consistently </a:t>
            </a:r>
            <a:r>
              <a:rPr lang="en-US" sz="2400" dirty="0">
                <a:solidFill>
                  <a:schemeClr val="tx1"/>
                </a:solidFill>
                <a:latin typeface="Aparajita" panose="020B0604020202020204" pitchFamily="34" charset="0"/>
                <a:cs typeface="Aparajita" panose="020B0604020202020204" pitchFamily="34" charset="0"/>
              </a:rPr>
              <a:t>low</a:t>
            </a:r>
          </a:p>
          <a:p>
            <a:r>
              <a:rPr lang="en-US" sz="2400" dirty="0">
                <a:solidFill>
                  <a:schemeClr val="tx1"/>
                </a:solidFill>
                <a:latin typeface="Aparajita" panose="020B0604020202020204" pitchFamily="34" charset="0"/>
                <a:cs typeface="Aparajita" panose="020B0604020202020204" pitchFamily="34" charset="0"/>
              </a:rPr>
              <a:t>serum </a:t>
            </a:r>
            <a:r>
              <a:rPr lang="en-US" sz="2400" dirty="0">
                <a:solidFill>
                  <a:srgbClr val="C00000"/>
                </a:solidFill>
                <a:latin typeface="Aparajita" panose="020B0604020202020204" pitchFamily="34" charset="0"/>
                <a:cs typeface="Aparajita" panose="020B0604020202020204" pitchFamily="34" charset="0"/>
              </a:rPr>
              <a:t>total</a:t>
            </a:r>
            <a:r>
              <a:rPr lang="en-US" sz="2400" dirty="0">
                <a:solidFill>
                  <a:schemeClr val="tx1"/>
                </a:solidFill>
                <a:latin typeface="Aparajita" panose="020B0604020202020204" pitchFamily="34" charset="0"/>
                <a:cs typeface="Aparajita" panose="020B0604020202020204" pitchFamily="34" charset="0"/>
              </a:rPr>
              <a:t> testosterone </a:t>
            </a:r>
            <a:r>
              <a:rPr lang="en-US" sz="2400" dirty="0">
                <a:solidFill>
                  <a:srgbClr val="C00000"/>
                </a:solidFill>
                <a:latin typeface="Aparajita" panose="020B0604020202020204" pitchFamily="34" charset="0"/>
                <a:cs typeface="Aparajita" panose="020B0604020202020204" pitchFamily="34" charset="0"/>
              </a:rPr>
              <a:t>and/or free </a:t>
            </a:r>
            <a:r>
              <a:rPr lang="en-US" sz="2400" dirty="0">
                <a:solidFill>
                  <a:schemeClr val="tx1"/>
                </a:solidFill>
                <a:latin typeface="Aparajita" panose="020B0604020202020204" pitchFamily="34" charset="0"/>
                <a:cs typeface="Aparajita" panose="020B0604020202020204" pitchFamily="34" charset="0"/>
              </a:rPr>
              <a:t>testosterone</a:t>
            </a:r>
          </a:p>
          <a:p>
            <a:r>
              <a:rPr lang="en-US" sz="2400" dirty="0">
                <a:solidFill>
                  <a:schemeClr val="tx1"/>
                </a:solidFill>
                <a:latin typeface="Aparajita" panose="020B0604020202020204" pitchFamily="34" charset="0"/>
                <a:cs typeface="Aparajita" panose="020B0604020202020204" pitchFamily="34" charset="0"/>
              </a:rPr>
              <a:t>concentrations (when indicated</a:t>
            </a:r>
            <a:r>
              <a:rPr lang="en-US" sz="2400" dirty="0" smtClean="0">
                <a:solidFill>
                  <a:schemeClr val="tx1"/>
                </a:solidFill>
                <a:latin typeface="Aparajita" panose="020B0604020202020204" pitchFamily="34" charset="0"/>
                <a:cs typeface="Aparajita" panose="020B0604020202020204" pitchFamily="34" charset="0"/>
              </a:rPr>
              <a:t>). (</a:t>
            </a:r>
            <a:r>
              <a:rPr lang="en-US" sz="2400" b="1" dirty="0" smtClean="0">
                <a:solidFill>
                  <a:schemeClr val="tx1"/>
                </a:solidFill>
                <a:latin typeface="Aparajita" panose="020B0604020202020204" pitchFamily="34" charset="0"/>
                <a:cs typeface="Aparajita" panose="020B0604020202020204" pitchFamily="34" charset="0"/>
              </a:rPr>
              <a:t>1</a:t>
            </a:r>
            <a:r>
              <a:rPr lang="en-US" sz="2400" dirty="0" smtClean="0">
                <a:solidFill>
                  <a:schemeClr val="tx1"/>
                </a:solidFill>
                <a:latin typeface="Aparajita" panose="020B0604020202020204" pitchFamily="34" charset="0"/>
                <a:cs typeface="Aparajita" panose="020B0604020202020204" pitchFamily="34" charset="0"/>
              </a:rPr>
              <a:t>QEEE)</a:t>
            </a:r>
          </a:p>
          <a:p>
            <a:r>
              <a:rPr lang="en-US" sz="2400" b="1" i="1" dirty="0" smtClean="0">
                <a:solidFill>
                  <a:srgbClr val="C00000"/>
                </a:solidFill>
                <a:latin typeface="Aparajita" panose="020B0604020202020204" pitchFamily="34" charset="0"/>
                <a:cs typeface="Aparajita" panose="020B0604020202020204" pitchFamily="34" charset="0"/>
              </a:rPr>
              <a:t>                              2018</a:t>
            </a:r>
            <a:endParaRPr lang="en-US" sz="2400" dirty="0">
              <a:solidFill>
                <a:schemeClr val="bg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6694985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572" y="506436"/>
            <a:ext cx="5570806" cy="624605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chemeClr val="tx1"/>
                </a:solidFill>
                <a:latin typeface="Aparajita" panose="020B0604020202020204" pitchFamily="34" charset="0"/>
                <a:cs typeface="Aparajita" panose="020B0604020202020204" pitchFamily="34" charset="0"/>
              </a:rPr>
              <a:t>5. In men </a:t>
            </a:r>
            <a:r>
              <a:rPr lang="en-US" sz="2400" dirty="0" smtClean="0">
                <a:solidFill>
                  <a:schemeClr val="tx1"/>
                </a:solidFill>
                <a:latin typeface="Franklin Gothic Book" panose="020B0503020102020204" pitchFamily="34" charset="0"/>
                <a:cs typeface="Aparajita" panose="020B0604020202020204" pitchFamily="34" charset="0"/>
              </a:rPr>
              <a:t>≥</a:t>
            </a:r>
            <a:r>
              <a:rPr lang="en-US" sz="2400" dirty="0" smtClean="0">
                <a:solidFill>
                  <a:schemeClr val="tx1"/>
                </a:solidFill>
                <a:latin typeface="Aparajita" panose="020B0604020202020204" pitchFamily="34" charset="0"/>
                <a:cs typeface="Aparajita" panose="020B0604020202020204" pitchFamily="34" charset="0"/>
              </a:rPr>
              <a:t>40 </a:t>
            </a:r>
            <a:r>
              <a:rPr lang="en-US" sz="2400" dirty="0" err="1">
                <a:solidFill>
                  <a:schemeClr val="tx1"/>
                </a:solidFill>
                <a:latin typeface="Aparajita" panose="020B0604020202020204" pitchFamily="34" charset="0"/>
                <a:cs typeface="Aparajita" panose="020B0604020202020204" pitchFamily="34" charset="0"/>
              </a:rPr>
              <a:t>yr</a:t>
            </a:r>
            <a:r>
              <a:rPr lang="en-US" sz="2400" dirty="0">
                <a:solidFill>
                  <a:schemeClr val="tx1"/>
                </a:solidFill>
                <a:latin typeface="Aparajita" panose="020B0604020202020204" pitchFamily="34" charset="0"/>
                <a:cs typeface="Aparajita" panose="020B0604020202020204" pitchFamily="34" charset="0"/>
              </a:rPr>
              <a:t> of age </a:t>
            </a:r>
            <a:r>
              <a:rPr lang="en-US" sz="2400" dirty="0" smtClean="0">
                <a:solidFill>
                  <a:schemeClr val="tx1"/>
                </a:solidFill>
                <a:latin typeface="Aparajita" panose="020B0604020202020204" pitchFamily="34" charset="0"/>
                <a:cs typeface="Aparajita" panose="020B0604020202020204" pitchFamily="34" charset="0"/>
              </a:rPr>
              <a:t>with </a:t>
            </a:r>
            <a:r>
              <a:rPr lang="en-US" sz="2400" dirty="0">
                <a:solidFill>
                  <a:schemeClr val="tx1"/>
                </a:solidFill>
                <a:latin typeface="Aparajita" panose="020B0604020202020204" pitchFamily="34" charset="0"/>
                <a:cs typeface="Aparajita" panose="020B0604020202020204" pitchFamily="34" charset="0"/>
              </a:rPr>
              <a:t>baseline PSA </a:t>
            </a:r>
            <a:r>
              <a:rPr lang="en-US" sz="2400" dirty="0" smtClean="0">
                <a:solidFill>
                  <a:schemeClr val="tx1"/>
                </a:solidFill>
                <a:latin typeface="Aparajita" panose="020B0604020202020204" pitchFamily="34" charset="0"/>
                <a:cs typeface="Aparajita" panose="020B0604020202020204" pitchFamily="34" charset="0"/>
              </a:rPr>
              <a:t>&gt;0.6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perform digital rectal examination and check PSA </a:t>
            </a:r>
            <a:r>
              <a:rPr lang="en-US" sz="2400" dirty="0" smtClean="0">
                <a:solidFill>
                  <a:schemeClr val="tx1"/>
                </a:solidFill>
                <a:latin typeface="Aparajita" panose="020B0604020202020204" pitchFamily="34" charset="0"/>
                <a:cs typeface="Aparajita" panose="020B0604020202020204" pitchFamily="34" charset="0"/>
              </a:rPr>
              <a:t>level before </a:t>
            </a:r>
            <a:r>
              <a:rPr lang="en-US" sz="2400" dirty="0">
                <a:solidFill>
                  <a:schemeClr val="tx1"/>
                </a:solidFill>
                <a:latin typeface="Aparajita" panose="020B0604020202020204" pitchFamily="34" charset="0"/>
                <a:cs typeface="Aparajita" panose="020B0604020202020204" pitchFamily="34" charset="0"/>
              </a:rPr>
              <a:t>initiating treatment, at </a:t>
            </a:r>
            <a:r>
              <a:rPr lang="en-US" sz="2400" u="sng" dirty="0">
                <a:solidFill>
                  <a:schemeClr val="tx1"/>
                </a:solidFill>
                <a:latin typeface="Aparajita" panose="020B0604020202020204" pitchFamily="34" charset="0"/>
                <a:cs typeface="Aparajita" panose="020B0604020202020204" pitchFamily="34" charset="0"/>
              </a:rPr>
              <a:t>3 to 6 </a:t>
            </a:r>
            <a:r>
              <a:rPr lang="en-US" sz="2400" dirty="0">
                <a:solidFill>
                  <a:schemeClr val="tx1"/>
                </a:solidFill>
                <a:latin typeface="Aparajita" panose="020B0604020202020204" pitchFamily="34" charset="0"/>
                <a:cs typeface="Aparajita" panose="020B0604020202020204" pitchFamily="34" charset="0"/>
              </a:rPr>
              <a:t>months, and then in accordance with guidelines for prostate cancer screening </a:t>
            </a:r>
            <a:r>
              <a:rPr lang="en-US" sz="2400" dirty="0" smtClean="0">
                <a:solidFill>
                  <a:schemeClr val="tx1"/>
                </a:solidFill>
                <a:latin typeface="Aparajita" panose="020B0604020202020204" pitchFamily="34" charset="0"/>
                <a:cs typeface="Aparajita" panose="020B0604020202020204" pitchFamily="34" charset="0"/>
              </a:rPr>
              <a:t>depending on </a:t>
            </a:r>
            <a:r>
              <a:rPr lang="en-US" sz="2400" dirty="0">
                <a:solidFill>
                  <a:schemeClr val="tx1"/>
                </a:solidFill>
                <a:latin typeface="Aparajita" panose="020B0604020202020204" pitchFamily="34" charset="0"/>
                <a:cs typeface="Aparajita" panose="020B0604020202020204" pitchFamily="34" charset="0"/>
              </a:rPr>
              <a:t>the age and race of the patient.</a:t>
            </a:r>
          </a:p>
          <a:p>
            <a:pPr algn="just"/>
            <a:r>
              <a:rPr lang="en-US" sz="2400" dirty="0">
                <a:solidFill>
                  <a:schemeClr val="tx1"/>
                </a:solidFill>
                <a:latin typeface="Aparajita" panose="020B0604020202020204" pitchFamily="34" charset="0"/>
                <a:cs typeface="Aparajita" panose="020B0604020202020204" pitchFamily="34" charset="0"/>
              </a:rPr>
              <a:t>6. Obtain urological consultation if there </a:t>
            </a:r>
            <a:r>
              <a:rPr lang="en-US" sz="2400" dirty="0" smtClean="0">
                <a:solidFill>
                  <a:schemeClr val="tx1"/>
                </a:solidFill>
                <a:latin typeface="Aparajita" panose="020B0604020202020204" pitchFamily="34" charset="0"/>
                <a:cs typeface="Aparajita" panose="020B0604020202020204" pitchFamily="34" charset="0"/>
              </a:rPr>
              <a:t>is: An </a:t>
            </a:r>
            <a:r>
              <a:rPr lang="en-US" sz="2400" dirty="0">
                <a:solidFill>
                  <a:schemeClr val="tx1"/>
                </a:solidFill>
                <a:latin typeface="Aparajita" panose="020B0604020202020204" pitchFamily="34" charset="0"/>
                <a:cs typeface="Aparajita" panose="020B0604020202020204" pitchFamily="34" charset="0"/>
              </a:rPr>
              <a:t>increase in serum PSA concentration 1.4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within any 12-month period of testosterone treatment.</a:t>
            </a:r>
          </a:p>
          <a:p>
            <a:pPr algn="just"/>
            <a:r>
              <a:rPr lang="en-US" sz="2400" dirty="0">
                <a:solidFill>
                  <a:schemeClr val="tx1"/>
                </a:solidFill>
                <a:latin typeface="Aparajita" panose="020B0604020202020204" pitchFamily="34" charset="0"/>
                <a:cs typeface="Aparajita" panose="020B0604020202020204" pitchFamily="34" charset="0"/>
              </a:rPr>
              <a:t>A PSA velocity of 0.4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a:t>
            </a:r>
            <a:r>
              <a:rPr lang="en-US" sz="2400" dirty="0" err="1">
                <a:solidFill>
                  <a:schemeClr val="tx1"/>
                </a:solidFill>
                <a:latin typeface="Aparajita" panose="020B0604020202020204" pitchFamily="34" charset="0"/>
                <a:cs typeface="Aparajita" panose="020B0604020202020204" pitchFamily="34" charset="0"/>
              </a:rPr>
              <a:t>yr</a:t>
            </a:r>
            <a:r>
              <a:rPr lang="en-US" sz="2400" dirty="0">
                <a:solidFill>
                  <a:schemeClr val="tx1"/>
                </a:solidFill>
                <a:latin typeface="Aparajita" panose="020B0604020202020204" pitchFamily="34" charset="0"/>
                <a:cs typeface="Aparajita" panose="020B0604020202020204" pitchFamily="34" charset="0"/>
              </a:rPr>
              <a:t> using the PSA level after 6 months of testosterone administration as the reference (</a:t>
            </a:r>
            <a:r>
              <a:rPr lang="en-US" sz="2400" dirty="0" smtClean="0">
                <a:solidFill>
                  <a:schemeClr val="tx1"/>
                </a:solidFill>
                <a:latin typeface="Aparajita" panose="020B0604020202020204" pitchFamily="34" charset="0"/>
                <a:cs typeface="Aparajita" panose="020B0604020202020204" pitchFamily="34" charset="0"/>
              </a:rPr>
              <a:t>only applicable </a:t>
            </a:r>
            <a:r>
              <a:rPr lang="en-US" sz="2400" dirty="0">
                <a:solidFill>
                  <a:schemeClr val="tx1"/>
                </a:solidFill>
                <a:latin typeface="Aparajita" panose="020B0604020202020204" pitchFamily="34" charset="0"/>
                <a:cs typeface="Aparajita" panose="020B0604020202020204" pitchFamily="34" charset="0"/>
              </a:rPr>
              <a:t>if PSA data are available for a period exceeding 2 </a:t>
            </a:r>
            <a:r>
              <a:rPr lang="en-US" sz="2400" dirty="0" err="1">
                <a:solidFill>
                  <a:schemeClr val="tx1"/>
                </a:solidFill>
                <a:latin typeface="Aparajita" panose="020B0604020202020204" pitchFamily="34" charset="0"/>
                <a:cs typeface="Aparajita" panose="020B0604020202020204" pitchFamily="34" charset="0"/>
              </a:rPr>
              <a:t>yr</a:t>
            </a:r>
            <a:r>
              <a:rPr lang="en-US" sz="2400" dirty="0" smtClean="0">
                <a:solidFill>
                  <a:schemeClr val="tx1"/>
                </a:solidFill>
                <a:latin typeface="Aparajita" panose="020B0604020202020204" pitchFamily="34" charset="0"/>
                <a:cs typeface="Aparajita" panose="020B0604020202020204" pitchFamily="34" charset="0"/>
              </a:rPr>
              <a:t>). Detection </a:t>
            </a:r>
            <a:r>
              <a:rPr lang="en-US" sz="2400" dirty="0">
                <a:solidFill>
                  <a:schemeClr val="tx1"/>
                </a:solidFill>
                <a:latin typeface="Aparajita" panose="020B0604020202020204" pitchFamily="34" charset="0"/>
                <a:cs typeface="Aparajita" panose="020B0604020202020204" pitchFamily="34" charset="0"/>
              </a:rPr>
              <a:t>of a prostatic abnormality on digital rectal </a:t>
            </a:r>
            <a:r>
              <a:rPr lang="en-US" sz="2400" dirty="0" smtClean="0">
                <a:solidFill>
                  <a:schemeClr val="tx1"/>
                </a:solidFill>
                <a:latin typeface="Aparajita" panose="020B0604020202020204" pitchFamily="34" charset="0"/>
                <a:cs typeface="Aparajita" panose="020B0604020202020204" pitchFamily="34" charset="0"/>
              </a:rPr>
              <a:t>examination. An </a:t>
            </a:r>
            <a:r>
              <a:rPr lang="en-US" sz="2400" dirty="0">
                <a:solidFill>
                  <a:schemeClr val="tx1"/>
                </a:solidFill>
                <a:latin typeface="Aparajita" panose="020B0604020202020204" pitchFamily="34" charset="0"/>
                <a:cs typeface="Aparajita" panose="020B0604020202020204" pitchFamily="34" charset="0"/>
              </a:rPr>
              <a:t>AUA/IPSS of 19</a:t>
            </a:r>
            <a:r>
              <a:rPr lang="en-US" sz="2400" dirty="0" smtClean="0">
                <a:solidFill>
                  <a:schemeClr val="tx1"/>
                </a:solidFill>
                <a:latin typeface="Aparajita" panose="020B0604020202020204" pitchFamily="34" charset="0"/>
                <a:cs typeface="Aparajita" panose="020B0604020202020204" pitchFamily="34" charset="0"/>
              </a:rPr>
              <a:t>.</a:t>
            </a:r>
          </a:p>
          <a:p>
            <a:pPr algn="just"/>
            <a:r>
              <a:rPr lang="en-US" sz="2400" dirty="0">
                <a:solidFill>
                  <a:schemeClr val="tx1"/>
                </a:solidFill>
                <a:latin typeface="Aparajita" panose="020B0604020202020204" pitchFamily="34" charset="0"/>
                <a:cs typeface="Aparajita" panose="020B0604020202020204" pitchFamily="34" charset="0"/>
              </a:rPr>
              <a:t>7. Evaluate formulation-specific adverse effects at each </a:t>
            </a:r>
            <a:r>
              <a:rPr lang="en-US" sz="2400" dirty="0" smtClean="0">
                <a:solidFill>
                  <a:schemeClr val="tx1"/>
                </a:solidFill>
                <a:latin typeface="Aparajita" panose="020B0604020202020204" pitchFamily="34" charset="0"/>
                <a:cs typeface="Aparajita" panose="020B0604020202020204" pitchFamily="34" charset="0"/>
              </a:rPr>
              <a:t>visit.</a:t>
            </a:r>
            <a:endParaRPr lang="en-US" sz="2400" dirty="0">
              <a:solidFill>
                <a:schemeClr val="tx1"/>
              </a:solidFill>
              <a:latin typeface="Aparajita" panose="020B0604020202020204" pitchFamily="34" charset="0"/>
              <a:cs typeface="Aparajita" panose="020B0604020202020204" pitchFamily="34" charset="0"/>
            </a:endParaRPr>
          </a:p>
        </p:txBody>
      </p:sp>
      <p:sp>
        <p:nvSpPr>
          <p:cNvPr id="3" name="Rectangle 2"/>
          <p:cNvSpPr/>
          <p:nvPr/>
        </p:nvSpPr>
        <p:spPr>
          <a:xfrm>
            <a:off x="6358597" y="506437"/>
            <a:ext cx="5570806" cy="6246054"/>
          </a:xfrm>
          <a:prstGeom prst="rect">
            <a:avLst/>
          </a:prstGeom>
          <a:solidFill>
            <a:srgbClr val="92D050">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For men </a:t>
            </a:r>
            <a:r>
              <a:rPr lang="en-US" sz="2400" u="sng" dirty="0">
                <a:solidFill>
                  <a:srgbClr val="C00000"/>
                </a:solidFill>
                <a:latin typeface="Aparajita" panose="020B0604020202020204" pitchFamily="34" charset="0"/>
                <a:cs typeface="Aparajita" panose="020B0604020202020204" pitchFamily="34" charset="0"/>
              </a:rPr>
              <a:t>55–69</a:t>
            </a:r>
            <a:r>
              <a:rPr lang="en-US" sz="2400" dirty="0">
                <a:solidFill>
                  <a:schemeClr val="tx1"/>
                </a:solidFill>
                <a:latin typeface="Aparajita" panose="020B0604020202020204" pitchFamily="34" charset="0"/>
                <a:cs typeface="Aparajita" panose="020B0604020202020204" pitchFamily="34" charset="0"/>
              </a:rPr>
              <a:t> </a:t>
            </a:r>
            <a:r>
              <a:rPr lang="en-US" sz="2400" dirty="0" err="1" smtClean="0">
                <a:solidFill>
                  <a:schemeClr val="tx1"/>
                </a:solidFill>
                <a:latin typeface="Aparajita" panose="020B0604020202020204" pitchFamily="34" charset="0"/>
                <a:cs typeface="Aparajita" panose="020B0604020202020204" pitchFamily="34" charset="0"/>
              </a:rPr>
              <a:t>yr</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of age and for men </a:t>
            </a:r>
            <a:r>
              <a:rPr lang="en-US" sz="2400" dirty="0">
                <a:solidFill>
                  <a:srgbClr val="C00000"/>
                </a:solidFill>
                <a:latin typeface="Aparajita" panose="020B0604020202020204" pitchFamily="34" charset="0"/>
                <a:cs typeface="Aparajita" panose="020B0604020202020204" pitchFamily="34" charset="0"/>
              </a:rPr>
              <a:t>40–69</a:t>
            </a:r>
            <a:r>
              <a:rPr lang="en-US" sz="2400" dirty="0">
                <a:solidFill>
                  <a:schemeClr val="tx1"/>
                </a:solidFill>
                <a:latin typeface="Aparajita" panose="020B0604020202020204" pitchFamily="34" charset="0"/>
                <a:cs typeface="Aparajita" panose="020B0604020202020204" pitchFamily="34" charset="0"/>
              </a:rPr>
              <a:t> years of age </a:t>
            </a:r>
            <a:r>
              <a:rPr lang="en-US" sz="2400" dirty="0" smtClean="0">
                <a:solidFill>
                  <a:schemeClr val="tx1"/>
                </a:solidFill>
                <a:latin typeface="Aparajita" panose="020B0604020202020204" pitchFamily="34" charset="0"/>
                <a:cs typeface="Aparajita" panose="020B0604020202020204" pitchFamily="34" charset="0"/>
              </a:rPr>
              <a:t>who are </a:t>
            </a:r>
            <a:r>
              <a:rPr lang="en-US" sz="2400" dirty="0">
                <a:solidFill>
                  <a:srgbClr val="C00000"/>
                </a:solidFill>
                <a:latin typeface="Aparajita" panose="020B0604020202020204" pitchFamily="34" charset="0"/>
                <a:cs typeface="Aparajita" panose="020B0604020202020204" pitchFamily="34" charset="0"/>
              </a:rPr>
              <a:t>at increased risk </a:t>
            </a:r>
            <a:r>
              <a:rPr lang="en-US" sz="2400" dirty="0">
                <a:solidFill>
                  <a:schemeClr val="tx1"/>
                </a:solidFill>
                <a:latin typeface="Aparajita" panose="020B0604020202020204" pitchFamily="34" charset="0"/>
                <a:cs typeface="Aparajita" panose="020B0604020202020204" pitchFamily="34" charset="0"/>
              </a:rPr>
              <a:t>for prostate cancer who </a:t>
            </a:r>
            <a:r>
              <a:rPr lang="en-US" sz="2400" dirty="0" smtClean="0">
                <a:solidFill>
                  <a:schemeClr val="tx1"/>
                </a:solidFill>
                <a:latin typeface="Aparajita" panose="020B0604020202020204" pitchFamily="34" charset="0"/>
                <a:cs typeface="Aparajita" panose="020B0604020202020204" pitchFamily="34" charset="0"/>
              </a:rPr>
              <a:t>choose prostate </a:t>
            </a:r>
            <a:r>
              <a:rPr lang="en-US" sz="2400" dirty="0">
                <a:solidFill>
                  <a:schemeClr val="tx1"/>
                </a:solidFill>
                <a:latin typeface="Aparajita" panose="020B0604020202020204" pitchFamily="34" charset="0"/>
                <a:cs typeface="Aparajita" panose="020B0604020202020204" pitchFamily="34" charset="0"/>
              </a:rPr>
              <a:t>monitoring, perform digital rectal </a:t>
            </a:r>
            <a:r>
              <a:rPr lang="en-US" sz="2400" dirty="0" smtClean="0">
                <a:solidFill>
                  <a:schemeClr val="tx1"/>
                </a:solidFill>
                <a:latin typeface="Aparajita" panose="020B0604020202020204" pitchFamily="34" charset="0"/>
                <a:cs typeface="Aparajita" panose="020B0604020202020204" pitchFamily="34" charset="0"/>
              </a:rPr>
              <a:t>examination and </a:t>
            </a:r>
            <a:r>
              <a:rPr lang="en-US" sz="2400" dirty="0">
                <a:solidFill>
                  <a:schemeClr val="tx1"/>
                </a:solidFill>
                <a:latin typeface="Aparajita" panose="020B0604020202020204" pitchFamily="34" charset="0"/>
                <a:cs typeface="Aparajita" panose="020B0604020202020204" pitchFamily="34" charset="0"/>
              </a:rPr>
              <a:t>check PSA level before initiating treatment; </a:t>
            </a:r>
            <a:r>
              <a:rPr lang="en-US" sz="2400" dirty="0" smtClean="0">
                <a:solidFill>
                  <a:schemeClr val="tx1"/>
                </a:solidFill>
                <a:latin typeface="Aparajita" panose="020B0604020202020204" pitchFamily="34" charset="0"/>
                <a:cs typeface="Aparajita" panose="020B0604020202020204" pitchFamily="34" charset="0"/>
              </a:rPr>
              <a:t>check PSA </a:t>
            </a:r>
            <a:r>
              <a:rPr lang="en-US" sz="2400" dirty="0">
                <a:solidFill>
                  <a:schemeClr val="tx1"/>
                </a:solidFill>
                <a:latin typeface="Aparajita" panose="020B0604020202020204" pitchFamily="34" charset="0"/>
                <a:cs typeface="Aparajita" panose="020B0604020202020204" pitchFamily="34" charset="0"/>
              </a:rPr>
              <a:t>and perform digital rectal examination </a:t>
            </a:r>
            <a:r>
              <a:rPr lang="en-US" sz="2400" dirty="0">
                <a:solidFill>
                  <a:srgbClr val="C00000"/>
                </a:solidFill>
                <a:latin typeface="Aparajita" panose="020B0604020202020204" pitchFamily="34" charset="0"/>
                <a:cs typeface="Aparajita" panose="020B0604020202020204" pitchFamily="34" charset="0"/>
              </a:rPr>
              <a:t>3–12 </a:t>
            </a:r>
            <a:r>
              <a:rPr lang="en-US" sz="2400" dirty="0" err="1">
                <a:solidFill>
                  <a:srgbClr val="C00000"/>
                </a:solidFill>
                <a:latin typeface="Aparajita" panose="020B0604020202020204" pitchFamily="34" charset="0"/>
                <a:cs typeface="Aparajita" panose="020B0604020202020204" pitchFamily="34" charset="0"/>
              </a:rPr>
              <a:t>mo</a:t>
            </a:r>
            <a:r>
              <a:rPr lang="en-US" sz="2400" dirty="0">
                <a:solidFill>
                  <a:srgbClr val="C00000"/>
                </a:solidFill>
                <a:latin typeface="Aparajita" panose="020B0604020202020204" pitchFamily="34" charset="0"/>
                <a:cs typeface="Aparajita" panose="020B0604020202020204" pitchFamily="34" charset="0"/>
              </a:rPr>
              <a:t> </a:t>
            </a:r>
            <a:r>
              <a:rPr lang="en-US" sz="2400" dirty="0" smtClean="0">
                <a:solidFill>
                  <a:schemeClr val="tx1"/>
                </a:solidFill>
                <a:latin typeface="Aparajita" panose="020B0604020202020204" pitchFamily="34" charset="0"/>
                <a:cs typeface="Aparajita" panose="020B0604020202020204" pitchFamily="34" charset="0"/>
              </a:rPr>
              <a:t>after initiating </a:t>
            </a:r>
            <a:r>
              <a:rPr lang="en-US" sz="2400" dirty="0">
                <a:solidFill>
                  <a:schemeClr val="tx1"/>
                </a:solidFill>
                <a:latin typeface="Aparajita" panose="020B0604020202020204" pitchFamily="34" charset="0"/>
                <a:cs typeface="Aparajita" panose="020B0604020202020204" pitchFamily="34" charset="0"/>
              </a:rPr>
              <a:t>T treatment, and then in accordance </a:t>
            </a:r>
            <a:r>
              <a:rPr lang="en-US" sz="2400" dirty="0" smtClean="0">
                <a:solidFill>
                  <a:schemeClr val="tx1"/>
                </a:solidFill>
                <a:latin typeface="Aparajita" panose="020B0604020202020204" pitchFamily="34" charset="0"/>
                <a:cs typeface="Aparajita" panose="020B0604020202020204" pitchFamily="34" charset="0"/>
              </a:rPr>
              <a:t>with guidelines </a:t>
            </a:r>
            <a:r>
              <a:rPr lang="en-US" sz="2400" dirty="0">
                <a:solidFill>
                  <a:schemeClr val="tx1"/>
                </a:solidFill>
                <a:latin typeface="Aparajita" panose="020B0604020202020204" pitchFamily="34" charset="0"/>
                <a:cs typeface="Aparajita" panose="020B0604020202020204" pitchFamily="34" charset="0"/>
              </a:rPr>
              <a:t>for prostate cancer screening depending </a:t>
            </a:r>
            <a:r>
              <a:rPr lang="en-US" sz="2400" dirty="0" smtClean="0">
                <a:solidFill>
                  <a:schemeClr val="tx1"/>
                </a:solidFill>
                <a:latin typeface="Aparajita" panose="020B0604020202020204" pitchFamily="34" charset="0"/>
                <a:cs typeface="Aparajita" panose="020B0604020202020204" pitchFamily="34" charset="0"/>
              </a:rPr>
              <a:t>on the </a:t>
            </a:r>
            <a:r>
              <a:rPr lang="en-US" sz="2400" dirty="0">
                <a:solidFill>
                  <a:schemeClr val="tx1"/>
                </a:solidFill>
                <a:latin typeface="Aparajita" panose="020B0604020202020204" pitchFamily="34" charset="0"/>
                <a:cs typeface="Aparajita" panose="020B0604020202020204" pitchFamily="34" charset="0"/>
              </a:rPr>
              <a:t>age and race of the </a:t>
            </a:r>
            <a:r>
              <a:rPr lang="en-US" sz="2400" dirty="0" smtClean="0">
                <a:solidFill>
                  <a:schemeClr val="tx1"/>
                </a:solidFill>
                <a:latin typeface="Aparajita" panose="020B0604020202020204" pitchFamily="34" charset="0"/>
                <a:cs typeface="Aparajita" panose="020B0604020202020204" pitchFamily="34" charset="0"/>
              </a:rPr>
              <a:t>patient.</a:t>
            </a:r>
          </a:p>
          <a:p>
            <a:pPr marL="342900" indent="-342900">
              <a:buFont typeface="Wingdings" panose="05000000000000000000" pitchFamily="2" charset="2"/>
              <a:buChar char="§"/>
            </a:pPr>
            <a:r>
              <a:rPr lang="en-US" sz="2400" dirty="0" smtClean="0">
                <a:solidFill>
                  <a:schemeClr val="tx1"/>
                </a:solidFill>
                <a:latin typeface="Aparajita" panose="020B0604020202020204" pitchFamily="34" charset="0"/>
                <a:cs typeface="Aparajita" panose="020B0604020202020204" pitchFamily="34" charset="0"/>
              </a:rPr>
              <a:t> Obtain </a:t>
            </a:r>
            <a:r>
              <a:rPr lang="en-US" sz="2400" dirty="0">
                <a:solidFill>
                  <a:schemeClr val="tx1"/>
                </a:solidFill>
                <a:latin typeface="Aparajita" panose="020B0604020202020204" pitchFamily="34" charset="0"/>
                <a:cs typeface="Aparajita" panose="020B0604020202020204" pitchFamily="34" charset="0"/>
              </a:rPr>
              <a:t>urological consultation if there is:</a:t>
            </a:r>
          </a:p>
          <a:p>
            <a:r>
              <a:rPr lang="en-US" sz="2400" dirty="0">
                <a:solidFill>
                  <a:schemeClr val="tx1"/>
                </a:solidFill>
                <a:latin typeface="Aparajita" panose="020B0604020202020204" pitchFamily="34" charset="0"/>
                <a:cs typeface="Aparajita" panose="020B0604020202020204" pitchFamily="34" charset="0"/>
              </a:rPr>
              <a:t>An increase in serum PSA concentration.1.4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within </a:t>
            </a:r>
            <a:r>
              <a:rPr lang="en-US" sz="2400" dirty="0" smtClean="0">
                <a:solidFill>
                  <a:schemeClr val="tx1"/>
                </a:solidFill>
                <a:latin typeface="Aparajita" panose="020B0604020202020204" pitchFamily="34" charset="0"/>
                <a:cs typeface="Aparajita" panose="020B0604020202020204" pitchFamily="34" charset="0"/>
              </a:rPr>
              <a:t>12 </a:t>
            </a:r>
            <a:r>
              <a:rPr lang="en-US" sz="2400" dirty="0" err="1" smtClean="0">
                <a:solidFill>
                  <a:schemeClr val="tx1"/>
                </a:solidFill>
                <a:latin typeface="Aparajita" panose="020B0604020202020204" pitchFamily="34" charset="0"/>
                <a:cs typeface="Aparajita" panose="020B0604020202020204" pitchFamily="34" charset="0"/>
              </a:rPr>
              <a:t>mo</a:t>
            </a:r>
            <a:r>
              <a:rPr lang="en-US" sz="2400" dirty="0" smtClean="0">
                <a:solidFill>
                  <a:schemeClr val="tx1"/>
                </a:solidFill>
                <a:latin typeface="Aparajita" panose="020B0604020202020204" pitchFamily="34" charset="0"/>
                <a:cs typeface="Aparajita" panose="020B0604020202020204" pitchFamily="34" charset="0"/>
              </a:rPr>
              <a:t> </a:t>
            </a:r>
            <a:r>
              <a:rPr lang="en-US" sz="2400" dirty="0">
                <a:solidFill>
                  <a:schemeClr val="tx1"/>
                </a:solidFill>
                <a:latin typeface="Aparajita" panose="020B0604020202020204" pitchFamily="34" charset="0"/>
                <a:cs typeface="Aparajita" panose="020B0604020202020204" pitchFamily="34" charset="0"/>
              </a:rPr>
              <a:t>of initiating T </a:t>
            </a:r>
            <a:r>
              <a:rPr lang="en-US" sz="2400" dirty="0" smtClean="0">
                <a:solidFill>
                  <a:schemeClr val="tx1"/>
                </a:solidFill>
                <a:latin typeface="Aparajita" panose="020B0604020202020204" pitchFamily="34" charset="0"/>
                <a:cs typeface="Aparajita" panose="020B0604020202020204" pitchFamily="34" charset="0"/>
              </a:rPr>
              <a:t>treatment A </a:t>
            </a:r>
            <a:r>
              <a:rPr lang="en-US" sz="2400" dirty="0">
                <a:solidFill>
                  <a:schemeClr val="tx1"/>
                </a:solidFill>
                <a:latin typeface="Aparajita" panose="020B0604020202020204" pitchFamily="34" charset="0"/>
                <a:cs typeface="Aparajita" panose="020B0604020202020204" pitchFamily="34" charset="0"/>
              </a:rPr>
              <a:t>confirmed PSA </a:t>
            </a:r>
            <a:r>
              <a:rPr lang="en-US" sz="2400" dirty="0" smtClean="0">
                <a:solidFill>
                  <a:schemeClr val="tx1"/>
                </a:solidFill>
                <a:latin typeface="Aparajita" panose="020B0604020202020204" pitchFamily="34" charset="0"/>
                <a:cs typeface="Aparajita" panose="020B0604020202020204" pitchFamily="34" charset="0"/>
              </a:rPr>
              <a:t>&gt; </a:t>
            </a:r>
            <a:r>
              <a:rPr lang="en-US" sz="2400" dirty="0">
                <a:solidFill>
                  <a:schemeClr val="tx1"/>
                </a:solidFill>
                <a:latin typeface="Aparajita" panose="020B0604020202020204" pitchFamily="34" charset="0"/>
                <a:cs typeface="Aparajita" panose="020B0604020202020204" pitchFamily="34" charset="0"/>
              </a:rPr>
              <a:t>4 </a:t>
            </a:r>
            <a:r>
              <a:rPr lang="en-US" sz="2400" dirty="0" err="1">
                <a:solidFill>
                  <a:schemeClr val="tx1"/>
                </a:solidFill>
                <a:latin typeface="Aparajita" panose="020B0604020202020204" pitchFamily="34" charset="0"/>
                <a:cs typeface="Aparajita" panose="020B0604020202020204" pitchFamily="34" charset="0"/>
              </a:rPr>
              <a:t>ng</a:t>
            </a:r>
            <a:r>
              <a:rPr lang="en-US" sz="2400" dirty="0">
                <a:solidFill>
                  <a:schemeClr val="tx1"/>
                </a:solidFill>
                <a:latin typeface="Aparajita" panose="020B0604020202020204" pitchFamily="34" charset="0"/>
                <a:cs typeface="Aparajita" panose="020B0604020202020204" pitchFamily="34" charset="0"/>
              </a:rPr>
              <a:t>/mL at any </a:t>
            </a:r>
            <a:r>
              <a:rPr lang="en-US" sz="2400" dirty="0" smtClean="0">
                <a:solidFill>
                  <a:schemeClr val="tx1"/>
                </a:solidFill>
                <a:latin typeface="Aparajita" panose="020B0604020202020204" pitchFamily="34" charset="0"/>
                <a:cs typeface="Aparajita" panose="020B0604020202020204" pitchFamily="34" charset="0"/>
              </a:rPr>
              <a:t>time Detection </a:t>
            </a:r>
            <a:r>
              <a:rPr lang="en-US" sz="2400" dirty="0">
                <a:solidFill>
                  <a:schemeClr val="tx1"/>
                </a:solidFill>
                <a:latin typeface="Aparajita" panose="020B0604020202020204" pitchFamily="34" charset="0"/>
                <a:cs typeface="Aparajita" panose="020B0604020202020204" pitchFamily="34" charset="0"/>
              </a:rPr>
              <a:t>of a prostatic abnormality on </a:t>
            </a:r>
            <a:r>
              <a:rPr lang="en-US" sz="2400" dirty="0" smtClean="0">
                <a:solidFill>
                  <a:schemeClr val="tx1"/>
                </a:solidFill>
                <a:latin typeface="Aparajita" panose="020B0604020202020204" pitchFamily="34" charset="0"/>
                <a:cs typeface="Aparajita" panose="020B0604020202020204" pitchFamily="34" charset="0"/>
              </a:rPr>
              <a:t>DRE Substantial </a:t>
            </a:r>
            <a:r>
              <a:rPr lang="en-US" sz="2400" dirty="0">
                <a:solidFill>
                  <a:schemeClr val="tx1"/>
                </a:solidFill>
                <a:latin typeface="Aparajita" panose="020B0604020202020204" pitchFamily="34" charset="0"/>
                <a:cs typeface="Aparajita" panose="020B0604020202020204" pitchFamily="34" charset="0"/>
              </a:rPr>
              <a:t>worsening of </a:t>
            </a:r>
            <a:r>
              <a:rPr lang="en-US" sz="2400" dirty="0" smtClean="0">
                <a:solidFill>
                  <a:schemeClr val="tx1"/>
                </a:solidFill>
                <a:latin typeface="Aparajita" panose="020B0604020202020204" pitchFamily="34" charset="0"/>
                <a:cs typeface="Aparajita" panose="020B0604020202020204" pitchFamily="34" charset="0"/>
              </a:rPr>
              <a:t>LUTS</a:t>
            </a:r>
          </a:p>
          <a:p>
            <a:pPr marL="342900" indent="-342900">
              <a:buFont typeface="Wingdings" panose="05000000000000000000" pitchFamily="2" charset="2"/>
              <a:buChar char="§"/>
            </a:pPr>
            <a:r>
              <a:rPr lang="en-US" sz="2400" dirty="0">
                <a:solidFill>
                  <a:schemeClr val="tx1"/>
                </a:solidFill>
                <a:latin typeface="Aparajita" panose="020B0604020202020204" pitchFamily="34" charset="0"/>
                <a:cs typeface="Aparajita" panose="020B0604020202020204" pitchFamily="34" charset="0"/>
              </a:rPr>
              <a:t>Evaluate formulation-specific adverse effects at each </a:t>
            </a:r>
            <a:r>
              <a:rPr lang="en-US" sz="2400" dirty="0" smtClean="0">
                <a:solidFill>
                  <a:schemeClr val="tx1"/>
                </a:solidFill>
                <a:latin typeface="Aparajita" panose="020B0604020202020204" pitchFamily="34" charset="0"/>
                <a:cs typeface="Aparajita" panose="020B0604020202020204" pitchFamily="34" charset="0"/>
              </a:rPr>
              <a:t>visit.</a:t>
            </a:r>
            <a:endParaRPr lang="en-US" sz="2400" dirty="0">
              <a:solidFill>
                <a:schemeClr val="tx1"/>
              </a:solidFill>
              <a:latin typeface="Aparajita" panose="020B0604020202020204" pitchFamily="34" charset="0"/>
              <a:cs typeface="Aparajita" panose="020B0604020202020204" pitchFamily="34" charset="0"/>
            </a:endParaRPr>
          </a:p>
          <a:p>
            <a:endParaRPr lang="en-US" sz="2400"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599180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671808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4203" y="0"/>
            <a:ext cx="4023360" cy="590844"/>
          </a:xfrm>
        </p:spPr>
        <p:txBody>
          <a:bodyPr>
            <a:normAutofit fontScale="90000"/>
          </a:bodyPr>
          <a:lstStyle/>
          <a:p>
            <a:r>
              <a:rPr lang="en-US" b="1" i="1" u="sng" dirty="0" smtClean="0">
                <a:solidFill>
                  <a:srgbClr val="FFC000"/>
                </a:solidFill>
                <a:latin typeface="Aparajita" panose="020B0604020202020204" pitchFamily="34" charset="0"/>
                <a:cs typeface="Aparajita" panose="020B0604020202020204" pitchFamily="34" charset="0"/>
              </a:rPr>
              <a:t>Evidence</a:t>
            </a:r>
            <a:endParaRPr lang="en-US" b="1" i="1" u="sng" dirty="0">
              <a:solidFill>
                <a:srgbClr val="FFC000"/>
              </a:solidFill>
              <a:latin typeface="Aparajita" panose="020B0604020202020204" pitchFamily="34" charset="0"/>
              <a:cs typeface="Aparajita" panose="020B0604020202020204" pitchFamily="34" charset="0"/>
            </a:endParaRPr>
          </a:p>
        </p:txBody>
      </p:sp>
      <p:sp>
        <p:nvSpPr>
          <p:cNvPr id="3" name="Content Placeholder 2"/>
          <p:cNvSpPr>
            <a:spLocks noGrp="1"/>
          </p:cNvSpPr>
          <p:nvPr>
            <p:ph idx="1"/>
          </p:nvPr>
        </p:nvSpPr>
        <p:spPr>
          <a:xfrm>
            <a:off x="475957" y="717452"/>
            <a:ext cx="11439378" cy="6140547"/>
          </a:xfrm>
        </p:spPr>
        <p:txBody>
          <a:bodyPr>
            <a:normAutofit fontScale="70000" lnSpcReduction="20000"/>
          </a:bodyPr>
          <a:lstStyle/>
          <a:p>
            <a:pPr algn="just"/>
            <a:r>
              <a:rPr lang="en-US" sz="4100" dirty="0" smtClean="0">
                <a:solidFill>
                  <a:schemeClr val="bg1"/>
                </a:solidFill>
                <a:latin typeface="Aparajita" panose="020B0604020202020204" pitchFamily="34" charset="0"/>
                <a:cs typeface="Aparajita" panose="020B0604020202020204" pitchFamily="34" charset="0"/>
              </a:rPr>
              <a:t>Serum T concentrations vary significantly as a result of diurnal, circadian, and </a:t>
            </a:r>
            <a:r>
              <a:rPr lang="en-US" sz="4100" dirty="0" err="1" smtClean="0">
                <a:solidFill>
                  <a:schemeClr val="bg1"/>
                </a:solidFill>
                <a:latin typeface="Aparajita" panose="020B0604020202020204" pitchFamily="34" charset="0"/>
                <a:cs typeface="Aparajita" panose="020B0604020202020204" pitchFamily="34" charset="0"/>
              </a:rPr>
              <a:t>circannual</a:t>
            </a:r>
            <a:r>
              <a:rPr lang="en-US" sz="4100" dirty="0" smtClean="0">
                <a:solidFill>
                  <a:schemeClr val="bg1"/>
                </a:solidFill>
                <a:latin typeface="Aparajita" panose="020B0604020202020204" pitchFamily="34" charset="0"/>
                <a:cs typeface="Aparajita" panose="020B0604020202020204" pitchFamily="34" charset="0"/>
              </a:rPr>
              <a:t> </a:t>
            </a:r>
            <a:r>
              <a:rPr lang="en-US" sz="4100" dirty="0" err="1" smtClean="0">
                <a:solidFill>
                  <a:schemeClr val="bg1"/>
                </a:solidFill>
                <a:latin typeface="Aparajita" panose="020B0604020202020204" pitchFamily="34" charset="0"/>
                <a:cs typeface="Aparajita" panose="020B0604020202020204" pitchFamily="34" charset="0"/>
              </a:rPr>
              <a:t>rhythms,episodic</a:t>
            </a:r>
            <a:r>
              <a:rPr lang="en-US" sz="4100" dirty="0" smtClean="0">
                <a:solidFill>
                  <a:schemeClr val="bg1"/>
                </a:solidFill>
                <a:latin typeface="Aparajita" panose="020B0604020202020204" pitchFamily="34" charset="0"/>
                <a:cs typeface="Aparajita" panose="020B0604020202020204" pitchFamily="34" charset="0"/>
              </a:rPr>
              <a:t> secretion, and assay variations.</a:t>
            </a:r>
            <a:r>
              <a:rPr lang="en-US" sz="4000" dirty="0" smtClean="0"/>
              <a:t> </a:t>
            </a:r>
            <a:r>
              <a:rPr lang="en-US" sz="4000" dirty="0" smtClean="0">
                <a:solidFill>
                  <a:schemeClr val="bg1"/>
                </a:solidFill>
                <a:latin typeface="Aparajita" panose="020B0604020202020204" pitchFamily="34" charset="0"/>
                <a:cs typeface="Aparajita" panose="020B0604020202020204" pitchFamily="34" charset="0"/>
              </a:rPr>
              <a:t>It is important to confirm low T concentrations, because 30% of men with an initial T concentration in the </a:t>
            </a:r>
            <a:r>
              <a:rPr lang="en-US" sz="4000" dirty="0" err="1" smtClean="0">
                <a:solidFill>
                  <a:schemeClr val="bg1"/>
                </a:solidFill>
                <a:latin typeface="Aparajita" panose="020B0604020202020204" pitchFamily="34" charset="0"/>
                <a:cs typeface="Aparajita" panose="020B0604020202020204" pitchFamily="34" charset="0"/>
              </a:rPr>
              <a:t>hypogonadal</a:t>
            </a:r>
            <a:r>
              <a:rPr lang="en-US" sz="4000" dirty="0" smtClean="0">
                <a:solidFill>
                  <a:schemeClr val="bg1"/>
                </a:solidFill>
                <a:latin typeface="Aparajita" panose="020B0604020202020204" pitchFamily="34" charset="0"/>
                <a:cs typeface="Aparajita" panose="020B0604020202020204" pitchFamily="34" charset="0"/>
              </a:rPr>
              <a:t> range have a normal T concentration on repeat measurement.</a:t>
            </a:r>
            <a:endParaRPr lang="en-US" sz="4100" dirty="0" smtClean="0">
              <a:solidFill>
                <a:schemeClr val="bg1"/>
              </a:solidFill>
              <a:latin typeface="Aparajita" panose="020B0604020202020204" pitchFamily="34" charset="0"/>
              <a:cs typeface="Aparajita" panose="020B0604020202020204" pitchFamily="34" charset="0"/>
            </a:endParaRPr>
          </a:p>
          <a:p>
            <a:pPr marL="0" indent="0" algn="just">
              <a:buNone/>
            </a:pPr>
            <a:r>
              <a:rPr lang="en-US" sz="3200" b="1"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Clin</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Endocrinol</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Oxf</a:t>
            </a:r>
            <a:r>
              <a:rPr lang="en-US" sz="2900" b="1" i="1" u="sng" dirty="0" smtClean="0">
                <a:solidFill>
                  <a:schemeClr val="bg1"/>
                </a:solidFill>
                <a:latin typeface="Aparajita" panose="020B0604020202020204" pitchFamily="34" charset="0"/>
                <a:cs typeface="Aparajita" panose="020B0604020202020204" pitchFamily="34" charset="0"/>
              </a:rPr>
              <a:t>). 2007;67(6):853–862.</a:t>
            </a:r>
          </a:p>
          <a:p>
            <a:r>
              <a:rPr lang="fr-FR" sz="4100" dirty="0" err="1" smtClean="0">
                <a:solidFill>
                  <a:schemeClr val="bg1"/>
                </a:solidFill>
                <a:latin typeface="Aparajita" panose="020B0604020202020204" pitchFamily="34" charset="0"/>
                <a:cs typeface="Aparajita" panose="020B0604020202020204" pitchFamily="34" charset="0"/>
              </a:rPr>
              <a:t>Serum</a:t>
            </a:r>
            <a:r>
              <a:rPr lang="fr-FR" sz="4100" dirty="0" smtClean="0">
                <a:solidFill>
                  <a:schemeClr val="bg1"/>
                </a:solidFill>
                <a:latin typeface="Aparajita" panose="020B0604020202020204" pitchFamily="34" charset="0"/>
                <a:cs typeface="Aparajita" panose="020B0604020202020204" pitchFamily="34" charset="0"/>
              </a:rPr>
              <a:t> </a:t>
            </a:r>
            <a:r>
              <a:rPr lang="fr-FR" sz="4100" dirty="0">
                <a:solidFill>
                  <a:schemeClr val="bg1"/>
                </a:solidFill>
                <a:latin typeface="Aparajita" panose="020B0604020202020204" pitchFamily="34" charset="0"/>
                <a:cs typeface="Aparajita" panose="020B0604020202020204" pitchFamily="34" charset="0"/>
              </a:rPr>
              <a:t>T concentrations </a:t>
            </a:r>
            <a:r>
              <a:rPr lang="fr-FR" sz="4100" dirty="0" err="1">
                <a:solidFill>
                  <a:schemeClr val="bg1"/>
                </a:solidFill>
                <a:latin typeface="Aparajita" panose="020B0604020202020204" pitchFamily="34" charset="0"/>
                <a:cs typeface="Aparajita" panose="020B0604020202020204" pitchFamily="34" charset="0"/>
              </a:rPr>
              <a:t>exhibit</a:t>
            </a:r>
            <a:r>
              <a:rPr lang="fr-FR" sz="4100" dirty="0">
                <a:solidFill>
                  <a:schemeClr val="bg1"/>
                </a:solidFill>
                <a:latin typeface="Aparajita" panose="020B0604020202020204" pitchFamily="34" charset="0"/>
                <a:cs typeface="Aparajita" panose="020B0604020202020204" pitchFamily="34" charset="0"/>
              </a:rPr>
              <a:t> a diurnal </a:t>
            </a:r>
            <a:r>
              <a:rPr lang="fr-FR" sz="4100" dirty="0" smtClean="0">
                <a:solidFill>
                  <a:schemeClr val="bg1"/>
                </a:solidFill>
                <a:latin typeface="Aparajita" panose="020B0604020202020204" pitchFamily="34" charset="0"/>
                <a:cs typeface="Aparajita" panose="020B0604020202020204" pitchFamily="34" charset="0"/>
              </a:rPr>
              <a:t>variation </a:t>
            </a:r>
            <a:r>
              <a:rPr lang="en-US" sz="4100" dirty="0" smtClean="0">
                <a:solidFill>
                  <a:schemeClr val="bg1"/>
                </a:solidFill>
                <a:latin typeface="Aparajita" panose="020B0604020202020204" pitchFamily="34" charset="0"/>
                <a:cs typeface="Aparajita" panose="020B0604020202020204" pitchFamily="34" charset="0"/>
              </a:rPr>
              <a:t>with </a:t>
            </a:r>
            <a:r>
              <a:rPr lang="en-US" sz="4100" dirty="0">
                <a:solidFill>
                  <a:schemeClr val="bg1"/>
                </a:solidFill>
                <a:latin typeface="Aparajita" panose="020B0604020202020204" pitchFamily="34" charset="0"/>
                <a:cs typeface="Aparajita" panose="020B0604020202020204" pitchFamily="34" charset="0"/>
              </a:rPr>
              <a:t>peak values in the morning; aging reduces </a:t>
            </a:r>
            <a:r>
              <a:rPr lang="en-US" sz="4100" dirty="0" smtClean="0">
                <a:solidFill>
                  <a:schemeClr val="bg1"/>
                </a:solidFill>
                <a:latin typeface="Aparajita" panose="020B0604020202020204" pitchFamily="34" charset="0"/>
                <a:cs typeface="Aparajita" panose="020B0604020202020204" pitchFamily="34" charset="0"/>
              </a:rPr>
              <a:t>the magnitude </a:t>
            </a:r>
            <a:r>
              <a:rPr lang="en-US" sz="4100" dirty="0">
                <a:solidFill>
                  <a:schemeClr val="bg1"/>
                </a:solidFill>
                <a:latin typeface="Aparajita" panose="020B0604020202020204" pitchFamily="34" charset="0"/>
                <a:cs typeface="Aparajita" panose="020B0604020202020204" pitchFamily="34" charset="0"/>
              </a:rPr>
              <a:t>of </a:t>
            </a:r>
            <a:r>
              <a:rPr lang="en-US" sz="4100" dirty="0" smtClean="0">
                <a:solidFill>
                  <a:schemeClr val="bg1"/>
                </a:solidFill>
                <a:latin typeface="Aparajita" panose="020B0604020202020204" pitchFamily="34" charset="0"/>
                <a:cs typeface="Aparajita" panose="020B0604020202020204" pitchFamily="34" charset="0"/>
              </a:rPr>
              <a:t>this diurnal variation</a:t>
            </a:r>
          </a:p>
          <a:p>
            <a:pPr marL="0" indent="0">
              <a:buNone/>
            </a:pPr>
            <a:r>
              <a:rPr lang="en-US" sz="2900"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Bremner</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WJ,et</a:t>
            </a:r>
            <a:r>
              <a:rPr lang="en-US" sz="2900" b="1" i="1" u="sng" dirty="0" smtClean="0">
                <a:solidFill>
                  <a:schemeClr val="bg1"/>
                </a:solidFill>
                <a:latin typeface="Aparajita" panose="020B0604020202020204" pitchFamily="34" charset="0"/>
                <a:cs typeface="Aparajita" panose="020B0604020202020204" pitchFamily="34" charset="0"/>
              </a:rPr>
              <a:t> al.</a:t>
            </a:r>
            <a:r>
              <a:rPr lang="en-US" sz="2900" b="1" i="1" u="sng" dirty="0">
                <a:solidFill>
                  <a:schemeClr val="bg1"/>
                </a:solidFill>
                <a:latin typeface="Aparajita" panose="020B0604020202020204" pitchFamily="34" charset="0"/>
                <a:cs typeface="Aparajita" panose="020B0604020202020204" pitchFamily="34" charset="0"/>
              </a:rPr>
              <a:t> J </a:t>
            </a:r>
            <a:r>
              <a:rPr lang="en-US" sz="2900" b="1" i="1" u="sng" dirty="0" err="1" smtClean="0">
                <a:solidFill>
                  <a:schemeClr val="bg1"/>
                </a:solidFill>
                <a:latin typeface="Aparajita" panose="020B0604020202020204" pitchFamily="34" charset="0"/>
                <a:cs typeface="Aparajita" panose="020B0604020202020204" pitchFamily="34" charset="0"/>
              </a:rPr>
              <a:t>ClinEndocrinol</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a:solidFill>
                  <a:schemeClr val="bg1"/>
                </a:solidFill>
                <a:latin typeface="Aparajita" panose="020B0604020202020204" pitchFamily="34" charset="0"/>
                <a:cs typeface="Aparajita" panose="020B0604020202020204" pitchFamily="34" charset="0"/>
              </a:rPr>
              <a:t>Metab</a:t>
            </a:r>
            <a:r>
              <a:rPr lang="en-US" sz="2900" b="1" i="1" u="sng" dirty="0">
                <a:solidFill>
                  <a:schemeClr val="bg1"/>
                </a:solidFill>
                <a:latin typeface="Aparajita" panose="020B0604020202020204" pitchFamily="34" charset="0"/>
                <a:cs typeface="Aparajita" panose="020B0604020202020204" pitchFamily="34" charset="0"/>
              </a:rPr>
              <a:t>. 1983;56(6):1278–1281.</a:t>
            </a:r>
            <a:endParaRPr lang="en-US" sz="2900" b="1" i="1" u="sng" dirty="0" smtClean="0">
              <a:solidFill>
                <a:schemeClr val="bg1"/>
              </a:solidFill>
              <a:latin typeface="Aparajita" panose="020B0604020202020204" pitchFamily="34" charset="0"/>
              <a:cs typeface="Aparajita" panose="020B0604020202020204" pitchFamily="34" charset="0"/>
            </a:endParaRPr>
          </a:p>
          <a:p>
            <a:pPr marL="0" indent="0">
              <a:buNone/>
            </a:pPr>
            <a:endParaRPr lang="en-US" sz="2900" b="1" dirty="0" smtClean="0">
              <a:solidFill>
                <a:schemeClr val="bg1"/>
              </a:solidFill>
              <a:latin typeface="Aparajita" panose="020B0604020202020204" pitchFamily="34" charset="0"/>
              <a:cs typeface="Aparajita" panose="020B0604020202020204" pitchFamily="34" charset="0"/>
            </a:endParaRPr>
          </a:p>
          <a:p>
            <a:r>
              <a:rPr lang="en-US" sz="4100" dirty="0" smtClean="0">
                <a:solidFill>
                  <a:schemeClr val="bg1"/>
                </a:solidFill>
                <a:latin typeface="Aparajita" panose="020B0604020202020204" pitchFamily="34" charset="0"/>
                <a:cs typeface="Aparajita" panose="020B0604020202020204" pitchFamily="34" charset="0"/>
              </a:rPr>
              <a:t>Despite this </a:t>
            </a:r>
            <a:r>
              <a:rPr lang="en-US" sz="4100" dirty="0">
                <a:solidFill>
                  <a:schemeClr val="bg1"/>
                </a:solidFill>
                <a:latin typeface="Aparajita" panose="020B0604020202020204" pitchFamily="34" charset="0"/>
                <a:cs typeface="Aparajita" panose="020B0604020202020204" pitchFamily="34" charset="0"/>
              </a:rPr>
              <a:t>attenuation of the diurnal rhythm in </a:t>
            </a:r>
            <a:r>
              <a:rPr lang="en-US" sz="4100" dirty="0" smtClean="0">
                <a:solidFill>
                  <a:schemeClr val="bg1"/>
                </a:solidFill>
                <a:latin typeface="Aparajita" panose="020B0604020202020204" pitchFamily="34" charset="0"/>
                <a:cs typeface="Aparajita" panose="020B0604020202020204" pitchFamily="34" charset="0"/>
              </a:rPr>
              <a:t>older men</a:t>
            </a:r>
            <a:r>
              <a:rPr lang="en-US" sz="4100" dirty="0">
                <a:solidFill>
                  <a:schemeClr val="bg1"/>
                </a:solidFill>
                <a:latin typeface="Aparajita" panose="020B0604020202020204" pitchFamily="34" charset="0"/>
                <a:cs typeface="Aparajita" panose="020B0604020202020204" pitchFamily="34" charset="0"/>
              </a:rPr>
              <a:t>, a substantial fraction of 65- to </a:t>
            </a:r>
            <a:r>
              <a:rPr lang="en-US" sz="4100" dirty="0" smtClean="0">
                <a:solidFill>
                  <a:schemeClr val="bg1"/>
                </a:solidFill>
                <a:latin typeface="Aparajita" panose="020B0604020202020204" pitchFamily="34" charset="0"/>
                <a:cs typeface="Aparajita" panose="020B0604020202020204" pitchFamily="34" charset="0"/>
              </a:rPr>
              <a:t>80-year-old men </a:t>
            </a:r>
            <a:r>
              <a:rPr lang="en-US" sz="4100" dirty="0">
                <a:solidFill>
                  <a:schemeClr val="bg1"/>
                </a:solidFill>
                <a:latin typeface="Aparajita" panose="020B0604020202020204" pitchFamily="34" charset="0"/>
                <a:cs typeface="Aparajita" panose="020B0604020202020204" pitchFamily="34" charset="0"/>
              </a:rPr>
              <a:t>who have low serum T concentrations in </a:t>
            </a:r>
            <a:r>
              <a:rPr lang="en-US" sz="4100" dirty="0" smtClean="0">
                <a:solidFill>
                  <a:schemeClr val="bg1"/>
                </a:solidFill>
                <a:latin typeface="Aparajita" panose="020B0604020202020204" pitchFamily="34" charset="0"/>
                <a:cs typeface="Aparajita" panose="020B0604020202020204" pitchFamily="34" charset="0"/>
              </a:rPr>
              <a:t>the afternoon </a:t>
            </a:r>
            <a:r>
              <a:rPr lang="en-US" sz="4100" dirty="0">
                <a:solidFill>
                  <a:schemeClr val="bg1"/>
                </a:solidFill>
                <a:latin typeface="Aparajita" panose="020B0604020202020204" pitchFamily="34" charset="0"/>
                <a:cs typeface="Aparajita" panose="020B0604020202020204" pitchFamily="34" charset="0"/>
              </a:rPr>
              <a:t>will have </a:t>
            </a:r>
            <a:r>
              <a:rPr lang="en-US" sz="4100" dirty="0" smtClean="0">
                <a:solidFill>
                  <a:schemeClr val="bg1"/>
                </a:solidFill>
                <a:latin typeface="Aparajita" panose="020B0604020202020204" pitchFamily="34" charset="0"/>
                <a:cs typeface="Aparajita" panose="020B0604020202020204" pitchFamily="34" charset="0"/>
              </a:rPr>
              <a:t>normal </a:t>
            </a:r>
            <a:r>
              <a:rPr lang="en-US" sz="4100" dirty="0">
                <a:solidFill>
                  <a:schemeClr val="bg1"/>
                </a:solidFill>
                <a:latin typeface="Aparajita" panose="020B0604020202020204" pitchFamily="34" charset="0"/>
                <a:cs typeface="Aparajita" panose="020B0604020202020204" pitchFamily="34" charset="0"/>
              </a:rPr>
              <a:t>T concentrations in </a:t>
            </a:r>
            <a:r>
              <a:rPr lang="en-US" sz="4100" dirty="0" smtClean="0">
                <a:solidFill>
                  <a:schemeClr val="bg1"/>
                </a:solidFill>
                <a:latin typeface="Aparajita" panose="020B0604020202020204" pitchFamily="34" charset="0"/>
                <a:cs typeface="Aparajita" panose="020B0604020202020204" pitchFamily="34" charset="0"/>
              </a:rPr>
              <a:t>the morning.</a:t>
            </a:r>
            <a:r>
              <a:rPr lang="en-US" sz="4100" dirty="0"/>
              <a:t> </a:t>
            </a:r>
            <a:endParaRPr lang="en-US" sz="4100" dirty="0" smtClean="0"/>
          </a:p>
          <a:p>
            <a:pPr marL="0" indent="0">
              <a:buNone/>
            </a:pPr>
            <a:r>
              <a:rPr lang="en-US" sz="2900" b="1" i="1"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Brambilla</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DJ,et</a:t>
            </a:r>
            <a:r>
              <a:rPr lang="en-US" sz="2900" b="1" i="1" u="sng" dirty="0" smtClean="0">
                <a:solidFill>
                  <a:schemeClr val="bg1"/>
                </a:solidFill>
                <a:latin typeface="Aparajita" panose="020B0604020202020204" pitchFamily="34" charset="0"/>
                <a:cs typeface="Aparajita" panose="020B0604020202020204" pitchFamily="34" charset="0"/>
              </a:rPr>
              <a:t> al.</a:t>
            </a:r>
            <a:r>
              <a:rPr lang="en-US" sz="2900" b="1" i="1" u="sng" dirty="0">
                <a:solidFill>
                  <a:schemeClr val="bg1"/>
                </a:solidFill>
                <a:latin typeface="Aparajita" panose="020B0604020202020204" pitchFamily="34" charset="0"/>
                <a:cs typeface="Aparajita" panose="020B0604020202020204" pitchFamily="34" charset="0"/>
              </a:rPr>
              <a:t> J </a:t>
            </a:r>
            <a:r>
              <a:rPr lang="en-US" sz="2900" b="1" i="1" u="sng" dirty="0" err="1">
                <a:solidFill>
                  <a:schemeClr val="bg1"/>
                </a:solidFill>
                <a:latin typeface="Aparajita" panose="020B0604020202020204" pitchFamily="34" charset="0"/>
                <a:cs typeface="Aparajita" panose="020B0604020202020204" pitchFamily="34" charset="0"/>
              </a:rPr>
              <a:t>Clin</a:t>
            </a:r>
            <a:r>
              <a:rPr lang="en-US" sz="2900" b="1" i="1" u="sng" dirty="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Endocrinol</a:t>
            </a:r>
            <a:r>
              <a:rPr lang="en-US" sz="2900" b="1" i="1" u="sng" dirty="0" smtClean="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Metab</a:t>
            </a:r>
            <a:r>
              <a:rPr lang="en-US" sz="2900" b="1" i="1" u="sng" dirty="0">
                <a:solidFill>
                  <a:schemeClr val="bg1"/>
                </a:solidFill>
                <a:latin typeface="Aparajita" panose="020B0604020202020204" pitchFamily="34" charset="0"/>
                <a:cs typeface="Aparajita" panose="020B0604020202020204" pitchFamily="34" charset="0"/>
              </a:rPr>
              <a:t>. 2009;94(3):907–913.</a:t>
            </a:r>
            <a:endParaRPr lang="en-US" sz="2900" b="1" i="1" u="sng" dirty="0" smtClean="0">
              <a:solidFill>
                <a:schemeClr val="bg1"/>
              </a:solidFill>
              <a:latin typeface="Aparajita" panose="020B0604020202020204" pitchFamily="34" charset="0"/>
              <a:cs typeface="Aparajita" panose="020B0604020202020204" pitchFamily="34" charset="0"/>
            </a:endParaRPr>
          </a:p>
          <a:p>
            <a:pPr marL="0" indent="0">
              <a:buNone/>
            </a:pPr>
            <a:endParaRPr lang="en-US" sz="3100" b="1" i="1" dirty="0" smtClean="0">
              <a:solidFill>
                <a:schemeClr val="bg1"/>
              </a:solidFill>
              <a:latin typeface="Aparajita" panose="020B0604020202020204" pitchFamily="34" charset="0"/>
              <a:cs typeface="Aparajita" panose="020B0604020202020204" pitchFamily="34" charset="0"/>
            </a:endParaRPr>
          </a:p>
          <a:p>
            <a:r>
              <a:rPr lang="en-US" sz="3600" dirty="0" smtClean="0"/>
              <a:t> </a:t>
            </a:r>
            <a:r>
              <a:rPr lang="en-US" sz="4100" dirty="0">
                <a:solidFill>
                  <a:schemeClr val="bg1"/>
                </a:solidFill>
                <a:latin typeface="Aparajita" panose="020B0604020202020204" pitchFamily="34" charset="0"/>
                <a:cs typeface="Aparajita" panose="020B0604020202020204" pitchFamily="34" charset="0"/>
              </a:rPr>
              <a:t>Glucose and food intake suppress </a:t>
            </a:r>
            <a:r>
              <a:rPr lang="en-US" sz="4100" dirty="0" smtClean="0">
                <a:solidFill>
                  <a:schemeClr val="bg1"/>
                </a:solidFill>
                <a:latin typeface="Aparajita" panose="020B0604020202020204" pitchFamily="34" charset="0"/>
                <a:cs typeface="Aparajita" panose="020B0604020202020204" pitchFamily="34" charset="0"/>
              </a:rPr>
              <a:t>T concentrations</a:t>
            </a:r>
          </a:p>
          <a:p>
            <a:pPr marL="0" indent="0">
              <a:buNone/>
            </a:pPr>
            <a:r>
              <a:rPr lang="en-US" sz="2900" dirty="0">
                <a:solidFill>
                  <a:schemeClr val="bg1"/>
                </a:solidFill>
                <a:latin typeface="Aparajita" panose="020B0604020202020204" pitchFamily="34" charset="0"/>
                <a:cs typeface="Aparajita" panose="020B0604020202020204" pitchFamily="34" charset="0"/>
              </a:rPr>
              <a:t> </a:t>
            </a:r>
            <a:r>
              <a:rPr lang="en-US" sz="2900" dirty="0" smtClean="0">
                <a:solidFill>
                  <a:schemeClr val="bg1"/>
                </a:solidFill>
                <a:latin typeface="Aparajita" panose="020B0604020202020204" pitchFamily="34" charset="0"/>
                <a:cs typeface="Aparajita" panose="020B0604020202020204" pitchFamily="34" charset="0"/>
              </a:rPr>
              <a:t>                                                                                                                 </a:t>
            </a:r>
            <a:r>
              <a:rPr lang="en-US" sz="2900" b="1" i="1" u="sng" dirty="0" smtClean="0">
                <a:solidFill>
                  <a:schemeClr val="bg1"/>
                </a:solidFill>
                <a:latin typeface="Aparajita" panose="020B0604020202020204" pitchFamily="34" charset="0"/>
                <a:cs typeface="Aparajita" panose="020B0604020202020204" pitchFamily="34" charset="0"/>
              </a:rPr>
              <a:t>Caronia </a:t>
            </a:r>
            <a:r>
              <a:rPr lang="en-US" sz="2900" b="1" i="1" u="sng" dirty="0" err="1" smtClean="0">
                <a:solidFill>
                  <a:schemeClr val="bg1"/>
                </a:solidFill>
                <a:latin typeface="Aparajita" panose="020B0604020202020204" pitchFamily="34" charset="0"/>
                <a:cs typeface="Aparajita" panose="020B0604020202020204" pitchFamily="34" charset="0"/>
              </a:rPr>
              <a:t>LM,et</a:t>
            </a:r>
            <a:r>
              <a:rPr lang="en-US" sz="2900" b="1" i="1" u="sng" dirty="0" smtClean="0">
                <a:solidFill>
                  <a:schemeClr val="bg1"/>
                </a:solidFill>
                <a:latin typeface="Aparajita" panose="020B0604020202020204" pitchFamily="34" charset="0"/>
                <a:cs typeface="Aparajita" panose="020B0604020202020204" pitchFamily="34" charset="0"/>
              </a:rPr>
              <a:t> al.</a:t>
            </a:r>
            <a:r>
              <a:rPr lang="en-US" sz="2900" b="1" i="1" u="sng" dirty="0">
                <a:solidFill>
                  <a:schemeClr val="bg1"/>
                </a:solidFill>
                <a:latin typeface="Aparajita" panose="020B0604020202020204" pitchFamily="34" charset="0"/>
                <a:cs typeface="Aparajita" panose="020B0604020202020204" pitchFamily="34" charset="0"/>
              </a:rPr>
              <a:t> </a:t>
            </a:r>
            <a:r>
              <a:rPr lang="en-US" sz="2900" b="1" i="1" u="sng" dirty="0" err="1">
                <a:solidFill>
                  <a:schemeClr val="bg1"/>
                </a:solidFill>
                <a:latin typeface="Aparajita" panose="020B0604020202020204" pitchFamily="34" charset="0"/>
                <a:cs typeface="Aparajita" panose="020B0604020202020204" pitchFamily="34" charset="0"/>
              </a:rPr>
              <a:t>Clin</a:t>
            </a:r>
            <a:r>
              <a:rPr lang="en-US" sz="2900" b="1" i="1" u="sng" dirty="0">
                <a:solidFill>
                  <a:schemeClr val="bg1"/>
                </a:solidFill>
                <a:latin typeface="Aparajita" panose="020B0604020202020204" pitchFamily="34" charset="0"/>
                <a:cs typeface="Aparajita" panose="020B0604020202020204" pitchFamily="34" charset="0"/>
              </a:rPr>
              <a:t> </a:t>
            </a:r>
            <a:r>
              <a:rPr lang="en-US" sz="2900" b="1" i="1" u="sng" dirty="0" err="1" smtClean="0">
                <a:solidFill>
                  <a:schemeClr val="bg1"/>
                </a:solidFill>
                <a:latin typeface="Aparajita" panose="020B0604020202020204" pitchFamily="34" charset="0"/>
                <a:cs typeface="Aparajita" panose="020B0604020202020204" pitchFamily="34" charset="0"/>
              </a:rPr>
              <a:t>Endocrinol</a:t>
            </a:r>
            <a:r>
              <a:rPr lang="en-US" sz="2900" b="1" i="1" u="sng" dirty="0" smtClean="0">
                <a:solidFill>
                  <a:schemeClr val="bg1"/>
                </a:solidFill>
                <a:latin typeface="Aparajita" panose="020B0604020202020204" pitchFamily="34" charset="0"/>
                <a:cs typeface="Aparajita" panose="020B0604020202020204" pitchFamily="34" charset="0"/>
              </a:rPr>
              <a:t>(</a:t>
            </a:r>
            <a:r>
              <a:rPr lang="en-US" sz="2900" b="1" i="1" u="sng" dirty="0" err="1" smtClean="0">
                <a:solidFill>
                  <a:schemeClr val="bg1"/>
                </a:solidFill>
                <a:latin typeface="Aparajita" panose="020B0604020202020204" pitchFamily="34" charset="0"/>
                <a:cs typeface="Aparajita" panose="020B0604020202020204" pitchFamily="34" charset="0"/>
              </a:rPr>
              <a:t>Oxf</a:t>
            </a:r>
            <a:r>
              <a:rPr lang="en-US" sz="2900" b="1" i="1" u="sng" dirty="0" smtClean="0">
                <a:solidFill>
                  <a:schemeClr val="bg1"/>
                </a:solidFill>
                <a:latin typeface="Aparajita" panose="020B0604020202020204" pitchFamily="34" charset="0"/>
                <a:cs typeface="Aparajita" panose="020B0604020202020204" pitchFamily="34" charset="0"/>
              </a:rPr>
              <a:t>)2013;78(2</a:t>
            </a:r>
            <a:r>
              <a:rPr lang="en-US" sz="2900" b="1" i="1" u="sng" dirty="0">
                <a:solidFill>
                  <a:schemeClr val="bg1"/>
                </a:solidFill>
                <a:latin typeface="Aparajita" panose="020B0604020202020204" pitchFamily="34" charset="0"/>
                <a:cs typeface="Aparajita" panose="020B0604020202020204" pitchFamily="34" charset="0"/>
              </a:rPr>
              <a:t>):291–296.</a:t>
            </a:r>
            <a:endParaRPr lang="en-US" sz="2900" b="1" i="1" u="sng" dirty="0" smtClean="0">
              <a:solidFill>
                <a:schemeClr val="bg1"/>
              </a:solidFill>
              <a:latin typeface="Aparajita" panose="020B0604020202020204" pitchFamily="34" charset="0"/>
              <a:cs typeface="Aparajita" panose="020B0604020202020204" pitchFamily="34" charset="0"/>
            </a:endParaRPr>
          </a:p>
          <a:p>
            <a:pPr marL="0" indent="0">
              <a:buNone/>
            </a:pPr>
            <a:endParaRPr lang="en-US" sz="3600" u="sng" dirty="0" smtClean="0">
              <a:solidFill>
                <a:schemeClr val="bg1"/>
              </a:solidFill>
              <a:latin typeface="Aparajita" panose="020B0604020202020204" pitchFamily="34" charset="0"/>
              <a:cs typeface="Aparajita" panose="020B0604020202020204" pitchFamily="34" charset="0"/>
            </a:endParaRPr>
          </a:p>
          <a:p>
            <a:pPr marL="0" indent="0">
              <a:buNone/>
            </a:pPr>
            <a:endParaRPr lang="fr-FR" sz="3200" dirty="0" smtClean="0">
              <a:solidFill>
                <a:schemeClr val="bg1"/>
              </a:solidFill>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2131054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077243" y="112541"/>
            <a:ext cx="5276556" cy="6064421"/>
          </a:xfrm>
          <a:prstGeom prst="rect">
            <a:avLst/>
          </a:prstGeom>
          <a:ln w="66675">
            <a:solidFill>
              <a:srgbClr val="92D050"/>
            </a:solidFill>
          </a:ln>
        </p:spPr>
      </p:pic>
      <p:pic>
        <p:nvPicPr>
          <p:cNvPr id="5" name="Picture 4"/>
          <p:cNvPicPr>
            <a:picLocks noChangeAspect="1"/>
          </p:cNvPicPr>
          <p:nvPr/>
        </p:nvPicPr>
        <p:blipFill>
          <a:blip r:embed="rId3"/>
          <a:stretch>
            <a:fillRect/>
          </a:stretch>
        </p:blipFill>
        <p:spPr>
          <a:xfrm>
            <a:off x="590843" y="112540"/>
            <a:ext cx="5050302" cy="6064422"/>
          </a:xfrm>
          <a:prstGeom prst="rect">
            <a:avLst/>
          </a:prstGeom>
          <a:ln w="73025">
            <a:solidFill>
              <a:schemeClr val="bg2">
                <a:lumMod val="75000"/>
              </a:schemeClr>
            </a:solidFill>
          </a:ln>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6" name="Rounded Rectangle 5"/>
          <p:cNvSpPr/>
          <p:nvPr/>
        </p:nvSpPr>
        <p:spPr>
          <a:xfrm>
            <a:off x="2447778" y="6311899"/>
            <a:ext cx="1716258" cy="42652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chemeClr val="tx1"/>
                </a:solidFill>
              </a:rPr>
              <a:t>2010</a:t>
            </a:r>
            <a:endParaRPr lang="en-US" sz="2800" i="1" dirty="0">
              <a:solidFill>
                <a:schemeClr val="tx1"/>
              </a:solidFill>
            </a:endParaRPr>
          </a:p>
        </p:txBody>
      </p:sp>
      <p:sp>
        <p:nvSpPr>
          <p:cNvPr id="7" name="Rounded Rectangle 6"/>
          <p:cNvSpPr/>
          <p:nvPr/>
        </p:nvSpPr>
        <p:spPr>
          <a:xfrm>
            <a:off x="7730782" y="6311899"/>
            <a:ext cx="1969477" cy="42652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smtClean="0">
                <a:solidFill>
                  <a:srgbClr val="C00000"/>
                </a:solidFill>
              </a:rPr>
              <a:t>2018</a:t>
            </a:r>
            <a:endParaRPr lang="en-US" sz="2800" i="1" dirty="0">
              <a:solidFill>
                <a:srgbClr val="C00000"/>
              </a:solidFill>
            </a:endParaRPr>
          </a:p>
        </p:txBody>
      </p:sp>
      <p:sp>
        <p:nvSpPr>
          <p:cNvPr id="8" name="Rounded Rectangle 7"/>
          <p:cNvSpPr/>
          <p:nvPr/>
        </p:nvSpPr>
        <p:spPr>
          <a:xfrm>
            <a:off x="6372665" y="2630658"/>
            <a:ext cx="2785403" cy="253219"/>
          </a:xfrm>
          <a:prstGeom prst="roundRect">
            <a:avLst/>
          </a:prstGeom>
          <a:solidFill>
            <a:srgbClr val="92D050">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372665" y="4628271"/>
            <a:ext cx="2785403" cy="225083"/>
          </a:xfrm>
          <a:prstGeom prst="roundRect">
            <a:avLst/>
          </a:prstGeom>
          <a:solidFill>
            <a:srgbClr val="92D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6203852" y="4979963"/>
            <a:ext cx="4867422" cy="490122"/>
          </a:xfrm>
          <a:prstGeom prst="roundRect">
            <a:avLst/>
          </a:prstGeom>
          <a:solidFill>
            <a:srgbClr val="92D05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0220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2352</TotalTime>
  <Words>4277</Words>
  <Application>Microsoft Office PowerPoint</Application>
  <PresentationFormat>Widescreen</PresentationFormat>
  <Paragraphs>227</Paragraphs>
  <Slides>71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71</vt:i4>
      </vt:variant>
    </vt:vector>
  </HeadingPairs>
  <TitlesOfParts>
    <vt:vector size="80" baseType="lpstr">
      <vt:lpstr>Aharoni</vt:lpstr>
      <vt:lpstr>Aparajita</vt:lpstr>
      <vt:lpstr>Arial</vt:lpstr>
      <vt:lpstr>Calibri</vt:lpstr>
      <vt:lpstr>Calibri Light</vt:lpstr>
      <vt:lpstr>Franklin Gothic Book</vt:lpstr>
      <vt:lpstr>MetaProNormal-Regular</vt:lpstr>
      <vt:lpstr>Wingdings</vt:lpstr>
      <vt:lpstr>Office Theme</vt:lpstr>
      <vt:lpstr>Testosterone Therapy in Men With Hypogonadism (Clinical Practice Guideline)</vt:lpstr>
      <vt:lpstr>  Agenda</vt:lpstr>
      <vt:lpstr>PowerPoint Presentation</vt:lpstr>
      <vt:lpstr>  Agenda</vt:lpstr>
      <vt:lpstr>PowerPoint Presentation</vt:lpstr>
      <vt:lpstr>PowerPoint Presentation</vt:lpstr>
      <vt:lpstr>PowerPoint Presentation</vt:lpstr>
      <vt:lpstr>Evidence</vt:lpstr>
      <vt:lpstr>PowerPoint Presentation</vt:lpstr>
      <vt:lpstr>PowerPoint Presentation</vt:lpstr>
      <vt:lpstr>PowerPoint Presentation</vt:lpstr>
      <vt:lpstr>PowerPoint Presentation</vt:lpstr>
      <vt:lpstr>Screening and case detection for hypogonadism</vt:lpstr>
      <vt:lpstr>Endogenous Testosterone and Mortality in Men: A Systematic Review and Meta-Analysis Andre B. Araujo, Julia M. Dixon, Elizabeth A. Suarez, M. Hassan Murad, Lin T. Guey, and Gary A. Wittert                                                                                                                                                                                                                       J Clin Endocrinol Metab, October 2011, 96(10):3007–3019</vt:lpstr>
      <vt:lpstr>Results:</vt:lpstr>
      <vt:lpstr>PowerPoint Presentation</vt:lpstr>
      <vt:lpstr>PowerPoint Presentation</vt:lpstr>
      <vt:lpstr>PowerPoint Presentation</vt:lpstr>
      <vt:lpstr>Distinguishing between primary or secondary hypogonadism</vt:lpstr>
      <vt:lpstr>PowerPoint Presentation</vt:lpstr>
      <vt:lpstr>  Agenda</vt:lpstr>
      <vt:lpstr>PowerPoint Presentation</vt:lpstr>
      <vt:lpstr>PowerPoint Presentation</vt:lpstr>
      <vt:lpstr>The efficacy and adverse events of testosterone replacement therapy in hypogonadal men: A systematic review and meta-analysis of randomized, placebo-controlled trials. Oscar J. Ponce, M.D.1, 2, 3*, Gabriela Spencer-Bonilla, M.Sc. 3, 4*, Neri Alvarez-Villalobos, M.D., M.Sc.3, 5, Valentina Serrano, M.D. M.Sc.3, 6, Naykky Singh-Ospina, M.D., M.Sc.7, Rene Rodriguez-Gutierrez, M.D., M.Sc.3, 5, Alejandro Salcido-Montenegro, M.D.5, Raed Benkhadra, M.D.1, Larry J. Prokop, MLS 1, 8, Shalender Bhasin, M.D.9, Juan P. Brito, M.D.3                                                                                                                                 The Journal of Clinical Endocrinology &amp; Metabolism;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Impact Of Testosterone Replacement Therapy On Myocardial Infarction, Stroke, And Death In Men With Low Testosterone Concentrations In An Integrated Healthcare System                          Jeffrey L Anderson MDa,b,et al.Am J cardiol. 2016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Effects of Graded Doses of Testosterone on Erythropoiesis in Healthy Young and Older Men </vt:lpstr>
      <vt:lpstr>PowerPoint Presentation</vt:lpstr>
      <vt:lpstr>PowerPoint Presentation</vt:lpstr>
      <vt:lpstr>PowerPoint Presentation</vt:lpstr>
      <vt:lpstr>HIV-infected men with weight loss</vt:lpstr>
      <vt:lpstr>Anabolic steroids for the treatment of weight loss in HIVinfected individuals (Review) Johns KKJ, Beddall MJ, Corrin RC. Cochrane Database Syst Rev. 2005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Testosterone Therapy in Men With Hypogonadism</dc:title>
  <dc:creator>User</dc:creator>
  <cp:lastModifiedBy>User</cp:lastModifiedBy>
  <cp:revision>207</cp:revision>
  <dcterms:created xsi:type="dcterms:W3CDTF">2018-04-13T02:53:26Z</dcterms:created>
  <dcterms:modified xsi:type="dcterms:W3CDTF">2018-04-16T01:53:06Z</dcterms:modified>
</cp:coreProperties>
</file>