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97" r:id="rId3"/>
    <p:sldId id="475" r:id="rId4"/>
    <p:sldId id="342" r:id="rId5"/>
    <p:sldId id="437" r:id="rId6"/>
    <p:sldId id="440" r:id="rId7"/>
    <p:sldId id="474" r:id="rId8"/>
    <p:sldId id="452" r:id="rId9"/>
    <p:sldId id="450" r:id="rId10"/>
    <p:sldId id="483" r:id="rId11"/>
    <p:sldId id="484" r:id="rId12"/>
    <p:sldId id="485" r:id="rId13"/>
    <p:sldId id="453" r:id="rId14"/>
    <p:sldId id="454" r:id="rId15"/>
    <p:sldId id="455" r:id="rId16"/>
    <p:sldId id="457" r:id="rId17"/>
    <p:sldId id="459" r:id="rId18"/>
    <p:sldId id="460" r:id="rId19"/>
    <p:sldId id="461" r:id="rId20"/>
    <p:sldId id="464" r:id="rId21"/>
    <p:sldId id="467" r:id="rId22"/>
    <p:sldId id="468" r:id="rId23"/>
    <p:sldId id="469" r:id="rId24"/>
    <p:sldId id="470" r:id="rId25"/>
    <p:sldId id="471" r:id="rId26"/>
    <p:sldId id="476" r:id="rId27"/>
    <p:sldId id="477" r:id="rId28"/>
    <p:sldId id="478" r:id="rId29"/>
    <p:sldId id="479" r:id="rId30"/>
    <p:sldId id="480" r:id="rId31"/>
    <p:sldId id="481" r:id="rId32"/>
    <p:sldId id="482" r:id="rId33"/>
    <p:sldId id="445" r:id="rId34"/>
    <p:sldId id="38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85D"/>
    <a:srgbClr val="5DB56E"/>
    <a:srgbClr val="AA1E8F"/>
    <a:srgbClr val="FF3300"/>
    <a:srgbClr val="B48900"/>
    <a:srgbClr val="7A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76" d="100"/>
          <a:sy n="76" d="100"/>
        </p:scale>
        <p:origin x="-10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E47734-C2ED-4743-B86C-60CB4B45C615}" type="datetimeFigureOut">
              <a:rPr lang="en-US" smtClean="0"/>
              <a:pPr/>
              <a:t>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FB2957-3199-49C6-B57A-BCA6872A52B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9810768-7DF6-4C59-B485-E6992E02AAC6}" type="datetimeFigureOut">
              <a:rPr lang="en-US" smtClean="0"/>
              <a:pPr/>
              <a:t>1/3/2016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A2EAED3-A72E-4BAC-A219-73348D88FF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F3C5F-0497-496D-AA3C-78298E7B10F8}"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F3C5F-0497-496D-AA3C-78298E7B10F8}"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F3C5F-0497-496D-AA3C-78298E7B10F8}"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F3C5F-0497-496D-AA3C-78298E7B10F8}"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F3C5F-0497-496D-AA3C-78298E7B10F8}" type="datetimeFigureOut">
              <a:rPr lang="en-US" smtClean="0"/>
              <a:pPr/>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F3C5F-0497-496D-AA3C-78298E7B10F8}"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F3C5F-0497-496D-AA3C-78298E7B10F8}" type="datetimeFigureOut">
              <a:rPr lang="en-US" smtClean="0"/>
              <a:pPr/>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F3C5F-0497-496D-AA3C-78298E7B10F8}" type="datetimeFigureOut">
              <a:rPr lang="en-US" smtClean="0"/>
              <a:pPr/>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F3C5F-0497-496D-AA3C-78298E7B10F8}" type="datetimeFigureOut">
              <a:rPr lang="en-US" smtClean="0"/>
              <a:pPr/>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F3C5F-0497-496D-AA3C-78298E7B10F8}"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F3C5F-0497-496D-AA3C-78298E7B10F8}" type="datetimeFigureOut">
              <a:rPr lang="en-US" smtClean="0"/>
              <a:pPr/>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5B3E5-80E3-4357-BD57-DD7746F550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F3C5F-0497-496D-AA3C-78298E7B10F8}" type="datetimeFigureOut">
              <a:rPr lang="en-US" smtClean="0"/>
              <a:pPr/>
              <a:t>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5B3E5-80E3-4357-BD57-DD7746F550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85728"/>
            <a:ext cx="8572560" cy="1171582"/>
          </a:xfrm>
        </p:spPr>
        <p:txBody>
          <a:bodyPr>
            <a:noAutofit/>
          </a:bodyPr>
          <a:lstStyle/>
          <a:p>
            <a:r>
              <a:rPr lang="en-US" sz="2000" b="1" dirty="0" smtClean="0">
                <a:solidFill>
                  <a:srgbClr val="FF0000"/>
                </a:solidFill>
              </a:rPr>
              <a:t>Religion spirituality and health articles published per 3-year period (noncumulative) Search terms: religion, religious, religiosity, religiousness, </a:t>
            </a:r>
            <a:br>
              <a:rPr lang="en-US" sz="2000" b="1" dirty="0" smtClean="0">
                <a:solidFill>
                  <a:srgbClr val="FF0000"/>
                </a:solidFill>
              </a:rPr>
            </a:br>
            <a:r>
              <a:rPr lang="en-US" sz="2000" b="1" dirty="0" smtClean="0">
                <a:solidFill>
                  <a:srgbClr val="FF0000"/>
                </a:solidFill>
              </a:rPr>
              <a:t>and spirituality</a:t>
            </a:r>
            <a:endParaRPr lang="en-US" sz="2000" b="1" dirty="0">
              <a:solidFill>
                <a:srgbClr val="FF0000"/>
              </a:solidFill>
            </a:endParaRPr>
          </a:p>
        </p:txBody>
      </p:sp>
      <p:sp>
        <p:nvSpPr>
          <p:cNvPr id="3" name="Subtitle 2"/>
          <p:cNvSpPr>
            <a:spLocks noGrp="1"/>
          </p:cNvSpPr>
          <p:nvPr>
            <p:ph type="subTitle" idx="1"/>
          </p:nvPr>
        </p:nvSpPr>
        <p:spPr>
          <a:xfrm>
            <a:off x="428596" y="1928802"/>
            <a:ext cx="8072494" cy="4429156"/>
          </a:xfrm>
        </p:spPr>
        <p:txBody>
          <a:bodyPr/>
          <a:lstStyle/>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857224" y="1571612"/>
            <a:ext cx="7358114" cy="450059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t="11810" b="2953"/>
          <a:stretch>
            <a:fillRect/>
          </a:stretch>
        </p:blipFill>
        <p:spPr>
          <a:xfrm>
            <a:off x="755650" y="908050"/>
            <a:ext cx="7848600" cy="56896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l="739" t="34941" r="14026" b="18208"/>
          <a:stretch>
            <a:fillRect/>
          </a:stretch>
        </p:blipFill>
        <p:spPr>
          <a:xfrm>
            <a:off x="395288" y="1052513"/>
            <a:ext cx="7921625" cy="41068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4000" dirty="0" smtClean="0">
                <a:solidFill>
                  <a:srgbClr val="C00000"/>
                </a:solidFill>
                <a:cs typeface="A  Mitra_1 (MRT)" pitchFamily="2" charset="-78"/>
              </a:rPr>
              <a:t>سطوح پیشگیری</a:t>
            </a:r>
            <a:endParaRPr lang="en-US" sz="4000" dirty="0" smtClean="0">
              <a:solidFill>
                <a:srgbClr val="C00000"/>
              </a:solidFill>
              <a:cs typeface="A  Mitra_1 (MRT)" pitchFamily="2" charset="-78"/>
            </a:endParaRPr>
          </a:p>
        </p:txBody>
      </p:sp>
      <p:graphicFrame>
        <p:nvGraphicFramePr>
          <p:cNvPr id="4" name="Content Placeholder 3"/>
          <p:cNvGraphicFramePr>
            <a:graphicFrameLocks noGrp="1"/>
          </p:cNvGraphicFramePr>
          <p:nvPr>
            <p:ph idx="1"/>
          </p:nvPr>
        </p:nvGraphicFramePr>
        <p:xfrm>
          <a:off x="99334" y="1858002"/>
          <a:ext cx="8929718" cy="3999890"/>
        </p:xfrm>
        <a:graphic>
          <a:graphicData uri="http://schemas.openxmlformats.org/drawingml/2006/table">
            <a:tbl>
              <a:tblPr firstRow="1" bandRow="1">
                <a:tableStyleId>{2D5ABB26-0587-4C30-8999-92F81FD0307C}</a:tableStyleId>
              </a:tblPr>
              <a:tblGrid>
                <a:gridCol w="6402746"/>
                <a:gridCol w="2526972"/>
              </a:tblGrid>
              <a:tr h="815012">
                <a:tc>
                  <a:txBody>
                    <a:bodyPr/>
                    <a:lstStyle/>
                    <a:p>
                      <a:pPr algn="just" rtl="1">
                        <a:lnSpc>
                          <a:spcPct val="150000"/>
                        </a:lnSpc>
                      </a:pPr>
                      <a:r>
                        <a:rPr lang="fa-IR" sz="2800" dirty="0" smtClean="0">
                          <a:cs typeface="A  Mitra_1 (MRT)" pitchFamily="2" charset="-78"/>
                        </a:rPr>
                        <a:t>جلوگیری</a:t>
                      </a:r>
                      <a:r>
                        <a:rPr lang="fa-IR" sz="2800" baseline="0" dirty="0" smtClean="0">
                          <a:cs typeface="A  Mitra_1 (MRT)" pitchFamily="2" charset="-78"/>
                        </a:rPr>
                        <a:t> از بروز علایم خطر</a:t>
                      </a:r>
                      <a:endParaRPr lang="en-US" sz="2800" dirty="0">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800" dirty="0" smtClean="0">
                          <a:solidFill>
                            <a:srgbClr val="00B050"/>
                          </a:solidFill>
                          <a:cs typeface="A  Mitra_1 (MRT)" pitchFamily="2" charset="-78"/>
                        </a:rPr>
                        <a:t>پیشگیری ابتدائی:</a:t>
                      </a:r>
                      <a:endParaRPr lang="en-US" sz="2800" dirty="0">
                        <a:solidFill>
                          <a:srgbClr val="00B05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r h="815012">
                <a:tc>
                  <a:txBody>
                    <a:bodyPr/>
                    <a:lstStyle/>
                    <a:p>
                      <a:pPr algn="just" rtl="1">
                        <a:lnSpc>
                          <a:spcPct val="150000"/>
                        </a:lnSpc>
                      </a:pPr>
                      <a:r>
                        <a:rPr lang="fa-IR" sz="2800" dirty="0" smtClean="0">
                          <a:cs typeface="A  Mitra_1 (MRT)" pitchFamily="2" charset="-78"/>
                        </a:rPr>
                        <a:t>پیشگیری از موارد خفیف و ناشناخته</a:t>
                      </a:r>
                      <a:endParaRPr lang="en-US" sz="2800" dirty="0">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800" dirty="0" smtClean="0">
                          <a:solidFill>
                            <a:srgbClr val="00B050"/>
                          </a:solidFill>
                          <a:cs typeface="A  Mitra_1 (MRT)" pitchFamily="2" charset="-78"/>
                        </a:rPr>
                        <a:t>پیشگیری اولیه:</a:t>
                      </a:r>
                      <a:endParaRPr lang="en-US" sz="2800" dirty="0">
                        <a:solidFill>
                          <a:srgbClr val="00B05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r h="841718">
                <a:tc>
                  <a:txBody>
                    <a:bodyPr/>
                    <a:lstStyle/>
                    <a:p>
                      <a:pPr algn="just" rtl="1">
                        <a:lnSpc>
                          <a:spcPct val="150000"/>
                        </a:lnSpc>
                      </a:pPr>
                      <a:r>
                        <a:rPr lang="fa-IR" sz="2800" dirty="0" smtClean="0">
                          <a:cs typeface="A  Mitra_1 (MRT)" pitchFamily="2" charset="-78"/>
                        </a:rPr>
                        <a:t>کشف بیماری ها و درمان آنها و جلوگیری از عوارض</a:t>
                      </a:r>
                      <a:endParaRPr lang="en-US" sz="2800" dirty="0">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800" dirty="0" smtClean="0">
                          <a:solidFill>
                            <a:srgbClr val="00B050"/>
                          </a:solidFill>
                          <a:cs typeface="A  Mitra_1 (MRT)" pitchFamily="2" charset="-78"/>
                        </a:rPr>
                        <a:t>پیشگیری ثانویه:</a:t>
                      </a:r>
                      <a:endParaRPr lang="en-US" sz="2800" dirty="0">
                        <a:solidFill>
                          <a:srgbClr val="00B05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r h="1528148">
                <a:tc>
                  <a:txBody>
                    <a:bodyPr/>
                    <a:lstStyle/>
                    <a:p>
                      <a:pPr algn="just" rtl="1">
                        <a:lnSpc>
                          <a:spcPct val="150000"/>
                        </a:lnSpc>
                      </a:pPr>
                      <a:r>
                        <a:rPr lang="fa-IR" sz="2800" dirty="0" smtClean="0">
                          <a:cs typeface="A  Mitra_1 (MRT)" pitchFamily="2" charset="-78"/>
                        </a:rPr>
                        <a:t>درمان عوارض و جلوگیری از کار افتادگی و عوارض وخیم تر</a:t>
                      </a:r>
                      <a:endParaRPr lang="en-US" sz="2800" dirty="0">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800" dirty="0" smtClean="0">
                          <a:solidFill>
                            <a:srgbClr val="00B050"/>
                          </a:solidFill>
                          <a:cs typeface="A  Mitra_1 (MRT)" pitchFamily="2" charset="-78"/>
                        </a:rPr>
                        <a:t>پیشگیری ثالثیه:</a:t>
                      </a:r>
                      <a:endParaRPr lang="en-US" sz="2800" dirty="0">
                        <a:solidFill>
                          <a:srgbClr val="00B05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pic>
        <p:nvPicPr>
          <p:cNvPr id="5" name="Picture 4"/>
          <p:cNvPicPr>
            <a:picLocks noChangeAspect="1" noChangeArrowheads="1"/>
          </p:cNvPicPr>
          <p:nvPr/>
        </p:nvPicPr>
        <p:blipFill>
          <a:blip r:embed="rId2" cstate="print"/>
          <a:srcRect/>
          <a:stretch>
            <a:fillRect/>
          </a:stretch>
        </p:blipFill>
        <p:spPr bwMode="auto">
          <a:xfrm>
            <a:off x="53898" y="5799947"/>
            <a:ext cx="1089078" cy="98663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714488"/>
            <a:ext cx="8643998" cy="4929222"/>
          </a:xfrm>
        </p:spPr>
        <p:txBody>
          <a:bodyPr>
            <a:normAutofit lnSpcReduction="10000"/>
          </a:bodyPr>
          <a:lstStyle/>
          <a:p>
            <a:pPr algn="just" rtl="1">
              <a:lnSpc>
                <a:spcPct val="150000"/>
              </a:lnSpc>
              <a:buNone/>
            </a:pPr>
            <a:r>
              <a:rPr lang="fa-IR" sz="2500" dirty="0" smtClean="0">
                <a:solidFill>
                  <a:srgbClr val="FF0000"/>
                </a:solidFill>
                <a:cs typeface="A  Mitra_1 (MRT)" pitchFamily="2" charset="-78"/>
              </a:rPr>
              <a:t>    </a:t>
            </a:r>
            <a:r>
              <a:rPr lang="fa-IR" sz="3500" dirty="0" smtClean="0">
                <a:solidFill>
                  <a:srgbClr val="008000"/>
                </a:solidFill>
                <a:cs typeface="A  Mitra_1 (MRT)" pitchFamily="2" charset="-78"/>
              </a:rPr>
              <a:t>پیشگیری ابتدایی: </a:t>
            </a:r>
            <a:r>
              <a:rPr lang="fa-IR" sz="2500" dirty="0" smtClean="0">
                <a:solidFill>
                  <a:srgbClr val="002060"/>
                </a:solidFill>
                <a:cs typeface="A  Mitra_1 (MRT)" pitchFamily="2" charset="-78"/>
              </a:rPr>
              <a:t>عوامل عمده‌ای که سلامت فرد و جامعه را تهدید می‌کند ممکن است ژنتیکی یا محیطی باشند. </a:t>
            </a:r>
            <a:r>
              <a:rPr lang="fa-IR" sz="2500" dirty="0" smtClean="0">
                <a:solidFill>
                  <a:srgbClr val="AA1E8F"/>
                </a:solidFill>
                <a:cs typeface="A  Mitra_1 (MRT)" pitchFamily="2" charset="-78"/>
              </a:rPr>
              <a:t>اطلاعات دقیقی در مورد ارتباط بین سلامت معنوی و ژنتیک موجود نیست</a:t>
            </a:r>
            <a:r>
              <a:rPr lang="fa-IR" sz="2500" dirty="0" smtClean="0">
                <a:solidFill>
                  <a:srgbClr val="002060"/>
                </a:solidFill>
                <a:cs typeface="A  Mitra_1 (MRT)" pitchFamily="2" charset="-78"/>
              </a:rPr>
              <a:t>. آیا زمینه ژنتیکی برای گرایش افراد به اعتقادات و فعالیت‌های معنوی/ مذهبی وجود دارد؟</a:t>
            </a:r>
          </a:p>
          <a:p>
            <a:pPr algn="just" rtl="1">
              <a:lnSpc>
                <a:spcPct val="150000"/>
              </a:lnSpc>
              <a:buNone/>
            </a:pPr>
            <a:r>
              <a:rPr lang="fa-IR" sz="2500" dirty="0" smtClean="0">
                <a:solidFill>
                  <a:srgbClr val="002060"/>
                </a:solidFill>
                <a:cs typeface="A  Mitra_1 (MRT)" pitchFamily="2" charset="-78"/>
              </a:rPr>
              <a:t>    از طرف دیگر </a:t>
            </a:r>
            <a:r>
              <a:rPr lang="fa-IR" sz="2500" dirty="0" smtClean="0">
                <a:solidFill>
                  <a:srgbClr val="00B0F0"/>
                </a:solidFill>
                <a:cs typeface="A  Mitra_1 (MRT)" pitchFamily="2" charset="-78"/>
              </a:rPr>
              <a:t>مقالات علمی شواهدی نشان نداده‌اند که معنوی/ مذهبی بودن پدر ومادر و اجداد به آنها منتقل شود </a:t>
            </a:r>
            <a:r>
              <a:rPr lang="fa-IR" sz="2500" dirty="0" smtClean="0">
                <a:solidFill>
                  <a:srgbClr val="002060"/>
                </a:solidFill>
                <a:cs typeface="A  Mitra_1 (MRT)" pitchFamily="2" charset="-78"/>
              </a:rPr>
              <a:t>و اکثر دانشمندان نظرشان این نیست که مکانیسم خارق‌العاده‌ای برای ارتباط بین وضعیت معنوی/ مذهبی والدین و سلامت افراد وجود دارد. </a:t>
            </a:r>
            <a:endParaRPr lang="en-US" sz="2500" dirty="0" smtClean="0">
              <a:solidFill>
                <a:srgbClr val="002060"/>
              </a:solidFill>
              <a:cs typeface="A  Mitra_1 (MRT)" pitchFamily="2" charset="-78"/>
            </a:endParaRPr>
          </a:p>
        </p:txBody>
      </p:sp>
      <p:sp>
        <p:nvSpPr>
          <p:cNvPr id="4" name="Title 1"/>
          <p:cNvSpPr txBox="1">
            <a:spLocks/>
          </p:cNvSpPr>
          <p:nvPr/>
        </p:nvSpPr>
        <p:spPr>
          <a:xfrm>
            <a:off x="457200" y="285728"/>
            <a:ext cx="8229600" cy="1285884"/>
          </a:xfrm>
          <a:prstGeom prst="rect">
            <a:avLst/>
          </a:prstGeom>
        </p:spPr>
        <p:txBody>
          <a:bodyPr vert="horz" lIns="0" rIns="0" bIns="0" anchor="b">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endParaRPr kumimoji="0" lang="fa-IR" sz="30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a:p>
            <a:pPr marL="0" marR="0" lvl="0" indent="0" algn="ctr" defTabSz="914400" rtl="1" eaLnBrk="1" fontAlgn="auto" latinLnBrk="0" hangingPunct="1">
              <a:lnSpc>
                <a:spcPct val="150000"/>
              </a:lnSpc>
              <a:spcBef>
                <a:spcPct val="0"/>
              </a:spcBef>
              <a:spcAft>
                <a:spcPts val="0"/>
              </a:spcAft>
              <a:buClrTx/>
              <a:buSzTx/>
              <a:buFontTx/>
              <a:buNone/>
              <a:tabLst/>
              <a:defRPr/>
            </a:pPr>
            <a:endParaRPr lang="fa-IR" sz="3000" b="1" dirty="0" smtClean="0">
              <a:solidFill>
                <a:srgbClr val="C00000"/>
              </a:solidFill>
              <a:latin typeface="+mj-lt"/>
              <a:ea typeface="+mj-ea"/>
              <a:cs typeface="A  Mitra_1 (MRT)" pitchFamily="2" charset="-78"/>
            </a:endParaRPr>
          </a:p>
          <a:p>
            <a:pPr marL="0" marR="0" lvl="0" indent="0" algn="ctr" defTabSz="914400" rtl="1" eaLnBrk="1" fontAlgn="auto" latinLnBrk="0" hangingPunct="1">
              <a:lnSpc>
                <a:spcPct val="150000"/>
              </a:lnSpc>
              <a:spcBef>
                <a:spcPct val="0"/>
              </a:spcBef>
              <a:spcAft>
                <a:spcPts val="0"/>
              </a:spcAft>
              <a:buClrTx/>
              <a:buSzTx/>
              <a:buFontTx/>
              <a:buNone/>
              <a:tabLst/>
              <a:defRPr/>
            </a:pPr>
            <a:endParaRPr kumimoji="0" lang="fa-IR" sz="30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a:p>
            <a:pPr marL="0" marR="0" lvl="0" indent="0" algn="ctr" defTabSz="914400" rtl="1" eaLnBrk="1" fontAlgn="auto" latinLnBrk="0" hangingPunct="1">
              <a:lnSpc>
                <a:spcPct val="150000"/>
              </a:lnSpc>
              <a:spcBef>
                <a:spcPct val="0"/>
              </a:spcBef>
              <a:spcAft>
                <a:spcPts val="0"/>
              </a:spcAft>
              <a:buClrTx/>
              <a:buSzTx/>
              <a:buFontTx/>
              <a:buNone/>
              <a:tabLst/>
              <a:defRPr/>
            </a:pPr>
            <a:endParaRPr kumimoji="0" lang="fa-IR" sz="30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0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تجربیات بین المللی در تاثیر سلامت معنوي در </a:t>
            </a:r>
          </a:p>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000" b="1" i="0" u="none" strike="noStrike" kern="1200" cap="none" spc="0" normalizeH="0" baseline="0" noProof="0" dirty="0" smtClean="0">
                <a:ln>
                  <a:noFill/>
                </a:ln>
                <a:solidFill>
                  <a:srgbClr val="C00000"/>
                </a:solidFill>
                <a:effectLst/>
                <a:uLnTx/>
                <a:uFillTx/>
                <a:latin typeface="+mj-lt"/>
                <a:ea typeface="+mj-ea"/>
                <a:cs typeface="A  Mitra_1 (MRT)" pitchFamily="2" charset="-78"/>
              </a:rPr>
              <a:t>چهار سطح پیشگیری عبارتند از: </a:t>
            </a:r>
            <a:endParaRPr kumimoji="0" lang="en-US" sz="30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53898" y="5799947"/>
            <a:ext cx="1089078" cy="98663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42984"/>
            <a:ext cx="8786874" cy="5500726"/>
          </a:xfrm>
        </p:spPr>
        <p:txBody>
          <a:bodyPr>
            <a:normAutofit/>
          </a:bodyPr>
          <a:lstStyle/>
          <a:p>
            <a:pPr algn="just" rtl="1">
              <a:lnSpc>
                <a:spcPct val="150000"/>
              </a:lnSpc>
              <a:buNone/>
            </a:pPr>
            <a:r>
              <a:rPr lang="fa-IR" sz="2500" dirty="0" smtClean="0">
                <a:solidFill>
                  <a:srgbClr val="002060"/>
                </a:solidFill>
                <a:cs typeface="A  Mitra_1 (MRT)" pitchFamily="2" charset="-78"/>
              </a:rPr>
              <a:t>    </a:t>
            </a:r>
            <a:r>
              <a:rPr lang="fa-IR" sz="2500" dirty="0" smtClean="0">
                <a:solidFill>
                  <a:srgbClr val="00B0F0"/>
                </a:solidFill>
                <a:cs typeface="A  Mitra_1 (MRT)" pitchFamily="2" charset="-78"/>
              </a:rPr>
              <a:t>در بیشتر مطالعات، در افراد معنوی/ مذهبی به میزان کمتری انحرافات اجتماعی، اعتیاد، جنایت، طلاق و جدایی دیده شده </a:t>
            </a:r>
            <a:r>
              <a:rPr lang="fa-IR" sz="2500" dirty="0" smtClean="0">
                <a:solidFill>
                  <a:srgbClr val="002060"/>
                </a:solidFill>
                <a:cs typeface="A  Mitra_1 (MRT)" pitchFamily="2" charset="-78"/>
              </a:rPr>
              <a:t>است. این تاثیر مثبت به دلیل خصوصیاتی است که معنویت و مذهبی شدن در انسان‌ها ایجاد می‌کند که مهمترین آنها </a:t>
            </a:r>
            <a:r>
              <a:rPr lang="fa-IR" sz="2500" dirty="0" smtClean="0">
                <a:solidFill>
                  <a:srgbClr val="00B050"/>
                </a:solidFill>
                <a:cs typeface="A  Mitra_1 (MRT)" pitchFamily="2" charset="-78"/>
              </a:rPr>
              <a:t>صداقت، خلوص، عفو، قناعت، بخشش، خودنگهداری، صبر، انسانیت، تواضع و سایر خصوصیاتی است که به ارتقا ارتباطات اجتماعی منجر می‌شود. </a:t>
            </a:r>
            <a:r>
              <a:rPr lang="fa-IR" sz="2500" dirty="0" smtClean="0">
                <a:solidFill>
                  <a:srgbClr val="002060"/>
                </a:solidFill>
                <a:cs typeface="A  Mitra_1 (MRT)" pitchFamily="2" charset="-78"/>
              </a:rPr>
              <a:t>احساس سالم بودن در افراد معنوی/ مذهبی بیشتر از افراد دیگر است. از میان 50 مطالعه‌ای که این مقوله را بررسی کرده‌اند </a:t>
            </a:r>
            <a:r>
              <a:rPr lang="fa-IR" sz="2500" dirty="0" smtClean="0">
                <a:solidFill>
                  <a:srgbClr val="AA1E8F"/>
                </a:solidFill>
                <a:cs typeface="A  Mitra_1 (MRT)" pitchFamily="2" charset="-78"/>
              </a:rPr>
              <a:t>58 درصد گزارش نموده‌اند که معنوی/ مذهبی بودن با احساس سالم بودن بیشتری همراه است.</a:t>
            </a:r>
            <a:endParaRPr lang="en-US" sz="2500" dirty="0" smtClean="0">
              <a:solidFill>
                <a:srgbClr val="AA1E8F"/>
              </a:solidFill>
              <a:cs typeface="A  Mitra_1 (MRT)" pitchFamily="2" charset="-78"/>
            </a:endParaRPr>
          </a:p>
        </p:txBody>
      </p:sp>
      <p:sp>
        <p:nvSpPr>
          <p:cNvPr id="4" name="Title 1"/>
          <p:cNvSpPr txBox="1">
            <a:spLocks/>
          </p:cNvSpPr>
          <p:nvPr/>
        </p:nvSpPr>
        <p:spPr>
          <a:xfrm>
            <a:off x="457200" y="71414"/>
            <a:ext cx="8229600" cy="868346"/>
          </a:xfrm>
          <a:prstGeom prst="rect">
            <a:avLst/>
          </a:prstGeom>
        </p:spPr>
        <p:txBody>
          <a:bodyPr vert="horz" lIns="0" rIns="0" bIns="0" anchor="b">
            <a:norm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5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تاثیر سلامت معنوي در چهار سطح پیشگیری (2)</a:t>
            </a:r>
            <a:endParaRPr kumimoji="0" lang="en-US" sz="35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53898" y="5799947"/>
            <a:ext cx="1089078" cy="98663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n-US" sz="3500" b="1" dirty="0" smtClean="0">
                <a:solidFill>
                  <a:srgbClr val="FF0000"/>
                </a:solidFill>
                <a:latin typeface="Albertus Extra Bold" pitchFamily="34" charset="0"/>
                <a:cs typeface="Aharoni" pitchFamily="2" charset="-79"/>
              </a:rPr>
              <a:t>Benefits of Religion/Spirituality</a:t>
            </a:r>
          </a:p>
        </p:txBody>
      </p:sp>
      <p:sp>
        <p:nvSpPr>
          <p:cNvPr id="20483" name="Rectangle 3"/>
          <p:cNvSpPr>
            <a:spLocks noGrp="1" noChangeArrowheads="1"/>
          </p:cNvSpPr>
          <p:nvPr>
            <p:ph type="body" idx="1"/>
          </p:nvPr>
        </p:nvSpPr>
        <p:spPr>
          <a:xfrm>
            <a:off x="457200" y="1600200"/>
            <a:ext cx="8229600" cy="4757758"/>
          </a:xfrm>
        </p:spPr>
        <p:txBody>
          <a:bodyPr>
            <a:normAutofit lnSpcReduction="10000"/>
          </a:bodyPr>
          <a:lstStyle/>
          <a:p>
            <a:pPr lvl="1">
              <a:lnSpc>
                <a:spcPct val="150000"/>
              </a:lnSpc>
              <a:buFont typeface="Wingdings" pitchFamily="2" charset="2"/>
              <a:buChar char="ü"/>
              <a:defRPr/>
            </a:pPr>
            <a:r>
              <a:rPr lang="en-US" sz="3100" b="1" dirty="0" smtClean="0">
                <a:solidFill>
                  <a:srgbClr val="002060"/>
                </a:solidFill>
                <a:latin typeface="Times New Roman" pitchFamily="18" charset="0"/>
                <a:cs typeface="Times New Roman" pitchFamily="18" charset="0"/>
              </a:rPr>
              <a:t> Mental Health</a:t>
            </a:r>
          </a:p>
          <a:p>
            <a:pPr lvl="1">
              <a:lnSpc>
                <a:spcPct val="150000"/>
              </a:lnSpc>
              <a:buFont typeface="Wingdings" pitchFamily="2" charset="2"/>
              <a:buChar char="ü"/>
              <a:defRPr/>
            </a:pPr>
            <a:r>
              <a:rPr lang="en-US" sz="3100" b="1" dirty="0" smtClean="0">
                <a:solidFill>
                  <a:srgbClr val="002060"/>
                </a:solidFill>
                <a:latin typeface="Times New Roman" pitchFamily="18" charset="0"/>
                <a:cs typeface="Times New Roman" pitchFamily="18" charset="0"/>
              </a:rPr>
              <a:t>Adjusting and Coping</a:t>
            </a:r>
          </a:p>
          <a:p>
            <a:pPr lvl="1">
              <a:lnSpc>
                <a:spcPct val="150000"/>
              </a:lnSpc>
              <a:buFont typeface="Wingdings" pitchFamily="2" charset="2"/>
              <a:buChar char="ü"/>
              <a:defRPr/>
            </a:pPr>
            <a:r>
              <a:rPr lang="en-US" sz="3100" b="1" dirty="0" smtClean="0">
                <a:solidFill>
                  <a:srgbClr val="002060"/>
                </a:solidFill>
                <a:latin typeface="Times New Roman" pitchFamily="18" charset="0"/>
                <a:cs typeface="Times New Roman" pitchFamily="18" charset="0"/>
              </a:rPr>
              <a:t>Physical Health</a:t>
            </a:r>
          </a:p>
          <a:p>
            <a:pPr lvl="1">
              <a:lnSpc>
                <a:spcPct val="150000"/>
              </a:lnSpc>
              <a:buFont typeface="Wingdings" pitchFamily="2" charset="2"/>
              <a:buChar char="ü"/>
              <a:defRPr/>
            </a:pPr>
            <a:r>
              <a:rPr lang="en-US" sz="3100" b="1" dirty="0" smtClean="0">
                <a:solidFill>
                  <a:srgbClr val="002060"/>
                </a:solidFill>
                <a:latin typeface="Times New Roman" pitchFamily="18" charset="0"/>
                <a:cs typeface="Times New Roman" pitchFamily="18" charset="0"/>
              </a:rPr>
              <a:t>Recovery From Illness</a:t>
            </a:r>
          </a:p>
          <a:p>
            <a:pPr lvl="1">
              <a:lnSpc>
                <a:spcPct val="150000"/>
              </a:lnSpc>
              <a:buFont typeface="Wingdings" pitchFamily="2" charset="2"/>
              <a:buChar char="ü"/>
              <a:defRPr/>
            </a:pPr>
            <a:r>
              <a:rPr lang="en-US" sz="3100" b="1" dirty="0" smtClean="0">
                <a:solidFill>
                  <a:srgbClr val="002060"/>
                </a:solidFill>
                <a:latin typeface="Times New Roman" pitchFamily="18" charset="0"/>
                <a:cs typeface="Times New Roman" pitchFamily="18" charset="0"/>
              </a:rPr>
              <a:t>Greater Life Satisfaction</a:t>
            </a:r>
          </a:p>
          <a:p>
            <a:pPr lvl="1">
              <a:lnSpc>
                <a:spcPct val="150000"/>
              </a:lnSpc>
              <a:buFont typeface="Wingdings" pitchFamily="2" charset="2"/>
              <a:buChar char="ü"/>
              <a:defRPr/>
            </a:pPr>
            <a:r>
              <a:rPr lang="en-US" sz="3100" b="1" dirty="0" smtClean="0">
                <a:solidFill>
                  <a:srgbClr val="002060"/>
                </a:solidFill>
                <a:latin typeface="Times New Roman" pitchFamily="18" charset="0"/>
                <a:cs typeface="Times New Roman" pitchFamily="18" charset="0"/>
              </a:rPr>
              <a:t>Increased Life Expectancy</a:t>
            </a:r>
          </a:p>
        </p:txBody>
      </p:sp>
      <p:pic>
        <p:nvPicPr>
          <p:cNvPr id="4" name="Picture 3"/>
          <p:cNvPicPr>
            <a:picLocks noChangeAspect="1" noChangeArrowheads="1"/>
          </p:cNvPicPr>
          <p:nvPr/>
        </p:nvPicPr>
        <p:blipFill>
          <a:blip r:embed="rId2" cstate="print"/>
          <a:srcRect/>
          <a:stretch>
            <a:fillRect/>
          </a:stretch>
        </p:blipFill>
        <p:spPr bwMode="auto">
          <a:xfrm>
            <a:off x="7929586" y="5799947"/>
            <a:ext cx="1089078" cy="986639"/>
          </a:xfrm>
          <a:prstGeom prst="rect">
            <a:avLst/>
          </a:prstGeom>
          <a:noFill/>
          <a:ln w="9525">
            <a:noFill/>
            <a:miter lim="800000"/>
            <a:headEnd/>
            <a:tailEnd/>
          </a:ln>
          <a:effec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rmAutofit fontScale="85000" lnSpcReduction="10000"/>
          </a:bodyPr>
          <a:lstStyle/>
          <a:p>
            <a:pPr algn="just" rtl="1">
              <a:lnSpc>
                <a:spcPct val="150000"/>
              </a:lnSpc>
              <a:buNone/>
            </a:pPr>
            <a:r>
              <a:rPr lang="fa-IR" dirty="0" smtClean="0">
                <a:solidFill>
                  <a:srgbClr val="008000"/>
                </a:solidFill>
                <a:cs typeface="A  Mitra_1 (MRT)" pitchFamily="2" charset="-78"/>
              </a:rPr>
              <a:t>   </a:t>
            </a:r>
            <a:r>
              <a:rPr lang="fa-IR" sz="3900" dirty="0" smtClean="0">
                <a:solidFill>
                  <a:srgbClr val="008000"/>
                </a:solidFill>
                <a:cs typeface="A  Mitra_1 (MRT)" pitchFamily="2" charset="-78"/>
              </a:rPr>
              <a:t>پیشگیری اولیه: </a:t>
            </a:r>
            <a:r>
              <a:rPr lang="fa-IR" dirty="0" smtClean="0">
                <a:solidFill>
                  <a:srgbClr val="002060"/>
                </a:solidFill>
                <a:cs typeface="A  Mitra_1 (MRT)" pitchFamily="2" charset="-78"/>
              </a:rPr>
              <a:t>مذاهب الهی پیروان خود را به حفظ‌الصحه توصیه نموده رفتارهایی را که خطر احتمالی برای انسان دارند منع کرده‌اند. </a:t>
            </a:r>
          </a:p>
          <a:p>
            <a:pPr algn="just" rtl="1">
              <a:lnSpc>
                <a:spcPct val="150000"/>
              </a:lnSpc>
              <a:buNone/>
            </a:pPr>
            <a:r>
              <a:rPr lang="fa-IR" dirty="0" smtClean="0">
                <a:solidFill>
                  <a:srgbClr val="008000"/>
                </a:solidFill>
                <a:cs typeface="A  Mitra_1 (MRT)" pitchFamily="2" charset="-78"/>
              </a:rPr>
              <a:t>    </a:t>
            </a:r>
            <a:r>
              <a:rPr lang="fa-IR" sz="3900" dirty="0" smtClean="0">
                <a:solidFill>
                  <a:srgbClr val="008000"/>
                </a:solidFill>
                <a:cs typeface="A  Mitra_1 (MRT)" pitchFamily="2" charset="-78"/>
              </a:rPr>
              <a:t>تغذیه: </a:t>
            </a:r>
            <a:r>
              <a:rPr lang="fa-IR" dirty="0" smtClean="0">
                <a:solidFill>
                  <a:srgbClr val="002060"/>
                </a:solidFill>
                <a:cs typeface="A  Mitra_1 (MRT)" pitchFamily="2" charset="-78"/>
              </a:rPr>
              <a:t>از 21 مطالعه‌ای که </a:t>
            </a:r>
            <a:r>
              <a:rPr lang="fa-IR" dirty="0" smtClean="0">
                <a:solidFill>
                  <a:srgbClr val="AA1E8F"/>
                </a:solidFill>
                <a:cs typeface="A  Mitra_1 (MRT)" pitchFamily="2" charset="-78"/>
              </a:rPr>
              <a:t>ارتباط بین معنوی/ مذهبی بودن و رژیم غذایی سالم را بررسی کرده‌اند، 62 درصد نشان داده‌اند که ارتباط مثبتی بین این دو وجود دارد</a:t>
            </a:r>
            <a:r>
              <a:rPr lang="fa-IR" dirty="0" smtClean="0">
                <a:solidFill>
                  <a:srgbClr val="002060"/>
                </a:solidFill>
                <a:cs typeface="A  Mitra_1 (MRT)" pitchFamily="2" charset="-78"/>
              </a:rPr>
              <a:t>. لذا اکثریت مطالعات نشان داده‌اند که افراد معنوی/ مذهبی دریافت بیشتری از فیبر، سبزیجات سبز، میوه‌ها و ماهــی دارند و دریـافت کمتــری از غذاهای حاضر و فوری </a:t>
            </a:r>
            <a:r>
              <a:rPr lang="en-US" dirty="0" smtClean="0">
                <a:solidFill>
                  <a:srgbClr val="002060"/>
                </a:solidFill>
                <a:cs typeface="A  Mitra_1 (MRT)" pitchFamily="2" charset="-78"/>
              </a:rPr>
              <a:t>(Fast food) </a:t>
            </a:r>
            <a:r>
              <a:rPr lang="fa-IR" dirty="0" smtClean="0">
                <a:solidFill>
                  <a:srgbClr val="002060"/>
                </a:solidFill>
                <a:cs typeface="A  Mitra_1 (MRT)" pitchFamily="2" charset="-78"/>
              </a:rPr>
              <a:t> و چربی‌ها داشته، در </a:t>
            </a:r>
            <a:r>
              <a:rPr lang="fa-IR" dirty="0" smtClean="0">
                <a:solidFill>
                  <a:srgbClr val="00B0F0"/>
                </a:solidFill>
                <a:cs typeface="A  Mitra_1 (MRT)" pitchFamily="2" charset="-78"/>
              </a:rPr>
              <a:t>کل تغذیه سالم‌تری را دارند. </a:t>
            </a:r>
            <a:endParaRPr lang="en-US" dirty="0" smtClean="0">
              <a:solidFill>
                <a:srgbClr val="00B0F0"/>
              </a:solidFill>
              <a:cs typeface="A  Mitra_1 (MRT)" pitchFamily="2" charset="-78"/>
            </a:endParaRPr>
          </a:p>
        </p:txBody>
      </p:sp>
      <p:sp>
        <p:nvSpPr>
          <p:cNvPr id="4" name="Title 1"/>
          <p:cNvSpPr txBox="1">
            <a:spLocks/>
          </p:cNvSpPr>
          <p:nvPr/>
        </p:nvSpPr>
        <p:spPr>
          <a:xfrm>
            <a:off x="457200" y="71414"/>
            <a:ext cx="8229600" cy="714380"/>
          </a:xfrm>
          <a:prstGeom prst="rect">
            <a:avLst/>
          </a:prstGeom>
        </p:spPr>
        <p:txBody>
          <a:bodyPr vert="horz" lIns="0" rIns="0" bIns="0" anchor="b">
            <a:normAutofit fontScale="92500" lnSpcReduction="20000"/>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5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تاثیر سلامت معنوي در چهار سطح پیشگیری (3)</a:t>
            </a:r>
            <a:endParaRPr kumimoji="0" lang="en-US" sz="35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918" y="1214422"/>
            <a:ext cx="8686800" cy="5429288"/>
          </a:xfrm>
        </p:spPr>
        <p:txBody>
          <a:bodyPr>
            <a:normAutofit fontScale="92500" lnSpcReduction="20000"/>
          </a:bodyPr>
          <a:lstStyle/>
          <a:p>
            <a:pPr algn="just" rtl="1">
              <a:lnSpc>
                <a:spcPct val="150000"/>
              </a:lnSpc>
              <a:buNone/>
            </a:pPr>
            <a:r>
              <a:rPr lang="fa-IR" sz="3000" dirty="0" smtClean="0">
                <a:solidFill>
                  <a:srgbClr val="008000"/>
                </a:solidFill>
                <a:cs typeface="A  Mitra_1 (MRT)" pitchFamily="2" charset="-78"/>
              </a:rPr>
              <a:t>   فعالیت بدنی: </a:t>
            </a:r>
            <a:r>
              <a:rPr lang="fa-IR" sz="2500" dirty="0" smtClean="0">
                <a:solidFill>
                  <a:srgbClr val="002060"/>
                </a:solidFill>
                <a:cs typeface="A  Mitra_1 (MRT)" pitchFamily="2" charset="-78"/>
              </a:rPr>
              <a:t>تقریبا دو سوم مقالاتی که ارتباط معنوی/ مذهبی بودن و فعالیت بدنی را بررسی کرده‌اند </a:t>
            </a:r>
            <a:r>
              <a:rPr lang="fa-IR" sz="2500" dirty="0" smtClean="0">
                <a:solidFill>
                  <a:srgbClr val="00B0F0"/>
                </a:solidFill>
                <a:cs typeface="A  Mitra_1 (MRT)" pitchFamily="2" charset="-78"/>
              </a:rPr>
              <a:t>ارتباط مثبتی را گزارش کرده‌اند</a:t>
            </a:r>
            <a:r>
              <a:rPr lang="fa-IR" sz="2500" dirty="0" smtClean="0">
                <a:solidFill>
                  <a:srgbClr val="002060"/>
                </a:solidFill>
                <a:cs typeface="A  Mitra_1 (MRT)" pitchFamily="2" charset="-78"/>
              </a:rPr>
              <a:t>. این ارتباط در مطالعه بزرگ </a:t>
            </a:r>
            <a:r>
              <a:rPr lang="en-US" sz="2500" dirty="0" smtClean="0">
                <a:solidFill>
                  <a:srgbClr val="002060"/>
                </a:solidFill>
                <a:cs typeface="A  Mitra_1 (MRT)" pitchFamily="2" charset="-78"/>
              </a:rPr>
              <a:t>NHANES</a:t>
            </a:r>
            <a:r>
              <a:rPr lang="fa-IR" sz="2500" dirty="0" smtClean="0">
                <a:solidFill>
                  <a:srgbClr val="002060"/>
                </a:solidFill>
                <a:cs typeface="A  Mitra_1 (MRT)" pitchFamily="2" charset="-78"/>
              </a:rPr>
              <a:t> امریکا نیز مشاهده شده است.</a:t>
            </a:r>
            <a:endParaRPr lang="en-US" sz="2500" dirty="0" smtClean="0">
              <a:solidFill>
                <a:srgbClr val="002060"/>
              </a:solidFill>
              <a:cs typeface="A  Mitra_1 (MRT)" pitchFamily="2" charset="-78"/>
            </a:endParaRPr>
          </a:p>
          <a:p>
            <a:pPr algn="just" rtl="1">
              <a:lnSpc>
                <a:spcPct val="150000"/>
              </a:lnSpc>
              <a:buNone/>
            </a:pPr>
            <a:r>
              <a:rPr lang="fa-IR" sz="2500" dirty="0" smtClean="0">
                <a:solidFill>
                  <a:srgbClr val="008000"/>
                </a:solidFill>
                <a:cs typeface="A  Mitra_1 (MRT)" pitchFamily="2" charset="-78"/>
              </a:rPr>
              <a:t>   </a:t>
            </a:r>
            <a:r>
              <a:rPr lang="fa-IR" sz="3000" dirty="0" smtClean="0">
                <a:solidFill>
                  <a:srgbClr val="008000"/>
                </a:solidFill>
                <a:cs typeface="A  Mitra_1 (MRT)" pitchFamily="2" charset="-78"/>
              </a:rPr>
              <a:t>اعتیاد به سیگار: </a:t>
            </a:r>
            <a:r>
              <a:rPr lang="fa-IR" sz="2500" dirty="0" smtClean="0">
                <a:solidFill>
                  <a:srgbClr val="002060"/>
                </a:solidFill>
                <a:cs typeface="A  Mitra_1 (MRT)" pitchFamily="2" charset="-78"/>
              </a:rPr>
              <a:t>نزدیک به 137 مطالعه، ارتباط معنوی/ مذهبی بودن و استعمال دخانیات را بررسی کرده‌ و </a:t>
            </a:r>
            <a:r>
              <a:rPr lang="fa-IR" sz="2500" dirty="0" smtClean="0">
                <a:solidFill>
                  <a:srgbClr val="AA1E8F"/>
                </a:solidFill>
                <a:cs typeface="A  Mitra_1 (MRT)" pitchFamily="2" charset="-78"/>
              </a:rPr>
              <a:t>90 درصد آنها ارتباط منفی را گزارش کرده‌اند</a:t>
            </a:r>
            <a:r>
              <a:rPr lang="fa-IR" sz="2500" dirty="0" smtClean="0">
                <a:solidFill>
                  <a:srgbClr val="002060"/>
                </a:solidFill>
                <a:cs typeface="A  Mitra_1 (MRT)" pitchFamily="2" charset="-78"/>
              </a:rPr>
              <a:t>. بدیهی است که این امر با کاهش بیماری‌های مزمن ریوی، سرطان ریه، انواع سرطان‌ها، فشارخون، سکته‌های مغزی و قلبی و بیماری‌های قلبی همراه می‌باشد. </a:t>
            </a:r>
            <a:endParaRPr lang="en-US" sz="2500" dirty="0" smtClean="0">
              <a:solidFill>
                <a:srgbClr val="002060"/>
              </a:solidFill>
              <a:cs typeface="A  Mitra_1 (MRT)" pitchFamily="2" charset="-78"/>
            </a:endParaRPr>
          </a:p>
          <a:p>
            <a:pPr algn="just" rtl="1">
              <a:lnSpc>
                <a:spcPct val="150000"/>
              </a:lnSpc>
              <a:buNone/>
            </a:pPr>
            <a:r>
              <a:rPr lang="fa-IR" sz="2500" dirty="0" smtClean="0">
                <a:solidFill>
                  <a:srgbClr val="008000"/>
                </a:solidFill>
                <a:cs typeface="A  Mitra_1 (MRT)" pitchFamily="2" charset="-78"/>
              </a:rPr>
              <a:t>    </a:t>
            </a:r>
            <a:r>
              <a:rPr lang="fa-IR" sz="3000" dirty="0" smtClean="0">
                <a:solidFill>
                  <a:srgbClr val="008000"/>
                </a:solidFill>
                <a:cs typeface="A  Mitra_1 (MRT)" pitchFamily="2" charset="-78"/>
              </a:rPr>
              <a:t>وزن بدن: </a:t>
            </a:r>
            <a:r>
              <a:rPr lang="fa-IR" sz="2500" dirty="0" smtClean="0">
                <a:solidFill>
                  <a:srgbClr val="002060"/>
                </a:solidFill>
                <a:cs typeface="A  Mitra_1 (MRT)" pitchFamily="2" charset="-78"/>
              </a:rPr>
              <a:t>اگرچه افراد معنوی/ مذهبی غذای سالم‌تری مصرف می‌کنند، به نظر می‌رسد که مصرف غذای آنها احتمالا بیشتر است. از میان 36 مقاله، </a:t>
            </a:r>
            <a:r>
              <a:rPr lang="fa-IR" sz="2500" dirty="0" smtClean="0">
                <a:solidFill>
                  <a:srgbClr val="B48900"/>
                </a:solidFill>
                <a:cs typeface="A  Mitra_1 (MRT)" pitchFamily="2" charset="-78"/>
              </a:rPr>
              <a:t>39 درصد آنها ارتباط مستقیمی را با وزن بیشتر نشان می‌دهد </a:t>
            </a:r>
            <a:endParaRPr lang="en-US" sz="2500" dirty="0" smtClean="0">
              <a:solidFill>
                <a:srgbClr val="B48900"/>
              </a:solidFill>
              <a:cs typeface="A  Mitra_1 (MRT)" pitchFamily="2" charset="-78"/>
            </a:endParaRPr>
          </a:p>
        </p:txBody>
      </p:sp>
      <p:sp>
        <p:nvSpPr>
          <p:cNvPr id="4" name="Title 1"/>
          <p:cNvSpPr txBox="1">
            <a:spLocks/>
          </p:cNvSpPr>
          <p:nvPr/>
        </p:nvSpPr>
        <p:spPr>
          <a:xfrm>
            <a:off x="457200" y="71414"/>
            <a:ext cx="8229600" cy="868346"/>
          </a:xfrm>
          <a:prstGeom prst="rect">
            <a:avLst/>
          </a:prstGeom>
        </p:spPr>
        <p:txBody>
          <a:bodyPr vert="horz" lIns="0" rIns="0" bIns="0" anchor="b">
            <a:norm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5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تاثیر سلامت معنوي در چهار سطح پیشگیری (4)</a:t>
            </a:r>
            <a:endParaRPr kumimoji="0" lang="en-US" sz="35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56" y="1071546"/>
            <a:ext cx="8686800" cy="5500726"/>
          </a:xfrm>
        </p:spPr>
        <p:txBody>
          <a:bodyPr>
            <a:noAutofit/>
          </a:bodyPr>
          <a:lstStyle/>
          <a:p>
            <a:pPr algn="just" rtl="1">
              <a:lnSpc>
                <a:spcPct val="150000"/>
              </a:lnSpc>
              <a:buNone/>
            </a:pPr>
            <a:r>
              <a:rPr lang="fa-IR" sz="3000" dirty="0" smtClean="0">
                <a:solidFill>
                  <a:srgbClr val="008000"/>
                </a:solidFill>
                <a:cs typeface="A  Mitra_1 (MRT)" pitchFamily="2" charset="-78"/>
              </a:rPr>
              <a:t>   کلسترول سرم: </a:t>
            </a:r>
            <a:r>
              <a:rPr lang="fa-IR" sz="2500" dirty="0" smtClean="0">
                <a:solidFill>
                  <a:srgbClr val="002060"/>
                </a:solidFill>
                <a:cs typeface="A  Mitra_1 (MRT)" pitchFamily="2" charset="-78"/>
              </a:rPr>
              <a:t>بیش از نیمی از مقالاتی که ارتباط بین معنوی/ مذهبی بودن و کلسترول سرم را بررسی کرده‌اند </a:t>
            </a:r>
            <a:r>
              <a:rPr lang="fa-IR" sz="2500" dirty="0" smtClean="0">
                <a:solidFill>
                  <a:srgbClr val="B48900"/>
                </a:solidFill>
                <a:cs typeface="A  Mitra_1 (MRT)" pitchFamily="2" charset="-78"/>
              </a:rPr>
              <a:t>ارتباط معکوسی را نشان داده‌اند.</a:t>
            </a:r>
          </a:p>
          <a:p>
            <a:pPr algn="just" rtl="1">
              <a:lnSpc>
                <a:spcPct val="150000"/>
              </a:lnSpc>
              <a:buNone/>
            </a:pPr>
            <a:r>
              <a:rPr lang="fa-IR" sz="2500" dirty="0" smtClean="0">
                <a:solidFill>
                  <a:srgbClr val="008000"/>
                </a:solidFill>
                <a:cs typeface="A  Mitra_1 (MRT)" pitchFamily="2" charset="-78"/>
              </a:rPr>
              <a:t>    </a:t>
            </a:r>
            <a:r>
              <a:rPr lang="fa-IR" sz="3000" dirty="0" smtClean="0">
                <a:solidFill>
                  <a:srgbClr val="008000"/>
                </a:solidFill>
                <a:cs typeface="A  Mitra_1 (MRT)" pitchFamily="2" charset="-78"/>
              </a:rPr>
              <a:t>سلامت روان: </a:t>
            </a:r>
            <a:r>
              <a:rPr lang="fa-IR" sz="2500" dirty="0" smtClean="0">
                <a:solidFill>
                  <a:srgbClr val="002060"/>
                </a:solidFill>
                <a:cs typeface="A  Mitra_1 (MRT)" pitchFamily="2" charset="-78"/>
              </a:rPr>
              <a:t>حدود 80 درصد مقالاتی که در ارتباط بین معنوی/ مذهبی بودن و سلامت منتشر شده‌اند این ارتباط را با سلامت روان بررسی کرده‌اند. </a:t>
            </a:r>
            <a:r>
              <a:rPr lang="fa-IR" sz="2500" dirty="0" smtClean="0">
                <a:solidFill>
                  <a:srgbClr val="00B0F0"/>
                </a:solidFill>
                <a:cs typeface="A  Mitra_1 (MRT)" pitchFamily="2" charset="-78"/>
              </a:rPr>
              <a:t>تاثیر سلامت معنوی بر سلامت روانی می‌تواند بیشتر از سلامت جسمی </a:t>
            </a:r>
            <a:r>
              <a:rPr lang="fa-IR" sz="2500" dirty="0" smtClean="0">
                <a:solidFill>
                  <a:srgbClr val="002060"/>
                </a:solidFill>
                <a:cs typeface="A  Mitra_1 (MRT)" pitchFamily="2" charset="-78"/>
              </a:rPr>
              <a:t>باشد. زیرا معنوی/ مذهبی بودن زمینه‌های روان‌شناسی، اجتماعی و رفتاری را تحت تاثیر قرار می‌دهد. </a:t>
            </a:r>
            <a:r>
              <a:rPr lang="fa-IR" sz="2500" dirty="0" smtClean="0">
                <a:solidFill>
                  <a:srgbClr val="AA1E8F"/>
                </a:solidFill>
                <a:cs typeface="A  Mitra_1 (MRT)" pitchFamily="2" charset="-78"/>
              </a:rPr>
              <a:t>احساس خوب بودن، امید، مثبت‌نگری، هدفمندی، اراده قوی، احساس کنترل داشتن، خود نگهداری و تطابق با استرس‌های مختلف در افراد معنوی/ مذهبی بهتر از سایر افراد گزارش شده‌اند </a:t>
            </a:r>
            <a:endParaRPr lang="en-US" sz="2500" dirty="0" smtClean="0">
              <a:solidFill>
                <a:srgbClr val="AA1E8F"/>
              </a:solidFill>
              <a:cs typeface="A  Mitra_1 (MRT)" pitchFamily="2" charset="-78"/>
            </a:endParaRPr>
          </a:p>
        </p:txBody>
      </p:sp>
      <p:sp>
        <p:nvSpPr>
          <p:cNvPr id="4" name="Title 1"/>
          <p:cNvSpPr txBox="1">
            <a:spLocks/>
          </p:cNvSpPr>
          <p:nvPr/>
        </p:nvSpPr>
        <p:spPr>
          <a:xfrm>
            <a:off x="457200" y="71414"/>
            <a:ext cx="8229600" cy="868346"/>
          </a:xfrm>
          <a:prstGeom prst="rect">
            <a:avLst/>
          </a:prstGeom>
        </p:spPr>
        <p:txBody>
          <a:bodyPr vert="horz" lIns="0" rIns="0" bIns="0" anchor="b">
            <a:norm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5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تاثیر سلامت معنوي در چهار سطح پیشگیری (5)</a:t>
            </a:r>
            <a:endParaRPr kumimoji="0" lang="en-US" sz="35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286544"/>
          </a:xfrm>
        </p:spPr>
        <p:txBody>
          <a:bodyPr>
            <a:normAutofit/>
          </a:bodyPr>
          <a:lstStyle/>
          <a:p>
            <a:pPr algn="ctr" rtl="1">
              <a:buNone/>
            </a:pPr>
            <a:r>
              <a:rPr lang="en-US" dirty="0" smtClean="0">
                <a:solidFill>
                  <a:srgbClr val="00B050"/>
                </a:solidFill>
                <a:cs typeface="Andalus" pitchFamily="2" charset="-78"/>
              </a:rPr>
              <a:t>   </a:t>
            </a:r>
            <a:r>
              <a:rPr lang="fa-IR" b="1" dirty="0" smtClean="0">
                <a:solidFill>
                  <a:schemeClr val="tx2">
                    <a:lumMod val="50000"/>
                  </a:schemeClr>
                </a:solidFill>
                <a:cs typeface="Andalus" pitchFamily="2" charset="-78"/>
              </a:rPr>
              <a:t>بسم‌الله‌الرحمن‌الرحيم</a:t>
            </a:r>
            <a:endParaRPr lang="en-US" b="1" dirty="0" smtClean="0">
              <a:solidFill>
                <a:schemeClr val="tx2">
                  <a:lumMod val="50000"/>
                </a:schemeClr>
              </a:solidFill>
              <a:cs typeface="Andalus" pitchFamily="2" charset="-78"/>
            </a:endParaRPr>
          </a:p>
          <a:p>
            <a:pPr algn="ctr" rtl="1">
              <a:buNone/>
            </a:pPr>
            <a:r>
              <a:rPr lang="en-US" b="1" dirty="0" smtClean="0">
                <a:solidFill>
                  <a:schemeClr val="tx2">
                    <a:lumMod val="50000"/>
                  </a:schemeClr>
                </a:solidFill>
                <a:cs typeface="Andalus" pitchFamily="2" charset="-78"/>
              </a:rPr>
              <a:t>	</a:t>
            </a:r>
            <a:r>
              <a:rPr lang="fa-IR" b="1" dirty="0" smtClean="0">
                <a:solidFill>
                  <a:schemeClr val="tx2">
                    <a:lumMod val="50000"/>
                  </a:schemeClr>
                </a:solidFill>
                <a:cs typeface="Andalus" pitchFamily="2" charset="-78"/>
              </a:rPr>
              <a:t>الذي </a:t>
            </a:r>
            <a:r>
              <a:rPr lang="fa-IR" b="1" dirty="0">
                <a:solidFill>
                  <a:schemeClr val="tx2">
                    <a:lumMod val="50000"/>
                  </a:schemeClr>
                </a:solidFill>
                <a:cs typeface="Andalus" pitchFamily="2" charset="-78"/>
              </a:rPr>
              <a:t>علم بالقلم		علم‌الانسان مالم يعلم</a:t>
            </a:r>
            <a:endParaRPr lang="en-US" b="1" dirty="0">
              <a:solidFill>
                <a:schemeClr val="tx2">
                  <a:lumMod val="50000"/>
                </a:schemeClr>
              </a:solidFill>
              <a:cs typeface="Andalus" pitchFamily="2" charset="-78"/>
            </a:endParaRPr>
          </a:p>
          <a:p>
            <a:pPr algn="ctr" rtl="1">
              <a:buNone/>
            </a:pPr>
            <a:r>
              <a:rPr lang="fa-IR" dirty="0"/>
              <a:t> </a:t>
            </a:r>
            <a:endParaRPr lang="en-US" dirty="0"/>
          </a:p>
          <a:p>
            <a:pPr algn="ctr" rtl="1">
              <a:buNone/>
            </a:pPr>
            <a:r>
              <a:rPr lang="fa-IR" sz="4500" dirty="0" smtClean="0">
                <a:solidFill>
                  <a:srgbClr val="FF0000"/>
                </a:solidFill>
                <a:cs typeface="A  Mitra_1 (MRT)" pitchFamily="2" charset="-78"/>
              </a:rPr>
              <a:t>پژوهش های سلامت معنوی و تعیین شاخص های سنجش آن</a:t>
            </a:r>
            <a:endParaRPr lang="en-US" sz="4500" dirty="0">
              <a:solidFill>
                <a:srgbClr val="FF0000"/>
              </a:solidFill>
              <a:cs typeface="A  Mitra_1 (MRT)" pitchFamily="2" charset="-78"/>
            </a:endParaRPr>
          </a:p>
          <a:p>
            <a:pPr algn="ctr" rtl="1">
              <a:buNone/>
            </a:pPr>
            <a:endParaRPr lang="en-US" sz="2800" dirty="0" smtClean="0">
              <a:cs typeface="A  Mitra_1 (MRT)" pitchFamily="2" charset="-78"/>
            </a:endParaRPr>
          </a:p>
          <a:p>
            <a:pPr algn="ctr" rtl="1">
              <a:buNone/>
            </a:pPr>
            <a:r>
              <a:rPr lang="fa-IR" sz="2800" dirty="0" smtClean="0">
                <a:solidFill>
                  <a:srgbClr val="002060"/>
                </a:solidFill>
                <a:cs typeface="A  Mitra_1 (MRT)" pitchFamily="2" charset="-78"/>
              </a:rPr>
              <a:t>دكتر فريدون عزيزي</a:t>
            </a:r>
          </a:p>
          <a:p>
            <a:pPr algn="ctr" rtl="1">
              <a:buNone/>
            </a:pPr>
            <a:r>
              <a:rPr lang="fa-IR" sz="2300" dirty="0" smtClean="0">
                <a:solidFill>
                  <a:srgbClr val="0070C0"/>
                </a:solidFill>
                <a:cs typeface="A  Mitra_1 (MRT)" pitchFamily="2" charset="-78"/>
              </a:rPr>
              <a:t>فرهنگستان علوم پزشكي جمهوري اسلامي ايران</a:t>
            </a:r>
            <a:endParaRPr lang="en-US" sz="2300" dirty="0" smtClean="0">
              <a:solidFill>
                <a:srgbClr val="0070C0"/>
              </a:solidFill>
              <a:cs typeface="A  Mitra_1 (MRT)" pitchFamily="2" charset="-78"/>
            </a:endParaRPr>
          </a:p>
          <a:p>
            <a:pPr algn="ctr" rtl="1">
              <a:buNone/>
            </a:pPr>
            <a:r>
              <a:rPr lang="fa-IR" sz="2300" dirty="0" smtClean="0">
                <a:solidFill>
                  <a:srgbClr val="0070C0"/>
                </a:solidFill>
                <a:cs typeface="A  Mitra_1 (MRT)" pitchFamily="2" charset="-78"/>
              </a:rPr>
              <a:t>دانشگاه علوم پزشکی شهید بهشتی</a:t>
            </a:r>
          </a:p>
          <a:p>
            <a:pPr algn="ctr" rtl="1">
              <a:buNone/>
            </a:pPr>
            <a:endParaRPr lang="en-US" sz="2000" dirty="0" smtClean="0">
              <a:solidFill>
                <a:srgbClr val="0070C0"/>
              </a:solidFill>
              <a:cs typeface="A  Mitra_1 (MRT)" pitchFamily="2" charset="-78"/>
            </a:endParaRPr>
          </a:p>
          <a:p>
            <a:pPr algn="ctr" rtl="1">
              <a:buNone/>
            </a:pPr>
            <a:r>
              <a:rPr lang="fa-IR" sz="2300" dirty="0" smtClean="0">
                <a:solidFill>
                  <a:schemeClr val="accent6">
                    <a:lumMod val="75000"/>
                  </a:schemeClr>
                </a:solidFill>
                <a:cs typeface="A  Mitra_1 (MRT)" pitchFamily="2" charset="-78"/>
              </a:rPr>
              <a:t>دانشگاه علوم پزشکی و خدمات بهداشتی درمانی جهرم، دی ماه 1394</a:t>
            </a:r>
          </a:p>
          <a:p>
            <a:pPr algn="r" rtl="1">
              <a:buNone/>
            </a:pPr>
            <a:endParaRPr lang="en-US" sz="2300" dirty="0"/>
          </a:p>
        </p:txBody>
      </p:sp>
      <p:pic>
        <p:nvPicPr>
          <p:cNvPr id="4" name="Picture 3"/>
          <p:cNvPicPr>
            <a:picLocks noChangeAspect="1" noChangeArrowheads="1"/>
          </p:cNvPicPr>
          <p:nvPr/>
        </p:nvPicPr>
        <p:blipFill>
          <a:blip r:embed="rId2" cstate="print"/>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785794"/>
            <a:ext cx="8929718" cy="5895972"/>
          </a:xfrm>
        </p:spPr>
        <p:txBody>
          <a:bodyPr>
            <a:noAutofit/>
          </a:bodyPr>
          <a:lstStyle/>
          <a:p>
            <a:pPr lvl="0" algn="just" rtl="1">
              <a:lnSpc>
                <a:spcPct val="160000"/>
              </a:lnSpc>
              <a:buNone/>
            </a:pPr>
            <a:r>
              <a:rPr lang="fa-IR" sz="2800" dirty="0" smtClean="0">
                <a:solidFill>
                  <a:srgbClr val="008000"/>
                </a:solidFill>
                <a:cs typeface="A  Mitra_1 (MRT)" pitchFamily="2" charset="-78"/>
              </a:rPr>
              <a:t>   پیشگیری ثانویه و ثالثیه: </a:t>
            </a:r>
            <a:r>
              <a:rPr lang="fa-IR" sz="2300" dirty="0" smtClean="0">
                <a:solidFill>
                  <a:srgbClr val="002060"/>
                </a:solidFill>
                <a:cs typeface="A  Mitra_1 (MRT)" pitchFamily="2" charset="-78"/>
              </a:rPr>
              <a:t>در دهه گذشته مقالات متعددی نشان داده‌اند که همه عوامل خطر بیماری‌های روانی و جسمی در افراد معنوی/ مذهبی کمتر از افراد دیگر است. لذا با توجه به اثرات اجتماعی و ارتباطات گروهی که در این افراد وجود دارد، این طور فرض می‌شود که ابتلای به بیماری‌ها در این افراد کمتر از افراد دیگر باشد. مطالعات مختلفی این فرضیه را به اثبات رسانده‌اند.</a:t>
            </a:r>
            <a:endParaRPr lang="en-US" sz="2300" dirty="0" smtClean="0">
              <a:solidFill>
                <a:srgbClr val="002060"/>
              </a:solidFill>
              <a:cs typeface="A  Mitra_1 (MRT)" pitchFamily="2" charset="-78"/>
            </a:endParaRPr>
          </a:p>
          <a:p>
            <a:pPr algn="just" rtl="1">
              <a:lnSpc>
                <a:spcPct val="160000"/>
              </a:lnSpc>
              <a:buNone/>
            </a:pPr>
            <a:r>
              <a:rPr lang="fa-IR" sz="2300" dirty="0" smtClean="0">
                <a:solidFill>
                  <a:srgbClr val="008000"/>
                </a:solidFill>
                <a:cs typeface="A  Mitra_1 (MRT)" pitchFamily="2" charset="-78"/>
              </a:rPr>
              <a:t>    </a:t>
            </a:r>
            <a:r>
              <a:rPr lang="fa-IR" sz="2800" dirty="0" smtClean="0">
                <a:solidFill>
                  <a:srgbClr val="008000"/>
                </a:solidFill>
                <a:cs typeface="A  Mitra_1 (MRT)" pitchFamily="2" charset="-78"/>
              </a:rPr>
              <a:t>بیماری روانی: </a:t>
            </a:r>
            <a:r>
              <a:rPr lang="fa-IR" sz="2300" dirty="0" smtClean="0">
                <a:solidFill>
                  <a:srgbClr val="002060"/>
                </a:solidFill>
                <a:cs typeface="A  Mitra_1 (MRT)" pitchFamily="2" charset="-78"/>
              </a:rPr>
              <a:t>سال‌ها قبل این طور عرضه شده بود که احساس گناه در افراد معنوی/ مذهبی ممکن است افزایش اختلالات روانی و به خصوص افسردگی باشد ولی نتایج مطالعات این نظر را به طور کلی رد کرده‌اند. از 444 مقاله که </a:t>
            </a:r>
            <a:r>
              <a:rPr lang="fa-IR" sz="2300" dirty="0" smtClean="0">
                <a:solidFill>
                  <a:srgbClr val="AA1E8F"/>
                </a:solidFill>
                <a:cs typeface="A  Mitra_1 (MRT)" pitchFamily="2" charset="-78"/>
              </a:rPr>
              <a:t>ارتباط افسردگی، خودکشی و اضطراب با معنوی / مذهبی بودن را بررسی کرده‌اند 61 درصد آنها ارتباط منفی نشان داده‌اند. </a:t>
            </a:r>
            <a:endParaRPr lang="en-US" sz="2300" dirty="0" smtClean="0">
              <a:solidFill>
                <a:srgbClr val="AA1E8F"/>
              </a:solidFill>
              <a:cs typeface="A  Mitra_1 (MRT)" pitchFamily="2" charset="-78"/>
            </a:endParaRPr>
          </a:p>
        </p:txBody>
      </p:sp>
      <p:sp>
        <p:nvSpPr>
          <p:cNvPr id="4" name="Title 1"/>
          <p:cNvSpPr txBox="1">
            <a:spLocks/>
          </p:cNvSpPr>
          <p:nvPr/>
        </p:nvSpPr>
        <p:spPr>
          <a:xfrm>
            <a:off x="457200" y="71414"/>
            <a:ext cx="8229600" cy="642942"/>
          </a:xfrm>
          <a:prstGeom prst="rect">
            <a:avLst/>
          </a:prstGeom>
        </p:spPr>
        <p:txBody>
          <a:bodyPr vert="horz" lIns="0" rIns="0" bIns="0" anchor="b">
            <a:normAutofit fontScale="85000" lnSpcReduction="20000"/>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5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تاثیر سلامت معنوي در چهار سطح پیشگیری (6)</a:t>
            </a:r>
            <a:endParaRPr kumimoji="0" lang="en-US" sz="35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ornw"/>
          <p:cNvPicPr>
            <a:picLocks noChangeAspect="1" noChangeArrowheads="1"/>
          </p:cNvPicPr>
          <p:nvPr/>
        </p:nvPicPr>
        <p:blipFill>
          <a:blip r:embed="rId2" cstate="print"/>
          <a:srcRect/>
          <a:stretch>
            <a:fillRect/>
          </a:stretch>
        </p:blipFill>
        <p:spPr bwMode="auto">
          <a:xfrm>
            <a:off x="270934" y="317500"/>
            <a:ext cx="8602133" cy="621982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8072462" y="5857892"/>
            <a:ext cx="1049287" cy="95059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711200" y="71414"/>
            <a:ext cx="7721600" cy="914384"/>
          </a:xfrm>
        </p:spPr>
        <p:txBody>
          <a:bodyPr>
            <a:normAutofit/>
          </a:bodyPr>
          <a:lstStyle/>
          <a:p>
            <a:pPr>
              <a:defRPr/>
            </a:pPr>
            <a:r>
              <a:rPr lang="en-US" sz="3500" b="1" dirty="0" smtClean="0">
                <a:solidFill>
                  <a:srgbClr val="FF0000"/>
                </a:solidFill>
                <a:latin typeface="Albertus Extra Bold" pitchFamily="34" charset="0"/>
                <a:cs typeface="Aharoni" pitchFamily="2" charset="-79"/>
              </a:rPr>
              <a:t>Increased Life Expectancy</a:t>
            </a:r>
          </a:p>
        </p:txBody>
      </p:sp>
      <p:sp>
        <p:nvSpPr>
          <p:cNvPr id="48131" name="Rectangle 3"/>
          <p:cNvSpPr>
            <a:spLocks noGrp="1" noChangeArrowheads="1"/>
          </p:cNvSpPr>
          <p:nvPr>
            <p:ph type="body" idx="1"/>
          </p:nvPr>
        </p:nvSpPr>
        <p:spPr>
          <a:xfrm>
            <a:off x="214282" y="1071546"/>
            <a:ext cx="8715436" cy="5500726"/>
          </a:xfrm>
        </p:spPr>
        <p:txBody>
          <a:bodyPr>
            <a:normAutofit fontScale="62500" lnSpcReduction="20000"/>
          </a:bodyPr>
          <a:lstStyle/>
          <a:p>
            <a:pPr algn="just">
              <a:lnSpc>
                <a:spcPct val="170000"/>
              </a:lnSpc>
              <a:defRPr/>
            </a:pPr>
            <a:r>
              <a:rPr lang="en-US" sz="4400" b="1" dirty="0" smtClean="0">
                <a:solidFill>
                  <a:srgbClr val="7030A0"/>
                </a:solidFill>
                <a:latin typeface="Times New Roman" pitchFamily="18" charset="0"/>
                <a:cs typeface="Times New Roman" pitchFamily="18" charset="0"/>
              </a:rPr>
              <a:t>In a survey of 91,909 individuals in Washington County, Maryland, those who attended church once or more per week had:</a:t>
            </a:r>
          </a:p>
          <a:p>
            <a:pPr lvl="1" algn="just">
              <a:lnSpc>
                <a:spcPct val="170000"/>
              </a:lnSpc>
              <a:defRPr/>
            </a:pPr>
            <a:r>
              <a:rPr lang="en-US" sz="3800" b="1" dirty="0" smtClean="0">
                <a:solidFill>
                  <a:srgbClr val="002060"/>
                </a:solidFill>
                <a:latin typeface="Times New Roman" pitchFamily="18" charset="0"/>
                <a:cs typeface="Times New Roman" pitchFamily="18" charset="0"/>
              </a:rPr>
              <a:t>50% fewer deaths from coronary artery disease</a:t>
            </a:r>
          </a:p>
          <a:p>
            <a:pPr lvl="1" algn="just">
              <a:lnSpc>
                <a:spcPct val="170000"/>
              </a:lnSpc>
              <a:defRPr/>
            </a:pPr>
            <a:r>
              <a:rPr lang="en-US" sz="3800" b="1" dirty="0" smtClean="0">
                <a:solidFill>
                  <a:srgbClr val="002060"/>
                </a:solidFill>
                <a:latin typeface="Times New Roman" pitchFamily="18" charset="0"/>
                <a:cs typeface="Times New Roman" pitchFamily="18" charset="0"/>
              </a:rPr>
              <a:t>56% fewer deaths from emphysema</a:t>
            </a:r>
          </a:p>
          <a:p>
            <a:pPr lvl="1" algn="just">
              <a:lnSpc>
                <a:spcPct val="170000"/>
              </a:lnSpc>
              <a:defRPr/>
            </a:pPr>
            <a:r>
              <a:rPr lang="en-US" sz="3800" b="1" dirty="0" smtClean="0">
                <a:solidFill>
                  <a:srgbClr val="002060"/>
                </a:solidFill>
                <a:latin typeface="Times New Roman" pitchFamily="18" charset="0"/>
                <a:cs typeface="Times New Roman" pitchFamily="18" charset="0"/>
              </a:rPr>
              <a:t>74% fewer deaths from cirrhosis</a:t>
            </a:r>
          </a:p>
          <a:p>
            <a:pPr lvl="1" algn="just">
              <a:lnSpc>
                <a:spcPct val="170000"/>
              </a:lnSpc>
              <a:defRPr/>
            </a:pPr>
            <a:r>
              <a:rPr lang="en-US" sz="3800" b="1" dirty="0" smtClean="0">
                <a:solidFill>
                  <a:srgbClr val="002060"/>
                </a:solidFill>
                <a:latin typeface="Times New Roman" pitchFamily="18" charset="0"/>
                <a:cs typeface="Times New Roman" pitchFamily="18" charset="0"/>
              </a:rPr>
              <a:t>53% fewer deaths from suicides</a:t>
            </a:r>
          </a:p>
          <a:p>
            <a:pPr algn="just">
              <a:lnSpc>
                <a:spcPct val="170000"/>
              </a:lnSpc>
              <a:buFont typeface="Monotype Sorts" pitchFamily="2" charset="2"/>
              <a:buNone/>
              <a:defRPr/>
            </a:pPr>
            <a:r>
              <a:rPr lang="en-US" sz="2700" dirty="0" smtClean="0"/>
              <a:t>(Comstock GW Journal of Chronic Diseases 1972)</a:t>
            </a:r>
          </a:p>
          <a:p>
            <a:pPr algn="just">
              <a:lnSpc>
                <a:spcPct val="170000"/>
              </a:lnSpc>
              <a:buFont typeface="Monotype Sorts" pitchFamily="2" charset="2"/>
              <a:buNone/>
              <a:defRPr/>
            </a:pPr>
            <a:endParaRPr lang="en-US" sz="3800" b="1" dirty="0" smtClean="0">
              <a:solidFill>
                <a:srgbClr val="002060"/>
              </a:solidFill>
              <a:latin typeface="Times New Roman" pitchFamily="18" charset="0"/>
              <a:cs typeface="Times New Roman" pitchFamily="18" charset="0"/>
            </a:endParaRPr>
          </a:p>
          <a:p>
            <a:pPr algn="just">
              <a:lnSpc>
                <a:spcPct val="170000"/>
              </a:lnSpc>
              <a:buFont typeface="Monotype Sorts" pitchFamily="2" charset="2"/>
              <a:buNone/>
              <a:defRPr/>
            </a:pPr>
            <a:endParaRPr lang="en-US" sz="2000" dirty="0" smtClean="0"/>
          </a:p>
          <a:p>
            <a:pPr algn="just">
              <a:lnSpc>
                <a:spcPct val="170000"/>
              </a:lnSpc>
              <a:buFont typeface="Monotype Sorts" pitchFamily="2" charset="2"/>
              <a:buNone/>
              <a:defRPr/>
            </a:pPr>
            <a:endParaRPr lang="en-US" sz="2000" dirty="0" smtClean="0"/>
          </a:p>
          <a:p>
            <a:pPr algn="just">
              <a:lnSpc>
                <a:spcPct val="170000"/>
              </a:lnSpc>
              <a:buFont typeface="Monotype Sorts" pitchFamily="2" charset="2"/>
              <a:buNone/>
              <a:defRPr/>
            </a:pPr>
            <a:endParaRPr lang="en-US" sz="2000" dirty="0" smtClean="0"/>
          </a:p>
        </p:txBody>
      </p:sp>
      <p:pic>
        <p:nvPicPr>
          <p:cNvPr id="4" name="Picture 3"/>
          <p:cNvPicPr>
            <a:picLocks noChangeAspect="1" noChangeArrowheads="1"/>
          </p:cNvPicPr>
          <p:nvPr/>
        </p:nvPicPr>
        <p:blipFill>
          <a:blip r:embed="rId2" cstate="print"/>
          <a:srcRect/>
          <a:stretch>
            <a:fillRect/>
          </a:stretch>
        </p:blipFill>
        <p:spPr bwMode="auto">
          <a:xfrm>
            <a:off x="8072462" y="5857892"/>
            <a:ext cx="1049287" cy="950590"/>
          </a:xfrm>
          <a:prstGeom prst="rect">
            <a:avLst/>
          </a:prstGeom>
          <a:noFill/>
          <a:ln w="9525">
            <a:noFill/>
            <a:miter lim="800000"/>
            <a:headEnd/>
            <a:tailEnd/>
          </a:ln>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488" y="1285860"/>
            <a:ext cx="4471990" cy="4824426"/>
          </a:xfrm>
        </p:spPr>
        <p:txBody>
          <a:bodyPr>
            <a:normAutofit fontScale="77500" lnSpcReduction="20000"/>
          </a:bodyPr>
          <a:lstStyle/>
          <a:p>
            <a:pPr algn="r" rtl="1">
              <a:lnSpc>
                <a:spcPct val="150000"/>
              </a:lnSpc>
            </a:pPr>
            <a:r>
              <a:rPr lang="fa-IR" dirty="0" smtClean="0">
                <a:solidFill>
                  <a:srgbClr val="002060"/>
                </a:solidFill>
                <a:cs typeface="A  Mitra_1 (MRT)" pitchFamily="2" charset="-78"/>
              </a:rPr>
              <a:t>بیماری‌های عروقی قلب</a:t>
            </a:r>
          </a:p>
          <a:p>
            <a:pPr algn="r" rtl="1">
              <a:lnSpc>
                <a:spcPct val="150000"/>
              </a:lnSpc>
            </a:pPr>
            <a:r>
              <a:rPr lang="fa-IR" dirty="0" smtClean="0">
                <a:solidFill>
                  <a:srgbClr val="002060"/>
                </a:solidFill>
                <a:cs typeface="A  Mitra_1 (MRT)" pitchFamily="2" charset="-78"/>
              </a:rPr>
              <a:t>پرفشاری خون </a:t>
            </a:r>
          </a:p>
          <a:p>
            <a:pPr algn="r" rtl="1">
              <a:lnSpc>
                <a:spcPct val="150000"/>
              </a:lnSpc>
            </a:pPr>
            <a:r>
              <a:rPr lang="fa-IR" dirty="0" smtClean="0">
                <a:solidFill>
                  <a:srgbClr val="002060"/>
                </a:solidFill>
                <a:cs typeface="A  Mitra_1 (MRT)" pitchFamily="2" charset="-78"/>
              </a:rPr>
              <a:t>بیماری‌های عروقی مغز </a:t>
            </a:r>
          </a:p>
          <a:p>
            <a:pPr algn="r" rtl="1">
              <a:lnSpc>
                <a:spcPct val="150000"/>
              </a:lnSpc>
            </a:pPr>
            <a:r>
              <a:rPr lang="fa-IR" dirty="0" smtClean="0">
                <a:solidFill>
                  <a:srgbClr val="002060"/>
                </a:solidFill>
                <a:cs typeface="A  Mitra_1 (MRT)" pitchFamily="2" charset="-78"/>
              </a:rPr>
              <a:t>فراموشی </a:t>
            </a:r>
          </a:p>
          <a:p>
            <a:pPr algn="r" rtl="1">
              <a:lnSpc>
                <a:spcPct val="150000"/>
              </a:lnSpc>
            </a:pPr>
            <a:r>
              <a:rPr lang="fa-IR" dirty="0" smtClean="0">
                <a:solidFill>
                  <a:srgbClr val="002060"/>
                </a:solidFill>
                <a:cs typeface="A  Mitra_1 (MRT)" pitchFamily="2" charset="-78"/>
              </a:rPr>
              <a:t>فعالیت ایمنی بدن </a:t>
            </a:r>
          </a:p>
          <a:p>
            <a:pPr algn="r" rtl="1">
              <a:lnSpc>
                <a:spcPct val="150000"/>
              </a:lnSpc>
            </a:pPr>
            <a:r>
              <a:rPr lang="fa-IR" dirty="0" smtClean="0">
                <a:solidFill>
                  <a:srgbClr val="002060"/>
                </a:solidFill>
                <a:cs typeface="A  Mitra_1 (MRT)" pitchFamily="2" charset="-78"/>
              </a:rPr>
              <a:t>غدد مترشحه داخلی</a:t>
            </a:r>
          </a:p>
          <a:p>
            <a:pPr algn="r" rtl="1">
              <a:lnSpc>
                <a:spcPct val="150000"/>
              </a:lnSpc>
            </a:pPr>
            <a:r>
              <a:rPr lang="fa-IR" dirty="0" smtClean="0">
                <a:solidFill>
                  <a:srgbClr val="002060"/>
                </a:solidFill>
                <a:cs typeface="A  Mitra_1 (MRT)" pitchFamily="2" charset="-78"/>
              </a:rPr>
              <a:t>سرطان ها</a:t>
            </a:r>
          </a:p>
          <a:p>
            <a:pPr algn="r" rtl="1">
              <a:lnSpc>
                <a:spcPct val="150000"/>
              </a:lnSpc>
            </a:pPr>
            <a:r>
              <a:rPr lang="fa-IR" dirty="0" smtClean="0">
                <a:solidFill>
                  <a:srgbClr val="002060"/>
                </a:solidFill>
                <a:cs typeface="A  Mitra_1 (MRT)" pitchFamily="2" charset="-78"/>
              </a:rPr>
              <a:t>مرگ و میر</a:t>
            </a:r>
            <a:endParaRPr lang="en-US" dirty="0" smtClean="0">
              <a:solidFill>
                <a:srgbClr val="002060"/>
              </a:solidFill>
              <a:cs typeface="A  Mitra_1 (MRT)" pitchFamily="2" charset="-78"/>
            </a:endParaRPr>
          </a:p>
        </p:txBody>
      </p:sp>
      <p:sp>
        <p:nvSpPr>
          <p:cNvPr id="4" name="Title 1"/>
          <p:cNvSpPr txBox="1">
            <a:spLocks/>
          </p:cNvSpPr>
          <p:nvPr/>
        </p:nvSpPr>
        <p:spPr>
          <a:xfrm>
            <a:off x="457200" y="71414"/>
            <a:ext cx="8229600" cy="868346"/>
          </a:xfrm>
          <a:prstGeom prst="rect">
            <a:avLst/>
          </a:prstGeom>
        </p:spPr>
        <p:txBody>
          <a:bodyPr vert="horz" lIns="0" rIns="0" bIns="0" anchor="b">
            <a:norm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500" b="1" i="0" u="none" strike="noStrike" kern="1200" cap="none" spc="0" normalizeH="0" baseline="0" noProof="0" dirty="0" smtClean="0">
                <a:ln>
                  <a:noFill/>
                </a:ln>
                <a:solidFill>
                  <a:srgbClr val="C00000"/>
                </a:solidFill>
                <a:effectLst/>
                <a:uLnTx/>
                <a:uFillTx/>
                <a:latin typeface="+mj-lt"/>
                <a:ea typeface="+mj-ea"/>
                <a:cs typeface="A  Mitra_1 (MRT)" pitchFamily="2" charset="-78"/>
              </a:rPr>
              <a:t>تاثیر سلامت معنوي در چهار سطح پیشگیری (7)</a:t>
            </a:r>
            <a:endParaRPr kumimoji="0" lang="en-US" sz="3500" b="1"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22251" y="5857892"/>
            <a:ext cx="1049287" cy="95059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14314"/>
            <a:ext cx="7772400" cy="928670"/>
          </a:xfrm>
        </p:spPr>
        <p:txBody>
          <a:bodyPr>
            <a:normAutofit fontScale="90000"/>
          </a:bodyPr>
          <a:lstStyle/>
          <a:p>
            <a:pPr rtl="1"/>
            <a:r>
              <a:rPr lang="fa-IR" sz="3900" b="1" dirty="0" smtClean="0">
                <a:solidFill>
                  <a:srgbClr val="C00000"/>
                </a:solidFill>
                <a:cs typeface="A  Mitra_1 (MRT)" pitchFamily="2" charset="-78"/>
              </a:rPr>
              <a:t>ارتباط بین سلامت معنوی و شاخص های سلامت</a:t>
            </a:r>
            <a:r>
              <a:rPr lang="en-US" sz="3900" b="1" dirty="0" smtClean="0">
                <a:solidFill>
                  <a:srgbClr val="C00000"/>
                </a:solidFill>
                <a:cs typeface="A  Mitra_1 (MRT)" pitchFamily="2" charset="-78"/>
              </a:rPr>
              <a:t/>
            </a:r>
            <a:br>
              <a:rPr lang="en-US" sz="3900" b="1" dirty="0" smtClean="0">
                <a:solidFill>
                  <a:srgbClr val="C00000"/>
                </a:solidFill>
                <a:cs typeface="A  Mitra_1 (MRT)" pitchFamily="2" charset="-78"/>
              </a:rPr>
            </a:br>
            <a:endParaRPr lang="en-US" sz="3900" b="1" dirty="0" smtClean="0">
              <a:solidFill>
                <a:srgbClr val="C00000"/>
              </a:solidFill>
              <a:cs typeface="A  Mitra_1 (MRT)" pitchFamily="2" charset="-78"/>
            </a:endParaRPr>
          </a:p>
        </p:txBody>
      </p:sp>
      <p:sp>
        <p:nvSpPr>
          <p:cNvPr id="8" name="TextBox 7"/>
          <p:cNvSpPr txBox="1"/>
          <p:nvPr/>
        </p:nvSpPr>
        <p:spPr>
          <a:xfrm>
            <a:off x="285720" y="6279884"/>
            <a:ext cx="5072098" cy="292388"/>
          </a:xfrm>
          <a:prstGeom prst="rect">
            <a:avLst/>
          </a:prstGeom>
          <a:noFill/>
        </p:spPr>
        <p:txBody>
          <a:bodyPr wrap="square" rtlCol="0">
            <a:spAutoFit/>
          </a:bodyPr>
          <a:lstStyle/>
          <a:p>
            <a:r>
              <a:rPr lang="en-US" sz="1300" b="1" dirty="0" smtClean="0">
                <a:solidFill>
                  <a:schemeClr val="dk1"/>
                </a:solidFill>
              </a:rPr>
              <a:t>KOENIG  HG . INT  SCHOL RES NET PHYCH  2012; 278 </a:t>
            </a:r>
            <a:r>
              <a:rPr lang="en-US" sz="1300" dirty="0" smtClean="0"/>
              <a:t> </a:t>
            </a:r>
            <a:endParaRPr lang="en-US" sz="1300" dirty="0"/>
          </a:p>
        </p:txBody>
      </p:sp>
      <p:pic>
        <p:nvPicPr>
          <p:cNvPr id="17411" name="Picture 3"/>
          <p:cNvPicPr>
            <a:picLocks noChangeAspect="1" noChangeArrowheads="1"/>
          </p:cNvPicPr>
          <p:nvPr/>
        </p:nvPicPr>
        <p:blipFill>
          <a:blip r:embed="rId2" cstate="print"/>
          <a:srcRect/>
          <a:stretch>
            <a:fillRect/>
          </a:stretch>
        </p:blipFill>
        <p:spPr bwMode="auto">
          <a:xfrm>
            <a:off x="857224" y="1214422"/>
            <a:ext cx="7072362" cy="4929222"/>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8072462" y="5857892"/>
            <a:ext cx="1049287" cy="95059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928670"/>
            <a:ext cx="8715436" cy="5143536"/>
          </a:xfrm>
        </p:spPr>
        <p:txBody>
          <a:bodyPr>
            <a:noAutofit/>
          </a:bodyPr>
          <a:lstStyle/>
          <a:p>
            <a:pPr algn="just" rtl="1">
              <a:lnSpc>
                <a:spcPct val="170000"/>
              </a:lnSpc>
            </a:pPr>
            <a:r>
              <a:rPr lang="fa-IR" sz="2300" dirty="0">
                <a:solidFill>
                  <a:srgbClr val="50785D"/>
                </a:solidFill>
                <a:cs typeface="A  Mitra_1 (MRT)" pitchFamily="2" charset="-78"/>
              </a:rPr>
              <a:t>تعدادی از مطالعات جمعيت شناختی نيز نشان داده </a:t>
            </a:r>
            <a:r>
              <a:rPr lang="fa-IR" sz="2300" dirty="0" smtClean="0">
                <a:solidFill>
                  <a:srgbClr val="50785D"/>
                </a:solidFill>
                <a:cs typeface="A  Mitra_1 (MRT)" pitchFamily="2" charset="-78"/>
              </a:rPr>
              <a:t>که</a:t>
            </a:r>
            <a:r>
              <a:rPr lang="en-US" sz="2300" dirty="0" smtClean="0">
                <a:solidFill>
                  <a:srgbClr val="50785D"/>
                </a:solidFill>
                <a:cs typeface="A  Mitra_1 (MRT)" pitchFamily="2" charset="-78"/>
              </a:rPr>
              <a:t> </a:t>
            </a:r>
            <a:r>
              <a:rPr lang="fa-IR" sz="2300" dirty="0" smtClean="0">
                <a:solidFill>
                  <a:srgbClr val="50785D"/>
                </a:solidFill>
                <a:cs typeface="A  Mitra_1 (MRT)" pitchFamily="2" charset="-78"/>
              </a:rPr>
              <a:t>مذهبی </a:t>
            </a:r>
            <a:r>
              <a:rPr lang="fa-IR" sz="2300" dirty="0">
                <a:solidFill>
                  <a:srgbClr val="50785D"/>
                </a:solidFill>
                <a:cs typeface="A  Mitra_1 (MRT)" pitchFamily="2" charset="-78"/>
              </a:rPr>
              <a:t>بودن و معنویت با پيامدهای منفی سلامت جسمی و سلامت </a:t>
            </a:r>
            <a:r>
              <a:rPr lang="fa-IR" sz="2300" dirty="0" smtClean="0">
                <a:solidFill>
                  <a:srgbClr val="50785D"/>
                </a:solidFill>
                <a:cs typeface="A  Mitra_1 (MRT)" pitchFamily="2" charset="-78"/>
              </a:rPr>
              <a:t>روانی</a:t>
            </a:r>
            <a:r>
              <a:rPr lang="en-US" sz="2300" dirty="0" smtClean="0">
                <a:solidFill>
                  <a:srgbClr val="50785D"/>
                </a:solidFill>
                <a:cs typeface="A  Mitra_1 (MRT)" pitchFamily="2" charset="-78"/>
              </a:rPr>
              <a:t> </a:t>
            </a:r>
            <a:r>
              <a:rPr lang="fa-IR" sz="2300" dirty="0" smtClean="0">
                <a:solidFill>
                  <a:srgbClr val="50785D"/>
                </a:solidFill>
                <a:cs typeface="A  Mitra_1 (MRT)" pitchFamily="2" charset="-78"/>
              </a:rPr>
              <a:t>ارتباط </a:t>
            </a:r>
            <a:r>
              <a:rPr lang="fa-IR" sz="2300" dirty="0">
                <a:solidFill>
                  <a:srgbClr val="50785D"/>
                </a:solidFill>
                <a:cs typeface="A  Mitra_1 (MRT)" pitchFamily="2" charset="-78"/>
              </a:rPr>
              <a:t>دارد. </a:t>
            </a:r>
            <a:r>
              <a:rPr lang="fa-IR" sz="2300" dirty="0" smtClean="0">
                <a:solidFill>
                  <a:srgbClr val="002060"/>
                </a:solidFill>
                <a:cs typeface="A  Mitra_1 (MRT)" pitchFamily="2" charset="-78"/>
              </a:rPr>
              <a:t>برخی </a:t>
            </a:r>
            <a:r>
              <a:rPr lang="fa-IR" sz="2300" dirty="0">
                <a:solidFill>
                  <a:srgbClr val="002060"/>
                </a:solidFill>
                <a:cs typeface="A  Mitra_1 (MRT)" pitchFamily="2" charset="-78"/>
              </a:rPr>
              <a:t>باورهای مذهبی ممکن است </a:t>
            </a:r>
            <a:r>
              <a:rPr lang="fa-IR" sz="2300" dirty="0" smtClean="0">
                <a:solidFill>
                  <a:srgbClr val="002060"/>
                </a:solidFill>
                <a:cs typeface="A  Mitra_1 (MRT)" pitchFamily="2" charset="-78"/>
              </a:rPr>
              <a:t>با</a:t>
            </a:r>
            <a:r>
              <a:rPr lang="en-US" sz="2300" dirty="0" smtClean="0">
                <a:solidFill>
                  <a:srgbClr val="002060"/>
                </a:solidFill>
                <a:cs typeface="A  Mitra_1 (MRT)" pitchFamily="2" charset="-78"/>
              </a:rPr>
              <a:t> </a:t>
            </a:r>
            <a:r>
              <a:rPr lang="fa-IR" sz="2300" dirty="0" smtClean="0">
                <a:solidFill>
                  <a:srgbClr val="00B0F0"/>
                </a:solidFill>
                <a:cs typeface="A  Mitra_1 (MRT)" pitchFamily="2" charset="-78"/>
              </a:rPr>
              <a:t>تشویق </a:t>
            </a:r>
            <a:r>
              <a:rPr lang="fa-IR" sz="2300" dirty="0">
                <a:solidFill>
                  <a:srgbClr val="00B0F0"/>
                </a:solidFill>
                <a:cs typeface="A  Mitra_1 (MRT)" pitchFamily="2" charset="-78"/>
              </a:rPr>
              <a:t>فرد به اجتناب از درمان یا قطع درمان های رسمی، </a:t>
            </a:r>
            <a:r>
              <a:rPr lang="fa-IR" sz="2300" dirty="0">
                <a:solidFill>
                  <a:srgbClr val="FF0000"/>
                </a:solidFill>
                <a:cs typeface="A  Mitra_1 (MRT)" pitchFamily="2" charset="-78"/>
              </a:rPr>
              <a:t>عدم جستجوی </a:t>
            </a:r>
            <a:r>
              <a:rPr lang="fa-IR" sz="2300" dirty="0" smtClean="0">
                <a:solidFill>
                  <a:srgbClr val="FF0000"/>
                </a:solidFill>
                <a:cs typeface="A  Mitra_1 (MRT)" pitchFamily="2" charset="-78"/>
              </a:rPr>
              <a:t>به</a:t>
            </a:r>
            <a:r>
              <a:rPr lang="en-US" sz="2300" dirty="0" smtClean="0">
                <a:solidFill>
                  <a:srgbClr val="FF0000"/>
                </a:solidFill>
                <a:cs typeface="A  Mitra_1 (MRT)" pitchFamily="2" charset="-78"/>
              </a:rPr>
              <a:t> </a:t>
            </a:r>
            <a:r>
              <a:rPr lang="fa-IR" sz="2300" dirty="0" smtClean="0">
                <a:solidFill>
                  <a:srgbClr val="FF0000"/>
                </a:solidFill>
                <a:cs typeface="A  Mitra_1 (MRT)" pitchFamily="2" charset="-78"/>
              </a:rPr>
              <a:t>موقع </a:t>
            </a:r>
            <a:r>
              <a:rPr lang="fa-IR" sz="2300" dirty="0">
                <a:solidFill>
                  <a:srgbClr val="FF0000"/>
                </a:solidFill>
                <a:cs typeface="A  Mitra_1 (MRT)" pitchFamily="2" charset="-78"/>
              </a:rPr>
              <a:t>مراقبت پزشکی، </a:t>
            </a:r>
            <a:r>
              <a:rPr lang="fa-IR" sz="2300" dirty="0">
                <a:solidFill>
                  <a:srgbClr val="002060"/>
                </a:solidFill>
                <a:cs typeface="A  Mitra_1 (MRT)" pitchFamily="2" charset="-78"/>
              </a:rPr>
              <a:t>اجتناب از </a:t>
            </a:r>
            <a:r>
              <a:rPr lang="fa-IR" sz="2300" dirty="0">
                <a:solidFill>
                  <a:schemeClr val="accent6">
                    <a:lumMod val="75000"/>
                  </a:schemeClr>
                </a:solidFill>
                <a:cs typeface="A  Mitra_1 (MRT)" pitchFamily="2" charset="-78"/>
              </a:rPr>
              <a:t>اقدامات بهداشتی پيشگيرانه مؤثر </a:t>
            </a:r>
            <a:r>
              <a:rPr lang="en-US" sz="2300" dirty="0" smtClean="0">
                <a:solidFill>
                  <a:srgbClr val="002060"/>
                </a:solidFill>
                <a:cs typeface="A  Mitra_1 (MRT)" pitchFamily="2" charset="-78"/>
              </a:rPr>
              <a:t>)</a:t>
            </a:r>
            <a:r>
              <a:rPr lang="fa-IR" sz="2300" dirty="0" smtClean="0">
                <a:solidFill>
                  <a:srgbClr val="002060"/>
                </a:solidFill>
                <a:cs typeface="A  Mitra_1 (MRT)" pitchFamily="2" charset="-78"/>
              </a:rPr>
              <a:t>مانند</a:t>
            </a:r>
            <a:r>
              <a:rPr lang="en-US" sz="2300" dirty="0" smtClean="0">
                <a:solidFill>
                  <a:srgbClr val="002060"/>
                </a:solidFill>
                <a:cs typeface="A  Mitra_1 (MRT)" pitchFamily="2" charset="-78"/>
              </a:rPr>
              <a:t> </a:t>
            </a:r>
            <a:r>
              <a:rPr lang="fa-IR" sz="2300" dirty="0" smtClean="0">
                <a:solidFill>
                  <a:srgbClr val="002060"/>
                </a:solidFill>
                <a:cs typeface="A  Mitra_1 (MRT)" pitchFamily="2" charset="-78"/>
              </a:rPr>
              <a:t>ایمن </a:t>
            </a:r>
            <a:r>
              <a:rPr lang="fa-IR" sz="2300" dirty="0">
                <a:solidFill>
                  <a:srgbClr val="002060"/>
                </a:solidFill>
                <a:cs typeface="A  Mitra_1 (MRT)" pitchFamily="2" charset="-78"/>
              </a:rPr>
              <a:t>سازی کودکان در برابر بيماری ها و مراقبت پيش از </a:t>
            </a:r>
            <a:r>
              <a:rPr lang="fa-IR" sz="2300" dirty="0" smtClean="0">
                <a:solidFill>
                  <a:srgbClr val="002060"/>
                </a:solidFill>
                <a:cs typeface="A  Mitra_1 (MRT)" pitchFamily="2" charset="-78"/>
              </a:rPr>
              <a:t>تولد</a:t>
            </a:r>
            <a:r>
              <a:rPr lang="en-US" sz="2300" dirty="0" smtClean="0">
                <a:solidFill>
                  <a:srgbClr val="002060"/>
                </a:solidFill>
                <a:cs typeface="A  Mitra_1 (MRT)" pitchFamily="2" charset="-78"/>
              </a:rPr>
              <a:t>(</a:t>
            </a:r>
            <a:r>
              <a:rPr lang="fa-IR" sz="2300" dirty="0" smtClean="0">
                <a:solidFill>
                  <a:srgbClr val="002060"/>
                </a:solidFill>
                <a:cs typeface="A  Mitra_1 (MRT)" pitchFamily="2" charset="-78"/>
              </a:rPr>
              <a:t> </a:t>
            </a:r>
            <a:r>
              <a:rPr lang="fa-IR" sz="2300" dirty="0">
                <a:solidFill>
                  <a:srgbClr val="002060"/>
                </a:solidFill>
                <a:cs typeface="A  Mitra_1 (MRT)" pitchFamily="2" charset="-78"/>
              </a:rPr>
              <a:t>و </a:t>
            </a:r>
            <a:r>
              <a:rPr lang="fa-IR" sz="2300" dirty="0">
                <a:solidFill>
                  <a:srgbClr val="7030A0"/>
                </a:solidFill>
                <a:cs typeface="A  Mitra_1 (MRT)" pitchFamily="2" charset="-78"/>
              </a:rPr>
              <a:t>سوء </a:t>
            </a:r>
            <a:r>
              <a:rPr lang="fa-IR" sz="2300" dirty="0" smtClean="0">
                <a:solidFill>
                  <a:srgbClr val="7030A0"/>
                </a:solidFill>
                <a:cs typeface="A  Mitra_1 (MRT)" pitchFamily="2" charset="-78"/>
              </a:rPr>
              <a:t>رفتار</a:t>
            </a:r>
            <a:r>
              <a:rPr lang="en-US" sz="2300" dirty="0" smtClean="0">
                <a:solidFill>
                  <a:srgbClr val="7030A0"/>
                </a:solidFill>
                <a:cs typeface="A  Mitra_1 (MRT)" pitchFamily="2" charset="-78"/>
              </a:rPr>
              <a:t> </a:t>
            </a:r>
            <a:r>
              <a:rPr lang="fa-IR" sz="2300" dirty="0" smtClean="0">
                <a:solidFill>
                  <a:srgbClr val="7030A0"/>
                </a:solidFill>
                <a:cs typeface="A  Mitra_1 (MRT)" pitchFamily="2" charset="-78"/>
              </a:rPr>
              <a:t>مذهبی </a:t>
            </a:r>
            <a:r>
              <a:rPr lang="en-US" sz="2300" dirty="0" smtClean="0">
                <a:solidFill>
                  <a:srgbClr val="002060"/>
                </a:solidFill>
                <a:cs typeface="A  Mitra_1 (MRT)" pitchFamily="2" charset="-78"/>
              </a:rPr>
              <a:t>)</a:t>
            </a:r>
            <a:r>
              <a:rPr lang="fa-IR" sz="2300" dirty="0" smtClean="0">
                <a:solidFill>
                  <a:srgbClr val="002060"/>
                </a:solidFill>
                <a:cs typeface="A  Mitra_1 (MRT)" pitchFamily="2" charset="-78"/>
              </a:rPr>
              <a:t>مانند </a:t>
            </a:r>
            <a:r>
              <a:rPr lang="fa-IR" sz="2300" dirty="0">
                <a:solidFill>
                  <a:srgbClr val="002060"/>
                </a:solidFill>
                <a:cs typeface="A  Mitra_1 (MRT)" pitchFamily="2" charset="-78"/>
              </a:rPr>
              <a:t>اجازه سوء رفتار فيزیکی در مورد بچه </a:t>
            </a:r>
            <a:r>
              <a:rPr lang="fa-IR" sz="2300" dirty="0" smtClean="0">
                <a:solidFill>
                  <a:srgbClr val="002060"/>
                </a:solidFill>
                <a:cs typeface="A  Mitra_1 (MRT)" pitchFamily="2" charset="-78"/>
              </a:rPr>
              <a:t>ها</a:t>
            </a:r>
            <a:r>
              <a:rPr lang="en-US" sz="2300" dirty="0" smtClean="0">
                <a:solidFill>
                  <a:srgbClr val="002060"/>
                </a:solidFill>
                <a:cs typeface="A  Mitra_1 (MRT)" pitchFamily="2" charset="-78"/>
              </a:rPr>
              <a:t>(</a:t>
            </a:r>
            <a:r>
              <a:rPr lang="fa-IR" sz="2300" dirty="0" smtClean="0">
                <a:solidFill>
                  <a:srgbClr val="002060"/>
                </a:solidFill>
                <a:cs typeface="A  Mitra_1 (MRT)" pitchFamily="2" charset="-78"/>
              </a:rPr>
              <a:t> </a:t>
            </a:r>
            <a:r>
              <a:rPr lang="fa-IR" sz="2300" dirty="0">
                <a:solidFill>
                  <a:srgbClr val="002060"/>
                </a:solidFill>
                <a:cs typeface="A  Mitra_1 (MRT)" pitchFamily="2" charset="-78"/>
              </a:rPr>
              <a:t>بر سلامت فرد </a:t>
            </a:r>
            <a:r>
              <a:rPr lang="fa-IR" sz="2300" dirty="0" smtClean="0">
                <a:solidFill>
                  <a:srgbClr val="002060"/>
                </a:solidFill>
                <a:cs typeface="A  Mitra_1 (MRT)" pitchFamily="2" charset="-78"/>
              </a:rPr>
              <a:t>تأثير</a:t>
            </a:r>
            <a:r>
              <a:rPr lang="en-US" sz="2300" dirty="0" smtClean="0">
                <a:solidFill>
                  <a:srgbClr val="002060"/>
                </a:solidFill>
                <a:cs typeface="A  Mitra_1 (MRT)" pitchFamily="2" charset="-78"/>
              </a:rPr>
              <a:t> </a:t>
            </a:r>
            <a:r>
              <a:rPr lang="fa-IR" sz="2300" dirty="0" smtClean="0">
                <a:solidFill>
                  <a:srgbClr val="002060"/>
                </a:solidFill>
                <a:cs typeface="A  Mitra_1 (MRT)" pitchFamily="2" charset="-78"/>
              </a:rPr>
              <a:t>منفی </a:t>
            </a:r>
            <a:r>
              <a:rPr lang="fa-IR" sz="2300" dirty="0">
                <a:solidFill>
                  <a:srgbClr val="002060"/>
                </a:solidFill>
                <a:cs typeface="A  Mitra_1 (MRT)" pitchFamily="2" charset="-78"/>
              </a:rPr>
              <a:t>گذارد</a:t>
            </a:r>
            <a:r>
              <a:rPr lang="fa-IR" sz="2300" dirty="0" smtClean="0">
                <a:solidFill>
                  <a:srgbClr val="002060"/>
                </a:solidFill>
                <a:cs typeface="A  Mitra_1 (MRT)" pitchFamily="2" charset="-78"/>
              </a:rPr>
              <a:t>.</a:t>
            </a:r>
          </a:p>
          <a:p>
            <a:pPr algn="just" rtl="1">
              <a:lnSpc>
                <a:spcPct val="170000"/>
              </a:lnSpc>
            </a:pPr>
            <a:r>
              <a:rPr lang="fa-IR" sz="2300" dirty="0" smtClean="0">
                <a:solidFill>
                  <a:srgbClr val="002060"/>
                </a:solidFill>
                <a:cs typeface="A  Mitra_1 (MRT)" pitchFamily="2" charset="-78"/>
              </a:rPr>
              <a:t>ممکن است افراد</a:t>
            </a:r>
            <a:r>
              <a:rPr lang="en-US" sz="2300" dirty="0" smtClean="0">
                <a:solidFill>
                  <a:srgbClr val="002060"/>
                </a:solidFill>
                <a:cs typeface="A  Mitra_1 (MRT)" pitchFamily="2" charset="-78"/>
              </a:rPr>
              <a:t> </a:t>
            </a:r>
            <a:r>
              <a:rPr lang="fa-IR" sz="2300" dirty="0" smtClean="0">
                <a:solidFill>
                  <a:srgbClr val="002060"/>
                </a:solidFill>
                <a:cs typeface="A  Mitra_1 (MRT)" pitchFamily="2" charset="-78"/>
              </a:rPr>
              <a:t>برخی گروه های مذهبی به صورت غيرواقع بينانه، انتظارات بالایی از خود</a:t>
            </a:r>
            <a:r>
              <a:rPr lang="en-US" sz="2300" dirty="0" smtClean="0">
                <a:solidFill>
                  <a:srgbClr val="002060"/>
                </a:solidFill>
                <a:cs typeface="A  Mitra_1 (MRT)" pitchFamily="2" charset="-78"/>
              </a:rPr>
              <a:t> </a:t>
            </a:r>
            <a:r>
              <a:rPr lang="fa-IR" sz="2300" dirty="0" smtClean="0">
                <a:solidFill>
                  <a:srgbClr val="002060"/>
                </a:solidFill>
                <a:cs typeface="A  Mitra_1 (MRT)" pitchFamily="2" charset="-78"/>
              </a:rPr>
              <a:t>داشته باشند که منجر به انزوا، استرس و اضطراب شود.</a:t>
            </a:r>
            <a:endParaRPr lang="en-US" sz="2300" dirty="0">
              <a:solidFill>
                <a:srgbClr val="002060"/>
              </a:solidFill>
              <a:cs typeface="A  Mitra_1 (MRT)" pitchFamily="2" charset="-78"/>
            </a:endParaRPr>
          </a:p>
        </p:txBody>
      </p:sp>
      <p:sp>
        <p:nvSpPr>
          <p:cNvPr id="4" name="TextBox 3"/>
          <p:cNvSpPr txBox="1"/>
          <p:nvPr/>
        </p:nvSpPr>
        <p:spPr>
          <a:xfrm>
            <a:off x="1428728" y="6264495"/>
            <a:ext cx="7500990" cy="307777"/>
          </a:xfrm>
          <a:prstGeom prst="rect">
            <a:avLst/>
          </a:prstGeom>
          <a:noFill/>
        </p:spPr>
        <p:txBody>
          <a:bodyPr wrap="square" rtlCol="0">
            <a:spAutoFit/>
          </a:bodyPr>
          <a:lstStyle/>
          <a:p>
            <a:pPr algn="r" rtl="1"/>
            <a:r>
              <a:rPr lang="fa-IR" sz="1400" dirty="0">
                <a:cs typeface="A  Mitra_1 (MRT)" pitchFamily="2" charset="-78"/>
              </a:rPr>
              <a:t>اميدواری، سپيده، سلامت معنوی، مفاهيم و چالش ها، پژوهش </a:t>
            </a:r>
            <a:r>
              <a:rPr lang="fa-IR" sz="1400" dirty="0" smtClean="0">
                <a:cs typeface="A  Mitra_1 (MRT)" pitchFamily="2" charset="-78"/>
              </a:rPr>
              <a:t>های</a:t>
            </a:r>
            <a:r>
              <a:rPr lang="en-US" sz="1400" dirty="0" smtClean="0">
                <a:cs typeface="A  Mitra_1 (MRT)" pitchFamily="2" charset="-78"/>
              </a:rPr>
              <a:t> </a:t>
            </a:r>
            <a:r>
              <a:rPr lang="fa-IR" sz="1400" dirty="0" smtClean="0">
                <a:cs typeface="A  Mitra_1 (MRT)" pitchFamily="2" charset="-78"/>
              </a:rPr>
              <a:t>ميان </a:t>
            </a:r>
            <a:r>
              <a:rPr lang="fa-IR" sz="1400" dirty="0">
                <a:cs typeface="A  Mitra_1 (MRT)" pitchFamily="2" charset="-78"/>
              </a:rPr>
              <a:t>رشته ای قرآنی، ۹۳27 ، سال اول، شماره اول، ۳ ۹</a:t>
            </a:r>
            <a:endParaRPr lang="en-US" sz="1400" dirty="0">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71406" y="5835996"/>
            <a:ext cx="1049287" cy="950590"/>
          </a:xfrm>
          <a:prstGeom prst="rect">
            <a:avLst/>
          </a:prstGeom>
          <a:noFill/>
          <a:ln w="9525">
            <a:noFill/>
            <a:miter lim="800000"/>
            <a:headEnd/>
            <a:tailEnd/>
          </a:ln>
          <a:effectLst/>
        </p:spPr>
      </p:pic>
      <p:sp>
        <p:nvSpPr>
          <p:cNvPr id="6" name="TextBox 5"/>
          <p:cNvSpPr txBox="1"/>
          <p:nvPr/>
        </p:nvSpPr>
        <p:spPr>
          <a:xfrm>
            <a:off x="1785918" y="142852"/>
            <a:ext cx="5000660" cy="784830"/>
          </a:xfrm>
          <a:prstGeom prst="rect">
            <a:avLst/>
          </a:prstGeom>
          <a:noFill/>
        </p:spPr>
        <p:txBody>
          <a:bodyPr wrap="square" rtlCol="0">
            <a:spAutoFit/>
          </a:bodyPr>
          <a:lstStyle/>
          <a:p>
            <a:pPr algn="ctr" rtl="1"/>
            <a:r>
              <a:rPr lang="fa-IR" sz="4500" dirty="0" smtClean="0">
                <a:solidFill>
                  <a:srgbClr val="C00000"/>
                </a:solidFill>
                <a:latin typeface="+mj-lt"/>
                <a:ea typeface="+mj-ea"/>
                <a:cs typeface="A  Mitra_1 (MRT)" pitchFamily="2" charset="-78"/>
              </a:rPr>
              <a:t>تاثیرات باورهای غلط</a:t>
            </a:r>
            <a:endParaRPr lang="en-US" sz="4500" dirty="0">
              <a:solidFill>
                <a:srgbClr val="C00000"/>
              </a:solidFill>
              <a:latin typeface="+mj-lt"/>
              <a:ea typeface="+mj-ea"/>
              <a:cs typeface="A  Mitra_1 (MRT)"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868346"/>
          </a:xfrm>
        </p:spPr>
        <p:txBody>
          <a:bodyPr>
            <a:normAutofit/>
          </a:bodyPr>
          <a:lstStyle/>
          <a:p>
            <a:pPr algn="ctr" rtl="1">
              <a:lnSpc>
                <a:spcPct val="150000"/>
              </a:lnSpc>
            </a:pPr>
            <a:r>
              <a:rPr lang="fa-IR" sz="3100" dirty="0" smtClean="0">
                <a:solidFill>
                  <a:srgbClr val="C00000"/>
                </a:solidFill>
                <a:cs typeface="A  Mitra_1 (MRT)" pitchFamily="2" charset="-78"/>
              </a:rPr>
              <a:t>سنجش سلامت معنوي </a:t>
            </a:r>
            <a:endParaRPr lang="en-US" sz="3100" dirty="0" smtClean="0">
              <a:solidFill>
                <a:srgbClr val="C00000"/>
              </a:solidFill>
              <a:cs typeface="A  Mitra_1 (MRT)" pitchFamily="2" charset="-78"/>
            </a:endParaRPr>
          </a:p>
        </p:txBody>
      </p:sp>
      <p:sp>
        <p:nvSpPr>
          <p:cNvPr id="3" name="Content Placeholder 2"/>
          <p:cNvSpPr>
            <a:spLocks noGrp="1"/>
          </p:cNvSpPr>
          <p:nvPr>
            <p:ph idx="1"/>
          </p:nvPr>
        </p:nvSpPr>
        <p:spPr>
          <a:xfrm>
            <a:off x="314324" y="857232"/>
            <a:ext cx="8401080" cy="5643602"/>
          </a:xfrm>
        </p:spPr>
        <p:txBody>
          <a:bodyPr>
            <a:noAutofit/>
          </a:bodyPr>
          <a:lstStyle/>
          <a:p>
            <a:pPr algn="just" rtl="1">
              <a:lnSpc>
                <a:spcPct val="150000"/>
              </a:lnSpc>
              <a:buNone/>
            </a:pPr>
            <a:r>
              <a:rPr lang="fa-IR" sz="2500" dirty="0" smtClean="0">
                <a:solidFill>
                  <a:srgbClr val="002060"/>
                </a:solidFill>
                <a:cs typeface="Mitra Bold Mazar" pitchFamily="2" charset="-78"/>
              </a:rPr>
              <a:t>    آيا مي‌توان سلامت معنوي را سنجيد؟ مولفه‌هايي كه از تعاريف برمي‌آيد اين گونه است كه سلامت معنوي مي‌بايست انسان را در ارتباط با ذات لايزال الهي، با ديگران و محيط پيرامون و نيز در ارتباط با خود ارتقا دهد. لذا براي تعيين شاخص‌ها بايد سلامت معنوي در چهار زمينه زير در نظر گرفته شود:</a:t>
            </a:r>
            <a:endParaRPr lang="en-US" sz="2500" dirty="0" smtClean="0">
              <a:solidFill>
                <a:srgbClr val="002060"/>
              </a:solidFill>
              <a:cs typeface="Mitra Bold Mazar" pitchFamily="2" charset="-78"/>
            </a:endParaRPr>
          </a:p>
          <a:p>
            <a:pPr marL="1257300" lvl="2" indent="-457200" algn="just" rtl="1">
              <a:lnSpc>
                <a:spcPct val="150000"/>
              </a:lnSpc>
              <a:buFont typeface="+mj-lt"/>
              <a:buAutoNum type="arabicPeriod"/>
            </a:pPr>
            <a:r>
              <a:rPr lang="fa-IR" sz="2500" dirty="0" smtClean="0">
                <a:solidFill>
                  <a:srgbClr val="0070C0"/>
                </a:solidFill>
                <a:cs typeface="Mitra Bold Mazar" pitchFamily="2" charset="-78"/>
              </a:rPr>
              <a:t>ارتباط با منشا لايتناهي هستي</a:t>
            </a:r>
            <a:endParaRPr lang="en-US" sz="2500" dirty="0" smtClean="0">
              <a:solidFill>
                <a:srgbClr val="0070C0"/>
              </a:solidFill>
              <a:cs typeface="Mitra Bold Mazar" pitchFamily="2" charset="-78"/>
            </a:endParaRPr>
          </a:p>
          <a:p>
            <a:pPr marL="1257300" lvl="2" indent="-457200" algn="just" rtl="1">
              <a:lnSpc>
                <a:spcPct val="150000"/>
              </a:lnSpc>
              <a:buFont typeface="+mj-lt"/>
              <a:buAutoNum type="arabicPeriod"/>
            </a:pPr>
            <a:r>
              <a:rPr lang="fa-IR" sz="2500" dirty="0" smtClean="0">
                <a:solidFill>
                  <a:schemeClr val="accent6">
                    <a:lumMod val="75000"/>
                  </a:schemeClr>
                </a:solidFill>
                <a:cs typeface="Mitra Bold Mazar" pitchFamily="2" charset="-78"/>
              </a:rPr>
              <a:t>ارتباط با خود</a:t>
            </a:r>
            <a:endParaRPr lang="en-US" sz="2500" dirty="0" smtClean="0">
              <a:solidFill>
                <a:schemeClr val="accent6">
                  <a:lumMod val="75000"/>
                </a:schemeClr>
              </a:solidFill>
              <a:cs typeface="Mitra Bold Mazar" pitchFamily="2" charset="-78"/>
            </a:endParaRPr>
          </a:p>
          <a:p>
            <a:pPr marL="1257300" lvl="2" indent="-457200" algn="just" rtl="1">
              <a:lnSpc>
                <a:spcPct val="150000"/>
              </a:lnSpc>
              <a:buFont typeface="+mj-lt"/>
              <a:buAutoNum type="arabicPeriod"/>
            </a:pPr>
            <a:r>
              <a:rPr lang="fa-IR" sz="2500" dirty="0" smtClean="0">
                <a:solidFill>
                  <a:srgbClr val="FF0000"/>
                </a:solidFill>
                <a:cs typeface="Mitra Bold Mazar" pitchFamily="2" charset="-78"/>
              </a:rPr>
              <a:t>ارتباط با انسان‌هاي ديگر</a:t>
            </a:r>
            <a:endParaRPr lang="en-US" sz="2500" dirty="0" smtClean="0">
              <a:solidFill>
                <a:srgbClr val="FF0000"/>
              </a:solidFill>
              <a:cs typeface="Mitra Bold Mazar" pitchFamily="2" charset="-78"/>
            </a:endParaRPr>
          </a:p>
          <a:p>
            <a:pPr marL="1257300" lvl="2" indent="-457200" algn="just" rtl="1">
              <a:lnSpc>
                <a:spcPct val="150000"/>
              </a:lnSpc>
              <a:buFont typeface="+mj-lt"/>
              <a:buAutoNum type="arabicPeriod"/>
            </a:pPr>
            <a:r>
              <a:rPr lang="fa-IR" sz="2500" dirty="0" smtClean="0">
                <a:solidFill>
                  <a:srgbClr val="002060"/>
                </a:solidFill>
                <a:cs typeface="Mitra Bold Mazar" pitchFamily="2" charset="-78"/>
              </a:rPr>
              <a:t>ارتباط با عالم پيرامون</a:t>
            </a:r>
            <a:endParaRPr lang="en-US" sz="2500" dirty="0" smtClean="0">
              <a:solidFill>
                <a:srgbClr val="002060"/>
              </a:solidFill>
              <a:cs typeface="Mitra Bold Mazar" pitchFamily="2" charset="-78"/>
            </a:endParaRPr>
          </a:p>
          <a:p>
            <a:pPr algn="just">
              <a:lnSpc>
                <a:spcPct val="150000"/>
              </a:lnSpc>
              <a:buNone/>
            </a:pPr>
            <a:endParaRPr lang="en-US" sz="2500" dirty="0">
              <a:solidFill>
                <a:srgbClr val="002060"/>
              </a:solidFill>
              <a:cs typeface="Mitra Bold Mazar"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0"/>
            <a:ext cx="7772400" cy="869947"/>
          </a:xfrm>
        </p:spPr>
        <p:txBody>
          <a:bodyPr>
            <a:normAutofit/>
          </a:bodyPr>
          <a:lstStyle/>
          <a:p>
            <a:r>
              <a:rPr lang="fa-IR" sz="4500" dirty="0" smtClean="0">
                <a:solidFill>
                  <a:srgbClr val="C00000"/>
                </a:solidFill>
                <a:cs typeface="A  Mitra_1 (MRT)" pitchFamily="2" charset="-78"/>
              </a:rPr>
              <a:t>پرسشنامه سلامت معنوی</a:t>
            </a:r>
            <a:endParaRPr lang="en-US" sz="4500" dirty="0">
              <a:solidFill>
                <a:srgbClr val="C00000"/>
              </a:solidFill>
              <a:cs typeface="A  Mitra_1 (MRT)" pitchFamily="2" charset="-78"/>
            </a:endParaRPr>
          </a:p>
        </p:txBody>
      </p:sp>
      <p:sp>
        <p:nvSpPr>
          <p:cNvPr id="3" name="Subtitle 2"/>
          <p:cNvSpPr>
            <a:spLocks noGrp="1"/>
          </p:cNvSpPr>
          <p:nvPr>
            <p:ph type="subTitle" idx="1"/>
          </p:nvPr>
        </p:nvSpPr>
        <p:spPr>
          <a:xfrm>
            <a:off x="428596" y="1428736"/>
            <a:ext cx="8429684" cy="5072098"/>
          </a:xfrm>
        </p:spPr>
        <p:txBody>
          <a:bodyPr>
            <a:normAutofit/>
          </a:bodyPr>
          <a:lstStyle/>
          <a:p>
            <a:pPr algn="just" rtl="1">
              <a:lnSpc>
                <a:spcPct val="170000"/>
              </a:lnSpc>
            </a:pPr>
            <a:r>
              <a:rPr lang="fa-IR" dirty="0">
                <a:solidFill>
                  <a:srgbClr val="002060"/>
                </a:solidFill>
                <a:cs typeface="A  Mitra_1 (MRT)" pitchFamily="2" charset="-78"/>
              </a:rPr>
              <a:t>در پرسشنامه </a:t>
            </a:r>
            <a:r>
              <a:rPr lang="fa-IR" dirty="0" smtClean="0">
                <a:solidFill>
                  <a:srgbClr val="002060"/>
                </a:solidFill>
                <a:cs typeface="A  Mitra_1 (MRT)" pitchFamily="2" charset="-78"/>
              </a:rPr>
              <a:t>20 </a:t>
            </a:r>
            <a:r>
              <a:rPr lang="fa-IR" dirty="0">
                <a:solidFill>
                  <a:srgbClr val="002060"/>
                </a:solidFill>
                <a:cs typeface="A  Mitra_1 (MRT)" pitchFamily="2" charset="-78"/>
              </a:rPr>
              <a:t>سؤالی </a:t>
            </a:r>
            <a:r>
              <a:rPr lang="fa-IR" dirty="0">
                <a:solidFill>
                  <a:srgbClr val="5DB56E"/>
                </a:solidFill>
                <a:cs typeface="A  Mitra_1 (MRT)" pitchFamily="2" charset="-78"/>
              </a:rPr>
              <a:t>سلامت معنوی پولوتزین و اليسون </a:t>
            </a:r>
            <a:r>
              <a:rPr lang="fa-IR" dirty="0" smtClean="0">
                <a:solidFill>
                  <a:srgbClr val="002060"/>
                </a:solidFill>
                <a:cs typeface="A  Mitra_1 (MRT)" pitchFamily="2" charset="-78"/>
              </a:rPr>
              <a:t>10 سؤال آن </a:t>
            </a:r>
            <a:r>
              <a:rPr lang="fa-IR" dirty="0">
                <a:solidFill>
                  <a:srgbClr val="002060"/>
                </a:solidFill>
                <a:cs typeface="A  Mitra_1 (MRT)" pitchFamily="2" charset="-78"/>
              </a:rPr>
              <a:t>سلامت مذهبی و </a:t>
            </a:r>
            <a:r>
              <a:rPr lang="fa-IR" dirty="0" smtClean="0">
                <a:solidFill>
                  <a:srgbClr val="002060"/>
                </a:solidFill>
                <a:cs typeface="A  Mitra_1 (MRT)" pitchFamily="2" charset="-78"/>
              </a:rPr>
              <a:t>10 </a:t>
            </a:r>
            <a:r>
              <a:rPr lang="fa-IR" dirty="0">
                <a:solidFill>
                  <a:srgbClr val="002060"/>
                </a:solidFill>
                <a:cs typeface="A  Mitra_1 (MRT)" pitchFamily="2" charset="-78"/>
              </a:rPr>
              <a:t>سؤال دیگر سلامت وجودی را اندازه </a:t>
            </a:r>
            <a:r>
              <a:rPr lang="fa-IR" dirty="0" smtClean="0">
                <a:solidFill>
                  <a:srgbClr val="002060"/>
                </a:solidFill>
                <a:cs typeface="A  Mitra_1 (MRT)" pitchFamily="2" charset="-78"/>
              </a:rPr>
              <a:t>گيری می </a:t>
            </a:r>
            <a:r>
              <a:rPr lang="fa-IR" dirty="0">
                <a:solidFill>
                  <a:srgbClr val="002060"/>
                </a:solidFill>
                <a:cs typeface="A  Mitra_1 (MRT)" pitchFamily="2" charset="-78"/>
              </a:rPr>
              <a:t>کند. در مطالعه سيد فاطمی و همکاران، روایی پرسشنامه </a:t>
            </a:r>
            <a:r>
              <a:rPr lang="fa-IR" dirty="0" smtClean="0">
                <a:solidFill>
                  <a:srgbClr val="002060"/>
                </a:solidFill>
                <a:cs typeface="A  Mitra_1 (MRT)" pitchFamily="2" charset="-78"/>
              </a:rPr>
              <a:t>سلامت معنوی </a:t>
            </a:r>
            <a:r>
              <a:rPr lang="fa-IR" dirty="0">
                <a:solidFill>
                  <a:srgbClr val="002060"/>
                </a:solidFill>
                <a:cs typeface="A  Mitra_1 (MRT)" pitchFamily="2" charset="-78"/>
              </a:rPr>
              <a:t>از طریق اعتبار محتوا مشخص شد و پایایی </a:t>
            </a:r>
            <a:r>
              <a:rPr lang="fa-IR" dirty="0" smtClean="0">
                <a:solidFill>
                  <a:srgbClr val="002060"/>
                </a:solidFill>
                <a:cs typeface="A  Mitra_1 (MRT)" pitchFamily="2" charset="-78"/>
              </a:rPr>
              <a:t>آن </a:t>
            </a:r>
            <a:r>
              <a:rPr lang="fa-IR" dirty="0">
                <a:solidFill>
                  <a:srgbClr val="002060"/>
                </a:solidFill>
                <a:cs typeface="A  Mitra_1 (MRT)" pitchFamily="2" charset="-78"/>
              </a:rPr>
              <a:t>از طریق </a:t>
            </a:r>
            <a:r>
              <a:rPr lang="fa-IR" dirty="0" smtClean="0">
                <a:solidFill>
                  <a:srgbClr val="002060"/>
                </a:solidFill>
                <a:cs typeface="A  Mitra_1 (MRT)" pitchFamily="2" charset="-78"/>
              </a:rPr>
              <a:t>ضریب پایانی آلفا کرونباخ 0/82 تعیین گردید.</a:t>
            </a:r>
            <a:endParaRPr lang="en-US" dirty="0">
              <a:solidFill>
                <a:srgbClr val="002060"/>
              </a:solidFill>
              <a:cs typeface="A  Mitra_1 (MRT)"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428736"/>
            <a:ext cx="8429684" cy="4643470"/>
          </a:xfrm>
        </p:spPr>
        <p:txBody>
          <a:bodyPr>
            <a:noAutofit/>
          </a:bodyPr>
          <a:lstStyle/>
          <a:p>
            <a:pPr algn="just" rtl="1">
              <a:lnSpc>
                <a:spcPct val="160000"/>
              </a:lnSpc>
            </a:pPr>
            <a:r>
              <a:rPr lang="fa-IR" sz="3000" b="1" dirty="0">
                <a:solidFill>
                  <a:srgbClr val="AA1E8F"/>
                </a:solidFill>
                <a:cs typeface="A  Mitra_1 (MRT)" pitchFamily="2" charset="-78"/>
              </a:rPr>
              <a:t>ابزار </a:t>
            </a:r>
            <a:r>
              <a:rPr lang="en-US" sz="3000" b="1" dirty="0" smtClean="0">
                <a:solidFill>
                  <a:srgbClr val="AA1E8F"/>
                </a:solidFill>
                <a:cs typeface="A  Mitra_1 (MRT)" pitchFamily="2" charset="-78"/>
              </a:rPr>
              <a:t>SHALOM</a:t>
            </a:r>
            <a:r>
              <a:rPr lang="en-US" sz="2600" dirty="0" smtClean="0">
                <a:solidFill>
                  <a:srgbClr val="002060"/>
                </a:solidFill>
                <a:cs typeface="A  Mitra_1 (MRT)" pitchFamily="2" charset="-78"/>
              </a:rPr>
              <a:t> </a:t>
            </a:r>
            <a:r>
              <a:rPr lang="fa-IR" sz="2600" dirty="0" smtClean="0">
                <a:solidFill>
                  <a:srgbClr val="002060"/>
                </a:solidFill>
                <a:cs typeface="A  Mitra_1 (MRT)" pitchFamily="2" charset="-78"/>
              </a:rPr>
              <a:t> پرسشنامه </a:t>
            </a:r>
            <a:r>
              <a:rPr lang="fa-IR" sz="2600" dirty="0">
                <a:solidFill>
                  <a:srgbClr val="002060"/>
                </a:solidFill>
                <a:cs typeface="A  Mitra_1 (MRT)" pitchFamily="2" charset="-78"/>
              </a:rPr>
              <a:t>سلامت معنوی و اندازه گيری </a:t>
            </a:r>
            <a:r>
              <a:rPr lang="fa-IR" sz="2600" dirty="0" smtClean="0">
                <a:solidFill>
                  <a:srgbClr val="002060"/>
                </a:solidFill>
                <a:cs typeface="A  Mitra_1 (MRT)" pitchFamily="2" charset="-78"/>
              </a:rPr>
              <a:t>معيارهای زندگی </a:t>
            </a:r>
            <a:r>
              <a:rPr lang="fa-IR" sz="2600" dirty="0">
                <a:solidFill>
                  <a:srgbClr val="002060"/>
                </a:solidFill>
                <a:cs typeface="A  Mitra_1 (MRT)" pitchFamily="2" charset="-78"/>
              </a:rPr>
              <a:t>است که در این ابزار </a:t>
            </a:r>
            <a:r>
              <a:rPr lang="fa-IR" sz="2600" dirty="0">
                <a:solidFill>
                  <a:srgbClr val="00B0F0"/>
                </a:solidFill>
                <a:cs typeface="A  Mitra_1 (MRT)" pitchFamily="2" charset="-78"/>
              </a:rPr>
              <a:t>چهار حيطه سلامت معنوی که عبارتند </a:t>
            </a:r>
            <a:r>
              <a:rPr lang="fa-IR" sz="2600" dirty="0" smtClean="0">
                <a:solidFill>
                  <a:srgbClr val="00B0F0"/>
                </a:solidFill>
                <a:cs typeface="A  Mitra_1 (MRT)" pitchFamily="2" charset="-78"/>
              </a:rPr>
              <a:t>از شخصی</a:t>
            </a:r>
            <a:r>
              <a:rPr lang="fa-IR" sz="2600" dirty="0">
                <a:solidFill>
                  <a:srgbClr val="00B0F0"/>
                </a:solidFill>
                <a:cs typeface="A  Mitra_1 (MRT)" pitchFamily="2" charset="-78"/>
              </a:rPr>
              <a:t>، همگانی، محيطی و متعالی در نظر </a:t>
            </a:r>
            <a:r>
              <a:rPr lang="fa-IR" sz="2600" dirty="0">
                <a:solidFill>
                  <a:srgbClr val="002060"/>
                </a:solidFill>
                <a:cs typeface="A  Mitra_1 (MRT)" pitchFamily="2" charset="-78"/>
              </a:rPr>
              <a:t>گرفته شده است </a:t>
            </a:r>
            <a:r>
              <a:rPr lang="fa-IR" sz="2600" dirty="0" smtClean="0">
                <a:solidFill>
                  <a:srgbClr val="002060"/>
                </a:solidFill>
                <a:cs typeface="A  Mitra_1 (MRT)" pitchFamily="2" charset="-78"/>
              </a:rPr>
              <a:t>شامل  20 آیتم </a:t>
            </a:r>
            <a:r>
              <a:rPr lang="fa-IR" sz="2600" dirty="0">
                <a:solidFill>
                  <a:srgbClr val="002060"/>
                </a:solidFill>
                <a:cs typeface="A  Mitra_1 (MRT)" pitchFamily="2" charset="-78"/>
              </a:rPr>
              <a:t>می باشد که در واقع منعکس کنندة </a:t>
            </a:r>
            <a:r>
              <a:rPr lang="fa-IR" sz="2600" dirty="0">
                <a:solidFill>
                  <a:srgbClr val="00B050"/>
                </a:solidFill>
                <a:cs typeface="A  Mitra_1 (MRT)" pitchFamily="2" charset="-78"/>
              </a:rPr>
              <a:t>کيفيت ارتباطات فرد با آنها و </a:t>
            </a:r>
            <a:r>
              <a:rPr lang="fa-IR" sz="2600" dirty="0" smtClean="0">
                <a:solidFill>
                  <a:srgbClr val="00B050"/>
                </a:solidFill>
                <a:cs typeface="A  Mitra_1 (MRT)" pitchFamily="2" charset="-78"/>
              </a:rPr>
              <a:t>با مردم</a:t>
            </a:r>
            <a:r>
              <a:rPr lang="fa-IR" sz="2600" dirty="0">
                <a:solidFill>
                  <a:srgbClr val="00B050"/>
                </a:solidFill>
                <a:cs typeface="A  Mitra_1 (MRT)" pitchFamily="2" charset="-78"/>
              </a:rPr>
              <a:t>، با خدا و محيط در حوزه های همگانی، شخصی، محيطی و </a:t>
            </a:r>
            <a:r>
              <a:rPr lang="fa-IR" sz="2600" dirty="0" smtClean="0">
                <a:solidFill>
                  <a:srgbClr val="00B050"/>
                </a:solidFill>
                <a:cs typeface="A  Mitra_1 (MRT)" pitchFamily="2" charset="-78"/>
              </a:rPr>
              <a:t>متعالی سلامت </a:t>
            </a:r>
            <a:r>
              <a:rPr lang="fa-IR" sz="2600" dirty="0">
                <a:solidFill>
                  <a:srgbClr val="002060"/>
                </a:solidFill>
                <a:cs typeface="A  Mitra_1 (MRT)" pitchFamily="2" charset="-78"/>
              </a:rPr>
              <a:t>معنوی می باشد. این ابزار روا و پایا می باشد و جهت </a:t>
            </a:r>
            <a:r>
              <a:rPr lang="fa-IR" sz="2600" dirty="0" smtClean="0">
                <a:solidFill>
                  <a:srgbClr val="002060"/>
                </a:solidFill>
                <a:cs typeface="A  Mitra_1 (MRT)" pitchFamily="2" charset="-78"/>
              </a:rPr>
              <a:t>سنجش سلامت </a:t>
            </a:r>
            <a:r>
              <a:rPr lang="fa-IR" sz="2600" dirty="0">
                <a:solidFill>
                  <a:srgbClr val="002060"/>
                </a:solidFill>
                <a:cs typeface="A  Mitra_1 (MRT)" pitchFamily="2" charset="-78"/>
              </a:rPr>
              <a:t>روان در بسياری از جوامع و به زبان های مختلف مورد </a:t>
            </a:r>
            <a:r>
              <a:rPr lang="fa-IR" sz="2600" dirty="0" smtClean="0">
                <a:solidFill>
                  <a:srgbClr val="002060"/>
                </a:solidFill>
                <a:cs typeface="A  Mitra_1 (MRT)" pitchFamily="2" charset="-78"/>
              </a:rPr>
              <a:t>استفاده قرار </a:t>
            </a:r>
            <a:r>
              <a:rPr lang="fa-IR" sz="2600" dirty="0">
                <a:solidFill>
                  <a:srgbClr val="002060"/>
                </a:solidFill>
                <a:cs typeface="A  Mitra_1 (MRT)" pitchFamily="2" charset="-78"/>
              </a:rPr>
              <a:t>گرفته است</a:t>
            </a:r>
            <a:r>
              <a:rPr lang="fa-IR" sz="2600" dirty="0" smtClean="0">
                <a:solidFill>
                  <a:srgbClr val="002060"/>
                </a:solidFill>
                <a:cs typeface="A  Mitra_1 (MRT)" pitchFamily="2" charset="-78"/>
              </a:rPr>
              <a:t>.</a:t>
            </a:r>
            <a:endParaRPr lang="en-US" sz="2600" dirty="0">
              <a:solidFill>
                <a:srgbClr val="002060"/>
              </a:solidFill>
              <a:cs typeface="A  Mitra_1 (MRT)" pitchFamily="2" charset="-78"/>
            </a:endParaRPr>
          </a:p>
        </p:txBody>
      </p:sp>
      <p:sp>
        <p:nvSpPr>
          <p:cNvPr id="4" name="TextBox 3"/>
          <p:cNvSpPr txBox="1"/>
          <p:nvPr/>
        </p:nvSpPr>
        <p:spPr>
          <a:xfrm>
            <a:off x="1214414" y="6286520"/>
            <a:ext cx="7358114" cy="461665"/>
          </a:xfrm>
          <a:prstGeom prst="rect">
            <a:avLst/>
          </a:prstGeom>
          <a:noFill/>
        </p:spPr>
        <p:txBody>
          <a:bodyPr wrap="square" rtlCol="0">
            <a:spAutoFit/>
          </a:bodyPr>
          <a:lstStyle/>
          <a:p>
            <a:pPr algn="just"/>
            <a:r>
              <a:rPr lang="en-US" sz="1200" dirty="0">
                <a:cs typeface="+mj-cs"/>
              </a:rPr>
              <a:t>Fisher, John</a:t>
            </a:r>
            <a:r>
              <a:rPr lang="en-US" sz="1200" dirty="0" smtClean="0">
                <a:cs typeface="+mj-cs"/>
              </a:rPr>
              <a:t>.</a:t>
            </a:r>
            <a:r>
              <a:rPr lang="fa-IR" sz="1200" dirty="0" smtClean="0">
                <a:cs typeface="+mj-cs"/>
              </a:rPr>
              <a:t> </a:t>
            </a:r>
            <a:r>
              <a:rPr lang="en-US" sz="1200" dirty="0">
                <a:cs typeface="+mj-cs"/>
              </a:rPr>
              <a:t>Development and Application of a Spiritual Well-Being Questionnaire Called SHALOM, </a:t>
            </a:r>
            <a:r>
              <a:rPr lang="en-US" sz="1200" dirty="0" smtClean="0">
                <a:cs typeface="+mj-cs"/>
              </a:rPr>
              <a:t>Religions. 2010; 1: 105-121.</a:t>
            </a:r>
            <a:endParaRPr lang="en-US" sz="1200" dirty="0">
              <a:cs typeface="+mj-cs"/>
            </a:endParaRPr>
          </a:p>
        </p:txBody>
      </p:sp>
      <p:sp>
        <p:nvSpPr>
          <p:cNvPr id="5" name="Title 1"/>
          <p:cNvSpPr>
            <a:spLocks noGrp="1"/>
          </p:cNvSpPr>
          <p:nvPr>
            <p:ph type="ctrTitle"/>
          </p:nvPr>
        </p:nvSpPr>
        <p:spPr>
          <a:xfrm>
            <a:off x="685800" y="214290"/>
            <a:ext cx="7772400" cy="869947"/>
          </a:xfrm>
        </p:spPr>
        <p:txBody>
          <a:bodyPr>
            <a:normAutofit/>
          </a:bodyPr>
          <a:lstStyle/>
          <a:p>
            <a:r>
              <a:rPr lang="fa-IR" sz="4500" dirty="0" smtClean="0">
                <a:solidFill>
                  <a:srgbClr val="C00000"/>
                </a:solidFill>
                <a:cs typeface="A  Mitra_1 (MRT)" pitchFamily="2" charset="-78"/>
              </a:rPr>
              <a:t>پرسشنامه سلامت معنوی</a:t>
            </a:r>
            <a:endParaRPr lang="en-US" sz="4500" dirty="0">
              <a:solidFill>
                <a:srgbClr val="C00000"/>
              </a:solidFill>
              <a:cs typeface="A  Mitra_1 (MRT)" pitchFamily="2" charset="-78"/>
            </a:endParaRPr>
          </a:p>
        </p:txBody>
      </p:sp>
      <p:pic>
        <p:nvPicPr>
          <p:cNvPr id="6" name="Picture 5"/>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txBody>
          <a:bodyPr>
            <a:noAutofit/>
          </a:bodyPr>
          <a:lstStyle/>
          <a:p>
            <a:pPr algn="just" rtl="1">
              <a:lnSpc>
                <a:spcPct val="150000"/>
              </a:lnSpc>
              <a:buNone/>
            </a:pPr>
            <a:r>
              <a:rPr lang="fa-IR" sz="2000" dirty="0" smtClean="0">
                <a:solidFill>
                  <a:srgbClr val="002060"/>
                </a:solidFill>
                <a:cs typeface="A  Mitra_1 (MRT)" pitchFamily="2" charset="-78"/>
              </a:rPr>
              <a:t>    </a:t>
            </a:r>
            <a:r>
              <a:rPr lang="fa-IR" sz="2000" dirty="0" smtClean="0">
                <a:solidFill>
                  <a:srgbClr val="00B050"/>
                </a:solidFill>
                <a:cs typeface="A  Mitra_1 (MRT)" pitchFamily="2" charset="-78"/>
              </a:rPr>
              <a:t>پرسشنامه‌هایی که بر مبنای تعریف عام سلامت معنوی تهیه شده اندکه به خالق انسان و امور غیرحسی و معرفت‌شناختی توجه نکرده‌اند به گونه‌های مختلف تدوین شده </a:t>
            </a:r>
            <a:r>
              <a:rPr lang="fa-IR" sz="2000" dirty="0" smtClean="0">
                <a:solidFill>
                  <a:srgbClr val="002060"/>
                </a:solidFill>
                <a:cs typeface="A  Mitra_1 (MRT)" pitchFamily="2" charset="-78"/>
              </a:rPr>
              <a:t>و در دسترس است. معتقدان به ادیان الهی نیز پرسشنامه‌هایی را براساس اعتقادات ادیان مسیحی، یهودی و ... تهیه کرده‌اند و پرسشنامه‌های مشابهی نیز در کشورهای اسلامی و منجمله ایران مورد استفاده قرار گرفته‌اند..</a:t>
            </a:r>
            <a:endParaRPr lang="en-US" sz="2000" dirty="0" smtClean="0">
              <a:solidFill>
                <a:srgbClr val="002060"/>
              </a:solidFill>
              <a:cs typeface="A  Mitra_1 (MRT)" pitchFamily="2" charset="-78"/>
            </a:endParaRPr>
          </a:p>
          <a:p>
            <a:pPr algn="just" rtl="1">
              <a:lnSpc>
                <a:spcPct val="150000"/>
              </a:lnSpc>
              <a:buNone/>
            </a:pPr>
            <a:r>
              <a:rPr lang="fa-IR" sz="2000" dirty="0" smtClean="0">
                <a:solidFill>
                  <a:srgbClr val="002060"/>
                </a:solidFill>
                <a:cs typeface="A  Mitra_1 (MRT)" pitchFamily="2" charset="-78"/>
              </a:rPr>
              <a:t>    </a:t>
            </a:r>
            <a:r>
              <a:rPr lang="fa-IR" sz="2000" dirty="0" smtClean="0">
                <a:solidFill>
                  <a:srgbClr val="00B0F0"/>
                </a:solidFill>
                <a:cs typeface="A  Mitra_1 (MRT)" pitchFamily="2" charset="-78"/>
              </a:rPr>
              <a:t>فرهنگستان علوم پزشکی جمهوری اسلامی ایران براساس تعریف بسیط و کاملی که در برگیرنده مبانی سلامت معنوی از دیدگاه اسلام می‌باشد، اقدام به طراحی پرسشنامه جامع سلامت معنوی نموده است. </a:t>
            </a:r>
            <a:r>
              <a:rPr lang="fa-IR" sz="2000" dirty="0" smtClean="0">
                <a:solidFill>
                  <a:srgbClr val="002060"/>
                </a:solidFill>
                <a:cs typeface="A  Mitra_1 (MRT)" pitchFamily="2" charset="-78"/>
              </a:rPr>
              <a:t>پس از تحلیل و ارایه تعاریف عملی و قابل اندازه‌گیری از مفاهیم ساختاری سلامت معنوی، گویه‌های مورد نظر تدوین، و روایی صوری، روایی محتوا، تعیین هماهنگی درونی، ارزیابی روایی سازه و روایی پیش‌بین ارزیابی و نهایتا ثبات پرسشنامه تعیین گردیده و تحقیقات میدانی محدود انجام شده است.</a:t>
            </a:r>
            <a:endParaRPr lang="en-US" sz="2000" dirty="0" smtClean="0">
              <a:solidFill>
                <a:srgbClr val="002060"/>
              </a:solidFill>
              <a:cs typeface="A  Mitra_1 (MRT)" pitchFamily="2" charset="-78"/>
            </a:endParaRPr>
          </a:p>
        </p:txBody>
      </p:sp>
      <p:sp>
        <p:nvSpPr>
          <p:cNvPr id="5" name="Title 1"/>
          <p:cNvSpPr txBox="1">
            <a:spLocks/>
          </p:cNvSpPr>
          <p:nvPr/>
        </p:nvSpPr>
        <p:spPr>
          <a:xfrm>
            <a:off x="457200" y="71414"/>
            <a:ext cx="8229600" cy="868346"/>
          </a:xfrm>
          <a:prstGeom prst="rect">
            <a:avLst/>
          </a:prstGeom>
        </p:spPr>
        <p:txBody>
          <a:bodyPr vert="horz" lIns="0" rIns="0" bIns="0" anchor="b">
            <a:norm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fa-IR" sz="3100" b="0" i="0" u="none" strike="noStrike" kern="1200" cap="none" spc="0" normalizeH="0" baseline="0" noProof="0" dirty="0" smtClean="0">
                <a:ln>
                  <a:noFill/>
                </a:ln>
                <a:solidFill>
                  <a:srgbClr val="C00000"/>
                </a:solidFill>
                <a:effectLst/>
                <a:uLnTx/>
                <a:uFillTx/>
                <a:latin typeface="+mj-lt"/>
                <a:ea typeface="+mj-ea"/>
                <a:cs typeface="A  Mitra_1 (MRT)" pitchFamily="2" charset="-78"/>
              </a:rPr>
              <a:t>پرسشنامه سلامت معنوي </a:t>
            </a:r>
            <a:endParaRPr kumimoji="0" lang="en-US" sz="3100" b="0" i="0" u="none" strike="noStrike" kern="1200" cap="none" spc="0" normalizeH="0" baseline="0" noProof="0" dirty="0" smtClean="0">
              <a:ln>
                <a:noFill/>
              </a:ln>
              <a:solidFill>
                <a:srgbClr val="C00000"/>
              </a:solidFill>
              <a:effectLst/>
              <a:uLnTx/>
              <a:uFillTx/>
              <a:latin typeface="+mj-lt"/>
              <a:ea typeface="+mj-ea"/>
              <a:cs typeface="A  Mitra_1 (MRT)"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00108"/>
            <a:ext cx="8401080" cy="5500726"/>
          </a:xfrm>
        </p:spPr>
        <p:txBody>
          <a:bodyPr>
            <a:normAutofit/>
          </a:bodyPr>
          <a:lstStyle/>
          <a:p>
            <a:pPr algn="just" rtl="1">
              <a:lnSpc>
                <a:spcPct val="200000"/>
              </a:lnSpc>
            </a:pPr>
            <a:r>
              <a:rPr lang="fa-IR" sz="2700" dirty="0" smtClean="0">
                <a:solidFill>
                  <a:srgbClr val="002060"/>
                </a:solidFill>
                <a:cs typeface="A  Mitra_1 (MRT)" pitchFamily="2" charset="-78"/>
              </a:rPr>
              <a:t>    ابعاد چهارگانه سلامت</a:t>
            </a:r>
          </a:p>
          <a:p>
            <a:pPr algn="just" rtl="1">
              <a:lnSpc>
                <a:spcPct val="200000"/>
              </a:lnSpc>
            </a:pPr>
            <a:r>
              <a:rPr lang="fa-IR" sz="2700" dirty="0" smtClean="0">
                <a:solidFill>
                  <a:srgbClr val="002060"/>
                </a:solidFill>
                <a:cs typeface="A  Mitra_1 (MRT)" pitchFamily="2" charset="-78"/>
              </a:rPr>
              <a:t>مدل های مختلف ارتباط 4 بعد سلامت</a:t>
            </a:r>
          </a:p>
          <a:p>
            <a:pPr algn="just" rtl="1">
              <a:lnSpc>
                <a:spcPct val="200000"/>
              </a:lnSpc>
            </a:pPr>
            <a:r>
              <a:rPr lang="fa-IR" sz="2700" dirty="0" smtClean="0">
                <a:solidFill>
                  <a:srgbClr val="002060"/>
                </a:solidFill>
                <a:cs typeface="A  Mitra_1 (MRT)" pitchFamily="2" charset="-78"/>
              </a:rPr>
              <a:t>تاثیر سلامت معنوی در ابعاد چهارگانه پیشگیری از بیماری ها</a:t>
            </a:r>
          </a:p>
          <a:p>
            <a:pPr algn="just" rtl="1">
              <a:lnSpc>
                <a:spcPct val="200000"/>
              </a:lnSpc>
            </a:pPr>
            <a:r>
              <a:rPr lang="fa-IR" sz="2700" dirty="0" smtClean="0">
                <a:solidFill>
                  <a:srgbClr val="002060"/>
                </a:solidFill>
                <a:cs typeface="A  Mitra_1 (MRT)" pitchFamily="2" charset="-78"/>
              </a:rPr>
              <a:t>ارتباط بین سلامت معنوی و شاخص های سلامت</a:t>
            </a:r>
          </a:p>
          <a:p>
            <a:pPr algn="just" rtl="1">
              <a:lnSpc>
                <a:spcPct val="200000"/>
              </a:lnSpc>
            </a:pPr>
            <a:r>
              <a:rPr lang="fa-IR" sz="2700" dirty="0" smtClean="0">
                <a:solidFill>
                  <a:srgbClr val="002060"/>
                </a:solidFill>
                <a:cs typeface="A  Mitra_1 (MRT)" pitchFamily="2" charset="-78"/>
              </a:rPr>
              <a:t>روش های سنجش سلامت معنوی</a:t>
            </a:r>
          </a:p>
          <a:p>
            <a:pPr algn="just" rtl="1">
              <a:lnSpc>
                <a:spcPct val="200000"/>
              </a:lnSpc>
            </a:pPr>
            <a:r>
              <a:rPr lang="fa-IR" sz="2700" dirty="0" smtClean="0">
                <a:solidFill>
                  <a:srgbClr val="002060"/>
                </a:solidFill>
                <a:cs typeface="A  Mitra_1 (MRT)" pitchFamily="2" charset="-78"/>
              </a:rPr>
              <a:t>فعالیت ها و تحقیقات مورد نیاز در حیطه سلامت معنوی</a:t>
            </a:r>
            <a:endParaRPr lang="en-US" sz="2700" dirty="0" smtClean="0">
              <a:solidFill>
                <a:srgbClr val="5DB56E"/>
              </a:solidFill>
              <a:cs typeface="A  Mitra_1 (MRT)" pitchFamily="2" charset="-78"/>
            </a:endParaRPr>
          </a:p>
          <a:p>
            <a:pPr algn="just" rtl="1">
              <a:lnSpc>
                <a:spcPct val="150000"/>
              </a:lnSpc>
              <a:buNone/>
            </a:pPr>
            <a:endParaRPr lang="en-US" dirty="0"/>
          </a:p>
        </p:txBody>
      </p:sp>
      <p:sp>
        <p:nvSpPr>
          <p:cNvPr id="4" name="Title 1"/>
          <p:cNvSpPr>
            <a:spLocks noGrp="1"/>
          </p:cNvSpPr>
          <p:nvPr>
            <p:ph type="title"/>
          </p:nvPr>
        </p:nvSpPr>
        <p:spPr>
          <a:xfrm>
            <a:off x="500034" y="71414"/>
            <a:ext cx="8229600" cy="1143000"/>
          </a:xfrm>
        </p:spPr>
        <p:txBody>
          <a:bodyPr>
            <a:normAutofit/>
          </a:bodyPr>
          <a:lstStyle/>
          <a:p>
            <a:pPr algn="ctr" rtl="1"/>
            <a:r>
              <a:rPr lang="fa-IR" sz="4500" dirty="0" smtClean="0">
                <a:solidFill>
                  <a:srgbClr val="C00000"/>
                </a:solidFill>
                <a:cs typeface="A  Mitra_1 (MRT)" pitchFamily="2" charset="-78"/>
              </a:rPr>
              <a:t>رئوس مطالب</a:t>
            </a:r>
            <a:endParaRPr lang="en-US" sz="4500" dirty="0">
              <a:cs typeface="A  Mitra_1 (MRT)" pitchFamily="2" charset="-78"/>
            </a:endParaRPr>
          </a:p>
        </p:txBody>
      </p:sp>
      <p:pic>
        <p:nvPicPr>
          <p:cNvPr id="5" name="Picture 4"/>
          <p:cNvPicPr>
            <a:picLocks noChangeAspect="1" noChangeArrowheads="1"/>
          </p:cNvPicPr>
          <p:nvPr/>
        </p:nvPicPr>
        <p:blipFill>
          <a:blip r:embed="rId2" cstate="print"/>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214290"/>
            <a:ext cx="8715436" cy="869947"/>
          </a:xfrm>
        </p:spPr>
        <p:txBody>
          <a:bodyPr>
            <a:noAutofit/>
          </a:bodyPr>
          <a:lstStyle/>
          <a:p>
            <a:pPr rtl="1"/>
            <a:r>
              <a:rPr lang="fa-IR" sz="3300" b="1" dirty="0">
                <a:solidFill>
                  <a:srgbClr val="C00000"/>
                </a:solidFill>
                <a:cs typeface="A  Mitra_1 (MRT)" pitchFamily="2" charset="-78"/>
              </a:rPr>
              <a:t>مؤلفه ها، شاخص ها، مستندات و گويه های سلامت معنوی</a:t>
            </a:r>
            <a:endParaRPr lang="en-US" sz="3300" dirty="0">
              <a:solidFill>
                <a:srgbClr val="C00000"/>
              </a:solidFill>
              <a:cs typeface="A  Mitra_1 (MRT)" pitchFamily="2" charset="-78"/>
            </a:endParaRPr>
          </a:p>
        </p:txBody>
      </p:sp>
      <p:sp>
        <p:nvSpPr>
          <p:cNvPr id="3" name="Subtitle 2"/>
          <p:cNvSpPr>
            <a:spLocks noGrp="1"/>
          </p:cNvSpPr>
          <p:nvPr>
            <p:ph type="subTitle" idx="1"/>
          </p:nvPr>
        </p:nvSpPr>
        <p:spPr>
          <a:xfrm>
            <a:off x="428596" y="1428736"/>
            <a:ext cx="8429684" cy="5072098"/>
          </a:xfrm>
        </p:spPr>
        <p:txBody>
          <a:bodyPr>
            <a:normAutofit fontScale="85000" lnSpcReduction="10000"/>
          </a:bodyPr>
          <a:lstStyle/>
          <a:p>
            <a:pPr algn="just" rtl="1">
              <a:lnSpc>
                <a:spcPct val="160000"/>
              </a:lnSpc>
            </a:pPr>
            <a:r>
              <a:rPr lang="fa-IR" dirty="0">
                <a:solidFill>
                  <a:srgbClr val="00B0F0"/>
                </a:solidFill>
                <a:cs typeface="A  Mitra_1 (MRT)" pitchFamily="2" charset="-78"/>
              </a:rPr>
              <a:t>با توجه به تعریفی که از سلامت معنوی داشتيم</a:t>
            </a:r>
            <a:r>
              <a:rPr lang="fa-IR" dirty="0">
                <a:solidFill>
                  <a:srgbClr val="002060"/>
                </a:solidFill>
                <a:cs typeface="A  Mitra_1 (MRT)" pitchFamily="2" charset="-78"/>
              </a:rPr>
              <a:t>، برای ساخت </a:t>
            </a:r>
            <a:r>
              <a:rPr lang="fa-IR" dirty="0" smtClean="0">
                <a:solidFill>
                  <a:srgbClr val="002060"/>
                </a:solidFill>
                <a:cs typeface="A  Mitra_1 (MRT)" pitchFamily="2" charset="-78"/>
              </a:rPr>
              <a:t>مقياسی بدین </a:t>
            </a:r>
            <a:r>
              <a:rPr lang="fa-IR" dirty="0">
                <a:solidFill>
                  <a:srgbClr val="002060"/>
                </a:solidFill>
                <a:cs typeface="A  Mitra_1 (MRT)" pitchFamily="2" charset="-78"/>
              </a:rPr>
              <a:t>منظور باید در ابتدا مؤلفه های این سازه را طراحی کنيم که در </a:t>
            </a:r>
            <a:r>
              <a:rPr lang="fa-IR" dirty="0" smtClean="0">
                <a:solidFill>
                  <a:srgbClr val="002060"/>
                </a:solidFill>
                <a:cs typeface="A  Mitra_1 (MRT)" pitchFamily="2" charset="-78"/>
              </a:rPr>
              <a:t>اینجا به </a:t>
            </a:r>
            <a:r>
              <a:rPr lang="fa-IR" dirty="0" smtClean="0">
                <a:solidFill>
                  <a:srgbClr val="FF0000"/>
                </a:solidFill>
                <a:cs typeface="A  Mitra_1 (MRT)" pitchFamily="2" charset="-78"/>
              </a:rPr>
              <a:t>12 </a:t>
            </a:r>
            <a:r>
              <a:rPr lang="fa-IR" dirty="0">
                <a:solidFill>
                  <a:srgbClr val="FF0000"/>
                </a:solidFill>
                <a:cs typeface="A  Mitra_1 (MRT)" pitchFamily="2" charset="-78"/>
              </a:rPr>
              <a:t>مؤلفه </a:t>
            </a:r>
            <a:r>
              <a:rPr lang="fa-IR" dirty="0">
                <a:solidFill>
                  <a:srgbClr val="002060"/>
                </a:solidFill>
                <a:cs typeface="A  Mitra_1 (MRT)" pitchFamily="2" charset="-78"/>
              </a:rPr>
              <a:t>بر اساس </a:t>
            </a:r>
            <a:r>
              <a:rPr lang="fa-IR" dirty="0">
                <a:solidFill>
                  <a:srgbClr val="5DB56E"/>
                </a:solidFill>
                <a:cs typeface="A  Mitra_1 (MRT)" pitchFamily="2" charset="-78"/>
              </a:rPr>
              <a:t>بينش ها، گرایش ها و رفتارهای فرد </a:t>
            </a:r>
            <a:r>
              <a:rPr lang="fa-IR" dirty="0">
                <a:solidFill>
                  <a:srgbClr val="002060"/>
                </a:solidFill>
                <a:cs typeface="A  Mitra_1 (MRT)" pitchFamily="2" charset="-78"/>
              </a:rPr>
              <a:t>در ساحت </a:t>
            </a:r>
            <a:r>
              <a:rPr lang="fa-IR" dirty="0" smtClean="0">
                <a:solidFill>
                  <a:srgbClr val="002060"/>
                </a:solidFill>
                <a:cs typeface="A  Mitra_1 (MRT)" pitchFamily="2" charset="-78"/>
              </a:rPr>
              <a:t>های چهارگانه </a:t>
            </a:r>
            <a:r>
              <a:rPr lang="fa-IR" dirty="0">
                <a:solidFill>
                  <a:srgbClr val="AA1E8F"/>
                </a:solidFill>
                <a:cs typeface="A  Mitra_1 (MRT)" pitchFamily="2" charset="-78"/>
              </a:rPr>
              <a:t>الهی، فردی، اجتماعی و طبيعی </a:t>
            </a:r>
            <a:r>
              <a:rPr lang="fa-IR" dirty="0">
                <a:solidFill>
                  <a:srgbClr val="002060"/>
                </a:solidFill>
                <a:cs typeface="A  Mitra_1 (MRT)" pitchFamily="2" charset="-78"/>
              </a:rPr>
              <a:t>می رسيم. هر مؤلفه شاخص </a:t>
            </a:r>
            <a:r>
              <a:rPr lang="fa-IR" dirty="0" smtClean="0">
                <a:solidFill>
                  <a:srgbClr val="002060"/>
                </a:solidFill>
                <a:cs typeface="A  Mitra_1 (MRT)" pitchFamily="2" charset="-78"/>
              </a:rPr>
              <a:t>هایی برای </a:t>
            </a:r>
            <a:r>
              <a:rPr lang="fa-IR" dirty="0">
                <a:solidFill>
                  <a:srgbClr val="002060"/>
                </a:solidFill>
                <a:cs typeface="A  Mitra_1 (MRT)" pitchFamily="2" charset="-78"/>
              </a:rPr>
              <a:t>اندازه گيری دارد. برای مؤلفه های مقياس و شاخص های مربوط، </a:t>
            </a:r>
            <a:r>
              <a:rPr lang="fa-IR" dirty="0" smtClean="0">
                <a:solidFill>
                  <a:srgbClr val="002060"/>
                </a:solidFill>
                <a:cs typeface="A  Mitra_1 (MRT)" pitchFamily="2" charset="-78"/>
              </a:rPr>
              <a:t>به آیات </a:t>
            </a:r>
            <a:r>
              <a:rPr lang="fa-IR" dirty="0">
                <a:solidFill>
                  <a:srgbClr val="002060"/>
                </a:solidFill>
                <a:cs typeface="A  Mitra_1 (MRT)" pitchFamily="2" charset="-78"/>
              </a:rPr>
              <a:t>و روایاتی از ائمه معصومين </a:t>
            </a:r>
            <a:r>
              <a:rPr lang="fa-IR" dirty="0" smtClean="0">
                <a:solidFill>
                  <a:srgbClr val="002060"/>
                </a:solidFill>
                <a:cs typeface="A  Mitra_1 (MRT)" pitchFamily="2" charset="-78"/>
              </a:rPr>
              <a:t>(ع) </a:t>
            </a:r>
            <a:r>
              <a:rPr lang="fa-IR" dirty="0">
                <a:solidFill>
                  <a:srgbClr val="002060"/>
                </a:solidFill>
                <a:cs typeface="A  Mitra_1 (MRT)" pitchFamily="2" charset="-78"/>
              </a:rPr>
              <a:t>استناد شده است. هر شاخص نيز </a:t>
            </a:r>
            <a:r>
              <a:rPr lang="fa-IR" dirty="0" smtClean="0">
                <a:solidFill>
                  <a:srgbClr val="002060"/>
                </a:solidFill>
                <a:cs typeface="A  Mitra_1 (MRT)" pitchFamily="2" charset="-78"/>
              </a:rPr>
              <a:t>با گویه </a:t>
            </a:r>
            <a:r>
              <a:rPr lang="fa-IR" dirty="0">
                <a:solidFill>
                  <a:srgbClr val="002060"/>
                </a:solidFill>
                <a:cs typeface="A  Mitra_1 (MRT)" pitchFamily="2" charset="-78"/>
              </a:rPr>
              <a:t>یا گویه هایی سنجش می شود.</a:t>
            </a:r>
            <a:endParaRPr lang="en-US" dirty="0">
              <a:solidFill>
                <a:srgbClr val="002060"/>
              </a:solidFill>
              <a:cs typeface="A  Mitra_1 (MRT)"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892040"/>
        </p:xfrm>
        <a:graphic>
          <a:graphicData uri="http://schemas.openxmlformats.org/drawingml/2006/table">
            <a:tbl>
              <a:tblPr firstRow="1" bandRow="1">
                <a:tableStyleId>{5C22544A-7EE6-4342-B048-85BDC9FD1C3A}</a:tableStyleId>
              </a:tblPr>
              <a:tblGrid>
                <a:gridCol w="1645920"/>
                <a:gridCol w="1645920"/>
                <a:gridCol w="1645920"/>
                <a:gridCol w="2534626"/>
                <a:gridCol w="757214"/>
              </a:tblGrid>
              <a:tr h="370840">
                <a:tc>
                  <a:txBody>
                    <a:bodyPr/>
                    <a:lstStyle/>
                    <a:p>
                      <a:pPr algn="ctr" rtl="1"/>
                      <a:r>
                        <a:rPr lang="fa-IR" sz="2300" dirty="0" smtClean="0">
                          <a:solidFill>
                            <a:srgbClr val="FFFF00"/>
                          </a:solidFill>
                          <a:cs typeface="A  Mitra_1 (MRT)" pitchFamily="2" charset="-78"/>
                        </a:rPr>
                        <a:t>گویه ها</a:t>
                      </a:r>
                      <a:endParaRPr lang="en-US" sz="2300" dirty="0">
                        <a:solidFill>
                          <a:srgbClr val="FFFF00"/>
                        </a:solidFill>
                        <a:cs typeface="A  Mitra_1 (MRT)" pitchFamily="2" charset="-78"/>
                      </a:endParaRPr>
                    </a:p>
                  </a:txBody>
                  <a:tcPr/>
                </a:tc>
                <a:tc>
                  <a:txBody>
                    <a:bodyPr/>
                    <a:lstStyle/>
                    <a:p>
                      <a:pPr algn="ctr" rtl="1"/>
                      <a:r>
                        <a:rPr lang="fa-IR" sz="2300" dirty="0" smtClean="0">
                          <a:solidFill>
                            <a:srgbClr val="FFFF00"/>
                          </a:solidFill>
                          <a:cs typeface="A  Mitra_1 (MRT)" pitchFamily="2" charset="-78"/>
                        </a:rPr>
                        <a:t>مستندات</a:t>
                      </a:r>
                      <a:endParaRPr lang="en-US" sz="2300" dirty="0">
                        <a:solidFill>
                          <a:srgbClr val="FFFF00"/>
                        </a:solidFill>
                        <a:cs typeface="A  Mitra_1 (MRT)" pitchFamily="2" charset="-78"/>
                      </a:endParaRPr>
                    </a:p>
                  </a:txBody>
                  <a:tcPr/>
                </a:tc>
                <a:tc>
                  <a:txBody>
                    <a:bodyPr/>
                    <a:lstStyle/>
                    <a:p>
                      <a:pPr algn="ctr" rtl="1"/>
                      <a:r>
                        <a:rPr lang="fa-IR" sz="2300" dirty="0" smtClean="0">
                          <a:solidFill>
                            <a:srgbClr val="FFFF00"/>
                          </a:solidFill>
                          <a:cs typeface="A  Mitra_1 (MRT)" pitchFamily="2" charset="-78"/>
                        </a:rPr>
                        <a:t>شاخص</a:t>
                      </a:r>
                      <a:r>
                        <a:rPr lang="fa-IR" sz="2300" baseline="0" dirty="0" smtClean="0">
                          <a:solidFill>
                            <a:srgbClr val="FFFF00"/>
                          </a:solidFill>
                          <a:cs typeface="A  Mitra_1 (MRT)" pitchFamily="2" charset="-78"/>
                        </a:rPr>
                        <a:t> ها</a:t>
                      </a:r>
                      <a:endParaRPr lang="en-US" sz="2300" dirty="0">
                        <a:solidFill>
                          <a:srgbClr val="FFFF00"/>
                        </a:solidFill>
                        <a:cs typeface="A  Mitra_1 (MRT)" pitchFamily="2" charset="-78"/>
                      </a:endParaRPr>
                    </a:p>
                  </a:txBody>
                  <a:tcPr/>
                </a:tc>
                <a:tc>
                  <a:txBody>
                    <a:bodyPr/>
                    <a:lstStyle/>
                    <a:p>
                      <a:pPr algn="ctr" rtl="1"/>
                      <a:r>
                        <a:rPr lang="fa-IR" sz="2300" dirty="0" smtClean="0">
                          <a:solidFill>
                            <a:srgbClr val="FFFF00"/>
                          </a:solidFill>
                          <a:cs typeface="A  Mitra_1 (MRT)" pitchFamily="2" charset="-78"/>
                        </a:rPr>
                        <a:t>مولفه ها</a:t>
                      </a:r>
                      <a:endParaRPr lang="en-US" sz="2300" dirty="0">
                        <a:solidFill>
                          <a:srgbClr val="FFFF00"/>
                        </a:solidFill>
                        <a:cs typeface="A  Mitra_1 (MRT)" pitchFamily="2" charset="-78"/>
                      </a:endParaRPr>
                    </a:p>
                  </a:txBody>
                  <a:tcPr/>
                </a:tc>
                <a:tc>
                  <a:txBody>
                    <a:bodyPr/>
                    <a:lstStyle/>
                    <a:p>
                      <a:pPr algn="ctr" rtl="1"/>
                      <a:r>
                        <a:rPr lang="fa-IR" sz="2300" dirty="0" smtClean="0">
                          <a:solidFill>
                            <a:srgbClr val="FFFF00"/>
                          </a:solidFill>
                          <a:cs typeface="A  Mitra_1 (MRT)" pitchFamily="2" charset="-78"/>
                        </a:rPr>
                        <a:t>ردیف</a:t>
                      </a:r>
                      <a:endParaRPr lang="en-US" sz="2300" dirty="0">
                        <a:solidFill>
                          <a:srgbClr val="FFFF00"/>
                        </a:solidFill>
                        <a:cs typeface="A  Mitra_1 (MRT)" pitchFamily="2" charset="-78"/>
                      </a:endParaRPr>
                    </a:p>
                  </a:txBody>
                  <a:tcPr/>
                </a:tc>
              </a:tr>
              <a:tr h="370840">
                <a:tc>
                  <a:txBody>
                    <a:bodyPr/>
                    <a:lstStyle/>
                    <a:p>
                      <a:pPr algn="r" rtl="1"/>
                      <a:endParaRPr lang="en-US" dirty="0">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sz="1800" kern="1200" dirty="0" smtClean="0">
                          <a:solidFill>
                            <a:srgbClr val="AA1E8F"/>
                          </a:solidFill>
                          <a:latin typeface="+mn-lt"/>
                          <a:ea typeface="+mn-ea"/>
                          <a:cs typeface="A  Mitra_1 (MRT)" pitchFamily="2" charset="-78"/>
                        </a:rPr>
                        <a:t>بينش در ارتباط با خدا</a:t>
                      </a:r>
                      <a:endParaRPr lang="en-US" sz="1800" kern="1200" dirty="0" smtClean="0">
                        <a:solidFill>
                          <a:srgbClr val="AA1E8F"/>
                        </a:solidFill>
                        <a:latin typeface="+mn-lt"/>
                        <a:ea typeface="+mn-ea"/>
                        <a:cs typeface="A  Mitra_1 (MRT)" pitchFamily="2" charset="-78"/>
                      </a:endParaRPr>
                    </a:p>
                  </a:txBody>
                  <a:tcPr/>
                </a:tc>
                <a:tc>
                  <a:txBody>
                    <a:bodyPr/>
                    <a:lstStyle/>
                    <a:p>
                      <a:pPr algn="ctr" rtl="1"/>
                      <a:r>
                        <a:rPr lang="fa-IR" dirty="0" smtClean="0">
                          <a:solidFill>
                            <a:srgbClr val="AA1E8F"/>
                          </a:solidFill>
                          <a:cs typeface="A  Mitra_1 (MRT)" pitchFamily="2" charset="-78"/>
                        </a:rPr>
                        <a:t>1</a:t>
                      </a:r>
                      <a:endParaRPr lang="en-US" dirty="0">
                        <a:solidFill>
                          <a:srgbClr val="AA1E8F"/>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sz="1800" kern="1200" dirty="0" smtClean="0">
                          <a:solidFill>
                            <a:srgbClr val="AA1E8F"/>
                          </a:solidFill>
                          <a:latin typeface="+mn-lt"/>
                          <a:ea typeface="+mn-ea"/>
                          <a:cs typeface="A  Mitra_1 (MRT)" pitchFamily="2" charset="-78"/>
                        </a:rPr>
                        <a:t>گرایش در ارتباط با خدا</a:t>
                      </a:r>
                      <a:endParaRPr lang="en-US" sz="1800" kern="1200" dirty="0" smtClean="0">
                        <a:solidFill>
                          <a:srgbClr val="AA1E8F"/>
                        </a:solidFill>
                        <a:latin typeface="+mn-lt"/>
                        <a:ea typeface="+mn-ea"/>
                        <a:cs typeface="A  Mitra_1 (MRT)" pitchFamily="2" charset="-78"/>
                      </a:endParaRPr>
                    </a:p>
                  </a:txBody>
                  <a:tcPr/>
                </a:tc>
                <a:tc>
                  <a:txBody>
                    <a:bodyPr/>
                    <a:lstStyle/>
                    <a:p>
                      <a:pPr algn="ctr" rtl="1"/>
                      <a:r>
                        <a:rPr lang="fa-IR" dirty="0" smtClean="0">
                          <a:solidFill>
                            <a:srgbClr val="AA1E8F"/>
                          </a:solidFill>
                          <a:cs typeface="A  Mitra_1 (MRT)" pitchFamily="2" charset="-78"/>
                        </a:rPr>
                        <a:t>2</a:t>
                      </a:r>
                      <a:endParaRPr lang="en-US" dirty="0">
                        <a:solidFill>
                          <a:srgbClr val="AA1E8F"/>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sz="1800" kern="1200" dirty="0" smtClean="0">
                          <a:solidFill>
                            <a:srgbClr val="AA1E8F"/>
                          </a:solidFill>
                          <a:latin typeface="+mn-lt"/>
                          <a:ea typeface="+mn-ea"/>
                          <a:cs typeface="A  Mitra_1 (MRT)" pitchFamily="2" charset="-78"/>
                        </a:rPr>
                        <a:t>رفتار در ارتباط با خدا</a:t>
                      </a:r>
                      <a:endParaRPr lang="en-US" sz="1800" kern="1200" dirty="0" smtClean="0">
                        <a:solidFill>
                          <a:srgbClr val="AA1E8F"/>
                        </a:solidFill>
                        <a:latin typeface="+mn-lt"/>
                        <a:ea typeface="+mn-ea"/>
                        <a:cs typeface="A  Mitra_1 (MRT)" pitchFamily="2" charset="-78"/>
                      </a:endParaRPr>
                    </a:p>
                  </a:txBody>
                  <a:tcPr/>
                </a:tc>
                <a:tc>
                  <a:txBody>
                    <a:bodyPr/>
                    <a:lstStyle/>
                    <a:p>
                      <a:pPr algn="ctr" rtl="1"/>
                      <a:r>
                        <a:rPr lang="fa-IR" dirty="0" smtClean="0">
                          <a:solidFill>
                            <a:srgbClr val="AA1E8F"/>
                          </a:solidFill>
                          <a:cs typeface="A  Mitra_1 (MRT)" pitchFamily="2" charset="-78"/>
                        </a:rPr>
                        <a:t>3</a:t>
                      </a:r>
                      <a:endParaRPr lang="en-US" dirty="0">
                        <a:solidFill>
                          <a:srgbClr val="AA1E8F"/>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sz="1800" kern="1200" dirty="0" smtClean="0">
                          <a:solidFill>
                            <a:schemeClr val="tx1"/>
                          </a:solidFill>
                          <a:latin typeface="+mn-lt"/>
                          <a:ea typeface="+mn-ea"/>
                          <a:cs typeface="A  Mitra_1 (MRT)" pitchFamily="2" charset="-78"/>
                        </a:rPr>
                        <a:t>بینش در ارتباط با فرد</a:t>
                      </a:r>
                      <a:endParaRPr lang="en-US" sz="1800" kern="1200" dirty="0" smtClean="0">
                        <a:solidFill>
                          <a:schemeClr val="tx1"/>
                        </a:solidFill>
                        <a:latin typeface="+mn-lt"/>
                        <a:ea typeface="+mn-ea"/>
                        <a:cs typeface="A  Mitra_1 (MRT)" pitchFamily="2" charset="-78"/>
                      </a:endParaRPr>
                    </a:p>
                  </a:txBody>
                  <a:tcPr/>
                </a:tc>
                <a:tc>
                  <a:txBody>
                    <a:bodyPr/>
                    <a:lstStyle/>
                    <a:p>
                      <a:pPr algn="ctr" rtl="1"/>
                      <a:r>
                        <a:rPr lang="fa-IR" dirty="0" smtClean="0">
                          <a:solidFill>
                            <a:schemeClr val="tx1"/>
                          </a:solidFill>
                          <a:cs typeface="A  Mitra_1 (MRT)" pitchFamily="2" charset="-78"/>
                        </a:rPr>
                        <a:t>4</a:t>
                      </a:r>
                      <a:endParaRPr lang="en-US" dirty="0">
                        <a:solidFill>
                          <a:schemeClr val="tx1"/>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sz="1800" kern="1200" dirty="0" smtClean="0">
                          <a:solidFill>
                            <a:schemeClr val="tx1"/>
                          </a:solidFill>
                          <a:latin typeface="+mn-lt"/>
                          <a:ea typeface="+mn-ea"/>
                          <a:cs typeface="A  Mitra_1 (MRT)" pitchFamily="2" charset="-78"/>
                        </a:rPr>
                        <a:t>گرایش در ارتباط با فرد</a:t>
                      </a:r>
                      <a:endParaRPr lang="en-US" sz="1800" kern="1200" dirty="0" smtClean="0">
                        <a:solidFill>
                          <a:schemeClr val="tx1"/>
                        </a:solidFill>
                        <a:latin typeface="+mn-lt"/>
                        <a:ea typeface="+mn-ea"/>
                        <a:cs typeface="A  Mitra_1 (MRT)" pitchFamily="2" charset="-78"/>
                      </a:endParaRPr>
                    </a:p>
                  </a:txBody>
                  <a:tcPr/>
                </a:tc>
                <a:tc>
                  <a:txBody>
                    <a:bodyPr/>
                    <a:lstStyle/>
                    <a:p>
                      <a:pPr algn="ctr" rtl="1"/>
                      <a:r>
                        <a:rPr lang="fa-IR" dirty="0" smtClean="0">
                          <a:solidFill>
                            <a:schemeClr val="tx1"/>
                          </a:solidFill>
                          <a:cs typeface="A  Mitra_1 (MRT)" pitchFamily="2" charset="-78"/>
                        </a:rPr>
                        <a:t>5</a:t>
                      </a:r>
                      <a:endParaRPr lang="en-US" dirty="0">
                        <a:solidFill>
                          <a:schemeClr val="tx1"/>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sz="1800" kern="1200" dirty="0" smtClean="0">
                          <a:solidFill>
                            <a:schemeClr val="tx1"/>
                          </a:solidFill>
                          <a:latin typeface="+mn-lt"/>
                          <a:ea typeface="+mn-ea"/>
                          <a:cs typeface="A  Mitra_1 (MRT)" pitchFamily="2" charset="-78"/>
                        </a:rPr>
                        <a:t>رفتار در ارتباط با فرد</a:t>
                      </a:r>
                      <a:endParaRPr lang="en-US" sz="1800" kern="1200" dirty="0" smtClean="0">
                        <a:solidFill>
                          <a:schemeClr val="tx1"/>
                        </a:solidFill>
                        <a:latin typeface="+mn-lt"/>
                        <a:ea typeface="+mn-ea"/>
                        <a:cs typeface="A  Mitra_1 (MRT)" pitchFamily="2" charset="-78"/>
                      </a:endParaRPr>
                    </a:p>
                  </a:txBody>
                  <a:tcPr/>
                </a:tc>
                <a:tc>
                  <a:txBody>
                    <a:bodyPr/>
                    <a:lstStyle/>
                    <a:p>
                      <a:pPr algn="ctr" rtl="1"/>
                      <a:r>
                        <a:rPr lang="fa-IR" dirty="0" smtClean="0">
                          <a:solidFill>
                            <a:schemeClr val="tx1"/>
                          </a:solidFill>
                          <a:cs typeface="A  Mitra_1 (MRT)" pitchFamily="2" charset="-78"/>
                        </a:rPr>
                        <a:t>6</a:t>
                      </a:r>
                      <a:endParaRPr lang="en-US" dirty="0">
                        <a:solidFill>
                          <a:schemeClr val="tx1"/>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dirty="0" smtClean="0">
                          <a:solidFill>
                            <a:srgbClr val="5DB56E"/>
                          </a:solidFill>
                          <a:cs typeface="A  Mitra_1 (MRT)" pitchFamily="2" charset="-78"/>
                        </a:rPr>
                        <a:t>بینش در ارتباط با اجتماع</a:t>
                      </a:r>
                      <a:endParaRPr lang="en-US" dirty="0">
                        <a:solidFill>
                          <a:srgbClr val="5DB56E"/>
                        </a:solidFill>
                        <a:cs typeface="A  Mitra_1 (MRT)" pitchFamily="2" charset="-78"/>
                      </a:endParaRPr>
                    </a:p>
                  </a:txBody>
                  <a:tcPr/>
                </a:tc>
                <a:tc>
                  <a:txBody>
                    <a:bodyPr/>
                    <a:lstStyle/>
                    <a:p>
                      <a:pPr algn="ctr" rtl="1"/>
                      <a:r>
                        <a:rPr lang="fa-IR" dirty="0" smtClean="0">
                          <a:solidFill>
                            <a:srgbClr val="5DB56E"/>
                          </a:solidFill>
                          <a:cs typeface="A  Mitra_1 (MRT)" pitchFamily="2" charset="-78"/>
                        </a:rPr>
                        <a:t>7</a:t>
                      </a:r>
                      <a:endParaRPr lang="en-US" dirty="0">
                        <a:solidFill>
                          <a:srgbClr val="5DB56E"/>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dirty="0" smtClean="0">
                          <a:solidFill>
                            <a:srgbClr val="5DB56E"/>
                          </a:solidFill>
                          <a:cs typeface="A  Mitra_1 (MRT)" pitchFamily="2" charset="-78"/>
                        </a:rPr>
                        <a:t>گرایش در ارتباط با اجتماع</a:t>
                      </a:r>
                      <a:endParaRPr lang="en-US" dirty="0">
                        <a:solidFill>
                          <a:srgbClr val="5DB56E"/>
                        </a:solidFill>
                        <a:cs typeface="A  Mitra_1 (MRT)" pitchFamily="2" charset="-78"/>
                      </a:endParaRPr>
                    </a:p>
                  </a:txBody>
                  <a:tcPr/>
                </a:tc>
                <a:tc>
                  <a:txBody>
                    <a:bodyPr/>
                    <a:lstStyle/>
                    <a:p>
                      <a:pPr algn="ctr" rtl="1"/>
                      <a:r>
                        <a:rPr lang="fa-IR" dirty="0" smtClean="0">
                          <a:solidFill>
                            <a:srgbClr val="5DB56E"/>
                          </a:solidFill>
                          <a:cs typeface="A  Mitra_1 (MRT)" pitchFamily="2" charset="-78"/>
                        </a:rPr>
                        <a:t>8</a:t>
                      </a:r>
                      <a:endParaRPr lang="en-US" dirty="0">
                        <a:solidFill>
                          <a:srgbClr val="5DB56E"/>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dirty="0" smtClean="0">
                          <a:solidFill>
                            <a:srgbClr val="5DB56E"/>
                          </a:solidFill>
                          <a:cs typeface="A  Mitra_1 (MRT)" pitchFamily="2" charset="-78"/>
                        </a:rPr>
                        <a:t>رفتار در ارتباط با اجتماع</a:t>
                      </a:r>
                      <a:endParaRPr lang="en-US" dirty="0">
                        <a:solidFill>
                          <a:srgbClr val="5DB56E"/>
                        </a:solidFill>
                        <a:cs typeface="A  Mitra_1 (MRT)" pitchFamily="2" charset="-78"/>
                      </a:endParaRPr>
                    </a:p>
                  </a:txBody>
                  <a:tcPr/>
                </a:tc>
                <a:tc>
                  <a:txBody>
                    <a:bodyPr/>
                    <a:lstStyle/>
                    <a:p>
                      <a:pPr algn="ctr" rtl="1"/>
                      <a:r>
                        <a:rPr lang="fa-IR" dirty="0" smtClean="0">
                          <a:solidFill>
                            <a:srgbClr val="5DB56E"/>
                          </a:solidFill>
                          <a:cs typeface="A  Mitra_1 (MRT)" pitchFamily="2" charset="-78"/>
                        </a:rPr>
                        <a:t>9</a:t>
                      </a:r>
                      <a:endParaRPr lang="en-US" dirty="0">
                        <a:solidFill>
                          <a:srgbClr val="5DB56E"/>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dirty="0" smtClean="0">
                          <a:solidFill>
                            <a:srgbClr val="00B0F0"/>
                          </a:solidFill>
                          <a:cs typeface="A  Mitra_1 (MRT)" pitchFamily="2" charset="-78"/>
                        </a:rPr>
                        <a:t>بینش در ارتباط با طبیعت</a:t>
                      </a:r>
                      <a:endParaRPr lang="en-US" dirty="0">
                        <a:solidFill>
                          <a:srgbClr val="00B0F0"/>
                        </a:solidFill>
                        <a:cs typeface="A  Mitra_1 (MRT)" pitchFamily="2" charset="-78"/>
                      </a:endParaRPr>
                    </a:p>
                  </a:txBody>
                  <a:tcPr/>
                </a:tc>
                <a:tc>
                  <a:txBody>
                    <a:bodyPr/>
                    <a:lstStyle/>
                    <a:p>
                      <a:pPr algn="ctr" rtl="1"/>
                      <a:r>
                        <a:rPr lang="fa-IR" dirty="0" smtClean="0">
                          <a:solidFill>
                            <a:srgbClr val="00B0F0"/>
                          </a:solidFill>
                          <a:cs typeface="A  Mitra_1 (MRT)" pitchFamily="2" charset="-78"/>
                        </a:rPr>
                        <a:t>10</a:t>
                      </a:r>
                      <a:endParaRPr lang="en-US" dirty="0">
                        <a:solidFill>
                          <a:srgbClr val="00B0F0"/>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dirty="0" smtClean="0">
                          <a:solidFill>
                            <a:srgbClr val="00B0F0"/>
                          </a:solidFill>
                          <a:cs typeface="A  Mitra_1 (MRT)" pitchFamily="2" charset="-78"/>
                        </a:rPr>
                        <a:t>گرایش در ارتباط با طبیعت</a:t>
                      </a:r>
                      <a:endParaRPr lang="en-US" dirty="0">
                        <a:solidFill>
                          <a:srgbClr val="00B0F0"/>
                        </a:solidFill>
                        <a:cs typeface="A  Mitra_1 (MRT)" pitchFamily="2" charset="-78"/>
                      </a:endParaRPr>
                    </a:p>
                  </a:txBody>
                  <a:tcPr/>
                </a:tc>
                <a:tc>
                  <a:txBody>
                    <a:bodyPr/>
                    <a:lstStyle/>
                    <a:p>
                      <a:pPr algn="ctr" rtl="1"/>
                      <a:r>
                        <a:rPr lang="fa-IR" dirty="0" smtClean="0">
                          <a:solidFill>
                            <a:srgbClr val="00B0F0"/>
                          </a:solidFill>
                          <a:cs typeface="A  Mitra_1 (MRT)" pitchFamily="2" charset="-78"/>
                        </a:rPr>
                        <a:t>11</a:t>
                      </a:r>
                      <a:endParaRPr lang="en-US" dirty="0">
                        <a:solidFill>
                          <a:srgbClr val="00B0F0"/>
                        </a:solidFill>
                        <a:cs typeface="A  Mitra_1 (MRT)" pitchFamily="2" charset="-78"/>
                      </a:endParaRPr>
                    </a:p>
                  </a:txBody>
                  <a:tcPr/>
                </a:tc>
              </a:tr>
              <a:tr h="370840">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endParaRPr lang="en-US">
                        <a:solidFill>
                          <a:schemeClr val="tx1"/>
                        </a:solidFill>
                        <a:cs typeface="A  Mitra_1 (MRT)" pitchFamily="2" charset="-78"/>
                      </a:endParaRPr>
                    </a:p>
                  </a:txBody>
                  <a:tcPr/>
                </a:tc>
                <a:tc>
                  <a:txBody>
                    <a:bodyPr/>
                    <a:lstStyle/>
                    <a:p>
                      <a:pPr algn="r" rtl="1"/>
                      <a:r>
                        <a:rPr lang="fa-IR" dirty="0" smtClean="0">
                          <a:solidFill>
                            <a:srgbClr val="00B0F0"/>
                          </a:solidFill>
                          <a:cs typeface="A  Mitra_1 (MRT)" pitchFamily="2" charset="-78"/>
                        </a:rPr>
                        <a:t>رفتار در ارتباط با طبیعت</a:t>
                      </a:r>
                      <a:endParaRPr lang="en-US" dirty="0">
                        <a:solidFill>
                          <a:srgbClr val="00B0F0"/>
                        </a:solidFill>
                        <a:cs typeface="A  Mitra_1 (MRT)" pitchFamily="2" charset="-78"/>
                      </a:endParaRPr>
                    </a:p>
                  </a:txBody>
                  <a:tcPr/>
                </a:tc>
                <a:tc>
                  <a:txBody>
                    <a:bodyPr/>
                    <a:lstStyle/>
                    <a:p>
                      <a:pPr algn="ctr" rtl="1"/>
                      <a:r>
                        <a:rPr lang="fa-IR" dirty="0" smtClean="0">
                          <a:solidFill>
                            <a:srgbClr val="00B0F0"/>
                          </a:solidFill>
                          <a:cs typeface="A  Mitra_1 (MRT)" pitchFamily="2" charset="-78"/>
                        </a:rPr>
                        <a:t>12</a:t>
                      </a:r>
                      <a:endParaRPr lang="en-US" dirty="0">
                        <a:solidFill>
                          <a:srgbClr val="00B0F0"/>
                        </a:solidFill>
                        <a:cs typeface="A  Mitra_1 (MRT)" pitchFamily="2" charset="-78"/>
                      </a:endParaRPr>
                    </a:p>
                  </a:txBody>
                  <a:tcPr/>
                </a:tc>
              </a:tr>
            </a:tbl>
          </a:graphicData>
        </a:graphic>
      </p:graphicFrame>
      <p:pic>
        <p:nvPicPr>
          <p:cNvPr id="5" name="Picture 4"/>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280" y="571480"/>
          <a:ext cx="8715440" cy="5929354"/>
        </p:xfrm>
        <a:graphic>
          <a:graphicData uri="http://schemas.openxmlformats.org/drawingml/2006/table">
            <a:tbl>
              <a:tblPr firstRow="1" bandRow="1">
                <a:tableStyleId>{5C22544A-7EE6-4342-B048-85BDC9FD1C3A}</a:tableStyleId>
              </a:tblPr>
              <a:tblGrid>
                <a:gridCol w="2928960"/>
                <a:gridCol w="4643470"/>
                <a:gridCol w="642942"/>
                <a:gridCol w="500068"/>
              </a:tblGrid>
              <a:tr h="1010691">
                <a:tc>
                  <a:txBody>
                    <a:bodyPr/>
                    <a:lstStyle/>
                    <a:p>
                      <a:pPr algn="ctr" rtl="1">
                        <a:buFont typeface="Courier New" pitchFamily="49" charset="0"/>
                        <a:buNone/>
                      </a:pPr>
                      <a:r>
                        <a:rPr lang="fa-IR" sz="2300" dirty="0" smtClean="0">
                          <a:solidFill>
                            <a:srgbClr val="FFFF00"/>
                          </a:solidFill>
                          <a:cs typeface="A  Mitra_1 (MRT)" pitchFamily="2" charset="-78"/>
                        </a:rPr>
                        <a:t>گویه</a:t>
                      </a:r>
                      <a:endParaRPr lang="en-US" sz="2300" dirty="0">
                        <a:solidFill>
                          <a:srgbClr val="FFFF00"/>
                        </a:solidFill>
                        <a:cs typeface="A  Mitra_1 (MRT)" pitchFamily="2" charset="-78"/>
                      </a:endParaRPr>
                    </a:p>
                  </a:txBody>
                  <a:tcPr/>
                </a:tc>
                <a:tc>
                  <a:txBody>
                    <a:bodyPr/>
                    <a:lstStyle/>
                    <a:p>
                      <a:pPr algn="ctr" rtl="1">
                        <a:lnSpc>
                          <a:spcPct val="100000"/>
                        </a:lnSpc>
                      </a:pPr>
                      <a:r>
                        <a:rPr lang="fa-IR" sz="2300" dirty="0" smtClean="0">
                          <a:solidFill>
                            <a:srgbClr val="FFFF00"/>
                          </a:solidFill>
                          <a:cs typeface="A  Mitra_1 (MRT)" pitchFamily="2" charset="-78"/>
                        </a:rPr>
                        <a:t>مستند</a:t>
                      </a:r>
                      <a:endParaRPr lang="en-US" sz="2300" dirty="0">
                        <a:solidFill>
                          <a:srgbClr val="FFFF00"/>
                        </a:solidFill>
                        <a:cs typeface="A  Mitra_1 (MRT)" pitchFamily="2" charset="-78"/>
                      </a:endParaRPr>
                    </a:p>
                  </a:txBody>
                  <a:tcPr/>
                </a:tc>
                <a:tc>
                  <a:txBody>
                    <a:bodyPr/>
                    <a:lstStyle/>
                    <a:p>
                      <a:pPr algn="ctr" rtl="1"/>
                      <a:r>
                        <a:rPr lang="fa-IR" sz="2300" dirty="0" smtClean="0">
                          <a:solidFill>
                            <a:srgbClr val="FFFF00"/>
                          </a:solidFill>
                          <a:cs typeface="A  Mitra_1 (MRT)" pitchFamily="2" charset="-78"/>
                        </a:rPr>
                        <a:t>شاخص</a:t>
                      </a:r>
                      <a:endParaRPr lang="en-US" sz="2300" dirty="0">
                        <a:solidFill>
                          <a:srgbClr val="FFFF00"/>
                        </a:solidFill>
                        <a:cs typeface="A  Mitra_1 (MRT)" pitchFamily="2" charset="-78"/>
                      </a:endParaRPr>
                    </a:p>
                  </a:txBody>
                  <a:tcPr vert="vert270"/>
                </a:tc>
                <a:tc>
                  <a:txBody>
                    <a:bodyPr/>
                    <a:lstStyle/>
                    <a:p>
                      <a:pPr algn="ctr" rtl="1"/>
                      <a:r>
                        <a:rPr lang="fa-IR" sz="2300" dirty="0" smtClean="0">
                          <a:solidFill>
                            <a:srgbClr val="FFFF00"/>
                          </a:solidFill>
                          <a:cs typeface="A  Mitra_1 (MRT)" pitchFamily="2" charset="-78"/>
                        </a:rPr>
                        <a:t>مولفه</a:t>
                      </a:r>
                      <a:endParaRPr lang="en-US" sz="2300" dirty="0">
                        <a:solidFill>
                          <a:srgbClr val="FFFF00"/>
                        </a:solidFill>
                        <a:cs typeface="A  Mitra_1 (MRT)" pitchFamily="2" charset="-78"/>
                      </a:endParaRPr>
                    </a:p>
                  </a:txBody>
                  <a:tcPr vert="vert270"/>
                </a:tc>
              </a:tr>
              <a:tr h="4918663">
                <a:tc>
                  <a:txBody>
                    <a:bodyPr/>
                    <a:lstStyle/>
                    <a:p>
                      <a:pPr algn="just" rtl="1">
                        <a:lnSpc>
                          <a:spcPct val="150000"/>
                        </a:lnSpc>
                        <a:buFont typeface="Courier New" pitchFamily="49" charset="0"/>
                        <a:buChar char="o"/>
                      </a:pPr>
                      <a:r>
                        <a:rPr lang="fa-IR" sz="1800" kern="1200" baseline="0" dirty="0" smtClean="0">
                          <a:solidFill>
                            <a:srgbClr val="002060"/>
                          </a:solidFill>
                          <a:latin typeface="+mn-lt"/>
                          <a:ea typeface="+mn-ea"/>
                          <a:cs typeface="A  Mitra_1 (MRT)" pitchFamily="2" charset="-78"/>
                        </a:rPr>
                        <a:t>به خداوند ایمان دارم.</a:t>
                      </a:r>
                    </a:p>
                    <a:p>
                      <a:pPr algn="just" rtl="1">
                        <a:lnSpc>
                          <a:spcPct val="150000"/>
                        </a:lnSpc>
                        <a:buFont typeface="Courier New" pitchFamily="49" charset="0"/>
                        <a:buChar char="o"/>
                      </a:pPr>
                      <a:r>
                        <a:rPr lang="fa-IR" sz="1800" kern="1200" baseline="0" dirty="0" smtClean="0">
                          <a:solidFill>
                            <a:srgbClr val="002060"/>
                          </a:solidFill>
                          <a:latin typeface="+mn-lt"/>
                          <a:ea typeface="+mn-ea"/>
                          <a:cs typeface="A  Mitra_1 (MRT)" pitchFamily="2" charset="-78"/>
                        </a:rPr>
                        <a:t> خداوند مادی نيست.</a:t>
                      </a:r>
                    </a:p>
                    <a:p>
                      <a:pPr algn="just" rtl="1">
                        <a:lnSpc>
                          <a:spcPct val="150000"/>
                        </a:lnSpc>
                        <a:buFont typeface="Courier New" pitchFamily="49" charset="0"/>
                        <a:buChar char="o"/>
                      </a:pPr>
                      <a:r>
                        <a:rPr lang="fa-IR" sz="1800" kern="1200" baseline="0" dirty="0" smtClean="0">
                          <a:solidFill>
                            <a:srgbClr val="002060"/>
                          </a:solidFill>
                          <a:latin typeface="+mn-lt"/>
                          <a:ea typeface="+mn-ea"/>
                          <a:cs typeface="A  Mitra_1 (MRT)" pitchFamily="2" charset="-78"/>
                        </a:rPr>
                        <a:t> برای خدا شریکی قائل نيستم.</a:t>
                      </a:r>
                    </a:p>
                    <a:p>
                      <a:pPr algn="just" rtl="1">
                        <a:lnSpc>
                          <a:spcPct val="150000"/>
                        </a:lnSpc>
                        <a:buFont typeface="Courier New" pitchFamily="49" charset="0"/>
                        <a:buChar char="o"/>
                      </a:pPr>
                      <a:r>
                        <a:rPr lang="fa-IR" sz="1800" kern="1200" baseline="0" dirty="0" smtClean="0">
                          <a:solidFill>
                            <a:srgbClr val="002060"/>
                          </a:solidFill>
                          <a:latin typeface="+mn-lt"/>
                          <a:ea typeface="+mn-ea"/>
                          <a:cs typeface="A  Mitra_1 (MRT)" pitchFamily="2" charset="-78"/>
                        </a:rPr>
                        <a:t> خداوند حق قانونگذاری و امر و نهی به ما را دارد.</a:t>
                      </a:r>
                    </a:p>
                    <a:p>
                      <a:pPr algn="just" rtl="1">
                        <a:lnSpc>
                          <a:spcPct val="150000"/>
                        </a:lnSpc>
                        <a:buFont typeface="Courier New" pitchFamily="49" charset="0"/>
                        <a:buChar char="o"/>
                      </a:pPr>
                      <a:r>
                        <a:rPr lang="fa-IR" sz="1800" kern="1200" baseline="0" dirty="0" smtClean="0">
                          <a:solidFill>
                            <a:srgbClr val="002060"/>
                          </a:solidFill>
                          <a:latin typeface="+mn-lt"/>
                          <a:ea typeface="+mn-ea"/>
                          <a:cs typeface="A  Mitra_1 (MRT)" pitchFamily="2" charset="-78"/>
                        </a:rPr>
                        <a:t> وقتی با مشکلات روبرو می شوم، در حکمت خدا دچار تردید می شوم.</a:t>
                      </a:r>
                      <a:endParaRPr lang="en-US" dirty="0">
                        <a:solidFill>
                          <a:srgbClr val="002060"/>
                        </a:solidFill>
                        <a:cs typeface="A  Mitra_1 (MRT)" pitchFamily="2" charset="-78"/>
                      </a:endParaRPr>
                    </a:p>
                  </a:txBody>
                  <a:tcPr/>
                </a:tc>
                <a:tc>
                  <a:txBody>
                    <a:bodyPr/>
                    <a:lstStyle/>
                    <a:p>
                      <a:pPr algn="just" rtl="1">
                        <a:lnSpc>
                          <a:spcPct val="150000"/>
                        </a:lnSpc>
                      </a:pPr>
                      <a:r>
                        <a:rPr lang="fa-IR" sz="1800" b="1" kern="1200" baseline="0" dirty="0" smtClean="0">
                          <a:solidFill>
                            <a:srgbClr val="002060"/>
                          </a:solidFill>
                          <a:latin typeface="+mn-lt"/>
                          <a:ea typeface="+mn-ea"/>
                          <a:cs typeface="A  Mitra_1 (MRT)" pitchFamily="2" charset="-78"/>
                        </a:rPr>
                        <a:t>عن أميرّالمؤمنين (ع): أَوَلُ الدِينِ مَعْرِّفَتُّهُ وَكَمَالُ مَعْرِّفَتِّهِ التَّصّْدِيقُ بِهِ وَكَمَالُ التَّصّْدِيقِ بِهِ تَوْحِيدُهُ وَكَمَالُ تَوْحِيدِهِ الْإِخْلَاصُ لَهُ وَكَمَالُ الْإِخْلَاصِ لَهُ نَفْيُ الصِّفَاتِ عَنْهُ لِشَهَادَةِ كُلِ صِفَةٍ أَنَهَا غَيْرُّالْمَوْصُوفِ وَشَهَادَةِ كُلِ مَوْصُوفٍ أَنَهُ غَيْرُّالصِّفَة؛ قدم اول در دین، </a:t>
                      </a:r>
                      <a:r>
                        <a:rPr lang="fa-IR" sz="1800" kern="1200" baseline="0" dirty="0" smtClean="0">
                          <a:solidFill>
                            <a:srgbClr val="002060"/>
                          </a:solidFill>
                          <a:latin typeface="+mn-lt"/>
                          <a:ea typeface="+mn-ea"/>
                          <a:cs typeface="A  Mitra_1 (MRT)" pitchFamily="2" charset="-78"/>
                        </a:rPr>
                        <a:t>شناخت پروردگار است و شناخت كامل او، باور كردن اوست و كمال باور كردن او، یگانه دانستن اوست و كمال یگانه دانستن او، اخلاص به اوست و كمال اخلاص به او، زدودن صفات از اوست. زیرا كه هر صفتى گواه بر این است كه غیر از موصوف خود است و هر موصوفى گواهى مى دهد كه غیر از صفت است (نهج البلاغه، خطبه 1).</a:t>
                      </a:r>
                      <a:endParaRPr lang="en-US" dirty="0">
                        <a:solidFill>
                          <a:srgbClr val="002060"/>
                        </a:solidFill>
                        <a:cs typeface="A  Mitra_1 (MRT)" pitchFamily="2" charset="-78"/>
                      </a:endParaRPr>
                    </a:p>
                  </a:txBody>
                  <a:tcPr/>
                </a:tc>
                <a:tc>
                  <a:txBody>
                    <a:bodyPr/>
                    <a:lstStyle/>
                    <a:p>
                      <a:pPr algn="ctr"/>
                      <a:r>
                        <a:rPr lang="fa-IR" sz="1800" b="1" kern="1200" baseline="0" dirty="0" smtClean="0">
                          <a:solidFill>
                            <a:schemeClr val="dk1"/>
                          </a:solidFill>
                          <a:latin typeface="+mn-lt"/>
                          <a:ea typeface="+mn-ea"/>
                          <a:cs typeface="A  Mitra_1 (MRT)" pitchFamily="2" charset="-78"/>
                        </a:rPr>
                        <a:t>شناخت خداوند و رابطة او با سایر موجودات</a:t>
                      </a:r>
                      <a:endParaRPr lang="en-US" dirty="0">
                        <a:cs typeface="A  Mitra_1 (MRT)" pitchFamily="2" charset="-78"/>
                      </a:endParaRPr>
                    </a:p>
                  </a:txBody>
                  <a:tcPr vert="vert270"/>
                </a:tc>
                <a:tc>
                  <a:txBody>
                    <a:bodyPr/>
                    <a:lstStyle/>
                    <a:p>
                      <a:pPr algn="ctr"/>
                      <a:r>
                        <a:rPr lang="fa-IR" sz="1800" b="1" kern="1200" baseline="0" dirty="0" smtClean="0">
                          <a:solidFill>
                            <a:schemeClr val="dk1"/>
                          </a:solidFill>
                          <a:latin typeface="+mn-lt"/>
                          <a:ea typeface="+mn-ea"/>
                          <a:cs typeface="A  Mitra_1 (MRT)" pitchFamily="2" charset="-78"/>
                        </a:rPr>
                        <a:t>بینش در ارتباط با خد</a:t>
                      </a:r>
                      <a:endParaRPr lang="en-US" dirty="0">
                        <a:cs typeface="A  Mitra_1 (MRT)" pitchFamily="2" charset="-78"/>
                      </a:endParaRPr>
                    </a:p>
                  </a:txBody>
                  <a:tcPr vert="vert270"/>
                </a:tc>
              </a:tr>
            </a:tbl>
          </a:graphicData>
        </a:graphic>
      </p:graphicFrame>
      <p:pic>
        <p:nvPicPr>
          <p:cNvPr id="3" name="Picture 2"/>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314" y="500042"/>
            <a:ext cx="8643966" cy="6143668"/>
          </a:xfrm>
        </p:spPr>
        <p:txBody>
          <a:bodyPr>
            <a:normAutofit fontScale="85000" lnSpcReduction="10000"/>
          </a:bodyPr>
          <a:lstStyle/>
          <a:p>
            <a:pPr algn="just" rtl="1">
              <a:lnSpc>
                <a:spcPct val="200000"/>
              </a:lnSpc>
            </a:pPr>
            <a:r>
              <a:rPr lang="fa-IR" sz="3600" b="1" dirty="0" smtClean="0">
                <a:solidFill>
                  <a:schemeClr val="accent1">
                    <a:lumMod val="75000"/>
                  </a:schemeClr>
                </a:solidFill>
                <a:cs typeface="A  Mitra_5 (MRT)" pitchFamily="2" charset="-78"/>
              </a:rPr>
              <a:t>خداوند ایمان و معرفت را بر دل مومنان نوشت و گفت </a:t>
            </a:r>
            <a:r>
              <a:rPr lang="fa-IR" sz="3600" b="1" dirty="0" smtClean="0">
                <a:solidFill>
                  <a:srgbClr val="00B050"/>
                </a:solidFill>
                <a:cs typeface="A  Mitra_5 (MRT)" pitchFamily="2" charset="-78"/>
              </a:rPr>
              <a:t>بنده من نقش ایمان در دلت نوشتم</a:t>
            </a:r>
            <a:r>
              <a:rPr lang="fa-IR" sz="3600" b="1" dirty="0" smtClean="0">
                <a:solidFill>
                  <a:schemeClr val="accent1">
                    <a:lumMod val="75000"/>
                  </a:schemeClr>
                </a:solidFill>
                <a:cs typeface="A  Mitra_5 (MRT)" pitchFamily="2" charset="-78"/>
              </a:rPr>
              <a:t>، عطر دوستی من سرشتم، </a:t>
            </a:r>
            <a:r>
              <a:rPr lang="fa-IR" sz="3600" b="1" dirty="0" smtClean="0">
                <a:solidFill>
                  <a:srgbClr val="FF0000"/>
                </a:solidFill>
                <a:cs typeface="A  Mitra_5 (MRT)" pitchFamily="2" charset="-78"/>
              </a:rPr>
              <a:t>فردوس از بهر تو نگاشتم</a:t>
            </a:r>
            <a:r>
              <a:rPr lang="fa-IR" sz="3600" b="1" dirty="0" smtClean="0">
                <a:solidFill>
                  <a:schemeClr val="accent1">
                    <a:lumMod val="75000"/>
                  </a:schemeClr>
                </a:solidFill>
                <a:cs typeface="A  Mitra_5 (MRT)" pitchFamily="2" charset="-78"/>
              </a:rPr>
              <a:t>، دلت به نور معرفت آراستم، </a:t>
            </a:r>
            <a:r>
              <a:rPr lang="fa-IR" sz="3600" b="1" dirty="0" smtClean="0">
                <a:solidFill>
                  <a:srgbClr val="00B0F0"/>
                </a:solidFill>
                <a:cs typeface="A  Mitra_5 (MRT)" pitchFamily="2" charset="-78"/>
              </a:rPr>
              <a:t>شمع وصل من افروختم،</a:t>
            </a:r>
            <a:r>
              <a:rPr lang="fa-IR" sz="3600" b="1" dirty="0" smtClean="0">
                <a:solidFill>
                  <a:schemeClr val="accent1">
                    <a:lumMod val="75000"/>
                  </a:schemeClr>
                </a:solidFill>
                <a:cs typeface="A  Mitra_5 (MRT)" pitchFamily="2" charset="-78"/>
              </a:rPr>
              <a:t> مهر مهر بر آن دل نهادم، </a:t>
            </a:r>
            <a:r>
              <a:rPr lang="fa-IR" sz="3600" b="1" dirty="0" smtClean="0">
                <a:solidFill>
                  <a:srgbClr val="00B050"/>
                </a:solidFill>
                <a:cs typeface="A  Mitra_5 (MRT)" pitchFamily="2" charset="-78"/>
              </a:rPr>
              <a:t>رقم عشق در ضمیرت زدم</a:t>
            </a:r>
            <a:r>
              <a:rPr lang="fa-IR" sz="3600" b="1" dirty="0" smtClean="0">
                <a:solidFill>
                  <a:schemeClr val="accent1">
                    <a:lumMod val="75000"/>
                  </a:schemeClr>
                </a:solidFill>
                <a:cs typeface="A  Mitra_5 (MRT)" pitchFamily="2" charset="-78"/>
              </a:rPr>
              <a:t>، در لوح همه وصف تو نوشتم و </a:t>
            </a:r>
            <a:r>
              <a:rPr lang="fa-IR" sz="3600" b="1" dirty="0" smtClean="0">
                <a:solidFill>
                  <a:srgbClr val="FF0000"/>
                </a:solidFill>
                <a:cs typeface="A  Mitra_5 (MRT)" pitchFamily="2" charset="-78"/>
              </a:rPr>
              <a:t>وصف تو را که در لوح نوشتم به جبرئیل ننمودم</a:t>
            </a:r>
            <a:r>
              <a:rPr lang="fa-IR" sz="3600" b="1" dirty="0" smtClean="0">
                <a:solidFill>
                  <a:schemeClr val="accent1">
                    <a:lumMod val="75000"/>
                  </a:schemeClr>
                </a:solidFill>
                <a:cs typeface="A  Mitra_5 (MRT)" pitchFamily="2" charset="-78"/>
              </a:rPr>
              <a:t>!</a:t>
            </a:r>
          </a:p>
          <a:p>
            <a:pPr rtl="1">
              <a:lnSpc>
                <a:spcPct val="200000"/>
              </a:lnSpc>
            </a:pPr>
            <a:r>
              <a:rPr lang="fa-IR" sz="2400" b="1" smtClean="0">
                <a:solidFill>
                  <a:srgbClr val="002060"/>
                </a:solidFill>
                <a:cs typeface="A  Mitra_5 (MRT)" pitchFamily="2" charset="-78"/>
              </a:rPr>
              <a:t>خواجه </a:t>
            </a:r>
            <a:r>
              <a:rPr lang="fa-IR" sz="2400" b="1" dirty="0" smtClean="0">
                <a:solidFill>
                  <a:srgbClr val="002060"/>
                </a:solidFill>
                <a:cs typeface="A  Mitra_5 (MRT)" pitchFamily="2" charset="-78"/>
              </a:rPr>
              <a:t>عبدالله انصاری</a:t>
            </a:r>
            <a:endParaRPr lang="en-US" sz="2400" b="1" dirty="0">
              <a:solidFill>
                <a:srgbClr val="002060"/>
              </a:solidFill>
              <a:cs typeface="A  Mitra_5 (MRT)"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93689" y="5835996"/>
            <a:ext cx="1049287" cy="95059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Fakhimi\My Documents\My Pictures\20050405_06.jpg"/>
          <p:cNvPicPr>
            <a:picLocks noGrp="1" noChangeAspect="1" noChangeArrowheads="1"/>
          </p:cNvPicPr>
          <p:nvPr>
            <p:ph idx="1"/>
          </p:nvPr>
        </p:nvPicPr>
        <p:blipFill>
          <a:blip r:embed="rId2" cstate="print"/>
          <a:srcRect/>
          <a:stretch>
            <a:fillRect/>
          </a:stretch>
        </p:blipFill>
        <p:spPr bwMode="auto">
          <a:xfrm>
            <a:off x="-32" y="0"/>
            <a:ext cx="9144032"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47813" y="187325"/>
            <a:ext cx="6230937" cy="6208713"/>
            <a:chOff x="975" y="336"/>
            <a:chExt cx="3925" cy="3911"/>
          </a:xfrm>
        </p:grpSpPr>
        <p:pic>
          <p:nvPicPr>
            <p:cNvPr id="34819" name="Picture 3" descr="2-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5" y="336"/>
              <a:ext cx="3925" cy="3911"/>
            </a:xfrm>
            <a:prstGeom prst="rect">
              <a:avLst/>
            </a:prstGeom>
            <a:noFill/>
          </p:spPr>
        </p:pic>
        <p:sp>
          <p:nvSpPr>
            <p:cNvPr id="34820" name="Text Box 4"/>
            <p:cNvSpPr txBox="1">
              <a:spLocks noChangeArrowheads="1"/>
            </p:cNvSpPr>
            <p:nvPr/>
          </p:nvSpPr>
          <p:spPr bwMode="auto">
            <a:xfrm>
              <a:off x="1895" y="572"/>
              <a:ext cx="2151" cy="330"/>
            </a:xfrm>
            <a:prstGeom prst="rect">
              <a:avLst/>
            </a:prstGeom>
            <a:noFill/>
            <a:ln w="9525">
              <a:noFill/>
              <a:miter lim="800000"/>
              <a:headEnd/>
              <a:tailEnd/>
            </a:ln>
            <a:effectLst/>
          </p:spPr>
          <p:txBody>
            <a:bodyPr wrap="none">
              <a:spAutoFit/>
            </a:bodyPr>
            <a:lstStyle/>
            <a:p>
              <a:pPr algn="ctr"/>
              <a:r>
                <a:rPr lang="fa-IR" sz="2800" b="1" dirty="0">
                  <a:latin typeface="Georgia" pitchFamily="18" charset="0"/>
                  <a:cs typeface="Yas" pitchFamily="2" charset="-78"/>
                </a:rPr>
                <a:t> (</a:t>
              </a:r>
              <a:r>
                <a:rPr lang="fa-IR" sz="2800" b="1" dirty="0">
                  <a:latin typeface="Georgia" pitchFamily="18" charset="0"/>
                  <a:cs typeface="B Nazanin" pitchFamily="2" charset="-78"/>
                </a:rPr>
                <a:t>معنوی</a:t>
              </a:r>
              <a:r>
                <a:rPr lang="fa-IR" sz="2800" b="1" dirty="0">
                  <a:latin typeface="Georgia" pitchFamily="18" charset="0"/>
                  <a:cs typeface="Yas" pitchFamily="2" charset="-78"/>
                </a:rPr>
                <a:t>)</a:t>
              </a:r>
              <a:r>
                <a:rPr lang="en-US" sz="2800" b="1" dirty="0">
                  <a:latin typeface="Georgia" pitchFamily="18" charset="0"/>
                  <a:cs typeface="Yas" pitchFamily="2" charset="-78"/>
                </a:rPr>
                <a:t>SPIRITUAL</a:t>
              </a:r>
              <a:endParaRPr lang="en-GB" sz="2800" b="1" dirty="0">
                <a:latin typeface="Georgia" pitchFamily="18" charset="0"/>
                <a:cs typeface="Yas" pitchFamily="2" charset="-78"/>
              </a:endParaRPr>
            </a:p>
          </p:txBody>
        </p:sp>
      </p:grpSp>
      <p:grpSp>
        <p:nvGrpSpPr>
          <p:cNvPr id="3" name="Group 5"/>
          <p:cNvGrpSpPr>
            <a:grpSpLocks/>
          </p:cNvGrpSpPr>
          <p:nvPr/>
        </p:nvGrpSpPr>
        <p:grpSpPr bwMode="auto">
          <a:xfrm>
            <a:off x="4572000" y="981075"/>
            <a:ext cx="2493963" cy="3276600"/>
            <a:chOff x="2858" y="840"/>
            <a:chExt cx="1571" cy="2064"/>
          </a:xfrm>
        </p:grpSpPr>
        <p:pic>
          <p:nvPicPr>
            <p:cNvPr id="34822" name="Picture 6" descr="2-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58" y="840"/>
              <a:ext cx="1571" cy="2064"/>
            </a:xfrm>
            <a:prstGeom prst="rect">
              <a:avLst/>
            </a:prstGeom>
            <a:noFill/>
            <a:ln w="9525">
              <a:noFill/>
              <a:miter lim="800000"/>
              <a:headEnd/>
              <a:tailEnd/>
            </a:ln>
          </p:spPr>
        </p:pic>
        <p:sp>
          <p:nvSpPr>
            <p:cNvPr id="34823" name="Text Box 7"/>
            <p:cNvSpPr txBox="1">
              <a:spLocks noChangeArrowheads="1"/>
            </p:cNvSpPr>
            <p:nvPr/>
          </p:nvSpPr>
          <p:spPr bwMode="auto">
            <a:xfrm>
              <a:off x="3064" y="1842"/>
              <a:ext cx="1297" cy="330"/>
            </a:xfrm>
            <a:prstGeom prst="rect">
              <a:avLst/>
            </a:prstGeom>
            <a:noFill/>
            <a:ln w="9525">
              <a:noFill/>
              <a:miter lim="800000"/>
              <a:headEnd/>
              <a:tailEnd/>
            </a:ln>
            <a:effectLst/>
          </p:spPr>
          <p:txBody>
            <a:bodyPr wrap="none">
              <a:spAutoFit/>
            </a:bodyPr>
            <a:lstStyle/>
            <a:p>
              <a:pPr algn="ctr"/>
              <a:r>
                <a:rPr lang="fa-IR" sz="2800" b="1" dirty="0">
                  <a:latin typeface="Georgia" pitchFamily="18" charset="0"/>
                  <a:cs typeface="Yas" pitchFamily="2" charset="-78"/>
                </a:rPr>
                <a:t> (</a:t>
              </a:r>
              <a:r>
                <a:rPr lang="fa-IR" sz="2800" b="1" dirty="0">
                  <a:latin typeface="Georgia" pitchFamily="18" charset="0"/>
                  <a:cs typeface="B Nazanin" pitchFamily="2" charset="-78"/>
                </a:rPr>
                <a:t>زیستی</a:t>
              </a:r>
              <a:r>
                <a:rPr lang="fa-IR" sz="2800" b="1" dirty="0">
                  <a:latin typeface="Georgia" pitchFamily="18" charset="0"/>
                  <a:cs typeface="Yas" pitchFamily="2" charset="-78"/>
                </a:rPr>
                <a:t>)</a:t>
              </a:r>
              <a:r>
                <a:rPr lang="en-US" sz="2800" b="1" dirty="0">
                  <a:latin typeface="Georgia" pitchFamily="18" charset="0"/>
                  <a:cs typeface="Yas" pitchFamily="2" charset="-78"/>
                </a:rPr>
                <a:t>BIO</a:t>
              </a:r>
              <a:endParaRPr lang="en-GB" sz="2800" b="1" dirty="0">
                <a:latin typeface="Georgia" pitchFamily="18" charset="0"/>
                <a:cs typeface="Yas" pitchFamily="2" charset="-78"/>
              </a:endParaRPr>
            </a:p>
          </p:txBody>
        </p:sp>
      </p:grpSp>
      <p:grpSp>
        <p:nvGrpSpPr>
          <p:cNvPr id="4" name="Group 8"/>
          <p:cNvGrpSpPr>
            <a:grpSpLocks/>
          </p:cNvGrpSpPr>
          <p:nvPr/>
        </p:nvGrpSpPr>
        <p:grpSpPr bwMode="auto">
          <a:xfrm>
            <a:off x="2514600" y="3200400"/>
            <a:ext cx="4343400" cy="2430463"/>
            <a:chOff x="1552" y="2233"/>
            <a:chExt cx="2748" cy="1531"/>
          </a:xfrm>
        </p:grpSpPr>
        <p:pic>
          <p:nvPicPr>
            <p:cNvPr id="34825" name="Picture 9" descr="2-2"/>
            <p:cNvPicPr>
              <a:picLocks noChangeAspect="1" noChangeArrowheads="1"/>
            </p:cNvPicPr>
            <p:nvPr/>
          </p:nvPicPr>
          <p:blipFill>
            <a:blip r:embed="rId4" cstate="print">
              <a:clrChange>
                <a:clrFrom>
                  <a:srgbClr val="FFFFFF"/>
                </a:clrFrom>
                <a:clrTo>
                  <a:srgbClr val="FFFFFF">
                    <a:alpha val="0"/>
                  </a:srgbClr>
                </a:clrTo>
              </a:clrChange>
            </a:blip>
            <a:srcRect l="2058"/>
            <a:stretch>
              <a:fillRect/>
            </a:stretch>
          </p:blipFill>
          <p:spPr bwMode="auto">
            <a:xfrm>
              <a:off x="1552" y="2233"/>
              <a:ext cx="2748" cy="1531"/>
            </a:xfrm>
            <a:prstGeom prst="rect">
              <a:avLst/>
            </a:prstGeom>
            <a:noFill/>
            <a:ln w="9525">
              <a:noFill/>
              <a:miter lim="800000"/>
              <a:headEnd/>
              <a:tailEnd/>
            </a:ln>
          </p:spPr>
        </p:pic>
        <p:sp>
          <p:nvSpPr>
            <p:cNvPr id="34826" name="Text Box 10"/>
            <p:cNvSpPr txBox="1">
              <a:spLocks noChangeArrowheads="1"/>
            </p:cNvSpPr>
            <p:nvPr/>
          </p:nvSpPr>
          <p:spPr bwMode="auto">
            <a:xfrm>
              <a:off x="2098" y="2840"/>
              <a:ext cx="1745" cy="330"/>
            </a:xfrm>
            <a:prstGeom prst="rect">
              <a:avLst/>
            </a:prstGeom>
            <a:noFill/>
            <a:ln w="9525">
              <a:noFill/>
              <a:miter lim="800000"/>
              <a:headEnd/>
              <a:tailEnd/>
            </a:ln>
            <a:effectLst/>
          </p:spPr>
          <p:txBody>
            <a:bodyPr wrap="none">
              <a:spAutoFit/>
            </a:bodyPr>
            <a:lstStyle/>
            <a:p>
              <a:pPr algn="ctr"/>
              <a:r>
                <a:rPr lang="fa-IR" sz="2800" b="1" dirty="0">
                  <a:latin typeface="Georgia" pitchFamily="18" charset="0"/>
                  <a:cs typeface="Yas" pitchFamily="2" charset="-78"/>
                </a:rPr>
                <a:t> (</a:t>
              </a:r>
              <a:r>
                <a:rPr lang="fa-IR" sz="2800" b="1" dirty="0">
                  <a:latin typeface="Georgia" pitchFamily="18" charset="0"/>
                  <a:cs typeface="B Nazanin" pitchFamily="2" charset="-78"/>
                </a:rPr>
                <a:t>روانی</a:t>
              </a:r>
              <a:r>
                <a:rPr lang="fa-IR" sz="2800" b="1" dirty="0">
                  <a:latin typeface="Georgia" pitchFamily="18" charset="0"/>
                  <a:cs typeface="Yas" pitchFamily="2" charset="-78"/>
                </a:rPr>
                <a:t>)</a:t>
              </a:r>
              <a:r>
                <a:rPr lang="en-US" sz="2800" b="1" dirty="0">
                  <a:latin typeface="Georgia" pitchFamily="18" charset="0"/>
                  <a:cs typeface="Yas" pitchFamily="2" charset="-78"/>
                </a:rPr>
                <a:t>PSYCHO</a:t>
              </a:r>
              <a:endParaRPr lang="en-GB" sz="2800" b="1" dirty="0">
                <a:latin typeface="Georgia" pitchFamily="18" charset="0"/>
                <a:cs typeface="Yas" pitchFamily="2" charset="-78"/>
              </a:endParaRPr>
            </a:p>
          </p:txBody>
        </p:sp>
      </p:grpSp>
      <p:grpSp>
        <p:nvGrpSpPr>
          <p:cNvPr id="5" name="Group 11"/>
          <p:cNvGrpSpPr>
            <a:grpSpLocks/>
          </p:cNvGrpSpPr>
          <p:nvPr/>
        </p:nvGrpSpPr>
        <p:grpSpPr bwMode="auto">
          <a:xfrm>
            <a:off x="2262188" y="1108075"/>
            <a:ext cx="2822575" cy="3241675"/>
            <a:chOff x="1425" y="916"/>
            <a:chExt cx="1778" cy="2042"/>
          </a:xfrm>
        </p:grpSpPr>
        <p:pic>
          <p:nvPicPr>
            <p:cNvPr id="34828" name="Picture 12" descr="2-4"/>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25" y="916"/>
              <a:ext cx="1596" cy="2042"/>
            </a:xfrm>
            <a:prstGeom prst="rect">
              <a:avLst/>
            </a:prstGeom>
            <a:noFill/>
            <a:ln w="9525">
              <a:noFill/>
              <a:miter lim="800000"/>
              <a:headEnd/>
              <a:tailEnd/>
            </a:ln>
          </p:spPr>
        </p:pic>
        <p:sp>
          <p:nvSpPr>
            <p:cNvPr id="34829" name="Text Box 13"/>
            <p:cNvSpPr txBox="1">
              <a:spLocks noChangeArrowheads="1"/>
            </p:cNvSpPr>
            <p:nvPr/>
          </p:nvSpPr>
          <p:spPr bwMode="auto">
            <a:xfrm>
              <a:off x="1455" y="1842"/>
              <a:ext cx="1748" cy="330"/>
            </a:xfrm>
            <a:prstGeom prst="rect">
              <a:avLst/>
            </a:prstGeom>
            <a:noFill/>
            <a:ln w="9525">
              <a:noFill/>
              <a:miter lim="800000"/>
              <a:headEnd/>
              <a:tailEnd/>
            </a:ln>
            <a:effectLst/>
          </p:spPr>
          <p:txBody>
            <a:bodyPr wrap="none">
              <a:spAutoFit/>
            </a:bodyPr>
            <a:lstStyle/>
            <a:p>
              <a:pPr algn="ctr"/>
              <a:r>
                <a:rPr lang="fa-IR" sz="2800" b="1" dirty="0">
                  <a:solidFill>
                    <a:srgbClr val="000000"/>
                  </a:solidFill>
                  <a:latin typeface="Georgia" pitchFamily="18" charset="0"/>
                  <a:cs typeface="Yas" pitchFamily="2" charset="-78"/>
                </a:rPr>
                <a:t> (</a:t>
              </a:r>
              <a:r>
                <a:rPr lang="fa-IR" sz="2800" b="1" dirty="0">
                  <a:solidFill>
                    <a:srgbClr val="000000"/>
                  </a:solidFill>
                  <a:latin typeface="Georgia" pitchFamily="18" charset="0"/>
                  <a:cs typeface="B Nazanin" pitchFamily="2" charset="-78"/>
                </a:rPr>
                <a:t>اجتماعی</a:t>
              </a:r>
              <a:r>
                <a:rPr lang="fa-IR" sz="2800" b="1" dirty="0">
                  <a:solidFill>
                    <a:srgbClr val="000000"/>
                  </a:solidFill>
                  <a:latin typeface="Georgia" pitchFamily="18" charset="0"/>
                  <a:cs typeface="Yas" pitchFamily="2" charset="-78"/>
                </a:rPr>
                <a:t>)</a:t>
              </a:r>
              <a:r>
                <a:rPr lang="en-US" sz="2800" b="1" dirty="0">
                  <a:solidFill>
                    <a:srgbClr val="000000"/>
                  </a:solidFill>
                  <a:latin typeface="Georgia" pitchFamily="18" charset="0"/>
                  <a:cs typeface="Yas" pitchFamily="2" charset="-78"/>
                </a:rPr>
                <a:t>SOCIO</a:t>
              </a:r>
              <a:endParaRPr lang="en-GB" dirty="0">
                <a:solidFill>
                  <a:srgbClr val="000000"/>
                </a:solidFill>
              </a:endParaRPr>
            </a:p>
          </p:txBody>
        </p:sp>
      </p:grpSp>
      <p:sp>
        <p:nvSpPr>
          <p:cNvPr id="15" name="TextBox 14"/>
          <p:cNvSpPr txBox="1"/>
          <p:nvPr/>
        </p:nvSpPr>
        <p:spPr>
          <a:xfrm>
            <a:off x="1835696" y="0"/>
            <a:ext cx="5688632" cy="477054"/>
          </a:xfrm>
          <a:prstGeom prst="rect">
            <a:avLst/>
          </a:prstGeom>
          <a:noFill/>
        </p:spPr>
        <p:txBody>
          <a:bodyPr wrap="square" rtlCol="0">
            <a:spAutoFit/>
          </a:bodyPr>
          <a:lstStyle/>
          <a:p>
            <a:pPr algn="ctr" rtl="1"/>
            <a:r>
              <a:rPr lang="fa-IR" sz="2500" b="1" dirty="0" smtClean="0">
                <a:solidFill>
                  <a:srgbClr val="C00000"/>
                </a:solidFill>
                <a:latin typeface="+mj-lt"/>
                <a:ea typeface="+mj-ea"/>
                <a:cs typeface="Titr Mazar" pitchFamily="2" charset="-78"/>
              </a:rPr>
              <a:t>ابعاد چهارگانه سلامت</a:t>
            </a:r>
            <a:endParaRPr lang="en-US" sz="2500" b="1" dirty="0" smtClean="0">
              <a:solidFill>
                <a:srgbClr val="C00000"/>
              </a:solidFill>
              <a:latin typeface="+mj-lt"/>
              <a:ea typeface="+mj-ea"/>
              <a:cs typeface="Titr Mazar" pitchFamily="2" charset="-78"/>
            </a:endParaRPr>
          </a:p>
        </p:txBody>
      </p:sp>
      <p:pic>
        <p:nvPicPr>
          <p:cNvPr id="16" name="Picture 15"/>
          <p:cNvPicPr>
            <a:picLocks noChangeAspect="1" noChangeArrowheads="1"/>
          </p:cNvPicPr>
          <p:nvPr/>
        </p:nvPicPr>
        <p:blipFill>
          <a:blip r:embed="rId6" cstate="print"/>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929353"/>
          </a:xfrm>
        </p:spPr>
        <p:txBody>
          <a:bodyPr>
            <a:normAutofit fontScale="92500" lnSpcReduction="20000"/>
          </a:bodyPr>
          <a:lstStyle/>
          <a:p>
            <a:pPr algn="just" rtl="1">
              <a:lnSpc>
                <a:spcPct val="160000"/>
              </a:lnSpc>
              <a:buNone/>
            </a:pPr>
            <a:r>
              <a:rPr lang="fa-IR" dirty="0" smtClean="0">
                <a:solidFill>
                  <a:srgbClr val="002060"/>
                </a:solidFill>
                <a:cs typeface="A  Mitra_1 (MRT)" pitchFamily="2" charset="-78"/>
              </a:rPr>
              <a:t>   معنويت در الهيات اسلامي عبارت است از معرفت و ايمان به غيب و تبيين توحيدي از نظام هستي </a:t>
            </a:r>
            <a:r>
              <a:rPr lang="fa-IR" dirty="0" smtClean="0">
                <a:solidFill>
                  <a:srgbClr val="5DB56E"/>
                </a:solidFill>
                <a:cs typeface="A  Mitra_1 (MRT)" pitchFamily="2" charset="-78"/>
              </a:rPr>
              <a:t>"هو الاول و الاخر و الظاهر و الباطن و هو بكل شي عليم". </a:t>
            </a:r>
            <a:r>
              <a:rPr lang="fa-IR" dirty="0" smtClean="0">
                <a:solidFill>
                  <a:srgbClr val="002060"/>
                </a:solidFill>
                <a:cs typeface="A  Mitra_1 (MRT)" pitchFamily="2" charset="-78"/>
              </a:rPr>
              <a:t>كسي اگر اين جهان بيني را  داشته باشد كه هر گونه حركت و سكوني متكي به مبدأ هستي لايزال و ابدي است، هر گونه غم و اندوه و مشكلات رواني را به خود راه نمي دهد . بعلاوه از آيات و روايات اينطور استنباط مي‌شود كه </a:t>
            </a:r>
            <a:r>
              <a:rPr lang="fa-IR" dirty="0" smtClean="0">
                <a:solidFill>
                  <a:schemeClr val="accent6">
                    <a:lumMod val="75000"/>
                  </a:schemeClr>
                </a:solidFill>
                <a:cs typeface="A  Mitra_1 (MRT)" pitchFamily="2" charset="-78"/>
              </a:rPr>
              <a:t>سلامت معنوي اعم از سلامت جسمي، رواني و اجتماعي است و نه تنها در دنيا مفيد است بلكه انسان را براي حيات باقي و آخرت مهيا مي‌كند.</a:t>
            </a:r>
            <a:endParaRPr lang="en-US" dirty="0" smtClean="0">
              <a:solidFill>
                <a:schemeClr val="accent6">
                  <a:lumMod val="75000"/>
                </a:schemeClr>
              </a:solidFill>
              <a:cs typeface="A  Mitra_1 (MRT)"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857232"/>
            <a:ext cx="8643998" cy="5715040"/>
          </a:xfrm>
        </p:spPr>
        <p:txBody>
          <a:bodyPr>
            <a:normAutofit/>
          </a:bodyPr>
          <a:lstStyle/>
          <a:p>
            <a:pPr algn="just" rtl="1">
              <a:lnSpc>
                <a:spcPct val="150000"/>
              </a:lnSpc>
            </a:pPr>
            <a:r>
              <a:rPr lang="fa-IR" dirty="0" smtClean="0">
                <a:solidFill>
                  <a:srgbClr val="00B050"/>
                </a:solidFill>
                <a:cs typeface="A  Mitra_1 (MRT)" pitchFamily="2" charset="-78"/>
              </a:rPr>
              <a:t>حضرت ابا عبدالله الحسین علیه السلام:</a:t>
            </a:r>
          </a:p>
          <a:p>
            <a:pPr algn="just" rtl="1"/>
            <a:r>
              <a:rPr lang="fa-IR" dirty="0" smtClean="0">
                <a:solidFill>
                  <a:srgbClr val="0070C0"/>
                </a:solidFill>
                <a:cs typeface="A  Mitra_1 (MRT)" pitchFamily="2" charset="-78"/>
              </a:rPr>
              <a:t>آیا برای غیر تو ظهوری هست که برای تو نیست، تا او تو را آشکار و ظاهر سازد؟ تو کی غائب بوده ای که نیاز به راهنما و دلیلی داشته باشی که به سوی تو رهنمون گردد؟ کی دور بوده ای تا نشان ها و آثار جنبدگان را به سوی تو رساند؟</a:t>
            </a:r>
            <a:endParaRPr lang="en-US" dirty="0">
              <a:solidFill>
                <a:srgbClr val="0070C0"/>
              </a:solidFill>
              <a:cs typeface="A  Mitra_1 (MRT)" pitchFamily="2" charset="-78"/>
            </a:endParaRPr>
          </a:p>
        </p:txBody>
      </p:sp>
      <p:graphicFrame>
        <p:nvGraphicFramePr>
          <p:cNvPr id="4" name="Table 3"/>
          <p:cNvGraphicFramePr>
            <a:graphicFrameLocks noGrp="1"/>
          </p:cNvGraphicFramePr>
          <p:nvPr/>
        </p:nvGraphicFramePr>
        <p:xfrm>
          <a:off x="428596" y="4357694"/>
          <a:ext cx="8286808" cy="1851660"/>
        </p:xfrm>
        <a:graphic>
          <a:graphicData uri="http://schemas.openxmlformats.org/drawingml/2006/table">
            <a:tbl>
              <a:tblPr firstRow="1" bandRow="1">
                <a:tableStyleId>{2D5ABB26-0587-4C30-8999-92F81FD0307C}</a:tableStyleId>
              </a:tblPr>
              <a:tblGrid>
                <a:gridCol w="4143404"/>
                <a:gridCol w="4143404"/>
              </a:tblGrid>
              <a:tr h="370840">
                <a:tc>
                  <a:txBody>
                    <a:bodyPr/>
                    <a:lstStyle/>
                    <a:p>
                      <a:pPr algn="just" rtl="1">
                        <a:lnSpc>
                          <a:spcPct val="150000"/>
                        </a:lnSpc>
                      </a:pPr>
                      <a:r>
                        <a:rPr lang="fa-IR" sz="2300" dirty="0" smtClean="0">
                          <a:solidFill>
                            <a:srgbClr val="7030A0"/>
                          </a:solidFill>
                          <a:cs typeface="A  Mitra_1 (MRT)" pitchFamily="2" charset="-78"/>
                        </a:rPr>
                        <a:t>کی گشتـه ای نهفته که پیدا کنم تو را</a:t>
                      </a:r>
                      <a:endParaRPr lang="en-US" sz="2300" dirty="0">
                        <a:solidFill>
                          <a:srgbClr val="7030A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300" dirty="0" smtClean="0">
                          <a:solidFill>
                            <a:srgbClr val="7030A0"/>
                          </a:solidFill>
                          <a:cs typeface="A  Mitra_1 (MRT)" pitchFamily="2" charset="-78"/>
                        </a:rPr>
                        <a:t>کـی رفتـه ای ز دل کـه تمنا کنم</a:t>
                      </a:r>
                      <a:r>
                        <a:rPr lang="fa-IR" sz="2300" baseline="0" dirty="0" smtClean="0">
                          <a:solidFill>
                            <a:srgbClr val="7030A0"/>
                          </a:solidFill>
                          <a:cs typeface="A  Mitra_1 (MRT)" pitchFamily="2" charset="-78"/>
                        </a:rPr>
                        <a:t> تو را </a:t>
                      </a:r>
                      <a:endParaRPr lang="en-US" sz="2300" dirty="0">
                        <a:solidFill>
                          <a:srgbClr val="7030A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just" rtl="1">
                        <a:lnSpc>
                          <a:spcPct val="150000"/>
                        </a:lnSpc>
                      </a:pPr>
                      <a:r>
                        <a:rPr lang="fa-IR" sz="2300" dirty="0" smtClean="0">
                          <a:solidFill>
                            <a:srgbClr val="7030A0"/>
                          </a:solidFill>
                          <a:cs typeface="A  Mitra_1 (MRT)" pitchFamily="2" charset="-78"/>
                        </a:rPr>
                        <a:t>پنهـان نبـوده ای کـه هویدا کنم تو را </a:t>
                      </a:r>
                      <a:endParaRPr lang="en-US" sz="2300" dirty="0">
                        <a:solidFill>
                          <a:srgbClr val="7030A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300" dirty="0" smtClean="0">
                          <a:solidFill>
                            <a:srgbClr val="7030A0"/>
                          </a:solidFill>
                          <a:cs typeface="A  Mitra_1 (MRT)" pitchFamily="2" charset="-78"/>
                        </a:rPr>
                        <a:t>غایب نگشته ای که شوم طالب حضور</a:t>
                      </a:r>
                      <a:endParaRPr lang="en-US" sz="2300" dirty="0">
                        <a:solidFill>
                          <a:srgbClr val="7030A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r h="370840">
                <a:tc>
                  <a:txBody>
                    <a:bodyPr/>
                    <a:lstStyle/>
                    <a:p>
                      <a:pPr algn="just" rtl="1">
                        <a:lnSpc>
                          <a:spcPct val="150000"/>
                        </a:lnSpc>
                      </a:pPr>
                      <a:r>
                        <a:rPr lang="fa-IR" sz="2300" dirty="0" smtClean="0">
                          <a:solidFill>
                            <a:srgbClr val="7030A0"/>
                          </a:solidFill>
                          <a:cs typeface="A  Mitra_1 (MRT)" pitchFamily="2" charset="-78"/>
                        </a:rPr>
                        <a:t>با صـد هـزار دیـده تمـاشا کنم تو را</a:t>
                      </a:r>
                      <a:endParaRPr lang="en-US" sz="2300" dirty="0">
                        <a:solidFill>
                          <a:srgbClr val="7030A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c>
                  <a:txBody>
                    <a:bodyPr/>
                    <a:lstStyle/>
                    <a:p>
                      <a:pPr algn="just" rtl="1">
                        <a:lnSpc>
                          <a:spcPct val="150000"/>
                        </a:lnSpc>
                      </a:pPr>
                      <a:r>
                        <a:rPr lang="fa-IR" sz="2300" dirty="0" smtClean="0">
                          <a:solidFill>
                            <a:srgbClr val="7030A0"/>
                          </a:solidFill>
                          <a:cs typeface="A  Mitra_1 (MRT)" pitchFamily="2" charset="-78"/>
                        </a:rPr>
                        <a:t>با صد هزار جلوه بـرون آمـدی کـه من</a:t>
                      </a:r>
                      <a:endParaRPr lang="en-US" sz="2300" dirty="0">
                        <a:solidFill>
                          <a:srgbClr val="7030A0"/>
                        </a:solidFill>
                        <a:cs typeface="A  Mitra_1 (MRT)" pitchFamily="2" charset="-78"/>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5" name="TextBox 4"/>
          <p:cNvSpPr txBox="1"/>
          <p:nvPr/>
        </p:nvSpPr>
        <p:spPr>
          <a:xfrm>
            <a:off x="1785918" y="142852"/>
            <a:ext cx="5000660" cy="784830"/>
          </a:xfrm>
          <a:prstGeom prst="rect">
            <a:avLst/>
          </a:prstGeom>
          <a:noFill/>
        </p:spPr>
        <p:txBody>
          <a:bodyPr wrap="square" rtlCol="0">
            <a:spAutoFit/>
          </a:bodyPr>
          <a:lstStyle/>
          <a:p>
            <a:pPr algn="ctr" rtl="1"/>
            <a:r>
              <a:rPr lang="fa-IR" sz="4500" dirty="0" smtClean="0">
                <a:solidFill>
                  <a:srgbClr val="C00000"/>
                </a:solidFill>
                <a:latin typeface="+mj-lt"/>
                <a:ea typeface="+mj-ea"/>
                <a:cs typeface="A  Mitra_1 (MRT)" pitchFamily="2" charset="-78"/>
              </a:rPr>
              <a:t>حضور قلب و اخلاص</a:t>
            </a:r>
            <a:endParaRPr lang="en-US" sz="4500" dirty="0">
              <a:solidFill>
                <a:srgbClr val="C00000"/>
              </a:solidFill>
              <a:latin typeface="+mj-lt"/>
              <a:ea typeface="+mj-ea"/>
              <a:cs typeface="A  Mitra_1 (MRT)" pitchFamily="2" charset="-78"/>
            </a:endParaRPr>
          </a:p>
        </p:txBody>
      </p:sp>
      <p:pic>
        <p:nvPicPr>
          <p:cNvPr id="6" name="Picture 5"/>
          <p:cNvPicPr>
            <a:picLocks noChangeAspect="1" noChangeArrowheads="1"/>
          </p:cNvPicPr>
          <p:nvPr/>
        </p:nvPicPr>
        <p:blipFill>
          <a:blip r:embed="rId2" cstate="print"/>
          <a:srcRect/>
          <a:stretch>
            <a:fillRect/>
          </a:stretch>
        </p:blipFill>
        <p:spPr bwMode="auto">
          <a:xfrm>
            <a:off x="0" y="5871361"/>
            <a:ext cx="1089078" cy="98663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928670"/>
            <a:ext cx="8643998" cy="5643602"/>
          </a:xfrm>
        </p:spPr>
        <p:txBody>
          <a:bodyPr>
            <a:normAutofit fontScale="92500" lnSpcReduction="10000"/>
          </a:bodyPr>
          <a:lstStyle/>
          <a:p>
            <a:pPr algn="just" rtl="1">
              <a:lnSpc>
                <a:spcPct val="160000"/>
              </a:lnSpc>
            </a:pPr>
            <a:r>
              <a:rPr lang="fa-IR" dirty="0">
                <a:solidFill>
                  <a:srgbClr val="0070C0"/>
                </a:solidFill>
                <a:cs typeface="A  Mitra_1 (MRT)" pitchFamily="2" charset="-78"/>
              </a:rPr>
              <a:t>در دهه های اخير </a:t>
            </a:r>
            <a:r>
              <a:rPr lang="fa-IR" dirty="0" smtClean="0">
                <a:solidFill>
                  <a:srgbClr val="0070C0"/>
                </a:solidFill>
                <a:cs typeface="A  Mitra_1 (MRT)" pitchFamily="2" charset="-78"/>
              </a:rPr>
              <a:t>که </a:t>
            </a:r>
            <a:r>
              <a:rPr lang="fa-IR" dirty="0">
                <a:solidFill>
                  <a:srgbClr val="0070C0"/>
                </a:solidFill>
                <a:cs typeface="A  Mitra_1 (MRT)" pitchFamily="2" charset="-78"/>
              </a:rPr>
              <a:t>در </a:t>
            </a:r>
            <a:r>
              <a:rPr lang="fa-IR" dirty="0" smtClean="0">
                <a:solidFill>
                  <a:srgbClr val="0070C0"/>
                </a:solidFill>
                <a:cs typeface="A  Mitra_1 (MRT)" pitchFamily="2" charset="-78"/>
              </a:rPr>
              <a:t>اروپا و آمریکا احساس </a:t>
            </a:r>
            <a:r>
              <a:rPr lang="fa-IR" dirty="0">
                <a:solidFill>
                  <a:srgbClr val="0070C0"/>
                </a:solidFill>
                <a:cs typeface="A  Mitra_1 (MRT)" pitchFamily="2" charset="-78"/>
              </a:rPr>
              <a:t>نياز به توجه به سلامت معنوی دیده می شود بيشتر از این </a:t>
            </a:r>
            <a:r>
              <a:rPr lang="fa-IR" dirty="0" smtClean="0">
                <a:solidFill>
                  <a:srgbClr val="0070C0"/>
                </a:solidFill>
                <a:cs typeface="A  Mitra_1 (MRT)" pitchFamily="2" charset="-78"/>
              </a:rPr>
              <a:t>ناحيه است </a:t>
            </a:r>
            <a:r>
              <a:rPr lang="fa-IR" dirty="0">
                <a:solidFill>
                  <a:srgbClr val="0070C0"/>
                </a:solidFill>
                <a:cs typeface="A  Mitra_1 (MRT)" pitchFamily="2" charset="-78"/>
              </a:rPr>
              <a:t>که سلامت جسم و روان </a:t>
            </a:r>
            <a:r>
              <a:rPr lang="fa-IR" dirty="0">
                <a:solidFill>
                  <a:srgbClr val="002060"/>
                </a:solidFill>
                <a:cs typeface="A  Mitra_1 (MRT)" pitchFamily="2" charset="-78"/>
              </a:rPr>
              <a:t>را نيازمند توجه به آن دیده اند، و این </a:t>
            </a:r>
            <a:r>
              <a:rPr lang="fa-IR" dirty="0" smtClean="0">
                <a:solidFill>
                  <a:srgbClr val="002060"/>
                </a:solidFill>
                <a:cs typeface="A  Mitra_1 (MRT)" pitchFamily="2" charset="-78"/>
              </a:rPr>
              <a:t>نقص بزرگ </a:t>
            </a:r>
            <a:r>
              <a:rPr lang="fa-IR" dirty="0">
                <a:solidFill>
                  <a:srgbClr val="002060"/>
                </a:solidFill>
                <a:cs typeface="A  Mitra_1 (MRT)" pitchFamily="2" charset="-78"/>
              </a:rPr>
              <a:t>وجود دارد که معنویت را برای آسایش و آرامش مادی و </a:t>
            </a:r>
            <a:r>
              <a:rPr lang="fa-IR" dirty="0" smtClean="0">
                <a:solidFill>
                  <a:srgbClr val="002060"/>
                </a:solidFill>
                <a:cs typeface="A  Mitra_1 (MRT)" pitchFamily="2" charset="-78"/>
              </a:rPr>
              <a:t>دنيوی طلب </a:t>
            </a:r>
            <a:r>
              <a:rPr lang="fa-IR" dirty="0">
                <a:solidFill>
                  <a:srgbClr val="002060"/>
                </a:solidFill>
                <a:cs typeface="A  Mitra_1 (MRT)" pitchFamily="2" charset="-78"/>
              </a:rPr>
              <a:t>می کنند، در حالی که بر اساس انسان شناسی ادیان الهی و از </a:t>
            </a:r>
            <a:r>
              <a:rPr lang="fa-IR" dirty="0" smtClean="0">
                <a:solidFill>
                  <a:srgbClr val="AA1E8F"/>
                </a:solidFill>
                <a:cs typeface="A  Mitra_1 (MRT)" pitchFamily="2" charset="-78"/>
              </a:rPr>
              <a:t>جمله اسلام</a:t>
            </a:r>
            <a:r>
              <a:rPr lang="fa-IR" dirty="0">
                <a:solidFill>
                  <a:srgbClr val="AA1E8F"/>
                </a:solidFill>
                <a:cs typeface="A  Mitra_1 (MRT)" pitchFamily="2" charset="-78"/>
              </a:rPr>
              <a:t>، حقيقت انسان، روح متعالی اوست و سلامت حقيقی او نيز </a:t>
            </a:r>
            <a:r>
              <a:rPr lang="fa-IR" dirty="0" smtClean="0">
                <a:solidFill>
                  <a:srgbClr val="AA1E8F"/>
                </a:solidFill>
                <a:cs typeface="A  Mitra_1 (MRT)" pitchFamily="2" charset="-78"/>
              </a:rPr>
              <a:t>مربوط به </a:t>
            </a:r>
            <a:r>
              <a:rPr lang="fa-IR" dirty="0">
                <a:solidFill>
                  <a:srgbClr val="AA1E8F"/>
                </a:solidFill>
                <a:cs typeface="A  Mitra_1 (MRT)" pitchFamily="2" charset="-78"/>
              </a:rPr>
              <a:t>بُعد معنوی انسان است و سلامت دیگر ابعاد باید به عنوان مقدمه </a:t>
            </a:r>
            <a:r>
              <a:rPr lang="fa-IR" dirty="0" smtClean="0">
                <a:solidFill>
                  <a:srgbClr val="AA1E8F"/>
                </a:solidFill>
                <a:cs typeface="A  Mitra_1 (MRT)" pitchFamily="2" charset="-78"/>
              </a:rPr>
              <a:t>ای برای </a:t>
            </a:r>
            <a:r>
              <a:rPr lang="fa-IR" dirty="0">
                <a:solidFill>
                  <a:srgbClr val="AA1E8F"/>
                </a:solidFill>
                <a:cs typeface="A  Mitra_1 (MRT)" pitchFamily="2" charset="-78"/>
              </a:rPr>
              <a:t>آن لحاظ شود، نه برعکس.</a:t>
            </a:r>
            <a:endParaRPr lang="en-US" dirty="0">
              <a:solidFill>
                <a:srgbClr val="AA1E8F"/>
              </a:solidFill>
              <a:cs typeface="A  Mitra_1 (MRT)" pitchFamily="2" charset="-78"/>
            </a:endParaRPr>
          </a:p>
        </p:txBody>
      </p:sp>
      <p:pic>
        <p:nvPicPr>
          <p:cNvPr id="4" name="Picture 3"/>
          <p:cNvPicPr>
            <a:picLocks noChangeAspect="1" noChangeArrowheads="1"/>
          </p:cNvPicPr>
          <p:nvPr/>
        </p:nvPicPr>
        <p:blipFill>
          <a:blip r:embed="rId2" cstate="print"/>
          <a:srcRect/>
          <a:stretch>
            <a:fillRect/>
          </a:stretch>
        </p:blipFill>
        <p:spPr bwMode="auto">
          <a:xfrm>
            <a:off x="0" y="5871361"/>
            <a:ext cx="1089078" cy="986639"/>
          </a:xfrm>
          <a:prstGeom prst="rect">
            <a:avLst/>
          </a:prstGeom>
          <a:noFill/>
          <a:ln w="9525">
            <a:noFill/>
            <a:miter lim="800000"/>
            <a:headEnd/>
            <a:tailEnd/>
          </a:ln>
          <a:effectLst/>
        </p:spPr>
      </p:pic>
      <p:sp>
        <p:nvSpPr>
          <p:cNvPr id="5" name="TextBox 4"/>
          <p:cNvSpPr txBox="1"/>
          <p:nvPr/>
        </p:nvSpPr>
        <p:spPr>
          <a:xfrm>
            <a:off x="928662" y="142852"/>
            <a:ext cx="7143800" cy="630942"/>
          </a:xfrm>
          <a:prstGeom prst="rect">
            <a:avLst/>
          </a:prstGeom>
          <a:noFill/>
        </p:spPr>
        <p:txBody>
          <a:bodyPr wrap="square" rtlCol="0">
            <a:spAutoFit/>
          </a:bodyPr>
          <a:lstStyle/>
          <a:p>
            <a:pPr algn="ctr" rtl="1"/>
            <a:r>
              <a:rPr lang="fa-IR" sz="3500" dirty="0" smtClean="0">
                <a:solidFill>
                  <a:srgbClr val="C00000"/>
                </a:solidFill>
                <a:latin typeface="+mj-lt"/>
                <a:ea typeface="+mj-ea"/>
                <a:cs typeface="A  Mitra_1 (MRT)" pitchFamily="2" charset="-78"/>
              </a:rPr>
              <a:t>اختلاف در مفهوم شناسی سلامت معنوی</a:t>
            </a:r>
            <a:endParaRPr lang="en-US" sz="3500" dirty="0">
              <a:solidFill>
                <a:srgbClr val="C00000"/>
              </a:solidFill>
              <a:latin typeface="+mj-lt"/>
              <a:ea typeface="+mj-ea"/>
              <a:cs typeface="A  Mitra_1 (MRT)"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290"/>
            <a:ext cx="8229600" cy="500066"/>
          </a:xfrm>
        </p:spPr>
        <p:txBody>
          <a:bodyPr>
            <a:noAutofit/>
          </a:bodyPr>
          <a:lstStyle/>
          <a:p>
            <a:pPr algn="ctr"/>
            <a:r>
              <a:rPr lang="fa-IR" sz="3000" dirty="0" smtClean="0">
                <a:solidFill>
                  <a:srgbClr val="C00000"/>
                </a:solidFill>
                <a:cs typeface="A  Mitra_1 (MRT)" pitchFamily="2" charset="-78"/>
              </a:rPr>
              <a:t/>
            </a:r>
            <a:br>
              <a:rPr lang="fa-IR" sz="3000" dirty="0" smtClean="0">
                <a:solidFill>
                  <a:srgbClr val="C00000"/>
                </a:solidFill>
                <a:cs typeface="A  Mitra_1 (MRT)" pitchFamily="2" charset="-78"/>
              </a:rPr>
            </a:br>
            <a:r>
              <a:rPr lang="fa-IR" sz="3000" dirty="0" smtClean="0">
                <a:solidFill>
                  <a:srgbClr val="C00000"/>
                </a:solidFill>
                <a:cs typeface="A  Mitra_1 (MRT)" pitchFamily="2" charset="-78"/>
              </a:rPr>
              <a:t>تاثير ديدگاه معنوي بر سلامت</a:t>
            </a:r>
            <a:r>
              <a:rPr lang="en-US" sz="3000" dirty="0" smtClean="0">
                <a:solidFill>
                  <a:srgbClr val="C00000"/>
                </a:solidFill>
                <a:cs typeface="A  Mitra_1 (MRT)" pitchFamily="2" charset="-78"/>
              </a:rPr>
              <a:t/>
            </a:r>
            <a:br>
              <a:rPr lang="en-US" sz="3000" dirty="0" smtClean="0">
                <a:solidFill>
                  <a:srgbClr val="C00000"/>
                </a:solidFill>
                <a:cs typeface="A  Mitra_1 (MRT)" pitchFamily="2" charset="-78"/>
              </a:rPr>
            </a:br>
            <a:endParaRPr lang="en-US" sz="3000" dirty="0">
              <a:cs typeface="A  Mitra_1 (MRT)" pitchFamily="2" charset="-78"/>
            </a:endParaRPr>
          </a:p>
        </p:txBody>
      </p:sp>
      <p:sp>
        <p:nvSpPr>
          <p:cNvPr id="4" name="Content Placeholder 1"/>
          <p:cNvSpPr>
            <a:spLocks noGrp="1"/>
          </p:cNvSpPr>
          <p:nvPr>
            <p:ph idx="1"/>
          </p:nvPr>
        </p:nvSpPr>
        <p:spPr>
          <a:xfrm>
            <a:off x="457200" y="785794"/>
            <a:ext cx="8363272" cy="5500726"/>
          </a:xfrm>
        </p:spPr>
        <p:txBody>
          <a:bodyPr>
            <a:noAutofit/>
          </a:bodyPr>
          <a:lstStyle/>
          <a:p>
            <a:pPr marL="566928" indent="-457200" algn="just" rtl="1">
              <a:spcAft>
                <a:spcPts val="700"/>
              </a:spcAft>
              <a:buClr>
                <a:srgbClr val="C00000"/>
              </a:buClr>
              <a:buSzPct val="107000"/>
              <a:buFont typeface="+mj-lt"/>
              <a:buAutoNum type="arabicPeriod"/>
            </a:pPr>
            <a:r>
              <a:rPr lang="fa-IR" sz="2500" dirty="0" smtClean="0">
                <a:solidFill>
                  <a:srgbClr val="50785D"/>
                </a:solidFill>
                <a:cs typeface="A  Mitra_1 (MRT)" pitchFamily="2" charset="-78"/>
              </a:rPr>
              <a:t>رفتارهاي بهداشتي: </a:t>
            </a:r>
            <a:r>
              <a:rPr lang="fa-IR" sz="2500" dirty="0" smtClean="0">
                <a:solidFill>
                  <a:srgbClr val="002060"/>
                </a:solidFill>
                <a:cs typeface="A  Mitra_1 (MRT)" pitchFamily="2" charset="-78"/>
              </a:rPr>
              <a:t>تعهد ديني و معنويت موجب فعال سازي مسئوليت پذيري شخص در زمينه اصول و باورهاي مندرج شده در دين مي شود كه اثرات </a:t>
            </a:r>
            <a:r>
              <a:rPr lang="fa-IR" sz="2500" dirty="0" smtClean="0">
                <a:solidFill>
                  <a:srgbClr val="00B050"/>
                </a:solidFill>
                <a:cs typeface="A  Mitra_1 (MRT)" pitchFamily="2" charset="-78"/>
              </a:rPr>
              <a:t>جسماني و رواني </a:t>
            </a:r>
            <a:r>
              <a:rPr lang="fa-IR" sz="2500" dirty="0" smtClean="0">
                <a:solidFill>
                  <a:srgbClr val="002060"/>
                </a:solidFill>
                <a:cs typeface="A  Mitra_1 (MRT)" pitchFamily="2" charset="-78"/>
              </a:rPr>
              <a:t>را نيز به خود اضافه مي كند. مانند رفتارهاي تغذيه اي توصيه شده در اديان.</a:t>
            </a:r>
          </a:p>
          <a:p>
            <a:pPr marL="566928" indent="-457200" algn="just" rtl="1">
              <a:spcAft>
                <a:spcPts val="700"/>
              </a:spcAft>
              <a:buClr>
                <a:srgbClr val="C00000"/>
              </a:buClr>
              <a:buSzPct val="107000"/>
              <a:buFont typeface="+mj-lt"/>
              <a:buAutoNum type="arabicPeriod"/>
            </a:pPr>
            <a:r>
              <a:rPr lang="fa-IR" sz="2500" dirty="0" smtClean="0">
                <a:solidFill>
                  <a:srgbClr val="AA1E8F"/>
                </a:solidFill>
                <a:cs typeface="A  Mitra_1 (MRT)" pitchFamily="2" charset="-78"/>
              </a:rPr>
              <a:t>حمايت اجتماعي: </a:t>
            </a:r>
            <a:r>
              <a:rPr lang="fa-IR" sz="2500" dirty="0" smtClean="0">
                <a:solidFill>
                  <a:srgbClr val="002060"/>
                </a:solidFill>
                <a:cs typeface="A  Mitra_1 (MRT)" pitchFamily="2" charset="-78"/>
              </a:rPr>
              <a:t>انجام مناسك ديني و معنوي توصيه شده در دين موجب </a:t>
            </a:r>
            <a:r>
              <a:rPr lang="fa-IR" sz="2500" dirty="0" smtClean="0">
                <a:solidFill>
                  <a:schemeClr val="accent6">
                    <a:lumMod val="75000"/>
                  </a:schemeClr>
                </a:solidFill>
                <a:cs typeface="A  Mitra_1 (MRT)" pitchFamily="2" charset="-78"/>
              </a:rPr>
              <a:t>افزايش حمايت اجتماعي </a:t>
            </a:r>
            <a:r>
              <a:rPr lang="fa-IR" sz="2500" dirty="0" smtClean="0">
                <a:solidFill>
                  <a:srgbClr val="002060"/>
                </a:solidFill>
                <a:cs typeface="A  Mitra_1 (MRT)" pitchFamily="2" charset="-78"/>
              </a:rPr>
              <a:t>مي گردد كه خود يكي از تعيين كننده هاي اجتماعي سلامت شناخته شده است.</a:t>
            </a:r>
          </a:p>
          <a:p>
            <a:pPr marL="566928" indent="-457200" algn="just" rtl="1">
              <a:spcAft>
                <a:spcPts val="700"/>
              </a:spcAft>
              <a:buClr>
                <a:srgbClr val="C00000"/>
              </a:buClr>
              <a:buSzPct val="107000"/>
              <a:buFont typeface="+mj-lt"/>
              <a:buAutoNum type="arabicPeriod"/>
            </a:pPr>
            <a:r>
              <a:rPr lang="fa-IR" sz="2500" dirty="0" smtClean="0">
                <a:solidFill>
                  <a:schemeClr val="accent2">
                    <a:lumMod val="75000"/>
                  </a:schemeClr>
                </a:solidFill>
                <a:cs typeface="A  Mitra_1 (MRT)" pitchFamily="2" charset="-78"/>
              </a:rPr>
              <a:t>سايكونوروفيزيولوژيك: </a:t>
            </a:r>
            <a:r>
              <a:rPr lang="fa-IR" sz="2500" dirty="0" smtClean="0">
                <a:solidFill>
                  <a:srgbClr val="002060"/>
                </a:solidFill>
                <a:cs typeface="A  Mitra_1 (MRT)" pitchFamily="2" charset="-78"/>
              </a:rPr>
              <a:t>احساس رضايت ناشي از ديدگاه معنوي از طريق </a:t>
            </a:r>
            <a:r>
              <a:rPr lang="fa-IR" sz="2500" dirty="0" smtClean="0">
                <a:solidFill>
                  <a:schemeClr val="accent3">
                    <a:lumMod val="75000"/>
                  </a:schemeClr>
                </a:solidFill>
                <a:cs typeface="A  Mitra_1 (MRT)" pitchFamily="2" charset="-78"/>
              </a:rPr>
              <a:t>نوروپپتيدهاي پيام رسان </a:t>
            </a:r>
            <a:r>
              <a:rPr lang="fa-IR" sz="2500" dirty="0" smtClean="0">
                <a:solidFill>
                  <a:srgbClr val="002060"/>
                </a:solidFill>
                <a:cs typeface="A  Mitra_1 (MRT)" pitchFamily="2" charset="-78"/>
              </a:rPr>
              <a:t>روي سيستم ها و ارگان هاي بدن مانند قلب و عروق، ايمني و ... تاثير تقويت كننده دارد.</a:t>
            </a:r>
          </a:p>
          <a:p>
            <a:pPr marL="566928" indent="-457200" algn="just" rtl="1">
              <a:spcAft>
                <a:spcPts val="700"/>
              </a:spcAft>
              <a:buClr>
                <a:srgbClr val="C00000"/>
              </a:buClr>
              <a:buSzPct val="107000"/>
              <a:buFont typeface="+mj-lt"/>
              <a:buAutoNum type="arabicPeriod"/>
            </a:pPr>
            <a:r>
              <a:rPr lang="fa-IR" sz="2500" dirty="0" smtClean="0">
                <a:solidFill>
                  <a:srgbClr val="FF0000"/>
                </a:solidFill>
                <a:cs typeface="A  Mitra_1 (MRT)" pitchFamily="2" charset="-78"/>
              </a:rPr>
              <a:t>اثرات مافوق طبيعي </a:t>
            </a:r>
            <a:r>
              <a:rPr lang="fa-IR" sz="2500" dirty="0" smtClean="0">
                <a:solidFill>
                  <a:srgbClr val="002060"/>
                </a:solidFill>
                <a:cs typeface="A  Mitra_1 (MRT)" pitchFamily="2" charset="-78"/>
              </a:rPr>
              <a:t>كه براي انسان ناشناخته مانده است.</a:t>
            </a:r>
            <a:endParaRPr lang="en-US" sz="2500" dirty="0" smtClean="0">
              <a:solidFill>
                <a:srgbClr val="002060"/>
              </a:solidFill>
              <a:cs typeface="A  Mitra_1 (MRT)" pitchFamily="2" charset="-78"/>
            </a:endParaRPr>
          </a:p>
        </p:txBody>
      </p:sp>
      <p:sp>
        <p:nvSpPr>
          <p:cNvPr id="5" name="TextBox 4"/>
          <p:cNvSpPr txBox="1"/>
          <p:nvPr/>
        </p:nvSpPr>
        <p:spPr>
          <a:xfrm>
            <a:off x="5550418" y="6485274"/>
            <a:ext cx="2842509" cy="430887"/>
          </a:xfrm>
          <a:prstGeom prst="rect">
            <a:avLst/>
          </a:prstGeom>
          <a:noFill/>
        </p:spPr>
        <p:txBody>
          <a:bodyPr wrap="none" rtlCol="0">
            <a:spAutoFit/>
          </a:bodyPr>
          <a:lstStyle/>
          <a:p>
            <a:pPr lvl="0" algn="r" rtl="1"/>
            <a:r>
              <a:rPr lang="fa-IR" sz="1100" dirty="0" smtClean="0">
                <a:solidFill>
                  <a:srgbClr val="002060"/>
                </a:solidFill>
                <a:cs typeface="Mitra" pitchFamily="2" charset="-78"/>
              </a:rPr>
              <a:t>دماوري، بهزاد. سلامت معنوي. انتشارات طب و جامعه، تهران، 1388.</a:t>
            </a:r>
            <a:endParaRPr lang="en-US" sz="1100" dirty="0" smtClean="0">
              <a:solidFill>
                <a:srgbClr val="002060"/>
              </a:solidFill>
              <a:cs typeface="Mitra" pitchFamily="2" charset="-78"/>
            </a:endParaRPr>
          </a:p>
          <a:p>
            <a:pPr algn="r" rtl="1"/>
            <a:endParaRPr lang="en-US" sz="1100" dirty="0">
              <a:solidFill>
                <a:srgbClr val="002060"/>
              </a:solidFill>
              <a:cs typeface="Mitra" pitchFamily="2" charset="-78"/>
            </a:endParaRPr>
          </a:p>
        </p:txBody>
      </p:sp>
      <p:pic>
        <p:nvPicPr>
          <p:cNvPr id="6" name="Picture 5"/>
          <p:cNvPicPr>
            <a:picLocks noChangeAspect="1" noChangeArrowheads="1"/>
          </p:cNvPicPr>
          <p:nvPr/>
        </p:nvPicPr>
        <p:blipFill>
          <a:blip r:embed="rId2" cstate="print"/>
          <a:srcRect/>
          <a:stretch>
            <a:fillRect/>
          </a:stretch>
        </p:blipFill>
        <p:spPr bwMode="auto">
          <a:xfrm>
            <a:off x="-32" y="5799947"/>
            <a:ext cx="1089078" cy="98663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3486" y="214290"/>
            <a:ext cx="7904728" cy="584775"/>
          </a:xfrm>
          <a:prstGeom prst="rect">
            <a:avLst/>
          </a:prstGeom>
          <a:noFill/>
        </p:spPr>
        <p:txBody>
          <a:bodyPr wrap="none" rtlCol="0">
            <a:spAutoFit/>
          </a:bodyPr>
          <a:lstStyle/>
          <a:p>
            <a:pPr algn="ctr" rtl="1"/>
            <a:r>
              <a:rPr lang="fa-IR" sz="3200" b="1" dirty="0" smtClean="0">
                <a:solidFill>
                  <a:srgbClr val="C00000"/>
                </a:solidFill>
                <a:cs typeface="A  Mitra_1 (MRT)" pitchFamily="2" charset="-78"/>
              </a:rPr>
              <a:t>مدل‌هاي مختلف پيشنهاد شده براي ارتباط 4 بعد سلامت</a:t>
            </a:r>
            <a:endParaRPr lang="en-US" sz="3200" b="1" dirty="0">
              <a:solidFill>
                <a:srgbClr val="C00000"/>
              </a:solidFill>
              <a:cs typeface="A  Mitra_1 (MRT)" pitchFamily="2" charset="-78"/>
            </a:endParaRPr>
          </a:p>
        </p:txBody>
      </p:sp>
      <p:pic>
        <p:nvPicPr>
          <p:cNvPr id="16387" name="Picture 3"/>
          <p:cNvPicPr>
            <a:picLocks noChangeAspect="1" noChangeArrowheads="1"/>
          </p:cNvPicPr>
          <p:nvPr/>
        </p:nvPicPr>
        <p:blipFill>
          <a:blip r:embed="rId2" cstate="print"/>
          <a:srcRect/>
          <a:stretch>
            <a:fillRect/>
          </a:stretch>
        </p:blipFill>
        <p:spPr bwMode="auto">
          <a:xfrm>
            <a:off x="4788024" y="836712"/>
            <a:ext cx="2628900" cy="294322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3" cstate="print"/>
          <a:srcRect/>
          <a:stretch>
            <a:fillRect/>
          </a:stretch>
        </p:blipFill>
        <p:spPr bwMode="auto">
          <a:xfrm>
            <a:off x="827584" y="3717032"/>
            <a:ext cx="2318522" cy="2376485"/>
          </a:xfrm>
          <a:prstGeom prst="rect">
            <a:avLst/>
          </a:prstGeom>
          <a:noFill/>
          <a:ln w="9525">
            <a:noFill/>
            <a:miter lim="800000"/>
            <a:headEnd/>
            <a:tailEnd/>
          </a:ln>
          <a:effectLst/>
        </p:spPr>
      </p:pic>
      <p:sp>
        <p:nvSpPr>
          <p:cNvPr id="13" name="TextBox 12"/>
          <p:cNvSpPr txBox="1"/>
          <p:nvPr/>
        </p:nvSpPr>
        <p:spPr>
          <a:xfrm>
            <a:off x="6929454" y="5286388"/>
            <a:ext cx="571504" cy="400110"/>
          </a:xfrm>
          <a:prstGeom prst="rect">
            <a:avLst/>
          </a:prstGeom>
          <a:noFill/>
        </p:spPr>
        <p:txBody>
          <a:bodyPr wrap="square" rtlCol="0">
            <a:spAutoFit/>
          </a:bodyPr>
          <a:lstStyle/>
          <a:p>
            <a:pPr algn="ctr" rtl="1"/>
            <a:r>
              <a:rPr lang="fa-IR" sz="2000" dirty="0" smtClean="0">
                <a:cs typeface="A  Mitra_1 (MRT)" pitchFamily="2" charset="-78"/>
              </a:rPr>
              <a:t>د</a:t>
            </a:r>
            <a:endParaRPr lang="en-US" sz="2000" dirty="0">
              <a:cs typeface="A  Mitra_1 (MRT)" pitchFamily="2" charset="-78"/>
            </a:endParaRPr>
          </a:p>
        </p:txBody>
      </p:sp>
      <p:sp>
        <p:nvSpPr>
          <p:cNvPr id="16" name="TextBox 15"/>
          <p:cNvSpPr txBox="1"/>
          <p:nvPr/>
        </p:nvSpPr>
        <p:spPr>
          <a:xfrm>
            <a:off x="785786" y="1500174"/>
            <a:ext cx="571504" cy="323165"/>
          </a:xfrm>
          <a:prstGeom prst="rect">
            <a:avLst/>
          </a:prstGeom>
          <a:noFill/>
        </p:spPr>
        <p:txBody>
          <a:bodyPr wrap="square" rtlCol="0">
            <a:spAutoFit/>
          </a:bodyPr>
          <a:lstStyle/>
          <a:p>
            <a:pPr algn="ctr" rtl="1"/>
            <a:r>
              <a:rPr lang="fa-IR" sz="1500" dirty="0" smtClean="0">
                <a:cs typeface="A  Mitra_1 (MRT)" pitchFamily="2" charset="-78"/>
              </a:rPr>
              <a:t>الف</a:t>
            </a:r>
            <a:endParaRPr lang="en-US" sz="1500" dirty="0">
              <a:cs typeface="A  Mitra_1 (MRT)" pitchFamily="2" charset="-78"/>
            </a:endParaRPr>
          </a:p>
        </p:txBody>
      </p:sp>
      <p:pic>
        <p:nvPicPr>
          <p:cNvPr id="16393" name="Picture 9"/>
          <p:cNvPicPr>
            <a:picLocks noChangeAspect="1" noChangeArrowheads="1"/>
          </p:cNvPicPr>
          <p:nvPr/>
        </p:nvPicPr>
        <p:blipFill>
          <a:blip r:embed="rId4" cstate="print"/>
          <a:srcRect/>
          <a:stretch>
            <a:fillRect/>
          </a:stretch>
        </p:blipFill>
        <p:spPr bwMode="auto">
          <a:xfrm>
            <a:off x="857224" y="1000108"/>
            <a:ext cx="2057400" cy="2019300"/>
          </a:xfrm>
          <a:prstGeom prst="rect">
            <a:avLst/>
          </a:prstGeom>
          <a:noFill/>
          <a:ln w="9525">
            <a:noFill/>
            <a:miter lim="800000"/>
            <a:headEnd/>
            <a:tailEnd/>
          </a:ln>
          <a:effectLst/>
        </p:spPr>
      </p:pic>
      <p:sp>
        <p:nvSpPr>
          <p:cNvPr id="20" name="TextBox 19"/>
          <p:cNvSpPr txBox="1"/>
          <p:nvPr/>
        </p:nvSpPr>
        <p:spPr>
          <a:xfrm>
            <a:off x="714348" y="1357298"/>
            <a:ext cx="571504" cy="369332"/>
          </a:xfrm>
          <a:prstGeom prst="rect">
            <a:avLst/>
          </a:prstGeom>
          <a:noFill/>
        </p:spPr>
        <p:txBody>
          <a:bodyPr wrap="square" rtlCol="0">
            <a:spAutoFit/>
          </a:bodyPr>
          <a:lstStyle/>
          <a:p>
            <a:pPr algn="ctr" rtl="1"/>
            <a:r>
              <a:rPr lang="fa-IR" dirty="0" smtClean="0">
                <a:cs typeface="A  Mitra_1 (MRT)" pitchFamily="2" charset="-78"/>
              </a:rPr>
              <a:t>الف</a:t>
            </a:r>
            <a:endParaRPr lang="en-US" dirty="0">
              <a:cs typeface="A  Mitra_1 (MRT)" pitchFamily="2" charset="-78"/>
            </a:endParaRPr>
          </a:p>
        </p:txBody>
      </p:sp>
      <p:pic>
        <p:nvPicPr>
          <p:cNvPr id="16386" name="Picture 2"/>
          <p:cNvPicPr>
            <a:picLocks noChangeAspect="1" noChangeArrowheads="1"/>
          </p:cNvPicPr>
          <p:nvPr/>
        </p:nvPicPr>
        <p:blipFill>
          <a:blip r:embed="rId5" cstate="print"/>
          <a:srcRect/>
          <a:stretch>
            <a:fillRect/>
          </a:stretch>
        </p:blipFill>
        <p:spPr bwMode="auto">
          <a:xfrm>
            <a:off x="4857752" y="3857628"/>
            <a:ext cx="2559130" cy="2786082"/>
          </a:xfrm>
          <a:prstGeom prst="rect">
            <a:avLst/>
          </a:prstGeom>
          <a:noFill/>
          <a:ln w="9525">
            <a:noFill/>
            <a:miter lim="800000"/>
            <a:headEnd/>
            <a:tailEnd/>
          </a:ln>
          <a:effectLst/>
        </p:spPr>
      </p:pic>
      <p:sp>
        <p:nvSpPr>
          <p:cNvPr id="17" name="TextBox 16"/>
          <p:cNvSpPr txBox="1"/>
          <p:nvPr/>
        </p:nvSpPr>
        <p:spPr>
          <a:xfrm>
            <a:off x="6786578" y="5572140"/>
            <a:ext cx="428628" cy="369332"/>
          </a:xfrm>
          <a:prstGeom prst="rect">
            <a:avLst/>
          </a:prstGeom>
          <a:noFill/>
        </p:spPr>
        <p:txBody>
          <a:bodyPr wrap="square" rtlCol="0">
            <a:spAutoFit/>
          </a:bodyPr>
          <a:lstStyle/>
          <a:p>
            <a:r>
              <a:rPr lang="fa-IR" b="1" dirty="0" smtClean="0">
                <a:cs typeface="A  Mitra_1 (MRT)" pitchFamily="2" charset="-78"/>
              </a:rPr>
              <a:t>د</a:t>
            </a:r>
            <a:endParaRPr lang="en-US" b="1" dirty="0">
              <a:cs typeface="A  Mitra_1 (MRT)" pitchFamily="2" charset="-78"/>
            </a:endParaRPr>
          </a:p>
        </p:txBody>
      </p:sp>
      <p:pic>
        <p:nvPicPr>
          <p:cNvPr id="11" name="Picture 10"/>
          <p:cNvPicPr>
            <a:picLocks noChangeAspect="1" noChangeArrowheads="1"/>
          </p:cNvPicPr>
          <p:nvPr/>
        </p:nvPicPr>
        <p:blipFill>
          <a:blip r:embed="rId6" cstate="print"/>
          <a:srcRect/>
          <a:stretch>
            <a:fillRect/>
          </a:stretch>
        </p:blipFill>
        <p:spPr bwMode="auto">
          <a:xfrm>
            <a:off x="7983516" y="5799947"/>
            <a:ext cx="1089078" cy="98663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2543</Words>
  <Application>Microsoft Office PowerPoint</Application>
  <PresentationFormat>On-screen Show (4:3)</PresentationFormat>
  <Paragraphs>168</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Slide</vt:lpstr>
      <vt:lpstr>Slide 1</vt:lpstr>
      <vt:lpstr>Slide 2</vt:lpstr>
      <vt:lpstr>رئوس مطالب</vt:lpstr>
      <vt:lpstr>Slide 4</vt:lpstr>
      <vt:lpstr>Slide 5</vt:lpstr>
      <vt:lpstr>Slide 6</vt:lpstr>
      <vt:lpstr>Slide 7</vt:lpstr>
      <vt:lpstr> تاثير ديدگاه معنوي بر سلامت </vt:lpstr>
      <vt:lpstr>Slide 9</vt:lpstr>
      <vt:lpstr>Religion spirituality and health articles published per 3-year period (noncumulative) Search terms: religion, religious, religiosity, religiousness,  and spirituality</vt:lpstr>
      <vt:lpstr>Slide 11</vt:lpstr>
      <vt:lpstr>Slide 12</vt:lpstr>
      <vt:lpstr>سطوح پیشگیری</vt:lpstr>
      <vt:lpstr>Slide 14</vt:lpstr>
      <vt:lpstr>Slide 15</vt:lpstr>
      <vt:lpstr>Benefits of Religion/Spirituality</vt:lpstr>
      <vt:lpstr>Slide 17</vt:lpstr>
      <vt:lpstr>Slide 18</vt:lpstr>
      <vt:lpstr>Slide 19</vt:lpstr>
      <vt:lpstr>Slide 20</vt:lpstr>
      <vt:lpstr>Slide 21</vt:lpstr>
      <vt:lpstr>Increased Life Expectancy</vt:lpstr>
      <vt:lpstr>Slide 23</vt:lpstr>
      <vt:lpstr>ارتباط بین سلامت معنوی و شاخص های سلامت </vt:lpstr>
      <vt:lpstr>Slide 25</vt:lpstr>
      <vt:lpstr>سنجش سلامت معنوي </vt:lpstr>
      <vt:lpstr>پرسشنامه سلامت معنوی</vt:lpstr>
      <vt:lpstr>پرسشنامه سلامت معنوی</vt:lpstr>
      <vt:lpstr>Slide 29</vt:lpstr>
      <vt:lpstr>مؤلفه ها، شاخص ها، مستندات و گويه های سلامت معنوی</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fakhimi</dc:creator>
  <cp:lastModifiedBy>PARAND</cp:lastModifiedBy>
  <cp:revision>141</cp:revision>
  <dcterms:created xsi:type="dcterms:W3CDTF">2013-01-20T06:44:14Z</dcterms:created>
  <dcterms:modified xsi:type="dcterms:W3CDTF">2016-01-03T09:56:40Z</dcterms:modified>
</cp:coreProperties>
</file>