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90" r:id="rId4"/>
    <p:sldId id="260" r:id="rId5"/>
    <p:sldId id="261" r:id="rId6"/>
    <p:sldId id="262" r:id="rId7"/>
    <p:sldId id="291" r:id="rId8"/>
    <p:sldId id="292" r:id="rId9"/>
    <p:sldId id="293" r:id="rId10"/>
    <p:sldId id="264" r:id="rId11"/>
    <p:sldId id="265" r:id="rId12"/>
    <p:sldId id="280" r:id="rId13"/>
    <p:sldId id="267" r:id="rId14"/>
    <p:sldId id="289" r:id="rId15"/>
    <p:sldId id="281" r:id="rId16"/>
    <p:sldId id="268" r:id="rId17"/>
    <p:sldId id="269" r:id="rId18"/>
    <p:sldId id="279" r:id="rId19"/>
    <p:sldId id="295" r:id="rId20"/>
    <p:sldId id="271" r:id="rId21"/>
    <p:sldId id="284" r:id="rId22"/>
    <p:sldId id="287" r:id="rId23"/>
    <p:sldId id="286" r:id="rId24"/>
    <p:sldId id="285" r:id="rId25"/>
    <p:sldId id="283" r:id="rId26"/>
    <p:sldId id="288" r:id="rId27"/>
    <p:sldId id="272" r:id="rId28"/>
    <p:sldId id="296" r:id="rId29"/>
    <p:sldId id="275" r:id="rId30"/>
    <p:sldId id="274" r:id="rId31"/>
    <p:sldId id="276" r:id="rId32"/>
    <p:sldId id="277" r:id="rId33"/>
    <p:sldId id="27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FD20C70-14B3-4B12-8966-97C09F46357B}" type="datetimeFigureOut">
              <a:rPr lang="en-US" smtClean="0"/>
              <a:pPr/>
              <a:t>7/23/2017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CC30B95-3A92-40BE-BE49-554E7AE0D5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0C70-14B3-4B12-8966-97C09F46357B}" type="datetimeFigureOut">
              <a:rPr lang="en-US" smtClean="0"/>
              <a:pPr/>
              <a:t>7/23/2017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0B95-3A92-40BE-BE49-554E7AE0D5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0C70-14B3-4B12-8966-97C09F46357B}" type="datetimeFigureOut">
              <a:rPr lang="en-US" smtClean="0"/>
              <a:pPr/>
              <a:t>7/23/2017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0B95-3A92-40BE-BE49-554E7AE0D5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FD20C70-14B3-4B12-8966-97C09F46357B}" type="datetimeFigureOut">
              <a:rPr lang="en-US" smtClean="0"/>
              <a:pPr/>
              <a:t>7/23/2017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CC30B95-3A92-40BE-BE49-554E7AE0D5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FD20C70-14B3-4B12-8966-97C09F46357B}" type="datetimeFigureOut">
              <a:rPr lang="en-US" smtClean="0"/>
              <a:pPr/>
              <a:t>7/23/2017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CC30B95-3A92-40BE-BE49-554E7AE0D5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0C70-14B3-4B12-8966-97C09F46357B}" type="datetimeFigureOut">
              <a:rPr lang="en-US" smtClean="0"/>
              <a:pPr/>
              <a:t>7/23/2017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0B95-3A92-40BE-BE49-554E7AE0D5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0C70-14B3-4B12-8966-97C09F46357B}" type="datetimeFigureOut">
              <a:rPr lang="en-US" smtClean="0"/>
              <a:pPr/>
              <a:t>7/23/2017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0B95-3A92-40BE-BE49-554E7AE0D5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FD20C70-14B3-4B12-8966-97C09F46357B}" type="datetimeFigureOut">
              <a:rPr lang="en-US" smtClean="0"/>
              <a:pPr/>
              <a:t>7/23/2017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CC30B95-3A92-40BE-BE49-554E7AE0D5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0C70-14B3-4B12-8966-97C09F46357B}" type="datetimeFigureOut">
              <a:rPr lang="en-US" smtClean="0"/>
              <a:pPr/>
              <a:t>7/23/2017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0B95-3A92-40BE-BE49-554E7AE0D5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FD20C70-14B3-4B12-8966-97C09F46357B}" type="datetimeFigureOut">
              <a:rPr lang="en-US" smtClean="0"/>
              <a:pPr/>
              <a:t>7/23/2017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CC30B95-3A92-40BE-BE49-554E7AE0D5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FD20C70-14B3-4B12-8966-97C09F46357B}" type="datetimeFigureOut">
              <a:rPr lang="en-US" smtClean="0"/>
              <a:pPr/>
              <a:t>7/23/2017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CC30B95-3A92-40BE-BE49-554E7AE0D5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FD20C70-14B3-4B12-8966-97C09F46357B}" type="datetimeFigureOut">
              <a:rPr lang="en-US" smtClean="0"/>
              <a:pPr/>
              <a:t>7/23/2017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CC30B95-3A92-40BE-BE49-554E7AE0D5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362200"/>
            <a:ext cx="6172200" cy="1894362"/>
          </a:xfrm>
        </p:spPr>
        <p:txBody>
          <a:bodyPr/>
          <a:lstStyle/>
          <a:p>
            <a:r>
              <a:rPr lang="en-US" dirty="0" smtClean="0"/>
              <a:t>Case presentation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4419600"/>
            <a:ext cx="6172200" cy="2438400"/>
          </a:xfrm>
        </p:spPr>
        <p:txBody>
          <a:bodyPr>
            <a:normAutofit fontScale="92500" lnSpcReduction="20000"/>
          </a:bodyPr>
          <a:lstStyle/>
          <a:p>
            <a:r>
              <a:rPr lang="en-US" sz="2300" dirty="0" smtClean="0"/>
              <a:t>A 29 y/o female with primary hyperparathyroidism and extra-parathyroid uptake in nuclear </a:t>
            </a:r>
            <a:r>
              <a:rPr lang="en-US" sz="2300" dirty="0" smtClean="0"/>
              <a:t>imaging</a:t>
            </a:r>
          </a:p>
          <a:p>
            <a:endParaRPr lang="en-US" sz="2300" dirty="0" smtClean="0"/>
          </a:p>
          <a:p>
            <a:r>
              <a:rPr lang="en-US" sz="2300" dirty="0" smtClean="0"/>
              <a:t>Presented by: A.H. Ghanooni M.D </a:t>
            </a:r>
            <a:endParaRPr lang="en-US" sz="2300" dirty="0" smtClean="0"/>
          </a:p>
          <a:p>
            <a:r>
              <a:rPr lang="en-US" dirty="0" err="1" smtClean="0"/>
              <a:t>Mordad</a:t>
            </a:r>
            <a:r>
              <a:rPr lang="en-US" dirty="0" smtClean="0"/>
              <a:t> 1396</a:t>
            </a:r>
          </a:p>
          <a:p>
            <a:r>
              <a:rPr lang="en-US" dirty="0" err="1" smtClean="0"/>
              <a:t>Taleghani</a:t>
            </a:r>
            <a:r>
              <a:rPr lang="en-US" dirty="0" smtClean="0"/>
              <a:t> Hospital</a:t>
            </a:r>
          </a:p>
          <a:p>
            <a:r>
              <a:rPr lang="en-US" dirty="0" smtClean="0"/>
              <a:t>SBMU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09600"/>
            <a:ext cx="27432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After diagnosis of primary hyperparathyroidism - for determination of location of adenoma- TC-99m-MIBI scan was requested. 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467600" cy="579438"/>
          </a:xfrm>
        </p:spPr>
        <p:txBody>
          <a:bodyPr/>
          <a:lstStyle/>
          <a:p>
            <a:r>
              <a:rPr lang="en-US" dirty="0" smtClean="0"/>
              <a:t>First MIBI scan  95/5/26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dirty="0" smtClean="0"/>
              <a:t>بيمارستان نفت</a:t>
            </a:r>
            <a:endParaRPr lang="en-US" dirty="0"/>
          </a:p>
        </p:txBody>
      </p:sp>
      <p:pic>
        <p:nvPicPr>
          <p:cNvPr id="2050" name="Picture 2" descr="C:\Users\OC\Desktop\photo_2017-07-18_10-54-58.jpg"/>
          <p:cNvPicPr>
            <a:picLocks noChangeAspect="1" noChangeArrowheads="1"/>
          </p:cNvPicPr>
          <p:nvPr/>
        </p:nvPicPr>
        <p:blipFill>
          <a:blip r:embed="rId2" cstate="print"/>
          <a:srcRect t="19115" r="1027"/>
          <a:stretch>
            <a:fillRect/>
          </a:stretch>
        </p:blipFill>
        <p:spPr bwMode="auto">
          <a:xfrm>
            <a:off x="0" y="838199"/>
            <a:ext cx="9144000" cy="6071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MIBI scan report   95/5/26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OC\Desktop\photo_2017-07-18_10-54-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62200"/>
            <a:ext cx="9144000" cy="3171825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>
            <a:off x="3048000" y="5105400"/>
            <a:ext cx="210312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   or 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OC\Desktop\photo_2017-07-18_10-54-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7" y="1443037"/>
            <a:ext cx="8429625" cy="3971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762000"/>
          </a:xfrm>
        </p:spPr>
        <p:txBody>
          <a:bodyPr/>
          <a:lstStyle/>
          <a:p>
            <a:r>
              <a:rPr lang="en-US" dirty="0" smtClean="0"/>
              <a:t>95/8/18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76350"/>
            <a:ext cx="8772525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OC\Desktop\photo_2017-07-18_10-54-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897" y="0"/>
            <a:ext cx="7524206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19200" y="2514600"/>
            <a:ext cx="64008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971800" y="3810000"/>
            <a:ext cx="8382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95/11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Video Endoscopic Thoracic Surgery (VATS) for </a:t>
            </a:r>
            <a:r>
              <a:rPr lang="en-US" dirty="0" err="1" smtClean="0"/>
              <a:t>mediastinal</a:t>
            </a:r>
            <a:r>
              <a:rPr lang="en-US" dirty="0" smtClean="0"/>
              <a:t> tumor biopsy and </a:t>
            </a:r>
            <a:r>
              <a:rPr lang="en-US" dirty="0" err="1" smtClean="0"/>
              <a:t>thymectomy</a:t>
            </a:r>
            <a:r>
              <a:rPr lang="en-US" dirty="0" smtClean="0"/>
              <a:t> was performed 6 months ago.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surgical pathology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OC\Desktop\photo_2017-07-21_12-56-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853" y="0"/>
            <a:ext cx="6634294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905000" y="1219200"/>
            <a:ext cx="3276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28800" y="3581400"/>
            <a:ext cx="3048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828800" y="4648200"/>
            <a:ext cx="3048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OC\Desktop\photo_2017-07-21_12-56-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8712"/>
            <a:ext cx="9144000" cy="460057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62000" y="3733800"/>
            <a:ext cx="3048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8200" y="4495800"/>
            <a:ext cx="56388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95/12/4</a:t>
            </a:r>
            <a:endParaRPr lang="fa-I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4833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Arial"/>
                        </a:rPr>
                        <a:t>Result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Arial"/>
                        </a:rPr>
                        <a:t>Test</a:t>
                      </a:r>
                      <a:r>
                        <a:rPr lang="en-US" sz="1600" b="1" dirty="0">
                          <a:latin typeface="Arial"/>
                          <a:ea typeface="Calibri"/>
                          <a:cs typeface="Arial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11.5 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*    mg/</a:t>
                      </a:r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dL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Ca </a:t>
                      </a:r>
                      <a:endParaRPr lang="fa-I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2.2 (L)    mg/</a:t>
                      </a:r>
                      <a:r>
                        <a:rPr lang="en-US" dirty="0" err="1" smtClean="0"/>
                        <a:t>dL</a:t>
                      </a:r>
                      <a:r>
                        <a:rPr lang="en-US" dirty="0" smtClean="0"/>
                        <a:t> 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 P</a:t>
                      </a:r>
                      <a:endParaRPr lang="fa-I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342 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*    Pg/</a:t>
                      </a:r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mL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PTH</a:t>
                      </a:r>
                      <a:endParaRPr lang="fa-I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457200" y="4038600"/>
          <a:ext cx="8229600" cy="14833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Result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Test</a:t>
                      </a:r>
                      <a:endParaRPr lang="fa-I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12.2    mg/</a:t>
                      </a:r>
                      <a:r>
                        <a:rPr lang="en-US" dirty="0" err="1" smtClean="0"/>
                        <a:t>dL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Ca</a:t>
                      </a:r>
                      <a:endParaRPr lang="fa-I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2.6    mg/</a:t>
                      </a:r>
                      <a:r>
                        <a:rPr lang="en-US" dirty="0" err="1" smtClean="0"/>
                        <a:t>dL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P</a:t>
                      </a:r>
                      <a:endParaRPr lang="fa-I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460 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*    Pg/</a:t>
                      </a:r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mL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PTH</a:t>
                      </a:r>
                      <a:endParaRPr lang="fa-I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57200" y="3048000"/>
            <a:ext cx="7467600" cy="9144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96/1/28</a:t>
            </a:r>
            <a:endParaRPr kumimoji="0" lang="fa-IR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 illness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29 year-old single female, from </a:t>
            </a:r>
            <a:r>
              <a:rPr lang="en-US" dirty="0" err="1" smtClean="0"/>
              <a:t>Garmsar</a:t>
            </a:r>
            <a:r>
              <a:rPr lang="en-US" dirty="0" smtClean="0"/>
              <a:t>, presented with protrusion of left maxillary bone beside the nose 1 year ago.</a:t>
            </a:r>
          </a:p>
          <a:p>
            <a:r>
              <a:rPr lang="en-US" dirty="0" smtClean="0"/>
              <a:t>Her complaint was not very significant for other symptoms. But she has had </a:t>
            </a:r>
            <a:r>
              <a:rPr lang="en-US" dirty="0" err="1" smtClean="0"/>
              <a:t>polyuria</a:t>
            </a:r>
            <a:r>
              <a:rPr lang="en-US" dirty="0" smtClean="0"/>
              <a:t>, and </a:t>
            </a:r>
            <a:r>
              <a:rPr lang="en-US" dirty="0" err="1" smtClean="0"/>
              <a:t>polydipsia</a:t>
            </a:r>
            <a:r>
              <a:rPr lang="en-US" dirty="0"/>
              <a:t> </a:t>
            </a:r>
            <a:r>
              <a:rPr lang="en-US" dirty="0" smtClean="0"/>
              <a:t>, bone pain, weakness, and</a:t>
            </a:r>
            <a:r>
              <a:rPr lang="fr-FR" dirty="0" smtClean="0"/>
              <a:t> </a:t>
            </a:r>
            <a:r>
              <a:rPr lang="fr-FR" dirty="0" err="1" smtClean="0"/>
              <a:t>depression</a:t>
            </a:r>
            <a:r>
              <a:rPr lang="fr-FR" dirty="0" smtClean="0"/>
              <a:t>.</a:t>
            </a:r>
          </a:p>
          <a:p>
            <a:r>
              <a:rPr lang="fr-FR" dirty="0" err="1" smtClean="0"/>
              <a:t>At</a:t>
            </a:r>
            <a:r>
              <a:rPr lang="fr-FR" dirty="0" smtClean="0"/>
              <a:t> the first </a:t>
            </a:r>
            <a:r>
              <a:rPr lang="fr-FR" dirty="0" err="1" smtClean="0"/>
              <a:t>step</a:t>
            </a:r>
            <a:r>
              <a:rPr lang="fr-FR" dirty="0" smtClean="0"/>
              <a:t> CT scan </a:t>
            </a:r>
            <a:r>
              <a:rPr lang="fr-FR" dirty="0" err="1" smtClean="0"/>
              <a:t>revealed</a:t>
            </a:r>
            <a:r>
              <a:rPr lang="fr-FR" dirty="0" smtClean="0"/>
              <a:t> a mass and </a:t>
            </a:r>
            <a:r>
              <a:rPr lang="fr-FR" dirty="0" err="1" smtClean="0"/>
              <a:t>surgery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performed</a:t>
            </a:r>
            <a:r>
              <a:rPr lang="fr-FR" dirty="0" smtClean="0"/>
              <a:t> to </a:t>
            </a:r>
            <a:r>
              <a:rPr lang="fr-FR" dirty="0" err="1" smtClean="0"/>
              <a:t>tumor</a:t>
            </a:r>
            <a:r>
              <a:rPr lang="fr-FR" dirty="0" smtClean="0"/>
              <a:t> </a:t>
            </a:r>
            <a:r>
              <a:rPr lang="fr-FR" dirty="0" err="1" smtClean="0"/>
              <a:t>resection</a:t>
            </a:r>
            <a:r>
              <a:rPr lang="fr-FR" dirty="0" smtClean="0"/>
              <a:t>.(</a:t>
            </a:r>
            <a:r>
              <a:rPr lang="en-US" dirty="0" smtClean="0"/>
              <a:t>95/4)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Because of unsuccessful laboratory tests results, reevaluation for parathyroid excess secretion source was done.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96/2/3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OC\Desktop\photo_2017-07-18_10-54-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51149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0" y="1219200"/>
            <a:ext cx="3048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10800000">
            <a:off x="7086600" y="4495800"/>
            <a:ext cx="762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1143000" y="4343400"/>
            <a:ext cx="1752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 flipV="1">
            <a:off x="1295400" y="5105400"/>
            <a:ext cx="5867400" cy="1524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r>
              <a:rPr lang="en-US" dirty="0" smtClean="0"/>
              <a:t>96/2/3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OC\Desktop\photo_2017-07-18_10-54-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95400"/>
            <a:ext cx="8629650" cy="5257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066800" y="5943600"/>
            <a:ext cx="42672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OC\Desktop\photo_2017-07-18_10-54-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546" y="0"/>
            <a:ext cx="731890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C:\Users\OC\Desktop\photo_2017-07-18_10-54-52.jpg"/>
          <p:cNvPicPr>
            <a:picLocks noChangeAspect="1" noChangeArrowheads="1"/>
          </p:cNvPicPr>
          <p:nvPr/>
        </p:nvPicPr>
        <p:blipFill>
          <a:blip r:embed="rId2" cstate="print"/>
          <a:srcRect l="26741" t="6002" r="50097" b="66107"/>
          <a:stretch>
            <a:fillRect/>
          </a:stretch>
        </p:blipFill>
        <p:spPr bwMode="auto">
          <a:xfrm>
            <a:off x="1905000" y="1905000"/>
            <a:ext cx="4614203" cy="3559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r>
              <a:rPr lang="en-US" dirty="0" smtClean="0"/>
              <a:t>96/3/13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OC\Desktop\photo_2017-07-18_10-54-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5200650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 rot="10800000">
            <a:off x="1676400" y="5715000"/>
            <a:ext cx="61722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457200" y="6019800"/>
            <a:ext cx="12954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And ultimately, third operation for resection of inferior cervical mass was performed 2 months ago (96/3).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 surgical pathology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OC\Desktop\photo_2017-07-21_12-55-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645" y="0"/>
            <a:ext cx="8060709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90600" y="1447800"/>
            <a:ext cx="37338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5486400"/>
            <a:ext cx="23622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4400" y="6096000"/>
            <a:ext cx="23622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96/4/10</a:t>
            </a:r>
            <a:endParaRPr lang="fa-I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7416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Result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Test</a:t>
                      </a:r>
                      <a:endParaRPr lang="fa-I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7.8 (L)    mg/</a:t>
                      </a:r>
                      <a:r>
                        <a:rPr lang="en-US" dirty="0" err="1" smtClean="0"/>
                        <a:t>dL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Calcium</a:t>
                      </a:r>
                      <a:endParaRPr lang="fa-I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 Medical &amp; Surgical </a:t>
            </a:r>
            <a:r>
              <a:rPr lang="en-US" dirty="0" err="1" smtClean="0"/>
              <a:t>Hx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Once episode of flank pain &amp; renal stone passage 2 years ago.</a:t>
            </a:r>
          </a:p>
          <a:p>
            <a:r>
              <a:rPr lang="en-US" dirty="0" err="1" smtClean="0"/>
              <a:t>Hx</a:t>
            </a:r>
            <a:r>
              <a:rPr lang="en-US" dirty="0" smtClean="0"/>
              <a:t> of sepal deviation of nose surgery 5 years ago.</a:t>
            </a:r>
          </a:p>
          <a:p>
            <a:r>
              <a:rPr lang="en-US" dirty="0" smtClean="0"/>
              <a:t> hypertension (-)</a:t>
            </a:r>
          </a:p>
          <a:p>
            <a:r>
              <a:rPr lang="en-US" dirty="0" smtClean="0"/>
              <a:t>PUD(-)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743200"/>
            <a:ext cx="6165396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FHx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Renal stone in her mother and </a:t>
            </a:r>
            <a:r>
              <a:rPr lang="en-US" dirty="0" smtClean="0"/>
              <a:t>grandfather and uncle.</a:t>
            </a:r>
            <a:endParaRPr lang="en-US" dirty="0" smtClean="0"/>
          </a:p>
          <a:p>
            <a:r>
              <a:rPr lang="en-US" dirty="0" smtClean="0"/>
              <a:t>Hypertension and diabetes in her father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 Fever, anorexia and weight loss</a:t>
            </a:r>
          </a:p>
          <a:p>
            <a:r>
              <a:rPr lang="en-US" dirty="0" smtClean="0"/>
              <a:t>Unilateral and </a:t>
            </a:r>
            <a:r>
              <a:rPr lang="en-US" dirty="0" err="1" smtClean="0"/>
              <a:t>pulsatile</a:t>
            </a:r>
            <a:r>
              <a:rPr lang="en-US" dirty="0" smtClean="0"/>
              <a:t> headache that was decreased after last surgery</a:t>
            </a:r>
          </a:p>
          <a:p>
            <a:r>
              <a:rPr lang="en-US" dirty="0" smtClean="0"/>
              <a:t>No nausea, vomiting, constipation, or abdominal pain,</a:t>
            </a:r>
          </a:p>
          <a:p>
            <a:r>
              <a:rPr lang="en-US" dirty="0" smtClean="0"/>
              <a:t>Bone pain, </a:t>
            </a:r>
            <a:r>
              <a:rPr lang="fr-FR" dirty="0" err="1" smtClean="0"/>
              <a:t>polyuria</a:t>
            </a:r>
            <a:r>
              <a:rPr lang="fr-FR" dirty="0" smtClean="0"/>
              <a:t>, </a:t>
            </a:r>
            <a:r>
              <a:rPr lang="fr-FR" dirty="0" err="1" smtClean="0"/>
              <a:t>polydipsia</a:t>
            </a:r>
            <a:endParaRPr lang="fr-FR" dirty="0" smtClean="0"/>
          </a:p>
          <a:p>
            <a:endParaRPr lang="fr-FR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Examinations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 : 160</a:t>
            </a:r>
          </a:p>
          <a:p>
            <a:r>
              <a:rPr lang="en-US" dirty="0" smtClean="0"/>
              <a:t>W : 62</a:t>
            </a:r>
          </a:p>
          <a:p>
            <a:r>
              <a:rPr lang="en-US" dirty="0" smtClean="0"/>
              <a:t>BMI : 24.2</a:t>
            </a:r>
          </a:p>
          <a:p>
            <a:r>
              <a:rPr lang="en-US" dirty="0" smtClean="0"/>
              <a:t>Unfortunately, she could not come to us for a comprehensive physical </a:t>
            </a:r>
            <a:r>
              <a:rPr lang="en-US" dirty="0" smtClean="0"/>
              <a:t>examination.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29 year-old female</a:t>
            </a:r>
          </a:p>
          <a:p>
            <a:r>
              <a:rPr lang="en-US" dirty="0" smtClean="0"/>
              <a:t>Maxillary mass ( brown tumor)</a:t>
            </a:r>
          </a:p>
          <a:p>
            <a:r>
              <a:rPr lang="en-US" dirty="0" err="1" smtClean="0"/>
              <a:t>polyuria</a:t>
            </a:r>
            <a:r>
              <a:rPr lang="en-US" dirty="0" smtClean="0"/>
              <a:t>, and </a:t>
            </a:r>
            <a:r>
              <a:rPr lang="en-US" dirty="0" err="1" smtClean="0"/>
              <a:t>polydipsia</a:t>
            </a:r>
            <a:r>
              <a:rPr lang="en-US" dirty="0" smtClean="0"/>
              <a:t> , bone pain, weakness, and</a:t>
            </a:r>
            <a:r>
              <a:rPr lang="fr-FR" dirty="0" smtClean="0"/>
              <a:t> </a:t>
            </a:r>
            <a:r>
              <a:rPr lang="fr-FR" dirty="0" err="1" smtClean="0"/>
              <a:t>depression</a:t>
            </a:r>
            <a:endParaRPr lang="fr-FR" dirty="0" smtClean="0"/>
          </a:p>
          <a:p>
            <a:r>
              <a:rPr lang="fr-FR" dirty="0" err="1" smtClean="0"/>
              <a:t>Hypercalcemia</a:t>
            </a:r>
            <a:r>
              <a:rPr lang="fr-FR" dirty="0" smtClean="0"/>
              <a:t>, </a:t>
            </a:r>
            <a:r>
              <a:rPr lang="fr-FR" dirty="0" err="1" smtClean="0"/>
              <a:t>hypophosphatemia</a:t>
            </a:r>
            <a:r>
              <a:rPr lang="fr-FR" dirty="0" smtClean="0"/>
              <a:t>, and </a:t>
            </a:r>
            <a:r>
              <a:rPr lang="fr-FR" dirty="0" err="1" smtClean="0"/>
              <a:t>elevated</a:t>
            </a:r>
            <a:r>
              <a:rPr lang="fr-FR" dirty="0" smtClean="0"/>
              <a:t> PTH</a:t>
            </a:r>
          </a:p>
          <a:p>
            <a:r>
              <a:rPr lang="fr-FR" dirty="0" smtClean="0"/>
              <a:t>Cervical and </a:t>
            </a:r>
            <a:r>
              <a:rPr lang="fr-FR" dirty="0" err="1" smtClean="0"/>
              <a:t>mediastinal</a:t>
            </a:r>
            <a:r>
              <a:rPr lang="fr-FR" dirty="0" smtClean="0"/>
              <a:t> mass</a:t>
            </a:r>
          </a:p>
          <a:p>
            <a:r>
              <a:rPr lang="fr-FR" dirty="0" err="1" smtClean="0"/>
              <a:t>Several</a:t>
            </a:r>
            <a:r>
              <a:rPr lang="fr-FR" dirty="0" smtClean="0"/>
              <a:t> </a:t>
            </a:r>
            <a:r>
              <a:rPr lang="fr-FR" dirty="0" err="1" smtClean="0"/>
              <a:t>uptakes</a:t>
            </a:r>
            <a:r>
              <a:rPr lang="fr-FR" dirty="0" smtClean="0"/>
              <a:t> (Cervical and </a:t>
            </a:r>
            <a:r>
              <a:rPr lang="fr-FR" dirty="0" err="1" smtClean="0"/>
              <a:t>mediastinal</a:t>
            </a:r>
            <a:r>
              <a:rPr lang="fr-FR" dirty="0" smtClean="0"/>
              <a:t>) in </a:t>
            </a:r>
            <a:r>
              <a:rPr lang="fr-FR" dirty="0" err="1" smtClean="0"/>
              <a:t>nuclear</a:t>
            </a:r>
            <a:r>
              <a:rPr lang="fr-FR" dirty="0" smtClean="0"/>
              <a:t> </a:t>
            </a:r>
            <a:r>
              <a:rPr lang="fr-FR" dirty="0" err="1" smtClean="0"/>
              <a:t>imaging</a:t>
            </a:r>
            <a:endParaRPr lang="fr-FR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 scan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OC\Desktop\photo_2017-07-22_17-22-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5518062" cy="4124325"/>
          </a:xfrm>
          <a:prstGeom prst="rect">
            <a:avLst/>
          </a:prstGeom>
          <a:noFill/>
        </p:spPr>
      </p:pic>
      <p:sp>
        <p:nvSpPr>
          <p:cNvPr id="7" name="Down Arrow 6"/>
          <p:cNvSpPr/>
          <p:nvPr/>
        </p:nvSpPr>
        <p:spPr>
          <a:xfrm rot="18937473" flipH="1">
            <a:off x="4866631" y="4376315"/>
            <a:ext cx="108931" cy="11049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18937473" flipH="1">
            <a:off x="4714230" y="2471315"/>
            <a:ext cx="108931" cy="11049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pathology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OC\Desktop\photo_2017-07-18_10-54-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9144000" cy="520541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33400" y="4876800"/>
            <a:ext cx="81534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After pathology report compatible to </a:t>
            </a:r>
            <a:r>
              <a:rPr lang="en-US" i="1" dirty="0" smtClean="0"/>
              <a:t>Brown Tumor, </a:t>
            </a:r>
            <a:r>
              <a:rPr lang="en-US" dirty="0" smtClean="0"/>
              <a:t>biochemical laboratory test for Hyperparathyroidism was done and the patient was referred to endocrinologist.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95/5/2</a:t>
            </a:r>
            <a:br>
              <a:rPr lang="en-US" dirty="0" smtClean="0"/>
            </a:br>
            <a:endParaRPr lang="fa-I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13658" y="1600200"/>
          <a:ext cx="8273142" cy="22250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114800"/>
                <a:gridCol w="4158342"/>
              </a:tblGrid>
              <a:tr h="370840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Arial"/>
                        </a:rPr>
                        <a:t>Result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Arial"/>
                        </a:rPr>
                        <a:t>Test</a:t>
                      </a:r>
                      <a:r>
                        <a:rPr lang="en-US" sz="1600" b="1" dirty="0">
                          <a:latin typeface="Arial"/>
                          <a:ea typeface="Calibri"/>
                          <a:cs typeface="Arial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Arial"/>
                        </a:rPr>
                        <a:t>12.0</a:t>
                      </a:r>
                      <a:r>
                        <a:rPr lang="fa-IR" sz="1800" dirty="0" smtClean="0"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800" baseline="0" dirty="0" smtClean="0">
                          <a:latin typeface="Calibri"/>
                          <a:ea typeface="Calibri"/>
                          <a:cs typeface="Arial"/>
                        </a:rPr>
                        <a:t> mg/</a:t>
                      </a:r>
                      <a:r>
                        <a:rPr lang="en-US" sz="1800" baseline="0" dirty="0" err="1" smtClean="0">
                          <a:latin typeface="Calibri"/>
                          <a:ea typeface="Calibri"/>
                          <a:cs typeface="Arial"/>
                        </a:rPr>
                        <a:t>dL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Arial"/>
                        </a:rPr>
                        <a:t>Ca 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  <a:ea typeface="Calibri"/>
                          <a:cs typeface="Arial"/>
                        </a:rPr>
                        <a:t>2.6  </a:t>
                      </a:r>
                      <a:r>
                        <a:rPr lang="en-US" sz="1800" baseline="0" dirty="0" smtClean="0">
                          <a:latin typeface="+mn-lt"/>
                          <a:ea typeface="Calibri"/>
                          <a:cs typeface="Arial"/>
                        </a:rPr>
                        <a:t>mg/</a:t>
                      </a:r>
                      <a:r>
                        <a:rPr lang="en-US" sz="1800" baseline="0" dirty="0" err="1" smtClean="0">
                          <a:latin typeface="+mn-lt"/>
                          <a:ea typeface="Calibri"/>
                          <a:cs typeface="Arial"/>
                        </a:rPr>
                        <a:t>dL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Arial"/>
                        </a:rPr>
                        <a:t>P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Arial"/>
                        </a:rPr>
                        <a:t>IU/L</a:t>
                      </a:r>
                      <a:r>
                        <a:rPr lang="fa-IR" sz="1800" dirty="0" smtClean="0"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800" b="1" dirty="0" smtClean="0">
                          <a:latin typeface="Calibri"/>
                          <a:ea typeface="Calibri"/>
                          <a:cs typeface="Arial"/>
                        </a:rPr>
                        <a:t>535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Arial"/>
                        </a:rPr>
                        <a:t>ALKP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aseline="0" dirty="0" smtClean="0">
                          <a:latin typeface="Calibri"/>
                          <a:ea typeface="Calibri"/>
                          <a:cs typeface="Arial"/>
                        </a:rPr>
                        <a:t>Pg/</a:t>
                      </a:r>
                      <a:r>
                        <a:rPr lang="en-US" sz="1800" baseline="0" dirty="0" err="1" smtClean="0">
                          <a:latin typeface="Calibri"/>
                          <a:ea typeface="Calibri"/>
                          <a:cs typeface="Arial"/>
                        </a:rPr>
                        <a:t>mL</a:t>
                      </a:r>
                      <a:r>
                        <a:rPr lang="fa-IR" sz="1800" baseline="0" dirty="0" smtClean="0"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800" b="1" dirty="0" smtClean="0">
                          <a:latin typeface="Calibri"/>
                          <a:ea typeface="Calibri"/>
                          <a:cs typeface="Arial"/>
                        </a:rPr>
                        <a:t>575</a:t>
                      </a:r>
                      <a:r>
                        <a:rPr lang="en-US" sz="1800" b="1" dirty="0" smtClean="0"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fa-IR" sz="1800" baseline="0" dirty="0" smtClean="0"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Arial"/>
                        </a:rPr>
                        <a:t>PTH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 smtClean="0"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800" b="1" dirty="0" smtClean="0">
                          <a:latin typeface="Calibri"/>
                          <a:ea typeface="Calibri"/>
                          <a:cs typeface="Arial"/>
                        </a:rPr>
                        <a:t>7.3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800" dirty="0" err="1" smtClean="0">
                          <a:latin typeface="Calibri"/>
                          <a:ea typeface="Calibri"/>
                          <a:cs typeface="Arial"/>
                        </a:rPr>
                        <a:t>ng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Arial"/>
                        </a:rPr>
                        <a:t>/ml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Calibri"/>
                          <a:ea typeface="Calibri"/>
                          <a:cs typeface="Arial"/>
                        </a:rPr>
                        <a:t>Vit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Arial"/>
                        </a:rPr>
                        <a:t> D (ECL)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95/5/24</a:t>
            </a:r>
            <a:endParaRPr lang="fa-I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533400"/>
          <a:ext cx="8229600" cy="620369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42240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Calibri"/>
                          <a:ea typeface="Calibri"/>
                          <a:cs typeface="Arial"/>
                        </a:rPr>
                        <a:t>Result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Calibri"/>
                          <a:ea typeface="Calibri"/>
                          <a:cs typeface="Arial"/>
                        </a:rPr>
                        <a:t>Test</a:t>
                      </a:r>
                      <a:r>
                        <a:rPr lang="en-US" sz="1600" b="0" dirty="0">
                          <a:latin typeface="Arial"/>
                          <a:ea typeface="Calibri"/>
                          <a:cs typeface="Arial"/>
                        </a:rPr>
                        <a:t> </a:t>
                      </a:r>
                      <a:endParaRPr lang="en-US" sz="16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Calibri"/>
                          <a:ea typeface="Calibri"/>
                          <a:cs typeface="Arial"/>
                        </a:rPr>
                        <a:t>137</a:t>
                      </a:r>
                      <a:r>
                        <a:rPr lang="en-US" sz="1600" b="0" baseline="0" dirty="0" smtClean="0">
                          <a:latin typeface="Calibri"/>
                          <a:ea typeface="Calibri"/>
                          <a:cs typeface="Arial"/>
                        </a:rPr>
                        <a:t>   </a:t>
                      </a:r>
                      <a:r>
                        <a:rPr lang="en-US" sz="1600" b="0" baseline="0" dirty="0" err="1" smtClean="0">
                          <a:latin typeface="Calibri"/>
                          <a:ea typeface="Calibri"/>
                          <a:cs typeface="Arial"/>
                        </a:rPr>
                        <a:t>mEq</a:t>
                      </a:r>
                      <a:r>
                        <a:rPr lang="en-US" sz="1600" b="0" baseline="0" dirty="0" smtClean="0">
                          <a:latin typeface="Calibri"/>
                          <a:ea typeface="Calibri"/>
                          <a:cs typeface="Arial"/>
                        </a:rPr>
                        <a:t>/L</a:t>
                      </a:r>
                      <a:endParaRPr lang="en-US" sz="16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Calibri"/>
                          <a:ea typeface="Calibri"/>
                          <a:cs typeface="Arial"/>
                        </a:rPr>
                        <a:t>Serum Na 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Calibri"/>
                          <a:ea typeface="Calibri"/>
                          <a:cs typeface="Arial"/>
                        </a:rPr>
                        <a:t>4.3   </a:t>
                      </a:r>
                      <a:r>
                        <a:rPr lang="en-US" sz="1600" b="0" baseline="0" dirty="0" err="1" smtClean="0">
                          <a:latin typeface="+mn-lt"/>
                          <a:ea typeface="Calibri"/>
                          <a:cs typeface="Arial"/>
                        </a:rPr>
                        <a:t>mEq</a:t>
                      </a:r>
                      <a:r>
                        <a:rPr lang="en-US" sz="1600" b="0" baseline="0" dirty="0" smtClean="0">
                          <a:latin typeface="+mn-lt"/>
                          <a:ea typeface="Calibri"/>
                          <a:cs typeface="Arial"/>
                        </a:rPr>
                        <a:t>/L</a:t>
                      </a:r>
                      <a:endParaRPr lang="en-US" sz="16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Calibri"/>
                          <a:ea typeface="Calibri"/>
                          <a:cs typeface="Arial"/>
                        </a:rPr>
                        <a:t>Serum K</a:t>
                      </a:r>
                      <a:r>
                        <a:rPr lang="en-US" sz="1600" b="0" dirty="0">
                          <a:latin typeface="Arial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600" b="0" dirty="0"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0" dirty="0" smtClean="0"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600" b="0" dirty="0" smtClean="0">
                          <a:latin typeface="Calibri"/>
                          <a:ea typeface="Calibri"/>
                          <a:cs typeface="Arial"/>
                        </a:rPr>
                        <a:t>0.6   mg/</a:t>
                      </a:r>
                      <a:r>
                        <a:rPr lang="en-US" sz="1600" b="0" dirty="0" err="1" smtClean="0">
                          <a:latin typeface="Calibri"/>
                          <a:ea typeface="Calibri"/>
                          <a:cs typeface="Arial"/>
                        </a:rPr>
                        <a:t>dL</a:t>
                      </a:r>
                      <a:endParaRPr lang="en-US" sz="16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err="1">
                          <a:latin typeface="Calibri"/>
                          <a:ea typeface="Calibri"/>
                          <a:cs typeface="Arial"/>
                        </a:rPr>
                        <a:t>Creatinine</a:t>
                      </a:r>
                      <a:endParaRPr lang="en-US" sz="16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Calibri"/>
                          <a:ea typeface="Calibri"/>
                          <a:cs typeface="Arial"/>
                        </a:rPr>
                        <a:t>11.9</a:t>
                      </a:r>
                      <a:r>
                        <a:rPr lang="en-US" sz="1600" b="0" dirty="0" smtClean="0">
                          <a:latin typeface="Times New Roman"/>
                          <a:ea typeface="Calibri"/>
                          <a:cs typeface="Arial"/>
                        </a:rPr>
                        <a:t>   </a:t>
                      </a:r>
                      <a:r>
                        <a:rPr lang="en-US" sz="1600" b="0" dirty="0" smtClean="0">
                          <a:latin typeface="+mn-lt"/>
                          <a:ea typeface="Calibri"/>
                          <a:cs typeface="Arial"/>
                        </a:rPr>
                        <a:t>mg/</a:t>
                      </a:r>
                      <a:r>
                        <a:rPr lang="en-US" sz="1600" b="0" dirty="0" err="1" smtClean="0">
                          <a:latin typeface="+mn-lt"/>
                          <a:ea typeface="Calibri"/>
                          <a:cs typeface="Arial"/>
                        </a:rPr>
                        <a:t>dL</a:t>
                      </a:r>
                      <a:endParaRPr lang="en-US" sz="16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Calibri"/>
                          <a:ea typeface="Calibri"/>
                          <a:cs typeface="Arial"/>
                        </a:rPr>
                        <a:t>Ca 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Calibri"/>
                          <a:ea typeface="Calibri"/>
                          <a:cs typeface="Arial"/>
                        </a:rPr>
                        <a:t>3.4    </a:t>
                      </a:r>
                      <a:r>
                        <a:rPr lang="en-US" sz="1600" b="0" dirty="0" smtClean="0">
                          <a:latin typeface="+mn-lt"/>
                          <a:ea typeface="Calibri"/>
                          <a:cs typeface="Arial"/>
                        </a:rPr>
                        <a:t>mg/</a:t>
                      </a:r>
                      <a:r>
                        <a:rPr lang="en-US" sz="1600" b="0" dirty="0" err="1" smtClean="0">
                          <a:latin typeface="+mn-lt"/>
                          <a:ea typeface="Calibri"/>
                          <a:cs typeface="Arial"/>
                        </a:rPr>
                        <a:t>dL</a:t>
                      </a:r>
                      <a:endParaRPr lang="en-US" sz="16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Calibri"/>
                          <a:ea typeface="Calibri"/>
                          <a:cs typeface="Arial"/>
                        </a:rPr>
                        <a:t>P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Calibri"/>
                          <a:ea typeface="Calibri"/>
                          <a:cs typeface="Arial"/>
                        </a:rPr>
                        <a:t>481</a:t>
                      </a:r>
                      <a:r>
                        <a:rPr lang="en-US" sz="1600" b="0" dirty="0" smtClean="0">
                          <a:latin typeface="Calibri"/>
                          <a:ea typeface="Calibri"/>
                          <a:cs typeface="Arial"/>
                        </a:rPr>
                        <a:t>   IU/L</a:t>
                      </a:r>
                      <a:endParaRPr lang="en-US" sz="16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Calibri"/>
                          <a:ea typeface="Calibri"/>
                          <a:cs typeface="Arial"/>
                        </a:rPr>
                        <a:t>ALKP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Calibri"/>
                          <a:ea typeface="Calibri"/>
                          <a:cs typeface="Arial"/>
                        </a:rPr>
                        <a:t>16   IU/L</a:t>
                      </a:r>
                      <a:endParaRPr lang="en-US" sz="16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Calibri"/>
                          <a:ea typeface="Calibri"/>
                          <a:cs typeface="Arial"/>
                        </a:rPr>
                        <a:t>AST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Calibri"/>
                          <a:ea typeface="Calibri"/>
                          <a:cs typeface="Arial"/>
                        </a:rPr>
                        <a:t>14   IU/L</a:t>
                      </a:r>
                      <a:endParaRPr lang="en-US" sz="16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Calibri"/>
                          <a:ea typeface="Calibri"/>
                          <a:cs typeface="Arial"/>
                        </a:rPr>
                        <a:t>ALT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Calibri"/>
                          <a:ea typeface="Calibri"/>
                          <a:cs typeface="Arial"/>
                        </a:rPr>
                        <a:t>0.4   </a:t>
                      </a:r>
                      <a:r>
                        <a:rPr lang="en-US" sz="1600" b="0" dirty="0" smtClean="0">
                          <a:latin typeface="+mn-lt"/>
                          <a:ea typeface="Calibri"/>
                          <a:cs typeface="Arial"/>
                        </a:rPr>
                        <a:t>mg/</a:t>
                      </a:r>
                      <a:r>
                        <a:rPr lang="en-US" sz="1600" b="0" dirty="0" err="1" smtClean="0">
                          <a:latin typeface="+mn-lt"/>
                          <a:ea typeface="Calibri"/>
                          <a:cs typeface="Arial"/>
                        </a:rPr>
                        <a:t>dL</a:t>
                      </a:r>
                      <a:endParaRPr lang="en-US" sz="16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err="1">
                          <a:latin typeface="Calibri"/>
                          <a:ea typeface="Calibri"/>
                          <a:cs typeface="Arial"/>
                        </a:rPr>
                        <a:t>Bilirubin</a:t>
                      </a:r>
                      <a:r>
                        <a:rPr lang="en-US" sz="1600" b="0" dirty="0">
                          <a:latin typeface="Calibri"/>
                          <a:ea typeface="Calibri"/>
                          <a:cs typeface="Arial"/>
                        </a:rPr>
                        <a:t> T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Calibri"/>
                          <a:ea typeface="Calibri"/>
                          <a:cs typeface="Arial"/>
                        </a:rPr>
                        <a:t>4.5   g/L</a:t>
                      </a:r>
                      <a:endParaRPr lang="en-US" sz="16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Calibri"/>
                          <a:ea typeface="Calibri"/>
                          <a:cs typeface="Arial"/>
                        </a:rPr>
                        <a:t>Albumin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Calibri"/>
                          <a:ea typeface="Calibri"/>
                          <a:cs typeface="Arial"/>
                        </a:rPr>
                        <a:t>465</a:t>
                      </a:r>
                      <a:r>
                        <a:rPr lang="en-US" sz="1600" b="0" dirty="0" smtClean="0">
                          <a:latin typeface="Times New Roman"/>
                          <a:ea typeface="Calibri"/>
                          <a:cs typeface="Arial"/>
                        </a:rPr>
                        <a:t>   Pg/</a:t>
                      </a:r>
                      <a:r>
                        <a:rPr lang="en-US" sz="1600" b="0" dirty="0" err="1" smtClean="0">
                          <a:latin typeface="Times New Roman"/>
                          <a:ea typeface="Calibri"/>
                          <a:cs typeface="Arial"/>
                        </a:rPr>
                        <a:t>mL</a:t>
                      </a:r>
                      <a:endParaRPr lang="en-US" sz="16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latin typeface="Calibri"/>
                          <a:ea typeface="Calibri"/>
                          <a:cs typeface="Arial"/>
                        </a:rPr>
                        <a:t>PTH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580   mg/24h</a:t>
                      </a:r>
                      <a:endParaRPr lang="fa-IR" sz="16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Arial"/>
                          <a:ea typeface="Calibri"/>
                          <a:cs typeface="Arial"/>
                        </a:rPr>
                        <a:t>Urine </a:t>
                      </a:r>
                      <a:r>
                        <a:rPr lang="en-US" sz="1600" b="0" dirty="0" err="1" smtClean="0">
                          <a:latin typeface="Arial"/>
                          <a:ea typeface="Calibri"/>
                          <a:cs typeface="Arial"/>
                        </a:rPr>
                        <a:t>Creatinine</a:t>
                      </a:r>
                      <a:r>
                        <a:rPr lang="en-US" sz="1600" b="0" dirty="0" smtClean="0">
                          <a:latin typeface="Arial"/>
                          <a:ea typeface="Calibri"/>
                          <a:cs typeface="Arial"/>
                        </a:rPr>
                        <a:t> 24 hrs </a:t>
                      </a:r>
                      <a:endParaRPr lang="en-US" sz="16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1450   ml</a:t>
                      </a:r>
                      <a:endParaRPr lang="fa-IR" sz="16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Calibri"/>
                          <a:ea typeface="Calibri"/>
                          <a:cs typeface="Arial"/>
                        </a:rPr>
                        <a:t>Urine</a:t>
                      </a:r>
                      <a:r>
                        <a:rPr lang="en-US" sz="1600" b="0" baseline="0" dirty="0" smtClean="0">
                          <a:latin typeface="Calibri"/>
                          <a:ea typeface="Calibri"/>
                          <a:cs typeface="Arial"/>
                        </a:rPr>
                        <a:t> Volume 24 hrs</a:t>
                      </a:r>
                      <a:endParaRPr lang="en-US" sz="16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68   </a:t>
                      </a:r>
                      <a:r>
                        <a:rPr lang="en-US" sz="1600" b="0" dirty="0" err="1" smtClean="0"/>
                        <a:t>Micg</a:t>
                      </a:r>
                      <a:r>
                        <a:rPr lang="en-US" sz="1600" b="0" dirty="0" smtClean="0"/>
                        <a:t>/day</a:t>
                      </a:r>
                      <a:endParaRPr lang="fa-IR" sz="16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Arial"/>
                          <a:ea typeface="Calibri"/>
                          <a:cs typeface="Arial"/>
                        </a:rPr>
                        <a:t>Urine</a:t>
                      </a:r>
                      <a:r>
                        <a:rPr lang="en-US" sz="1600" b="0" baseline="0" dirty="0" smtClean="0">
                          <a:latin typeface="Arial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600" b="0" baseline="0" dirty="0" err="1" smtClean="0">
                          <a:latin typeface="Arial"/>
                          <a:ea typeface="Calibri"/>
                          <a:cs typeface="Arial"/>
                        </a:rPr>
                        <a:t>Metanephrine</a:t>
                      </a:r>
                      <a:r>
                        <a:rPr lang="en-US" sz="1600" b="0" baseline="0" dirty="0" smtClean="0">
                          <a:latin typeface="Arial"/>
                          <a:ea typeface="Calibri"/>
                          <a:cs typeface="Arial"/>
                        </a:rPr>
                        <a:t> 24 hrs</a:t>
                      </a:r>
                      <a:endParaRPr lang="fa-IR" sz="1600" b="0" dirty="0"/>
                    </a:p>
                  </a:txBody>
                  <a:tcPr marL="68580" marR="68580" marT="0" marB="0"/>
                </a:tc>
              </a:tr>
              <a:tr h="411734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82   </a:t>
                      </a:r>
                      <a:r>
                        <a:rPr lang="en-US" sz="1600" b="0" dirty="0" err="1" smtClean="0"/>
                        <a:t>Micg</a:t>
                      </a:r>
                      <a:r>
                        <a:rPr lang="en-US" sz="1600" b="0" dirty="0" smtClean="0"/>
                        <a:t>/day</a:t>
                      </a:r>
                      <a:endParaRPr lang="fa-IR" sz="16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Arial"/>
                          <a:ea typeface="Calibri"/>
                          <a:cs typeface="Arial"/>
                        </a:rPr>
                        <a:t>Urine</a:t>
                      </a:r>
                      <a:r>
                        <a:rPr lang="en-US" sz="1600" b="0" baseline="0" dirty="0" smtClean="0">
                          <a:latin typeface="Arial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600" b="0" baseline="0" dirty="0" err="1" smtClean="0">
                          <a:latin typeface="Arial"/>
                          <a:ea typeface="Calibri"/>
                          <a:cs typeface="Arial"/>
                        </a:rPr>
                        <a:t>Normetanephrine</a:t>
                      </a:r>
                      <a:r>
                        <a:rPr lang="en-US" sz="1600" b="0" baseline="0" dirty="0" smtClean="0">
                          <a:latin typeface="Arial"/>
                          <a:ea typeface="Calibri"/>
                          <a:cs typeface="Arial"/>
                        </a:rPr>
                        <a:t> 24 hrs</a:t>
                      </a:r>
                      <a:endParaRPr lang="fa-IR" sz="1600" b="0" dirty="0" smtClean="0"/>
                    </a:p>
                    <a:p>
                      <a:endParaRPr lang="fa-IR" sz="1600" b="0" dirty="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5.0   mg/24h</a:t>
                      </a:r>
                      <a:endParaRPr lang="fa-IR" sz="16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Urine V.M.A 24hrs</a:t>
                      </a:r>
                      <a:endParaRPr lang="fa-IR" sz="1600" b="0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95/6/29</a:t>
            </a:r>
            <a:endParaRPr lang="fa-I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2133600"/>
          <a:ext cx="8229600" cy="14833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Arial"/>
                        </a:rPr>
                        <a:t>Result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Arial"/>
                        </a:rPr>
                        <a:t>Test</a:t>
                      </a:r>
                      <a:r>
                        <a:rPr lang="en-US" sz="1600" b="1" dirty="0">
                          <a:latin typeface="Arial"/>
                          <a:ea typeface="Calibri"/>
                          <a:cs typeface="Arial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1400    </a:t>
                      </a:r>
                      <a:r>
                        <a:rPr lang="en-US" dirty="0" err="1" smtClean="0"/>
                        <a:t>mL</a:t>
                      </a:r>
                      <a:r>
                        <a:rPr lang="en-US" dirty="0" smtClean="0"/>
                        <a:t>/24h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Urine Volume  /24h</a:t>
                      </a:r>
                      <a:endParaRPr lang="fa-I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1036    mg/24h    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Urine Cr.  /24</a:t>
                      </a:r>
                      <a:endParaRPr lang="fa-I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207</a:t>
                      </a:r>
                      <a:r>
                        <a:rPr lang="en-US" baseline="0" dirty="0" smtClean="0"/>
                        <a:t>      </a:t>
                      </a:r>
                      <a:r>
                        <a:rPr lang="en-US" dirty="0" smtClean="0"/>
                        <a:t>mg/24h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Urine Ca  /24</a:t>
                      </a:r>
                      <a:endParaRPr lang="fa-IR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610</TotalTime>
  <Words>533</Words>
  <Application>Microsoft Office PowerPoint</Application>
  <PresentationFormat>On-screen Show (4:3)</PresentationFormat>
  <Paragraphs>134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Oriel</vt:lpstr>
      <vt:lpstr>Case presentation </vt:lpstr>
      <vt:lpstr>Present illness</vt:lpstr>
      <vt:lpstr>Slide 3</vt:lpstr>
      <vt:lpstr>CT scan</vt:lpstr>
      <vt:lpstr>First pathology  </vt:lpstr>
      <vt:lpstr>Slide 6</vt:lpstr>
      <vt:lpstr>95/5/2 </vt:lpstr>
      <vt:lpstr>95/5/24</vt:lpstr>
      <vt:lpstr>95/6/29</vt:lpstr>
      <vt:lpstr>Slide 10</vt:lpstr>
      <vt:lpstr>First MIBI scan  95/5/26</vt:lpstr>
      <vt:lpstr>First MIBI scan report   95/5/26</vt:lpstr>
      <vt:lpstr>CT   or  US</vt:lpstr>
      <vt:lpstr>95/8/18</vt:lpstr>
      <vt:lpstr>Slide 15</vt:lpstr>
      <vt:lpstr>95/11</vt:lpstr>
      <vt:lpstr>Second surgical pathology</vt:lpstr>
      <vt:lpstr>Slide 18</vt:lpstr>
      <vt:lpstr>95/12/4</vt:lpstr>
      <vt:lpstr>Slide 20</vt:lpstr>
      <vt:lpstr>96/2/3</vt:lpstr>
      <vt:lpstr>96/2/3</vt:lpstr>
      <vt:lpstr>Slide 23</vt:lpstr>
      <vt:lpstr>Slide 24</vt:lpstr>
      <vt:lpstr>96/3/13</vt:lpstr>
      <vt:lpstr>Slide 26</vt:lpstr>
      <vt:lpstr>Third surgical pathology</vt:lpstr>
      <vt:lpstr>96/4/10</vt:lpstr>
      <vt:lpstr>Past Medical &amp; Surgical Hx</vt:lpstr>
      <vt:lpstr>FHx</vt:lpstr>
      <vt:lpstr>Review of Systems</vt:lpstr>
      <vt:lpstr>Physical Examinations</vt:lpstr>
      <vt:lpstr>Problem list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</dc:title>
  <dc:creator>OC</dc:creator>
  <cp:lastModifiedBy>OC</cp:lastModifiedBy>
  <cp:revision>13</cp:revision>
  <dcterms:created xsi:type="dcterms:W3CDTF">2017-07-21T08:24:48Z</dcterms:created>
  <dcterms:modified xsi:type="dcterms:W3CDTF">2017-07-23T19:51:30Z</dcterms:modified>
</cp:coreProperties>
</file>