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35"/>
  </p:notesMasterIdLst>
  <p:sldIdLst>
    <p:sldId id="285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4" r:id="rId10"/>
    <p:sldId id="286" r:id="rId11"/>
    <p:sldId id="275" r:id="rId12"/>
    <p:sldId id="274" r:id="rId13"/>
    <p:sldId id="266" r:id="rId14"/>
    <p:sldId id="276" r:id="rId15"/>
    <p:sldId id="277" r:id="rId16"/>
    <p:sldId id="267" r:id="rId17"/>
    <p:sldId id="282" r:id="rId18"/>
    <p:sldId id="283" r:id="rId19"/>
    <p:sldId id="284" r:id="rId20"/>
    <p:sldId id="268" r:id="rId21"/>
    <p:sldId id="269" r:id="rId22"/>
    <p:sldId id="270" r:id="rId23"/>
    <p:sldId id="281" r:id="rId24"/>
    <p:sldId id="272" r:id="rId25"/>
    <p:sldId id="273" r:id="rId26"/>
    <p:sldId id="280" r:id="rId27"/>
    <p:sldId id="287" r:id="rId28"/>
    <p:sldId id="288" r:id="rId29"/>
    <p:sldId id="290" r:id="rId30"/>
    <p:sldId id="279" r:id="rId31"/>
    <p:sldId id="289" r:id="rId32"/>
    <p:sldId id="291" r:id="rId33"/>
    <p:sldId id="292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1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5E204A3-0A6C-4296-8D03-EDE043E3B2AE}" type="doc">
      <dgm:prSet loTypeId="urn:diagrams.loki3.com/VaryingWidthList" loCatId="list" qsTypeId="urn:microsoft.com/office/officeart/2005/8/quickstyle/simple1" qsCatId="simple" csTypeId="urn:microsoft.com/office/officeart/2005/8/colors/accent1_2" csCatId="accent1" phldr="1"/>
      <dgm:spPr/>
    </dgm:pt>
    <dgm:pt modelId="{BF89C07C-38EB-4399-81CB-CDD2FC1439DD}">
      <dgm:prSet phldrT="[Text]"/>
      <dgm:spPr/>
      <dgm:t>
        <a:bodyPr/>
        <a:lstStyle/>
        <a:p>
          <a:r>
            <a:rPr lang="en-US" dirty="0" smtClean="0"/>
            <a:t>PTH</a:t>
          </a:r>
          <a:endParaRPr lang="en-US" dirty="0"/>
        </a:p>
      </dgm:t>
    </dgm:pt>
    <dgm:pt modelId="{CED8D4FF-62B1-47AD-8CE3-F33508F0CF8D}" type="parTrans" cxnId="{EE97D7D3-9B7E-4E1E-8818-5ADC6B720FD4}">
      <dgm:prSet/>
      <dgm:spPr/>
      <dgm:t>
        <a:bodyPr/>
        <a:lstStyle/>
        <a:p>
          <a:endParaRPr lang="en-US"/>
        </a:p>
      </dgm:t>
    </dgm:pt>
    <dgm:pt modelId="{E1C33C4F-97CE-486B-AECE-33F705D3988F}" type="sibTrans" cxnId="{EE97D7D3-9B7E-4E1E-8818-5ADC6B720FD4}">
      <dgm:prSet/>
      <dgm:spPr/>
      <dgm:t>
        <a:bodyPr/>
        <a:lstStyle/>
        <a:p>
          <a:endParaRPr lang="en-US"/>
        </a:p>
      </dgm:t>
    </dgm:pt>
    <dgm:pt modelId="{D911CABD-E15C-46D3-8537-C72FDD0FE3C9}">
      <dgm:prSet phldrT="[Text]"/>
      <dgm:spPr/>
      <dgm:t>
        <a:bodyPr/>
        <a:lstStyle/>
        <a:p>
          <a:r>
            <a:rPr lang="en-US" dirty="0" smtClean="0"/>
            <a:t>Secretion</a:t>
          </a:r>
          <a:endParaRPr lang="en-US" dirty="0"/>
        </a:p>
      </dgm:t>
    </dgm:pt>
    <dgm:pt modelId="{3D1E1833-CC8D-4F1F-B4B5-5464D5A52AE4}" type="parTrans" cxnId="{3009251E-8D24-45F5-9508-46436DC77762}">
      <dgm:prSet/>
      <dgm:spPr/>
      <dgm:t>
        <a:bodyPr/>
        <a:lstStyle/>
        <a:p>
          <a:endParaRPr lang="en-US"/>
        </a:p>
      </dgm:t>
    </dgm:pt>
    <dgm:pt modelId="{15BEA79F-C25A-48B7-BEEA-09CE56555625}" type="sibTrans" cxnId="{3009251E-8D24-45F5-9508-46436DC77762}">
      <dgm:prSet/>
      <dgm:spPr/>
      <dgm:t>
        <a:bodyPr/>
        <a:lstStyle/>
        <a:p>
          <a:endParaRPr lang="en-US"/>
        </a:p>
      </dgm:t>
    </dgm:pt>
    <dgm:pt modelId="{1F72FE2F-B97C-4EFE-AE13-1EFA52E73A50}">
      <dgm:prSet phldrT="[Text]"/>
      <dgm:spPr/>
      <dgm:t>
        <a:bodyPr/>
        <a:lstStyle/>
        <a:p>
          <a:r>
            <a:rPr lang="en-US" dirty="0" smtClean="0"/>
            <a:t>Resistance</a:t>
          </a:r>
          <a:endParaRPr lang="en-US" dirty="0"/>
        </a:p>
      </dgm:t>
    </dgm:pt>
    <dgm:pt modelId="{D37B3268-F5D8-48BF-8348-160842644054}" type="parTrans" cxnId="{6283C519-6D7A-413D-ABD1-FE9F7526119A}">
      <dgm:prSet/>
      <dgm:spPr/>
      <dgm:t>
        <a:bodyPr/>
        <a:lstStyle/>
        <a:p>
          <a:endParaRPr lang="en-US"/>
        </a:p>
      </dgm:t>
    </dgm:pt>
    <dgm:pt modelId="{8DC9EF43-E7C6-4982-B6BB-916F559D7C3F}" type="sibTrans" cxnId="{6283C519-6D7A-413D-ABD1-FE9F7526119A}">
      <dgm:prSet/>
      <dgm:spPr/>
      <dgm:t>
        <a:bodyPr/>
        <a:lstStyle/>
        <a:p>
          <a:endParaRPr lang="en-US"/>
        </a:p>
      </dgm:t>
    </dgm:pt>
    <dgm:pt modelId="{8F2EC812-1460-40E9-90FA-159678D60A85}" type="pres">
      <dgm:prSet presAssocID="{15E204A3-0A6C-4296-8D03-EDE043E3B2AE}" presName="Name0" presStyleCnt="0">
        <dgm:presLayoutVars>
          <dgm:resizeHandles/>
        </dgm:presLayoutVars>
      </dgm:prSet>
      <dgm:spPr/>
    </dgm:pt>
    <dgm:pt modelId="{924DCD0B-4C4C-453E-BEA3-FD47A8917ED9}" type="pres">
      <dgm:prSet presAssocID="{BF89C07C-38EB-4399-81CB-CDD2FC1439DD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225D2A-1A8E-4010-82F5-C921E1395543}" type="pres">
      <dgm:prSet presAssocID="{E1C33C4F-97CE-486B-AECE-33F705D3988F}" presName="space" presStyleCnt="0"/>
      <dgm:spPr/>
    </dgm:pt>
    <dgm:pt modelId="{6F0EA3A1-A6DA-46EA-8993-190E0D44CD8E}" type="pres">
      <dgm:prSet presAssocID="{D911CABD-E15C-46D3-8537-C72FDD0FE3C9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424AAE-89B0-461A-BC61-54DC19280565}" type="pres">
      <dgm:prSet presAssocID="{15BEA79F-C25A-48B7-BEEA-09CE56555625}" presName="space" presStyleCnt="0"/>
      <dgm:spPr/>
    </dgm:pt>
    <dgm:pt modelId="{32016EF6-73E9-421B-BBCB-1B7EE5BAFC4C}" type="pres">
      <dgm:prSet presAssocID="{1F72FE2F-B97C-4EFE-AE13-1EFA52E73A50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FB05631-3AE4-47A9-8C79-E57D3291C9BC}" type="presOf" srcId="{BF89C07C-38EB-4399-81CB-CDD2FC1439DD}" destId="{924DCD0B-4C4C-453E-BEA3-FD47A8917ED9}" srcOrd="0" destOrd="0" presId="urn:diagrams.loki3.com/VaryingWidthList"/>
    <dgm:cxn modelId="{FC2108BD-7857-4377-85FE-1E4D1C9FF0DD}" type="presOf" srcId="{D911CABD-E15C-46D3-8537-C72FDD0FE3C9}" destId="{6F0EA3A1-A6DA-46EA-8993-190E0D44CD8E}" srcOrd="0" destOrd="0" presId="urn:diagrams.loki3.com/VaryingWidthList"/>
    <dgm:cxn modelId="{1741B5DE-9B48-4165-AC06-6ECF2EA5755F}" type="presOf" srcId="{15E204A3-0A6C-4296-8D03-EDE043E3B2AE}" destId="{8F2EC812-1460-40E9-90FA-159678D60A85}" srcOrd="0" destOrd="0" presId="urn:diagrams.loki3.com/VaryingWidthList"/>
    <dgm:cxn modelId="{EE97D7D3-9B7E-4E1E-8818-5ADC6B720FD4}" srcId="{15E204A3-0A6C-4296-8D03-EDE043E3B2AE}" destId="{BF89C07C-38EB-4399-81CB-CDD2FC1439DD}" srcOrd="0" destOrd="0" parTransId="{CED8D4FF-62B1-47AD-8CE3-F33508F0CF8D}" sibTransId="{E1C33C4F-97CE-486B-AECE-33F705D3988F}"/>
    <dgm:cxn modelId="{6283C519-6D7A-413D-ABD1-FE9F7526119A}" srcId="{15E204A3-0A6C-4296-8D03-EDE043E3B2AE}" destId="{1F72FE2F-B97C-4EFE-AE13-1EFA52E73A50}" srcOrd="2" destOrd="0" parTransId="{D37B3268-F5D8-48BF-8348-160842644054}" sibTransId="{8DC9EF43-E7C6-4982-B6BB-916F559D7C3F}"/>
    <dgm:cxn modelId="{3009251E-8D24-45F5-9508-46436DC77762}" srcId="{15E204A3-0A6C-4296-8D03-EDE043E3B2AE}" destId="{D911CABD-E15C-46D3-8537-C72FDD0FE3C9}" srcOrd="1" destOrd="0" parTransId="{3D1E1833-CC8D-4F1F-B4B5-5464D5A52AE4}" sibTransId="{15BEA79F-C25A-48B7-BEEA-09CE56555625}"/>
    <dgm:cxn modelId="{7DA01120-D082-4819-9439-4E41C1D516F8}" type="presOf" srcId="{1F72FE2F-B97C-4EFE-AE13-1EFA52E73A50}" destId="{32016EF6-73E9-421B-BBCB-1B7EE5BAFC4C}" srcOrd="0" destOrd="0" presId="urn:diagrams.loki3.com/VaryingWidthList"/>
    <dgm:cxn modelId="{B1A24821-8C05-4AA2-96BA-693794801DFC}" type="presParOf" srcId="{8F2EC812-1460-40E9-90FA-159678D60A85}" destId="{924DCD0B-4C4C-453E-BEA3-FD47A8917ED9}" srcOrd="0" destOrd="0" presId="urn:diagrams.loki3.com/VaryingWidthList"/>
    <dgm:cxn modelId="{D924A06C-F530-4A46-A285-1259F68D0D05}" type="presParOf" srcId="{8F2EC812-1460-40E9-90FA-159678D60A85}" destId="{12225D2A-1A8E-4010-82F5-C921E1395543}" srcOrd="1" destOrd="0" presId="urn:diagrams.loki3.com/VaryingWidthList"/>
    <dgm:cxn modelId="{5383124E-2171-4FD6-9B5C-72B0E39CB6B5}" type="presParOf" srcId="{8F2EC812-1460-40E9-90FA-159678D60A85}" destId="{6F0EA3A1-A6DA-46EA-8993-190E0D44CD8E}" srcOrd="2" destOrd="0" presId="urn:diagrams.loki3.com/VaryingWidthList"/>
    <dgm:cxn modelId="{CE880553-1279-44B7-AB5C-02C6ECF324E8}" type="presParOf" srcId="{8F2EC812-1460-40E9-90FA-159678D60A85}" destId="{2C424AAE-89B0-461A-BC61-54DC19280565}" srcOrd="3" destOrd="0" presId="urn:diagrams.loki3.com/VaryingWidthList"/>
    <dgm:cxn modelId="{A2F1279A-B463-444C-A090-7AFD164B803F}" type="presParOf" srcId="{8F2EC812-1460-40E9-90FA-159678D60A85}" destId="{32016EF6-73E9-421B-BBCB-1B7EE5BAFC4C}" srcOrd="4" destOrd="0" presId="urn:diagrams.loki3.com/VaryingWidth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diagrams.loki3.com/VaryingWidthList">
  <dgm:title val="Varying Width List"/>
  <dgm:desc val="Use for emphasizing items of different weights.  Good for large amounts of Level 1 text.  The width of each shape is independently determined based on its text."/>
  <dgm:catLst>
    <dgm:cat type="list" pri="4160"/>
    <dgm:cat type="officeonline" pri="5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text" val="20"/>
      <dgm:constr type="h" for="ch" forName="text" refType="h"/>
      <dgm:constr type="primFontSz" for="ch" forName="text" op="equ" val="65"/>
      <dgm:constr type="h" for="ch" forName="space" refType="h" fact="0.05"/>
    </dgm:constrLst>
    <dgm:forEach name="Name1" axis="ch" ptType="node">
      <dgm:layoutNode name="text" styleLbl="node1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tMarg" refType="primFontSz" fact="0.2"/>
          <dgm:constr type="bMarg" refType="primFontSz" fact="0.2"/>
          <dgm:constr type="lMarg" refType="primFontSz" fact="0.2"/>
          <dgm:constr type="rMarg" refType="primFontSz" fact="0.2"/>
        </dgm:constrLst>
        <dgm:ruleLst>
          <dgm:rule type="w" val="INF" fact="NaN" max="NaN"/>
          <dgm:rule type="primFontSz" val="5" fact="NaN" max="NaN"/>
        </dgm:ruleLst>
      </dgm:layoutNode>
      <dgm:choose name="Name2">
        <dgm:if name="Name3" axis="par ch" ptType="doc node" func="cnt" op="gte" val="2">
          <dgm:forEach name="Name4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if>
        <dgm:else name="Name5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7A621A-6690-433F-B74A-2307B3108D43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042A00-C09F-4FBA-9F30-0D4F12A3E7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1199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042A00-C09F-4FBA-9F30-0D4F12A3E7D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3627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B331E-73B1-4B5F-B68F-574E60E5CA24}" type="datetime1">
              <a:rPr lang="en-US" smtClean="0"/>
              <a:t>11/14/2018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B1B10-7C6F-4EC7-9F6D-5396B6BE1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673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EF3EC-1D8E-4485-B967-E1CB190CA7EE}" type="datetime1">
              <a:rPr lang="en-US" smtClean="0"/>
              <a:t>11/14/2018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B1B10-7C6F-4EC7-9F6D-5396B6BE1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2933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58ED7-428A-4128-8D49-822D707501DA}" type="datetime1">
              <a:rPr lang="en-US" smtClean="0"/>
              <a:t>11/14/2018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B1B10-7C6F-4EC7-9F6D-5396B6BE1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6349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26501-0AD4-4C7B-A7CE-68A67C6A1913}" type="datetime1">
              <a:rPr lang="en-US" smtClean="0"/>
              <a:t>11/14/2018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B1B10-7C6F-4EC7-9F6D-5396B6BE1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960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3DA4E-C8A3-4A37-B7D8-A2FD6F248D89}" type="datetime1">
              <a:rPr lang="en-US" smtClean="0"/>
              <a:t>11/14/2018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B1B10-7C6F-4EC7-9F6D-5396B6BE1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039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2FE81-D18D-4931-B137-67873A32CD3E}" type="datetime1">
              <a:rPr lang="en-US" smtClean="0"/>
              <a:t>11/14/2018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B1B10-7C6F-4EC7-9F6D-5396B6BE1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8105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3C68F-51F5-47F9-9AA7-46B1C66058BD}" type="datetime1">
              <a:rPr lang="en-US" smtClean="0"/>
              <a:t>11/14/2018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B1B10-7C6F-4EC7-9F6D-5396B6BE1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4374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274F8-7455-48E2-AA3E-AFAFDDE11B59}" type="datetime1">
              <a:rPr lang="en-US" smtClean="0"/>
              <a:t>11/14/2018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B1B10-7C6F-4EC7-9F6D-5396B6BE1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3949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27EC7-640D-461A-860E-37D52E20907F}" type="datetime1">
              <a:rPr lang="en-US" smtClean="0"/>
              <a:t>11/14/2018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B1B10-7C6F-4EC7-9F6D-5396B6BE1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6475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DEA6F-FAB8-4B27-83C6-A93CA474E784}" type="datetime1">
              <a:rPr lang="en-US" smtClean="0"/>
              <a:t>11/14/2018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B1B10-7C6F-4EC7-9F6D-5396B6BE1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2422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0AB39-C84A-4469-A9C1-82D0622FDB70}" type="datetime1">
              <a:rPr lang="en-US" smtClean="0"/>
              <a:t>11/14/2018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B1B10-7C6F-4EC7-9F6D-5396B6BE1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9605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F98B74-466F-4E4F-B65E-C894CBF1B51A}" type="datetime1">
              <a:rPr lang="en-US" smtClean="0"/>
              <a:t>11/14/2018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8B1B10-7C6F-4EC7-9F6D-5396B6BE1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428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53400" y="1786419"/>
            <a:ext cx="3200400" cy="43905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8800" b="1" dirty="0" smtClean="0"/>
              <a:t>  </a:t>
            </a:r>
            <a:endParaRPr lang="fa-IR" sz="8800" b="1" dirty="0" smtClean="0"/>
          </a:p>
          <a:p>
            <a:pPr marL="0" indent="0">
              <a:buNone/>
            </a:pPr>
            <a:endParaRPr lang="fa-IR" sz="8800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26501-0AD4-4C7B-A7CE-68A67C6A1913}" type="datetime1">
              <a:rPr lang="en-US" smtClean="0"/>
              <a:t>11/14/2018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B1B10-7C6F-4EC7-9F6D-5396B6BE197C}" type="slidenum">
              <a:rPr lang="en-US" smtClean="0"/>
              <a:t>1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5979" y="1786419"/>
            <a:ext cx="2986825" cy="29868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69702" y="1983346"/>
            <a:ext cx="701469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/>
              <a:t>Dr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E.Faraji</a:t>
            </a:r>
            <a:endParaRPr lang="en-US" sz="4000" b="1" dirty="0" smtClean="0"/>
          </a:p>
          <a:p>
            <a:r>
              <a:rPr lang="en-US" sz="4000" b="1" dirty="0" err="1" smtClean="0"/>
              <a:t>MD,Internist,Endocrinologist</a:t>
            </a:r>
            <a:endParaRPr lang="en-US" sz="4000" b="1" dirty="0" smtClean="0"/>
          </a:p>
          <a:p>
            <a:r>
              <a:rPr lang="en-US" sz="2400" b="1" dirty="0" smtClean="0"/>
              <a:t>Tabriz University of Medical Sciences</a:t>
            </a:r>
            <a:endParaRPr lang="en-US" sz="2400" b="1" dirty="0"/>
          </a:p>
        </p:txBody>
      </p:sp>
      <p:sp>
        <p:nvSpPr>
          <p:cNvPr id="9" name="Rectangle 8"/>
          <p:cNvSpPr/>
          <p:nvPr/>
        </p:nvSpPr>
        <p:spPr>
          <a:xfrm>
            <a:off x="669702" y="4773244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 dirty="0"/>
              <a:t>Nothing to Declare</a:t>
            </a:r>
            <a:br>
              <a:rPr lang="en-US" sz="2400" b="1" dirty="0"/>
            </a:b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077130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8800" b="1" dirty="0" smtClean="0"/>
              <a:t>s/s</a:t>
            </a:r>
            <a:endParaRPr lang="en-US" sz="8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Acuteness</a:t>
            </a:r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r>
              <a:rPr lang="en-US" b="1" dirty="0" smtClean="0"/>
              <a:t>Severity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26501-0AD4-4C7B-A7CE-68A67C6A1913}" type="datetime1">
              <a:rPr lang="en-US" smtClean="0"/>
              <a:t>11/14/2018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B1B10-7C6F-4EC7-9F6D-5396B6BE197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0650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0292" y="195072"/>
            <a:ext cx="11638139" cy="5628375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26501-0AD4-4C7B-A7CE-68A67C6A1913}" type="datetime1">
              <a:rPr lang="en-US" smtClean="0"/>
              <a:t>11/14/2018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JCEM 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B1B10-7C6F-4EC7-9F6D-5396B6BE197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2285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26501-0AD4-4C7B-A7CE-68A67C6A1913}" type="datetime1">
              <a:rPr lang="en-US" smtClean="0"/>
              <a:t>11/14/2018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JCEM 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B1B10-7C6F-4EC7-9F6D-5396B6BE197C}" type="slidenum">
              <a:rPr lang="en-US" smtClean="0"/>
              <a:t>12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235" y="1783588"/>
            <a:ext cx="11523265" cy="4306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6827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/>
              <a:t>Classification of Etiology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sz="3600" b="1" dirty="0" smtClean="0">
                <a:solidFill>
                  <a:srgbClr val="FF0000"/>
                </a:solidFill>
              </a:rPr>
              <a:t>PTH Related</a:t>
            </a:r>
          </a:p>
          <a:p>
            <a:pPr lvl="1"/>
            <a:endParaRPr lang="en-US" sz="3600" b="1" dirty="0"/>
          </a:p>
          <a:p>
            <a:pPr lvl="1"/>
            <a:endParaRPr lang="en-US" sz="3600" b="1" dirty="0" smtClean="0"/>
          </a:p>
          <a:p>
            <a:pPr lvl="1"/>
            <a:endParaRPr lang="en-US" sz="3600" b="1" dirty="0"/>
          </a:p>
          <a:p>
            <a:pPr lvl="1"/>
            <a:r>
              <a:rPr lang="en-US" sz="3600" b="1" dirty="0" smtClean="0"/>
              <a:t>PTH Unrelated</a:t>
            </a:r>
            <a:endParaRPr lang="en-US" sz="3600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26501-0AD4-4C7B-A7CE-68A67C6A1913}" type="datetime1">
              <a:rPr lang="en-US" smtClean="0"/>
              <a:t>11/14/2018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B1B10-7C6F-4EC7-9F6D-5396B6BE197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2023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3984" y="973668"/>
            <a:ext cx="9282383" cy="706964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PTH related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72052" y="256032"/>
            <a:ext cx="8519948" cy="6176963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26501-0AD4-4C7B-A7CE-68A67C6A1913}" type="datetime1">
              <a:rPr lang="en-US" smtClean="0"/>
              <a:t>11/14/2018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6446520" cy="365125"/>
          </a:xfrm>
        </p:spPr>
        <p:txBody>
          <a:bodyPr/>
          <a:lstStyle/>
          <a:p>
            <a:r>
              <a:rPr lang="en-US" dirty="0" err="1" smtClean="0"/>
              <a:t>Bilezikian</a:t>
            </a:r>
            <a:r>
              <a:rPr lang="en-US" dirty="0"/>
              <a:t> :Primer on the Metabolic Bone Diseases and Disorders of Mineral Metabolism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B1B10-7C6F-4EC7-9F6D-5396B6BE197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5490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5125"/>
            <a:ext cx="11353800" cy="1325563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PTH Unrelated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04032" y="275249"/>
            <a:ext cx="8887968" cy="6096786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26501-0AD4-4C7B-A7CE-68A67C6A1913}" type="datetime1">
              <a:rPr lang="en-US" smtClean="0"/>
              <a:t>11/14/2018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6690360" cy="365125"/>
          </a:xfrm>
        </p:spPr>
        <p:txBody>
          <a:bodyPr/>
          <a:lstStyle/>
          <a:p>
            <a:r>
              <a:rPr lang="en-US" dirty="0" err="1" smtClean="0"/>
              <a:t>Bilezikian</a:t>
            </a:r>
            <a:r>
              <a:rPr lang="en-US" dirty="0" smtClean="0"/>
              <a:t> : Primer </a:t>
            </a:r>
            <a:r>
              <a:rPr lang="en-US" dirty="0"/>
              <a:t>on the Metabolic Bone Diseases and Disorders of Mineral Metabolism: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B1B10-7C6F-4EC7-9F6D-5396B6BE197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495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/>
              <a:t>PTH related</a:t>
            </a:r>
            <a:endParaRPr lang="en-US" sz="6000" b="1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90755095"/>
              </p:ext>
            </p:extLst>
          </p:nvPr>
        </p:nvGraphicFramePr>
        <p:xfrm>
          <a:off x="1121664" y="2645664"/>
          <a:ext cx="8858949" cy="3374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26501-0AD4-4C7B-A7CE-68A67C6A1913}" type="datetime1">
              <a:rPr lang="en-US" smtClean="0"/>
              <a:t>11/14/2018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B1B10-7C6F-4EC7-9F6D-5396B6BE197C}" type="slidenum">
              <a:rPr lang="en-US" smtClean="0"/>
              <a:t>16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-101156" y="2324481"/>
            <a:ext cx="43068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Postsurgica</a:t>
            </a:r>
            <a:r>
              <a:rPr lang="en-US" sz="2000" b="1" dirty="0" smtClean="0">
                <a:solidFill>
                  <a:srgbClr val="FF0000"/>
                </a:solidFill>
              </a:rPr>
              <a:t>l</a:t>
            </a:r>
            <a:r>
              <a:rPr lang="en-US" dirty="0" smtClean="0"/>
              <a:t>-Autoimmune-Congenital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377696" y="3767328"/>
            <a:ext cx="18710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Hypomagnesemia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060704" y="5181600"/>
            <a:ext cx="29702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Pseudohypoparathyroidism</a:t>
            </a:r>
            <a:endParaRPr lang="en-US" dirty="0"/>
          </a:p>
        </p:txBody>
      </p:sp>
      <p:sp>
        <p:nvSpPr>
          <p:cNvPr id="13" name="Down Arrow 12"/>
          <p:cNvSpPr/>
          <p:nvPr/>
        </p:nvSpPr>
        <p:spPr>
          <a:xfrm rot="3844078">
            <a:off x="7769878" y="60086"/>
            <a:ext cx="484632" cy="3667467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own Arrow 15"/>
          <p:cNvSpPr/>
          <p:nvPr/>
        </p:nvSpPr>
        <p:spPr>
          <a:xfrm>
            <a:off x="747522" y="997267"/>
            <a:ext cx="257175" cy="14287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5560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Genetic Etiology</a:t>
            </a:r>
            <a:endParaRPr lang="en-US" b="1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02337" y="0"/>
            <a:ext cx="6394603" cy="6149181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26501-0AD4-4C7B-A7CE-68A67C6A1913}" type="datetime1">
              <a:rPr lang="en-US" smtClean="0"/>
              <a:t>11/14/2018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JCEM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B1B10-7C6F-4EC7-9F6D-5396B6BE197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3874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26501-0AD4-4C7B-A7CE-68A67C6A1913}" type="datetime1">
              <a:rPr lang="en-US" smtClean="0"/>
              <a:t>11/14/2018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28872" y="6492875"/>
            <a:ext cx="4114800" cy="365125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Review </a:t>
            </a:r>
            <a:r>
              <a:rPr lang="en-US" dirty="0"/>
              <a:t>of </a:t>
            </a:r>
            <a:r>
              <a:rPr lang="en-US" dirty="0" err="1" smtClean="0"/>
              <a:t>Hypoparathyroidism</a:t>
            </a:r>
            <a:r>
              <a:rPr lang="en-US" dirty="0" smtClean="0"/>
              <a:t> :</a:t>
            </a:r>
            <a:r>
              <a:rPr lang="en-US" dirty="0" err="1" smtClean="0"/>
              <a:t>Ejigayehu</a:t>
            </a:r>
            <a:r>
              <a:rPr lang="en-US" dirty="0" smtClean="0"/>
              <a:t> </a:t>
            </a:r>
            <a:r>
              <a:rPr lang="en-US" dirty="0"/>
              <a:t>G. Abate</a:t>
            </a:r>
          </a:p>
          <a:p>
            <a:r>
              <a:rPr lang="en-US" dirty="0"/>
              <a:t>1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B1B10-7C6F-4EC7-9F6D-5396B6BE197C}" type="slidenum">
              <a:rPr lang="en-US" smtClean="0"/>
              <a:t>18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3023" y="-304799"/>
            <a:ext cx="8987585" cy="666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6257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4478" y="3644900"/>
            <a:ext cx="11596547" cy="1853407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26501-0AD4-4C7B-A7CE-68A67C6A1913}" type="datetime1">
              <a:rPr lang="en-US" smtClean="0"/>
              <a:t>11/14/2018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33344" y="6331966"/>
            <a:ext cx="5690616" cy="365125"/>
          </a:xfrm>
        </p:spPr>
        <p:txBody>
          <a:bodyPr/>
          <a:lstStyle/>
          <a:p>
            <a:r>
              <a:rPr lang="en-US" dirty="0"/>
              <a:t>Review of </a:t>
            </a:r>
            <a:r>
              <a:rPr lang="en-US" dirty="0" err="1" smtClean="0"/>
              <a:t>Hypoparathyroidism</a:t>
            </a:r>
            <a:r>
              <a:rPr lang="en-US" dirty="0"/>
              <a:t> </a:t>
            </a:r>
            <a:r>
              <a:rPr lang="en-US" dirty="0" smtClean="0"/>
              <a:t>:</a:t>
            </a:r>
            <a:r>
              <a:rPr lang="en-US" dirty="0" err="1" smtClean="0"/>
              <a:t>Ejigayehu</a:t>
            </a:r>
            <a:r>
              <a:rPr lang="en-US" dirty="0" smtClean="0"/>
              <a:t> G. Abate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B1B10-7C6F-4EC7-9F6D-5396B6BE197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902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8800" b="1" dirty="0" smtClean="0"/>
              <a:t>HYPOCALCEMIC DISORDERS</a:t>
            </a:r>
            <a:endParaRPr lang="en-US" sz="8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25B21-1389-4132-B84D-6593DDBF1C85}" type="datetime1">
              <a:rPr lang="en-US" smtClean="0"/>
              <a:t>11/14/2018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B1B10-7C6F-4EC7-9F6D-5396B6BE197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920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Postsurgical </a:t>
            </a:r>
            <a:r>
              <a:rPr lang="en-US" b="1" dirty="0" err="1" smtClean="0"/>
              <a:t>Hypoparathyroidism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Neck Surgery</a:t>
            </a:r>
          </a:p>
          <a:p>
            <a:pPr lvl="1"/>
            <a:r>
              <a:rPr lang="en-US" b="1" dirty="0" smtClean="0"/>
              <a:t>Thyroidectomy (38%)</a:t>
            </a:r>
          </a:p>
          <a:p>
            <a:pPr lvl="1"/>
            <a:r>
              <a:rPr lang="en-US" b="1" dirty="0" err="1" smtClean="0"/>
              <a:t>Parathyroidectomy</a:t>
            </a:r>
            <a:r>
              <a:rPr lang="en-US" b="1" dirty="0" smtClean="0"/>
              <a:t>(21%)</a:t>
            </a:r>
          </a:p>
          <a:p>
            <a:pPr lvl="1"/>
            <a:r>
              <a:rPr lang="en-US" b="1" dirty="0" smtClean="0"/>
              <a:t>RLND</a:t>
            </a:r>
          </a:p>
          <a:p>
            <a:pPr lvl="1"/>
            <a:r>
              <a:rPr lang="en-US" b="1" dirty="0" smtClean="0"/>
              <a:t>Any Neck surgery(5%)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75% all </a:t>
            </a:r>
            <a:r>
              <a:rPr lang="en-US" b="1" dirty="0" err="1" smtClean="0">
                <a:solidFill>
                  <a:srgbClr val="FF0000"/>
                </a:solidFill>
              </a:rPr>
              <a:t>hypoparas</a:t>
            </a:r>
            <a:endParaRPr lang="en-US" b="1" dirty="0" smtClean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26501-0AD4-4C7B-A7CE-68A67C6A1913}" type="datetime1">
              <a:rPr lang="en-US" smtClean="0"/>
              <a:t>11/14/2018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2064" y="6344158"/>
            <a:ext cx="11826240" cy="365125"/>
          </a:xfrm>
        </p:spPr>
        <p:txBody>
          <a:bodyPr/>
          <a:lstStyle/>
          <a:p>
            <a:r>
              <a:rPr lang="en-US" dirty="0"/>
              <a:t>Powers J, Joy K, </a:t>
            </a:r>
            <a:r>
              <a:rPr lang="en-US" dirty="0" err="1"/>
              <a:t>Ruscio</a:t>
            </a:r>
            <a:r>
              <a:rPr lang="en-US" dirty="0"/>
              <a:t> A, </a:t>
            </a:r>
            <a:r>
              <a:rPr lang="en-US" dirty="0" err="1"/>
              <a:t>Lagast</a:t>
            </a:r>
            <a:r>
              <a:rPr lang="en-US" dirty="0"/>
              <a:t> H. Prevalence and incidence of </a:t>
            </a:r>
            <a:r>
              <a:rPr lang="en-US" dirty="0" err="1"/>
              <a:t>hypoparathyroidism</a:t>
            </a:r>
            <a:r>
              <a:rPr lang="en-US" dirty="0"/>
              <a:t> in the United States using a large claims database. J Bone Miner Res</a:t>
            </a:r>
          </a:p>
          <a:p>
            <a:r>
              <a:rPr lang="en-US" dirty="0"/>
              <a:t>(2013)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B1B10-7C6F-4EC7-9F6D-5396B6BE197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3690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The incidence of postsurgical</a:t>
            </a:r>
            <a:br>
              <a:rPr lang="en-US" b="1" dirty="0"/>
            </a:br>
            <a:r>
              <a:rPr lang="en-US" b="1" dirty="0" err="1"/>
              <a:t>hypoparathyroidism</a:t>
            </a:r>
            <a:r>
              <a:rPr lang="en-US" b="1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</a:t>
            </a:r>
            <a:r>
              <a:rPr lang="en-US" dirty="0" smtClean="0"/>
              <a:t>epends </a:t>
            </a:r>
            <a:r>
              <a:rPr lang="en-US" dirty="0"/>
              <a:t>on </a:t>
            </a:r>
            <a:endParaRPr lang="en-US" dirty="0" smtClean="0"/>
          </a:p>
          <a:p>
            <a:pPr lvl="1"/>
            <a:r>
              <a:rPr lang="en-US" dirty="0" smtClean="0"/>
              <a:t>the center</a:t>
            </a:r>
          </a:p>
          <a:p>
            <a:pPr lvl="1"/>
            <a:r>
              <a:rPr lang="en-US" dirty="0" smtClean="0"/>
              <a:t>type </a:t>
            </a:r>
            <a:r>
              <a:rPr lang="en-US" dirty="0"/>
              <a:t>of </a:t>
            </a:r>
            <a:r>
              <a:rPr lang="en-US" dirty="0" smtClean="0"/>
              <a:t>intervention</a:t>
            </a:r>
          </a:p>
          <a:p>
            <a:pPr lvl="1"/>
            <a:r>
              <a:rPr lang="en-US" dirty="0" smtClean="0"/>
              <a:t>surgical </a:t>
            </a:r>
            <a:r>
              <a:rPr lang="en-US" dirty="0"/>
              <a:t>expertise</a:t>
            </a:r>
            <a:r>
              <a:rPr lang="en-US" dirty="0" smtClean="0"/>
              <a:t>.</a:t>
            </a:r>
          </a:p>
          <a:p>
            <a:r>
              <a:rPr lang="en-US" dirty="0" smtClean="0"/>
              <a:t> </a:t>
            </a:r>
            <a:r>
              <a:rPr lang="en-US" dirty="0"/>
              <a:t>Transient postsurgical </a:t>
            </a:r>
            <a:r>
              <a:rPr lang="en-US" dirty="0" err="1"/>
              <a:t>hypoparathyroidism</a:t>
            </a:r>
            <a:r>
              <a:rPr lang="en-US" dirty="0"/>
              <a:t> </a:t>
            </a:r>
            <a:r>
              <a:rPr lang="en-US" dirty="0" smtClean="0"/>
              <a:t>lasting˂6 </a:t>
            </a:r>
            <a:r>
              <a:rPr lang="en-US" dirty="0"/>
              <a:t>months </a:t>
            </a:r>
            <a:endParaRPr lang="en-US" dirty="0" smtClean="0"/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   25.4 </a:t>
            </a:r>
            <a:r>
              <a:rPr lang="en-US" b="1" dirty="0">
                <a:solidFill>
                  <a:srgbClr val="FF0000"/>
                </a:solidFill>
              </a:rPr>
              <a:t>– 83%</a:t>
            </a:r>
            <a:r>
              <a:rPr lang="en-US" dirty="0"/>
              <a:t> of patients worldwide after neck surgery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 </a:t>
            </a:r>
            <a:r>
              <a:rPr lang="en-US" dirty="0" err="1" smtClean="0"/>
              <a:t>Permenant</a:t>
            </a:r>
            <a:r>
              <a:rPr lang="en-US" dirty="0" smtClean="0"/>
              <a:t> </a:t>
            </a:r>
            <a:r>
              <a:rPr lang="en-US" dirty="0"/>
              <a:t>postsurgical </a:t>
            </a:r>
            <a:r>
              <a:rPr lang="en-US" dirty="0" err="1"/>
              <a:t>hypoparathyroidism</a:t>
            </a:r>
            <a:r>
              <a:rPr lang="en-US" dirty="0"/>
              <a:t>, defined as lasting more than 6 </a:t>
            </a:r>
            <a:r>
              <a:rPr lang="en-US" dirty="0" smtClean="0"/>
              <a:t>months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   </a:t>
            </a:r>
            <a:r>
              <a:rPr lang="en-US" b="1" dirty="0">
                <a:solidFill>
                  <a:srgbClr val="FF0000"/>
                </a:solidFill>
              </a:rPr>
              <a:t>0.12– 4.6% </a:t>
            </a:r>
            <a:r>
              <a:rPr lang="en-US" dirty="0"/>
              <a:t>of cases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26501-0AD4-4C7B-A7CE-68A67C6A1913}" type="datetime1">
              <a:rPr lang="en-US" smtClean="0"/>
              <a:t>11/14/2018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JCEM 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B1B10-7C6F-4EC7-9F6D-5396B6BE197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8445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Risk Factors</a:t>
            </a:r>
            <a:endParaRPr lang="en-US" b="1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5096" y="2491772"/>
            <a:ext cx="4230683" cy="3226276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26501-0AD4-4C7B-A7CE-68A67C6A1913}" type="datetime1">
              <a:rPr lang="en-US" smtClean="0"/>
              <a:t>11/14/2018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Postsurgical </a:t>
            </a:r>
            <a:r>
              <a:rPr lang="en-US" dirty="0" err="1"/>
              <a:t>Hypoparathyroidism</a:t>
            </a:r>
            <a:r>
              <a:rPr lang="en-US" dirty="0"/>
              <a:t>: A Systematic Review</a:t>
            </a:r>
          </a:p>
          <a:p>
            <a:r>
              <a:rPr lang="en-US" dirty="0"/>
              <a:t>KASSIANI KAKAVA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B1B10-7C6F-4EC7-9F6D-5396B6BE197C}" type="slidenum">
              <a:rPr lang="en-US" smtClean="0"/>
              <a:t>22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1969" y="2489454"/>
            <a:ext cx="4529468" cy="3374898"/>
          </a:xfrm>
          <a:prstGeom prst="rect">
            <a:avLst/>
          </a:prstGeom>
        </p:spPr>
      </p:pic>
      <p:sp>
        <p:nvSpPr>
          <p:cNvPr id="3" name="Left Brace 2"/>
          <p:cNvSpPr/>
          <p:nvPr/>
        </p:nvSpPr>
        <p:spPr>
          <a:xfrm>
            <a:off x="512064" y="5157216"/>
            <a:ext cx="182880" cy="463296"/>
          </a:xfrm>
          <a:prstGeom prst="leftBrace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 Brace 8"/>
          <p:cNvSpPr/>
          <p:nvPr/>
        </p:nvSpPr>
        <p:spPr>
          <a:xfrm>
            <a:off x="4742688" y="2645664"/>
            <a:ext cx="97536" cy="1987296"/>
          </a:xfrm>
          <a:prstGeom prst="leftBrac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2023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/>
              <a:t>Risk Factors</a:t>
            </a:r>
            <a:endParaRPr lang="en-US" sz="5400" b="1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51904" y="433544"/>
            <a:ext cx="4864608" cy="6424456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26501-0AD4-4C7B-A7CE-68A67C6A1913}" type="datetime1">
              <a:rPr lang="en-US" smtClean="0"/>
              <a:t>11/14/2018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1000" y="6464300"/>
            <a:ext cx="3990975" cy="180975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B1B10-7C6F-4EC7-9F6D-5396B6BE197C}" type="slidenum">
              <a:rPr lang="en-US" smtClean="0"/>
              <a:t>23</a:t>
            </a:fld>
            <a:endParaRPr lang="en-US"/>
          </a:p>
        </p:txBody>
      </p:sp>
      <p:sp>
        <p:nvSpPr>
          <p:cNvPr id="8" name="Right Arrow 7"/>
          <p:cNvSpPr/>
          <p:nvPr/>
        </p:nvSpPr>
        <p:spPr>
          <a:xfrm rot="20721763">
            <a:off x="3438144" y="3621024"/>
            <a:ext cx="5779008" cy="256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02795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Morbidity </a:t>
            </a:r>
            <a:endParaRPr lang="en-US" b="1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3498" y="2194560"/>
            <a:ext cx="10802182" cy="4076294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26501-0AD4-4C7B-A7CE-68A67C6A1913}" type="datetime1">
              <a:rPr lang="en-US" smtClean="0"/>
              <a:t>11/14/2018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B1B10-7C6F-4EC7-9F6D-5396B6BE197C}" type="slidenum">
              <a:rPr lang="en-US" smtClean="0"/>
              <a:t>24</a:t>
            </a:fld>
            <a:endParaRPr lang="en-US"/>
          </a:p>
        </p:txBody>
      </p:sp>
      <p:sp>
        <p:nvSpPr>
          <p:cNvPr id="8" name="Down Arrow 7"/>
          <p:cNvSpPr/>
          <p:nvPr/>
        </p:nvSpPr>
        <p:spPr>
          <a:xfrm rot="19319019">
            <a:off x="143998" y="2328673"/>
            <a:ext cx="341376" cy="58521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 rot="18823914">
            <a:off x="166062" y="4266417"/>
            <a:ext cx="188962" cy="8778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wn Arrow 11"/>
          <p:cNvSpPr/>
          <p:nvPr/>
        </p:nvSpPr>
        <p:spPr>
          <a:xfrm rot="19319019">
            <a:off x="153172" y="5071822"/>
            <a:ext cx="180059" cy="83657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5359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13800" b="1" dirty="0" smtClean="0"/>
              <a:t>     </a:t>
            </a:r>
            <a:r>
              <a:rPr lang="en-US" sz="13800" b="1" dirty="0" err="1" smtClean="0"/>
              <a:t>QoL</a:t>
            </a:r>
            <a:endParaRPr lang="en-US" sz="13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84960"/>
            <a:ext cx="9980613" cy="371551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48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48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4800" b="1" dirty="0" smtClean="0">
                <a:solidFill>
                  <a:srgbClr val="FF0000"/>
                </a:solidFill>
              </a:rPr>
              <a:t>I am not the person I was before </a:t>
            </a:r>
          </a:p>
          <a:p>
            <a:endParaRPr lang="en-US" sz="54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26501-0AD4-4C7B-A7CE-68A67C6A1913}" type="datetime1">
              <a:rPr lang="en-US" smtClean="0"/>
              <a:t>11/14/2018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B1B10-7C6F-4EC7-9F6D-5396B6BE197C}" type="slidenum">
              <a:rPr lang="en-US" smtClean="0"/>
              <a:t>25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9328" y="1758547"/>
            <a:ext cx="3718560" cy="4404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9160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/>
              <a:t>Goals of Treatment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Resolve  S/S </a:t>
            </a:r>
            <a:r>
              <a:rPr lang="en-US" b="1" dirty="0" err="1" smtClean="0"/>
              <a:t>Hypocalcemia</a:t>
            </a:r>
            <a:r>
              <a:rPr lang="en-US" b="1" dirty="0" smtClean="0"/>
              <a:t> </a:t>
            </a:r>
          </a:p>
          <a:p>
            <a:r>
              <a:rPr lang="en-US" b="1" dirty="0" smtClean="0"/>
              <a:t>Maintain </a:t>
            </a:r>
            <a:r>
              <a:rPr lang="en-US" b="1" dirty="0" err="1" smtClean="0"/>
              <a:t>sCa</a:t>
            </a:r>
            <a:r>
              <a:rPr lang="en-US" b="1" dirty="0" smtClean="0"/>
              <a:t> at 8-9mg/dl</a:t>
            </a:r>
          </a:p>
          <a:p>
            <a:r>
              <a:rPr lang="en-US" b="1" dirty="0" smtClean="0"/>
              <a:t>U/</a:t>
            </a:r>
            <a:r>
              <a:rPr lang="en-US" b="1" dirty="0" err="1" smtClean="0"/>
              <a:t>Ca</a:t>
            </a:r>
            <a:r>
              <a:rPr lang="en-US" b="1" dirty="0" smtClean="0"/>
              <a:t> normal</a:t>
            </a:r>
          </a:p>
          <a:p>
            <a:r>
              <a:rPr lang="en-US" b="1" dirty="0" smtClean="0"/>
              <a:t>Phosphate in Normal range</a:t>
            </a:r>
          </a:p>
          <a:p>
            <a:r>
              <a:rPr lang="en-US" b="1" dirty="0" smtClean="0"/>
              <a:t>P*</a:t>
            </a:r>
            <a:r>
              <a:rPr lang="en-US" b="1" dirty="0" err="1" smtClean="0"/>
              <a:t>Ca</a:t>
            </a:r>
            <a:r>
              <a:rPr lang="en-US" b="1" dirty="0" smtClean="0"/>
              <a:t> not more than 55</a:t>
            </a:r>
          </a:p>
          <a:p>
            <a:r>
              <a:rPr lang="en-US" b="1" dirty="0" smtClean="0"/>
              <a:t>Consider and avoid complications of treatment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26501-0AD4-4C7B-A7CE-68A67C6A1913}" type="datetime1">
              <a:rPr lang="en-US" smtClean="0"/>
              <a:t>11/14/2018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B1B10-7C6F-4EC7-9F6D-5396B6BE197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5989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Treatment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26501-0AD4-4C7B-A7CE-68A67C6A1913}" type="datetime1">
              <a:rPr lang="en-US" smtClean="0"/>
              <a:t>11/14/2018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B1B10-7C6F-4EC7-9F6D-5396B6BE197C}" type="slidenum">
              <a:rPr lang="en-US" smtClean="0"/>
              <a:t>27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0896" y="821745"/>
            <a:ext cx="7275385" cy="5130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6652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/>
              <a:t>Emerging Treatments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PTH(1-34)</a:t>
            </a:r>
          </a:p>
          <a:p>
            <a:r>
              <a:rPr lang="en-US" dirty="0" smtClean="0"/>
              <a:t>PTH(1-84)</a:t>
            </a:r>
          </a:p>
          <a:p>
            <a:r>
              <a:rPr lang="en-US" dirty="0" smtClean="0"/>
              <a:t>Not routinely recommended</a:t>
            </a:r>
          </a:p>
          <a:p>
            <a:r>
              <a:rPr lang="en-US" dirty="0" smtClean="0"/>
              <a:t>Only in those who cannot be controlled with conventional </a:t>
            </a:r>
            <a:r>
              <a:rPr lang="en-US" dirty="0" err="1" smtClean="0"/>
              <a:t>treatmen</a:t>
            </a:r>
            <a:endParaRPr lang="en-US" dirty="0" smtClean="0"/>
          </a:p>
          <a:p>
            <a:r>
              <a:rPr lang="en-US" b="1" dirty="0" smtClean="0">
                <a:solidFill>
                  <a:srgbClr val="FF0000"/>
                </a:solidFill>
              </a:rPr>
              <a:t>Replace 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24w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134pt</a:t>
            </a:r>
          </a:p>
          <a:p>
            <a:pPr lvl="1"/>
            <a:r>
              <a:rPr lang="en-US" dirty="0" err="1" smtClean="0">
                <a:solidFill>
                  <a:srgbClr val="FF0000"/>
                </a:solidFill>
              </a:rPr>
              <a:t>rhPTH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vs</a:t>
            </a:r>
            <a:r>
              <a:rPr lang="en-US" dirty="0" smtClean="0">
                <a:solidFill>
                  <a:srgbClr val="FF0000"/>
                </a:solidFill>
              </a:rPr>
              <a:t> Placebo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26501-0AD4-4C7B-A7CE-68A67C6A1913}" type="datetime1">
              <a:rPr lang="en-US" smtClean="0"/>
              <a:t>11/14/2018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173470"/>
            <a:ext cx="11460480" cy="365125"/>
          </a:xfrm>
        </p:spPr>
        <p:txBody>
          <a:bodyPr/>
          <a:lstStyle/>
          <a:p>
            <a:r>
              <a:rPr lang="en-US" dirty="0" err="1"/>
              <a:t>Mannstadt</a:t>
            </a:r>
            <a:r>
              <a:rPr lang="en-US" dirty="0"/>
              <a:t> M, </a:t>
            </a:r>
            <a:r>
              <a:rPr lang="en-US" dirty="0" smtClean="0"/>
              <a:t> et </a:t>
            </a:r>
            <a:r>
              <a:rPr lang="en-US" dirty="0"/>
              <a:t>al. Efficacy and safety of recombinant human parathyroid hormone (1-84) </a:t>
            </a:r>
            <a:r>
              <a:rPr lang="en-US" dirty="0" smtClean="0"/>
              <a:t>in </a:t>
            </a:r>
            <a:r>
              <a:rPr lang="en-US" dirty="0" err="1"/>
              <a:t>hypoparathyroidism</a:t>
            </a:r>
            <a:r>
              <a:rPr lang="en-US" dirty="0"/>
              <a:t> (</a:t>
            </a:r>
            <a:r>
              <a:rPr lang="en-US" b="1" dirty="0">
                <a:solidFill>
                  <a:srgbClr val="FF0000"/>
                </a:solidFill>
              </a:rPr>
              <a:t>REPLACE</a:t>
            </a:r>
            <a:r>
              <a:rPr lang="en-US" dirty="0"/>
              <a:t>): a double-blind, placebo-controlled, </a:t>
            </a:r>
          </a:p>
          <a:p>
            <a:r>
              <a:rPr lang="en-US" dirty="0" err="1"/>
              <a:t>randomised</a:t>
            </a:r>
            <a:r>
              <a:rPr lang="en-US" dirty="0"/>
              <a:t>, phase 3 study. Lancet Diabetes </a:t>
            </a:r>
            <a:r>
              <a:rPr lang="en-US" dirty="0" err="1"/>
              <a:t>Endocrinol</a:t>
            </a:r>
            <a:r>
              <a:rPr lang="en-US" dirty="0"/>
              <a:t>(2013) </a:t>
            </a:r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B1B10-7C6F-4EC7-9F6D-5396B6BE197C}" type="slidenum">
              <a:rPr lang="en-US" smtClean="0"/>
              <a:t>28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985260" y="4576064"/>
            <a:ext cx="796000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53% able to reduce </a:t>
            </a:r>
            <a:r>
              <a:rPr lang="en-US" sz="3200" b="1" dirty="0" err="1" smtClean="0"/>
              <a:t>Ca</a:t>
            </a:r>
            <a:r>
              <a:rPr lang="en-US" sz="3200" b="1" dirty="0" smtClean="0"/>
              <a:t> .</a:t>
            </a:r>
            <a:r>
              <a:rPr lang="en-US" sz="3200" b="1" dirty="0" err="1" smtClean="0"/>
              <a:t>VitD</a:t>
            </a:r>
            <a:r>
              <a:rPr lang="en-US" sz="3200" b="1" dirty="0" smtClean="0"/>
              <a:t> by more than50%</a:t>
            </a:r>
          </a:p>
          <a:p>
            <a:r>
              <a:rPr lang="en-US" sz="3200" b="1" dirty="0" smtClean="0"/>
              <a:t>43% completely stopped </a:t>
            </a:r>
            <a:r>
              <a:rPr lang="en-US" sz="3200" b="1" dirty="0" err="1" smtClean="0"/>
              <a:t>VitD</a:t>
            </a:r>
            <a:r>
              <a:rPr lang="en-US" sz="3200" b="1" dirty="0"/>
              <a:t> </a:t>
            </a:r>
            <a:r>
              <a:rPr lang="en-US" sz="3200" b="1" dirty="0" smtClean="0"/>
              <a:t>and reduce </a:t>
            </a:r>
            <a:r>
              <a:rPr lang="en-US" sz="3200" b="1" dirty="0" err="1" smtClean="0"/>
              <a:t>Ca</a:t>
            </a:r>
            <a:endParaRPr lang="en-US" sz="3200" b="1" dirty="0" smtClean="0"/>
          </a:p>
        </p:txBody>
      </p:sp>
    </p:spTree>
    <p:extLst>
      <p:ext uri="{BB962C8B-B14F-4D97-AF65-F5344CB8AC3E}">
        <p14:creationId xmlns:p14="http://schemas.microsoft.com/office/powerpoint/2010/main" val="17318339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26501-0AD4-4C7B-A7CE-68A67C6A1913}" type="datetime1">
              <a:rPr lang="en-US" smtClean="0"/>
              <a:t>11/14/2018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82240" y="6356350"/>
            <a:ext cx="7449312" cy="365125"/>
          </a:xfrm>
        </p:spPr>
        <p:txBody>
          <a:bodyPr/>
          <a:lstStyle/>
          <a:p>
            <a:r>
              <a:rPr lang="en-US" dirty="0" smtClean="0"/>
              <a:t>JCEM2016 Management </a:t>
            </a:r>
            <a:r>
              <a:rPr lang="en-US" dirty="0"/>
              <a:t>of </a:t>
            </a:r>
            <a:r>
              <a:rPr lang="en-US" dirty="0" err="1"/>
              <a:t>Hypoparathyroidism</a:t>
            </a:r>
            <a:r>
              <a:rPr lang="en-US" dirty="0"/>
              <a:t>: </a:t>
            </a:r>
            <a:r>
              <a:rPr lang="en-US" dirty="0" err="1" smtClean="0"/>
              <a:t>SummaryStatement</a:t>
            </a:r>
            <a:r>
              <a:rPr lang="en-US" dirty="0" smtClean="0"/>
              <a:t> </a:t>
            </a:r>
            <a:r>
              <a:rPr lang="en-US" dirty="0"/>
              <a:t>and </a:t>
            </a:r>
            <a:r>
              <a:rPr lang="en-US" dirty="0" err="1" smtClean="0"/>
              <a:t>GuidelinesMaria</a:t>
            </a:r>
            <a:r>
              <a:rPr lang="en-US" dirty="0" smtClean="0"/>
              <a:t> </a:t>
            </a:r>
            <a:r>
              <a:rPr lang="en-US" dirty="0"/>
              <a:t>Luisa Brandi,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B1B10-7C6F-4EC7-9F6D-5396B6BE197C}" type="slidenum">
              <a:rPr lang="en-US" smtClean="0"/>
              <a:t>29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6752" y="432613"/>
            <a:ext cx="7534656" cy="580491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340864" y="536448"/>
            <a:ext cx="1243584" cy="3413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8655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Calcium in the Body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/>
              <a:t>99% in Bone</a:t>
            </a:r>
          </a:p>
          <a:p>
            <a:r>
              <a:rPr lang="en-US" sz="2400" b="1" dirty="0" smtClean="0"/>
              <a:t>1% Exchangeable</a:t>
            </a:r>
          </a:p>
          <a:p>
            <a:r>
              <a:rPr lang="en-US" sz="2400" b="1" dirty="0" smtClean="0"/>
              <a:t>50% Bound</a:t>
            </a:r>
          </a:p>
          <a:p>
            <a:r>
              <a:rPr lang="en-US" sz="2400" b="1" dirty="0" smtClean="0"/>
              <a:t>50% Ionized</a:t>
            </a:r>
          </a:p>
          <a:p>
            <a:r>
              <a:rPr lang="en-US" sz="2400" b="1" dirty="0" smtClean="0"/>
              <a:t>Strong Extra- to Intracellular </a:t>
            </a:r>
            <a:r>
              <a:rPr lang="en-US" sz="2400" b="1" dirty="0" err="1" smtClean="0"/>
              <a:t>Gradiant</a:t>
            </a:r>
            <a:r>
              <a:rPr lang="en-US" sz="2400" b="1" dirty="0" smtClean="0"/>
              <a:t> (10,000:1)</a:t>
            </a:r>
          </a:p>
          <a:p>
            <a:r>
              <a:rPr lang="en-US" sz="2400" b="1" dirty="0" smtClean="0"/>
              <a:t>Calcium Channels </a:t>
            </a:r>
          </a:p>
          <a:p>
            <a:r>
              <a:rPr lang="en-US" sz="2400" b="1" dirty="0" smtClean="0"/>
              <a:t>Intracellular portion 99% Bound</a:t>
            </a:r>
          </a:p>
          <a:p>
            <a:endParaRPr lang="en-US" sz="2400" b="1" dirty="0" smtClean="0"/>
          </a:p>
          <a:p>
            <a:endParaRPr lang="en-US" sz="2400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8A964-21A2-4411-989C-4A9355579F92}" type="datetime1">
              <a:rPr lang="en-US" smtClean="0"/>
              <a:t>11/14/2018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williams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B1B10-7C6F-4EC7-9F6D-5396B6BE197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0676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/>
              <a:t>Complications of Treatment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 smtClean="0"/>
              <a:t>Undertreatment</a:t>
            </a:r>
            <a:endParaRPr lang="en-US" b="1" dirty="0" smtClean="0"/>
          </a:p>
          <a:p>
            <a:r>
              <a:rPr lang="en-US" b="1" dirty="0" smtClean="0"/>
              <a:t>Overtreatment</a:t>
            </a:r>
          </a:p>
          <a:p>
            <a:pPr lvl="1"/>
            <a:r>
              <a:rPr lang="en-US" b="1" dirty="0" err="1" smtClean="0"/>
              <a:t>Hyperphosphatemia</a:t>
            </a:r>
            <a:endParaRPr lang="en-US" b="1" dirty="0" smtClean="0"/>
          </a:p>
          <a:p>
            <a:pPr lvl="1"/>
            <a:r>
              <a:rPr lang="en-US" b="1" dirty="0" err="1" smtClean="0"/>
              <a:t>Hypercaciuria</a:t>
            </a:r>
            <a:endParaRPr lang="en-US" b="1" dirty="0" smtClean="0"/>
          </a:p>
          <a:p>
            <a:pPr lvl="1"/>
            <a:r>
              <a:rPr lang="en-US" b="1" dirty="0" err="1" smtClean="0"/>
              <a:t>Nephrocalcinosis</a:t>
            </a:r>
            <a:endParaRPr lang="en-US" b="1" dirty="0" smtClean="0"/>
          </a:p>
          <a:p>
            <a:pPr lvl="1"/>
            <a:r>
              <a:rPr lang="en-US" b="1" dirty="0" smtClean="0"/>
              <a:t>Nephrolithiasis</a:t>
            </a:r>
          </a:p>
          <a:p>
            <a:pPr lvl="1"/>
            <a:r>
              <a:rPr lang="en-US" b="1" dirty="0" smtClean="0"/>
              <a:t>Renal failure</a:t>
            </a:r>
          </a:p>
          <a:p>
            <a:pPr lvl="1"/>
            <a:endParaRPr lang="en-US" b="1" dirty="0"/>
          </a:p>
          <a:p>
            <a:pPr marL="457200" lvl="1" indent="0">
              <a:buNone/>
            </a:pPr>
            <a:r>
              <a:rPr lang="en-US" sz="4400" b="1" dirty="0" smtClean="0"/>
              <a:t>Patients are often not satisfied</a:t>
            </a:r>
            <a:endParaRPr lang="en-US" sz="4400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26501-0AD4-4C7B-A7CE-68A67C6A1913}" type="datetime1">
              <a:rPr lang="en-US" smtClean="0"/>
              <a:t>11/14/2018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B1B10-7C6F-4EC7-9F6D-5396B6BE197C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8044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26501-0AD4-4C7B-A7CE-68A67C6A1913}" type="datetime1">
              <a:rPr lang="en-US" smtClean="0"/>
              <a:t>11/14/2018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87296" y="6356350"/>
            <a:ext cx="7498080" cy="365125"/>
          </a:xfrm>
        </p:spPr>
        <p:txBody>
          <a:bodyPr/>
          <a:lstStyle/>
          <a:p>
            <a:r>
              <a:rPr lang="en-US" dirty="0"/>
              <a:t>JCEM2016 Management of </a:t>
            </a:r>
            <a:r>
              <a:rPr lang="en-US" dirty="0" err="1"/>
              <a:t>Hypoparathyroidism</a:t>
            </a:r>
            <a:r>
              <a:rPr lang="en-US" dirty="0"/>
              <a:t>: </a:t>
            </a:r>
            <a:r>
              <a:rPr lang="en-US" dirty="0" err="1"/>
              <a:t>SummaryStatement</a:t>
            </a:r>
            <a:r>
              <a:rPr lang="en-US" dirty="0"/>
              <a:t> and </a:t>
            </a:r>
            <a:r>
              <a:rPr lang="en-US" dirty="0" err="1"/>
              <a:t>GuidelinesMaria</a:t>
            </a:r>
            <a:r>
              <a:rPr lang="en-US" dirty="0"/>
              <a:t> Luisa Brandi,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B1B10-7C6F-4EC7-9F6D-5396B6BE197C}" type="slidenum">
              <a:rPr lang="en-US" smtClean="0"/>
              <a:t>31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735" y="609600"/>
            <a:ext cx="9450153" cy="531571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121664" y="719328"/>
            <a:ext cx="1597152" cy="3901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5011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/>
              <a:t>Summery  and Key messages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Treaetment</a:t>
            </a:r>
            <a:r>
              <a:rPr lang="en-US" dirty="0" smtClean="0"/>
              <a:t> of </a:t>
            </a:r>
            <a:r>
              <a:rPr lang="en-US" b="1" dirty="0" smtClean="0">
                <a:solidFill>
                  <a:srgbClr val="FF0000"/>
                </a:solidFill>
              </a:rPr>
              <a:t>Acute /Severe</a:t>
            </a:r>
            <a:r>
              <a:rPr lang="en-US" b="1" dirty="0" smtClean="0"/>
              <a:t> </a:t>
            </a:r>
            <a:r>
              <a:rPr lang="en-US" dirty="0" err="1" smtClean="0"/>
              <a:t>hypocalcemia</a:t>
            </a:r>
            <a:r>
              <a:rPr lang="en-US" dirty="0" smtClean="0"/>
              <a:t> is an </a:t>
            </a:r>
            <a:r>
              <a:rPr lang="en-US" b="1" dirty="0" smtClean="0">
                <a:solidFill>
                  <a:srgbClr val="FF0000"/>
                </a:solidFill>
              </a:rPr>
              <a:t>Emergency.</a:t>
            </a:r>
          </a:p>
          <a:p>
            <a:r>
              <a:rPr lang="en-US" b="1" dirty="0" smtClean="0">
                <a:solidFill>
                  <a:srgbClr val="0070C0"/>
                </a:solidFill>
              </a:rPr>
              <a:t>Postsurgical </a:t>
            </a:r>
            <a:r>
              <a:rPr lang="en-US" b="1" dirty="0" err="1" smtClean="0">
                <a:solidFill>
                  <a:srgbClr val="0070C0"/>
                </a:solidFill>
              </a:rPr>
              <a:t>HypoPT</a:t>
            </a:r>
            <a:r>
              <a:rPr lang="en-US" b="1" dirty="0" smtClean="0">
                <a:solidFill>
                  <a:srgbClr val="0070C0"/>
                </a:solidFill>
              </a:rPr>
              <a:t> is the most common form of </a:t>
            </a:r>
            <a:r>
              <a:rPr lang="en-US" b="1" dirty="0" err="1" smtClean="0">
                <a:solidFill>
                  <a:srgbClr val="0070C0"/>
                </a:solidFill>
              </a:rPr>
              <a:t>HypoPT</a:t>
            </a:r>
            <a:r>
              <a:rPr lang="en-US" b="1" dirty="0" smtClean="0">
                <a:solidFill>
                  <a:srgbClr val="0070C0"/>
                </a:solidFill>
              </a:rPr>
              <a:t>.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Training</a:t>
            </a:r>
            <a:r>
              <a:rPr lang="en-US" b="1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dedicated</a:t>
            </a:r>
            <a:r>
              <a:rPr lang="en-US" b="1" dirty="0" smtClean="0"/>
              <a:t> thyroid surgeons is of utmost importance.</a:t>
            </a:r>
          </a:p>
          <a:p>
            <a:r>
              <a:rPr lang="en-US" b="1" dirty="0" smtClean="0">
                <a:solidFill>
                  <a:srgbClr val="0070C0"/>
                </a:solidFill>
              </a:rPr>
              <a:t>Careful selection of </a:t>
            </a:r>
            <a:r>
              <a:rPr lang="en-US" b="1" dirty="0" err="1" smtClean="0">
                <a:solidFill>
                  <a:srgbClr val="FF0000"/>
                </a:solidFill>
              </a:rPr>
              <a:t>Pt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0070C0"/>
                </a:solidFill>
              </a:rPr>
              <a:t>and the Best </a:t>
            </a:r>
            <a:r>
              <a:rPr lang="en-US" b="1" dirty="0" smtClean="0">
                <a:solidFill>
                  <a:srgbClr val="FF0000"/>
                </a:solidFill>
              </a:rPr>
              <a:t>surgical level.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Preoperative provisions </a:t>
            </a:r>
            <a:r>
              <a:rPr lang="en-US" b="1" dirty="0" smtClean="0"/>
              <a:t>are important.</a:t>
            </a:r>
          </a:p>
          <a:p>
            <a:r>
              <a:rPr lang="en-US" b="1" dirty="0" smtClean="0"/>
              <a:t>Intra/Postoperative </a:t>
            </a:r>
            <a:r>
              <a:rPr lang="en-US" b="1" dirty="0" err="1" smtClean="0"/>
              <a:t>PTH,Ca,P</a:t>
            </a:r>
            <a:r>
              <a:rPr lang="en-US" b="1" dirty="0" smtClean="0"/>
              <a:t> levels are valuable </a:t>
            </a:r>
            <a:r>
              <a:rPr lang="en-US" b="1" dirty="0" smtClean="0">
                <a:solidFill>
                  <a:srgbClr val="FF0000"/>
                </a:solidFill>
              </a:rPr>
              <a:t>predictive </a:t>
            </a:r>
            <a:r>
              <a:rPr lang="en-US" b="1" dirty="0" smtClean="0"/>
              <a:t>factors.</a:t>
            </a:r>
          </a:p>
          <a:p>
            <a:r>
              <a:rPr lang="en-US" b="1" dirty="0" smtClean="0"/>
              <a:t>Meticulous attention to </a:t>
            </a:r>
            <a:r>
              <a:rPr lang="en-US" b="1" dirty="0" smtClean="0">
                <a:solidFill>
                  <a:srgbClr val="FF0000"/>
                </a:solidFill>
              </a:rPr>
              <a:t>morbidities</a:t>
            </a:r>
            <a:r>
              <a:rPr lang="en-US" b="1" dirty="0" smtClean="0"/>
              <a:t> of </a:t>
            </a:r>
            <a:r>
              <a:rPr lang="en-US" b="1" dirty="0" err="1" smtClean="0"/>
              <a:t>HypoPT</a:t>
            </a:r>
            <a:r>
              <a:rPr lang="en-US" b="1" dirty="0" smtClean="0"/>
              <a:t>.</a:t>
            </a:r>
          </a:p>
          <a:p>
            <a:r>
              <a:rPr lang="en-US" b="1" dirty="0" smtClean="0"/>
              <a:t>Close attention to the </a:t>
            </a:r>
            <a:r>
              <a:rPr lang="en-US" b="1" dirty="0" smtClean="0">
                <a:solidFill>
                  <a:srgbClr val="0070C0"/>
                </a:solidFill>
              </a:rPr>
              <a:t>complications of Treatment</a:t>
            </a:r>
          </a:p>
          <a:p>
            <a:r>
              <a:rPr lang="en-US" b="1" dirty="0" smtClean="0"/>
              <a:t>All medical activities should be  </a:t>
            </a:r>
            <a:r>
              <a:rPr lang="en-US" b="1" dirty="0" smtClean="0">
                <a:solidFill>
                  <a:srgbClr val="FF0000"/>
                </a:solidFill>
              </a:rPr>
              <a:t>Patient Oriented</a:t>
            </a:r>
          </a:p>
          <a:p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26501-0AD4-4C7B-A7CE-68A67C6A1913}" type="datetime1">
              <a:rPr lang="en-US" smtClean="0"/>
              <a:t>11/14/2018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B1B10-7C6F-4EC7-9F6D-5396B6BE197C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367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26501-0AD4-4C7B-A7CE-68A67C6A1913}" type="datetime1">
              <a:rPr lang="en-US" smtClean="0"/>
              <a:t>11/14/2018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B1B10-7C6F-4EC7-9F6D-5396B6BE197C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4128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0DC84-82B2-4BE6-8AE6-87ABA75900BE}" type="datetime1">
              <a:rPr lang="en-US" smtClean="0"/>
              <a:t>11/14/2018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williams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B1B10-7C6F-4EC7-9F6D-5396B6BE197C}" type="slidenum">
              <a:rPr lang="en-US" smtClean="0"/>
              <a:t>4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1304" y="1438656"/>
            <a:ext cx="7224592" cy="4760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3495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/>
              <a:t>Calcium Regulators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PTH</a:t>
            </a:r>
            <a:endParaRPr lang="en-US" b="1" dirty="0" smtClean="0">
              <a:solidFill>
                <a:srgbClr val="FF0000"/>
              </a:solidFill>
            </a:endParaRPr>
          </a:p>
          <a:p>
            <a:endParaRPr lang="en-US" b="1" dirty="0" smtClean="0"/>
          </a:p>
          <a:p>
            <a:r>
              <a:rPr lang="en-US" b="1" dirty="0" smtClean="0"/>
              <a:t>1,25(OH)2 VitD3</a:t>
            </a:r>
          </a:p>
          <a:p>
            <a:endParaRPr lang="en-US" b="1" dirty="0" smtClean="0"/>
          </a:p>
          <a:p>
            <a:r>
              <a:rPr lang="en-US" b="1" dirty="0" smtClean="0"/>
              <a:t>Calcium</a:t>
            </a:r>
          </a:p>
          <a:p>
            <a:pPr marL="0" indent="0">
              <a:buNone/>
            </a:pPr>
            <a:endParaRPr lang="en-US" b="1" dirty="0" smtClean="0"/>
          </a:p>
          <a:p>
            <a:r>
              <a:rPr lang="en-US" b="1" dirty="0" smtClean="0"/>
              <a:t>P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141BC-5B41-4715-B7D0-89219EB65BA5}" type="datetime1">
              <a:rPr lang="en-US" smtClean="0"/>
              <a:t>11/14/2018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B1B10-7C6F-4EC7-9F6D-5396B6BE197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9223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dirty="0" smtClean="0"/>
              <a:t>PTH</a:t>
            </a:r>
            <a:endParaRPr lang="en-US" b="1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66412" y="1861978"/>
            <a:ext cx="5882259" cy="3990477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0576E-4D98-4A70-95CA-24CEB4C0BB20}" type="datetime1">
              <a:rPr lang="en-US" smtClean="0"/>
              <a:t>11/14/2018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williams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B1B10-7C6F-4EC7-9F6D-5396B6BE197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9610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PTH Actions </a:t>
            </a:r>
            <a:r>
              <a:rPr lang="en-US" b="1" dirty="0" smtClean="0"/>
              <a:t>on Calcium Homeostasis</a:t>
            </a:r>
            <a:endParaRPr lang="en-US" b="1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52887" y="2372519"/>
            <a:ext cx="4086225" cy="325755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17558-511F-4B49-B5CF-A83CDCB73898}" type="datetime1">
              <a:rPr lang="en-US" smtClean="0"/>
              <a:t>11/14/2018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B1B10-7C6F-4EC7-9F6D-5396B6BE197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3701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/>
              <a:t>PTH – </a:t>
            </a:r>
            <a:r>
              <a:rPr lang="en-US" sz="5400" b="1" dirty="0" err="1" smtClean="0"/>
              <a:t>Ca</a:t>
            </a:r>
            <a:r>
              <a:rPr lang="en-US" sz="5400" b="1" dirty="0" smtClean="0"/>
              <a:t> Curve</a:t>
            </a:r>
            <a:endParaRPr lang="en-US" sz="5400" b="1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53851" y="1633728"/>
            <a:ext cx="5502469" cy="4777681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D6043-8E1D-41E4-BB8A-D55022D93AE7}" type="datetime1">
              <a:rPr lang="en-US" smtClean="0"/>
              <a:t>11/14/2018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williams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B1B10-7C6F-4EC7-9F6D-5396B6BE197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7969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dirty="0" err="1" smtClean="0">
                <a:solidFill>
                  <a:srgbClr val="0070C0"/>
                </a:solidFill>
              </a:rPr>
              <a:t>Hypocalcemia</a:t>
            </a:r>
            <a:r>
              <a:rPr lang="en-US" sz="5400" b="1" dirty="0" smtClean="0">
                <a:solidFill>
                  <a:srgbClr val="0070C0"/>
                </a:solidFill>
              </a:rPr>
              <a:t> 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Acute or Chronic reduction of </a:t>
            </a:r>
            <a:r>
              <a:rPr lang="en-US" b="1" dirty="0" smtClean="0">
                <a:solidFill>
                  <a:srgbClr val="FF0000"/>
                </a:solidFill>
              </a:rPr>
              <a:t>IONIZED </a:t>
            </a:r>
            <a:r>
              <a:rPr lang="en-US" b="1" dirty="0" err="1" smtClean="0">
                <a:solidFill>
                  <a:srgbClr val="FF0000"/>
                </a:solidFill>
              </a:rPr>
              <a:t>Ca</a:t>
            </a:r>
            <a:r>
              <a:rPr lang="en-US" dirty="0" smtClean="0"/>
              <a:t> below normal physiologic range</a:t>
            </a:r>
          </a:p>
          <a:p>
            <a:r>
              <a:rPr lang="en-US" sz="3600" b="1" dirty="0" smtClean="0"/>
              <a:t>8.5 – 10.5 mg/dl Total ca.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sz="3600" b="1" dirty="0" smtClean="0"/>
              <a:t>Ionized </a:t>
            </a:r>
            <a:r>
              <a:rPr lang="en-US" sz="3600" b="1" dirty="0" err="1" smtClean="0"/>
              <a:t>Ca</a:t>
            </a:r>
            <a:r>
              <a:rPr lang="en-US" sz="3600" b="1" dirty="0" smtClean="0"/>
              <a:t> below 1.2mM/l</a:t>
            </a:r>
          </a:p>
          <a:p>
            <a:endParaRPr lang="en-US" sz="2000" b="1" dirty="0" smtClean="0"/>
          </a:p>
          <a:p>
            <a:r>
              <a:rPr lang="en-US" sz="2000" b="1" dirty="0" smtClean="0">
                <a:solidFill>
                  <a:srgbClr val="FF0000"/>
                </a:solidFill>
              </a:rPr>
              <a:t>Total </a:t>
            </a:r>
            <a:r>
              <a:rPr lang="en-US" sz="2000" b="1" dirty="0" err="1" smtClean="0">
                <a:solidFill>
                  <a:srgbClr val="FF0000"/>
                </a:solidFill>
              </a:rPr>
              <a:t>Ca</a:t>
            </a:r>
            <a:r>
              <a:rPr lang="en-US" sz="2000" b="1" dirty="0" smtClean="0">
                <a:solidFill>
                  <a:srgbClr val="FF0000"/>
                </a:solidFill>
              </a:rPr>
              <a:t>  influenced by </a:t>
            </a:r>
            <a:r>
              <a:rPr lang="en-US" sz="2000" b="1" dirty="0" err="1" smtClean="0">
                <a:solidFill>
                  <a:srgbClr val="FF0000"/>
                </a:solidFill>
              </a:rPr>
              <a:t>albumin,PH,FFA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level,lipid</a:t>
            </a:r>
            <a:r>
              <a:rPr lang="en-US" sz="2000" b="1" dirty="0" smtClean="0">
                <a:solidFill>
                  <a:srgbClr val="FF0000"/>
                </a:solidFill>
              </a:rPr>
              <a:t> infusions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26501-0AD4-4C7B-A7CE-68A67C6A1913}" type="datetime1">
              <a:rPr lang="en-US" smtClean="0"/>
              <a:t>11/14/2018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B1B10-7C6F-4EC7-9F6D-5396B6BE197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8863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3059</TotalTime>
  <Words>593</Words>
  <Application>Microsoft Office PowerPoint</Application>
  <PresentationFormat>Widescreen</PresentationFormat>
  <Paragraphs>206</Paragraphs>
  <Slides>33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7" baseType="lpstr">
      <vt:lpstr>Arial</vt:lpstr>
      <vt:lpstr>Calibri</vt:lpstr>
      <vt:lpstr>Calibri Light</vt:lpstr>
      <vt:lpstr>Office Theme</vt:lpstr>
      <vt:lpstr>PowerPoint Presentation</vt:lpstr>
      <vt:lpstr>HYPOCALCEMIC DISORDERS</vt:lpstr>
      <vt:lpstr>Calcium in the Body</vt:lpstr>
      <vt:lpstr>PowerPoint Presentation</vt:lpstr>
      <vt:lpstr>Calcium Regulators</vt:lpstr>
      <vt:lpstr>PTH</vt:lpstr>
      <vt:lpstr>PTH Actions on Calcium Homeostasis</vt:lpstr>
      <vt:lpstr>PTH – Ca Curve</vt:lpstr>
      <vt:lpstr>Hypocalcemia </vt:lpstr>
      <vt:lpstr>s/s</vt:lpstr>
      <vt:lpstr>PowerPoint Presentation</vt:lpstr>
      <vt:lpstr>PowerPoint Presentation</vt:lpstr>
      <vt:lpstr>Classification of Etiology</vt:lpstr>
      <vt:lpstr>PTH related</vt:lpstr>
      <vt:lpstr>PTH Unrelated</vt:lpstr>
      <vt:lpstr>PTH related</vt:lpstr>
      <vt:lpstr>Genetic Etiology</vt:lpstr>
      <vt:lpstr>PowerPoint Presentation</vt:lpstr>
      <vt:lpstr>PowerPoint Presentation</vt:lpstr>
      <vt:lpstr>Postsurgical Hypoparathyroidism</vt:lpstr>
      <vt:lpstr>The incidence of postsurgical hypoparathyroidism </vt:lpstr>
      <vt:lpstr>Risk Factors</vt:lpstr>
      <vt:lpstr>Risk Factors</vt:lpstr>
      <vt:lpstr>Morbidity </vt:lpstr>
      <vt:lpstr>     QoL</vt:lpstr>
      <vt:lpstr>Goals of Treatment</vt:lpstr>
      <vt:lpstr>Treatment </vt:lpstr>
      <vt:lpstr>Emerging Treatments</vt:lpstr>
      <vt:lpstr>PowerPoint Presentation</vt:lpstr>
      <vt:lpstr>Complications of Treatment</vt:lpstr>
      <vt:lpstr>PowerPoint Presentation</vt:lpstr>
      <vt:lpstr>Summery  and Key messages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HYPOCACEMIC DISORDERS</dc:title>
  <dc:creator>amir</dc:creator>
  <cp:lastModifiedBy>aylar</cp:lastModifiedBy>
  <cp:revision>98</cp:revision>
  <dcterms:created xsi:type="dcterms:W3CDTF">2018-10-19T14:38:15Z</dcterms:created>
  <dcterms:modified xsi:type="dcterms:W3CDTF">2018-11-14T11:35:50Z</dcterms:modified>
</cp:coreProperties>
</file>