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17" r:id="rId2"/>
    <p:sldId id="256" r:id="rId3"/>
    <p:sldId id="316" r:id="rId4"/>
    <p:sldId id="318" r:id="rId5"/>
    <p:sldId id="319" r:id="rId6"/>
    <p:sldId id="320" r:id="rId7"/>
    <p:sldId id="321" r:id="rId8"/>
    <p:sldId id="322" r:id="rId9"/>
    <p:sldId id="282" r:id="rId10"/>
    <p:sldId id="283" r:id="rId11"/>
    <p:sldId id="284" r:id="rId12"/>
    <p:sldId id="285" r:id="rId13"/>
    <p:sldId id="286" r:id="rId14"/>
    <p:sldId id="323" r:id="rId15"/>
    <p:sldId id="288" r:id="rId16"/>
    <p:sldId id="328" r:id="rId17"/>
    <p:sldId id="278" r:id="rId18"/>
    <p:sldId id="326" r:id="rId19"/>
    <p:sldId id="362" r:id="rId20"/>
    <p:sldId id="359" r:id="rId21"/>
    <p:sldId id="357" r:id="rId22"/>
    <p:sldId id="360" r:id="rId23"/>
    <p:sldId id="361" r:id="rId24"/>
    <p:sldId id="335" r:id="rId25"/>
    <p:sldId id="352" r:id="rId26"/>
    <p:sldId id="353" r:id="rId27"/>
    <p:sldId id="354" r:id="rId28"/>
    <p:sldId id="355" r:id="rId29"/>
    <p:sldId id="356" r:id="rId30"/>
    <p:sldId id="346" r:id="rId31"/>
    <p:sldId id="347" r:id="rId32"/>
    <p:sldId id="342" r:id="rId33"/>
    <p:sldId id="343" r:id="rId34"/>
    <p:sldId id="344" r:id="rId35"/>
    <p:sldId id="345" r:id="rId36"/>
    <p:sldId id="293" r:id="rId37"/>
    <p:sldId id="331" r:id="rId38"/>
    <p:sldId id="324" r:id="rId39"/>
    <p:sldId id="289" r:id="rId40"/>
    <p:sldId id="302" r:id="rId41"/>
    <p:sldId id="272" r:id="rId42"/>
    <p:sldId id="330" r:id="rId43"/>
    <p:sldId id="33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4" d="100"/>
          <a:sy n="74" d="100"/>
        </p:scale>
        <p:origin x="-129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29C9B-B848-4997-8115-0B2D89D1BA45}" type="datetimeFigureOut">
              <a:rPr lang="en-US" smtClean="0"/>
              <a:pPr/>
              <a:t>6/25/2018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98421-ED3D-4D5D-AF6B-529BBEB57CEF}" type="slidenum">
              <a:rPr lang="en-US" smtClean="0"/>
              <a:pPr/>
              <a:t>‹#›</a:t>
            </a:fld>
            <a:endParaRPr lang="en-US"/>
          </a:p>
        </p:txBody>
      </p:sp>
    </p:spTree>
    <p:extLst>
      <p:ext uri="{BB962C8B-B14F-4D97-AF65-F5344CB8AC3E}">
        <p14:creationId xmlns:p14="http://schemas.microsoft.com/office/powerpoint/2010/main" val="23055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4</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potentially modifiable patient feature</a:t>
            </a:r>
            <a:r>
              <a:rPr lang="en-US" baseline="0" dirty="0" smtClean="0"/>
              <a:t> involves his or her </a:t>
            </a:r>
            <a:r>
              <a:rPr lang="en-US" b="1" baseline="0" dirty="0" smtClean="0"/>
              <a:t>resources and support systems</a:t>
            </a:r>
            <a:r>
              <a:rPr lang="en-US" baseline="0" dirty="0" smtClean="0"/>
              <a:t>.  </a:t>
            </a:r>
            <a:r>
              <a:rPr lang="en-US" dirty="0" smtClean="0"/>
              <a:t>When these are not available,</a:t>
            </a:r>
            <a:r>
              <a:rPr lang="en-US" baseline="0" dirty="0" smtClean="0"/>
              <a:t> more stringent efforts will be more challenging. If readily available, more aggressive approaches are possible. As in the previous slide, the care team can help in certain aspects of this domain, such as assisting the patient in pursuing drug discounts, more advantageous insurance coverage,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reminder that,</a:t>
            </a:r>
            <a:r>
              <a:rPr lang="en-US" baseline="0" dirty="0" smtClean="0"/>
              <a:t> w</a:t>
            </a:r>
            <a:r>
              <a:rPr lang="en-US" dirty="0" smtClean="0"/>
              <a:t>here possible, such decisions should be made in conjunction with the patient, reflecting his or her preferences, needs and values.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this ‘scale’ is not designed to be applied rigidly but to be used as a broad construct to help guide clinical decisions.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15</a:t>
            </a:fld>
            <a:endParaRPr lang="en-US"/>
          </a:p>
        </p:txBody>
      </p:sp>
    </p:spTree>
    <p:extLst>
      <p:ext uri="{BB962C8B-B14F-4D97-AF65-F5344CB8AC3E}">
        <p14:creationId xmlns:p14="http://schemas.microsoft.com/office/powerpoint/2010/main" val="274970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pathogenesis</a:t>
            </a:r>
            <a:r>
              <a:rPr lang="en-US" baseline="0" dirty="0" smtClean="0"/>
              <a:t> of T2DM is complex with multiple defects in multiple organ systems. Insulin resistance appears to be a primary defect, followed by relative beta cell failure with insulin secretory abnormalities, and increased endogenous (hepatic) glucose production. There are also derangements in </a:t>
            </a:r>
            <a:r>
              <a:rPr lang="en-US" baseline="0" dirty="0" err="1" smtClean="0"/>
              <a:t>incretin</a:t>
            </a:r>
            <a:r>
              <a:rPr lang="en-US" baseline="0" dirty="0" smtClean="0"/>
              <a:t> physiology and in the certain aspects of adipocyte biology.</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17</a:t>
            </a:fld>
            <a:endParaRPr lang="en-US"/>
          </a:p>
        </p:txBody>
      </p:sp>
    </p:spTree>
    <p:extLst>
      <p:ext uri="{BB962C8B-B14F-4D97-AF65-F5344CB8AC3E}">
        <p14:creationId xmlns:p14="http://schemas.microsoft.com/office/powerpoint/2010/main" val="87858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18</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This slide provides</a:t>
            </a:r>
            <a:r>
              <a:rPr lang="en-US" baseline="0" dirty="0" smtClean="0">
                <a:latin typeface="Arial" charset="0"/>
              </a:rPr>
              <a:t> a broad overview of the main pathophysiological defects in type 2 diabetes.  Insulin resistance is demonstrated in peripheral tissues, such as skeletal muscle and adipocytes.  The pancreas develops relative insulin secretory failure and is no longer provide the amount of insulin required for normal glucose. The pancreas also demonstrates a failure of the normal suppression of glucagon after meals. This may be mediated through abnormalities in the </a:t>
            </a:r>
            <a:r>
              <a:rPr lang="en-US" baseline="0" dirty="0" err="1" smtClean="0">
                <a:latin typeface="Arial" charset="0"/>
              </a:rPr>
              <a:t>incretin</a:t>
            </a:r>
            <a:r>
              <a:rPr lang="en-US" baseline="0" dirty="0" smtClean="0">
                <a:latin typeface="Arial" charset="0"/>
              </a:rPr>
              <a:t> axis.  Hepatic glucose production is also increased. Renal glucose output is set at a </a:t>
            </a:r>
            <a:r>
              <a:rPr lang="en-US" baseline="0" dirty="0" err="1" smtClean="0">
                <a:latin typeface="Arial" charset="0"/>
              </a:rPr>
              <a:t>higer</a:t>
            </a:r>
            <a:r>
              <a:rPr lang="en-US" baseline="0" dirty="0" smtClean="0">
                <a:latin typeface="Arial" charset="0"/>
              </a:rPr>
              <a:t> threshold than normal. Many of these defects may be influenced by abnormal central control of metabolism.   </a:t>
            </a:r>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26</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older oral drug classes used in T2DM.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21291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oral agent classes used in T2DM are included on this slide.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6503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Here now are the injectable drugs used in T2DM. The</a:t>
            </a:r>
            <a:r>
              <a:rPr lang="en-US" sz="1600" b="0" baseline="0" dirty="0" smtClean="0"/>
              <a:t> table describes the mechanism of action of each class, its advantages, disadvantages and cost. Less commonly used classes are denoted in grey font.</a:t>
            </a:r>
            <a:endParaRPr lang="en-US" sz="1600" b="0"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401029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38</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Non-pharmacological options are critically</a:t>
            </a:r>
            <a:r>
              <a:rPr lang="en-US" baseline="0" dirty="0" smtClean="0"/>
              <a:t> important – they are cost effective and have no side effects, per se. Patients with T2DM should become more physically active, eat a healthy diet and try to optimize body weight. These efforts will result in less insulin resistance, with better blood glucose control the result. There are also additional health benefits from such interventions.</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39</a:t>
            </a:fld>
            <a:endParaRPr lang="en-US"/>
          </a:p>
        </p:txBody>
      </p:sp>
    </p:spTree>
    <p:extLst>
      <p:ext uri="{BB962C8B-B14F-4D97-AF65-F5344CB8AC3E}">
        <p14:creationId xmlns:p14="http://schemas.microsoft.com/office/powerpoint/2010/main" val="311224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40</a:t>
            </a:fld>
            <a:endParaRPr lang="en-US"/>
          </a:p>
        </p:txBody>
      </p:sp>
    </p:spTree>
    <p:extLst>
      <p:ext uri="{BB962C8B-B14F-4D97-AF65-F5344CB8AC3E}">
        <p14:creationId xmlns:p14="http://schemas.microsoft.com/office/powerpoint/2010/main" val="207935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29B7E-9916-4690-8D8F-129E37889A08}" type="slidenum">
              <a:rPr lang="en-US" smtClean="0"/>
              <a:pPr fontAlgn="base">
                <a:spcBef>
                  <a:spcPct val="0"/>
                </a:spcBef>
                <a:spcAft>
                  <a:spcPct val="0"/>
                </a:spcAft>
                <a:defRPr/>
              </a:pPr>
              <a:t>5</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Recent epidemiologic data from UKPDS suggests lowering glycemia may reduce CV disease in T2DM.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6</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the goal in diabetes is to reduce glucose</a:t>
            </a:r>
            <a:r>
              <a:rPr lang="en-US" baseline="0" dirty="0" smtClean="0"/>
              <a:t> so that the </a:t>
            </a:r>
            <a:r>
              <a:rPr lang="en-US" baseline="0" dirty="0" err="1" smtClean="0"/>
              <a:t>glycated</a:t>
            </a:r>
            <a:r>
              <a:rPr lang="en-US" baseline="0" dirty="0" smtClean="0"/>
              <a:t> hemoglobin (HbA1c) concentration is reduced to 7% or less. Individualization of treatment targets is important, however. Young patients may benefit from tighter control, below 6.5%, since they are apt to have more years of life and exposure to hyperglycemia which can lead to long-term vascular complications. In contrast, in older individuals, especially those with multiple comorbidities, established vascular  complications, or with a predisposition to hypoglycemia, more conservative targets are necessary, such as 7.5 – 8.0% or even higher, depending on the patient’s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a:t>
            </a:fld>
            <a:endParaRPr lang="en-US"/>
          </a:p>
        </p:txBody>
      </p:sp>
    </p:spTree>
    <p:extLst>
      <p:ext uri="{BB962C8B-B14F-4D97-AF65-F5344CB8AC3E}">
        <p14:creationId xmlns:p14="http://schemas.microsoft.com/office/powerpoint/2010/main" val="406782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on element of decision-making used to determine appropriate efforts to achieve glycemic targets</a:t>
            </a:r>
            <a:r>
              <a:rPr lang="en-US" baseline="0" dirty="0" smtClean="0"/>
              <a:t> – </a:t>
            </a:r>
            <a:r>
              <a:rPr lang="en-US" b="1" baseline="0" dirty="0" smtClean="0"/>
              <a:t>the risks potentially associated with drug side effects, especially hypoglycemia</a:t>
            </a:r>
            <a:r>
              <a:rPr lang="en-US" baseline="0" dirty="0" smtClean="0"/>
              <a:t>.  </a:t>
            </a:r>
            <a:r>
              <a:rPr lang="en-US" dirty="0" smtClean="0"/>
              <a:t>Again, greater concerns about this domain is represented by increasing height of the ramp. Less risk justifies more stringent efforts to lower HbA1c, whereas higher risk compels less stringent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a:t>
            </a:fld>
            <a:endParaRPr lang="en-US"/>
          </a:p>
        </p:txBody>
      </p:sp>
    </p:spTree>
    <p:extLst>
      <p:ext uri="{BB962C8B-B14F-4D97-AF65-F5344CB8AC3E}">
        <p14:creationId xmlns:p14="http://schemas.microsoft.com/office/powerpoint/2010/main" val="29152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another</a:t>
            </a:r>
            <a:r>
              <a:rPr lang="en-US" baseline="0" dirty="0" smtClean="0"/>
              <a:t> </a:t>
            </a:r>
            <a:r>
              <a:rPr lang="en-US" dirty="0" smtClean="0"/>
              <a:t>element of decision-making used to determine appropriate efforts to achieve glycemic targets</a:t>
            </a:r>
            <a:r>
              <a:rPr lang="en-US" baseline="0" dirty="0" smtClean="0"/>
              <a:t> – </a:t>
            </a:r>
            <a:r>
              <a:rPr lang="en-US" b="1" baseline="0" dirty="0" smtClean="0"/>
              <a:t>diabetes duration</a:t>
            </a:r>
            <a:r>
              <a:rPr lang="en-US" baseline="0" dirty="0" smtClean="0"/>
              <a:t>. </a:t>
            </a:r>
            <a:r>
              <a:rPr lang="en-US" dirty="0" smtClean="0"/>
              <a:t>Less years</a:t>
            </a:r>
            <a:r>
              <a:rPr lang="en-US" baseline="0" dirty="0" smtClean="0"/>
              <a:t> of diabetes justifies </a:t>
            </a:r>
            <a:r>
              <a:rPr lang="en-US" dirty="0" smtClean="0"/>
              <a:t>more stringent efforts to lower HbA1c, whereas longer disease</a:t>
            </a:r>
            <a:r>
              <a:rPr lang="en-US" baseline="0" dirty="0" smtClean="0"/>
              <a:t> duration suggests the need for less </a:t>
            </a:r>
            <a:r>
              <a:rPr lang="en-US" dirty="0" smtClean="0"/>
              <a:t>stringent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a:t>
            </a:fld>
            <a:endParaRPr lang="en-US"/>
          </a:p>
        </p:txBody>
      </p:sp>
    </p:spTree>
    <p:extLst>
      <p:ext uri="{BB962C8B-B14F-4D97-AF65-F5344CB8AC3E}">
        <p14:creationId xmlns:p14="http://schemas.microsoft.com/office/powerpoint/2010/main" val="238133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element to consider is </a:t>
            </a:r>
            <a:r>
              <a:rPr lang="en-US" b="1" baseline="0" dirty="0" smtClean="0"/>
              <a:t>life expectancy</a:t>
            </a:r>
            <a:r>
              <a:rPr lang="en-US" baseline="0" dirty="0" smtClean="0"/>
              <a:t>. </a:t>
            </a:r>
            <a:r>
              <a:rPr lang="en-US" dirty="0" smtClean="0"/>
              <a:t>Longer life expectancy </a:t>
            </a:r>
            <a:r>
              <a:rPr lang="en-US" baseline="0" dirty="0" smtClean="0"/>
              <a:t>justifies </a:t>
            </a:r>
            <a:r>
              <a:rPr lang="en-US" dirty="0" smtClean="0"/>
              <a:t>more stringent efforts to lower HbA1c, whereas </a:t>
            </a:r>
            <a:r>
              <a:rPr lang="en-US" baseline="0" dirty="0" smtClean="0"/>
              <a:t>more conservative efforts are acceptable when </a:t>
            </a:r>
            <a:r>
              <a:rPr lang="en-US" dirty="0" smtClean="0"/>
              <a:t>life expectancy</a:t>
            </a:r>
            <a:r>
              <a:rPr lang="en-US" baseline="0" dirty="0" smtClean="0"/>
              <a:t> is shorter.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11</a:t>
            </a:fld>
            <a:endParaRPr lang="en-US"/>
          </a:p>
        </p:txBody>
      </p:sp>
    </p:spTree>
    <p:extLst>
      <p:ext uri="{BB962C8B-B14F-4D97-AF65-F5344CB8AC3E}">
        <p14:creationId xmlns:p14="http://schemas.microsoft.com/office/powerpoint/2010/main" val="119730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Important </a:t>
            </a:r>
            <a:r>
              <a:rPr lang="en-US" b="1" baseline="0" dirty="0" smtClean="0"/>
              <a:t>comorbidities (i.e. significant medical conditions other than diabetes</a:t>
            </a:r>
            <a:r>
              <a:rPr lang="en-US" baseline="0" dirty="0" smtClean="0"/>
              <a:t>) are another patient characteristic that drives decision making re A1c targets. </a:t>
            </a:r>
            <a:r>
              <a:rPr lang="en-US" dirty="0" smtClean="0"/>
              <a:t>Being</a:t>
            </a:r>
            <a:r>
              <a:rPr lang="en-US" baseline="0" dirty="0" smtClean="0"/>
              <a:t> in otherwise good health</a:t>
            </a:r>
            <a:r>
              <a:rPr lang="en-US" dirty="0" smtClean="0"/>
              <a:t> </a:t>
            </a:r>
            <a:r>
              <a:rPr lang="en-US" baseline="0" dirty="0" smtClean="0"/>
              <a:t>justifies </a:t>
            </a:r>
            <a:r>
              <a:rPr lang="en-US" dirty="0" smtClean="0"/>
              <a:t>more stringent efforts to lower HbA1c, whereas extensive comorbid conditions</a:t>
            </a:r>
            <a:r>
              <a:rPr lang="en-US" baseline="0" dirty="0" smtClean="0"/>
              <a:t> may compel the need for less </a:t>
            </a:r>
            <a:r>
              <a:rPr lang="en-US" dirty="0" smtClean="0"/>
              <a:t>stringent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p:txBody>
      </p:sp>
      <p:sp>
        <p:nvSpPr>
          <p:cNvPr id="4" name="Slide Number Placeholder 3"/>
          <p:cNvSpPr>
            <a:spLocks noGrp="1"/>
          </p:cNvSpPr>
          <p:nvPr>
            <p:ph type="sldNum" sz="quarter" idx="10"/>
          </p:nvPr>
        </p:nvSpPr>
        <p:spPr/>
        <p:txBody>
          <a:bodyPr/>
          <a:lstStyle/>
          <a:p>
            <a:fld id="{6908E522-90D2-7F42-B56B-7A012DF25694}" type="slidenum">
              <a:rPr lang="en-US" smtClean="0"/>
              <a:pPr/>
              <a:t>12</a:t>
            </a:fld>
            <a:endParaRPr lang="en-US"/>
          </a:p>
        </p:txBody>
      </p:sp>
    </p:spTree>
    <p:extLst>
      <p:ext uri="{BB962C8B-B14F-4D97-AF65-F5344CB8AC3E}">
        <p14:creationId xmlns:p14="http://schemas.microsoft.com/office/powerpoint/2010/main" val="104025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Similarly, the clinician should weigh the</a:t>
            </a:r>
            <a:r>
              <a:rPr lang="en-US" baseline="0" dirty="0" smtClean="0"/>
              <a:t> presence of </a:t>
            </a:r>
            <a:r>
              <a:rPr lang="en-US" b="1" baseline="0" dirty="0" smtClean="0"/>
              <a:t>established vascular complications.  </a:t>
            </a:r>
            <a:r>
              <a:rPr lang="en-US" dirty="0" smtClean="0"/>
              <a:t>Having no vascular</a:t>
            </a:r>
            <a:r>
              <a:rPr lang="en-US" baseline="0" dirty="0" smtClean="0"/>
              <a:t> complications</a:t>
            </a:r>
            <a:r>
              <a:rPr lang="en-US" dirty="0" smtClean="0"/>
              <a:t> </a:t>
            </a:r>
            <a:r>
              <a:rPr lang="en-US" baseline="0" dirty="0" smtClean="0"/>
              <a:t>justifies </a:t>
            </a:r>
            <a:r>
              <a:rPr lang="en-US" dirty="0" smtClean="0"/>
              <a:t>more stringent efforts to lower HbA1c, whereas advanced complications</a:t>
            </a:r>
            <a:r>
              <a:rPr lang="en-US" baseline="0" dirty="0" smtClean="0"/>
              <a:t> mandates a more conservative approach.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13</a:t>
            </a:fld>
            <a:endParaRPr lang="en-US"/>
          </a:p>
        </p:txBody>
      </p:sp>
    </p:spTree>
    <p:extLst>
      <p:ext uri="{BB962C8B-B14F-4D97-AF65-F5344CB8AC3E}">
        <p14:creationId xmlns:p14="http://schemas.microsoft.com/office/powerpoint/2010/main" val="252774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8C659-D10E-4957-9FD8-B380DF01711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7"/>
          </a:xfrm>
        </p:spPr>
        <p:txBody>
          <a:bodyPr>
            <a:normAutofit/>
          </a:bodyPr>
          <a:lstStyle/>
          <a:p>
            <a:pPr lvl="0"/>
            <a:endParaRPr lang="en-US" noProof="0"/>
          </a:p>
        </p:txBody>
      </p:sp>
    </p:spTree>
    <p:extLst>
      <p:ext uri="{BB962C8B-B14F-4D97-AF65-F5344CB8AC3E}">
        <p14:creationId xmlns:p14="http://schemas.microsoft.com/office/powerpoint/2010/main" val="15293166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33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943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607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883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545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678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64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39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854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23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13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8C659-D10E-4957-9FD8-B380DF01711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8C659-D10E-4957-9FD8-B380DF01711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8C659-D10E-4957-9FD8-B380DF01711B}"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8C659-D10E-4957-9FD8-B380DF01711B}"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C659-D10E-4957-9FD8-B380DF01711B}"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8C659-D10E-4957-9FD8-B380DF01711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68C659-D10E-4957-9FD8-B380DF01711B}" type="datetimeFigureOut">
              <a:rPr lang="en-US" smtClean="0"/>
              <a:pPr/>
              <a:t>6/25/2018</a:t>
            </a:fld>
            <a:endParaRPr lang="en-US"/>
          </a:p>
        </p:txBody>
      </p:sp>
      <p:sp>
        <p:nvSpPr>
          <p:cNvPr id="9" name="Slide Number Placeholder 8"/>
          <p:cNvSpPr>
            <a:spLocks noGrp="1"/>
          </p:cNvSpPr>
          <p:nvPr>
            <p:ph type="sldNum" sz="quarter" idx="11"/>
          </p:nvPr>
        </p:nvSpPr>
        <p:spPr/>
        <p:txBody>
          <a:bodyPr/>
          <a:lstStyle/>
          <a:p>
            <a:fld id="{85310952-4F49-4C72-B3E4-63624102A8A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310952-4F49-4C72-B3E4-63624102A8A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68C659-D10E-4957-9FD8-B380DF01711B}" type="datetimeFigureOut">
              <a:rPr lang="en-US" smtClean="0"/>
              <a:pPr/>
              <a:t>6/25/2018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
            <a:ext cx="9296400" cy="688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93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6" name="TextBox 5"/>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423244665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PasteIns for PDFs-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panose="02020603050405020304" pitchFamily="18" charset="0"/>
                <a:ea typeface="Times New Roman" charset="0"/>
                <a:cs typeface="Times New Roman" panose="02020603050405020304" pitchFamily="18" charset="0"/>
              </a:rPr>
              <a:t>Diabetes Care</a:t>
            </a:r>
            <a:r>
              <a:rPr lang="en-US" sz="1200" dirty="0">
                <a:solidFill>
                  <a:srgbClr val="000000"/>
                </a:solidFill>
                <a:latin typeface="Times New Roman" panose="02020603050405020304" pitchFamily="18" charset="0"/>
                <a:ea typeface="Times New Roman" charset="0"/>
                <a:cs typeface="Times New Roman" panose="02020603050405020304" pitchFamily="18" charset="0"/>
              </a:rPr>
              <a:t> 2015;38:140-149; </a:t>
            </a:r>
            <a:r>
              <a:rPr lang="en-US" sz="1200" i="1" dirty="0" err="1">
                <a:solidFill>
                  <a:srgbClr val="000000"/>
                </a:solidFill>
                <a:latin typeface="Times New Roman" panose="02020603050405020304" pitchFamily="18" charset="0"/>
                <a:ea typeface="Times New Roman" charset="0"/>
                <a:cs typeface="Times New Roman" panose="02020603050405020304" pitchFamily="18" charset="0"/>
              </a:rPr>
              <a:t>Diabetologia</a:t>
            </a:r>
            <a:r>
              <a:rPr lang="en-US" sz="1200" dirty="0">
                <a:solidFill>
                  <a:srgbClr val="000000"/>
                </a:solidFill>
                <a:latin typeface="Times New Roman" panose="02020603050405020304" pitchFamily="18" charset="0"/>
                <a:ea typeface="Times New Roman" charset="0"/>
                <a:cs typeface="Times New Roman" panose="02020603050405020304" pitchFamily="18" charset="0"/>
              </a:rPr>
              <a:t> 2015;58:429-442</a:t>
            </a:r>
          </a:p>
        </p:txBody>
      </p:sp>
      <p:sp>
        <p:nvSpPr>
          <p:cNvPr id="7" name="TextBox 6"/>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3457420442"/>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6" name="TextBox 5"/>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363716943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6" name="TextBox 5"/>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502858175"/>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37" y="1752600"/>
            <a:ext cx="8646089"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 y="990600"/>
            <a:ext cx="8364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98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PasteIns for PDFs-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7" name="TextBox 6"/>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258345569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76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5219" y="1136650"/>
            <a:ext cx="7877908" cy="5878524"/>
          </a:xfrm>
          <a:prstGeom prst="rect">
            <a:avLst/>
          </a:prstGeom>
        </p:spPr>
        <p:txBody>
          <a:bodyPr lIns="91431" tIns="45716" rIns="91431" bIns="45716">
            <a:spAutoFit/>
          </a:bodyPr>
          <a:lstStyle/>
          <a:p>
            <a:pPr marL="457157" lvl="1" defTabSz="914400" fontAlgn="base">
              <a:spcBef>
                <a:spcPct val="0"/>
              </a:spcBef>
              <a:spcAft>
                <a:spcPts val="2400"/>
              </a:spcAft>
              <a:buClr>
                <a:srgbClr val="97082D"/>
              </a:buClr>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2. BACKGROUND</a:t>
            </a:r>
          </a:p>
          <a:p>
            <a:pPr marL="912813" indent="573088" defTabSz="914400" fontAlgn="base">
              <a:spcBef>
                <a:spcPct val="0"/>
              </a:spcBef>
              <a:spcAft>
                <a:spcPts val="2400"/>
              </a:spcAft>
              <a:buClr>
                <a:srgbClr val="97082D"/>
              </a:buClr>
              <a:buSzPct val="140000"/>
              <a:buFont typeface="Arial"/>
              <a:buChar char="•"/>
              <a:defRPr/>
            </a:pPr>
            <a:r>
              <a:rPr lang="en-US" sz="2400" b="1" dirty="0">
                <a:solidFill>
                  <a:prstClr val="black"/>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US" sz="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2057400" lvl="1" indent="-279400" defTabSz="914400" fontAlgn="base">
              <a:spcBef>
                <a:spcPct val="0"/>
              </a:spcBef>
              <a:spcAft>
                <a:spcPts val="1200"/>
              </a:spcAft>
              <a:buClr>
                <a:srgbClr val="97082D"/>
              </a:buClr>
              <a:buSzPct val="125000"/>
              <a:buFont typeface="Lucida Grande"/>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Insulin secretory dysfunction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Insulin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resistance (muscle, fat, liver)</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Increased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endogenous glucose production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Decreased </a:t>
            </a:r>
            <a:r>
              <a:rPr lang="en-US" sz="2400" b="1" dirty="0">
                <a:solidFill>
                  <a:srgbClr val="C00000"/>
                </a:solidFill>
                <a:latin typeface="Times New Roman" panose="02020603050405020304" pitchFamily="18" charset="0"/>
                <a:ea typeface="ＭＳ Ｐゴシック" charset="-128"/>
                <a:cs typeface="Times New Roman" panose="02020603050405020304" pitchFamily="18" charset="0"/>
              </a:rPr>
              <a:t>incretin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effect</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Deranged </a:t>
            </a:r>
            <a:r>
              <a:rPr lang="en-US" sz="2400" b="1" dirty="0" err="1">
                <a:solidFill>
                  <a:srgbClr val="000090"/>
                </a:solidFill>
                <a:latin typeface="Times New Roman" panose="02020603050405020304" pitchFamily="18" charset="0"/>
                <a:ea typeface="ＭＳ Ｐゴシック" charset="-128"/>
                <a:cs typeface="Times New Roman" panose="02020603050405020304" pitchFamily="18" charset="0"/>
              </a:rPr>
              <a:t>adipocyte</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biology</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Increased renal glucose </a:t>
            </a:r>
            <a:r>
              <a:rPr lang="en-US" sz="2400" b="1" dirty="0" err="1" smtClean="0">
                <a:solidFill>
                  <a:srgbClr val="000090"/>
                </a:solidFill>
                <a:latin typeface="Times New Roman" panose="02020603050405020304" pitchFamily="18" charset="0"/>
                <a:ea typeface="ＭＳ Ｐゴシック" charset="-128"/>
                <a:cs typeface="Times New Roman" panose="02020603050405020304" pitchFamily="18" charset="0"/>
              </a:rPr>
              <a:t>reabsorbtion</a:t>
            </a:r>
            <a:endParaRPr lang="en-US" sz="2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2057400" lvl="1" indent="-279400" defTabSz="914400" fontAlgn="base">
              <a:spcBef>
                <a:spcPct val="0"/>
              </a:spcBef>
              <a:spcAft>
                <a:spcPts val="1200"/>
              </a:spcAft>
              <a:buClr>
                <a:srgbClr val="97082D"/>
              </a:buClr>
              <a:buSzPct val="125000"/>
              <a:buFont typeface="Lucida Grande"/>
              <a:buChar char="-"/>
              <a:defRPr/>
            </a:pPr>
            <a:endParaRPr lang="en-US" sz="2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spcBef>
                <a:spcPct val="0"/>
              </a:spcBef>
              <a:spcAft>
                <a:spcPts val="1200"/>
              </a:spcAft>
              <a:buFontTx/>
              <a:buAutoNum type="arabicPeriod"/>
              <a:defRPr/>
            </a:pP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12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7"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val="268796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C3D8FF">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val="626146193"/>
              </p:ext>
            </p:extLst>
          </p:nvPr>
        </p:nvGraphicFramePr>
        <p:xfrm>
          <a:off x="503706" y="4542060"/>
          <a:ext cx="2697935" cy="1760957"/>
        </p:xfrm>
        <a:graphic>
          <a:graphicData uri="http://schemas.openxmlformats.org/presentationml/2006/ole">
            <mc:AlternateContent xmlns:mc="http://schemas.openxmlformats.org/markup-compatibility/2006">
              <mc:Choice xmlns:v="urn:schemas-microsoft-com:vml" Requires="v">
                <p:oleObj spid="_x0000_s6157" r:id="rId9" imgW="2602523" imgH="2461846" progId="">
                  <p:embed/>
                </p:oleObj>
              </mc:Choice>
              <mc:Fallback>
                <p:oleObj r:id="rId9" imgW="2602523" imgH="2461846" progId="">
                  <p:embed/>
                  <p:pic>
                    <p:nvPicPr>
                      <p:cNvPr id="0" name="Picture 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706" y="4542060"/>
                        <a:ext cx="2697935" cy="1760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010064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09800"/>
            <a:ext cx="8153400" cy="2057400"/>
          </a:xfrm>
        </p:spPr>
        <p:txBody>
          <a:bodyPr/>
          <a:lstStyle/>
          <a:p>
            <a:pPr lvl="1" algn="ctr" rtl="0">
              <a:lnSpc>
                <a:spcPct val="150000"/>
              </a:lnSpc>
              <a:spcBef>
                <a:spcPct val="0"/>
              </a:spcBef>
            </a:pPr>
            <a:r>
              <a:rPr lang="en-US" sz="2800" b="1" dirty="0" smtClean="0"/>
              <a:t>Non Pharmacological treatment (lifestyle changes</a:t>
            </a:r>
            <a:r>
              <a:rPr lang="fa-IR" sz="2800" b="1" dirty="0" smtClean="0"/>
              <a:t> + </a:t>
            </a:r>
            <a:r>
              <a:rPr lang="en-US" sz="2800" b="1" dirty="0" smtClean="0"/>
              <a:t>Patient education) </a:t>
            </a:r>
            <a:br>
              <a:rPr lang="en-US" sz="2800" b="1" dirty="0" smtClean="0"/>
            </a:b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543800" cy="2593975"/>
          </a:xfrm>
        </p:spPr>
        <p:txBody>
          <a:bodyPr/>
          <a:lstStyle/>
          <a:p>
            <a:r>
              <a:rPr lang="en-US" dirty="0" smtClean="0"/>
              <a:t>Non insulin treatment in T2DM</a:t>
            </a:r>
            <a:endParaRPr lang="en-US" dirty="0"/>
          </a:p>
        </p:txBody>
      </p:sp>
      <p:sp>
        <p:nvSpPr>
          <p:cNvPr id="3" name="Subtitle 2"/>
          <p:cNvSpPr>
            <a:spLocks noGrp="1"/>
          </p:cNvSpPr>
          <p:nvPr>
            <p:ph type="subTitle" idx="1"/>
          </p:nvPr>
        </p:nvSpPr>
        <p:spPr>
          <a:xfrm>
            <a:off x="685800" y="4572000"/>
            <a:ext cx="6461760" cy="1447800"/>
          </a:xfrm>
        </p:spPr>
        <p:txBody>
          <a:bodyPr>
            <a:noAutofit/>
          </a:bodyPr>
          <a:lstStyle/>
          <a:p>
            <a:endParaRPr lang="en-US" sz="2400" dirty="0"/>
          </a:p>
        </p:txBody>
      </p:sp>
    </p:spTree>
    <p:extLst>
      <p:ext uri="{BB962C8B-B14F-4D97-AF65-F5344CB8AC3E}">
        <p14:creationId xmlns:p14="http://schemas.microsoft.com/office/powerpoint/2010/main" val="225532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00B050"/>
                </a:solidFill>
              </a:rPr>
              <a:t>● </a:t>
            </a:r>
            <a:r>
              <a:rPr lang="en-US" dirty="0" smtClean="0">
                <a:solidFill>
                  <a:srgbClr val="0070C0"/>
                </a:solidFill>
              </a:rPr>
              <a:t>Variety of eating patterns are acceptable for the management of diabetes, but </a:t>
            </a:r>
            <a:r>
              <a:rPr lang="en-US" b="1" dirty="0" smtClean="0">
                <a:solidFill>
                  <a:srgbClr val="0070C0"/>
                </a:solidFill>
              </a:rPr>
              <a:t>individualized meal planning </a:t>
            </a:r>
            <a:r>
              <a:rPr lang="en-US" dirty="0" smtClean="0">
                <a:solidFill>
                  <a:srgbClr val="0070C0"/>
                </a:solidFill>
              </a:rPr>
              <a:t>should focus on personal preferences, needs, and goals.</a:t>
            </a:r>
          </a:p>
          <a:p>
            <a:r>
              <a:rPr lang="en-US" dirty="0" smtClean="0">
                <a:solidFill>
                  <a:srgbClr val="0070C0"/>
                </a:solidFill>
              </a:rPr>
              <a:t>	</a:t>
            </a:r>
            <a:r>
              <a:rPr lang="en-US" b="1" dirty="0" smtClean="0">
                <a:solidFill>
                  <a:srgbClr val="7030A0"/>
                </a:solidFill>
              </a:rPr>
              <a:t>Mediterranean</a:t>
            </a:r>
          </a:p>
          <a:p>
            <a:r>
              <a:rPr lang="en-US" b="1" dirty="0" smtClean="0">
                <a:solidFill>
                  <a:srgbClr val="7030A0"/>
                </a:solidFill>
              </a:rPr>
              <a:t>	Dietary Approaches to Stop Hypertension (DASH)</a:t>
            </a:r>
          </a:p>
          <a:p>
            <a:r>
              <a:rPr lang="en-US" b="1" dirty="0" smtClean="0">
                <a:solidFill>
                  <a:srgbClr val="7030A0"/>
                </a:solidFill>
              </a:rPr>
              <a:t>	Plant-based diets</a:t>
            </a:r>
          </a:p>
          <a:p>
            <a:endParaRPr lang="en-US" dirty="0" smtClean="0">
              <a:solidFill>
                <a:srgbClr val="0070C0"/>
              </a:solidFill>
            </a:endParaRPr>
          </a:p>
          <a:p>
            <a:pPr>
              <a:buNone/>
            </a:pPr>
            <a:r>
              <a:rPr lang="en-US" b="1" dirty="0" smtClean="0">
                <a:solidFill>
                  <a:srgbClr val="00B050"/>
                </a:solidFill>
              </a:rPr>
              <a:t>●</a:t>
            </a:r>
            <a:r>
              <a:rPr lang="en-US" b="1" dirty="0" smtClean="0">
                <a:solidFill>
                  <a:srgbClr val="0070C0"/>
                </a:solidFill>
              </a:rPr>
              <a:t> </a:t>
            </a:r>
            <a:r>
              <a:rPr lang="en-US" dirty="0" smtClean="0">
                <a:solidFill>
                  <a:srgbClr val="0070C0"/>
                </a:solidFill>
              </a:rPr>
              <a:t>The </a:t>
            </a:r>
            <a:r>
              <a:rPr lang="en-US" b="1" dirty="0" smtClean="0">
                <a:solidFill>
                  <a:srgbClr val="0070C0"/>
                </a:solidFill>
              </a:rPr>
              <a:t>diabetes plate method </a:t>
            </a:r>
            <a:r>
              <a:rPr lang="en-US" dirty="0" smtClean="0">
                <a:solidFill>
                  <a:srgbClr val="0070C0"/>
                </a:solidFill>
              </a:rPr>
              <a:t>is commonly used for providing basic meal planning guidance as it provides a visual guide showing how to control calories (by featuring a smaller plate) and carbohydrates (by limiting them to what fits in one-quarter of the plate) and puts an emphasis on low-carbohydrate (or </a:t>
            </a:r>
            <a:r>
              <a:rPr lang="en-US" dirty="0" err="1" smtClean="0">
                <a:solidFill>
                  <a:srgbClr val="0070C0"/>
                </a:solidFill>
              </a:rPr>
              <a:t>nonstarchy</a:t>
            </a:r>
            <a:r>
              <a:rPr lang="en-US" dirty="0" smtClean="0">
                <a:solidFill>
                  <a:srgbClr val="0070C0"/>
                </a:solidFill>
              </a:rPr>
              <a:t>) vegetables.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170" y="930173"/>
            <a:ext cx="7961251" cy="1143070"/>
          </a:xfrm>
          <a:prstGeom prst="rect">
            <a:avLst/>
          </a:prstGeom>
        </p:spPr>
        <p:txBody>
          <a:bodyPr wrap="square">
            <a:spAutoFit/>
          </a:bodyPr>
          <a:lstStyle/>
          <a:p>
            <a:pPr>
              <a:lnSpc>
                <a:spcPct val="150000"/>
              </a:lnSpc>
            </a:pPr>
            <a:r>
              <a:rPr lang="en-US" sz="2400" dirty="0" smtClean="0"/>
              <a:t>There </a:t>
            </a:r>
            <a:r>
              <a:rPr lang="en-US" sz="2400" dirty="0"/>
              <a:t>is no </a:t>
            </a:r>
            <a:r>
              <a:rPr lang="en-US" sz="2400" dirty="0" smtClean="0"/>
              <a:t>universal ideal </a:t>
            </a:r>
            <a:r>
              <a:rPr lang="en-US" sz="2400" dirty="0"/>
              <a:t>macronutrient distribution </a:t>
            </a:r>
            <a:r>
              <a:rPr lang="en-US" sz="2400" dirty="0" smtClean="0"/>
              <a:t>and that </a:t>
            </a:r>
            <a:r>
              <a:rPr lang="en-US" sz="2400" dirty="0"/>
              <a:t>eating plans should be individualized.</a:t>
            </a:r>
          </a:p>
        </p:txBody>
      </p:sp>
      <p:sp>
        <p:nvSpPr>
          <p:cNvPr id="5" name="Rectangle 4"/>
          <p:cNvSpPr/>
          <p:nvPr/>
        </p:nvSpPr>
        <p:spPr>
          <a:xfrm>
            <a:off x="217170" y="226964"/>
            <a:ext cx="2545648" cy="58477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pic>
        <p:nvPicPr>
          <p:cNvPr id="5122" name="Picture 2" descr="Image result for diabetic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56" y="2772155"/>
            <a:ext cx="385762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abetic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299" y="2724529"/>
            <a:ext cx="25717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81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170" y="226964"/>
            <a:ext cx="2545648" cy="58477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grpSp>
        <p:nvGrpSpPr>
          <p:cNvPr id="2" name="Group 8"/>
          <p:cNvGrpSpPr/>
          <p:nvPr/>
        </p:nvGrpSpPr>
        <p:grpSpPr>
          <a:xfrm>
            <a:off x="0" y="914400"/>
            <a:ext cx="8458199" cy="5562600"/>
            <a:chOff x="1150579" y="2692955"/>
            <a:chExt cx="9953625" cy="3563024"/>
          </a:xfrm>
        </p:grpSpPr>
        <p:pic>
          <p:nvPicPr>
            <p:cNvPr id="6" name="Picture 5"/>
            <p:cNvPicPr>
              <a:picLocks noChangeAspect="1"/>
            </p:cNvPicPr>
            <p:nvPr/>
          </p:nvPicPr>
          <p:blipFill>
            <a:blip r:embed="rId2"/>
            <a:stretch>
              <a:fillRect/>
            </a:stretch>
          </p:blipFill>
          <p:spPr>
            <a:xfrm>
              <a:off x="1150579" y="3769954"/>
              <a:ext cx="9953625" cy="2486025"/>
            </a:xfrm>
            <a:prstGeom prst="rect">
              <a:avLst/>
            </a:prstGeom>
          </p:spPr>
        </p:pic>
        <p:pic>
          <p:nvPicPr>
            <p:cNvPr id="7" name="Picture 6"/>
            <p:cNvPicPr>
              <a:picLocks noChangeAspect="1"/>
            </p:cNvPicPr>
            <p:nvPr/>
          </p:nvPicPr>
          <p:blipFill>
            <a:blip r:embed="rId3"/>
            <a:stretch>
              <a:fillRect/>
            </a:stretch>
          </p:blipFill>
          <p:spPr>
            <a:xfrm>
              <a:off x="1176337" y="3062287"/>
              <a:ext cx="9839325" cy="733425"/>
            </a:xfrm>
            <a:prstGeom prst="rect">
              <a:avLst/>
            </a:prstGeom>
          </p:spPr>
        </p:pic>
        <p:sp>
          <p:nvSpPr>
            <p:cNvPr id="8" name="Rectangle 7"/>
            <p:cNvSpPr/>
            <p:nvPr/>
          </p:nvSpPr>
          <p:spPr>
            <a:xfrm>
              <a:off x="1179557" y="2692955"/>
              <a:ext cx="9810347"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grpSp>
    </p:spTree>
    <p:extLst>
      <p:ext uri="{BB962C8B-B14F-4D97-AF65-F5344CB8AC3E}">
        <p14:creationId xmlns:p14="http://schemas.microsoft.com/office/powerpoint/2010/main" val="2372074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170" y="226964"/>
            <a:ext cx="2545648" cy="58477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grpSp>
        <p:nvGrpSpPr>
          <p:cNvPr id="2" name="Group 7"/>
          <p:cNvGrpSpPr/>
          <p:nvPr/>
        </p:nvGrpSpPr>
        <p:grpSpPr>
          <a:xfrm>
            <a:off x="729719" y="1029222"/>
            <a:ext cx="7665244" cy="5365137"/>
            <a:chOff x="972958" y="1029221"/>
            <a:chExt cx="10220325" cy="5365137"/>
          </a:xfrm>
        </p:grpSpPr>
        <p:pic>
          <p:nvPicPr>
            <p:cNvPr id="4" name="Picture 3"/>
            <p:cNvPicPr>
              <a:picLocks noChangeAspect="1"/>
            </p:cNvPicPr>
            <p:nvPr/>
          </p:nvPicPr>
          <p:blipFill>
            <a:blip r:embed="rId2"/>
            <a:stretch>
              <a:fillRect/>
            </a:stretch>
          </p:blipFill>
          <p:spPr>
            <a:xfrm>
              <a:off x="972958" y="2098583"/>
              <a:ext cx="10220325" cy="4295775"/>
            </a:xfrm>
            <a:prstGeom prst="rect">
              <a:avLst/>
            </a:prstGeom>
          </p:spPr>
        </p:pic>
        <p:sp>
          <p:nvSpPr>
            <p:cNvPr id="5" name="Rectangle 4"/>
            <p:cNvSpPr/>
            <p:nvPr/>
          </p:nvSpPr>
          <p:spPr>
            <a:xfrm>
              <a:off x="1011595" y="1029221"/>
              <a:ext cx="10115751" cy="369332"/>
            </a:xfrm>
            <a:prstGeom prst="rect">
              <a:avLst/>
            </a:prstGeom>
            <a:solidFill>
              <a:srgbClr val="0070C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pic>
          <p:nvPicPr>
            <p:cNvPr id="7" name="Picture 6"/>
            <p:cNvPicPr>
              <a:picLocks noChangeAspect="1"/>
            </p:cNvPicPr>
            <p:nvPr/>
          </p:nvPicPr>
          <p:blipFill>
            <a:blip r:embed="rId3"/>
            <a:stretch>
              <a:fillRect/>
            </a:stretch>
          </p:blipFill>
          <p:spPr>
            <a:xfrm>
              <a:off x="998716" y="1398553"/>
              <a:ext cx="10128631" cy="733425"/>
            </a:xfrm>
            <a:prstGeom prst="rect">
              <a:avLst/>
            </a:prstGeom>
          </p:spPr>
        </p:pic>
      </p:grpSp>
      <p:sp>
        <p:nvSpPr>
          <p:cNvPr id="9" name="Rounded Rectangle 8"/>
          <p:cNvSpPr/>
          <p:nvPr/>
        </p:nvSpPr>
        <p:spPr>
          <a:xfrm>
            <a:off x="819967" y="3232597"/>
            <a:ext cx="820761" cy="205522"/>
          </a:xfrm>
          <a:prstGeom prst="roundRect">
            <a:avLst/>
          </a:prstGeom>
          <a:solidFill>
            <a:schemeClr val="accent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677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70" y="226964"/>
            <a:ext cx="2545648" cy="58477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pic>
        <p:nvPicPr>
          <p:cNvPr id="5" name="Picture 4"/>
          <p:cNvPicPr>
            <a:picLocks noChangeAspect="1"/>
          </p:cNvPicPr>
          <p:nvPr/>
        </p:nvPicPr>
        <p:blipFill>
          <a:blip r:embed="rId2"/>
          <a:stretch>
            <a:fillRect/>
          </a:stretch>
        </p:blipFill>
        <p:spPr>
          <a:xfrm>
            <a:off x="1" y="1431568"/>
            <a:ext cx="4021931" cy="5375413"/>
          </a:xfrm>
          <a:prstGeom prst="rect">
            <a:avLst/>
          </a:prstGeom>
        </p:spPr>
      </p:pic>
      <p:pic>
        <p:nvPicPr>
          <p:cNvPr id="6" name="Picture 5"/>
          <p:cNvPicPr>
            <a:picLocks noChangeAspect="1"/>
          </p:cNvPicPr>
          <p:nvPr/>
        </p:nvPicPr>
        <p:blipFill>
          <a:blip r:embed="rId3"/>
          <a:stretch>
            <a:fillRect/>
          </a:stretch>
        </p:blipFill>
        <p:spPr>
          <a:xfrm>
            <a:off x="3994196" y="1431568"/>
            <a:ext cx="5122069" cy="5400675"/>
          </a:xfrm>
          <a:prstGeom prst="rect">
            <a:avLst/>
          </a:prstGeom>
        </p:spPr>
      </p:pic>
      <p:sp>
        <p:nvSpPr>
          <p:cNvPr id="7" name="Rounded Rectangle 6"/>
          <p:cNvSpPr/>
          <p:nvPr/>
        </p:nvSpPr>
        <p:spPr>
          <a:xfrm>
            <a:off x="4281765" y="3475273"/>
            <a:ext cx="4702629" cy="78377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88775" y="5447579"/>
            <a:ext cx="3811088" cy="209006"/>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251" y="1064247"/>
            <a:ext cx="3805707"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sp>
        <p:nvSpPr>
          <p:cNvPr id="10" name="Rectangle 9"/>
          <p:cNvSpPr/>
          <p:nvPr/>
        </p:nvSpPr>
        <p:spPr>
          <a:xfrm>
            <a:off x="4021932" y="1064247"/>
            <a:ext cx="5094332" cy="369332"/>
          </a:xfrm>
          <a:prstGeom prst="rect">
            <a:avLst/>
          </a:prstGeom>
          <a:solidFill>
            <a:srgbClr val="0070C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spTree>
    <p:extLst>
      <p:ext uri="{BB962C8B-B14F-4D97-AF65-F5344CB8AC3E}">
        <p14:creationId xmlns:p14="http://schemas.microsoft.com/office/powerpoint/2010/main" val="1480413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1616" y="991673"/>
            <a:ext cx="2621756" cy="5866327"/>
          </a:xfrm>
          <a:prstGeom prst="rect">
            <a:avLst/>
          </a:prstGeom>
        </p:spPr>
      </p:pic>
      <p:sp>
        <p:nvSpPr>
          <p:cNvPr id="6" name="Rectangle 5"/>
          <p:cNvSpPr/>
          <p:nvPr/>
        </p:nvSpPr>
        <p:spPr>
          <a:xfrm>
            <a:off x="333601" y="620257"/>
            <a:ext cx="2456640"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pic>
        <p:nvPicPr>
          <p:cNvPr id="8" name="Picture 7"/>
          <p:cNvPicPr>
            <a:picLocks noChangeAspect="1"/>
          </p:cNvPicPr>
          <p:nvPr/>
        </p:nvPicPr>
        <p:blipFill>
          <a:blip r:embed="rId3"/>
          <a:stretch>
            <a:fillRect/>
          </a:stretch>
        </p:blipFill>
        <p:spPr>
          <a:xfrm>
            <a:off x="6583870" y="107187"/>
            <a:ext cx="2207419" cy="6715125"/>
          </a:xfrm>
          <a:prstGeom prst="rect">
            <a:avLst/>
          </a:prstGeom>
        </p:spPr>
      </p:pic>
      <p:grpSp>
        <p:nvGrpSpPr>
          <p:cNvPr id="2" name="Group 9"/>
          <p:cNvGrpSpPr/>
          <p:nvPr/>
        </p:nvGrpSpPr>
        <p:grpSpPr>
          <a:xfrm>
            <a:off x="3822206" y="620258"/>
            <a:ext cx="2664619" cy="5863711"/>
            <a:chOff x="4293829" y="223098"/>
            <a:chExt cx="3552825" cy="5863711"/>
          </a:xfrm>
        </p:grpSpPr>
        <p:pic>
          <p:nvPicPr>
            <p:cNvPr id="7" name="Picture 6"/>
            <p:cNvPicPr>
              <a:picLocks noChangeAspect="1"/>
            </p:cNvPicPr>
            <p:nvPr/>
          </p:nvPicPr>
          <p:blipFill>
            <a:blip r:embed="rId4"/>
            <a:stretch>
              <a:fillRect/>
            </a:stretch>
          </p:blipFill>
          <p:spPr>
            <a:xfrm>
              <a:off x="4293829" y="590884"/>
              <a:ext cx="3552825" cy="5495925"/>
            </a:xfrm>
            <a:prstGeom prst="rect">
              <a:avLst/>
            </a:prstGeom>
          </p:spPr>
        </p:pic>
        <p:sp>
          <p:nvSpPr>
            <p:cNvPr id="9" name="Rectangle 8"/>
            <p:cNvSpPr/>
            <p:nvPr/>
          </p:nvSpPr>
          <p:spPr>
            <a:xfrm>
              <a:off x="4406421" y="223098"/>
              <a:ext cx="3333781" cy="369332"/>
            </a:xfrm>
            <a:prstGeom prst="rect">
              <a:avLst/>
            </a:prstGeom>
            <a:solidFill>
              <a:srgbClr val="00206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grpSp>
      <p:sp>
        <p:nvSpPr>
          <p:cNvPr id="11" name="Right Arrow 10"/>
          <p:cNvSpPr/>
          <p:nvPr/>
        </p:nvSpPr>
        <p:spPr>
          <a:xfrm>
            <a:off x="3003997" y="3333476"/>
            <a:ext cx="818209" cy="557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39" y="107187"/>
            <a:ext cx="4309500" cy="584775"/>
          </a:xfrm>
          <a:prstGeom prst="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8</a:t>
            </a:r>
            <a:r>
              <a:rPr lang="en-US" sz="1600" b="1" i="0" u="none" strike="noStrike" baseline="0" dirty="0" smtClean="0">
                <a:solidFill>
                  <a:srgbClr val="0070C0"/>
                </a:solidFill>
              </a:rPr>
              <a:t>. </a:t>
            </a:r>
            <a:r>
              <a:rPr lang="en-US" sz="1600" b="1" dirty="0">
                <a:solidFill>
                  <a:srgbClr val="0070C0"/>
                </a:solidFill>
              </a:rPr>
              <a:t>Pharmacologic </a:t>
            </a:r>
            <a:r>
              <a:rPr lang="en-US" sz="1600" b="1" dirty="0" smtClean="0">
                <a:solidFill>
                  <a:srgbClr val="0070C0"/>
                </a:solidFill>
              </a:rPr>
              <a:t>Approaches</a:t>
            </a:r>
            <a:r>
              <a:rPr lang="fa-IR" sz="1600" b="1" dirty="0" smtClean="0">
                <a:solidFill>
                  <a:srgbClr val="0070C0"/>
                </a:solidFill>
              </a:rPr>
              <a:t> </a:t>
            </a:r>
            <a:r>
              <a:rPr lang="en-US" sz="1600" b="1" dirty="0" smtClean="0">
                <a:solidFill>
                  <a:srgbClr val="0070C0"/>
                </a:solidFill>
              </a:rPr>
              <a:t>to </a:t>
            </a:r>
            <a:r>
              <a:rPr lang="en-US" sz="1600" b="1" dirty="0">
                <a:solidFill>
                  <a:srgbClr val="0070C0"/>
                </a:solidFill>
              </a:rPr>
              <a:t>Glycemic Treatment</a:t>
            </a:r>
            <a:endParaRPr lang="en-US" sz="1600" b="1" i="0" u="none" strike="noStrike" baseline="0" dirty="0" smtClean="0">
              <a:solidFill>
                <a:srgbClr val="0070C0"/>
              </a:solidFill>
            </a:endParaRPr>
          </a:p>
        </p:txBody>
      </p:sp>
      <p:sp>
        <p:nvSpPr>
          <p:cNvPr id="13" name="Rounded Rectangle 12"/>
          <p:cNvSpPr/>
          <p:nvPr/>
        </p:nvSpPr>
        <p:spPr>
          <a:xfrm>
            <a:off x="7420033" y="1918953"/>
            <a:ext cx="218557" cy="180305"/>
          </a:xfrm>
          <a:prstGeom prst="roundRect">
            <a:avLst/>
          </a:prstGeom>
          <a:solidFill>
            <a:srgbClr val="FF000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77385" y="3581459"/>
            <a:ext cx="240413" cy="180305"/>
          </a:xfrm>
          <a:prstGeom prst="roundRect">
            <a:avLst/>
          </a:prstGeom>
          <a:solidFill>
            <a:srgbClr val="34D87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9709" y="1841679"/>
            <a:ext cx="743755" cy="307777"/>
          </a:xfrm>
          <a:prstGeom prst="rect">
            <a:avLst/>
          </a:prstGeom>
          <a:noFill/>
        </p:spPr>
        <p:txBody>
          <a:bodyPr wrap="square" rtlCol="0">
            <a:spAutoFit/>
          </a:bodyPr>
          <a:lstStyle/>
          <a:p>
            <a:r>
              <a:rPr lang="en-US" sz="1400" b="1" dirty="0" smtClean="0">
                <a:solidFill>
                  <a:srgbClr val="C00000"/>
                </a:solidFill>
              </a:rPr>
              <a:t>CVD</a:t>
            </a:r>
            <a:endParaRPr lang="en-US" b="1" dirty="0">
              <a:solidFill>
                <a:srgbClr val="C00000"/>
              </a:solidFill>
            </a:endParaRPr>
          </a:p>
        </p:txBody>
      </p:sp>
      <p:sp>
        <p:nvSpPr>
          <p:cNvPr id="16" name="TextBox 15"/>
          <p:cNvSpPr txBox="1"/>
          <p:nvPr/>
        </p:nvSpPr>
        <p:spPr>
          <a:xfrm>
            <a:off x="8218332" y="3517722"/>
            <a:ext cx="743755" cy="307777"/>
          </a:xfrm>
          <a:prstGeom prst="rect">
            <a:avLst/>
          </a:prstGeom>
          <a:noFill/>
        </p:spPr>
        <p:txBody>
          <a:bodyPr wrap="square" rtlCol="0">
            <a:spAutoFit/>
          </a:bodyPr>
          <a:lstStyle/>
          <a:p>
            <a:r>
              <a:rPr lang="en-US" sz="1400" b="1" dirty="0" smtClean="0">
                <a:solidFill>
                  <a:srgbClr val="00B050"/>
                </a:solidFill>
              </a:rPr>
              <a:t>CVD</a:t>
            </a:r>
            <a:endParaRPr lang="en-US" b="1" dirty="0">
              <a:solidFill>
                <a:srgbClr val="00B050"/>
              </a:solidFill>
            </a:endParaRPr>
          </a:p>
        </p:txBody>
      </p:sp>
      <p:cxnSp>
        <p:nvCxnSpPr>
          <p:cNvPr id="18" name="Straight Connector 17"/>
          <p:cNvCxnSpPr/>
          <p:nvPr/>
        </p:nvCxnSpPr>
        <p:spPr>
          <a:xfrm>
            <a:off x="5062969" y="3963472"/>
            <a:ext cx="12428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18234" y="4206024"/>
            <a:ext cx="22018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7854" y="4474334"/>
            <a:ext cx="22018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5902" y="4716887"/>
            <a:ext cx="22018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6584" y="4974467"/>
            <a:ext cx="22018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26243" y="5219162"/>
            <a:ext cx="22018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37901" y="5476741"/>
            <a:ext cx="13671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7948269" y="1311500"/>
            <a:ext cx="685927" cy="180305"/>
          </a:xfrm>
          <a:prstGeom prst="roundRect">
            <a:avLst/>
          </a:prstGeom>
          <a:solidFill>
            <a:srgbClr val="FF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090370" y="1516903"/>
            <a:ext cx="515347" cy="180305"/>
          </a:xfrm>
          <a:prstGeom prst="roundRect">
            <a:avLst/>
          </a:prstGeom>
          <a:solidFill>
            <a:srgbClr val="FF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130605" y="2970074"/>
            <a:ext cx="566882" cy="180305"/>
          </a:xfrm>
          <a:prstGeom prst="roundRect">
            <a:avLst/>
          </a:prstGeom>
          <a:solidFill>
            <a:srgbClr val="34D87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76653" y="5291068"/>
            <a:ext cx="16542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32915" y="880716"/>
            <a:ext cx="63780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21374" y="3171010"/>
            <a:ext cx="93380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443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val="874141187"/>
              </p:ext>
            </p:extLst>
          </p:nvPr>
        </p:nvGraphicFramePr>
        <p:xfrm>
          <a:off x="503706" y="4542060"/>
          <a:ext cx="2697935" cy="1760957"/>
        </p:xfrm>
        <a:graphic>
          <a:graphicData uri="http://schemas.openxmlformats.org/presentationml/2006/ole">
            <mc:AlternateContent xmlns:mc="http://schemas.openxmlformats.org/markup-compatibility/2006">
              <mc:Choice xmlns:v="urn:schemas-microsoft-com:vml" Requires="v">
                <p:oleObj spid="_x0000_s82952" r:id="rId9" imgW="2602523" imgH="2461846" progId="">
                  <p:embed/>
                </p:oleObj>
              </mc:Choice>
              <mc:Fallback>
                <p:oleObj r:id="rId9" imgW="2602523" imgH="2461846" progId="">
                  <p:embed/>
                  <p:pic>
                    <p:nvPicPr>
                      <p:cNvPr id="0" name="Picture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706" y="4542060"/>
                        <a:ext cx="2697935" cy="1760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9414468"/>
              </p:ext>
            </p:extLst>
          </p:nvPr>
        </p:nvGraphicFramePr>
        <p:xfrm>
          <a:off x="-1" y="36155"/>
          <a:ext cx="9144001" cy="6522596"/>
        </p:xfrm>
        <a:graphic>
          <a:graphicData uri="http://schemas.openxmlformats.org/drawingml/2006/table">
            <a:tbl>
              <a:tblPr firstRow="1" bandRow="1">
                <a:tableStyleId>{5C22544A-7EE6-4342-B048-85BDC9FD1C3A}</a:tableStyleId>
              </a:tblPr>
              <a:tblGrid>
                <a:gridCol w="1498601"/>
                <a:gridCol w="2269067"/>
                <a:gridCol w="2455333"/>
                <a:gridCol w="2226733"/>
                <a:gridCol w="694267"/>
              </a:tblGrid>
              <a:tr h="370840">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370840">
                <a:tc>
                  <a:txBody>
                    <a:bodyPr/>
                    <a:lstStyle/>
                    <a:p>
                      <a:r>
                        <a:rPr lang="en-US" b="1" dirty="0" err="1" smtClean="0">
                          <a:latin typeface="Times New Roman" panose="02020603050405020304" pitchFamily="18" charset="0"/>
                          <a:cs typeface="Times New Roman" panose="02020603050405020304" pitchFamily="18" charset="0"/>
                        </a:rPr>
                        <a:t>Biguanides</a:t>
                      </a:r>
                      <a:endParaRPr lang="en-US" b="1"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AMP-kinase (?other)</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Hepatic glucose production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Weight neutral</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Lactic acidosis (rare)</a:t>
                      </a:r>
                    </a:p>
                    <a:p>
                      <a:pPr>
                        <a:buFont typeface="Arial"/>
                        <a:buChar char="•"/>
                      </a:pPr>
                      <a:r>
                        <a:rPr lang="en-US" dirty="0" smtClean="0">
                          <a:latin typeface="Times New Roman" panose="02020603050405020304" pitchFamily="18" charset="0"/>
                          <a:cs typeface="Times New Roman" panose="02020603050405020304" pitchFamily="18" charset="0"/>
                        </a:rPr>
                        <a:t> B-12 deficiency</a:t>
                      </a:r>
                    </a:p>
                    <a:p>
                      <a:pPr>
                        <a:buFont typeface="Arial"/>
                        <a:buChar char="•"/>
                      </a:pPr>
                      <a:r>
                        <a:rPr lang="en-US" baseline="0" dirty="0" smtClean="0">
                          <a:latin typeface="Times New Roman" panose="02020603050405020304" pitchFamily="18" charset="0"/>
                          <a:cs typeface="Times New Roman" panose="02020603050405020304" pitchFamily="18" charset="0"/>
                        </a:rPr>
                        <a:t> Contraindications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r h="1488316">
                <a:tc>
                  <a:txBody>
                    <a:bodyPr/>
                    <a:lstStyle/>
                    <a:p>
                      <a:r>
                        <a:rPr lang="en-US" b="1" dirty="0" smtClean="0">
                          <a:latin typeface="Times New Roman" panose="02020603050405020304" pitchFamily="18" charset="0"/>
                          <a:cs typeface="Times New Roman" panose="02020603050405020304" pitchFamily="18" charset="0"/>
                        </a:rPr>
                        <a:t>Sulfonylurea</a:t>
                      </a:r>
                    </a:p>
                    <a:p>
                      <a:endParaRPr lang="en-US" b="1" baseline="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Closes K</a:t>
                      </a:r>
                      <a:r>
                        <a:rPr lang="en-US" sz="2400" b="0" baseline="-25000" dirty="0" smtClean="0">
                          <a:latin typeface="Times New Roman" panose="02020603050405020304" pitchFamily="18" charset="0"/>
                          <a:cs typeface="Times New Roman" panose="02020603050405020304" pitchFamily="18" charset="0"/>
                        </a:rPr>
                        <a:t>ATP</a:t>
                      </a:r>
                      <a:r>
                        <a:rPr lang="en-US" dirty="0" smtClean="0">
                          <a:latin typeface="Times New Roman" panose="02020603050405020304" pitchFamily="18" charset="0"/>
                          <a:cs typeface="Times New Roman" panose="02020603050405020304" pitchFamily="18" charset="0"/>
                        </a:rPr>
                        <a:t> channels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 secretion</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r>
                        <a:rPr lang="en-US" baseline="0" dirty="0" smtClean="0">
                          <a:latin typeface="Times New Roman" panose="02020603050405020304" pitchFamily="18" charset="0"/>
                          <a:cs typeface="Times New Roman" panose="02020603050405020304" pitchFamily="18" charset="0"/>
                        </a:rPr>
                        <a:t> </a:t>
                      </a:r>
                    </a:p>
                    <a:p>
                      <a:pPr>
                        <a:buFont typeface="Arial"/>
                        <a:buChar char="•"/>
                      </a:pPr>
                      <a:r>
                        <a:rPr lang="en-US" baseline="0" dirty="0" smtClean="0">
                          <a:latin typeface="Times New Roman" panose="02020603050405020304" pitchFamily="18" charset="0"/>
                          <a:cs typeface="Times New Roman" panose="02020603050405020304" pitchFamily="18" charset="0"/>
                        </a:rPr>
                        <a:t> Low durability</a:t>
                      </a:r>
                    </a:p>
                    <a:p>
                      <a:pPr>
                        <a:buFont typeface="Arial"/>
                        <a:buChar char="•"/>
                      </a:pPr>
                      <a:r>
                        <a:rPr lang="en-US" baseline="0" dirty="0" smtClean="0">
                          <a:latin typeface="Times New Roman" panose="02020603050405020304" pitchFamily="18" charset="0"/>
                          <a:cs typeface="Times New Roman" panose="02020603050405020304" pitchFamily="18" charset="0"/>
                        </a:rPr>
                        <a:t> ? Blunts ischemic preconditioning</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Low</a:t>
                      </a:r>
                    </a:p>
                    <a:p>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solidFill>
                            <a:srgbClr val="7F7F7F"/>
                          </a:solidFill>
                          <a:latin typeface="Times New Roman" panose="02020603050405020304" pitchFamily="18" charset="0"/>
                          <a:cs typeface="Times New Roman" panose="02020603050405020304" pitchFamily="18" charset="0"/>
                        </a:rPr>
                        <a:t>Meglitinides</a:t>
                      </a:r>
                      <a:endParaRPr lang="en-US" b="1" dirty="0" smtClean="0">
                        <a:solidFill>
                          <a:srgbClr val="7F7F7F"/>
                        </a:solidFill>
                        <a:latin typeface="Times New Roman" panose="02020603050405020304" pitchFamily="18" charset="0"/>
                        <a:cs typeface="Times New Roman" panose="02020603050405020304" pitchFamily="18" charset="0"/>
                      </a:endParaRPr>
                    </a:p>
                    <a:p>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Closes K</a:t>
                      </a:r>
                      <a:r>
                        <a:rPr lang="en-US" sz="2400" b="0" baseline="-25000" dirty="0" smtClean="0">
                          <a:solidFill>
                            <a:srgbClr val="7F7F7F"/>
                          </a:solidFill>
                          <a:latin typeface="Times New Roman" panose="02020603050405020304" pitchFamily="18" charset="0"/>
                          <a:cs typeface="Times New Roman" panose="02020603050405020304" pitchFamily="18" charset="0"/>
                        </a:rPr>
                        <a:t>ATP</a:t>
                      </a:r>
                      <a:r>
                        <a:rPr lang="en-US" dirty="0" smtClean="0">
                          <a:solidFill>
                            <a:srgbClr val="7F7F7F"/>
                          </a:solidFill>
                          <a:latin typeface="Times New Roman" panose="02020603050405020304" pitchFamily="18" charset="0"/>
                          <a:cs typeface="Times New Roman" panose="02020603050405020304" pitchFamily="18" charset="0"/>
                        </a:rPr>
                        <a:t> channels</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Insulin secretion</a:t>
                      </a:r>
                    </a:p>
                    <a:p>
                      <a:pPr>
                        <a:buFont typeface="Arial"/>
                        <a:buNone/>
                      </a:pP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flexibility</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Hypoglycemia</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r>
                        <a:rPr lang="en-US" baseline="0" dirty="0" smtClean="0">
                          <a:solidFill>
                            <a:srgbClr val="7F7F7F"/>
                          </a:solidFill>
                          <a:latin typeface="Times New Roman" panose="02020603050405020304" pitchFamily="18" charset="0"/>
                          <a:cs typeface="Times New Roman" panose="02020603050405020304" pitchFamily="18" charset="0"/>
                        </a:rPr>
                        <a:t> </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 Blunts ischemic preconditioning</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Dosing frequency</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endParaRPr lang="en-US" dirty="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Mod.</a:t>
                      </a:r>
                      <a:endParaRPr lang="en-US" dirty="0">
                        <a:solidFill>
                          <a:srgbClr val="7F7F7F"/>
                        </a:solidFill>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TZDs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PPAR-</a:t>
                      </a:r>
                      <a:r>
                        <a:rPr lang="en-US" dirty="0" err="1"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 activator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nsulin sensitivity</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Durability</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TGs (</a:t>
                      </a:r>
                      <a:r>
                        <a:rPr lang="en-US" sz="1800" b="0" kern="1200" dirty="0" err="1" smtClean="0">
                          <a:solidFill>
                            <a:schemeClr val="dk1"/>
                          </a:solidFill>
                          <a:latin typeface="Times New Roman" panose="02020603050405020304" pitchFamily="18" charset="0"/>
                          <a:ea typeface="+mn-ea"/>
                          <a:cs typeface="Times New Roman" panose="02020603050405020304" pitchFamily="18" charset="0"/>
                          <a:sym typeface="Symbol"/>
                        </a:rPr>
                        <a:t>pio</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HDL-C </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 events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pio</a:t>
                      </a:r>
                      <a:r>
                        <a:rPr lang="en-US" baseline="0" dirty="0" smtClean="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 </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Edema/heart</a:t>
                      </a:r>
                      <a:r>
                        <a:rPr lang="en-US" baseline="0" dirty="0" smtClean="0">
                          <a:latin typeface="Times New Roman" panose="02020603050405020304" pitchFamily="18" charset="0"/>
                          <a:cs typeface="Times New Roman" panose="02020603050405020304" pitchFamily="18" charset="0"/>
                        </a:rPr>
                        <a:t> failure</a:t>
                      </a:r>
                    </a:p>
                    <a:p>
                      <a:pPr>
                        <a:buFont typeface="Arial"/>
                        <a:buChar char="•"/>
                      </a:pPr>
                      <a:r>
                        <a:rPr lang="en-US" baseline="0" dirty="0" smtClean="0">
                          <a:latin typeface="Times New Roman" panose="02020603050405020304" pitchFamily="18" charset="0"/>
                          <a:cs typeface="Times New Roman" panose="02020603050405020304" pitchFamily="18" charset="0"/>
                        </a:rPr>
                        <a:t> Bone fractures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LDL-C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MI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9977"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5"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4085028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7562380"/>
              </p:ext>
            </p:extLst>
          </p:nvPr>
        </p:nvGraphicFramePr>
        <p:xfrm>
          <a:off x="0" y="44624"/>
          <a:ext cx="9144000" cy="6324003"/>
        </p:xfrm>
        <a:graphic>
          <a:graphicData uri="http://schemas.openxmlformats.org/drawingml/2006/table">
            <a:tbl>
              <a:tblPr firstRow="1" bandRow="1">
                <a:tableStyleId>{5C22544A-7EE6-4342-B048-85BDC9FD1C3A}</a:tableStyleId>
              </a:tblPr>
              <a:tblGrid>
                <a:gridCol w="1549400"/>
                <a:gridCol w="2404533"/>
                <a:gridCol w="2480734"/>
                <a:gridCol w="1989666"/>
                <a:gridCol w="719667"/>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1122630">
                <a:tc>
                  <a:txBody>
                    <a:bodyPr/>
                    <a:lstStyle/>
                    <a:p>
                      <a:r>
                        <a:rPr lang="en-US" b="1" dirty="0" smtClean="0">
                          <a:solidFill>
                            <a:srgbClr val="7F7F7F"/>
                          </a:solidFill>
                          <a:latin typeface="Times New Roman" panose="02020603050405020304" pitchFamily="18" charset="0"/>
                          <a:cs typeface="Times New Roman" panose="02020603050405020304" pitchFamily="18" charset="0"/>
                        </a:rPr>
                        <a:t>a-</a:t>
                      </a:r>
                      <a:r>
                        <a:rPr lang="en-US" b="1" dirty="0" err="1" smtClean="0">
                          <a:solidFill>
                            <a:srgbClr val="7F7F7F"/>
                          </a:solidFill>
                          <a:latin typeface="Times New Roman" panose="02020603050405020304" pitchFamily="18" charset="0"/>
                          <a:cs typeface="Times New Roman" panose="02020603050405020304" pitchFamily="18" charset="0"/>
                        </a:rPr>
                        <a:t>Glucosidase</a:t>
                      </a:r>
                      <a:r>
                        <a:rPr lang="en-US" b="1" baseline="0" dirty="0" smtClean="0">
                          <a:solidFill>
                            <a:srgbClr val="7F7F7F"/>
                          </a:solidFill>
                          <a:latin typeface="Times New Roman" panose="02020603050405020304" pitchFamily="18" charset="0"/>
                          <a:cs typeface="Times New Roman" panose="02020603050405020304" pitchFamily="18" charset="0"/>
                        </a:rPr>
                        <a:t> inhibitors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Inhibits a-</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glucosidase</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Slows carbohydrate digestion / absorption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Nonsystemic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frequency</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Mod</a:t>
                      </a:r>
                      <a:r>
                        <a:rPr lang="en-US" spc="-620" dirty="0" smtClean="0">
                          <a:solidFill>
                            <a:schemeClr val="tx1">
                              <a:lumMod val="50000"/>
                              <a:lumOff val="50000"/>
                            </a:schemeClr>
                          </a:solidFill>
                          <a:latin typeface="Times New Roman" panose="02020603050405020304" pitchFamily="18" charset="0"/>
                          <a:cs typeface="Times New Roman" panose="02020603050405020304" pitchFamily="18" charset="0"/>
                        </a:rPr>
                        <a:t>.</a:t>
                      </a:r>
                      <a:endParaRPr lang="en-US" spc="-620"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r>
              <a:tr h="900525">
                <a:tc>
                  <a:txBody>
                    <a:bodyPr/>
                    <a:lstStyle/>
                    <a:p>
                      <a:r>
                        <a:rPr lang="en-US" sz="2400" b="1" i="1" dirty="0" smtClean="0">
                          <a:solidFill>
                            <a:srgbClr val="C00000"/>
                          </a:solidFill>
                          <a:latin typeface="Times New Roman" panose="02020603050405020304" pitchFamily="18" charset="0"/>
                          <a:cs typeface="Times New Roman" panose="02020603050405020304" pitchFamily="18" charset="0"/>
                        </a:rPr>
                        <a:t>DPP-4</a:t>
                      </a:r>
                    </a:p>
                    <a:p>
                      <a:r>
                        <a:rPr lang="en-US" sz="2400" b="1" i="1" dirty="0" smtClean="0">
                          <a:solidFill>
                            <a:srgbClr val="C00000"/>
                          </a:solidFill>
                          <a:latin typeface="Times New Roman" panose="02020603050405020304" pitchFamily="18" charset="0"/>
                          <a:cs typeface="Times New Roman" panose="02020603050405020304" pitchFamily="18" charset="0"/>
                        </a:rPr>
                        <a:t>inhibitors</a:t>
                      </a:r>
                      <a:endParaRPr lang="en-US" sz="24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Inhibits DPP-4</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Increases </a:t>
                      </a:r>
                      <a:r>
                        <a:rPr lang="en-US" dirty="0" err="1" smtClean="0">
                          <a:solidFill>
                            <a:srgbClr val="000000"/>
                          </a:solidFill>
                          <a:latin typeface="Times New Roman" panose="02020603050405020304" pitchFamily="18" charset="0"/>
                          <a:cs typeface="Times New Roman" panose="02020603050405020304" pitchFamily="18" charset="0"/>
                        </a:rPr>
                        <a:t>incretin</a:t>
                      </a:r>
                      <a:r>
                        <a:rPr lang="en-US" dirty="0" smtClean="0">
                          <a:solidFill>
                            <a:srgbClr val="000000"/>
                          </a:solidFill>
                          <a:latin typeface="Times New Roman" panose="02020603050405020304" pitchFamily="18" charset="0"/>
                          <a:cs typeface="Times New Roman" panose="02020603050405020304" pitchFamily="18" charset="0"/>
                        </a:rPr>
                        <a:t> (GLP-1, GIP) levels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Well tolerated</a:t>
                      </a:r>
                    </a:p>
                    <a:p>
                      <a:pPr>
                        <a:buFont typeface="Arial"/>
                        <a:buChar char="•"/>
                      </a:pPr>
                      <a:r>
                        <a:rPr lang="en-US" baseline="0" dirty="0" smtClean="0">
                          <a:solidFill>
                            <a:srgbClr val="000000"/>
                          </a:solidFill>
                          <a:latin typeface="Times New Roman" panose="02020603050405020304" pitchFamily="18" charset="0"/>
                          <a:cs typeface="Times New Roman" panose="02020603050405020304" pitchFamily="18" charset="0"/>
                        </a:rPr>
                        <a:t> Weight neutral</a:t>
                      </a:r>
                      <a:endParaRPr lang="en-US"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Angioedema / </a:t>
                      </a:r>
                      <a:r>
                        <a:rPr lang="en-US" dirty="0" err="1" smtClean="0">
                          <a:solidFill>
                            <a:srgbClr val="000000"/>
                          </a:solidFill>
                          <a:latin typeface="Times New Roman" panose="02020603050405020304" pitchFamily="18" charset="0"/>
                          <a:cs typeface="Times New Roman" panose="02020603050405020304" pitchFamily="18" charset="0"/>
                        </a:rPr>
                        <a:t>urticaria</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Pancreatitis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Heart</a:t>
                      </a:r>
                      <a:r>
                        <a:rPr lang="en-US" baseline="0" dirty="0" smtClean="0">
                          <a:solidFill>
                            <a:srgbClr val="000000"/>
                          </a:solidFill>
                          <a:latin typeface="Times New Roman" panose="02020603050405020304" pitchFamily="18" charset="0"/>
                          <a:cs typeface="Times New Roman" panose="02020603050405020304" pitchFamily="18" charset="0"/>
                        </a:rPr>
                        <a:t> failure</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000000"/>
                          </a:solidFill>
                          <a:latin typeface="Times New Roman" panose="02020603050405020304" pitchFamily="18" charset="0"/>
                          <a:cs typeface="Times New Roman" panose="02020603050405020304" pitchFamily="18" charset="0"/>
                        </a:rPr>
                        <a:t>High</a:t>
                      </a:r>
                      <a:endParaRPr lang="en-US" dirty="0">
                        <a:solidFill>
                          <a:srgbClr val="000000"/>
                        </a:solidFill>
                        <a:latin typeface="Times New Roman" panose="02020603050405020304" pitchFamily="18" charset="0"/>
                        <a:cs typeface="Times New Roman" panose="02020603050405020304" pitchFamily="18" charset="0"/>
                      </a:endParaRPr>
                    </a:p>
                  </a:txBody>
                  <a:tcPr/>
                </a:tc>
              </a:tr>
              <a:tr h="929590">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Bile acid</a:t>
                      </a:r>
                      <a:r>
                        <a:rPr lang="en-US" b="1"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1" baseline="0" dirty="0" err="1" smtClean="0">
                          <a:solidFill>
                            <a:schemeClr val="tx1">
                              <a:lumMod val="50000"/>
                              <a:lumOff val="50000"/>
                            </a:schemeClr>
                          </a:solidFill>
                          <a:latin typeface="Times New Roman" panose="02020603050405020304" pitchFamily="18" charset="0"/>
                          <a:cs typeface="Times New Roman" panose="02020603050405020304" pitchFamily="18" charset="0"/>
                        </a:rPr>
                        <a:t>sequestrants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Bind bile acids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Hepatic glucose production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LDL-C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Dosing frequency</a:t>
                      </a: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1129403">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Dopamine-2</a:t>
                      </a:r>
                    </a:p>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agonists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Activates DA</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receptor</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Alters hypothalamic control of metabolism</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insulin sensitivity</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hypoglyemia</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Dizziness, fatigue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Nausea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Rhinitis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High</a:t>
                      </a:r>
                    </a:p>
                  </a:txBody>
                  <a:tcPr/>
                </a:tc>
              </a:tr>
              <a:tr h="1170682">
                <a:tc>
                  <a:txBody>
                    <a:bodyPr/>
                    <a:lstStyle/>
                    <a:p>
                      <a:r>
                        <a:rPr lang="en-US" b="1" dirty="0" smtClean="0">
                          <a:solidFill>
                            <a:schemeClr val="tx1"/>
                          </a:solidFill>
                          <a:latin typeface="Times New Roman" panose="02020603050405020304" pitchFamily="18" charset="0"/>
                          <a:cs typeface="Times New Roman" panose="02020603050405020304" pitchFamily="18" charset="0"/>
                        </a:rPr>
                        <a:t>SGLT2</a:t>
                      </a:r>
                      <a:r>
                        <a:rPr lang="en-US" b="1" baseline="0" dirty="0" smtClean="0">
                          <a:solidFill>
                            <a:schemeClr val="tx1"/>
                          </a:solidFill>
                          <a:latin typeface="Times New Roman" panose="02020603050405020304" pitchFamily="18" charset="0"/>
                          <a:cs typeface="Times New Roman" panose="02020603050405020304" pitchFamily="18" charset="0"/>
                        </a:rPr>
                        <a:t> inhibitors</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solidFill>
                          <a:latin typeface="Times New Roman" panose="02020603050405020304" pitchFamily="18" charset="0"/>
                          <a:cs typeface="Times New Roman" panose="02020603050405020304" pitchFamily="18" charset="0"/>
                        </a:rPr>
                        <a:t> Inhibits</a:t>
                      </a:r>
                      <a:r>
                        <a:rPr lang="en-US" baseline="0" dirty="0" smtClean="0">
                          <a:solidFill>
                            <a:schemeClr val="tx1"/>
                          </a:solidFill>
                          <a:latin typeface="Times New Roman" panose="02020603050405020304" pitchFamily="18" charset="0"/>
                          <a:cs typeface="Times New Roman" panose="02020603050405020304" pitchFamily="18" charset="0"/>
                        </a:rPr>
                        <a:t> SGLT2 in proximal nephron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solidFill>
                          <a:latin typeface="Times New Roman" panose="02020603050405020304" pitchFamily="18" charset="0"/>
                          <a:cs typeface="Times New Roman" panose="02020603050405020304" pitchFamily="18" charset="0"/>
                        </a:rPr>
                        <a:t> Increases </a:t>
                      </a:r>
                      <a:r>
                        <a:rPr lang="en-US" baseline="0" dirty="0" err="1" smtClean="0">
                          <a:solidFill>
                            <a:schemeClr val="tx1"/>
                          </a:solidFill>
                          <a:latin typeface="Times New Roman" panose="02020603050405020304" pitchFamily="18" charset="0"/>
                          <a:cs typeface="Times New Roman" panose="02020603050405020304" pitchFamily="18" charset="0"/>
                        </a:rPr>
                        <a:t>glucosuria</a:t>
                      </a: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BP</a:t>
                      </a:r>
                    </a:p>
                    <a:p>
                      <a:pPr>
                        <a:buFont typeface="Arial"/>
                        <a:buChar char="•"/>
                      </a:pPr>
                      <a:r>
                        <a:rPr lang="en-US" dirty="0" smtClean="0">
                          <a:latin typeface="Times New Roman" panose="02020603050405020304" pitchFamily="18" charset="0"/>
                          <a:cs typeface="Times New Roman" panose="02020603050405020304" pitchFamily="18" charset="0"/>
                        </a:rPr>
                        <a:t> Effective</a:t>
                      </a:r>
                      <a:r>
                        <a:rPr lang="en-US" baseline="0" dirty="0" smtClean="0">
                          <a:latin typeface="Times New Roman" panose="02020603050405020304" pitchFamily="18" charset="0"/>
                          <a:cs typeface="Times New Roman" panose="02020603050405020304" pitchFamily="18" charset="0"/>
                        </a:rPr>
                        <a:t> at all stages</a:t>
                      </a:r>
                      <a:endParaRPr lang="en-US" dirty="0" smtClean="0">
                        <a:latin typeface="Times New Roman" panose="02020603050405020304" pitchFamily="18" charset="0"/>
                        <a:cs typeface="Times New Roman" panose="02020603050405020304" pitchFamily="18" charset="0"/>
                      </a:endParaRPr>
                    </a:p>
                    <a:p>
                      <a:pPr>
                        <a:buFont typeface="Arial"/>
                        <a:buChar char="•"/>
                      </a:pP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GU</a:t>
                      </a:r>
                      <a:r>
                        <a:rPr lang="en-US" baseline="0" dirty="0" smtClean="0">
                          <a:solidFill>
                            <a:srgbClr val="000000"/>
                          </a:solidFill>
                          <a:latin typeface="Times New Roman" panose="02020603050405020304" pitchFamily="18" charset="0"/>
                          <a:cs typeface="Times New Roman" panose="02020603050405020304" pitchFamily="18" charset="0"/>
                        </a:rPr>
                        <a:t> infections</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Polyuria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Volume depletion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LDL-C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000000"/>
                          </a:solidFill>
                          <a:latin typeface="Times New Roman" panose="02020603050405020304" pitchFamily="18" charset="0"/>
                          <a:cs typeface="Times New Roman" panose="02020603050405020304" pitchFamily="18" charset="0"/>
                        </a:rPr>
                        <a:t>Cr (transient)</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Times New Roman" panose="02020603050405020304" pitchFamily="18" charset="0"/>
                          <a:cs typeface="Times New Roman" panose="02020603050405020304" pitchFamily="18" charset="0"/>
                        </a:rPr>
                        <a:t>High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a:t>
            </a: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573929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6283955"/>
              </p:ext>
            </p:extLst>
          </p:nvPr>
        </p:nvGraphicFramePr>
        <p:xfrm>
          <a:off x="17" y="44663"/>
          <a:ext cx="9143999" cy="6492240"/>
        </p:xfrm>
        <a:graphic>
          <a:graphicData uri="http://schemas.openxmlformats.org/drawingml/2006/table">
            <a:tbl>
              <a:tblPr firstRow="1" bandRow="1">
                <a:tableStyleId>{5C22544A-7EE6-4342-B048-85BDC9FD1C3A}</a:tableStyleId>
              </a:tblPr>
              <a:tblGrid>
                <a:gridCol w="1142983"/>
                <a:gridCol w="2260600"/>
                <a:gridCol w="2438400"/>
                <a:gridCol w="2438400"/>
                <a:gridCol w="863616"/>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Injectable</a:t>
                      </a:r>
                    </a:p>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900525">
                <a:tc>
                  <a:txBody>
                    <a:bodyPr/>
                    <a:lstStyle/>
                    <a:p>
                      <a:r>
                        <a:rPr lang="en-US" b="1" dirty="0" err="1" smtClean="0">
                          <a:solidFill>
                            <a:srgbClr val="7F7F7F"/>
                          </a:solidFill>
                          <a:latin typeface="Times New Roman" panose="02020603050405020304" pitchFamily="18" charset="0"/>
                          <a:cs typeface="Times New Roman" panose="02020603050405020304" pitchFamily="18" charset="0"/>
                        </a:rPr>
                        <a:t>Amylin</a:t>
                      </a:r>
                      <a:r>
                        <a:rPr lang="en-US" b="1" dirty="0" smtClean="0">
                          <a:solidFill>
                            <a:srgbClr val="7F7F7F"/>
                          </a:solidFill>
                          <a:latin typeface="Times New Roman" panose="02020603050405020304" pitchFamily="18" charset="0"/>
                          <a:cs typeface="Times New Roman" panose="02020603050405020304" pitchFamily="18" charset="0"/>
                        </a:rPr>
                        <a:t> </a:t>
                      </a:r>
                      <a:r>
                        <a:rPr lang="en-US" b="1" dirty="0" err="1" smtClean="0">
                          <a:solidFill>
                            <a:srgbClr val="7F7F7F"/>
                          </a:solidFill>
                          <a:latin typeface="Times New Roman" panose="02020603050405020304" pitchFamily="18" charset="0"/>
                          <a:cs typeface="Times New Roman" panose="02020603050405020304" pitchFamily="18" charset="0"/>
                        </a:rPr>
                        <a:t>mimetics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Activates </a:t>
                      </a:r>
                      <a:r>
                        <a:rPr lang="en-US" dirty="0" err="1" smtClean="0">
                          <a:solidFill>
                            <a:srgbClr val="7F7F7F"/>
                          </a:solidFill>
                          <a:latin typeface="Times New Roman" panose="02020603050405020304" pitchFamily="18" charset="0"/>
                          <a:cs typeface="Times New Roman" panose="02020603050405020304" pitchFamily="18" charset="0"/>
                        </a:rPr>
                        <a:t>amylin</a:t>
                      </a:r>
                      <a:r>
                        <a:rPr lang="en-US" baseline="0" dirty="0" smtClean="0">
                          <a:solidFill>
                            <a:srgbClr val="7F7F7F"/>
                          </a:solidFill>
                          <a:latin typeface="Times New Roman" panose="02020603050405020304" pitchFamily="18" charset="0"/>
                          <a:cs typeface="Times New Roman" panose="02020603050405020304" pitchFamily="18" charset="0"/>
                        </a:rPr>
                        <a:t> receptor</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glucagon</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gastric emptying</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satiety</a:t>
                      </a:r>
                      <a:endParaRPr lang="en-US" b="0"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Gastrointestinal</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Modest</a:t>
                      </a:r>
                      <a:r>
                        <a:rPr lang="en-US" baseline="0" dirty="0" smtClean="0">
                          <a:solidFill>
                            <a:srgbClr val="7F7F7F"/>
                          </a:solidFill>
                          <a:latin typeface="Times New Roman" panose="02020603050405020304" pitchFamily="18" charset="0"/>
                          <a:cs typeface="Times New Roman" panose="02020603050405020304" pitchFamily="18" charset="0"/>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7F7F7F"/>
                          </a:solidFill>
                          <a:latin typeface="Times New Roman" panose="02020603050405020304" pitchFamily="18" charset="0"/>
                          <a:cs typeface="Times New Roman" panose="02020603050405020304" pitchFamily="18" charset="0"/>
                        </a:rPr>
                        <a:t>A1c</a:t>
                      </a:r>
                      <a:r>
                        <a:rPr lang="en-US" dirty="0" smtClean="0">
                          <a:solidFill>
                            <a:srgbClr val="7F7F7F"/>
                          </a:solidFill>
                          <a:latin typeface="Times New Roman" panose="02020603050405020304" pitchFamily="18" charset="0"/>
                          <a:cs typeface="Times New Roman" panose="02020603050405020304" pitchFamily="18" charset="0"/>
                        </a:rPr>
                        <a:t> </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baseline="0" dirty="0" err="1" smtClean="0">
                          <a:solidFill>
                            <a:srgbClr val="7F7F7F"/>
                          </a:solidFill>
                          <a:latin typeface="Times New Roman" panose="02020603050405020304" pitchFamily="18" charset="0"/>
                          <a:cs typeface="Times New Roman" panose="02020603050405020304" pitchFamily="18" charset="0"/>
                        </a:rPr>
                        <a:t>Injectable</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Hypo if insulin dose not reduced</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Dosing frequency</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Training</a:t>
                      </a:r>
                      <a:r>
                        <a:rPr lang="en-US" baseline="0" dirty="0" smtClean="0">
                          <a:solidFill>
                            <a:srgbClr val="7F7F7F"/>
                          </a:solidFill>
                          <a:latin typeface="Times New Roman" panose="02020603050405020304" pitchFamily="18" charset="0"/>
                          <a:cs typeface="Times New Roman" panose="02020603050405020304" pitchFamily="18" charset="0"/>
                        </a:rPr>
                        <a:t> requirements</a:t>
                      </a: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High</a:t>
                      </a:r>
                      <a:endParaRPr lang="en-US" dirty="0">
                        <a:solidFill>
                          <a:srgbClr val="7F7F7F"/>
                        </a:solidFill>
                        <a:latin typeface="Times New Roman" panose="02020603050405020304" pitchFamily="18" charset="0"/>
                        <a:cs typeface="Times New Roman" panose="02020603050405020304" pitchFamily="18" charset="0"/>
                      </a:endParaRPr>
                    </a:p>
                  </a:txBody>
                  <a:tcPr/>
                </a:tc>
              </a:tr>
              <a:tr h="900525">
                <a:tc>
                  <a:txBody>
                    <a:bodyPr/>
                    <a:lstStyle/>
                    <a:p>
                      <a:r>
                        <a:rPr lang="en-US" b="1" dirty="0" smtClean="0">
                          <a:latin typeface="Times New Roman" panose="02020603050405020304" pitchFamily="18" charset="0"/>
                          <a:cs typeface="Times New Roman" panose="02020603050405020304" pitchFamily="18" charset="0"/>
                        </a:rPr>
                        <a:t>GLP-1 receptor agonists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GLP-1 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a:t>
                      </a: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glucagon</a:t>
                      </a:r>
                      <a:endPar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endParaRP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gastric emptying</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satiety</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tx1"/>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Some CV risk factors</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 Pancreatitis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Heart rate</a:t>
                      </a:r>
                    </a:p>
                    <a:p>
                      <a:pPr>
                        <a:buFont typeface="Arial"/>
                        <a:buChar char="•"/>
                      </a:pPr>
                      <a:r>
                        <a:rPr lang="en-US" dirty="0" smtClean="0">
                          <a:latin typeface="Times New Roman" panose="02020603050405020304" pitchFamily="18" charset="0"/>
                          <a:cs typeface="Times New Roman" panose="02020603050405020304" pitchFamily="18" charset="0"/>
                        </a:rPr>
                        <a:t> Medullary</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ca</a:t>
                      </a:r>
                      <a:r>
                        <a:rPr lang="en-US" baseline="0" dirty="0" smtClean="0">
                          <a:latin typeface="Times New Roman" panose="02020603050405020304" pitchFamily="18" charset="0"/>
                          <a:cs typeface="Times New Roman" panose="02020603050405020304" pitchFamily="18" charset="0"/>
                        </a:rPr>
                        <a:t> (rodents)</a:t>
                      </a:r>
                    </a:p>
                    <a:p>
                      <a:pPr>
                        <a:buFont typeface="Arial"/>
                        <a:buChar char="•"/>
                      </a:pPr>
                      <a:r>
                        <a:rPr lang="en-US" baseline="0" dirty="0" smtClean="0">
                          <a:latin typeface="Times New Roman" panose="02020603050405020304" pitchFamily="18" charset="0"/>
                          <a:cs typeface="Times New Roman" panose="02020603050405020304" pitchFamily="18" charset="0"/>
                        </a:rPr>
                        <a:t> Injectable</a:t>
                      </a:r>
                    </a:p>
                    <a:p>
                      <a:pPr>
                        <a:buFont typeface="Arial"/>
                        <a:buChar char="•"/>
                      </a:pPr>
                      <a:r>
                        <a:rPr lang="en-US" baseline="0" dirty="0" smtClean="0">
                          <a:latin typeface="Times New Roman" panose="02020603050405020304" pitchFamily="18" charset="0"/>
                          <a:cs typeface="Times New Roman" panose="02020603050405020304" pitchFamily="18" charset="0"/>
                        </a:rPr>
                        <a:t> Training requirements</a:t>
                      </a:r>
                      <a:endParaRPr lang="en-US" dirty="0" smtClean="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900525">
                <a:tc>
                  <a:txBody>
                    <a:bodyPr/>
                    <a:lstStyle/>
                    <a:p>
                      <a:r>
                        <a:rPr lang="en-US" b="1" dirty="0" smtClean="0">
                          <a:latin typeface="Times New Roman" panose="02020603050405020304" pitchFamily="18" charset="0"/>
                          <a:cs typeface="Times New Roman" panose="02020603050405020304" pitchFamily="18" charset="0"/>
                        </a:rPr>
                        <a:t>Insulin</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a:t>
                      </a:r>
                      <a:r>
                        <a:rPr lang="en-US" baseline="0" dirty="0" smtClean="0">
                          <a:latin typeface="Times New Roman" panose="02020603050405020304" pitchFamily="18" charset="0"/>
                          <a:cs typeface="Times New Roman" panose="02020603050405020304" pitchFamily="18" charset="0"/>
                        </a:rPr>
                        <a:t> insulin receptor</a:t>
                      </a:r>
                    </a:p>
                    <a:p>
                      <a:pPr>
                        <a:buFont typeface="Arial"/>
                        <a:buChar char="•"/>
                      </a:pPr>
                      <a:r>
                        <a:rPr lang="en-US" baseline="0" dirty="0" smtClean="0">
                          <a:latin typeface="Times New Roman" panose="02020603050405020304" pitchFamily="18" charset="0"/>
                          <a:cs typeface="Times New Roman" panose="02020603050405020304" pitchFamily="18" charset="0"/>
                        </a:rPr>
                        <a:t> Myriad</a:t>
                      </a:r>
                    </a:p>
                    <a:p>
                      <a:pPr>
                        <a:buFont typeface="Arial"/>
                        <a:buNone/>
                      </a:pPr>
                      <a:endParaRPr lang="en-US" baseline="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Universally</a:t>
                      </a:r>
                      <a:r>
                        <a:rPr lang="en-US" baseline="0" dirty="0" smtClean="0">
                          <a:latin typeface="Times New Roman" panose="02020603050405020304" pitchFamily="18" charset="0"/>
                          <a:cs typeface="Times New Roman" panose="02020603050405020304" pitchFamily="18" charset="0"/>
                        </a:rPr>
                        <a:t> effective</a:t>
                      </a:r>
                      <a:endParaRPr lang="en-US" dirty="0" smtClean="0">
                        <a:latin typeface="Times New Roman" panose="02020603050405020304" pitchFamily="18" charset="0"/>
                        <a:cs typeface="Times New Roman" panose="02020603050405020304" pitchFamily="18" charset="0"/>
                      </a:endParaRPr>
                    </a:p>
                    <a:p>
                      <a:pPr>
                        <a:buFont typeface="Arial"/>
                        <a:buChar char="•"/>
                      </a:pPr>
                      <a:r>
                        <a:rPr lang="en-US" dirty="0" smtClean="0">
                          <a:latin typeface="Times New Roman" panose="02020603050405020304" pitchFamily="18" charset="0"/>
                          <a:cs typeface="Times New Roman" panose="02020603050405020304" pitchFamily="18" charset="0"/>
                        </a:rPr>
                        <a:t> Unlimited</a:t>
                      </a:r>
                      <a:r>
                        <a:rPr lang="en-US" baseline="0" dirty="0" smtClean="0">
                          <a:latin typeface="Times New Roman" panose="02020603050405020304" pitchFamily="18" charset="0"/>
                          <a:cs typeface="Times New Roman" panose="02020603050405020304" pitchFamily="18" charset="0"/>
                        </a:rPr>
                        <a:t> efficacy</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Weight</a:t>
                      </a:r>
                      <a:r>
                        <a:rPr lang="en-US" baseline="0" dirty="0" smtClean="0">
                          <a:latin typeface="Times New Roman" panose="02020603050405020304" pitchFamily="18" charset="0"/>
                          <a:cs typeface="Times New Roman" panose="02020603050405020304" pitchFamily="18" charset="0"/>
                        </a:rPr>
                        <a:t> gain</a:t>
                      </a:r>
                    </a:p>
                    <a:p>
                      <a:pPr>
                        <a:buFont typeface="Arial"/>
                        <a:buChar char="•"/>
                      </a:pPr>
                      <a:r>
                        <a:rPr lang="en-US" baseline="0" dirty="0" smtClean="0">
                          <a:latin typeface="Times New Roman" panose="02020603050405020304" pitchFamily="18" charset="0"/>
                          <a:cs typeface="Times New Roman" panose="02020603050405020304" pitchFamily="18" charset="0"/>
                        </a:rPr>
                        <a:t> ? </a:t>
                      </a:r>
                      <a:r>
                        <a:rPr lang="en-US" baseline="0" dirty="0" err="1" smtClean="0">
                          <a:latin typeface="Times New Roman" panose="02020603050405020304" pitchFamily="18" charset="0"/>
                          <a:cs typeface="Times New Roman" panose="02020603050405020304" pitchFamily="18" charset="0"/>
                        </a:rPr>
                        <a:t>Mitogenicity</a:t>
                      </a:r>
                      <a:endParaRPr lang="en-US" baseline="0" dirty="0" smtClean="0">
                        <a:latin typeface="Times New Roman" panose="02020603050405020304" pitchFamily="18" charset="0"/>
                        <a:cs typeface="Times New Roman" panose="02020603050405020304" pitchFamily="18" charset="0"/>
                      </a:endParaRP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Injectable</a:t>
                      </a:r>
                      <a:endParaRPr lang="en-US"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Patient reluctance</a:t>
                      </a:r>
                      <a:endParaRPr lang="en-US" dirty="0" smtClean="0">
                        <a:latin typeface="Times New Roman" panose="02020603050405020304" pitchFamily="18" charset="0"/>
                        <a:cs typeface="Times New Roman" panose="02020603050405020304" pitchFamily="18" charset="0"/>
                      </a:endParaRPr>
                    </a:p>
                    <a:p>
                      <a:pPr>
                        <a:buFont typeface="Arial"/>
                        <a:buChar char="•"/>
                      </a:pPr>
                      <a:r>
                        <a:rPr lang="en-US" baseline="0" dirty="0" smtClean="0">
                          <a:latin typeface="Times New Roman" panose="02020603050405020304" pitchFamily="18" charset="0"/>
                          <a:cs typeface="Times New Roman" panose="02020603050405020304" pitchFamily="18" charset="0"/>
                        </a:rPr>
                        <a:t> Training requirements</a:t>
                      </a:r>
                    </a:p>
                  </a:txBody>
                  <a:tcPr/>
                </a:tc>
                <a:tc>
                  <a:txBody>
                    <a:bodyPr/>
                    <a:lstStyle/>
                    <a:p>
                      <a:r>
                        <a:rPr lang="en-US" spc="-100" dirty="0" smtClean="0">
                          <a:latin typeface="Times New Roman" panose="02020603050405020304" pitchFamily="18" charset="0"/>
                          <a:cs typeface="Times New Roman" panose="02020603050405020304" pitchFamily="18" charset="0"/>
                        </a:rPr>
                        <a:t>Variable</a:t>
                      </a:r>
                      <a:endParaRPr lang="en-US" spc="-100"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3741270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Outlines:</a:t>
            </a:r>
            <a:endParaRPr lang="en-US" dirty="0">
              <a:solidFill>
                <a:schemeClr val="tx2">
                  <a:tint val="100000"/>
                  <a:shade val="90000"/>
                  <a:satMod val="250000"/>
                  <a:alpha val="100000"/>
                </a:schemeClr>
              </a:solidFill>
            </a:endParaRPr>
          </a:p>
        </p:txBody>
      </p:sp>
      <p:sp>
        <p:nvSpPr>
          <p:cNvPr id="153603" name="Rectangle 3"/>
          <p:cNvSpPr>
            <a:spLocks noGrp="1" noChangeArrowheads="1"/>
          </p:cNvSpPr>
          <p:nvPr>
            <p:ph idx="1"/>
          </p:nvPr>
        </p:nvSpPr>
        <p:spPr>
          <a:xfrm>
            <a:off x="457200" y="990600"/>
            <a:ext cx="7620000" cy="5410200"/>
          </a:xfrm>
        </p:spPr>
        <p:txBody>
          <a:bodyPr>
            <a:normAutofit lnSpcReduction="10000"/>
          </a:bodyPr>
          <a:lstStyle/>
          <a:p>
            <a:pPr eaLnBrk="1" hangingPunct="1">
              <a:lnSpc>
                <a:spcPct val="170000"/>
              </a:lnSpc>
              <a:defRPr/>
            </a:pPr>
            <a:r>
              <a:rPr lang="en-US" sz="2800" dirty="0" smtClean="0"/>
              <a:t>Background:</a:t>
            </a:r>
          </a:p>
          <a:p>
            <a:pPr lvl="1" eaLnBrk="1" hangingPunct="1">
              <a:lnSpc>
                <a:spcPct val="170000"/>
              </a:lnSpc>
              <a:defRPr/>
            </a:pPr>
            <a:r>
              <a:rPr lang="en-GB" sz="2800" dirty="0" smtClean="0"/>
              <a:t>Importance of glycemic control</a:t>
            </a:r>
          </a:p>
          <a:p>
            <a:pPr lvl="1" eaLnBrk="1" hangingPunct="1">
              <a:lnSpc>
                <a:spcPct val="170000"/>
              </a:lnSpc>
              <a:defRPr/>
            </a:pPr>
            <a:r>
              <a:rPr lang="en-GB" sz="2800" dirty="0" err="1" smtClean="0"/>
              <a:t>Glycemic</a:t>
            </a:r>
            <a:r>
              <a:rPr lang="en-GB" sz="2800" dirty="0" smtClean="0"/>
              <a:t> goals</a:t>
            </a:r>
          </a:p>
          <a:p>
            <a:pPr>
              <a:lnSpc>
                <a:spcPct val="17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70000"/>
              </a:lnSpc>
              <a:defRPr/>
            </a:pPr>
            <a:r>
              <a:rPr lang="en-US" sz="2800" dirty="0" smtClean="0"/>
              <a:t>Therapy of Type 2 Diabetes</a:t>
            </a:r>
          </a:p>
          <a:p>
            <a:pPr lvl="1">
              <a:lnSpc>
                <a:spcPct val="170000"/>
              </a:lnSpc>
              <a:defRPr/>
            </a:pPr>
            <a:r>
              <a:rPr lang="en-US" sz="2600" dirty="0" err="1" smtClean="0"/>
              <a:t>Nonpharmacological</a:t>
            </a:r>
            <a:r>
              <a:rPr lang="en-US" sz="2600" dirty="0" smtClean="0"/>
              <a:t> treatment (lifestyle changes) </a:t>
            </a:r>
          </a:p>
          <a:p>
            <a:pPr lvl="1" eaLnBrk="1" hangingPunct="1">
              <a:lnSpc>
                <a:spcPct val="170000"/>
              </a:lnSpc>
              <a:defRPr/>
            </a:pPr>
            <a:r>
              <a:rPr lang="en-GB" sz="2800" dirty="0" smtClean="0"/>
              <a:t>Oral </a:t>
            </a:r>
            <a:r>
              <a:rPr lang="en-GB" sz="2800" dirty="0" err="1" smtClean="0"/>
              <a:t>hypoglycemic</a:t>
            </a:r>
            <a:r>
              <a:rPr lang="en-GB" sz="2800" dirty="0" smtClean="0"/>
              <a:t> agents</a:t>
            </a:r>
          </a:p>
        </p:txBody>
      </p:sp>
    </p:spTree>
    <p:extLst>
      <p:ext uri="{BB962C8B-B14F-4D97-AF65-F5344CB8AC3E}">
        <p14:creationId xmlns:p14="http://schemas.microsoft.com/office/powerpoint/2010/main" val="406788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checkerboard(across)">
                                      <p:cBhvr>
                                        <p:cTn id="7" dur="500"/>
                                        <p:tgtEl>
                                          <p:spTgt spid="15360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checkerboard(across)">
                                      <p:cBhvr>
                                        <p:cTn id="10" dur="500"/>
                                        <p:tgtEl>
                                          <p:spTgt spid="15360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Effect transition="in" filter="checkerboard(across)">
                                      <p:cBhvr>
                                        <p:cTn id="13" dur="500"/>
                                        <p:tgtEl>
                                          <p:spTgt spid="15360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53603">
                                            <p:txEl>
                                              <p:pRg st="3" end="3"/>
                                            </p:txEl>
                                          </p:spTgt>
                                        </p:tgtEl>
                                        <p:attrNameLst>
                                          <p:attrName>style.visibility</p:attrName>
                                        </p:attrNameLst>
                                      </p:cBhvr>
                                      <p:to>
                                        <p:strVal val="visible"/>
                                      </p:to>
                                    </p:set>
                                    <p:animEffect transition="in" filter="checkerboard(across)">
                                      <p:cBhvr>
                                        <p:cTn id="16" dur="500"/>
                                        <p:tgtEl>
                                          <p:spTgt spid="1536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53603">
                                            <p:txEl>
                                              <p:pRg st="4" end="4"/>
                                            </p:txEl>
                                          </p:spTgt>
                                        </p:tgtEl>
                                        <p:attrNameLst>
                                          <p:attrName>style.visibility</p:attrName>
                                        </p:attrNameLst>
                                      </p:cBhvr>
                                      <p:to>
                                        <p:strVal val="visible"/>
                                      </p:to>
                                    </p:set>
                                    <p:animEffect transition="in" filter="checkerboard(across)">
                                      <p:cBhvr>
                                        <p:cTn id="21" dur="500"/>
                                        <p:tgtEl>
                                          <p:spTgt spid="1536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53603">
                                            <p:txEl>
                                              <p:pRg st="5" end="5"/>
                                            </p:txEl>
                                          </p:spTgt>
                                        </p:tgtEl>
                                        <p:attrNameLst>
                                          <p:attrName>style.visibility</p:attrName>
                                        </p:attrNameLst>
                                      </p:cBhvr>
                                      <p:to>
                                        <p:strVal val="visible"/>
                                      </p:to>
                                    </p:set>
                                    <p:animEffect transition="in" filter="checkerboard(across)">
                                      <p:cBhvr>
                                        <p:cTn id="26" dur="500"/>
                                        <p:tgtEl>
                                          <p:spTgt spid="15360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53603">
                                            <p:txEl>
                                              <p:pRg st="6" end="6"/>
                                            </p:txEl>
                                          </p:spTgt>
                                        </p:tgtEl>
                                        <p:attrNameLst>
                                          <p:attrName>style.visibility</p:attrName>
                                        </p:attrNameLst>
                                      </p:cBhvr>
                                      <p:to>
                                        <p:strVal val="visible"/>
                                      </p:to>
                                    </p:set>
                                    <p:animEffect transition="in" filter="checkerboard(across)">
                                      <p:cBhvr>
                                        <p:cTn id="29" dur="500"/>
                                        <p:tgtEl>
                                          <p:spTgt spid="153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749" y="203653"/>
            <a:ext cx="9046955" cy="6461162"/>
          </a:xfrm>
          <a:prstGeom prst="rect">
            <a:avLst/>
          </a:prstGeom>
        </p:spPr>
      </p:pic>
      <p:sp>
        <p:nvSpPr>
          <p:cNvPr id="4" name="Rounded Rectangle 3"/>
          <p:cNvSpPr/>
          <p:nvPr/>
        </p:nvSpPr>
        <p:spPr>
          <a:xfrm>
            <a:off x="3284113" y="2292439"/>
            <a:ext cx="569890" cy="283336"/>
          </a:xfrm>
          <a:prstGeom prst="round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64794" y="4596761"/>
            <a:ext cx="569890" cy="212875"/>
          </a:xfrm>
          <a:prstGeom prst="round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55247" y="2137893"/>
            <a:ext cx="745365" cy="296214"/>
          </a:xfrm>
          <a:prstGeom prst="round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755247" y="3744347"/>
            <a:ext cx="745365" cy="212875"/>
          </a:xfrm>
          <a:prstGeom prst="round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708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64" y="574409"/>
            <a:ext cx="9044440" cy="1105948"/>
          </a:xfrm>
          <a:prstGeom prst="rect">
            <a:avLst/>
          </a:prstGeom>
        </p:spPr>
      </p:pic>
      <p:pic>
        <p:nvPicPr>
          <p:cNvPr id="3" name="Picture 2"/>
          <p:cNvPicPr>
            <a:picLocks noChangeAspect="1"/>
          </p:cNvPicPr>
          <p:nvPr/>
        </p:nvPicPr>
        <p:blipFill>
          <a:blip r:embed="rId3"/>
          <a:stretch>
            <a:fillRect/>
          </a:stretch>
        </p:blipFill>
        <p:spPr>
          <a:xfrm>
            <a:off x="51264" y="1695834"/>
            <a:ext cx="9034781" cy="2430486"/>
          </a:xfrm>
          <a:prstGeom prst="rect">
            <a:avLst/>
          </a:prstGeom>
        </p:spPr>
      </p:pic>
      <p:sp>
        <p:nvSpPr>
          <p:cNvPr id="5" name="Rectangle 4"/>
          <p:cNvSpPr/>
          <p:nvPr/>
        </p:nvSpPr>
        <p:spPr>
          <a:xfrm>
            <a:off x="1997765" y="4835893"/>
            <a:ext cx="5605670" cy="923330"/>
          </a:xfrm>
          <a:prstGeom prst="rect">
            <a:avLst/>
          </a:prstGeom>
        </p:spPr>
        <p:txBody>
          <a:bodyPr wrap="square">
            <a:spAutoFit/>
          </a:bodyPr>
          <a:lstStyle/>
          <a:p>
            <a:pPr lvl="0"/>
            <a:r>
              <a:rPr lang="en-US" dirty="0">
                <a:solidFill>
                  <a:srgbClr val="0070C0"/>
                </a:solidFill>
              </a:rPr>
              <a:t>Figure 8.1 and Table 8.1 are meant to be used together to guide the choice of antihyperglycemic agents as part of patient– provider shared decision-making.</a:t>
            </a:r>
          </a:p>
        </p:txBody>
      </p:sp>
    </p:spTree>
    <p:extLst>
      <p:ext uri="{BB962C8B-B14F-4D97-AF65-F5344CB8AC3E}">
        <p14:creationId xmlns:p14="http://schemas.microsoft.com/office/powerpoint/2010/main" val="3758866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9962" y="297232"/>
            <a:ext cx="4309500" cy="584775"/>
          </a:xfrm>
          <a:prstGeom prst="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8</a:t>
            </a:r>
            <a:r>
              <a:rPr lang="en-US" sz="1600" b="1" i="0" u="none" strike="noStrike" baseline="0" dirty="0" smtClean="0">
                <a:solidFill>
                  <a:srgbClr val="0070C0"/>
                </a:solidFill>
              </a:rPr>
              <a:t>. </a:t>
            </a:r>
            <a:r>
              <a:rPr lang="en-US" sz="1600" b="1" dirty="0">
                <a:solidFill>
                  <a:srgbClr val="0070C0"/>
                </a:solidFill>
              </a:rPr>
              <a:t>Pharmacologic </a:t>
            </a:r>
            <a:r>
              <a:rPr lang="en-US" sz="1600" b="1" dirty="0" smtClean="0">
                <a:solidFill>
                  <a:srgbClr val="0070C0"/>
                </a:solidFill>
              </a:rPr>
              <a:t>Approaches</a:t>
            </a:r>
            <a:r>
              <a:rPr lang="fa-IR" sz="1600" b="1" dirty="0" smtClean="0">
                <a:solidFill>
                  <a:srgbClr val="0070C0"/>
                </a:solidFill>
              </a:rPr>
              <a:t> </a:t>
            </a:r>
            <a:r>
              <a:rPr lang="en-US" sz="1600" b="1" dirty="0" smtClean="0">
                <a:solidFill>
                  <a:srgbClr val="0070C0"/>
                </a:solidFill>
              </a:rPr>
              <a:t>to </a:t>
            </a:r>
            <a:r>
              <a:rPr lang="en-US" sz="1600" b="1" dirty="0">
                <a:solidFill>
                  <a:srgbClr val="0070C0"/>
                </a:solidFill>
              </a:rPr>
              <a:t>Glycemic Treatment</a:t>
            </a:r>
            <a:endParaRPr lang="en-US" sz="1600" b="1" i="0" u="none" strike="noStrike" baseline="0" dirty="0" smtClean="0">
              <a:solidFill>
                <a:srgbClr val="0070C0"/>
              </a:solidFill>
            </a:endParaRPr>
          </a:p>
        </p:txBody>
      </p:sp>
      <p:pic>
        <p:nvPicPr>
          <p:cNvPr id="13" name="Picture 12"/>
          <p:cNvPicPr>
            <a:picLocks noChangeAspect="1"/>
          </p:cNvPicPr>
          <p:nvPr/>
        </p:nvPicPr>
        <p:blipFill>
          <a:blip r:embed="rId2"/>
          <a:stretch>
            <a:fillRect/>
          </a:stretch>
        </p:blipFill>
        <p:spPr>
          <a:xfrm>
            <a:off x="239962" y="0"/>
            <a:ext cx="8904038" cy="7076533"/>
          </a:xfrm>
          <a:prstGeom prst="rect">
            <a:avLst/>
          </a:prstGeom>
        </p:spPr>
      </p:pic>
    </p:spTree>
    <p:extLst>
      <p:ext uri="{BB962C8B-B14F-4D97-AF65-F5344CB8AC3E}">
        <p14:creationId xmlns:p14="http://schemas.microsoft.com/office/powerpoint/2010/main" val="1037567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052" y="192446"/>
            <a:ext cx="6893719" cy="6524625"/>
          </a:xfrm>
          <a:prstGeom prst="rect">
            <a:avLst/>
          </a:prstGeom>
        </p:spPr>
      </p:pic>
      <p:sp>
        <p:nvSpPr>
          <p:cNvPr id="3" name="Rounded Rectangle 2"/>
          <p:cNvSpPr/>
          <p:nvPr/>
        </p:nvSpPr>
        <p:spPr>
          <a:xfrm>
            <a:off x="1941490" y="1532587"/>
            <a:ext cx="5611970" cy="399245"/>
          </a:xfrm>
          <a:prstGeom prst="round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41490" y="2071353"/>
            <a:ext cx="5611970" cy="399245"/>
          </a:xfrm>
          <a:prstGeom prst="roundRect">
            <a:avLst/>
          </a:prstGeom>
          <a:solidFill>
            <a:srgbClr val="FFC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41490" y="2599851"/>
            <a:ext cx="5611970" cy="531396"/>
          </a:xfrm>
          <a:prstGeom prst="roundRect">
            <a:avLst/>
          </a:prstGeom>
          <a:solidFill>
            <a:schemeClr val="accent6">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719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411" y="486513"/>
            <a:ext cx="8233808" cy="5180192"/>
          </a:xfrm>
          <a:prstGeom prst="rect">
            <a:avLst/>
          </a:prstGeom>
        </p:spPr>
      </p:pic>
    </p:spTree>
    <p:extLst>
      <p:ext uri="{BB962C8B-B14F-4D97-AF65-F5344CB8AC3E}">
        <p14:creationId xmlns:p14="http://schemas.microsoft.com/office/powerpoint/2010/main" val="1426250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4481"/>
          <a:stretch/>
        </p:blipFill>
        <p:spPr>
          <a:xfrm>
            <a:off x="662809" y="759854"/>
            <a:ext cx="8108156" cy="5459636"/>
          </a:xfrm>
          <a:prstGeom prst="rect">
            <a:avLst/>
          </a:prstGeom>
        </p:spPr>
      </p:pic>
      <p:sp>
        <p:nvSpPr>
          <p:cNvPr id="5" name="Rounded Rectangle 4"/>
          <p:cNvSpPr/>
          <p:nvPr/>
        </p:nvSpPr>
        <p:spPr>
          <a:xfrm>
            <a:off x="3245476" y="5653825"/>
            <a:ext cx="4404575" cy="2060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467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909834"/>
              </p:ext>
            </p:extLst>
          </p:nvPr>
        </p:nvGraphicFramePr>
        <p:xfrm>
          <a:off x="457200" y="152404"/>
          <a:ext cx="7620000" cy="6268717"/>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7500</a:t>
                      </a:r>
                      <a:r>
                        <a:rPr lang="en-US" baseline="0" dirty="0" smtClean="0"/>
                        <a:t> (19500)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4000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 (19000)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کلازید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32-40-48000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22-34000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30000</a:t>
                      </a:r>
                      <a:endParaRPr lang="en-US" dirty="0"/>
                    </a:p>
                  </a:txBody>
                  <a:tcPr/>
                </a:tc>
                <a:tc>
                  <a:txBody>
                    <a:bodyPr/>
                    <a:lstStyle/>
                    <a:p>
                      <a:pPr algn="r" rtl="1"/>
                      <a:r>
                        <a:rPr lang="fa-IR" dirty="0" smtClean="0"/>
                        <a:t>30</a:t>
                      </a:r>
                      <a:endParaRPr lang="en-US" dirty="0"/>
                    </a:p>
                  </a:txBody>
                  <a:tcPr/>
                </a:tc>
                <a:tc>
                  <a:txBody>
                    <a:bodyPr/>
                    <a:lstStyle/>
                    <a:p>
                      <a:pPr algn="r" rtl="1"/>
                      <a:r>
                        <a:rPr lang="fa-IR" dirty="0" smtClean="0"/>
                        <a:t>زیپتین</a:t>
                      </a:r>
                      <a:r>
                        <a:rPr lang="fa-IR" baseline="0" dirty="0" smtClean="0"/>
                        <a:t> 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Tree>
    <p:extLst>
      <p:ext uri="{BB962C8B-B14F-4D97-AF65-F5344CB8AC3E}">
        <p14:creationId xmlns:p14="http://schemas.microsoft.com/office/powerpoint/2010/main" val="544308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57767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val="13679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3074" y="1044604"/>
            <a:ext cx="9706708" cy="6460350"/>
          </a:xfrm>
          <a:prstGeom prst="rect">
            <a:avLst/>
          </a:prstGeom>
        </p:spPr>
        <p:txBody>
          <a:bodyPr lIns="91431" tIns="45716" rIns="91431" bIns="45716">
            <a:spAutoFit/>
          </a:bodyPr>
          <a:lstStyle/>
          <a:p>
            <a:pPr defTabSz="914400" fontAlgn="base">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2800"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06400" indent="279400" defTabSz="914400" fontAlgn="base">
              <a:spcBef>
                <a:spcPct val="0"/>
              </a:spcBef>
              <a:buClr>
                <a:srgbClr val="B01F2E"/>
              </a:buClr>
              <a:buSzPct val="125000"/>
              <a:buFont typeface="Arial"/>
              <a:buChar char="•"/>
              <a:defRPr/>
            </a:pPr>
            <a:r>
              <a:rPr lang="en-US" sz="2800" b="1" dirty="0" smtClean="0">
                <a:solidFill>
                  <a:srgbClr val="000090"/>
                </a:solidFill>
                <a:latin typeface="Times New Roman" panose="02020603050405020304" pitchFamily="18" charset="0"/>
                <a:ea typeface="ＭＳ Ｐゴシック" charset="-128"/>
                <a:cs typeface="Times New Roman" panose="02020603050405020304" pitchFamily="18" charset="0"/>
              </a:rPr>
              <a:t>Therapeutic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options: </a:t>
            </a:r>
            <a:r>
              <a:rPr lang="en-US" sz="2800" b="1" u="sng" dirty="0">
                <a:solidFill>
                  <a:srgbClr val="000090"/>
                </a:solidFill>
                <a:uFill>
                  <a:solidFill>
                    <a:srgbClr val="B01F2E"/>
                  </a:solidFill>
                </a:uFill>
                <a:latin typeface="Times New Roman" panose="02020603050405020304" pitchFamily="18" charset="0"/>
                <a:ea typeface="ＭＳ Ｐゴシック" charset="-128"/>
                <a:cs typeface="Times New Roman" panose="02020603050405020304" pitchFamily="18" charset="0"/>
              </a:rPr>
              <a:t>Lifestyle</a:t>
            </a:r>
          </a:p>
          <a:p>
            <a:pPr indent="342867" defTabSz="914400" fontAlgn="base">
              <a:lnSpc>
                <a:spcPts val="2260"/>
              </a:lnSpc>
              <a:spcBef>
                <a:spcPct val="0"/>
              </a:spcBef>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Times New Roman" panose="02020603050405020304" pitchFamily="18" charset="0"/>
              <a:ea typeface="ＭＳ Ｐゴシック" charset="-128"/>
              <a:cs typeface="Times New Roman" panose="02020603050405020304" pitchFamily="18" charset="0"/>
            </a:endParaRPr>
          </a:p>
          <a:p>
            <a:pPr marL="749300" lvl="1" indent="225425" defTabSz="914400" fontAlgn="base">
              <a:lnSpc>
                <a:spcPts val="1060"/>
              </a:lnSpc>
              <a:spcBef>
                <a:spcPct val="0"/>
              </a:spcBef>
              <a:spcAft>
                <a:spcPts val="8399"/>
              </a:spcAft>
              <a:buClr>
                <a:srgbClr val="B01F2E"/>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Weight optimization</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p>
          <a:p>
            <a:pPr marL="2971800" lvl="1" indent="228600" defTabSz="914400" fontAlgn="base">
              <a:lnSpc>
                <a:spcPts val="1060"/>
              </a:lnSpc>
              <a:spcBef>
                <a:spcPct val="0"/>
              </a:spcBef>
              <a:spcAft>
                <a:spcPts val="10199"/>
              </a:spcAft>
              <a:buClr>
                <a:srgbClr val="97082D"/>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Healthy diet</a:t>
            </a:r>
            <a:endParaRPr lang="en-US"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914314" lvl="1" indent="63494" defTabSz="914400" fontAlgn="base">
              <a:lnSpc>
                <a:spcPts val="1060"/>
              </a:lnSpc>
              <a:spcBef>
                <a:spcPct val="0"/>
              </a:spcBef>
              <a:spcAft>
                <a:spcPts val="10199"/>
              </a:spcAft>
              <a:buClr>
                <a:srgbClr val="B01F2E"/>
              </a:buClr>
              <a:buSzPct val="120000"/>
              <a:buFontTx/>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Increased activity </a:t>
            </a:r>
            <a:r>
              <a:rPr lang="en-US" sz="2800" b="1" dirty="0" smtClean="0">
                <a:solidFill>
                  <a:srgbClr val="000000"/>
                </a:solidFill>
                <a:latin typeface="Times New Roman" panose="02020603050405020304" pitchFamily="18" charset="0"/>
                <a:ea typeface="ＭＳ Ｐゴシック" charset="-128"/>
                <a:cs typeface="Times New Roman" panose="02020603050405020304" pitchFamily="18" charset="0"/>
              </a:rPr>
              <a:t>level</a:t>
            </a: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30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pic>
        <p:nvPicPr>
          <p:cNvPr id="7" name="Picture 14"/>
          <p:cNvPicPr>
            <a:picLocks noChangeAspect="1"/>
          </p:cNvPicPr>
          <p:nvPr/>
        </p:nvPicPr>
        <p:blipFill>
          <a:blip r:embed="rId3"/>
          <a:srcRect/>
          <a:stretch>
            <a:fillRect/>
          </a:stretch>
        </p:blipFill>
        <p:spPr bwMode="auto">
          <a:xfrm rot="924096">
            <a:off x="5034924" y="2500818"/>
            <a:ext cx="962757" cy="1047750"/>
          </a:xfrm>
          <a:prstGeom prst="rect">
            <a:avLst/>
          </a:prstGeom>
          <a:noFill/>
          <a:ln w="9525">
            <a:noFill/>
            <a:miter lim="800000"/>
            <a:headEnd/>
            <a:tailEnd/>
          </a:ln>
        </p:spPr>
      </p:pic>
      <p:pic>
        <p:nvPicPr>
          <p:cNvPr id="9" name="Picture 16"/>
          <p:cNvPicPr>
            <a:picLocks noChangeAspect="1"/>
          </p:cNvPicPr>
          <p:nvPr/>
        </p:nvPicPr>
        <p:blipFill>
          <a:blip r:embed="rId4"/>
          <a:srcRect/>
          <a:stretch>
            <a:fillRect/>
          </a:stretch>
        </p:blipFill>
        <p:spPr bwMode="auto">
          <a:xfrm>
            <a:off x="5616428" y="4936067"/>
            <a:ext cx="1203471" cy="114992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751244" y="3557093"/>
            <a:ext cx="1609969" cy="1744133"/>
          </a:xfrm>
          <a:prstGeom prst="rect">
            <a:avLst/>
          </a:prstGeom>
          <a:noFill/>
          <a:ln w="9525">
            <a:noFill/>
            <a:miter lim="800000"/>
            <a:headEnd/>
            <a:tailEnd/>
          </a:ln>
        </p:spPr>
      </p:pic>
      <p:sp>
        <p:nvSpPr>
          <p:cNvPr id="12"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val="372717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fontScale="90000"/>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noGrp="1"/>
          </p:cNvGraphicFramePr>
          <p:nvPr>
            <p:ph type="chart" idx="1"/>
          </p:nvPr>
        </p:nvGraphicFramePr>
        <p:xfrm>
          <a:off x="1073150" y="1841500"/>
          <a:ext cx="7385050" cy="3738563"/>
        </p:xfrm>
        <a:graphic>
          <a:graphicData uri="http://schemas.openxmlformats.org/presentationml/2006/ole">
            <mc:AlternateContent xmlns:mc="http://schemas.openxmlformats.org/markup-compatibility/2006">
              <mc:Choice xmlns:v="urn:schemas-microsoft-com:vml" Requires="v">
                <p:oleObj spid="_x0000_s3086" name="Chart" r:id="rId4" imgW="8582087" imgH="4343400" progId="MSGraph.Chart.8">
                  <p:embed followColorScheme="full"/>
                </p:oleObj>
              </mc:Choice>
              <mc:Fallback>
                <p:oleObj name="Chart" r:id="rId4" imgW="8582087" imgH="4343400" progId="MSGraph.Chart.8">
                  <p:embed followColorScheme="full"/>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1841500"/>
                        <a:ext cx="7385050"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oleObj>
              </mc:Fallback>
            </mc:AlternateContent>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p14="http://schemas.microsoft.com/office/powerpoint/2010/main" val="6755433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78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t>Management of DM patients must be individualized for each patients</a:t>
            </a:r>
          </a:p>
          <a:p>
            <a:pPr>
              <a:lnSpc>
                <a:spcPct val="150000"/>
              </a:lnSpc>
            </a:pPr>
            <a:r>
              <a:rPr lang="en-US" sz="2800" dirty="0" smtClean="0"/>
              <a:t>Financial constrains need to be considered to avoid the pitfalls of nonadherence &amp; poor follow up</a:t>
            </a:r>
            <a:endParaRPr lang="fa-IR" sz="2800" dirty="0" smtClean="0"/>
          </a:p>
          <a:p>
            <a:pPr>
              <a:lnSpc>
                <a:spcPct val="150000"/>
              </a:lnSpc>
            </a:pPr>
            <a:r>
              <a:rPr lang="en-US" sz="2800" dirty="0" smtClean="0"/>
              <a:t>Avoid combination therapy with drugs </a:t>
            </a:r>
            <a:r>
              <a:rPr lang="en-US" sz="2800" smtClean="0"/>
              <a:t>that have Same </a:t>
            </a:r>
            <a:r>
              <a:rPr lang="en-US" sz="2800" dirty="0" smtClean="0"/>
              <a:t>pathophysiologic mechanism</a:t>
            </a:r>
          </a:p>
          <a:p>
            <a:pPr>
              <a:lnSpc>
                <a:spcPct val="150000"/>
              </a:lnSpc>
            </a:pPr>
            <a:r>
              <a:rPr lang="en-US" sz="2800" dirty="0" smtClean="0"/>
              <a:t>Efficacy of the third antidiabetic agents decrease when added to dual therapy</a:t>
            </a:r>
            <a:endParaRPr lang="en-US" sz="2800" dirty="0"/>
          </a:p>
        </p:txBody>
      </p:sp>
    </p:spTree>
    <p:extLst>
      <p:ext uri="{BB962C8B-B14F-4D97-AF65-F5344CB8AC3E}">
        <p14:creationId xmlns:p14="http://schemas.microsoft.com/office/powerpoint/2010/main" val="17287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311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sp>
        <p:nvSpPr>
          <p:cNvPr id="3" name="Text Placeholder 2"/>
          <p:cNvSpPr>
            <a:spLocks noGrp="1"/>
          </p:cNvSpPr>
          <p:nvPr>
            <p:ph type="body" sz="half" idx="2"/>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9939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What are the effects of treatment?</a:t>
            </a:r>
          </a:p>
        </p:txBody>
      </p:sp>
      <p:sp>
        <p:nvSpPr>
          <p:cNvPr id="36867" name="Rectangle 3"/>
          <p:cNvSpPr>
            <a:spLocks noGrp="1" noChangeArrowheads="1"/>
          </p:cNvSpPr>
          <p:nvPr>
            <p:ph idx="1"/>
          </p:nvPr>
        </p:nvSpPr>
        <p:spPr/>
        <p:txBody>
          <a:bodyPr>
            <a:normAutofit fontScale="92500" lnSpcReduction="10000"/>
          </a:bodyPr>
          <a:lstStyle/>
          <a:p>
            <a:pPr eaLnBrk="1" hangingPunct="1">
              <a:lnSpc>
                <a:spcPct val="150000"/>
              </a:lnSpc>
            </a:pPr>
            <a:r>
              <a:rPr lang="en-US" altLang="en-US" sz="2800" dirty="0" smtClean="0"/>
              <a:t>Lowering blood glucose levels prevents long term complications</a:t>
            </a:r>
          </a:p>
          <a:p>
            <a:pPr lvl="1" eaLnBrk="1" hangingPunct="1">
              <a:lnSpc>
                <a:spcPct val="150000"/>
              </a:lnSpc>
            </a:pPr>
            <a:r>
              <a:rPr lang="en-US" altLang="en-US" sz="2800" u="sng" dirty="0" smtClean="0"/>
              <a:t>Type 1</a:t>
            </a:r>
            <a:r>
              <a:rPr lang="en-US" altLang="en-US" sz="2800" dirty="0" smtClean="0"/>
              <a:t>:  </a:t>
            </a:r>
            <a:r>
              <a:rPr lang="en-US" altLang="en-US" sz="2800" b="1" dirty="0" smtClean="0">
                <a:solidFill>
                  <a:schemeClr val="tx2"/>
                </a:solidFill>
              </a:rPr>
              <a:t>microvascular</a:t>
            </a:r>
            <a:r>
              <a:rPr lang="en-US" altLang="en-US" sz="2800" dirty="0" smtClean="0"/>
              <a:t> AND </a:t>
            </a:r>
            <a:r>
              <a:rPr lang="en-US" altLang="en-US" sz="2800" b="1" dirty="0" smtClean="0">
                <a:solidFill>
                  <a:schemeClr val="tx2"/>
                </a:solidFill>
              </a:rPr>
              <a:t>cardiovascular</a:t>
            </a:r>
            <a:r>
              <a:rPr lang="en-US" altLang="en-US" sz="2800" dirty="0" smtClean="0"/>
              <a:t> ?(DCCT)</a:t>
            </a:r>
          </a:p>
          <a:p>
            <a:pPr lvl="1" eaLnBrk="1" hangingPunct="1">
              <a:lnSpc>
                <a:spcPct val="150000"/>
              </a:lnSpc>
            </a:pPr>
            <a:r>
              <a:rPr lang="en-US" altLang="en-US" sz="2800" u="sng" dirty="0" smtClean="0"/>
              <a:t>Type 2</a:t>
            </a:r>
            <a:r>
              <a:rPr lang="en-US" altLang="en-US" sz="2800" dirty="0" smtClean="0"/>
              <a:t>: </a:t>
            </a:r>
            <a:r>
              <a:rPr lang="en-US" altLang="en-US" sz="2800" b="1" dirty="0" smtClean="0">
                <a:solidFill>
                  <a:schemeClr val="tx2"/>
                </a:solidFill>
              </a:rPr>
              <a:t>microvascular</a:t>
            </a:r>
            <a:r>
              <a:rPr lang="en-US" altLang="en-US" sz="2800" dirty="0" smtClean="0"/>
              <a:t> and? cardiovascular (UKPDS)</a:t>
            </a:r>
          </a:p>
          <a:p>
            <a:pPr lvl="1" eaLnBrk="1" hangingPunct="1">
              <a:lnSpc>
                <a:spcPct val="150000"/>
              </a:lnSpc>
            </a:pPr>
            <a:r>
              <a:rPr lang="en-US" altLang="en-US" sz="2800" dirty="0" smtClean="0"/>
              <a:t>Both studies show strong correlations with </a:t>
            </a:r>
            <a:r>
              <a:rPr lang="en-US" altLang="en-US" sz="2800" dirty="0" smtClean="0">
                <a:solidFill>
                  <a:srgbClr val="C00000"/>
                </a:solidFill>
              </a:rPr>
              <a:t>HgbA1C level </a:t>
            </a:r>
            <a:r>
              <a:rPr lang="en-US" altLang="en-US" sz="2800" dirty="0" smtClean="0"/>
              <a:t>and </a:t>
            </a:r>
            <a:r>
              <a:rPr lang="en-US" altLang="en-US" sz="2800" dirty="0" smtClean="0">
                <a:solidFill>
                  <a:srgbClr val="C00000"/>
                </a:solidFill>
              </a:rPr>
              <a:t>complications</a:t>
            </a:r>
          </a:p>
        </p:txBody>
      </p:sp>
    </p:spTree>
    <p:extLst>
      <p:ext uri="{BB962C8B-B14F-4D97-AF65-F5344CB8AC3E}">
        <p14:creationId xmlns:p14="http://schemas.microsoft.com/office/powerpoint/2010/main" val="123217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subTnLst>
                                    <p:animClr clrSpc="rgb" dir="cw">
                                      <p:cBhvr override="childStyle">
                                        <p:cTn dur="1" fill="hold" display="0" masterRel="nextClick" afterEffect="1"/>
                                        <p:tgtEl>
                                          <p:spTgt spid="36867">
                                            <p:txEl>
                                              <p:pRg st="0" end="0"/>
                                            </p:txEl>
                                          </p:spTgt>
                                        </p:tgtEl>
                                        <p:attrNameLst>
                                          <p:attrName>ppt_c</p:attrName>
                                        </p:attrNameLst>
                                      </p:cBhvr>
                                      <p:to>
                                        <a:srgbClr val="B2B2B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subTnLst>
                                    <p:animClr clrSpc="rgb" dir="cw">
                                      <p:cBhvr override="childStyle">
                                        <p:cTn dur="1" fill="hold" display="0" masterRel="nextClick" afterEffect="1"/>
                                        <p:tgtEl>
                                          <p:spTgt spid="36867">
                                            <p:txEl>
                                              <p:pRg st="1" end="1"/>
                                            </p:txEl>
                                          </p:spTgt>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subTnLst>
                                    <p:animClr clrSpc="rgb" dir="cw">
                                      <p:cBhvr override="childStyle">
                                        <p:cTn dur="1" fill="hold" display="0" masterRel="nextClick" afterEffect="1"/>
                                        <p:tgtEl>
                                          <p:spTgt spid="36867">
                                            <p:txEl>
                                              <p:pRg st="2" end="2"/>
                                            </p:txEl>
                                          </p:spTgt>
                                        </p:tgtEl>
                                        <p:attrNameLst>
                                          <p:attrName>ppt_c</p:attrName>
                                        </p:attrNameLst>
                                      </p:cBhvr>
                                      <p:to>
                                        <a:srgbClr val="B2B2B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checkerboard(across)">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a:t>
            </a:r>
            <a:r>
              <a:rPr lang="en-US" dirty="0" smtClean="0">
                <a:solidFill>
                  <a:schemeClr val="tx2">
                    <a:tint val="100000"/>
                    <a:shade val="90000"/>
                    <a:satMod val="250000"/>
                    <a:alpha val="100000"/>
                  </a:schemeClr>
                </a:solidFill>
              </a:rPr>
              <a:t>Management(</a:t>
            </a:r>
            <a:r>
              <a:rPr lang="en-US" dirty="0" err="1" smtClean="0">
                <a:solidFill>
                  <a:schemeClr val="tx2">
                    <a:tint val="100000"/>
                    <a:shade val="90000"/>
                    <a:satMod val="250000"/>
                    <a:alpha val="100000"/>
                  </a:schemeClr>
                </a:solidFill>
              </a:rPr>
              <a:t>cdc</a:t>
            </a:r>
            <a:r>
              <a:rPr lang="en-US" dirty="0" smtClean="0">
                <a:solidFill>
                  <a:schemeClr val="tx2">
                    <a:tint val="100000"/>
                    <a:shade val="90000"/>
                    <a:satMod val="250000"/>
                    <a:alpha val="100000"/>
                  </a:schemeClr>
                </a:solidFill>
              </a:rPr>
              <a:t>) </a:t>
            </a:r>
            <a:endParaRPr lang="en-US" dirty="0">
              <a:solidFill>
                <a:schemeClr val="tx2">
                  <a:tint val="100000"/>
                  <a:shade val="90000"/>
                  <a:satMod val="250000"/>
                  <a:alpha val="100000"/>
                </a:schemeClr>
              </a:solidFill>
            </a:endParaRP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p14="http://schemas.microsoft.com/office/powerpoint/2010/main" val="424680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624046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6"/>
          <p:cNvSpPr>
            <a:spLocks noChangeArrowheads="1"/>
          </p:cNvSpPr>
          <p:nvPr/>
        </p:nvSpPr>
        <p:spPr bwMode="auto">
          <a:xfrm>
            <a:off x="2819400" y="6248400"/>
            <a:ext cx="362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a:latin typeface="Rockwell" pitchFamily="18" charset="0"/>
              </a:rPr>
              <a:t>Clinical Diabetes.</a:t>
            </a:r>
            <a:r>
              <a:rPr lang="en-US" altLang="en-US">
                <a:latin typeface="Rockwell" pitchFamily="18" charset="0"/>
              </a:rPr>
              <a:t> 23(2):78-86, 2005.</a:t>
            </a:r>
          </a:p>
        </p:txBody>
      </p:sp>
      <p:sp>
        <p:nvSpPr>
          <p:cNvPr id="4" name="Oval 3"/>
          <p:cNvSpPr/>
          <p:nvPr/>
        </p:nvSpPr>
        <p:spPr>
          <a:xfrm>
            <a:off x="5214938" y="2500313"/>
            <a:ext cx="714375"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5" name="Rounded Rectangle 4"/>
          <p:cNvSpPr/>
          <p:nvPr/>
        </p:nvSpPr>
        <p:spPr>
          <a:xfrm>
            <a:off x="5000625" y="328612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000625" y="414337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429375" y="2500313"/>
            <a:ext cx="1000125"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3844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out)">
                                      <p:cBhvr>
                                        <p:cTn id="2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74478" y="990657"/>
            <a:ext cx="8845721" cy="6773213"/>
          </a:xfrm>
          <a:prstGeom prst="rect">
            <a:avLst/>
          </a:prstGeom>
        </p:spPr>
        <p:txBody>
          <a:bodyPr wrap="square" lIns="91431" tIns="45716" rIns="91431" bIns="45716">
            <a:spAutoFit/>
          </a:bodyPr>
          <a:lstStyle/>
          <a:p>
            <a:pPr defTabSz="914400" fontAlgn="base">
              <a:lnSpc>
                <a:spcPts val="2900"/>
              </a:lnSpc>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1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55613" indent="573088" defTabSz="914400" fontAlgn="base">
              <a:lnSpc>
                <a:spcPts val="2900"/>
              </a:lnSpc>
              <a:spcBef>
                <a:spcPct val="0"/>
              </a:spcBef>
              <a:spcAft>
                <a:spcPts val="1800"/>
              </a:spcAft>
              <a:buClr>
                <a:srgbClr val="97082D"/>
              </a:buClr>
              <a:buSzPct val="125000"/>
              <a:buFont typeface="Arial"/>
              <a:buChar char="•"/>
              <a:defRPr/>
            </a:pPr>
            <a:r>
              <a:rPr lang="en-US" sz="2800" b="1" dirty="0" err="1">
                <a:solidFill>
                  <a:srgbClr val="000090"/>
                </a:solidFill>
                <a:latin typeface="Times New Roman" panose="02020603050405020304" pitchFamily="18" charset="0"/>
                <a:ea typeface="ＭＳ Ｐゴシック" charset="-128"/>
                <a:cs typeface="Times New Roman" panose="02020603050405020304" pitchFamily="18" charset="0"/>
              </a:rPr>
              <a:t>Glycemic</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 targets</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HbA1c &lt; 7.0%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mean</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 PG </a:t>
            </a:r>
            <a:r>
              <a:rPr lang="en-US" sz="2400" b="1" spc="-20" dirty="0">
                <a:solidFill>
                  <a:srgbClr val="000000"/>
                </a:solidFill>
                <a:latin typeface="Times New Roman" panose="02020603050405020304" pitchFamily="18" charset="0"/>
                <a:ea typeface="ＭＳ Ｐゴシック" charset="-128"/>
                <a:cs typeface="Times New Roman" panose="02020603050405020304" pitchFamily="18" charset="0"/>
                <a:sym typeface="Symbol"/>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150-160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[8.3-8.9</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dirty="0" smtClean="0">
                <a:solidFill>
                  <a:srgbClr val="000000"/>
                </a:solidFill>
                <a:latin typeface="Times New Roman" panose="02020603050405020304" pitchFamily="18" charset="0"/>
                <a:ea typeface="ＭＳ Ｐゴシック" charset="-128"/>
                <a:cs typeface="Times New Roman" panose="02020603050405020304" pitchFamily="18" charset="0"/>
              </a:rPr>
              <a:t>)</a:t>
            </a:r>
            <a:endParaRPr lang="en-US" sz="240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Pre</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-prandial </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PG &lt;130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(7.2</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Post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-prandial PG &lt;180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(10.0</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900"/>
              </a:spcAft>
              <a:buClr>
                <a:srgbClr val="97082D"/>
              </a:buClr>
              <a:buSzPct val="125000"/>
              <a:buFont typeface="Lucida Grande"/>
              <a:buChar char="-"/>
              <a:defRPr/>
            </a:pPr>
            <a:r>
              <a:rPr lang="en-US" sz="2400" b="1" i="1" spc="-20" dirty="0">
                <a:solidFill>
                  <a:srgbClr val="000000"/>
                </a:solidFill>
                <a:latin typeface="Times New Roman" panose="02020603050405020304" pitchFamily="18" charset="0"/>
                <a:ea typeface="ＭＳ Ｐゴシック" charset="-128"/>
                <a:cs typeface="Times New Roman" panose="02020603050405020304" pitchFamily="18" charset="0"/>
              </a:rPr>
              <a:t>Individualization</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is key:</a:t>
            </a:r>
          </a:p>
          <a:p>
            <a:pPr marL="1435100" lvl="2" indent="-292100" defTabSz="914400" fontAlgn="base">
              <a:lnSpc>
                <a:spcPts val="2900"/>
              </a:lnSpc>
              <a:spcBef>
                <a:spcPct val="0"/>
              </a:spcBef>
              <a:spcAft>
                <a:spcPts val="6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Tighter targets (6.0 - 6.5%) - younger, healthier</a:t>
            </a:r>
          </a:p>
          <a:p>
            <a:pPr marL="1435100" lvl="2" indent="-292100" defTabSz="914400" fontAlgn="base">
              <a:lnSpc>
                <a:spcPts val="2900"/>
              </a:lnSpc>
              <a:spcBef>
                <a:spcPct val="0"/>
              </a:spcBef>
              <a:spcAft>
                <a:spcPts val="12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Looser targets (7.5 - 8.0%</a:t>
            </a:r>
            <a:r>
              <a:rPr lang="en-US" sz="4000" spc="-20" baseline="160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 older,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comorbidities</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hypoglycemia prone, etc.</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Avoidance of hypoglycemia</a:t>
            </a:r>
            <a:endParaRPr lang="en-US" sz="2800" spc="-20" dirty="0">
              <a:solidFill>
                <a:srgbClr val="000000"/>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20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800" b="1"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lnSpc>
                <a:spcPts val="2900"/>
              </a:lnSpc>
              <a:spcBef>
                <a:spcPct val="0"/>
              </a:spcBef>
              <a:spcAft>
                <a:spcPts val="600"/>
              </a:spcAft>
              <a:buFontTx/>
              <a:buAutoNum type="arabicPeriod"/>
              <a:defRPr/>
            </a:pPr>
            <a:endParaRPr lang="en-US" sz="1200" b="1"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Rectangle 8"/>
          <p:cNvSpPr/>
          <p:nvPr/>
        </p:nvSpPr>
        <p:spPr>
          <a:xfrm>
            <a:off x="140698" y="6446336"/>
            <a:ext cx="1878399" cy="338554"/>
          </a:xfrm>
          <a:prstGeom prst="rect">
            <a:avLst/>
          </a:prstGeom>
        </p:spPr>
        <p:txBody>
          <a:bodyPr wrap="none">
            <a:spAutoFit/>
          </a:bodyPr>
          <a:lstStyle/>
          <a:p>
            <a:pPr defTabSz="914400" fontAlgn="base">
              <a:spcBef>
                <a:spcPct val="0"/>
              </a:spcBef>
              <a:spcAft>
                <a:spcPct val="0"/>
              </a:spcAft>
            </a:pPr>
            <a:r>
              <a:rPr lang="en-US" sz="1600" spc="-20" dirty="0" smtClean="0">
                <a:solidFill>
                  <a:srgbClr val="000090"/>
                </a:solidFill>
                <a:latin typeface="Times New Roman" panose="02020603050405020304" pitchFamily="18" charset="0"/>
                <a:ea typeface="ＭＳ Ｐゴシック" charset="-128"/>
                <a:cs typeface="Times New Roman" panose="02020603050405020304" pitchFamily="18" charset="0"/>
              </a:rPr>
              <a:t>PG = plasma glucose</a:t>
            </a:r>
            <a:endParaRPr lang="en-US" sz="1600"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11"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 </a:t>
            </a:r>
            <a:r>
              <a:rPr lang="en-US" sz="1200" i="1" dirty="0" err="1">
                <a:solidFill>
                  <a:srgbClr val="000000"/>
                </a:solidFill>
                <a:latin typeface="Times"/>
                <a:ea typeface="Times New Roman" charset="0"/>
                <a:cs typeface="Times"/>
              </a:rPr>
              <a:t>Diabetologia</a:t>
            </a:r>
            <a:r>
              <a:rPr lang="en-US" sz="1200" dirty="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382088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5" name="TextBox 4"/>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846630821"/>
      </p:ext>
    </p:extLst>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1982</TotalTime>
  <Words>2858</Words>
  <Application>Microsoft Office PowerPoint</Application>
  <PresentationFormat>On-screen Show (4:3)</PresentationFormat>
  <Paragraphs>493</Paragraphs>
  <Slides>43</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Adjacency</vt:lpstr>
      <vt:lpstr>Chart</vt:lpstr>
      <vt:lpstr>PowerPoint Presentation</vt:lpstr>
      <vt:lpstr>Non insulin treatment in T2DM</vt:lpstr>
      <vt:lpstr>Outlines:</vt:lpstr>
      <vt:lpstr>Relative Risk of Progression of  Diabetic Complications</vt:lpstr>
      <vt:lpstr>What are the effects of treatment?</vt:lpstr>
      <vt:lpstr>Primary Objectives of Effective Management(cdc)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 Pharmacological treatment (lifestyle changes + Patient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vt:lpstr>
      <vt:lpstr>PowerPoint Presentation</vt:lpstr>
      <vt:lpstr>از توجه شما متشکرم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41</cp:revision>
  <dcterms:created xsi:type="dcterms:W3CDTF">2015-10-27T07:05:26Z</dcterms:created>
  <dcterms:modified xsi:type="dcterms:W3CDTF">2018-06-26T04:53:41Z</dcterms:modified>
</cp:coreProperties>
</file>