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3" r:id="rId4"/>
    <p:sldId id="266" r:id="rId5"/>
    <p:sldId id="269" r:id="rId6"/>
    <p:sldId id="292" r:id="rId7"/>
    <p:sldId id="283" r:id="rId8"/>
    <p:sldId id="265" r:id="rId9"/>
    <p:sldId id="273" r:id="rId10"/>
    <p:sldId id="288" r:id="rId11"/>
    <p:sldId id="261" r:id="rId12"/>
    <p:sldId id="277" r:id="rId13"/>
    <p:sldId id="276" r:id="rId14"/>
    <p:sldId id="272" r:id="rId15"/>
    <p:sldId id="271" r:id="rId16"/>
    <p:sldId id="259" r:id="rId17"/>
    <p:sldId id="282" r:id="rId18"/>
    <p:sldId id="287" r:id="rId19"/>
    <p:sldId id="280" r:id="rId20"/>
    <p:sldId id="279" r:id="rId21"/>
    <p:sldId id="286" r:id="rId22"/>
    <p:sldId id="290" r:id="rId23"/>
    <p:sldId id="291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hoenix\Desktop\323536_TvwuhHx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4" y="480524"/>
            <a:ext cx="7074379" cy="23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3432629"/>
            <a:ext cx="5801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diabetic nephropathy </a:t>
            </a:r>
          </a:p>
        </p:txBody>
      </p:sp>
    </p:spTree>
    <p:extLst>
      <p:ext uri="{BB962C8B-B14F-4D97-AF65-F5344CB8AC3E}">
        <p14:creationId xmlns:p14="http://schemas.microsoft.com/office/powerpoint/2010/main" val="35751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8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The inflammatory hypothesis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617" y="457200"/>
            <a:ext cx="8888557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7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Inflammatory </a:t>
            </a:r>
            <a:r>
              <a:rPr lang="en-US" sz="1700" b="1" dirty="0">
                <a:solidFill>
                  <a:srgbClr val="7030A0"/>
                </a:solidFill>
                <a:latin typeface="Calibri" panose="020F0502020204030204" pitchFamily="34" charset="0"/>
              </a:rPr>
              <a:t>pathways </a:t>
            </a:r>
            <a:r>
              <a:rPr lang="en-US" sz="17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have a </a:t>
            </a:r>
            <a:r>
              <a:rPr lang="en-US" sz="1700" b="1" dirty="0">
                <a:solidFill>
                  <a:srgbClr val="7030A0"/>
                </a:solidFill>
                <a:latin typeface="Calibri" panose="020F0502020204030204" pitchFamily="34" charset="0"/>
              </a:rPr>
              <a:t>central role in the development of </a:t>
            </a:r>
            <a:r>
              <a:rPr lang="en-US" sz="17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diabetic complications, such </a:t>
            </a:r>
            <a:r>
              <a:rPr lang="en-US" sz="1700" b="1" dirty="0">
                <a:solidFill>
                  <a:srgbClr val="7030A0"/>
                </a:solidFill>
                <a:latin typeface="Calibri" panose="020F0502020204030204" pitchFamily="34" charset="0"/>
              </a:rPr>
              <a:t>as diabetic </a:t>
            </a:r>
            <a:r>
              <a:rPr lang="en-US" sz="17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nephropathy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libri" panose="020F0502020204030204" pitchFamily="34" charset="0"/>
              </a:rPr>
              <a:t>Increased  renal </a:t>
            </a:r>
            <a:r>
              <a:rPr lang="en-US" sz="1700" dirty="0">
                <a:latin typeface="Calibri" panose="020F0502020204030204" pitchFamily="34" charset="0"/>
              </a:rPr>
              <a:t>expression of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IL‑1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</a:rPr>
              <a:t> → expression and </a:t>
            </a:r>
            <a:r>
              <a:rPr lang="en-US" sz="1700" dirty="0" smtClean="0">
                <a:latin typeface="Calibri" panose="020F0502020204030204" pitchFamily="34" charset="0"/>
              </a:rPr>
              <a:t>synthesis  </a:t>
            </a:r>
            <a:r>
              <a:rPr lang="en-US" sz="1700" dirty="0">
                <a:latin typeface="Calibri" panose="020F0502020204030204" pitchFamily="34" charset="0"/>
              </a:rPr>
              <a:t>ICAM‑1, VCAM-1, </a:t>
            </a:r>
            <a:r>
              <a:rPr lang="en-US" sz="1700" dirty="0" smtClean="0">
                <a:latin typeface="Calibri" panose="020F0502020204030204" pitchFamily="34" charset="0"/>
              </a:rPr>
              <a:t>E‑</a:t>
            </a:r>
            <a:r>
              <a:rPr lang="en-US" sz="1700" dirty="0" err="1" smtClean="0">
                <a:latin typeface="Calibri" panose="020F0502020204030204" pitchFamily="34" charset="0"/>
              </a:rPr>
              <a:t>selectin</a:t>
            </a:r>
            <a:r>
              <a:rPr lang="en-US" sz="1700" dirty="0" smtClean="0">
                <a:latin typeface="Calibri" panose="020F0502020204030204" pitchFamily="34" charset="0"/>
              </a:rPr>
              <a:t> , PG E2 , PLA2</a:t>
            </a:r>
          </a:p>
          <a:p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IL‑6 </a:t>
            </a:r>
            <a:r>
              <a:rPr lang="en-US" sz="1700" dirty="0">
                <a:latin typeface="Calibri" panose="020F0502020204030204" pitchFamily="34" charset="0"/>
              </a:rPr>
              <a:t>→ Increased vascular endothelial permeability , </a:t>
            </a:r>
            <a:r>
              <a:rPr lang="en-US" sz="1700" dirty="0" err="1">
                <a:latin typeface="Calibri" panose="020F0502020204030204" pitchFamily="34" charset="0"/>
              </a:rPr>
              <a:t>mesangial</a:t>
            </a:r>
            <a:r>
              <a:rPr lang="en-US" sz="1700" dirty="0">
                <a:latin typeface="Calibri" panose="020F0502020204030204" pitchFamily="34" charset="0"/>
              </a:rPr>
              <a:t> cell proliferation , increased expression of </a:t>
            </a:r>
            <a:r>
              <a:rPr lang="en-US" sz="1700" dirty="0" err="1">
                <a:latin typeface="Calibri" panose="020F0502020204030204" pitchFamily="34" charset="0"/>
              </a:rPr>
              <a:t>fibronectin</a:t>
            </a:r>
            <a:endParaRPr lang="en-US" sz="17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70C0"/>
                </a:solidFill>
                <a:latin typeface="Calibri" panose="020F0502020204030204" pitchFamily="34" charset="0"/>
              </a:rPr>
              <a:t>increased levels of </a:t>
            </a:r>
            <a:r>
              <a:rPr lang="en-US" sz="17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IL‑6 mRNA </a:t>
            </a:r>
            <a:r>
              <a:rPr lang="en-US" sz="1700" dirty="0">
                <a:solidFill>
                  <a:srgbClr val="0070C0"/>
                </a:solidFill>
                <a:latin typeface="Calibri" panose="020F0502020204030204" pitchFamily="34" charset="0"/>
              </a:rPr>
              <a:t>in the renal cortex →very </a:t>
            </a:r>
            <a:r>
              <a:rPr lang="en-US" sz="17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early </a:t>
            </a:r>
            <a:r>
              <a:rPr lang="en-US" sz="1700" dirty="0">
                <a:solidFill>
                  <a:srgbClr val="0070C0"/>
                </a:solidFill>
                <a:latin typeface="Calibri" panose="020F0502020204030204" pitchFamily="34" charset="0"/>
              </a:rPr>
              <a:t>in the evolution of diabetic </a:t>
            </a:r>
            <a:r>
              <a:rPr lang="en-US" sz="17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nephropathy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overexpression of </a:t>
            </a:r>
            <a:r>
              <a:rPr lang="en-US" sz="1700" dirty="0">
                <a:solidFill>
                  <a:srgbClr val="0070C0"/>
                </a:solidFill>
                <a:latin typeface="Calibri" panose="020F0502020204030204" pitchFamily="34" charset="0"/>
              </a:rPr>
              <a:t>IL‑6 →increased rates of urinary </a:t>
            </a:r>
            <a:r>
              <a:rPr lang="en-US" sz="17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albumin excretion </a:t>
            </a:r>
            <a:r>
              <a:rPr lang="en-US" sz="1700" dirty="0">
                <a:solidFill>
                  <a:srgbClr val="0070C0"/>
                </a:solidFill>
                <a:latin typeface="Calibri" panose="020F0502020204030204" pitchFamily="34" charset="0"/>
              </a:rPr>
              <a:t>(UAE</a:t>
            </a:r>
            <a:r>
              <a:rPr lang="en-US" sz="17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IL‑18</a:t>
            </a:r>
            <a:r>
              <a:rPr lang="en-US" sz="1700" dirty="0" smtClean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700" dirty="0">
                <a:latin typeface="Calibri" panose="020F0502020204030204" pitchFamily="34" charset="0"/>
              </a:rPr>
              <a:t>Macrophages, T cells and </a:t>
            </a:r>
            <a:r>
              <a:rPr lang="en-US" sz="1700" dirty="0" smtClean="0">
                <a:latin typeface="Calibri" panose="020F0502020204030204" pitchFamily="34" charset="0"/>
              </a:rPr>
              <a:t>neutrophils 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700" dirty="0">
                <a:latin typeface="Calibri" panose="020F0502020204030204" pitchFamily="34" charset="0"/>
              </a:rPr>
              <a:t>C‑C motif chemokine 2 (CCL2) (MCP1) </a:t>
            </a:r>
            <a:r>
              <a:rPr lang="en-US" sz="1700" dirty="0" smtClean="0">
                <a:latin typeface="Calibri" panose="020F0502020204030204" pitchFamily="34" charset="0"/>
              </a:rPr>
              <a:t>→ migration </a:t>
            </a:r>
            <a:r>
              <a:rPr lang="en-US" sz="1700" dirty="0">
                <a:latin typeface="Calibri" panose="020F0502020204030204" pitchFamily="34" charset="0"/>
              </a:rPr>
              <a:t>of monocytes and macrophages into kidney tissue</a:t>
            </a: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867400"/>
            <a:ext cx="881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8708" y="1638022"/>
            <a:ext cx="825038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development of </a:t>
            </a:r>
            <a:r>
              <a:rPr lang="en-US" dirty="0" err="1" smtClean="0">
                <a:latin typeface="Calibri" panose="020F0502020204030204" pitchFamily="34" charset="0"/>
              </a:rPr>
              <a:t>intraglomerular</a:t>
            </a:r>
            <a:r>
              <a:rPr lang="en-US" dirty="0" smtClean="0">
                <a:latin typeface="Calibri" panose="020F0502020204030204" pitchFamily="34" charset="0"/>
              </a:rPr>
              <a:t> hemodynamic abnormalities </a:t>
            </a:r>
            <a:r>
              <a:rPr lang="en-US" dirty="0">
                <a:latin typeface="Calibri" panose="020F0502020204030204" pitchFamily="34" charset="0"/>
              </a:rPr>
              <a:t>related to </a:t>
            </a:r>
            <a:r>
              <a:rPr lang="en-US" dirty="0" smtClean="0">
                <a:latin typeface="Calibri" panose="020F0502020204030204" pitchFamily="34" charset="0"/>
              </a:rPr>
              <a:t>PG pathways (</a:t>
            </a:r>
            <a:r>
              <a:rPr lang="en-US" dirty="0" err="1" smtClean="0">
                <a:latin typeface="Calibri" panose="020F0502020204030204" pitchFamily="34" charset="0"/>
              </a:rPr>
              <a:t>intraglomerular</a:t>
            </a:r>
            <a:r>
              <a:rPr lang="en-US" dirty="0" smtClean="0">
                <a:latin typeface="Calibri" panose="020F0502020204030204" pitchFamily="34" charset="0"/>
              </a:rPr>
              <a:t> HTN)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162993" y="1305183"/>
            <a:ext cx="405936" cy="3328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617" y="2980968"/>
            <a:ext cx="384463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mesangial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expansion , GBM thickening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flipH="1">
            <a:off x="609600" y="2590800"/>
            <a:ext cx="228600" cy="304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70662" y="4184072"/>
            <a:ext cx="35905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progression of diabetic nephropathy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066800" y="4165661"/>
            <a:ext cx="503862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7375"/>
            <a:ext cx="8766175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749300"/>
            <a:ext cx="9401176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Glycemic control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472" y="521732"/>
            <a:ext cx="876992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Calibri" panose="020F0502020204030204" pitchFamily="34" charset="0"/>
              </a:rPr>
              <a:t>Diabetic nephropathy is more likely to develop in patients with worse glycemic </a:t>
            </a:r>
            <a:r>
              <a:rPr lang="en-US" sz="1700" dirty="0" smtClean="0">
                <a:latin typeface="Calibri" panose="020F0502020204030204" pitchFamily="34" charset="0"/>
              </a:rPr>
              <a:t>control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Calibri" panose="020F0502020204030204" pitchFamily="34" charset="0"/>
              </a:rPr>
              <a:t>DCCT Study → Intensive blood glucose control reduces risk of kidney </a:t>
            </a:r>
            <a:r>
              <a:rPr lang="en-US" sz="1700" dirty="0" smtClean="0">
                <a:latin typeface="Calibri" panose="020F0502020204030204" pitchFamily="34" charset="0"/>
              </a:rPr>
              <a:t>disease 50%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00B0F0"/>
                </a:solidFill>
                <a:latin typeface="Calibri" panose="020F0502020204030204" pitchFamily="34" charset="0"/>
              </a:rPr>
              <a:t>Primary prevention </a:t>
            </a:r>
            <a:r>
              <a:rPr lang="en-US" sz="17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:</a:t>
            </a:r>
            <a:endParaRPr lang="en-US" sz="17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Established </a:t>
            </a:r>
            <a:r>
              <a:rPr lang="en-US" sz="17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microalbuminuria</a:t>
            </a:r>
            <a:r>
              <a:rPr lang="en-US" sz="17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: </a:t>
            </a:r>
            <a:r>
              <a:rPr lang="en-US" sz="1700" dirty="0" smtClean="0">
                <a:latin typeface="Calibri" panose="020F0502020204030204" pitchFamily="34" charset="0"/>
              </a:rPr>
              <a:t>In </a:t>
            </a:r>
            <a:r>
              <a:rPr lang="en-US" sz="1700" dirty="0">
                <a:latin typeface="Calibri" panose="020F0502020204030204" pitchFamily="34" charset="0"/>
              </a:rPr>
              <a:t>addition to preventing progression, maintenance of relative </a:t>
            </a:r>
            <a:r>
              <a:rPr lang="en-US" sz="1700" dirty="0" err="1">
                <a:latin typeface="Calibri" panose="020F0502020204030204" pitchFamily="34" charset="0"/>
              </a:rPr>
              <a:t>normoglycemia</a:t>
            </a:r>
            <a:r>
              <a:rPr lang="en-US" sz="1700" dirty="0">
                <a:latin typeface="Calibri" panose="020F0502020204030204" pitchFamily="34" charset="0"/>
              </a:rPr>
              <a:t> often diminishes the degree of protein excretion, although one to two years are usually required for this </a:t>
            </a:r>
            <a:r>
              <a:rPr lang="en-US" sz="1700" dirty="0" smtClean="0">
                <a:latin typeface="Calibri" panose="020F0502020204030204" pitchFamily="34" charset="0"/>
              </a:rPr>
              <a:t>effect</a:t>
            </a:r>
            <a:endParaRPr lang="en-US" sz="17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Established </a:t>
            </a:r>
            <a:r>
              <a:rPr lang="en-US" sz="17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macroalbuminuria</a:t>
            </a:r>
            <a:r>
              <a:rPr lang="en-US" sz="17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: </a:t>
            </a:r>
            <a:r>
              <a:rPr lang="en-US" sz="1700" dirty="0">
                <a:latin typeface="Calibri" panose="020F0502020204030204" pitchFamily="34" charset="0"/>
              </a:rPr>
              <a:t>may not slow the rate of progressive renal injury</a:t>
            </a:r>
          </a:p>
        </p:txBody>
      </p:sp>
      <p:pic>
        <p:nvPicPr>
          <p:cNvPr id="1026" name="Picture 2" descr="Epigenetic phenomena linked to diabetic com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5" y="1295400"/>
            <a:ext cx="8339539" cy="5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Blood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pressure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development of diabetic nephropathy 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</a:rPr>
              <a:t>→</a:t>
            </a:r>
            <a:r>
              <a:rPr lang="en-US" sz="1600" dirty="0" smtClean="0">
                <a:latin typeface="Calibri" panose="020F0502020204030204" pitchFamily="34" charset="0"/>
              </a:rPr>
              <a:t>  higher </a:t>
            </a:r>
            <a:r>
              <a:rPr lang="en-US" sz="1600" dirty="0">
                <a:latin typeface="Calibri" panose="020F0502020204030204" pitchFamily="34" charset="0"/>
              </a:rPr>
              <a:t>systemic </a:t>
            </a:r>
            <a:r>
              <a:rPr lang="en-US" sz="1600" dirty="0" smtClean="0">
                <a:latin typeface="Calibri" panose="020F0502020204030204" pitchFamily="34" charset="0"/>
              </a:rPr>
              <a:t>pressures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Age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Obesity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Smoking :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516" y="685800"/>
            <a:ext cx="4612243" cy="21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118" y="2821468"/>
            <a:ext cx="454942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" y="2821468"/>
            <a:ext cx="4283664" cy="214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4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role of triglyceride-rich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lipoprotein in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diabetic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nephropathy </a:t>
            </a:r>
            <a:r>
              <a:rPr lang="en-US" sz="1600" dirty="0" smtClean="0">
                <a:latin typeface="Calibri" panose="020F0502020204030204" pitchFamily="34" charset="0"/>
              </a:rPr>
              <a:t>: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HLP → </a:t>
            </a:r>
            <a:r>
              <a:rPr lang="en-US" sz="16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mesangial</a:t>
            </a:r>
            <a:r>
              <a:rPr lang="en-US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 cells  : </a:t>
            </a:r>
            <a:endParaRPr lang="en-US" sz="16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induction of type </a:t>
            </a:r>
            <a:r>
              <a:rPr lang="en-US" sz="1600" dirty="0">
                <a:latin typeface="Calibri" panose="020F0502020204030204" pitchFamily="34" charset="0"/>
              </a:rPr>
              <a:t>a scavenger receptors by </a:t>
            </a:r>
            <a:r>
              <a:rPr lang="en-US" sz="1600" dirty="0" smtClean="0">
                <a:latin typeface="Calibri" panose="020F0502020204030204" pitchFamily="34" charset="0"/>
              </a:rPr>
              <a:t>AT-II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production </a:t>
            </a:r>
            <a:r>
              <a:rPr lang="en-US" sz="1600" dirty="0">
                <a:latin typeface="Calibri" panose="020F0502020204030204" pitchFamily="34" charset="0"/>
              </a:rPr>
              <a:t>of ROS → change their activity and </a:t>
            </a:r>
            <a:r>
              <a:rPr lang="en-US" sz="1600" dirty="0" smtClean="0">
                <a:latin typeface="Calibri" panose="020F0502020204030204" pitchFamily="34" charset="0"/>
              </a:rPr>
              <a:t>stability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alibri" panose="020F0502020204030204" pitchFamily="34" charset="0"/>
              </a:rPr>
              <a:t>HDL suppresses </a:t>
            </a:r>
            <a:r>
              <a:rPr lang="en-US" sz="1600" dirty="0">
                <a:latin typeface="Calibri" panose="020F0502020204030204" pitchFamily="34" charset="0"/>
              </a:rPr>
              <a:t>the expression of markers of </a:t>
            </a:r>
            <a:r>
              <a:rPr lang="en-US" sz="1600" dirty="0" smtClean="0">
                <a:latin typeface="Calibri" panose="020F0502020204030204" pitchFamily="34" charset="0"/>
              </a:rPr>
              <a:t>inflammation and cell adhesion molecules </a:t>
            </a:r>
            <a:r>
              <a:rPr lang="en-US" sz="1600" dirty="0">
                <a:latin typeface="Calibri" panose="020F0502020204030204" pitchFamily="34" charset="0"/>
              </a:rPr>
              <a:t>(which are markers </a:t>
            </a:r>
            <a:r>
              <a:rPr lang="en-US" sz="1600" dirty="0" smtClean="0">
                <a:latin typeface="Calibri" panose="020F0502020204030204" pitchFamily="34" charset="0"/>
              </a:rPr>
              <a:t>of 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Lipids </a:t>
            </a:r>
            <a:r>
              <a:rPr lang="en-US" sz="1600" dirty="0" smtClean="0">
                <a:latin typeface="Calibri" panose="020F0502020204030204" pitchFamily="34" charset="0"/>
              </a:rPr>
              <a:t>→ TGF‑β , production </a:t>
            </a:r>
            <a:r>
              <a:rPr lang="en-US" sz="1600" dirty="0">
                <a:latin typeface="Calibri" panose="020F0502020204030204" pitchFamily="34" charset="0"/>
              </a:rPr>
              <a:t>of </a:t>
            </a:r>
            <a:r>
              <a:rPr lang="en-US" sz="1600" dirty="0" smtClean="0">
                <a:latin typeface="Calibri" panose="020F0502020204030204" pitchFamily="34" charset="0"/>
              </a:rPr>
              <a:t>ROS and </a:t>
            </a:r>
            <a:r>
              <a:rPr lang="en-US" sz="1600" dirty="0">
                <a:latin typeface="Calibri" panose="020F0502020204030204" pitchFamily="34" charset="0"/>
              </a:rPr>
              <a:t>causing damage to the glomeruli and glomerular </a:t>
            </a:r>
            <a:r>
              <a:rPr lang="en-US" sz="1600" dirty="0" err="1">
                <a:latin typeface="Calibri" panose="020F0502020204030204" pitchFamily="34" charset="0"/>
              </a:rPr>
              <a:t>glycocalyx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38" y="0"/>
            <a:ext cx="5524162" cy="688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RAAS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blockade :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52042"/>
            <a:ext cx="8915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libri" panose="020F0502020204030204" pitchFamily="34" charset="0"/>
              </a:rPr>
              <a:t>Excessive </a:t>
            </a:r>
            <a:r>
              <a:rPr lang="en-US" sz="1700" dirty="0">
                <a:latin typeface="Calibri" panose="020F0502020204030204" pitchFamily="34" charset="0"/>
              </a:rPr>
              <a:t>activity of the RAAS → deleterious </a:t>
            </a:r>
            <a:r>
              <a:rPr lang="en-US" sz="1700" dirty="0" smtClean="0">
                <a:latin typeface="Calibri" panose="020F0502020204030204" pitchFamily="34" charset="0"/>
              </a:rPr>
              <a:t>effects on </a:t>
            </a:r>
            <a:r>
              <a:rPr lang="en-US" sz="1700" dirty="0">
                <a:latin typeface="Calibri" panose="020F0502020204030204" pitchFamily="34" charset="0"/>
              </a:rPr>
              <a:t>the kidneys and </a:t>
            </a:r>
            <a:r>
              <a:rPr lang="en-US" sz="1700" dirty="0" smtClean="0">
                <a:latin typeface="Calibri" panose="020F0502020204030204" pitchFamily="34" charset="0"/>
              </a:rPr>
              <a:t>→ progressive loss of </a:t>
            </a:r>
            <a:r>
              <a:rPr lang="en-US" sz="1700" dirty="0">
                <a:latin typeface="Calibri" panose="020F0502020204030204" pitchFamily="34" charset="0"/>
              </a:rPr>
              <a:t>renal </a:t>
            </a:r>
            <a:r>
              <a:rPr lang="en-US" sz="1700" dirty="0" smtClean="0">
                <a:latin typeface="Calibri" panose="020F0502020204030204" pitchFamily="34" charset="0"/>
              </a:rPr>
              <a:t>function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libri" panose="020F0502020204030204" pitchFamily="34" charset="0"/>
              </a:rPr>
              <a:t>Inappropriate </a:t>
            </a:r>
            <a:r>
              <a:rPr lang="en-US" sz="1700" dirty="0">
                <a:latin typeface="Calibri" panose="020F0502020204030204" pitchFamily="34" charset="0"/>
              </a:rPr>
              <a:t>activation of RAAS </a:t>
            </a:r>
            <a:r>
              <a:rPr lang="en-US" sz="1700" dirty="0" smtClean="0">
                <a:latin typeface="Calibri" panose="020F0502020204030204" pitchFamily="34" charset="0"/>
              </a:rPr>
              <a:t>→ hypertension</a:t>
            </a:r>
            <a:r>
              <a:rPr lang="en-US" sz="1700" dirty="0">
                <a:latin typeface="Calibri" panose="020F0502020204030204" pitchFamily="34" charset="0"/>
              </a:rPr>
              <a:t>, fluid retention, </a:t>
            </a:r>
            <a:r>
              <a:rPr lang="en-US" sz="1700" dirty="0" smtClean="0">
                <a:latin typeface="Calibri" panose="020F0502020204030204" pitchFamily="34" charset="0"/>
              </a:rPr>
              <a:t>and inflammatory</a:t>
            </a:r>
            <a:r>
              <a:rPr lang="en-US" sz="1700" dirty="0">
                <a:latin typeface="Calibri" panose="020F0502020204030204" pitchFamily="34" charset="0"/>
              </a:rPr>
              <a:t>, thrombotic, and </a:t>
            </a:r>
            <a:r>
              <a:rPr lang="en-US" sz="1700" dirty="0" err="1">
                <a:latin typeface="Calibri" panose="020F0502020204030204" pitchFamily="34" charset="0"/>
              </a:rPr>
              <a:t>atherogenic</a:t>
            </a:r>
            <a:r>
              <a:rPr lang="en-US" sz="1700" dirty="0">
                <a:latin typeface="Calibri" panose="020F0502020204030204" pitchFamily="34" charset="0"/>
              </a:rPr>
              <a:t> effects </a:t>
            </a:r>
            <a:r>
              <a:rPr lang="en-US" sz="1700" dirty="0" smtClean="0">
                <a:latin typeface="Calibri" panose="020F0502020204030204" pitchFamily="34" charset="0"/>
              </a:rPr>
              <a:t>→ end-organ </a:t>
            </a:r>
            <a:r>
              <a:rPr lang="en-US" sz="1700" dirty="0">
                <a:latin typeface="Calibri" panose="020F0502020204030204" pitchFamily="34" charset="0"/>
              </a:rPr>
              <a:t>damage in the long term</a:t>
            </a: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00B0F0"/>
                </a:solidFill>
                <a:latin typeface="Calibri" panose="020F0502020204030204" pitchFamily="34" charset="0"/>
              </a:rPr>
              <a:t>Continued RAAS </a:t>
            </a:r>
            <a:r>
              <a:rPr lang="en-US" sz="17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activation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libri" panose="020F0502020204030204" pitchFamily="34" charset="0"/>
              </a:rPr>
              <a:t>Constricts renal </a:t>
            </a:r>
            <a:r>
              <a:rPr lang="en-US" sz="1700" dirty="0">
                <a:latin typeface="Calibri" panose="020F0502020204030204" pitchFamily="34" charset="0"/>
              </a:rPr>
              <a:t>arterioles leading to increased </a:t>
            </a:r>
            <a:r>
              <a:rPr lang="en-US" sz="1700" dirty="0" smtClean="0">
                <a:latin typeface="Calibri" panose="020F0502020204030204" pitchFamily="34" charset="0"/>
              </a:rPr>
              <a:t>peripheral and </a:t>
            </a:r>
            <a:r>
              <a:rPr lang="en-US" sz="1700" dirty="0">
                <a:latin typeface="Calibri" panose="020F0502020204030204" pitchFamily="34" charset="0"/>
              </a:rPr>
              <a:t>renal </a:t>
            </a:r>
            <a:r>
              <a:rPr lang="en-US" sz="1700" dirty="0" smtClean="0">
                <a:latin typeface="Calibri" panose="020F0502020204030204" pitchFamily="34" charset="0"/>
              </a:rPr>
              <a:t>resistance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libri" panose="020F0502020204030204" pitchFamily="34" charset="0"/>
              </a:rPr>
              <a:t>increases </a:t>
            </a:r>
            <a:r>
              <a:rPr lang="en-US" sz="1700" dirty="0">
                <a:latin typeface="Calibri" panose="020F0502020204030204" pitchFamily="34" charset="0"/>
              </a:rPr>
              <a:t>glomerular capillary </a:t>
            </a:r>
            <a:r>
              <a:rPr lang="en-US" sz="1700" dirty="0" smtClean="0">
                <a:latin typeface="Calibri" panose="020F0502020204030204" pitchFamily="34" charset="0"/>
              </a:rPr>
              <a:t>pressure leading </a:t>
            </a:r>
            <a:r>
              <a:rPr lang="en-US" sz="1700" dirty="0">
                <a:latin typeface="Calibri" panose="020F0502020204030204" pitchFamily="34" charset="0"/>
              </a:rPr>
              <a:t>to proteinuria,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Calibri" panose="020F0502020204030204" pitchFamily="34" charset="0"/>
              </a:rPr>
              <a:t>augments oxidative </a:t>
            </a:r>
            <a:r>
              <a:rPr lang="en-US" sz="1700" dirty="0" smtClean="0">
                <a:latin typeface="Calibri" panose="020F0502020204030204" pitchFamily="34" charset="0"/>
              </a:rPr>
              <a:t>stress (via </a:t>
            </a:r>
            <a:r>
              <a:rPr lang="en-US" sz="1700" dirty="0">
                <a:latin typeface="Calibri" panose="020F0502020204030204" pitchFamily="34" charset="0"/>
              </a:rPr>
              <a:t>the NADPH oxidase pathways) leading to </a:t>
            </a:r>
            <a:r>
              <a:rPr lang="en-US" sz="1700" dirty="0" smtClean="0">
                <a:latin typeface="Calibri" panose="020F0502020204030204" pitchFamily="34" charset="0"/>
              </a:rPr>
              <a:t>endothelial Dysfunction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libri" panose="020F0502020204030204" pitchFamily="34" charset="0"/>
              </a:rPr>
              <a:t>promotes </a:t>
            </a:r>
            <a:r>
              <a:rPr lang="en-US" sz="1700" dirty="0">
                <a:latin typeface="Calibri" panose="020F0502020204030204" pitchFamily="34" charset="0"/>
              </a:rPr>
              <a:t>proliferation of </a:t>
            </a:r>
            <a:r>
              <a:rPr lang="en-US" sz="1700" dirty="0" err="1" smtClean="0">
                <a:latin typeface="Calibri" panose="020F0502020204030204" pitchFamily="34" charset="0"/>
              </a:rPr>
              <a:t>mesangial</a:t>
            </a:r>
            <a:r>
              <a:rPr lang="en-US" sz="1700" dirty="0" smtClean="0">
                <a:latin typeface="Calibri" panose="020F0502020204030204" pitchFamily="34" charset="0"/>
              </a:rPr>
              <a:t> cells </a:t>
            </a:r>
            <a:r>
              <a:rPr lang="en-US" sz="1700" dirty="0">
                <a:latin typeface="Calibri" panose="020F0502020204030204" pitchFamily="34" charset="0"/>
              </a:rPr>
              <a:t>(probably via </a:t>
            </a:r>
            <a:r>
              <a:rPr lang="en-US" sz="1700" dirty="0" smtClean="0">
                <a:latin typeface="Calibri" panose="020F0502020204030204" pitchFamily="34" charset="0"/>
              </a:rPr>
              <a:t>MAPK or PKC-dependent pathways)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libri" panose="020F0502020204030204" pitchFamily="34" charset="0"/>
              </a:rPr>
              <a:t>triggers pro-inflammatory pathways </a:t>
            </a:r>
            <a:r>
              <a:rPr lang="en-US" sz="1700" dirty="0">
                <a:latin typeface="Calibri" panose="020F0502020204030204" pitchFamily="34" charset="0"/>
              </a:rPr>
              <a:t>(including activation of nuclear </a:t>
            </a:r>
            <a:r>
              <a:rPr lang="en-US" sz="1700" dirty="0" smtClean="0">
                <a:latin typeface="Calibri" panose="020F0502020204030204" pitchFamily="34" charset="0"/>
              </a:rPr>
              <a:t>factor-</a:t>
            </a:r>
            <a:r>
              <a:rPr lang="en-US" sz="1700" dirty="0" err="1" smtClean="0">
                <a:latin typeface="Calibri" panose="020F0502020204030204" pitchFamily="34" charset="0"/>
              </a:rPr>
              <a:t>κB</a:t>
            </a:r>
            <a:r>
              <a:rPr lang="en-US" sz="1700" dirty="0" smtClean="0">
                <a:latin typeface="Calibri" panose="020F050202020403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libri" panose="020F0502020204030204" pitchFamily="34" charset="0"/>
              </a:rPr>
              <a:t>stimulates </a:t>
            </a:r>
            <a:r>
              <a:rPr lang="en-US" sz="1700" dirty="0" err="1">
                <a:latin typeface="Calibri" panose="020F0502020204030204" pitchFamily="34" charset="0"/>
              </a:rPr>
              <a:t>profibrotic</a:t>
            </a:r>
            <a:r>
              <a:rPr lang="en-US" sz="1700" dirty="0">
                <a:latin typeface="Calibri" panose="020F0502020204030204" pitchFamily="34" charset="0"/>
              </a:rPr>
              <a:t> processes</a:t>
            </a:r>
          </a:p>
        </p:txBody>
      </p:sp>
    </p:spTree>
    <p:extLst>
      <p:ext uri="{BB962C8B-B14F-4D97-AF65-F5344CB8AC3E}">
        <p14:creationId xmlns:p14="http://schemas.microsoft.com/office/powerpoint/2010/main" val="27582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02" y="350273"/>
            <a:ext cx="4478537" cy="42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180" y="3110344"/>
            <a:ext cx="426200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vasoconstriction, aldosterone </a:t>
            </a:r>
            <a:r>
              <a:rPr lang="en-US" sz="1600" dirty="0" smtClean="0">
                <a:latin typeface="Calibri" panose="020F0502020204030204" pitchFamily="34" charset="0"/>
              </a:rPr>
              <a:t>release, vascular remodeling</a:t>
            </a:r>
            <a:r>
              <a:rPr lang="en-US" sz="1600" dirty="0">
                <a:latin typeface="Calibri" panose="020F0502020204030204" pitchFamily="34" charset="0"/>
              </a:rPr>
              <a:t>, increased </a:t>
            </a:r>
            <a:r>
              <a:rPr lang="en-US" sz="1600" dirty="0" smtClean="0">
                <a:latin typeface="Calibri" panose="020F0502020204030204" pitchFamily="34" charset="0"/>
              </a:rPr>
              <a:t>oxidative stress</a:t>
            </a:r>
            <a:r>
              <a:rPr lang="en-US" sz="1600" dirty="0">
                <a:latin typeface="Calibri" panose="020F0502020204030204" pitchFamily="34" charset="0"/>
              </a:rPr>
              <a:t>, and the </a:t>
            </a:r>
            <a:r>
              <a:rPr lang="en-US" sz="1600" dirty="0" smtClean="0">
                <a:latin typeface="Calibri" panose="020F0502020204030204" pitchFamily="34" charset="0"/>
              </a:rPr>
              <a:t>promotion of </a:t>
            </a:r>
            <a:r>
              <a:rPr lang="en-US" sz="1600" dirty="0">
                <a:latin typeface="Calibri" panose="020F0502020204030204" pitchFamily="34" charset="0"/>
              </a:rPr>
              <a:t>inflammatory, </a:t>
            </a:r>
            <a:r>
              <a:rPr lang="en-US" sz="1600" dirty="0" err="1">
                <a:latin typeface="Calibri" panose="020F0502020204030204" pitchFamily="34" charset="0"/>
              </a:rPr>
              <a:t>atherogenic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</a:rPr>
              <a:t>and thrombotic states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Left Arrow 4"/>
          <p:cNvSpPr/>
          <p:nvPr/>
        </p:nvSpPr>
        <p:spPr>
          <a:xfrm>
            <a:off x="4423064" y="2978725"/>
            <a:ext cx="1312718" cy="374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180" y="1411269"/>
            <a:ext cx="382558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vasodilation, growth inhibition,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dirty="0" err="1" smtClean="0">
                <a:latin typeface="Calibri" panose="020F0502020204030204" pitchFamily="34" charset="0"/>
              </a:rPr>
              <a:t>antiatherogenic</a:t>
            </a:r>
            <a:r>
              <a:rPr lang="en-US" sz="1600" dirty="0" smtClean="0">
                <a:latin typeface="Calibri" panose="020F0502020204030204" pitchFamily="34" charset="0"/>
              </a:rPr>
              <a:t> effects, </a:t>
            </a:r>
            <a:r>
              <a:rPr lang="en-US" sz="1600" dirty="0">
                <a:latin typeface="Calibri" panose="020F0502020204030204" pitchFamily="34" charset="0"/>
              </a:rPr>
              <a:t>as well </a:t>
            </a:r>
            <a:r>
              <a:rPr lang="en-US" sz="1600" dirty="0" smtClean="0">
                <a:latin typeface="Calibri" panose="020F0502020204030204" pitchFamily="34" charset="0"/>
              </a:rPr>
              <a:t>as potentially </a:t>
            </a:r>
            <a:r>
              <a:rPr lang="en-US" sz="1600" dirty="0">
                <a:latin typeface="Calibri" panose="020F0502020204030204" pitchFamily="34" charset="0"/>
              </a:rPr>
              <a:t>harmful effects such </a:t>
            </a:r>
            <a:r>
              <a:rPr lang="en-US" sz="1600" dirty="0" smtClean="0">
                <a:latin typeface="Calibri" panose="020F0502020204030204" pitchFamily="34" charset="0"/>
              </a:rPr>
              <a:t>as cardiac hypertrophy </a:t>
            </a:r>
            <a:r>
              <a:rPr lang="en-US" sz="1600" dirty="0">
                <a:latin typeface="Calibri" panose="020F0502020204030204" pitchFamily="34" charset="0"/>
              </a:rPr>
              <a:t>and </a:t>
            </a:r>
            <a:r>
              <a:rPr lang="en-US" sz="1600" dirty="0" smtClean="0">
                <a:latin typeface="Calibri" panose="020F0502020204030204" pitchFamily="34" charset="0"/>
              </a:rPr>
              <a:t>impaired revascularization following </a:t>
            </a:r>
            <a:r>
              <a:rPr lang="en-US" sz="1600" dirty="0">
                <a:latin typeface="Calibri" panose="020F0502020204030204" pitchFamily="34" charset="0"/>
              </a:rPr>
              <a:t>coronary </a:t>
            </a:r>
            <a:r>
              <a:rPr lang="en-US" sz="1600" dirty="0" smtClean="0">
                <a:latin typeface="Calibri" panose="020F0502020204030204" pitchFamily="34" charset="0"/>
              </a:rPr>
              <a:t>or peripheral </a:t>
            </a:r>
            <a:r>
              <a:rPr lang="en-US" sz="1600" dirty="0">
                <a:latin typeface="Calibri" panose="020F0502020204030204" pitchFamily="34" charset="0"/>
              </a:rPr>
              <a:t>artery obstruction</a:t>
            </a:r>
          </a:p>
        </p:txBody>
      </p:sp>
      <p:sp>
        <p:nvSpPr>
          <p:cNvPr id="7" name="Left Arrow 6"/>
          <p:cNvSpPr/>
          <p:nvPr/>
        </p:nvSpPr>
        <p:spPr>
          <a:xfrm>
            <a:off x="3927765" y="2196099"/>
            <a:ext cx="872835" cy="53355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09097"/>
            <a:ext cx="83762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Treatment of diabetic nephropathy</a:t>
            </a:r>
          </a:p>
        </p:txBody>
      </p:sp>
    </p:spTree>
    <p:extLst>
      <p:ext uri="{BB962C8B-B14F-4D97-AF65-F5344CB8AC3E}">
        <p14:creationId xmlns:p14="http://schemas.microsoft.com/office/powerpoint/2010/main" val="33770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GLYCEMIC CONTROL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Treatment of HTN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Target : &lt; 130/80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ANGIOTENSIN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INHIBITION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We therefore do NOT administer these drugs for primary prevention  of </a:t>
            </a:r>
            <a:r>
              <a:rPr lang="en-US" sz="1600" dirty="0" err="1" smtClean="0">
                <a:latin typeface="Calibri" panose="020F0502020204030204" pitchFamily="34" charset="0"/>
              </a:rPr>
              <a:t>microalbuminuria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rgbClr val="7030A0"/>
                </a:solidFill>
                <a:latin typeface="Calibri" panose="020F0502020204030204" pitchFamily="34" charset="0"/>
              </a:rPr>
              <a:t>Albumin excretion can be lowered and progression to </a:t>
            </a:r>
            <a:r>
              <a:rPr lang="en-US" sz="1600" i="1" dirty="0" err="1">
                <a:solidFill>
                  <a:srgbClr val="7030A0"/>
                </a:solidFill>
                <a:latin typeface="Calibri" panose="020F0502020204030204" pitchFamily="34" charset="0"/>
              </a:rPr>
              <a:t>macroalbuminuria</a:t>
            </a:r>
            <a:r>
              <a:rPr lang="en-US" sz="1600" i="1" dirty="0">
                <a:solidFill>
                  <a:srgbClr val="7030A0"/>
                </a:solidFill>
                <a:latin typeface="Calibri" panose="020F0502020204030204" pitchFamily="34" charset="0"/>
              </a:rPr>
              <a:t> reduced by blood pressure control, particularly with an angiotensin converting enzyme (ACE) </a:t>
            </a:r>
            <a:r>
              <a:rPr lang="en-US" sz="16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inhibitor or ARB  </a:t>
            </a:r>
            <a:r>
              <a:rPr lang="en-US" sz="1600" i="1" dirty="0">
                <a:solidFill>
                  <a:srgbClr val="7030A0"/>
                </a:solidFill>
                <a:latin typeface="Calibri" panose="020F0502020204030204" pitchFamily="34" charset="0"/>
              </a:rPr>
              <a:t>which may be beneficial even in normotensive patients </a:t>
            </a:r>
            <a:endParaRPr lang="en-US" sz="1600" i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alibri" panose="020F0502020204030204" pitchFamily="34" charset="0"/>
              </a:rPr>
              <a:t>Normotensive diabetic </a:t>
            </a:r>
            <a:r>
              <a:rPr lang="en-US" sz="1600" dirty="0">
                <a:latin typeface="Calibri" panose="020F0502020204030204" pitchFamily="34" charset="0"/>
              </a:rPr>
              <a:t>patients with persistent </a:t>
            </a:r>
            <a:r>
              <a:rPr lang="en-US" sz="1600" dirty="0" err="1" smtClean="0">
                <a:latin typeface="Calibri" panose="020F0502020204030204" pitchFamily="34" charset="0"/>
              </a:rPr>
              <a:t>microalbuminuria</a:t>
            </a:r>
            <a:r>
              <a:rPr lang="en-US" sz="1600" dirty="0">
                <a:latin typeface="Calibri" panose="020F0502020204030204" pitchFamily="34" charset="0"/>
              </a:rPr>
              <a:t> → ACE inhibitor </a:t>
            </a:r>
            <a:r>
              <a:rPr lang="en-US" sz="1600" dirty="0" smtClean="0">
                <a:latin typeface="Calibri" panose="020F0502020204030204" pitchFamily="34" charset="0"/>
              </a:rPr>
              <a:t> or ARB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The renal goal of ACE inhibitor </a:t>
            </a:r>
            <a:r>
              <a:rPr lang="en-US" sz="1600" dirty="0" smtClean="0">
                <a:latin typeface="Calibri" panose="020F0502020204030204" pitchFamily="34" charset="0"/>
              </a:rPr>
              <a:t> or ARB therapy </a:t>
            </a:r>
            <a:r>
              <a:rPr lang="en-US" sz="1600" dirty="0">
                <a:latin typeface="Calibri" panose="020F0502020204030204" pitchFamily="34" charset="0"/>
              </a:rPr>
              <a:t>is a modest reduction in urine albumin </a:t>
            </a:r>
            <a:r>
              <a:rPr lang="en-US" sz="1600" dirty="0" smtClean="0">
                <a:latin typeface="Calibri" panose="020F0502020204030204" pitchFamily="34" charset="0"/>
              </a:rPr>
              <a:t>excretion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Inhibition of TGF-beta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Other antihypertensive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drugs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 Calcium channel blockers have less </a:t>
            </a:r>
            <a:r>
              <a:rPr lang="en-US" sz="1600" dirty="0" err="1">
                <a:latin typeface="Calibri" panose="020F0502020204030204" pitchFamily="34" charset="0"/>
              </a:rPr>
              <a:t>antiproteinuric</a:t>
            </a:r>
            <a:r>
              <a:rPr lang="en-US" sz="1600" dirty="0">
                <a:latin typeface="Calibri" panose="020F0502020204030204" pitchFamily="34" charset="0"/>
              </a:rPr>
              <a:t> effect than ACE inhibitors or ARBs, and the </a:t>
            </a:r>
            <a:r>
              <a:rPr lang="en-US" sz="1600" dirty="0" err="1">
                <a:latin typeface="Calibri" panose="020F0502020204030204" pitchFamily="34" charset="0"/>
              </a:rPr>
              <a:t>antiproteinuric</a:t>
            </a:r>
            <a:r>
              <a:rPr lang="en-US" sz="1600" dirty="0">
                <a:latin typeface="Calibri" panose="020F0502020204030204" pitchFamily="34" charset="0"/>
              </a:rPr>
              <a:t> effect is primarily seen with </a:t>
            </a:r>
            <a:r>
              <a:rPr lang="en-US" sz="1600" dirty="0" err="1">
                <a:latin typeface="Calibri" panose="020F0502020204030204" pitchFamily="34" charset="0"/>
              </a:rPr>
              <a:t>diltiazem</a:t>
            </a:r>
            <a:r>
              <a:rPr lang="en-US" sz="1600" dirty="0">
                <a:latin typeface="Calibri" panose="020F0502020204030204" pitchFamily="34" charset="0"/>
              </a:rPr>
              <a:t> and verapamil , not the </a:t>
            </a:r>
            <a:r>
              <a:rPr lang="en-US" sz="1600" dirty="0" err="1" smtClean="0">
                <a:latin typeface="Calibri" panose="020F0502020204030204" pitchFamily="34" charset="0"/>
              </a:rPr>
              <a:t>dihydropyridines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Reducing  the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intraglomerular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pressure: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Dietary </a:t>
            </a:r>
            <a:r>
              <a:rPr lang="en-US" sz="1600" dirty="0">
                <a:latin typeface="Calibri" panose="020F0502020204030204" pitchFamily="34" charset="0"/>
              </a:rPr>
              <a:t>protein restriction or antihypertensive therapy with </a:t>
            </a:r>
            <a:r>
              <a:rPr lang="en-US" sz="1600" dirty="0" smtClean="0">
                <a:latin typeface="Calibri" panose="020F0502020204030204" pitchFamily="34" charset="0"/>
              </a:rPr>
              <a:t>an ACEI or ARB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Aliskiren</a:t>
            </a: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 plus angiotensin inhibition 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latin typeface="Calibri" panose="020F0502020204030204" pitchFamily="34" charset="0"/>
              </a:rPr>
              <a:t>Aliskiren</a:t>
            </a:r>
            <a:r>
              <a:rPr lang="en-US" sz="1600" dirty="0" smtClean="0">
                <a:latin typeface="Calibri" panose="020F0502020204030204" pitchFamily="34" charset="0"/>
              </a:rPr>
              <a:t> + an </a:t>
            </a:r>
            <a:r>
              <a:rPr lang="en-US" sz="1600" dirty="0">
                <a:latin typeface="Calibri" panose="020F0502020204030204" pitchFamily="34" charset="0"/>
              </a:rPr>
              <a:t>ACE inhibitor or ARB does not appear to preserve renal function and increases the risk of adverse </a:t>
            </a:r>
            <a:r>
              <a:rPr lang="en-US" sz="1600" dirty="0" smtClean="0">
                <a:latin typeface="Calibri" panose="020F0502020204030204" pitchFamily="34" charset="0"/>
              </a:rPr>
              <a:t>events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EFFECT OF PROTEIN EXCRETION 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 lowering proteinuria →improved outcomes in patients with overt diabetic nephropathy and a decreased risk of end-stage renal disease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There appears to be a dose response relationship, with a greater reduction in proteinuria associated with greater reduction in risk of renal failure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ACE inhibitor plus ARB  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may be associated with worse renal outcomes than with monotherapy , a higher incidence of adverse effects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higher rates of acute kidney injury requiring dialysis, hyperkalemia, and hypotension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we do not use combination therapy with an ACE inhibitor and ARB in patients with diabetic nephropathy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US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Aldosterone antagonism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aldosterone antagonists appear to reduce proteinuria when used alone 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>
                <a:latin typeface="Calibri" panose="020F0502020204030204" pitchFamily="34" charset="0"/>
              </a:rPr>
              <a:t>and to have an additive effect on proteinuria when used in combination with an ACE inhibitor or an ARB in both type 1 and type 2 </a:t>
            </a:r>
            <a:r>
              <a:rPr lang="en-US" sz="1600" dirty="0" smtClean="0">
                <a:latin typeface="Calibri" panose="020F0502020204030204" pitchFamily="34" charset="0"/>
              </a:rPr>
              <a:t>diabetes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PPAR-gamma agonists 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A role in the development of nephropathy in type 2 diabetes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reduction of  UAC at various stages of nephropathy, reduction of BP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Protein restriction 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dietary protein restriction slows the long-term decline in glomerular filtration rate in diabetic nephropathy.   ????  uncertain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Salt intake and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proteinuria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high salt intake →blunt the </a:t>
            </a:r>
            <a:r>
              <a:rPr lang="en-US" sz="1600" dirty="0" err="1">
                <a:latin typeface="Calibri" panose="020F0502020204030204" pitchFamily="34" charset="0"/>
              </a:rPr>
              <a:t>antiproteinuric</a:t>
            </a:r>
            <a:r>
              <a:rPr lang="en-US" sz="1600" dirty="0">
                <a:latin typeface="Calibri" panose="020F0502020204030204" pitchFamily="34" charset="0"/>
              </a:rPr>
              <a:t> effects of angiotensin inhibitors in patients with non-diabetic kidney </a:t>
            </a:r>
            <a:r>
              <a:rPr lang="en-US" sz="1600" dirty="0" smtClean="0">
                <a:latin typeface="Calibri" panose="020F0502020204030204" pitchFamily="34" charset="0"/>
              </a:rPr>
              <a:t>disease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WEIGHT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REDUCTION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Marked decreases in proteinuria may be observed in obese diabetics who lose </a:t>
            </a:r>
            <a:r>
              <a:rPr lang="en-US" sz="1600" dirty="0" smtClean="0">
                <a:latin typeface="Calibri" panose="020F0502020204030204" pitchFamily="34" charset="0"/>
              </a:rPr>
              <a:t>weight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HYPERLIPIDEMIA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promoting systemic </a:t>
            </a:r>
            <a:r>
              <a:rPr lang="en-US" sz="1600" dirty="0" smtClean="0">
                <a:latin typeface="Calibri" panose="020F0502020204030204" pitchFamily="34" charset="0"/>
              </a:rPr>
              <a:t>atherosclerosis 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contribute to the development of </a:t>
            </a:r>
            <a:r>
              <a:rPr lang="en-US" sz="1600" dirty="0" err="1">
                <a:latin typeface="Calibri" panose="020F0502020204030204" pitchFamily="34" charset="0"/>
              </a:rPr>
              <a:t>glomerulosclerosis</a:t>
            </a:r>
            <a:r>
              <a:rPr lang="en-US" sz="1600" dirty="0">
                <a:latin typeface="Calibri" panose="020F0502020204030204" pitchFamily="34" charset="0"/>
              </a:rPr>
              <a:t> in </a:t>
            </a:r>
            <a:r>
              <a:rPr lang="en-US" sz="1600" dirty="0" smtClean="0">
                <a:latin typeface="Calibri" panose="020F0502020204030204" pitchFamily="34" charset="0"/>
              </a:rPr>
              <a:t>CKD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4843"/>
            <a:ext cx="81240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8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6" y="838200"/>
            <a:ext cx="78176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214605"/>
            <a:ext cx="8677274" cy="4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Epidemiology of chronic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kidney disease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diabetes :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51903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In </a:t>
            </a:r>
            <a:r>
              <a:rPr lang="en-US" sz="1600" dirty="0" smtClean="0">
                <a:latin typeface="Calibri" panose="020F0502020204030204" pitchFamily="34" charset="0"/>
              </a:rPr>
              <a:t>either </a:t>
            </a:r>
            <a:r>
              <a:rPr lang="en-US" sz="1600" dirty="0">
                <a:latin typeface="Calibri" panose="020F0502020204030204" pitchFamily="34" charset="0"/>
              </a:rPr>
              <a:t>type 1 or </a:t>
            </a:r>
            <a:r>
              <a:rPr lang="en-US" sz="1600" dirty="0" smtClean="0">
                <a:latin typeface="Calibri" panose="020F0502020204030204" pitchFamily="34" charset="0"/>
              </a:rPr>
              <a:t>type 2 diabetes :  </a:t>
            </a:r>
            <a:r>
              <a:rPr lang="en-US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25 – 40</a:t>
            </a:r>
            <a:r>
              <a:rPr lang="en-US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% </a:t>
            </a:r>
            <a:r>
              <a:rPr lang="en-US" sz="1600" dirty="0" smtClean="0">
                <a:latin typeface="Calibri" panose="020F0502020204030204" pitchFamily="34" charset="0"/>
              </a:rPr>
              <a:t>→ diabetic </a:t>
            </a:r>
            <a:r>
              <a:rPr lang="en-US" sz="1600" dirty="0">
                <a:latin typeface="Calibri" panose="020F0502020204030204" pitchFamily="34" charset="0"/>
              </a:rPr>
              <a:t>nephropathy in a 25 </a:t>
            </a:r>
            <a:r>
              <a:rPr lang="en-US" sz="1600" dirty="0" smtClean="0">
                <a:latin typeface="Calibri" panose="020F0502020204030204" pitchFamily="34" charset="0"/>
              </a:rPr>
              <a:t>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Diabetes </a:t>
            </a:r>
            <a:r>
              <a:rPr lang="en-US" sz="1600" dirty="0" smtClean="0">
                <a:latin typeface="Calibri" panose="020F0502020204030204" pitchFamily="34" charset="0"/>
              </a:rPr>
              <a:t>→ leading cause for ESRD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98234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diabetic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nephropathy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A </a:t>
            </a:r>
            <a:r>
              <a:rPr lang="en-US" sz="1600" dirty="0" err="1">
                <a:latin typeface="Calibri" panose="020F0502020204030204" pitchFamily="34" charset="0"/>
              </a:rPr>
              <a:t>glomerulopathy</a:t>
            </a:r>
            <a:r>
              <a:rPr lang="en-US" sz="1600" dirty="0">
                <a:latin typeface="Calibri" panose="020F0502020204030204" pitchFamily="34" charset="0"/>
              </a:rPr>
              <a:t> defined by characteristic structural and functional changes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The predominant structural changes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glomerular basement membrane thickening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Calibri" panose="020F0502020204030204" pitchFamily="34" charset="0"/>
              </a:rPr>
              <a:t>mesangial</a:t>
            </a:r>
            <a:r>
              <a:rPr lang="en-US" sz="1600" dirty="0">
                <a:latin typeface="Calibri" panose="020F0502020204030204" pitchFamily="34" charset="0"/>
              </a:rPr>
              <a:t> expansion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glomerular sclerosis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24" y="2590800"/>
            <a:ext cx="508911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05" y="1004887"/>
            <a:ext cx="6504495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5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79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" y="152400"/>
            <a:ext cx="887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Treatment of the patient with end-stage diabetic nephropathy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472" y="524149"/>
            <a:ext cx="89015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Hemodialysis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frequently associated </a:t>
            </a:r>
            <a:r>
              <a:rPr lang="en-US" dirty="0" smtClean="0">
                <a:latin typeface="Calibri" panose="020F0502020204030204" pitchFamily="34" charset="0"/>
              </a:rPr>
              <a:t>with recurrent </a:t>
            </a:r>
            <a:r>
              <a:rPr lang="en-US" dirty="0">
                <a:latin typeface="Calibri" panose="020F0502020204030204" pitchFamily="34" charset="0"/>
              </a:rPr>
              <a:t>episodes of </a:t>
            </a:r>
            <a:r>
              <a:rPr lang="en-US" dirty="0" smtClean="0">
                <a:latin typeface="Calibri" panose="020F0502020204030204" pitchFamily="34" charset="0"/>
              </a:rPr>
              <a:t>hypotension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peritoneal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dialysis (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PD):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PD is associated with </a:t>
            </a:r>
            <a:r>
              <a:rPr lang="en-US" dirty="0" smtClean="0">
                <a:latin typeface="Calibri" panose="020F0502020204030204" pitchFamily="34" charset="0"/>
              </a:rPr>
              <a:t>better survival </a:t>
            </a:r>
            <a:r>
              <a:rPr lang="en-US" dirty="0">
                <a:latin typeface="Calibri" panose="020F0502020204030204" pitchFamily="34" charset="0"/>
              </a:rPr>
              <a:t>than hemodialysis among non </a:t>
            </a:r>
            <a:r>
              <a:rPr lang="en-US" dirty="0" smtClean="0">
                <a:latin typeface="Calibri" panose="020F0502020204030204" pitchFamily="34" charset="0"/>
              </a:rPr>
              <a:t>- diabetic </a:t>
            </a:r>
            <a:r>
              <a:rPr lang="en-US" dirty="0">
                <a:latin typeface="Calibri" panose="020F0502020204030204" pitchFamily="34" charset="0"/>
              </a:rPr>
              <a:t>and younger diabetic </a:t>
            </a:r>
            <a:r>
              <a:rPr lang="en-US" dirty="0" smtClean="0">
                <a:latin typeface="Calibri" panose="020F0502020204030204" pitchFamily="34" charset="0"/>
              </a:rPr>
              <a:t>patients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</a:rPr>
              <a:t>PD is </a:t>
            </a:r>
            <a:r>
              <a:rPr lang="en-US" dirty="0">
                <a:latin typeface="Calibri" panose="020F0502020204030204" pitchFamily="34" charset="0"/>
              </a:rPr>
              <a:t>generally associated with equivalent or </a:t>
            </a:r>
            <a:r>
              <a:rPr lang="en-US" dirty="0" smtClean="0">
                <a:latin typeface="Calibri" panose="020F0502020204030204" pitchFamily="34" charset="0"/>
              </a:rPr>
              <a:t>even better </a:t>
            </a:r>
            <a:r>
              <a:rPr lang="en-US" dirty="0">
                <a:latin typeface="Calibri" panose="020F0502020204030204" pitchFamily="34" charset="0"/>
              </a:rPr>
              <a:t>survival during the </a:t>
            </a:r>
            <a:r>
              <a:rPr lang="en-US" dirty="0" smtClean="0">
                <a:latin typeface="Calibri" panose="020F0502020204030204" pitchFamily="34" charset="0"/>
              </a:rPr>
              <a:t>first </a:t>
            </a:r>
            <a:r>
              <a:rPr lang="en-US" dirty="0">
                <a:latin typeface="Calibri" panose="020F0502020204030204" pitchFamily="34" charset="0"/>
              </a:rPr>
              <a:t>year or two </a:t>
            </a:r>
            <a:r>
              <a:rPr lang="en-US" dirty="0" smtClean="0">
                <a:latin typeface="Calibri" panose="020F0502020204030204" pitchFamily="34" charset="0"/>
              </a:rPr>
              <a:t>of dialysis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better hemodynamic </a:t>
            </a:r>
            <a:r>
              <a:rPr lang="en-US" dirty="0" smtClean="0">
                <a:latin typeface="Calibri" panose="020F0502020204030204" pitchFamily="34" charset="0"/>
              </a:rPr>
              <a:t>profile </a:t>
            </a:r>
            <a:r>
              <a:rPr lang="en-US" dirty="0">
                <a:latin typeface="Calibri" panose="020F0502020204030204" pitchFamily="34" charset="0"/>
              </a:rPr>
              <a:t>associated </a:t>
            </a:r>
            <a:r>
              <a:rPr lang="en-US" dirty="0" smtClean="0">
                <a:latin typeface="Calibri" panose="020F0502020204030204" pitchFamily="34" charset="0"/>
              </a:rPr>
              <a:t>with PD </a:t>
            </a:r>
            <a:r>
              <a:rPr lang="en-US" dirty="0">
                <a:latin typeface="Calibri" panose="020F0502020204030204" pitchFamily="34" charset="0"/>
              </a:rPr>
              <a:t>makes it an advantageous modality in </a:t>
            </a:r>
            <a:r>
              <a:rPr lang="en-US" dirty="0" smtClean="0">
                <a:latin typeface="Calibri" panose="020F0502020204030204" pitchFamily="34" charset="0"/>
              </a:rPr>
              <a:t>diabetic patients </a:t>
            </a:r>
            <a:r>
              <a:rPr lang="en-US" dirty="0">
                <a:latin typeface="Calibri" panose="020F0502020204030204" pitchFamily="34" charset="0"/>
              </a:rPr>
              <a:t>who are at increased risk of </a:t>
            </a:r>
            <a:r>
              <a:rPr lang="en-US" dirty="0" smtClean="0">
                <a:latin typeface="Calibri" panose="020F0502020204030204" pitchFamily="34" charset="0"/>
              </a:rPr>
              <a:t>cardiovascular complications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</a:rPr>
              <a:t>Superior preservation </a:t>
            </a:r>
            <a:r>
              <a:rPr lang="en-US" dirty="0">
                <a:latin typeface="Calibri" panose="020F0502020204030204" pitchFamily="34" charset="0"/>
              </a:rPr>
              <a:t>of residual renal function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kidney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9876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oenix\Desktop\pd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96200" cy="427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1782" y="425486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Five year survival among ESRD patients from 2007 USRDS data</a:t>
            </a:r>
          </a:p>
        </p:txBody>
      </p:sp>
    </p:spTree>
    <p:extLst>
      <p:ext uri="{BB962C8B-B14F-4D97-AF65-F5344CB8AC3E}">
        <p14:creationId xmlns:p14="http://schemas.microsoft.com/office/powerpoint/2010/main" val="19844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2438400"/>
            <a:ext cx="56236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9600" dirty="0">
                <a:solidFill>
                  <a:schemeClr val="bg1"/>
                </a:solidFill>
                <a:cs typeface="2  Homa" pitchFamily="2" charset="-78"/>
              </a:rPr>
              <a:t>خسته نباشید</a:t>
            </a:r>
          </a:p>
        </p:txBody>
      </p:sp>
      <p:pic>
        <p:nvPicPr>
          <p:cNvPr id="6" name="Picture 2" descr="D:\wall paper\New folder\nonam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2133600"/>
            <a:ext cx="56236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9600" dirty="0">
                <a:solidFill>
                  <a:schemeClr val="bg1"/>
                </a:solidFill>
                <a:cs typeface="2  Homa" pitchFamily="2" charset="-78"/>
              </a:rPr>
              <a:t>خسته نباشید</a:t>
            </a:r>
          </a:p>
        </p:txBody>
      </p:sp>
    </p:spTree>
    <p:extLst>
      <p:ext uri="{BB962C8B-B14F-4D97-AF65-F5344CB8AC3E}">
        <p14:creationId xmlns:p14="http://schemas.microsoft.com/office/powerpoint/2010/main" val="32435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94" y="127015"/>
            <a:ext cx="8734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Glomerular </a:t>
            </a: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hyperfiltration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: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012" y="591740"/>
            <a:ext cx="87345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Elevations in </a:t>
            </a:r>
            <a:r>
              <a:rPr lang="en-US" dirty="0" smtClean="0">
                <a:latin typeface="Calibri" panose="020F0502020204030204" pitchFamily="34" charset="0"/>
              </a:rPr>
              <a:t>whole kidney GFR </a:t>
            </a:r>
            <a:r>
              <a:rPr lang="en-US" dirty="0">
                <a:latin typeface="Calibri" panose="020F0502020204030204" pitchFamily="34" charset="0"/>
              </a:rPr>
              <a:t>of 25–50% </a:t>
            </a:r>
            <a:r>
              <a:rPr lang="en-US" dirty="0" smtClean="0">
                <a:latin typeface="Calibri" panose="020F0502020204030204" pitchFamily="34" charset="0"/>
              </a:rPr>
              <a:t>: in </a:t>
            </a:r>
            <a:r>
              <a:rPr lang="en-US" dirty="0">
                <a:latin typeface="Calibri" panose="020F0502020204030204" pitchFamily="34" charset="0"/>
              </a:rPr>
              <a:t>many patients (about 70%) with type 1 diabetes </a:t>
            </a:r>
            <a:r>
              <a:rPr lang="en-US" dirty="0" smtClean="0">
                <a:latin typeface="Calibri" panose="020F0502020204030204" pitchFamily="34" charset="0"/>
              </a:rPr>
              <a:t>mellitus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</a:rPr>
              <a:t>ewly </a:t>
            </a:r>
            <a:r>
              <a:rPr lang="en-US" dirty="0">
                <a:latin typeface="Calibri" panose="020F0502020204030204" pitchFamily="34" charset="0"/>
              </a:rPr>
              <a:t>diagnosed patients </a:t>
            </a:r>
            <a:r>
              <a:rPr lang="en-US" dirty="0" smtClean="0">
                <a:latin typeface="Calibri" panose="020F0502020204030204" pitchFamily="34" charset="0"/>
              </a:rPr>
              <a:t>with type </a:t>
            </a:r>
            <a:r>
              <a:rPr lang="en-US" dirty="0">
                <a:latin typeface="Calibri" panose="020F0502020204030204" pitchFamily="34" charset="0"/>
              </a:rPr>
              <a:t>2 </a:t>
            </a:r>
            <a:r>
              <a:rPr lang="en-US" dirty="0" smtClean="0">
                <a:latin typeface="Calibri" panose="020F0502020204030204" pitchFamily="34" charset="0"/>
              </a:rPr>
              <a:t>DM : glomerular </a:t>
            </a:r>
            <a:r>
              <a:rPr lang="en-US" dirty="0" err="1" smtClean="0">
                <a:latin typeface="Calibri" panose="020F0502020204030204" pitchFamily="34" charset="0"/>
              </a:rPr>
              <a:t>hyperfiltration</a:t>
            </a:r>
            <a:r>
              <a:rPr lang="en-US" dirty="0" smtClean="0">
                <a:latin typeface="Calibri" panose="020F0502020204030204" pitchFamily="34" charset="0"/>
              </a:rPr>
              <a:t> → in </a:t>
            </a:r>
            <a:r>
              <a:rPr lang="en-US" dirty="0">
                <a:latin typeface="Calibri" panose="020F0502020204030204" pitchFamily="34" charset="0"/>
              </a:rPr>
              <a:t>about 50% of patients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Mechanisms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Primary abnormalities in vascular control → afferent glomerular </a:t>
            </a:r>
            <a:r>
              <a:rPr lang="en-US" dirty="0" smtClean="0">
                <a:latin typeface="Calibri" panose="020F0502020204030204" pitchFamily="34" charset="0"/>
              </a:rPr>
              <a:t>vasodilation and </a:t>
            </a:r>
            <a:r>
              <a:rPr lang="en-US" dirty="0">
                <a:latin typeface="Calibri" panose="020F0502020204030204" pitchFamily="34" charset="0"/>
              </a:rPr>
              <a:t>increased renal </a:t>
            </a:r>
            <a:r>
              <a:rPr lang="en-US" dirty="0" smtClean="0">
                <a:latin typeface="Calibri" panose="020F0502020204030204" pitchFamily="34" charset="0"/>
              </a:rPr>
              <a:t>blood flow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Typically reverses </a:t>
            </a:r>
            <a:r>
              <a:rPr lang="en-US" dirty="0">
                <a:latin typeface="Calibri" panose="020F0502020204030204" pitchFamily="34" charset="0"/>
              </a:rPr>
              <a:t>after the institution of insulin therapy </a:t>
            </a:r>
            <a:r>
              <a:rPr lang="en-US" dirty="0" smtClean="0">
                <a:latin typeface="Calibri" panose="020F0502020204030204" pitchFamily="34" charset="0"/>
              </a:rPr>
              <a:t>→ elevated </a:t>
            </a:r>
            <a:r>
              <a:rPr lang="en-US" dirty="0">
                <a:latin typeface="Calibri" panose="020F0502020204030204" pitchFamily="34" charset="0"/>
              </a:rPr>
              <a:t>plasma glucose levels have a direct </a:t>
            </a:r>
            <a:r>
              <a:rPr lang="en-US" dirty="0" smtClean="0">
                <a:latin typeface="Calibri" panose="020F0502020204030204" pitchFamily="34" charset="0"/>
              </a:rPr>
              <a:t>role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Increased </a:t>
            </a:r>
            <a:r>
              <a:rPr lang="en-US" dirty="0">
                <a:latin typeface="Calibri" panose="020F0502020204030204" pitchFamily="34" charset="0"/>
              </a:rPr>
              <a:t>proximal tubular reabsorption of </a:t>
            </a:r>
            <a:r>
              <a:rPr lang="en-US" dirty="0" smtClean="0">
                <a:latin typeface="Calibri" panose="020F0502020204030204" pitchFamily="34" charset="0"/>
              </a:rPr>
              <a:t>glucose and </a:t>
            </a:r>
            <a:r>
              <a:rPr lang="en-US" dirty="0">
                <a:latin typeface="Calibri" panose="020F0502020204030204" pitchFamily="34" charset="0"/>
              </a:rPr>
              <a:t>sodium, which causes vasodilation secondary </a:t>
            </a:r>
            <a:r>
              <a:rPr lang="en-US" dirty="0" smtClean="0">
                <a:latin typeface="Calibri" panose="020F0502020204030204" pitchFamily="34" charset="0"/>
              </a:rPr>
              <a:t>to suppressed </a:t>
            </a:r>
            <a:r>
              <a:rPr lang="en-US" dirty="0" err="1">
                <a:latin typeface="Calibri" panose="020F0502020204030204" pitchFamily="34" charset="0"/>
              </a:rPr>
              <a:t>tubuloglomerular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feedback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7454" y="914400"/>
            <a:ext cx="42672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elevated levels of </a:t>
            </a:r>
            <a:r>
              <a:rPr lang="en-US" dirty="0" smtClean="0">
                <a:latin typeface="Calibri" panose="020F0502020204030204" pitchFamily="34" charset="0"/>
              </a:rPr>
              <a:t>Ins , IGF-1, ANP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dirty="0" smtClean="0">
                <a:latin typeface="Calibri" panose="020F0502020204030204" pitchFamily="34" charset="0"/>
              </a:rPr>
              <a:t>AGEs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&amp; increased intra renal NO signaling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900054" y="1676400"/>
            <a:ext cx="381000" cy="304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8" y="323211"/>
            <a:ext cx="8859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The natural history of diabetic nephropathy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is characterized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by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five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stages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90403"/>
              </p:ext>
            </p:extLst>
          </p:nvPr>
        </p:nvGraphicFramePr>
        <p:xfrm>
          <a:off x="304800" y="1371600"/>
          <a:ext cx="8458200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0600"/>
                <a:gridCol w="1981200"/>
                <a:gridCol w="54864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stage</a:t>
                      </a:r>
                      <a:endParaRPr lang="en-US" dirty="0">
                        <a:solidFill>
                          <a:srgbClr val="FFFF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 time </a:t>
                      </a:r>
                      <a:endParaRPr lang="en-US" dirty="0">
                        <a:solidFill>
                          <a:srgbClr val="FFFF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characteristic</a:t>
                      </a:r>
                      <a:endParaRPr lang="en-US" dirty="0">
                        <a:solidFill>
                          <a:srgbClr val="FFFF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At 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Dx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anose="020F0502020204030204" pitchFamily="34" charset="0"/>
                        </a:rPr>
                        <a:t>Enlarged kidney , higher blood flow &amp;  GFR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 – 5 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anose="020F0502020204030204" pitchFamily="34" charset="0"/>
                        </a:rPr>
                        <a:t>BM thickening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 – 15 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microAlb.uria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, rise in BP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 – 25 y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MacroAlb.uria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, falling BF &amp; GFR , high BP in 70% of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pts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15 – 30 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anose="020F0502020204030204" pitchFamily="34" charset="0"/>
                        </a:rPr>
                        <a:t>Rise  in 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cr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1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526289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urine </a:t>
            </a:r>
            <a:r>
              <a:rPr lang="en-US" sz="1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dipstick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A </a:t>
            </a:r>
            <a:r>
              <a:rPr lang="en-US" sz="1600" dirty="0">
                <a:latin typeface="Calibri" panose="020F0502020204030204" pitchFamily="34" charset="0"/>
              </a:rPr>
              <a:t>relatively insensitive marker for initial increases in protein </a:t>
            </a:r>
            <a:r>
              <a:rPr lang="en-US" sz="1600" dirty="0" smtClean="0">
                <a:latin typeface="Calibri" panose="020F0502020204030204" pitchFamily="34" charset="0"/>
              </a:rPr>
              <a:t>excretion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Not </a:t>
            </a:r>
            <a:r>
              <a:rPr lang="en-US" sz="1600" dirty="0">
                <a:latin typeface="Calibri" panose="020F0502020204030204" pitchFamily="34" charset="0"/>
              </a:rPr>
              <a:t>becoming positive until protein excretion &gt;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300 to 500 </a:t>
            </a:r>
            <a:r>
              <a:rPr lang="en-US" sz="1600" dirty="0" smtClean="0">
                <a:latin typeface="Calibri" panose="020F0502020204030204" pitchFamily="34" charset="0"/>
              </a:rPr>
              <a:t>mg/day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persistent albumin excretion </a:t>
            </a:r>
            <a:r>
              <a:rPr lang="en-US" sz="1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: 30-300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mg/day </a:t>
            </a:r>
            <a:endParaRPr lang="en-US" sz="16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Fever, exercise, heart failure, and poor glycemic control </a:t>
            </a:r>
            <a:r>
              <a:rPr lang="en-US" sz="1600" dirty="0" smtClean="0">
                <a:latin typeface="Calibri" panose="020F0502020204030204" pitchFamily="34" charset="0"/>
              </a:rPr>
              <a:t>→ transient </a:t>
            </a:r>
            <a:r>
              <a:rPr lang="en-US" sz="1600" dirty="0" err="1">
                <a:latin typeface="Calibri" panose="020F0502020204030204" pitchFamily="34" charset="0"/>
              </a:rPr>
              <a:t>microalbuminuria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Urine albumin-to-creatinine </a:t>
            </a:r>
            <a:r>
              <a:rPr lang="en-US" sz="1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ratio (ACR) : 30-300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mg/g of </a:t>
            </a:r>
            <a:r>
              <a:rPr lang="en-US" sz="1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creatinine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Limitations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optimal </a:t>
            </a:r>
            <a:r>
              <a:rPr lang="en-US" sz="1600" dirty="0">
                <a:latin typeface="Calibri" panose="020F0502020204030204" pitchFamily="34" charset="0"/>
              </a:rPr>
              <a:t>time to measure the urine ACR  → 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first morning </a:t>
            </a:r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void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vigorous exercise </a:t>
            </a:r>
            <a:r>
              <a:rPr lang="en-US" sz="1600" dirty="0" smtClean="0">
                <a:latin typeface="Calibri" panose="020F0502020204030204" pitchFamily="34" charset="0"/>
              </a:rPr>
              <a:t>→ 24 </a:t>
            </a:r>
            <a:r>
              <a:rPr lang="en-US" sz="1600" dirty="0">
                <a:latin typeface="Calibri" panose="020F0502020204030204" pitchFamily="34" charset="0"/>
              </a:rPr>
              <a:t>hours prior to the </a:t>
            </a:r>
            <a:r>
              <a:rPr lang="en-US" sz="1600" dirty="0" smtClean="0">
                <a:latin typeface="Calibri" panose="020F0502020204030204" pitchFamily="34" charset="0"/>
              </a:rPr>
              <a:t>test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creatinine excretion </a:t>
            </a:r>
            <a:r>
              <a:rPr lang="en-US" sz="1600" dirty="0" smtClean="0">
                <a:latin typeface="Calibri" panose="020F0502020204030204" pitchFamily="34" charset="0"/>
              </a:rPr>
              <a:t>→  </a:t>
            </a:r>
            <a:r>
              <a:rPr lang="en-US" sz="1600" dirty="0">
                <a:latin typeface="Calibri" panose="020F0502020204030204" pitchFamily="34" charset="0"/>
              </a:rPr>
              <a:t>muscular 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vs  cachectic </a:t>
            </a:r>
            <a:r>
              <a:rPr lang="en-US" sz="1600" dirty="0" smtClean="0">
                <a:latin typeface="Calibri" panose="020F0502020204030204" pitchFamily="34" charset="0"/>
              </a:rPr>
              <a:t>patient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Measurement of the urine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ACR in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an untimed urinary sample is the preferred screening strategy for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microalbuminuria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in all diabetic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patients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MECHANISMS :  an increase in the number of large pores (limiting size-selectivity) and decreased staining for </a:t>
            </a:r>
            <a:r>
              <a:rPr lang="en-US" sz="1600" dirty="0" err="1">
                <a:latin typeface="Calibri" panose="020F0502020204030204" pitchFamily="34" charset="0"/>
              </a:rPr>
              <a:t>heparan</a:t>
            </a:r>
            <a:r>
              <a:rPr lang="en-US" sz="1600" dirty="0">
                <a:latin typeface="Calibri" panose="020F0502020204030204" pitchFamily="34" charset="0"/>
              </a:rPr>
              <a:t> sulfate (the major component of the charge barrier), decreased degradation of filtered albumin within the </a:t>
            </a:r>
            <a:r>
              <a:rPr lang="en-US" sz="1600" dirty="0" smtClean="0">
                <a:latin typeface="Calibri" panose="020F0502020204030204" pitchFamily="34" charset="0"/>
              </a:rPr>
              <a:t>tubules </a:t>
            </a:r>
            <a:r>
              <a:rPr lang="en-US" sz="1600" dirty="0">
                <a:latin typeface="Calibri" panose="020F0502020204030204" pitchFamily="34" charset="0"/>
              </a:rPr>
              <a:t>, impaired tubular uptake of filtered </a:t>
            </a:r>
            <a:r>
              <a:rPr lang="en-US" sz="1600" dirty="0" smtClean="0">
                <a:latin typeface="Calibri" panose="020F0502020204030204" pitchFamily="34" charset="0"/>
              </a:rPr>
              <a:t>albumin</a:t>
            </a:r>
            <a:endParaRPr lang="en-US" sz="16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latin typeface="Calibri" panose="020F0502020204030204" pitchFamily="34" charset="0"/>
              </a:rPr>
              <a:t>microalbuminuria</a:t>
            </a:r>
            <a:r>
              <a:rPr lang="en-US" sz="1600" dirty="0" smtClean="0">
                <a:latin typeface="Calibri" panose="020F0502020204030204" pitchFamily="34" charset="0"/>
              </a:rPr>
              <a:t> predict mortality in </a:t>
            </a:r>
            <a:r>
              <a:rPr lang="en-US" sz="1600" dirty="0">
                <a:latin typeface="Calibri" panose="020F0502020204030204" pitchFamily="34" charset="0"/>
              </a:rPr>
              <a:t>type 2 </a:t>
            </a:r>
            <a:r>
              <a:rPr lang="en-US" sz="1600" dirty="0" smtClean="0">
                <a:latin typeface="Calibri" panose="020F0502020204030204" pitchFamily="34" charset="0"/>
              </a:rPr>
              <a:t>DM </a:t>
            </a:r>
            <a:r>
              <a:rPr lang="en-US" sz="1600" dirty="0">
                <a:latin typeface="Calibri" panose="020F0502020204030204" pitchFamily="34" charset="0"/>
              </a:rPr>
              <a:t>and in type 1 </a:t>
            </a:r>
            <a:r>
              <a:rPr lang="en-US" sz="1600" dirty="0" smtClean="0">
                <a:latin typeface="Calibri" panose="020F0502020204030204" pitchFamily="34" charset="0"/>
              </a:rPr>
              <a:t>DM.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Calibri" panose="020F0502020204030204" pitchFamily="34" charset="0"/>
              </a:rPr>
              <a:t>microalbuminuria</a:t>
            </a:r>
            <a:r>
              <a:rPr lang="en-US" sz="1600" dirty="0">
                <a:latin typeface="Calibri" panose="020F0502020204030204" pitchFamily="34" charset="0"/>
              </a:rPr>
              <a:t> is a </a:t>
            </a:r>
            <a:r>
              <a:rPr lang="en-US" sz="1600" dirty="0" smtClean="0">
                <a:latin typeface="Calibri" panose="020F0502020204030204" pitchFamily="34" charset="0"/>
              </a:rPr>
              <a:t>major independent </a:t>
            </a:r>
            <a:r>
              <a:rPr lang="en-US" sz="1600" dirty="0">
                <a:latin typeface="Calibri" panose="020F0502020204030204" pitchFamily="34" charset="0"/>
              </a:rPr>
              <a:t>risk factor for coronary heart </a:t>
            </a:r>
            <a:r>
              <a:rPr lang="en-US" sz="1600" dirty="0" smtClean="0">
                <a:latin typeface="Calibri" panose="020F0502020204030204" pitchFamily="34" charset="0"/>
              </a:rPr>
              <a:t>disease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" y="156957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Microalbuminuria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4236" y="1372260"/>
            <a:ext cx="2971800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 persists over a </a:t>
            </a:r>
            <a:r>
              <a:rPr lang="en-US" sz="1600" dirty="0" smtClean="0">
                <a:latin typeface="Calibri" panose="020F0502020204030204" pitchFamily="34" charset="0"/>
              </a:rPr>
              <a:t>3-6 month period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094629"/>
            <a:ext cx="428625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Microalbuminuria</a:t>
            </a:r>
            <a:r>
              <a:rPr lang="en-US" dirty="0" smtClean="0">
                <a:latin typeface="Calibri" panose="020F0502020204030204" pitchFamily="34" charset="0"/>
              </a:rPr>
              <a:t> : Endothelial dysfunction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871538"/>
            <a:ext cx="6827837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722313"/>
            <a:ext cx="72120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5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SCREENING for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microalbuminuria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patients with type 1 diabetes  </a:t>
            </a:r>
            <a:r>
              <a:rPr lang="en-US" sz="1600" dirty="0" smtClean="0">
                <a:latin typeface="Calibri" panose="020F0502020204030204" pitchFamily="34" charset="0"/>
              </a:rPr>
              <a:t>→ five </a:t>
            </a:r>
            <a:r>
              <a:rPr lang="en-US" sz="1600" dirty="0">
                <a:latin typeface="Calibri" panose="020F0502020204030204" pitchFamily="34" charset="0"/>
              </a:rPr>
              <a:t>years after the onset of disease </a:t>
            </a:r>
            <a:r>
              <a:rPr lang="en-US" sz="1600" dirty="0" smtClean="0">
                <a:latin typeface="Calibri" panose="020F0502020204030204" pitchFamily="34" charset="0"/>
              </a:rPr>
              <a:t>because </a:t>
            </a:r>
            <a:r>
              <a:rPr lang="en-US" sz="1600" dirty="0" err="1">
                <a:latin typeface="Calibri" panose="020F0502020204030204" pitchFamily="34" charset="0"/>
              </a:rPr>
              <a:t>microalbuminuria</a:t>
            </a:r>
            <a:r>
              <a:rPr lang="en-US" sz="1600" dirty="0">
                <a:latin typeface="Calibri" panose="020F0502020204030204" pitchFamily="34" charset="0"/>
              </a:rPr>
              <a:t> is uncommon before this </a:t>
            </a:r>
            <a:r>
              <a:rPr lang="en-US" sz="1600" dirty="0" smtClean="0">
                <a:latin typeface="Calibri" panose="020F0502020204030204" pitchFamily="34" charset="0"/>
              </a:rPr>
              <a:t>time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If not found at the initial screen, yearly screening for </a:t>
            </a:r>
            <a:r>
              <a:rPr lang="en-US" sz="16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microalbuminuria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 is recommended </a:t>
            </a:r>
            <a:endParaRPr lang="en-US" sz="16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The K/DOQI guidelines recommend use of the urine albumin-to-creatinine ratio on a spot urine sample for screening in diabetic patients and that an elevated urine albumin-to-creatinine ratio should be confirmed in the absence of urinary tract infection with at least two additional tests performed over the subsequent three to six months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</a:rPr>
              <a:t>diagnosis of </a:t>
            </a:r>
            <a:r>
              <a:rPr lang="en-US" sz="1600" dirty="0" err="1">
                <a:latin typeface="Calibri" panose="020F0502020204030204" pitchFamily="34" charset="0"/>
              </a:rPr>
              <a:t>microalbuminuria</a:t>
            </a:r>
            <a:r>
              <a:rPr lang="en-US" sz="1600" dirty="0">
                <a:latin typeface="Calibri" panose="020F0502020204030204" pitchFamily="34" charset="0"/>
              </a:rPr>
              <a:t> requires an elevated ratio on at least two of the three samples.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patients with type 2 diabetes </a:t>
            </a:r>
            <a:r>
              <a:rPr lang="en-US" sz="1600" dirty="0">
                <a:latin typeface="Calibri" panose="020F0502020204030204" pitchFamily="34" charset="0"/>
              </a:rPr>
              <a:t>→ </a:t>
            </a:r>
            <a:r>
              <a:rPr lang="en-US" sz="1600" dirty="0" smtClean="0">
                <a:latin typeface="Calibri" panose="020F0502020204030204" pitchFamily="34" charset="0"/>
              </a:rPr>
              <a:t>screen </a:t>
            </a:r>
            <a:r>
              <a:rPr lang="en-US" sz="1600" dirty="0">
                <a:latin typeface="Calibri" panose="020F0502020204030204" pitchFamily="34" charset="0"/>
              </a:rPr>
              <a:t>for </a:t>
            </a:r>
            <a:r>
              <a:rPr lang="en-US" sz="1600" dirty="0" err="1" smtClean="0">
                <a:latin typeface="Calibri" panose="020F0502020204030204" pitchFamily="34" charset="0"/>
              </a:rPr>
              <a:t>microalbuminuria</a:t>
            </a:r>
            <a:r>
              <a:rPr lang="en-US" sz="1600" dirty="0">
                <a:latin typeface="Calibri" panose="020F0502020204030204" pitchFamily="34" charset="0"/>
              </a:rPr>
              <a:t> , If not found at the initial screen, yearly screening for </a:t>
            </a:r>
            <a:r>
              <a:rPr lang="en-US" sz="1600" dirty="0" err="1">
                <a:latin typeface="Calibri" panose="020F0502020204030204" pitchFamily="34" charset="0"/>
              </a:rPr>
              <a:t>microalbuminuria</a:t>
            </a:r>
            <a:r>
              <a:rPr lang="en-US" sz="1600" dirty="0">
                <a:latin typeface="Calibri" panose="020F0502020204030204" pitchFamily="34" charset="0"/>
              </a:rPr>
              <a:t> is recommended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855"/>
            <a:ext cx="88392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microalbuminuria</a:t>
            </a:r>
            <a:r>
              <a:rPr lang="en-US" sz="1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UAE : </a:t>
            </a:r>
            <a:r>
              <a:rPr lang="en-US" sz="1700" dirty="0">
                <a:solidFill>
                  <a:srgbClr val="7030A0"/>
                </a:solidFill>
                <a:latin typeface="Calibri" panose="020F0502020204030204" pitchFamily="34" charset="0"/>
              </a:rPr>
              <a:t>30 </a:t>
            </a: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- </a:t>
            </a:r>
            <a:r>
              <a:rPr lang="en-US" sz="1700" dirty="0">
                <a:solidFill>
                  <a:srgbClr val="7030A0"/>
                </a:solidFill>
                <a:latin typeface="Calibri" panose="020F0502020204030204" pitchFamily="34" charset="0"/>
              </a:rPr>
              <a:t>300 mg/day </a:t>
            </a:r>
            <a:endParaRPr lang="en-US" sz="17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ACR : 30 - </a:t>
            </a:r>
            <a:r>
              <a:rPr lang="en-US" sz="1700" dirty="0">
                <a:solidFill>
                  <a:srgbClr val="7030A0"/>
                </a:solidFill>
                <a:latin typeface="Calibri" panose="020F0502020204030204" pitchFamily="34" charset="0"/>
              </a:rPr>
              <a:t>300 mg/g </a:t>
            </a: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creatinine </a:t>
            </a:r>
            <a:r>
              <a:rPr lang="en-US" sz="1700" dirty="0">
                <a:solidFill>
                  <a:srgbClr val="7030A0"/>
                </a:solidFill>
                <a:latin typeface="Calibri" panose="020F0502020204030204" pitchFamily="34" charset="0"/>
              </a:rPr>
              <a:t>on a random urine </a:t>
            </a: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sample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Macroalbuminuria</a:t>
            </a:r>
            <a:r>
              <a:rPr lang="en-US" sz="1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UAE &gt;  </a:t>
            </a:r>
            <a:r>
              <a:rPr lang="en-US" sz="1700" dirty="0">
                <a:solidFill>
                  <a:srgbClr val="7030A0"/>
                </a:solidFill>
                <a:latin typeface="Calibri" panose="020F0502020204030204" pitchFamily="34" charset="0"/>
              </a:rPr>
              <a:t>300 mg/day </a:t>
            </a:r>
            <a:endParaRPr lang="en-US" sz="17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ACR &gt; </a:t>
            </a:r>
            <a:r>
              <a:rPr lang="en-US" sz="1700" dirty="0">
                <a:solidFill>
                  <a:srgbClr val="7030A0"/>
                </a:solidFill>
                <a:latin typeface="Calibri" panose="020F0502020204030204" pitchFamily="34" charset="0"/>
              </a:rPr>
              <a:t>300 mg/g </a:t>
            </a: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creatinine </a:t>
            </a:r>
            <a:r>
              <a:rPr lang="en-US" sz="1700" dirty="0">
                <a:solidFill>
                  <a:srgbClr val="7030A0"/>
                </a:solidFill>
                <a:latin typeface="Calibri" panose="020F0502020204030204" pitchFamily="34" charset="0"/>
              </a:rPr>
              <a:t>on a random urine </a:t>
            </a:r>
            <a:r>
              <a:rPr lang="en-US" sz="17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sample</a:t>
            </a: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44033"/>
              </p:ext>
            </p:extLst>
          </p:nvPr>
        </p:nvGraphicFramePr>
        <p:xfrm>
          <a:off x="381000" y="2121317"/>
          <a:ext cx="8077200" cy="2514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3536"/>
                <a:gridCol w="1586593"/>
                <a:gridCol w="1947182"/>
                <a:gridCol w="2379889"/>
              </a:tblGrid>
              <a:tr h="62865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Urine dipstick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ACR (mg/g )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24h urine collection (mg / day )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NL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(-)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&lt;30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&lt;30</a:t>
                      </a: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anose="020F0502020204030204" pitchFamily="34" charset="0"/>
                        </a:rPr>
                        <a:t>microalbuminuria</a:t>
                      </a:r>
                      <a:endParaRPr lang="en-US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(-)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30 - 300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30 - 300</a:t>
                      </a: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anose="020F0502020204030204" pitchFamily="34" charset="0"/>
                        </a:rPr>
                        <a:t>Macroalbuminuria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(+)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&gt; 300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&gt; 300</a:t>
                      </a: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6" y="1828800"/>
            <a:ext cx="8480307" cy="39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0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82" y="35289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RISK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FACTORS 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73" y="533400"/>
            <a:ext cx="867294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Genetic </a:t>
            </a:r>
            <a:r>
              <a:rPr lang="en-US" sz="1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susceptibility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7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angiotensin </a:t>
            </a:r>
            <a:r>
              <a:rPr 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converting enzyme (ACE) gene </a:t>
            </a:r>
            <a:r>
              <a:rPr lang="en-US" sz="17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genotype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Calibri" panose="020F0502020204030204" pitchFamily="34" charset="0"/>
              </a:rPr>
              <a:t>In patients with type 2 </a:t>
            </a:r>
            <a:r>
              <a:rPr lang="en-US" sz="1700" dirty="0" smtClean="0">
                <a:latin typeface="Calibri" panose="020F0502020204030204" pitchFamily="34" charset="0"/>
              </a:rPr>
              <a:t>diabetes:  </a:t>
            </a:r>
            <a:r>
              <a:rPr lang="en-US" sz="1700" dirty="0">
                <a:latin typeface="Calibri" panose="020F0502020204030204" pitchFamily="34" charset="0"/>
              </a:rPr>
              <a:t>the DD polymorphism </a:t>
            </a:r>
            <a:r>
              <a:rPr lang="en-US" sz="1700" dirty="0" smtClean="0">
                <a:latin typeface="Calibri" panose="020F0502020204030204" pitchFamily="34" charset="0"/>
              </a:rPr>
              <a:t>→ an </a:t>
            </a:r>
            <a:r>
              <a:rPr lang="en-US" sz="1700" dirty="0">
                <a:latin typeface="Calibri" panose="020F0502020204030204" pitchFamily="34" charset="0"/>
              </a:rPr>
              <a:t>increased risk for </a:t>
            </a:r>
            <a:endParaRPr lang="en-US" sz="17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Calibri" panose="020F0502020204030204" pitchFamily="34" charset="0"/>
              </a:rPr>
              <a:t>development </a:t>
            </a:r>
            <a:r>
              <a:rPr lang="en-US" sz="1700" dirty="0">
                <a:latin typeface="Calibri" panose="020F0502020204030204" pitchFamily="34" charset="0"/>
              </a:rPr>
              <a:t>of diabetic </a:t>
            </a:r>
            <a:r>
              <a:rPr lang="en-US" sz="1700" dirty="0" smtClean="0">
                <a:latin typeface="Calibri" panose="020F0502020204030204" pitchFamily="34" charset="0"/>
              </a:rPr>
              <a:t>nephropathy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Calibri" panose="020F0502020204030204" pitchFamily="34" charset="0"/>
              </a:rPr>
              <a:t>more </a:t>
            </a:r>
            <a:r>
              <a:rPr lang="en-US" sz="1700" dirty="0">
                <a:latin typeface="Calibri" panose="020F0502020204030204" pitchFamily="34" charset="0"/>
              </a:rPr>
              <a:t>severe </a:t>
            </a:r>
            <a:r>
              <a:rPr lang="en-US" sz="1700" dirty="0" smtClean="0">
                <a:latin typeface="Calibri" panose="020F0502020204030204" pitchFamily="34" charset="0"/>
              </a:rPr>
              <a:t>proteinuria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Calibri" panose="020F0502020204030204" pitchFamily="34" charset="0"/>
              </a:rPr>
              <a:t>greater </a:t>
            </a:r>
            <a:r>
              <a:rPr lang="en-US" sz="1700" dirty="0">
                <a:latin typeface="Calibri" panose="020F0502020204030204" pitchFamily="34" charset="0"/>
              </a:rPr>
              <a:t>likelihood of progressive renal </a:t>
            </a:r>
            <a:r>
              <a:rPr lang="en-US" sz="1700" dirty="0" smtClean="0">
                <a:latin typeface="Calibri" panose="020F0502020204030204" pitchFamily="34" charset="0"/>
              </a:rPr>
              <a:t>failure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Calibri" panose="020F0502020204030204" pitchFamily="34" charset="0"/>
              </a:rPr>
              <a:t>mortality </a:t>
            </a:r>
            <a:r>
              <a:rPr lang="en-US" sz="1700" dirty="0">
                <a:latin typeface="Calibri" panose="020F0502020204030204" pitchFamily="34" charset="0"/>
              </a:rPr>
              <a:t>on </a:t>
            </a:r>
            <a:r>
              <a:rPr lang="en-US" sz="1700" dirty="0" smtClean="0">
                <a:latin typeface="Calibri" panose="020F0502020204030204" pitchFamily="34" charset="0"/>
              </a:rPr>
              <a:t>dialysis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Calibri" panose="020F0502020204030204" pitchFamily="34" charset="0"/>
              </a:rPr>
              <a:t>Compared with </a:t>
            </a:r>
            <a:r>
              <a:rPr lang="en-US" sz="1700" dirty="0" smtClean="0">
                <a:latin typeface="Calibri" panose="020F0502020204030204" pitchFamily="34" charset="0"/>
              </a:rPr>
              <a:t>(I/D</a:t>
            </a:r>
            <a:r>
              <a:rPr lang="en-US" sz="1700" dirty="0">
                <a:latin typeface="Calibri" panose="020F0502020204030204" pitchFamily="34" charset="0"/>
              </a:rPr>
              <a:t>) and D/D </a:t>
            </a:r>
            <a:r>
              <a:rPr lang="en-US" sz="1700" dirty="0" smtClean="0">
                <a:latin typeface="Calibri" panose="020F0502020204030204" pitchFamily="34" charset="0"/>
              </a:rPr>
              <a:t>genotypes, the </a:t>
            </a:r>
            <a:r>
              <a:rPr lang="en-US" sz="1700" dirty="0">
                <a:latin typeface="Calibri" panose="020F0502020204030204" pitchFamily="34" charset="0"/>
              </a:rPr>
              <a:t>I</a:t>
            </a:r>
            <a:r>
              <a:rPr lang="en-US" sz="1700" dirty="0" smtClean="0">
                <a:latin typeface="Calibri" panose="020F0502020204030204" pitchFamily="34" charset="0"/>
              </a:rPr>
              <a:t>/I </a:t>
            </a:r>
            <a:r>
              <a:rPr lang="en-US" sz="1700" dirty="0">
                <a:latin typeface="Calibri" panose="020F0502020204030204" pitchFamily="34" charset="0"/>
              </a:rPr>
              <a:t>genotype protects against the </a:t>
            </a:r>
            <a:r>
              <a:rPr lang="en-US" sz="1700" dirty="0" smtClean="0">
                <a:latin typeface="Calibri" panose="020F0502020204030204" pitchFamily="34" charset="0"/>
              </a:rPr>
              <a:t>development and </a:t>
            </a:r>
            <a:r>
              <a:rPr lang="en-US" sz="1700" dirty="0">
                <a:latin typeface="Calibri" panose="020F0502020204030204" pitchFamily="34" charset="0"/>
              </a:rPr>
              <a:t>progression of nephropathy in patients with type 1 and type 2 diabetes, possibly because it is associated </a:t>
            </a:r>
            <a:r>
              <a:rPr lang="en-US" sz="1700" dirty="0" smtClean="0">
                <a:latin typeface="Calibri" panose="020F0502020204030204" pitchFamily="34" charset="0"/>
              </a:rPr>
              <a:t>with reduced </a:t>
            </a:r>
            <a:r>
              <a:rPr lang="en-US" sz="1700" dirty="0">
                <a:latin typeface="Calibri" panose="020F0502020204030204" pitchFamily="34" charset="0"/>
              </a:rPr>
              <a:t>plasma levels of </a:t>
            </a:r>
            <a:r>
              <a:rPr lang="en-US" sz="1700" dirty="0" smtClean="0">
                <a:latin typeface="Calibri" panose="020F0502020204030204" pitchFamily="34" charset="0"/>
              </a:rPr>
              <a:t>ACE </a:t>
            </a:r>
            <a:r>
              <a:rPr lang="en-US" sz="1700" dirty="0">
                <a:latin typeface="Calibri" panose="020F0502020204030204" pitchFamily="34" charset="0"/>
              </a:rPr>
              <a:t>and decreased </a:t>
            </a:r>
            <a:r>
              <a:rPr lang="en-US" sz="1700" dirty="0" smtClean="0">
                <a:latin typeface="Calibri" panose="020F0502020204030204" pitchFamily="34" charset="0"/>
              </a:rPr>
              <a:t>glucose induced glomerular </a:t>
            </a:r>
            <a:r>
              <a:rPr lang="en-US" sz="1700" dirty="0" err="1" smtClean="0">
                <a:latin typeface="Calibri" panose="020F0502020204030204" pitchFamily="34" charset="0"/>
              </a:rPr>
              <a:t>hyperfiltration</a:t>
            </a: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Calibri" panose="020F0502020204030204" pitchFamily="34" charset="0"/>
              </a:rPr>
              <a:t>the I</a:t>
            </a:r>
            <a:r>
              <a:rPr lang="en-US" sz="1700" dirty="0" smtClean="0">
                <a:latin typeface="Calibri" panose="020F0502020204030204" pitchFamily="34" charset="0"/>
              </a:rPr>
              <a:t>/I genotype is associated </a:t>
            </a:r>
            <a:r>
              <a:rPr lang="en-US" sz="1700" dirty="0">
                <a:latin typeface="Calibri" panose="020F0502020204030204" pitchFamily="34" charset="0"/>
              </a:rPr>
              <a:t>with the greatest benefit from </a:t>
            </a:r>
            <a:r>
              <a:rPr lang="en-US" sz="1700" dirty="0" smtClean="0">
                <a:latin typeface="Calibri" panose="020F0502020204030204" pitchFamily="34" charset="0"/>
              </a:rPr>
              <a:t>ACE inhibitor therapy </a:t>
            </a:r>
            <a:r>
              <a:rPr lang="en-US" sz="1700" dirty="0">
                <a:latin typeface="Calibri" panose="020F0502020204030204" pitchFamily="34" charset="0"/>
              </a:rPr>
              <a:t>among patients with diabetes who have </a:t>
            </a:r>
            <a:r>
              <a:rPr lang="en-US" sz="1700" dirty="0" err="1" smtClean="0">
                <a:latin typeface="Calibri" panose="020F0502020204030204" pitchFamily="34" charset="0"/>
              </a:rPr>
              <a:t>normoalbuminuria</a:t>
            </a:r>
            <a:r>
              <a:rPr lang="en-US" sz="1700" dirty="0" smtClean="0">
                <a:latin typeface="Calibri" panose="020F0502020204030204" pitchFamily="34" charset="0"/>
              </a:rPr>
              <a:t> or </a:t>
            </a:r>
            <a:r>
              <a:rPr lang="en-US" sz="1700" dirty="0" err="1">
                <a:latin typeface="Calibri" panose="020F0502020204030204" pitchFamily="34" charset="0"/>
              </a:rPr>
              <a:t>microalbuminuria</a:t>
            </a:r>
            <a:r>
              <a:rPr lang="en-US" sz="1700" dirty="0">
                <a:latin typeface="Calibri" panose="020F0502020204030204" pitchFamily="34" charset="0"/>
              </a:rPr>
              <a:t>, and the </a:t>
            </a:r>
            <a:r>
              <a:rPr lang="en-US" sz="1700" dirty="0" smtClean="0">
                <a:latin typeface="Calibri" panose="020F0502020204030204" pitchFamily="34" charset="0"/>
              </a:rPr>
              <a:t>D/D genotype is </a:t>
            </a:r>
            <a:r>
              <a:rPr lang="en-US" sz="1700" dirty="0">
                <a:latin typeface="Calibri" panose="020F0502020204030204" pitchFamily="34" charset="0"/>
              </a:rPr>
              <a:t>associated with the greatest benefit from </a:t>
            </a:r>
            <a:r>
              <a:rPr lang="en-US" sz="1700" dirty="0" smtClean="0">
                <a:latin typeface="Calibri" panose="020F0502020204030204" pitchFamily="34" charset="0"/>
              </a:rPr>
              <a:t>ACE  inhibitor therapy </a:t>
            </a:r>
            <a:r>
              <a:rPr lang="en-US" sz="1700" dirty="0">
                <a:latin typeface="Calibri" panose="020F0502020204030204" pitchFamily="34" charset="0"/>
              </a:rPr>
              <a:t>in those with macro albuminuria.</a:t>
            </a:r>
            <a:endParaRPr lang="en-US" sz="17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angiotensin-II type 2 receptor gene (AT2) on the </a:t>
            </a:r>
            <a:r>
              <a:rPr lang="en-US" sz="17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X-chromosome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aldose reductase gene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95400"/>
            <a:ext cx="8503412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9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808</TotalTime>
  <Words>1746</Words>
  <Application>Microsoft Office PowerPoint</Application>
  <PresentationFormat>On-screen Show (4:3)</PresentationFormat>
  <Paragraphs>198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Phoenix</dc:creator>
  <cp:lastModifiedBy>MRT</cp:lastModifiedBy>
  <cp:revision>71</cp:revision>
  <dcterms:created xsi:type="dcterms:W3CDTF">2006-08-16T00:00:00Z</dcterms:created>
  <dcterms:modified xsi:type="dcterms:W3CDTF">2014-01-14T17:44:19Z</dcterms:modified>
</cp:coreProperties>
</file>