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9" r:id="rId1"/>
  </p:sldMasterIdLst>
  <p:notesMasterIdLst>
    <p:notesMasterId r:id="rId46"/>
  </p:notesMasterIdLst>
  <p:sldIdLst>
    <p:sldId id="354" r:id="rId2"/>
    <p:sldId id="665" r:id="rId3"/>
    <p:sldId id="688" r:id="rId4"/>
    <p:sldId id="651" r:id="rId5"/>
    <p:sldId id="686" r:id="rId6"/>
    <p:sldId id="652" r:id="rId7"/>
    <p:sldId id="689" r:id="rId8"/>
    <p:sldId id="690" r:id="rId9"/>
    <p:sldId id="725" r:id="rId10"/>
    <p:sldId id="726" r:id="rId11"/>
    <p:sldId id="727" r:id="rId12"/>
    <p:sldId id="730" r:id="rId13"/>
    <p:sldId id="731" r:id="rId14"/>
    <p:sldId id="695" r:id="rId15"/>
    <p:sldId id="732" r:id="rId16"/>
    <p:sldId id="698" r:id="rId17"/>
    <p:sldId id="696" r:id="rId18"/>
    <p:sldId id="697" r:id="rId19"/>
    <p:sldId id="699" r:id="rId20"/>
    <p:sldId id="700" r:id="rId21"/>
    <p:sldId id="701" r:id="rId22"/>
    <p:sldId id="720" r:id="rId23"/>
    <p:sldId id="721" r:id="rId24"/>
    <p:sldId id="722" r:id="rId25"/>
    <p:sldId id="738" r:id="rId26"/>
    <p:sldId id="702" r:id="rId27"/>
    <p:sldId id="723" r:id="rId28"/>
    <p:sldId id="724" r:id="rId29"/>
    <p:sldId id="703" r:id="rId30"/>
    <p:sldId id="733" r:id="rId31"/>
    <p:sldId id="705" r:id="rId32"/>
    <p:sldId id="739" r:id="rId33"/>
    <p:sldId id="735" r:id="rId34"/>
    <p:sldId id="734" r:id="rId35"/>
    <p:sldId id="736" r:id="rId36"/>
    <p:sldId id="707" r:id="rId37"/>
    <p:sldId id="714" r:id="rId38"/>
    <p:sldId id="737" r:id="rId39"/>
    <p:sldId id="712" r:id="rId40"/>
    <p:sldId id="713" r:id="rId41"/>
    <p:sldId id="740" r:id="rId42"/>
    <p:sldId id="742" r:id="rId43"/>
    <p:sldId id="741" r:id="rId44"/>
    <p:sldId id="719" r:id="rId45"/>
  </p:sldIdLst>
  <p:sldSz cx="9144000" cy="6858000" type="screen4x3"/>
  <p:notesSz cx="6858000" cy="9144000"/>
  <p:defaultTextStyle>
    <a:defPPr>
      <a:defRPr lang="fa-IR"/>
    </a:defPPr>
    <a:lvl1pPr algn="l" rtl="0" eaLnBrk="0" fontAlgn="base" hangingPunct="0">
      <a:spcBef>
        <a:spcPct val="0"/>
      </a:spcBef>
      <a:spcAft>
        <a:spcPct val="0"/>
      </a:spcAft>
      <a:defRPr sz="2400" kern="1200">
        <a:solidFill>
          <a:schemeClr val="tx1"/>
        </a:solidFill>
        <a:latin typeface="Times New Roman" pitchFamily="18" charset="0"/>
        <a:ea typeface="+mn-ea"/>
        <a:cs typeface="Arial" charset="0"/>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Arial" charset="0"/>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Arial" charset="0"/>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Arial" charset="0"/>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99"/>
    <a:srgbClr val="008000"/>
    <a:srgbClr val="00CC00"/>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72" autoAdjust="0"/>
    <p:restoredTop sz="94660"/>
  </p:normalViewPr>
  <p:slideViewPr>
    <p:cSldViewPr>
      <p:cViewPr varScale="1">
        <p:scale>
          <a:sx n="51" d="100"/>
          <a:sy n="51" d="100"/>
        </p:scale>
        <p:origin x="1296"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686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cs typeface="Arial" pitchFamily="34" charset="0"/>
              </a:defRPr>
            </a:lvl1pPr>
          </a:lstStyle>
          <a:p>
            <a:pPr>
              <a:defRPr/>
            </a:pPr>
            <a:endParaRPr lang="en-US"/>
          </a:p>
        </p:txBody>
      </p:sp>
      <p:sp>
        <p:nvSpPr>
          <p:cNvPr id="6861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cs typeface="Arial" pitchFamily="34" charset="0"/>
              </a:defRPr>
            </a:lvl1pPr>
          </a:lstStyle>
          <a:p>
            <a:pPr>
              <a:defRPr/>
            </a:pPr>
            <a:endParaRPr lang="en-US"/>
          </a:p>
        </p:txBody>
      </p:sp>
      <p:sp>
        <p:nvSpPr>
          <p:cNvPr id="696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861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861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cs typeface="Arial" pitchFamily="34" charset="0"/>
              </a:defRPr>
            </a:lvl1pPr>
          </a:lstStyle>
          <a:p>
            <a:pPr>
              <a:defRPr/>
            </a:pPr>
            <a:endParaRPr lang="en-US"/>
          </a:p>
        </p:txBody>
      </p:sp>
      <p:sp>
        <p:nvSpPr>
          <p:cNvPr id="6861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itchFamily="34" charset="0"/>
                <a:cs typeface="Arial" pitchFamily="34" charset="0"/>
              </a:defRPr>
            </a:lvl1pPr>
          </a:lstStyle>
          <a:p>
            <a:pPr>
              <a:defRPr/>
            </a:pPr>
            <a:fld id="{F44299E0-31F1-4843-BA87-7C9223F8D757}" type="slidenum">
              <a:rPr lang="ar-SA"/>
              <a:pPr>
                <a:defRPr/>
              </a:pPr>
              <a:t>‹#›</a:t>
            </a:fld>
            <a:endParaRPr lang="en-US"/>
          </a:p>
        </p:txBody>
      </p:sp>
    </p:spTree>
    <p:extLst>
      <p:ext uri="{BB962C8B-B14F-4D97-AF65-F5344CB8AC3E}">
        <p14:creationId xmlns:p14="http://schemas.microsoft.com/office/powerpoint/2010/main" val="32101809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52400" y="2286000"/>
            <a:ext cx="1463675" cy="2182813"/>
            <a:chOff x="96" y="1440"/>
            <a:chExt cx="922" cy="1375"/>
          </a:xfrm>
        </p:grpSpPr>
        <p:grpSp>
          <p:nvGrpSpPr>
            <p:cNvPr id="5" name="Group 3"/>
            <p:cNvGrpSpPr>
              <a:grpSpLocks/>
            </p:cNvGrpSpPr>
            <p:nvPr/>
          </p:nvGrpSpPr>
          <p:grpSpPr bwMode="auto">
            <a:xfrm>
              <a:off x="96" y="1440"/>
              <a:ext cx="913" cy="1375"/>
              <a:chOff x="96" y="1440"/>
              <a:chExt cx="913" cy="1375"/>
            </a:xfrm>
          </p:grpSpPr>
          <p:sp>
            <p:nvSpPr>
              <p:cNvPr id="11" name="Freeform 4"/>
              <p:cNvSpPr>
                <a:spLocks/>
              </p:cNvSpPr>
              <p:nvPr/>
            </p:nvSpPr>
            <p:spPr bwMode="auto">
              <a:xfrm>
                <a:off x="181" y="1574"/>
                <a:ext cx="742" cy="1110"/>
              </a:xfrm>
              <a:custGeom>
                <a:avLst/>
                <a:gdLst/>
                <a:ahLst/>
                <a:cxnLst>
                  <a:cxn ang="0">
                    <a:pos x="370" y="0"/>
                  </a:cxn>
                  <a:cxn ang="0">
                    <a:pos x="0" y="554"/>
                  </a:cxn>
                  <a:cxn ang="0">
                    <a:pos x="370" y="1109"/>
                  </a:cxn>
                  <a:cxn ang="0">
                    <a:pos x="741" y="554"/>
                  </a:cxn>
                  <a:cxn ang="0">
                    <a:pos x="370" y="0"/>
                  </a:cxn>
                </a:cxnLst>
                <a:rect l="0" t="0" r="r" b="b"/>
                <a:pathLst>
                  <a:path w="742" h="1110">
                    <a:moveTo>
                      <a:pt x="370" y="0"/>
                    </a:moveTo>
                    <a:lnTo>
                      <a:pt x="0" y="554"/>
                    </a:lnTo>
                    <a:lnTo>
                      <a:pt x="370" y="1109"/>
                    </a:lnTo>
                    <a:lnTo>
                      <a:pt x="741" y="554"/>
                    </a:lnTo>
                    <a:lnTo>
                      <a:pt x="370" y="0"/>
                    </a:lnTo>
                  </a:path>
                </a:pathLst>
              </a:custGeom>
              <a:gradFill rotWithShape="0">
                <a:gsLst>
                  <a:gs pos="0">
                    <a:schemeClr val="bg2"/>
                  </a:gs>
                  <a:gs pos="100000">
                    <a:schemeClr val="bg1"/>
                  </a:gs>
                </a:gsLst>
                <a:path path="rect">
                  <a:fillToRect l="50000" t="50000" r="50000" b="50000"/>
                </a:path>
              </a:gradFill>
              <a:ln w="9525">
                <a:noFill/>
                <a:round/>
                <a:headEnd type="none" w="sm" len="sm"/>
                <a:tailEnd type="none" w="sm" len="sm"/>
              </a:ln>
              <a:effectLst/>
            </p:spPr>
            <p:txBody>
              <a:bodyPr/>
              <a:lstStyle/>
              <a:p>
                <a:pPr>
                  <a:defRPr/>
                </a:pPr>
                <a:endParaRPr lang="fa-IR">
                  <a:cs typeface="Arial" pitchFamily="34" charset="0"/>
                </a:endParaRPr>
              </a:p>
            </p:txBody>
          </p:sp>
          <p:grpSp>
            <p:nvGrpSpPr>
              <p:cNvPr id="12" name="Group 5"/>
              <p:cNvGrpSpPr>
                <a:grpSpLocks/>
              </p:cNvGrpSpPr>
              <p:nvPr/>
            </p:nvGrpSpPr>
            <p:grpSpPr bwMode="auto">
              <a:xfrm>
                <a:off x="96" y="1440"/>
                <a:ext cx="913" cy="688"/>
                <a:chOff x="96" y="1440"/>
                <a:chExt cx="913" cy="688"/>
              </a:xfrm>
            </p:grpSpPr>
            <p:sp>
              <p:nvSpPr>
                <p:cNvPr id="16" name="Freeform 6"/>
                <p:cNvSpPr>
                  <a:spLocks/>
                </p:cNvSpPr>
                <p:nvPr/>
              </p:nvSpPr>
              <p:spPr bwMode="auto">
                <a:xfrm>
                  <a:off x="552" y="1440"/>
                  <a:ext cx="457" cy="688"/>
                </a:xfrm>
                <a:custGeom>
                  <a:avLst/>
                  <a:gdLst/>
                  <a:ahLst/>
                  <a:cxnLst>
                    <a:cxn ang="0">
                      <a:pos x="0" y="136"/>
                    </a:cxn>
                    <a:cxn ang="0">
                      <a:pos x="0" y="0"/>
                    </a:cxn>
                    <a:cxn ang="0">
                      <a:pos x="456" y="687"/>
                    </a:cxn>
                    <a:cxn ang="0">
                      <a:pos x="365" y="687"/>
                    </a:cxn>
                    <a:cxn ang="0">
                      <a:pos x="0" y="136"/>
                    </a:cxn>
                  </a:cxnLst>
                  <a:rect l="0" t="0" r="r" b="b"/>
                  <a:pathLst>
                    <a:path w="457" h="688">
                      <a:moveTo>
                        <a:pt x="0" y="136"/>
                      </a:moveTo>
                      <a:lnTo>
                        <a:pt x="0" y="0"/>
                      </a:lnTo>
                      <a:lnTo>
                        <a:pt x="456" y="687"/>
                      </a:lnTo>
                      <a:lnTo>
                        <a:pt x="365" y="687"/>
                      </a:lnTo>
                      <a:lnTo>
                        <a:pt x="0" y="136"/>
                      </a:lnTo>
                    </a:path>
                  </a:pathLst>
                </a:custGeom>
                <a:solidFill>
                  <a:schemeClr val="folHlink"/>
                </a:solidFill>
                <a:ln w="9525">
                  <a:noFill/>
                  <a:round/>
                  <a:headEnd type="none" w="sm" len="sm"/>
                  <a:tailEnd type="none" w="sm" len="sm"/>
                </a:ln>
                <a:effectLst/>
              </p:spPr>
              <p:txBody>
                <a:bodyPr/>
                <a:lstStyle/>
                <a:p>
                  <a:pPr>
                    <a:defRPr/>
                  </a:pPr>
                  <a:endParaRPr lang="fa-IR">
                    <a:cs typeface="Arial" pitchFamily="34" charset="0"/>
                  </a:endParaRPr>
                </a:p>
              </p:txBody>
            </p:sp>
            <p:sp>
              <p:nvSpPr>
                <p:cNvPr id="17" name="Freeform 7"/>
                <p:cNvSpPr>
                  <a:spLocks/>
                </p:cNvSpPr>
                <p:nvPr/>
              </p:nvSpPr>
              <p:spPr bwMode="auto">
                <a:xfrm>
                  <a:off x="96" y="1440"/>
                  <a:ext cx="457" cy="688"/>
                </a:xfrm>
                <a:custGeom>
                  <a:avLst/>
                  <a:gdLst/>
                  <a:ahLst/>
                  <a:cxnLst>
                    <a:cxn ang="0">
                      <a:pos x="456" y="0"/>
                    </a:cxn>
                    <a:cxn ang="0">
                      <a:pos x="456" y="136"/>
                    </a:cxn>
                    <a:cxn ang="0">
                      <a:pos x="90" y="687"/>
                    </a:cxn>
                    <a:cxn ang="0">
                      <a:pos x="0" y="687"/>
                    </a:cxn>
                    <a:cxn ang="0">
                      <a:pos x="456" y="0"/>
                    </a:cxn>
                  </a:cxnLst>
                  <a:rect l="0" t="0" r="r" b="b"/>
                  <a:pathLst>
                    <a:path w="457" h="688">
                      <a:moveTo>
                        <a:pt x="456" y="0"/>
                      </a:moveTo>
                      <a:lnTo>
                        <a:pt x="456" y="136"/>
                      </a:lnTo>
                      <a:lnTo>
                        <a:pt x="90" y="687"/>
                      </a:lnTo>
                      <a:lnTo>
                        <a:pt x="0" y="687"/>
                      </a:lnTo>
                      <a:lnTo>
                        <a:pt x="456" y="0"/>
                      </a:lnTo>
                    </a:path>
                  </a:pathLst>
                </a:custGeom>
                <a:solidFill>
                  <a:schemeClr val="folHlink"/>
                </a:solidFill>
                <a:ln w="9525">
                  <a:noFill/>
                  <a:round/>
                  <a:headEnd type="none" w="sm" len="sm"/>
                  <a:tailEnd type="none" w="sm" len="sm"/>
                </a:ln>
                <a:effectLst/>
              </p:spPr>
              <p:txBody>
                <a:bodyPr/>
                <a:lstStyle/>
                <a:p>
                  <a:pPr>
                    <a:defRPr/>
                  </a:pPr>
                  <a:endParaRPr lang="fa-IR">
                    <a:cs typeface="Arial" pitchFamily="34" charset="0"/>
                  </a:endParaRPr>
                </a:p>
              </p:txBody>
            </p:sp>
          </p:grpSp>
          <p:grpSp>
            <p:nvGrpSpPr>
              <p:cNvPr id="13" name="Group 8"/>
              <p:cNvGrpSpPr>
                <a:grpSpLocks/>
              </p:cNvGrpSpPr>
              <p:nvPr/>
            </p:nvGrpSpPr>
            <p:grpSpPr bwMode="auto">
              <a:xfrm>
                <a:off x="96" y="2127"/>
                <a:ext cx="913" cy="688"/>
                <a:chOff x="96" y="2127"/>
                <a:chExt cx="913" cy="688"/>
              </a:xfrm>
            </p:grpSpPr>
            <p:sp>
              <p:nvSpPr>
                <p:cNvPr id="14" name="Freeform 9"/>
                <p:cNvSpPr>
                  <a:spLocks/>
                </p:cNvSpPr>
                <p:nvPr/>
              </p:nvSpPr>
              <p:spPr bwMode="auto">
                <a:xfrm>
                  <a:off x="552" y="2127"/>
                  <a:ext cx="457" cy="688"/>
                </a:xfrm>
                <a:custGeom>
                  <a:avLst/>
                  <a:gdLst/>
                  <a:ahLst/>
                  <a:cxnLst>
                    <a:cxn ang="0">
                      <a:pos x="365" y="0"/>
                    </a:cxn>
                    <a:cxn ang="0">
                      <a:pos x="456" y="0"/>
                    </a:cxn>
                    <a:cxn ang="0">
                      <a:pos x="0" y="687"/>
                    </a:cxn>
                    <a:cxn ang="0">
                      <a:pos x="0" y="550"/>
                    </a:cxn>
                    <a:cxn ang="0">
                      <a:pos x="365" y="0"/>
                    </a:cxn>
                  </a:cxnLst>
                  <a:rect l="0" t="0" r="r" b="b"/>
                  <a:pathLst>
                    <a:path w="457" h="688">
                      <a:moveTo>
                        <a:pt x="365" y="0"/>
                      </a:moveTo>
                      <a:lnTo>
                        <a:pt x="456" y="0"/>
                      </a:lnTo>
                      <a:lnTo>
                        <a:pt x="0" y="687"/>
                      </a:lnTo>
                      <a:lnTo>
                        <a:pt x="0" y="550"/>
                      </a:lnTo>
                      <a:lnTo>
                        <a:pt x="365" y="0"/>
                      </a:lnTo>
                    </a:path>
                  </a:pathLst>
                </a:custGeom>
                <a:solidFill>
                  <a:schemeClr val="bg2"/>
                </a:solidFill>
                <a:ln w="9525">
                  <a:noFill/>
                  <a:round/>
                  <a:headEnd type="none" w="sm" len="sm"/>
                  <a:tailEnd type="none" w="sm" len="sm"/>
                </a:ln>
                <a:effectLst/>
              </p:spPr>
              <p:txBody>
                <a:bodyPr/>
                <a:lstStyle/>
                <a:p>
                  <a:pPr>
                    <a:defRPr/>
                  </a:pPr>
                  <a:endParaRPr lang="fa-IR">
                    <a:cs typeface="Arial" pitchFamily="34" charset="0"/>
                  </a:endParaRPr>
                </a:p>
              </p:txBody>
            </p:sp>
            <p:sp>
              <p:nvSpPr>
                <p:cNvPr id="15" name="Freeform 10"/>
                <p:cNvSpPr>
                  <a:spLocks/>
                </p:cNvSpPr>
                <p:nvPr/>
              </p:nvSpPr>
              <p:spPr bwMode="auto">
                <a:xfrm>
                  <a:off x="96" y="2127"/>
                  <a:ext cx="457" cy="688"/>
                </a:xfrm>
                <a:custGeom>
                  <a:avLst/>
                  <a:gdLst/>
                  <a:ahLst/>
                  <a:cxnLst>
                    <a:cxn ang="0">
                      <a:pos x="90" y="0"/>
                    </a:cxn>
                    <a:cxn ang="0">
                      <a:pos x="456" y="550"/>
                    </a:cxn>
                    <a:cxn ang="0">
                      <a:pos x="456" y="687"/>
                    </a:cxn>
                    <a:cxn ang="0">
                      <a:pos x="0" y="0"/>
                    </a:cxn>
                    <a:cxn ang="0">
                      <a:pos x="90" y="0"/>
                    </a:cxn>
                  </a:cxnLst>
                  <a:rect l="0" t="0" r="r" b="b"/>
                  <a:pathLst>
                    <a:path w="457" h="688">
                      <a:moveTo>
                        <a:pt x="90" y="0"/>
                      </a:moveTo>
                      <a:lnTo>
                        <a:pt x="456" y="550"/>
                      </a:lnTo>
                      <a:lnTo>
                        <a:pt x="456" y="687"/>
                      </a:lnTo>
                      <a:lnTo>
                        <a:pt x="0" y="0"/>
                      </a:lnTo>
                      <a:lnTo>
                        <a:pt x="90" y="0"/>
                      </a:lnTo>
                    </a:path>
                  </a:pathLst>
                </a:custGeom>
                <a:solidFill>
                  <a:schemeClr val="bg2"/>
                </a:solidFill>
                <a:ln w="9525">
                  <a:noFill/>
                  <a:round/>
                  <a:headEnd type="none" w="sm" len="sm"/>
                  <a:tailEnd type="none" w="sm" len="sm"/>
                </a:ln>
                <a:effectLst/>
              </p:spPr>
              <p:txBody>
                <a:bodyPr/>
                <a:lstStyle/>
                <a:p>
                  <a:pPr>
                    <a:defRPr/>
                  </a:pPr>
                  <a:endParaRPr lang="fa-IR">
                    <a:cs typeface="Arial" pitchFamily="34" charset="0"/>
                  </a:endParaRPr>
                </a:p>
              </p:txBody>
            </p:sp>
          </p:grpSp>
        </p:grpSp>
        <p:grpSp>
          <p:nvGrpSpPr>
            <p:cNvPr id="6" name="Group 11"/>
            <p:cNvGrpSpPr>
              <a:grpSpLocks/>
            </p:cNvGrpSpPr>
            <p:nvPr/>
          </p:nvGrpSpPr>
          <p:grpSpPr bwMode="auto">
            <a:xfrm>
              <a:off x="493" y="1555"/>
              <a:ext cx="525" cy="480"/>
              <a:chOff x="493" y="1555"/>
              <a:chExt cx="525" cy="480"/>
            </a:xfrm>
          </p:grpSpPr>
          <p:sp>
            <p:nvSpPr>
              <p:cNvPr id="7" name="Freeform 12"/>
              <p:cNvSpPr>
                <a:spLocks/>
              </p:cNvSpPr>
              <p:nvPr/>
            </p:nvSpPr>
            <p:spPr bwMode="auto">
              <a:xfrm>
                <a:off x="493" y="1555"/>
                <a:ext cx="525" cy="480"/>
              </a:xfrm>
              <a:custGeom>
                <a:avLst/>
                <a:gdLst/>
                <a:ahLst/>
                <a:cxnLst>
                  <a:cxn ang="0">
                    <a:pos x="225" y="217"/>
                  </a:cxn>
                  <a:cxn ang="0">
                    <a:pos x="133" y="0"/>
                  </a:cxn>
                  <a:cxn ang="0">
                    <a:pos x="263" y="193"/>
                  </a:cxn>
                  <a:cxn ang="0">
                    <a:pos x="393" y="0"/>
                  </a:cxn>
                  <a:cxn ang="0">
                    <a:pos x="299" y="217"/>
                  </a:cxn>
                  <a:cxn ang="0">
                    <a:pos x="524" y="240"/>
                  </a:cxn>
                  <a:cxn ang="0">
                    <a:pos x="298" y="262"/>
                  </a:cxn>
                  <a:cxn ang="0">
                    <a:pos x="393" y="479"/>
                  </a:cxn>
                  <a:cxn ang="0">
                    <a:pos x="263" y="286"/>
                  </a:cxn>
                  <a:cxn ang="0">
                    <a:pos x="133" y="479"/>
                  </a:cxn>
                  <a:cxn ang="0">
                    <a:pos x="224" y="263"/>
                  </a:cxn>
                  <a:cxn ang="0">
                    <a:pos x="0" y="240"/>
                  </a:cxn>
                  <a:cxn ang="0">
                    <a:pos x="225" y="217"/>
                  </a:cxn>
                </a:cxnLst>
                <a:rect l="0" t="0" r="r" b="b"/>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chemeClr val="bg1"/>
                  </a:gs>
                </a:gsLst>
                <a:path path="rect">
                  <a:fillToRect l="50000" t="50000" r="50000" b="50000"/>
                </a:path>
              </a:gradFill>
              <a:ln w="9525">
                <a:noFill/>
                <a:round/>
                <a:headEnd type="none" w="sm" len="sm"/>
                <a:tailEnd type="none" w="sm" len="sm"/>
              </a:ln>
              <a:effectLst/>
            </p:spPr>
            <p:txBody>
              <a:bodyPr/>
              <a:lstStyle/>
              <a:p>
                <a:pPr>
                  <a:defRPr/>
                </a:pPr>
                <a:endParaRPr lang="fa-IR">
                  <a:cs typeface="Arial" pitchFamily="34" charset="0"/>
                </a:endParaRPr>
              </a:p>
            </p:txBody>
          </p:sp>
          <p:sp>
            <p:nvSpPr>
              <p:cNvPr id="8" name="Freeform 13"/>
              <p:cNvSpPr>
                <a:spLocks/>
              </p:cNvSpPr>
              <p:nvPr/>
            </p:nvSpPr>
            <p:spPr bwMode="auto">
              <a:xfrm>
                <a:off x="565" y="1620"/>
                <a:ext cx="382" cy="350"/>
              </a:xfrm>
              <a:custGeom>
                <a:avLst/>
                <a:gdLst/>
                <a:ahLst/>
                <a:cxnLst>
                  <a:cxn ang="0">
                    <a:pos x="153" y="153"/>
                  </a:cxn>
                  <a:cxn ang="0">
                    <a:pos x="95" y="0"/>
                  </a:cxn>
                  <a:cxn ang="0">
                    <a:pos x="191" y="128"/>
                  </a:cxn>
                  <a:cxn ang="0">
                    <a:pos x="284" y="0"/>
                  </a:cxn>
                  <a:cxn ang="0">
                    <a:pos x="227" y="153"/>
                  </a:cxn>
                  <a:cxn ang="0">
                    <a:pos x="381" y="175"/>
                  </a:cxn>
                  <a:cxn ang="0">
                    <a:pos x="226" y="196"/>
                  </a:cxn>
                  <a:cxn ang="0">
                    <a:pos x="284" y="349"/>
                  </a:cxn>
                  <a:cxn ang="0">
                    <a:pos x="191" y="221"/>
                  </a:cxn>
                  <a:cxn ang="0">
                    <a:pos x="95" y="349"/>
                  </a:cxn>
                  <a:cxn ang="0">
                    <a:pos x="152" y="198"/>
                  </a:cxn>
                  <a:cxn ang="0">
                    <a:pos x="0" y="175"/>
                  </a:cxn>
                  <a:cxn ang="0">
                    <a:pos x="153" y="153"/>
                  </a:cxn>
                </a:cxnLst>
                <a:rect l="0" t="0" r="r" b="b"/>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rgbClr val="FFFFFF"/>
                  </a:gs>
                  <a:gs pos="100000">
                    <a:schemeClr val="folHlink"/>
                  </a:gs>
                </a:gsLst>
                <a:path path="rect">
                  <a:fillToRect l="50000" t="50000" r="50000" b="50000"/>
                </a:path>
              </a:gradFill>
              <a:ln w="9525">
                <a:noFill/>
                <a:round/>
                <a:headEnd type="none" w="sm" len="sm"/>
                <a:tailEnd type="none" w="sm" len="sm"/>
              </a:ln>
              <a:effectLst/>
            </p:spPr>
            <p:txBody>
              <a:bodyPr/>
              <a:lstStyle/>
              <a:p>
                <a:pPr>
                  <a:defRPr/>
                </a:pPr>
                <a:endParaRPr lang="fa-IR">
                  <a:cs typeface="Arial" pitchFamily="34" charset="0"/>
                </a:endParaRPr>
              </a:p>
            </p:txBody>
          </p:sp>
          <p:sp>
            <p:nvSpPr>
              <p:cNvPr id="9" name="Freeform 14"/>
              <p:cNvSpPr>
                <a:spLocks/>
              </p:cNvSpPr>
              <p:nvPr/>
            </p:nvSpPr>
            <p:spPr bwMode="auto">
              <a:xfrm>
                <a:off x="621" y="1629"/>
                <a:ext cx="270" cy="332"/>
              </a:xfrm>
              <a:custGeom>
                <a:avLst/>
                <a:gdLst/>
                <a:ahLst/>
                <a:cxnLst>
                  <a:cxn ang="0">
                    <a:pos x="0" y="84"/>
                  </a:cxn>
                  <a:cxn ang="0">
                    <a:pos x="122" y="143"/>
                  </a:cxn>
                  <a:cxn ang="0">
                    <a:pos x="135" y="0"/>
                  </a:cxn>
                  <a:cxn ang="0">
                    <a:pos x="147" y="143"/>
                  </a:cxn>
                  <a:cxn ang="0">
                    <a:pos x="268" y="82"/>
                  </a:cxn>
                  <a:cxn ang="0">
                    <a:pos x="159" y="166"/>
                  </a:cxn>
                  <a:cxn ang="0">
                    <a:pos x="269" y="249"/>
                  </a:cxn>
                  <a:cxn ang="0">
                    <a:pos x="147" y="189"/>
                  </a:cxn>
                  <a:cxn ang="0">
                    <a:pos x="135" y="331"/>
                  </a:cxn>
                  <a:cxn ang="0">
                    <a:pos x="122" y="189"/>
                  </a:cxn>
                  <a:cxn ang="0">
                    <a:pos x="0" y="249"/>
                  </a:cxn>
                  <a:cxn ang="0">
                    <a:pos x="110" y="166"/>
                  </a:cxn>
                  <a:cxn ang="0">
                    <a:pos x="0" y="84"/>
                  </a:cxn>
                </a:cxnLst>
                <a:rect l="0" t="0" r="r" b="b"/>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FFFFFF"/>
                  </a:gs>
                  <a:gs pos="100000">
                    <a:schemeClr val="bg1"/>
                  </a:gs>
                </a:gsLst>
                <a:path path="rect">
                  <a:fillToRect l="50000" t="50000" r="50000" b="50000"/>
                </a:path>
              </a:gradFill>
              <a:ln w="9525">
                <a:noFill/>
                <a:round/>
                <a:headEnd type="none" w="sm" len="sm"/>
                <a:tailEnd type="none" w="sm" len="sm"/>
              </a:ln>
              <a:effectLst/>
            </p:spPr>
            <p:txBody>
              <a:bodyPr/>
              <a:lstStyle/>
              <a:p>
                <a:pPr>
                  <a:defRPr/>
                </a:pPr>
                <a:endParaRPr lang="fa-IR">
                  <a:cs typeface="Arial" pitchFamily="34" charset="0"/>
                </a:endParaRPr>
              </a:p>
            </p:txBody>
          </p:sp>
          <p:sp>
            <p:nvSpPr>
              <p:cNvPr id="10" name="Freeform 15"/>
              <p:cNvSpPr>
                <a:spLocks/>
              </p:cNvSpPr>
              <p:nvPr/>
            </p:nvSpPr>
            <p:spPr bwMode="auto">
              <a:xfrm>
                <a:off x="722" y="1752"/>
                <a:ext cx="68" cy="85"/>
              </a:xfrm>
              <a:custGeom>
                <a:avLst/>
                <a:gdLst/>
                <a:ahLst/>
                <a:cxnLst>
                  <a:cxn ang="0">
                    <a:pos x="0" y="20"/>
                  </a:cxn>
                  <a:cxn ang="0">
                    <a:pos x="27" y="30"/>
                  </a:cxn>
                  <a:cxn ang="0">
                    <a:pos x="33" y="0"/>
                  </a:cxn>
                  <a:cxn ang="0">
                    <a:pos x="39" y="30"/>
                  </a:cxn>
                  <a:cxn ang="0">
                    <a:pos x="67" y="20"/>
                  </a:cxn>
                  <a:cxn ang="0">
                    <a:pos x="45" y="42"/>
                  </a:cxn>
                  <a:cxn ang="0">
                    <a:pos x="67" y="62"/>
                  </a:cxn>
                  <a:cxn ang="0">
                    <a:pos x="39" y="52"/>
                  </a:cxn>
                  <a:cxn ang="0">
                    <a:pos x="33" y="84"/>
                  </a:cxn>
                  <a:cxn ang="0">
                    <a:pos x="27" y="52"/>
                  </a:cxn>
                  <a:cxn ang="0">
                    <a:pos x="0" y="62"/>
                  </a:cxn>
                  <a:cxn ang="0">
                    <a:pos x="21" y="42"/>
                  </a:cxn>
                  <a:cxn ang="0">
                    <a:pos x="0" y="20"/>
                  </a:cxn>
                </a:cxnLst>
                <a:rect l="0" t="0" r="r" b="b"/>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solidFill>
                <a:srgbClr val="F9F9F9"/>
              </a:solidFill>
              <a:ln w="9525">
                <a:noFill/>
                <a:round/>
                <a:headEnd type="none" w="sm" len="sm"/>
                <a:tailEnd type="none" w="sm" len="sm"/>
              </a:ln>
              <a:effectLst/>
            </p:spPr>
            <p:txBody>
              <a:bodyPr/>
              <a:lstStyle/>
              <a:p>
                <a:pPr>
                  <a:defRPr/>
                </a:pPr>
                <a:endParaRPr lang="fa-IR">
                  <a:cs typeface="Arial" pitchFamily="34" charset="0"/>
                </a:endParaRPr>
              </a:p>
            </p:txBody>
          </p:sp>
        </p:grpSp>
      </p:grpSp>
      <p:sp>
        <p:nvSpPr>
          <p:cNvPr id="21520" name="Rectangle 16"/>
          <p:cNvSpPr>
            <a:spLocks noGrp="1" noChangeArrowheads="1"/>
          </p:cNvSpPr>
          <p:nvPr>
            <p:ph type="ctrTitle" sz="quarter"/>
          </p:nvPr>
        </p:nvSpPr>
        <p:spPr>
          <a:xfrm>
            <a:off x="1370013" y="2133600"/>
            <a:ext cx="7772400" cy="1143000"/>
          </a:xfrm>
        </p:spPr>
        <p:txBody>
          <a:bodyPr/>
          <a:lstStyle>
            <a:lvl1pPr algn="ctr">
              <a:defRPr/>
            </a:lvl1pPr>
          </a:lstStyle>
          <a:p>
            <a:r>
              <a:rPr lang="en-US"/>
              <a:t>Click to edit Master title style</a:t>
            </a:r>
          </a:p>
        </p:txBody>
      </p:sp>
      <p:sp>
        <p:nvSpPr>
          <p:cNvPr id="21521" name="Rectangle 17"/>
          <p:cNvSpPr>
            <a:spLocks noGrp="1" noChangeArrowheads="1"/>
          </p:cNvSpPr>
          <p:nvPr>
            <p:ph type="subTitle" sz="quarter" idx="1"/>
          </p:nvPr>
        </p:nvSpPr>
        <p:spPr>
          <a:xfrm>
            <a:off x="1371600" y="4114800"/>
            <a:ext cx="6400800" cy="1752600"/>
          </a:xfrm>
        </p:spPr>
        <p:txBody>
          <a:bodyPr/>
          <a:lstStyle>
            <a:lvl1pPr marL="0" indent="0" algn="ctr">
              <a:buFont typeface="Monotype Sorts" pitchFamily="2" charset="2"/>
              <a:buNone/>
              <a:defRPr/>
            </a:lvl1pPr>
          </a:lstStyle>
          <a:p>
            <a:r>
              <a:rPr lang="en-US"/>
              <a:t>Click to edit Master subtitle style</a:t>
            </a:r>
          </a:p>
        </p:txBody>
      </p:sp>
      <p:sp>
        <p:nvSpPr>
          <p:cNvPr id="18" name="Rectangle 18"/>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19" name="Rectangle 19"/>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20" name="Rectangle 20"/>
          <p:cNvSpPr>
            <a:spLocks noGrp="1" noChangeArrowheads="1"/>
          </p:cNvSpPr>
          <p:nvPr>
            <p:ph type="sldNum" sz="quarter" idx="12"/>
          </p:nvPr>
        </p:nvSpPr>
        <p:spPr/>
        <p:txBody>
          <a:bodyPr/>
          <a:lstStyle>
            <a:lvl1pPr>
              <a:defRPr>
                <a:solidFill>
                  <a:srgbClr val="FFFFFF"/>
                </a:solidFill>
              </a:defRPr>
            </a:lvl1pPr>
          </a:lstStyle>
          <a:p>
            <a:pPr>
              <a:defRPr/>
            </a:pPr>
            <a:fld id="{6ABF65A2-3766-42DF-A6B9-4C171A9F84FA}" type="slidenum">
              <a:rPr lang="ar-SA"/>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18"/>
          <p:cNvSpPr>
            <a:spLocks noGrp="1" noChangeArrowheads="1"/>
          </p:cNvSpPr>
          <p:nvPr>
            <p:ph type="dt" sz="half" idx="10"/>
          </p:nvPr>
        </p:nvSpPr>
        <p:spPr>
          <a:ln/>
        </p:spPr>
        <p:txBody>
          <a:bodyPr/>
          <a:lstStyle>
            <a:lvl1pPr>
              <a:defRPr/>
            </a:lvl1pPr>
          </a:lstStyle>
          <a:p>
            <a:pPr>
              <a:defRPr/>
            </a:pPr>
            <a:endParaRPr lang="en-US"/>
          </a:p>
        </p:txBody>
      </p:sp>
      <p:sp>
        <p:nvSpPr>
          <p:cNvPr id="5" name="Rectangle 19"/>
          <p:cNvSpPr>
            <a:spLocks noGrp="1" noChangeArrowheads="1"/>
          </p:cNvSpPr>
          <p:nvPr>
            <p:ph type="ftr" sz="quarter" idx="11"/>
          </p:nvPr>
        </p:nvSpPr>
        <p:spPr>
          <a:ln/>
        </p:spPr>
        <p:txBody>
          <a:bodyPr/>
          <a:lstStyle>
            <a:lvl1pPr>
              <a:defRPr/>
            </a:lvl1pPr>
          </a:lstStyle>
          <a:p>
            <a:pPr>
              <a:defRPr/>
            </a:pPr>
            <a:endParaRPr lang="en-US"/>
          </a:p>
        </p:txBody>
      </p:sp>
      <p:sp>
        <p:nvSpPr>
          <p:cNvPr id="6" name="Rectangle 20"/>
          <p:cNvSpPr>
            <a:spLocks noGrp="1" noChangeArrowheads="1"/>
          </p:cNvSpPr>
          <p:nvPr>
            <p:ph type="sldNum" sz="quarter" idx="12"/>
          </p:nvPr>
        </p:nvSpPr>
        <p:spPr>
          <a:ln/>
        </p:spPr>
        <p:txBody>
          <a:bodyPr/>
          <a:lstStyle>
            <a:lvl1pPr>
              <a:defRPr/>
            </a:lvl1pPr>
          </a:lstStyle>
          <a:p>
            <a:pPr>
              <a:defRPr/>
            </a:pPr>
            <a:fld id="{A887362D-A880-4770-8BD2-4AF9D0C3B4B7}" type="slidenum">
              <a:rPr lang="ar-SA"/>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76250"/>
            <a:ext cx="1943100" cy="5619750"/>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685800" y="476250"/>
            <a:ext cx="5676900" cy="56197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18"/>
          <p:cNvSpPr>
            <a:spLocks noGrp="1" noChangeArrowheads="1"/>
          </p:cNvSpPr>
          <p:nvPr>
            <p:ph type="dt" sz="half" idx="10"/>
          </p:nvPr>
        </p:nvSpPr>
        <p:spPr>
          <a:ln/>
        </p:spPr>
        <p:txBody>
          <a:bodyPr/>
          <a:lstStyle>
            <a:lvl1pPr>
              <a:defRPr/>
            </a:lvl1pPr>
          </a:lstStyle>
          <a:p>
            <a:pPr>
              <a:defRPr/>
            </a:pPr>
            <a:endParaRPr lang="en-US"/>
          </a:p>
        </p:txBody>
      </p:sp>
      <p:sp>
        <p:nvSpPr>
          <p:cNvPr id="5" name="Rectangle 19"/>
          <p:cNvSpPr>
            <a:spLocks noGrp="1" noChangeArrowheads="1"/>
          </p:cNvSpPr>
          <p:nvPr>
            <p:ph type="ftr" sz="quarter" idx="11"/>
          </p:nvPr>
        </p:nvSpPr>
        <p:spPr>
          <a:ln/>
        </p:spPr>
        <p:txBody>
          <a:bodyPr/>
          <a:lstStyle>
            <a:lvl1pPr>
              <a:defRPr/>
            </a:lvl1pPr>
          </a:lstStyle>
          <a:p>
            <a:pPr>
              <a:defRPr/>
            </a:pPr>
            <a:endParaRPr lang="en-US"/>
          </a:p>
        </p:txBody>
      </p:sp>
      <p:sp>
        <p:nvSpPr>
          <p:cNvPr id="6" name="Rectangle 20"/>
          <p:cNvSpPr>
            <a:spLocks noGrp="1" noChangeArrowheads="1"/>
          </p:cNvSpPr>
          <p:nvPr>
            <p:ph type="sldNum" sz="quarter" idx="12"/>
          </p:nvPr>
        </p:nvSpPr>
        <p:spPr>
          <a:ln/>
        </p:spPr>
        <p:txBody>
          <a:bodyPr/>
          <a:lstStyle>
            <a:lvl1pPr>
              <a:defRPr/>
            </a:lvl1pPr>
          </a:lstStyle>
          <a:p>
            <a:pPr>
              <a:defRPr/>
            </a:pPr>
            <a:fld id="{7A7D5AEA-04E5-48AD-B2EE-E2F9015F8AA4}" type="slidenum">
              <a:rPr lang="ar-SA"/>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371600" y="476250"/>
            <a:ext cx="7086600" cy="1276350"/>
          </a:xfrm>
        </p:spPr>
        <p:txBody>
          <a:bodyPr/>
          <a:lstStyle/>
          <a:p>
            <a:r>
              <a:rPr lang="en-US" smtClean="0"/>
              <a:t>Click to edit Master title style</a:t>
            </a:r>
            <a:endParaRPr lang="fa-IR"/>
          </a:p>
        </p:txBody>
      </p:sp>
      <p:sp>
        <p:nvSpPr>
          <p:cNvPr id="3" name="Table Placeholder 2"/>
          <p:cNvSpPr>
            <a:spLocks noGrp="1"/>
          </p:cNvSpPr>
          <p:nvPr>
            <p:ph type="tbl" idx="1"/>
          </p:nvPr>
        </p:nvSpPr>
        <p:spPr>
          <a:xfrm>
            <a:off x="685800" y="1981200"/>
            <a:ext cx="7772400" cy="4114800"/>
          </a:xfrm>
        </p:spPr>
        <p:txBody>
          <a:bodyPr/>
          <a:lstStyle/>
          <a:p>
            <a:pPr lvl="0"/>
            <a:endParaRPr lang="fa-IR" noProof="0" smtClean="0"/>
          </a:p>
        </p:txBody>
      </p:sp>
      <p:sp>
        <p:nvSpPr>
          <p:cNvPr id="4" name="Rectangle 18"/>
          <p:cNvSpPr>
            <a:spLocks noGrp="1" noChangeArrowheads="1"/>
          </p:cNvSpPr>
          <p:nvPr>
            <p:ph type="dt" sz="half" idx="10"/>
          </p:nvPr>
        </p:nvSpPr>
        <p:spPr>
          <a:ln/>
        </p:spPr>
        <p:txBody>
          <a:bodyPr/>
          <a:lstStyle>
            <a:lvl1pPr>
              <a:defRPr/>
            </a:lvl1pPr>
          </a:lstStyle>
          <a:p>
            <a:pPr>
              <a:defRPr/>
            </a:pPr>
            <a:endParaRPr lang="en-US"/>
          </a:p>
        </p:txBody>
      </p:sp>
      <p:sp>
        <p:nvSpPr>
          <p:cNvPr id="5" name="Rectangle 19"/>
          <p:cNvSpPr>
            <a:spLocks noGrp="1" noChangeArrowheads="1"/>
          </p:cNvSpPr>
          <p:nvPr>
            <p:ph type="ftr" sz="quarter" idx="11"/>
          </p:nvPr>
        </p:nvSpPr>
        <p:spPr>
          <a:ln/>
        </p:spPr>
        <p:txBody>
          <a:bodyPr/>
          <a:lstStyle>
            <a:lvl1pPr>
              <a:defRPr/>
            </a:lvl1pPr>
          </a:lstStyle>
          <a:p>
            <a:pPr>
              <a:defRPr/>
            </a:pPr>
            <a:endParaRPr lang="en-US"/>
          </a:p>
        </p:txBody>
      </p:sp>
      <p:sp>
        <p:nvSpPr>
          <p:cNvPr id="6" name="Rectangle 20"/>
          <p:cNvSpPr>
            <a:spLocks noGrp="1" noChangeArrowheads="1"/>
          </p:cNvSpPr>
          <p:nvPr>
            <p:ph type="sldNum" sz="quarter" idx="12"/>
          </p:nvPr>
        </p:nvSpPr>
        <p:spPr>
          <a:ln/>
        </p:spPr>
        <p:txBody>
          <a:bodyPr/>
          <a:lstStyle>
            <a:lvl1pPr>
              <a:defRPr/>
            </a:lvl1pPr>
          </a:lstStyle>
          <a:p>
            <a:pPr>
              <a:defRPr/>
            </a:pPr>
            <a:fld id="{7E9F1C7D-9605-49A2-9618-9647E2064B83}" type="slidenum">
              <a:rPr lang="ar-SA"/>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18"/>
          <p:cNvSpPr>
            <a:spLocks noGrp="1" noChangeArrowheads="1"/>
          </p:cNvSpPr>
          <p:nvPr>
            <p:ph type="dt" sz="half" idx="10"/>
          </p:nvPr>
        </p:nvSpPr>
        <p:spPr>
          <a:ln/>
        </p:spPr>
        <p:txBody>
          <a:bodyPr/>
          <a:lstStyle>
            <a:lvl1pPr>
              <a:defRPr/>
            </a:lvl1pPr>
          </a:lstStyle>
          <a:p>
            <a:pPr>
              <a:defRPr/>
            </a:pPr>
            <a:endParaRPr lang="en-US"/>
          </a:p>
        </p:txBody>
      </p:sp>
      <p:sp>
        <p:nvSpPr>
          <p:cNvPr id="5" name="Rectangle 19"/>
          <p:cNvSpPr>
            <a:spLocks noGrp="1" noChangeArrowheads="1"/>
          </p:cNvSpPr>
          <p:nvPr>
            <p:ph type="ftr" sz="quarter" idx="11"/>
          </p:nvPr>
        </p:nvSpPr>
        <p:spPr>
          <a:ln/>
        </p:spPr>
        <p:txBody>
          <a:bodyPr/>
          <a:lstStyle>
            <a:lvl1pPr>
              <a:defRPr/>
            </a:lvl1pPr>
          </a:lstStyle>
          <a:p>
            <a:pPr>
              <a:defRPr/>
            </a:pPr>
            <a:endParaRPr lang="en-US"/>
          </a:p>
        </p:txBody>
      </p:sp>
      <p:sp>
        <p:nvSpPr>
          <p:cNvPr id="6" name="Rectangle 20"/>
          <p:cNvSpPr>
            <a:spLocks noGrp="1" noChangeArrowheads="1"/>
          </p:cNvSpPr>
          <p:nvPr>
            <p:ph type="sldNum" sz="quarter" idx="12"/>
          </p:nvPr>
        </p:nvSpPr>
        <p:spPr>
          <a:ln/>
        </p:spPr>
        <p:txBody>
          <a:bodyPr/>
          <a:lstStyle>
            <a:lvl1pPr>
              <a:defRPr/>
            </a:lvl1pPr>
          </a:lstStyle>
          <a:p>
            <a:pPr>
              <a:defRPr/>
            </a:pPr>
            <a:fld id="{604121A0-9C3C-4111-BE8F-0CAA75126FF1}" type="slidenum">
              <a:rPr lang="ar-SA"/>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8"/>
          <p:cNvSpPr>
            <a:spLocks noGrp="1" noChangeArrowheads="1"/>
          </p:cNvSpPr>
          <p:nvPr>
            <p:ph type="dt" sz="half" idx="10"/>
          </p:nvPr>
        </p:nvSpPr>
        <p:spPr>
          <a:ln/>
        </p:spPr>
        <p:txBody>
          <a:bodyPr/>
          <a:lstStyle>
            <a:lvl1pPr>
              <a:defRPr/>
            </a:lvl1pPr>
          </a:lstStyle>
          <a:p>
            <a:pPr>
              <a:defRPr/>
            </a:pPr>
            <a:endParaRPr lang="en-US"/>
          </a:p>
        </p:txBody>
      </p:sp>
      <p:sp>
        <p:nvSpPr>
          <p:cNvPr id="5" name="Rectangle 19"/>
          <p:cNvSpPr>
            <a:spLocks noGrp="1" noChangeArrowheads="1"/>
          </p:cNvSpPr>
          <p:nvPr>
            <p:ph type="ftr" sz="quarter" idx="11"/>
          </p:nvPr>
        </p:nvSpPr>
        <p:spPr>
          <a:ln/>
        </p:spPr>
        <p:txBody>
          <a:bodyPr/>
          <a:lstStyle>
            <a:lvl1pPr>
              <a:defRPr/>
            </a:lvl1pPr>
          </a:lstStyle>
          <a:p>
            <a:pPr>
              <a:defRPr/>
            </a:pPr>
            <a:endParaRPr lang="en-US"/>
          </a:p>
        </p:txBody>
      </p:sp>
      <p:sp>
        <p:nvSpPr>
          <p:cNvPr id="6" name="Rectangle 20"/>
          <p:cNvSpPr>
            <a:spLocks noGrp="1" noChangeArrowheads="1"/>
          </p:cNvSpPr>
          <p:nvPr>
            <p:ph type="sldNum" sz="quarter" idx="12"/>
          </p:nvPr>
        </p:nvSpPr>
        <p:spPr>
          <a:ln/>
        </p:spPr>
        <p:txBody>
          <a:bodyPr/>
          <a:lstStyle>
            <a:lvl1pPr>
              <a:defRPr/>
            </a:lvl1pPr>
          </a:lstStyle>
          <a:p>
            <a:pPr>
              <a:defRPr/>
            </a:pPr>
            <a:fld id="{AEDFB1F5-C7A2-4167-9533-3177D2952A1D}" type="slidenum">
              <a:rPr lang="ar-SA"/>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18"/>
          <p:cNvSpPr>
            <a:spLocks noGrp="1" noChangeArrowheads="1"/>
          </p:cNvSpPr>
          <p:nvPr>
            <p:ph type="dt" sz="half" idx="10"/>
          </p:nvPr>
        </p:nvSpPr>
        <p:spPr>
          <a:ln/>
        </p:spPr>
        <p:txBody>
          <a:bodyPr/>
          <a:lstStyle>
            <a:lvl1pPr>
              <a:defRPr/>
            </a:lvl1pPr>
          </a:lstStyle>
          <a:p>
            <a:pPr>
              <a:defRPr/>
            </a:pPr>
            <a:endParaRPr lang="en-US"/>
          </a:p>
        </p:txBody>
      </p:sp>
      <p:sp>
        <p:nvSpPr>
          <p:cNvPr id="6" name="Rectangle 19"/>
          <p:cNvSpPr>
            <a:spLocks noGrp="1" noChangeArrowheads="1"/>
          </p:cNvSpPr>
          <p:nvPr>
            <p:ph type="ftr" sz="quarter" idx="11"/>
          </p:nvPr>
        </p:nvSpPr>
        <p:spPr>
          <a:ln/>
        </p:spPr>
        <p:txBody>
          <a:bodyPr/>
          <a:lstStyle>
            <a:lvl1pPr>
              <a:defRPr/>
            </a:lvl1pPr>
          </a:lstStyle>
          <a:p>
            <a:pPr>
              <a:defRPr/>
            </a:pPr>
            <a:endParaRPr lang="en-US"/>
          </a:p>
        </p:txBody>
      </p:sp>
      <p:sp>
        <p:nvSpPr>
          <p:cNvPr id="7" name="Rectangle 20"/>
          <p:cNvSpPr>
            <a:spLocks noGrp="1" noChangeArrowheads="1"/>
          </p:cNvSpPr>
          <p:nvPr>
            <p:ph type="sldNum" sz="quarter" idx="12"/>
          </p:nvPr>
        </p:nvSpPr>
        <p:spPr>
          <a:ln/>
        </p:spPr>
        <p:txBody>
          <a:bodyPr/>
          <a:lstStyle>
            <a:lvl1pPr>
              <a:defRPr/>
            </a:lvl1pPr>
          </a:lstStyle>
          <a:p>
            <a:pPr>
              <a:defRPr/>
            </a:pPr>
            <a:fld id="{08409272-AA1A-4811-99EA-4EFEB3D62BAE}" type="slidenum">
              <a:rPr lang="ar-SA"/>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18"/>
          <p:cNvSpPr>
            <a:spLocks noGrp="1" noChangeArrowheads="1"/>
          </p:cNvSpPr>
          <p:nvPr>
            <p:ph type="dt" sz="half" idx="10"/>
          </p:nvPr>
        </p:nvSpPr>
        <p:spPr>
          <a:ln/>
        </p:spPr>
        <p:txBody>
          <a:bodyPr/>
          <a:lstStyle>
            <a:lvl1pPr>
              <a:defRPr/>
            </a:lvl1pPr>
          </a:lstStyle>
          <a:p>
            <a:pPr>
              <a:defRPr/>
            </a:pPr>
            <a:endParaRPr lang="en-US"/>
          </a:p>
        </p:txBody>
      </p:sp>
      <p:sp>
        <p:nvSpPr>
          <p:cNvPr id="8" name="Rectangle 19"/>
          <p:cNvSpPr>
            <a:spLocks noGrp="1" noChangeArrowheads="1"/>
          </p:cNvSpPr>
          <p:nvPr>
            <p:ph type="ftr" sz="quarter" idx="11"/>
          </p:nvPr>
        </p:nvSpPr>
        <p:spPr>
          <a:ln/>
        </p:spPr>
        <p:txBody>
          <a:bodyPr/>
          <a:lstStyle>
            <a:lvl1pPr>
              <a:defRPr/>
            </a:lvl1pPr>
          </a:lstStyle>
          <a:p>
            <a:pPr>
              <a:defRPr/>
            </a:pPr>
            <a:endParaRPr lang="en-US"/>
          </a:p>
        </p:txBody>
      </p:sp>
      <p:sp>
        <p:nvSpPr>
          <p:cNvPr id="9" name="Rectangle 20"/>
          <p:cNvSpPr>
            <a:spLocks noGrp="1" noChangeArrowheads="1"/>
          </p:cNvSpPr>
          <p:nvPr>
            <p:ph type="sldNum" sz="quarter" idx="12"/>
          </p:nvPr>
        </p:nvSpPr>
        <p:spPr>
          <a:ln/>
        </p:spPr>
        <p:txBody>
          <a:bodyPr/>
          <a:lstStyle>
            <a:lvl1pPr>
              <a:defRPr/>
            </a:lvl1pPr>
          </a:lstStyle>
          <a:p>
            <a:pPr>
              <a:defRPr/>
            </a:pPr>
            <a:fld id="{52C3674D-D87A-4D3A-B551-38E131C6D6EC}" type="slidenum">
              <a:rPr lang="ar-SA"/>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18"/>
          <p:cNvSpPr>
            <a:spLocks noGrp="1" noChangeArrowheads="1"/>
          </p:cNvSpPr>
          <p:nvPr>
            <p:ph type="dt" sz="half" idx="10"/>
          </p:nvPr>
        </p:nvSpPr>
        <p:spPr>
          <a:ln/>
        </p:spPr>
        <p:txBody>
          <a:bodyPr/>
          <a:lstStyle>
            <a:lvl1pPr>
              <a:defRPr/>
            </a:lvl1pPr>
          </a:lstStyle>
          <a:p>
            <a:pPr>
              <a:defRPr/>
            </a:pPr>
            <a:endParaRPr lang="en-US"/>
          </a:p>
        </p:txBody>
      </p:sp>
      <p:sp>
        <p:nvSpPr>
          <p:cNvPr id="4" name="Rectangle 19"/>
          <p:cNvSpPr>
            <a:spLocks noGrp="1" noChangeArrowheads="1"/>
          </p:cNvSpPr>
          <p:nvPr>
            <p:ph type="ftr" sz="quarter" idx="11"/>
          </p:nvPr>
        </p:nvSpPr>
        <p:spPr>
          <a:ln/>
        </p:spPr>
        <p:txBody>
          <a:bodyPr/>
          <a:lstStyle>
            <a:lvl1pPr>
              <a:defRPr/>
            </a:lvl1pPr>
          </a:lstStyle>
          <a:p>
            <a:pPr>
              <a:defRPr/>
            </a:pPr>
            <a:endParaRPr lang="en-US"/>
          </a:p>
        </p:txBody>
      </p:sp>
      <p:sp>
        <p:nvSpPr>
          <p:cNvPr id="5" name="Rectangle 20"/>
          <p:cNvSpPr>
            <a:spLocks noGrp="1" noChangeArrowheads="1"/>
          </p:cNvSpPr>
          <p:nvPr>
            <p:ph type="sldNum" sz="quarter" idx="12"/>
          </p:nvPr>
        </p:nvSpPr>
        <p:spPr>
          <a:ln/>
        </p:spPr>
        <p:txBody>
          <a:bodyPr/>
          <a:lstStyle>
            <a:lvl1pPr>
              <a:defRPr/>
            </a:lvl1pPr>
          </a:lstStyle>
          <a:p>
            <a:pPr>
              <a:defRPr/>
            </a:pPr>
            <a:fld id="{89617779-CABE-4110-A392-4C6BF4FF9C35}" type="slidenum">
              <a:rPr lang="ar-SA"/>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8"/>
          <p:cNvSpPr>
            <a:spLocks noGrp="1" noChangeArrowheads="1"/>
          </p:cNvSpPr>
          <p:nvPr>
            <p:ph type="dt" sz="half" idx="10"/>
          </p:nvPr>
        </p:nvSpPr>
        <p:spPr>
          <a:ln/>
        </p:spPr>
        <p:txBody>
          <a:bodyPr/>
          <a:lstStyle>
            <a:lvl1pPr>
              <a:defRPr/>
            </a:lvl1pPr>
          </a:lstStyle>
          <a:p>
            <a:pPr>
              <a:defRPr/>
            </a:pPr>
            <a:endParaRPr lang="en-US"/>
          </a:p>
        </p:txBody>
      </p:sp>
      <p:sp>
        <p:nvSpPr>
          <p:cNvPr id="3" name="Rectangle 19"/>
          <p:cNvSpPr>
            <a:spLocks noGrp="1" noChangeArrowheads="1"/>
          </p:cNvSpPr>
          <p:nvPr>
            <p:ph type="ftr" sz="quarter" idx="11"/>
          </p:nvPr>
        </p:nvSpPr>
        <p:spPr>
          <a:ln/>
        </p:spPr>
        <p:txBody>
          <a:bodyPr/>
          <a:lstStyle>
            <a:lvl1pPr>
              <a:defRPr/>
            </a:lvl1pPr>
          </a:lstStyle>
          <a:p>
            <a:pPr>
              <a:defRPr/>
            </a:pPr>
            <a:endParaRPr lang="en-US"/>
          </a:p>
        </p:txBody>
      </p:sp>
      <p:sp>
        <p:nvSpPr>
          <p:cNvPr id="4" name="Rectangle 20"/>
          <p:cNvSpPr>
            <a:spLocks noGrp="1" noChangeArrowheads="1"/>
          </p:cNvSpPr>
          <p:nvPr>
            <p:ph type="sldNum" sz="quarter" idx="12"/>
          </p:nvPr>
        </p:nvSpPr>
        <p:spPr>
          <a:ln/>
        </p:spPr>
        <p:txBody>
          <a:bodyPr/>
          <a:lstStyle>
            <a:lvl1pPr>
              <a:defRPr/>
            </a:lvl1pPr>
          </a:lstStyle>
          <a:p>
            <a:pPr>
              <a:defRPr/>
            </a:pPr>
            <a:fld id="{38A01BC0-4EF9-461D-B267-B2C8E59D4D8D}" type="slidenum">
              <a:rPr lang="ar-SA"/>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8"/>
          <p:cNvSpPr>
            <a:spLocks noGrp="1" noChangeArrowheads="1"/>
          </p:cNvSpPr>
          <p:nvPr>
            <p:ph type="dt" sz="half" idx="10"/>
          </p:nvPr>
        </p:nvSpPr>
        <p:spPr>
          <a:ln/>
        </p:spPr>
        <p:txBody>
          <a:bodyPr/>
          <a:lstStyle>
            <a:lvl1pPr>
              <a:defRPr/>
            </a:lvl1pPr>
          </a:lstStyle>
          <a:p>
            <a:pPr>
              <a:defRPr/>
            </a:pPr>
            <a:endParaRPr lang="en-US"/>
          </a:p>
        </p:txBody>
      </p:sp>
      <p:sp>
        <p:nvSpPr>
          <p:cNvPr id="6" name="Rectangle 19"/>
          <p:cNvSpPr>
            <a:spLocks noGrp="1" noChangeArrowheads="1"/>
          </p:cNvSpPr>
          <p:nvPr>
            <p:ph type="ftr" sz="quarter" idx="11"/>
          </p:nvPr>
        </p:nvSpPr>
        <p:spPr>
          <a:ln/>
        </p:spPr>
        <p:txBody>
          <a:bodyPr/>
          <a:lstStyle>
            <a:lvl1pPr>
              <a:defRPr/>
            </a:lvl1pPr>
          </a:lstStyle>
          <a:p>
            <a:pPr>
              <a:defRPr/>
            </a:pPr>
            <a:endParaRPr lang="en-US"/>
          </a:p>
        </p:txBody>
      </p:sp>
      <p:sp>
        <p:nvSpPr>
          <p:cNvPr id="7" name="Rectangle 20"/>
          <p:cNvSpPr>
            <a:spLocks noGrp="1" noChangeArrowheads="1"/>
          </p:cNvSpPr>
          <p:nvPr>
            <p:ph type="sldNum" sz="quarter" idx="12"/>
          </p:nvPr>
        </p:nvSpPr>
        <p:spPr>
          <a:ln/>
        </p:spPr>
        <p:txBody>
          <a:bodyPr/>
          <a:lstStyle>
            <a:lvl1pPr>
              <a:defRPr/>
            </a:lvl1pPr>
          </a:lstStyle>
          <a:p>
            <a:pPr>
              <a:defRPr/>
            </a:pPr>
            <a:fld id="{15CE68E3-0085-44C0-A9C0-B9C08E187A4D}" type="slidenum">
              <a:rPr lang="ar-SA"/>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8"/>
          <p:cNvSpPr>
            <a:spLocks noGrp="1" noChangeArrowheads="1"/>
          </p:cNvSpPr>
          <p:nvPr>
            <p:ph type="dt" sz="half" idx="10"/>
          </p:nvPr>
        </p:nvSpPr>
        <p:spPr>
          <a:ln/>
        </p:spPr>
        <p:txBody>
          <a:bodyPr/>
          <a:lstStyle>
            <a:lvl1pPr>
              <a:defRPr/>
            </a:lvl1pPr>
          </a:lstStyle>
          <a:p>
            <a:pPr>
              <a:defRPr/>
            </a:pPr>
            <a:endParaRPr lang="en-US"/>
          </a:p>
        </p:txBody>
      </p:sp>
      <p:sp>
        <p:nvSpPr>
          <p:cNvPr id="6" name="Rectangle 19"/>
          <p:cNvSpPr>
            <a:spLocks noGrp="1" noChangeArrowheads="1"/>
          </p:cNvSpPr>
          <p:nvPr>
            <p:ph type="ftr" sz="quarter" idx="11"/>
          </p:nvPr>
        </p:nvSpPr>
        <p:spPr>
          <a:ln/>
        </p:spPr>
        <p:txBody>
          <a:bodyPr/>
          <a:lstStyle>
            <a:lvl1pPr>
              <a:defRPr/>
            </a:lvl1pPr>
          </a:lstStyle>
          <a:p>
            <a:pPr>
              <a:defRPr/>
            </a:pPr>
            <a:endParaRPr lang="en-US"/>
          </a:p>
        </p:txBody>
      </p:sp>
      <p:sp>
        <p:nvSpPr>
          <p:cNvPr id="7" name="Rectangle 20"/>
          <p:cNvSpPr>
            <a:spLocks noGrp="1" noChangeArrowheads="1"/>
          </p:cNvSpPr>
          <p:nvPr>
            <p:ph type="sldNum" sz="quarter" idx="12"/>
          </p:nvPr>
        </p:nvSpPr>
        <p:spPr>
          <a:ln/>
        </p:spPr>
        <p:txBody>
          <a:bodyPr/>
          <a:lstStyle>
            <a:lvl1pPr>
              <a:defRPr/>
            </a:lvl1pPr>
          </a:lstStyle>
          <a:p>
            <a:pPr>
              <a:defRPr/>
            </a:pPr>
            <a:fld id="{8C07B5BD-977B-441A-BB3C-840D67534C5F}" type="slidenum">
              <a:rPr lang="ar-SA"/>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203200" y="276225"/>
            <a:ext cx="1260475" cy="1601788"/>
            <a:chOff x="128" y="174"/>
            <a:chExt cx="794" cy="1009"/>
          </a:xfrm>
        </p:grpSpPr>
        <p:grpSp>
          <p:nvGrpSpPr>
            <p:cNvPr id="1032" name="Group 3"/>
            <p:cNvGrpSpPr>
              <a:grpSpLocks/>
            </p:cNvGrpSpPr>
            <p:nvPr/>
          </p:nvGrpSpPr>
          <p:grpSpPr bwMode="auto">
            <a:xfrm>
              <a:off x="128" y="174"/>
              <a:ext cx="737" cy="1009"/>
              <a:chOff x="128" y="174"/>
              <a:chExt cx="737" cy="1009"/>
            </a:xfrm>
          </p:grpSpPr>
          <p:sp>
            <p:nvSpPr>
              <p:cNvPr id="20484" name="Freeform 4"/>
              <p:cNvSpPr>
                <a:spLocks/>
              </p:cNvSpPr>
              <p:nvPr/>
            </p:nvSpPr>
            <p:spPr bwMode="auto">
              <a:xfrm>
                <a:off x="197" y="272"/>
                <a:ext cx="599" cy="815"/>
              </a:xfrm>
              <a:custGeom>
                <a:avLst/>
                <a:gdLst/>
                <a:ahLst/>
                <a:cxnLst>
                  <a:cxn ang="0">
                    <a:pos x="299" y="0"/>
                  </a:cxn>
                  <a:cxn ang="0">
                    <a:pos x="0" y="407"/>
                  </a:cxn>
                  <a:cxn ang="0">
                    <a:pos x="299" y="814"/>
                  </a:cxn>
                  <a:cxn ang="0">
                    <a:pos x="598" y="407"/>
                  </a:cxn>
                  <a:cxn ang="0">
                    <a:pos x="299" y="0"/>
                  </a:cxn>
                </a:cxnLst>
                <a:rect l="0" t="0" r="r" b="b"/>
                <a:pathLst>
                  <a:path w="599" h="815">
                    <a:moveTo>
                      <a:pt x="299" y="0"/>
                    </a:moveTo>
                    <a:lnTo>
                      <a:pt x="0" y="407"/>
                    </a:lnTo>
                    <a:lnTo>
                      <a:pt x="299" y="814"/>
                    </a:lnTo>
                    <a:lnTo>
                      <a:pt x="598" y="407"/>
                    </a:lnTo>
                    <a:lnTo>
                      <a:pt x="299" y="0"/>
                    </a:lnTo>
                  </a:path>
                </a:pathLst>
              </a:custGeom>
              <a:gradFill rotWithShape="0">
                <a:gsLst>
                  <a:gs pos="0">
                    <a:schemeClr val="bg2"/>
                  </a:gs>
                  <a:gs pos="100000">
                    <a:schemeClr val="bg1"/>
                  </a:gs>
                </a:gsLst>
                <a:path path="rect">
                  <a:fillToRect l="50000" t="50000" r="50000" b="50000"/>
                </a:path>
              </a:gradFill>
              <a:ln w="9525">
                <a:noFill/>
                <a:round/>
                <a:headEnd type="none" w="sm" len="sm"/>
                <a:tailEnd type="none" w="sm" len="sm"/>
              </a:ln>
              <a:effectLst/>
            </p:spPr>
            <p:txBody>
              <a:bodyPr/>
              <a:lstStyle/>
              <a:p>
                <a:pPr>
                  <a:defRPr/>
                </a:pPr>
                <a:endParaRPr lang="fa-IR">
                  <a:cs typeface="Arial" pitchFamily="34" charset="0"/>
                </a:endParaRPr>
              </a:p>
            </p:txBody>
          </p:sp>
          <p:grpSp>
            <p:nvGrpSpPr>
              <p:cNvPr id="1039" name="Group 5"/>
              <p:cNvGrpSpPr>
                <a:grpSpLocks/>
              </p:cNvGrpSpPr>
              <p:nvPr/>
            </p:nvGrpSpPr>
            <p:grpSpPr bwMode="auto">
              <a:xfrm>
                <a:off x="128" y="174"/>
                <a:ext cx="737" cy="505"/>
                <a:chOff x="128" y="174"/>
                <a:chExt cx="737" cy="505"/>
              </a:xfrm>
            </p:grpSpPr>
            <p:sp>
              <p:nvSpPr>
                <p:cNvPr id="20486" name="Freeform 6"/>
                <p:cNvSpPr>
                  <a:spLocks/>
                </p:cNvSpPr>
                <p:nvPr/>
              </p:nvSpPr>
              <p:spPr bwMode="auto">
                <a:xfrm>
                  <a:off x="496" y="174"/>
                  <a:ext cx="369" cy="505"/>
                </a:xfrm>
                <a:custGeom>
                  <a:avLst/>
                  <a:gdLst/>
                  <a:ahLst/>
                  <a:cxnLst>
                    <a:cxn ang="0">
                      <a:pos x="0" y="100"/>
                    </a:cxn>
                    <a:cxn ang="0">
                      <a:pos x="0" y="0"/>
                    </a:cxn>
                    <a:cxn ang="0">
                      <a:pos x="368" y="504"/>
                    </a:cxn>
                    <a:cxn ang="0">
                      <a:pos x="295" y="504"/>
                    </a:cxn>
                    <a:cxn ang="0">
                      <a:pos x="0" y="100"/>
                    </a:cxn>
                  </a:cxnLst>
                  <a:rect l="0" t="0" r="r" b="b"/>
                  <a:pathLst>
                    <a:path w="369" h="505">
                      <a:moveTo>
                        <a:pt x="0" y="100"/>
                      </a:moveTo>
                      <a:lnTo>
                        <a:pt x="0" y="0"/>
                      </a:lnTo>
                      <a:lnTo>
                        <a:pt x="368" y="504"/>
                      </a:lnTo>
                      <a:lnTo>
                        <a:pt x="295" y="504"/>
                      </a:lnTo>
                      <a:lnTo>
                        <a:pt x="0" y="100"/>
                      </a:lnTo>
                    </a:path>
                  </a:pathLst>
                </a:custGeom>
                <a:solidFill>
                  <a:schemeClr val="folHlink"/>
                </a:solidFill>
                <a:ln w="9525">
                  <a:noFill/>
                  <a:round/>
                  <a:headEnd type="none" w="sm" len="sm"/>
                  <a:tailEnd type="none" w="sm" len="sm"/>
                </a:ln>
                <a:effectLst/>
              </p:spPr>
              <p:txBody>
                <a:bodyPr/>
                <a:lstStyle/>
                <a:p>
                  <a:pPr>
                    <a:defRPr/>
                  </a:pPr>
                  <a:endParaRPr lang="fa-IR">
                    <a:cs typeface="Arial" pitchFamily="34" charset="0"/>
                  </a:endParaRPr>
                </a:p>
              </p:txBody>
            </p:sp>
            <p:sp>
              <p:nvSpPr>
                <p:cNvPr id="20487" name="Freeform 7"/>
                <p:cNvSpPr>
                  <a:spLocks/>
                </p:cNvSpPr>
                <p:nvPr/>
              </p:nvSpPr>
              <p:spPr bwMode="auto">
                <a:xfrm>
                  <a:off x="128" y="174"/>
                  <a:ext cx="369" cy="505"/>
                </a:xfrm>
                <a:custGeom>
                  <a:avLst/>
                  <a:gdLst/>
                  <a:ahLst/>
                  <a:cxnLst>
                    <a:cxn ang="0">
                      <a:pos x="368" y="0"/>
                    </a:cxn>
                    <a:cxn ang="0">
                      <a:pos x="368" y="100"/>
                    </a:cxn>
                    <a:cxn ang="0">
                      <a:pos x="73" y="504"/>
                    </a:cxn>
                    <a:cxn ang="0">
                      <a:pos x="0" y="504"/>
                    </a:cxn>
                    <a:cxn ang="0">
                      <a:pos x="368" y="0"/>
                    </a:cxn>
                  </a:cxnLst>
                  <a:rect l="0" t="0" r="r" b="b"/>
                  <a:pathLst>
                    <a:path w="369" h="505">
                      <a:moveTo>
                        <a:pt x="368" y="0"/>
                      </a:moveTo>
                      <a:lnTo>
                        <a:pt x="368" y="100"/>
                      </a:lnTo>
                      <a:lnTo>
                        <a:pt x="73" y="504"/>
                      </a:lnTo>
                      <a:lnTo>
                        <a:pt x="0" y="504"/>
                      </a:lnTo>
                      <a:lnTo>
                        <a:pt x="368" y="0"/>
                      </a:lnTo>
                    </a:path>
                  </a:pathLst>
                </a:custGeom>
                <a:solidFill>
                  <a:schemeClr val="folHlink"/>
                </a:solidFill>
                <a:ln w="9525">
                  <a:noFill/>
                  <a:round/>
                  <a:headEnd type="none" w="sm" len="sm"/>
                  <a:tailEnd type="none" w="sm" len="sm"/>
                </a:ln>
                <a:effectLst/>
              </p:spPr>
              <p:txBody>
                <a:bodyPr/>
                <a:lstStyle/>
                <a:p>
                  <a:pPr>
                    <a:defRPr/>
                  </a:pPr>
                  <a:endParaRPr lang="fa-IR">
                    <a:cs typeface="Arial" pitchFamily="34" charset="0"/>
                  </a:endParaRPr>
                </a:p>
              </p:txBody>
            </p:sp>
          </p:grpSp>
          <p:grpSp>
            <p:nvGrpSpPr>
              <p:cNvPr id="1040" name="Group 8"/>
              <p:cNvGrpSpPr>
                <a:grpSpLocks/>
              </p:cNvGrpSpPr>
              <p:nvPr/>
            </p:nvGrpSpPr>
            <p:grpSpPr bwMode="auto">
              <a:xfrm>
                <a:off x="128" y="678"/>
                <a:ext cx="737" cy="505"/>
                <a:chOff x="128" y="678"/>
                <a:chExt cx="737" cy="505"/>
              </a:xfrm>
            </p:grpSpPr>
            <p:sp>
              <p:nvSpPr>
                <p:cNvPr id="20489" name="Freeform 9"/>
                <p:cNvSpPr>
                  <a:spLocks/>
                </p:cNvSpPr>
                <p:nvPr/>
              </p:nvSpPr>
              <p:spPr bwMode="auto">
                <a:xfrm>
                  <a:off x="496" y="678"/>
                  <a:ext cx="369" cy="505"/>
                </a:xfrm>
                <a:custGeom>
                  <a:avLst/>
                  <a:gdLst/>
                  <a:ahLst/>
                  <a:cxnLst>
                    <a:cxn ang="0">
                      <a:pos x="295" y="0"/>
                    </a:cxn>
                    <a:cxn ang="0">
                      <a:pos x="368" y="0"/>
                    </a:cxn>
                    <a:cxn ang="0">
                      <a:pos x="0" y="504"/>
                    </a:cxn>
                    <a:cxn ang="0">
                      <a:pos x="0" y="404"/>
                    </a:cxn>
                    <a:cxn ang="0">
                      <a:pos x="295" y="0"/>
                    </a:cxn>
                  </a:cxnLst>
                  <a:rect l="0" t="0" r="r" b="b"/>
                  <a:pathLst>
                    <a:path w="369" h="505">
                      <a:moveTo>
                        <a:pt x="295" y="0"/>
                      </a:moveTo>
                      <a:lnTo>
                        <a:pt x="368" y="0"/>
                      </a:lnTo>
                      <a:lnTo>
                        <a:pt x="0" y="504"/>
                      </a:lnTo>
                      <a:lnTo>
                        <a:pt x="0" y="404"/>
                      </a:lnTo>
                      <a:lnTo>
                        <a:pt x="295" y="0"/>
                      </a:lnTo>
                    </a:path>
                  </a:pathLst>
                </a:custGeom>
                <a:solidFill>
                  <a:schemeClr val="bg2"/>
                </a:solidFill>
                <a:ln w="9525">
                  <a:noFill/>
                  <a:round/>
                  <a:headEnd type="none" w="sm" len="sm"/>
                  <a:tailEnd type="none" w="sm" len="sm"/>
                </a:ln>
                <a:effectLst/>
              </p:spPr>
              <p:txBody>
                <a:bodyPr/>
                <a:lstStyle/>
                <a:p>
                  <a:pPr>
                    <a:defRPr/>
                  </a:pPr>
                  <a:endParaRPr lang="fa-IR">
                    <a:cs typeface="Arial" pitchFamily="34" charset="0"/>
                  </a:endParaRPr>
                </a:p>
              </p:txBody>
            </p:sp>
            <p:sp>
              <p:nvSpPr>
                <p:cNvPr id="20490" name="Freeform 10"/>
                <p:cNvSpPr>
                  <a:spLocks/>
                </p:cNvSpPr>
                <p:nvPr/>
              </p:nvSpPr>
              <p:spPr bwMode="auto">
                <a:xfrm>
                  <a:off x="128" y="678"/>
                  <a:ext cx="369" cy="505"/>
                </a:xfrm>
                <a:custGeom>
                  <a:avLst/>
                  <a:gdLst/>
                  <a:ahLst/>
                  <a:cxnLst>
                    <a:cxn ang="0">
                      <a:pos x="73" y="0"/>
                    </a:cxn>
                    <a:cxn ang="0">
                      <a:pos x="368" y="404"/>
                    </a:cxn>
                    <a:cxn ang="0">
                      <a:pos x="368" y="504"/>
                    </a:cxn>
                    <a:cxn ang="0">
                      <a:pos x="0" y="0"/>
                    </a:cxn>
                    <a:cxn ang="0">
                      <a:pos x="73" y="0"/>
                    </a:cxn>
                  </a:cxnLst>
                  <a:rect l="0" t="0" r="r" b="b"/>
                  <a:pathLst>
                    <a:path w="369" h="505">
                      <a:moveTo>
                        <a:pt x="73" y="0"/>
                      </a:moveTo>
                      <a:lnTo>
                        <a:pt x="368" y="404"/>
                      </a:lnTo>
                      <a:lnTo>
                        <a:pt x="368" y="504"/>
                      </a:lnTo>
                      <a:lnTo>
                        <a:pt x="0" y="0"/>
                      </a:lnTo>
                      <a:lnTo>
                        <a:pt x="73" y="0"/>
                      </a:lnTo>
                    </a:path>
                  </a:pathLst>
                </a:custGeom>
                <a:solidFill>
                  <a:schemeClr val="bg2"/>
                </a:solidFill>
                <a:ln w="9525">
                  <a:noFill/>
                  <a:round/>
                  <a:headEnd type="none" w="sm" len="sm"/>
                  <a:tailEnd type="none" w="sm" len="sm"/>
                </a:ln>
                <a:effectLst/>
              </p:spPr>
              <p:txBody>
                <a:bodyPr/>
                <a:lstStyle/>
                <a:p>
                  <a:pPr>
                    <a:defRPr/>
                  </a:pPr>
                  <a:endParaRPr lang="fa-IR">
                    <a:cs typeface="Arial" pitchFamily="34" charset="0"/>
                  </a:endParaRPr>
                </a:p>
              </p:txBody>
            </p:sp>
          </p:grpSp>
        </p:grpSp>
        <p:grpSp>
          <p:nvGrpSpPr>
            <p:cNvPr id="1033" name="Group 11"/>
            <p:cNvGrpSpPr>
              <a:grpSpLocks/>
            </p:cNvGrpSpPr>
            <p:nvPr/>
          </p:nvGrpSpPr>
          <p:grpSpPr bwMode="auto">
            <a:xfrm>
              <a:off x="397" y="211"/>
              <a:ext cx="525" cy="480"/>
              <a:chOff x="397" y="211"/>
              <a:chExt cx="525" cy="480"/>
            </a:xfrm>
          </p:grpSpPr>
          <p:sp>
            <p:nvSpPr>
              <p:cNvPr id="20492" name="Freeform 12"/>
              <p:cNvSpPr>
                <a:spLocks/>
              </p:cNvSpPr>
              <p:nvPr/>
            </p:nvSpPr>
            <p:spPr bwMode="auto">
              <a:xfrm>
                <a:off x="397" y="211"/>
                <a:ext cx="525" cy="480"/>
              </a:xfrm>
              <a:custGeom>
                <a:avLst/>
                <a:gdLst/>
                <a:ahLst/>
                <a:cxnLst>
                  <a:cxn ang="0">
                    <a:pos x="225" y="217"/>
                  </a:cxn>
                  <a:cxn ang="0">
                    <a:pos x="133" y="0"/>
                  </a:cxn>
                  <a:cxn ang="0">
                    <a:pos x="263" y="193"/>
                  </a:cxn>
                  <a:cxn ang="0">
                    <a:pos x="393" y="0"/>
                  </a:cxn>
                  <a:cxn ang="0">
                    <a:pos x="299" y="217"/>
                  </a:cxn>
                  <a:cxn ang="0">
                    <a:pos x="524" y="240"/>
                  </a:cxn>
                  <a:cxn ang="0">
                    <a:pos x="298" y="262"/>
                  </a:cxn>
                  <a:cxn ang="0">
                    <a:pos x="393" y="479"/>
                  </a:cxn>
                  <a:cxn ang="0">
                    <a:pos x="263" y="286"/>
                  </a:cxn>
                  <a:cxn ang="0">
                    <a:pos x="133" y="479"/>
                  </a:cxn>
                  <a:cxn ang="0">
                    <a:pos x="224" y="263"/>
                  </a:cxn>
                  <a:cxn ang="0">
                    <a:pos x="0" y="240"/>
                  </a:cxn>
                  <a:cxn ang="0">
                    <a:pos x="225" y="217"/>
                  </a:cxn>
                </a:cxnLst>
                <a:rect l="0" t="0" r="r" b="b"/>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chemeClr val="bg1"/>
                  </a:gs>
                </a:gsLst>
                <a:path path="rect">
                  <a:fillToRect l="50000" t="50000" r="50000" b="50000"/>
                </a:path>
              </a:gradFill>
              <a:ln w="9525">
                <a:noFill/>
                <a:round/>
                <a:headEnd type="none" w="sm" len="sm"/>
                <a:tailEnd type="none" w="sm" len="sm"/>
              </a:ln>
              <a:effectLst/>
            </p:spPr>
            <p:txBody>
              <a:bodyPr/>
              <a:lstStyle/>
              <a:p>
                <a:pPr>
                  <a:defRPr/>
                </a:pPr>
                <a:endParaRPr lang="fa-IR">
                  <a:cs typeface="Arial" pitchFamily="34" charset="0"/>
                </a:endParaRPr>
              </a:p>
            </p:txBody>
          </p:sp>
          <p:sp>
            <p:nvSpPr>
              <p:cNvPr id="20493" name="Freeform 13"/>
              <p:cNvSpPr>
                <a:spLocks/>
              </p:cNvSpPr>
              <p:nvPr/>
            </p:nvSpPr>
            <p:spPr bwMode="auto">
              <a:xfrm>
                <a:off x="469" y="276"/>
                <a:ext cx="382" cy="350"/>
              </a:xfrm>
              <a:custGeom>
                <a:avLst/>
                <a:gdLst/>
                <a:ahLst/>
                <a:cxnLst>
                  <a:cxn ang="0">
                    <a:pos x="153" y="153"/>
                  </a:cxn>
                  <a:cxn ang="0">
                    <a:pos x="95" y="0"/>
                  </a:cxn>
                  <a:cxn ang="0">
                    <a:pos x="191" y="128"/>
                  </a:cxn>
                  <a:cxn ang="0">
                    <a:pos x="284" y="0"/>
                  </a:cxn>
                  <a:cxn ang="0">
                    <a:pos x="227" y="153"/>
                  </a:cxn>
                  <a:cxn ang="0">
                    <a:pos x="381" y="175"/>
                  </a:cxn>
                  <a:cxn ang="0">
                    <a:pos x="226" y="196"/>
                  </a:cxn>
                  <a:cxn ang="0">
                    <a:pos x="284" y="349"/>
                  </a:cxn>
                  <a:cxn ang="0">
                    <a:pos x="191" y="221"/>
                  </a:cxn>
                  <a:cxn ang="0">
                    <a:pos x="95" y="349"/>
                  </a:cxn>
                  <a:cxn ang="0">
                    <a:pos x="152" y="198"/>
                  </a:cxn>
                  <a:cxn ang="0">
                    <a:pos x="0" y="175"/>
                  </a:cxn>
                  <a:cxn ang="0">
                    <a:pos x="153" y="153"/>
                  </a:cxn>
                </a:cxnLst>
                <a:rect l="0" t="0" r="r" b="b"/>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rgbClr val="FFFFFF"/>
                  </a:gs>
                  <a:gs pos="100000">
                    <a:schemeClr val="folHlink"/>
                  </a:gs>
                </a:gsLst>
                <a:path path="rect">
                  <a:fillToRect l="50000" t="50000" r="50000" b="50000"/>
                </a:path>
              </a:gradFill>
              <a:ln w="9525">
                <a:noFill/>
                <a:round/>
                <a:headEnd type="none" w="sm" len="sm"/>
                <a:tailEnd type="none" w="sm" len="sm"/>
              </a:ln>
              <a:effectLst/>
            </p:spPr>
            <p:txBody>
              <a:bodyPr/>
              <a:lstStyle/>
              <a:p>
                <a:pPr>
                  <a:defRPr/>
                </a:pPr>
                <a:endParaRPr lang="fa-IR">
                  <a:cs typeface="Arial" pitchFamily="34" charset="0"/>
                </a:endParaRPr>
              </a:p>
            </p:txBody>
          </p:sp>
          <p:sp>
            <p:nvSpPr>
              <p:cNvPr id="20494" name="Freeform 14"/>
              <p:cNvSpPr>
                <a:spLocks/>
              </p:cNvSpPr>
              <p:nvPr/>
            </p:nvSpPr>
            <p:spPr bwMode="auto">
              <a:xfrm>
                <a:off x="525" y="285"/>
                <a:ext cx="270" cy="332"/>
              </a:xfrm>
              <a:custGeom>
                <a:avLst/>
                <a:gdLst/>
                <a:ahLst/>
                <a:cxnLst>
                  <a:cxn ang="0">
                    <a:pos x="0" y="84"/>
                  </a:cxn>
                  <a:cxn ang="0">
                    <a:pos x="122" y="143"/>
                  </a:cxn>
                  <a:cxn ang="0">
                    <a:pos x="135" y="0"/>
                  </a:cxn>
                  <a:cxn ang="0">
                    <a:pos x="147" y="143"/>
                  </a:cxn>
                  <a:cxn ang="0">
                    <a:pos x="268" y="82"/>
                  </a:cxn>
                  <a:cxn ang="0">
                    <a:pos x="159" y="166"/>
                  </a:cxn>
                  <a:cxn ang="0">
                    <a:pos x="269" y="249"/>
                  </a:cxn>
                  <a:cxn ang="0">
                    <a:pos x="147" y="189"/>
                  </a:cxn>
                  <a:cxn ang="0">
                    <a:pos x="135" y="331"/>
                  </a:cxn>
                  <a:cxn ang="0">
                    <a:pos x="122" y="189"/>
                  </a:cxn>
                  <a:cxn ang="0">
                    <a:pos x="0" y="249"/>
                  </a:cxn>
                  <a:cxn ang="0">
                    <a:pos x="110" y="166"/>
                  </a:cxn>
                  <a:cxn ang="0">
                    <a:pos x="0" y="84"/>
                  </a:cxn>
                </a:cxnLst>
                <a:rect l="0" t="0" r="r" b="b"/>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FFFFFF"/>
                  </a:gs>
                  <a:gs pos="100000">
                    <a:schemeClr val="bg1"/>
                  </a:gs>
                </a:gsLst>
                <a:path path="rect">
                  <a:fillToRect l="50000" t="50000" r="50000" b="50000"/>
                </a:path>
              </a:gradFill>
              <a:ln w="9525">
                <a:noFill/>
                <a:round/>
                <a:headEnd type="none" w="sm" len="sm"/>
                <a:tailEnd type="none" w="sm" len="sm"/>
              </a:ln>
              <a:effectLst/>
            </p:spPr>
            <p:txBody>
              <a:bodyPr/>
              <a:lstStyle/>
              <a:p>
                <a:pPr>
                  <a:defRPr/>
                </a:pPr>
                <a:endParaRPr lang="fa-IR">
                  <a:cs typeface="Arial" pitchFamily="34" charset="0"/>
                </a:endParaRPr>
              </a:p>
            </p:txBody>
          </p:sp>
          <p:sp>
            <p:nvSpPr>
              <p:cNvPr id="20495" name="Freeform 15"/>
              <p:cNvSpPr>
                <a:spLocks/>
              </p:cNvSpPr>
              <p:nvPr/>
            </p:nvSpPr>
            <p:spPr bwMode="auto">
              <a:xfrm>
                <a:off x="626" y="408"/>
                <a:ext cx="68" cy="85"/>
              </a:xfrm>
              <a:custGeom>
                <a:avLst/>
                <a:gdLst/>
                <a:ahLst/>
                <a:cxnLst>
                  <a:cxn ang="0">
                    <a:pos x="0" y="20"/>
                  </a:cxn>
                  <a:cxn ang="0">
                    <a:pos x="27" y="30"/>
                  </a:cxn>
                  <a:cxn ang="0">
                    <a:pos x="33" y="0"/>
                  </a:cxn>
                  <a:cxn ang="0">
                    <a:pos x="39" y="30"/>
                  </a:cxn>
                  <a:cxn ang="0">
                    <a:pos x="67" y="20"/>
                  </a:cxn>
                  <a:cxn ang="0">
                    <a:pos x="45" y="42"/>
                  </a:cxn>
                  <a:cxn ang="0">
                    <a:pos x="67" y="62"/>
                  </a:cxn>
                  <a:cxn ang="0">
                    <a:pos x="39" y="52"/>
                  </a:cxn>
                  <a:cxn ang="0">
                    <a:pos x="33" y="84"/>
                  </a:cxn>
                  <a:cxn ang="0">
                    <a:pos x="27" y="52"/>
                  </a:cxn>
                  <a:cxn ang="0">
                    <a:pos x="0" y="62"/>
                  </a:cxn>
                  <a:cxn ang="0">
                    <a:pos x="21" y="42"/>
                  </a:cxn>
                  <a:cxn ang="0">
                    <a:pos x="0" y="20"/>
                  </a:cxn>
                </a:cxnLst>
                <a:rect l="0" t="0" r="r" b="b"/>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solidFill>
                <a:srgbClr val="F9F9F9"/>
              </a:solidFill>
              <a:ln w="9525">
                <a:noFill/>
                <a:round/>
                <a:headEnd type="none" w="sm" len="sm"/>
                <a:tailEnd type="none" w="sm" len="sm"/>
              </a:ln>
              <a:effectLst/>
            </p:spPr>
            <p:txBody>
              <a:bodyPr/>
              <a:lstStyle/>
              <a:p>
                <a:pPr>
                  <a:defRPr/>
                </a:pPr>
                <a:endParaRPr lang="fa-IR">
                  <a:cs typeface="Arial" pitchFamily="34" charset="0"/>
                </a:endParaRPr>
              </a:p>
            </p:txBody>
          </p:sp>
        </p:grpSp>
      </p:grpSp>
      <p:sp>
        <p:nvSpPr>
          <p:cNvPr id="20496" name="Rectangle 16"/>
          <p:cNvSpPr>
            <a:spLocks noGrp="1" noChangeArrowheads="1"/>
          </p:cNvSpPr>
          <p:nvPr>
            <p:ph type="title"/>
          </p:nvPr>
        </p:nvSpPr>
        <p:spPr bwMode="auto">
          <a:xfrm>
            <a:off x="1371600" y="476250"/>
            <a:ext cx="7086600" cy="127635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8" name="Rectangle 17"/>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498" name="Rectangle 18"/>
          <p:cNvSpPr>
            <a:spLocks noGrp="1" noChangeArrowheads="1"/>
          </p:cNvSpPr>
          <p:nvPr>
            <p:ph type="dt" sz="half" idx="2"/>
          </p:nvPr>
        </p:nvSpPr>
        <p:spPr bwMode="auto">
          <a:xfrm>
            <a:off x="6858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spcBef>
                <a:spcPct val="50000"/>
              </a:spcBef>
              <a:defRPr sz="1400">
                <a:cs typeface="Arial" pitchFamily="34" charset="0"/>
              </a:defRPr>
            </a:lvl1pPr>
          </a:lstStyle>
          <a:p>
            <a:pPr>
              <a:defRPr/>
            </a:pPr>
            <a:endParaRPr lang="en-US"/>
          </a:p>
        </p:txBody>
      </p:sp>
      <p:sp>
        <p:nvSpPr>
          <p:cNvPr id="20499" name="Rectangle 19"/>
          <p:cNvSpPr>
            <a:spLocks noGrp="1" noChangeArrowheads="1"/>
          </p:cNvSpPr>
          <p:nvPr>
            <p:ph type="ftr" sz="quarter" idx="3"/>
          </p:nvPr>
        </p:nvSpPr>
        <p:spPr bwMode="auto">
          <a:xfrm>
            <a:off x="3124200" y="6248400"/>
            <a:ext cx="28956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ctr">
              <a:spcBef>
                <a:spcPct val="50000"/>
              </a:spcBef>
              <a:defRPr sz="1400">
                <a:cs typeface="Arial" pitchFamily="34" charset="0"/>
              </a:defRPr>
            </a:lvl1pPr>
          </a:lstStyle>
          <a:p>
            <a:pPr>
              <a:defRPr/>
            </a:pPr>
            <a:endParaRPr lang="en-US"/>
          </a:p>
        </p:txBody>
      </p:sp>
      <p:sp>
        <p:nvSpPr>
          <p:cNvPr id="20500" name="Rectangle 20"/>
          <p:cNvSpPr>
            <a:spLocks noGrp="1" noChangeArrowheads="1"/>
          </p:cNvSpPr>
          <p:nvPr>
            <p:ph type="sldNum" sz="quarter" idx="4"/>
          </p:nvPr>
        </p:nvSpPr>
        <p:spPr bwMode="auto">
          <a:xfrm>
            <a:off x="65532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spcBef>
                <a:spcPct val="50000"/>
              </a:spcBef>
              <a:defRPr sz="1400">
                <a:cs typeface="Arial" pitchFamily="34" charset="0"/>
              </a:defRPr>
            </a:lvl1pPr>
          </a:lstStyle>
          <a:p>
            <a:pPr>
              <a:defRPr/>
            </a:pPr>
            <a:fld id="{3D29AA5F-DC9D-4B52-8D1B-2C4045E5C85E}" type="slidenum">
              <a:rPr lang="ar-SA"/>
              <a:pPr>
                <a:defRPr/>
              </a:pPr>
              <a:t>‹#›</a:t>
            </a:fld>
            <a:endParaRPr lang="en-US"/>
          </a:p>
        </p:txBody>
      </p:sp>
    </p:spTree>
  </p:cSld>
  <p:clrMap bg1="dk2" tx1="lt1" bg2="dk1" tx2="lt2" accent1="accent1" accent2="accent2" accent3="accent3" accent4="accent4" accent5="accent5" accent6="accent6" hlink="hlink" folHlink="folHlink"/>
  <p:sldLayoutIdLst>
    <p:sldLayoutId id="2147483739" r:id="rId1"/>
    <p:sldLayoutId id="2147483738" r:id="rId2"/>
    <p:sldLayoutId id="2147483737" r:id="rId3"/>
    <p:sldLayoutId id="2147483736" r:id="rId4"/>
    <p:sldLayoutId id="2147483735" r:id="rId5"/>
    <p:sldLayoutId id="2147483734" r:id="rId6"/>
    <p:sldLayoutId id="2147483733" r:id="rId7"/>
    <p:sldLayoutId id="2147483732" r:id="rId8"/>
    <p:sldLayoutId id="2147483731" r:id="rId9"/>
    <p:sldLayoutId id="2147483730" r:id="rId10"/>
    <p:sldLayoutId id="2147483729" r:id="rId11"/>
    <p:sldLayoutId id="2147483728" r:id="rId12"/>
  </p:sldLayoutIdLst>
  <p:txStyles>
    <p:titleStyle>
      <a:lvl1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Book Antiqua" pitchFamily="18" charset="0"/>
        </a:defRPr>
      </a:lvl2pPr>
      <a:lvl3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Book Antiqua" pitchFamily="18" charset="0"/>
        </a:defRPr>
      </a:lvl3pPr>
      <a:lvl4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Book Antiqua" pitchFamily="18" charset="0"/>
        </a:defRPr>
      </a:lvl4pPr>
      <a:lvl5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Book Antiqua" pitchFamily="18" charset="0"/>
        </a:defRPr>
      </a:lvl5pPr>
      <a:lvl6pPr marL="4572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Book Antiqua" pitchFamily="18" charset="0"/>
        </a:defRPr>
      </a:lvl6pPr>
      <a:lvl7pPr marL="9144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Book Antiqua" pitchFamily="18" charset="0"/>
        </a:defRPr>
      </a:lvl7pPr>
      <a:lvl8pPr marL="13716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Book Antiqua" pitchFamily="18" charset="0"/>
        </a:defRPr>
      </a:lvl8pPr>
      <a:lvl9pPr marL="18288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Book Antiqua" pitchFamily="18" charset="0"/>
        </a:defRPr>
      </a:lvl9pPr>
    </p:titleStyle>
    <p:bodyStyle>
      <a:lvl1pPr marL="342900" indent="-342900" algn="l" rtl="0" eaLnBrk="0" fontAlgn="base" hangingPunct="0">
        <a:spcBef>
          <a:spcPct val="20000"/>
        </a:spcBef>
        <a:spcAft>
          <a:spcPct val="0"/>
        </a:spcAft>
        <a:buClr>
          <a:schemeClr val="tx2"/>
        </a:buClr>
        <a:buSzPct val="75000"/>
        <a:buFont typeface="Monotype Sorts" pitchFamily="2" charset="2"/>
        <a:buChar char="u"/>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Font typeface="Monotype Sorts" pitchFamily="2" charset="2"/>
        <a:buChar char="u"/>
        <a:defRPr kumimoji="1" sz="2800">
          <a:solidFill>
            <a:schemeClr val="tx1"/>
          </a:solidFill>
          <a:latin typeface="+mn-lt"/>
        </a:defRPr>
      </a:lvl2pPr>
      <a:lvl3pPr marL="1143000" indent="-228600" algn="l" rtl="0" eaLnBrk="0" fontAlgn="base" hangingPunct="0">
        <a:spcBef>
          <a:spcPct val="20000"/>
        </a:spcBef>
        <a:spcAft>
          <a:spcPct val="0"/>
        </a:spcAft>
        <a:buClr>
          <a:schemeClr val="tx2"/>
        </a:buClr>
        <a:buSzPct val="65000"/>
        <a:buFont typeface="Monotype Sorts" pitchFamily="2" charset="2"/>
        <a:buChar char="u"/>
        <a:defRPr kumimoji="1" sz="2400">
          <a:solidFill>
            <a:schemeClr val="tx1"/>
          </a:solidFill>
          <a:latin typeface="+mn-lt"/>
        </a:defRPr>
      </a:lvl3pPr>
      <a:lvl4pPr marL="1600200" indent="-228600" algn="l" rtl="0" eaLnBrk="0" fontAlgn="base" hangingPunct="0">
        <a:spcBef>
          <a:spcPct val="20000"/>
        </a:spcBef>
        <a:spcAft>
          <a:spcPct val="0"/>
        </a:spcAft>
        <a:buClr>
          <a:schemeClr val="tx1"/>
        </a:buClr>
        <a:buSzPct val="65000"/>
        <a:buFont typeface="Monotype Sorts" pitchFamily="2" charset="2"/>
        <a:buChar char="u"/>
        <a:defRPr kumimoji="1" sz="2000">
          <a:solidFill>
            <a:schemeClr val="tx1"/>
          </a:solidFill>
          <a:latin typeface="+mn-lt"/>
        </a:defRPr>
      </a:lvl4pPr>
      <a:lvl5pPr marL="2057400" indent="-228600" algn="l" rtl="0" eaLnBrk="0" fontAlgn="base" hangingPunct="0">
        <a:spcBef>
          <a:spcPct val="20000"/>
        </a:spcBef>
        <a:spcAft>
          <a:spcPct val="0"/>
        </a:spcAft>
        <a:buClr>
          <a:schemeClr val="tx2"/>
        </a:buClr>
        <a:buSzPct val="65000"/>
        <a:buFont typeface="Monotype Sorts" pitchFamily="2" charset="2"/>
        <a:buChar char="u"/>
        <a:defRPr kumimoji="1" sz="2000">
          <a:solidFill>
            <a:schemeClr val="tx1"/>
          </a:solidFill>
          <a:latin typeface="+mn-lt"/>
        </a:defRPr>
      </a:lvl5pPr>
      <a:lvl6pPr marL="2514600" indent="-228600" algn="l" rtl="0" eaLnBrk="0" fontAlgn="base" hangingPunct="0">
        <a:spcBef>
          <a:spcPct val="20000"/>
        </a:spcBef>
        <a:spcAft>
          <a:spcPct val="0"/>
        </a:spcAft>
        <a:buClr>
          <a:schemeClr val="tx2"/>
        </a:buClr>
        <a:buSzPct val="65000"/>
        <a:buFont typeface="Monotype Sorts" pitchFamily="2" charset="2"/>
        <a:buChar char="u"/>
        <a:defRPr kumimoji="1" sz="2000">
          <a:solidFill>
            <a:schemeClr val="tx1"/>
          </a:solidFill>
          <a:latin typeface="+mn-lt"/>
        </a:defRPr>
      </a:lvl6pPr>
      <a:lvl7pPr marL="2971800" indent="-228600" algn="l" rtl="0" eaLnBrk="0" fontAlgn="base" hangingPunct="0">
        <a:spcBef>
          <a:spcPct val="20000"/>
        </a:spcBef>
        <a:spcAft>
          <a:spcPct val="0"/>
        </a:spcAft>
        <a:buClr>
          <a:schemeClr val="tx2"/>
        </a:buClr>
        <a:buSzPct val="65000"/>
        <a:buFont typeface="Monotype Sorts" pitchFamily="2" charset="2"/>
        <a:buChar char="u"/>
        <a:defRPr kumimoji="1" sz="2000">
          <a:solidFill>
            <a:schemeClr val="tx1"/>
          </a:solidFill>
          <a:latin typeface="+mn-lt"/>
        </a:defRPr>
      </a:lvl7pPr>
      <a:lvl8pPr marL="3429000" indent="-228600" algn="l" rtl="0" eaLnBrk="0" fontAlgn="base" hangingPunct="0">
        <a:spcBef>
          <a:spcPct val="20000"/>
        </a:spcBef>
        <a:spcAft>
          <a:spcPct val="0"/>
        </a:spcAft>
        <a:buClr>
          <a:schemeClr val="tx2"/>
        </a:buClr>
        <a:buSzPct val="65000"/>
        <a:buFont typeface="Monotype Sorts" pitchFamily="2" charset="2"/>
        <a:buChar char="u"/>
        <a:defRPr kumimoji="1" sz="2000">
          <a:solidFill>
            <a:schemeClr val="tx1"/>
          </a:solidFill>
          <a:latin typeface="+mn-lt"/>
        </a:defRPr>
      </a:lvl8pPr>
      <a:lvl9pPr marL="3886200" indent="-228600" algn="l" rtl="0" eaLnBrk="0" fontAlgn="base" hangingPunct="0">
        <a:spcBef>
          <a:spcPct val="20000"/>
        </a:spcBef>
        <a:spcAft>
          <a:spcPct val="0"/>
        </a:spcAft>
        <a:buClr>
          <a:schemeClr val="tx2"/>
        </a:buClr>
        <a:buSzPct val="65000"/>
        <a:buFont typeface="Monotype Sorts" pitchFamily="2" charset="2"/>
        <a:buChar char="u"/>
        <a:defRPr kumimoji="1" sz="2000">
          <a:solidFill>
            <a:schemeClr val="tx1"/>
          </a:solidFill>
          <a:latin typeface="+mn-lt"/>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sciencedirect.com/topics/medicine-and-dentistry/lumbar-spine" TargetMode="External"/><Relationship Id="rId2" Type="http://schemas.openxmlformats.org/officeDocument/2006/relationships/hyperlink" Target="https://www.sciencedirect.com/topics/medicine-and-dentistry/cancellous-bone" TargetMode="External"/><Relationship Id="rId1" Type="http://schemas.openxmlformats.org/officeDocument/2006/relationships/slideLayout" Target="../slideLayouts/slideLayout2.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491019_ph"/>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32803" name="Text Box 3"/>
          <p:cNvSpPr txBox="1">
            <a:spLocks noChangeArrowheads="1"/>
          </p:cNvSpPr>
          <p:nvPr/>
        </p:nvSpPr>
        <p:spPr bwMode="auto">
          <a:xfrm>
            <a:off x="1560513" y="238125"/>
            <a:ext cx="6553200" cy="823913"/>
          </a:xfrm>
          <a:prstGeom prst="rect">
            <a:avLst/>
          </a:prstGeom>
          <a:noFill/>
          <a:ln w="9525">
            <a:noFill/>
            <a:miter lim="800000"/>
            <a:headEnd/>
            <a:tailEnd/>
          </a:ln>
        </p:spPr>
        <p:txBody>
          <a:bodyPr>
            <a:spAutoFit/>
          </a:bodyPr>
          <a:lstStyle/>
          <a:p>
            <a:pPr algn="ctr" eaLnBrk="1" hangingPunct="1">
              <a:spcBef>
                <a:spcPct val="50000"/>
              </a:spcBef>
            </a:pPr>
            <a:r>
              <a:rPr lang="en-US" sz="4800" b="1" i="1">
                <a:solidFill>
                  <a:srgbClr val="000066"/>
                </a:solidFill>
                <a:cs typeface="Times New Roman" pitchFamily="18" charset="0"/>
              </a:rPr>
              <a:t>In the name of God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33280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80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1680" y="764704"/>
            <a:ext cx="5823281" cy="5760640"/>
          </a:xfrm>
        </p:spPr>
      </p:pic>
    </p:spTree>
    <p:extLst>
      <p:ext uri="{BB962C8B-B14F-4D97-AF65-F5344CB8AC3E}">
        <p14:creationId xmlns:p14="http://schemas.microsoft.com/office/powerpoint/2010/main" val="24687713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the TBS numbers interpret?</a:t>
            </a:r>
            <a:endParaRPr lang="en-US" dirty="0"/>
          </a:p>
        </p:txBody>
      </p:sp>
      <p:pic>
        <p:nvPicPr>
          <p:cNvPr id="4" name="Content Placeholder 3"/>
          <p:cNvPicPr>
            <a:picLocks noGrp="1" noChangeAspect="1"/>
          </p:cNvPicPr>
          <p:nvPr>
            <p:ph idx="1"/>
          </p:nvPr>
        </p:nvPicPr>
        <p:blipFill>
          <a:blip r:embed="rId2"/>
          <a:stretch>
            <a:fillRect/>
          </a:stretch>
        </p:blipFill>
        <p:spPr>
          <a:xfrm>
            <a:off x="1173799" y="1981200"/>
            <a:ext cx="6796401" cy="4114800"/>
          </a:xfrm>
          <a:prstGeom prst="rect">
            <a:avLst/>
          </a:prstGeom>
        </p:spPr>
      </p:pic>
    </p:spTree>
    <p:extLst>
      <p:ext uri="{BB962C8B-B14F-4D97-AF65-F5344CB8AC3E}">
        <p14:creationId xmlns:p14="http://schemas.microsoft.com/office/powerpoint/2010/main" val="39451129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1600" y="1765582"/>
            <a:ext cx="7000503" cy="4114800"/>
          </a:xfrm>
        </p:spPr>
      </p:pic>
    </p:spTree>
    <p:extLst>
      <p:ext uri="{BB962C8B-B14F-4D97-AF65-F5344CB8AC3E}">
        <p14:creationId xmlns:p14="http://schemas.microsoft.com/office/powerpoint/2010/main" val="20943076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6762" y="2400300"/>
            <a:ext cx="7610475" cy="3276600"/>
          </a:xfrm>
        </p:spPr>
      </p:pic>
    </p:spTree>
    <p:extLst>
      <p:ext uri="{BB962C8B-B14F-4D97-AF65-F5344CB8AC3E}">
        <p14:creationId xmlns:p14="http://schemas.microsoft.com/office/powerpoint/2010/main" val="18672238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i="0" dirty="0" smtClean="0"/>
              <a:t>Clinical Applications Of Trabecular Bone Score</a:t>
            </a:r>
            <a:endParaRPr lang="fa-IR" sz="2400" dirty="0"/>
          </a:p>
        </p:txBody>
      </p:sp>
      <p:sp>
        <p:nvSpPr>
          <p:cNvPr id="3" name="Content Placeholder 2"/>
          <p:cNvSpPr>
            <a:spLocks noGrp="1"/>
          </p:cNvSpPr>
          <p:nvPr>
            <p:ph idx="1"/>
          </p:nvPr>
        </p:nvSpPr>
        <p:spPr/>
        <p:txBody>
          <a:bodyPr/>
          <a:lstStyle/>
          <a:p>
            <a:r>
              <a:rPr lang="en-US" sz="2800" dirty="0"/>
              <a:t>Combining TBS with FRAX </a:t>
            </a:r>
            <a:r>
              <a:rPr lang="en-US" sz="2800" dirty="0" smtClean="0"/>
              <a:t>is advantageous </a:t>
            </a:r>
            <a:r>
              <a:rPr lang="en-US" sz="2800" dirty="0"/>
              <a:t>as fracture risk prediction with </a:t>
            </a:r>
            <a:r>
              <a:rPr lang="en-US" sz="2800" dirty="0" smtClean="0"/>
              <a:t>TBS alone </a:t>
            </a:r>
            <a:r>
              <a:rPr lang="en-US" sz="2800" dirty="0"/>
              <a:t>has been shown to be inferior to </a:t>
            </a:r>
            <a:r>
              <a:rPr lang="en-US" sz="2800" dirty="0" smtClean="0"/>
              <a:t>FRAX</a:t>
            </a:r>
          </a:p>
          <a:p>
            <a:r>
              <a:rPr lang="en-US" sz="2800" dirty="0"/>
              <a:t>An online calculator is </a:t>
            </a:r>
            <a:r>
              <a:rPr lang="en-US" sz="2800" dirty="0" smtClean="0"/>
              <a:t>available on </a:t>
            </a:r>
            <a:r>
              <a:rPr lang="en-US" sz="2800" dirty="0"/>
              <a:t>the FRAX website (</a:t>
            </a:r>
            <a:r>
              <a:rPr lang="en-US" sz="2800" dirty="0" smtClean="0"/>
              <a:t>www.shef.ac.uk/FRAX/tool.jsp</a:t>
            </a:r>
            <a:r>
              <a:rPr lang="en-US" sz="2800" dirty="0"/>
              <a:t>) to calculate TBS-adjusted FRAX scores.</a:t>
            </a:r>
            <a:endParaRPr lang="fa-IR" sz="2800" dirty="0"/>
          </a:p>
        </p:txBody>
      </p:sp>
    </p:spTree>
    <p:extLst>
      <p:ext uri="{BB962C8B-B14F-4D97-AF65-F5344CB8AC3E}">
        <p14:creationId xmlns:p14="http://schemas.microsoft.com/office/powerpoint/2010/main" val="13761774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400" dirty="0"/>
              <a:t>58 year old woman, current tobacco use Generally healthy, no other fracture risk </a:t>
            </a:r>
            <a:r>
              <a:rPr lang="en-US" sz="2400" dirty="0" smtClean="0"/>
              <a:t>factors</a:t>
            </a:r>
          </a:p>
          <a:p>
            <a:r>
              <a:rPr lang="en-US" sz="2400" dirty="0" smtClean="0"/>
              <a:t> </a:t>
            </a:r>
            <a:r>
              <a:rPr lang="en-US" sz="2400" dirty="0"/>
              <a:t>Femoral neck T-score -1.8 </a:t>
            </a:r>
            <a:endParaRPr lang="en-US" sz="2400" dirty="0" smtClean="0"/>
          </a:p>
          <a:p>
            <a:r>
              <a:rPr lang="en-US" sz="2400" dirty="0" smtClean="0"/>
              <a:t>TBS 1.160</a:t>
            </a:r>
          </a:p>
          <a:p>
            <a:r>
              <a:rPr lang="en-US" sz="2400" dirty="0" smtClean="0"/>
              <a:t>Dose the patient need treatment?</a:t>
            </a:r>
          </a:p>
          <a:p>
            <a:endParaRPr lang="en-US" sz="2400" dirty="0" smtClean="0"/>
          </a:p>
          <a:p>
            <a:endParaRPr lang="en-US" sz="2400" dirty="0" smtClean="0"/>
          </a:p>
          <a:p>
            <a:endParaRPr lang="en-US" dirty="0"/>
          </a:p>
        </p:txBody>
      </p:sp>
      <p:pic>
        <p:nvPicPr>
          <p:cNvPr id="4" name="Picture 3"/>
          <p:cNvPicPr>
            <a:picLocks noChangeAspect="1"/>
          </p:cNvPicPr>
          <p:nvPr/>
        </p:nvPicPr>
        <p:blipFill>
          <a:blip r:embed="rId2"/>
          <a:stretch>
            <a:fillRect/>
          </a:stretch>
        </p:blipFill>
        <p:spPr>
          <a:xfrm>
            <a:off x="468152" y="4581128"/>
            <a:ext cx="7956376" cy="2036440"/>
          </a:xfrm>
          <a:prstGeom prst="rect">
            <a:avLst/>
          </a:prstGeom>
        </p:spPr>
      </p:pic>
    </p:spTree>
    <p:extLst>
      <p:ext uri="{BB962C8B-B14F-4D97-AF65-F5344CB8AC3E}">
        <p14:creationId xmlns:p14="http://schemas.microsoft.com/office/powerpoint/2010/main" val="30959288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Degenerative Changes</a:t>
            </a:r>
            <a:r>
              <a:rPr lang="fa-IR" dirty="0"/>
              <a:t/>
            </a:r>
            <a:br>
              <a:rPr lang="fa-IR" dirty="0"/>
            </a:br>
            <a:endParaRPr lang="fa-IR" dirty="0"/>
          </a:p>
        </p:txBody>
      </p:sp>
      <p:sp>
        <p:nvSpPr>
          <p:cNvPr id="3" name="Content Placeholder 2"/>
          <p:cNvSpPr>
            <a:spLocks noGrp="1"/>
          </p:cNvSpPr>
          <p:nvPr>
            <p:ph idx="1"/>
          </p:nvPr>
        </p:nvSpPr>
        <p:spPr/>
        <p:txBody>
          <a:bodyPr/>
          <a:lstStyle/>
          <a:p>
            <a:r>
              <a:rPr lang="en-US" dirty="0" smtClean="0"/>
              <a:t>Several studies have suggested that lumbar spine TBS values are relatively unaffected by the presence of degenerative changes</a:t>
            </a:r>
            <a:endParaRPr lang="fa-IR" dirty="0"/>
          </a:p>
        </p:txBody>
      </p:sp>
    </p:spTree>
    <p:extLst>
      <p:ext uri="{BB962C8B-B14F-4D97-AF65-F5344CB8AC3E}">
        <p14:creationId xmlns:p14="http://schemas.microsoft.com/office/powerpoint/2010/main" val="37537370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i="0" dirty="0"/>
              <a:t>The role of trabecular bone score in</a:t>
            </a:r>
            <a:br>
              <a:rPr lang="en-US" sz="2400" i="0" dirty="0"/>
            </a:br>
            <a:r>
              <a:rPr lang="en-US" sz="2400" i="0" dirty="0"/>
              <a:t>monitoring treatment response</a:t>
            </a:r>
            <a:endParaRPr lang="fa-IR" sz="2400" dirty="0"/>
          </a:p>
        </p:txBody>
      </p:sp>
      <p:sp>
        <p:nvSpPr>
          <p:cNvPr id="3" name="Content Placeholder 2"/>
          <p:cNvSpPr>
            <a:spLocks noGrp="1"/>
          </p:cNvSpPr>
          <p:nvPr>
            <p:ph idx="1"/>
          </p:nvPr>
        </p:nvSpPr>
        <p:spPr/>
        <p:txBody>
          <a:bodyPr/>
          <a:lstStyle/>
          <a:p>
            <a:r>
              <a:rPr lang="en-US" dirty="0"/>
              <a:t>TBS increases in patients </a:t>
            </a:r>
            <a:r>
              <a:rPr lang="en-US" dirty="0" smtClean="0"/>
              <a:t>receiving </a:t>
            </a:r>
            <a:r>
              <a:rPr lang="en-US" dirty="0" err="1" smtClean="0"/>
              <a:t>antiresorptive</a:t>
            </a:r>
            <a:r>
              <a:rPr lang="en-US" dirty="0" smtClean="0"/>
              <a:t> </a:t>
            </a:r>
            <a:r>
              <a:rPr lang="en-US" dirty="0"/>
              <a:t>treatment but much more </a:t>
            </a:r>
            <a:r>
              <a:rPr lang="en-US" dirty="0" smtClean="0"/>
              <a:t>modestly than </a:t>
            </a:r>
            <a:r>
              <a:rPr lang="en-US" dirty="0"/>
              <a:t>lumbar spine </a:t>
            </a:r>
            <a:r>
              <a:rPr lang="en-US" dirty="0" smtClean="0"/>
              <a:t>BMD</a:t>
            </a:r>
          </a:p>
          <a:p>
            <a:r>
              <a:rPr lang="en-US" dirty="0"/>
              <a:t>TBS </a:t>
            </a:r>
            <a:r>
              <a:rPr lang="en-US" dirty="0" smtClean="0"/>
              <a:t>changes are </a:t>
            </a:r>
            <a:r>
              <a:rPr lang="en-US" dirty="0"/>
              <a:t>only weakly correlated with changes in BMD </a:t>
            </a:r>
            <a:r>
              <a:rPr lang="en-US" dirty="0" smtClean="0"/>
              <a:t>and do </a:t>
            </a:r>
            <a:r>
              <a:rPr lang="en-US" dirty="0"/>
              <a:t>not appear to be predictive of incident fractures</a:t>
            </a:r>
            <a:endParaRPr lang="fa-IR" dirty="0"/>
          </a:p>
        </p:txBody>
      </p:sp>
    </p:spTree>
    <p:extLst>
      <p:ext uri="{BB962C8B-B14F-4D97-AF65-F5344CB8AC3E}">
        <p14:creationId xmlns:p14="http://schemas.microsoft.com/office/powerpoint/2010/main" val="6656157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2276872"/>
            <a:ext cx="8640960" cy="2870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63799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0" dirty="0" smtClean="0"/>
              <a:t>Glucocorticoid</a:t>
            </a:r>
            <a:br>
              <a:rPr lang="en-US" i="0" dirty="0" smtClean="0"/>
            </a:br>
            <a:r>
              <a:rPr lang="en-US" i="0" dirty="0" smtClean="0"/>
              <a:t>Exposure</a:t>
            </a:r>
            <a:endParaRPr lang="fa-IR" dirty="0"/>
          </a:p>
        </p:txBody>
      </p:sp>
      <p:sp>
        <p:nvSpPr>
          <p:cNvPr id="3" name="Content Placeholder 2"/>
          <p:cNvSpPr>
            <a:spLocks noGrp="1"/>
          </p:cNvSpPr>
          <p:nvPr>
            <p:ph idx="1"/>
          </p:nvPr>
        </p:nvSpPr>
        <p:spPr/>
        <p:txBody>
          <a:bodyPr/>
          <a:lstStyle/>
          <a:p>
            <a:r>
              <a:rPr lang="en-US" dirty="0"/>
              <a:t>TBS (but not </a:t>
            </a:r>
            <a:r>
              <a:rPr lang="en-US" dirty="0" smtClean="0"/>
              <a:t>lumbar spine </a:t>
            </a:r>
            <a:r>
              <a:rPr lang="en-US" dirty="0"/>
              <a:t>BMD) was able to discriminate </a:t>
            </a:r>
            <a:r>
              <a:rPr lang="en-US" dirty="0" smtClean="0"/>
              <a:t>patients with </a:t>
            </a:r>
            <a:r>
              <a:rPr lang="en-US" dirty="0"/>
              <a:t>prevalent fractures from those without fractures.</a:t>
            </a:r>
            <a:endParaRPr lang="fa-IR" dirty="0"/>
          </a:p>
        </p:txBody>
      </p:sp>
    </p:spTree>
    <p:extLst>
      <p:ext uri="{BB962C8B-B14F-4D97-AF65-F5344CB8AC3E}">
        <p14:creationId xmlns:p14="http://schemas.microsoft.com/office/powerpoint/2010/main" val="15173451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4" name="Rectangle 4"/>
          <p:cNvSpPr>
            <a:spLocks noGrp="1" noChangeArrowheads="1"/>
          </p:cNvSpPr>
          <p:nvPr>
            <p:ph type="ctrTitle" idx="4294967295"/>
          </p:nvPr>
        </p:nvSpPr>
        <p:spPr>
          <a:xfrm>
            <a:off x="1258888" y="2130425"/>
            <a:ext cx="7199312" cy="1470025"/>
          </a:xfrm>
          <a:noFill/>
        </p:spPr>
        <p:txBody>
          <a:bodyPr/>
          <a:lstStyle/>
          <a:p>
            <a:pPr algn="ctr"/>
            <a:r>
              <a:rPr lang="fa-IR" sz="3600" i="0" dirty="0"/>
              <a:t/>
            </a:r>
            <a:br>
              <a:rPr lang="fa-IR" sz="3600" i="0" dirty="0"/>
            </a:br>
            <a:r>
              <a:rPr lang="en-US" sz="3600" dirty="0">
                <a:effectLst/>
              </a:rPr>
              <a:t>Bone Quality: What is it and can we measure it?</a:t>
            </a:r>
            <a:endParaRPr lang="en-US" sz="3600" b="1" i="0" dirty="0" smtClean="0">
              <a:solidFill>
                <a:schemeClr val="hlink"/>
              </a:solidFill>
              <a:effectLst/>
            </a:endParaRPr>
          </a:p>
        </p:txBody>
      </p:sp>
      <p:sp>
        <p:nvSpPr>
          <p:cNvPr id="128005" name="Rectangle 5"/>
          <p:cNvSpPr>
            <a:spLocks noGrp="1" noChangeArrowheads="1"/>
          </p:cNvSpPr>
          <p:nvPr>
            <p:ph type="subTitle" idx="4294967295"/>
          </p:nvPr>
        </p:nvSpPr>
        <p:spPr>
          <a:xfrm>
            <a:off x="1371600" y="3886200"/>
            <a:ext cx="6400800" cy="1752600"/>
          </a:xfrm>
        </p:spPr>
        <p:txBody>
          <a:bodyPr/>
          <a:lstStyle/>
          <a:p>
            <a:pPr marL="0" indent="0" algn="ctr">
              <a:lnSpc>
                <a:spcPct val="90000"/>
              </a:lnSpc>
              <a:buFont typeface="Monotype Sorts" pitchFamily="2" charset="2"/>
              <a:buNone/>
            </a:pPr>
            <a:r>
              <a:rPr lang="en-US" sz="2400" b="1" dirty="0" smtClean="0">
                <a:solidFill>
                  <a:srgbClr val="FFFF99"/>
                </a:solidFill>
              </a:rPr>
              <a:t>Mohammad Hossein </a:t>
            </a:r>
            <a:r>
              <a:rPr lang="en-US" sz="2400" b="1" dirty="0" err="1" smtClean="0">
                <a:solidFill>
                  <a:srgbClr val="FFFF99"/>
                </a:solidFill>
              </a:rPr>
              <a:t>Dabbaghmanesh</a:t>
            </a:r>
            <a:endParaRPr lang="en-US" sz="2400" b="1" dirty="0" smtClean="0"/>
          </a:p>
          <a:p>
            <a:pPr marL="0" indent="0" algn="ctr">
              <a:lnSpc>
                <a:spcPct val="90000"/>
              </a:lnSpc>
              <a:buFont typeface="Monotype Sorts" pitchFamily="2" charset="2"/>
              <a:buNone/>
            </a:pPr>
            <a:r>
              <a:rPr lang="en-US" sz="2400" b="1" dirty="0" smtClean="0">
                <a:solidFill>
                  <a:srgbClr val="99FF99"/>
                </a:solidFill>
              </a:rPr>
              <a:t>Professor of internal medicine</a:t>
            </a:r>
            <a:r>
              <a:rPr lang="en-US" sz="2400" b="1" dirty="0" smtClean="0"/>
              <a:t> </a:t>
            </a:r>
          </a:p>
          <a:p>
            <a:pPr marL="0" indent="0" algn="ctr">
              <a:lnSpc>
                <a:spcPct val="90000"/>
              </a:lnSpc>
              <a:buFont typeface="Monotype Sorts" pitchFamily="2" charset="2"/>
              <a:buNone/>
            </a:pPr>
            <a:r>
              <a:rPr lang="en-US" sz="2400" b="1" dirty="0" smtClean="0">
                <a:solidFill>
                  <a:srgbClr val="CCFFCC"/>
                </a:solidFill>
              </a:rPr>
              <a:t>Shiraz Endocrine and Metabolism Research Center</a:t>
            </a:r>
          </a:p>
        </p:txBody>
      </p:sp>
    </p:spTree>
    <p:extLst>
      <p:ext uri="{BB962C8B-B14F-4D97-AF65-F5344CB8AC3E}">
        <p14:creationId xmlns:p14="http://schemas.microsoft.com/office/powerpoint/2010/main" val="38169447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DM2</a:t>
            </a:r>
            <a:endParaRPr lang="fa-IR" dirty="0"/>
          </a:p>
        </p:txBody>
      </p:sp>
      <p:sp>
        <p:nvSpPr>
          <p:cNvPr id="3" name="Content Placeholder 2"/>
          <p:cNvSpPr>
            <a:spLocks noGrp="1"/>
          </p:cNvSpPr>
          <p:nvPr>
            <p:ph idx="1"/>
          </p:nvPr>
        </p:nvSpPr>
        <p:spPr/>
        <p:txBody>
          <a:bodyPr/>
          <a:lstStyle/>
          <a:p>
            <a:r>
              <a:rPr lang="en-US" dirty="0" smtClean="0"/>
              <a:t>Compared with </a:t>
            </a:r>
            <a:r>
              <a:rPr lang="en-US" dirty="0"/>
              <a:t>controls, lumbar spine and hip BMD in </a:t>
            </a:r>
            <a:r>
              <a:rPr lang="en-US" dirty="0" smtClean="0"/>
              <a:t>women withDM2 </a:t>
            </a:r>
            <a:r>
              <a:rPr lang="en-US" dirty="0"/>
              <a:t>was significantly increased, while TBS </a:t>
            </a:r>
            <a:r>
              <a:rPr lang="en-US" dirty="0" smtClean="0"/>
              <a:t>was significantly </a:t>
            </a:r>
            <a:r>
              <a:rPr lang="en-US" dirty="0"/>
              <a:t>decreased.</a:t>
            </a:r>
            <a:endParaRPr lang="fa-IR" dirty="0"/>
          </a:p>
        </p:txBody>
      </p:sp>
    </p:spTree>
    <p:extLst>
      <p:ext uri="{BB962C8B-B14F-4D97-AF65-F5344CB8AC3E}">
        <p14:creationId xmlns:p14="http://schemas.microsoft.com/office/powerpoint/2010/main" val="15055461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0" dirty="0" smtClean="0"/>
              <a:t>Chronic Kidney Disease And Renal Transplantation</a:t>
            </a:r>
            <a:endParaRPr lang="fa-IR" dirty="0"/>
          </a:p>
        </p:txBody>
      </p:sp>
      <p:sp>
        <p:nvSpPr>
          <p:cNvPr id="3" name="Content Placeholder 2"/>
          <p:cNvSpPr>
            <a:spLocks noGrp="1"/>
          </p:cNvSpPr>
          <p:nvPr>
            <p:ph idx="1"/>
          </p:nvPr>
        </p:nvSpPr>
        <p:spPr/>
        <p:txBody>
          <a:bodyPr/>
          <a:lstStyle/>
          <a:p>
            <a:r>
              <a:rPr lang="en-US" dirty="0"/>
              <a:t>lumbar spine </a:t>
            </a:r>
            <a:r>
              <a:rPr lang="en-US" dirty="0" smtClean="0"/>
              <a:t>TBS adjusted </a:t>
            </a:r>
            <a:r>
              <a:rPr lang="en-US" dirty="0"/>
              <a:t>for FRAX score and BMD was shown </a:t>
            </a:r>
            <a:r>
              <a:rPr lang="en-US" dirty="0" smtClean="0"/>
              <a:t>to be </a:t>
            </a:r>
            <a:r>
              <a:rPr lang="en-US" dirty="0"/>
              <a:t>independently associated with a higher </a:t>
            </a:r>
            <a:r>
              <a:rPr lang="en-US" dirty="0" smtClean="0"/>
              <a:t>incident fracture </a:t>
            </a:r>
            <a:r>
              <a:rPr lang="en-US" dirty="0"/>
              <a:t>risk.</a:t>
            </a:r>
            <a:endParaRPr lang="fa-IR" dirty="0"/>
          </a:p>
        </p:txBody>
      </p:sp>
    </p:spTree>
    <p:extLst>
      <p:ext uri="{BB962C8B-B14F-4D97-AF65-F5344CB8AC3E}">
        <p14:creationId xmlns:p14="http://schemas.microsoft.com/office/powerpoint/2010/main" val="29939990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Hip structure analysis (HSA)</a:t>
            </a:r>
          </a:p>
        </p:txBody>
      </p:sp>
      <p:sp>
        <p:nvSpPr>
          <p:cNvPr id="3" name="Content Placeholder 2"/>
          <p:cNvSpPr>
            <a:spLocks noGrp="1"/>
          </p:cNvSpPr>
          <p:nvPr>
            <p:ph idx="1"/>
          </p:nvPr>
        </p:nvSpPr>
        <p:spPr/>
        <p:txBody>
          <a:bodyPr/>
          <a:lstStyle/>
          <a:p>
            <a:r>
              <a:rPr lang="en-US" dirty="0"/>
              <a:t>Hip structure analysis (HSA) can be used to measure proximal femur geometry using conventional DXA scans of the hip</a:t>
            </a:r>
            <a:r>
              <a:rPr lang="en-US" dirty="0" smtClean="0"/>
              <a:t>.</a:t>
            </a:r>
          </a:p>
        </p:txBody>
      </p:sp>
    </p:spTree>
    <p:extLst>
      <p:ext uri="{BB962C8B-B14F-4D97-AF65-F5344CB8AC3E}">
        <p14:creationId xmlns:p14="http://schemas.microsoft.com/office/powerpoint/2010/main" val="9984711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CCCC"/>
                </a:solidFill>
              </a:rPr>
              <a:t>Hip structure analysis (HSA)</a:t>
            </a:r>
            <a:endParaRPr lang="en-US" dirty="0"/>
          </a:p>
        </p:txBody>
      </p:sp>
      <p:sp>
        <p:nvSpPr>
          <p:cNvPr id="3" name="Content Placeholder 2"/>
          <p:cNvSpPr>
            <a:spLocks noGrp="1"/>
          </p:cNvSpPr>
          <p:nvPr>
            <p:ph idx="1"/>
          </p:nvPr>
        </p:nvSpPr>
        <p:spPr/>
        <p:txBody>
          <a:bodyPr/>
          <a:lstStyle/>
          <a:p>
            <a:r>
              <a:rPr lang="en-US" dirty="0"/>
              <a:t>The method employs the principle that a line of pixel values across the bone axis correspond to a cut plane traversing the bone at that location and contain some of the information about the cross-section.</a:t>
            </a:r>
          </a:p>
        </p:txBody>
      </p:sp>
    </p:spTree>
    <p:extLst>
      <p:ext uri="{BB962C8B-B14F-4D97-AF65-F5344CB8AC3E}">
        <p14:creationId xmlns:p14="http://schemas.microsoft.com/office/powerpoint/2010/main" val="12245507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It </a:t>
            </a:r>
            <a:r>
              <a:rPr lang="en-US" dirty="0" smtClean="0"/>
              <a:t>were </a:t>
            </a:r>
            <a:r>
              <a:rPr lang="en-US" dirty="0"/>
              <a:t>measured by DXA at three </a:t>
            </a:r>
            <a:r>
              <a:rPr lang="en-US" dirty="0" smtClean="0"/>
              <a:t>sites,</a:t>
            </a:r>
          </a:p>
          <a:p>
            <a:pPr marL="0" indent="0">
              <a:buNone/>
            </a:pPr>
            <a:r>
              <a:rPr lang="en-US" dirty="0" smtClean="0"/>
              <a:t>The </a:t>
            </a:r>
            <a:r>
              <a:rPr lang="en-US" dirty="0"/>
              <a:t>regions are: </a:t>
            </a:r>
            <a:endParaRPr lang="en-US" dirty="0" smtClean="0"/>
          </a:p>
          <a:p>
            <a:r>
              <a:rPr lang="en-US" dirty="0" smtClean="0"/>
              <a:t>1)Narrow </a:t>
            </a:r>
            <a:r>
              <a:rPr lang="en-US" dirty="0"/>
              <a:t>Neck (NN) across the narrowest diameter of the femoral </a:t>
            </a:r>
            <a:r>
              <a:rPr lang="en-US" dirty="0" smtClean="0"/>
              <a:t>neck</a:t>
            </a:r>
          </a:p>
          <a:p>
            <a:r>
              <a:rPr lang="en-US" dirty="0" smtClean="0"/>
              <a:t> </a:t>
            </a:r>
            <a:r>
              <a:rPr lang="en-US" dirty="0"/>
              <a:t>2) Intertrochanteric (IT) along the bisector of the neck-shaft angle </a:t>
            </a:r>
            <a:endParaRPr lang="en-US" dirty="0" smtClean="0"/>
          </a:p>
          <a:p>
            <a:r>
              <a:rPr lang="en-US" dirty="0" smtClean="0"/>
              <a:t> </a:t>
            </a:r>
            <a:r>
              <a:rPr lang="en-US" dirty="0"/>
              <a:t>3) the Shaft (S), 2 cm distal to the midpoint of the lesser trochanter. </a:t>
            </a:r>
          </a:p>
        </p:txBody>
      </p:sp>
    </p:spTree>
    <p:extLst>
      <p:ext uri="{BB962C8B-B14F-4D97-AF65-F5344CB8AC3E}">
        <p14:creationId xmlns:p14="http://schemas.microsoft.com/office/powerpoint/2010/main" val="5983786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355976" y="476250"/>
            <a:ext cx="4392488" cy="6193110"/>
          </a:xfrm>
        </p:spPr>
      </p:pic>
    </p:spTree>
    <p:extLst>
      <p:ext uri="{BB962C8B-B14F-4D97-AF65-F5344CB8AC3E}">
        <p14:creationId xmlns:p14="http://schemas.microsoft.com/office/powerpoint/2010/main" val="5108742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780213"/>
            <a:ext cx="5331676" cy="4114800"/>
          </a:xfrm>
        </p:spPr>
      </p:pic>
      <p:sp>
        <p:nvSpPr>
          <p:cNvPr id="5" name="TextBox 4"/>
          <p:cNvSpPr txBox="1"/>
          <p:nvPr/>
        </p:nvSpPr>
        <p:spPr>
          <a:xfrm>
            <a:off x="5724128" y="2132856"/>
            <a:ext cx="2952328" cy="3046988"/>
          </a:xfrm>
          <a:prstGeom prst="rect">
            <a:avLst/>
          </a:prstGeom>
          <a:noFill/>
        </p:spPr>
        <p:txBody>
          <a:bodyPr wrap="square" rtlCol="0">
            <a:spAutoFit/>
          </a:bodyPr>
          <a:lstStyle/>
          <a:p>
            <a:r>
              <a:rPr lang="en-US" dirty="0"/>
              <a:t>Sub </a:t>
            </a:r>
            <a:r>
              <a:rPr lang="en-US" dirty="0" err="1" smtClean="0"/>
              <a:t>Perwidth</a:t>
            </a:r>
            <a:endParaRPr lang="en-US" dirty="0"/>
          </a:p>
          <a:p>
            <a:r>
              <a:rPr lang="en-US" dirty="0"/>
              <a:t>End </a:t>
            </a:r>
            <a:r>
              <a:rPr lang="en-US" dirty="0" err="1"/>
              <a:t>Cort.Width</a:t>
            </a:r>
            <a:endParaRPr lang="en-US" dirty="0"/>
          </a:p>
          <a:p>
            <a:r>
              <a:rPr lang="en-US" dirty="0"/>
              <a:t>CSA</a:t>
            </a:r>
          </a:p>
          <a:p>
            <a:r>
              <a:rPr lang="en-US" dirty="0"/>
              <a:t>CSMI</a:t>
            </a:r>
          </a:p>
          <a:p>
            <a:r>
              <a:rPr lang="en-US" dirty="0"/>
              <a:t>Z(</a:t>
            </a:r>
            <a:r>
              <a:rPr lang="en-US" dirty="0"/>
              <a:t>Section </a:t>
            </a:r>
            <a:r>
              <a:rPr lang="en-US" dirty="0" smtClean="0"/>
              <a:t>Modulus)</a:t>
            </a:r>
            <a:endParaRPr lang="en-US" dirty="0"/>
          </a:p>
          <a:p>
            <a:r>
              <a:rPr lang="en-US" dirty="0"/>
              <a:t>Cortical Thickness</a:t>
            </a:r>
          </a:p>
          <a:p>
            <a:r>
              <a:rPr lang="en-US" dirty="0"/>
              <a:t>Buckling Ratio</a:t>
            </a:r>
          </a:p>
          <a:p>
            <a:endParaRPr lang="en-US" dirty="0"/>
          </a:p>
        </p:txBody>
      </p:sp>
    </p:spTree>
    <p:extLst>
      <p:ext uri="{BB962C8B-B14F-4D97-AF65-F5344CB8AC3E}">
        <p14:creationId xmlns:p14="http://schemas.microsoft.com/office/powerpoint/2010/main" val="39420918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685800" y="2112922"/>
            <a:ext cx="7772400" cy="3851356"/>
          </a:xfrm>
          <a:prstGeom prst="rect">
            <a:avLst/>
          </a:prstGeom>
        </p:spPr>
      </p:pic>
    </p:spTree>
    <p:extLst>
      <p:ext uri="{BB962C8B-B14F-4D97-AF65-F5344CB8AC3E}">
        <p14:creationId xmlns:p14="http://schemas.microsoft.com/office/powerpoint/2010/main" val="34332062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54551" y="1328588"/>
            <a:ext cx="8458200" cy="5529412"/>
          </a:xfrm>
          <a:prstGeom prst="rect">
            <a:avLst/>
          </a:prstGeom>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5770441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en-US" sz="2400" dirty="0"/>
              <a:t>There are different kinds of loading that occur in vivo, and they tend to be a combination of axial compression and bending. </a:t>
            </a:r>
            <a:endParaRPr lang="en-US" sz="2400" dirty="0" smtClean="0"/>
          </a:p>
        </p:txBody>
      </p:sp>
    </p:spTree>
    <p:extLst>
      <p:ext uri="{BB962C8B-B14F-4D97-AF65-F5344CB8AC3E}">
        <p14:creationId xmlns:p14="http://schemas.microsoft.com/office/powerpoint/2010/main" val="42282810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b="1" i="0" dirty="0"/>
              <a:t>Focusing </a:t>
            </a:r>
            <a:r>
              <a:rPr lang="en-US" sz="2400" b="1" i="0" dirty="0" smtClean="0"/>
              <a:t>Only on </a:t>
            </a:r>
            <a:r>
              <a:rPr lang="en-US" sz="2400" b="1" i="0" dirty="0"/>
              <a:t>Bone Identifies Less than Half of Women Who Will Fracture</a:t>
            </a:r>
            <a:endParaRPr lang="fa-IR" sz="2400" dirty="0"/>
          </a:p>
        </p:txBody>
      </p:sp>
      <p:sp>
        <p:nvSpPr>
          <p:cNvPr id="3" name="Content Placeholder 2"/>
          <p:cNvSpPr>
            <a:spLocks noGrp="1"/>
          </p:cNvSpPr>
          <p:nvPr>
            <p:ph idx="1"/>
          </p:nvPr>
        </p:nvSpPr>
        <p:spPr/>
        <p:txBody>
          <a:bodyPr/>
          <a:lstStyle/>
          <a:p>
            <a:endParaRPr lang="fa-IR" dirty="0"/>
          </a:p>
          <a:p>
            <a:r>
              <a:rPr lang="en-US" sz="2400" dirty="0" smtClean="0"/>
              <a:t>A relevant number of fragility fractures occur in the range of normal or slightly reduced BMD values meaning that also qualitative aspects of bone, like bone architecture and bone geometry, play a role .</a:t>
            </a:r>
          </a:p>
          <a:p>
            <a:r>
              <a:rPr lang="en-US" sz="2400" dirty="0"/>
              <a:t>Only 44% of women (and 21% of men) who sustain non-vertebral fractures have </a:t>
            </a:r>
            <a:r>
              <a:rPr lang="en-US" sz="2400" dirty="0" smtClean="0"/>
              <a:t>“osteoporosis "by </a:t>
            </a:r>
            <a:r>
              <a:rPr lang="en-US" sz="2400" dirty="0"/>
              <a:t>BMD</a:t>
            </a:r>
            <a:endParaRPr lang="fa-IR" sz="2400" dirty="0"/>
          </a:p>
        </p:txBody>
      </p:sp>
    </p:spTree>
    <p:extLst>
      <p:ext uri="{BB962C8B-B14F-4D97-AF65-F5344CB8AC3E}">
        <p14:creationId xmlns:p14="http://schemas.microsoft.com/office/powerpoint/2010/main" val="11272411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dirty="0" smtClean="0"/>
              <a:t>Axial Compression</a:t>
            </a:r>
            <a:br>
              <a:rPr lang="en-US" sz="2400" dirty="0" smtClean="0"/>
            </a:br>
            <a:r>
              <a:rPr lang="en-US" sz="2400" dirty="0" smtClean="0"/>
              <a:t>Cross-Sectional Area(CSA)</a:t>
            </a:r>
            <a:endParaRPr lang="en-US" sz="2400" dirty="0"/>
          </a:p>
        </p:txBody>
      </p:sp>
      <p:sp>
        <p:nvSpPr>
          <p:cNvPr id="3" name="Content Placeholder 2"/>
          <p:cNvSpPr>
            <a:spLocks noGrp="1"/>
          </p:cNvSpPr>
          <p:nvPr>
            <p:ph idx="1"/>
          </p:nvPr>
        </p:nvSpPr>
        <p:spPr/>
        <p:txBody>
          <a:bodyPr/>
          <a:lstStyle/>
          <a:p>
            <a:r>
              <a:rPr lang="en-US" sz="1800" dirty="0" smtClean="0"/>
              <a:t>The load tends to be distributed uniformly across the bone surface in the cross-section. </a:t>
            </a:r>
          </a:p>
          <a:p>
            <a:r>
              <a:rPr lang="en-US" sz="1800" dirty="0" smtClean="0"/>
              <a:t>The marrow and the soft tissue spaces don't really contribute to this. </a:t>
            </a:r>
          </a:p>
          <a:p>
            <a:r>
              <a:rPr lang="en-US" sz="1800" dirty="0" smtClean="0"/>
              <a:t>We would want to measure the bone surface area, or the bone cross-sectional area, so the stress would be inversely proportional to that cross-sectional area. </a:t>
            </a:r>
            <a:endParaRPr lang="fa-IR" sz="1800"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4859508" y="3638550"/>
            <a:ext cx="4286250" cy="3219450"/>
          </a:xfrm>
          <a:prstGeom prst="rect">
            <a:avLst/>
          </a:prstGeom>
          <a:noFill/>
          <a:ln w="9525">
            <a:noFill/>
            <a:miter lim="800000"/>
            <a:headEnd/>
            <a:tailEnd/>
          </a:ln>
        </p:spPr>
      </p:pic>
    </p:spTree>
    <p:extLst>
      <p:ext uri="{BB962C8B-B14F-4D97-AF65-F5344CB8AC3E}">
        <p14:creationId xmlns:p14="http://schemas.microsoft.com/office/powerpoint/2010/main" val="27615776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Bending</a:t>
            </a:r>
            <a:endParaRPr lang="fa-IR" dirty="0"/>
          </a:p>
        </p:txBody>
      </p:sp>
      <p:sp>
        <p:nvSpPr>
          <p:cNvPr id="3" name="Content Placeholder 2"/>
          <p:cNvSpPr>
            <a:spLocks noGrp="1"/>
          </p:cNvSpPr>
          <p:nvPr>
            <p:ph idx="1"/>
          </p:nvPr>
        </p:nvSpPr>
        <p:spPr>
          <a:xfrm>
            <a:off x="685800" y="1484784"/>
            <a:ext cx="7772400" cy="4611216"/>
          </a:xfrm>
        </p:spPr>
        <p:txBody>
          <a:bodyPr/>
          <a:lstStyle/>
          <a:p>
            <a:r>
              <a:rPr lang="en-US" sz="2000" dirty="0"/>
              <a:t>Bending, unlike axial compression, stress is </a:t>
            </a:r>
            <a:r>
              <a:rPr lang="en-US" sz="2000" dirty="0" err="1"/>
              <a:t>nonuniformly</a:t>
            </a:r>
            <a:r>
              <a:rPr lang="en-US" sz="2000" dirty="0"/>
              <a:t> distributed across the cross-section. </a:t>
            </a:r>
            <a:endParaRPr lang="en-US" sz="2000" dirty="0" smtClean="0"/>
          </a:p>
          <a:p>
            <a:r>
              <a:rPr lang="en-US" sz="2000" dirty="0" smtClean="0"/>
              <a:t>They </a:t>
            </a:r>
            <a:r>
              <a:rPr lang="en-US" sz="2000" dirty="0"/>
              <a:t>tend to be greatest at the outer margins, so that along the top surface you are going to get tensile stresses; on the bottom surface, you are going to get compressive stresses</a:t>
            </a:r>
            <a:r>
              <a:rPr lang="en-US" sz="2000" dirty="0" smtClean="0"/>
              <a:t>.</a:t>
            </a:r>
          </a:p>
          <a:p>
            <a:r>
              <a:rPr lang="en-US" sz="2000" dirty="0" smtClean="0"/>
              <a:t> </a:t>
            </a:r>
            <a:r>
              <a:rPr lang="en-US" sz="2000" dirty="0"/>
              <a:t>Since those stresses are in opposite directions, the stresses go to zero in the middle, the neutral axis. </a:t>
            </a:r>
            <a:endParaRPr lang="en-US" sz="2000" dirty="0" smtClean="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4841455" y="4077072"/>
            <a:ext cx="4286250" cy="3219450"/>
          </a:xfrm>
          <a:prstGeom prst="rect">
            <a:avLst/>
          </a:prstGeom>
          <a:noFill/>
          <a:ln w="9525">
            <a:noFill/>
            <a:miter lim="800000"/>
            <a:headEnd/>
            <a:tailEnd/>
          </a:ln>
        </p:spPr>
      </p:pic>
    </p:spTree>
    <p:extLst>
      <p:ext uri="{BB962C8B-B14F-4D97-AF65-F5344CB8AC3E}">
        <p14:creationId xmlns:p14="http://schemas.microsoft.com/office/powerpoint/2010/main" val="34309055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en-US" dirty="0"/>
              <a:t>The magnitudes of these stresses are going to be proportional to the cross-sectional moment of inertia, which describes the distribution of the material from the center of mass. </a:t>
            </a:r>
            <a:endParaRPr lang="fa-IR" dirty="0"/>
          </a:p>
          <a:p>
            <a:endParaRPr lang="en-US" dirty="0"/>
          </a:p>
        </p:txBody>
      </p:sp>
    </p:spTree>
    <p:extLst>
      <p:ext uri="{BB962C8B-B14F-4D97-AF65-F5344CB8AC3E}">
        <p14:creationId xmlns:p14="http://schemas.microsoft.com/office/powerpoint/2010/main" val="1442073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723256"/>
            <a:ext cx="4286250" cy="3209925"/>
          </a:xfrm>
        </p:spPr>
      </p:pic>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499992" y="1763013"/>
            <a:ext cx="4286250" cy="3219450"/>
          </a:xfrm>
          <a:prstGeom prst="rect">
            <a:avLst/>
          </a:prstGeom>
          <a:noFill/>
          <a:ln w="9525">
            <a:noFill/>
            <a:miter lim="800000"/>
            <a:headEnd/>
            <a:tailEnd/>
          </a:ln>
        </p:spPr>
      </p:pic>
    </p:spTree>
    <p:extLst>
      <p:ext uri="{BB962C8B-B14F-4D97-AF65-F5344CB8AC3E}">
        <p14:creationId xmlns:p14="http://schemas.microsoft.com/office/powerpoint/2010/main" val="14616728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0" dirty="0" smtClean="0">
                <a:effectLst/>
              </a:rPr>
              <a:t>Cross-Sectional Moment of Inertia (CSMI).</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28875" y="2428875"/>
            <a:ext cx="4286250" cy="3219450"/>
          </a:xfrm>
        </p:spPr>
      </p:pic>
    </p:spTree>
    <p:extLst>
      <p:ext uri="{BB962C8B-B14F-4D97-AF65-F5344CB8AC3E}">
        <p14:creationId xmlns:p14="http://schemas.microsoft.com/office/powerpoint/2010/main" val="38229394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Section Modulus</a:t>
            </a:r>
            <a:endParaRPr lang="en-US" dirty="0"/>
          </a:p>
        </p:txBody>
      </p:sp>
      <p:sp>
        <p:nvSpPr>
          <p:cNvPr id="3" name="Content Placeholder 2"/>
          <p:cNvSpPr>
            <a:spLocks noGrp="1"/>
          </p:cNvSpPr>
          <p:nvPr>
            <p:ph idx="1"/>
          </p:nvPr>
        </p:nvSpPr>
        <p:spPr/>
        <p:txBody>
          <a:bodyPr/>
          <a:lstStyle/>
          <a:p>
            <a:r>
              <a:rPr lang="en-US" dirty="0"/>
              <a:t>The strength parameter that is based or derived from the CSMI is called the section modulus. It's indicated with the letter </a:t>
            </a:r>
            <a:r>
              <a:rPr lang="en-US" dirty="0" smtClean="0"/>
              <a:t>Z</a:t>
            </a:r>
          </a:p>
          <a:p>
            <a:r>
              <a:rPr lang="en-US" dirty="0"/>
              <a:t>it's equal to the CSMI divided by what is called the </a:t>
            </a:r>
            <a:r>
              <a:rPr lang="en-US" dirty="0" err="1"/>
              <a:t>centroidal</a:t>
            </a:r>
            <a:r>
              <a:rPr lang="en-US" dirty="0"/>
              <a:t> distance, which is simply the distance from that </a:t>
            </a:r>
            <a:r>
              <a:rPr lang="en-US" dirty="0" err="1"/>
              <a:t>centroidal</a:t>
            </a:r>
            <a:r>
              <a:rPr lang="en-US" dirty="0"/>
              <a:t> axis to the edge of the section.</a:t>
            </a:r>
          </a:p>
        </p:txBody>
      </p:sp>
    </p:spTree>
    <p:extLst>
      <p:ext uri="{BB962C8B-B14F-4D97-AF65-F5344CB8AC3E}">
        <p14:creationId xmlns:p14="http://schemas.microsoft.com/office/powerpoint/2010/main" val="184785762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62150" y="2481262"/>
            <a:ext cx="5219700" cy="3114675"/>
          </a:xfrm>
        </p:spPr>
      </p:pic>
    </p:spTree>
    <p:extLst>
      <p:ext uri="{BB962C8B-B14F-4D97-AF65-F5344CB8AC3E}">
        <p14:creationId xmlns:p14="http://schemas.microsoft.com/office/powerpoint/2010/main" val="25507693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0" dirty="0" smtClean="0">
                <a:effectLst/>
              </a:rPr>
              <a:t>Buckling Ratio</a:t>
            </a:r>
            <a:endParaRPr lang="fa-IR"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40509" y="3638550"/>
            <a:ext cx="4286250" cy="3219450"/>
          </a:xfr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832527"/>
            <a:ext cx="4286250" cy="3219450"/>
          </a:xfrm>
          <a:prstGeom prst="rect">
            <a:avLst/>
          </a:prstGeom>
        </p:spPr>
      </p:pic>
    </p:spTree>
    <p:extLst>
      <p:ext uri="{BB962C8B-B14F-4D97-AF65-F5344CB8AC3E}">
        <p14:creationId xmlns:p14="http://schemas.microsoft.com/office/powerpoint/2010/main" val="20115154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0" dirty="0">
                <a:effectLst/>
              </a:rPr>
              <a:t>Buckling Ratio</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757" y="2276872"/>
            <a:ext cx="4286250" cy="3219450"/>
          </a:xfrm>
        </p:spPr>
      </p:pic>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427984" y="2276872"/>
            <a:ext cx="4286250" cy="3219450"/>
          </a:xfrm>
          <a:prstGeom prst="rect">
            <a:avLst/>
          </a:prstGeom>
          <a:noFill/>
          <a:ln w="9525">
            <a:noFill/>
            <a:miter lim="800000"/>
            <a:headEnd/>
            <a:tailEnd/>
          </a:ln>
        </p:spPr>
      </p:pic>
    </p:spTree>
    <p:extLst>
      <p:ext uri="{BB962C8B-B14F-4D97-AF65-F5344CB8AC3E}">
        <p14:creationId xmlns:p14="http://schemas.microsoft.com/office/powerpoint/2010/main" val="26069817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28875" y="2428875"/>
            <a:ext cx="4286250" cy="3219450"/>
          </a:xfrm>
        </p:spPr>
      </p:pic>
    </p:spTree>
    <p:extLst>
      <p:ext uri="{BB962C8B-B14F-4D97-AF65-F5344CB8AC3E}">
        <p14:creationId xmlns:p14="http://schemas.microsoft.com/office/powerpoint/2010/main" val="11112821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Bone </a:t>
            </a:r>
            <a:r>
              <a:rPr lang="en-US" b="1" dirty="0" smtClean="0"/>
              <a:t>quality</a:t>
            </a:r>
            <a:endParaRPr lang="fa-IR" dirty="0"/>
          </a:p>
        </p:txBody>
      </p:sp>
      <p:sp>
        <p:nvSpPr>
          <p:cNvPr id="3" name="Content Placeholder 2"/>
          <p:cNvSpPr>
            <a:spLocks noGrp="1"/>
          </p:cNvSpPr>
          <p:nvPr>
            <p:ph idx="1"/>
          </p:nvPr>
        </p:nvSpPr>
        <p:spPr/>
        <p:txBody>
          <a:bodyPr/>
          <a:lstStyle/>
          <a:p>
            <a:endParaRPr lang="en-US" sz="2800" dirty="0" smtClean="0"/>
          </a:p>
          <a:p>
            <a:r>
              <a:rPr lang="en-US" sz="2800" dirty="0" smtClean="0"/>
              <a:t>Bone quality is generally defined as a collection of properties that contribute to fracture risk in addition to bone mineral density (BMD).</a:t>
            </a:r>
            <a:endParaRPr lang="en-US" sz="2000" b="1" dirty="0"/>
          </a:p>
        </p:txBody>
      </p:sp>
    </p:spTree>
    <p:extLst>
      <p:ext uri="{BB962C8B-B14F-4D97-AF65-F5344CB8AC3E}">
        <p14:creationId xmlns:p14="http://schemas.microsoft.com/office/powerpoint/2010/main" val="23843322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28875" y="2428875"/>
            <a:ext cx="4286250" cy="3219450"/>
          </a:xfrm>
        </p:spPr>
      </p:pic>
    </p:spTree>
    <p:extLst>
      <p:ext uri="{BB962C8B-B14F-4D97-AF65-F5344CB8AC3E}">
        <p14:creationId xmlns:p14="http://schemas.microsoft.com/office/powerpoint/2010/main" val="249716385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en-US" dirty="0"/>
              <a:t>The magnitudes of these stresses are going to be proportional to the cross-sectional moment of inertia, which describes the distribution of the material from the center of mass. </a:t>
            </a:r>
            <a:endParaRPr lang="fa-IR" dirty="0"/>
          </a:p>
          <a:p>
            <a:endParaRPr lang="en-US" dirty="0"/>
          </a:p>
        </p:txBody>
      </p:sp>
    </p:spTree>
    <p:extLst>
      <p:ext uri="{BB962C8B-B14F-4D97-AF65-F5344CB8AC3E}">
        <p14:creationId xmlns:p14="http://schemas.microsoft.com/office/powerpoint/2010/main" val="233753909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effectLst/>
              </a:rPr>
              <a:t>Hip structural analysis in Iranian adult population</a:t>
            </a:r>
            <a:endParaRPr lang="en-US" sz="2400" dirty="0"/>
          </a:p>
        </p:txBody>
      </p:sp>
      <p:sp>
        <p:nvSpPr>
          <p:cNvPr id="3" name="Content Placeholder 2"/>
          <p:cNvSpPr>
            <a:spLocks noGrp="1"/>
          </p:cNvSpPr>
          <p:nvPr>
            <p:ph idx="1"/>
          </p:nvPr>
        </p:nvSpPr>
        <p:spPr/>
        <p:txBody>
          <a:bodyPr/>
          <a:lstStyle/>
          <a:p>
            <a:r>
              <a:rPr lang="en-US" sz="1400" b="1" dirty="0"/>
              <a:t>Abstract:</a:t>
            </a:r>
            <a:endParaRPr lang="en-US" sz="1400" dirty="0"/>
          </a:p>
          <a:p>
            <a:r>
              <a:rPr lang="en-US" sz="1400" dirty="0"/>
              <a:t>Background: Evaluation of bone strength is important in the diagnosis of osteoporosis. Hip Structural Analysis (HAS) is a simple and easy means that can be used to measure proximal femoral geometry and bone strength. In this study DEXA-HAS is reported in a population of Iranian men and women. Material and Method: The individuals who underwent bone mineral assessment for osteoporosis in Osteoporosis Clinic of Shiraz University of medical sciences were included. Measured parameters included bone mineral density (BMD), cross-sectional area(CSA), section modulus (Z), periosteal diameter (PD),</a:t>
            </a:r>
            <a:r>
              <a:rPr lang="en-US" sz="1400" dirty="0" err="1"/>
              <a:t>endosteal</a:t>
            </a:r>
            <a:r>
              <a:rPr lang="en-US" sz="1400" dirty="0"/>
              <a:t> diameter (ED), cortical thickness (CT), cross-sectional moment of inertia (CSMI), hip axis length (HAL) and neck shaft angle(NSA) and buckling ratio by </a:t>
            </a:r>
            <a:r>
              <a:rPr lang="en-US" sz="1400" dirty="0" err="1"/>
              <a:t>Hologic</a:t>
            </a:r>
            <a:r>
              <a:rPr lang="en-US" sz="1400" dirty="0"/>
              <a:t> Horizon densitometer Result: The study participants included 358 women (88.4%) and 47 men(11.6%), with mean age of 55.18 ± 11.0 years. The prevalence of osteoporosis and osteopenia 24.5% and 39.6% in spine, respectively. The prevalence of osteoporosis and osteopenia 17.3% and 47.2% in neck of femur, respectively. The mean value of CSA, Z, PD, ED, CT, and CSMI, buckling ratio, HAL and NSA were 2.65 cm2 ±0.52,1.20±0.31cm2,3.27±0.34cm,2.94±0.36cm,0.16±03cm,2.16±0.67cm,11.68±3.60,98.21±7.26cm and124.62±5.5o,respectively. </a:t>
            </a:r>
            <a:endParaRPr lang="en-US" sz="1400" dirty="0" smtClean="0"/>
          </a:p>
          <a:p>
            <a:r>
              <a:rPr lang="en-US" sz="1400" dirty="0" smtClean="0"/>
              <a:t>Conclusion</a:t>
            </a:r>
            <a:r>
              <a:rPr lang="en-US" sz="1400" dirty="0"/>
              <a:t>: Hip geometry parameters could be clinically valuable for identification of individuals for whom fracture prevention should be considered. </a:t>
            </a:r>
          </a:p>
          <a:p>
            <a:pPr marL="0" indent="0">
              <a:buNone/>
            </a:pPr>
            <a:endParaRPr lang="en-US" sz="1400" dirty="0"/>
          </a:p>
        </p:txBody>
      </p:sp>
    </p:spTree>
    <p:extLst>
      <p:ext uri="{BB962C8B-B14F-4D97-AF65-F5344CB8AC3E}">
        <p14:creationId xmlns:p14="http://schemas.microsoft.com/office/powerpoint/2010/main" val="185518312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1800" dirty="0">
                <a:effectLst/>
              </a:rPr>
              <a:t>The correlation between bone mineral density, trabecular bone score and body mass index in Iranian adults</a:t>
            </a:r>
            <a:endParaRPr lang="en-US" sz="1800" dirty="0"/>
          </a:p>
        </p:txBody>
      </p:sp>
      <p:sp>
        <p:nvSpPr>
          <p:cNvPr id="3" name="Content Placeholder 2"/>
          <p:cNvSpPr>
            <a:spLocks noGrp="1"/>
          </p:cNvSpPr>
          <p:nvPr>
            <p:ph idx="1"/>
          </p:nvPr>
        </p:nvSpPr>
        <p:spPr/>
        <p:txBody>
          <a:bodyPr/>
          <a:lstStyle/>
          <a:p>
            <a:r>
              <a:rPr lang="en-US" sz="1600" b="1" dirty="0"/>
              <a:t>Abstract:</a:t>
            </a:r>
            <a:endParaRPr lang="en-US" sz="1600" dirty="0"/>
          </a:p>
          <a:p>
            <a:r>
              <a:rPr lang="en-US" sz="1600" dirty="0"/>
              <a:t>Background: This study evaluated the correlation between bone mineral density (BMD), trabecular bone score (TBS) and body mass index (BMI) in Iranian adults. Material and Methods: We enrolled 405 female and male participants in their 26–83 years old that referred for bone mineral assessment for osteoporosis in Osteoporosis Clinic of Shiraz University of Medical Sciences. Spine bone density evaluation was done by </a:t>
            </a:r>
            <a:r>
              <a:rPr lang="en-US" sz="1600" dirty="0" err="1"/>
              <a:t>Hologic</a:t>
            </a:r>
            <a:r>
              <a:rPr lang="en-US" sz="1600" dirty="0"/>
              <a:t> Horizon densitometer. The correlation between BMD T-score/TBS and BMI were determined. Results: The prevalence of osteoporosis and osteopenia was 24.5% and 39.6% in spine. The mean value of BMI, spine T score and TBS were 27.8±5.09 kg/m2,-1.44±1.50,1.31±0.11,respectively.We found a significant positive correlation between spine T score and TBS score (r=0.624, P&lt;0.01). BMD and BMI were observed to have a positive correlation(r = 0.294, P &lt; 0.01). However, the negative correlation between TBS and BMI was found(r = -0.128, P &lt; 0.05). Conclusion: BMD was positively correlated to BMI while TBS was negatively correlated to BMI. Therefore, although BMI causes an increase in BMD, it may appear to be negatively affecting bone quality. </a:t>
            </a:r>
          </a:p>
          <a:p>
            <a:endParaRPr lang="en-US" sz="1600" dirty="0"/>
          </a:p>
        </p:txBody>
      </p:sp>
    </p:spTree>
    <p:extLst>
      <p:ext uri="{BB962C8B-B14F-4D97-AF65-F5344CB8AC3E}">
        <p14:creationId xmlns:p14="http://schemas.microsoft.com/office/powerpoint/2010/main" val="78717439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pPr>
              <a:defRPr/>
            </a:pPr>
            <a:endParaRPr lang="fa-IR" dirty="0"/>
          </a:p>
        </p:txBody>
      </p:sp>
      <p:sp>
        <p:nvSpPr>
          <p:cNvPr id="3075" name="Subtitle 2"/>
          <p:cNvSpPr>
            <a:spLocks noGrp="1"/>
          </p:cNvSpPr>
          <p:nvPr>
            <p:ph type="subTitle" sz="quarter" idx="1"/>
          </p:nvPr>
        </p:nvSpPr>
        <p:spPr/>
        <p:txBody>
          <a:bodyPr/>
          <a:lstStyle/>
          <a:p>
            <a:endParaRPr lang="ar-SA" smtClean="0"/>
          </a:p>
        </p:txBody>
      </p:sp>
      <p:pic>
        <p:nvPicPr>
          <p:cNvPr id="3076" name="Picture 2" descr="K:\untitled.bmp"/>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29860583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31520" y="1981200"/>
            <a:ext cx="768096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62709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0" dirty="0"/>
              <a:t>Methods for investigating </a:t>
            </a:r>
            <a:r>
              <a:rPr lang="en-US" i="0" dirty="0" smtClean="0"/>
              <a:t>bone quality</a:t>
            </a:r>
            <a:endParaRPr lang="fa-IR" dirty="0"/>
          </a:p>
        </p:txBody>
      </p:sp>
      <p:sp>
        <p:nvSpPr>
          <p:cNvPr id="3" name="Content Placeholder 2"/>
          <p:cNvSpPr>
            <a:spLocks noGrp="1"/>
          </p:cNvSpPr>
          <p:nvPr>
            <p:ph idx="1"/>
          </p:nvPr>
        </p:nvSpPr>
        <p:spPr/>
        <p:txBody>
          <a:bodyPr/>
          <a:lstStyle/>
          <a:p>
            <a:r>
              <a:rPr lang="en-US" sz="2400" dirty="0" smtClean="0"/>
              <a:t>. </a:t>
            </a:r>
            <a:r>
              <a:rPr lang="en-US" sz="2400" dirty="0"/>
              <a:t>Methods for investigating </a:t>
            </a:r>
            <a:r>
              <a:rPr lang="en-US" sz="2400" dirty="0" smtClean="0"/>
              <a:t>bone quality </a:t>
            </a:r>
            <a:r>
              <a:rPr lang="en-US" sz="2400" i="1" dirty="0"/>
              <a:t>in vivo </a:t>
            </a:r>
            <a:r>
              <a:rPr lang="en-US" sz="2400" dirty="0"/>
              <a:t>are being developed:</a:t>
            </a:r>
          </a:p>
          <a:p>
            <a:r>
              <a:rPr lang="en-US" sz="2400" dirty="0"/>
              <a:t>–– DXA: geometry, trabecular bone </a:t>
            </a:r>
            <a:r>
              <a:rPr lang="en-US" sz="2400" dirty="0" smtClean="0"/>
              <a:t>score</a:t>
            </a:r>
            <a:endParaRPr lang="en-US" sz="2400" dirty="0"/>
          </a:p>
          <a:p>
            <a:r>
              <a:rPr lang="en-US" sz="2400" dirty="0"/>
              <a:t>–– HRQCT: microarchitecture, cortical </a:t>
            </a:r>
            <a:r>
              <a:rPr lang="en-US" sz="2400" dirty="0" smtClean="0"/>
              <a:t>bone including porosity</a:t>
            </a:r>
            <a:endParaRPr lang="en-US" sz="2400" dirty="0"/>
          </a:p>
          <a:p>
            <a:r>
              <a:rPr lang="en-US" sz="2400" dirty="0"/>
              <a:t>–– MRI: </a:t>
            </a:r>
            <a:r>
              <a:rPr lang="en-US" sz="2400" dirty="0" smtClean="0"/>
              <a:t>microarchitecture</a:t>
            </a:r>
            <a:endParaRPr lang="en-US" sz="2400" dirty="0"/>
          </a:p>
          <a:p>
            <a:r>
              <a:rPr lang="en-US" sz="2400" dirty="0"/>
              <a:t>–– Quantitative ultrasound: cortical thickness, stiffness of </a:t>
            </a:r>
            <a:r>
              <a:rPr lang="en-US" sz="2400" dirty="0" smtClean="0"/>
              <a:t>bone</a:t>
            </a:r>
            <a:endParaRPr lang="en-US" sz="2400" dirty="0"/>
          </a:p>
          <a:p>
            <a:r>
              <a:rPr lang="en-US" sz="2400" dirty="0"/>
              <a:t>–– Digital x-ray </a:t>
            </a:r>
            <a:r>
              <a:rPr lang="en-US" sz="2400" dirty="0" err="1"/>
              <a:t>radiogrammetry</a:t>
            </a:r>
            <a:r>
              <a:rPr lang="en-US" sz="2400" dirty="0"/>
              <a:t>: cortical </a:t>
            </a:r>
            <a:r>
              <a:rPr lang="en-US" sz="2400" dirty="0" smtClean="0"/>
              <a:t>porosity</a:t>
            </a:r>
            <a:endParaRPr lang="en-US" sz="2400" dirty="0"/>
          </a:p>
          <a:p>
            <a:r>
              <a:rPr lang="en-US" sz="2400" dirty="0"/>
              <a:t>–– </a:t>
            </a:r>
            <a:r>
              <a:rPr lang="en-US" sz="2400" dirty="0" err="1"/>
              <a:t>Microindentation</a:t>
            </a:r>
            <a:r>
              <a:rPr lang="en-US" sz="2400" dirty="0"/>
              <a:t>: hardness of </a:t>
            </a:r>
            <a:r>
              <a:rPr lang="en-US" sz="2400" dirty="0" smtClean="0"/>
              <a:t>bone</a:t>
            </a:r>
            <a:endParaRPr lang="fa-IR" sz="2400" dirty="0"/>
          </a:p>
        </p:txBody>
      </p:sp>
    </p:spTree>
    <p:extLst>
      <p:ext uri="{BB962C8B-B14F-4D97-AF65-F5344CB8AC3E}">
        <p14:creationId xmlns:p14="http://schemas.microsoft.com/office/powerpoint/2010/main" val="1761180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DXA: geometry, trabecular bone score</a:t>
            </a:r>
            <a:endParaRPr lang="fa-IR" dirty="0"/>
          </a:p>
        </p:txBody>
      </p:sp>
      <p:sp>
        <p:nvSpPr>
          <p:cNvPr id="3" name="Content Placeholder 2"/>
          <p:cNvSpPr>
            <a:spLocks noGrp="1"/>
          </p:cNvSpPr>
          <p:nvPr>
            <p:ph idx="1"/>
          </p:nvPr>
        </p:nvSpPr>
        <p:spPr/>
        <p:txBody>
          <a:bodyPr/>
          <a:lstStyle/>
          <a:p>
            <a:endParaRPr lang="fa-IR" dirty="0"/>
          </a:p>
          <a:p>
            <a:r>
              <a:rPr lang="en-US" dirty="0"/>
              <a:t> New DXA tools recently developed, namely trabecular bone score (TBS) and hip structural analysis (HSA), obtained during DXA, can supply in formations about bone structure of spine and femur, respectively, in a not invasive way.</a:t>
            </a:r>
            <a:endParaRPr lang="fa-IR" dirty="0"/>
          </a:p>
        </p:txBody>
      </p:sp>
    </p:spTree>
    <p:extLst>
      <p:ext uri="{BB962C8B-B14F-4D97-AF65-F5344CB8AC3E}">
        <p14:creationId xmlns:p14="http://schemas.microsoft.com/office/powerpoint/2010/main" val="25393357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dirty="0"/>
          </a:p>
          <a:p>
            <a:r>
              <a:rPr lang="en-US" dirty="0"/>
              <a:t> The first cited new DXA tools is the trabecular bone score (TBS), a gray-level textural measure that can be extracted from the 2-dimensional lumbar spine DXA image to estimate trabecular microstructure.</a:t>
            </a:r>
            <a:endParaRPr lang="fa-IR" dirty="0"/>
          </a:p>
        </p:txBody>
      </p:sp>
    </p:spTree>
    <p:extLst>
      <p:ext uri="{BB962C8B-B14F-4D97-AF65-F5344CB8AC3E}">
        <p14:creationId xmlns:p14="http://schemas.microsoft.com/office/powerpoint/2010/main" val="33707144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0" dirty="0">
                <a:solidFill>
                  <a:schemeClr val="bg2">
                    <a:lumMod val="10000"/>
                    <a:lumOff val="90000"/>
                  </a:schemeClr>
                </a:solidFill>
                <a:effectLst/>
              </a:rPr>
              <a:t> </a:t>
            </a:r>
            <a:r>
              <a:rPr lang="en-US" sz="1800" i="0" dirty="0">
                <a:solidFill>
                  <a:schemeClr val="bg2">
                    <a:lumMod val="10000"/>
                    <a:lumOff val="90000"/>
                  </a:schemeClr>
                </a:solidFill>
                <a:effectLst/>
                <a:hlinkClick r:id="rId2" tooltip="Learn more about Cancellous Bone"/>
              </a:rPr>
              <a:t>Trabecular bone</a:t>
            </a:r>
            <a:r>
              <a:rPr lang="en-US" sz="1800" i="0" dirty="0">
                <a:solidFill>
                  <a:schemeClr val="bg2">
                    <a:lumMod val="10000"/>
                    <a:lumOff val="90000"/>
                  </a:schemeClr>
                </a:solidFill>
                <a:effectLst/>
              </a:rPr>
              <a:t> score assessed with software in </a:t>
            </a:r>
            <a:r>
              <a:rPr lang="en-US" sz="1800" i="0" dirty="0">
                <a:solidFill>
                  <a:schemeClr val="bg2">
                    <a:lumMod val="10000"/>
                    <a:lumOff val="90000"/>
                  </a:schemeClr>
                </a:solidFill>
                <a:effectLst/>
                <a:hlinkClick r:id="rId3" tooltip="Learn more about Lumbar Spine"/>
              </a:rPr>
              <a:t>lumbar </a:t>
            </a:r>
            <a:r>
              <a:rPr lang="en-US" sz="1800" i="0" dirty="0" smtClean="0">
                <a:solidFill>
                  <a:schemeClr val="bg2">
                    <a:lumMod val="10000"/>
                    <a:lumOff val="90000"/>
                  </a:schemeClr>
                </a:solidFill>
                <a:effectLst/>
                <a:hlinkClick r:id="rId3" tooltip="Learn more about Lumbar Spine"/>
              </a:rPr>
              <a:t>spine</a:t>
            </a:r>
            <a:endParaRPr lang="en-US" dirty="0">
              <a:solidFill>
                <a:schemeClr val="bg2">
                  <a:lumMod val="10000"/>
                  <a:lumOff val="90000"/>
                </a:schemeClr>
              </a:solidFill>
            </a:endParaRPr>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971600" y="1916832"/>
            <a:ext cx="7344816" cy="3744416"/>
          </a:xfrm>
        </p:spPr>
      </p:pic>
    </p:spTree>
    <p:extLst>
      <p:ext uri="{BB962C8B-B14F-4D97-AF65-F5344CB8AC3E}">
        <p14:creationId xmlns:p14="http://schemas.microsoft.com/office/powerpoint/2010/main" val="3083433189"/>
      </p:ext>
    </p:extLst>
  </p:cSld>
  <p:clrMapOvr>
    <a:masterClrMapping/>
  </p:clrMapOvr>
  <p:timing>
    <p:tnLst>
      <p:par>
        <p:cTn id="1" dur="indefinite" restart="never" nodeType="tmRoot"/>
      </p:par>
    </p:tnLst>
  </p:timing>
</p:sld>
</file>

<file path=ppt/theme/theme1.xml><?xml version="1.0" encoding="utf-8"?>
<a:theme xmlns:a="http://schemas.openxmlformats.org/drawingml/2006/main" name="TWINKLES">
  <a:themeElements>
    <a:clrScheme name="TWINKLES 1">
      <a:dk1>
        <a:srgbClr val="2A004E"/>
      </a:dk1>
      <a:lt1>
        <a:srgbClr val="FFFFFF"/>
      </a:lt1>
      <a:dk2>
        <a:srgbClr val="500093"/>
      </a:dk2>
      <a:lt2>
        <a:srgbClr val="00CCCC"/>
      </a:lt2>
      <a:accent1>
        <a:srgbClr val="D60093"/>
      </a:accent1>
      <a:accent2>
        <a:srgbClr val="0000FF"/>
      </a:accent2>
      <a:accent3>
        <a:srgbClr val="B3AAC8"/>
      </a:accent3>
      <a:accent4>
        <a:srgbClr val="DADADA"/>
      </a:accent4>
      <a:accent5>
        <a:srgbClr val="E8AAC8"/>
      </a:accent5>
      <a:accent6>
        <a:srgbClr val="0000E7"/>
      </a:accent6>
      <a:hlink>
        <a:srgbClr val="FFFF00"/>
      </a:hlink>
      <a:folHlink>
        <a:srgbClr val="7500D7"/>
      </a:folHlink>
    </a:clrScheme>
    <a:fontScheme name="TWINKLES">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a-IR" sz="2400" b="0" i="0" u="none" strike="noStrike" cap="none" normalizeH="0" baseline="0" smtClean="0">
            <a:ln>
              <a:noFill/>
            </a:ln>
            <a:solidFill>
              <a:schemeClr val="tx1"/>
            </a:solidFill>
            <a:effectLst/>
            <a:latin typeface="Times New Roman" pitchFamily="18" charset="0"/>
            <a:cs typeface="Arial"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a-IR" sz="2400" b="0" i="0" u="none" strike="noStrike" cap="none" normalizeH="0" baseline="0" smtClean="0">
            <a:ln>
              <a:noFill/>
            </a:ln>
            <a:solidFill>
              <a:schemeClr val="tx1"/>
            </a:solidFill>
            <a:effectLst/>
            <a:latin typeface="Times New Roman" pitchFamily="18" charset="0"/>
            <a:cs typeface="Arial" pitchFamily="34" charset="0"/>
          </a:defRPr>
        </a:defPPr>
      </a:lstStyle>
    </a:lnDef>
  </a:objectDefaults>
  <a:extraClrSchemeLst>
    <a:extraClrScheme>
      <a:clrScheme name="TWINKLES 1">
        <a:dk1>
          <a:srgbClr val="2A004E"/>
        </a:dk1>
        <a:lt1>
          <a:srgbClr val="FFFFFF"/>
        </a:lt1>
        <a:dk2>
          <a:srgbClr val="500093"/>
        </a:dk2>
        <a:lt2>
          <a:srgbClr val="00CCCC"/>
        </a:lt2>
        <a:accent1>
          <a:srgbClr val="D60093"/>
        </a:accent1>
        <a:accent2>
          <a:srgbClr val="0000FF"/>
        </a:accent2>
        <a:accent3>
          <a:srgbClr val="B3AAC8"/>
        </a:accent3>
        <a:accent4>
          <a:srgbClr val="DADADA"/>
        </a:accent4>
        <a:accent5>
          <a:srgbClr val="E8AAC8"/>
        </a:accent5>
        <a:accent6>
          <a:srgbClr val="0000E7"/>
        </a:accent6>
        <a:hlink>
          <a:srgbClr val="FFFF00"/>
        </a:hlink>
        <a:folHlink>
          <a:srgbClr val="7500D7"/>
        </a:folHlink>
      </a:clrScheme>
      <a:clrMap bg1="dk2" tx1="lt1" bg2="dk1" tx2="lt2" accent1="accent1" accent2="accent2" accent3="accent3" accent4="accent4" accent5="accent5" accent6="accent6" hlink="hlink" folHlink="folHlink"/>
    </a:extraClrScheme>
    <a:extraClrScheme>
      <a:clrScheme name="TWINKLES 2">
        <a:dk1>
          <a:srgbClr val="000000"/>
        </a:dk1>
        <a:lt1>
          <a:srgbClr val="FFFFFF"/>
        </a:lt1>
        <a:dk2>
          <a:srgbClr val="000000"/>
        </a:dk2>
        <a:lt2>
          <a:srgbClr val="CCECFF"/>
        </a:lt2>
        <a:accent1>
          <a:srgbClr val="CC99FF"/>
        </a:accent1>
        <a:accent2>
          <a:srgbClr val="3366FF"/>
        </a:accent2>
        <a:accent3>
          <a:srgbClr val="FFFFFF"/>
        </a:accent3>
        <a:accent4>
          <a:srgbClr val="000000"/>
        </a:accent4>
        <a:accent5>
          <a:srgbClr val="E2CAFF"/>
        </a:accent5>
        <a:accent6>
          <a:srgbClr val="2D5CE7"/>
        </a:accent6>
        <a:hlink>
          <a:srgbClr val="00CCFF"/>
        </a:hlink>
        <a:folHlink>
          <a:srgbClr val="99CCFF"/>
        </a:folHlink>
      </a:clrScheme>
      <a:clrMap bg1="lt1" tx1="dk1" bg2="lt2" tx2="dk2" accent1="accent1" accent2="accent2" accent3="accent3" accent4="accent4" accent5="accent5" accent6="accent6" hlink="hlink" folHlink="folHlink"/>
    </a:extraClrScheme>
    <a:extraClrScheme>
      <a:clrScheme name="TWINKLES 3">
        <a:dk1>
          <a:srgbClr val="000000"/>
        </a:dk1>
        <a:lt1>
          <a:srgbClr val="FFFFFF"/>
        </a:lt1>
        <a:dk2>
          <a:srgbClr val="000000"/>
        </a:dk2>
        <a:lt2>
          <a:srgbClr val="969696"/>
        </a:lt2>
        <a:accent1>
          <a:srgbClr val="777777"/>
        </a:accent1>
        <a:accent2>
          <a:srgbClr val="CBCBCB"/>
        </a:accent2>
        <a:accent3>
          <a:srgbClr val="FFFFFF"/>
        </a:accent3>
        <a:accent4>
          <a:srgbClr val="000000"/>
        </a:accent4>
        <a:accent5>
          <a:srgbClr val="BDBDBD"/>
        </a:accent5>
        <a:accent6>
          <a:srgbClr val="B8B8B8"/>
        </a:accent6>
        <a:hlink>
          <a:srgbClr val="4D4D4D"/>
        </a:hlink>
        <a:folHlink>
          <a:srgbClr val="DDDDDD"/>
        </a:folHlink>
      </a:clrScheme>
      <a:clrMap bg1="lt1" tx1="dk1" bg2="lt2" tx2="dk2" accent1="accent1" accent2="accent2" accent3="accent3" accent4="accent4" accent5="accent5" accent6="accent6" hlink="hlink" folHlink="folHlink"/>
    </a:extraClrScheme>
    <a:extraClrScheme>
      <a:clrScheme name="TWINKLES 4">
        <a:dk1>
          <a:srgbClr val="000000"/>
        </a:dk1>
        <a:lt1>
          <a:srgbClr val="00CCCC"/>
        </a:lt1>
        <a:dk2>
          <a:srgbClr val="FFFFCC"/>
        </a:dk2>
        <a:lt2>
          <a:srgbClr val="009999"/>
        </a:lt2>
        <a:accent1>
          <a:srgbClr val="CC99FF"/>
        </a:accent1>
        <a:accent2>
          <a:srgbClr val="3366FF"/>
        </a:accent2>
        <a:accent3>
          <a:srgbClr val="AAE2E2"/>
        </a:accent3>
        <a:accent4>
          <a:srgbClr val="000000"/>
        </a:accent4>
        <a:accent5>
          <a:srgbClr val="E2CAFF"/>
        </a:accent5>
        <a:accent6>
          <a:srgbClr val="2D5CE7"/>
        </a:accent6>
        <a:hlink>
          <a:srgbClr val="00CCFF"/>
        </a:hlink>
        <a:folHlink>
          <a:srgbClr val="00FFCC"/>
        </a:folHlink>
      </a:clrScheme>
      <a:clrMap bg1="lt1" tx1="dk1" bg2="lt2" tx2="dk2" accent1="accent1" accent2="accent2" accent3="accent3" accent4="accent4" accent5="accent5" accent6="accent6" hlink="hlink" folHlink="folHlink"/>
    </a:extraClrScheme>
    <a:extraClrScheme>
      <a:clrScheme name="TWINKLES 5">
        <a:dk1>
          <a:srgbClr val="003300"/>
        </a:dk1>
        <a:lt1>
          <a:srgbClr val="FFFFFF"/>
        </a:lt1>
        <a:dk2>
          <a:srgbClr val="669900"/>
        </a:dk2>
        <a:lt2>
          <a:srgbClr val="FFCC66"/>
        </a:lt2>
        <a:accent1>
          <a:srgbClr val="990033"/>
        </a:accent1>
        <a:accent2>
          <a:srgbClr val="FF9933"/>
        </a:accent2>
        <a:accent3>
          <a:srgbClr val="B8CAAA"/>
        </a:accent3>
        <a:accent4>
          <a:srgbClr val="DADADA"/>
        </a:accent4>
        <a:accent5>
          <a:srgbClr val="CAAAAD"/>
        </a:accent5>
        <a:accent6>
          <a:srgbClr val="E78A2D"/>
        </a:accent6>
        <a:hlink>
          <a:srgbClr val="CCCC00"/>
        </a:hlink>
        <a:folHlink>
          <a:srgbClr val="009900"/>
        </a:folHlink>
      </a:clrScheme>
      <a:clrMap bg1="dk2" tx1="lt1" bg2="dk1" tx2="lt2" accent1="accent1" accent2="accent2" accent3="accent3" accent4="accent4" accent5="accent5" accent6="accent6" hlink="hlink" folHlink="folHlink"/>
    </a:extraClrScheme>
    <a:extraClrScheme>
      <a:clrScheme name="TWINKLES 6">
        <a:dk1>
          <a:srgbClr val="663300"/>
        </a:dk1>
        <a:lt1>
          <a:srgbClr val="FFFFFF"/>
        </a:lt1>
        <a:dk2>
          <a:srgbClr val="CC6600"/>
        </a:dk2>
        <a:lt2>
          <a:srgbClr val="FFCC00"/>
        </a:lt2>
        <a:accent1>
          <a:srgbClr val="990033"/>
        </a:accent1>
        <a:accent2>
          <a:srgbClr val="FF0033"/>
        </a:accent2>
        <a:accent3>
          <a:srgbClr val="E2B8AA"/>
        </a:accent3>
        <a:accent4>
          <a:srgbClr val="DADADA"/>
        </a:accent4>
        <a:accent5>
          <a:srgbClr val="CAAAAD"/>
        </a:accent5>
        <a:accent6>
          <a:srgbClr val="E7002D"/>
        </a:accent6>
        <a:hlink>
          <a:srgbClr val="CCCC00"/>
        </a:hlink>
        <a:folHlink>
          <a:srgbClr val="FF9900"/>
        </a:folHlink>
      </a:clrScheme>
      <a:clrMap bg1="dk2" tx1="lt1" bg2="dk1" tx2="lt2" accent1="accent1" accent2="accent2" accent3="accent3" accent4="accent4" accent5="accent5" accent6="accent6" hlink="hlink" folHlink="folHlink"/>
    </a:extraClrScheme>
    <a:extraClrScheme>
      <a:clrScheme name="TWINKLES 7">
        <a:dk1>
          <a:srgbClr val="660033"/>
        </a:dk1>
        <a:lt1>
          <a:srgbClr val="FFFFFF"/>
        </a:lt1>
        <a:dk2>
          <a:srgbClr val="990066"/>
        </a:dk2>
        <a:lt2>
          <a:srgbClr val="FFFF66"/>
        </a:lt2>
        <a:accent1>
          <a:srgbClr val="9933FF"/>
        </a:accent1>
        <a:accent2>
          <a:srgbClr val="00CCCC"/>
        </a:accent2>
        <a:accent3>
          <a:srgbClr val="CAAAB8"/>
        </a:accent3>
        <a:accent4>
          <a:srgbClr val="DADADA"/>
        </a:accent4>
        <a:accent5>
          <a:srgbClr val="CAADFF"/>
        </a:accent5>
        <a:accent6>
          <a:srgbClr val="00B9B9"/>
        </a:accent6>
        <a:hlink>
          <a:srgbClr val="CC66FF"/>
        </a:hlink>
        <a:folHlink>
          <a:srgbClr val="D60093"/>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TWINKLES</Template>
  <TotalTime>4481</TotalTime>
  <Words>1384</Words>
  <Application>Microsoft Office PowerPoint</Application>
  <PresentationFormat>On-screen Show (4:3)</PresentationFormat>
  <Paragraphs>86</Paragraphs>
  <Slides>44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Arial</vt:lpstr>
      <vt:lpstr>Book Antiqua</vt:lpstr>
      <vt:lpstr>Monotype Sorts</vt:lpstr>
      <vt:lpstr>Times New Roman</vt:lpstr>
      <vt:lpstr>TWINKLES</vt:lpstr>
      <vt:lpstr>PowerPoint Presentation</vt:lpstr>
      <vt:lpstr> Bone Quality: What is it and can we measure it?</vt:lpstr>
      <vt:lpstr>Focusing Only on Bone Identifies Less than Half of Women Who Will Fracture</vt:lpstr>
      <vt:lpstr>Bone quality</vt:lpstr>
      <vt:lpstr>PowerPoint Presentation</vt:lpstr>
      <vt:lpstr>Methods for investigating bone quality</vt:lpstr>
      <vt:lpstr>DXA: geometry, trabecular bone score</vt:lpstr>
      <vt:lpstr>PowerPoint Presentation</vt:lpstr>
      <vt:lpstr> Trabecular bone score assessed with software in lumbar spine</vt:lpstr>
      <vt:lpstr>PowerPoint Presentation</vt:lpstr>
      <vt:lpstr>How the TBS numbers interpret?</vt:lpstr>
      <vt:lpstr>PowerPoint Presentation</vt:lpstr>
      <vt:lpstr>PowerPoint Presentation</vt:lpstr>
      <vt:lpstr>Clinical Applications Of Trabecular Bone Score</vt:lpstr>
      <vt:lpstr>PowerPoint Presentation</vt:lpstr>
      <vt:lpstr>Degenerative Changes </vt:lpstr>
      <vt:lpstr>The role of trabecular bone score in monitoring treatment response</vt:lpstr>
      <vt:lpstr>PowerPoint Presentation</vt:lpstr>
      <vt:lpstr>Glucocorticoid Exposure</vt:lpstr>
      <vt:lpstr>DM2</vt:lpstr>
      <vt:lpstr>Chronic Kidney Disease And Renal Transplantation</vt:lpstr>
      <vt:lpstr>Hip structure analysis (HSA)</vt:lpstr>
      <vt:lpstr>Hip structure analysis (HSA)</vt:lpstr>
      <vt:lpstr>PowerPoint Presentation</vt:lpstr>
      <vt:lpstr>PowerPoint Presentation</vt:lpstr>
      <vt:lpstr>PowerPoint Presentation</vt:lpstr>
      <vt:lpstr>PowerPoint Presentation</vt:lpstr>
      <vt:lpstr>PowerPoint Presentation</vt:lpstr>
      <vt:lpstr>PowerPoint Presentation</vt:lpstr>
      <vt:lpstr>Axial Compression Cross-Sectional Area(CSA)</vt:lpstr>
      <vt:lpstr>Bending</vt:lpstr>
      <vt:lpstr>PowerPoint Presentation</vt:lpstr>
      <vt:lpstr>PowerPoint Presentation</vt:lpstr>
      <vt:lpstr>Cross-Sectional Moment of Inertia (CSMI).</vt:lpstr>
      <vt:lpstr>Section Modulus</vt:lpstr>
      <vt:lpstr>PowerPoint Presentation</vt:lpstr>
      <vt:lpstr>Buckling Ratio</vt:lpstr>
      <vt:lpstr>Buckling Ratio</vt:lpstr>
      <vt:lpstr>PowerPoint Presentation</vt:lpstr>
      <vt:lpstr>PowerPoint Presentation</vt:lpstr>
      <vt:lpstr>PowerPoint Presentation</vt:lpstr>
      <vt:lpstr>Hip structural analysis in Iranian adult population</vt:lpstr>
      <vt:lpstr>The correlation between bone mineral density, trabecular bone score and body mass index in Iranian adults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rose</dc:creator>
  <cp:lastModifiedBy>SUMS</cp:lastModifiedBy>
  <cp:revision>756</cp:revision>
  <dcterms:created xsi:type="dcterms:W3CDTF">2004-02-28T18:38:36Z</dcterms:created>
  <dcterms:modified xsi:type="dcterms:W3CDTF">2018-11-14T06:48:52Z</dcterms:modified>
</cp:coreProperties>
</file>