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6" r:id="rId3"/>
    <p:sldId id="265" r:id="rId4"/>
    <p:sldId id="263" r:id="rId5"/>
    <p:sldId id="264" r:id="rId6"/>
    <p:sldId id="258" r:id="rId7"/>
    <p:sldId id="259" r:id="rId8"/>
    <p:sldId id="260" r:id="rId9"/>
    <p:sldId id="261" r:id="rId10"/>
    <p:sldId id="276" r:id="rId11"/>
    <p:sldId id="266" r:id="rId12"/>
    <p:sldId id="278" r:id="rId13"/>
    <p:sldId id="272" r:id="rId14"/>
    <p:sldId id="277" r:id="rId15"/>
    <p:sldId id="273" r:id="rId16"/>
    <p:sldId id="274" r:id="rId17"/>
    <p:sldId id="275" r:id="rId18"/>
    <p:sldId id="279" r:id="rId19"/>
    <p:sldId id="280" r:id="rId20"/>
    <p:sldId id="281" r:id="rId21"/>
    <p:sldId id="282" r:id="rId22"/>
    <p:sldId id="267" r:id="rId23"/>
    <p:sldId id="268" r:id="rId24"/>
    <p:sldId id="269" r:id="rId25"/>
    <p:sldId id="270" r:id="rId26"/>
    <p:sldId id="271" r:id="rId27"/>
    <p:sldId id="285"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7610" autoAdjust="0"/>
  </p:normalViewPr>
  <p:slideViewPr>
    <p:cSldViewPr snapToGrid="0">
      <p:cViewPr varScale="1">
        <p:scale>
          <a:sx n="44" d="100"/>
          <a:sy n="44" d="100"/>
        </p:scale>
        <p:origin x="152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33859-50EC-4DA6-848D-D26D17938577}"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F0ABD-4C64-40EB-81F3-99EE13CF08E0}" type="slidenum">
              <a:rPr lang="en-US" smtClean="0"/>
              <a:t>‹#›</a:t>
            </a:fld>
            <a:endParaRPr lang="en-US"/>
          </a:p>
        </p:txBody>
      </p:sp>
    </p:spTree>
    <p:extLst>
      <p:ext uri="{BB962C8B-B14F-4D97-AF65-F5344CB8AC3E}">
        <p14:creationId xmlns:p14="http://schemas.microsoft.com/office/powerpoint/2010/main" val="178982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before moving on to a</a:t>
            </a:r>
            <a:r>
              <a:rPr lang="en-US" baseline="0" dirty="0"/>
              <a:t> definition of TR, we need to address an important aspect:</a:t>
            </a:r>
            <a:endParaRPr lang="en-US" dirty="0"/>
          </a:p>
        </p:txBody>
      </p:sp>
      <p:sp>
        <p:nvSpPr>
          <p:cNvPr id="4" name="Slide Number Placeholder 3"/>
          <p:cNvSpPr>
            <a:spLocks noGrp="1"/>
          </p:cNvSpPr>
          <p:nvPr>
            <p:ph type="sldNum" sz="quarter" idx="10"/>
          </p:nvPr>
        </p:nvSpPr>
        <p:spPr/>
        <p:txBody>
          <a:bodyPr/>
          <a:lstStyle/>
          <a:p>
            <a:fld id="{689E1F21-16C0-4BC5-8665-8AED97D25661}" type="slidenum">
              <a:rPr lang="en-US" smtClean="0"/>
              <a:t>4</a:t>
            </a:fld>
            <a:endParaRPr lang="en-US"/>
          </a:p>
        </p:txBody>
      </p:sp>
    </p:spTree>
    <p:extLst>
      <p:ext uri="{BB962C8B-B14F-4D97-AF65-F5344CB8AC3E}">
        <p14:creationId xmlns:p14="http://schemas.microsoft.com/office/powerpoint/2010/main" val="1695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1F21-16C0-4BC5-8665-8AED97D25661}" type="slidenum">
              <a:rPr lang="en-US" smtClean="0"/>
              <a:t>5</a:t>
            </a:fld>
            <a:endParaRPr lang="en-US"/>
          </a:p>
        </p:txBody>
      </p:sp>
    </p:spTree>
    <p:extLst>
      <p:ext uri="{BB962C8B-B14F-4D97-AF65-F5344CB8AC3E}">
        <p14:creationId xmlns:p14="http://schemas.microsoft.com/office/powerpoint/2010/main" val="403499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clear example of translational research is the way PCOS can affect  development of osteoporosis. </a:t>
            </a:r>
          </a:p>
        </p:txBody>
      </p:sp>
      <p:sp>
        <p:nvSpPr>
          <p:cNvPr id="4" name="Slide Number Placeholder 3"/>
          <p:cNvSpPr>
            <a:spLocks noGrp="1"/>
          </p:cNvSpPr>
          <p:nvPr>
            <p:ph type="sldNum" sz="quarter" idx="10"/>
          </p:nvPr>
        </p:nvSpPr>
        <p:spPr/>
        <p:txBody>
          <a:bodyPr/>
          <a:lstStyle/>
          <a:p>
            <a:fld id="{D91087E5-5C3A-40BF-AABB-ED596E7ADF89}" type="slidenum">
              <a:rPr lang="en-US" smtClean="0"/>
              <a:t>6</a:t>
            </a:fld>
            <a:endParaRPr lang="en-US"/>
          </a:p>
        </p:txBody>
      </p:sp>
    </p:spTree>
    <p:extLst>
      <p:ext uri="{BB962C8B-B14F-4D97-AF65-F5344CB8AC3E}">
        <p14:creationId xmlns:p14="http://schemas.microsoft.com/office/powerpoint/2010/main" val="40374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سخنرانان پیش از من در مورد </a:t>
            </a:r>
            <a:r>
              <a:rPr lang="en-US" dirty="0"/>
              <a:t>PCOS</a:t>
            </a:r>
            <a:r>
              <a:rPr lang="fa-IR" dirty="0"/>
              <a:t> مفصل صحبت کردند</a:t>
            </a:r>
          </a:p>
          <a:p>
            <a:r>
              <a:rPr lang="fa-IR" dirty="0"/>
              <a:t>من تمرکز می کنم روی </a:t>
            </a:r>
            <a:r>
              <a:rPr lang="fa-IR" dirty="0" err="1"/>
              <a:t>هومیوستاز</a:t>
            </a:r>
            <a:r>
              <a:rPr lang="fa-IR" dirty="0"/>
              <a:t> استخوان که پروسه اصلی فیزیولوژیک آن معرف حضور هست اما مروری مجدد بر آن بد نیست: </a:t>
            </a:r>
            <a:endParaRPr lang="en-US" dirty="0"/>
          </a:p>
        </p:txBody>
      </p:sp>
      <p:sp>
        <p:nvSpPr>
          <p:cNvPr id="4" name="Slide Number Placeholder 3"/>
          <p:cNvSpPr>
            <a:spLocks noGrp="1"/>
          </p:cNvSpPr>
          <p:nvPr>
            <p:ph type="sldNum" sz="quarter" idx="10"/>
          </p:nvPr>
        </p:nvSpPr>
        <p:spPr/>
        <p:txBody>
          <a:bodyPr/>
          <a:lstStyle/>
          <a:p>
            <a:fld id="{D91087E5-5C3A-40BF-AABB-ED596E7ADF89}" type="slidenum">
              <a:rPr lang="en-US" smtClean="0"/>
              <a:t>7</a:t>
            </a:fld>
            <a:endParaRPr lang="en-US"/>
          </a:p>
        </p:txBody>
      </p:sp>
    </p:spTree>
    <p:extLst>
      <p:ext uri="{BB962C8B-B14F-4D97-AF65-F5344CB8AC3E}">
        <p14:creationId xmlns:p14="http://schemas.microsoft.com/office/powerpoint/2010/main" val="411530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F36B0-8DEB-4467-94E8-1C1CB6C108BF}" type="slidenum">
              <a:rPr lang="en-US"/>
              <a:pPr/>
              <a:t>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Bone remodeling is the process of renewal of skeleton whereby bone is resorbed by osteoclasts and formed again by osteoblasts.</a:t>
            </a:r>
          </a:p>
          <a:p>
            <a:r>
              <a:rPr lang="en-US" dirty="0"/>
              <a:t>It occurs asynchronously</a:t>
            </a:r>
            <a:r>
              <a:rPr lang="en-US" baseline="0" dirty="0"/>
              <a:t> at multiple sites in body in a way that in adult humans the whole skeleton is renewed every 10 years! This process is tightly controlled by a lot of endocrine and </a:t>
            </a:r>
            <a:r>
              <a:rPr lang="en-US" baseline="0" dirty="0" err="1"/>
              <a:t>paracrine</a:t>
            </a:r>
            <a:r>
              <a:rPr lang="en-US" baseline="0" dirty="0"/>
              <a:t> factors, so that bone formation and </a:t>
            </a:r>
            <a:r>
              <a:rPr lang="en-US" baseline="0" dirty="0" err="1"/>
              <a:t>resorption</a:t>
            </a:r>
            <a:r>
              <a:rPr lang="en-US" baseline="0" dirty="0"/>
              <a:t> always happen in a balanced way.</a:t>
            </a:r>
          </a:p>
          <a:p>
            <a:r>
              <a:rPr lang="en-US" baseline="0" dirty="0"/>
              <a:t>Main cell types that are responsible for this well-orchestrated process are OC (that </a:t>
            </a:r>
            <a:r>
              <a:rPr lang="en-US" baseline="0" dirty="0" err="1"/>
              <a:t>resorb</a:t>
            </a:r>
            <a:r>
              <a:rPr lang="en-US" baseline="0" dirty="0"/>
              <a:t> bone), OB (that form bone) and </a:t>
            </a:r>
            <a:r>
              <a:rPr lang="en-US" baseline="0" dirty="0" err="1"/>
              <a:t>Ocy</a:t>
            </a:r>
            <a:r>
              <a:rPr lang="en-US" baseline="0" dirty="0"/>
              <a:t> (that control mineralization of bone and respond to mechanical stimuli)</a:t>
            </a:r>
            <a:endParaRPr lang="en-US" dirty="0"/>
          </a:p>
          <a:p>
            <a:r>
              <a:rPr lang="en-US" dirty="0"/>
              <a:t>*As well as forming new bone, osteoblasts produce RANKL which attaches to RANK on OC precursors and induces them to make active osteoclasts</a:t>
            </a:r>
          </a:p>
          <a:p>
            <a:pPr marL="171450" indent="-171450">
              <a:buFont typeface="Arial" panose="020B0604020202020204" pitchFamily="34" charset="0"/>
              <a:buChar char="•"/>
            </a:pPr>
            <a:r>
              <a:rPr lang="en-US" dirty="0"/>
              <a:t>These sites are </a:t>
            </a:r>
            <a:r>
              <a:rPr lang="en-US" baseline="0" dirty="0"/>
              <a:t>called Bone </a:t>
            </a:r>
            <a:r>
              <a:rPr lang="en-US" baseline="0" dirty="0" err="1"/>
              <a:t>Muti</a:t>
            </a:r>
            <a:r>
              <a:rPr lang="en-US" baseline="0" dirty="0"/>
              <a:t>-cellular Units (BMUs).</a:t>
            </a:r>
          </a:p>
          <a:p>
            <a:pPr marL="171450" indent="-171450">
              <a:buFont typeface="Arial" panose="020B0604020202020204" pitchFamily="34" charset="0"/>
              <a:buChar char="•"/>
            </a:pPr>
            <a:r>
              <a:rPr lang="en-US" cap="none" baseline="0" dirty="0"/>
              <a:t>The main point here is that cells in these units talk to one another and are talked to (!) by many other cells in the body. Any factor that affects bone (famous ones are growth hormone, glucocorticoids, female reproductive hormones) should exert their bone effects through BMUs </a:t>
            </a:r>
          </a:p>
        </p:txBody>
      </p:sp>
    </p:spTree>
    <p:extLst>
      <p:ext uri="{BB962C8B-B14F-4D97-AF65-F5344CB8AC3E}">
        <p14:creationId xmlns:p14="http://schemas.microsoft.com/office/powerpoint/2010/main" val="28136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4EC6-F62E-42ED-A082-9C5132A20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8EF2F-9405-4291-9119-F99C2B4D1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94044-9B21-4F7C-93DB-DEF43EB56975}"/>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5" name="Footer Placeholder 4">
            <a:extLst>
              <a:ext uri="{FF2B5EF4-FFF2-40B4-BE49-F238E27FC236}">
                <a16:creationId xmlns:a16="http://schemas.microsoft.com/office/drawing/2014/main" id="{1931479F-C65E-487A-B5CE-7C51211BF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8F8DC-4066-48FE-BA83-A044EEFB57B8}"/>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13634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E32B-5BDC-468F-B03F-2D2CC87ACE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FB4FF-4E5A-49EB-BA5B-8A0C74084A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7F3F5-1783-48A7-992B-FA03E011A233}"/>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5" name="Footer Placeholder 4">
            <a:extLst>
              <a:ext uri="{FF2B5EF4-FFF2-40B4-BE49-F238E27FC236}">
                <a16:creationId xmlns:a16="http://schemas.microsoft.com/office/drawing/2014/main" id="{03095649-E6AF-478C-89A1-560C7B008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0A67B-0DD8-45B5-AFB3-A160FD707B79}"/>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118274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9FDE6-21DF-4B5F-A49D-2623280E3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B78110-C917-40F4-9A30-B8616B7754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DFFF-D345-4519-9A86-F9DE2F9C691F}"/>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5" name="Footer Placeholder 4">
            <a:extLst>
              <a:ext uri="{FF2B5EF4-FFF2-40B4-BE49-F238E27FC236}">
                <a16:creationId xmlns:a16="http://schemas.microsoft.com/office/drawing/2014/main" id="{697591CB-409C-46CD-994F-0E78AA520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BF79E-D7C5-4D77-ADF4-482B1B86FA01}"/>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69566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A495-3883-4773-8722-5A25C21DB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38C9F-1DB9-47A6-B27B-3277754CC3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70098-AEE1-455B-A550-F100DBAEB654}"/>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5" name="Footer Placeholder 4">
            <a:extLst>
              <a:ext uri="{FF2B5EF4-FFF2-40B4-BE49-F238E27FC236}">
                <a16:creationId xmlns:a16="http://schemas.microsoft.com/office/drawing/2014/main" id="{A235DD24-6870-4C05-8595-64C72F4FC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81A26-6694-41F7-982C-C608E1A67AEA}"/>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80623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649A-DAA0-4A43-BC36-C029DC3F9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F2A63F-5DD9-41F7-BAAF-2F3988F23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4258FA-7995-4677-BCE0-89B6F4A0261A}"/>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5" name="Footer Placeholder 4">
            <a:extLst>
              <a:ext uri="{FF2B5EF4-FFF2-40B4-BE49-F238E27FC236}">
                <a16:creationId xmlns:a16="http://schemas.microsoft.com/office/drawing/2014/main" id="{0EB0598B-4C5C-41AA-B094-595EC410F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30689-7C8F-4D07-8D18-AEED18385AB1}"/>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388508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DFAC-5D10-4A18-8EC1-FFB048101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0771E-C8A1-4EF2-8E13-DCA3465474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5B6B85-49B0-4F14-8FA7-7E26FA4CF9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CCD1FB-18FE-406C-A802-E42FEE55908C}"/>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6" name="Footer Placeholder 5">
            <a:extLst>
              <a:ext uri="{FF2B5EF4-FFF2-40B4-BE49-F238E27FC236}">
                <a16:creationId xmlns:a16="http://schemas.microsoft.com/office/drawing/2014/main" id="{0ADF02E7-FFC4-49D1-B1BF-00B007ABD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1F9CD-BEF5-4362-9533-92B6AB23A4CA}"/>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412066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CE4C-B0C9-499C-B61E-016CFD1D81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236E0-BA83-4A42-9276-761F8ED9A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34804D-7AEB-4CBA-9AAC-58512C5BAF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4CEC6-567B-4B4E-9F45-B4DA9D194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5C0EE5-41A9-42E0-B977-045DBBB795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57D892-EA4E-4F81-A17E-30ADC0813668}"/>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8" name="Footer Placeholder 7">
            <a:extLst>
              <a:ext uri="{FF2B5EF4-FFF2-40B4-BE49-F238E27FC236}">
                <a16:creationId xmlns:a16="http://schemas.microsoft.com/office/drawing/2014/main" id="{E48F3CD8-6770-4C19-9090-6AF7FABC4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983B4F-1C2C-4A10-BC0A-460616F5F11F}"/>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142521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D35D-C6CF-46F9-B5E9-A260167D5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A05AD5-D3D2-408D-A1B8-58F60C43432F}"/>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4" name="Footer Placeholder 3">
            <a:extLst>
              <a:ext uri="{FF2B5EF4-FFF2-40B4-BE49-F238E27FC236}">
                <a16:creationId xmlns:a16="http://schemas.microsoft.com/office/drawing/2014/main" id="{CE8C749F-6746-44E8-9C6D-CBBBEFC712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54A423-5496-4EC5-B054-252F61AFDDCC}"/>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197025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59175-3D18-449E-BEF3-EA2E0068D7F8}"/>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3" name="Footer Placeholder 2">
            <a:extLst>
              <a:ext uri="{FF2B5EF4-FFF2-40B4-BE49-F238E27FC236}">
                <a16:creationId xmlns:a16="http://schemas.microsoft.com/office/drawing/2014/main" id="{B29410D8-8608-4E52-B2D7-AD3E54E49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B7191-7A04-4F28-838D-F06C3F8146AF}"/>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59978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6478-8D21-4B0E-940B-8845B8B5B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8E4FF-4A27-4577-B79E-5A642C6A0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42F92-6210-4FE0-A27A-3DFE92EE0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125EE2-70AC-4ED7-A74F-A73462011991}"/>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6" name="Footer Placeholder 5">
            <a:extLst>
              <a:ext uri="{FF2B5EF4-FFF2-40B4-BE49-F238E27FC236}">
                <a16:creationId xmlns:a16="http://schemas.microsoft.com/office/drawing/2014/main" id="{8AC48EAD-F8C5-4A16-B90B-B74DDFCB1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EB2A2-FE11-41B8-ABDD-D08B97EDF0EA}"/>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172507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298E-8D4C-405B-B957-C9DC90F19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B6C91F-E66F-4736-A7BE-C32623F99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CB168-6CE8-404C-A814-DCB617EA2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82E44-D4D6-4371-95A7-099249303B22}"/>
              </a:ext>
            </a:extLst>
          </p:cNvPr>
          <p:cNvSpPr>
            <a:spLocks noGrp="1"/>
          </p:cNvSpPr>
          <p:nvPr>
            <p:ph type="dt" sz="half" idx="10"/>
          </p:nvPr>
        </p:nvSpPr>
        <p:spPr/>
        <p:txBody>
          <a:bodyPr/>
          <a:lstStyle/>
          <a:p>
            <a:fld id="{D5932CED-C4D2-4153-AD55-9A20D8FA5D5D}" type="datetimeFigureOut">
              <a:rPr lang="en-US" smtClean="0"/>
              <a:t>11/15/2018</a:t>
            </a:fld>
            <a:endParaRPr lang="en-US"/>
          </a:p>
        </p:txBody>
      </p:sp>
      <p:sp>
        <p:nvSpPr>
          <p:cNvPr id="6" name="Footer Placeholder 5">
            <a:extLst>
              <a:ext uri="{FF2B5EF4-FFF2-40B4-BE49-F238E27FC236}">
                <a16:creationId xmlns:a16="http://schemas.microsoft.com/office/drawing/2014/main" id="{FAF1AC79-3462-450A-BF7A-D1308E05F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9542A-DDDF-4E70-8668-E47B4037E453}"/>
              </a:ext>
            </a:extLst>
          </p:cNvPr>
          <p:cNvSpPr>
            <a:spLocks noGrp="1"/>
          </p:cNvSpPr>
          <p:nvPr>
            <p:ph type="sldNum" sz="quarter" idx="12"/>
          </p:nvPr>
        </p:nvSpPr>
        <p:spPr/>
        <p:txBody>
          <a:bodyPr/>
          <a:lstStyle/>
          <a:p>
            <a:fld id="{7531DEBF-60D1-4E85-8EAF-0348224AD40E}" type="slidenum">
              <a:rPr lang="en-US" smtClean="0"/>
              <a:t>‹#›</a:t>
            </a:fld>
            <a:endParaRPr lang="en-US"/>
          </a:p>
        </p:txBody>
      </p:sp>
    </p:spTree>
    <p:extLst>
      <p:ext uri="{BB962C8B-B14F-4D97-AF65-F5344CB8AC3E}">
        <p14:creationId xmlns:p14="http://schemas.microsoft.com/office/powerpoint/2010/main" val="137282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F7B71-AEF5-429C-B5DB-E0B8B8985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53B8D-54CC-47FE-B368-95F53E21B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848C8-E795-4E50-901F-8D271D073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32CED-C4D2-4153-AD55-9A20D8FA5D5D}" type="datetimeFigureOut">
              <a:rPr lang="en-US" smtClean="0"/>
              <a:t>11/15/2018</a:t>
            </a:fld>
            <a:endParaRPr lang="en-US"/>
          </a:p>
        </p:txBody>
      </p:sp>
      <p:sp>
        <p:nvSpPr>
          <p:cNvPr id="5" name="Footer Placeholder 4">
            <a:extLst>
              <a:ext uri="{FF2B5EF4-FFF2-40B4-BE49-F238E27FC236}">
                <a16:creationId xmlns:a16="http://schemas.microsoft.com/office/drawing/2014/main" id="{8A00A0FF-BD3E-458A-A254-4D17FDB06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1E6F1-C1B4-4B8B-8E6E-289A3A0F2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DEBF-60D1-4E85-8EAF-0348224AD40E}" type="slidenum">
              <a:rPr lang="en-US" smtClean="0"/>
              <a:t>‹#›</a:t>
            </a:fld>
            <a:endParaRPr lang="en-US"/>
          </a:p>
        </p:txBody>
      </p:sp>
    </p:spTree>
    <p:extLst>
      <p:ext uri="{BB962C8B-B14F-4D97-AF65-F5344CB8AC3E}">
        <p14:creationId xmlns:p14="http://schemas.microsoft.com/office/powerpoint/2010/main" val="202342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بنام خداوند جان و خرد‬‎">
            <a:extLst>
              <a:ext uri="{FF2B5EF4-FFF2-40B4-BE49-F238E27FC236}">
                <a16:creationId xmlns:a16="http://schemas.microsoft.com/office/drawing/2014/main" id="{30427F3C-4655-41DF-8B55-425970D84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752" y="1071644"/>
            <a:ext cx="4144496" cy="47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69D9-DA91-44CD-B138-18F687D28A56}"/>
              </a:ext>
            </a:extLst>
          </p:cNvPr>
          <p:cNvSpPr>
            <a:spLocks noGrp="1"/>
          </p:cNvSpPr>
          <p:nvPr>
            <p:ph type="title"/>
          </p:nvPr>
        </p:nvSpPr>
        <p:spPr>
          <a:xfrm>
            <a:off x="838200" y="2766218"/>
            <a:ext cx="10515600" cy="1325563"/>
          </a:xfrm>
        </p:spPr>
        <p:txBody>
          <a:bodyPr>
            <a:normAutofit/>
          </a:bodyPr>
          <a:lstStyle/>
          <a:p>
            <a:pPr algn="ctr"/>
            <a:r>
              <a:rPr lang="en-US" sz="5400" dirty="0"/>
              <a:t>PCOS and BMD</a:t>
            </a:r>
          </a:p>
        </p:txBody>
      </p:sp>
    </p:spTree>
    <p:extLst>
      <p:ext uri="{BB962C8B-B14F-4D97-AF65-F5344CB8AC3E}">
        <p14:creationId xmlns:p14="http://schemas.microsoft.com/office/powerpoint/2010/main" val="369549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9AFEB-C33C-4317-866E-DDDD52EA2B99}"/>
              </a:ext>
            </a:extLst>
          </p:cNvPr>
          <p:cNvPicPr>
            <a:picLocks noChangeAspect="1"/>
          </p:cNvPicPr>
          <p:nvPr/>
        </p:nvPicPr>
        <p:blipFill>
          <a:blip r:embed="rId2"/>
          <a:stretch>
            <a:fillRect/>
          </a:stretch>
        </p:blipFill>
        <p:spPr>
          <a:xfrm>
            <a:off x="282037" y="93946"/>
            <a:ext cx="11129173" cy="4316800"/>
          </a:xfrm>
          <a:prstGeom prst="rect">
            <a:avLst/>
          </a:prstGeom>
        </p:spPr>
      </p:pic>
      <p:pic>
        <p:nvPicPr>
          <p:cNvPr id="6" name="Picture 5">
            <a:extLst>
              <a:ext uri="{FF2B5EF4-FFF2-40B4-BE49-F238E27FC236}">
                <a16:creationId xmlns:a16="http://schemas.microsoft.com/office/drawing/2014/main" id="{50F03460-4F7F-46B3-9808-D23AE10DAFA3}"/>
              </a:ext>
            </a:extLst>
          </p:cNvPr>
          <p:cNvPicPr>
            <a:picLocks noChangeAspect="1"/>
          </p:cNvPicPr>
          <p:nvPr/>
        </p:nvPicPr>
        <p:blipFill>
          <a:blip r:embed="rId3"/>
          <a:stretch>
            <a:fillRect/>
          </a:stretch>
        </p:blipFill>
        <p:spPr>
          <a:xfrm>
            <a:off x="282038" y="4443344"/>
            <a:ext cx="11545409" cy="1602549"/>
          </a:xfrm>
          <a:prstGeom prst="rect">
            <a:avLst/>
          </a:prstGeom>
        </p:spPr>
      </p:pic>
      <p:pic>
        <p:nvPicPr>
          <p:cNvPr id="7" name="Picture 6">
            <a:extLst>
              <a:ext uri="{FF2B5EF4-FFF2-40B4-BE49-F238E27FC236}">
                <a16:creationId xmlns:a16="http://schemas.microsoft.com/office/drawing/2014/main" id="{51616B67-4F15-47E6-9B15-A91C7EBADF7F}"/>
              </a:ext>
            </a:extLst>
          </p:cNvPr>
          <p:cNvPicPr>
            <a:picLocks noChangeAspect="1"/>
          </p:cNvPicPr>
          <p:nvPr/>
        </p:nvPicPr>
        <p:blipFill>
          <a:blip r:embed="rId4"/>
          <a:stretch>
            <a:fillRect/>
          </a:stretch>
        </p:blipFill>
        <p:spPr>
          <a:xfrm>
            <a:off x="130648" y="3298711"/>
            <a:ext cx="11848188" cy="2747182"/>
          </a:xfrm>
          <a:prstGeom prst="rect">
            <a:avLst/>
          </a:prstGeom>
        </p:spPr>
      </p:pic>
      <p:sp>
        <p:nvSpPr>
          <p:cNvPr id="8" name="Footer Placeholder 2">
            <a:extLst>
              <a:ext uri="{FF2B5EF4-FFF2-40B4-BE49-F238E27FC236}">
                <a16:creationId xmlns:a16="http://schemas.microsoft.com/office/drawing/2014/main" id="{B02FB694-105F-491B-8F4C-73EDDC53C69B}"/>
              </a:ext>
            </a:extLst>
          </p:cNvPr>
          <p:cNvSpPr>
            <a:spLocks noGrp="1"/>
          </p:cNvSpPr>
          <p:nvPr>
            <p:ph type="ftr" sz="quarter" idx="11"/>
          </p:nvPr>
        </p:nvSpPr>
        <p:spPr>
          <a:xfrm>
            <a:off x="3285392" y="641685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35397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69D9-DA91-44CD-B138-18F687D28A56}"/>
              </a:ext>
            </a:extLst>
          </p:cNvPr>
          <p:cNvSpPr>
            <a:spLocks noGrp="1"/>
          </p:cNvSpPr>
          <p:nvPr>
            <p:ph type="title"/>
          </p:nvPr>
        </p:nvSpPr>
        <p:spPr>
          <a:xfrm>
            <a:off x="838200" y="2766218"/>
            <a:ext cx="10515600" cy="1325563"/>
          </a:xfrm>
        </p:spPr>
        <p:txBody>
          <a:bodyPr>
            <a:normAutofit/>
          </a:bodyPr>
          <a:lstStyle/>
          <a:p>
            <a:pPr algn="ctr"/>
            <a:r>
              <a:rPr lang="en-US" sz="5400" dirty="0"/>
              <a:t>PCOS and bone turnover markers</a:t>
            </a:r>
          </a:p>
        </p:txBody>
      </p:sp>
    </p:spTree>
    <p:extLst>
      <p:ext uri="{BB962C8B-B14F-4D97-AF65-F5344CB8AC3E}">
        <p14:creationId xmlns:p14="http://schemas.microsoft.com/office/powerpoint/2010/main" val="338938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EB06B-C569-46B2-B4F5-3CF51887D8A5}"/>
              </a:ext>
            </a:extLst>
          </p:cNvPr>
          <p:cNvPicPr>
            <a:picLocks noChangeAspect="1"/>
          </p:cNvPicPr>
          <p:nvPr/>
        </p:nvPicPr>
        <p:blipFill>
          <a:blip r:embed="rId2"/>
          <a:stretch>
            <a:fillRect/>
          </a:stretch>
        </p:blipFill>
        <p:spPr>
          <a:xfrm>
            <a:off x="0" y="2594322"/>
            <a:ext cx="3135062" cy="1107119"/>
          </a:xfrm>
          <a:prstGeom prst="rect">
            <a:avLst/>
          </a:prstGeom>
        </p:spPr>
      </p:pic>
      <p:pic>
        <p:nvPicPr>
          <p:cNvPr id="4" name="Picture 3">
            <a:extLst>
              <a:ext uri="{FF2B5EF4-FFF2-40B4-BE49-F238E27FC236}">
                <a16:creationId xmlns:a16="http://schemas.microsoft.com/office/drawing/2014/main" id="{19D7CC8B-9EEE-4B4D-8CD9-6B3B94C2CD13}"/>
              </a:ext>
            </a:extLst>
          </p:cNvPr>
          <p:cNvPicPr>
            <a:picLocks noChangeAspect="1"/>
          </p:cNvPicPr>
          <p:nvPr/>
        </p:nvPicPr>
        <p:blipFill>
          <a:blip r:embed="rId3"/>
          <a:stretch>
            <a:fillRect/>
          </a:stretch>
        </p:blipFill>
        <p:spPr>
          <a:xfrm>
            <a:off x="2816980" y="45284"/>
            <a:ext cx="8728464" cy="3437214"/>
          </a:xfrm>
          <a:prstGeom prst="rect">
            <a:avLst/>
          </a:prstGeom>
        </p:spPr>
      </p:pic>
      <p:pic>
        <p:nvPicPr>
          <p:cNvPr id="7" name="Picture 6">
            <a:extLst>
              <a:ext uri="{FF2B5EF4-FFF2-40B4-BE49-F238E27FC236}">
                <a16:creationId xmlns:a16="http://schemas.microsoft.com/office/drawing/2014/main" id="{C177894C-80AB-44CC-9448-CC4FD4945EA9}"/>
              </a:ext>
            </a:extLst>
          </p:cNvPr>
          <p:cNvPicPr>
            <a:picLocks noChangeAspect="1"/>
          </p:cNvPicPr>
          <p:nvPr/>
        </p:nvPicPr>
        <p:blipFill>
          <a:blip r:embed="rId4"/>
          <a:stretch>
            <a:fillRect/>
          </a:stretch>
        </p:blipFill>
        <p:spPr>
          <a:xfrm>
            <a:off x="2995898" y="3429000"/>
            <a:ext cx="8315105" cy="3146785"/>
          </a:xfrm>
          <a:prstGeom prst="rect">
            <a:avLst/>
          </a:prstGeom>
        </p:spPr>
      </p:pic>
      <p:sp>
        <p:nvSpPr>
          <p:cNvPr id="8" name="Footer Placeholder 2">
            <a:extLst>
              <a:ext uri="{FF2B5EF4-FFF2-40B4-BE49-F238E27FC236}">
                <a16:creationId xmlns:a16="http://schemas.microsoft.com/office/drawing/2014/main" id="{18863881-4C2A-404D-8230-E7AA4851F0B9}"/>
              </a:ext>
            </a:extLst>
          </p:cNvPr>
          <p:cNvSpPr>
            <a:spLocks noGrp="1"/>
          </p:cNvSpPr>
          <p:nvPr>
            <p:ph type="ftr" sz="quarter" idx="11"/>
          </p:nvPr>
        </p:nvSpPr>
        <p:spPr>
          <a:xfrm>
            <a:off x="3285392" y="6548379"/>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282170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69D9-DA91-44CD-B138-18F687D28A56}"/>
              </a:ext>
            </a:extLst>
          </p:cNvPr>
          <p:cNvSpPr>
            <a:spLocks noGrp="1"/>
          </p:cNvSpPr>
          <p:nvPr>
            <p:ph type="title"/>
          </p:nvPr>
        </p:nvSpPr>
        <p:spPr>
          <a:xfrm>
            <a:off x="838200" y="2766218"/>
            <a:ext cx="10515600" cy="1325563"/>
          </a:xfrm>
        </p:spPr>
        <p:txBody>
          <a:bodyPr>
            <a:normAutofit/>
          </a:bodyPr>
          <a:lstStyle/>
          <a:p>
            <a:pPr algn="ctr"/>
            <a:r>
              <a:rPr lang="en-US" sz="5400" dirty="0"/>
              <a:t>PCOS and fracture risk</a:t>
            </a:r>
          </a:p>
        </p:txBody>
      </p:sp>
    </p:spTree>
    <p:extLst>
      <p:ext uri="{BB962C8B-B14F-4D97-AF65-F5344CB8AC3E}">
        <p14:creationId xmlns:p14="http://schemas.microsoft.com/office/powerpoint/2010/main" val="263178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FF077-7F99-4E81-91A7-4BB2EB63CAD4}"/>
              </a:ext>
            </a:extLst>
          </p:cNvPr>
          <p:cNvPicPr>
            <a:picLocks noChangeAspect="1"/>
          </p:cNvPicPr>
          <p:nvPr/>
        </p:nvPicPr>
        <p:blipFill>
          <a:blip r:embed="rId2"/>
          <a:stretch>
            <a:fillRect/>
          </a:stretch>
        </p:blipFill>
        <p:spPr>
          <a:xfrm>
            <a:off x="1492123" y="1954061"/>
            <a:ext cx="8794396" cy="3524400"/>
          </a:xfrm>
          <a:prstGeom prst="rect">
            <a:avLst/>
          </a:prstGeom>
        </p:spPr>
      </p:pic>
      <p:sp>
        <p:nvSpPr>
          <p:cNvPr id="5" name="Footer Placeholder 2">
            <a:extLst>
              <a:ext uri="{FF2B5EF4-FFF2-40B4-BE49-F238E27FC236}">
                <a16:creationId xmlns:a16="http://schemas.microsoft.com/office/drawing/2014/main" id="{4BA8EC28-BB4F-41F0-B2AA-5B9F2C73C0B0}"/>
              </a:ext>
            </a:extLst>
          </p:cNvPr>
          <p:cNvSpPr>
            <a:spLocks noGrp="1"/>
          </p:cNvSpPr>
          <p:nvPr>
            <p:ph type="ftr" sz="quarter" idx="11"/>
          </p:nvPr>
        </p:nvSpPr>
        <p:spPr>
          <a:xfrm>
            <a:off x="3285392" y="647948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219584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BE112-D811-4981-9580-06ED169EEFCC}"/>
              </a:ext>
            </a:extLst>
          </p:cNvPr>
          <p:cNvPicPr>
            <a:picLocks noChangeAspect="1"/>
          </p:cNvPicPr>
          <p:nvPr/>
        </p:nvPicPr>
        <p:blipFill>
          <a:blip r:embed="rId2"/>
          <a:stretch>
            <a:fillRect/>
          </a:stretch>
        </p:blipFill>
        <p:spPr>
          <a:xfrm>
            <a:off x="461690" y="835632"/>
            <a:ext cx="11369126" cy="5007760"/>
          </a:xfrm>
          <a:prstGeom prst="rect">
            <a:avLst/>
          </a:prstGeom>
        </p:spPr>
      </p:pic>
      <p:sp>
        <p:nvSpPr>
          <p:cNvPr id="5" name="Footer Placeholder 2">
            <a:extLst>
              <a:ext uri="{FF2B5EF4-FFF2-40B4-BE49-F238E27FC236}">
                <a16:creationId xmlns:a16="http://schemas.microsoft.com/office/drawing/2014/main" id="{C6346112-44AC-4C2C-AB5E-4012F1AB3218}"/>
              </a:ext>
            </a:extLst>
          </p:cNvPr>
          <p:cNvSpPr>
            <a:spLocks noGrp="1"/>
          </p:cNvSpPr>
          <p:nvPr>
            <p:ph type="ftr" sz="quarter" idx="11"/>
          </p:nvPr>
        </p:nvSpPr>
        <p:spPr>
          <a:xfrm>
            <a:off x="3285392" y="6492012"/>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322667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6E556-5631-4A89-B58F-D5A5EA0DA261}"/>
              </a:ext>
            </a:extLst>
          </p:cNvPr>
          <p:cNvPicPr>
            <a:picLocks noChangeAspect="1"/>
          </p:cNvPicPr>
          <p:nvPr/>
        </p:nvPicPr>
        <p:blipFill>
          <a:blip r:embed="rId2"/>
          <a:stretch>
            <a:fillRect/>
          </a:stretch>
        </p:blipFill>
        <p:spPr>
          <a:xfrm>
            <a:off x="392454" y="277691"/>
            <a:ext cx="10211315" cy="2496824"/>
          </a:xfrm>
          <a:prstGeom prst="rect">
            <a:avLst/>
          </a:prstGeom>
        </p:spPr>
      </p:pic>
      <p:pic>
        <p:nvPicPr>
          <p:cNvPr id="5" name="Picture 4">
            <a:extLst>
              <a:ext uri="{FF2B5EF4-FFF2-40B4-BE49-F238E27FC236}">
                <a16:creationId xmlns:a16="http://schemas.microsoft.com/office/drawing/2014/main" id="{A0CBFB48-2E5C-483B-9165-7DEAC2691F15}"/>
              </a:ext>
            </a:extLst>
          </p:cNvPr>
          <p:cNvPicPr>
            <a:picLocks noChangeAspect="1"/>
          </p:cNvPicPr>
          <p:nvPr/>
        </p:nvPicPr>
        <p:blipFill>
          <a:blip r:embed="rId3"/>
          <a:stretch>
            <a:fillRect/>
          </a:stretch>
        </p:blipFill>
        <p:spPr>
          <a:xfrm>
            <a:off x="1387815" y="2774515"/>
            <a:ext cx="9841769" cy="3748999"/>
          </a:xfrm>
          <a:prstGeom prst="rect">
            <a:avLst/>
          </a:prstGeom>
        </p:spPr>
      </p:pic>
      <p:sp>
        <p:nvSpPr>
          <p:cNvPr id="6" name="Footer Placeholder 2">
            <a:extLst>
              <a:ext uri="{FF2B5EF4-FFF2-40B4-BE49-F238E27FC236}">
                <a16:creationId xmlns:a16="http://schemas.microsoft.com/office/drawing/2014/main" id="{B3F6C012-CDF2-4670-A875-BE0FB773C4E2}"/>
              </a:ext>
            </a:extLst>
          </p:cNvPr>
          <p:cNvSpPr>
            <a:spLocks noGrp="1"/>
          </p:cNvSpPr>
          <p:nvPr>
            <p:ph type="ftr" sz="quarter" idx="11"/>
          </p:nvPr>
        </p:nvSpPr>
        <p:spPr>
          <a:xfrm>
            <a:off x="3285392" y="647948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92774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69D9-DA91-44CD-B138-18F687D28A56}"/>
              </a:ext>
            </a:extLst>
          </p:cNvPr>
          <p:cNvSpPr>
            <a:spLocks noGrp="1"/>
          </p:cNvSpPr>
          <p:nvPr>
            <p:ph type="title"/>
          </p:nvPr>
        </p:nvSpPr>
        <p:spPr>
          <a:xfrm>
            <a:off x="838200" y="2766218"/>
            <a:ext cx="10515600" cy="1325563"/>
          </a:xfrm>
        </p:spPr>
        <p:txBody>
          <a:bodyPr>
            <a:normAutofit/>
          </a:bodyPr>
          <a:lstStyle/>
          <a:p>
            <a:pPr algn="ctr"/>
            <a:r>
              <a:rPr lang="en-US" sz="5400" dirty="0"/>
              <a:t>Stalemate!!</a:t>
            </a:r>
          </a:p>
        </p:txBody>
      </p:sp>
    </p:spTree>
    <p:extLst>
      <p:ext uri="{BB962C8B-B14F-4D97-AF65-F5344CB8AC3E}">
        <p14:creationId xmlns:p14="http://schemas.microsoft.com/office/powerpoint/2010/main" val="119518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0635-3BC7-49BC-B168-032C5CBEA1D4}"/>
              </a:ext>
            </a:extLst>
          </p:cNvPr>
          <p:cNvSpPr>
            <a:spLocks noGrp="1"/>
          </p:cNvSpPr>
          <p:nvPr>
            <p:ph type="title"/>
          </p:nvPr>
        </p:nvSpPr>
        <p:spPr>
          <a:xfrm>
            <a:off x="0" y="2766218"/>
            <a:ext cx="12192000" cy="1325563"/>
          </a:xfrm>
        </p:spPr>
        <p:txBody>
          <a:bodyPr>
            <a:noAutofit/>
          </a:bodyPr>
          <a:lstStyle/>
          <a:p>
            <a:pPr algn="ctr"/>
            <a:r>
              <a:rPr lang="en-US" sz="5400" dirty="0"/>
              <a:t>What is happening on the molecular front?</a:t>
            </a:r>
          </a:p>
        </p:txBody>
      </p:sp>
    </p:spTree>
    <p:extLst>
      <p:ext uri="{BB962C8B-B14F-4D97-AF65-F5344CB8AC3E}">
        <p14:creationId xmlns:p14="http://schemas.microsoft.com/office/powerpoint/2010/main" val="240656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B96C-D1BF-4459-B072-F0E93C3DA51A}"/>
              </a:ext>
            </a:extLst>
          </p:cNvPr>
          <p:cNvSpPr>
            <a:spLocks noGrp="1"/>
          </p:cNvSpPr>
          <p:nvPr>
            <p:ph type="ctrTitle"/>
          </p:nvPr>
        </p:nvSpPr>
        <p:spPr>
          <a:xfrm>
            <a:off x="344809" y="504605"/>
            <a:ext cx="11225514" cy="2387600"/>
          </a:xfrm>
        </p:spPr>
        <p:txBody>
          <a:bodyPr>
            <a:normAutofit/>
          </a:bodyPr>
          <a:lstStyle/>
          <a:p>
            <a:r>
              <a:rPr lang="en-US" sz="5400" b="1" dirty="0"/>
              <a:t>Bone Health in PCOS:</a:t>
            </a:r>
            <a:br>
              <a:rPr lang="en-US" sz="5400" b="1" dirty="0"/>
            </a:br>
            <a:r>
              <a:rPr lang="en-US" sz="5400" b="1" dirty="0"/>
              <a:t>Is the hard tissue softened? </a:t>
            </a:r>
            <a:br>
              <a:rPr lang="en-US" sz="5400" b="1" dirty="0"/>
            </a:br>
            <a:r>
              <a:rPr lang="en-US" sz="5400" b="1" dirty="0"/>
              <a:t>A Translational Research View</a:t>
            </a:r>
          </a:p>
        </p:txBody>
      </p:sp>
      <p:sp>
        <p:nvSpPr>
          <p:cNvPr id="3" name="Subtitle 2">
            <a:extLst>
              <a:ext uri="{FF2B5EF4-FFF2-40B4-BE49-F238E27FC236}">
                <a16:creationId xmlns:a16="http://schemas.microsoft.com/office/drawing/2014/main" id="{A822412B-423B-42D5-ABE2-EE1F047E1F42}"/>
              </a:ext>
            </a:extLst>
          </p:cNvPr>
          <p:cNvSpPr>
            <a:spLocks noGrp="1"/>
          </p:cNvSpPr>
          <p:nvPr>
            <p:ph type="subTitle" idx="1"/>
          </p:nvPr>
        </p:nvSpPr>
        <p:spPr>
          <a:xfrm>
            <a:off x="1321496" y="3139394"/>
            <a:ext cx="9549008" cy="2118407"/>
          </a:xfrm>
        </p:spPr>
        <p:txBody>
          <a:bodyPr>
            <a:normAutofit lnSpcReduction="10000"/>
          </a:bodyPr>
          <a:lstStyle/>
          <a:p>
            <a:r>
              <a:rPr lang="en-US" dirty="0"/>
              <a:t>Miralireza Takyar, MD PhD</a:t>
            </a:r>
          </a:p>
          <a:p>
            <a:r>
              <a:rPr lang="en-US" dirty="0"/>
              <a:t>Physician-Scientist Resident n Internal Medicine and Endocrinology</a:t>
            </a:r>
          </a:p>
          <a:p>
            <a:r>
              <a:rPr lang="en-US" dirty="0"/>
              <a:t>Endocrine Research Center</a:t>
            </a:r>
          </a:p>
          <a:p>
            <a:r>
              <a:rPr lang="en-US" dirty="0"/>
              <a:t>Research Institute for Endocrine Sciences</a:t>
            </a:r>
          </a:p>
          <a:p>
            <a:r>
              <a:rPr lang="en-US" dirty="0" err="1"/>
              <a:t>Shahid</a:t>
            </a:r>
            <a:r>
              <a:rPr lang="en-US" dirty="0"/>
              <a:t> </a:t>
            </a:r>
            <a:r>
              <a:rPr lang="en-US" dirty="0" err="1"/>
              <a:t>Beheshti</a:t>
            </a:r>
            <a:r>
              <a:rPr lang="en-US" dirty="0"/>
              <a:t> University of Medical Sciences</a:t>
            </a:r>
          </a:p>
          <a:p>
            <a:endParaRPr lang="en-US" dirty="0"/>
          </a:p>
        </p:txBody>
      </p:sp>
      <p:sp>
        <p:nvSpPr>
          <p:cNvPr id="4" name="TextBox 3">
            <a:extLst>
              <a:ext uri="{FF2B5EF4-FFF2-40B4-BE49-F238E27FC236}">
                <a16:creationId xmlns:a16="http://schemas.microsoft.com/office/drawing/2014/main" id="{B659AA62-9011-4677-8D93-B8DB53B418F5}"/>
              </a:ext>
            </a:extLst>
          </p:cNvPr>
          <p:cNvSpPr txBox="1"/>
          <p:nvPr/>
        </p:nvSpPr>
        <p:spPr>
          <a:xfrm>
            <a:off x="2959788" y="5500757"/>
            <a:ext cx="6272423" cy="646331"/>
          </a:xfrm>
          <a:prstGeom prst="rect">
            <a:avLst/>
          </a:prstGeom>
          <a:noFill/>
        </p:spPr>
        <p:txBody>
          <a:bodyPr wrap="none" rtlCol="0">
            <a:spAutoFit/>
          </a:bodyPr>
          <a:lstStyle/>
          <a:p>
            <a:pPr algn="ctr"/>
            <a:r>
              <a:rPr lang="en-US" b="1" dirty="0"/>
              <a:t>12</a:t>
            </a:r>
            <a:r>
              <a:rPr lang="en-US" b="1" baseline="30000" dirty="0"/>
              <a:t>th</a:t>
            </a:r>
            <a:r>
              <a:rPr lang="en-US" b="1" dirty="0"/>
              <a:t> International Congress on Endocrine Disorders, Tehran, Iran</a:t>
            </a:r>
          </a:p>
          <a:p>
            <a:pPr algn="ctr"/>
            <a:r>
              <a:rPr lang="en-US" b="1" dirty="0"/>
              <a:t>November, 15</a:t>
            </a:r>
            <a:r>
              <a:rPr lang="en-US" b="1" baseline="30000" dirty="0"/>
              <a:t>th</a:t>
            </a:r>
            <a:r>
              <a:rPr lang="en-US" b="1" dirty="0"/>
              <a:t> 2018</a:t>
            </a:r>
          </a:p>
        </p:txBody>
      </p:sp>
      <p:pic>
        <p:nvPicPr>
          <p:cNvPr id="1026" name="Picture 2" descr="https://endocrine.ac.ir/images/header_01.gif">
            <a:extLst>
              <a:ext uri="{FF2B5EF4-FFF2-40B4-BE49-F238E27FC236}">
                <a16:creationId xmlns:a16="http://schemas.microsoft.com/office/drawing/2014/main" id="{235AC456-0FAB-4B9F-91D6-B6EA3F9A7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24" y="5854700"/>
            <a:ext cx="25050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docrine.ac.ir/images/header_03.gif">
            <a:extLst>
              <a:ext uri="{FF2B5EF4-FFF2-40B4-BE49-F238E27FC236}">
                <a16:creationId xmlns:a16="http://schemas.microsoft.com/office/drawing/2014/main" id="{74F31F55-7666-4CA4-ADB8-B74087696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064"/>
          <a:stretch/>
        </p:blipFill>
        <p:spPr bwMode="auto">
          <a:xfrm>
            <a:off x="10966596" y="5357447"/>
            <a:ext cx="879573" cy="14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2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15161-699F-48D0-8E31-A444CB6D3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408" y="311084"/>
            <a:ext cx="6757792" cy="6477978"/>
          </a:xfrm>
          <a:prstGeom prst="rect">
            <a:avLst/>
          </a:prstGeom>
        </p:spPr>
      </p:pic>
      <p:sp>
        <p:nvSpPr>
          <p:cNvPr id="6" name="Footer Placeholder 2">
            <a:extLst>
              <a:ext uri="{FF2B5EF4-FFF2-40B4-BE49-F238E27FC236}">
                <a16:creationId xmlns:a16="http://schemas.microsoft.com/office/drawing/2014/main" id="{648B0489-BE23-4056-81DF-2BEF305EFEE8}"/>
              </a:ext>
            </a:extLst>
          </p:cNvPr>
          <p:cNvSpPr>
            <a:spLocks noGrp="1"/>
          </p:cNvSpPr>
          <p:nvPr>
            <p:ph type="ftr" sz="quarter" idx="11"/>
          </p:nvPr>
        </p:nvSpPr>
        <p:spPr>
          <a:xfrm>
            <a:off x="3285392" y="6485749"/>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273837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69D9-DA91-44CD-B138-18F687D28A56}"/>
              </a:ext>
            </a:extLst>
          </p:cNvPr>
          <p:cNvSpPr>
            <a:spLocks noGrp="1"/>
          </p:cNvSpPr>
          <p:nvPr>
            <p:ph type="title"/>
          </p:nvPr>
        </p:nvSpPr>
        <p:spPr>
          <a:xfrm>
            <a:off x="838200" y="2766218"/>
            <a:ext cx="10515600" cy="1325563"/>
          </a:xfrm>
        </p:spPr>
        <p:txBody>
          <a:bodyPr>
            <a:normAutofit fontScale="90000"/>
          </a:bodyPr>
          <a:lstStyle/>
          <a:p>
            <a:pPr algn="ctr"/>
            <a:r>
              <a:rPr lang="en-US" sz="5400" dirty="0"/>
              <a:t>Molecular Confirmation of the “Stalemate”!!</a:t>
            </a:r>
          </a:p>
        </p:txBody>
      </p:sp>
    </p:spTree>
    <p:extLst>
      <p:ext uri="{BB962C8B-B14F-4D97-AF65-F5344CB8AC3E}">
        <p14:creationId xmlns:p14="http://schemas.microsoft.com/office/powerpoint/2010/main" val="4040578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1B34-221F-41EE-A3DB-89DC285D3FD8}"/>
              </a:ext>
            </a:extLst>
          </p:cNvPr>
          <p:cNvSpPr>
            <a:spLocks noGrp="1"/>
          </p:cNvSpPr>
          <p:nvPr>
            <p:ph type="title"/>
          </p:nvPr>
        </p:nvSpPr>
        <p:spPr>
          <a:xfrm>
            <a:off x="838200" y="0"/>
            <a:ext cx="10515600" cy="1325563"/>
          </a:xfrm>
        </p:spPr>
        <p:txBody>
          <a:bodyPr>
            <a:normAutofit/>
          </a:bodyPr>
          <a:lstStyle/>
          <a:p>
            <a:pPr algn="ctr"/>
            <a:r>
              <a:rPr lang="en-US" sz="5400" b="1" dirty="0"/>
              <a:t>Timing …</a:t>
            </a:r>
          </a:p>
        </p:txBody>
      </p:sp>
      <p:pic>
        <p:nvPicPr>
          <p:cNvPr id="5" name="Picture 4">
            <a:extLst>
              <a:ext uri="{FF2B5EF4-FFF2-40B4-BE49-F238E27FC236}">
                <a16:creationId xmlns:a16="http://schemas.microsoft.com/office/drawing/2014/main" id="{CA9A3A85-0F76-446E-BEE1-413B8743B414}"/>
              </a:ext>
            </a:extLst>
          </p:cNvPr>
          <p:cNvPicPr>
            <a:picLocks noChangeAspect="1"/>
          </p:cNvPicPr>
          <p:nvPr/>
        </p:nvPicPr>
        <p:blipFill>
          <a:blip r:embed="rId2"/>
          <a:stretch>
            <a:fillRect/>
          </a:stretch>
        </p:blipFill>
        <p:spPr>
          <a:xfrm>
            <a:off x="165680" y="4090656"/>
            <a:ext cx="11672631" cy="2460455"/>
          </a:xfrm>
          <a:prstGeom prst="rect">
            <a:avLst/>
          </a:prstGeom>
        </p:spPr>
      </p:pic>
      <p:pic>
        <p:nvPicPr>
          <p:cNvPr id="6" name="Picture 5">
            <a:extLst>
              <a:ext uri="{FF2B5EF4-FFF2-40B4-BE49-F238E27FC236}">
                <a16:creationId xmlns:a16="http://schemas.microsoft.com/office/drawing/2014/main" id="{25B23324-D296-4079-856D-9048BB65442F}"/>
              </a:ext>
            </a:extLst>
          </p:cNvPr>
          <p:cNvPicPr>
            <a:picLocks noChangeAspect="1"/>
          </p:cNvPicPr>
          <p:nvPr/>
        </p:nvPicPr>
        <p:blipFill>
          <a:blip r:embed="rId3"/>
          <a:stretch>
            <a:fillRect/>
          </a:stretch>
        </p:blipFill>
        <p:spPr>
          <a:xfrm>
            <a:off x="1912066" y="1194158"/>
            <a:ext cx="8029666" cy="2841300"/>
          </a:xfrm>
          <a:prstGeom prst="rect">
            <a:avLst/>
          </a:prstGeom>
        </p:spPr>
      </p:pic>
      <p:sp>
        <p:nvSpPr>
          <p:cNvPr id="7" name="Footer Placeholder 2">
            <a:extLst>
              <a:ext uri="{FF2B5EF4-FFF2-40B4-BE49-F238E27FC236}">
                <a16:creationId xmlns:a16="http://schemas.microsoft.com/office/drawing/2014/main" id="{11B12F36-FAA6-4FC0-9302-092882F7AD6D}"/>
              </a:ext>
            </a:extLst>
          </p:cNvPr>
          <p:cNvSpPr>
            <a:spLocks noGrp="1"/>
          </p:cNvSpPr>
          <p:nvPr>
            <p:ph type="ftr" sz="quarter" idx="11"/>
          </p:nvPr>
        </p:nvSpPr>
        <p:spPr>
          <a:xfrm>
            <a:off x="3285392" y="6485749"/>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185406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9AB9-56C4-4312-A9F3-580B4D60386D}"/>
              </a:ext>
            </a:extLst>
          </p:cNvPr>
          <p:cNvSpPr>
            <a:spLocks noGrp="1"/>
          </p:cNvSpPr>
          <p:nvPr>
            <p:ph type="title"/>
          </p:nvPr>
        </p:nvSpPr>
        <p:spPr>
          <a:xfrm>
            <a:off x="813146" y="0"/>
            <a:ext cx="11017685" cy="1325563"/>
          </a:xfrm>
        </p:spPr>
        <p:txBody>
          <a:bodyPr/>
          <a:lstStyle/>
          <a:p>
            <a:r>
              <a:rPr lang="en-US" dirty="0"/>
              <a:t>Chronic inflammation: A potentially new player</a:t>
            </a:r>
          </a:p>
        </p:txBody>
      </p:sp>
      <p:pic>
        <p:nvPicPr>
          <p:cNvPr id="4" name="Picture 3">
            <a:extLst>
              <a:ext uri="{FF2B5EF4-FFF2-40B4-BE49-F238E27FC236}">
                <a16:creationId xmlns:a16="http://schemas.microsoft.com/office/drawing/2014/main" id="{7C93D469-10E8-4BDD-9A09-D835F73924D0}"/>
              </a:ext>
            </a:extLst>
          </p:cNvPr>
          <p:cNvPicPr>
            <a:picLocks noChangeAspect="1"/>
          </p:cNvPicPr>
          <p:nvPr/>
        </p:nvPicPr>
        <p:blipFill>
          <a:blip r:embed="rId2"/>
          <a:stretch>
            <a:fillRect/>
          </a:stretch>
        </p:blipFill>
        <p:spPr>
          <a:xfrm>
            <a:off x="1739928" y="1325563"/>
            <a:ext cx="8712143" cy="4388628"/>
          </a:xfrm>
          <a:prstGeom prst="rect">
            <a:avLst/>
          </a:prstGeom>
        </p:spPr>
      </p:pic>
      <p:sp>
        <p:nvSpPr>
          <p:cNvPr id="5" name="Footer Placeholder 2">
            <a:extLst>
              <a:ext uri="{FF2B5EF4-FFF2-40B4-BE49-F238E27FC236}">
                <a16:creationId xmlns:a16="http://schemas.microsoft.com/office/drawing/2014/main" id="{3B0EB760-6FCB-4EE4-BC14-6A20008B231E}"/>
              </a:ext>
            </a:extLst>
          </p:cNvPr>
          <p:cNvSpPr>
            <a:spLocks noGrp="1"/>
          </p:cNvSpPr>
          <p:nvPr>
            <p:ph type="ftr" sz="quarter" idx="11"/>
          </p:nvPr>
        </p:nvSpPr>
        <p:spPr>
          <a:xfrm>
            <a:off x="3285392" y="647948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123474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2B4FE-378F-467C-B866-884362BA8623}"/>
              </a:ext>
            </a:extLst>
          </p:cNvPr>
          <p:cNvPicPr>
            <a:picLocks noChangeAspect="1"/>
          </p:cNvPicPr>
          <p:nvPr/>
        </p:nvPicPr>
        <p:blipFill>
          <a:blip r:embed="rId2"/>
          <a:stretch>
            <a:fillRect/>
          </a:stretch>
        </p:blipFill>
        <p:spPr>
          <a:xfrm>
            <a:off x="950825" y="1110634"/>
            <a:ext cx="10410781" cy="4636731"/>
          </a:xfrm>
          <a:prstGeom prst="rect">
            <a:avLst/>
          </a:prstGeom>
        </p:spPr>
      </p:pic>
      <p:sp>
        <p:nvSpPr>
          <p:cNvPr id="5" name="Footer Placeholder 2">
            <a:extLst>
              <a:ext uri="{FF2B5EF4-FFF2-40B4-BE49-F238E27FC236}">
                <a16:creationId xmlns:a16="http://schemas.microsoft.com/office/drawing/2014/main" id="{F2147EFF-7A62-4A5E-A4BD-62398CD936D1}"/>
              </a:ext>
            </a:extLst>
          </p:cNvPr>
          <p:cNvSpPr>
            <a:spLocks noGrp="1"/>
          </p:cNvSpPr>
          <p:nvPr>
            <p:ph type="ftr" sz="quarter" idx="11"/>
          </p:nvPr>
        </p:nvSpPr>
        <p:spPr>
          <a:xfrm>
            <a:off x="3285392" y="647948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161839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2FDE-9492-4B1E-A9CB-6CA8AAB84096}"/>
              </a:ext>
            </a:extLst>
          </p:cNvPr>
          <p:cNvSpPr>
            <a:spLocks noGrp="1"/>
          </p:cNvSpPr>
          <p:nvPr>
            <p:ph type="title"/>
          </p:nvPr>
        </p:nvSpPr>
        <p:spPr>
          <a:xfrm>
            <a:off x="838200" y="251537"/>
            <a:ext cx="10515600" cy="1325563"/>
          </a:xfrm>
        </p:spPr>
        <p:txBody>
          <a:bodyPr/>
          <a:lstStyle/>
          <a:p>
            <a:pPr algn="ctr"/>
            <a:r>
              <a:rPr lang="en-US" dirty="0"/>
              <a:t>SSI loses its predictive power in PCOS</a:t>
            </a:r>
          </a:p>
        </p:txBody>
      </p:sp>
      <p:pic>
        <p:nvPicPr>
          <p:cNvPr id="4" name="Picture 3">
            <a:extLst>
              <a:ext uri="{FF2B5EF4-FFF2-40B4-BE49-F238E27FC236}">
                <a16:creationId xmlns:a16="http://schemas.microsoft.com/office/drawing/2014/main" id="{C3A05CB0-0A20-4C9A-91D9-0F58768BE948}"/>
              </a:ext>
            </a:extLst>
          </p:cNvPr>
          <p:cNvPicPr>
            <a:picLocks noChangeAspect="1"/>
          </p:cNvPicPr>
          <p:nvPr/>
        </p:nvPicPr>
        <p:blipFill>
          <a:blip r:embed="rId2"/>
          <a:stretch>
            <a:fillRect/>
          </a:stretch>
        </p:blipFill>
        <p:spPr>
          <a:xfrm>
            <a:off x="1219120" y="1930148"/>
            <a:ext cx="4356453" cy="3153181"/>
          </a:xfrm>
          <a:prstGeom prst="rect">
            <a:avLst/>
          </a:prstGeom>
        </p:spPr>
      </p:pic>
      <p:pic>
        <p:nvPicPr>
          <p:cNvPr id="5" name="Picture 4">
            <a:extLst>
              <a:ext uri="{FF2B5EF4-FFF2-40B4-BE49-F238E27FC236}">
                <a16:creationId xmlns:a16="http://schemas.microsoft.com/office/drawing/2014/main" id="{9E70991E-39FA-4856-9BD7-288F51620632}"/>
              </a:ext>
            </a:extLst>
          </p:cNvPr>
          <p:cNvPicPr>
            <a:picLocks noChangeAspect="1"/>
          </p:cNvPicPr>
          <p:nvPr/>
        </p:nvPicPr>
        <p:blipFill>
          <a:blip r:embed="rId3"/>
          <a:stretch>
            <a:fillRect/>
          </a:stretch>
        </p:blipFill>
        <p:spPr>
          <a:xfrm>
            <a:off x="6198296" y="1856556"/>
            <a:ext cx="3678477" cy="3229559"/>
          </a:xfrm>
          <a:prstGeom prst="rect">
            <a:avLst/>
          </a:prstGeom>
        </p:spPr>
      </p:pic>
      <p:pic>
        <p:nvPicPr>
          <p:cNvPr id="6" name="Picture 5">
            <a:extLst>
              <a:ext uri="{FF2B5EF4-FFF2-40B4-BE49-F238E27FC236}">
                <a16:creationId xmlns:a16="http://schemas.microsoft.com/office/drawing/2014/main" id="{11EF6249-F033-4C8E-A625-C8702A3A8E36}"/>
              </a:ext>
            </a:extLst>
          </p:cNvPr>
          <p:cNvPicPr>
            <a:picLocks noChangeAspect="1"/>
          </p:cNvPicPr>
          <p:nvPr/>
        </p:nvPicPr>
        <p:blipFill>
          <a:blip r:embed="rId4"/>
          <a:stretch>
            <a:fillRect/>
          </a:stretch>
        </p:blipFill>
        <p:spPr>
          <a:xfrm>
            <a:off x="924456" y="5083329"/>
            <a:ext cx="9991977" cy="1466226"/>
          </a:xfrm>
          <a:prstGeom prst="rect">
            <a:avLst/>
          </a:prstGeom>
        </p:spPr>
      </p:pic>
      <p:sp>
        <p:nvSpPr>
          <p:cNvPr id="7" name="Footer Placeholder 2">
            <a:extLst>
              <a:ext uri="{FF2B5EF4-FFF2-40B4-BE49-F238E27FC236}">
                <a16:creationId xmlns:a16="http://schemas.microsoft.com/office/drawing/2014/main" id="{DA99067E-C35C-4E7E-9E42-D919CAA5AF65}"/>
              </a:ext>
            </a:extLst>
          </p:cNvPr>
          <p:cNvSpPr>
            <a:spLocks noGrp="1"/>
          </p:cNvSpPr>
          <p:nvPr>
            <p:ph type="ftr" sz="quarter" idx="11"/>
          </p:nvPr>
        </p:nvSpPr>
        <p:spPr>
          <a:xfrm>
            <a:off x="3285392" y="647948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90455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22F0-4264-4574-A080-372B09B0D62C}"/>
              </a:ext>
            </a:extLst>
          </p:cNvPr>
          <p:cNvSpPr>
            <a:spLocks noGrp="1"/>
          </p:cNvSpPr>
          <p:nvPr>
            <p:ph type="title"/>
          </p:nvPr>
        </p:nvSpPr>
        <p:spPr>
          <a:xfrm>
            <a:off x="450937" y="121795"/>
            <a:ext cx="11693047" cy="1325563"/>
          </a:xfrm>
        </p:spPr>
        <p:txBody>
          <a:bodyPr/>
          <a:lstStyle/>
          <a:p>
            <a:r>
              <a:rPr lang="en-US" dirty="0"/>
              <a:t>An index of inflammation can predict bone quality</a:t>
            </a:r>
          </a:p>
        </p:txBody>
      </p:sp>
      <p:pic>
        <p:nvPicPr>
          <p:cNvPr id="4" name="Picture 3">
            <a:extLst>
              <a:ext uri="{FF2B5EF4-FFF2-40B4-BE49-F238E27FC236}">
                <a16:creationId xmlns:a16="http://schemas.microsoft.com/office/drawing/2014/main" id="{A61FB7C6-A867-47F0-9736-A3CEF1E625A2}"/>
              </a:ext>
            </a:extLst>
          </p:cNvPr>
          <p:cNvPicPr>
            <a:picLocks noChangeAspect="1"/>
          </p:cNvPicPr>
          <p:nvPr/>
        </p:nvPicPr>
        <p:blipFill>
          <a:blip r:embed="rId2"/>
          <a:stretch>
            <a:fillRect/>
          </a:stretch>
        </p:blipFill>
        <p:spPr>
          <a:xfrm>
            <a:off x="1170008" y="1509679"/>
            <a:ext cx="5265595" cy="3582683"/>
          </a:xfrm>
          <a:prstGeom prst="rect">
            <a:avLst/>
          </a:prstGeom>
        </p:spPr>
      </p:pic>
      <p:pic>
        <p:nvPicPr>
          <p:cNvPr id="5" name="Picture 4">
            <a:extLst>
              <a:ext uri="{FF2B5EF4-FFF2-40B4-BE49-F238E27FC236}">
                <a16:creationId xmlns:a16="http://schemas.microsoft.com/office/drawing/2014/main" id="{A971BC11-A985-4CA6-BC29-62484806FE89}"/>
              </a:ext>
            </a:extLst>
          </p:cNvPr>
          <p:cNvPicPr>
            <a:picLocks noChangeAspect="1"/>
          </p:cNvPicPr>
          <p:nvPr/>
        </p:nvPicPr>
        <p:blipFill>
          <a:blip r:embed="rId3"/>
          <a:stretch>
            <a:fillRect/>
          </a:stretch>
        </p:blipFill>
        <p:spPr>
          <a:xfrm>
            <a:off x="6371270" y="1634321"/>
            <a:ext cx="4225749" cy="3427637"/>
          </a:xfrm>
          <a:prstGeom prst="rect">
            <a:avLst/>
          </a:prstGeom>
        </p:spPr>
      </p:pic>
      <p:pic>
        <p:nvPicPr>
          <p:cNvPr id="6" name="Picture 5">
            <a:extLst>
              <a:ext uri="{FF2B5EF4-FFF2-40B4-BE49-F238E27FC236}">
                <a16:creationId xmlns:a16="http://schemas.microsoft.com/office/drawing/2014/main" id="{1078C873-FEED-419E-9DF2-903E11CC85DE}"/>
              </a:ext>
            </a:extLst>
          </p:cNvPr>
          <p:cNvPicPr>
            <a:picLocks noChangeAspect="1"/>
          </p:cNvPicPr>
          <p:nvPr/>
        </p:nvPicPr>
        <p:blipFill>
          <a:blip r:embed="rId4"/>
          <a:stretch>
            <a:fillRect/>
          </a:stretch>
        </p:blipFill>
        <p:spPr>
          <a:xfrm>
            <a:off x="1082587" y="5092361"/>
            <a:ext cx="10059313" cy="1542483"/>
          </a:xfrm>
          <a:prstGeom prst="rect">
            <a:avLst/>
          </a:prstGeom>
        </p:spPr>
      </p:pic>
      <p:sp>
        <p:nvSpPr>
          <p:cNvPr id="7" name="Footer Placeholder 2">
            <a:extLst>
              <a:ext uri="{FF2B5EF4-FFF2-40B4-BE49-F238E27FC236}">
                <a16:creationId xmlns:a16="http://schemas.microsoft.com/office/drawing/2014/main" id="{E556A7E5-C372-48A2-99C0-EDE3CAE701D1}"/>
              </a:ext>
            </a:extLst>
          </p:cNvPr>
          <p:cNvSpPr>
            <a:spLocks noGrp="1"/>
          </p:cNvSpPr>
          <p:nvPr>
            <p:ph type="ftr" sz="quarter" idx="11"/>
          </p:nvPr>
        </p:nvSpPr>
        <p:spPr>
          <a:xfrm>
            <a:off x="3285392" y="6510801"/>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2715558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3390"/>
            <a:ext cx="10515600" cy="1325563"/>
          </a:xfrm>
        </p:spPr>
        <p:txBody>
          <a:bodyPr>
            <a:normAutofit/>
          </a:bodyPr>
          <a:lstStyle/>
          <a:p>
            <a:pPr algn="ctr"/>
            <a:r>
              <a:rPr lang="en-US" b="1" dirty="0"/>
              <a:t>Osteoporosis: Resorption &gt; Formation</a:t>
            </a:r>
          </a:p>
        </p:txBody>
      </p:sp>
      <p:pic>
        <p:nvPicPr>
          <p:cNvPr id="6" name="Picture 5"/>
          <p:cNvPicPr>
            <a:picLocks noChangeAspect="1"/>
          </p:cNvPicPr>
          <p:nvPr/>
        </p:nvPicPr>
        <p:blipFill>
          <a:blip r:embed="rId2"/>
          <a:stretch>
            <a:fillRect/>
          </a:stretch>
        </p:blipFill>
        <p:spPr>
          <a:xfrm>
            <a:off x="4189957" y="1753644"/>
            <a:ext cx="7878072" cy="4540871"/>
          </a:xfrm>
          <a:prstGeom prst="rect">
            <a:avLst/>
          </a:prstGeom>
        </p:spPr>
      </p:pic>
      <p:sp>
        <p:nvSpPr>
          <p:cNvPr id="7" name="TextBox 6"/>
          <p:cNvSpPr txBox="1"/>
          <p:nvPr/>
        </p:nvSpPr>
        <p:spPr>
          <a:xfrm>
            <a:off x="7342596" y="6488668"/>
            <a:ext cx="4849404" cy="369332"/>
          </a:xfrm>
          <a:prstGeom prst="rect">
            <a:avLst/>
          </a:prstGeom>
          <a:noFill/>
        </p:spPr>
        <p:txBody>
          <a:bodyPr wrap="none" rtlCol="0">
            <a:spAutoFit/>
          </a:bodyPr>
          <a:lstStyle/>
          <a:p>
            <a:r>
              <a:rPr lang="pt-BR" dirty="0"/>
              <a:t>Sims NA: Curr Osteoporos Rep (2012) 10:109–117</a:t>
            </a:r>
            <a:endParaRPr lang="en-US" dirty="0"/>
          </a:p>
        </p:txBody>
      </p:sp>
      <p:sp>
        <p:nvSpPr>
          <p:cNvPr id="8" name="TextBox 7"/>
          <p:cNvSpPr txBox="1"/>
          <p:nvPr/>
        </p:nvSpPr>
        <p:spPr>
          <a:xfrm>
            <a:off x="288099" y="1384125"/>
            <a:ext cx="3751545" cy="4893647"/>
          </a:xfrm>
          <a:prstGeom prst="rect">
            <a:avLst/>
          </a:prstGeom>
          <a:noFill/>
        </p:spPr>
        <p:txBody>
          <a:bodyPr wrap="square" rtlCol="0">
            <a:spAutoFit/>
          </a:bodyPr>
          <a:lstStyle/>
          <a:p>
            <a:pPr marL="342900" indent="-342900">
              <a:buAutoNum type="arabicPeriod"/>
            </a:pPr>
            <a:r>
              <a:rPr lang="en-US" sz="2400" dirty="0"/>
              <a:t>Factors by Ob </a:t>
            </a:r>
            <a:r>
              <a:rPr lang="en-US" sz="2400" dirty="0">
                <a:sym typeface="Wingdings" panose="05000000000000000000" pitchFamily="2" charset="2"/>
              </a:rPr>
              <a:t> </a:t>
            </a:r>
            <a:r>
              <a:rPr lang="en-US" sz="2400" dirty="0" err="1">
                <a:sym typeface="Wingdings" panose="05000000000000000000" pitchFamily="2" charset="2"/>
              </a:rPr>
              <a:t>Oc</a:t>
            </a:r>
            <a:r>
              <a:rPr lang="en-US" sz="2400" dirty="0">
                <a:sym typeface="Wingdings" panose="05000000000000000000" pitchFamily="2" charset="2"/>
              </a:rPr>
              <a:t> (vice versa)</a:t>
            </a:r>
          </a:p>
          <a:p>
            <a:pPr marL="342900" indent="-342900">
              <a:buAutoNum type="arabicPeriod"/>
            </a:pPr>
            <a:r>
              <a:rPr lang="en-US" sz="2400" dirty="0" err="1">
                <a:sym typeface="Wingdings" panose="05000000000000000000" pitchFamily="2" charset="2"/>
              </a:rPr>
              <a:t>Ocy</a:t>
            </a:r>
            <a:r>
              <a:rPr lang="en-US" sz="2400" dirty="0">
                <a:sym typeface="Wingdings" panose="05000000000000000000" pitchFamily="2" charset="2"/>
              </a:rPr>
              <a:t> interact directly with Ob</a:t>
            </a:r>
          </a:p>
          <a:p>
            <a:pPr marL="342900" indent="-342900">
              <a:buAutoNum type="arabicPeriod"/>
            </a:pPr>
            <a:r>
              <a:rPr lang="en-US" sz="2400" dirty="0">
                <a:sym typeface="Wingdings" panose="05000000000000000000" pitchFamily="2" charset="2"/>
              </a:rPr>
              <a:t>Ob-Ob contact</a:t>
            </a:r>
          </a:p>
          <a:p>
            <a:pPr marL="342900" indent="-342900">
              <a:buAutoNum type="arabicPeriod"/>
            </a:pPr>
            <a:r>
              <a:rPr lang="en-US" sz="2400" dirty="0">
                <a:sym typeface="Wingdings" panose="05000000000000000000" pitchFamily="2" charset="2"/>
              </a:rPr>
              <a:t>Adipocytes regulate both Ob and </a:t>
            </a:r>
            <a:r>
              <a:rPr lang="en-US" sz="2400" dirty="0" err="1">
                <a:sym typeface="Wingdings" panose="05000000000000000000" pitchFamily="2" charset="2"/>
              </a:rPr>
              <a:t>Oc</a:t>
            </a:r>
            <a:endParaRPr lang="en-US" sz="2400" dirty="0">
              <a:sym typeface="Wingdings" panose="05000000000000000000" pitchFamily="2" charset="2"/>
            </a:endParaRPr>
          </a:p>
          <a:p>
            <a:pPr marL="342900" indent="-342900">
              <a:buAutoNum type="arabicPeriod"/>
            </a:pPr>
            <a:r>
              <a:rPr lang="en-US" sz="2400" dirty="0">
                <a:sym typeface="Wingdings" panose="05000000000000000000" pitchFamily="2" charset="2"/>
              </a:rPr>
              <a:t>Canopy-forming </a:t>
            </a:r>
            <a:r>
              <a:rPr lang="en-US" sz="2400" dirty="0" err="1">
                <a:sym typeface="Wingdings" panose="05000000000000000000" pitchFamily="2" charset="2"/>
              </a:rPr>
              <a:t>osteomacs</a:t>
            </a:r>
            <a:r>
              <a:rPr lang="en-US" sz="2400" dirty="0">
                <a:sym typeface="Wingdings" panose="05000000000000000000" pitchFamily="2" charset="2"/>
              </a:rPr>
              <a:t> regulate Ob diff</a:t>
            </a:r>
          </a:p>
          <a:p>
            <a:pPr marL="342900" indent="-342900">
              <a:buAutoNum type="arabicPeriod"/>
            </a:pPr>
            <a:r>
              <a:rPr lang="en-US" sz="2400" dirty="0">
                <a:sym typeface="Wingdings" panose="05000000000000000000" pitchFamily="2" charset="2"/>
              </a:rPr>
              <a:t>TH cells get signals from the vicinity. Regulate </a:t>
            </a:r>
            <a:r>
              <a:rPr lang="en-US" sz="2400" dirty="0" err="1">
                <a:sym typeface="Wingdings" panose="05000000000000000000" pitchFamily="2" charset="2"/>
              </a:rPr>
              <a:t>Oc</a:t>
            </a:r>
            <a:r>
              <a:rPr lang="en-US" sz="2400" dirty="0">
                <a:sym typeface="Wingdings" panose="05000000000000000000" pitchFamily="2" charset="2"/>
              </a:rPr>
              <a:t> (+ or -)</a:t>
            </a:r>
            <a:r>
              <a:rPr lang="en-US" sz="2400" dirty="0"/>
              <a:t> </a:t>
            </a:r>
          </a:p>
        </p:txBody>
      </p:sp>
      <p:sp>
        <p:nvSpPr>
          <p:cNvPr id="3" name="Oval 2">
            <a:extLst>
              <a:ext uri="{FF2B5EF4-FFF2-40B4-BE49-F238E27FC236}">
                <a16:creationId xmlns:a16="http://schemas.microsoft.com/office/drawing/2014/main" id="{4E683DC4-A556-4E16-BE68-D6BE851FF0BE}"/>
              </a:ext>
            </a:extLst>
          </p:cNvPr>
          <p:cNvSpPr/>
          <p:nvPr/>
        </p:nvSpPr>
        <p:spPr>
          <a:xfrm>
            <a:off x="8694295" y="1189972"/>
            <a:ext cx="3497705" cy="2902343"/>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109170" y="2653042"/>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Hormonal alterations in PCOS affect all main cells in bone.</a:t>
            </a:r>
          </a:p>
          <a:p>
            <a:pPr algn="ctr"/>
            <a:r>
              <a:rPr lang="en-US" sz="3200" b="1" dirty="0"/>
              <a:t>WHAT IS THE NET EFFECT??</a:t>
            </a:r>
          </a:p>
        </p:txBody>
      </p:sp>
    </p:spTree>
    <p:extLst>
      <p:ext uri="{BB962C8B-B14F-4D97-AF65-F5344CB8AC3E}">
        <p14:creationId xmlns:p14="http://schemas.microsoft.com/office/powerpoint/2010/main" val="91088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9396-0058-41CF-8282-B818A03FCB81}"/>
              </a:ext>
            </a:extLst>
          </p:cNvPr>
          <p:cNvSpPr>
            <a:spLocks noGrp="1"/>
          </p:cNvSpPr>
          <p:nvPr>
            <p:ph type="title"/>
          </p:nvPr>
        </p:nvSpPr>
        <p:spPr/>
        <p:txBody>
          <a:bodyPr/>
          <a:lstStyle/>
          <a:p>
            <a:pPr algn="ctr"/>
            <a:r>
              <a:rPr lang="en-US" b="1" dirty="0"/>
              <a:t>Conclusion and future directions</a:t>
            </a:r>
          </a:p>
        </p:txBody>
      </p:sp>
      <p:sp>
        <p:nvSpPr>
          <p:cNvPr id="3" name="Content Placeholder 2">
            <a:extLst>
              <a:ext uri="{FF2B5EF4-FFF2-40B4-BE49-F238E27FC236}">
                <a16:creationId xmlns:a16="http://schemas.microsoft.com/office/drawing/2014/main" id="{F5CDCD3C-C360-49AE-A2BD-411B5E230D34}"/>
              </a:ext>
            </a:extLst>
          </p:cNvPr>
          <p:cNvSpPr>
            <a:spLocks noGrp="1"/>
          </p:cNvSpPr>
          <p:nvPr>
            <p:ph idx="1"/>
          </p:nvPr>
        </p:nvSpPr>
        <p:spPr/>
        <p:txBody>
          <a:bodyPr>
            <a:normAutofit fontScale="92500" lnSpcReduction="10000"/>
          </a:bodyPr>
          <a:lstStyle/>
          <a:p>
            <a:r>
              <a:rPr lang="en-US" dirty="0"/>
              <a:t>PCOS and osteoporosis are complex disorders,</a:t>
            </a:r>
          </a:p>
          <a:p>
            <a:r>
              <a:rPr lang="en-US" dirty="0"/>
              <a:t>their interaction is even more complex.</a:t>
            </a:r>
          </a:p>
          <a:p>
            <a:r>
              <a:rPr lang="en-US" dirty="0"/>
              <a:t>No conclusive clinical evidence and no proven molecular pathway yet.</a:t>
            </a:r>
          </a:p>
          <a:p>
            <a:r>
              <a:rPr lang="en-US" dirty="0"/>
              <a:t>Some parameters need to be considered:</a:t>
            </a:r>
          </a:p>
          <a:p>
            <a:pPr lvl="1"/>
            <a:r>
              <a:rPr lang="en-US" dirty="0"/>
              <a:t>Age</a:t>
            </a:r>
          </a:p>
          <a:p>
            <a:pPr lvl="1"/>
            <a:r>
              <a:rPr lang="en-US" dirty="0"/>
              <a:t>Stage</a:t>
            </a:r>
          </a:p>
          <a:p>
            <a:pPr lvl="1"/>
            <a:r>
              <a:rPr lang="en-US" dirty="0"/>
              <a:t>Skeletal location (weight-bearing vs. non-weight-bearing, endochondral vs. intramembranous).</a:t>
            </a:r>
          </a:p>
          <a:p>
            <a:pPr lvl="1"/>
            <a:r>
              <a:rPr lang="en-US" dirty="0"/>
              <a:t>Timing</a:t>
            </a:r>
          </a:p>
          <a:p>
            <a:pPr lvl="1"/>
            <a:r>
              <a:rPr lang="en-US" dirty="0"/>
              <a:t>etc.</a:t>
            </a:r>
          </a:p>
          <a:p>
            <a:r>
              <a:rPr lang="en-US" dirty="0"/>
              <a:t>Better models are necessary and urgently needed.</a:t>
            </a:r>
          </a:p>
        </p:txBody>
      </p:sp>
      <p:sp>
        <p:nvSpPr>
          <p:cNvPr id="4" name="Footer Placeholder 2">
            <a:extLst>
              <a:ext uri="{FF2B5EF4-FFF2-40B4-BE49-F238E27FC236}">
                <a16:creationId xmlns:a16="http://schemas.microsoft.com/office/drawing/2014/main" id="{98F2ACEC-164E-4098-921E-BED4A4627C32}"/>
              </a:ext>
            </a:extLst>
          </p:cNvPr>
          <p:cNvSpPr>
            <a:spLocks noGrp="1"/>
          </p:cNvSpPr>
          <p:nvPr>
            <p:ph type="ftr" sz="quarter" idx="11"/>
          </p:nvPr>
        </p:nvSpPr>
        <p:spPr>
          <a:xfrm>
            <a:off x="3285392" y="6504538"/>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252791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anslational research">
            <a:extLst>
              <a:ext uri="{FF2B5EF4-FFF2-40B4-BE49-F238E27FC236}">
                <a16:creationId xmlns:a16="http://schemas.microsoft.com/office/drawing/2014/main" id="{C532F7A9-B771-4EE7-9539-874A42F04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575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7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78" y="90526"/>
            <a:ext cx="10515600" cy="1325563"/>
          </a:xfrm>
        </p:spPr>
        <p:txBody>
          <a:bodyPr>
            <a:normAutofit/>
          </a:bodyPr>
          <a:lstStyle/>
          <a:p>
            <a:pPr algn="ctr"/>
            <a:r>
              <a:rPr lang="en-US" sz="3600" dirty="0"/>
              <a:t>Translational Research: Definition(s):</a:t>
            </a:r>
            <a:br>
              <a:rPr lang="en-US" sz="3600" dirty="0"/>
            </a:br>
            <a:r>
              <a:rPr lang="en-US" sz="3600" i="1" dirty="0"/>
              <a:t>As a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797" y="1534429"/>
            <a:ext cx="8094562" cy="4652840"/>
          </a:xfrm>
          <a:prstGeom prst="rect">
            <a:avLst/>
          </a:prstGeom>
        </p:spPr>
      </p:pic>
      <p:sp>
        <p:nvSpPr>
          <p:cNvPr id="5" name="TextBox 4"/>
          <p:cNvSpPr txBox="1"/>
          <p:nvPr/>
        </p:nvSpPr>
        <p:spPr>
          <a:xfrm>
            <a:off x="750517" y="6193532"/>
            <a:ext cx="7350889" cy="307777"/>
          </a:xfrm>
          <a:prstGeom prst="rect">
            <a:avLst/>
          </a:prstGeom>
          <a:noFill/>
        </p:spPr>
        <p:txBody>
          <a:bodyPr wrap="square" rtlCol="0">
            <a:spAutoFit/>
          </a:bodyPr>
          <a:lstStyle/>
          <a:p>
            <a:r>
              <a:rPr lang="en-US" sz="1400" dirty="0"/>
              <a:t>http://www.sydneyvital.org.au/our-research/translational-research-diagram/</a:t>
            </a:r>
          </a:p>
        </p:txBody>
      </p:sp>
      <p:sp>
        <p:nvSpPr>
          <p:cNvPr id="6" name="Rectangle 5"/>
          <p:cNvSpPr/>
          <p:nvPr/>
        </p:nvSpPr>
        <p:spPr>
          <a:xfrm>
            <a:off x="4346294" y="3941180"/>
            <a:ext cx="1076445" cy="434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3285392" y="641685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13099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translational research matters?</a:t>
            </a:r>
          </a:p>
        </p:txBody>
      </p:sp>
      <p:pic>
        <p:nvPicPr>
          <p:cNvPr id="6" name="Picture 5"/>
          <p:cNvPicPr>
            <a:picLocks noChangeAspect="1"/>
          </p:cNvPicPr>
          <p:nvPr/>
        </p:nvPicPr>
        <p:blipFill>
          <a:blip r:embed="rId3"/>
          <a:stretch>
            <a:fillRect/>
          </a:stretch>
        </p:blipFill>
        <p:spPr>
          <a:xfrm>
            <a:off x="8114035" y="2261881"/>
            <a:ext cx="3486199" cy="3086732"/>
          </a:xfrm>
          <a:prstGeom prst="rect">
            <a:avLst/>
          </a:prstGeom>
        </p:spPr>
      </p:pic>
      <p:pic>
        <p:nvPicPr>
          <p:cNvPr id="8" name="Picture 7"/>
          <p:cNvPicPr>
            <a:picLocks noChangeAspect="1"/>
          </p:cNvPicPr>
          <p:nvPr/>
        </p:nvPicPr>
        <p:blipFill>
          <a:blip r:embed="rId4"/>
          <a:stretch>
            <a:fillRect/>
          </a:stretch>
        </p:blipFill>
        <p:spPr>
          <a:xfrm>
            <a:off x="4575684" y="1776677"/>
            <a:ext cx="3040631" cy="4057140"/>
          </a:xfrm>
          <a:prstGeom prst="rect">
            <a:avLst/>
          </a:prstGeom>
        </p:spPr>
      </p:pic>
      <p:pic>
        <p:nvPicPr>
          <p:cNvPr id="9" name="Picture 8"/>
          <p:cNvPicPr>
            <a:picLocks noChangeAspect="1"/>
          </p:cNvPicPr>
          <p:nvPr/>
        </p:nvPicPr>
        <p:blipFill>
          <a:blip r:embed="rId5"/>
          <a:stretch>
            <a:fillRect/>
          </a:stretch>
        </p:blipFill>
        <p:spPr>
          <a:xfrm>
            <a:off x="916845" y="2261881"/>
            <a:ext cx="3107890" cy="3086732"/>
          </a:xfrm>
          <a:prstGeom prst="rect">
            <a:avLst/>
          </a:prstGeom>
        </p:spPr>
      </p:pic>
      <p:sp>
        <p:nvSpPr>
          <p:cNvPr id="10" name="TextBox 9"/>
          <p:cNvSpPr txBox="1"/>
          <p:nvPr/>
        </p:nvSpPr>
        <p:spPr>
          <a:xfrm>
            <a:off x="9417264" y="6501008"/>
            <a:ext cx="2182970" cy="307777"/>
          </a:xfrm>
          <a:prstGeom prst="rect">
            <a:avLst/>
          </a:prstGeom>
          <a:noFill/>
        </p:spPr>
        <p:txBody>
          <a:bodyPr wrap="none" rtlCol="0">
            <a:spAutoFit/>
          </a:bodyPr>
          <a:lstStyle/>
          <a:p>
            <a:r>
              <a:rPr lang="en-US" sz="1400" dirty="0"/>
              <a:t>http://www.fastercures.org</a:t>
            </a:r>
          </a:p>
        </p:txBody>
      </p:sp>
      <p:sp>
        <p:nvSpPr>
          <p:cNvPr id="11" name="Footer Placeholder 2">
            <a:extLst>
              <a:ext uri="{FF2B5EF4-FFF2-40B4-BE49-F238E27FC236}">
                <a16:creationId xmlns:a16="http://schemas.microsoft.com/office/drawing/2014/main" id="{2049785C-AF70-43AD-9664-98F43A282985}"/>
              </a:ext>
            </a:extLst>
          </p:cNvPr>
          <p:cNvSpPr>
            <a:spLocks noGrp="1"/>
          </p:cNvSpPr>
          <p:nvPr>
            <p:ph type="ftr" sz="quarter" idx="11"/>
          </p:nvPr>
        </p:nvSpPr>
        <p:spPr>
          <a:xfrm>
            <a:off x="3285392" y="641685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3114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656"/>
            <a:ext cx="10515600" cy="1325563"/>
          </a:xfrm>
        </p:spPr>
        <p:txBody>
          <a:bodyPr/>
          <a:lstStyle/>
          <a:p>
            <a:pPr algn="ctr"/>
            <a:r>
              <a:rPr lang="en-US" dirty="0"/>
              <a:t>Gaps in translation: “Valleys of Death”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955" y="1326714"/>
            <a:ext cx="6649233" cy="4654463"/>
          </a:xfrm>
          <a:prstGeom prst="rect">
            <a:avLst/>
          </a:prstGeom>
        </p:spPr>
      </p:pic>
      <p:sp>
        <p:nvSpPr>
          <p:cNvPr id="5" name="TextBox 4"/>
          <p:cNvSpPr txBox="1"/>
          <p:nvPr/>
        </p:nvSpPr>
        <p:spPr>
          <a:xfrm>
            <a:off x="2665955" y="5887233"/>
            <a:ext cx="2568267" cy="307777"/>
          </a:xfrm>
          <a:prstGeom prst="rect">
            <a:avLst/>
          </a:prstGeom>
          <a:noFill/>
        </p:spPr>
        <p:txBody>
          <a:bodyPr wrap="none" rtlCol="0">
            <a:spAutoFit/>
          </a:bodyPr>
          <a:lstStyle/>
          <a:p>
            <a:r>
              <a:rPr lang="en-US" sz="1400" dirty="0"/>
              <a:t>Credit: Art by </a:t>
            </a:r>
            <a:r>
              <a:rPr lang="en-US" sz="1400" dirty="0" err="1"/>
              <a:t>Erinn</a:t>
            </a:r>
            <a:r>
              <a:rPr lang="en-US" sz="1400" dirty="0"/>
              <a:t> </a:t>
            </a:r>
            <a:r>
              <a:rPr lang="en-US" sz="1400" dirty="0" err="1"/>
              <a:t>Acland</a:t>
            </a:r>
            <a:r>
              <a:rPr lang="en-US" sz="1400" dirty="0"/>
              <a:t>, 2016</a:t>
            </a:r>
          </a:p>
        </p:txBody>
      </p:sp>
      <p:sp>
        <p:nvSpPr>
          <p:cNvPr id="6" name="TextBox 5"/>
          <p:cNvSpPr txBox="1"/>
          <p:nvPr/>
        </p:nvSpPr>
        <p:spPr>
          <a:xfrm>
            <a:off x="8456515" y="5934205"/>
            <a:ext cx="3649589" cy="307777"/>
          </a:xfrm>
          <a:prstGeom prst="rect">
            <a:avLst/>
          </a:prstGeom>
          <a:noFill/>
        </p:spPr>
        <p:txBody>
          <a:bodyPr wrap="none" rtlCol="0">
            <a:spAutoFit/>
          </a:bodyPr>
          <a:lstStyle/>
          <a:p>
            <a:r>
              <a:rPr lang="en-US" sz="1400" dirty="0"/>
              <a:t>www.painresearchforum.org/news/blog/70278</a:t>
            </a:r>
          </a:p>
        </p:txBody>
      </p:sp>
      <p:sp>
        <p:nvSpPr>
          <p:cNvPr id="7" name="Footer Placeholder 2">
            <a:extLst>
              <a:ext uri="{FF2B5EF4-FFF2-40B4-BE49-F238E27FC236}">
                <a16:creationId xmlns:a16="http://schemas.microsoft.com/office/drawing/2014/main" id="{D48D9C96-B599-47B9-AD6F-B099271CD984}"/>
              </a:ext>
            </a:extLst>
          </p:cNvPr>
          <p:cNvSpPr>
            <a:spLocks noGrp="1"/>
          </p:cNvSpPr>
          <p:nvPr>
            <p:ph type="ftr" sz="quarter" idx="11"/>
          </p:nvPr>
        </p:nvSpPr>
        <p:spPr>
          <a:xfrm>
            <a:off x="3285392" y="641685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418550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rtoon waving skeleton">
            <a:extLst>
              <a:ext uri="{FF2B5EF4-FFF2-40B4-BE49-F238E27FC236}">
                <a16:creationId xmlns:a16="http://schemas.microsoft.com/office/drawing/2014/main" id="{11E8BB73-A4C4-4A06-B79B-AE07AD0A35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129"/>
          <a:stretch/>
        </p:blipFill>
        <p:spPr bwMode="auto">
          <a:xfrm>
            <a:off x="6663307" y="653354"/>
            <a:ext cx="4584986" cy="59645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20833BB0-00CB-4F00-93D7-3EC14977C7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2961">
            <a:off x="4779531" y="2278787"/>
            <a:ext cx="3308503" cy="20307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pcos">
            <a:extLst>
              <a:ext uri="{FF2B5EF4-FFF2-40B4-BE49-F238E27FC236}">
                <a16:creationId xmlns:a16="http://schemas.microsoft.com/office/drawing/2014/main" id="{0B99A257-AF20-4D84-BD20-B806B923D2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989" t="28250" r="1839" b="15251"/>
          <a:stretch/>
        </p:blipFill>
        <p:spPr bwMode="auto">
          <a:xfrm>
            <a:off x="1230920" y="1620844"/>
            <a:ext cx="3593126" cy="3576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FD88365-C66C-4689-803B-014C54213A1F}"/>
              </a:ext>
            </a:extLst>
          </p:cNvPr>
          <p:cNvSpPr/>
          <p:nvPr/>
        </p:nvSpPr>
        <p:spPr>
          <a:xfrm>
            <a:off x="885092" y="1295399"/>
            <a:ext cx="990600" cy="79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DF06D2-7A48-459B-BF7E-F4C9DD26D3A6}"/>
              </a:ext>
            </a:extLst>
          </p:cNvPr>
          <p:cNvSpPr/>
          <p:nvPr/>
        </p:nvSpPr>
        <p:spPr>
          <a:xfrm rot="20441008">
            <a:off x="1770715" y="1059536"/>
            <a:ext cx="990600" cy="79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F59BDCF5-5AB7-4E3A-AA08-3BC468CF83F5}"/>
              </a:ext>
            </a:extLst>
          </p:cNvPr>
          <p:cNvSpPr>
            <a:spLocks noGrp="1"/>
          </p:cNvSpPr>
          <p:nvPr>
            <p:ph type="ftr" sz="quarter" idx="11"/>
          </p:nvPr>
        </p:nvSpPr>
        <p:spPr>
          <a:xfrm>
            <a:off x="3285392" y="641685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3917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barn(inVertical)">
                                      <p:cBhvr>
                                        <p:cTn id="15" dur="1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99D6-777C-470D-B0E2-D6E8FD33669C}"/>
              </a:ext>
            </a:extLst>
          </p:cNvPr>
          <p:cNvSpPr>
            <a:spLocks noGrp="1"/>
          </p:cNvSpPr>
          <p:nvPr>
            <p:ph type="title"/>
          </p:nvPr>
        </p:nvSpPr>
        <p:spPr/>
        <p:txBody>
          <a:bodyPr>
            <a:normAutofit/>
          </a:bodyPr>
          <a:lstStyle/>
          <a:p>
            <a:pPr algn="ctr"/>
            <a:r>
              <a:rPr lang="en-US" b="1" dirty="0"/>
              <a:t>PCOS and Osteoporosis</a:t>
            </a:r>
          </a:p>
        </p:txBody>
      </p:sp>
      <p:sp>
        <p:nvSpPr>
          <p:cNvPr id="3" name="Content Placeholder 2">
            <a:extLst>
              <a:ext uri="{FF2B5EF4-FFF2-40B4-BE49-F238E27FC236}">
                <a16:creationId xmlns:a16="http://schemas.microsoft.com/office/drawing/2014/main" id="{92D10F19-3362-4FC1-9F39-AD4ABB412220}"/>
              </a:ext>
            </a:extLst>
          </p:cNvPr>
          <p:cNvSpPr>
            <a:spLocks noGrp="1"/>
          </p:cNvSpPr>
          <p:nvPr>
            <p:ph idx="1"/>
          </p:nvPr>
        </p:nvSpPr>
        <p:spPr/>
        <p:txBody>
          <a:bodyPr/>
          <a:lstStyle/>
          <a:p>
            <a:pPr marL="0" indent="0">
              <a:buNone/>
            </a:pPr>
            <a:r>
              <a:rPr lang="en-US" dirty="0"/>
              <a:t>Both …</a:t>
            </a:r>
          </a:p>
          <a:p>
            <a:r>
              <a:rPr lang="en-US" dirty="0"/>
              <a:t>are major public health problems.</a:t>
            </a:r>
          </a:p>
          <a:p>
            <a:r>
              <a:rPr lang="en-US" dirty="0"/>
              <a:t>are associated with high morbidity. </a:t>
            </a:r>
          </a:p>
          <a:p>
            <a:r>
              <a:rPr lang="en-US" dirty="0"/>
              <a:t>have genetic bases and are affected by environmental factors.</a:t>
            </a:r>
          </a:p>
          <a:p>
            <a:r>
              <a:rPr lang="en-US" dirty="0"/>
              <a:t>begin early in life; phenotypically present later.</a:t>
            </a:r>
          </a:p>
          <a:p>
            <a:r>
              <a:rPr lang="en-US" dirty="0"/>
              <a:t>alter or result from alterations of various key hormones.</a:t>
            </a:r>
          </a:p>
          <a:p>
            <a:endParaRPr lang="en-US" dirty="0"/>
          </a:p>
        </p:txBody>
      </p:sp>
      <p:sp>
        <p:nvSpPr>
          <p:cNvPr id="4" name="TextBox 3">
            <a:extLst>
              <a:ext uri="{FF2B5EF4-FFF2-40B4-BE49-F238E27FC236}">
                <a16:creationId xmlns:a16="http://schemas.microsoft.com/office/drawing/2014/main" id="{8D6DB3FA-FCE2-4144-A8B0-39A1DB646DEE}"/>
              </a:ext>
            </a:extLst>
          </p:cNvPr>
          <p:cNvSpPr txBox="1"/>
          <p:nvPr/>
        </p:nvSpPr>
        <p:spPr>
          <a:xfrm>
            <a:off x="3512760" y="3091603"/>
            <a:ext cx="5428346" cy="769441"/>
          </a:xfrm>
          <a:prstGeom prst="rect">
            <a:avLst/>
          </a:prstGeom>
          <a:solidFill>
            <a:srgbClr val="00B0F0"/>
          </a:solidFill>
          <a:ln w="38100">
            <a:solidFill>
              <a:schemeClr val="tx1"/>
            </a:solidFill>
          </a:ln>
        </p:spPr>
        <p:txBody>
          <a:bodyPr wrap="none" rtlCol="0">
            <a:spAutoFit/>
          </a:bodyPr>
          <a:lstStyle/>
          <a:p>
            <a:r>
              <a:rPr lang="en-US" sz="4400" b="1" dirty="0"/>
              <a:t>PCO-bone interactions</a:t>
            </a:r>
          </a:p>
        </p:txBody>
      </p:sp>
      <p:sp>
        <p:nvSpPr>
          <p:cNvPr id="5" name="Footer Placeholder 2">
            <a:extLst>
              <a:ext uri="{FF2B5EF4-FFF2-40B4-BE49-F238E27FC236}">
                <a16:creationId xmlns:a16="http://schemas.microsoft.com/office/drawing/2014/main" id="{1C0E27C4-A5EA-426D-9147-4E6187FA5A88}"/>
              </a:ext>
            </a:extLst>
          </p:cNvPr>
          <p:cNvSpPr>
            <a:spLocks noGrp="1"/>
          </p:cNvSpPr>
          <p:nvPr>
            <p:ph type="ftr" sz="quarter" idx="11"/>
          </p:nvPr>
        </p:nvSpPr>
        <p:spPr>
          <a:xfrm>
            <a:off x="3285392" y="6416856"/>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28922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normAutofit/>
          </a:bodyPr>
          <a:lstStyle/>
          <a:p>
            <a:pPr algn="ctr"/>
            <a:r>
              <a:rPr lang="en-US" b="1" dirty="0"/>
              <a:t>Bone Remodeling</a:t>
            </a:r>
          </a:p>
        </p:txBody>
      </p:sp>
      <p:sp>
        <p:nvSpPr>
          <p:cNvPr id="45108" name="Rectangle 1076"/>
          <p:cNvSpPr>
            <a:spLocks noChangeArrowheads="1"/>
          </p:cNvSpPr>
          <p:nvPr/>
        </p:nvSpPr>
        <p:spPr bwMode="auto">
          <a:xfrm>
            <a:off x="2361674" y="6137154"/>
            <a:ext cx="725751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dirty="0"/>
              <a:t>Osteoblasts form bone and support osteoclast formation</a:t>
            </a:r>
          </a:p>
        </p:txBody>
      </p:sp>
      <p:grpSp>
        <p:nvGrpSpPr>
          <p:cNvPr id="45120" name="Group 1088"/>
          <p:cNvGrpSpPr>
            <a:grpSpLocks/>
          </p:cNvGrpSpPr>
          <p:nvPr/>
        </p:nvGrpSpPr>
        <p:grpSpPr bwMode="auto">
          <a:xfrm>
            <a:off x="4249057" y="2930530"/>
            <a:ext cx="2352675" cy="1716087"/>
            <a:chOff x="1693" y="1373"/>
            <a:chExt cx="1482" cy="1081"/>
          </a:xfrm>
        </p:grpSpPr>
        <p:sp>
          <p:nvSpPr>
            <p:cNvPr id="45092" name="Oval 1060"/>
            <p:cNvSpPr>
              <a:spLocks noChangeArrowheads="1"/>
            </p:cNvSpPr>
            <p:nvPr/>
          </p:nvSpPr>
          <p:spPr bwMode="auto">
            <a:xfrm>
              <a:off x="2551" y="2268"/>
              <a:ext cx="65" cy="66"/>
            </a:xfrm>
            <a:prstGeom prst="ellipse">
              <a:avLst/>
            </a:prstGeom>
            <a:solidFill>
              <a:srgbClr val="0A1EE3"/>
            </a:solidFill>
            <a:ln w="9525">
              <a:solidFill>
                <a:srgbClr val="0A1EE3"/>
              </a:solidFill>
              <a:round/>
              <a:headEnd/>
              <a:tailEnd/>
            </a:ln>
          </p:spPr>
          <p:txBody>
            <a:bodyPr wrap="none" anchor="ctr"/>
            <a:lstStyle/>
            <a:p>
              <a:endParaRPr lang="en-US"/>
            </a:p>
          </p:txBody>
        </p:sp>
        <p:sp>
          <p:nvSpPr>
            <p:cNvPr id="45091" name="Line 1059"/>
            <p:cNvSpPr>
              <a:spLocks noChangeShapeType="1"/>
            </p:cNvSpPr>
            <p:nvPr/>
          </p:nvSpPr>
          <p:spPr bwMode="auto">
            <a:xfrm flipH="1" flipV="1">
              <a:off x="2617" y="2322"/>
              <a:ext cx="113" cy="1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3" name="Rectangle 1071"/>
            <p:cNvSpPr>
              <a:spLocks noChangeArrowheads="1"/>
            </p:cNvSpPr>
            <p:nvPr/>
          </p:nvSpPr>
          <p:spPr bwMode="auto">
            <a:xfrm>
              <a:off x="1693" y="1373"/>
              <a:ext cx="1482"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a:latin typeface="Arial" pitchFamily="34" charset="0"/>
                </a:rPr>
                <a:t>Osteoclast Precursors</a:t>
              </a:r>
              <a:endParaRPr lang="en-US" sz="1200" b="1"/>
            </a:p>
          </p:txBody>
        </p:sp>
        <p:sp>
          <p:nvSpPr>
            <p:cNvPr id="45105" name="Rectangle 1073"/>
            <p:cNvSpPr>
              <a:spLocks noChangeArrowheads="1"/>
            </p:cNvSpPr>
            <p:nvPr/>
          </p:nvSpPr>
          <p:spPr bwMode="auto">
            <a:xfrm>
              <a:off x="2594" y="2217"/>
              <a:ext cx="50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pitchFamily="34" charset="0"/>
                </a:rPr>
                <a:t>RANKL</a:t>
              </a:r>
              <a:endParaRPr lang="en-US" sz="1200" b="1">
                <a:latin typeface="Arial" pitchFamily="34" charset="0"/>
              </a:endParaRPr>
            </a:p>
          </p:txBody>
        </p:sp>
        <p:sp>
          <p:nvSpPr>
            <p:cNvPr id="45106" name="Rectangle 1074"/>
            <p:cNvSpPr>
              <a:spLocks noChangeArrowheads="1"/>
            </p:cNvSpPr>
            <p:nvPr/>
          </p:nvSpPr>
          <p:spPr bwMode="auto">
            <a:xfrm>
              <a:off x="2465" y="2020"/>
              <a:ext cx="4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pitchFamily="34" charset="0"/>
                </a:rPr>
                <a:t>RANK</a:t>
              </a:r>
              <a:endParaRPr lang="en-US" sz="1200" b="1">
                <a:latin typeface="Arial" pitchFamily="34" charset="0"/>
              </a:endParaRPr>
            </a:p>
          </p:txBody>
        </p:sp>
        <p:grpSp>
          <p:nvGrpSpPr>
            <p:cNvPr id="45116" name="Group 1084"/>
            <p:cNvGrpSpPr>
              <a:grpSpLocks/>
            </p:cNvGrpSpPr>
            <p:nvPr/>
          </p:nvGrpSpPr>
          <p:grpSpPr bwMode="auto">
            <a:xfrm>
              <a:off x="1913" y="1598"/>
              <a:ext cx="341" cy="312"/>
              <a:chOff x="1970" y="1589"/>
              <a:chExt cx="341" cy="312"/>
            </a:xfrm>
          </p:grpSpPr>
          <p:sp>
            <p:nvSpPr>
              <p:cNvPr id="45113" name="Oval 1081"/>
              <p:cNvSpPr>
                <a:spLocks noChangeArrowheads="1"/>
              </p:cNvSpPr>
              <p:nvPr/>
            </p:nvSpPr>
            <p:spPr bwMode="auto">
              <a:xfrm>
                <a:off x="1970" y="1589"/>
                <a:ext cx="341" cy="312"/>
              </a:xfrm>
              <a:prstGeom prst="ellipse">
                <a:avLst/>
              </a:prstGeom>
              <a:solidFill>
                <a:srgbClr val="FFC856"/>
              </a:solidFill>
              <a:ln w="9525">
                <a:solidFill>
                  <a:schemeClr val="tx1"/>
                </a:solidFill>
                <a:round/>
                <a:headEnd/>
                <a:tailEnd/>
              </a:ln>
              <a:effectLst>
                <a:outerShdw dist="35921" dir="2700000" algn="ctr" rotWithShape="0">
                  <a:srgbClr val="808080"/>
                </a:outerShdw>
              </a:effectLst>
            </p:spPr>
            <p:txBody>
              <a:bodyPr wrap="none" anchor="ctr"/>
              <a:lstStyle/>
              <a:p>
                <a:endParaRPr lang="en-US"/>
              </a:p>
            </p:txBody>
          </p:sp>
          <p:sp>
            <p:nvSpPr>
              <p:cNvPr id="45114" name="Oval 1082"/>
              <p:cNvSpPr>
                <a:spLocks noChangeArrowheads="1"/>
              </p:cNvSpPr>
              <p:nvPr/>
            </p:nvSpPr>
            <p:spPr bwMode="auto">
              <a:xfrm>
                <a:off x="2087" y="1716"/>
                <a:ext cx="98" cy="116"/>
              </a:xfrm>
              <a:prstGeom prst="ellipse">
                <a:avLst/>
              </a:prstGeom>
              <a:solidFill>
                <a:srgbClr val="0A2DA5"/>
              </a:solidFill>
              <a:ln w="9525">
                <a:solidFill>
                  <a:schemeClr val="tx1"/>
                </a:solidFill>
                <a:round/>
                <a:headEnd/>
                <a:tailEnd/>
              </a:ln>
              <a:effectLst>
                <a:outerShdw dist="35921" dir="2700000" algn="ctr" rotWithShape="0">
                  <a:srgbClr val="808080"/>
                </a:outerShdw>
              </a:effectLst>
            </p:spPr>
            <p:txBody>
              <a:bodyPr wrap="none" anchor="ctr"/>
              <a:lstStyle/>
              <a:p>
                <a:endParaRPr lang="en-US"/>
              </a:p>
            </p:txBody>
          </p:sp>
        </p:grpSp>
        <p:grpSp>
          <p:nvGrpSpPr>
            <p:cNvPr id="45117" name="Group 1085"/>
            <p:cNvGrpSpPr>
              <a:grpSpLocks/>
            </p:cNvGrpSpPr>
            <p:nvPr/>
          </p:nvGrpSpPr>
          <p:grpSpPr bwMode="auto">
            <a:xfrm>
              <a:off x="2192" y="1805"/>
              <a:ext cx="366" cy="465"/>
              <a:chOff x="2239" y="1835"/>
              <a:chExt cx="366" cy="465"/>
            </a:xfrm>
          </p:grpSpPr>
          <p:grpSp>
            <p:nvGrpSpPr>
              <p:cNvPr id="45111" name="Group 1079"/>
              <p:cNvGrpSpPr>
                <a:grpSpLocks/>
              </p:cNvGrpSpPr>
              <p:nvPr/>
            </p:nvGrpSpPr>
            <p:grpSpPr bwMode="auto">
              <a:xfrm>
                <a:off x="2239" y="1835"/>
                <a:ext cx="366" cy="465"/>
                <a:chOff x="2239" y="1835"/>
                <a:chExt cx="366" cy="465"/>
              </a:xfrm>
            </p:grpSpPr>
            <p:sp>
              <p:nvSpPr>
                <p:cNvPr id="45094" name="Oval 1062"/>
                <p:cNvSpPr>
                  <a:spLocks noChangeArrowheads="1"/>
                </p:cNvSpPr>
                <p:nvPr/>
              </p:nvSpPr>
              <p:spPr bwMode="auto">
                <a:xfrm rot="-7086469">
                  <a:off x="2234" y="1840"/>
                  <a:ext cx="331" cy="322"/>
                </a:xfrm>
                <a:prstGeom prst="ellipse">
                  <a:avLst/>
                </a:prstGeom>
                <a:solidFill>
                  <a:srgbClr val="FFC856"/>
                </a:solidFill>
                <a:ln w="9525">
                  <a:solidFill>
                    <a:schemeClr val="tx1"/>
                  </a:solidFill>
                  <a:round/>
                  <a:headEnd/>
                  <a:tailEnd/>
                </a:ln>
                <a:effectLst>
                  <a:outerShdw dist="35921" dir="2700000" algn="ctr" rotWithShape="0">
                    <a:srgbClr val="808080"/>
                  </a:outerShdw>
                </a:effectLst>
              </p:spPr>
              <p:txBody>
                <a:bodyPr wrap="none" anchor="ctr"/>
                <a:lstStyle/>
                <a:p>
                  <a:endParaRPr lang="en-US"/>
                </a:p>
              </p:txBody>
            </p:sp>
            <p:sp>
              <p:nvSpPr>
                <p:cNvPr id="45095" name="Arc 1063"/>
                <p:cNvSpPr>
                  <a:spLocks/>
                </p:cNvSpPr>
                <p:nvPr/>
              </p:nvSpPr>
              <p:spPr bwMode="auto">
                <a:xfrm rot="6896474" flipH="1">
                  <a:off x="2541" y="2236"/>
                  <a:ext cx="68" cy="60"/>
                </a:xfrm>
                <a:custGeom>
                  <a:avLst/>
                  <a:gdLst>
                    <a:gd name="G0" fmla="+- 15505 0 0"/>
                    <a:gd name="G1" fmla="+- 11226 0 0"/>
                    <a:gd name="G2" fmla="+- 21600 0 0"/>
                    <a:gd name="T0" fmla="*/ 33958 w 37105"/>
                    <a:gd name="T1" fmla="*/ 0 h 32826"/>
                    <a:gd name="T2" fmla="*/ 0 w 37105"/>
                    <a:gd name="T3" fmla="*/ 26264 h 32826"/>
                    <a:gd name="T4" fmla="*/ 15505 w 37105"/>
                    <a:gd name="T5" fmla="*/ 11226 h 32826"/>
                  </a:gdLst>
                  <a:ahLst/>
                  <a:cxnLst>
                    <a:cxn ang="0">
                      <a:pos x="T0" y="T1"/>
                    </a:cxn>
                    <a:cxn ang="0">
                      <a:pos x="T2" y="T3"/>
                    </a:cxn>
                    <a:cxn ang="0">
                      <a:pos x="T4" y="T5"/>
                    </a:cxn>
                  </a:cxnLst>
                  <a:rect l="0" t="0" r="r" b="b"/>
                  <a:pathLst>
                    <a:path w="37105" h="32826" fill="none" extrusionOk="0">
                      <a:moveTo>
                        <a:pt x="33958" y="-1"/>
                      </a:moveTo>
                      <a:cubicBezTo>
                        <a:pt x="36016" y="3382"/>
                        <a:pt x="37105" y="7266"/>
                        <a:pt x="37105" y="11226"/>
                      </a:cubicBezTo>
                      <a:cubicBezTo>
                        <a:pt x="37105" y="23155"/>
                        <a:pt x="27434" y="32826"/>
                        <a:pt x="15505" y="32826"/>
                      </a:cubicBezTo>
                      <a:cubicBezTo>
                        <a:pt x="9661" y="32826"/>
                        <a:pt x="4067" y="30458"/>
                        <a:pt x="-1" y="26264"/>
                      </a:cubicBezTo>
                    </a:path>
                    <a:path w="37105" h="32826" stroke="0" extrusionOk="0">
                      <a:moveTo>
                        <a:pt x="33958" y="-1"/>
                      </a:moveTo>
                      <a:cubicBezTo>
                        <a:pt x="36016" y="3382"/>
                        <a:pt x="37105" y="7266"/>
                        <a:pt x="37105" y="11226"/>
                      </a:cubicBezTo>
                      <a:cubicBezTo>
                        <a:pt x="37105" y="23155"/>
                        <a:pt x="27434" y="32826"/>
                        <a:pt x="15505" y="32826"/>
                      </a:cubicBezTo>
                      <a:cubicBezTo>
                        <a:pt x="9661" y="32826"/>
                        <a:pt x="4067" y="30458"/>
                        <a:pt x="-1" y="26264"/>
                      </a:cubicBezTo>
                      <a:lnTo>
                        <a:pt x="15505" y="11226"/>
                      </a:lnTo>
                      <a:close/>
                    </a:path>
                  </a:pathLst>
                </a:custGeom>
                <a:noFill/>
                <a:ln w="28575">
                  <a:solidFill>
                    <a:srgbClr val="0A2DA5"/>
                  </a:solidFill>
                  <a:round/>
                  <a:headEnd/>
                  <a:tailEnd/>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5096" name="Line 1064"/>
                <p:cNvSpPr>
                  <a:spLocks noChangeShapeType="1"/>
                </p:cNvSpPr>
                <p:nvPr/>
              </p:nvSpPr>
              <p:spPr bwMode="auto">
                <a:xfrm rot="14513531" flipV="1">
                  <a:off x="2445" y="2169"/>
                  <a:ext cx="153" cy="17"/>
                </a:xfrm>
                <a:prstGeom prst="line">
                  <a:avLst/>
                </a:prstGeom>
                <a:noFill/>
                <a:ln w="38100">
                  <a:solidFill>
                    <a:srgbClr val="0A2DA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45115" name="Oval 1083"/>
              <p:cNvSpPr>
                <a:spLocks noChangeArrowheads="1"/>
              </p:cNvSpPr>
              <p:nvPr/>
            </p:nvSpPr>
            <p:spPr bwMode="auto">
              <a:xfrm>
                <a:off x="2316" y="2000"/>
                <a:ext cx="98" cy="116"/>
              </a:xfrm>
              <a:prstGeom prst="ellipse">
                <a:avLst/>
              </a:prstGeom>
              <a:solidFill>
                <a:srgbClr val="0A2DA5"/>
              </a:solidFill>
              <a:ln w="9525">
                <a:solidFill>
                  <a:schemeClr val="tx1"/>
                </a:solidFill>
                <a:round/>
                <a:headEnd/>
                <a:tailEnd/>
              </a:ln>
              <a:effectLst>
                <a:outerShdw dist="35921" dir="2700000" algn="ctr" rotWithShape="0">
                  <a:srgbClr val="808080"/>
                </a:outerShdw>
              </a:effectLst>
            </p:spPr>
            <p:txBody>
              <a:bodyPr wrap="none" anchor="ctr"/>
              <a:lstStyle/>
              <a:p>
                <a:endParaRPr lang="en-US"/>
              </a:p>
            </p:txBody>
          </p:sp>
        </p:grpSp>
      </p:grpSp>
      <p:grpSp>
        <p:nvGrpSpPr>
          <p:cNvPr id="3" name="Group 2"/>
          <p:cNvGrpSpPr/>
          <p:nvPr/>
        </p:nvGrpSpPr>
        <p:grpSpPr>
          <a:xfrm>
            <a:off x="2257425" y="3320257"/>
            <a:ext cx="7466013" cy="2640012"/>
            <a:chOff x="733425" y="2509838"/>
            <a:chExt cx="7466013" cy="2640012"/>
          </a:xfrm>
        </p:grpSpPr>
        <p:grpSp>
          <p:nvGrpSpPr>
            <p:cNvPr id="45061" name="Group 1029"/>
            <p:cNvGrpSpPr>
              <a:grpSpLocks/>
            </p:cNvGrpSpPr>
            <p:nvPr/>
          </p:nvGrpSpPr>
          <p:grpSpPr bwMode="auto">
            <a:xfrm>
              <a:off x="733425" y="2509838"/>
              <a:ext cx="7466013" cy="2640012"/>
              <a:chOff x="1056" y="3002"/>
              <a:chExt cx="3216" cy="1174"/>
            </a:xfrm>
          </p:grpSpPr>
          <p:sp>
            <p:nvSpPr>
              <p:cNvPr id="45062" name="Rectangle 1030"/>
              <p:cNvSpPr>
                <a:spLocks noChangeArrowheads="1"/>
              </p:cNvSpPr>
              <p:nvPr/>
            </p:nvSpPr>
            <p:spPr bwMode="auto">
              <a:xfrm>
                <a:off x="1200" y="3002"/>
                <a:ext cx="576" cy="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dirty="0">
                    <a:latin typeface="Arial" pitchFamily="34" charset="0"/>
                  </a:rPr>
                  <a:t>Osteoclasts</a:t>
                </a:r>
                <a:endParaRPr lang="en-US" sz="1200" b="1" dirty="0">
                  <a:latin typeface="Arial" pitchFamily="34" charset="0"/>
                </a:endParaRPr>
              </a:p>
            </p:txBody>
          </p:sp>
          <p:grpSp>
            <p:nvGrpSpPr>
              <p:cNvPr id="45063" name="Group 1031"/>
              <p:cNvGrpSpPr>
                <a:grpSpLocks/>
              </p:cNvGrpSpPr>
              <p:nvPr/>
            </p:nvGrpSpPr>
            <p:grpSpPr bwMode="auto">
              <a:xfrm>
                <a:off x="1056" y="3050"/>
                <a:ext cx="3216" cy="1126"/>
                <a:chOff x="960" y="2711"/>
                <a:chExt cx="3378" cy="1274"/>
              </a:xfrm>
            </p:grpSpPr>
            <p:sp>
              <p:nvSpPr>
                <p:cNvPr id="45064" name="Rectangle 1032"/>
                <p:cNvSpPr>
                  <a:spLocks noChangeArrowheads="1"/>
                </p:cNvSpPr>
                <p:nvPr/>
              </p:nvSpPr>
              <p:spPr bwMode="auto">
                <a:xfrm>
                  <a:off x="3360" y="2711"/>
                  <a:ext cx="615" cy="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a:latin typeface="Arial" pitchFamily="34" charset="0"/>
                    </a:rPr>
                    <a:t>Osteoblasts</a:t>
                  </a:r>
                  <a:endParaRPr lang="en-US" sz="1200" b="1">
                    <a:latin typeface="Arial" pitchFamily="34" charset="0"/>
                  </a:endParaRPr>
                </a:p>
              </p:txBody>
            </p:sp>
            <p:sp>
              <p:nvSpPr>
                <p:cNvPr id="45065" name="Freeform 1033" descr="Granite"/>
                <p:cNvSpPr>
                  <a:spLocks/>
                </p:cNvSpPr>
                <p:nvPr/>
              </p:nvSpPr>
              <p:spPr bwMode="auto">
                <a:xfrm>
                  <a:off x="960" y="2928"/>
                  <a:ext cx="3378" cy="1057"/>
                </a:xfrm>
                <a:custGeom>
                  <a:avLst/>
                  <a:gdLst>
                    <a:gd name="T0" fmla="*/ 0 w 3378"/>
                    <a:gd name="T1" fmla="*/ 30 h 1057"/>
                    <a:gd name="T2" fmla="*/ 1 w 3378"/>
                    <a:gd name="T3" fmla="*/ 1057 h 1057"/>
                    <a:gd name="T4" fmla="*/ 3360 w 3378"/>
                    <a:gd name="T5" fmla="*/ 1057 h 1057"/>
                    <a:gd name="T6" fmla="*/ 3375 w 3378"/>
                    <a:gd name="T7" fmla="*/ 14 h 1057"/>
                    <a:gd name="T8" fmla="*/ 3349 w 3378"/>
                    <a:gd name="T9" fmla="*/ 31 h 1057"/>
                    <a:gd name="T10" fmla="*/ 3305 w 3378"/>
                    <a:gd name="T11" fmla="*/ 57 h 1057"/>
                    <a:gd name="T12" fmla="*/ 3140 w 3378"/>
                    <a:gd name="T13" fmla="*/ 118 h 1057"/>
                    <a:gd name="T14" fmla="*/ 3044 w 3378"/>
                    <a:gd name="T15" fmla="*/ 162 h 1057"/>
                    <a:gd name="T16" fmla="*/ 2792 w 3378"/>
                    <a:gd name="T17" fmla="*/ 249 h 1057"/>
                    <a:gd name="T18" fmla="*/ 2644 w 3378"/>
                    <a:gd name="T19" fmla="*/ 301 h 1057"/>
                    <a:gd name="T20" fmla="*/ 2479 w 3378"/>
                    <a:gd name="T21" fmla="*/ 344 h 1057"/>
                    <a:gd name="T22" fmla="*/ 2218 w 3378"/>
                    <a:gd name="T23" fmla="*/ 405 h 1057"/>
                    <a:gd name="T24" fmla="*/ 1879 w 3378"/>
                    <a:gd name="T25" fmla="*/ 492 h 1057"/>
                    <a:gd name="T26" fmla="*/ 1444 w 3378"/>
                    <a:gd name="T27" fmla="*/ 475 h 1057"/>
                    <a:gd name="T28" fmla="*/ 1323 w 3378"/>
                    <a:gd name="T29" fmla="*/ 440 h 1057"/>
                    <a:gd name="T30" fmla="*/ 1244 w 3378"/>
                    <a:gd name="T31" fmla="*/ 397 h 1057"/>
                    <a:gd name="T32" fmla="*/ 1131 w 3378"/>
                    <a:gd name="T33" fmla="*/ 379 h 1057"/>
                    <a:gd name="T34" fmla="*/ 1053 w 3378"/>
                    <a:gd name="T35" fmla="*/ 327 h 1057"/>
                    <a:gd name="T36" fmla="*/ 931 w 3378"/>
                    <a:gd name="T37" fmla="*/ 231 h 1057"/>
                    <a:gd name="T38" fmla="*/ 766 w 3378"/>
                    <a:gd name="T39" fmla="*/ 162 h 1057"/>
                    <a:gd name="T40" fmla="*/ 688 w 3378"/>
                    <a:gd name="T41" fmla="*/ 118 h 1057"/>
                    <a:gd name="T42" fmla="*/ 609 w 3378"/>
                    <a:gd name="T43" fmla="*/ 92 h 1057"/>
                    <a:gd name="T44" fmla="*/ 522 w 3378"/>
                    <a:gd name="T45" fmla="*/ 49 h 1057"/>
                    <a:gd name="T46" fmla="*/ 227 w 3378"/>
                    <a:gd name="T47" fmla="*/ 49 h 1057"/>
                    <a:gd name="T48" fmla="*/ 183 w 3378"/>
                    <a:gd name="T49" fmla="*/ 57 h 1057"/>
                    <a:gd name="T50" fmla="*/ 201 w 3378"/>
                    <a:gd name="T51" fmla="*/ 75 h 1057"/>
                    <a:gd name="T52" fmla="*/ 149 w 3378"/>
                    <a:gd name="T53" fmla="*/ 66 h 1057"/>
                    <a:gd name="T54" fmla="*/ 0 w 3378"/>
                    <a:gd name="T55" fmla="*/ 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8" h="1057">
                      <a:moveTo>
                        <a:pt x="0" y="30"/>
                      </a:moveTo>
                      <a:cubicBezTo>
                        <a:pt x="1" y="1051"/>
                        <a:pt x="1" y="709"/>
                        <a:pt x="1" y="1057"/>
                      </a:cubicBezTo>
                      <a:lnTo>
                        <a:pt x="3360" y="1057"/>
                      </a:lnTo>
                      <a:cubicBezTo>
                        <a:pt x="3365" y="709"/>
                        <a:pt x="3378" y="361"/>
                        <a:pt x="3375" y="14"/>
                      </a:cubicBezTo>
                      <a:cubicBezTo>
                        <a:pt x="3374" y="3"/>
                        <a:pt x="3357" y="24"/>
                        <a:pt x="3349" y="31"/>
                      </a:cubicBezTo>
                      <a:cubicBezTo>
                        <a:pt x="3312" y="59"/>
                        <a:pt x="3351" y="41"/>
                        <a:pt x="3305" y="57"/>
                      </a:cubicBezTo>
                      <a:cubicBezTo>
                        <a:pt x="3249" y="75"/>
                        <a:pt x="3196" y="100"/>
                        <a:pt x="3140" y="118"/>
                      </a:cubicBezTo>
                      <a:cubicBezTo>
                        <a:pt x="3112" y="147"/>
                        <a:pt x="3075" y="141"/>
                        <a:pt x="3044" y="162"/>
                      </a:cubicBezTo>
                      <a:cubicBezTo>
                        <a:pt x="2972" y="209"/>
                        <a:pt x="2875" y="228"/>
                        <a:pt x="2792" y="249"/>
                      </a:cubicBezTo>
                      <a:cubicBezTo>
                        <a:pt x="2740" y="261"/>
                        <a:pt x="2695" y="287"/>
                        <a:pt x="2644" y="301"/>
                      </a:cubicBezTo>
                      <a:cubicBezTo>
                        <a:pt x="2595" y="332"/>
                        <a:pt x="2534" y="327"/>
                        <a:pt x="2479" y="344"/>
                      </a:cubicBezTo>
                      <a:cubicBezTo>
                        <a:pt x="2413" y="413"/>
                        <a:pt x="2308" y="400"/>
                        <a:pt x="2218" y="405"/>
                      </a:cubicBezTo>
                      <a:cubicBezTo>
                        <a:pt x="2106" y="443"/>
                        <a:pt x="1996" y="476"/>
                        <a:pt x="1879" y="492"/>
                      </a:cubicBezTo>
                      <a:cubicBezTo>
                        <a:pt x="1742" y="539"/>
                        <a:pt x="1585" y="489"/>
                        <a:pt x="1444" y="475"/>
                      </a:cubicBezTo>
                      <a:cubicBezTo>
                        <a:pt x="1405" y="466"/>
                        <a:pt x="1359" y="457"/>
                        <a:pt x="1323" y="440"/>
                      </a:cubicBezTo>
                      <a:cubicBezTo>
                        <a:pt x="1296" y="427"/>
                        <a:pt x="1270" y="408"/>
                        <a:pt x="1244" y="397"/>
                      </a:cubicBezTo>
                      <a:cubicBezTo>
                        <a:pt x="1216" y="385"/>
                        <a:pt x="1149" y="381"/>
                        <a:pt x="1131" y="379"/>
                      </a:cubicBezTo>
                      <a:cubicBezTo>
                        <a:pt x="1098" y="367"/>
                        <a:pt x="1081" y="345"/>
                        <a:pt x="1053" y="327"/>
                      </a:cubicBezTo>
                      <a:cubicBezTo>
                        <a:pt x="1028" y="277"/>
                        <a:pt x="982" y="248"/>
                        <a:pt x="931" y="231"/>
                      </a:cubicBezTo>
                      <a:cubicBezTo>
                        <a:pt x="883" y="195"/>
                        <a:pt x="823" y="175"/>
                        <a:pt x="766" y="162"/>
                      </a:cubicBezTo>
                      <a:cubicBezTo>
                        <a:pt x="741" y="145"/>
                        <a:pt x="714" y="131"/>
                        <a:pt x="688" y="118"/>
                      </a:cubicBezTo>
                      <a:cubicBezTo>
                        <a:pt x="650" y="99"/>
                        <a:pt x="657" y="123"/>
                        <a:pt x="609" y="92"/>
                      </a:cubicBezTo>
                      <a:cubicBezTo>
                        <a:pt x="580" y="73"/>
                        <a:pt x="554" y="58"/>
                        <a:pt x="522" y="49"/>
                      </a:cubicBezTo>
                      <a:cubicBezTo>
                        <a:pt x="451" y="0"/>
                        <a:pt x="311" y="42"/>
                        <a:pt x="227" y="49"/>
                      </a:cubicBezTo>
                      <a:cubicBezTo>
                        <a:pt x="212" y="51"/>
                        <a:pt x="193" y="46"/>
                        <a:pt x="183" y="57"/>
                      </a:cubicBezTo>
                      <a:cubicBezTo>
                        <a:pt x="177" y="63"/>
                        <a:pt x="209" y="72"/>
                        <a:pt x="201" y="75"/>
                      </a:cubicBezTo>
                      <a:cubicBezTo>
                        <a:pt x="183" y="79"/>
                        <a:pt x="166" y="70"/>
                        <a:pt x="149" y="66"/>
                      </a:cubicBezTo>
                      <a:cubicBezTo>
                        <a:pt x="96" y="53"/>
                        <a:pt x="54" y="38"/>
                        <a:pt x="0" y="30"/>
                      </a:cubicBezTo>
                      <a:close/>
                    </a:path>
                  </a:pathLst>
                </a:custGeom>
                <a:blipFill dpi="0" rotWithShape="0">
                  <a:blip r:embed="rId3"/>
                  <a:srcRect/>
                  <a:tile tx="0" ty="0" sx="100000" sy="100000" flip="none" algn="tl"/>
                </a:blipFill>
                <a:ln w="9525">
                  <a:solidFill>
                    <a:schemeClr val="tx1"/>
                  </a:solidFill>
                  <a:round/>
                  <a:headEnd/>
                  <a:tailEnd/>
                </a:ln>
              </p:spPr>
              <p:txBody>
                <a:bodyPr wrap="none" anchor="ctr"/>
                <a:lstStyle/>
                <a:p>
                  <a:endParaRPr lang="en-US"/>
                </a:p>
              </p:txBody>
            </p:sp>
            <p:sp>
              <p:nvSpPr>
                <p:cNvPr id="45074" name="Freeform 1042" descr="Newsprint"/>
                <p:cNvSpPr>
                  <a:spLocks/>
                </p:cNvSpPr>
                <p:nvPr/>
              </p:nvSpPr>
              <p:spPr bwMode="auto">
                <a:xfrm>
                  <a:off x="2583" y="3142"/>
                  <a:ext cx="1304" cy="491"/>
                </a:xfrm>
                <a:custGeom>
                  <a:avLst/>
                  <a:gdLst>
                    <a:gd name="T0" fmla="*/ 1304 w 1304"/>
                    <a:gd name="T1" fmla="*/ 0 h 491"/>
                    <a:gd name="T2" fmla="*/ 1252 w 1304"/>
                    <a:gd name="T3" fmla="*/ 148 h 491"/>
                    <a:gd name="T4" fmla="*/ 1026 w 1304"/>
                    <a:gd name="T5" fmla="*/ 279 h 491"/>
                    <a:gd name="T6" fmla="*/ 887 w 1304"/>
                    <a:gd name="T7" fmla="*/ 340 h 491"/>
                    <a:gd name="T8" fmla="*/ 461 w 1304"/>
                    <a:gd name="T9" fmla="*/ 453 h 491"/>
                    <a:gd name="T10" fmla="*/ 17 w 1304"/>
                    <a:gd name="T11" fmla="*/ 348 h 491"/>
                    <a:gd name="T12" fmla="*/ 0 w 1304"/>
                    <a:gd name="T13" fmla="*/ 314 h 491"/>
                    <a:gd name="T14" fmla="*/ 57 w 1304"/>
                    <a:gd name="T15" fmla="*/ 314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4" h="491">
                      <a:moveTo>
                        <a:pt x="1304" y="0"/>
                      </a:moveTo>
                      <a:cubicBezTo>
                        <a:pt x="1295" y="54"/>
                        <a:pt x="1301" y="115"/>
                        <a:pt x="1252" y="148"/>
                      </a:cubicBezTo>
                      <a:cubicBezTo>
                        <a:pt x="1209" y="213"/>
                        <a:pt x="1100" y="263"/>
                        <a:pt x="1026" y="279"/>
                      </a:cubicBezTo>
                      <a:cubicBezTo>
                        <a:pt x="967" y="318"/>
                        <a:pt x="947" y="312"/>
                        <a:pt x="887" y="340"/>
                      </a:cubicBezTo>
                      <a:cubicBezTo>
                        <a:pt x="750" y="401"/>
                        <a:pt x="610" y="433"/>
                        <a:pt x="461" y="453"/>
                      </a:cubicBezTo>
                      <a:cubicBezTo>
                        <a:pt x="334" y="491"/>
                        <a:pt x="145" y="374"/>
                        <a:pt x="17" y="348"/>
                      </a:cubicBezTo>
                      <a:cubicBezTo>
                        <a:pt x="6" y="318"/>
                        <a:pt x="14" y="328"/>
                        <a:pt x="0" y="314"/>
                      </a:cubicBezTo>
                      <a:lnTo>
                        <a:pt x="57" y="314"/>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45075" name="AutoShape 1043"/>
                <p:cNvSpPr>
                  <a:spLocks noChangeArrowheads="1"/>
                </p:cNvSpPr>
                <p:nvPr/>
              </p:nvSpPr>
              <p:spPr bwMode="auto">
                <a:xfrm>
                  <a:off x="2496" y="3312"/>
                  <a:ext cx="240" cy="144"/>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5076" name="Freeform 1044"/>
                <p:cNvSpPr>
                  <a:spLocks/>
                </p:cNvSpPr>
                <p:nvPr/>
              </p:nvSpPr>
              <p:spPr bwMode="auto">
                <a:xfrm>
                  <a:off x="2739" y="3296"/>
                  <a:ext cx="306" cy="155"/>
                </a:xfrm>
                <a:custGeom>
                  <a:avLst/>
                  <a:gdLst>
                    <a:gd name="T0" fmla="*/ 52 w 306"/>
                    <a:gd name="T1" fmla="*/ 151 h 155"/>
                    <a:gd name="T2" fmla="*/ 9 w 306"/>
                    <a:gd name="T3" fmla="*/ 142 h 155"/>
                    <a:gd name="T4" fmla="*/ 44 w 306"/>
                    <a:gd name="T5" fmla="*/ 29 h 155"/>
                    <a:gd name="T6" fmla="*/ 226 w 306"/>
                    <a:gd name="T7" fmla="*/ 3 h 155"/>
                    <a:gd name="T8" fmla="*/ 261 w 306"/>
                    <a:gd name="T9" fmla="*/ 116 h 155"/>
                    <a:gd name="T10" fmla="*/ 96 w 306"/>
                    <a:gd name="T11" fmla="*/ 151 h 155"/>
                    <a:gd name="T12" fmla="*/ 52 w 306"/>
                    <a:gd name="T13" fmla="*/ 151 h 155"/>
                  </a:gdLst>
                  <a:ahLst/>
                  <a:cxnLst>
                    <a:cxn ang="0">
                      <a:pos x="T0" y="T1"/>
                    </a:cxn>
                    <a:cxn ang="0">
                      <a:pos x="T2" y="T3"/>
                    </a:cxn>
                    <a:cxn ang="0">
                      <a:pos x="T4" y="T5"/>
                    </a:cxn>
                    <a:cxn ang="0">
                      <a:pos x="T6" y="T7"/>
                    </a:cxn>
                    <a:cxn ang="0">
                      <a:pos x="T8" y="T9"/>
                    </a:cxn>
                    <a:cxn ang="0">
                      <a:pos x="T10" y="T11"/>
                    </a:cxn>
                    <a:cxn ang="0">
                      <a:pos x="T12" y="T13"/>
                    </a:cxn>
                  </a:cxnLst>
                  <a:rect l="0" t="0" r="r" b="b"/>
                  <a:pathLst>
                    <a:path w="306" h="155">
                      <a:moveTo>
                        <a:pt x="52" y="151"/>
                      </a:moveTo>
                      <a:cubicBezTo>
                        <a:pt x="37" y="148"/>
                        <a:pt x="14" y="155"/>
                        <a:pt x="9" y="142"/>
                      </a:cubicBezTo>
                      <a:cubicBezTo>
                        <a:pt x="0" y="123"/>
                        <a:pt x="15" y="43"/>
                        <a:pt x="44" y="29"/>
                      </a:cubicBezTo>
                      <a:cubicBezTo>
                        <a:pt x="98" y="0"/>
                        <a:pt x="226" y="3"/>
                        <a:pt x="226" y="3"/>
                      </a:cubicBezTo>
                      <a:cubicBezTo>
                        <a:pt x="261" y="20"/>
                        <a:pt x="306" y="65"/>
                        <a:pt x="261" y="116"/>
                      </a:cubicBezTo>
                      <a:cubicBezTo>
                        <a:pt x="252" y="125"/>
                        <a:pt x="103" y="150"/>
                        <a:pt x="96" y="151"/>
                      </a:cubicBezTo>
                      <a:cubicBezTo>
                        <a:pt x="81" y="152"/>
                        <a:pt x="66" y="151"/>
                        <a:pt x="52" y="151"/>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5077" name="Freeform 1045"/>
                <p:cNvSpPr>
                  <a:spLocks/>
                </p:cNvSpPr>
                <p:nvPr/>
              </p:nvSpPr>
              <p:spPr bwMode="auto">
                <a:xfrm>
                  <a:off x="3018" y="3229"/>
                  <a:ext cx="255" cy="174"/>
                </a:xfrm>
                <a:custGeom>
                  <a:avLst/>
                  <a:gdLst>
                    <a:gd name="T0" fmla="*/ 86 w 255"/>
                    <a:gd name="T1" fmla="*/ 157 h 174"/>
                    <a:gd name="T2" fmla="*/ 34 w 255"/>
                    <a:gd name="T3" fmla="*/ 157 h 174"/>
                    <a:gd name="T4" fmla="*/ 0 w 255"/>
                    <a:gd name="T5" fmla="*/ 105 h 174"/>
                    <a:gd name="T6" fmla="*/ 8 w 255"/>
                    <a:gd name="T7" fmla="*/ 61 h 174"/>
                    <a:gd name="T8" fmla="*/ 121 w 255"/>
                    <a:gd name="T9" fmla="*/ 18 h 174"/>
                    <a:gd name="T10" fmla="*/ 173 w 255"/>
                    <a:gd name="T11" fmla="*/ 0 h 174"/>
                    <a:gd name="T12" fmla="*/ 234 w 255"/>
                    <a:gd name="T13" fmla="*/ 53 h 174"/>
                    <a:gd name="T14" fmla="*/ 234 w 255"/>
                    <a:gd name="T15" fmla="*/ 122 h 174"/>
                    <a:gd name="T16" fmla="*/ 156 w 255"/>
                    <a:gd name="T17" fmla="*/ 148 h 174"/>
                    <a:gd name="T18" fmla="*/ 104 w 255"/>
                    <a:gd name="T19" fmla="*/ 166 h 174"/>
                    <a:gd name="T20" fmla="*/ 86 w 255"/>
                    <a:gd name="T21" fmla="*/ 15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74">
                      <a:moveTo>
                        <a:pt x="86" y="157"/>
                      </a:moveTo>
                      <a:cubicBezTo>
                        <a:pt x="68" y="163"/>
                        <a:pt x="51" y="174"/>
                        <a:pt x="34" y="157"/>
                      </a:cubicBezTo>
                      <a:cubicBezTo>
                        <a:pt x="19" y="142"/>
                        <a:pt x="0" y="105"/>
                        <a:pt x="0" y="105"/>
                      </a:cubicBezTo>
                      <a:cubicBezTo>
                        <a:pt x="2" y="90"/>
                        <a:pt x="0" y="74"/>
                        <a:pt x="8" y="61"/>
                      </a:cubicBezTo>
                      <a:cubicBezTo>
                        <a:pt x="23" y="32"/>
                        <a:pt x="94" y="26"/>
                        <a:pt x="121" y="18"/>
                      </a:cubicBezTo>
                      <a:cubicBezTo>
                        <a:pt x="138" y="12"/>
                        <a:pt x="173" y="0"/>
                        <a:pt x="173" y="0"/>
                      </a:cubicBezTo>
                      <a:cubicBezTo>
                        <a:pt x="228" y="14"/>
                        <a:pt x="199" y="16"/>
                        <a:pt x="234" y="53"/>
                      </a:cubicBezTo>
                      <a:cubicBezTo>
                        <a:pt x="241" y="73"/>
                        <a:pt x="255" y="100"/>
                        <a:pt x="234" y="122"/>
                      </a:cubicBezTo>
                      <a:cubicBezTo>
                        <a:pt x="229" y="126"/>
                        <a:pt x="171" y="142"/>
                        <a:pt x="156" y="148"/>
                      </a:cubicBezTo>
                      <a:cubicBezTo>
                        <a:pt x="138" y="153"/>
                        <a:pt x="120" y="174"/>
                        <a:pt x="104" y="166"/>
                      </a:cubicBezTo>
                      <a:cubicBezTo>
                        <a:pt x="98" y="163"/>
                        <a:pt x="92" y="160"/>
                        <a:pt x="86" y="157"/>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5078" name="Freeform 1046"/>
                <p:cNvSpPr>
                  <a:spLocks/>
                </p:cNvSpPr>
                <p:nvPr/>
              </p:nvSpPr>
              <p:spPr bwMode="auto">
                <a:xfrm>
                  <a:off x="3251" y="3177"/>
                  <a:ext cx="227" cy="163"/>
                </a:xfrm>
                <a:custGeom>
                  <a:avLst/>
                  <a:gdLst>
                    <a:gd name="T0" fmla="*/ 114 w 227"/>
                    <a:gd name="T1" fmla="*/ 148 h 163"/>
                    <a:gd name="T2" fmla="*/ 10 w 227"/>
                    <a:gd name="T3" fmla="*/ 113 h 163"/>
                    <a:gd name="T4" fmla="*/ 1 w 227"/>
                    <a:gd name="T5" fmla="*/ 87 h 163"/>
                    <a:gd name="T6" fmla="*/ 10 w 227"/>
                    <a:gd name="T7" fmla="*/ 26 h 163"/>
                    <a:gd name="T8" fmla="*/ 36 w 227"/>
                    <a:gd name="T9" fmla="*/ 18 h 163"/>
                    <a:gd name="T10" fmla="*/ 114 w 227"/>
                    <a:gd name="T11" fmla="*/ 0 h 163"/>
                    <a:gd name="T12" fmla="*/ 227 w 227"/>
                    <a:gd name="T13" fmla="*/ 79 h 163"/>
                    <a:gd name="T14" fmla="*/ 219 w 227"/>
                    <a:gd name="T15" fmla="*/ 105 h 163"/>
                    <a:gd name="T16" fmla="*/ 114 w 227"/>
                    <a:gd name="T17" fmla="*/ 14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63">
                      <a:moveTo>
                        <a:pt x="114" y="148"/>
                      </a:moveTo>
                      <a:cubicBezTo>
                        <a:pt x="69" y="163"/>
                        <a:pt x="40" y="145"/>
                        <a:pt x="10" y="113"/>
                      </a:cubicBezTo>
                      <a:cubicBezTo>
                        <a:pt x="7" y="104"/>
                        <a:pt x="1" y="96"/>
                        <a:pt x="1" y="87"/>
                      </a:cubicBezTo>
                      <a:cubicBezTo>
                        <a:pt x="1" y="66"/>
                        <a:pt x="0" y="44"/>
                        <a:pt x="10" y="26"/>
                      </a:cubicBezTo>
                      <a:cubicBezTo>
                        <a:pt x="14" y="17"/>
                        <a:pt x="27" y="20"/>
                        <a:pt x="36" y="18"/>
                      </a:cubicBezTo>
                      <a:cubicBezTo>
                        <a:pt x="69" y="8"/>
                        <a:pt x="77" y="7"/>
                        <a:pt x="114" y="0"/>
                      </a:cubicBezTo>
                      <a:cubicBezTo>
                        <a:pt x="201" y="11"/>
                        <a:pt x="204" y="1"/>
                        <a:pt x="227" y="79"/>
                      </a:cubicBezTo>
                      <a:cubicBezTo>
                        <a:pt x="224" y="87"/>
                        <a:pt x="223" y="97"/>
                        <a:pt x="219" y="105"/>
                      </a:cubicBezTo>
                      <a:cubicBezTo>
                        <a:pt x="203" y="129"/>
                        <a:pt x="141" y="148"/>
                        <a:pt x="114" y="148"/>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5079" name="Freeform 1047"/>
                <p:cNvSpPr>
                  <a:spLocks/>
                </p:cNvSpPr>
                <p:nvPr/>
              </p:nvSpPr>
              <p:spPr bwMode="auto">
                <a:xfrm>
                  <a:off x="3466" y="3125"/>
                  <a:ext cx="216" cy="137"/>
                </a:xfrm>
                <a:custGeom>
                  <a:avLst/>
                  <a:gdLst>
                    <a:gd name="T0" fmla="*/ 134 w 216"/>
                    <a:gd name="T1" fmla="*/ 122 h 137"/>
                    <a:gd name="T2" fmla="*/ 12 w 216"/>
                    <a:gd name="T3" fmla="*/ 96 h 137"/>
                    <a:gd name="T4" fmla="*/ 47 w 216"/>
                    <a:gd name="T5" fmla="*/ 35 h 137"/>
                    <a:gd name="T6" fmla="*/ 125 w 216"/>
                    <a:gd name="T7" fmla="*/ 0 h 137"/>
                    <a:gd name="T8" fmla="*/ 204 w 216"/>
                    <a:gd name="T9" fmla="*/ 52 h 137"/>
                    <a:gd name="T10" fmla="*/ 169 w 216"/>
                    <a:gd name="T11" fmla="*/ 104 h 137"/>
                    <a:gd name="T12" fmla="*/ 134 w 216"/>
                    <a:gd name="T13" fmla="*/ 122 h 137"/>
                  </a:gdLst>
                  <a:ahLst/>
                  <a:cxnLst>
                    <a:cxn ang="0">
                      <a:pos x="T0" y="T1"/>
                    </a:cxn>
                    <a:cxn ang="0">
                      <a:pos x="T2" y="T3"/>
                    </a:cxn>
                    <a:cxn ang="0">
                      <a:pos x="T4" y="T5"/>
                    </a:cxn>
                    <a:cxn ang="0">
                      <a:pos x="T6" y="T7"/>
                    </a:cxn>
                    <a:cxn ang="0">
                      <a:pos x="T8" y="T9"/>
                    </a:cxn>
                    <a:cxn ang="0">
                      <a:pos x="T10" y="T11"/>
                    </a:cxn>
                    <a:cxn ang="0">
                      <a:pos x="T12" y="T13"/>
                    </a:cxn>
                  </a:cxnLst>
                  <a:rect l="0" t="0" r="r" b="b"/>
                  <a:pathLst>
                    <a:path w="216" h="137">
                      <a:moveTo>
                        <a:pt x="134" y="122"/>
                      </a:moveTo>
                      <a:cubicBezTo>
                        <a:pt x="89" y="137"/>
                        <a:pt x="49" y="120"/>
                        <a:pt x="12" y="96"/>
                      </a:cubicBezTo>
                      <a:cubicBezTo>
                        <a:pt x="0" y="58"/>
                        <a:pt x="10" y="47"/>
                        <a:pt x="47" y="35"/>
                      </a:cubicBezTo>
                      <a:cubicBezTo>
                        <a:pt x="71" y="10"/>
                        <a:pt x="92" y="8"/>
                        <a:pt x="125" y="0"/>
                      </a:cubicBezTo>
                      <a:cubicBezTo>
                        <a:pt x="214" y="15"/>
                        <a:pt x="153" y="4"/>
                        <a:pt x="204" y="52"/>
                      </a:cubicBezTo>
                      <a:cubicBezTo>
                        <a:pt x="216" y="93"/>
                        <a:pt x="207" y="92"/>
                        <a:pt x="169" y="104"/>
                      </a:cubicBezTo>
                      <a:cubicBezTo>
                        <a:pt x="140" y="123"/>
                        <a:pt x="153" y="122"/>
                        <a:pt x="134" y="122"/>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5080" name="Freeform 1048"/>
                <p:cNvSpPr>
                  <a:spLocks/>
                </p:cNvSpPr>
                <p:nvPr/>
              </p:nvSpPr>
              <p:spPr bwMode="auto">
                <a:xfrm>
                  <a:off x="3648" y="3051"/>
                  <a:ext cx="200" cy="154"/>
                </a:xfrm>
                <a:custGeom>
                  <a:avLst/>
                  <a:gdLst>
                    <a:gd name="T0" fmla="*/ 152 w 200"/>
                    <a:gd name="T1" fmla="*/ 126 h 154"/>
                    <a:gd name="T2" fmla="*/ 48 w 200"/>
                    <a:gd name="T3" fmla="*/ 144 h 154"/>
                    <a:gd name="T4" fmla="*/ 22 w 200"/>
                    <a:gd name="T5" fmla="*/ 57 h 154"/>
                    <a:gd name="T6" fmla="*/ 109 w 200"/>
                    <a:gd name="T7" fmla="*/ 22 h 154"/>
                    <a:gd name="T8" fmla="*/ 187 w 200"/>
                    <a:gd name="T9" fmla="*/ 31 h 154"/>
                    <a:gd name="T10" fmla="*/ 178 w 200"/>
                    <a:gd name="T11" fmla="*/ 126 h 154"/>
                    <a:gd name="T12" fmla="*/ 152 w 200"/>
                    <a:gd name="T13" fmla="*/ 126 h 154"/>
                  </a:gdLst>
                  <a:ahLst/>
                  <a:cxnLst>
                    <a:cxn ang="0">
                      <a:pos x="T0" y="T1"/>
                    </a:cxn>
                    <a:cxn ang="0">
                      <a:pos x="T2" y="T3"/>
                    </a:cxn>
                    <a:cxn ang="0">
                      <a:pos x="T4" y="T5"/>
                    </a:cxn>
                    <a:cxn ang="0">
                      <a:pos x="T6" y="T7"/>
                    </a:cxn>
                    <a:cxn ang="0">
                      <a:pos x="T8" y="T9"/>
                    </a:cxn>
                    <a:cxn ang="0">
                      <a:pos x="T10" y="T11"/>
                    </a:cxn>
                    <a:cxn ang="0">
                      <a:pos x="T12" y="T13"/>
                    </a:cxn>
                  </a:cxnLst>
                  <a:rect l="0" t="0" r="r" b="b"/>
                  <a:pathLst>
                    <a:path w="200" h="154">
                      <a:moveTo>
                        <a:pt x="152" y="126"/>
                      </a:moveTo>
                      <a:cubicBezTo>
                        <a:pt x="94" y="145"/>
                        <a:pt x="119" y="154"/>
                        <a:pt x="48" y="144"/>
                      </a:cubicBezTo>
                      <a:cubicBezTo>
                        <a:pt x="8" y="130"/>
                        <a:pt x="0" y="100"/>
                        <a:pt x="22" y="57"/>
                      </a:cubicBezTo>
                      <a:cubicBezTo>
                        <a:pt x="33" y="33"/>
                        <a:pt x="88" y="27"/>
                        <a:pt x="109" y="22"/>
                      </a:cubicBezTo>
                      <a:cubicBezTo>
                        <a:pt x="142" y="0"/>
                        <a:pt x="159" y="1"/>
                        <a:pt x="187" y="31"/>
                      </a:cubicBezTo>
                      <a:cubicBezTo>
                        <a:pt x="195" y="56"/>
                        <a:pt x="200" y="103"/>
                        <a:pt x="178" y="126"/>
                      </a:cubicBezTo>
                      <a:cubicBezTo>
                        <a:pt x="149" y="154"/>
                        <a:pt x="152" y="138"/>
                        <a:pt x="152" y="126"/>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5081" name="Oval 1049"/>
                <p:cNvSpPr>
                  <a:spLocks noChangeArrowheads="1"/>
                </p:cNvSpPr>
                <p:nvPr/>
              </p:nvSpPr>
              <p:spPr bwMode="auto">
                <a:xfrm>
                  <a:off x="2592" y="3360"/>
                  <a:ext cx="96" cy="48"/>
                </a:xfrm>
                <a:prstGeom prst="ellipse">
                  <a:avLst/>
                </a:prstGeom>
                <a:solidFill>
                  <a:srgbClr val="E39018"/>
                </a:solidFill>
                <a:ln w="9525">
                  <a:solidFill>
                    <a:schemeClr val="tx1"/>
                  </a:solidFill>
                  <a:round/>
                  <a:headEnd/>
                  <a:tailEnd/>
                </a:ln>
              </p:spPr>
              <p:txBody>
                <a:bodyPr wrap="none" anchor="ctr"/>
                <a:lstStyle/>
                <a:p>
                  <a:endParaRPr lang="en-US"/>
                </a:p>
              </p:txBody>
            </p:sp>
            <p:sp>
              <p:nvSpPr>
                <p:cNvPr id="45082" name="Oval 1050"/>
                <p:cNvSpPr>
                  <a:spLocks noChangeArrowheads="1"/>
                </p:cNvSpPr>
                <p:nvPr/>
              </p:nvSpPr>
              <p:spPr bwMode="auto">
                <a:xfrm>
                  <a:off x="3120" y="3312"/>
                  <a:ext cx="96" cy="48"/>
                </a:xfrm>
                <a:prstGeom prst="ellipse">
                  <a:avLst/>
                </a:prstGeom>
                <a:solidFill>
                  <a:srgbClr val="E39018"/>
                </a:solidFill>
                <a:ln w="9525">
                  <a:solidFill>
                    <a:schemeClr val="tx1"/>
                  </a:solidFill>
                  <a:round/>
                  <a:headEnd/>
                  <a:tailEnd/>
                </a:ln>
              </p:spPr>
              <p:txBody>
                <a:bodyPr wrap="none" anchor="ctr"/>
                <a:lstStyle/>
                <a:p>
                  <a:endParaRPr lang="en-US"/>
                </a:p>
              </p:txBody>
            </p:sp>
            <p:sp>
              <p:nvSpPr>
                <p:cNvPr id="45083" name="Oval 1051"/>
                <p:cNvSpPr>
                  <a:spLocks noChangeArrowheads="1"/>
                </p:cNvSpPr>
                <p:nvPr/>
              </p:nvSpPr>
              <p:spPr bwMode="auto">
                <a:xfrm>
                  <a:off x="3312" y="3216"/>
                  <a:ext cx="96" cy="48"/>
                </a:xfrm>
                <a:prstGeom prst="ellipse">
                  <a:avLst/>
                </a:prstGeom>
                <a:solidFill>
                  <a:srgbClr val="E39018"/>
                </a:solidFill>
                <a:ln w="9525">
                  <a:solidFill>
                    <a:schemeClr val="tx1"/>
                  </a:solidFill>
                  <a:round/>
                  <a:headEnd/>
                  <a:tailEnd/>
                </a:ln>
              </p:spPr>
              <p:txBody>
                <a:bodyPr wrap="none" anchor="ctr"/>
                <a:lstStyle/>
                <a:p>
                  <a:endParaRPr lang="en-US"/>
                </a:p>
              </p:txBody>
            </p:sp>
            <p:sp>
              <p:nvSpPr>
                <p:cNvPr id="45084" name="Oval 1052"/>
                <p:cNvSpPr>
                  <a:spLocks noChangeArrowheads="1"/>
                </p:cNvSpPr>
                <p:nvPr/>
              </p:nvSpPr>
              <p:spPr bwMode="auto">
                <a:xfrm>
                  <a:off x="3552" y="3168"/>
                  <a:ext cx="48" cy="48"/>
                </a:xfrm>
                <a:prstGeom prst="ellipse">
                  <a:avLst/>
                </a:prstGeom>
                <a:solidFill>
                  <a:srgbClr val="E39018"/>
                </a:solidFill>
                <a:ln w="9525">
                  <a:solidFill>
                    <a:schemeClr val="tx1"/>
                  </a:solidFill>
                  <a:round/>
                  <a:headEnd/>
                  <a:tailEnd/>
                </a:ln>
              </p:spPr>
              <p:txBody>
                <a:bodyPr wrap="none" anchor="ctr"/>
                <a:lstStyle/>
                <a:p>
                  <a:endParaRPr lang="en-US"/>
                </a:p>
              </p:txBody>
            </p:sp>
            <p:sp>
              <p:nvSpPr>
                <p:cNvPr id="45085" name="Oval 1053"/>
                <p:cNvSpPr>
                  <a:spLocks noChangeArrowheads="1"/>
                </p:cNvSpPr>
                <p:nvPr/>
              </p:nvSpPr>
              <p:spPr bwMode="auto">
                <a:xfrm>
                  <a:off x="3744" y="3120"/>
                  <a:ext cx="48" cy="48"/>
                </a:xfrm>
                <a:prstGeom prst="ellipse">
                  <a:avLst/>
                </a:prstGeom>
                <a:solidFill>
                  <a:srgbClr val="E39018"/>
                </a:solidFill>
                <a:ln w="9525">
                  <a:solidFill>
                    <a:schemeClr val="tx1"/>
                  </a:solidFill>
                  <a:round/>
                  <a:headEnd/>
                  <a:tailEnd/>
                </a:ln>
              </p:spPr>
              <p:txBody>
                <a:bodyPr wrap="none" anchor="ctr"/>
                <a:lstStyle/>
                <a:p>
                  <a:endParaRPr lang="en-US"/>
                </a:p>
              </p:txBody>
            </p:sp>
            <p:sp>
              <p:nvSpPr>
                <p:cNvPr id="45086" name="Rectangle 1054"/>
                <p:cNvSpPr>
                  <a:spLocks noChangeArrowheads="1"/>
                </p:cNvSpPr>
                <p:nvPr/>
              </p:nvSpPr>
              <p:spPr bwMode="auto">
                <a:xfrm rot="20137908">
                  <a:off x="3060" y="3345"/>
                  <a:ext cx="430" cy="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a:latin typeface="Arial" pitchFamily="34" charset="0"/>
                    </a:rPr>
                    <a:t>Osteoid</a:t>
                  </a:r>
                  <a:endParaRPr lang="en-US" sz="1200" b="1">
                    <a:latin typeface="Arial" pitchFamily="34" charset="0"/>
                  </a:endParaRPr>
                </a:p>
              </p:txBody>
            </p:sp>
            <p:sp>
              <p:nvSpPr>
                <p:cNvPr id="45087" name="Oval 1055"/>
                <p:cNvSpPr>
                  <a:spLocks noChangeArrowheads="1"/>
                </p:cNvSpPr>
                <p:nvPr/>
              </p:nvSpPr>
              <p:spPr bwMode="auto">
                <a:xfrm>
                  <a:off x="2832" y="3360"/>
                  <a:ext cx="96" cy="48"/>
                </a:xfrm>
                <a:prstGeom prst="ellipse">
                  <a:avLst/>
                </a:prstGeom>
                <a:solidFill>
                  <a:srgbClr val="E39018"/>
                </a:solidFill>
                <a:ln w="9525">
                  <a:solidFill>
                    <a:schemeClr val="tx1"/>
                  </a:solidFill>
                  <a:round/>
                  <a:headEnd/>
                  <a:tailEnd/>
                </a:ln>
              </p:spPr>
              <p:txBody>
                <a:bodyPr wrap="none" anchor="ctr"/>
                <a:lstStyle/>
                <a:p>
                  <a:endParaRPr lang="en-US"/>
                </a:p>
              </p:txBody>
            </p:sp>
            <p:sp>
              <p:nvSpPr>
                <p:cNvPr id="45088" name="Rectangle 1056"/>
                <p:cNvSpPr>
                  <a:spLocks noChangeArrowheads="1"/>
                </p:cNvSpPr>
                <p:nvPr/>
              </p:nvSpPr>
              <p:spPr bwMode="auto">
                <a:xfrm>
                  <a:off x="2649" y="3754"/>
                  <a:ext cx="327" cy="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latin typeface="Arial" pitchFamily="34" charset="0"/>
                    </a:rPr>
                    <a:t>Bone</a:t>
                  </a:r>
                </a:p>
              </p:txBody>
            </p:sp>
            <p:sp>
              <p:nvSpPr>
                <p:cNvPr id="45089" name="Freeform 1057"/>
                <p:cNvSpPr>
                  <a:spLocks/>
                </p:cNvSpPr>
                <p:nvPr/>
              </p:nvSpPr>
              <p:spPr bwMode="auto">
                <a:xfrm>
                  <a:off x="3846" y="3003"/>
                  <a:ext cx="228" cy="148"/>
                </a:xfrm>
                <a:custGeom>
                  <a:avLst/>
                  <a:gdLst>
                    <a:gd name="T0" fmla="*/ 76 w 228"/>
                    <a:gd name="T1" fmla="*/ 122 h 148"/>
                    <a:gd name="T2" fmla="*/ 41 w 228"/>
                    <a:gd name="T3" fmla="*/ 139 h 148"/>
                    <a:gd name="T4" fmla="*/ 6 w 228"/>
                    <a:gd name="T5" fmla="*/ 131 h 148"/>
                    <a:gd name="T6" fmla="*/ 15 w 228"/>
                    <a:gd name="T7" fmla="*/ 53 h 148"/>
                    <a:gd name="T8" fmla="*/ 67 w 228"/>
                    <a:gd name="T9" fmla="*/ 35 h 148"/>
                    <a:gd name="T10" fmla="*/ 163 w 228"/>
                    <a:gd name="T11" fmla="*/ 0 h 148"/>
                    <a:gd name="T12" fmla="*/ 163 w 228"/>
                    <a:gd name="T13" fmla="*/ 79 h 148"/>
                    <a:gd name="T14" fmla="*/ 67 w 228"/>
                    <a:gd name="T15" fmla="*/ 122 h 148"/>
                    <a:gd name="T16" fmla="*/ 24 w 228"/>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48">
                      <a:moveTo>
                        <a:pt x="76" y="122"/>
                      </a:moveTo>
                      <a:cubicBezTo>
                        <a:pt x="1" y="96"/>
                        <a:pt x="92" y="117"/>
                        <a:pt x="41" y="139"/>
                      </a:cubicBezTo>
                      <a:cubicBezTo>
                        <a:pt x="29" y="143"/>
                        <a:pt x="17" y="133"/>
                        <a:pt x="6" y="131"/>
                      </a:cubicBezTo>
                      <a:cubicBezTo>
                        <a:pt x="9" y="105"/>
                        <a:pt x="0" y="75"/>
                        <a:pt x="15" y="53"/>
                      </a:cubicBezTo>
                      <a:cubicBezTo>
                        <a:pt x="24" y="37"/>
                        <a:pt x="49" y="39"/>
                        <a:pt x="67" y="35"/>
                      </a:cubicBezTo>
                      <a:cubicBezTo>
                        <a:pt x="100" y="26"/>
                        <a:pt x="130" y="11"/>
                        <a:pt x="163" y="0"/>
                      </a:cubicBezTo>
                      <a:cubicBezTo>
                        <a:pt x="203" y="30"/>
                        <a:pt x="228" y="56"/>
                        <a:pt x="163" y="79"/>
                      </a:cubicBezTo>
                      <a:cubicBezTo>
                        <a:pt x="134" y="106"/>
                        <a:pt x="101" y="104"/>
                        <a:pt x="67" y="122"/>
                      </a:cubicBezTo>
                      <a:cubicBezTo>
                        <a:pt x="52" y="129"/>
                        <a:pt x="38" y="140"/>
                        <a:pt x="24" y="148"/>
                      </a:cubicBezTo>
                    </a:path>
                  </a:pathLst>
                </a:custGeom>
                <a:solidFill>
                  <a:schemeClr val="accent1"/>
                </a:solidFill>
                <a:ln w="9525">
                  <a:solidFill>
                    <a:schemeClr val="tx1"/>
                  </a:solidFill>
                  <a:round/>
                  <a:headEnd/>
                  <a:tailEnd/>
                </a:ln>
              </p:spPr>
              <p:txBody>
                <a:bodyPr wrap="none" anchor="ctr"/>
                <a:lstStyle/>
                <a:p>
                  <a:endParaRPr lang="en-US"/>
                </a:p>
              </p:txBody>
            </p:sp>
            <p:sp>
              <p:nvSpPr>
                <p:cNvPr id="45090" name="Oval 1058"/>
                <p:cNvSpPr>
                  <a:spLocks noChangeArrowheads="1"/>
                </p:cNvSpPr>
                <p:nvPr/>
              </p:nvSpPr>
              <p:spPr bwMode="auto">
                <a:xfrm>
                  <a:off x="3936" y="3024"/>
                  <a:ext cx="48" cy="48"/>
                </a:xfrm>
                <a:prstGeom prst="ellipse">
                  <a:avLst/>
                </a:prstGeom>
                <a:solidFill>
                  <a:srgbClr val="E39018"/>
                </a:solidFill>
                <a:ln w="9525">
                  <a:solidFill>
                    <a:schemeClr val="tx1"/>
                  </a:solidFill>
                  <a:round/>
                  <a:headEnd/>
                  <a:tailEnd/>
                </a:ln>
              </p:spPr>
              <p:txBody>
                <a:bodyPr wrap="none" anchor="ctr"/>
                <a:lstStyle/>
                <a:p>
                  <a:endParaRPr lang="en-US"/>
                </a:p>
              </p:txBody>
            </p:sp>
          </p:grpSp>
        </p:grpSp>
        <p:grpSp>
          <p:nvGrpSpPr>
            <p:cNvPr id="2" name="Group 1"/>
            <p:cNvGrpSpPr/>
            <p:nvPr/>
          </p:nvGrpSpPr>
          <p:grpSpPr>
            <a:xfrm rot="2568825">
              <a:off x="2647123" y="3453800"/>
              <a:ext cx="1264156" cy="546055"/>
              <a:chOff x="5068153" y="3075371"/>
              <a:chExt cx="2973579" cy="2631560"/>
            </a:xfrm>
          </p:grpSpPr>
          <p:sp>
            <p:nvSpPr>
              <p:cNvPr id="50" name="Freeform 33"/>
              <p:cNvSpPr>
                <a:spLocks/>
              </p:cNvSpPr>
              <p:nvPr/>
            </p:nvSpPr>
            <p:spPr bwMode="auto">
              <a:xfrm rot="19040791">
                <a:off x="5068153" y="3075371"/>
                <a:ext cx="2973579" cy="2631560"/>
              </a:xfrm>
              <a:custGeom>
                <a:avLst/>
                <a:gdLst>
                  <a:gd name="T0" fmla="*/ 137399 w 1997"/>
                  <a:gd name="T1" fmla="*/ 96838 h 1291"/>
                  <a:gd name="T2" fmla="*/ 354946 w 1997"/>
                  <a:gd name="T3" fmla="*/ 320675 h 1291"/>
                  <a:gd name="T4" fmla="*/ 660277 w 1997"/>
                  <a:gd name="T5" fmla="*/ 365125 h 1291"/>
                  <a:gd name="T6" fmla="*/ 1961747 w 1997"/>
                  <a:gd name="T7" fmla="*/ 28575 h 1291"/>
                  <a:gd name="T8" fmla="*/ 2978878 w 1997"/>
                  <a:gd name="T9" fmla="*/ 542925 h 1291"/>
                  <a:gd name="T10" fmla="*/ 3688771 w 1997"/>
                  <a:gd name="T11" fmla="*/ 1671638 h 1291"/>
                  <a:gd name="T12" fmla="*/ 3711671 w 1997"/>
                  <a:gd name="T13" fmla="*/ 1939925 h 1291"/>
                  <a:gd name="T14" fmla="*/ 3547556 w 1997"/>
                  <a:gd name="T15" fmla="*/ 1928813 h 1291"/>
                  <a:gd name="T16" fmla="*/ 3459773 w 1997"/>
                  <a:gd name="T17" fmla="*/ 1604963 h 1291"/>
                  <a:gd name="T18" fmla="*/ 3251767 w 1997"/>
                  <a:gd name="T19" fmla="*/ 2032000 h 1291"/>
                  <a:gd name="T20" fmla="*/ 3131543 w 1997"/>
                  <a:gd name="T21" fmla="*/ 1704975 h 1291"/>
                  <a:gd name="T22" fmla="*/ 2877737 w 1997"/>
                  <a:gd name="T23" fmla="*/ 2001838 h 1291"/>
                  <a:gd name="T24" fmla="*/ 2705989 w 1997"/>
                  <a:gd name="T25" fmla="*/ 1682750 h 1291"/>
                  <a:gd name="T26" fmla="*/ 2366309 w 1997"/>
                  <a:gd name="T27" fmla="*/ 1917700 h 1291"/>
                  <a:gd name="T28" fmla="*/ 2188836 w 1997"/>
                  <a:gd name="T29" fmla="*/ 1522413 h 1291"/>
                  <a:gd name="T30" fmla="*/ 1732749 w 1997"/>
                  <a:gd name="T31" fmla="*/ 1795463 h 1291"/>
                  <a:gd name="T32" fmla="*/ 1612525 w 1997"/>
                  <a:gd name="T33" fmla="*/ 1439863 h 1291"/>
                  <a:gd name="T34" fmla="*/ 1188880 w 1997"/>
                  <a:gd name="T35" fmla="*/ 1554163 h 1291"/>
                  <a:gd name="T36" fmla="*/ 1228954 w 1997"/>
                  <a:gd name="T37" fmla="*/ 1136650 h 1291"/>
                  <a:gd name="T38" fmla="*/ 763326 w 1997"/>
                  <a:gd name="T39" fmla="*/ 1252538 h 1291"/>
                  <a:gd name="T40" fmla="*/ 999957 w 1997"/>
                  <a:gd name="T41" fmla="*/ 835025 h 1291"/>
                  <a:gd name="T42" fmla="*/ 454179 w 1997"/>
                  <a:gd name="T43" fmla="*/ 788988 h 1291"/>
                  <a:gd name="T44" fmla="*/ 354946 w 1997"/>
                  <a:gd name="T45" fmla="*/ 498475 h 1291"/>
                  <a:gd name="T46" fmla="*/ 47708 w 1997"/>
                  <a:gd name="T47" fmla="*/ 196850 h 1291"/>
                  <a:gd name="T48" fmla="*/ 70608 w 1997"/>
                  <a:gd name="T49" fmla="*/ 74613 h 1291"/>
                  <a:gd name="T50" fmla="*/ 137399 w 1997"/>
                  <a:gd name="T51" fmla="*/ 96838 h 1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97" h="1291">
                    <a:moveTo>
                      <a:pt x="72" y="61"/>
                    </a:moveTo>
                    <a:cubicBezTo>
                      <a:pt x="97" y="87"/>
                      <a:pt x="141" y="174"/>
                      <a:pt x="186" y="202"/>
                    </a:cubicBezTo>
                    <a:cubicBezTo>
                      <a:pt x="231" y="230"/>
                      <a:pt x="205" y="260"/>
                      <a:pt x="346" y="230"/>
                    </a:cubicBezTo>
                    <a:cubicBezTo>
                      <a:pt x="487" y="200"/>
                      <a:pt x="826" y="0"/>
                      <a:pt x="1028" y="18"/>
                    </a:cubicBezTo>
                    <a:cubicBezTo>
                      <a:pt x="1231" y="36"/>
                      <a:pt x="1410" y="170"/>
                      <a:pt x="1561" y="342"/>
                    </a:cubicBezTo>
                    <a:cubicBezTo>
                      <a:pt x="1712" y="515"/>
                      <a:pt x="1869" y="906"/>
                      <a:pt x="1933" y="1053"/>
                    </a:cubicBezTo>
                    <a:cubicBezTo>
                      <a:pt x="1997" y="1200"/>
                      <a:pt x="1957" y="1195"/>
                      <a:pt x="1945" y="1222"/>
                    </a:cubicBezTo>
                    <a:cubicBezTo>
                      <a:pt x="1932" y="1249"/>
                      <a:pt x="1881" y="1250"/>
                      <a:pt x="1859" y="1215"/>
                    </a:cubicBezTo>
                    <a:cubicBezTo>
                      <a:pt x="1837" y="1179"/>
                      <a:pt x="1839" y="1000"/>
                      <a:pt x="1813" y="1011"/>
                    </a:cubicBezTo>
                    <a:cubicBezTo>
                      <a:pt x="1787" y="1022"/>
                      <a:pt x="1733" y="1269"/>
                      <a:pt x="1704" y="1280"/>
                    </a:cubicBezTo>
                    <a:cubicBezTo>
                      <a:pt x="1675" y="1291"/>
                      <a:pt x="1674" y="1077"/>
                      <a:pt x="1641" y="1074"/>
                    </a:cubicBezTo>
                    <a:cubicBezTo>
                      <a:pt x="1608" y="1071"/>
                      <a:pt x="1545" y="1263"/>
                      <a:pt x="1508" y="1261"/>
                    </a:cubicBezTo>
                    <a:cubicBezTo>
                      <a:pt x="1471" y="1259"/>
                      <a:pt x="1463" y="1069"/>
                      <a:pt x="1418" y="1060"/>
                    </a:cubicBezTo>
                    <a:cubicBezTo>
                      <a:pt x="1373" y="1051"/>
                      <a:pt x="1285" y="1225"/>
                      <a:pt x="1240" y="1208"/>
                    </a:cubicBezTo>
                    <a:cubicBezTo>
                      <a:pt x="1195" y="1191"/>
                      <a:pt x="1202" y="972"/>
                      <a:pt x="1147" y="959"/>
                    </a:cubicBezTo>
                    <a:cubicBezTo>
                      <a:pt x="1092" y="946"/>
                      <a:pt x="958" y="1140"/>
                      <a:pt x="908" y="1131"/>
                    </a:cubicBezTo>
                    <a:cubicBezTo>
                      <a:pt x="858" y="1122"/>
                      <a:pt x="892" y="932"/>
                      <a:pt x="845" y="907"/>
                    </a:cubicBezTo>
                    <a:cubicBezTo>
                      <a:pt x="798" y="882"/>
                      <a:pt x="657" y="1011"/>
                      <a:pt x="623" y="979"/>
                    </a:cubicBezTo>
                    <a:cubicBezTo>
                      <a:pt x="589" y="947"/>
                      <a:pt x="681" y="748"/>
                      <a:pt x="644" y="716"/>
                    </a:cubicBezTo>
                    <a:cubicBezTo>
                      <a:pt x="607" y="684"/>
                      <a:pt x="420" y="821"/>
                      <a:pt x="400" y="789"/>
                    </a:cubicBezTo>
                    <a:cubicBezTo>
                      <a:pt x="380" y="757"/>
                      <a:pt x="551" y="575"/>
                      <a:pt x="524" y="526"/>
                    </a:cubicBezTo>
                    <a:cubicBezTo>
                      <a:pt x="497" y="477"/>
                      <a:pt x="294" y="532"/>
                      <a:pt x="238" y="497"/>
                    </a:cubicBezTo>
                    <a:cubicBezTo>
                      <a:pt x="181" y="461"/>
                      <a:pt x="221" y="377"/>
                      <a:pt x="186" y="314"/>
                    </a:cubicBezTo>
                    <a:cubicBezTo>
                      <a:pt x="151" y="252"/>
                      <a:pt x="51" y="170"/>
                      <a:pt x="25" y="124"/>
                    </a:cubicBezTo>
                    <a:cubicBezTo>
                      <a:pt x="0" y="79"/>
                      <a:pt x="30" y="57"/>
                      <a:pt x="37" y="47"/>
                    </a:cubicBezTo>
                    <a:cubicBezTo>
                      <a:pt x="44" y="38"/>
                      <a:pt x="46" y="35"/>
                      <a:pt x="72" y="61"/>
                    </a:cubicBezTo>
                    <a:close/>
                  </a:path>
                </a:pathLst>
              </a:custGeom>
              <a:solidFill>
                <a:srgbClr val="FFC1AE"/>
              </a:solidFill>
              <a:ln w="12700" cap="flat" cmpd="sng">
                <a:solidFill>
                  <a:srgbClr val="800000"/>
                </a:solidFill>
                <a:prstDash val="solid"/>
                <a:round/>
                <a:headEnd type="none" w="med" len="med"/>
                <a:tailEnd type="none" w="med" len="med"/>
              </a:ln>
              <a:effectLst>
                <a:outerShdw blurRad="63500" dist="38099" dir="2700000" algn="ctr" rotWithShape="0">
                  <a:srgbClr val="000000">
                    <a:alpha val="74997"/>
                  </a:srgbClr>
                </a:outerShdw>
              </a:effectLst>
            </p:spPr>
            <p:txBody>
              <a:bodyPr wrap="none" anchor="ctr"/>
              <a:lstStyle/>
              <a:p>
                <a:endParaRPr lang="en-US"/>
              </a:p>
            </p:txBody>
          </p:sp>
          <p:sp>
            <p:nvSpPr>
              <p:cNvPr id="51" name="Oval 34"/>
              <p:cNvSpPr>
                <a:spLocks noChangeArrowheads="1"/>
              </p:cNvSpPr>
              <p:nvPr/>
            </p:nvSpPr>
            <p:spPr bwMode="auto">
              <a:xfrm rot="19040791">
                <a:off x="6048790" y="3466425"/>
                <a:ext cx="457174" cy="311929"/>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52" name="Oval 35"/>
              <p:cNvSpPr>
                <a:spLocks noChangeArrowheads="1"/>
              </p:cNvSpPr>
              <p:nvPr/>
            </p:nvSpPr>
            <p:spPr bwMode="auto">
              <a:xfrm rot="19040791">
                <a:off x="6515896" y="3525174"/>
                <a:ext cx="461081" cy="311932"/>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53" name="Oval 36"/>
              <p:cNvSpPr>
                <a:spLocks noChangeArrowheads="1"/>
              </p:cNvSpPr>
              <p:nvPr/>
            </p:nvSpPr>
            <p:spPr bwMode="auto">
              <a:xfrm rot="19040791">
                <a:off x="6082741" y="3871423"/>
                <a:ext cx="300874" cy="306259"/>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54" name="Oval 37"/>
              <p:cNvSpPr>
                <a:spLocks noChangeArrowheads="1"/>
              </p:cNvSpPr>
              <p:nvPr/>
            </p:nvSpPr>
            <p:spPr bwMode="auto">
              <a:xfrm rot="19040791">
                <a:off x="6953757" y="3818505"/>
                <a:ext cx="296968" cy="306259"/>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55" name="Oval 38"/>
              <p:cNvSpPr>
                <a:spLocks noChangeArrowheads="1"/>
              </p:cNvSpPr>
              <p:nvPr/>
            </p:nvSpPr>
            <p:spPr bwMode="auto">
              <a:xfrm rot="19040791">
                <a:off x="6643644" y="3870672"/>
                <a:ext cx="300876" cy="311932"/>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grpSp>
        <p:grpSp>
          <p:nvGrpSpPr>
            <p:cNvPr id="57" name="Group 56"/>
            <p:cNvGrpSpPr/>
            <p:nvPr/>
          </p:nvGrpSpPr>
          <p:grpSpPr>
            <a:xfrm rot="2207372">
              <a:off x="1517457" y="3004781"/>
              <a:ext cx="1264156" cy="546055"/>
              <a:chOff x="5068153" y="3075371"/>
              <a:chExt cx="2973579" cy="2631560"/>
            </a:xfrm>
          </p:grpSpPr>
          <p:sp>
            <p:nvSpPr>
              <p:cNvPr id="58" name="Freeform 33"/>
              <p:cNvSpPr>
                <a:spLocks/>
              </p:cNvSpPr>
              <p:nvPr/>
            </p:nvSpPr>
            <p:spPr bwMode="auto">
              <a:xfrm rot="19040791">
                <a:off x="5068153" y="3075371"/>
                <a:ext cx="2973579" cy="2631560"/>
              </a:xfrm>
              <a:custGeom>
                <a:avLst/>
                <a:gdLst>
                  <a:gd name="T0" fmla="*/ 137399 w 1997"/>
                  <a:gd name="T1" fmla="*/ 96838 h 1291"/>
                  <a:gd name="T2" fmla="*/ 354946 w 1997"/>
                  <a:gd name="T3" fmla="*/ 320675 h 1291"/>
                  <a:gd name="T4" fmla="*/ 660277 w 1997"/>
                  <a:gd name="T5" fmla="*/ 365125 h 1291"/>
                  <a:gd name="T6" fmla="*/ 1961747 w 1997"/>
                  <a:gd name="T7" fmla="*/ 28575 h 1291"/>
                  <a:gd name="T8" fmla="*/ 2978878 w 1997"/>
                  <a:gd name="T9" fmla="*/ 542925 h 1291"/>
                  <a:gd name="T10" fmla="*/ 3688771 w 1997"/>
                  <a:gd name="T11" fmla="*/ 1671638 h 1291"/>
                  <a:gd name="T12" fmla="*/ 3711671 w 1997"/>
                  <a:gd name="T13" fmla="*/ 1939925 h 1291"/>
                  <a:gd name="T14" fmla="*/ 3547556 w 1997"/>
                  <a:gd name="T15" fmla="*/ 1928813 h 1291"/>
                  <a:gd name="T16" fmla="*/ 3459773 w 1997"/>
                  <a:gd name="T17" fmla="*/ 1604963 h 1291"/>
                  <a:gd name="T18" fmla="*/ 3251767 w 1997"/>
                  <a:gd name="T19" fmla="*/ 2032000 h 1291"/>
                  <a:gd name="T20" fmla="*/ 3131543 w 1997"/>
                  <a:gd name="T21" fmla="*/ 1704975 h 1291"/>
                  <a:gd name="T22" fmla="*/ 2877737 w 1997"/>
                  <a:gd name="T23" fmla="*/ 2001838 h 1291"/>
                  <a:gd name="T24" fmla="*/ 2705989 w 1997"/>
                  <a:gd name="T25" fmla="*/ 1682750 h 1291"/>
                  <a:gd name="T26" fmla="*/ 2366309 w 1997"/>
                  <a:gd name="T27" fmla="*/ 1917700 h 1291"/>
                  <a:gd name="T28" fmla="*/ 2188836 w 1997"/>
                  <a:gd name="T29" fmla="*/ 1522413 h 1291"/>
                  <a:gd name="T30" fmla="*/ 1732749 w 1997"/>
                  <a:gd name="T31" fmla="*/ 1795463 h 1291"/>
                  <a:gd name="T32" fmla="*/ 1612525 w 1997"/>
                  <a:gd name="T33" fmla="*/ 1439863 h 1291"/>
                  <a:gd name="T34" fmla="*/ 1188880 w 1997"/>
                  <a:gd name="T35" fmla="*/ 1554163 h 1291"/>
                  <a:gd name="T36" fmla="*/ 1228954 w 1997"/>
                  <a:gd name="T37" fmla="*/ 1136650 h 1291"/>
                  <a:gd name="T38" fmla="*/ 763326 w 1997"/>
                  <a:gd name="T39" fmla="*/ 1252538 h 1291"/>
                  <a:gd name="T40" fmla="*/ 999957 w 1997"/>
                  <a:gd name="T41" fmla="*/ 835025 h 1291"/>
                  <a:gd name="T42" fmla="*/ 454179 w 1997"/>
                  <a:gd name="T43" fmla="*/ 788988 h 1291"/>
                  <a:gd name="T44" fmla="*/ 354946 w 1997"/>
                  <a:gd name="T45" fmla="*/ 498475 h 1291"/>
                  <a:gd name="T46" fmla="*/ 47708 w 1997"/>
                  <a:gd name="T47" fmla="*/ 196850 h 1291"/>
                  <a:gd name="T48" fmla="*/ 70608 w 1997"/>
                  <a:gd name="T49" fmla="*/ 74613 h 1291"/>
                  <a:gd name="T50" fmla="*/ 137399 w 1997"/>
                  <a:gd name="T51" fmla="*/ 96838 h 1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97" h="1291">
                    <a:moveTo>
                      <a:pt x="72" y="61"/>
                    </a:moveTo>
                    <a:cubicBezTo>
                      <a:pt x="97" y="87"/>
                      <a:pt x="141" y="174"/>
                      <a:pt x="186" y="202"/>
                    </a:cubicBezTo>
                    <a:cubicBezTo>
                      <a:pt x="231" y="230"/>
                      <a:pt x="205" y="260"/>
                      <a:pt x="346" y="230"/>
                    </a:cubicBezTo>
                    <a:cubicBezTo>
                      <a:pt x="487" y="200"/>
                      <a:pt x="826" y="0"/>
                      <a:pt x="1028" y="18"/>
                    </a:cubicBezTo>
                    <a:cubicBezTo>
                      <a:pt x="1231" y="36"/>
                      <a:pt x="1410" y="170"/>
                      <a:pt x="1561" y="342"/>
                    </a:cubicBezTo>
                    <a:cubicBezTo>
                      <a:pt x="1712" y="515"/>
                      <a:pt x="1869" y="906"/>
                      <a:pt x="1933" y="1053"/>
                    </a:cubicBezTo>
                    <a:cubicBezTo>
                      <a:pt x="1997" y="1200"/>
                      <a:pt x="1957" y="1195"/>
                      <a:pt x="1945" y="1222"/>
                    </a:cubicBezTo>
                    <a:cubicBezTo>
                      <a:pt x="1932" y="1249"/>
                      <a:pt x="1881" y="1250"/>
                      <a:pt x="1859" y="1215"/>
                    </a:cubicBezTo>
                    <a:cubicBezTo>
                      <a:pt x="1837" y="1179"/>
                      <a:pt x="1839" y="1000"/>
                      <a:pt x="1813" y="1011"/>
                    </a:cubicBezTo>
                    <a:cubicBezTo>
                      <a:pt x="1787" y="1022"/>
                      <a:pt x="1733" y="1269"/>
                      <a:pt x="1704" y="1280"/>
                    </a:cubicBezTo>
                    <a:cubicBezTo>
                      <a:pt x="1675" y="1291"/>
                      <a:pt x="1674" y="1077"/>
                      <a:pt x="1641" y="1074"/>
                    </a:cubicBezTo>
                    <a:cubicBezTo>
                      <a:pt x="1608" y="1071"/>
                      <a:pt x="1545" y="1263"/>
                      <a:pt x="1508" y="1261"/>
                    </a:cubicBezTo>
                    <a:cubicBezTo>
                      <a:pt x="1471" y="1259"/>
                      <a:pt x="1463" y="1069"/>
                      <a:pt x="1418" y="1060"/>
                    </a:cubicBezTo>
                    <a:cubicBezTo>
                      <a:pt x="1373" y="1051"/>
                      <a:pt x="1285" y="1225"/>
                      <a:pt x="1240" y="1208"/>
                    </a:cubicBezTo>
                    <a:cubicBezTo>
                      <a:pt x="1195" y="1191"/>
                      <a:pt x="1202" y="972"/>
                      <a:pt x="1147" y="959"/>
                    </a:cubicBezTo>
                    <a:cubicBezTo>
                      <a:pt x="1092" y="946"/>
                      <a:pt x="958" y="1140"/>
                      <a:pt x="908" y="1131"/>
                    </a:cubicBezTo>
                    <a:cubicBezTo>
                      <a:pt x="858" y="1122"/>
                      <a:pt x="892" y="932"/>
                      <a:pt x="845" y="907"/>
                    </a:cubicBezTo>
                    <a:cubicBezTo>
                      <a:pt x="798" y="882"/>
                      <a:pt x="657" y="1011"/>
                      <a:pt x="623" y="979"/>
                    </a:cubicBezTo>
                    <a:cubicBezTo>
                      <a:pt x="589" y="947"/>
                      <a:pt x="681" y="748"/>
                      <a:pt x="644" y="716"/>
                    </a:cubicBezTo>
                    <a:cubicBezTo>
                      <a:pt x="607" y="684"/>
                      <a:pt x="420" y="821"/>
                      <a:pt x="400" y="789"/>
                    </a:cubicBezTo>
                    <a:cubicBezTo>
                      <a:pt x="380" y="757"/>
                      <a:pt x="551" y="575"/>
                      <a:pt x="524" y="526"/>
                    </a:cubicBezTo>
                    <a:cubicBezTo>
                      <a:pt x="497" y="477"/>
                      <a:pt x="294" y="532"/>
                      <a:pt x="238" y="497"/>
                    </a:cubicBezTo>
                    <a:cubicBezTo>
                      <a:pt x="181" y="461"/>
                      <a:pt x="221" y="377"/>
                      <a:pt x="186" y="314"/>
                    </a:cubicBezTo>
                    <a:cubicBezTo>
                      <a:pt x="151" y="252"/>
                      <a:pt x="51" y="170"/>
                      <a:pt x="25" y="124"/>
                    </a:cubicBezTo>
                    <a:cubicBezTo>
                      <a:pt x="0" y="79"/>
                      <a:pt x="30" y="57"/>
                      <a:pt x="37" y="47"/>
                    </a:cubicBezTo>
                    <a:cubicBezTo>
                      <a:pt x="44" y="38"/>
                      <a:pt x="46" y="35"/>
                      <a:pt x="72" y="61"/>
                    </a:cubicBezTo>
                    <a:close/>
                  </a:path>
                </a:pathLst>
              </a:custGeom>
              <a:solidFill>
                <a:srgbClr val="FFC1AE"/>
              </a:solidFill>
              <a:ln w="12700" cap="flat" cmpd="sng">
                <a:solidFill>
                  <a:srgbClr val="800000"/>
                </a:solidFill>
                <a:prstDash val="solid"/>
                <a:round/>
                <a:headEnd type="none" w="med" len="med"/>
                <a:tailEnd type="none" w="med" len="med"/>
              </a:ln>
              <a:effectLst>
                <a:outerShdw blurRad="63500" dist="38099" dir="2700000" algn="ctr" rotWithShape="0">
                  <a:srgbClr val="000000">
                    <a:alpha val="74997"/>
                  </a:srgbClr>
                </a:outerShdw>
              </a:effectLst>
            </p:spPr>
            <p:txBody>
              <a:bodyPr wrap="none" anchor="ctr"/>
              <a:lstStyle/>
              <a:p>
                <a:endParaRPr lang="en-US"/>
              </a:p>
            </p:txBody>
          </p:sp>
          <p:sp>
            <p:nvSpPr>
              <p:cNvPr id="59" name="Oval 34"/>
              <p:cNvSpPr>
                <a:spLocks noChangeArrowheads="1"/>
              </p:cNvSpPr>
              <p:nvPr/>
            </p:nvSpPr>
            <p:spPr bwMode="auto">
              <a:xfrm rot="19040791">
                <a:off x="6048790" y="3466425"/>
                <a:ext cx="457174" cy="311929"/>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60" name="Oval 35"/>
              <p:cNvSpPr>
                <a:spLocks noChangeArrowheads="1"/>
              </p:cNvSpPr>
              <p:nvPr/>
            </p:nvSpPr>
            <p:spPr bwMode="auto">
              <a:xfrm rot="19040791">
                <a:off x="6515896" y="3525174"/>
                <a:ext cx="461081" cy="311932"/>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61" name="Oval 36"/>
              <p:cNvSpPr>
                <a:spLocks noChangeArrowheads="1"/>
              </p:cNvSpPr>
              <p:nvPr/>
            </p:nvSpPr>
            <p:spPr bwMode="auto">
              <a:xfrm rot="19040791">
                <a:off x="6082741" y="3871423"/>
                <a:ext cx="300874" cy="306259"/>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62" name="Oval 37"/>
              <p:cNvSpPr>
                <a:spLocks noChangeArrowheads="1"/>
              </p:cNvSpPr>
              <p:nvPr/>
            </p:nvSpPr>
            <p:spPr bwMode="auto">
              <a:xfrm rot="19040791">
                <a:off x="6953757" y="3818505"/>
                <a:ext cx="296968" cy="306259"/>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sp>
            <p:nvSpPr>
              <p:cNvPr id="63" name="Oval 38"/>
              <p:cNvSpPr>
                <a:spLocks noChangeArrowheads="1"/>
              </p:cNvSpPr>
              <p:nvPr/>
            </p:nvSpPr>
            <p:spPr bwMode="auto">
              <a:xfrm rot="19040791">
                <a:off x="6643644" y="3870672"/>
                <a:ext cx="300876" cy="311932"/>
              </a:xfrm>
              <a:prstGeom prst="ellipse">
                <a:avLst/>
              </a:prstGeom>
              <a:solidFill>
                <a:srgbClr val="D04F68"/>
              </a:solidFill>
              <a:ln w="12700" cap="flat" cmpd="sng" algn="ctr">
                <a:solidFill>
                  <a:srgbClr val="800000"/>
                </a:solidFill>
                <a:prstDash val="solid"/>
                <a:round/>
                <a:headEnd type="none" w="med" len="med"/>
                <a:tailEnd type="none" w="med" len="med"/>
              </a:ln>
              <a:effectLst>
                <a:outerShdw blurRad="63500" dist="38099" dir="2700000" algn="ctr" rotWithShape="0">
                  <a:srgbClr val="000000">
                    <a:alpha val="74998"/>
                  </a:srgbClr>
                </a:outerShdw>
              </a:effectLst>
            </p:spPr>
            <p:txBody>
              <a:bodyPr wrap="none" anchor="ctr"/>
              <a:lstStyle/>
              <a:p>
                <a:pPr>
                  <a:defRPr/>
                </a:pPr>
                <a:endParaRPr lang="en-US">
                  <a:latin typeface="Arial" pitchFamily="1" charset="0"/>
                  <a:ea typeface="ＭＳ Ｐゴシック" pitchFamily="1" charset="-128"/>
                </a:endParaRPr>
              </a:p>
            </p:txBody>
          </p:sp>
        </p:grpSp>
      </p:grpSp>
      <p:grpSp>
        <p:nvGrpSpPr>
          <p:cNvPr id="56" name="Group 151"/>
          <p:cNvGrpSpPr>
            <a:grpSpLocks/>
          </p:cNvGrpSpPr>
          <p:nvPr/>
        </p:nvGrpSpPr>
        <p:grpSpPr bwMode="auto">
          <a:xfrm>
            <a:off x="2667685" y="4674709"/>
            <a:ext cx="871537" cy="669925"/>
            <a:chOff x="212751" y="3383576"/>
            <a:chExt cx="1963738" cy="1416442"/>
          </a:xfrm>
        </p:grpSpPr>
        <p:sp>
          <p:nvSpPr>
            <p:cNvPr id="64" name="Freeform 102"/>
            <p:cNvSpPr>
              <a:spLocks noChangeArrowheads="1"/>
            </p:cNvSpPr>
            <p:nvPr/>
          </p:nvSpPr>
          <p:spPr bwMode="auto">
            <a:xfrm>
              <a:off x="212751" y="3383576"/>
              <a:ext cx="1963738" cy="1416442"/>
            </a:xfrm>
            <a:custGeom>
              <a:avLst/>
              <a:gdLst>
                <a:gd name="T0" fmla="*/ 607854 w 1711804"/>
                <a:gd name="T1" fmla="*/ 17300 h 1702708"/>
                <a:gd name="T2" fmla="*/ 766425 w 1711804"/>
                <a:gd name="T3" fmla="*/ 669736 h 1702708"/>
                <a:gd name="T4" fmla="*/ 2403 w 1711804"/>
                <a:gd name="T5" fmla="*/ 714220 h 1702708"/>
                <a:gd name="T6" fmla="*/ 752010 w 1711804"/>
                <a:gd name="T7" fmla="*/ 966298 h 1702708"/>
                <a:gd name="T8" fmla="*/ 1025904 w 1711804"/>
                <a:gd name="T9" fmla="*/ 1826329 h 1702708"/>
                <a:gd name="T10" fmla="*/ 1025904 w 1711804"/>
                <a:gd name="T11" fmla="*/ 951470 h 1702708"/>
                <a:gd name="T12" fmla="*/ 1761096 w 1711804"/>
                <a:gd name="T13" fmla="*/ 729048 h 1702708"/>
                <a:gd name="T14" fmla="*/ 1184475 w 1711804"/>
                <a:gd name="T15" fmla="*/ 699393 h 1702708"/>
                <a:gd name="T16" fmla="*/ 1242137 w 1711804"/>
                <a:gd name="T17" fmla="*/ 46955 h 1702708"/>
                <a:gd name="T18" fmla="*/ 968243 w 1711804"/>
                <a:gd name="T19" fmla="*/ 565939 h 1702708"/>
                <a:gd name="T20" fmla="*/ 607854 w 1711804"/>
                <a:gd name="T21" fmla="*/ 17300 h 17027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1804"/>
                <a:gd name="T34" fmla="*/ 0 h 1702708"/>
                <a:gd name="T35" fmla="*/ 1711804 w 1711804"/>
                <a:gd name="T36" fmla="*/ 1702708 h 17027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1804" h="1702708">
                  <a:moveTo>
                    <a:pt x="582105" y="16107"/>
                  </a:moveTo>
                  <a:cubicBezTo>
                    <a:pt x="549894" y="32214"/>
                    <a:pt x="830593" y="515414"/>
                    <a:pt x="733959" y="623559"/>
                  </a:cubicBezTo>
                  <a:cubicBezTo>
                    <a:pt x="637325" y="731704"/>
                    <a:pt x="4602" y="618957"/>
                    <a:pt x="2301" y="664976"/>
                  </a:cubicBezTo>
                  <a:cubicBezTo>
                    <a:pt x="0" y="710995"/>
                    <a:pt x="556797" y="727102"/>
                    <a:pt x="720154" y="899674"/>
                  </a:cubicBezTo>
                  <a:cubicBezTo>
                    <a:pt x="883512" y="1072246"/>
                    <a:pt x="938731" y="1702708"/>
                    <a:pt x="982446" y="1700407"/>
                  </a:cubicBezTo>
                  <a:cubicBezTo>
                    <a:pt x="1026161" y="1698106"/>
                    <a:pt x="865104" y="1056139"/>
                    <a:pt x="982446" y="885868"/>
                  </a:cubicBezTo>
                  <a:cubicBezTo>
                    <a:pt x="1099788" y="715597"/>
                    <a:pt x="1661186" y="717898"/>
                    <a:pt x="1686495" y="678782"/>
                  </a:cubicBezTo>
                  <a:cubicBezTo>
                    <a:pt x="1711804" y="639666"/>
                    <a:pt x="1217129" y="757015"/>
                    <a:pt x="1134300" y="651171"/>
                  </a:cubicBezTo>
                  <a:cubicBezTo>
                    <a:pt x="1051471" y="545327"/>
                    <a:pt x="1224031" y="64427"/>
                    <a:pt x="1189519" y="43718"/>
                  </a:cubicBezTo>
                  <a:cubicBezTo>
                    <a:pt x="1155007" y="23009"/>
                    <a:pt x="1026162" y="529220"/>
                    <a:pt x="927227" y="526919"/>
                  </a:cubicBezTo>
                  <a:cubicBezTo>
                    <a:pt x="828292" y="524618"/>
                    <a:pt x="614316" y="0"/>
                    <a:pt x="582105" y="16107"/>
                  </a:cubicBezTo>
                  <a:close/>
                </a:path>
              </a:pathLst>
            </a:custGeom>
            <a:solidFill>
              <a:srgbClr val="99CCFF"/>
            </a:solidFill>
            <a:ln w="12700" cap="flat" cmpd="sng" algn="ctr">
              <a:solidFill>
                <a:srgbClr val="FFFFFF"/>
              </a:solidFill>
              <a:prstDash val="solid"/>
              <a:miter lim="800000"/>
              <a:headEnd type="none" w="med" len="med"/>
              <a:tailEnd type="none" w="med" len="med"/>
            </a:ln>
            <a:effectLst>
              <a:outerShdw blurRad="40000" dist="23000" dir="5400000" rotWithShape="0">
                <a:srgbClr val="000000">
                  <a:alpha val="34999"/>
                </a:srgbClr>
              </a:outerShdw>
            </a:effectLst>
          </p:spPr>
          <p:txBody>
            <a:bodyPr anchor="ctr"/>
            <a:lstStyle/>
            <a:p>
              <a:pPr algn="ctr">
                <a:defRPr/>
              </a:pPr>
              <a:endParaRPr lang="en-AU">
                <a:solidFill>
                  <a:srgbClr val="FFFFFF"/>
                </a:solidFill>
              </a:endParaRPr>
            </a:p>
          </p:txBody>
        </p:sp>
        <p:sp>
          <p:nvSpPr>
            <p:cNvPr id="65" name="Oval 186"/>
            <p:cNvSpPr>
              <a:spLocks noChangeArrowheads="1"/>
            </p:cNvSpPr>
            <p:nvPr/>
          </p:nvSpPr>
          <p:spPr bwMode="auto">
            <a:xfrm>
              <a:off x="1055526" y="3926676"/>
              <a:ext cx="365125" cy="106385"/>
            </a:xfrm>
            <a:prstGeom prst="ellipse">
              <a:avLst/>
            </a:prstGeom>
            <a:solidFill>
              <a:srgbClr val="3366FF"/>
            </a:solidFill>
            <a:ln w="12700">
              <a:solidFill>
                <a:srgbClr val="FFFFFF"/>
              </a:solidFill>
              <a:round/>
              <a:headEnd/>
              <a:tailEnd/>
            </a:ln>
          </p:spPr>
          <p:txBody>
            <a:bodyPr wrap="none" anchor="ctr">
              <a:prstTxWarp prst="textNoShape">
                <a:avLst/>
              </a:prstTxWarp>
            </a:bodyPr>
            <a:lstStyle/>
            <a:p>
              <a:endParaRPr lang="en-AU">
                <a:latin typeface="Calibri" pitchFamily="1" charset="0"/>
              </a:endParaRPr>
            </a:p>
          </p:txBody>
        </p:sp>
      </p:grpSp>
      <p:grpSp>
        <p:nvGrpSpPr>
          <p:cNvPr id="66" name="Group 151"/>
          <p:cNvGrpSpPr>
            <a:grpSpLocks/>
          </p:cNvGrpSpPr>
          <p:nvPr/>
        </p:nvGrpSpPr>
        <p:grpSpPr bwMode="auto">
          <a:xfrm>
            <a:off x="3685495" y="4753287"/>
            <a:ext cx="1176337" cy="593725"/>
            <a:chOff x="212751" y="3383576"/>
            <a:chExt cx="1963738" cy="1416442"/>
          </a:xfrm>
        </p:grpSpPr>
        <p:sp>
          <p:nvSpPr>
            <p:cNvPr id="67" name="Freeform 102"/>
            <p:cNvSpPr>
              <a:spLocks noChangeArrowheads="1"/>
            </p:cNvSpPr>
            <p:nvPr/>
          </p:nvSpPr>
          <p:spPr bwMode="auto">
            <a:xfrm>
              <a:off x="212751" y="3383576"/>
              <a:ext cx="1963738" cy="1416442"/>
            </a:xfrm>
            <a:custGeom>
              <a:avLst/>
              <a:gdLst>
                <a:gd name="T0" fmla="*/ 607854 w 1711804"/>
                <a:gd name="T1" fmla="*/ 17300 h 1702708"/>
                <a:gd name="T2" fmla="*/ 766425 w 1711804"/>
                <a:gd name="T3" fmla="*/ 669736 h 1702708"/>
                <a:gd name="T4" fmla="*/ 2403 w 1711804"/>
                <a:gd name="T5" fmla="*/ 714220 h 1702708"/>
                <a:gd name="T6" fmla="*/ 752010 w 1711804"/>
                <a:gd name="T7" fmla="*/ 966298 h 1702708"/>
                <a:gd name="T8" fmla="*/ 1025904 w 1711804"/>
                <a:gd name="T9" fmla="*/ 1826329 h 1702708"/>
                <a:gd name="T10" fmla="*/ 1025904 w 1711804"/>
                <a:gd name="T11" fmla="*/ 951470 h 1702708"/>
                <a:gd name="T12" fmla="*/ 1761096 w 1711804"/>
                <a:gd name="T13" fmla="*/ 729048 h 1702708"/>
                <a:gd name="T14" fmla="*/ 1184475 w 1711804"/>
                <a:gd name="T15" fmla="*/ 699393 h 1702708"/>
                <a:gd name="T16" fmla="*/ 1242137 w 1711804"/>
                <a:gd name="T17" fmla="*/ 46955 h 1702708"/>
                <a:gd name="T18" fmla="*/ 968243 w 1711804"/>
                <a:gd name="T19" fmla="*/ 565939 h 1702708"/>
                <a:gd name="T20" fmla="*/ 607854 w 1711804"/>
                <a:gd name="T21" fmla="*/ 17300 h 17027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1804"/>
                <a:gd name="T34" fmla="*/ 0 h 1702708"/>
                <a:gd name="T35" fmla="*/ 1711804 w 1711804"/>
                <a:gd name="T36" fmla="*/ 1702708 h 17027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1804" h="1702708">
                  <a:moveTo>
                    <a:pt x="582105" y="16107"/>
                  </a:moveTo>
                  <a:cubicBezTo>
                    <a:pt x="549894" y="32214"/>
                    <a:pt x="830593" y="515414"/>
                    <a:pt x="733959" y="623559"/>
                  </a:cubicBezTo>
                  <a:cubicBezTo>
                    <a:pt x="637325" y="731704"/>
                    <a:pt x="4602" y="618957"/>
                    <a:pt x="2301" y="664976"/>
                  </a:cubicBezTo>
                  <a:cubicBezTo>
                    <a:pt x="0" y="710995"/>
                    <a:pt x="556797" y="727102"/>
                    <a:pt x="720154" y="899674"/>
                  </a:cubicBezTo>
                  <a:cubicBezTo>
                    <a:pt x="883512" y="1072246"/>
                    <a:pt x="938731" y="1702708"/>
                    <a:pt x="982446" y="1700407"/>
                  </a:cubicBezTo>
                  <a:cubicBezTo>
                    <a:pt x="1026161" y="1698106"/>
                    <a:pt x="865104" y="1056139"/>
                    <a:pt x="982446" y="885868"/>
                  </a:cubicBezTo>
                  <a:cubicBezTo>
                    <a:pt x="1099788" y="715597"/>
                    <a:pt x="1661186" y="717898"/>
                    <a:pt x="1686495" y="678782"/>
                  </a:cubicBezTo>
                  <a:cubicBezTo>
                    <a:pt x="1711804" y="639666"/>
                    <a:pt x="1217129" y="757015"/>
                    <a:pt x="1134300" y="651171"/>
                  </a:cubicBezTo>
                  <a:cubicBezTo>
                    <a:pt x="1051471" y="545327"/>
                    <a:pt x="1224031" y="64427"/>
                    <a:pt x="1189519" y="43718"/>
                  </a:cubicBezTo>
                  <a:cubicBezTo>
                    <a:pt x="1155007" y="23009"/>
                    <a:pt x="1026162" y="529220"/>
                    <a:pt x="927227" y="526919"/>
                  </a:cubicBezTo>
                  <a:cubicBezTo>
                    <a:pt x="828292" y="524618"/>
                    <a:pt x="614316" y="0"/>
                    <a:pt x="582105" y="16107"/>
                  </a:cubicBezTo>
                  <a:close/>
                </a:path>
              </a:pathLst>
            </a:custGeom>
            <a:solidFill>
              <a:srgbClr val="99CCFF"/>
            </a:solidFill>
            <a:ln w="12700" cap="flat" cmpd="sng" algn="ctr">
              <a:solidFill>
                <a:srgbClr val="FFFFFF"/>
              </a:solidFill>
              <a:prstDash val="solid"/>
              <a:miter lim="800000"/>
              <a:headEnd type="none" w="med" len="med"/>
              <a:tailEnd type="none" w="med" len="med"/>
            </a:ln>
            <a:effectLst>
              <a:outerShdw blurRad="40000" dist="23000" dir="5400000" rotWithShape="0">
                <a:srgbClr val="000000">
                  <a:alpha val="34999"/>
                </a:srgbClr>
              </a:outerShdw>
            </a:effectLst>
          </p:spPr>
          <p:txBody>
            <a:bodyPr anchor="ctr"/>
            <a:lstStyle/>
            <a:p>
              <a:pPr algn="ctr">
                <a:defRPr/>
              </a:pPr>
              <a:endParaRPr lang="en-AU">
                <a:solidFill>
                  <a:srgbClr val="FFFFFF"/>
                </a:solidFill>
              </a:endParaRPr>
            </a:p>
          </p:txBody>
        </p:sp>
        <p:sp>
          <p:nvSpPr>
            <p:cNvPr id="68" name="Oval 186"/>
            <p:cNvSpPr>
              <a:spLocks noChangeArrowheads="1"/>
            </p:cNvSpPr>
            <p:nvPr/>
          </p:nvSpPr>
          <p:spPr bwMode="auto">
            <a:xfrm>
              <a:off x="1055526" y="3926676"/>
              <a:ext cx="365125" cy="106385"/>
            </a:xfrm>
            <a:prstGeom prst="ellipse">
              <a:avLst/>
            </a:prstGeom>
            <a:solidFill>
              <a:srgbClr val="3366FF"/>
            </a:solidFill>
            <a:ln w="12700">
              <a:solidFill>
                <a:srgbClr val="FFFFFF"/>
              </a:solidFill>
              <a:round/>
              <a:headEnd/>
              <a:tailEnd/>
            </a:ln>
          </p:spPr>
          <p:txBody>
            <a:bodyPr wrap="none" anchor="ctr">
              <a:prstTxWarp prst="textNoShape">
                <a:avLst/>
              </a:prstTxWarp>
            </a:bodyPr>
            <a:lstStyle/>
            <a:p>
              <a:endParaRPr lang="en-AU">
                <a:latin typeface="Calibri" pitchFamily="1" charset="0"/>
              </a:endParaRPr>
            </a:p>
          </p:txBody>
        </p:sp>
      </p:grpSp>
      <p:grpSp>
        <p:nvGrpSpPr>
          <p:cNvPr id="69" name="Group 151"/>
          <p:cNvGrpSpPr>
            <a:grpSpLocks/>
          </p:cNvGrpSpPr>
          <p:nvPr/>
        </p:nvGrpSpPr>
        <p:grpSpPr bwMode="auto">
          <a:xfrm>
            <a:off x="8563354" y="4835345"/>
            <a:ext cx="871537" cy="746125"/>
            <a:chOff x="212751" y="3383576"/>
            <a:chExt cx="1963738" cy="1416442"/>
          </a:xfrm>
        </p:grpSpPr>
        <p:sp>
          <p:nvSpPr>
            <p:cNvPr id="70" name="Freeform 102"/>
            <p:cNvSpPr>
              <a:spLocks noChangeArrowheads="1"/>
            </p:cNvSpPr>
            <p:nvPr/>
          </p:nvSpPr>
          <p:spPr bwMode="auto">
            <a:xfrm>
              <a:off x="212751" y="3383576"/>
              <a:ext cx="1963738" cy="1416442"/>
            </a:xfrm>
            <a:custGeom>
              <a:avLst/>
              <a:gdLst>
                <a:gd name="T0" fmla="*/ 607854 w 1711804"/>
                <a:gd name="T1" fmla="*/ 17300 h 1702708"/>
                <a:gd name="T2" fmla="*/ 766425 w 1711804"/>
                <a:gd name="T3" fmla="*/ 669736 h 1702708"/>
                <a:gd name="T4" fmla="*/ 2403 w 1711804"/>
                <a:gd name="T5" fmla="*/ 714220 h 1702708"/>
                <a:gd name="T6" fmla="*/ 752010 w 1711804"/>
                <a:gd name="T7" fmla="*/ 966298 h 1702708"/>
                <a:gd name="T8" fmla="*/ 1025904 w 1711804"/>
                <a:gd name="T9" fmla="*/ 1826329 h 1702708"/>
                <a:gd name="T10" fmla="*/ 1025904 w 1711804"/>
                <a:gd name="T11" fmla="*/ 951470 h 1702708"/>
                <a:gd name="T12" fmla="*/ 1761096 w 1711804"/>
                <a:gd name="T13" fmla="*/ 729048 h 1702708"/>
                <a:gd name="T14" fmla="*/ 1184475 w 1711804"/>
                <a:gd name="T15" fmla="*/ 699393 h 1702708"/>
                <a:gd name="T16" fmla="*/ 1242137 w 1711804"/>
                <a:gd name="T17" fmla="*/ 46955 h 1702708"/>
                <a:gd name="T18" fmla="*/ 968243 w 1711804"/>
                <a:gd name="T19" fmla="*/ 565939 h 1702708"/>
                <a:gd name="T20" fmla="*/ 607854 w 1711804"/>
                <a:gd name="T21" fmla="*/ 17300 h 17027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1804"/>
                <a:gd name="T34" fmla="*/ 0 h 1702708"/>
                <a:gd name="T35" fmla="*/ 1711804 w 1711804"/>
                <a:gd name="T36" fmla="*/ 1702708 h 17027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1804" h="1702708">
                  <a:moveTo>
                    <a:pt x="582105" y="16107"/>
                  </a:moveTo>
                  <a:cubicBezTo>
                    <a:pt x="549894" y="32214"/>
                    <a:pt x="830593" y="515414"/>
                    <a:pt x="733959" y="623559"/>
                  </a:cubicBezTo>
                  <a:cubicBezTo>
                    <a:pt x="637325" y="731704"/>
                    <a:pt x="4602" y="618957"/>
                    <a:pt x="2301" y="664976"/>
                  </a:cubicBezTo>
                  <a:cubicBezTo>
                    <a:pt x="0" y="710995"/>
                    <a:pt x="556797" y="727102"/>
                    <a:pt x="720154" y="899674"/>
                  </a:cubicBezTo>
                  <a:cubicBezTo>
                    <a:pt x="883512" y="1072246"/>
                    <a:pt x="938731" y="1702708"/>
                    <a:pt x="982446" y="1700407"/>
                  </a:cubicBezTo>
                  <a:cubicBezTo>
                    <a:pt x="1026161" y="1698106"/>
                    <a:pt x="865104" y="1056139"/>
                    <a:pt x="982446" y="885868"/>
                  </a:cubicBezTo>
                  <a:cubicBezTo>
                    <a:pt x="1099788" y="715597"/>
                    <a:pt x="1661186" y="717898"/>
                    <a:pt x="1686495" y="678782"/>
                  </a:cubicBezTo>
                  <a:cubicBezTo>
                    <a:pt x="1711804" y="639666"/>
                    <a:pt x="1217129" y="757015"/>
                    <a:pt x="1134300" y="651171"/>
                  </a:cubicBezTo>
                  <a:cubicBezTo>
                    <a:pt x="1051471" y="545327"/>
                    <a:pt x="1224031" y="64427"/>
                    <a:pt x="1189519" y="43718"/>
                  </a:cubicBezTo>
                  <a:cubicBezTo>
                    <a:pt x="1155007" y="23009"/>
                    <a:pt x="1026162" y="529220"/>
                    <a:pt x="927227" y="526919"/>
                  </a:cubicBezTo>
                  <a:cubicBezTo>
                    <a:pt x="828292" y="524618"/>
                    <a:pt x="614316" y="0"/>
                    <a:pt x="582105" y="16107"/>
                  </a:cubicBezTo>
                  <a:close/>
                </a:path>
              </a:pathLst>
            </a:custGeom>
            <a:solidFill>
              <a:srgbClr val="99CCFF"/>
            </a:solidFill>
            <a:ln w="12700" cap="flat" cmpd="sng" algn="ctr">
              <a:solidFill>
                <a:srgbClr val="FFFFFF"/>
              </a:solidFill>
              <a:prstDash val="solid"/>
              <a:miter lim="800000"/>
              <a:headEnd type="none" w="med" len="med"/>
              <a:tailEnd type="none" w="med" len="med"/>
            </a:ln>
            <a:effectLst>
              <a:outerShdw blurRad="40000" dist="23000" dir="5400000" rotWithShape="0">
                <a:srgbClr val="000000">
                  <a:alpha val="34999"/>
                </a:srgbClr>
              </a:outerShdw>
            </a:effectLst>
          </p:spPr>
          <p:txBody>
            <a:bodyPr anchor="ctr"/>
            <a:lstStyle/>
            <a:p>
              <a:pPr algn="ctr">
                <a:defRPr/>
              </a:pPr>
              <a:endParaRPr lang="en-AU">
                <a:solidFill>
                  <a:srgbClr val="FFFFFF"/>
                </a:solidFill>
              </a:endParaRPr>
            </a:p>
          </p:txBody>
        </p:sp>
        <p:sp>
          <p:nvSpPr>
            <p:cNvPr id="71" name="Oval 186"/>
            <p:cNvSpPr>
              <a:spLocks noChangeArrowheads="1"/>
            </p:cNvSpPr>
            <p:nvPr/>
          </p:nvSpPr>
          <p:spPr bwMode="auto">
            <a:xfrm>
              <a:off x="1055526" y="3926676"/>
              <a:ext cx="365125" cy="106385"/>
            </a:xfrm>
            <a:prstGeom prst="ellipse">
              <a:avLst/>
            </a:prstGeom>
            <a:solidFill>
              <a:srgbClr val="3366FF"/>
            </a:solidFill>
            <a:ln w="12700">
              <a:solidFill>
                <a:srgbClr val="FFFFFF"/>
              </a:solidFill>
              <a:round/>
              <a:headEnd/>
              <a:tailEnd/>
            </a:ln>
          </p:spPr>
          <p:txBody>
            <a:bodyPr wrap="none" anchor="ctr">
              <a:prstTxWarp prst="textNoShape">
                <a:avLst/>
              </a:prstTxWarp>
            </a:bodyPr>
            <a:lstStyle/>
            <a:p>
              <a:endParaRPr lang="en-AU">
                <a:latin typeface="Calibri" pitchFamily="1" charset="0"/>
              </a:endParaRPr>
            </a:p>
          </p:txBody>
        </p:sp>
      </p:grpSp>
      <p:sp>
        <p:nvSpPr>
          <p:cNvPr id="72" name="Rectangle 1030"/>
          <p:cNvSpPr>
            <a:spLocks noChangeArrowheads="1"/>
          </p:cNvSpPr>
          <p:nvPr/>
        </p:nvSpPr>
        <p:spPr bwMode="auto">
          <a:xfrm>
            <a:off x="2690088" y="5400051"/>
            <a:ext cx="1290938"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dirty="0" err="1">
                <a:latin typeface="Arial" pitchFamily="34" charset="0"/>
              </a:rPr>
              <a:t>Osteocytes</a:t>
            </a:r>
            <a:endParaRPr lang="en-US" sz="1200" b="1" dirty="0">
              <a:latin typeface="Arial" pitchFamily="34" charset="0"/>
            </a:endParaRPr>
          </a:p>
        </p:txBody>
      </p:sp>
      <p:grpSp>
        <p:nvGrpSpPr>
          <p:cNvPr id="77" name="Group 76"/>
          <p:cNvGrpSpPr/>
          <p:nvPr/>
        </p:nvGrpSpPr>
        <p:grpSpPr>
          <a:xfrm>
            <a:off x="6553204" y="1371599"/>
            <a:ext cx="4231337" cy="1524000"/>
            <a:chOff x="5029203" y="1371599"/>
            <a:chExt cx="4231337" cy="1524000"/>
          </a:xfrm>
        </p:grpSpPr>
        <p:sp>
          <p:nvSpPr>
            <p:cNvPr id="73" name="TextBox 72"/>
            <p:cNvSpPr txBox="1"/>
            <p:nvPr/>
          </p:nvSpPr>
          <p:spPr>
            <a:xfrm>
              <a:off x="5867400" y="1524000"/>
              <a:ext cx="3393140" cy="369332"/>
            </a:xfrm>
            <a:prstGeom prst="rect">
              <a:avLst/>
            </a:prstGeom>
            <a:noFill/>
          </p:spPr>
          <p:txBody>
            <a:bodyPr wrap="square" rtlCol="0">
              <a:spAutoFit/>
            </a:bodyPr>
            <a:lstStyle/>
            <a:p>
              <a:r>
                <a:rPr lang="en-US" dirty="0"/>
                <a:t>Bone Multicellular Units(BMUs)</a:t>
              </a:r>
            </a:p>
          </p:txBody>
        </p:sp>
        <p:sp>
          <p:nvSpPr>
            <p:cNvPr id="74" name="Oval 73"/>
            <p:cNvSpPr/>
            <p:nvPr/>
          </p:nvSpPr>
          <p:spPr>
            <a:xfrm>
              <a:off x="5791199" y="1371599"/>
              <a:ext cx="3321423" cy="71735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hape 75"/>
            <p:cNvCxnSpPr>
              <a:cxnSpLocks/>
              <a:stCxn id="74" idx="2"/>
            </p:cNvCxnSpPr>
            <p:nvPr/>
          </p:nvCxnSpPr>
          <p:spPr>
            <a:xfrm rot="10800000" flipV="1">
              <a:off x="5029203" y="1730275"/>
              <a:ext cx="761997" cy="1165324"/>
            </a:xfrm>
            <a:prstGeom prst="curvedConnector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6DD1AD5F-97F4-48A6-8198-D6D9F7BB6D42}"/>
              </a:ext>
            </a:extLst>
          </p:cNvPr>
          <p:cNvSpPr txBox="1"/>
          <p:nvPr/>
        </p:nvSpPr>
        <p:spPr>
          <a:xfrm>
            <a:off x="1536173" y="2620257"/>
            <a:ext cx="2003049" cy="584775"/>
          </a:xfrm>
          <a:prstGeom prst="rect">
            <a:avLst/>
          </a:prstGeom>
          <a:solidFill>
            <a:srgbClr val="FF0000"/>
          </a:solidFill>
        </p:spPr>
        <p:txBody>
          <a:bodyPr wrap="none" rtlCol="0">
            <a:spAutoFit/>
          </a:bodyPr>
          <a:lstStyle/>
          <a:p>
            <a:r>
              <a:rPr lang="en-US" sz="3200" dirty="0"/>
              <a:t>Resorption</a:t>
            </a:r>
          </a:p>
        </p:txBody>
      </p:sp>
      <p:sp>
        <p:nvSpPr>
          <p:cNvPr id="75" name="TextBox 74">
            <a:extLst>
              <a:ext uri="{FF2B5EF4-FFF2-40B4-BE49-F238E27FC236}">
                <a16:creationId xmlns:a16="http://schemas.microsoft.com/office/drawing/2014/main" id="{DBEBC339-B695-4F8E-8CA4-C2CE04C854F3}"/>
              </a:ext>
            </a:extLst>
          </p:cNvPr>
          <p:cNvSpPr txBox="1"/>
          <p:nvPr/>
        </p:nvSpPr>
        <p:spPr>
          <a:xfrm>
            <a:off x="8636026" y="2621913"/>
            <a:ext cx="1914498" cy="584775"/>
          </a:xfrm>
          <a:prstGeom prst="rect">
            <a:avLst/>
          </a:prstGeom>
          <a:solidFill>
            <a:srgbClr val="92D050"/>
          </a:solidFill>
        </p:spPr>
        <p:txBody>
          <a:bodyPr wrap="none" rtlCol="0">
            <a:spAutoFit/>
          </a:bodyPr>
          <a:lstStyle/>
          <a:p>
            <a:r>
              <a:rPr lang="en-US" sz="3200" dirty="0"/>
              <a:t>Formation</a:t>
            </a:r>
          </a:p>
        </p:txBody>
      </p:sp>
      <p:sp>
        <p:nvSpPr>
          <p:cNvPr id="78" name="Footer Placeholder 2">
            <a:extLst>
              <a:ext uri="{FF2B5EF4-FFF2-40B4-BE49-F238E27FC236}">
                <a16:creationId xmlns:a16="http://schemas.microsoft.com/office/drawing/2014/main" id="{7E24F8F8-D55B-4204-9D8B-CC0E49709BF9}"/>
              </a:ext>
            </a:extLst>
          </p:cNvPr>
          <p:cNvSpPr>
            <a:spLocks noGrp="1"/>
          </p:cNvSpPr>
          <p:nvPr>
            <p:ph type="ftr" sz="quarter" idx="11"/>
          </p:nvPr>
        </p:nvSpPr>
        <p:spPr>
          <a:xfrm>
            <a:off x="3285392" y="6531689"/>
            <a:ext cx="5621215" cy="365125"/>
          </a:xfrm>
        </p:spPr>
        <p:txBody>
          <a:bodyPr/>
          <a:lstStyle/>
          <a:p>
            <a:r>
              <a:rPr lang="en-US" dirty="0"/>
              <a:t>12</a:t>
            </a:r>
            <a:r>
              <a:rPr lang="en-US" baseline="30000" dirty="0"/>
              <a:t>th</a:t>
            </a:r>
            <a:r>
              <a:rPr lang="en-US" dirty="0"/>
              <a:t> International Congress on Endocrine Disorders-FM Takyar- Nov 15th, 2018</a:t>
            </a:r>
          </a:p>
        </p:txBody>
      </p:sp>
    </p:spTree>
    <p:extLst>
      <p:ext uri="{BB962C8B-B14F-4D97-AF65-F5344CB8AC3E}">
        <p14:creationId xmlns:p14="http://schemas.microsoft.com/office/powerpoint/2010/main" val="14971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45120"/>
                                        </p:tgtEl>
                                        <p:attrNameLst>
                                          <p:attrName>style.visibility</p:attrName>
                                        </p:attrNameLst>
                                      </p:cBhvr>
                                      <p:to>
                                        <p:strVal val="visible"/>
                                      </p:to>
                                    </p:set>
                                    <p:anim calcmode="lin" valueType="num">
                                      <p:cBhvr additive="base">
                                        <p:cTn id="7" dur="1000" fill="hold"/>
                                        <p:tgtEl>
                                          <p:spTgt spid="45120"/>
                                        </p:tgtEl>
                                        <p:attrNameLst>
                                          <p:attrName>ppt_x</p:attrName>
                                        </p:attrNameLst>
                                      </p:cBhvr>
                                      <p:tavLst>
                                        <p:tav tm="0">
                                          <p:val>
                                            <p:strVal val="#ppt_x"/>
                                          </p:val>
                                        </p:tav>
                                        <p:tav tm="100000">
                                          <p:val>
                                            <p:strVal val="#ppt_x"/>
                                          </p:val>
                                        </p:tav>
                                      </p:tavLst>
                                    </p:anim>
                                    <p:anim calcmode="lin" valueType="num">
                                      <p:cBhvr additive="base">
                                        <p:cTn id="8" dur="1000" fill="hold"/>
                                        <p:tgtEl>
                                          <p:spTgt spid="451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ppt_x"/>
                                          </p:val>
                                        </p:tav>
                                        <p:tav tm="100000">
                                          <p:val>
                                            <p:strVal val="#ppt_x"/>
                                          </p:val>
                                        </p:tav>
                                      </p:tavLst>
                                    </p:anim>
                                    <p:anim calcmode="lin" valueType="num">
                                      <p:cBhvr additive="base">
                                        <p:cTn id="1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3390"/>
            <a:ext cx="10515600" cy="1325563"/>
          </a:xfrm>
        </p:spPr>
        <p:txBody>
          <a:bodyPr>
            <a:normAutofit/>
          </a:bodyPr>
          <a:lstStyle/>
          <a:p>
            <a:pPr algn="ctr"/>
            <a:r>
              <a:rPr lang="en-US" b="1" dirty="0"/>
              <a:t>Osteoporosis: Resorption &gt; Formation</a:t>
            </a:r>
          </a:p>
        </p:txBody>
      </p:sp>
      <p:pic>
        <p:nvPicPr>
          <p:cNvPr id="6" name="Picture 5"/>
          <p:cNvPicPr>
            <a:picLocks noChangeAspect="1"/>
          </p:cNvPicPr>
          <p:nvPr/>
        </p:nvPicPr>
        <p:blipFill>
          <a:blip r:embed="rId2"/>
          <a:stretch>
            <a:fillRect/>
          </a:stretch>
        </p:blipFill>
        <p:spPr>
          <a:xfrm>
            <a:off x="4189957" y="1753644"/>
            <a:ext cx="7878072" cy="4540871"/>
          </a:xfrm>
          <a:prstGeom prst="rect">
            <a:avLst/>
          </a:prstGeom>
        </p:spPr>
      </p:pic>
      <p:sp>
        <p:nvSpPr>
          <p:cNvPr id="7" name="TextBox 6"/>
          <p:cNvSpPr txBox="1"/>
          <p:nvPr/>
        </p:nvSpPr>
        <p:spPr>
          <a:xfrm>
            <a:off x="7342596" y="6488668"/>
            <a:ext cx="4849404" cy="369332"/>
          </a:xfrm>
          <a:prstGeom prst="rect">
            <a:avLst/>
          </a:prstGeom>
          <a:noFill/>
        </p:spPr>
        <p:txBody>
          <a:bodyPr wrap="none" rtlCol="0">
            <a:spAutoFit/>
          </a:bodyPr>
          <a:lstStyle/>
          <a:p>
            <a:r>
              <a:rPr lang="pt-BR" dirty="0"/>
              <a:t>Sims NA: Curr Osteoporos Rep (2012) 10:109–117</a:t>
            </a:r>
            <a:endParaRPr lang="en-US" dirty="0"/>
          </a:p>
        </p:txBody>
      </p:sp>
      <p:sp>
        <p:nvSpPr>
          <p:cNvPr id="8" name="TextBox 7"/>
          <p:cNvSpPr txBox="1"/>
          <p:nvPr/>
        </p:nvSpPr>
        <p:spPr>
          <a:xfrm>
            <a:off x="288099" y="1384125"/>
            <a:ext cx="3751545" cy="4893647"/>
          </a:xfrm>
          <a:prstGeom prst="rect">
            <a:avLst/>
          </a:prstGeom>
          <a:noFill/>
        </p:spPr>
        <p:txBody>
          <a:bodyPr wrap="square" rtlCol="0">
            <a:spAutoFit/>
          </a:bodyPr>
          <a:lstStyle/>
          <a:p>
            <a:pPr marL="342900" indent="-342900">
              <a:buAutoNum type="arabicPeriod"/>
            </a:pPr>
            <a:r>
              <a:rPr lang="en-US" sz="2400" dirty="0"/>
              <a:t>Factors by Ob </a:t>
            </a:r>
            <a:r>
              <a:rPr lang="en-US" sz="2400" dirty="0">
                <a:sym typeface="Wingdings" panose="05000000000000000000" pitchFamily="2" charset="2"/>
              </a:rPr>
              <a:t> </a:t>
            </a:r>
            <a:r>
              <a:rPr lang="en-US" sz="2400" dirty="0" err="1">
                <a:sym typeface="Wingdings" panose="05000000000000000000" pitchFamily="2" charset="2"/>
              </a:rPr>
              <a:t>Oc</a:t>
            </a:r>
            <a:r>
              <a:rPr lang="en-US" sz="2400" dirty="0">
                <a:sym typeface="Wingdings" panose="05000000000000000000" pitchFamily="2" charset="2"/>
              </a:rPr>
              <a:t> (vice versa)</a:t>
            </a:r>
          </a:p>
          <a:p>
            <a:pPr marL="342900" indent="-342900">
              <a:buAutoNum type="arabicPeriod"/>
            </a:pPr>
            <a:r>
              <a:rPr lang="en-US" sz="2400" dirty="0" err="1">
                <a:sym typeface="Wingdings" panose="05000000000000000000" pitchFamily="2" charset="2"/>
              </a:rPr>
              <a:t>Ocy</a:t>
            </a:r>
            <a:r>
              <a:rPr lang="en-US" sz="2400" dirty="0">
                <a:sym typeface="Wingdings" panose="05000000000000000000" pitchFamily="2" charset="2"/>
              </a:rPr>
              <a:t> interact directly with Ob</a:t>
            </a:r>
          </a:p>
          <a:p>
            <a:pPr marL="342900" indent="-342900">
              <a:buAutoNum type="arabicPeriod"/>
            </a:pPr>
            <a:r>
              <a:rPr lang="en-US" sz="2400" dirty="0">
                <a:sym typeface="Wingdings" panose="05000000000000000000" pitchFamily="2" charset="2"/>
              </a:rPr>
              <a:t>Ob-Ob contact</a:t>
            </a:r>
          </a:p>
          <a:p>
            <a:pPr marL="342900" indent="-342900">
              <a:buAutoNum type="arabicPeriod"/>
            </a:pPr>
            <a:r>
              <a:rPr lang="en-US" sz="2400" dirty="0">
                <a:sym typeface="Wingdings" panose="05000000000000000000" pitchFamily="2" charset="2"/>
              </a:rPr>
              <a:t>Adipocytes regulate both Ob and </a:t>
            </a:r>
            <a:r>
              <a:rPr lang="en-US" sz="2400" dirty="0" err="1">
                <a:sym typeface="Wingdings" panose="05000000000000000000" pitchFamily="2" charset="2"/>
              </a:rPr>
              <a:t>Oc</a:t>
            </a:r>
            <a:endParaRPr lang="en-US" sz="2400" dirty="0">
              <a:sym typeface="Wingdings" panose="05000000000000000000" pitchFamily="2" charset="2"/>
            </a:endParaRPr>
          </a:p>
          <a:p>
            <a:pPr marL="342900" indent="-342900">
              <a:buAutoNum type="arabicPeriod"/>
            </a:pPr>
            <a:r>
              <a:rPr lang="en-US" sz="2400" dirty="0">
                <a:sym typeface="Wingdings" panose="05000000000000000000" pitchFamily="2" charset="2"/>
              </a:rPr>
              <a:t>Canopy-forming </a:t>
            </a:r>
            <a:r>
              <a:rPr lang="en-US" sz="2400" dirty="0" err="1">
                <a:sym typeface="Wingdings" panose="05000000000000000000" pitchFamily="2" charset="2"/>
              </a:rPr>
              <a:t>osteomacs</a:t>
            </a:r>
            <a:r>
              <a:rPr lang="en-US" sz="2400" dirty="0">
                <a:sym typeface="Wingdings" panose="05000000000000000000" pitchFamily="2" charset="2"/>
              </a:rPr>
              <a:t> regulate Ob diff</a:t>
            </a:r>
          </a:p>
          <a:p>
            <a:pPr marL="342900" indent="-342900">
              <a:buAutoNum type="arabicPeriod"/>
            </a:pPr>
            <a:r>
              <a:rPr lang="en-US" sz="2400" dirty="0">
                <a:sym typeface="Wingdings" panose="05000000000000000000" pitchFamily="2" charset="2"/>
              </a:rPr>
              <a:t>TH cells get signals from the vicinity. Regulate </a:t>
            </a:r>
            <a:r>
              <a:rPr lang="en-US" sz="2400" dirty="0" err="1">
                <a:sym typeface="Wingdings" panose="05000000000000000000" pitchFamily="2" charset="2"/>
              </a:rPr>
              <a:t>Oc</a:t>
            </a:r>
            <a:r>
              <a:rPr lang="en-US" sz="2400" dirty="0">
                <a:sym typeface="Wingdings" panose="05000000000000000000" pitchFamily="2" charset="2"/>
              </a:rPr>
              <a:t> (+ or -)</a:t>
            </a:r>
            <a:r>
              <a:rPr lang="en-US" sz="2400" dirty="0"/>
              <a:t> </a:t>
            </a:r>
          </a:p>
        </p:txBody>
      </p:sp>
      <p:sp>
        <p:nvSpPr>
          <p:cNvPr id="3" name="Oval 2">
            <a:extLst>
              <a:ext uri="{FF2B5EF4-FFF2-40B4-BE49-F238E27FC236}">
                <a16:creationId xmlns:a16="http://schemas.microsoft.com/office/drawing/2014/main" id="{4E683DC4-A556-4E16-BE68-D6BE851FF0BE}"/>
              </a:ext>
            </a:extLst>
          </p:cNvPr>
          <p:cNvSpPr/>
          <p:nvPr/>
        </p:nvSpPr>
        <p:spPr>
          <a:xfrm>
            <a:off x="8694295" y="1189972"/>
            <a:ext cx="3497705" cy="2902343"/>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109170" y="2653042"/>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Hormonal alterations in PCOS affect all main cells in bone.</a:t>
            </a:r>
          </a:p>
          <a:p>
            <a:pPr algn="ctr"/>
            <a:r>
              <a:rPr lang="en-US" sz="3200" b="1" dirty="0"/>
              <a:t>WHAT IS THE NET EFFECT??</a:t>
            </a:r>
          </a:p>
        </p:txBody>
      </p:sp>
    </p:spTree>
    <p:extLst>
      <p:ext uri="{BB962C8B-B14F-4D97-AF65-F5344CB8AC3E}">
        <p14:creationId xmlns:p14="http://schemas.microsoft.com/office/powerpoint/2010/main" val="36264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906</Words>
  <Application>Microsoft Office PowerPoint</Application>
  <PresentationFormat>Widescreen</PresentationFormat>
  <Paragraphs>110</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Calibri Light</vt:lpstr>
      <vt:lpstr>Wingdings</vt:lpstr>
      <vt:lpstr>Office Theme</vt:lpstr>
      <vt:lpstr>PowerPoint Presentation</vt:lpstr>
      <vt:lpstr>Bone Health in PCOS: Is the hard tissue softened?  A Translational Research View</vt:lpstr>
      <vt:lpstr>Translational Research: Definition(s): As a process</vt:lpstr>
      <vt:lpstr>Why translational research matters?</vt:lpstr>
      <vt:lpstr>Gaps in translation: “Valleys of Death”</vt:lpstr>
      <vt:lpstr>PowerPoint Presentation</vt:lpstr>
      <vt:lpstr>PCOS and Osteoporosis</vt:lpstr>
      <vt:lpstr>Bone Remodeling</vt:lpstr>
      <vt:lpstr>Osteoporosis: Resorption &gt; Formation</vt:lpstr>
      <vt:lpstr>PCOS and BMD</vt:lpstr>
      <vt:lpstr>PowerPoint Presentation</vt:lpstr>
      <vt:lpstr>PCOS and bone turnover markers</vt:lpstr>
      <vt:lpstr>PowerPoint Presentation</vt:lpstr>
      <vt:lpstr>PCOS and fracture risk</vt:lpstr>
      <vt:lpstr>PowerPoint Presentation</vt:lpstr>
      <vt:lpstr>PowerPoint Presentation</vt:lpstr>
      <vt:lpstr>PowerPoint Presentation</vt:lpstr>
      <vt:lpstr>Stalemate!!</vt:lpstr>
      <vt:lpstr>What is happening on the molecular front?</vt:lpstr>
      <vt:lpstr>PowerPoint Presentation</vt:lpstr>
      <vt:lpstr>Molecular Confirmation of the “Stalemate”!!</vt:lpstr>
      <vt:lpstr>Timing …</vt:lpstr>
      <vt:lpstr>Chronic inflammation: A potentially new player</vt:lpstr>
      <vt:lpstr>PowerPoint Presentation</vt:lpstr>
      <vt:lpstr>SSI loses its predictive power in PCOS</vt:lpstr>
      <vt:lpstr>An index of inflammation can predict bone quality</vt:lpstr>
      <vt:lpstr>Osteoporosis: Resorption &gt; Formation</vt:lpstr>
      <vt:lpstr>Conclusion and 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Miralireza Takyar</dc:creator>
  <cp:lastModifiedBy>Miralireza Takyar</cp:lastModifiedBy>
  <cp:revision>31</cp:revision>
  <dcterms:created xsi:type="dcterms:W3CDTF">2018-11-15T06:46:08Z</dcterms:created>
  <dcterms:modified xsi:type="dcterms:W3CDTF">2018-11-15T11:38:11Z</dcterms:modified>
</cp:coreProperties>
</file>