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31" r:id="rId3"/>
    <p:sldId id="270" r:id="rId4"/>
    <p:sldId id="333" r:id="rId5"/>
    <p:sldId id="334" r:id="rId6"/>
    <p:sldId id="335" r:id="rId7"/>
    <p:sldId id="275" r:id="rId8"/>
    <p:sldId id="274" r:id="rId9"/>
    <p:sldId id="277" r:id="rId10"/>
    <p:sldId id="276" r:id="rId11"/>
    <p:sldId id="279" r:id="rId12"/>
    <p:sldId id="299" r:id="rId13"/>
    <p:sldId id="284" r:id="rId14"/>
    <p:sldId id="280" r:id="rId15"/>
    <p:sldId id="281" r:id="rId16"/>
    <p:sldId id="282" r:id="rId17"/>
    <p:sldId id="283" r:id="rId18"/>
    <p:sldId id="338" r:id="rId19"/>
    <p:sldId id="286" r:id="rId20"/>
    <p:sldId id="285" r:id="rId21"/>
    <p:sldId id="310" r:id="rId22"/>
    <p:sldId id="288" r:id="rId23"/>
    <p:sldId id="293" r:id="rId24"/>
    <p:sldId id="289" r:id="rId25"/>
    <p:sldId id="290" r:id="rId26"/>
    <p:sldId id="291" r:id="rId27"/>
    <p:sldId id="292" r:id="rId28"/>
    <p:sldId id="297" r:id="rId29"/>
    <p:sldId id="296" r:id="rId30"/>
    <p:sldId id="273" r:id="rId31"/>
    <p:sldId id="298" r:id="rId32"/>
    <p:sldId id="337" r:id="rId33"/>
    <p:sldId id="300" r:id="rId34"/>
    <p:sldId id="302" r:id="rId35"/>
    <p:sldId id="303" r:id="rId36"/>
    <p:sldId id="304" r:id="rId37"/>
    <p:sldId id="306" r:id="rId38"/>
    <p:sldId id="271" r:id="rId39"/>
    <p:sldId id="307" r:id="rId40"/>
    <p:sldId id="308" r:id="rId41"/>
    <p:sldId id="294" r:id="rId42"/>
    <p:sldId id="305" r:id="rId43"/>
    <p:sldId id="309" r:id="rId44"/>
    <p:sldId id="315" r:id="rId45"/>
    <p:sldId id="314" r:id="rId46"/>
    <p:sldId id="313" r:id="rId47"/>
    <p:sldId id="316" r:id="rId48"/>
    <p:sldId id="317" r:id="rId49"/>
    <p:sldId id="318" r:id="rId50"/>
    <p:sldId id="319" r:id="rId51"/>
    <p:sldId id="321" r:id="rId52"/>
    <p:sldId id="322" r:id="rId53"/>
    <p:sldId id="327" r:id="rId54"/>
    <p:sldId id="323" r:id="rId55"/>
    <p:sldId id="324" r:id="rId56"/>
    <p:sldId id="325" r:id="rId57"/>
    <p:sldId id="339" r:id="rId58"/>
    <p:sldId id="326" r:id="rId59"/>
    <p:sldId id="257" r:id="rId60"/>
    <p:sldId id="328" r:id="rId61"/>
    <p:sldId id="329" r:id="rId62"/>
    <p:sldId id="330" r:id="rId63"/>
    <p:sldId id="33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549A0-8493-4CAD-A21C-71075231E6A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384D03D-744E-4217-A665-E2A190A05A86}">
      <dgm:prSet phldrT="[Text]"/>
      <dgm:spPr/>
      <dgm:t>
        <a:bodyPr/>
        <a:lstStyle/>
        <a:p>
          <a:endParaRPr lang="en-US" dirty="0">
            <a:latin typeface="Times" panose="02020603060405020304" pitchFamily="18" charset="0"/>
          </a:endParaRPr>
        </a:p>
      </dgm:t>
    </dgm:pt>
    <dgm:pt modelId="{1E1F11E3-055E-47F0-8E67-B358CC049620}" type="parTrans" cxnId="{9FE09D67-2A3B-4BDD-B59F-20DC0803B6BE}">
      <dgm:prSet/>
      <dgm:spPr/>
      <dgm:t>
        <a:bodyPr/>
        <a:lstStyle/>
        <a:p>
          <a:endParaRPr lang="en-US"/>
        </a:p>
      </dgm:t>
    </dgm:pt>
    <dgm:pt modelId="{EE58B8F9-32E7-498C-B82B-B0115797AE24}" type="sibTrans" cxnId="{9FE09D67-2A3B-4BDD-B59F-20DC0803B6BE}">
      <dgm:prSet/>
      <dgm:spPr/>
      <dgm:t>
        <a:bodyPr/>
        <a:lstStyle/>
        <a:p>
          <a:endParaRPr lang="en-US"/>
        </a:p>
      </dgm:t>
    </dgm:pt>
    <dgm:pt modelId="{F5A74522-D02A-4852-995E-40152B14BEF2}">
      <dgm:prSet phldrT="[Text]"/>
      <dgm:spPr/>
      <dgm:t>
        <a:bodyPr/>
        <a:lstStyle/>
        <a:p>
          <a:endParaRPr lang="en-US" dirty="0"/>
        </a:p>
      </dgm:t>
    </dgm:pt>
    <dgm:pt modelId="{3EC7EFC7-C91E-49F3-9EAD-42281A5A076E}" type="parTrans" cxnId="{5A75646B-1663-4E07-A7A4-3C130AFE98A6}">
      <dgm:prSet/>
      <dgm:spPr/>
      <dgm:t>
        <a:bodyPr/>
        <a:lstStyle/>
        <a:p>
          <a:endParaRPr lang="en-US"/>
        </a:p>
      </dgm:t>
    </dgm:pt>
    <dgm:pt modelId="{B7E0457F-4DEE-4C39-9B95-D689882720E4}" type="sibTrans" cxnId="{5A75646B-1663-4E07-A7A4-3C130AFE98A6}">
      <dgm:prSet/>
      <dgm:spPr/>
      <dgm:t>
        <a:bodyPr/>
        <a:lstStyle/>
        <a:p>
          <a:endParaRPr lang="en-US"/>
        </a:p>
      </dgm:t>
    </dgm:pt>
    <dgm:pt modelId="{BE19F14B-0BE9-48C5-9652-E6C3340CEC0C}">
      <dgm:prSet phldrT="[Text]"/>
      <dgm:spPr/>
      <dgm:t>
        <a:bodyPr/>
        <a:lstStyle/>
        <a:p>
          <a:endParaRPr lang="en-US" dirty="0"/>
        </a:p>
      </dgm:t>
    </dgm:pt>
    <dgm:pt modelId="{F4EABEA7-84F6-4C19-977B-526127655663}" type="parTrans" cxnId="{7645CD39-BB05-47A6-8774-D0A8211CA506}">
      <dgm:prSet/>
      <dgm:spPr/>
      <dgm:t>
        <a:bodyPr/>
        <a:lstStyle/>
        <a:p>
          <a:endParaRPr lang="en-US"/>
        </a:p>
      </dgm:t>
    </dgm:pt>
    <dgm:pt modelId="{4B9DD68B-C506-47CB-B0A6-98487D3962D3}" type="sibTrans" cxnId="{7645CD39-BB05-47A6-8774-D0A8211CA506}">
      <dgm:prSet/>
      <dgm:spPr/>
      <dgm:t>
        <a:bodyPr/>
        <a:lstStyle/>
        <a:p>
          <a:endParaRPr lang="en-US"/>
        </a:p>
      </dgm:t>
    </dgm:pt>
    <dgm:pt modelId="{B80E61ED-AAED-4911-AB38-2DBCB59C483E}">
      <dgm:prSet phldrT="[Text]"/>
      <dgm:spPr/>
      <dgm:t>
        <a:bodyPr/>
        <a:lstStyle/>
        <a:p>
          <a:endParaRPr lang="en-US" dirty="0"/>
        </a:p>
      </dgm:t>
    </dgm:pt>
    <dgm:pt modelId="{931ADA95-3209-4158-92CF-C184EFF67D3D}" type="parTrans" cxnId="{A6A6D3BD-34A3-427E-816A-5E1292FFD321}">
      <dgm:prSet/>
      <dgm:spPr/>
      <dgm:t>
        <a:bodyPr/>
        <a:lstStyle/>
        <a:p>
          <a:endParaRPr lang="en-US"/>
        </a:p>
      </dgm:t>
    </dgm:pt>
    <dgm:pt modelId="{4CBA9107-45B6-4AE1-8389-01F14ED5747D}" type="sibTrans" cxnId="{A6A6D3BD-34A3-427E-816A-5E1292FFD321}">
      <dgm:prSet/>
      <dgm:spPr/>
      <dgm:t>
        <a:bodyPr/>
        <a:lstStyle/>
        <a:p>
          <a:endParaRPr lang="en-US"/>
        </a:p>
      </dgm:t>
    </dgm:pt>
    <dgm:pt modelId="{81293C98-37F3-421D-8345-1EFEE20F3209}" type="pres">
      <dgm:prSet presAssocID="{D6E549A0-8493-4CAD-A21C-71075231E6A9}" presName="arrowDiagram" presStyleCnt="0">
        <dgm:presLayoutVars>
          <dgm:chMax val="5"/>
          <dgm:dir/>
          <dgm:resizeHandles val="exact"/>
        </dgm:presLayoutVars>
      </dgm:prSet>
      <dgm:spPr/>
    </dgm:pt>
    <dgm:pt modelId="{D44C9D76-D37C-4974-9F2D-37F08D6891FB}" type="pres">
      <dgm:prSet presAssocID="{D6E549A0-8493-4CAD-A21C-71075231E6A9}" presName="arrow" presStyleLbl="bgShp" presStyleIdx="0" presStyleCnt="1" custScaleX="113280" custLinFactNeighborX="8120" custLinFactNeighborY="2094"/>
      <dgm:spPr>
        <a:solidFill>
          <a:schemeClr val="accent2">
            <a:lumMod val="40000"/>
            <a:lumOff val="60000"/>
          </a:schemeClr>
        </a:solidFill>
      </dgm:spPr>
    </dgm:pt>
    <dgm:pt modelId="{CB92802F-F97F-4FDF-95F5-6EFE6A759608}" type="pres">
      <dgm:prSet presAssocID="{D6E549A0-8493-4CAD-A21C-71075231E6A9}" presName="arrowDiagram4" presStyleCnt="0"/>
      <dgm:spPr/>
    </dgm:pt>
    <dgm:pt modelId="{783BECB0-225A-4099-9B5D-3B8F8FA0CB24}" type="pres">
      <dgm:prSet presAssocID="{A384D03D-744E-4217-A665-E2A190A05A86}" presName="bullet4a" presStyleLbl="node1" presStyleIdx="0" presStyleCnt="4" custLinFactY="-94672" custLinFactNeighborX="12978" custLinFactNeighborY="-100000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8D1B1F48-F1BD-4FEE-B898-431816E69441}" type="pres">
      <dgm:prSet presAssocID="{A384D03D-744E-4217-A665-E2A190A05A86}" presName="textBox4a" presStyleLbl="revTx" presStyleIdx="0" presStyleCnt="4" custScaleX="327730" custLinFactX="42649" custLinFactNeighborX="100000" custLinFactNeighborY="-10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9F990-3FF2-4220-847C-B4138EDF807F}" type="pres">
      <dgm:prSet presAssocID="{BE19F14B-0BE9-48C5-9652-E6C3340CEC0C}" presName="bullet4b" presStyleLbl="node1" presStyleIdx="1" presStyleCnt="4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CB2DE4AE-6A6C-4752-96CC-D6E762266769}" type="pres">
      <dgm:prSet presAssocID="{BE19F14B-0BE9-48C5-9652-E6C3340CEC0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A2824-FE8D-4DF7-9107-712A8E1B35B1}" type="pres">
      <dgm:prSet presAssocID="{B80E61ED-AAED-4911-AB38-2DBCB59C483E}" presName="bullet4c" presStyleLbl="node1" presStyleIdx="2" presStyleCnt="4" custLinFactX="28874" custLinFactNeighborX="100000" custLinFactNeighborY="-14370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CADFBB30-E022-4B9F-A7A9-753F01B9D0DA}" type="pres">
      <dgm:prSet presAssocID="{B80E61ED-AAED-4911-AB38-2DBCB59C483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7A1B9-2693-4A52-9A6C-596B932F2572}" type="pres">
      <dgm:prSet presAssocID="{F5A74522-D02A-4852-995E-40152B14BEF2}" presName="bullet4d" presStyleLbl="node1" presStyleIdx="3" presStyleCnt="4" custLinFactX="100000" custLinFactNeighborX="100471" custLinFactNeighborY="-21913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8C5D4B1F-BEB2-4DF0-926D-0F4907484A00}" type="pres">
      <dgm:prSet presAssocID="{F5A74522-D02A-4852-995E-40152B14BEF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6D3BD-34A3-427E-816A-5E1292FFD321}" srcId="{D6E549A0-8493-4CAD-A21C-71075231E6A9}" destId="{B80E61ED-AAED-4911-AB38-2DBCB59C483E}" srcOrd="2" destOrd="0" parTransId="{931ADA95-3209-4158-92CF-C184EFF67D3D}" sibTransId="{4CBA9107-45B6-4AE1-8389-01F14ED5747D}"/>
    <dgm:cxn modelId="{7645CD39-BB05-47A6-8774-D0A8211CA506}" srcId="{D6E549A0-8493-4CAD-A21C-71075231E6A9}" destId="{BE19F14B-0BE9-48C5-9652-E6C3340CEC0C}" srcOrd="1" destOrd="0" parTransId="{F4EABEA7-84F6-4C19-977B-526127655663}" sibTransId="{4B9DD68B-C506-47CB-B0A6-98487D3962D3}"/>
    <dgm:cxn modelId="{9FE09D67-2A3B-4BDD-B59F-20DC0803B6BE}" srcId="{D6E549A0-8493-4CAD-A21C-71075231E6A9}" destId="{A384D03D-744E-4217-A665-E2A190A05A86}" srcOrd="0" destOrd="0" parTransId="{1E1F11E3-055E-47F0-8E67-B358CC049620}" sibTransId="{EE58B8F9-32E7-498C-B82B-B0115797AE24}"/>
    <dgm:cxn modelId="{DB9A2265-8D67-4D2C-9771-1CA2FA91E3E4}" type="presOf" srcId="{A384D03D-744E-4217-A665-E2A190A05A86}" destId="{8D1B1F48-F1BD-4FEE-B898-431816E69441}" srcOrd="0" destOrd="0" presId="urn:microsoft.com/office/officeart/2005/8/layout/arrow2"/>
    <dgm:cxn modelId="{B1C89F66-34C2-4625-A5D6-60DA9BBDC3F2}" type="presOf" srcId="{D6E549A0-8493-4CAD-A21C-71075231E6A9}" destId="{81293C98-37F3-421D-8345-1EFEE20F3209}" srcOrd="0" destOrd="0" presId="urn:microsoft.com/office/officeart/2005/8/layout/arrow2"/>
    <dgm:cxn modelId="{456BD9FE-D866-4EA4-920B-AC6CFE2EA8F4}" type="presOf" srcId="{F5A74522-D02A-4852-995E-40152B14BEF2}" destId="{8C5D4B1F-BEB2-4DF0-926D-0F4907484A00}" srcOrd="0" destOrd="0" presId="urn:microsoft.com/office/officeart/2005/8/layout/arrow2"/>
    <dgm:cxn modelId="{4F9E1F10-9CFA-4F49-BE3E-708E2165538E}" type="presOf" srcId="{B80E61ED-AAED-4911-AB38-2DBCB59C483E}" destId="{CADFBB30-E022-4B9F-A7A9-753F01B9D0DA}" srcOrd="0" destOrd="0" presId="urn:microsoft.com/office/officeart/2005/8/layout/arrow2"/>
    <dgm:cxn modelId="{A315774F-86B5-4E79-88A6-449C20584056}" type="presOf" srcId="{BE19F14B-0BE9-48C5-9652-E6C3340CEC0C}" destId="{CB2DE4AE-6A6C-4752-96CC-D6E762266769}" srcOrd="0" destOrd="0" presId="urn:microsoft.com/office/officeart/2005/8/layout/arrow2"/>
    <dgm:cxn modelId="{5A75646B-1663-4E07-A7A4-3C130AFE98A6}" srcId="{D6E549A0-8493-4CAD-A21C-71075231E6A9}" destId="{F5A74522-D02A-4852-995E-40152B14BEF2}" srcOrd="3" destOrd="0" parTransId="{3EC7EFC7-C91E-49F3-9EAD-42281A5A076E}" sibTransId="{B7E0457F-4DEE-4C39-9B95-D689882720E4}"/>
    <dgm:cxn modelId="{2DF709F4-FC1B-4CD6-AF4E-123C0C03CA4D}" type="presParOf" srcId="{81293C98-37F3-421D-8345-1EFEE20F3209}" destId="{D44C9D76-D37C-4974-9F2D-37F08D6891FB}" srcOrd="0" destOrd="0" presId="urn:microsoft.com/office/officeart/2005/8/layout/arrow2"/>
    <dgm:cxn modelId="{DA508553-3BFB-425A-B085-CFD92A3B6340}" type="presParOf" srcId="{81293C98-37F3-421D-8345-1EFEE20F3209}" destId="{CB92802F-F97F-4FDF-95F5-6EFE6A759608}" srcOrd="1" destOrd="0" presId="urn:microsoft.com/office/officeart/2005/8/layout/arrow2"/>
    <dgm:cxn modelId="{A34DFF55-2F3D-4CAF-A3DB-1335F04BE719}" type="presParOf" srcId="{CB92802F-F97F-4FDF-95F5-6EFE6A759608}" destId="{783BECB0-225A-4099-9B5D-3B8F8FA0CB24}" srcOrd="0" destOrd="0" presId="urn:microsoft.com/office/officeart/2005/8/layout/arrow2"/>
    <dgm:cxn modelId="{D7D3E908-A0AE-4133-8E3A-677F1B53B196}" type="presParOf" srcId="{CB92802F-F97F-4FDF-95F5-6EFE6A759608}" destId="{8D1B1F48-F1BD-4FEE-B898-431816E69441}" srcOrd="1" destOrd="0" presId="urn:microsoft.com/office/officeart/2005/8/layout/arrow2"/>
    <dgm:cxn modelId="{457062ED-19DD-47E6-AF8B-A5D9EAC031A3}" type="presParOf" srcId="{CB92802F-F97F-4FDF-95F5-6EFE6A759608}" destId="{3269F990-3FF2-4220-847C-B4138EDF807F}" srcOrd="2" destOrd="0" presId="urn:microsoft.com/office/officeart/2005/8/layout/arrow2"/>
    <dgm:cxn modelId="{445CE611-5919-403F-8BA1-DB1970B16570}" type="presParOf" srcId="{CB92802F-F97F-4FDF-95F5-6EFE6A759608}" destId="{CB2DE4AE-6A6C-4752-96CC-D6E762266769}" srcOrd="3" destOrd="0" presId="urn:microsoft.com/office/officeart/2005/8/layout/arrow2"/>
    <dgm:cxn modelId="{0D372AB4-3CB6-4259-A88D-1386E1224657}" type="presParOf" srcId="{CB92802F-F97F-4FDF-95F5-6EFE6A759608}" destId="{69BA2824-FE8D-4DF7-9107-712A8E1B35B1}" srcOrd="4" destOrd="0" presId="urn:microsoft.com/office/officeart/2005/8/layout/arrow2"/>
    <dgm:cxn modelId="{34B8ED05-5EA6-497C-BEB9-8B48E3AA4ACA}" type="presParOf" srcId="{CB92802F-F97F-4FDF-95F5-6EFE6A759608}" destId="{CADFBB30-E022-4B9F-A7A9-753F01B9D0DA}" srcOrd="5" destOrd="0" presId="urn:microsoft.com/office/officeart/2005/8/layout/arrow2"/>
    <dgm:cxn modelId="{B5796BB7-CE23-4AA9-BAFC-7ADB29161908}" type="presParOf" srcId="{CB92802F-F97F-4FDF-95F5-6EFE6A759608}" destId="{4D67A1B9-2693-4A52-9A6C-596B932F2572}" srcOrd="6" destOrd="0" presId="urn:microsoft.com/office/officeart/2005/8/layout/arrow2"/>
    <dgm:cxn modelId="{4A38CE2A-0136-4519-95A2-AFDB7D51571D}" type="presParOf" srcId="{CB92802F-F97F-4FDF-95F5-6EFE6A759608}" destId="{8C5D4B1F-BEB2-4DF0-926D-0F4907484A0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20D99-EBDC-4C53-8CFD-A06E7613638E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E967F7-1079-4015-96E7-0AE9CC5531A1}">
      <dgm:prSet phldrT="[Text]" custT="1"/>
      <dgm:spPr/>
      <dgm:t>
        <a:bodyPr/>
        <a:lstStyle/>
        <a:p>
          <a:r>
            <a:rPr lang="en-US" sz="3900" kern="1200" dirty="0" smtClean="0">
              <a:solidFill>
                <a:srgbClr val="C00000"/>
              </a:solidFill>
              <a:latin typeface="Times" panose="02020603060405020304" pitchFamily="18" charset="0"/>
              <a:ea typeface="+mj-ea"/>
              <a:cs typeface="+mj-cs"/>
            </a:rPr>
            <a:t>Study design</a:t>
          </a:r>
          <a:endParaRPr lang="en-US" sz="3900" kern="1200" dirty="0">
            <a:solidFill>
              <a:srgbClr val="C00000"/>
            </a:solidFill>
            <a:latin typeface="Times" panose="02020603060405020304" pitchFamily="18" charset="0"/>
            <a:ea typeface="+mj-ea"/>
            <a:cs typeface="+mj-cs"/>
          </a:endParaRPr>
        </a:p>
      </dgm:t>
    </dgm:pt>
    <dgm:pt modelId="{36C8BA67-FDF9-47CF-86B0-2F93BD549C8E}" type="parTrans" cxnId="{6A37524D-9D69-4EBD-B798-008A7315CDBD}">
      <dgm:prSet/>
      <dgm:spPr/>
      <dgm:t>
        <a:bodyPr/>
        <a:lstStyle/>
        <a:p>
          <a:endParaRPr lang="en-US"/>
        </a:p>
      </dgm:t>
    </dgm:pt>
    <dgm:pt modelId="{9805133E-8EF4-40ED-83E2-2DC05BCE1978}" type="sibTrans" cxnId="{6A37524D-9D69-4EBD-B798-008A7315CDBD}">
      <dgm:prSet/>
      <dgm:spPr/>
      <dgm:t>
        <a:bodyPr/>
        <a:lstStyle/>
        <a:p>
          <a:endParaRPr lang="en-US"/>
        </a:p>
      </dgm:t>
    </dgm:pt>
    <dgm:pt modelId="{9C83AFF3-09D3-4088-9CC5-53F76B65768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Study hypothesis and aim </a:t>
          </a:r>
        </a:p>
        <a:p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(assessing a cause-and-effect or safety and efficacy)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E45C31B0-5D23-4137-8D84-ACB8CF8E40A2}" type="parTrans" cxnId="{BC0247D2-0EA7-4E71-80FA-2B2DF4491E8B}">
      <dgm:prSet/>
      <dgm:spPr/>
      <dgm:t>
        <a:bodyPr/>
        <a:lstStyle/>
        <a:p>
          <a:endParaRPr lang="en-US"/>
        </a:p>
      </dgm:t>
    </dgm:pt>
    <dgm:pt modelId="{18A5D8B1-FD69-42FA-AE6C-367FAFCDBD42}" type="sibTrans" cxnId="{BC0247D2-0EA7-4E71-80FA-2B2DF4491E8B}">
      <dgm:prSet/>
      <dgm:spPr/>
      <dgm:t>
        <a:bodyPr/>
        <a:lstStyle/>
        <a:p>
          <a:endParaRPr lang="en-US"/>
        </a:p>
      </dgm:t>
    </dgm:pt>
    <dgm:pt modelId="{078DAFEB-A7AB-417F-9131-78DEA32224B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Intervention of interest </a:t>
          </a:r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(particular nutrient, whole food, food group, whole diet, food supplement, change of behavior)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C4689DAD-F8C0-440F-AD3F-FDDC59C7CE48}" type="parTrans" cxnId="{9D59C30D-4642-42B8-AADE-0667611E298D}">
      <dgm:prSet/>
      <dgm:spPr/>
      <dgm:t>
        <a:bodyPr/>
        <a:lstStyle/>
        <a:p>
          <a:endParaRPr lang="en-US"/>
        </a:p>
      </dgm:t>
    </dgm:pt>
    <dgm:pt modelId="{01612281-D557-455A-ABBE-DC6C2E739516}" type="sibTrans" cxnId="{9D59C30D-4642-42B8-AADE-0667611E298D}">
      <dgm:prSet/>
      <dgm:spPr/>
      <dgm:t>
        <a:bodyPr/>
        <a:lstStyle/>
        <a:p>
          <a:endParaRPr lang="en-US"/>
        </a:p>
      </dgm:t>
    </dgm:pt>
    <dgm:pt modelId="{D9499691-1160-410D-B288-5B06C1B5AAE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Study setting </a:t>
          </a:r>
        </a:p>
        <a:p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(free-living healthy individuals, patients with specific diseases, critically ill patients) 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91BD559D-3026-4054-A811-0DF60E6FE317}" type="parTrans" cxnId="{1981E9F4-49D8-465F-8EFF-ED11D88A43BC}">
      <dgm:prSet/>
      <dgm:spPr/>
      <dgm:t>
        <a:bodyPr/>
        <a:lstStyle/>
        <a:p>
          <a:endParaRPr lang="en-US"/>
        </a:p>
      </dgm:t>
    </dgm:pt>
    <dgm:pt modelId="{DA04BAD2-F03B-4359-B3A8-D664AD9E99D6}" type="sibTrans" cxnId="{1981E9F4-49D8-465F-8EFF-ED11D88A43BC}">
      <dgm:prSet/>
      <dgm:spPr/>
      <dgm:t>
        <a:bodyPr/>
        <a:lstStyle/>
        <a:p>
          <a:endParaRPr lang="en-US"/>
        </a:p>
      </dgm:t>
    </dgm:pt>
    <dgm:pt modelId="{A5FC1308-BB50-4364-81DB-3159773D76B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Stages of translation research process </a:t>
          </a:r>
        </a:p>
        <a:p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(T1 to T4)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8D5C5F97-55B4-45BC-B2D1-220057443B6E}" type="parTrans" cxnId="{6DAC48BB-2E6B-4DB3-9520-E1FCB5EFFCAF}">
      <dgm:prSet/>
      <dgm:spPr/>
      <dgm:t>
        <a:bodyPr/>
        <a:lstStyle/>
        <a:p>
          <a:endParaRPr lang="en-US"/>
        </a:p>
      </dgm:t>
    </dgm:pt>
    <dgm:pt modelId="{34391CF2-6D32-4BEF-B29E-1B826AF5AE56}" type="sibTrans" cxnId="{6DAC48BB-2E6B-4DB3-9520-E1FCB5EFFCAF}">
      <dgm:prSet/>
      <dgm:spPr/>
      <dgm:t>
        <a:bodyPr/>
        <a:lstStyle/>
        <a:p>
          <a:endParaRPr lang="en-US"/>
        </a:p>
      </dgm:t>
    </dgm:pt>
    <dgm:pt modelId="{8DA4AEF8-D4A6-4E95-AE3D-0825AB276F5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Scale </a:t>
          </a:r>
        </a:p>
        <a:p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(individual vs. large community-based population)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gm:t>
    </dgm:pt>
    <dgm:pt modelId="{202054E7-8D2D-47C6-B89D-01304D20A12B}" type="parTrans" cxnId="{459686B6-15CB-4D9F-BC4E-CBEE115D79AA}">
      <dgm:prSet/>
      <dgm:spPr/>
      <dgm:t>
        <a:bodyPr/>
        <a:lstStyle/>
        <a:p>
          <a:endParaRPr lang="en-US"/>
        </a:p>
      </dgm:t>
    </dgm:pt>
    <dgm:pt modelId="{E427F76D-63C9-4612-B3F1-35FC2F26E23E}" type="sibTrans" cxnId="{459686B6-15CB-4D9F-BC4E-CBEE115D79AA}">
      <dgm:prSet/>
      <dgm:spPr/>
      <dgm:t>
        <a:bodyPr/>
        <a:lstStyle/>
        <a:p>
          <a:endParaRPr lang="en-US"/>
        </a:p>
      </dgm:t>
    </dgm:pt>
    <dgm:pt modelId="{16C2E0B4-0A33-43C0-A806-A5B6B5253E04}" type="pres">
      <dgm:prSet presAssocID="{5CD20D99-EBDC-4C53-8CFD-A06E761363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738C1E-8AF6-405E-AFC9-2D04F7CAC257}" type="pres">
      <dgm:prSet presAssocID="{1CE967F7-1079-4015-96E7-0AE9CC5531A1}" presName="centerShape" presStyleLbl="node0" presStyleIdx="0" presStyleCnt="1"/>
      <dgm:spPr/>
      <dgm:t>
        <a:bodyPr/>
        <a:lstStyle/>
        <a:p>
          <a:endParaRPr lang="en-US"/>
        </a:p>
      </dgm:t>
    </dgm:pt>
    <dgm:pt modelId="{F6C5599B-2048-485C-A643-8833E79EACA4}" type="pres">
      <dgm:prSet presAssocID="{E45C31B0-5D23-4137-8D84-ACB8CF8E40A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07BF8100-5746-403B-979B-06AEF509C5A9}" type="pres">
      <dgm:prSet presAssocID="{9C83AFF3-09D3-4088-9CC5-53F76B657684}" presName="node" presStyleLbl="node1" presStyleIdx="0" presStyleCnt="5" custScaleX="120516" custRadScaleRad="107889" custRadScaleInc="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77F40-2897-4360-8137-13849C9C69AA}" type="pres">
      <dgm:prSet presAssocID="{C4689DAD-F8C0-440F-AD3F-FDDC59C7CE48}" presName="parTrans" presStyleLbl="bgSibTrans2D1" presStyleIdx="1" presStyleCnt="5" custScaleX="58834" custLinFactNeighborX="21917" custLinFactNeighborY="35362"/>
      <dgm:spPr/>
      <dgm:t>
        <a:bodyPr/>
        <a:lstStyle/>
        <a:p>
          <a:endParaRPr lang="en-US"/>
        </a:p>
      </dgm:t>
    </dgm:pt>
    <dgm:pt modelId="{92553F5A-2B7B-4562-A328-0767A5331DA2}" type="pres">
      <dgm:prSet presAssocID="{078DAFEB-A7AB-417F-9131-78DEA32224B7}" presName="node" presStyleLbl="node1" presStyleIdx="1" presStyleCnt="5" custScaleX="142078" custScaleY="96232" custRadScaleRad="123084" custRadScaleInc="-14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FB37A-7F62-4305-9E35-EC49C3259775}" type="pres">
      <dgm:prSet presAssocID="{91BD559D-3026-4054-A811-0DF60E6FE317}" presName="parTrans" presStyleLbl="bgSibTrans2D1" presStyleIdx="2" presStyleCnt="5" custAng="70675" custScaleX="96126"/>
      <dgm:spPr/>
      <dgm:t>
        <a:bodyPr/>
        <a:lstStyle/>
        <a:p>
          <a:endParaRPr lang="en-US"/>
        </a:p>
      </dgm:t>
    </dgm:pt>
    <dgm:pt modelId="{D8C2282F-1DC7-4531-9037-EEE9B58569C1}" type="pres">
      <dgm:prSet presAssocID="{D9499691-1160-410D-B288-5B06C1B5AAE8}" presName="node" presStyleLbl="node1" presStyleIdx="2" presStyleCnt="5" custScaleX="127129" custRadScaleRad="100082" custRadScaleInc="-3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673CC-480F-4E8E-8E36-317D228052A3}" type="pres">
      <dgm:prSet presAssocID="{202054E7-8D2D-47C6-B89D-01304D20A12B}" presName="parTrans" presStyleLbl="bgSibTrans2D1" presStyleIdx="3" presStyleCnt="5" custScaleX="76967" custLinFactNeighborX="-15557" custLinFactNeighborY="7502"/>
      <dgm:spPr/>
      <dgm:t>
        <a:bodyPr/>
        <a:lstStyle/>
        <a:p>
          <a:endParaRPr lang="en-US"/>
        </a:p>
      </dgm:t>
    </dgm:pt>
    <dgm:pt modelId="{57969C10-FED0-4046-A4A1-C56A2BD6D01F}" type="pres">
      <dgm:prSet presAssocID="{8DA4AEF8-D4A6-4E95-AE3D-0825AB276F5E}" presName="node" presStyleLbl="node1" presStyleIdx="3" presStyleCnt="5" custScaleX="131544" custRadScaleRad="115576" custRadScaleInc="15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7ED7-6630-42CB-9A8A-7F2E4EB7FD2C}" type="pres">
      <dgm:prSet presAssocID="{8D5C5F97-55B4-45BC-B2D1-220057443B6E}" presName="parTrans" presStyleLbl="bgSibTrans2D1" presStyleIdx="4" presStyleCnt="5" custScaleX="69851" custLinFactNeighborX="-17606" custLinFactNeighborY="1768"/>
      <dgm:spPr/>
      <dgm:t>
        <a:bodyPr/>
        <a:lstStyle/>
        <a:p>
          <a:endParaRPr lang="en-US"/>
        </a:p>
      </dgm:t>
    </dgm:pt>
    <dgm:pt modelId="{C129039E-6B25-4224-9B64-D71246F62592}" type="pres">
      <dgm:prSet presAssocID="{A5FC1308-BB50-4364-81DB-3159773D76B4}" presName="node" presStyleLbl="node1" presStyleIdx="4" presStyleCnt="5" custScaleX="118178" custRadScaleRad="96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70BBD-E638-46AF-91D5-409C65C8BD1A}" type="presOf" srcId="{202054E7-8D2D-47C6-B89D-01304D20A12B}" destId="{48E673CC-480F-4E8E-8E36-317D228052A3}" srcOrd="0" destOrd="0" presId="urn:microsoft.com/office/officeart/2005/8/layout/radial4"/>
    <dgm:cxn modelId="{88F72833-E485-482A-9D0C-29896229ACAD}" type="presOf" srcId="{8D5C5F97-55B4-45BC-B2D1-220057443B6E}" destId="{47817ED7-6630-42CB-9A8A-7F2E4EB7FD2C}" srcOrd="0" destOrd="0" presId="urn:microsoft.com/office/officeart/2005/8/layout/radial4"/>
    <dgm:cxn modelId="{20C09992-18AD-4305-8192-8398A40C1736}" type="presOf" srcId="{8DA4AEF8-D4A6-4E95-AE3D-0825AB276F5E}" destId="{57969C10-FED0-4046-A4A1-C56A2BD6D01F}" srcOrd="0" destOrd="0" presId="urn:microsoft.com/office/officeart/2005/8/layout/radial4"/>
    <dgm:cxn modelId="{956700DA-43E1-44AC-8358-759E57FEA407}" type="presOf" srcId="{91BD559D-3026-4054-A811-0DF60E6FE317}" destId="{654FB37A-7F62-4305-9E35-EC49C3259775}" srcOrd="0" destOrd="0" presId="urn:microsoft.com/office/officeart/2005/8/layout/radial4"/>
    <dgm:cxn modelId="{BC0247D2-0EA7-4E71-80FA-2B2DF4491E8B}" srcId="{1CE967F7-1079-4015-96E7-0AE9CC5531A1}" destId="{9C83AFF3-09D3-4088-9CC5-53F76B657684}" srcOrd="0" destOrd="0" parTransId="{E45C31B0-5D23-4137-8D84-ACB8CF8E40A2}" sibTransId="{18A5D8B1-FD69-42FA-AE6C-367FAFCDBD42}"/>
    <dgm:cxn modelId="{0FB6145D-5E59-4408-87DB-A064EE39009D}" type="presOf" srcId="{1CE967F7-1079-4015-96E7-0AE9CC5531A1}" destId="{EC738C1E-8AF6-405E-AFC9-2D04F7CAC257}" srcOrd="0" destOrd="0" presId="urn:microsoft.com/office/officeart/2005/8/layout/radial4"/>
    <dgm:cxn modelId="{5FAA4106-B07E-45C4-9494-880D343951BF}" type="presOf" srcId="{C4689DAD-F8C0-440F-AD3F-FDDC59C7CE48}" destId="{35B77F40-2897-4360-8137-13849C9C69AA}" srcOrd="0" destOrd="0" presId="urn:microsoft.com/office/officeart/2005/8/layout/radial4"/>
    <dgm:cxn modelId="{577933C5-EC09-46A7-8FBE-0D6BCCF75700}" type="presOf" srcId="{D9499691-1160-410D-B288-5B06C1B5AAE8}" destId="{D8C2282F-1DC7-4531-9037-EEE9B58569C1}" srcOrd="0" destOrd="0" presId="urn:microsoft.com/office/officeart/2005/8/layout/radial4"/>
    <dgm:cxn modelId="{1981E9F4-49D8-465F-8EFF-ED11D88A43BC}" srcId="{1CE967F7-1079-4015-96E7-0AE9CC5531A1}" destId="{D9499691-1160-410D-B288-5B06C1B5AAE8}" srcOrd="2" destOrd="0" parTransId="{91BD559D-3026-4054-A811-0DF60E6FE317}" sibTransId="{DA04BAD2-F03B-4359-B3A8-D664AD9E99D6}"/>
    <dgm:cxn modelId="{FEEC7894-53B2-4A70-A335-88F705E85976}" type="presOf" srcId="{E45C31B0-5D23-4137-8D84-ACB8CF8E40A2}" destId="{F6C5599B-2048-485C-A643-8833E79EACA4}" srcOrd="0" destOrd="0" presId="urn:microsoft.com/office/officeart/2005/8/layout/radial4"/>
    <dgm:cxn modelId="{AAB7176A-0BCA-4770-B013-C3B81F267B9F}" type="presOf" srcId="{A5FC1308-BB50-4364-81DB-3159773D76B4}" destId="{C129039E-6B25-4224-9B64-D71246F62592}" srcOrd="0" destOrd="0" presId="urn:microsoft.com/office/officeart/2005/8/layout/radial4"/>
    <dgm:cxn modelId="{C0A9820B-8400-4428-BD1C-60D5A9D87745}" type="presOf" srcId="{9C83AFF3-09D3-4088-9CC5-53F76B657684}" destId="{07BF8100-5746-403B-979B-06AEF509C5A9}" srcOrd="0" destOrd="0" presId="urn:microsoft.com/office/officeart/2005/8/layout/radial4"/>
    <dgm:cxn modelId="{9862AA11-4C29-4888-B417-5D733695D385}" type="presOf" srcId="{078DAFEB-A7AB-417F-9131-78DEA32224B7}" destId="{92553F5A-2B7B-4562-A328-0767A5331DA2}" srcOrd="0" destOrd="0" presId="urn:microsoft.com/office/officeart/2005/8/layout/radial4"/>
    <dgm:cxn modelId="{6A37524D-9D69-4EBD-B798-008A7315CDBD}" srcId="{5CD20D99-EBDC-4C53-8CFD-A06E7613638E}" destId="{1CE967F7-1079-4015-96E7-0AE9CC5531A1}" srcOrd="0" destOrd="0" parTransId="{36C8BA67-FDF9-47CF-86B0-2F93BD549C8E}" sibTransId="{9805133E-8EF4-40ED-83E2-2DC05BCE1978}"/>
    <dgm:cxn modelId="{9D59C30D-4642-42B8-AADE-0667611E298D}" srcId="{1CE967F7-1079-4015-96E7-0AE9CC5531A1}" destId="{078DAFEB-A7AB-417F-9131-78DEA32224B7}" srcOrd="1" destOrd="0" parTransId="{C4689DAD-F8C0-440F-AD3F-FDDC59C7CE48}" sibTransId="{01612281-D557-455A-ABBE-DC6C2E739516}"/>
    <dgm:cxn modelId="{3B402F17-1639-4FE8-9580-144159924862}" type="presOf" srcId="{5CD20D99-EBDC-4C53-8CFD-A06E7613638E}" destId="{16C2E0B4-0A33-43C0-A806-A5B6B5253E04}" srcOrd="0" destOrd="0" presId="urn:microsoft.com/office/officeart/2005/8/layout/radial4"/>
    <dgm:cxn modelId="{459686B6-15CB-4D9F-BC4E-CBEE115D79AA}" srcId="{1CE967F7-1079-4015-96E7-0AE9CC5531A1}" destId="{8DA4AEF8-D4A6-4E95-AE3D-0825AB276F5E}" srcOrd="3" destOrd="0" parTransId="{202054E7-8D2D-47C6-B89D-01304D20A12B}" sibTransId="{E427F76D-63C9-4612-B3F1-35FC2F26E23E}"/>
    <dgm:cxn modelId="{6DAC48BB-2E6B-4DB3-9520-E1FCB5EFFCAF}" srcId="{1CE967F7-1079-4015-96E7-0AE9CC5531A1}" destId="{A5FC1308-BB50-4364-81DB-3159773D76B4}" srcOrd="4" destOrd="0" parTransId="{8D5C5F97-55B4-45BC-B2D1-220057443B6E}" sibTransId="{34391CF2-6D32-4BEF-B29E-1B826AF5AE56}"/>
    <dgm:cxn modelId="{334B86BF-693B-493A-B1B1-92ABDB35A0E5}" type="presParOf" srcId="{16C2E0B4-0A33-43C0-A806-A5B6B5253E04}" destId="{EC738C1E-8AF6-405E-AFC9-2D04F7CAC257}" srcOrd="0" destOrd="0" presId="urn:microsoft.com/office/officeart/2005/8/layout/radial4"/>
    <dgm:cxn modelId="{15291D71-5360-49A9-9832-3B2F3C8C3241}" type="presParOf" srcId="{16C2E0B4-0A33-43C0-A806-A5B6B5253E04}" destId="{F6C5599B-2048-485C-A643-8833E79EACA4}" srcOrd="1" destOrd="0" presId="urn:microsoft.com/office/officeart/2005/8/layout/radial4"/>
    <dgm:cxn modelId="{8D5E68B8-33FC-4839-AA32-BA0858EF5669}" type="presParOf" srcId="{16C2E0B4-0A33-43C0-A806-A5B6B5253E04}" destId="{07BF8100-5746-403B-979B-06AEF509C5A9}" srcOrd="2" destOrd="0" presId="urn:microsoft.com/office/officeart/2005/8/layout/radial4"/>
    <dgm:cxn modelId="{3C1B24C3-FAD7-4FD2-833B-CF93B1B4DA43}" type="presParOf" srcId="{16C2E0B4-0A33-43C0-A806-A5B6B5253E04}" destId="{35B77F40-2897-4360-8137-13849C9C69AA}" srcOrd="3" destOrd="0" presId="urn:microsoft.com/office/officeart/2005/8/layout/radial4"/>
    <dgm:cxn modelId="{4FF7444F-41DD-4210-9307-5F026E1B45D0}" type="presParOf" srcId="{16C2E0B4-0A33-43C0-A806-A5B6B5253E04}" destId="{92553F5A-2B7B-4562-A328-0767A5331DA2}" srcOrd="4" destOrd="0" presId="urn:microsoft.com/office/officeart/2005/8/layout/radial4"/>
    <dgm:cxn modelId="{CA8F1092-19F4-4C6E-8368-4BDC739F276D}" type="presParOf" srcId="{16C2E0B4-0A33-43C0-A806-A5B6B5253E04}" destId="{654FB37A-7F62-4305-9E35-EC49C3259775}" srcOrd="5" destOrd="0" presId="urn:microsoft.com/office/officeart/2005/8/layout/radial4"/>
    <dgm:cxn modelId="{8AB4FC3F-6CEC-4FE6-926A-4A7680E1D462}" type="presParOf" srcId="{16C2E0B4-0A33-43C0-A806-A5B6B5253E04}" destId="{D8C2282F-1DC7-4531-9037-EEE9B58569C1}" srcOrd="6" destOrd="0" presId="urn:microsoft.com/office/officeart/2005/8/layout/radial4"/>
    <dgm:cxn modelId="{93271596-928D-4A6A-9663-997C9BFC55F7}" type="presParOf" srcId="{16C2E0B4-0A33-43C0-A806-A5B6B5253E04}" destId="{48E673CC-480F-4E8E-8E36-317D228052A3}" srcOrd="7" destOrd="0" presId="urn:microsoft.com/office/officeart/2005/8/layout/radial4"/>
    <dgm:cxn modelId="{7398D875-1CB7-4B12-8CAE-08A826B53EE1}" type="presParOf" srcId="{16C2E0B4-0A33-43C0-A806-A5B6B5253E04}" destId="{57969C10-FED0-4046-A4A1-C56A2BD6D01F}" srcOrd="8" destOrd="0" presId="urn:microsoft.com/office/officeart/2005/8/layout/radial4"/>
    <dgm:cxn modelId="{0D56F926-8A40-4FF8-879B-83AB83A83EAB}" type="presParOf" srcId="{16C2E0B4-0A33-43C0-A806-A5B6B5253E04}" destId="{47817ED7-6630-42CB-9A8A-7F2E4EB7FD2C}" srcOrd="9" destOrd="0" presId="urn:microsoft.com/office/officeart/2005/8/layout/radial4"/>
    <dgm:cxn modelId="{78F0F747-8797-4B88-97B8-8EC2A1668D1A}" type="presParOf" srcId="{16C2E0B4-0A33-43C0-A806-A5B6B5253E04}" destId="{C129039E-6B25-4224-9B64-D71246F6259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69D6D-049D-4F51-9E2C-1FC741682C17}" type="doc">
      <dgm:prSet loTypeId="urn:microsoft.com/office/officeart/2005/8/layout/funnel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5A5CA15-F27F-4447-B976-E48F69463AD3}">
      <dgm:prSet phldrT="[Text]" custT="1"/>
      <dgm:spPr/>
      <dgm:t>
        <a:bodyPr lIns="0" tIns="0" rIns="0" bIns="0"/>
        <a:lstStyle/>
        <a:p>
          <a:r>
            <a:rPr lang="en-US" sz="2800" dirty="0" smtClean="0">
              <a:latin typeface="Palatino Linotype" panose="02040502050505030304" pitchFamily="18" charset="0"/>
            </a:rPr>
            <a:t>Complex ingredients</a:t>
          </a:r>
          <a:endParaRPr lang="en-US" sz="2800" dirty="0"/>
        </a:p>
      </dgm:t>
    </dgm:pt>
    <dgm:pt modelId="{DE2BABB8-6ACB-44CF-A430-23713583CE21}" type="parTrans" cxnId="{9DF2BEAB-AB2B-415C-A640-55940BA7E154}">
      <dgm:prSet/>
      <dgm:spPr/>
      <dgm:t>
        <a:bodyPr/>
        <a:lstStyle/>
        <a:p>
          <a:endParaRPr lang="en-US"/>
        </a:p>
      </dgm:t>
    </dgm:pt>
    <dgm:pt modelId="{69768606-6F8D-415B-A6A8-DFCA97C73AB8}" type="sibTrans" cxnId="{9DF2BEAB-AB2B-415C-A640-55940BA7E154}">
      <dgm:prSet/>
      <dgm:spPr/>
      <dgm:t>
        <a:bodyPr/>
        <a:lstStyle/>
        <a:p>
          <a:endParaRPr lang="en-US"/>
        </a:p>
      </dgm:t>
    </dgm:pt>
    <dgm:pt modelId="{58986C5A-40D1-4390-BCAE-54F013E4C371}">
      <dgm:prSet phldrT="[Text]" custT="1"/>
      <dgm:spPr/>
      <dgm:t>
        <a:bodyPr lIns="0" tIns="0" rIns="0" bIns="0"/>
        <a:lstStyle/>
        <a:p>
          <a:r>
            <a:rPr lang="en-US" sz="2400" b="1" dirty="0" smtClean="0">
              <a:latin typeface="Palatino Linotype" panose="02040502050505030304" pitchFamily="18" charset="0"/>
            </a:rPr>
            <a:t>Multiple physiologic targets</a:t>
          </a:r>
          <a:endParaRPr lang="en-US" sz="2400" b="1" dirty="0">
            <a:latin typeface="Palatino Linotype" panose="02040502050505030304" pitchFamily="18" charset="0"/>
          </a:endParaRPr>
        </a:p>
      </dgm:t>
    </dgm:pt>
    <dgm:pt modelId="{017A577E-7F69-4557-89AC-B086A1E34923}" type="parTrans" cxnId="{686FE1B2-5FE4-4DB2-941C-7672FD44F3F5}">
      <dgm:prSet/>
      <dgm:spPr/>
      <dgm:t>
        <a:bodyPr/>
        <a:lstStyle/>
        <a:p>
          <a:endParaRPr lang="en-US"/>
        </a:p>
      </dgm:t>
    </dgm:pt>
    <dgm:pt modelId="{9F3EC44E-E9A5-475A-B746-D3DFE4CF5093}" type="sibTrans" cxnId="{686FE1B2-5FE4-4DB2-941C-7672FD44F3F5}">
      <dgm:prSet/>
      <dgm:spPr/>
      <dgm:t>
        <a:bodyPr/>
        <a:lstStyle/>
        <a:p>
          <a:endParaRPr lang="en-US"/>
        </a:p>
      </dgm:t>
    </dgm:pt>
    <dgm:pt modelId="{F7B9501A-7331-4ABD-8611-3FA43969617A}">
      <dgm:prSet phldrT="[Text]" custT="1"/>
      <dgm:spPr/>
      <dgm:t>
        <a:bodyPr lIns="0" tIns="0" rIns="0" bIns="0"/>
        <a:lstStyle/>
        <a:p>
          <a:r>
            <a:rPr lang="en-US" sz="2400" dirty="0" smtClean="0">
              <a:latin typeface="Palatino Linotype" panose="02040502050505030304" pitchFamily="18" charset="0"/>
            </a:rPr>
            <a:t>Collinearity  between ingredients</a:t>
          </a:r>
          <a:endParaRPr lang="en-US" sz="2400" dirty="0"/>
        </a:p>
      </dgm:t>
    </dgm:pt>
    <dgm:pt modelId="{F43EE967-D2A6-4123-BDAB-CA00DFE3010F}" type="sibTrans" cxnId="{3E538630-FDCB-4E93-90DF-131F31AA6B84}">
      <dgm:prSet/>
      <dgm:spPr/>
      <dgm:t>
        <a:bodyPr/>
        <a:lstStyle/>
        <a:p>
          <a:endParaRPr lang="en-US"/>
        </a:p>
      </dgm:t>
    </dgm:pt>
    <dgm:pt modelId="{E5C51F82-96A9-48CF-9785-3F571A6FCBFC}" type="parTrans" cxnId="{3E538630-FDCB-4E93-90DF-131F31AA6B84}">
      <dgm:prSet/>
      <dgm:spPr/>
      <dgm:t>
        <a:bodyPr/>
        <a:lstStyle/>
        <a:p>
          <a:endParaRPr lang="en-US"/>
        </a:p>
      </dgm:t>
    </dgm:pt>
    <dgm:pt modelId="{6974F7CB-4E97-4F71-BFD4-B147BE1CE07B}">
      <dgm:prSet phldrT="[Text]" custT="1"/>
      <dgm:spPr/>
      <dgm:t>
        <a:bodyPr/>
        <a:lstStyle/>
        <a:p>
          <a:r>
            <a:rPr lang="en-US" sz="4400" dirty="0" smtClean="0">
              <a:latin typeface="Palatino Linotype" panose="02040502050505030304" pitchFamily="18" charset="0"/>
            </a:rPr>
            <a:t>Outcomes </a:t>
          </a:r>
          <a:endParaRPr lang="en-US" sz="4400" dirty="0">
            <a:latin typeface="Palatino Linotype" panose="02040502050505030304" pitchFamily="18" charset="0"/>
          </a:endParaRPr>
        </a:p>
      </dgm:t>
    </dgm:pt>
    <dgm:pt modelId="{A0D9D854-8CAC-4F71-8AC9-A35C1EBE62A7}" type="sibTrans" cxnId="{CAD4A9D3-5F62-43EF-8516-C0C8A4765572}">
      <dgm:prSet/>
      <dgm:spPr/>
      <dgm:t>
        <a:bodyPr/>
        <a:lstStyle/>
        <a:p>
          <a:endParaRPr lang="en-US"/>
        </a:p>
      </dgm:t>
    </dgm:pt>
    <dgm:pt modelId="{90048ED3-E022-472F-9837-76809FE7A397}" type="parTrans" cxnId="{CAD4A9D3-5F62-43EF-8516-C0C8A4765572}">
      <dgm:prSet/>
      <dgm:spPr/>
      <dgm:t>
        <a:bodyPr/>
        <a:lstStyle/>
        <a:p>
          <a:endParaRPr lang="en-US"/>
        </a:p>
      </dgm:t>
    </dgm:pt>
    <dgm:pt modelId="{6DDB3B1D-22A5-45EE-A4A8-A9C1DE62B615}" type="pres">
      <dgm:prSet presAssocID="{8E369D6D-049D-4F51-9E2C-1FC741682C1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31BC6-DE64-401F-9191-3BD4291DEBD9}" type="pres">
      <dgm:prSet presAssocID="{8E369D6D-049D-4F51-9E2C-1FC741682C17}" presName="ellipse" presStyleLbl="trBgShp" presStyleIdx="0" presStyleCnt="1"/>
      <dgm:spPr/>
    </dgm:pt>
    <dgm:pt modelId="{61B95772-C977-45A2-AD4D-DDF0D9B62B6E}" type="pres">
      <dgm:prSet presAssocID="{8E369D6D-049D-4F51-9E2C-1FC741682C17}" presName="arrow1" presStyleLbl="fgShp" presStyleIdx="0" presStyleCnt="1" custLinFactNeighborX="21688" custLinFactNeighborY="43210"/>
      <dgm:spPr/>
    </dgm:pt>
    <dgm:pt modelId="{BA895E7A-48A4-4EF0-BC11-845BA029B87B}" type="pres">
      <dgm:prSet presAssocID="{8E369D6D-049D-4F51-9E2C-1FC741682C17}" presName="rectangle" presStyleLbl="revTx" presStyleIdx="0" presStyleCnt="1" custLinFactNeighborX="637" custLinFactNeighborY="35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355F4-2A8D-46BD-B943-D1B8AF5BA7AD}" type="pres">
      <dgm:prSet presAssocID="{05A5CA15-F27F-4447-B976-E48F69463AD3}" presName="item1" presStyleLbl="node1" presStyleIdx="0" presStyleCnt="3" custScaleX="25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9E701-F3D3-4665-B3A3-F340A6B7E464}" type="pres">
      <dgm:prSet presAssocID="{58986C5A-40D1-4390-BCAE-54F013E4C371}" presName="item2" presStyleLbl="node1" presStyleIdx="1" presStyleCnt="3" custScaleX="210608" custScaleY="126853" custLinFactNeighborX="-51199" custLinFactNeighborY="-28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6ABBB-C300-4107-B4FC-D54EBC3DE63F}" type="pres">
      <dgm:prSet presAssocID="{6974F7CB-4E97-4F71-BFD4-B147BE1CE07B}" presName="item3" presStyleLbl="node1" presStyleIdx="2" presStyleCnt="3" custScaleX="218072" custScaleY="134535" custLinFactNeighborX="78250" custLinFactNeighborY="-16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9F0BB-44FF-46CF-BF9E-0A68DEE6AF4A}" type="pres">
      <dgm:prSet presAssocID="{8E369D6D-049D-4F51-9E2C-1FC741682C17}" presName="funnel" presStyleLbl="trAlignAcc1" presStyleIdx="0" presStyleCnt="1" custScaleX="182851" custScaleY="122046" custLinFactNeighborX="-2456" custLinFactNeighborY="1365"/>
      <dgm:spPr/>
    </dgm:pt>
  </dgm:ptLst>
  <dgm:cxnLst>
    <dgm:cxn modelId="{9DF2BEAB-AB2B-415C-A640-55940BA7E154}" srcId="{8E369D6D-049D-4F51-9E2C-1FC741682C17}" destId="{05A5CA15-F27F-4447-B976-E48F69463AD3}" srcOrd="1" destOrd="0" parTransId="{DE2BABB8-6ACB-44CF-A430-23713583CE21}" sibTransId="{69768606-6F8D-415B-A6A8-DFCA97C73AB8}"/>
    <dgm:cxn modelId="{CAD4A9D3-5F62-43EF-8516-C0C8A4765572}" srcId="{8E369D6D-049D-4F51-9E2C-1FC741682C17}" destId="{6974F7CB-4E97-4F71-BFD4-B147BE1CE07B}" srcOrd="3" destOrd="0" parTransId="{90048ED3-E022-472F-9837-76809FE7A397}" sibTransId="{A0D9D854-8CAC-4F71-8AC9-A35C1EBE62A7}"/>
    <dgm:cxn modelId="{025BF757-605D-4547-A4F7-8848DFE2CB94}" type="presOf" srcId="{05A5CA15-F27F-4447-B976-E48F69463AD3}" destId="{01D9E701-F3D3-4665-B3A3-F340A6B7E464}" srcOrd="0" destOrd="0" presId="urn:microsoft.com/office/officeart/2005/8/layout/funnel1"/>
    <dgm:cxn modelId="{81A5CE6C-E96C-4954-B54D-D41A81202CC8}" type="presOf" srcId="{58986C5A-40D1-4390-BCAE-54F013E4C371}" destId="{556355F4-2A8D-46BD-B943-D1B8AF5BA7AD}" srcOrd="0" destOrd="0" presId="urn:microsoft.com/office/officeart/2005/8/layout/funnel1"/>
    <dgm:cxn modelId="{81E61D97-E952-4C0B-B009-0954BBDD1BC2}" type="presOf" srcId="{6974F7CB-4E97-4F71-BFD4-B147BE1CE07B}" destId="{BA895E7A-48A4-4EF0-BC11-845BA029B87B}" srcOrd="0" destOrd="0" presId="urn:microsoft.com/office/officeart/2005/8/layout/funnel1"/>
    <dgm:cxn modelId="{C2849D21-93F2-4A7C-A3BD-A26A11CE4757}" type="presOf" srcId="{8E369D6D-049D-4F51-9E2C-1FC741682C17}" destId="{6DDB3B1D-22A5-45EE-A4A8-A9C1DE62B615}" srcOrd="0" destOrd="0" presId="urn:microsoft.com/office/officeart/2005/8/layout/funnel1"/>
    <dgm:cxn modelId="{686FE1B2-5FE4-4DB2-941C-7672FD44F3F5}" srcId="{8E369D6D-049D-4F51-9E2C-1FC741682C17}" destId="{58986C5A-40D1-4390-BCAE-54F013E4C371}" srcOrd="2" destOrd="0" parTransId="{017A577E-7F69-4557-89AC-B086A1E34923}" sibTransId="{9F3EC44E-E9A5-475A-B746-D3DFE4CF5093}"/>
    <dgm:cxn modelId="{3E538630-FDCB-4E93-90DF-131F31AA6B84}" srcId="{8E369D6D-049D-4F51-9E2C-1FC741682C17}" destId="{F7B9501A-7331-4ABD-8611-3FA43969617A}" srcOrd="0" destOrd="0" parTransId="{E5C51F82-96A9-48CF-9785-3F571A6FCBFC}" sibTransId="{F43EE967-D2A6-4123-BDAB-CA00DFE3010F}"/>
    <dgm:cxn modelId="{BA88E2F2-A4E8-49AD-A2E5-E547B1850BB4}" type="presOf" srcId="{F7B9501A-7331-4ABD-8611-3FA43969617A}" destId="{9AB6ABBB-C300-4107-B4FC-D54EBC3DE63F}" srcOrd="0" destOrd="0" presId="urn:microsoft.com/office/officeart/2005/8/layout/funnel1"/>
    <dgm:cxn modelId="{F3A63262-0188-49B7-8423-A72B3C68D155}" type="presParOf" srcId="{6DDB3B1D-22A5-45EE-A4A8-A9C1DE62B615}" destId="{43231BC6-DE64-401F-9191-3BD4291DEBD9}" srcOrd="0" destOrd="0" presId="urn:microsoft.com/office/officeart/2005/8/layout/funnel1"/>
    <dgm:cxn modelId="{A87BDAC6-F51B-4E07-A39E-37307C4922E8}" type="presParOf" srcId="{6DDB3B1D-22A5-45EE-A4A8-A9C1DE62B615}" destId="{61B95772-C977-45A2-AD4D-DDF0D9B62B6E}" srcOrd="1" destOrd="0" presId="urn:microsoft.com/office/officeart/2005/8/layout/funnel1"/>
    <dgm:cxn modelId="{5E3C87C8-84AB-4BCE-9671-23ECEFBE10AE}" type="presParOf" srcId="{6DDB3B1D-22A5-45EE-A4A8-A9C1DE62B615}" destId="{BA895E7A-48A4-4EF0-BC11-845BA029B87B}" srcOrd="2" destOrd="0" presId="urn:microsoft.com/office/officeart/2005/8/layout/funnel1"/>
    <dgm:cxn modelId="{290204C9-7222-470C-BD3C-87EE266C19DC}" type="presParOf" srcId="{6DDB3B1D-22A5-45EE-A4A8-A9C1DE62B615}" destId="{556355F4-2A8D-46BD-B943-D1B8AF5BA7AD}" srcOrd="3" destOrd="0" presId="urn:microsoft.com/office/officeart/2005/8/layout/funnel1"/>
    <dgm:cxn modelId="{B8141C96-FE7B-4DE8-93ED-FD184D03ECD3}" type="presParOf" srcId="{6DDB3B1D-22A5-45EE-A4A8-A9C1DE62B615}" destId="{01D9E701-F3D3-4665-B3A3-F340A6B7E464}" srcOrd="4" destOrd="0" presId="urn:microsoft.com/office/officeart/2005/8/layout/funnel1"/>
    <dgm:cxn modelId="{B52EFF88-211E-4518-BB24-F9FCCE662A1A}" type="presParOf" srcId="{6DDB3B1D-22A5-45EE-A4A8-A9C1DE62B615}" destId="{9AB6ABBB-C300-4107-B4FC-D54EBC3DE63F}" srcOrd="5" destOrd="0" presId="urn:microsoft.com/office/officeart/2005/8/layout/funnel1"/>
    <dgm:cxn modelId="{F4CC2EB0-1DE3-4431-8990-39413DECFAEE}" type="presParOf" srcId="{6DDB3B1D-22A5-45EE-A4A8-A9C1DE62B615}" destId="{0E69F0BB-44FF-46CF-BF9E-0A68DEE6AF4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C9D76-D37C-4974-9F2D-37F08D6891FB}">
      <dsp:nvSpPr>
        <dsp:cNvPr id="0" name=""/>
        <dsp:cNvSpPr/>
      </dsp:nvSpPr>
      <dsp:spPr>
        <a:xfrm>
          <a:off x="-272763" y="0"/>
          <a:ext cx="7783912" cy="42946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BECB0-225A-4099-9B5D-3B8F8FA0CB24}">
      <dsp:nvSpPr>
        <dsp:cNvPr id="0" name=""/>
        <dsp:cNvSpPr/>
      </dsp:nvSpPr>
      <dsp:spPr>
        <a:xfrm>
          <a:off x="880839" y="2885815"/>
          <a:ext cx="158042" cy="15804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B1F48-F1BD-4FEE-B898-431816E69441}">
      <dsp:nvSpPr>
        <dsp:cNvPr id="0" name=""/>
        <dsp:cNvSpPr/>
      </dsp:nvSpPr>
      <dsp:spPr>
        <a:xfrm>
          <a:off x="1277564" y="3166026"/>
          <a:ext cx="3850853" cy="102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4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Times" panose="02020603060405020304" pitchFamily="18" charset="0"/>
          </a:endParaRPr>
        </a:p>
      </dsp:txBody>
      <dsp:txXfrm>
        <a:off x="1277564" y="3166026"/>
        <a:ext cx="3850853" cy="1022119"/>
      </dsp:txXfrm>
    </dsp:sp>
    <dsp:sp modelId="{3269F990-3FF2-4220-847C-B4138EDF807F}">
      <dsp:nvSpPr>
        <dsp:cNvPr id="0" name=""/>
        <dsp:cNvSpPr/>
      </dsp:nvSpPr>
      <dsp:spPr>
        <a:xfrm>
          <a:off x="1976930" y="2194550"/>
          <a:ext cx="274855" cy="2748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DE4AE-6A6C-4752-96CC-D6E762266769}">
      <dsp:nvSpPr>
        <dsp:cNvPr id="0" name=""/>
        <dsp:cNvSpPr/>
      </dsp:nvSpPr>
      <dsp:spPr>
        <a:xfrm>
          <a:off x="2114358" y="2331978"/>
          <a:ext cx="1442992" cy="196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4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114358" y="2331978"/>
        <a:ext cx="1442992" cy="1962641"/>
      </dsp:txXfrm>
    </dsp:sp>
    <dsp:sp modelId="{69BA2824-FE8D-4DF7-9107-712A8E1B35B1}">
      <dsp:nvSpPr>
        <dsp:cNvPr id="0" name=""/>
        <dsp:cNvSpPr/>
      </dsp:nvSpPr>
      <dsp:spPr>
        <a:xfrm>
          <a:off x="3872082" y="1406119"/>
          <a:ext cx="364183" cy="36418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FBB30-E022-4B9F-A7A9-753F01B9D0DA}">
      <dsp:nvSpPr>
        <dsp:cNvPr id="0" name=""/>
        <dsp:cNvSpPr/>
      </dsp:nvSpPr>
      <dsp:spPr>
        <a:xfrm>
          <a:off x="3584836" y="1640544"/>
          <a:ext cx="1442992" cy="265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7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584836" y="1640544"/>
        <a:ext cx="1442992" cy="2654075"/>
      </dsp:txXfrm>
    </dsp:sp>
    <dsp:sp modelId="{4D67A1B9-2693-4A52-9A6C-596B932F2572}">
      <dsp:nvSpPr>
        <dsp:cNvPr id="0" name=""/>
        <dsp:cNvSpPr/>
      </dsp:nvSpPr>
      <dsp:spPr>
        <a:xfrm>
          <a:off x="5933714" y="864536"/>
          <a:ext cx="487868" cy="4878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D4B1F-BEB2-4DF0-926D-0F4907484A00}">
      <dsp:nvSpPr>
        <dsp:cNvPr id="0" name=""/>
        <dsp:cNvSpPr/>
      </dsp:nvSpPr>
      <dsp:spPr>
        <a:xfrm>
          <a:off x="5199613" y="1215377"/>
          <a:ext cx="1442992" cy="307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1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199613" y="1215377"/>
        <a:ext cx="1442992" cy="3079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38C1E-8AF6-405E-AFC9-2D04F7CAC257}">
      <dsp:nvSpPr>
        <dsp:cNvPr id="0" name=""/>
        <dsp:cNvSpPr/>
      </dsp:nvSpPr>
      <dsp:spPr>
        <a:xfrm>
          <a:off x="3266198" y="2625794"/>
          <a:ext cx="1943928" cy="1943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C00000"/>
              </a:solidFill>
              <a:latin typeface="Times" panose="02020603060405020304" pitchFamily="18" charset="0"/>
              <a:ea typeface="+mj-ea"/>
              <a:cs typeface="+mj-cs"/>
            </a:rPr>
            <a:t>Study design</a:t>
          </a:r>
          <a:endParaRPr lang="en-US" sz="3900" kern="1200" dirty="0">
            <a:solidFill>
              <a:srgbClr val="C00000"/>
            </a:solidFill>
            <a:latin typeface="Times" panose="02020603060405020304" pitchFamily="18" charset="0"/>
            <a:ea typeface="+mj-ea"/>
            <a:cs typeface="+mj-cs"/>
          </a:endParaRPr>
        </a:p>
      </dsp:txBody>
      <dsp:txXfrm>
        <a:off x="3550880" y="2910476"/>
        <a:ext cx="1374564" cy="1374564"/>
      </dsp:txXfrm>
    </dsp:sp>
    <dsp:sp modelId="{F6C5599B-2048-485C-A643-8833E79EACA4}">
      <dsp:nvSpPr>
        <dsp:cNvPr id="0" name=""/>
        <dsp:cNvSpPr/>
      </dsp:nvSpPr>
      <dsp:spPr>
        <a:xfrm rot="10810930">
          <a:off x="1153605" y="3314115"/>
          <a:ext cx="1996410" cy="5540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F8100-5746-403B-979B-06AEF509C5A9}">
      <dsp:nvSpPr>
        <dsp:cNvPr id="0" name=""/>
        <dsp:cNvSpPr/>
      </dsp:nvSpPr>
      <dsp:spPr>
        <a:xfrm>
          <a:off x="40806" y="2849258"/>
          <a:ext cx="2225608" cy="14773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Study hypothesis and aim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(assessing a cause-and-effect or safety and efficacy)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84077" y="2892529"/>
        <a:ext cx="2139066" cy="1390844"/>
      </dsp:txXfrm>
    </dsp:sp>
    <dsp:sp modelId="{35B77F40-2897-4360-8137-13849C9C69AA}">
      <dsp:nvSpPr>
        <dsp:cNvPr id="0" name=""/>
        <dsp:cNvSpPr/>
      </dsp:nvSpPr>
      <dsp:spPr>
        <a:xfrm rot="13181184">
          <a:off x="2275727" y="2038002"/>
          <a:ext cx="1416101" cy="5540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53F5A-2B7B-4562-A328-0767A5331DA2}">
      <dsp:nvSpPr>
        <dsp:cNvPr id="0" name=""/>
        <dsp:cNvSpPr/>
      </dsp:nvSpPr>
      <dsp:spPr>
        <a:xfrm>
          <a:off x="218214" y="639720"/>
          <a:ext cx="2623800" cy="142171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Intervention of interest </a:t>
          </a:r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(particular nutrient, whole food, food group, whole diet, food supplement, change of behavior)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259855" y="681361"/>
        <a:ext cx="2540518" cy="1338436"/>
      </dsp:txXfrm>
    </dsp:sp>
    <dsp:sp modelId="{654FB37A-7F62-4305-9E35-EC49C3259775}">
      <dsp:nvSpPr>
        <dsp:cNvPr id="0" name=""/>
        <dsp:cNvSpPr/>
      </dsp:nvSpPr>
      <dsp:spPr>
        <a:xfrm rot="16199958">
          <a:off x="3340300" y="1353435"/>
          <a:ext cx="1714774" cy="5540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282F-1DC7-4531-9037-EEE9B58569C1}">
      <dsp:nvSpPr>
        <dsp:cNvPr id="0" name=""/>
        <dsp:cNvSpPr/>
      </dsp:nvSpPr>
      <dsp:spPr>
        <a:xfrm>
          <a:off x="3005474" y="0"/>
          <a:ext cx="2347732" cy="14773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Study setting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(free-living healthy individuals, patients with specific diseases, critically ill patients) 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3048745" y="43271"/>
        <a:ext cx="2261190" cy="1390844"/>
      </dsp:txXfrm>
    </dsp:sp>
    <dsp:sp modelId="{48E673CC-480F-4E8E-8E36-317D228052A3}">
      <dsp:nvSpPr>
        <dsp:cNvPr id="0" name=""/>
        <dsp:cNvSpPr/>
      </dsp:nvSpPr>
      <dsp:spPr>
        <a:xfrm rot="19232338">
          <a:off x="4747353" y="1962636"/>
          <a:ext cx="1696426" cy="5540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69C10-FED0-4046-A4A1-C56A2BD6D01F}">
      <dsp:nvSpPr>
        <dsp:cNvPr id="0" name=""/>
        <dsp:cNvSpPr/>
      </dsp:nvSpPr>
      <dsp:spPr>
        <a:xfrm>
          <a:off x="5574668" y="758980"/>
          <a:ext cx="2429265" cy="14773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Scale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(individual vs. large community-based population)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5617939" y="802251"/>
        <a:ext cx="2342723" cy="1390844"/>
      </dsp:txXfrm>
    </dsp:sp>
    <dsp:sp modelId="{47817ED7-6630-42CB-9A8A-7F2E4EB7FD2C}">
      <dsp:nvSpPr>
        <dsp:cNvPr id="0" name=""/>
        <dsp:cNvSpPr/>
      </dsp:nvSpPr>
      <dsp:spPr>
        <a:xfrm>
          <a:off x="5265419" y="3330543"/>
          <a:ext cx="1174425" cy="5540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9039E-6B25-4224-9B64-D71246F62592}">
      <dsp:nvSpPr>
        <dsp:cNvPr id="0" name=""/>
        <dsp:cNvSpPr/>
      </dsp:nvSpPr>
      <dsp:spPr>
        <a:xfrm>
          <a:off x="5898095" y="2859065"/>
          <a:ext cx="2182431" cy="14773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Stages of translation research process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rPr>
            <a:t>(T1 to T4)</a:t>
          </a:r>
          <a:endParaRPr lang="en-US" sz="1600" kern="1200" dirty="0">
            <a:solidFill>
              <a:schemeClr val="tx1"/>
            </a:solidFill>
            <a:latin typeface="Palatino Linotype" panose="02040502050505030304" pitchFamily="18" charset="0"/>
            <a:ea typeface="+mn-ea"/>
            <a:cs typeface="+mn-cs"/>
          </a:endParaRPr>
        </a:p>
      </dsp:txBody>
      <dsp:txXfrm>
        <a:off x="5941366" y="2902336"/>
        <a:ext cx="2095889" cy="1390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31BC6-DE64-401F-9191-3BD4291DEBD9}">
      <dsp:nvSpPr>
        <dsp:cNvPr id="0" name=""/>
        <dsp:cNvSpPr/>
      </dsp:nvSpPr>
      <dsp:spPr>
        <a:xfrm>
          <a:off x="1752279" y="374724"/>
          <a:ext cx="3814400" cy="132469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95772-C977-45A2-AD4D-DDF0D9B62B6E}">
      <dsp:nvSpPr>
        <dsp:cNvPr id="0" name=""/>
        <dsp:cNvSpPr/>
      </dsp:nvSpPr>
      <dsp:spPr>
        <a:xfrm>
          <a:off x="3456103" y="3822871"/>
          <a:ext cx="739224" cy="473103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95E7A-48A4-4EF0-BC11-845BA029B87B}">
      <dsp:nvSpPr>
        <dsp:cNvPr id="0" name=""/>
        <dsp:cNvSpPr/>
      </dsp:nvSpPr>
      <dsp:spPr>
        <a:xfrm>
          <a:off x="1913855" y="3996926"/>
          <a:ext cx="3548279" cy="88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Palatino Linotype" panose="02040502050505030304" pitchFamily="18" charset="0"/>
            </a:rPr>
            <a:t>Outcomes </a:t>
          </a:r>
          <a:endParaRPr lang="en-US" sz="4400" kern="1200" dirty="0">
            <a:latin typeface="Palatino Linotype" panose="02040502050505030304" pitchFamily="18" charset="0"/>
          </a:endParaRPr>
        </a:p>
      </dsp:txBody>
      <dsp:txXfrm>
        <a:off x="1913855" y="3996926"/>
        <a:ext cx="3548279" cy="887069"/>
      </dsp:txXfrm>
    </dsp:sp>
    <dsp:sp modelId="{556355F4-2A8D-46BD-B943-D1B8AF5BA7AD}">
      <dsp:nvSpPr>
        <dsp:cNvPr id="0" name=""/>
        <dsp:cNvSpPr/>
      </dsp:nvSpPr>
      <dsp:spPr>
        <a:xfrm>
          <a:off x="2101825" y="1801723"/>
          <a:ext cx="3405084" cy="1330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Palatino Linotype" panose="02040502050505030304" pitchFamily="18" charset="0"/>
            </a:rPr>
            <a:t>Multiple physiologic targets</a:t>
          </a:r>
          <a:endParaRPr lang="en-US" sz="2400" b="1" kern="1200" dirty="0">
            <a:latin typeface="Palatino Linotype" panose="02040502050505030304" pitchFamily="18" charset="0"/>
          </a:endParaRPr>
        </a:p>
      </dsp:txBody>
      <dsp:txXfrm>
        <a:off x="2600488" y="1996585"/>
        <a:ext cx="2407758" cy="940880"/>
      </dsp:txXfrm>
    </dsp:sp>
    <dsp:sp modelId="{01D9E701-F3D3-4665-B3A3-F340A6B7E464}">
      <dsp:nvSpPr>
        <dsp:cNvPr id="0" name=""/>
        <dsp:cNvSpPr/>
      </dsp:nvSpPr>
      <dsp:spPr>
        <a:xfrm>
          <a:off x="769809" y="240702"/>
          <a:ext cx="2802359" cy="16879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Palatino Linotype" panose="02040502050505030304" pitchFamily="18" charset="0"/>
            </a:rPr>
            <a:t>Complex ingredients</a:t>
          </a:r>
          <a:endParaRPr lang="en-US" sz="2800" kern="1200" dirty="0"/>
        </a:p>
      </dsp:txBody>
      <dsp:txXfrm>
        <a:off x="1180205" y="487891"/>
        <a:ext cx="1981567" cy="1193534"/>
      </dsp:txXfrm>
    </dsp:sp>
    <dsp:sp modelId="{9AB6ABBB-C300-4107-B4FC-D54EBC3DE63F}">
      <dsp:nvSpPr>
        <dsp:cNvPr id="0" name=""/>
        <dsp:cNvSpPr/>
      </dsp:nvSpPr>
      <dsp:spPr>
        <a:xfrm>
          <a:off x="3802779" y="26051"/>
          <a:ext cx="2901676" cy="1790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alatino Linotype" panose="02040502050505030304" pitchFamily="18" charset="0"/>
            </a:rPr>
            <a:t>Collinearity  between ingredients</a:t>
          </a:r>
          <a:endParaRPr lang="en-US" sz="2400" kern="1200" dirty="0"/>
        </a:p>
      </dsp:txBody>
      <dsp:txXfrm>
        <a:off x="4227720" y="288209"/>
        <a:ext cx="2051794" cy="1265813"/>
      </dsp:txXfrm>
    </dsp:sp>
    <dsp:sp modelId="{0E69F0BB-44FF-46CF-BF9E-0A68DEE6AF4A}">
      <dsp:nvSpPr>
        <dsp:cNvPr id="0" name=""/>
        <dsp:cNvSpPr/>
      </dsp:nvSpPr>
      <dsp:spPr>
        <a:xfrm>
          <a:off x="-119311" y="-107751"/>
          <a:ext cx="7569408" cy="4041830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A132-C797-4E1D-BB9F-993E1FC85267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1FB7-5440-4B08-A462-831D82718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0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A1FB7-5440-4B08-A462-831D82718E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8DD2-9235-44C0-AF3A-454F02876CCB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E5C8-C4C4-47B7-9841-252EF8DF55DA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F68A-46B1-43FA-A898-A5C256D2BD10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42A4-5DA1-4850-9442-C6BBD6FE7825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7F72-EB2C-4B02-AD43-AED2C93B6A31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62FB-C441-47A8-8518-D6D155EB3624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29F5-AB03-484F-BC38-FAFD38FA1AEA}" type="datetime1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17FC-B542-471F-B72E-8D3183A11969}" type="datetime1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F974-3D12-4B3C-9CAF-865B7A61A848}" type="datetime1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99B6-FA73-47F8-AABB-89F0F6D12209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8E3-BE49-4387-85C1-8D0B94CBB913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4379-2EE5-4282-962E-74D34B066CC4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F889-5720-4432-A9C6-E4C87B963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648" y="1818555"/>
            <a:ext cx="7772400" cy="194294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Nutrition </a:t>
            </a:r>
            <a:r>
              <a:rPr 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clinical trials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5848" y="4187526"/>
            <a:ext cx="6858000" cy="1631758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Zahra Bahadoran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Prof. of Nutrition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Institute for Endocrine Sciences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Shahid Beheshti University of Medical Sciences</a:t>
            </a:r>
          </a:p>
          <a:p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198" y="716534"/>
            <a:ext cx="22813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anose="02040502050505030304" pitchFamily="18" charset="0"/>
              </a:rPr>
              <a:t>Nutrition </a:t>
            </a:r>
            <a:r>
              <a:rPr lang="en-US" sz="2400" dirty="0">
                <a:latin typeface="Palatino Linotype" panose="02040502050505030304" pitchFamily="18" charset="0"/>
              </a:rPr>
              <a:t>clinical trials (NCTs) in which consumption of </a:t>
            </a:r>
            <a:r>
              <a:rPr lang="en-US" sz="24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a nutrient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food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diet</a:t>
            </a:r>
            <a:r>
              <a:rPr lang="en-US" sz="2400" dirty="0">
                <a:latin typeface="Palatino Linotype" panose="02040502050505030304" pitchFamily="18" charset="0"/>
              </a:rPr>
              <a:t> or 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dietary behavior </a:t>
            </a:r>
            <a:r>
              <a:rPr lang="en-US" sz="2400" dirty="0">
                <a:latin typeface="Palatino Linotype" panose="02040502050505030304" pitchFamily="18" charset="0"/>
              </a:rPr>
              <a:t>is altered in human </a:t>
            </a:r>
            <a:r>
              <a:rPr lang="en-US" sz="2400" i="1" dirty="0">
                <a:latin typeface="Palatino Linotype" panose="02040502050505030304" pitchFamily="18" charset="0"/>
              </a:rPr>
              <a:t>in a controlled way</a:t>
            </a:r>
            <a:r>
              <a:rPr lang="en-US" sz="2400" dirty="0">
                <a:latin typeface="Palatino Linotype" panose="02040502050505030304" pitchFamily="18" charset="0"/>
              </a:rPr>
              <a:t> and, the effect on selected outcomes are measured, </a:t>
            </a:r>
            <a:r>
              <a:rPr lang="en-US" sz="2400" i="1" dirty="0">
                <a:latin typeface="Palatino Linotype" panose="02040502050505030304" pitchFamily="18" charset="0"/>
              </a:rPr>
              <a:t>determine a cause-and-effect </a:t>
            </a:r>
            <a:r>
              <a:rPr lang="en-US" sz="2400" dirty="0">
                <a:latin typeface="Palatino Linotype" panose="02040502050505030304" pitchFamily="18" charset="0"/>
              </a:rPr>
              <a:t>relation and </a:t>
            </a:r>
            <a:r>
              <a:rPr lang="en-US" sz="2400" u="sng" dirty="0">
                <a:solidFill>
                  <a:srgbClr val="7030A0"/>
                </a:solidFill>
                <a:latin typeface="Palatino Linotype" panose="02040502050505030304" pitchFamily="18" charset="0"/>
              </a:rPr>
              <a:t>provide a strong level of </a:t>
            </a:r>
            <a:r>
              <a:rPr lang="en-US" sz="2400" u="sng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evidence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  <a:r>
              <a:rPr lang="en-US" sz="2400" u="sng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 </a:t>
            </a:r>
            <a:endParaRPr lang="en-US" sz="2400" u="sng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666464"/>
            <a:ext cx="7886700" cy="6427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500" dirty="0" smtClean="0">
                <a:solidFill>
                  <a:srgbClr val="C00000"/>
                </a:solidFill>
                <a:latin typeface="Times" panose="02020603060405020304" pitchFamily="18" charset="0"/>
              </a:rPr>
              <a:t>Definition of nutrition clinical trial</a:t>
            </a:r>
            <a:endParaRPr lang="en-US" sz="25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8650" y="4752876"/>
            <a:ext cx="2408485" cy="173105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38054" y="5385130"/>
            <a:ext cx="1423555" cy="3429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0713" y="5127865"/>
            <a:ext cx="3994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" panose="02020603060405020304" pitchFamily="18" charset="0"/>
              </a:rPr>
              <a:t>Outcomes or clinical end points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1324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To provide strong </a:t>
            </a:r>
            <a:r>
              <a:rPr lang="en-US" sz="2400" dirty="0" smtClean="0">
                <a:latin typeface="Palatino Linotype" panose="02040502050505030304" pitchFamily="18" charset="0"/>
              </a:rPr>
              <a:t>evidence </a:t>
            </a:r>
            <a:r>
              <a:rPr lang="en-US" sz="2400" dirty="0">
                <a:latin typeface="Palatino Linotype" panose="02040502050505030304" pitchFamily="18" charset="0"/>
              </a:rPr>
              <a:t>to establish </a:t>
            </a:r>
            <a:r>
              <a:rPr lang="en-US" sz="24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causal relationships</a:t>
            </a:r>
            <a:r>
              <a:rPr lang="en-US" sz="2400" dirty="0">
                <a:latin typeface="Palatino Linotype" panose="02040502050505030304" pitchFamily="18" charset="0"/>
              </a:rPr>
              <a:t> between diet and health and </a:t>
            </a:r>
            <a:r>
              <a:rPr lang="en-US" sz="2400" dirty="0" smtClean="0">
                <a:latin typeface="Palatino Linotype" panose="02040502050505030304" pitchFamily="18" charset="0"/>
              </a:rPr>
              <a:t>disease.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anose="02040502050505030304" pitchFamily="18" charset="0"/>
              </a:rPr>
              <a:t>To assess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health claims </a:t>
            </a:r>
            <a:r>
              <a:rPr lang="en-US" sz="2400" dirty="0">
                <a:latin typeface="Palatino Linotype" panose="02040502050505030304" pitchFamily="18" charset="0"/>
              </a:rPr>
              <a:t>on food </a:t>
            </a:r>
            <a:r>
              <a:rPr lang="en-US" sz="2400" dirty="0" smtClean="0">
                <a:latin typeface="Palatino Linotype" panose="02040502050505030304" pitchFamily="18" charset="0"/>
              </a:rPr>
              <a:t>products which </a:t>
            </a:r>
            <a:r>
              <a:rPr lang="en-US" sz="2400" dirty="0">
                <a:latin typeface="Palatino Linotype" panose="02040502050505030304" pitchFamily="18" charset="0"/>
              </a:rPr>
              <a:t>is clinically relevant to human health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To determine how foods and diet can serve as effective tools for not only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prevention</a:t>
            </a:r>
            <a:r>
              <a:rPr lang="en-US" sz="2400" dirty="0">
                <a:latin typeface="Palatino Linotype" panose="02040502050505030304" pitchFamily="18" charset="0"/>
              </a:rPr>
              <a:t> but also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management</a:t>
            </a:r>
            <a:r>
              <a:rPr lang="en-US" sz="2400" dirty="0">
                <a:latin typeface="Palatino Linotype" panose="02040502050505030304" pitchFamily="18" charset="0"/>
              </a:rPr>
              <a:t> and </a:t>
            </a:r>
            <a:r>
              <a:rPr lang="en-US" sz="2400" u="sng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treatment of diseases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88373" y="666464"/>
            <a:ext cx="8026977" cy="6427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500" dirty="0" smtClean="0">
                <a:solidFill>
                  <a:srgbClr val="C00000"/>
                </a:solidFill>
                <a:latin typeface="Times" panose="02020603060405020304" pitchFamily="18" charset="0"/>
              </a:rPr>
              <a:t>Applications of nutrition clinical trial</a:t>
            </a:r>
            <a:endParaRPr lang="en-US" sz="25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8" y="1690543"/>
            <a:ext cx="8110105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Historically, NCTs proceeded by the way </a:t>
            </a:r>
            <a:r>
              <a:rPr lang="en-US" sz="2400" dirty="0" smtClean="0">
                <a:latin typeface="Palatino Linotype" panose="02040502050505030304" pitchFamily="18" charset="0"/>
              </a:rPr>
              <a:t>of community-based interventions </a:t>
            </a:r>
            <a:r>
              <a:rPr lang="en-US" sz="2400" dirty="0">
                <a:latin typeface="Palatino Linotype" panose="02040502050505030304" pitchFamily="18" charset="0"/>
              </a:rPr>
              <a:t>to solve the </a:t>
            </a:r>
            <a:r>
              <a:rPr lang="en-US" sz="24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public health problems</a:t>
            </a:r>
          </a:p>
          <a:p>
            <a:pPr lvl="1">
              <a:lnSpc>
                <a:spcPct val="150000"/>
              </a:lnSpc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Iodized-salt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dirty="0">
                <a:latin typeface="Palatino Linotype" panose="02040502050505030304" pitchFamily="18" charset="0"/>
              </a:rPr>
              <a:t>or </a:t>
            </a:r>
            <a:r>
              <a:rPr lang="en-US" sz="2000" dirty="0" smtClean="0">
                <a:latin typeface="Palatino Linotype" panose="02040502050505030304" pitchFamily="18" charset="0"/>
              </a:rPr>
              <a:t>seafood-based </a:t>
            </a:r>
            <a:r>
              <a:rPr lang="en-US" sz="2000" dirty="0">
                <a:latin typeface="Palatino Linotype" panose="02040502050505030304" pitchFamily="18" charset="0"/>
              </a:rPr>
              <a:t>products for iodine deficiencies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Feeding programs </a:t>
            </a:r>
            <a:r>
              <a:rPr lang="en-US" sz="2000" dirty="0">
                <a:latin typeface="Palatino Linotype" panose="02040502050505030304" pitchFamily="18" charset="0"/>
              </a:rPr>
              <a:t>for protein-energy </a:t>
            </a:r>
            <a:r>
              <a:rPr lang="en-US" sz="2000" dirty="0" smtClean="0">
                <a:latin typeface="Palatino Linotype" panose="02040502050505030304" pitchFamily="18" charset="0"/>
              </a:rPr>
              <a:t>malnutrition</a:t>
            </a:r>
          </a:p>
          <a:p>
            <a:pPr lvl="1">
              <a:lnSpc>
                <a:spcPct val="150000"/>
              </a:lnSpc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Iron supplementation </a:t>
            </a:r>
            <a:r>
              <a:rPr lang="en-US" sz="2000" dirty="0">
                <a:latin typeface="Palatino Linotype" panose="02040502050505030304" pitchFamily="18" charset="0"/>
              </a:rPr>
              <a:t>or food-fortification for impaired cognitive function and </a:t>
            </a:r>
            <a:r>
              <a:rPr lang="en-US" sz="2000" dirty="0" smtClean="0">
                <a:latin typeface="Palatino Linotype" panose="02040502050505030304" pitchFamily="18" charset="0"/>
              </a:rPr>
              <a:t>anemia</a:t>
            </a:r>
          </a:p>
          <a:p>
            <a:pPr lvl="1">
              <a:lnSpc>
                <a:spcPct val="150000"/>
              </a:lnSpc>
            </a:pP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Vitamin A supplementation </a:t>
            </a:r>
            <a:r>
              <a:rPr lang="en-US" sz="2000" dirty="0">
                <a:latin typeface="Palatino Linotype" panose="02040502050505030304" pitchFamily="18" charset="0"/>
              </a:rPr>
              <a:t>or food-fortification to prevent </a:t>
            </a:r>
            <a:r>
              <a:rPr lang="en-US" sz="2000" dirty="0" err="1">
                <a:latin typeface="Palatino Linotype" panose="02040502050505030304" pitchFamily="18" charset="0"/>
              </a:rPr>
              <a:t>xerophthalmia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88373" y="666464"/>
            <a:ext cx="8026977" cy="6427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500" dirty="0" smtClean="0">
                <a:solidFill>
                  <a:srgbClr val="C00000"/>
                </a:solidFill>
                <a:latin typeface="Times" panose="02020603060405020304" pitchFamily="18" charset="0"/>
              </a:rPr>
              <a:t>Applications of nutrition clinical trial</a:t>
            </a:r>
            <a:endParaRPr lang="en-US" sz="25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626" y="6146169"/>
            <a:ext cx="6754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Wahlqvist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M.L., B.H. Hsu-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Hage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W.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Lukito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Clinical trials in nutrition. Asia Pac J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Clin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Nutr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1999</a:t>
            </a:r>
            <a:endParaRPr lang="en-US" sz="1200" i="1" dirty="0"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585588"/>
              </p:ext>
            </p:extLst>
          </p:nvPr>
        </p:nvGraphicFramePr>
        <p:xfrm>
          <a:off x="748145" y="1364817"/>
          <a:ext cx="7112577" cy="429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558511" y="552164"/>
            <a:ext cx="8026977" cy="104803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NCTs: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translational </a:t>
            </a: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research process point of view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864" y="38342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T1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86446" y="30504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T2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1999" y="231579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T3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77283" y="1819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T4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304433" y="3695152"/>
            <a:ext cx="4252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 panose="02020603060405020304" pitchFamily="18" charset="0"/>
              </a:rPr>
              <a:t>The research aimed </a:t>
            </a:r>
            <a:r>
              <a:rPr lang="en-US" dirty="0">
                <a:latin typeface="Times" panose="02020603060405020304" pitchFamily="18" charset="0"/>
              </a:rPr>
              <a:t>at enhancing the adoption of best practices in </a:t>
            </a:r>
            <a:r>
              <a:rPr lang="en-US" dirty="0" smtClean="0">
                <a:latin typeface="Times" panose="02020603060405020304" pitchFamily="18" charset="0"/>
              </a:rPr>
              <a:t>the community</a:t>
            </a:r>
            <a:endParaRPr lang="en-US" dirty="0">
              <a:latin typeface="Times" panose="0202060306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8864" y="4901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latin typeface="Times" panose="02020603060405020304" pitchFamily="18" charset="0"/>
              </a:rPr>
              <a:t>The process of applying discoveries generated during research in the laboratory, and in preclinical studies, to the development of trials and studies in humans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2217787" y="3998786"/>
            <a:ext cx="353291" cy="1404115"/>
          </a:xfrm>
          <a:prstGeom prst="rightBrac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5796546" y="2265570"/>
            <a:ext cx="353291" cy="2393069"/>
          </a:xfrm>
          <a:prstGeom prst="rightBrace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361" y="6125574"/>
            <a:ext cx="8066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McGartland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Rubio D. et al., 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Acad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Med. 2010</a:t>
            </a:r>
          </a:p>
          <a:p>
            <a:r>
              <a:rPr lang="en-US" sz="1200" i="1" dirty="0" err="1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Nutrition in the Prevention and Treatment of Disease.2008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50772"/>
              </p:ext>
            </p:extLst>
          </p:nvPr>
        </p:nvGraphicFramePr>
        <p:xfrm>
          <a:off x="571500" y="2062018"/>
          <a:ext cx="8066809" cy="36318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7736"/>
                <a:gridCol w="3335482"/>
                <a:gridCol w="2753591"/>
              </a:tblGrid>
              <a:tr h="705812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Phase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Types of Research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 Research Question</a:t>
                      </a:r>
                      <a:endParaRPr lang="en-US" sz="2000" b="1" dirty="0"/>
                    </a:p>
                  </a:txBody>
                  <a:tcPr/>
                </a:tc>
              </a:tr>
              <a:tr h="705812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T0: Basic and applied science research</a:t>
                      </a:r>
                      <a:endParaRPr 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Defining mechanisms and targets: basic research, animal research, preclinical and pre-intervention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mechanistic actions of carbohydrate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sources on liver and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pancreatic tissues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an experimental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rat model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705812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T1: Translation to humans</a:t>
                      </a:r>
                      <a:endParaRPr 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 of application to human health: proof of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concept, early stage human clinical 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mechanistic actions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ingested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carbohydrate sources on liver and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pancreatic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tissues in humans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88373" y="666464"/>
            <a:ext cx="8026977" cy="104803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NCTs: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translational </a:t>
            </a: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research process point of view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373" y="6181545"/>
            <a:ext cx="8066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Nutrition in the Prevention and Treatment of Disease.2008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70187"/>
              </p:ext>
            </p:extLst>
          </p:nvPr>
        </p:nvGraphicFramePr>
        <p:xfrm>
          <a:off x="592282" y="2436091"/>
          <a:ext cx="8066809" cy="27174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7736"/>
                <a:gridCol w="3335482"/>
                <a:gridCol w="2753591"/>
              </a:tblGrid>
              <a:tr h="705812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Phase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Types of Research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 Research Question</a:t>
                      </a:r>
                      <a:endParaRPr lang="en-US" sz="2000" b="1" dirty="0"/>
                    </a:p>
                  </a:txBody>
                  <a:tcPr/>
                </a:tc>
              </a:tr>
              <a:tr h="705812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T2: Translational to patients</a:t>
                      </a:r>
                      <a:endParaRPr 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Discovery of application to clinical settings: later stage human clinical trials, efficacy studies, controlled observational studies, clinical guidelines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the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effect of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regulating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amount of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carbohydrate sources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among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pre-diabetic subjects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a highly controlled clinical research setting?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88373" y="666464"/>
            <a:ext cx="8026977" cy="104803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NCTs: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translational </a:t>
            </a: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research process point of view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373" y="6181545"/>
            <a:ext cx="8066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Nutrition in the Prevention and Treatment of Disease.2008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63139"/>
              </p:ext>
            </p:extLst>
          </p:nvPr>
        </p:nvGraphicFramePr>
        <p:xfrm>
          <a:off x="571501" y="2321791"/>
          <a:ext cx="8066809" cy="32661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20982"/>
                <a:gridCol w="3262744"/>
                <a:gridCol w="3183083"/>
              </a:tblGrid>
              <a:tr h="705812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Phase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Types of Research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 Research Question</a:t>
                      </a:r>
                      <a:endParaRPr lang="en-US" sz="2000" b="1" dirty="0"/>
                    </a:p>
                  </a:txBody>
                  <a:tcPr/>
                </a:tc>
              </a:tr>
              <a:tr h="705812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T3: Translation to practice</a:t>
                      </a:r>
                      <a:endParaRPr 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application of evidence-based practice guidelines and practice guidelines to health practice: effectiveness research, health services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the relative effect on diabetic risk factors (e.g., A1c, fasting glucose, weight) among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Pre-diabetic patients in free-living conditions when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randomized to a 6-month diet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 regulates carbohydrates versus a 6-month usual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diet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comparison condition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88373" y="666464"/>
            <a:ext cx="8026977" cy="104803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NCTs: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translational </a:t>
            </a: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research process point of view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373" y="6181545"/>
            <a:ext cx="8066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Nutrition in the Prevention and Treatment of Disease.2008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02696"/>
              </p:ext>
            </p:extLst>
          </p:nvPr>
        </p:nvGraphicFramePr>
        <p:xfrm>
          <a:off x="571501" y="2321791"/>
          <a:ext cx="8066809" cy="29918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20982"/>
                <a:gridCol w="2971799"/>
                <a:gridCol w="3474028"/>
              </a:tblGrid>
              <a:tr h="705812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Phase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Types of Research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 Research Question</a:t>
                      </a:r>
                      <a:endParaRPr lang="en-US" sz="2000" b="1" dirty="0"/>
                    </a:p>
                  </a:txBody>
                  <a:tcPr/>
                </a:tc>
              </a:tr>
              <a:tr h="705812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T4: Translation to community</a:t>
                      </a:r>
                      <a:endParaRPr lang="en-US" sz="20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application of practice to population health impact: dissemination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(D&amp;I) research, scale-up and spread research, population health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the degree to which nutrition professionals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 community health clinics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adopt, implement, and maintain an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evidence-based program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encourage healthy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carbohydrate modifications among at-risk clients?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88373" y="666464"/>
            <a:ext cx="8026977" cy="104803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NCTs: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translational </a:t>
            </a: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research process point of view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373" y="6181545"/>
            <a:ext cx="8066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Nutrition in the Prevention and Treatment of Disease.2008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90945" y="998973"/>
            <a:ext cx="8026977" cy="188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Study 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design </a:t>
            </a:r>
          </a:p>
          <a:p>
            <a:pPr algn="ctr">
              <a:lnSpc>
                <a:spcPct val="150000"/>
              </a:lnSpc>
            </a:pP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in NCTs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704" y="3169661"/>
            <a:ext cx="45339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984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NCTs must begin with the </a:t>
            </a:r>
            <a:r>
              <a:rPr lang="en-US" sz="24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clear identification of the nutrition problem</a:t>
            </a:r>
            <a:r>
              <a:rPr lang="en-US" sz="2400" dirty="0">
                <a:latin typeface="Palatino Linotype" panose="02040502050505030304" pitchFamily="18" charset="0"/>
              </a:rPr>
              <a:t> which needs to be addressed.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anose="02040502050505030304" pitchFamily="18" charset="0"/>
              </a:rPr>
              <a:t>A </a:t>
            </a:r>
            <a:r>
              <a:rPr lang="en-US" sz="2400" dirty="0">
                <a:latin typeface="Palatino Linotype" panose="02040502050505030304" pitchFamily="18" charset="0"/>
              </a:rPr>
              <a:t>clear and </a:t>
            </a:r>
            <a:r>
              <a:rPr lang="en-US" sz="24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explicitly specified study question </a:t>
            </a:r>
            <a:r>
              <a:rPr lang="en-US" sz="2400" dirty="0">
                <a:latin typeface="Palatino Linotype" panose="02040502050505030304" pitchFamily="18" charset="0"/>
              </a:rPr>
              <a:t>or a </a:t>
            </a:r>
            <a:r>
              <a:rPr lang="en-US" sz="24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well-founded hypothesis </a:t>
            </a:r>
            <a:r>
              <a:rPr lang="en-US" sz="2400" dirty="0">
                <a:latin typeface="Palatino Linotype" panose="02040502050505030304" pitchFamily="18" charset="0"/>
              </a:rPr>
              <a:t>with </a:t>
            </a:r>
            <a:r>
              <a:rPr lang="en-US" sz="2400" u="sng" dirty="0">
                <a:solidFill>
                  <a:srgbClr val="0070C0"/>
                </a:solidFill>
                <a:latin typeface="Palatino Linotype" panose="02040502050505030304" pitchFamily="18" charset="0"/>
              </a:rPr>
              <a:t>clearly defined outcomes</a:t>
            </a:r>
            <a:r>
              <a:rPr lang="en-US" sz="2400" dirty="0">
                <a:latin typeface="Palatino Linotype" panose="02040502050505030304" pitchFamily="18" charset="0"/>
              </a:rPr>
              <a:t>, effectively points toward the best-fitted study design required for development of the NCTs </a:t>
            </a: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437863"/>
            <a:ext cx="8026977" cy="91757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Study design in NCTs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867" y="5983296"/>
            <a:ext cx="7928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Shamley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D. and B. Wright, A comprehensive and practical guide to clinical trials. 2017: Academic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</a:p>
          <a:p>
            <a:r>
              <a:rPr lang="en-US" sz="14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Nutrition 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Prevention and Treatment of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Disease.2008</a:t>
            </a:r>
            <a:endParaRPr lang="en-US" sz="1400" i="1" dirty="0">
              <a:latin typeface="Times" panose="0202060306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6126"/>
            <a:ext cx="7886700" cy="49508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Times" panose="02020603060405020304" pitchFamily="18" charset="0"/>
              </a:rPr>
              <a:t>Definition </a:t>
            </a:r>
            <a:r>
              <a:rPr lang="en-US" dirty="0">
                <a:latin typeface="Times" panose="02020603060405020304" pitchFamily="18" charset="0"/>
              </a:rPr>
              <a:t>of </a:t>
            </a:r>
            <a:r>
              <a:rPr lang="en-US" dirty="0" smtClean="0">
                <a:latin typeface="Times" panose="02020603060405020304" pitchFamily="18" charset="0"/>
              </a:rPr>
              <a:t>experimental studies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" panose="02020603060405020304" pitchFamily="18" charset="0"/>
              </a:rPr>
              <a:t>Definition of </a:t>
            </a:r>
            <a:r>
              <a:rPr lang="en-US" dirty="0" smtClean="0">
                <a:latin typeface="Times" panose="02020603060405020304" pitchFamily="18" charset="0"/>
              </a:rPr>
              <a:t>clinical trial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" panose="02020603060405020304" pitchFamily="18" charset="0"/>
              </a:rPr>
              <a:t>Definition of nutrition clinical </a:t>
            </a:r>
            <a:r>
              <a:rPr lang="en-US" dirty="0" smtClean="0">
                <a:latin typeface="Times" panose="02020603060405020304" pitchFamily="18" charset="0"/>
              </a:rPr>
              <a:t>trial (NCT)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" panose="02020603060405020304" pitchFamily="18" charset="0"/>
              </a:rPr>
              <a:t>Applications of </a:t>
            </a:r>
            <a:r>
              <a:rPr lang="en-US" dirty="0" smtClean="0">
                <a:latin typeface="Times" panose="02020603060405020304" pitchFamily="18" charset="0"/>
              </a:rPr>
              <a:t>NCTs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" panose="02020603060405020304" pitchFamily="18" charset="0"/>
              </a:rPr>
              <a:t>NCTs: translational research process point of </a:t>
            </a:r>
            <a:r>
              <a:rPr lang="en-US" dirty="0" smtClean="0">
                <a:latin typeface="Times" panose="02020603060405020304" pitchFamily="18" charset="0"/>
              </a:rPr>
              <a:t>view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" panose="02020603060405020304" pitchFamily="18" charset="0"/>
              </a:rPr>
              <a:t>Study design in </a:t>
            </a:r>
            <a:r>
              <a:rPr lang="en-US" dirty="0" smtClean="0">
                <a:latin typeface="Times" panose="02020603060405020304" pitchFamily="18" charset="0"/>
              </a:rPr>
              <a:t>NCTs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" panose="02020603060405020304" pitchFamily="18" charset="0"/>
              </a:rPr>
              <a:t>Common Challenges </a:t>
            </a:r>
            <a:r>
              <a:rPr lang="en-US" dirty="0" smtClean="0">
                <a:latin typeface="Times" panose="02020603060405020304" pitchFamily="18" charset="0"/>
              </a:rPr>
              <a:t>in NCTs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" panose="02020603060405020304" pitchFamily="18" charset="0"/>
              </a:rPr>
              <a:t>Good clinical practice </a:t>
            </a:r>
            <a:r>
              <a:rPr lang="en-US" dirty="0" smtClean="0">
                <a:latin typeface="Times" panose="02020603060405020304" pitchFamily="18" charset="0"/>
              </a:rPr>
              <a:t>in </a:t>
            </a:r>
            <a:r>
              <a:rPr lang="en-US" dirty="0">
                <a:latin typeface="Times" panose="02020603060405020304" pitchFamily="18" charset="0"/>
              </a:rPr>
              <a:t>NCTs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33954"/>
            <a:ext cx="7886700" cy="6635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" panose="02020603060405020304" pitchFamily="18" charset="0"/>
              </a:rPr>
              <a:t>What we </a:t>
            </a:r>
            <a:r>
              <a:rPr lang="en-US" sz="4000" b="1" dirty="0" smtClean="0">
                <a:solidFill>
                  <a:srgbClr val="C00000"/>
                </a:solidFill>
                <a:latin typeface="Times" panose="02020603060405020304" pitchFamily="18" charset="0"/>
              </a:rPr>
              <a:t>discuss</a:t>
            </a:r>
            <a:endParaRPr lang="en-US" sz="4000" b="1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4072441"/>
              </p:ext>
            </p:extLst>
          </p:nvPr>
        </p:nvGraphicFramePr>
        <p:xfrm>
          <a:off x="519545" y="1277909"/>
          <a:ext cx="8454737" cy="456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26027" y="219655"/>
            <a:ext cx="8026977" cy="91757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Study design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considerations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776" y="6133831"/>
            <a:ext cx="834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Woodside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J. Study 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Design: Intervention Studies, in Nutrition Research Methodologies.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2015</a:t>
            </a:r>
          </a:p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Heaney, R.P., Guidelines for optimizing design and analysis of clinical studies of nutrient effects. </a:t>
            </a:r>
            <a:r>
              <a:rPr lang="en-US" sz="14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Nutr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Rev. 2014</a:t>
            </a:r>
            <a:endParaRPr lang="en-US" sz="1400" i="1" dirty="0">
              <a:latin typeface="Times" panose="0202060306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30832"/>
              </p:ext>
            </p:extLst>
          </p:nvPr>
        </p:nvGraphicFramePr>
        <p:xfrm>
          <a:off x="602673" y="773545"/>
          <a:ext cx="7886700" cy="581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563"/>
                <a:gridCol w="5559137"/>
              </a:tblGrid>
              <a:tr h="49558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Type of intervention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other nutrients being displaced, and will this confound interpretation of the study? 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the dietary formulation appealing and conducive to participant compliance?</a:t>
                      </a:r>
                      <a:endParaRPr lang="en-US" sz="17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558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Background status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the baseline dietary status of the test population? Will this affect the effectiveness of the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intervention?</a:t>
                      </a:r>
                      <a:endParaRPr lang="en-US" sz="17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558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Delivery of test diet or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supplement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does the form, matrix, other components, and processing of the test diet or nutrient supplement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affect the conduct of the trial and the participants’ ability to follow the study protocol?</a:t>
                      </a:r>
                      <a:endParaRPr lang="en-US" sz="17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558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Controls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there an ethical and meaningful comparator?</a:t>
                      </a:r>
                      <a:endParaRPr lang="en-US" dirty="0"/>
                    </a:p>
                  </a:txBody>
                  <a:tcPr/>
                </a:tc>
              </a:tr>
              <a:tr h="61647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Length of study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the intervention sufficiently long for an effect on a biomarker or health endpoint to be observed?</a:t>
                      </a:r>
                      <a:endParaRPr lang="en-US" dirty="0"/>
                    </a:p>
                  </a:txBody>
                  <a:tcPr/>
                </a:tc>
              </a:tr>
              <a:tr h="49558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Blinding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can a food or diet pattern be blinded to both the participants and the investigators?</a:t>
                      </a:r>
                      <a:endParaRPr lang="en-US" dirty="0"/>
                    </a:p>
                  </a:txBody>
                  <a:tcPr/>
                </a:tc>
              </a:tr>
              <a:tr h="49558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Study population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the priority to study the population likely to benefit from the intervention or to achieve generalizable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602673" y="0"/>
            <a:ext cx="8026977" cy="91757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>Study design considerations</a:t>
            </a:r>
            <a:endParaRPr lang="en-US" sz="36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Study design in NCTs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5456" y="1398220"/>
            <a:ext cx="1909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vOptima-b"/>
              </a:rPr>
              <a:t>Study intervention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0163" y="1274844"/>
            <a:ext cx="5403273" cy="4261363"/>
            <a:chOff x="955642" y="1316408"/>
            <a:chExt cx="7051535" cy="4261363"/>
          </a:xfrm>
        </p:grpSpPr>
        <p:sp>
          <p:nvSpPr>
            <p:cNvPr id="7" name="Right Arrow 6"/>
            <p:cNvSpPr/>
            <p:nvPr/>
          </p:nvSpPr>
          <p:spPr>
            <a:xfrm rot="5400000">
              <a:off x="4223757" y="2399826"/>
              <a:ext cx="410095" cy="4636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5642" y="4021694"/>
              <a:ext cx="3366003" cy="14773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latin typeface="AdvOptima-b"/>
                </a:rPr>
                <a:t>Randomized </a:t>
              </a:r>
              <a:r>
                <a:rPr lang="en-US" b="1" dirty="0" smtClean="0">
                  <a:latin typeface="AdvOptima-b"/>
                </a:rPr>
                <a:t>Designs 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AdvOptima-b"/>
                </a:rPr>
                <a:t>(Explanatory or Pragmatic </a:t>
              </a:r>
              <a:r>
                <a:rPr lang="en-US" sz="1400" dirty="0">
                  <a:latin typeface="AdvOptima-b"/>
                </a:rPr>
                <a:t>randomized controlled trial</a:t>
              </a:r>
              <a:r>
                <a:rPr lang="en-US" sz="1400" dirty="0" smtClean="0">
                  <a:latin typeface="AdvOptima-b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9099" y="1316408"/>
              <a:ext cx="2489262" cy="9975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60653" y="4008111"/>
              <a:ext cx="3346524" cy="15696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 smtClean="0">
                  <a:latin typeface="AdvOptima-b"/>
                </a:rPr>
                <a:t>Non-randomized</a:t>
              </a:r>
              <a:r>
                <a:rPr lang="en-US" dirty="0" smtClean="0">
                  <a:latin typeface="AdvOptima-b"/>
                </a:rPr>
                <a:t> </a:t>
              </a:r>
              <a:r>
                <a:rPr lang="en-US" b="1" dirty="0" smtClean="0">
                  <a:latin typeface="AdvOptima-b"/>
                </a:rPr>
                <a:t>Designs</a:t>
              </a:r>
              <a:r>
                <a:rPr lang="en-US" b="1" dirty="0">
                  <a:latin typeface="AdvOptima-b"/>
                </a:rPr>
                <a:t> </a:t>
              </a:r>
              <a:endParaRPr lang="en-US" b="1" dirty="0" smtClean="0">
                <a:latin typeface="AdvOptima-b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AdvOptima-b"/>
                </a:rPr>
                <a:t>(Quasi-Experimental)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AdvOptima-b"/>
                </a:rPr>
                <a:t>with </a:t>
              </a:r>
              <a:r>
                <a:rPr lang="en-US" sz="1400" dirty="0">
                  <a:latin typeface="AdvOptima-b"/>
                </a:rPr>
                <a:t>or </a:t>
              </a:r>
              <a:r>
                <a:rPr lang="en-US" sz="1400" dirty="0" smtClean="0">
                  <a:latin typeface="AdvOptima-b"/>
                </a:rPr>
                <a:t>without controls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54906" y="2887743"/>
              <a:ext cx="314779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AdvOptima-b"/>
                </a:rPr>
                <a:t>Random allocation?</a:t>
              </a:r>
              <a:endParaRPr lang="en-US" b="1" dirty="0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3031001" y="3469883"/>
              <a:ext cx="544245" cy="4636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ight Arrow 22"/>
            <p:cNvSpPr/>
            <p:nvPr/>
          </p:nvSpPr>
          <p:spPr>
            <a:xfrm rot="5400000">
              <a:off x="5147484" y="3463091"/>
              <a:ext cx="544245" cy="4636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39762" y="3392158"/>
              <a:ext cx="159521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AdvOptima-b"/>
                </a:rPr>
                <a:t>Yes</a:t>
              </a:r>
              <a:endParaRPr lang="en-US" sz="2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05096" y="3444113"/>
              <a:ext cx="159521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AdvOptima-b"/>
                </a:rPr>
                <a:t>No</a:t>
              </a:r>
              <a:endParaRPr lang="en-US" sz="2400" b="1" dirty="0"/>
            </a:p>
          </p:txBody>
        </p:sp>
      </p:grpSp>
      <p:sp>
        <p:nvSpPr>
          <p:cNvPr id="27" name="Rectangular Callout 26"/>
          <p:cNvSpPr/>
          <p:nvPr/>
        </p:nvSpPr>
        <p:spPr>
          <a:xfrm>
            <a:off x="5766955" y="751489"/>
            <a:ext cx="3106881" cy="4784718"/>
          </a:xfrm>
          <a:prstGeom prst="wedgeRectCallout">
            <a:avLst>
              <a:gd name="adj1" fmla="val -99746"/>
              <a:gd name="adj2" fmla="val -20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AdvOptima-b"/>
              </a:rPr>
              <a:t>What is randomization?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AdvOptima-b"/>
              </a:rPr>
              <a:t>A mechanism for unbiased allocation of </a:t>
            </a:r>
            <a:r>
              <a:rPr lang="en-US" sz="1600" dirty="0" smtClean="0">
                <a:solidFill>
                  <a:schemeClr val="tx1"/>
                </a:solidFill>
                <a:latin typeface="AdvOptima-b"/>
              </a:rPr>
              <a:t>treatments</a:t>
            </a:r>
            <a:endParaRPr lang="en-US" sz="1600" dirty="0">
              <a:solidFill>
                <a:schemeClr val="tx1"/>
              </a:solidFill>
              <a:latin typeface="AdvOptima-b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AdvOptima-b"/>
              </a:rPr>
              <a:t>Patients </a:t>
            </a:r>
            <a:r>
              <a:rPr lang="en-US" sz="1600" dirty="0">
                <a:solidFill>
                  <a:schemeClr val="tx1"/>
                </a:solidFill>
                <a:latin typeface="AdvOptima-b"/>
              </a:rPr>
              <a:t>are </a:t>
            </a:r>
            <a:r>
              <a:rPr lang="en-US" sz="1600" dirty="0" smtClean="0">
                <a:solidFill>
                  <a:schemeClr val="tx1"/>
                </a:solidFill>
                <a:latin typeface="AdvOptima-b"/>
              </a:rPr>
              <a:t>allocated to </a:t>
            </a:r>
            <a:r>
              <a:rPr lang="en-US" sz="1600" dirty="0">
                <a:solidFill>
                  <a:schemeClr val="tx1"/>
                </a:solidFill>
                <a:latin typeface="AdvOptima-b"/>
              </a:rPr>
              <a:t>treatments or interventions randomly (</a:t>
            </a:r>
            <a:r>
              <a:rPr lang="en-US" sz="1600" i="1" dirty="0">
                <a:solidFill>
                  <a:schemeClr val="tx1"/>
                </a:solidFill>
                <a:latin typeface="AdvOptima-b"/>
              </a:rPr>
              <a:t>equal chance</a:t>
            </a:r>
            <a:r>
              <a:rPr lang="en-US" sz="1600" dirty="0">
                <a:solidFill>
                  <a:schemeClr val="tx1"/>
                </a:solidFill>
                <a:latin typeface="AdvOptima-b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342900" y="2069237"/>
            <a:ext cx="8026977" cy="1889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Common study design 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in NCTs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1373"/>
            <a:ext cx="7886700" cy="45455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anose="02040502050505030304" pitchFamily="18" charset="0"/>
              </a:rPr>
              <a:t>Quasi-experimental </a:t>
            </a:r>
            <a:r>
              <a:rPr lang="en-US" sz="2400" dirty="0">
                <a:latin typeface="Palatino Linotype" panose="02040502050505030304" pitchFamily="18" charset="0"/>
              </a:rPr>
              <a:t>studies aim to demonstrate causality between an intervention and an </a:t>
            </a:r>
            <a:r>
              <a:rPr lang="en-US" sz="2400" dirty="0" smtClean="0">
                <a:latin typeface="Palatino Linotype" panose="02040502050505030304" pitchFamily="18" charset="0"/>
              </a:rPr>
              <a:t>outcome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anose="02040502050505030304" pitchFamily="18" charset="0"/>
              </a:rPr>
              <a:t>They </a:t>
            </a:r>
            <a:r>
              <a:rPr lang="en-US" sz="2400" dirty="0">
                <a:latin typeface="Palatino Linotype" panose="02040502050505030304" pitchFamily="18" charset="0"/>
              </a:rPr>
              <a:t>can be similar to RCTs in design, but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lack one or more key features of a true experiment </a:t>
            </a:r>
            <a:r>
              <a:rPr lang="en-US" sz="2400" dirty="0">
                <a:latin typeface="Palatino Linotype" panose="02040502050505030304" pitchFamily="18" charset="0"/>
              </a:rPr>
              <a:t>e.g. </a:t>
            </a:r>
            <a:r>
              <a:rPr lang="en-US" sz="24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absent of random assignment</a:t>
            </a:r>
            <a:r>
              <a:rPr lang="en-US" sz="2400" dirty="0">
                <a:latin typeface="Palatino Linotype" panose="02040502050505030304" pitchFamily="18" charset="0"/>
              </a:rPr>
              <a:t> to the intervention or control group or </a:t>
            </a:r>
            <a:r>
              <a:rPr lang="en-US" sz="24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lacking control group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558511" y="531382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Quasi-Experimental </a:t>
            </a:r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designs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7" y="1448955"/>
            <a:ext cx="8026977" cy="50395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Shadish et al. discuss </a:t>
            </a:r>
            <a:r>
              <a:rPr lang="en-US" u="sng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17 possible designs </a:t>
            </a:r>
            <a:r>
              <a:rPr lang="en-US" dirty="0" smtClean="0">
                <a:latin typeface="Palatino Linotype" panose="02040502050505030304" pitchFamily="18" charset="0"/>
              </a:rPr>
              <a:t>for quasi-experimental studies falling into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4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categories 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Before-after design (without </a:t>
            </a:r>
            <a:r>
              <a:rPr lang="en-US" dirty="0">
                <a:latin typeface="Palatino Linotype" panose="02040502050505030304" pitchFamily="18" charset="0"/>
              </a:rPr>
              <a:t>control </a:t>
            </a:r>
            <a:r>
              <a:rPr lang="en-US" dirty="0" smtClean="0">
                <a:latin typeface="Palatino Linotype" panose="02040502050505030304" pitchFamily="18" charset="0"/>
              </a:rPr>
              <a:t>group)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Having control </a:t>
            </a:r>
            <a:r>
              <a:rPr lang="en-US" dirty="0">
                <a:latin typeface="Palatino Linotype" panose="02040502050505030304" pitchFamily="18" charset="0"/>
              </a:rPr>
              <a:t>group but </a:t>
            </a:r>
            <a:r>
              <a:rPr lang="en-US" dirty="0" smtClean="0">
                <a:latin typeface="Palatino Linotype" panose="02040502050505030304" pitchFamily="18" charset="0"/>
              </a:rPr>
              <a:t>not pre-test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Having control </a:t>
            </a:r>
            <a:r>
              <a:rPr lang="en-US" dirty="0">
                <a:latin typeface="Palatino Linotype" panose="02040502050505030304" pitchFamily="18" charset="0"/>
              </a:rPr>
              <a:t>groups </a:t>
            </a:r>
            <a:r>
              <a:rPr lang="en-US" dirty="0" smtClean="0">
                <a:latin typeface="Palatino Linotype" panose="02040502050505030304" pitchFamily="18" charset="0"/>
              </a:rPr>
              <a:t>with pre-tests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Interrupted </a:t>
            </a:r>
            <a:r>
              <a:rPr lang="en-US" dirty="0">
                <a:latin typeface="Palatino Linotype" panose="02040502050505030304" pitchFamily="18" charset="0"/>
              </a:rPr>
              <a:t>time-series design </a:t>
            </a:r>
            <a:r>
              <a:rPr lang="en-US" dirty="0" smtClean="0">
                <a:latin typeface="Palatino Linotype" panose="02040502050505030304" pitchFamily="18" charset="0"/>
              </a:rPr>
              <a:t>(multiple </a:t>
            </a:r>
            <a:r>
              <a:rPr lang="en-US" dirty="0">
                <a:latin typeface="Palatino Linotype" panose="02040502050505030304" pitchFamily="18" charset="0"/>
              </a:rPr>
              <a:t>before-after measurements) 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58511" y="406692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Quasi-Experimental </a:t>
            </a:r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designs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6" y="1350819"/>
            <a:ext cx="8026977" cy="50395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These </a:t>
            </a:r>
            <a:r>
              <a:rPr lang="en-US" dirty="0">
                <a:latin typeface="Palatino Linotype" panose="02040502050505030304" pitchFamily="18" charset="0"/>
              </a:rPr>
              <a:t>designs are frequently used when it is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not logistically feasible</a:t>
            </a:r>
            <a:r>
              <a:rPr lang="en-US" dirty="0">
                <a:latin typeface="Palatino Linotype" panose="02040502050505030304" pitchFamily="18" charset="0"/>
              </a:rPr>
              <a:t> (difficulty of randomizing, low sample size) or </a:t>
            </a:r>
            <a:r>
              <a:rPr lang="en-US" u="sng" dirty="0">
                <a:solidFill>
                  <a:schemeClr val="accent2"/>
                </a:solidFill>
                <a:latin typeface="Palatino Linotype" panose="02040502050505030304" pitchFamily="18" charset="0"/>
              </a:rPr>
              <a:t>is not ethical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to conduct a </a:t>
            </a:r>
            <a:r>
              <a:rPr lang="en-US" dirty="0" smtClean="0">
                <a:latin typeface="Palatino Linotype" panose="02040502050505030304" pitchFamily="18" charset="0"/>
              </a:rPr>
              <a:t>RCT.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Application in NCTs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community </a:t>
            </a:r>
            <a:r>
              <a:rPr lang="en-US" dirty="0">
                <a:latin typeface="Palatino Linotype" panose="02040502050505030304" pitchFamily="18" charset="0"/>
              </a:rPr>
              <a:t>food-based interventions 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Palatino Linotype" panose="02040502050505030304" pitchFamily="18" charset="0"/>
              </a:rPr>
              <a:t>For exploratory studies and the evaluation of novel, untested, dietary interventions 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58511" y="433246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Quasi-Experimental </a:t>
            </a:r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designs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6" y="1548245"/>
            <a:ext cx="8026977" cy="4842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 Linotype" panose="02040502050505030304" pitchFamily="18" charset="0"/>
              </a:rPr>
              <a:t>The </a:t>
            </a:r>
            <a:r>
              <a:rPr lang="en-US" sz="2400" dirty="0">
                <a:latin typeface="Palatino Linotype" panose="02040502050505030304" pitchFamily="18" charset="0"/>
              </a:rPr>
              <a:t>lack of random assignment (or control group) is the major weakness </a:t>
            </a:r>
            <a:r>
              <a:rPr lang="en-US" sz="2400" dirty="0" smtClean="0">
                <a:latin typeface="Palatino Linotype" panose="02040502050505030304" pitchFamily="18" charset="0"/>
              </a:rPr>
              <a:t>of quasi-experimental designs that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treat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 internal validity </a:t>
            </a:r>
            <a:r>
              <a:rPr lang="en-US" sz="2400" dirty="0">
                <a:latin typeface="Palatino Linotype" panose="02040502050505030304" pitchFamily="18" charset="0"/>
              </a:rPr>
              <a:t>and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establishing causality 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 Linotype" panose="02040502050505030304" pitchFamily="18" charset="0"/>
              </a:rPr>
              <a:t>These designs have obvious value when conducting research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in the context of real-world practice</a:t>
            </a:r>
            <a:r>
              <a:rPr lang="en-US" sz="2400" dirty="0">
                <a:latin typeface="Palatino Linotype" panose="02040502050505030304" pitchFamily="18" charset="0"/>
              </a:rPr>
              <a:t>- and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community-based settings</a:t>
            </a:r>
            <a:r>
              <a:rPr lang="en-US" sz="2400" dirty="0">
                <a:latin typeface="Palatino Linotype" panose="02040502050505030304" pitchFamily="18" charset="0"/>
              </a:rPr>
              <a:t>, where external validity is equally valued. 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558511" y="531382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Quasi-Experimental </a:t>
            </a:r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designs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4324" y="1137228"/>
            <a:ext cx="8250381" cy="520584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Paralleled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RCT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(proposed by Hill in 1952)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Times" panose="02020603060405020304" pitchFamily="18" charset="0"/>
              </a:rPr>
              <a:t>Main design features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Allocation </a:t>
            </a:r>
            <a:r>
              <a:rPr lang="en-US" dirty="0">
                <a:latin typeface="Palatino Linotype" panose="02040502050505030304" pitchFamily="18" charset="0"/>
              </a:rPr>
              <a:t>remains unchanged throughout the duration of the study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Randomization </a:t>
            </a:r>
            <a:r>
              <a:rPr lang="en-US" dirty="0">
                <a:latin typeface="Palatino Linotype" panose="02040502050505030304" pitchFamily="18" charset="0"/>
              </a:rPr>
              <a:t>to two or more arms (active intervention, control)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Participant </a:t>
            </a:r>
            <a:r>
              <a:rPr lang="en-US" dirty="0">
                <a:latin typeface="Palatino Linotype" panose="02040502050505030304" pitchFamily="18" charset="0"/>
              </a:rPr>
              <a:t>is unit of randomization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39090"/>
            <a:ext cx="7720445" cy="83127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B050"/>
                </a:solidFill>
                <a:latin typeface="Times" panose="02020603060405020304" pitchFamily="18" charset="0"/>
              </a:rPr>
              <a:t>Paralleled </a:t>
            </a:r>
            <a:r>
              <a:rPr lang="en-US" sz="3200" dirty="0" smtClean="0">
                <a:solidFill>
                  <a:srgbClr val="00B050"/>
                </a:solidFill>
                <a:latin typeface="Times" panose="02020603060405020304" pitchFamily="18" charset="0"/>
              </a:rPr>
              <a:t>RCT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79545"/>
              </p:ext>
            </p:extLst>
          </p:nvPr>
        </p:nvGraphicFramePr>
        <p:xfrm>
          <a:off x="426027" y="1956663"/>
          <a:ext cx="8241724" cy="390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8388"/>
                <a:gridCol w="4873336"/>
              </a:tblGrid>
              <a:tr h="38188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Advantages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30765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Simplicity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Universal acceptance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Clear temporal sequence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Internally valid comparison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Double-blinding not always possible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Large sample size needed (in case of low-incidence outcomes)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Inefficient for diseases with rare outcomes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Lifestyle interventions that have a long lag time require a long follow-up period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Often low recruitment rate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Questionable external validity and generalizability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id researcher assign exposure? study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28" y="1174173"/>
            <a:ext cx="6008543" cy="52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7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700" dirty="0" smtClean="0">
                <a:solidFill>
                  <a:srgbClr val="C00000"/>
                </a:solidFill>
                <a:latin typeface="Times" panose="02020603060405020304" pitchFamily="18" charset="0"/>
              </a:rPr>
              <a:t>Study </a:t>
            </a:r>
            <a:r>
              <a:rPr lang="en-US" sz="2700" dirty="0">
                <a:solidFill>
                  <a:srgbClr val="C00000"/>
                </a:solidFill>
                <a:latin typeface="Times" panose="02020603060405020304" pitchFamily="18" charset="0"/>
              </a:rPr>
              <a:t>Designs in </a:t>
            </a:r>
            <a:r>
              <a:rPr lang="en-US" sz="2700" dirty="0" smtClean="0">
                <a:solidFill>
                  <a:srgbClr val="C00000"/>
                </a:solidFill>
                <a:latin typeface="Times" panose="02020603060405020304" pitchFamily="18" charset="0"/>
              </a:rPr>
              <a:t>Medicine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67728" y="1787236"/>
            <a:ext cx="2765281" cy="7169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2119" y="1137228"/>
            <a:ext cx="8291945" cy="520584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Crossover RCT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proposed by Louis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in 1984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Times" panose="02020603060405020304" pitchFamily="18" charset="0"/>
              </a:rPr>
              <a:t>Main design features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Palatino Linotype" panose="02040502050505030304" pitchFamily="18" charset="0"/>
              </a:rPr>
              <a:t>All study interventions are given to each subject in successive periods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Palatino Linotype" panose="02040502050505030304" pitchFamily="18" charset="0"/>
              </a:rPr>
              <a:t>Randomization to two or more arms (active intervention, control)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Palatino Linotype" panose="02040502050505030304" pitchFamily="18" charset="0"/>
              </a:rPr>
              <a:t>Washout period in between study periods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66353"/>
            <a:ext cx="7460672" cy="83127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00B050"/>
                </a:solidFill>
                <a:latin typeface="Times" panose="02020603060405020304" pitchFamily="18" charset="0"/>
              </a:rPr>
              <a:t>Crossover RCT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84510"/>
              </p:ext>
            </p:extLst>
          </p:nvPr>
        </p:nvGraphicFramePr>
        <p:xfrm>
          <a:off x="426027" y="1814361"/>
          <a:ext cx="8241724" cy="4511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8388"/>
                <a:gridCol w="4873336"/>
              </a:tblGrid>
              <a:tr h="38188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Advantages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Disadvantages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30765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Participants act as their own control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Reduces variation in response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Smaller sample size needed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More efficient in terms of expense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Participants receive both treatments (increases attractiveness of participating and recruitment rate)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Condition needs to be reversed to washout period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Effects of intervention needs to be reversible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Possible period effect and carryover effect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Not appropriate for acute conditions and progressive disorders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(only for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intermediate endpoints)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Participants serve as their own control, and no comparisons can be made if the treatment has not been received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lideteam.net/media/catalog/product/cache/260x195/m/a/market_sizing_powerpoint_presentation_slides_Slid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6" y="1873393"/>
            <a:ext cx="3754582" cy="28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2119" y="1137228"/>
            <a:ext cx="8291945" cy="5205845"/>
          </a:xfrm>
        </p:spPr>
        <p:txBody>
          <a:bodyPr>
            <a:normAutofit fontScale="925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Pragmatic trial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(PrCTs)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B050"/>
                </a:solidFill>
                <a:latin typeface="Times" panose="02020603060405020304" pitchFamily="18" charset="0"/>
              </a:rPr>
              <a:t>Main design features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A combined-design </a:t>
            </a:r>
            <a:r>
              <a:rPr lang="en-US" dirty="0">
                <a:latin typeface="Palatino Linotype" panose="02040502050505030304" pitchFamily="18" charset="0"/>
              </a:rPr>
              <a:t>of real-world evidence and </a:t>
            </a:r>
            <a:r>
              <a:rPr lang="en-US" dirty="0" smtClean="0">
                <a:latin typeface="Palatino Linotype" panose="02040502050505030304" pitchFamily="18" charset="0"/>
              </a:rPr>
              <a:t>randomization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Palatino Linotype" panose="02040502050505030304" pitchFamily="18" charset="0"/>
              </a:rPr>
              <a:t>Is </a:t>
            </a:r>
            <a:r>
              <a:rPr lang="en-US" dirty="0">
                <a:latin typeface="Palatino Linotype" panose="02040502050505030304" pitchFamily="18" charset="0"/>
              </a:rPr>
              <a:t>used to inform treatment effectiveness and healthcare decisions (decision-making by patients, clinicians and policy-makers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Palatino Linotype" panose="02040502050505030304" pitchFamily="18" charset="0"/>
              </a:rPr>
              <a:t>H</a:t>
            </a:r>
            <a:r>
              <a:rPr lang="en-US" dirty="0" smtClean="0">
                <a:latin typeface="Palatino Linotype" panose="02040502050505030304" pitchFamily="18" charset="0"/>
              </a:rPr>
              <a:t>elp </a:t>
            </a:r>
            <a:r>
              <a:rPr lang="en-US" dirty="0">
                <a:latin typeface="Palatino Linotype" panose="02040502050505030304" pitchFamily="18" charset="0"/>
              </a:rPr>
              <a:t>to answer the important question of “how a treatment works in a real-world </a:t>
            </a:r>
            <a:r>
              <a:rPr lang="en-US" dirty="0" smtClean="0">
                <a:latin typeface="Palatino Linotype" panose="02040502050505030304" pitchFamily="18" charset="0"/>
              </a:rPr>
              <a:t>scenario”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3542" y="875618"/>
            <a:ext cx="8291945" cy="5205845"/>
          </a:xfrm>
        </p:spPr>
        <p:txBody>
          <a:bodyPr>
            <a:normAutofit fontScale="92500"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Pragmatic trial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(PrCTs)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 smtClean="0">
                <a:latin typeface="Palatino Linotype" panose="02040502050505030304" pitchFamily="18" charset="0"/>
              </a:rPr>
              <a:t>The </a:t>
            </a:r>
            <a:r>
              <a:rPr lang="en-US" sz="2300" dirty="0">
                <a:latin typeface="Palatino Linotype" panose="02040502050505030304" pitchFamily="18" charset="0"/>
              </a:rPr>
              <a:t>explanatory trials focus towards </a:t>
            </a:r>
            <a:r>
              <a:rPr lang="en-US" sz="23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homogeneity (high internal validity)</a:t>
            </a:r>
            <a:r>
              <a:rPr lang="en-US" sz="2300" dirty="0">
                <a:latin typeface="Palatino Linotype" panose="02040502050505030304" pitchFamily="18" charset="0"/>
              </a:rPr>
              <a:t>, whereas PrCTs are a race towards maximal </a:t>
            </a:r>
            <a:r>
              <a:rPr lang="en-US" sz="23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heterogeneity</a:t>
            </a:r>
            <a:r>
              <a:rPr lang="en-US" sz="2300" dirty="0">
                <a:latin typeface="Palatino Linotype" panose="02040502050505030304" pitchFamily="18" charset="0"/>
              </a:rPr>
              <a:t> in all aspects (e.g. patients, treatments, clinical settings) and have </a:t>
            </a:r>
            <a:r>
              <a:rPr lang="en-US" sz="23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high external </a:t>
            </a:r>
            <a:r>
              <a:rPr lang="en-US" sz="23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validity.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PRECIS-2</a:t>
            </a:r>
            <a:r>
              <a:rPr lang="en-US" sz="2100" dirty="0" smtClean="0">
                <a:latin typeface="Palatino Linotype" panose="02040502050505030304" pitchFamily="18" charset="0"/>
              </a:rPr>
              <a:t>: </a:t>
            </a:r>
            <a:r>
              <a:rPr lang="en-US" sz="2100" dirty="0">
                <a:latin typeface="Palatino Linotype" panose="02040502050505030304" pitchFamily="18" charset="0"/>
              </a:rPr>
              <a:t>a </a:t>
            </a:r>
            <a:r>
              <a:rPr lang="en-US" sz="2100" dirty="0" smtClean="0">
                <a:latin typeface="Palatino Linotype" panose="02040502050505030304" pitchFamily="18" charset="0"/>
              </a:rPr>
              <a:t>9-domain </a:t>
            </a:r>
            <a:r>
              <a:rPr lang="en-US" sz="2100" dirty="0">
                <a:latin typeface="Palatino Linotype" panose="02040502050505030304" pitchFamily="18" charset="0"/>
              </a:rPr>
              <a:t>tool </a:t>
            </a:r>
            <a:r>
              <a:rPr lang="en-US" sz="2100" dirty="0" smtClean="0">
                <a:latin typeface="Palatino Linotype" panose="02040502050505030304" pitchFamily="18" charset="0"/>
              </a:rPr>
              <a:t>to </a:t>
            </a:r>
            <a:r>
              <a:rPr lang="en-US" sz="2100" dirty="0">
                <a:latin typeface="Palatino Linotype" panose="02040502050505030304" pitchFamily="18" charset="0"/>
              </a:rPr>
              <a:t>score the degree of pragmatism of the RCT, ranges from very explanatory to very </a:t>
            </a:r>
            <a:r>
              <a:rPr lang="en-US" sz="2100" dirty="0" smtClean="0">
                <a:latin typeface="Palatino Linotype" panose="02040502050505030304" pitchFamily="18" charset="0"/>
              </a:rPr>
              <a:t>pragmatic.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Palatino Linotype" panose="02040502050505030304" pitchFamily="18" charset="0"/>
              </a:rPr>
              <a:t>Domains: inclusion/exclusion </a:t>
            </a:r>
            <a:r>
              <a:rPr lang="en-US" sz="1700" dirty="0">
                <a:latin typeface="Palatino Linotype" panose="02040502050505030304" pitchFamily="18" charset="0"/>
              </a:rPr>
              <a:t>criteria, recruitment, setting, organization, flexibility in delivery and adherence, follow-up, primary outcome, primary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351" y="6081463"/>
            <a:ext cx="739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Loudon, K., et al.,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BMJ 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British Medical Journal,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2015</a:t>
            </a:r>
          </a:p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Dal-</a:t>
            </a:r>
            <a:r>
              <a:rPr lang="en-US" sz="14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R. BMC 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medicine,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58" y="1137228"/>
            <a:ext cx="8276360" cy="4712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Pragmatic trial (PrCTs)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real examples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anose="02040502050505030304" pitchFamily="18" charset="0"/>
              </a:rPr>
              <a:t>ENRICH</a:t>
            </a:r>
            <a:r>
              <a:rPr lang="en-US" sz="2400" dirty="0">
                <a:latin typeface="Palatino Linotype" panose="02040502050505030304" pitchFamily="18" charset="0"/>
              </a:rPr>
              <a:t>: Exercise Nutrition Routine Improving Cancer </a:t>
            </a:r>
            <a:r>
              <a:rPr lang="en-US" sz="2400" dirty="0" smtClean="0">
                <a:latin typeface="Palatino Linotype" panose="02040502050505030304" pitchFamily="18" charset="0"/>
              </a:rPr>
              <a:t>Health study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Palatino Linotype" panose="02040502050505030304" pitchFamily="18" charset="0"/>
              </a:rPr>
              <a:t>A</a:t>
            </a:r>
            <a:r>
              <a:rPr lang="en-US" sz="1800" dirty="0" smtClean="0">
                <a:latin typeface="Palatino Linotype" panose="02040502050505030304" pitchFamily="18" charset="0"/>
              </a:rPr>
              <a:t>imed </a:t>
            </a:r>
            <a:r>
              <a:rPr lang="en-US" sz="1800" dirty="0">
                <a:latin typeface="Palatino Linotype" panose="02040502050505030304" pitchFamily="18" charset="0"/>
              </a:rPr>
              <a:t>to determine the effects of a group-based, face-to-face multiple health behavior change intervention on behavioral outcomes among cancer </a:t>
            </a:r>
            <a:r>
              <a:rPr lang="en-US" sz="1800" dirty="0" smtClean="0">
                <a:latin typeface="Palatino Linotype" panose="02040502050505030304" pitchFamily="18" charset="0"/>
              </a:rPr>
              <a:t>survivors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anose="02040502050505030304" pitchFamily="18" charset="0"/>
              </a:rPr>
              <a:t>A 12-week </a:t>
            </a:r>
            <a:r>
              <a:rPr lang="en-US" sz="2400" dirty="0">
                <a:latin typeface="Palatino Linotype" panose="02040502050505030304" pitchFamily="18" charset="0"/>
              </a:rPr>
              <a:t>physical activity and nutritional education program for overweight Aboriginal and Torres Strait Islander women 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61143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James, E.L., et al.,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BMC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Cancer,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2015</a:t>
            </a:r>
          </a:p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Canuto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K.J., et al.,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BMC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Public Health, 2011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7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4" y="1137228"/>
            <a:ext cx="7886700" cy="47222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controlled-feeding trial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latin typeface="Palatino Linotype" panose="02040502050505030304" pitchFamily="18" charset="0"/>
              </a:rPr>
              <a:t>A </a:t>
            </a:r>
            <a:r>
              <a:rPr lang="en-US" sz="2100" dirty="0">
                <a:latin typeface="Palatino Linotype" panose="02040502050505030304" pitchFamily="18" charset="0"/>
              </a:rPr>
              <a:t>specific design for </a:t>
            </a:r>
            <a:r>
              <a:rPr lang="en-US" sz="2100" dirty="0" smtClean="0">
                <a:latin typeface="Palatino Linotype" panose="02040502050505030304" pitchFamily="18" charset="0"/>
              </a:rPr>
              <a:t>NCTs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latin typeface="Palatino Linotype" panose="02040502050505030304" pitchFamily="18" charset="0"/>
              </a:rPr>
              <a:t>All </a:t>
            </a:r>
            <a:r>
              <a:rPr lang="en-US" sz="2100" dirty="0">
                <a:latin typeface="Palatino Linotype" panose="02040502050505030304" pitchFamily="18" charset="0"/>
              </a:rPr>
              <a:t>foods and fluids are provided to participants </a:t>
            </a:r>
            <a:endParaRPr lang="en-US" sz="2100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smtClean="0">
                <a:latin typeface="Palatino Linotype" panose="02040502050505030304" pitchFamily="18" charset="0"/>
              </a:rPr>
              <a:t>The </a:t>
            </a:r>
            <a:r>
              <a:rPr lang="en-US" sz="2100" dirty="0">
                <a:latin typeface="Palatino Linotype" panose="02040502050505030304" pitchFamily="18" charset="0"/>
              </a:rPr>
              <a:t>placebo group receive a diet </a:t>
            </a:r>
            <a:r>
              <a:rPr lang="en-US" sz="2100" dirty="0" smtClean="0">
                <a:latin typeface="Palatino Linotype" panose="02040502050505030304" pitchFamily="18" charset="0"/>
              </a:rPr>
              <a:t>to </a:t>
            </a:r>
            <a:r>
              <a:rPr lang="en-US" sz="2100" dirty="0">
                <a:latin typeface="Palatino Linotype" panose="02040502050505030304" pitchFamily="18" charset="0"/>
              </a:rPr>
              <a:t>be </a:t>
            </a:r>
            <a:r>
              <a:rPr lang="en-US" sz="2100" b="1" u="sng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inert </a:t>
            </a:r>
            <a:r>
              <a:rPr lang="en-US" sz="2100" b="1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in </a:t>
            </a:r>
            <a:r>
              <a:rPr lang="en-US" sz="2100" b="1" u="sng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nature</a:t>
            </a:r>
            <a:r>
              <a:rPr lang="en-US" sz="2100" dirty="0" smtClean="0">
                <a:latin typeface="Palatino Linotype" panose="02040502050505030304" pitchFamily="18" charset="0"/>
              </a:rPr>
              <a:t> </a:t>
            </a:r>
            <a:r>
              <a:rPr lang="en-US" sz="2100" dirty="0">
                <a:latin typeface="Palatino Linotype" panose="02040502050505030304" pitchFamily="18" charset="0"/>
              </a:rPr>
              <a:t>and </a:t>
            </a:r>
            <a:r>
              <a:rPr lang="en-US" sz="2100" b="1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nutritionally matched </a:t>
            </a:r>
            <a:r>
              <a:rPr lang="en-US" sz="2100" dirty="0">
                <a:latin typeface="Palatino Linotype" panose="02040502050505030304" pitchFamily="18" charset="0"/>
              </a:rPr>
              <a:t>to the intervention diet in all aspects except for the active component being </a:t>
            </a:r>
            <a:r>
              <a:rPr lang="en-US" sz="2100" dirty="0" smtClean="0">
                <a:latin typeface="Palatino Linotype" panose="02040502050505030304" pitchFamily="18" charset="0"/>
              </a:rPr>
              <a:t>investigated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It is Expensive </a:t>
            </a:r>
            <a:r>
              <a:rPr lang="en-US" sz="2100" dirty="0" smtClean="0">
                <a:latin typeface="Palatino Linotype" panose="02040502050505030304" pitchFamily="18" charset="0"/>
              </a:rPr>
              <a:t>(software </a:t>
            </a:r>
            <a:r>
              <a:rPr lang="en-US" sz="2100" dirty="0">
                <a:latin typeface="Palatino Linotype" panose="02040502050505030304" pitchFamily="18" charset="0"/>
              </a:rPr>
              <a:t>to design controlled diets, food and paper supplies, trained staff to design, prepare and provide study diets daily, food preparation and storage equipment and </a:t>
            </a:r>
            <a:r>
              <a:rPr lang="en-US" sz="2100" dirty="0" smtClean="0">
                <a:latin typeface="Palatino Linotype" panose="02040502050505030304" pitchFamily="18" charset="0"/>
              </a:rPr>
              <a:t>capabilities)</a:t>
            </a:r>
            <a:endParaRPr lang="en-US" sz="2100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Randomized </a:t>
            </a:r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Clinical Trial</a:t>
            </a:r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961" y="6226665"/>
            <a:ext cx="2886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Davy, K.P.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Frontiers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Physiology,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43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4" y="1221537"/>
            <a:ext cx="7886700" cy="47222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Palatino Linotype" panose="02040502050505030304" pitchFamily="18" charset="0"/>
              </a:rPr>
              <a:t>A small-scale test of the methods and procedures to be used on a larger </a:t>
            </a:r>
            <a:r>
              <a:rPr lang="en-US" sz="2400" dirty="0" smtClean="0">
                <a:latin typeface="Palatino Linotype" panose="02040502050505030304" pitchFamily="18" charset="0"/>
              </a:rPr>
              <a:t>scale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 smtClean="0">
                <a:latin typeface="Palatino Linotype" panose="02040502050505030304" pitchFamily="18" charset="0"/>
              </a:rPr>
              <a:t>It is recommended </a:t>
            </a:r>
            <a:r>
              <a:rPr lang="en-US" sz="2100" dirty="0">
                <a:latin typeface="Palatino Linotype" panose="02040502050505030304" pitchFamily="18" charset="0"/>
              </a:rPr>
              <a:t>for complex interventions, e.g. broader lifestyle interventions, including diet and physical activity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 smtClean="0">
                <a:latin typeface="Palatino Linotype" panose="02040502050505030304" pitchFamily="18" charset="0"/>
              </a:rPr>
              <a:t>Determine </a:t>
            </a:r>
            <a:r>
              <a:rPr lang="en-US" sz="2100" u="sng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inclusion and exclusion criteria </a:t>
            </a:r>
            <a:r>
              <a:rPr lang="en-US" sz="2100" dirty="0">
                <a:latin typeface="Palatino Linotype" panose="02040502050505030304" pitchFamily="18" charset="0"/>
              </a:rPr>
              <a:t>to balance safety, adequate recruitment, and generalizability of the </a:t>
            </a:r>
            <a:r>
              <a:rPr lang="en-US" sz="2100" dirty="0" smtClean="0">
                <a:latin typeface="Palatino Linotype" panose="02040502050505030304" pitchFamily="18" charset="0"/>
              </a:rPr>
              <a:t>trials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00" dirty="0">
                <a:latin typeface="Palatino Linotype" panose="02040502050505030304" pitchFamily="18" charset="0"/>
              </a:rPr>
              <a:t>E</a:t>
            </a:r>
            <a:r>
              <a:rPr lang="en-US" sz="2100" dirty="0" smtClean="0">
                <a:latin typeface="Palatino Linotype" panose="02040502050505030304" pitchFamily="18" charset="0"/>
              </a:rPr>
              <a:t>valuate </a:t>
            </a:r>
            <a:r>
              <a:rPr lang="en-US" sz="21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recruitment rate</a:t>
            </a:r>
            <a:r>
              <a:rPr lang="en-US" sz="2100" dirty="0">
                <a:latin typeface="Palatino Linotype" panose="02040502050505030304" pitchFamily="18" charset="0"/>
              </a:rPr>
              <a:t>, </a:t>
            </a:r>
            <a:r>
              <a:rPr lang="en-US" sz="21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ability and willingness </a:t>
            </a:r>
            <a:r>
              <a:rPr lang="en-US" sz="2100" dirty="0">
                <a:latin typeface="Palatino Linotype" panose="02040502050505030304" pitchFamily="18" charset="0"/>
              </a:rPr>
              <a:t>of participants to understand the intervention, participant </a:t>
            </a:r>
            <a:r>
              <a:rPr lang="en-US" sz="21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adherence</a:t>
            </a:r>
            <a:r>
              <a:rPr lang="en-US" sz="2100" dirty="0">
                <a:latin typeface="Palatino Linotype" panose="02040502050505030304" pitchFamily="18" charset="0"/>
              </a:rPr>
              <a:t>, and </a:t>
            </a:r>
            <a:r>
              <a:rPr lang="en-US" sz="21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attrition rate </a:t>
            </a:r>
            <a:r>
              <a:rPr lang="en-US" sz="2100" dirty="0">
                <a:latin typeface="Palatino Linotype" panose="02040502050505030304" pitchFamily="18" charset="0"/>
              </a:rPr>
              <a:t>prior to a definitive trials 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Pilot or feasibility trial</a:t>
            </a:r>
            <a:endParaRPr lang="en-US" dirty="0"/>
          </a:p>
          <a:p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960" y="6130946"/>
            <a:ext cx="5598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El-</a:t>
            </a:r>
            <a:r>
              <a:rPr lang="en-US" sz="1200" i="1" dirty="0" err="1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Kotob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R.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Pilot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feasibility studies,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</a:p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Kistin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C.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JAMA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3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42" y="1278082"/>
            <a:ext cx="6041885" cy="5273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237" y="508107"/>
            <a:ext cx="8208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>Pilot or feasibility trial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4" y="1361209"/>
            <a:ext cx="7886700" cy="45825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Palatino Linotype" panose="02040502050505030304" pitchFamily="18" charset="0"/>
              </a:rPr>
              <a:t>A </a:t>
            </a:r>
            <a:r>
              <a:rPr lang="en-US" sz="2400" dirty="0">
                <a:latin typeface="Palatino Linotype" panose="02040502050505030304" pitchFamily="18" charset="0"/>
              </a:rPr>
              <a:t>pilot trial may be single-arm (before-after) study with no control group or </a:t>
            </a:r>
            <a:r>
              <a:rPr lang="en-US" sz="2400" dirty="0" smtClean="0">
                <a:latin typeface="Palatino Linotype" panose="02040502050505030304" pitchFamily="18" charset="0"/>
              </a:rPr>
              <a:t>a </a:t>
            </a:r>
            <a:r>
              <a:rPr lang="en-US" sz="2400" dirty="0">
                <a:latin typeface="Palatino Linotype" panose="02040502050505030304" pitchFamily="18" charset="0"/>
              </a:rPr>
              <a:t>randomized or non-randomized </a:t>
            </a:r>
            <a:r>
              <a:rPr lang="en-US" sz="2400" dirty="0" smtClean="0">
                <a:latin typeface="Palatino Linotype" panose="02040502050505030304" pitchFamily="18" charset="0"/>
              </a:rPr>
              <a:t>trial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Palatino Linotype" panose="02040502050505030304" pitchFamily="18" charset="0"/>
              </a:rPr>
              <a:t>P</a:t>
            </a:r>
            <a:r>
              <a:rPr lang="en-US" sz="2400" dirty="0" smtClean="0">
                <a:latin typeface="Palatino Linotype" panose="02040502050505030304" pitchFamily="18" charset="0"/>
              </a:rPr>
              <a:t>ilot </a:t>
            </a:r>
            <a:r>
              <a:rPr lang="en-US" sz="2400" dirty="0">
                <a:latin typeface="Palatino Linotype" panose="02040502050505030304" pitchFamily="18" charset="0"/>
              </a:rPr>
              <a:t>trial </a:t>
            </a:r>
            <a:r>
              <a:rPr lang="en-US" sz="24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cannot be </a:t>
            </a:r>
            <a:r>
              <a:rPr lang="en-US" sz="24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used</a:t>
            </a:r>
            <a:r>
              <a:rPr lang="en-US" sz="2400" dirty="0" smtClean="0">
                <a:latin typeface="Palatino Linotype" panose="02040502050505030304" pitchFamily="18" charset="0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Palatino Linotype" panose="02040502050505030304" pitchFamily="18" charset="0"/>
              </a:rPr>
              <a:t>To test </a:t>
            </a:r>
            <a:r>
              <a:rPr lang="en-US" sz="2000" dirty="0">
                <a:latin typeface="Palatino Linotype" panose="02040502050505030304" pitchFamily="18" charset="0"/>
              </a:rPr>
              <a:t>hypotheses about the effects of an </a:t>
            </a:r>
            <a:r>
              <a:rPr lang="en-US" sz="2000" dirty="0" smtClean="0">
                <a:latin typeface="Palatino Linotype" panose="02040502050505030304" pitchFamily="18" charset="0"/>
              </a:rPr>
              <a:t>intervention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Palatino Linotype" panose="02040502050505030304" pitchFamily="18" charset="0"/>
              </a:rPr>
              <a:t>To </a:t>
            </a:r>
            <a:r>
              <a:rPr lang="en-US" sz="2000" dirty="0">
                <a:latin typeface="Palatino Linotype" panose="02040502050505030304" pitchFamily="18" charset="0"/>
              </a:rPr>
              <a:t>examine preliminary safety of an intervention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Palatino Linotype" panose="02040502050505030304" pitchFamily="18" charset="0"/>
              </a:rPr>
              <a:t>To estimate </a:t>
            </a:r>
            <a:r>
              <a:rPr lang="en-US" sz="2000" dirty="0">
                <a:latin typeface="Palatino Linotype" panose="02040502050505030304" pitchFamily="18" charset="0"/>
              </a:rPr>
              <a:t>the effect sizes for power calculation 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imes" panose="02020603060405020304" pitchFamily="18" charset="0"/>
              </a:rPr>
              <a:t>Pilot or feasibility trial</a:t>
            </a:r>
            <a:endParaRPr lang="en-US" dirty="0"/>
          </a:p>
          <a:p>
            <a:endParaRPr lang="en-US" sz="2400" dirty="0"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960" y="6130946"/>
            <a:ext cx="5598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El-</a:t>
            </a:r>
            <a:r>
              <a:rPr lang="en-US" sz="1200" i="1" dirty="0" err="1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Kotob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R.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Pilot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feasibility studies,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</a:p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Kistin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C.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JAMA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76" y="1101436"/>
            <a:ext cx="8255577" cy="5085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Experimental </a:t>
            </a:r>
            <a:r>
              <a:rPr lang="en-US" dirty="0" smtClean="0">
                <a:latin typeface="Palatino Linotype" panose="02040502050505030304" pitchFamily="18" charset="0"/>
              </a:rPr>
              <a:t>studies </a:t>
            </a:r>
            <a:r>
              <a:rPr lang="en-US" dirty="0">
                <a:latin typeface="Palatino Linotype" panose="02040502050505030304" pitchFamily="18" charset="0"/>
              </a:rPr>
              <a:t>are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less susceptible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to confounding variables</a:t>
            </a:r>
            <a:endParaRPr lang="en-US" u="sng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100" dirty="0" smtClean="0">
                <a:latin typeface="Times" panose="02020603060405020304" pitchFamily="18" charset="0"/>
              </a:rPr>
              <a:t>The </a:t>
            </a:r>
            <a:r>
              <a:rPr lang="en-US" sz="2100" u="sng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investigator determines </a:t>
            </a:r>
            <a:r>
              <a:rPr lang="en-US" sz="2100" dirty="0">
                <a:latin typeface="Times" panose="02020603060405020304" pitchFamily="18" charset="0"/>
              </a:rPr>
              <a:t>who is exposed and who is </a:t>
            </a:r>
            <a:r>
              <a:rPr lang="en-US" sz="2100" dirty="0" smtClean="0">
                <a:latin typeface="Times" panose="02020603060405020304" pitchFamily="18" charset="0"/>
              </a:rPr>
              <a:t>unexposed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>
                <a:latin typeface="Times" panose="02020603060405020304" pitchFamily="18" charset="0"/>
              </a:rPr>
              <a:t>If </a:t>
            </a:r>
            <a:r>
              <a:rPr lang="en-US" sz="2100" dirty="0">
                <a:latin typeface="Times" panose="02020603060405020304" pitchFamily="18" charset="0"/>
              </a:rPr>
              <a:t>exposure is </a:t>
            </a:r>
            <a:r>
              <a:rPr lang="en-US" sz="2100" u="sng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allocated randomly </a:t>
            </a:r>
            <a:r>
              <a:rPr lang="en-US" sz="2100" dirty="0">
                <a:latin typeface="Times" panose="02020603060405020304" pitchFamily="18" charset="0"/>
              </a:rPr>
              <a:t>and </a:t>
            </a:r>
            <a:r>
              <a:rPr lang="en-US" sz="2100" u="sng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</a:rPr>
              <a:t>sample size is large </a:t>
            </a:r>
            <a:r>
              <a:rPr lang="en-US" sz="2100" dirty="0" smtClean="0">
                <a:latin typeface="Times" panose="02020603060405020304" pitchFamily="18" charset="0"/>
              </a:rPr>
              <a:t>then </a:t>
            </a:r>
            <a:r>
              <a:rPr lang="en-US" sz="2100" dirty="0">
                <a:latin typeface="Times" panose="02020603060405020304" pitchFamily="18" charset="0"/>
              </a:rPr>
              <a:t>even </a:t>
            </a:r>
            <a:r>
              <a:rPr lang="en-US" sz="2100" dirty="0" smtClean="0">
                <a:latin typeface="Times" panose="02020603060405020304" pitchFamily="18" charset="0"/>
              </a:rPr>
              <a:t>unrecognized </a:t>
            </a:r>
            <a:r>
              <a:rPr lang="en-US" sz="2100" dirty="0">
                <a:latin typeface="Times" panose="02020603060405020304" pitchFamily="18" charset="0"/>
              </a:rPr>
              <a:t>confounding effects become statistically </a:t>
            </a:r>
            <a:r>
              <a:rPr lang="en-US" sz="2100" dirty="0" smtClean="0">
                <a:latin typeface="Times" panose="02020603060405020304" pitchFamily="18" charset="0"/>
              </a:rPr>
              <a:t>unlikely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b="1" dirty="0">
                <a:latin typeface="Times" panose="02020603060405020304" pitchFamily="18" charset="0"/>
              </a:rPr>
              <a:t>Types </a:t>
            </a:r>
            <a:r>
              <a:rPr lang="en-US" sz="2100" b="1" dirty="0">
                <a:latin typeface="Times" panose="02020603060405020304" pitchFamily="18" charset="0"/>
              </a:rPr>
              <a:t>of Experimental Research </a:t>
            </a:r>
            <a:r>
              <a:rPr lang="en-US" sz="2100" b="1" dirty="0">
                <a:latin typeface="Times" panose="02020603060405020304" pitchFamily="18" charset="0"/>
              </a:rPr>
              <a:t>Design</a:t>
            </a:r>
            <a:endParaRPr lang="en-US" sz="2100" b="1" dirty="0">
              <a:latin typeface="Times" panose="02020603060405020304" pitchFamily="18" charset="0"/>
            </a:endParaRPr>
          </a:p>
          <a:p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" panose="02020603060405020304" pitchFamily="18" charset="0"/>
              </a:rPr>
              <a:t>Pre-experimental </a:t>
            </a:r>
            <a:r>
              <a:rPr lang="en-US" sz="2100" dirty="0" smtClean="0">
                <a:solidFill>
                  <a:schemeClr val="accent5">
                    <a:lumMod val="50000"/>
                  </a:schemeClr>
                </a:solidFill>
                <a:latin typeface="Times" panose="02020603060405020304" pitchFamily="18" charset="0"/>
              </a:rPr>
              <a:t>design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Times" panose="02020603060405020304" pitchFamily="18" charset="0"/>
            </a:endParaRPr>
          </a:p>
          <a:p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" panose="02020603060405020304" pitchFamily="18" charset="0"/>
              </a:rPr>
              <a:t>Quasi-experimental design</a:t>
            </a:r>
          </a:p>
          <a:p>
            <a:r>
              <a:rPr lang="en-US" sz="2100" dirty="0" smtClean="0">
                <a:solidFill>
                  <a:schemeClr val="accent5">
                    <a:lumMod val="50000"/>
                  </a:schemeClr>
                </a:solidFill>
                <a:latin typeface="Times" panose="02020603060405020304" pitchFamily="18" charset="0"/>
              </a:rPr>
              <a:t>True 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Times" panose="02020603060405020304" pitchFamily="18" charset="0"/>
              </a:rPr>
              <a:t>experimental </a:t>
            </a:r>
            <a:r>
              <a:rPr lang="en-US" sz="2100" dirty="0" smtClean="0">
                <a:solidFill>
                  <a:schemeClr val="accent5">
                    <a:lumMod val="50000"/>
                  </a:schemeClr>
                </a:solidFill>
                <a:latin typeface="Times" panose="02020603060405020304" pitchFamily="18" charset="0"/>
              </a:rPr>
              <a:t>design</a:t>
            </a:r>
            <a:endParaRPr lang="en-US" sz="2100" dirty="0">
              <a:solidFill>
                <a:schemeClr val="accent5">
                  <a:lumMod val="50000"/>
                </a:schemeClr>
              </a:solidFill>
              <a:latin typeface="Times" panose="0202060306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100" dirty="0" smtClean="0">
              <a:latin typeface="Times" panose="02020603060405020304" pitchFamily="18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7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700" dirty="0" smtClean="0">
                <a:solidFill>
                  <a:srgbClr val="C00000"/>
                </a:solidFill>
                <a:latin typeface="Times" panose="02020603060405020304" pitchFamily="18" charset="0"/>
              </a:rPr>
              <a:t>Experimental studies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876" y="6019261"/>
            <a:ext cx="735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https://www.bmj.com/about-bmj/resources-readers/publications/epidemiology-uninitiated/9-experimental-studies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4" y="1257300"/>
            <a:ext cx="7886700" cy="45825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Palatino Linotype" panose="02040502050505030304" pitchFamily="18" charset="0"/>
              </a:rPr>
              <a:t>A</a:t>
            </a:r>
            <a:r>
              <a:rPr lang="en-US" sz="2400" dirty="0" smtClean="0">
                <a:latin typeface="Palatino Linotype" panose="02040502050505030304" pitchFamily="18" charset="0"/>
              </a:rPr>
              <a:t>daptive </a:t>
            </a:r>
            <a:r>
              <a:rPr lang="en-US" sz="2400" dirty="0">
                <a:latin typeface="Palatino Linotype" panose="02040502050505030304" pitchFamily="18" charset="0"/>
              </a:rPr>
              <a:t>clinical trial </a:t>
            </a:r>
            <a:r>
              <a:rPr lang="en-US" sz="2400" dirty="0" smtClean="0">
                <a:latin typeface="Palatino Linotype" panose="02040502050505030304" pitchFamily="18" charset="0"/>
              </a:rPr>
              <a:t>designs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They differ </a:t>
            </a:r>
            <a:r>
              <a:rPr lang="en-US" sz="2000" dirty="0">
                <a:solidFill>
                  <a:srgbClr val="00B050"/>
                </a:solidFill>
                <a:latin typeface="Palatino Linotype" panose="02040502050505030304" pitchFamily="18" charset="0"/>
              </a:rPr>
              <a:t>from conventional clinical </a:t>
            </a:r>
            <a:r>
              <a:rPr lang="en-US" sz="20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trials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Allow </a:t>
            </a:r>
            <a:r>
              <a:rPr lang="en-US" sz="2000" dirty="0">
                <a:solidFill>
                  <a:srgbClr val="00B050"/>
                </a:solidFill>
                <a:latin typeface="Palatino Linotype" panose="02040502050505030304" pitchFamily="18" charset="0"/>
              </a:rPr>
              <a:t>continual modifications to key components of trial design (e.g. allocation ratio, total sample size, eligibility criteria, extension of trial phases, change of treatment arms</a:t>
            </a:r>
            <a:r>
              <a:rPr lang="en-US" sz="2000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Palatino Linotype" panose="02040502050505030304" pitchFamily="18" charset="0"/>
              </a:rPr>
              <a:t>Single subject or “N-of-1” trials are also used to assess the utility of personalized nutrition </a:t>
            </a:r>
            <a:r>
              <a:rPr lang="en-US" sz="2400" dirty="0" smtClean="0">
                <a:latin typeface="Palatino Linotype" panose="02040502050505030304" pitchFamily="18" charset="0"/>
              </a:rPr>
              <a:t>interventions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Palatino Linotype" panose="02040502050505030304" pitchFamily="18" charset="0"/>
              </a:rPr>
              <a:t>Hybrid type </a:t>
            </a:r>
            <a:r>
              <a:rPr lang="en-US" sz="2400" dirty="0" smtClean="0">
                <a:latin typeface="Palatino Linotype" panose="02040502050505030304" pitchFamily="18" charset="0"/>
              </a:rPr>
              <a:t>trials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Palatino Linotype" panose="02040502050505030304" pitchFamily="18" charset="0"/>
              </a:rPr>
              <a:t>Comparative </a:t>
            </a:r>
            <a:r>
              <a:rPr lang="en-US" sz="2400" dirty="0">
                <a:latin typeface="Palatino Linotype" panose="02040502050505030304" pitchFamily="18" charset="0"/>
              </a:rPr>
              <a:t>effectiveness research (CER)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426027" y="219655"/>
            <a:ext cx="8026977" cy="91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 smtClean="0">
              <a:solidFill>
                <a:srgbClr val="C00000"/>
              </a:solidFill>
              <a:latin typeface="Times" panose="02020603060405020304" pitchFamily="18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Other types of study design in NCTs</a:t>
            </a:r>
            <a:endParaRPr lang="en-US" sz="4000" dirty="0"/>
          </a:p>
          <a:p>
            <a:endParaRPr lang="en-US" sz="2000" dirty="0"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960" y="6130946"/>
            <a:ext cx="5598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Thorlund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K., et al.,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BMJ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</a:p>
          <a:p>
            <a:r>
              <a:rPr lang="en-US" sz="1200" i="1" dirty="0" err="1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Schork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N.J. et al., Annual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review of nutrition,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25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68" y="1695162"/>
            <a:ext cx="7886700" cy="20247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Common Challenges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/>
            </a:r>
            <a:b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</a:b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of design and conduct of NCTs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C00000"/>
                </a:solidFill>
                <a:latin typeface="Times" panose="02020603060405020304" pitchFamily="18" charset="0"/>
              </a:rPr>
              <a:t>Comparison of methodological considerations </a:t>
            </a:r>
            <a:r>
              <a:rPr lang="en-US" sz="3200" dirty="0" smtClean="0">
                <a:solidFill>
                  <a:srgbClr val="C00000"/>
                </a:solidFill>
                <a:latin typeface="Times" panose="02020603060405020304" pitchFamily="18" charset="0"/>
              </a:rPr>
              <a:t>between drug </a:t>
            </a:r>
            <a:r>
              <a:rPr lang="en-US" sz="3200" dirty="0">
                <a:solidFill>
                  <a:srgbClr val="C00000"/>
                </a:solidFill>
                <a:latin typeface="Times" panose="02020603060405020304" pitchFamily="18" charset="0"/>
              </a:rPr>
              <a:t>and dietary trials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19608"/>
              </p:ext>
            </p:extLst>
          </p:nvPr>
        </p:nvGraphicFramePr>
        <p:xfrm>
          <a:off x="766329" y="2062019"/>
          <a:ext cx="7611342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4161"/>
                <a:gridCol w="2815936"/>
                <a:gridCol w="2691245"/>
              </a:tblGrid>
              <a:tr h="356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Drugs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Food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66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Chemical effect on targets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Specific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Multicollinearity</a:t>
                      </a:r>
                    </a:p>
                  </a:txBody>
                  <a:tcPr/>
                </a:tc>
              </a:tr>
              <a:tr h="3566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Composition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Isolated substances with similar chemical and physical characteristics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Heterogeneous mixture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of nutrients and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bioactive components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66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Administration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Small dose taken whole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at defined times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Consumed throughout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the day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66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Baseline exposure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Can be absent before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intervention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Continuous exposure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and varying between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persons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6329" y="5938549"/>
            <a:ext cx="3784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Yao, C.K.,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 J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Gastroenterol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Weaver, C. M.,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Nutrition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reviews, 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n-US" sz="1200" i="1" dirty="0">
              <a:latin typeface="Times" panose="0202060306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5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95158"/>
              </p:ext>
            </p:extLst>
          </p:nvPr>
        </p:nvGraphicFramePr>
        <p:xfrm>
          <a:off x="628650" y="1960707"/>
          <a:ext cx="7611342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1752"/>
                <a:gridCol w="2671910"/>
                <a:gridCol w="2367680"/>
              </a:tblGrid>
              <a:tr h="356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Drugs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Food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66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Placebo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Easy to make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Difficult to design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Influence of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pre-conceived ideas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Small-to-moderate effect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Powerful effect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Blinding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Double-blinding easy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with placebo pills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Difficult and often not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feasible to double-blind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Access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No / limited access to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study drugs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Readily accessible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C00000"/>
                </a:solidFill>
                <a:latin typeface="Times" panose="02020603060405020304" pitchFamily="18" charset="0"/>
              </a:rPr>
              <a:t>Comparison of methodological considerations </a:t>
            </a:r>
            <a:r>
              <a:rPr lang="en-US" sz="3200" dirty="0" smtClean="0">
                <a:solidFill>
                  <a:srgbClr val="C00000"/>
                </a:solidFill>
                <a:latin typeface="Times" panose="02020603060405020304" pitchFamily="18" charset="0"/>
              </a:rPr>
              <a:t>between drug </a:t>
            </a:r>
            <a:r>
              <a:rPr lang="en-US" sz="3200" dirty="0">
                <a:solidFill>
                  <a:srgbClr val="C00000"/>
                </a:solidFill>
                <a:latin typeface="Times" panose="02020603060405020304" pitchFamily="18" charset="0"/>
              </a:rPr>
              <a:t>and dietary trials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5838781"/>
            <a:ext cx="7611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Yao, C.K.,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 J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Gastroenterol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Weaver, C. M.,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Nutrition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reviews, 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n-US" sz="1200" i="1" dirty="0">
              <a:latin typeface="Times" panose="0202060306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178707"/>
              </p:ext>
            </p:extLst>
          </p:nvPr>
        </p:nvGraphicFramePr>
        <p:xfrm>
          <a:off x="906607" y="1337252"/>
          <a:ext cx="7330786" cy="473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61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>Complex </a:t>
            </a:r>
            <a:r>
              <a:rPr lang="en-US" sz="3600" dirty="0">
                <a:solidFill>
                  <a:srgbClr val="C00000"/>
                </a:solidFill>
                <a:latin typeface="Times" panose="02020603060405020304" pitchFamily="18" charset="0"/>
              </a:rPr>
              <a:t>nature of nutrition interventions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5945" y="4031673"/>
            <a:ext cx="696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chemeClr val="accent2">
                    <a:lumMod val="50000"/>
                  </a:schemeClr>
                </a:solidFill>
                <a:latin typeface="Times" panose="02020603060405020304" pitchFamily="18" charset="0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039" y="6171290"/>
            <a:ext cx="297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Yao, C.K.,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 J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Gastroenterol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Weaver, C. M.,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Nutrition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reviews, 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n-US" sz="1200" i="1" dirty="0">
              <a:latin typeface="Times" panose="0202060306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1512607"/>
            <a:ext cx="3719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latino Linotype" panose="02040502050505030304" pitchFamily="18" charset="0"/>
              </a:rPr>
              <a:t>Diversity of food cultures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457937" y="3167664"/>
            <a:ext cx="56150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Palatino Linotype" panose="02040502050505030304" pitchFamily="18" charset="0"/>
              </a:rPr>
              <a:t>Alter </a:t>
            </a:r>
            <a:r>
              <a:rPr lang="en-US" sz="3200" dirty="0">
                <a:latin typeface="Palatino Linotype" panose="02040502050505030304" pitchFamily="18" charset="0"/>
              </a:rPr>
              <a:t>the true effectiveness of 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3200" dirty="0" smtClean="0">
                <a:latin typeface="Palatino Linotype" panose="02040502050505030304" pitchFamily="18" charset="0"/>
              </a:rPr>
              <a:t>a </a:t>
            </a:r>
            <a:r>
              <a:rPr lang="en-US" sz="3200" dirty="0">
                <a:latin typeface="Palatino Linotype" panose="02040502050505030304" pitchFamily="18" charset="0"/>
              </a:rPr>
              <a:t>dietary intervention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4422710" y="1512607"/>
            <a:ext cx="3586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latino Linotype" panose="02040502050505030304" pitchFamily="18" charset="0"/>
              </a:rPr>
              <a:t>Different dietary behaviors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6052959" y="2454897"/>
            <a:ext cx="410185" cy="70394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8596" y="5955984"/>
            <a:ext cx="40078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What is solution?</a:t>
            </a:r>
            <a:endParaRPr lang="en-US" sz="4000" b="1" dirty="0"/>
          </a:p>
        </p:txBody>
      </p:sp>
      <p:sp>
        <p:nvSpPr>
          <p:cNvPr id="18" name="Down Arrow 17"/>
          <p:cNvSpPr/>
          <p:nvPr/>
        </p:nvSpPr>
        <p:spPr>
          <a:xfrm>
            <a:off x="2256004" y="2432915"/>
            <a:ext cx="414460" cy="72592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23596" y="4792587"/>
            <a:ext cx="6598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Palatino Linotype" panose="02040502050505030304" pitchFamily="18" charset="0"/>
              </a:rPr>
              <a:t>A large </a:t>
            </a:r>
            <a:r>
              <a:rPr lang="en-US" sz="2400" dirty="0">
                <a:latin typeface="Palatino Linotype" panose="02040502050505030304" pitchFamily="18" charset="0"/>
              </a:rPr>
              <a:t>inter- and intra-individual variability in response to the same dietary intervention 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3823982" y="4244882"/>
            <a:ext cx="882972" cy="53768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61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</a:b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Dietary behaviors and food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culture </a:t>
            </a: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/>
            </a:r>
            <a:b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</a:b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61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" panose="02020603060405020304" pitchFamily="18" charset="0"/>
              </a:rPr>
              <a:t>Baseline exposure with </a:t>
            </a:r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interventions</a:t>
            </a:r>
            <a:r>
              <a:rPr lang="en-US" sz="3600" dirty="0">
                <a:solidFill>
                  <a:srgbClr val="C00000"/>
                </a:solidFill>
                <a:latin typeface="Times" panose="0202060306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" panose="02020603060405020304" pitchFamily="18" charset="0"/>
              </a:rPr>
            </a:br>
            <a:endParaRPr lang="en-US" sz="36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039" y="6171290"/>
            <a:ext cx="297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Yao, C.K.,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 J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Gastroenterol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Weaver, C. M.,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 Nutrition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reviews, 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n-US" sz="1200" i="1" dirty="0">
              <a:latin typeface="Times" panose="0202060306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430" y="1512607"/>
            <a:ext cx="3719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Baseline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dietary status </a:t>
            </a:r>
            <a:endParaRPr lang="en-US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(nutrient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deficiency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vs.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adequacy)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6464" y="3703449"/>
            <a:ext cx="4622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Effectiveness of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intervention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956400" y="2421395"/>
            <a:ext cx="924791" cy="1201427"/>
            <a:chOff x="2026226" y="2324296"/>
            <a:chExt cx="924791" cy="1201427"/>
          </a:xfrm>
        </p:grpSpPr>
        <p:sp>
          <p:nvSpPr>
            <p:cNvPr id="9" name="Down Arrow 8"/>
            <p:cNvSpPr/>
            <p:nvPr/>
          </p:nvSpPr>
          <p:spPr>
            <a:xfrm>
              <a:off x="2026226" y="2324296"/>
              <a:ext cx="924791" cy="1201427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4404" y="2383852"/>
              <a:ext cx="386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" panose="02020603060405020304" pitchFamily="18" charset="0"/>
                </a:rPr>
                <a:t>?</a:t>
              </a:r>
              <a:endParaRPr lang="en-US" sz="4800" dirty="0">
                <a:latin typeface="Times" panose="0202060306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53532" y="1492496"/>
            <a:ext cx="4014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Baseline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exposure to the food or food component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64228" y="2412757"/>
            <a:ext cx="924791" cy="1201427"/>
            <a:chOff x="2026226" y="2324296"/>
            <a:chExt cx="924791" cy="1201427"/>
          </a:xfrm>
        </p:grpSpPr>
        <p:sp>
          <p:nvSpPr>
            <p:cNvPr id="14" name="Down Arrow 13"/>
            <p:cNvSpPr/>
            <p:nvPr/>
          </p:nvSpPr>
          <p:spPr>
            <a:xfrm>
              <a:off x="2026226" y="2324296"/>
              <a:ext cx="924791" cy="1201427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4404" y="2383852"/>
              <a:ext cx="386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" panose="02020603060405020304" pitchFamily="18" charset="0"/>
                </a:rPr>
                <a:t>?</a:t>
              </a:r>
              <a:endParaRPr lang="en-US" sz="4800" dirty="0">
                <a:latin typeface="Times" panose="0202060306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88007" y="3703449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Generalizability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of findings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4093" y="4648835"/>
            <a:ext cx="40078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What is solution?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435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Patient’s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adherence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033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Adherence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compliance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is “the extent to which a person’s behavior-taking medication, following a diet, and/or executing lifestyle changes, corresponds with agreed recommendations from a health care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provider.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Adherence to the </a:t>
            </a:r>
            <a:r>
              <a:rPr lang="en-US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nutrition interventions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is the biggest determinant of its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effectiveness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Poor compliance: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Difficult-to-implement diets (e.g. a very low-carbohydrate diet, very low energy diets, sodium-restricted diets) 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Strict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elimination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diets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Long-term interventions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0" y="6176963"/>
            <a:ext cx="6421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World Health Organization. Adherence to long-term therapies: evidence for action. 2003</a:t>
            </a:r>
          </a:p>
          <a:p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Brownell, K.D. et al., </a:t>
            </a: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Behav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Med, 1995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8082"/>
            <a:ext cx="7886700" cy="489888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Educational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tools (e.g. video,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booklet)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ndividual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and group sessions with dietitian to barrier identification and problem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solving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Reminders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(e.g. telephone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follow-up)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Motivational interviewing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Promotion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self-monitoring and feedback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diary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Stress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management and goal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setting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Contract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with the involvement of a family member or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friend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43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Increase </a:t>
            </a: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adherence to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interventions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6029512"/>
            <a:ext cx="635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Desroches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S., et al.,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Cochrane database of systematic reviews,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2013</a:t>
            </a:r>
            <a:endParaRPr lang="en-US" sz="1200" i="1" dirty="0">
              <a:latin typeface="Times" panose="0202060306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Gibson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A.A.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al., Behavioral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sciences (Basel, Switzerland),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2017 </a:t>
            </a:r>
            <a:endParaRPr lang="en-US" sz="1200" i="1" dirty="0"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68" y="1461943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Helps to indicate the extent to which intervention of interest has achieved its specific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aims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Nutritional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biomarkers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can be used as measures of patients’ adherence in NCTs to clearly define the compliance with a new dietary regimen or food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intervention.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3341" y="510600"/>
            <a:ext cx="7886700" cy="6843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Measuring patient’s adherence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773"/>
            <a:ext cx="7886700" cy="4774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There are two types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experiments: 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Exploratory</a:t>
            </a:r>
            <a:r>
              <a:rPr lang="en-US" sz="2200" dirty="0">
                <a:latin typeface="Palatino Linotype" panose="02040502050505030304" pitchFamily="18" charset="0"/>
              </a:rPr>
              <a:t> experiments (important for hypothesis generation)</a:t>
            </a:r>
          </a:p>
          <a:p>
            <a:pPr lvl="1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Confirmatory</a:t>
            </a:r>
            <a:r>
              <a:rPr lang="en-US" sz="2200" dirty="0" smtClean="0">
                <a:latin typeface="Palatino Linotype" panose="02040502050505030304" pitchFamily="18" charset="0"/>
              </a:rPr>
              <a:t> </a:t>
            </a:r>
            <a:r>
              <a:rPr lang="en-US" sz="2200" dirty="0">
                <a:latin typeface="Palatino Linotype" panose="02040502050505030304" pitchFamily="18" charset="0"/>
              </a:rPr>
              <a:t>experiments </a:t>
            </a:r>
            <a:r>
              <a:rPr lang="en-US" sz="2200" dirty="0" smtClean="0">
                <a:latin typeface="Palatino Linotype" panose="02040502050505030304" pitchFamily="18" charset="0"/>
              </a:rPr>
              <a:t>(</a:t>
            </a:r>
            <a:r>
              <a:rPr lang="en-US" sz="2200" dirty="0">
                <a:latin typeface="Palatino Linotype" panose="02040502050505030304" pitchFamily="18" charset="0"/>
              </a:rPr>
              <a:t>test one or more </a:t>
            </a:r>
            <a:r>
              <a:rPr lang="en-US" sz="2200" dirty="0" smtClean="0">
                <a:latin typeface="Palatino Linotype" panose="02040502050505030304" pitchFamily="18" charset="0"/>
              </a:rPr>
              <a:t>hypothesis)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In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most cases, these two types of study are found in the same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study. 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7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700" dirty="0" smtClean="0">
                <a:solidFill>
                  <a:srgbClr val="C00000"/>
                </a:solidFill>
                <a:latin typeface="Times" panose="02020603060405020304" pitchFamily="18" charset="0"/>
              </a:rPr>
              <a:t>Experimental studies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364" y="5869186"/>
            <a:ext cx="4603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Aguilar-</a:t>
            </a:r>
            <a:r>
              <a:rPr lang="en-US" sz="14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Nascimento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J.E.,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Acta 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 Bras, 2005.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6-fig-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8" y="987137"/>
            <a:ext cx="7701886" cy="51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9041" y="302781"/>
            <a:ext cx="7886700" cy="6843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Measuring patient’s adherence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959" y="6275062"/>
            <a:ext cx="831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43434"/>
                </a:solidFill>
                <a:latin typeface="Georgia" panose="02040502050405020303" pitchFamily="18" charset="0"/>
              </a:rPr>
              <a:t>Overview of different types of biomarkers of intake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8650" y="1168397"/>
          <a:ext cx="7886700" cy="470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505"/>
                <a:gridCol w="3169227"/>
                <a:gridCol w="2550968"/>
              </a:tblGrid>
              <a:tr h="520268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Nutrient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Biomarkers of Dietary Exposure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Possible Functional Markers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026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Dietary fiber</a:t>
                      </a:r>
                    </a:p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Non-starch polysaccharides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Fecal hemicellulose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Urinary or plasma lignans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Urinary or plasma alkylresorcinols (whole grains)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Fecal weight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Fecal short-chain fatty acids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026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Thiamin</a:t>
                      </a:r>
                      <a:endParaRPr lang="en-US" sz="14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i="0" u="none" strike="noStrike" kern="1200" baseline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Erythrocyte transketolase activation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026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Biotin</a:t>
                      </a:r>
                      <a:endParaRPr lang="en-US" sz="14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Urinary 3-hydroxy-isovalerate with a loading dose of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leucine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Erythrocyte pyruvate carboxylase activity</a:t>
                      </a:r>
                    </a:p>
                    <a:p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026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Vitamin B6</a:t>
                      </a:r>
                      <a:endParaRPr lang="en-US" sz="14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Plasma pyridoxal 5-phosphate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Urinary 4-pyridoxic acid 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Erythrocyte aspartate or alanine aminotransferase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0134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Folate</a:t>
                      </a:r>
                      <a:endParaRPr lang="en-US" sz="14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Plasma folate, Erythrocyte folate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Plasma homocysteine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260134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Vitamin C</a:t>
                      </a:r>
                      <a:endParaRPr lang="en-US" sz="14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Plasma vitamin 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Erythrocyte, lymphocyte, or platelet vitamin C Urinary carnitine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Urinary deoxypyridinoline: total collagen crosslinks</a:t>
                      </a:r>
                    </a:p>
                    <a:p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122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Biomarkers of nutrient intakes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5966774"/>
            <a:ext cx="747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see more you can refer to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A.,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 and applied methods for observational and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intervention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2008,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Secound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ed. P.217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1"/>
            <a:ext cx="7886700" cy="49182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Dietary pattern: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plasma carotenoids and Urinary sodium to potassium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ratio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Plant foods-based diet: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lignan concentrations in urine or plasma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Red meat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intake: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1-methylhistidine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3-methylhistidine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grains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intake: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Plasma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concentrations and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urinary excretion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alkylresorcinols and alkylresorcinol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metabolites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Omega-3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fatty acid composition of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diet: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fatty acid composition of membrane phospholipids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122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Biomarkers as general dietary indicators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6061220"/>
            <a:ext cx="747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Coulston</a:t>
            </a:r>
            <a:r>
              <a:rPr lang="en-US" sz="1600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A., </a:t>
            </a:r>
            <a:r>
              <a:rPr lang="en-US" sz="16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Research and applied methods for observational and </a:t>
            </a:r>
            <a:r>
              <a:rPr lang="en-US" sz="16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intervention </a:t>
            </a:r>
            <a:r>
              <a:rPr lang="en-US" sz="16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en-US" sz="1600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2008, </a:t>
            </a:r>
            <a:r>
              <a:rPr lang="en-US" sz="1600" dirty="0" err="1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Secound</a:t>
            </a:r>
            <a:r>
              <a:rPr lang="en-US" sz="1600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ed. P.217</a:t>
            </a:r>
            <a:endParaRPr lang="en-US" sz="1600" dirty="0"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6692"/>
            <a:ext cx="7886700" cy="37570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Blinding enable minimization of subject bias and observer bias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Blinding participants to diet, whole foods or macronutrients is difficult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Blinding for micronutrients or other bioactive compounds may be provided in the form of pills is similar to pharmaceutical drug trials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B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linding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57582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Control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1436"/>
            <a:ext cx="7886700" cy="54136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control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group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(a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group similar to the test group in all aspects affecting the outcome except for the intervention of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interest)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is essential to demonstrate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superiority, safety and efficacy of the intervention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ICH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defines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types of control group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for clinical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trials: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concurrently controlled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placebo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no-treatment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dose-response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active or standard treatment group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xternal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or historical control groups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Defining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good control group, or lack of ability to adequate masking of intervention or inappropriate choice of placebo food or diet are major challenging issues in NCTs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48304"/>
              </p:ext>
            </p:extLst>
          </p:nvPr>
        </p:nvGraphicFramePr>
        <p:xfrm>
          <a:off x="628650" y="1517074"/>
          <a:ext cx="78867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486"/>
                <a:gridCol w="5242214"/>
              </a:tblGrid>
              <a:tr h="520268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No treatment control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 control group that do not receive a placebo or comparative intervention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268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Placebo control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 control group that receives an inert substance (e.g. sugar pill or saline) or sham advice/treatment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Feeding study control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 control group receive a inert diet (nutritionally matched to the intervention diet exclude the active component being investigated)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Re-supplementation control</a:t>
                      </a:r>
                    </a:p>
                    <a:p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 control group in which the same dietary advice is given to participants in both the intervention and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control groups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, followed by re-supplementation of the excluded food component to the control group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Common control group in NCTs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6050018"/>
            <a:ext cx="7190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Staudacher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H.M., et al.,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Proceedings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Nutrition Society, 2017.</a:t>
            </a:r>
            <a:endParaRPr lang="en-US" sz="1200" i="1" dirty="0"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16256"/>
              </p:ext>
            </p:extLst>
          </p:nvPr>
        </p:nvGraphicFramePr>
        <p:xfrm>
          <a:off x="628650" y="1337252"/>
          <a:ext cx="78867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32"/>
                <a:gridCol w="5637068"/>
              </a:tblGrid>
              <a:tr h="520268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Active comparator control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 control group that receives an active intervention (e.g. standard therapy), usually used to determine whether the treatment under investigation is superior to standard therapy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0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Sham diet control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 control group to whom dietary advice is provided that modifies food intake without altering intake of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nutrients or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the specific food component being investigated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0134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External control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A control group outside of the trial that is used to compare with the treatment group (e.g. data from medical records)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Common control group in NCTs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50" y="6050018"/>
            <a:ext cx="7190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Staudacher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H.M., et al.,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Proceedings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Nutrition Society, 2017.</a:t>
            </a:r>
            <a:endParaRPr lang="en-US" sz="1200" i="1" dirty="0"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>
                <a:solidFill>
                  <a:srgbClr val="C00000"/>
                </a:solidFill>
                <a:latin typeface="Times" panose="02020603060405020304" pitchFamily="18" charset="0"/>
              </a:rPr>
              <a:t>Important criteria for </a:t>
            </a:r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>the development </a:t>
            </a:r>
            <a:r>
              <a:rPr lang="en-US" sz="3600" dirty="0">
                <a:solidFill>
                  <a:srgbClr val="C00000"/>
                </a:solidFill>
                <a:latin typeface="Times" panose="02020603060405020304" pitchFamily="18" charset="0"/>
              </a:rPr>
              <a:t>of a sham diet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These criteria were developed as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 approach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to interpreting fundamental principles in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use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placebos (their similar presentation as the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intervention to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facilitate blinding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physiologically inert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with regards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to the outcome of interest), but specifically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tailored to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dietary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intervention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4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20603060405020304" pitchFamily="18" charset="0"/>
              </a:rPr>
              <a:t>Important criteria for the development of a sham diet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91049"/>
              </p:ext>
            </p:extLst>
          </p:nvPr>
        </p:nvGraphicFramePr>
        <p:xfrm>
          <a:off x="574097" y="1690689"/>
          <a:ext cx="7995805" cy="4511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995805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2000" b="0" u="none" strike="noStrike" kern="1200" baseline="0" dirty="0" smtClean="0">
                          <a:latin typeface="Times" panose="02020603060405020304" pitchFamily="18" charset="0"/>
                        </a:rPr>
                        <a:t>The content of the sham diet must give the impression it is the true intervention diet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The sham diet must alter dietary intake but maintain intake of foods, food components or nutrients under investigation</a:t>
                      </a:r>
                      <a:endParaRPr lang="en-US" sz="200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solidFill>
                            <a:schemeClr val="dk1"/>
                          </a:solidFill>
                          <a:latin typeface="Times" panose="02020603060405020304" pitchFamily="18" charset="0"/>
                          <a:ea typeface="+mn-ea"/>
                          <a:cs typeface="+mn-cs"/>
                        </a:rPr>
                        <a:t>The sham diet must not alter intake of other foods, food components or nutrients that might impact on endpoints</a:t>
                      </a:r>
                      <a:endParaRPr lang="en-US" sz="200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883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" panose="02020603060405020304" pitchFamily="18" charset="0"/>
                        </a:rPr>
                        <a:t>The sham diet must restrict or modify intake of an equivalent number of foods as the intervention diet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883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" panose="02020603060405020304" pitchFamily="18" charset="0"/>
                        </a:rPr>
                        <a:t>The burden of the sham diet should be equivalent to the intervention diet (e.g. time for shopping and cooking, level of adaptation required for preparing meals)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3883">
                <a:tc>
                  <a:txBody>
                    <a:bodyPr/>
                    <a:lstStyle/>
                    <a:p>
                      <a:r>
                        <a:rPr lang="en-US" sz="2000" u="none" strike="noStrike" kern="1200" baseline="0" dirty="0" smtClean="0">
                          <a:latin typeface="Times" panose="02020603060405020304" pitchFamily="18" charset="0"/>
                        </a:rPr>
                        <a:t>The sham diet should take the same amount of time to teach and should require same amount of comprehension as the intervention diet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" panose="0202060306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4097" y="6330572"/>
            <a:ext cx="7190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Staudacher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H.M., et al., </a:t>
            </a:r>
            <a:r>
              <a:rPr lang="en-US" sz="12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Proceedings </a:t>
            </a:r>
            <a:r>
              <a:rPr lang="en-US" sz="12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Nutrition Society, 2017.</a:t>
            </a:r>
            <a:endParaRPr lang="en-US" sz="1200" i="1" dirty="0">
              <a:latin typeface="Times" panose="0202060306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70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" panose="02020603060405020304" pitchFamily="18" charset="0"/>
              </a:rPr>
              <a:t>Consideration for study groups</a:t>
            </a:r>
            <a:endParaRPr lang="en-US" sz="36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4" y="1496291"/>
            <a:ext cx="8146473" cy="475903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" panose="02020603060405020304" pitchFamily="18" charset="0"/>
              </a:rPr>
              <a:t>Study groups should be representative of the target group</a:t>
            </a:r>
            <a:endParaRPr lang="en-US" sz="2800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dirty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Age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Gender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Ethnic origin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Genotype </a:t>
            </a:r>
            <a:r>
              <a:rPr lang="en-US" dirty="0">
                <a:latin typeface="Times" panose="02020603060405020304" pitchFamily="18" charset="0"/>
                <a:ea typeface="+mj-ea"/>
                <a:cs typeface="+mj-cs"/>
              </a:rPr>
              <a:t>relevant to the function under study </a:t>
            </a:r>
            <a:endParaRPr lang="en-US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Lifestyle factors </a:t>
            </a: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(smoking</a:t>
            </a:r>
            <a:r>
              <a:rPr lang="en-US" sz="2000" dirty="0">
                <a:latin typeface="Times" panose="02020603060405020304" pitchFamily="18" charset="0"/>
                <a:ea typeface="+mj-ea"/>
                <a:cs typeface="+mj-cs"/>
              </a:rPr>
              <a:t>, physical activity, </a:t>
            </a: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alcohol consumption)</a:t>
            </a:r>
            <a:endParaRPr lang="en-US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Body </a:t>
            </a:r>
            <a:r>
              <a:rPr lang="en-US" dirty="0">
                <a:latin typeface="Times" panose="02020603060405020304" pitchFamily="18" charset="0"/>
                <a:ea typeface="+mj-ea"/>
                <a:cs typeface="+mj-cs"/>
              </a:rPr>
              <a:t>weight and height </a:t>
            </a:r>
            <a:endParaRPr lang="en-US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Menstrual </a:t>
            </a:r>
            <a:r>
              <a:rPr lang="en-US" dirty="0">
                <a:latin typeface="Times" panose="02020603060405020304" pitchFamily="18" charset="0"/>
                <a:ea typeface="+mj-ea"/>
                <a:cs typeface="+mj-cs"/>
              </a:rPr>
              <a:t>cycle </a:t>
            </a:r>
            <a:endParaRPr lang="en-US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Usual </a:t>
            </a:r>
            <a:r>
              <a:rPr lang="en-US" dirty="0">
                <a:latin typeface="Times" panose="02020603060405020304" pitchFamily="18" charset="0"/>
                <a:ea typeface="+mj-ea"/>
                <a:cs typeface="+mj-cs"/>
              </a:rPr>
              <a:t>diet </a:t>
            </a:r>
            <a:endParaRPr lang="en-US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Environmental </a:t>
            </a:r>
            <a:r>
              <a:rPr lang="en-US" dirty="0">
                <a:latin typeface="Times" panose="02020603060405020304" pitchFamily="18" charset="0"/>
                <a:ea typeface="+mj-ea"/>
                <a:cs typeface="+mj-cs"/>
              </a:rPr>
              <a:t>conditions </a:t>
            </a:r>
            <a:r>
              <a:rPr lang="en-US" dirty="0" smtClean="0">
                <a:latin typeface="Times" panose="02020603060405020304" pitchFamily="18" charset="0"/>
                <a:ea typeface="+mj-ea"/>
                <a:cs typeface="+mj-cs"/>
              </a:rPr>
              <a:t>(e.g. climate)</a:t>
            </a:r>
            <a:endParaRPr lang="en-US" dirty="0">
              <a:latin typeface="Times" panose="02020603060405020304" pitchFamily="18" charset="0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4564"/>
            <a:ext cx="7886700" cy="5133109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Experimental treatments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Treatment describes the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set of different experimental conditions </a:t>
            </a:r>
            <a:r>
              <a:rPr lang="en-US" sz="2000" dirty="0">
                <a:latin typeface="Palatino Linotype" panose="02040502050505030304" pitchFamily="18" charset="0"/>
              </a:rPr>
              <a:t>to be tested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Experimental unit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Experimental unit for a treatment factor is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the smallest unit </a:t>
            </a:r>
            <a:r>
              <a:rPr lang="en-US" sz="2000" dirty="0">
                <a:latin typeface="Palatino Linotype" panose="02040502050505030304" pitchFamily="18" charset="0"/>
              </a:rPr>
              <a:t>which a level of treatment can be applied to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Experimental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design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Experimental design aims to distinguish, quantify and compare variation between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treatments</a:t>
            </a:r>
            <a:r>
              <a:rPr lang="en-US" sz="2000" dirty="0">
                <a:latin typeface="Palatino Linotype" panose="02040502050505030304" pitchFamily="18" charset="0"/>
              </a:rPr>
              <a:t> (signal) compared to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</a:rPr>
              <a:t>background variation</a:t>
            </a:r>
            <a:r>
              <a:rPr lang="en-US" sz="2000" dirty="0">
                <a:latin typeface="Palatino Linotype" panose="02040502050505030304" pitchFamily="18" charset="0"/>
              </a:rPr>
              <a:t> (noise</a:t>
            </a:r>
            <a:r>
              <a:rPr lang="en-US" sz="2000" dirty="0" smtClean="0">
                <a:latin typeface="Palatino Linotype" panose="0204050205050503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Principles of experimental design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dirty="0">
                <a:latin typeface="Palatino Linotype" panose="02040502050505030304" pitchFamily="18" charset="0"/>
              </a:rPr>
              <a:t>Randomization and blinding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79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700" dirty="0" smtClean="0">
                <a:solidFill>
                  <a:srgbClr val="C00000"/>
                </a:solidFill>
                <a:latin typeface="Times" panose="02020603060405020304" pitchFamily="18" charset="0"/>
              </a:rPr>
              <a:t>Experimental studies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6186541"/>
            <a:ext cx="4603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Aguilar-</a:t>
            </a:r>
            <a:r>
              <a:rPr lang="en-US" sz="1400" i="1" dirty="0" err="1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Nascimento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J.E.,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Acta </a:t>
            </a:r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 Bras, 2005.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982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Good clinical practice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(GCP) in NCTs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5298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" panose="02020603060405020304" pitchFamily="18" charset="0"/>
                <a:ea typeface="+mj-ea"/>
                <a:cs typeface="+mj-cs"/>
              </a:rPr>
              <a:t>Clinical trials should follow the Good Clinical Practice (GCP) standards, provided by ICH </a:t>
            </a:r>
            <a:endParaRPr lang="en-US" sz="2400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To </a:t>
            </a:r>
            <a:r>
              <a:rPr lang="en-US" sz="2000" dirty="0">
                <a:latin typeface="Times" panose="02020603060405020304" pitchFamily="18" charset="0"/>
                <a:ea typeface="+mj-ea"/>
                <a:cs typeface="+mj-cs"/>
              </a:rPr>
              <a:t>ensure that the trials are </a:t>
            </a:r>
            <a:r>
              <a:rPr lang="en-US" sz="2000" b="1" dirty="0">
                <a:solidFill>
                  <a:srgbClr val="FF0000"/>
                </a:solidFill>
                <a:latin typeface="Times" panose="02020603060405020304" pitchFamily="18" charset="0"/>
                <a:ea typeface="+mj-ea"/>
                <a:cs typeface="+mj-cs"/>
              </a:rPr>
              <a:t>scientifically and ethically sound </a:t>
            </a:r>
            <a:endParaRPr lang="en-US" sz="2000" b="1" dirty="0" smtClean="0">
              <a:solidFill>
                <a:srgbClr val="FF0000"/>
              </a:solidFill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The </a:t>
            </a:r>
            <a:r>
              <a:rPr lang="en-US" sz="2000" dirty="0">
                <a:latin typeface="Times" panose="02020603060405020304" pitchFamily="18" charset="0"/>
                <a:ea typeface="+mj-ea"/>
                <a:cs typeface="+mj-cs"/>
              </a:rPr>
              <a:t>clinical properties of the pharmaceutical product under investigation are properly documented </a:t>
            </a:r>
            <a:endParaRPr lang="en-US" sz="2000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The </a:t>
            </a:r>
            <a:r>
              <a:rPr lang="en-US" sz="2000" dirty="0">
                <a:latin typeface="Times" panose="02020603060405020304" pitchFamily="18" charset="0"/>
                <a:ea typeface="+mj-ea"/>
                <a:cs typeface="+mj-cs"/>
              </a:rPr>
              <a:t>data and reported </a:t>
            </a:r>
            <a:r>
              <a:rPr lang="en-US" sz="2000" u="sng" dirty="0">
                <a:solidFill>
                  <a:srgbClr val="FF0000"/>
                </a:solidFill>
                <a:latin typeface="Times" panose="02020603060405020304" pitchFamily="18" charset="0"/>
                <a:ea typeface="+mj-ea"/>
                <a:cs typeface="+mj-cs"/>
              </a:rPr>
              <a:t>results are credible and accurate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563663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" panose="02020603060405020304" pitchFamily="18" charset="0"/>
              </a:rPr>
              <a:t>ICH: International </a:t>
            </a:r>
            <a:r>
              <a:rPr lang="en-US" sz="1600" dirty="0">
                <a:latin typeface="Times" panose="02020603060405020304" pitchFamily="18" charset="0"/>
              </a:rPr>
              <a:t>Council for </a:t>
            </a:r>
            <a:r>
              <a:rPr lang="en-US" sz="1600" dirty="0" smtClean="0">
                <a:latin typeface="Times" panose="02020603060405020304" pitchFamily="18" charset="0"/>
              </a:rPr>
              <a:t>Harmonization </a:t>
            </a:r>
            <a:r>
              <a:rPr lang="en-US" sz="1600" dirty="0">
                <a:latin typeface="Times" panose="02020603060405020304" pitchFamily="18" charset="0"/>
              </a:rPr>
              <a:t>of Technical Requirements for Pharmaceuticals for Human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4954"/>
            <a:ext cx="7886700" cy="51642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" panose="02020603060405020304" pitchFamily="18" charset="0"/>
                <a:ea typeface="+mj-ea"/>
                <a:cs typeface="+mj-cs"/>
              </a:rPr>
              <a:t>GCP provides ethical and scientific quality standards for </a:t>
            </a:r>
            <a:endParaRPr lang="en-US" sz="2400" b="1" dirty="0" smtClean="0">
              <a:latin typeface="Times" panose="02020603060405020304" pitchFamily="18" charset="0"/>
              <a:ea typeface="+mj-ea"/>
              <a:cs typeface="+mj-cs"/>
            </a:endParaRP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Design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Conduct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Performance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Monitoring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Termination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Auditing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Recording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Analysis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Reporting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" panose="02020603060405020304" pitchFamily="18" charset="0"/>
                <a:ea typeface="+mj-ea"/>
                <a:cs typeface="+mj-cs"/>
              </a:rPr>
              <a:t>Documentation </a:t>
            </a:r>
            <a:r>
              <a:rPr lang="en-US" sz="2000" dirty="0">
                <a:latin typeface="Times" panose="02020603060405020304" pitchFamily="18" charset="0"/>
                <a:ea typeface="+mj-ea"/>
                <a:cs typeface="+mj-cs"/>
              </a:rPr>
              <a:t>of clinical trials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982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Good clinical practice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(GCP) in NCTs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7691"/>
            <a:ext cx="7886700" cy="51227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latin typeface="Times" panose="02020603060405020304" pitchFamily="18" charset="0"/>
                <a:ea typeface="+mj-ea"/>
                <a:cs typeface="+mj-cs"/>
              </a:rPr>
              <a:t>In case of NCTs, careful </a:t>
            </a:r>
            <a:r>
              <a:rPr lang="en-US" sz="2400" b="1" dirty="0">
                <a:latin typeface="Times" panose="02020603060405020304" pitchFamily="18" charset="0"/>
                <a:ea typeface="+mj-ea"/>
                <a:cs typeface="+mj-cs"/>
              </a:rPr>
              <a:t>considerations are needed </a:t>
            </a:r>
            <a:r>
              <a:rPr lang="en-US" sz="2400" b="1" dirty="0" smtClean="0">
                <a:latin typeface="Times" panose="02020603060405020304" pitchFamily="18" charset="0"/>
                <a:ea typeface="+mj-ea"/>
                <a:cs typeface="+mj-cs"/>
              </a:rPr>
              <a:t>for: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Hypothesis generation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Study </a:t>
            </a:r>
            <a:r>
              <a:rPr lang="en-US" sz="2400" dirty="0">
                <a:latin typeface="Times" panose="02020603060405020304" pitchFamily="18" charset="0"/>
                <a:ea typeface="+mj-ea"/>
                <a:cs typeface="+mj-cs"/>
              </a:rPr>
              <a:t>design and conduct (i.e. clear definition of study duration, type of intervention, amount and mode of delivery, control and </a:t>
            </a: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blinding)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Clear </a:t>
            </a:r>
            <a:r>
              <a:rPr lang="en-US" sz="2400" dirty="0">
                <a:latin typeface="Times" panose="02020603060405020304" pitchFamily="18" charset="0"/>
                <a:ea typeface="+mj-ea"/>
                <a:cs typeface="+mj-cs"/>
              </a:rPr>
              <a:t>definition of primary and secondary outcome measures (including assessment of background </a:t>
            </a: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diet)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Statistical power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Eligibility criteria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Times" panose="02020603060405020304" pitchFamily="18" charset="0"/>
                <a:ea typeface="+mj-ea"/>
                <a:cs typeface="+mj-cs"/>
              </a:rPr>
              <a:t>Data-collection </a:t>
            </a:r>
            <a:r>
              <a:rPr lang="en-US" sz="2400" dirty="0">
                <a:latin typeface="Times" panose="02020603060405020304" pitchFamily="18" charset="0"/>
                <a:ea typeface="+mj-ea"/>
                <a:cs typeface="+mj-cs"/>
              </a:rPr>
              <a:t>methodology and ways of measuring and encouraging compliance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982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C00000"/>
                </a:solidFill>
                <a:latin typeface="Times" panose="02020603060405020304" pitchFamily="18" charset="0"/>
              </a:rPr>
              <a:t>Good clinical practice </a:t>
            </a:r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(GCP) in NCTs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2098965"/>
            <a:ext cx="7886700" cy="2293362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60405020304" pitchFamily="18" charset="0"/>
              </a:rPr>
              <a:t>Thanks for your attention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6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1CC2-4D75-40F8-824A-2022F0A876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198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Clinical trial is defined as a </a:t>
            </a:r>
            <a:r>
              <a:rPr lang="en-US" sz="2400" b="1" dirty="0" smtClean="0">
                <a:latin typeface="Palatino Linotype" panose="02040502050505030304" pitchFamily="18" charset="0"/>
              </a:rPr>
              <a:t>experimental </a:t>
            </a:r>
            <a:r>
              <a:rPr lang="en-US" sz="2400" b="1" dirty="0">
                <a:latin typeface="Palatino Linotype" panose="02040502050505030304" pitchFamily="18" charset="0"/>
              </a:rPr>
              <a:t>study </a:t>
            </a:r>
            <a:r>
              <a:rPr lang="en-US" sz="2400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prospectively assigned</a:t>
            </a:r>
            <a:r>
              <a:rPr lang="en-US" sz="2400" dirty="0">
                <a:latin typeface="Palatino Linotype" panose="02040502050505030304" pitchFamily="18" charset="0"/>
              </a:rPr>
              <a:t> </a:t>
            </a:r>
            <a:r>
              <a:rPr lang="en-US" sz="2400" u="sng" dirty="0">
                <a:solidFill>
                  <a:srgbClr val="00B050"/>
                </a:solidFill>
                <a:latin typeface="Palatino Linotype" panose="02040502050505030304" pitchFamily="18" charset="0"/>
              </a:rPr>
              <a:t>human participants </a:t>
            </a:r>
            <a:r>
              <a:rPr lang="en-US" sz="2400" dirty="0">
                <a:latin typeface="Palatino Linotype" panose="02040502050505030304" pitchFamily="18" charset="0"/>
              </a:rPr>
              <a:t>or groups of human to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one or more interventions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i="1" dirty="0">
                <a:latin typeface="Palatino Linotype" panose="02040502050505030304" pitchFamily="18" charset="0"/>
              </a:rPr>
              <a:t>with or without 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concurrent comparison or control groups</a:t>
            </a:r>
            <a:r>
              <a:rPr lang="en-US" sz="2400" dirty="0">
                <a:latin typeface="Palatino Linotype" panose="02040502050505030304" pitchFamily="18" charset="0"/>
              </a:rPr>
              <a:t>, to evaluate the effects of those interventions on </a:t>
            </a:r>
            <a:r>
              <a:rPr lang="en-US" sz="2400" u="sng" dirty="0">
                <a:solidFill>
                  <a:srgbClr val="7030A0"/>
                </a:solidFill>
                <a:latin typeface="Palatino Linotype" panose="02040502050505030304" pitchFamily="18" charset="0"/>
              </a:rPr>
              <a:t>health-related biomedical </a:t>
            </a:r>
            <a:r>
              <a:rPr lang="en-US" sz="2400" dirty="0">
                <a:latin typeface="Palatino Linotype" panose="02040502050505030304" pitchFamily="18" charset="0"/>
              </a:rPr>
              <a:t>or</a:t>
            </a:r>
            <a:r>
              <a:rPr lang="en-US" sz="2400" u="sng" dirty="0">
                <a:solidFill>
                  <a:srgbClr val="7030A0"/>
                </a:solidFill>
                <a:latin typeface="Palatino Linotype" panose="02040502050505030304" pitchFamily="18" charset="0"/>
              </a:rPr>
              <a:t> behavioral </a:t>
            </a:r>
            <a:r>
              <a:rPr lang="en-US" sz="2400" u="sng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outcomes</a:t>
            </a:r>
            <a:r>
              <a:rPr lang="en-US" sz="2400" dirty="0" smtClean="0">
                <a:latin typeface="Palatino Linotype" panose="02040502050505030304" pitchFamily="18" charset="0"/>
              </a:rPr>
              <a:t>. 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628650" y="666464"/>
            <a:ext cx="7886700" cy="6427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800" dirty="0" smtClean="0">
                <a:solidFill>
                  <a:srgbClr val="C00000"/>
                </a:solidFill>
                <a:latin typeface="Times" panose="02020603060405020304" pitchFamily="18" charset="0"/>
              </a:rPr>
              <a:t>Definition of clinical trial</a:t>
            </a:r>
            <a:endParaRPr lang="en-US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5853797"/>
            <a:ext cx="8047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Definition of a Clinical </a:t>
            </a:r>
            <a:r>
              <a:rPr lang="en-US" sz="1400" i="1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Trial</a:t>
            </a:r>
            <a:r>
              <a:rPr lang="en-US" sz="1400" dirty="0" smtClean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2015 </a:t>
            </a:r>
            <a:r>
              <a:rPr lang="en-US" sz="1400" dirty="0">
                <a:latin typeface="Times" panose="0202060306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[cited 2019; Available from: https://hub.ucsf.edu/clinicaltrialsgov-definition-clinical-trial.</a:t>
            </a:r>
            <a:endParaRPr lang="en-US" sz="1400" dirty="0"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vel of evidence pyramid according to caus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77" y="1146084"/>
            <a:ext cx="5761760" cy="45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3960" y="5769462"/>
            <a:ext cx="81672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dirty="0">
                <a:latin typeface="Palatino Linotype" panose="02040502050505030304" pitchFamily="18" charset="0"/>
              </a:rPr>
              <a:t>The hierarchy of evidence, increasing from the base of the pyramid to the </a:t>
            </a:r>
            <a:endParaRPr lang="en-US" sz="19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n-US" sz="19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gold </a:t>
            </a:r>
            <a:r>
              <a:rPr lang="en-US" sz="1900" dirty="0">
                <a:solidFill>
                  <a:srgbClr val="FF0000"/>
                </a:solidFill>
                <a:latin typeface="Palatino Linotype" panose="02040502050505030304" pitchFamily="18" charset="0"/>
              </a:rPr>
              <a:t>standard </a:t>
            </a:r>
            <a:r>
              <a:rPr lang="en-US" sz="19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for establishing </a:t>
            </a:r>
            <a:r>
              <a:rPr lang="en-US" sz="1900" dirty="0">
                <a:solidFill>
                  <a:srgbClr val="FF0000"/>
                </a:solidFill>
                <a:latin typeface="Palatino Linotype" panose="02040502050505030304" pitchFamily="18" charset="0"/>
              </a:rPr>
              <a:t>causality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7045" y="1776846"/>
            <a:ext cx="1984663" cy="55071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279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2700" dirty="0" smtClean="0">
                <a:solidFill>
                  <a:srgbClr val="C00000"/>
                </a:solidFill>
                <a:latin typeface="Times" panose="02020603060405020304" pitchFamily="18" charset="0"/>
              </a:rPr>
              <a:t>Clinical trials in evidence-based medicine</a:t>
            </a:r>
            <a:endParaRPr lang="en-US" sz="40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0" y="1111828"/>
            <a:ext cx="7849334" cy="4554249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45523" y="469036"/>
            <a:ext cx="7886700" cy="64279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" panose="02020603060405020304" pitchFamily="18" charset="0"/>
              </a:rPr>
              <a:t>Introduction: </a:t>
            </a:r>
            <a:r>
              <a:rPr lang="en-US" sz="3200" dirty="0" smtClean="0">
                <a:solidFill>
                  <a:srgbClr val="C00000"/>
                </a:solidFill>
                <a:latin typeface="Times" panose="02020603060405020304" pitchFamily="18" charset="0"/>
              </a:rPr>
              <a:t>Definition of clinical trial</a:t>
            </a:r>
            <a:endParaRPr lang="en-US" sz="4800" dirty="0">
              <a:solidFill>
                <a:srgbClr val="C00000"/>
              </a:solidFill>
              <a:latin typeface="Times" panose="02020603060405020304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32044" y="5492024"/>
            <a:ext cx="8634845" cy="1189358"/>
          </a:xfrm>
          <a:prstGeom prst="leftRightArrow">
            <a:avLst>
              <a:gd name="adj1" fmla="val 50000"/>
              <a:gd name="adj2" fmla="val 27285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106" y="5868165"/>
            <a:ext cx="84907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latin typeface="AdvOptima"/>
              </a:rPr>
              <a:t>Exploratory </a:t>
            </a:r>
            <a:r>
              <a:rPr lang="en-US" sz="1700" b="1" dirty="0" smtClean="0">
                <a:latin typeface="AdvOptima"/>
              </a:rPr>
              <a:t>first-into-human 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700" b="1" dirty="0" smtClean="0">
                <a:latin typeface="AdvOptima"/>
              </a:rPr>
              <a:t> </a:t>
            </a:r>
            <a:r>
              <a:rPr lang="en-US" sz="1700" b="1" dirty="0" smtClean="0"/>
              <a:t>Proof </a:t>
            </a:r>
            <a:r>
              <a:rPr lang="en-US" sz="1700" b="1" dirty="0"/>
              <a:t>of </a:t>
            </a:r>
            <a:r>
              <a:rPr lang="en-US" sz="1700" b="1" dirty="0" smtClean="0"/>
              <a:t>concept 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700" b="1" dirty="0" smtClean="0"/>
              <a:t> effectiveness </a:t>
            </a:r>
            <a:r>
              <a:rPr lang="en-US" sz="1700" b="1" dirty="0"/>
              <a:t>in public environment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1864" y="5337763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 20-100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59259" y="5337763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 100-300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89643" y="5327523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 100s (100-300)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7793" y="5338960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 1000s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F889-5720-4432-A9C6-E4C87B9637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3997</Words>
  <Application>Microsoft Office PowerPoint</Application>
  <PresentationFormat>On-screen Show (4:3)</PresentationFormat>
  <Paragraphs>570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AdvOptima</vt:lpstr>
      <vt:lpstr>AdvOptima-b</vt:lpstr>
      <vt:lpstr>Arial</vt:lpstr>
      <vt:lpstr>Calibri</vt:lpstr>
      <vt:lpstr>Calibri Light</vt:lpstr>
      <vt:lpstr>Georgia</vt:lpstr>
      <vt:lpstr>Palatino Linotype</vt:lpstr>
      <vt:lpstr>Times</vt:lpstr>
      <vt:lpstr>Times New Roman</vt:lpstr>
      <vt:lpstr>Wingdings</vt:lpstr>
      <vt:lpstr>Office Theme</vt:lpstr>
      <vt:lpstr>Nutrition clinical trials</vt:lpstr>
      <vt:lpstr>What we discuss</vt:lpstr>
      <vt:lpstr>Introduction: Study Designs in Medicine</vt:lpstr>
      <vt:lpstr>Introduction: Experimental studies</vt:lpstr>
      <vt:lpstr>Introduction: Experimental studies</vt:lpstr>
      <vt:lpstr>Introduction: Experimental studies</vt:lpstr>
      <vt:lpstr>Introduction: Definition of clinical trial</vt:lpstr>
      <vt:lpstr>Introduction: Clinical trials in evidence-based medicine</vt:lpstr>
      <vt:lpstr>Introduction: Definition of clinical trial</vt:lpstr>
      <vt:lpstr>Introduction: Definition of nutrition clinical trial</vt:lpstr>
      <vt:lpstr>Introduction: Applications of nutrition clinical trial</vt:lpstr>
      <vt:lpstr>Introduction: Applications of nutrition clinical trial</vt:lpstr>
      <vt:lpstr>NCTs: translational research process point of view</vt:lpstr>
      <vt:lpstr>NCTs: translational research process point of view</vt:lpstr>
      <vt:lpstr>NCTs: translational research process point of view</vt:lpstr>
      <vt:lpstr>NCTs: translational research process point of view</vt:lpstr>
      <vt:lpstr>NCTs: translational research process point of view</vt:lpstr>
      <vt:lpstr>PowerPoint Presentation</vt:lpstr>
      <vt:lpstr>Study design in NCTs</vt:lpstr>
      <vt:lpstr>Study design considerations</vt:lpstr>
      <vt:lpstr>Study design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Challenges  of design and conduct of NCTs</vt:lpstr>
      <vt:lpstr>Comparison of methodological considerations between drug and dietary trials</vt:lpstr>
      <vt:lpstr>Comparison of methodological considerations between drug and dietary trials</vt:lpstr>
      <vt:lpstr> Complex nature of nutrition interventions  </vt:lpstr>
      <vt:lpstr> Dietary behaviors and food culture  </vt:lpstr>
      <vt:lpstr> Baseline exposure with interventions </vt:lpstr>
      <vt:lpstr>Patient’s adherence</vt:lpstr>
      <vt:lpstr>Increase adherence to interventions</vt:lpstr>
      <vt:lpstr>Measuring patient’s adherence</vt:lpstr>
      <vt:lpstr>Measuring patient’s adherence</vt:lpstr>
      <vt:lpstr>Biomarkers of nutrient intakes</vt:lpstr>
      <vt:lpstr>Biomarkers as general dietary indicators</vt:lpstr>
      <vt:lpstr>Blinding</vt:lpstr>
      <vt:lpstr>Control group</vt:lpstr>
      <vt:lpstr>Common control group in NCTs</vt:lpstr>
      <vt:lpstr>Common control group in NCTs</vt:lpstr>
      <vt:lpstr>Important criteria for the development of a sham diet</vt:lpstr>
      <vt:lpstr>Important criteria for the development of a sham diet</vt:lpstr>
      <vt:lpstr>Consideration for study groups</vt:lpstr>
      <vt:lpstr>Good clinical practice (GCP) in NCTs</vt:lpstr>
      <vt:lpstr>Good clinical practice (GCP) in NCTs</vt:lpstr>
      <vt:lpstr>Good clinical practice (GCP) in NCTs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زهرا بهادران</dc:creator>
  <cp:lastModifiedBy>زهرا بهادران</cp:lastModifiedBy>
  <cp:revision>245</cp:revision>
  <dcterms:created xsi:type="dcterms:W3CDTF">2019-12-18T07:33:27Z</dcterms:created>
  <dcterms:modified xsi:type="dcterms:W3CDTF">2019-12-24T09:07:06Z</dcterms:modified>
</cp:coreProperties>
</file>