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6"/>
  </p:notesMasterIdLst>
  <p:sldIdLst>
    <p:sldId id="299" r:id="rId2"/>
    <p:sldId id="256" r:id="rId3"/>
    <p:sldId id="257" r:id="rId4"/>
    <p:sldId id="293" r:id="rId5"/>
    <p:sldId id="285" r:id="rId6"/>
    <p:sldId id="294" r:id="rId7"/>
    <p:sldId id="284" r:id="rId8"/>
    <p:sldId id="283" r:id="rId9"/>
    <p:sldId id="295" r:id="rId10"/>
    <p:sldId id="296" r:id="rId11"/>
    <p:sldId id="282" r:id="rId12"/>
    <p:sldId id="281" r:id="rId13"/>
    <p:sldId id="300" r:id="rId14"/>
    <p:sldId id="280" r:id="rId15"/>
    <p:sldId id="301" r:id="rId16"/>
    <p:sldId id="302" r:id="rId17"/>
    <p:sldId id="303" r:id="rId18"/>
    <p:sldId id="286" r:id="rId19"/>
    <p:sldId id="291" r:id="rId20"/>
    <p:sldId id="292" r:id="rId21"/>
    <p:sldId id="287" r:id="rId22"/>
    <p:sldId id="259" r:id="rId23"/>
    <p:sldId id="278" r:id="rId24"/>
    <p:sldId id="260" r:id="rId25"/>
    <p:sldId id="305" r:id="rId26"/>
    <p:sldId id="304" r:id="rId27"/>
    <p:sldId id="297" r:id="rId28"/>
    <p:sldId id="306" r:id="rId29"/>
    <p:sldId id="307" r:id="rId30"/>
    <p:sldId id="288" r:id="rId31"/>
    <p:sldId id="308" r:id="rId32"/>
    <p:sldId id="261" r:id="rId33"/>
    <p:sldId id="262" r:id="rId34"/>
    <p:sldId id="263" r:id="rId35"/>
    <p:sldId id="316" r:id="rId36"/>
    <p:sldId id="289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6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58567-8374-49F6-8054-688AF9997ABE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32A18-59BB-4F09-A0EA-DDDA31232E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2A18-59BB-4F09-A0EA-DDDA31232E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2A18-59BB-4F09-A0EA-DDDA31232E4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68C6596-F4BF-4C4D-8309-9779B25268CA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06D7059-229D-4819-802B-22DE1D10A7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Surly by </a:t>
            </a:r>
            <a:r>
              <a:rPr lang="en-US" sz="3600" dirty="0" err="1" smtClean="0">
                <a:solidFill>
                  <a:srgbClr val="002060"/>
                </a:solidFill>
              </a:rPr>
              <a:t>allah</a:t>
            </a:r>
            <a:r>
              <a:rPr lang="en-US" sz="3600" dirty="0" smtClean="0">
                <a:solidFill>
                  <a:srgbClr val="002060"/>
                </a:solidFill>
              </a:rPr>
              <a:t> remembrance are the hearts set at rest…</a:t>
            </a:r>
            <a:br>
              <a:rPr lang="en-US" sz="3600" dirty="0" smtClean="0">
                <a:solidFill>
                  <a:srgbClr val="002060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IN THE NAME OF GOD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r" rtl="1">
              <a:buNone/>
            </a:pPr>
            <a:r>
              <a:rPr lang="fa-IR" sz="3200" b="1" dirty="0" smtClean="0">
                <a:solidFill>
                  <a:schemeClr val="tx1"/>
                </a:solidFill>
              </a:rPr>
              <a:t>در گرافی انجام شده آن زمان بیمار تغییرات </a:t>
            </a:r>
            <a:r>
              <a:rPr lang="en-US" sz="3200" b="1" dirty="0" smtClean="0">
                <a:solidFill>
                  <a:schemeClr val="tx1"/>
                </a:solidFill>
              </a:rPr>
              <a:t>DJD</a:t>
            </a:r>
            <a:r>
              <a:rPr lang="fa-IR" sz="3200" b="1" dirty="0" smtClean="0">
                <a:solidFill>
                  <a:schemeClr val="tx1"/>
                </a:solidFill>
              </a:rPr>
              <a:t> و استئوپنی و دسموفیت و سین دسموفیت و انتزوپاتی گزارش شده است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>
              <a:buNone/>
            </a:pP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915400" cy="5867400"/>
          </a:xfrm>
        </p:spPr>
        <p:txBody>
          <a:bodyPr anchor="t">
            <a:normAutofit/>
          </a:bodyPr>
          <a:lstStyle/>
          <a:p>
            <a:pPr algn="r" rtl="1">
              <a:buNone/>
            </a:pPr>
            <a:r>
              <a:rPr lang="fa-IR" b="1" dirty="0" smtClean="0">
                <a:solidFill>
                  <a:schemeClr val="tx1"/>
                </a:solidFill>
              </a:rPr>
              <a:t>در نهایت بیمار با تشخیص استئوپروز در زمینه </a:t>
            </a:r>
            <a:r>
              <a:rPr lang="en-US" b="1" dirty="0" smtClean="0">
                <a:solidFill>
                  <a:schemeClr val="tx1"/>
                </a:solidFill>
              </a:rPr>
              <a:t>X linked </a:t>
            </a:r>
            <a:r>
              <a:rPr lang="en-US" b="1" dirty="0" err="1" smtClean="0">
                <a:solidFill>
                  <a:schemeClr val="tx1"/>
                </a:solidFill>
              </a:rPr>
              <a:t>hypophosphatemic</a:t>
            </a:r>
            <a:r>
              <a:rPr lang="en-US" b="1" dirty="0" smtClean="0">
                <a:solidFill>
                  <a:schemeClr val="tx1"/>
                </a:solidFill>
              </a:rPr>
              <a:t> rickets</a:t>
            </a:r>
            <a:r>
              <a:rPr lang="fa-IR" b="1" dirty="0" smtClean="0">
                <a:solidFill>
                  <a:schemeClr val="tx1"/>
                </a:solidFill>
              </a:rPr>
              <a:t> مرخص شد و جهت بیمار کلسی تریول و کربنات کلسیم و آلدرونیت هفتگی</a:t>
            </a:r>
          </a:p>
          <a:p>
            <a:pPr algn="r" rtl="1">
              <a:buNone/>
            </a:pP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mg</a:t>
            </a:r>
            <a:r>
              <a:rPr lang="fa-IR" b="1" dirty="0" smtClean="0">
                <a:solidFill>
                  <a:schemeClr val="tx1"/>
                </a:solidFill>
              </a:rPr>
              <a:t> 70 تجویز شد.</a:t>
            </a:r>
          </a:p>
          <a:p>
            <a:pPr algn="r" rtl="1">
              <a:buNone/>
            </a:pPr>
            <a:r>
              <a:rPr lang="fa-IR" b="1" dirty="0" smtClean="0">
                <a:solidFill>
                  <a:schemeClr val="tx1"/>
                </a:solidFill>
              </a:rPr>
              <a:t>بیمار در سال 88 در بیمارستان لقمان بخش روماتولوژی با همین شکایات بستری می شود که در جمع آوری ادرار 24 ساعته :</a:t>
            </a:r>
          </a:p>
          <a:p>
            <a:pPr rt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 : 95 mg</a:t>
            </a:r>
          </a:p>
          <a:p>
            <a:pPr rt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P : 590 mg</a:t>
            </a:r>
          </a:p>
          <a:p>
            <a:pPr rt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r" rtl="1">
              <a:buNone/>
            </a:pPr>
            <a:r>
              <a:rPr lang="fa-IR" b="1" dirty="0">
                <a:solidFill>
                  <a:schemeClr val="tx1"/>
                </a:solidFill>
              </a:rPr>
              <a:t>و</a:t>
            </a:r>
            <a:r>
              <a:rPr lang="fa-IR" b="1" dirty="0" smtClean="0">
                <a:solidFill>
                  <a:schemeClr val="tx1"/>
                </a:solidFill>
              </a:rPr>
              <a:t> آزمایش همزمان خون : </a:t>
            </a:r>
          </a:p>
          <a:p>
            <a:pPr rt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P : 3.4 mg/dl</a:t>
            </a:r>
          </a:p>
          <a:p>
            <a:pPr rt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 : 8.5 mg/dl</a:t>
            </a:r>
            <a:endParaRPr lang="fa-IR" b="1" dirty="0" smtClean="0">
              <a:solidFill>
                <a:schemeClr val="tx1"/>
              </a:solidFill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chemeClr val="tx1"/>
                </a:solidFill>
              </a:rPr>
              <a:t>گزارش می شود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991600" cy="6477000"/>
          </a:xfrm>
        </p:spPr>
        <p:txBody>
          <a:bodyPr anchor="t">
            <a:normAutofit/>
          </a:bodyPr>
          <a:lstStyle/>
          <a:p>
            <a:pPr algn="r" rtl="1">
              <a:buNone/>
            </a:pPr>
            <a:r>
              <a:rPr lang="fa-IR" b="1" dirty="0" smtClean="0"/>
              <a:t>و همچنین سایر آزمایشات :</a:t>
            </a:r>
          </a:p>
          <a:p>
            <a:pPr rtl="1">
              <a:buNone/>
            </a:pPr>
            <a:r>
              <a:rPr lang="en-US" b="1" dirty="0" smtClean="0"/>
              <a:t>ESR : 7</a:t>
            </a:r>
          </a:p>
          <a:p>
            <a:pPr rtl="1">
              <a:buNone/>
            </a:pPr>
            <a:r>
              <a:rPr lang="en-US" b="1" dirty="0" smtClean="0"/>
              <a:t>Alp : 164</a:t>
            </a:r>
          </a:p>
          <a:p>
            <a:pPr rtl="1">
              <a:buNone/>
            </a:pPr>
            <a:r>
              <a:rPr lang="en-US" b="1" dirty="0" err="1" smtClean="0"/>
              <a:t>Hb</a:t>
            </a:r>
            <a:r>
              <a:rPr lang="en-US" b="1" dirty="0" smtClean="0"/>
              <a:t> : 13.3</a:t>
            </a:r>
          </a:p>
          <a:p>
            <a:pPr algn="r" rtl="1">
              <a:buNone/>
            </a:pPr>
            <a:r>
              <a:rPr lang="fa-IR" b="1" dirty="0" smtClean="0"/>
              <a:t> می باشد .</a:t>
            </a:r>
          </a:p>
          <a:p>
            <a:pPr algn="r" rtl="1">
              <a:buNone/>
            </a:pPr>
            <a:r>
              <a:rPr lang="fa-IR" b="1" dirty="0" smtClean="0"/>
              <a:t>در تفسیر رادیو گرافی آن مرکز شواهدی به نفع </a:t>
            </a:r>
            <a:r>
              <a:rPr lang="en-US" b="1" dirty="0" smtClean="0"/>
              <a:t>CPPD</a:t>
            </a:r>
            <a:r>
              <a:rPr lang="fa-IR" b="1" dirty="0" smtClean="0"/>
              <a:t> گزارش می شود </a:t>
            </a:r>
          </a:p>
          <a:p>
            <a:pPr algn="r" rtl="1">
              <a:buNone/>
            </a:pPr>
            <a:r>
              <a:rPr lang="fa-IR" b="1" dirty="0" smtClean="0"/>
              <a:t>با توجه به فسفر بالای ادراری  و فسفر پایین سرم  بیمار با تشخیص استئومالاسی و هایپوفسفاتمی و </a:t>
            </a:r>
            <a:r>
              <a:rPr lang="en-US" b="1" dirty="0" smtClean="0"/>
              <a:t>CPPD</a:t>
            </a:r>
            <a:r>
              <a:rPr lang="fa-IR" b="1" dirty="0" smtClean="0"/>
              <a:t> با درمان دارویی مرخص می گردد . </a:t>
            </a:r>
          </a:p>
          <a:p>
            <a:pPr algn="r" rtl="1">
              <a:buNone/>
            </a:pPr>
            <a:endParaRPr lang="fa-IR" b="1" dirty="0" smtClean="0"/>
          </a:p>
          <a:p>
            <a:pPr algn="r" rtl="1">
              <a:buFont typeface="Wingdings" pitchFamily="2" charset="2"/>
              <a:buChar char="q"/>
            </a:pPr>
            <a:r>
              <a:rPr lang="fa-IR" b="1" dirty="0" smtClean="0"/>
              <a:t>بیمار با آزمایشات ذیل مربوط به </a:t>
            </a:r>
            <a:r>
              <a:rPr lang="fa-IR" b="1" dirty="0" smtClean="0">
                <a:solidFill>
                  <a:schemeClr val="tx1"/>
                </a:solidFill>
              </a:rPr>
              <a:t>تاریخ  95/1/17 به این مرکز مراجعه می کند :</a:t>
            </a:r>
          </a:p>
          <a:p>
            <a:pPr rtl="1">
              <a:buNone/>
            </a:pPr>
            <a:r>
              <a:rPr lang="en-US" b="1" dirty="0" err="1" smtClean="0"/>
              <a:t>Ca</a:t>
            </a:r>
            <a:r>
              <a:rPr lang="en-US" b="1" dirty="0" smtClean="0"/>
              <a:t> : 9.7 mg/dl</a:t>
            </a:r>
          </a:p>
          <a:p>
            <a:pPr rtl="1">
              <a:buNone/>
            </a:pPr>
            <a:r>
              <a:rPr lang="en-US" b="1" dirty="0" smtClean="0"/>
              <a:t>P: 2.6 mg/dl</a:t>
            </a:r>
          </a:p>
          <a:p>
            <a:pPr rtl="1">
              <a:buNone/>
            </a:pPr>
            <a:r>
              <a:rPr lang="en-US" b="1" dirty="0" smtClean="0"/>
              <a:t>Alp: 367 </a:t>
            </a:r>
          </a:p>
          <a:p>
            <a:pPr rtl="1">
              <a:buNone/>
            </a:pPr>
            <a:r>
              <a:rPr lang="fa-IR" dirty="0" smtClean="0"/>
              <a:t>  </a:t>
            </a:r>
          </a:p>
          <a:p>
            <a:pPr algn="r" rtl="1"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MRI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et\Desktop\New folder\۲۰۱۶۰۶۰۲_۰۹۳۷۳۶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06500" y="850900"/>
            <a:ext cx="6807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et\Desktop\New folder\۲۰۱۶۰۶۰۲_۰۹۳۷۴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76350" y="85725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t\Desktop\New folder\۲۰۱۶۰۶۰۲_۰۹۳۷۴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49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t\Desktop\New folder\۲۰۱۶۰۶۰۲_۰۹۳۷۵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91600" cy="6477000"/>
          </a:xfrm>
        </p:spPr>
        <p:txBody>
          <a:bodyPr anchor="t"/>
          <a:lstStyle/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en-US" dirty="0" smtClean="0"/>
              <a:t>P.M.H  </a:t>
            </a:r>
            <a:r>
              <a:rPr lang="fa-IR" dirty="0" smtClean="0"/>
              <a:t> : بیمار سابقه بیماری قلبی ، </a:t>
            </a:r>
            <a:r>
              <a:rPr lang="en-US" dirty="0" smtClean="0"/>
              <a:t>HTN</a:t>
            </a:r>
            <a:r>
              <a:rPr lang="fa-IR" dirty="0" smtClean="0"/>
              <a:t> ، </a:t>
            </a:r>
            <a:r>
              <a:rPr lang="en-US" dirty="0" smtClean="0"/>
              <a:t>DM</a:t>
            </a:r>
            <a:r>
              <a:rPr lang="fa-IR" dirty="0" smtClean="0"/>
              <a:t> و </a:t>
            </a:r>
            <a:r>
              <a:rPr lang="en-US" dirty="0" smtClean="0"/>
              <a:t>HLP</a:t>
            </a:r>
            <a:r>
              <a:rPr lang="fa-IR" dirty="0" smtClean="0"/>
              <a:t> نداشته و سابقه سنگ کلیه در زمان مصرف فسفات را ذکر نمی کند 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</a:p>
          <a:p>
            <a:pPr algn="r" rtl="1">
              <a:buNone/>
            </a:pPr>
            <a:r>
              <a:rPr lang="fa-IR" dirty="0" smtClean="0"/>
              <a:t>    بیمار سابقه فیزیوتراپی در جلسات متعدد را می دهد. </a:t>
            </a:r>
          </a:p>
          <a:p>
            <a:pPr algn="r" rtl="1">
              <a:buNone/>
            </a:pPr>
            <a:r>
              <a:rPr lang="fa-IR" dirty="0" smtClean="0"/>
              <a:t>    بیمار سابقه شکستگی ستون فقرات را نمی دهد . </a:t>
            </a:r>
          </a:p>
          <a:p>
            <a:pPr algn="r" rtl="1">
              <a:buNone/>
            </a:pPr>
            <a:r>
              <a:rPr lang="fa-IR" dirty="0" smtClean="0"/>
              <a:t>    اولین </a:t>
            </a:r>
            <a:r>
              <a:rPr lang="en-US" dirty="0" err="1" smtClean="0"/>
              <a:t>Fx</a:t>
            </a:r>
            <a:r>
              <a:rPr lang="fa-IR" dirty="0" smtClean="0"/>
              <a:t> : شکستگی مچ دست سال 77 به دنبال </a:t>
            </a:r>
            <a:r>
              <a:rPr lang="en-US" dirty="0" smtClean="0"/>
              <a:t>falling</a:t>
            </a:r>
            <a:r>
              <a:rPr lang="fa-IR" dirty="0" smtClean="0"/>
              <a:t> در جوی آب بوده است و </a:t>
            </a:r>
            <a:r>
              <a:rPr lang="en-US" dirty="0" err="1" smtClean="0"/>
              <a:t>Fx</a:t>
            </a:r>
            <a:r>
              <a:rPr lang="fa-IR" dirty="0" smtClean="0"/>
              <a:t> های بعدی بیمار در سال 92 مچ دست دیگر و شفت فمور و بعد آن یک نوبت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endParaRPr lang="fa-IR" dirty="0" smtClean="0"/>
          </a:p>
          <a:p>
            <a:pPr algn="r" rtl="1">
              <a:buNone/>
            </a:pPr>
            <a:r>
              <a:rPr lang="fa-IR" dirty="0"/>
              <a:t> </a:t>
            </a:r>
            <a:r>
              <a:rPr lang="fa-IR" dirty="0" smtClean="0"/>
              <a:t>    دنده سمت راست داشته است  که همگی با ترومای جزئی بوده است. </a:t>
            </a:r>
          </a:p>
          <a:p>
            <a:pPr algn="r" rtl="1">
              <a:buNone/>
            </a:pPr>
            <a:r>
              <a:rPr lang="en-US" dirty="0" err="1" smtClean="0"/>
              <a:t>Surgury.H</a:t>
            </a:r>
            <a:r>
              <a:rPr lang="en-US" dirty="0" smtClean="0"/>
              <a:t>  </a:t>
            </a:r>
            <a:r>
              <a:rPr lang="fa-IR" dirty="0" smtClean="0"/>
              <a:t> : در سال 92 </a:t>
            </a:r>
            <a:r>
              <a:rPr lang="en-US" dirty="0" err="1" smtClean="0"/>
              <a:t>Fx</a:t>
            </a:r>
            <a:r>
              <a:rPr lang="fa-IR" dirty="0" smtClean="0"/>
              <a:t> فمور سمت چپ  داشته که اینترنال فیکسیشن شده است .</a:t>
            </a:r>
          </a:p>
          <a:p>
            <a:pPr algn="r" rtl="1">
              <a:buNone/>
            </a:pPr>
            <a:r>
              <a:rPr lang="en-US" dirty="0" smtClean="0"/>
              <a:t>    </a:t>
            </a:r>
            <a:r>
              <a:rPr lang="fa-IR" dirty="0" smtClean="0"/>
              <a:t>زایمان های بیمار(2 زایمان )  </a:t>
            </a:r>
            <a:r>
              <a:rPr lang="en-US" dirty="0" smtClean="0"/>
              <a:t>NVD</a:t>
            </a:r>
            <a:r>
              <a:rPr lang="fa-IR" dirty="0" smtClean="0"/>
              <a:t> و بدون هیچ مشکلی بوده است.</a:t>
            </a:r>
          </a:p>
          <a:p>
            <a:pPr algn="r" rtl="1">
              <a:buNone/>
            </a:pPr>
            <a:r>
              <a:rPr lang="en-US" dirty="0" smtClean="0"/>
              <a:t>D.H  </a:t>
            </a:r>
            <a:r>
              <a:rPr lang="fa-IR" dirty="0" smtClean="0"/>
              <a:t> : مصرف آنالژزیک و مصرف کلسی تریول و فسفات ساندوز که البته نامنظم بوده است . </a:t>
            </a:r>
          </a:p>
          <a:p>
            <a:pPr algn="r" rtl="1">
              <a:buNone/>
            </a:pPr>
            <a:r>
              <a:rPr lang="en-US" dirty="0" err="1" smtClean="0"/>
              <a:t>Social.H</a:t>
            </a:r>
            <a:r>
              <a:rPr lang="en-US" dirty="0" smtClean="0"/>
              <a:t>  </a:t>
            </a:r>
            <a:r>
              <a:rPr lang="fa-IR" dirty="0" smtClean="0"/>
              <a:t> : مصرف دخانیات و الکل نداشته اند . 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spd="-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spd="-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spd="-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spd="-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spd="-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spd="-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spd="-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spd="-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spd="-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886200"/>
          </a:xfrm>
        </p:spPr>
        <p:txBody>
          <a:bodyPr anchor="t"/>
          <a:lstStyle/>
          <a:p>
            <a:pPr algn="r" rtl="1">
              <a:buNone/>
            </a:pPr>
            <a:r>
              <a:rPr lang="en-US" dirty="0" smtClean="0"/>
              <a:t>F.H</a:t>
            </a:r>
            <a:r>
              <a:rPr lang="fa-IR" dirty="0" smtClean="0"/>
              <a:t>: (شجره نامه بیمار خانم ثریا نیک اعتقاد)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696994" y="1675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5106194" y="1675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972594" y="16756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800894" y="16375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19050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1905000"/>
            <a:ext cx="2133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58000" y="685800"/>
            <a:ext cx="2057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پدر بزرگ مادری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19600" y="533400"/>
            <a:ext cx="21336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</a:rPr>
              <a:t>مادر بزرگ مادری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533400"/>
            <a:ext cx="1905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</a:rPr>
              <a:t>مادر بزرگ پدری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609600"/>
            <a:ext cx="20574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پدر بزرگ پدری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6286500" y="22479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867694" y="2247106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867400" y="2590800"/>
            <a:ext cx="1524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مادر (سن ازدواج : 13 سال)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</p:cNvCxnSpPr>
          <p:nvPr/>
        </p:nvCxnSpPr>
        <p:spPr>
          <a:xfrm rot="10800000">
            <a:off x="5029200" y="3124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71800" y="3124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33800" y="2667000"/>
            <a:ext cx="1219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ازدواج 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</a:rPr>
              <a:t>غیر فامیلی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401594" y="3885406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209800" y="4114800"/>
            <a:ext cx="441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59" idx="2"/>
          </p:cNvCxnSpPr>
          <p:nvPr/>
        </p:nvCxnSpPr>
        <p:spPr>
          <a:xfrm rot="16200000" flipV="1">
            <a:off x="1923256" y="3829844"/>
            <a:ext cx="534194" cy="3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286000" y="3657600"/>
            <a:ext cx="4191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سن مادر در موقع تولد خانم ثریا نیک اعتقاد : 14 سال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6134100" y="43815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096000" y="4648200"/>
            <a:ext cx="1066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برادر : 63 ساله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8200" y="4648200"/>
            <a:ext cx="1066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برادر : 57 ساله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4648200"/>
            <a:ext cx="1066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برادر : 52 ساله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4839494" y="43807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67894" y="4380706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64" idx="0"/>
          </p:cNvCxnSpPr>
          <p:nvPr/>
        </p:nvCxnSpPr>
        <p:spPr>
          <a:xfrm rot="5400000">
            <a:off x="2115344" y="4323556"/>
            <a:ext cx="457200" cy="39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172494" y="53713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86000" y="5486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905000" y="5486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2553494" y="55999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6" idx="7"/>
          </p:cNvCxnSpPr>
          <p:nvPr/>
        </p:nvCxnSpPr>
        <p:spPr>
          <a:xfrm rot="5400000">
            <a:off x="1727247" y="5571051"/>
            <a:ext cx="263992" cy="946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371600" y="2590800"/>
            <a:ext cx="1600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پدر (سن ازدواج: 26 سال)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1600200" y="4572000"/>
            <a:ext cx="1447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خود بیمار : 65 ساله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1000" y="5638800"/>
            <a:ext cx="1676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فرزند دختر :36 ساله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86000" y="5715000"/>
            <a:ext cx="1295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فرزند پسر:33 ساله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et\Desktop\New folder\Nice_English_Quotes (4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2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7848600" cy="3886200"/>
          </a:xfrm>
        </p:spPr>
        <p:txBody>
          <a:bodyPr anchor="t"/>
          <a:lstStyle/>
          <a:p>
            <a:pPr algn="r" rtl="1">
              <a:buNone/>
            </a:pPr>
            <a:r>
              <a:rPr lang="fa-IR" b="1" dirty="0" smtClean="0"/>
              <a:t>همگی اعضای خانواده سالم بوده و هیچ گونه بیماری خاصی نداشته و ندارند.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97 -0.02521 C -0.10174 -0.02983 -0.10938 -0.0266 -0.09688 -0.0333 C -0.08976 -0.03261 -0.08229 -0.0333 -0.07535 -0.03122 C -0.06702 -0.02868 -0.06945 -0.02081 -0.06771 -0.01272 C -0.06597 -0.00463 -0.06267 0.00439 -0.0599 0.01179 C -0.06163 0.05273 -0.05521 0.05227 -0.08004 0.04857 C -0.08212 0.04278 -0.08577 0.03816 -0.08767 0.03238 C -0.08941 0.02729 -0.08941 0.02128 -0.0908 0.01596 C -0.09028 0.01041 -0.09115 0.00439 -0.08924 -0.00046 C -0.0882 -0.00324 -0.08524 -0.00463 -0.08299 -0.00463 C -0.0691 -0.00532 -0.05538 -0.00324 -0.04149 -0.00254 C -0.03386 0.00254 -0.03021 0.01156 -0.02309 0.01781 C -0.02031 0.02891 -0.01702 0.03978 -0.01389 0.05065 C -0.01511 0.07493 -0.01094 0.07747 -0.02465 0.08349 C -0.03559 0.08048 -0.04323 0.08141 -0.04913 0.06915 C -0.04271 0.03816 -0.04844 0.04718 -0.00313 0.05689 C 0.00121 0.05782 0.0026 0.06591 0.00625 0.06915 C 0.00833 0.07724 0.0125 0.08187 0.01545 0.08973 C 0.01597 0.0932 0.01701 0.09991 0.01701 0.10014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867400"/>
          </a:xfrm>
        </p:spPr>
        <p:txBody>
          <a:bodyPr anchor="t"/>
          <a:lstStyle/>
          <a:p>
            <a:pPr algn="ctr" rtl="1">
              <a:buNone/>
            </a:pPr>
            <a:r>
              <a:rPr lang="en-US" sz="4800" dirty="0" smtClean="0"/>
              <a:t>R.O.S :</a:t>
            </a:r>
          </a:p>
          <a:p>
            <a:pPr algn="r" rtl="1">
              <a:buNone/>
            </a:pPr>
            <a:r>
              <a:rPr lang="fa-IR" b="1" dirty="0" smtClean="0"/>
              <a:t>بیمار از هیچ گونه تغییر وزن ، ضعف ، خستگی و تعریق شبانه شاکی نیست اما بیمار از درد مفاصل لگن ، زانو و مفاصل انگشتان دست و پا شاکی است . بیمار از کاهش شنوایی شکایتی ندارد.    </a:t>
            </a:r>
          </a:p>
          <a:p>
            <a:pPr algn="r" rtl="1">
              <a:buNone/>
            </a:pPr>
            <a:r>
              <a:rPr lang="fa-IR" b="1" dirty="0" smtClean="0"/>
              <a:t>سن اولین قاعدگی بیمار 12 سالگی بوده و منظم و بدون خونریزی بین پریودها و یا بدون خونریزی زیاد بوده است .</a:t>
            </a:r>
          </a:p>
          <a:p>
            <a:pPr algn="r" rtl="1">
              <a:buNone/>
            </a:pPr>
            <a:r>
              <a:rPr lang="fa-IR" b="1" dirty="0" smtClean="0"/>
              <a:t>بیمار در سن 47 سالگی یائسه شده است . </a:t>
            </a:r>
          </a:p>
          <a:p>
            <a:pPr algn="r" rtl="1">
              <a:buNone/>
            </a:pPr>
            <a:endParaRPr lang="fa-I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181600"/>
          </a:xfrm>
        </p:spPr>
        <p:txBody>
          <a:bodyPr anchor="t">
            <a:noAutofit/>
          </a:bodyPr>
          <a:lstStyle/>
          <a:p>
            <a:pPr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PH.Ex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</a:p>
          <a:p>
            <a:pPr algn="r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GA</a:t>
            </a:r>
            <a:endParaRPr lang="fa-IR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بیمار خانمی با ظاهرمناسب که به خوبی به سوالات پاسخ میدهد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W</a:t>
            </a:r>
            <a:r>
              <a:rPr lang="en-US" dirty="0" err="1">
                <a:solidFill>
                  <a:srgbClr val="002060"/>
                </a:solidFill>
                <a:latin typeface="Arial Rounded MT Bold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:   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54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  <a:p>
            <a:pPr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Ht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141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BMI:27.2 </a:t>
            </a:r>
            <a:endParaRPr lang="fa-IR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V/S:  BP: 110/70    PR:74    RR:14     T:36.9</a:t>
            </a:r>
          </a:p>
          <a:p>
            <a:pPr>
              <a:buNone/>
            </a:pPr>
            <a:endParaRPr lang="en-US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924800" cy="5791200"/>
          </a:xfrm>
        </p:spPr>
        <p:txBody>
          <a:bodyPr anchor="t">
            <a:normAutofit fontScale="92500" lnSpcReduction="20000"/>
          </a:bodyPr>
          <a:lstStyle/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Skin</a:t>
            </a:r>
            <a:endParaRPr lang="fa-IR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بیمار در پوست ضایعه خاصی نداشت</a:t>
            </a:r>
            <a:endParaRPr lang="en-US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Head </a:t>
            </a:r>
            <a:r>
              <a:rPr lang="en-US" sz="3200" dirty="0">
                <a:solidFill>
                  <a:srgbClr val="002060"/>
                </a:solidFill>
                <a:latin typeface="Arial Rounded MT Bold" pitchFamily="34" charset="0"/>
              </a:rPr>
              <a:t>and 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neck</a:t>
            </a: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 : سابقه مشکلات دندانی را ذکر می کند.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Mouth</a:t>
            </a:r>
            <a:endParaRPr lang="fa-IR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اسکار عمل جراحی قبلی در گردن قابل رویت بود .</a:t>
            </a: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:-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LAP</a:t>
            </a:r>
            <a:endParaRPr lang="fa-IR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Eye</a:t>
            </a:r>
            <a:endParaRPr lang="fa-IR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   </a:t>
            </a: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معاینه ته چشم نرمال بود . 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           </a:t>
            </a:r>
            <a:endParaRPr lang="fa-IR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Pale</a:t>
            </a: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 اسکلرا </a:t>
            </a: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:-</a:t>
            </a: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Icteric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:-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ENT</a:t>
            </a:r>
          </a:p>
          <a:p>
            <a:pPr algn="r">
              <a:buNone/>
            </a:pPr>
            <a:r>
              <a:rPr lang="fa-IR" sz="3200" dirty="0" smtClean="0">
                <a:solidFill>
                  <a:srgbClr val="002060"/>
                </a:solidFill>
                <a:latin typeface="Arial Rounded MT Bold" pitchFamily="34" charset="0"/>
              </a:rPr>
              <a:t>:-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Breast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81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33400"/>
            <a:ext cx="7848600" cy="63246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Musculo</a:t>
            </a:r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…</a:t>
            </a:r>
            <a:r>
              <a:rPr lang="en-US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Skeltal</a:t>
            </a:r>
            <a:r>
              <a:rPr lang="en-US" sz="2800" dirty="0" smtClean="0">
                <a:solidFill>
                  <a:srgbClr val="002060"/>
                </a:solidFill>
                <a:latin typeface="Arial Rounded MT Bold" pitchFamily="34" charset="0"/>
              </a:rPr>
              <a:t> system:</a:t>
            </a:r>
            <a:endParaRPr lang="fa-IR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rgbClr val="002060"/>
                </a:solidFill>
                <a:latin typeface="Arial Rounded MT Bold" pitchFamily="34" charset="0"/>
              </a:rPr>
              <a:t>در گردن : محدودیت حرکت در لترال و </a:t>
            </a:r>
            <a:r>
              <a:rPr lang="en-US" sz="2800" dirty="0" err="1" smtClean="0">
                <a:solidFill>
                  <a:srgbClr val="002060"/>
                </a:solidFill>
                <a:latin typeface="Arial Rounded MT Bold" pitchFamily="34" charset="0"/>
              </a:rPr>
              <a:t>extention</a:t>
            </a:r>
            <a:endParaRPr lang="en-US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rgbClr val="002060"/>
                </a:solidFill>
                <a:latin typeface="Arial Rounded MT Bold" pitchFamily="34" charset="0"/>
              </a:rPr>
              <a:t>در انگشتان دست: گره های هبردن – بوخارد مشاهده می شود</a:t>
            </a:r>
          </a:p>
          <a:p>
            <a:pPr algn="r" rtl="1">
              <a:buNone/>
            </a:pPr>
            <a:endParaRPr lang="en-US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r>
              <a:rPr lang="fa-IR" sz="28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</a:p>
          <a:p>
            <a:pPr algn="r" rtl="1">
              <a:buNone/>
            </a:pPr>
            <a:endParaRPr lang="fa-IR" sz="28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endParaRPr lang="en-US" sz="2800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09800"/>
            <a:ext cx="80010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r" rtl="1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1534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/>
          </a:bodyPr>
          <a:lstStyle/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تورم : -        تندرنس : -</a:t>
            </a:r>
          </a:p>
          <a:p>
            <a:pPr algn="r" rtl="1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Swan neck 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دفرمیتی در انگشت دوم در 2 دست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محدودیت حرکتی در مفاصل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DIP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     +: MCP, PIP,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مچ دست : محدودیت حرکتی در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ext 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و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flex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: +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آرنج راست : محدودیت حرکتی در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ext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: +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153400" cy="5562600"/>
          </a:xfrm>
        </p:spPr>
        <p:txBody>
          <a:bodyPr anchor="t">
            <a:normAutofit/>
          </a:bodyPr>
          <a:lstStyle/>
          <a:p>
            <a:pPr rtl="1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Musculo…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Skeltal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sys:</a:t>
            </a:r>
            <a:endParaRPr lang="fa-IR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شانه : 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محدودیت حرکتی در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abduction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: +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در شانه راست : محدودیت حرکتی در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internal and external rotation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: +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در ستون فقرات :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محدودیت حرکتی در خم شدن به جلو و چرخش در تمامی جهات دارد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بر روی مفاصل سایکروایلیاک چپ تندرنس دارد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در اندام تحتانی :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گره هبردن – بوخارد : +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ژنووالگوس </a:t>
            </a:r>
          </a:p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0"/>
            <a:ext cx="4495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محدودیت حرکتی زانوها در </a:t>
            </a: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flex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تندرنس استخوانی در ساعد – ساق – استرنوم : +</a:t>
            </a:r>
          </a:p>
          <a:p>
            <a:pPr algn="r" rtl="1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 Rounded MT Bold" pitchFamily="34" charset="0"/>
              </a:rPr>
              <a:t>Force</a:t>
            </a: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 عضلانی :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اندام فوقانی : 4/5</a:t>
            </a:r>
          </a:p>
          <a:p>
            <a:pPr algn="r" rtl="1">
              <a:buNone/>
            </a:pPr>
            <a:r>
              <a:rPr lang="fa-IR" sz="3600" dirty="0" smtClean="0">
                <a:solidFill>
                  <a:srgbClr val="002060"/>
                </a:solidFill>
                <a:latin typeface="Arial Rounded MT Bold" pitchFamily="34" charset="0"/>
              </a:rPr>
              <a:t>اندام تحتانی : 4/5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096000"/>
          </a:xfrm>
        </p:spPr>
        <p:txBody>
          <a:bodyPr anchor="t">
            <a:normAutofit/>
          </a:bodyPr>
          <a:lstStyle/>
          <a:p>
            <a:pPr marL="0" indent="0" algn="r" rtl="1">
              <a:buNone/>
            </a:pPr>
            <a:r>
              <a:rPr lang="en-US" sz="96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:CC</a:t>
            </a:r>
          </a:p>
          <a:p>
            <a:pPr marL="0" indent="0" algn="r" rtl="1">
              <a:buNone/>
            </a:pPr>
            <a:endParaRPr lang="fa-IR" sz="5200" b="1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endParaRPr>
          </a:p>
          <a:p>
            <a:pPr marL="0" indent="0" algn="r">
              <a:buNone/>
            </a:pPr>
            <a:r>
              <a:rPr lang="fa-IR" sz="5400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 درد کمر و لگن</a:t>
            </a:r>
          </a:p>
        </p:txBody>
      </p:sp>
    </p:spTree>
    <p:extLst>
      <p:ext uri="{BB962C8B-B14F-4D97-AF65-F5344CB8AC3E}">
        <p14:creationId xmlns:p14="http://schemas.microsoft.com/office/powerpoint/2010/main" val="24168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7543800" cy="3886200"/>
          </a:xfrm>
        </p:spPr>
        <p:txBody>
          <a:bodyPr anchor="t"/>
          <a:lstStyle/>
          <a:p>
            <a:pPr algn="r" rtl="1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Chest  Inspection 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: در ظاهر نرمال</a:t>
            </a:r>
          </a:p>
          <a:p>
            <a:pPr algn="r" rtl="1"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42672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palpation: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  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percution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</a:t>
            </a:r>
            <a:r>
              <a:rPr lang="en-US" dirty="0" err="1" smtClean="0">
                <a:solidFill>
                  <a:srgbClr val="002060"/>
                </a:solidFill>
                <a:latin typeface="Arial Rounded MT Bold" pitchFamily="34" charset="0"/>
              </a:rPr>
              <a:t>Ascultation:NL</a:t>
            </a: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Heart: </a:t>
            </a:r>
            <a:endParaRPr lang="fa-IR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fa-IR" dirty="0" smtClean="0">
                <a:solidFill>
                  <a:srgbClr val="002060"/>
                </a:solidFill>
                <a:latin typeface="Arial Rounded MT Bold" pitchFamily="34" charset="0"/>
              </a:rPr>
              <a:t>            </a:t>
            </a: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S1:NL       S2:NL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           JVP:NL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8229600" cy="5715000"/>
          </a:xfrm>
        </p:spPr>
        <p:txBody>
          <a:bodyPr anchor="t">
            <a:noAutofit/>
          </a:bodyPr>
          <a:lstStyle/>
          <a:p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Abdomen: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Inspection: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itchFamily="34" charset="0"/>
              </a:rPr>
              <a:t>Ascultation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itchFamily="34" charset="0"/>
              </a:rPr>
              <a:t>percution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  <a:endParaRPr lang="en-US" sz="3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palpation: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 marL="0" indent="0">
              <a:buNone/>
            </a:pPr>
            <a:endParaRPr lang="en-US" sz="3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 Liver span: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12CM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Spleen span: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10CM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CVA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Tenderness: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NO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                    Shifting dullness: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-</a:t>
            </a:r>
            <a:endParaRPr lang="en-US" sz="3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5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86400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Vascular: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Edema: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NONE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                 cyanosis: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NONE</a:t>
            </a:r>
          </a:p>
          <a:p>
            <a:pPr>
              <a:buNone/>
            </a:pPr>
            <a:endParaRPr lang="en-US" sz="3000" dirty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Neurologic: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NL</a:t>
            </a:r>
          </a:p>
          <a:p>
            <a:pPr>
              <a:buNone/>
            </a:pPr>
            <a:endParaRPr lang="en-US" sz="3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000" dirty="0" err="1" smtClean="0">
                <a:solidFill>
                  <a:srgbClr val="002060"/>
                </a:solidFill>
                <a:latin typeface="Arial Rounded MT Bold" pitchFamily="34" charset="0"/>
              </a:rPr>
              <a:t>Psychologic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:</a:t>
            </a:r>
            <a:r>
              <a:rPr lang="fa-IR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 Rounded MT Bold" pitchFamily="34" charset="0"/>
              </a:rPr>
              <a:t>Obssesive</a:t>
            </a:r>
            <a:endParaRPr lang="en-US" sz="3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sz="30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 Rounded MT Bold" pitchFamily="34" charset="0"/>
              </a:rPr>
              <a:t>GU:NL</a:t>
            </a:r>
            <a:endParaRPr lang="en-US" sz="30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86400"/>
          </a:xfrm>
        </p:spPr>
        <p:txBody>
          <a:bodyPr anchor="t"/>
          <a:lstStyle/>
          <a:p>
            <a:pPr algn="r"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: Problem list and summary</a:t>
            </a:r>
            <a:endParaRPr lang="en-US" dirty="0" smtClean="0"/>
          </a:p>
          <a:p>
            <a:pPr algn="r">
              <a:buNone/>
            </a:pPr>
            <a:r>
              <a:rPr lang="fa-IR" dirty="0" smtClean="0"/>
              <a:t>بطور خلاصه بیمار خانم 65 ساله که به علت دردهای مفاصل زانو و لگن و درد در ستون فقرات که از 18 سالگی با شروع در انگشتان دست بوده است مراجعه کرده . مشکل عمده بیمار در این مراجعه درد در ستون فقرات می باشد 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4000"/>
          </a:xfrm>
        </p:spPr>
        <p:txBody>
          <a:bodyPr anchor="t"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Lab Test: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Hb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    :13.9  gr/dl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MCV :86 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AST  :18 U/ML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ALT   :15 U/ML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ALP  : 305 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Alb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   : 3.4 gr/dl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Na    : 141 </a:t>
            </a: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meq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/L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K      : 4.4  </a:t>
            </a: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meq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/L</a:t>
            </a:r>
          </a:p>
          <a:p>
            <a:pPr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Arial Rounded MT Bold" pitchFamily="34" charset="0"/>
              </a:rPr>
              <a:t>Ca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    :7.7 mg/dl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P      :2.2 mg/dl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87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10600" cy="6477000"/>
          </a:xfrm>
        </p:spPr>
        <p:txBody>
          <a:bodyPr anchor="t"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Graphy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534400" cy="5562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0"/>
            <a:ext cx="457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79248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543800" cy="3886200"/>
          </a:xfrm>
        </p:spPr>
        <p:txBody>
          <a:bodyPr anchor="t">
            <a:normAutofit/>
          </a:bodyPr>
          <a:lstStyle/>
          <a:p>
            <a:pPr rtl="1">
              <a:buNone/>
            </a:pPr>
            <a:r>
              <a:rPr lang="en-US" sz="4400" dirty="0" smtClean="0"/>
              <a:t>BMD: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2819400" y="228600"/>
            <a:ext cx="48006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609600"/>
            <a:ext cx="480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867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en-US" sz="48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PI</a:t>
            </a:r>
            <a:r>
              <a:rPr lang="fa-IR" sz="48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:</a:t>
            </a: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بیمار خانم 65 ساله ای است با سابقه دردهای مفصلی و محدودیت های حرکتی از مدت ها قبل. </a:t>
            </a: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بیمار از 10 سالگی تغییر شکل ظاهری اندام تحتانی </a:t>
            </a: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(زانو) به صورت ژنووالگوس را به یاد دارد ....</a:t>
            </a: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اولین مراجعه بیمار به پزشک 48 سال قبل (18 سالگی) :</a:t>
            </a:r>
          </a:p>
          <a:p>
            <a:pPr marL="0" indent="0" algn="r" rtl="1">
              <a:buNone/>
            </a:pP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با شکایت تورم و درد و قرمزی درمفاصل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DIP </a:t>
            </a: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و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PIP</a:t>
            </a: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و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MCP </a:t>
            </a: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و مچ هر دو دست و همچنین مفاصل انگشتان پا بوده است که در آن زمان با تشخیص 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JRA</a:t>
            </a: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تحت درمان با پنی سیلین وآسپرین قرار گرفته بود که بهبودی نداشت</a:t>
            </a:r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….</a:t>
            </a:r>
            <a:r>
              <a:rPr lang="fa-IR" sz="3200" b="1" dirty="0" smtClean="0">
                <a:solidFill>
                  <a:schemeClr val="tx1"/>
                </a:solidFill>
                <a:latin typeface="Arial Rounded MT Bold" pitchFamily="34" charset="0"/>
                <a:cs typeface="Aharoni" pitchFamily="2" charset="-79"/>
              </a:rPr>
              <a:t> </a:t>
            </a:r>
            <a:endParaRPr lang="fa-IR" sz="3200" dirty="0" smtClean="0">
              <a:solidFill>
                <a:schemeClr val="tx1"/>
              </a:solidFill>
              <a:latin typeface="Arial Rounded MT Bold" pitchFamily="34" charset="0"/>
              <a:cs typeface="Aharoni" pitchFamily="2" charset="-79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48768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0"/>
            <a:ext cx="5105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0"/>
            <a:ext cx="48006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0"/>
            <a:ext cx="579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0"/>
            <a:ext cx="457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0200" y="381000"/>
            <a:ext cx="5791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۲۰۱۶۰۶۰۲_۰۹۲۷۳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572000" cy="68729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467600" cy="160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838200"/>
            <a:ext cx="61722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153400" cy="6019800"/>
          </a:xfrm>
        </p:spPr>
        <p:txBody>
          <a:bodyPr anchor="t">
            <a:normAutofit/>
          </a:bodyPr>
          <a:lstStyle/>
          <a:p>
            <a:pPr algn="r" rtl="1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PI</a:t>
            </a:r>
            <a:r>
              <a:rPr lang="fa-IR" sz="4800" b="1" dirty="0" smtClean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:</a:t>
            </a:r>
          </a:p>
          <a:p>
            <a:pPr algn="r" rtl="1">
              <a:buNone/>
            </a:pPr>
            <a:endParaRPr lang="fa-IR" sz="3200" b="1" dirty="0" smtClean="0"/>
          </a:p>
          <a:p>
            <a:pPr algn="r" rtl="1">
              <a:buNone/>
            </a:pPr>
            <a:r>
              <a:rPr lang="fa-IR" sz="3200" b="1" dirty="0" smtClean="0"/>
              <a:t>بیمار در سال 68 با مراجعه به پزشک ارتوپد و از طرف ایشان به پزشک جراح معرفی شده و با علائم فوق و با تشخیص احتمالی هایپرپارا تحت عمل جراحی:</a:t>
            </a:r>
          </a:p>
          <a:p>
            <a:pPr algn="r" rtl="1">
              <a:buNone/>
            </a:pPr>
            <a:r>
              <a:rPr lang="fa-IR" sz="3200" b="1" dirty="0" smtClean="0"/>
              <a:t> </a:t>
            </a:r>
            <a:r>
              <a:rPr lang="en-US" sz="3200" b="1" dirty="0" smtClean="0"/>
              <a:t>partial bilateral </a:t>
            </a:r>
            <a:r>
              <a:rPr lang="en-US" sz="3200" b="1" dirty="0" err="1" smtClean="0"/>
              <a:t>thyroidictomy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Ismechtomy</a:t>
            </a:r>
            <a:r>
              <a:rPr lang="en-US" sz="3200" b="1" dirty="0" smtClean="0"/>
              <a:t> </a:t>
            </a:r>
            <a:r>
              <a:rPr lang="fa-IR" sz="3200" b="1" dirty="0" smtClean="0"/>
              <a:t> قرار گرفت که در گزارش پاتولوژی فقط بافت قهوه ای تیروئید گزارش شده بود ....</a:t>
            </a:r>
          </a:p>
          <a:p>
            <a:pPr algn="r" rtl="1">
              <a:buNone/>
            </a:pPr>
            <a:endParaRPr lang="fa-IR" sz="3200" b="1" dirty="0" smtClean="0"/>
          </a:p>
          <a:p>
            <a:pPr algn="r" rtl="1">
              <a:buNone/>
            </a:pP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38800"/>
          </a:xfrm>
        </p:spPr>
        <p:txBody>
          <a:bodyPr anchor="t">
            <a:noAutofit/>
          </a:bodyPr>
          <a:lstStyle/>
          <a:p>
            <a:pPr algn="r" rtl="1">
              <a:buNone/>
            </a:pPr>
            <a:r>
              <a:rPr lang="fa-IR" sz="2000" b="1" dirty="0" smtClean="0"/>
              <a:t>آزمایشات آن زمان بیمار در بیمارستان حافظ شیراز :</a:t>
            </a:r>
            <a:r>
              <a:rPr lang="en-US" sz="2000" b="1" dirty="0" smtClean="0"/>
              <a:t> </a:t>
            </a:r>
            <a:r>
              <a:rPr lang="fa-IR" sz="2000" b="1" dirty="0" smtClean="0"/>
              <a:t> (68/5/17)</a:t>
            </a:r>
          </a:p>
          <a:p>
            <a:pPr>
              <a:buNone/>
            </a:pPr>
            <a:r>
              <a:rPr lang="en-US" sz="2000" b="1" dirty="0" smtClean="0"/>
              <a:t>Ca</a:t>
            </a:r>
            <a:r>
              <a:rPr lang="fa-IR" sz="2000" b="1" dirty="0" smtClean="0"/>
              <a:t>:</a:t>
            </a:r>
            <a:r>
              <a:rPr lang="en-US" sz="2000" b="1" dirty="0" smtClean="0"/>
              <a:t>10.1 mg/dl</a:t>
            </a:r>
          </a:p>
          <a:p>
            <a:pPr>
              <a:buNone/>
            </a:pPr>
            <a:r>
              <a:rPr lang="en-US" sz="2000" b="1" dirty="0" smtClean="0"/>
              <a:t>P: 2.7 mg/dl</a:t>
            </a:r>
            <a:endParaRPr lang="fa-IR" sz="2000" b="1" dirty="0" smtClean="0"/>
          </a:p>
          <a:p>
            <a:pPr algn="r" rtl="1">
              <a:buNone/>
            </a:pPr>
            <a:r>
              <a:rPr lang="fa-IR" sz="2000" b="1" dirty="0" smtClean="0"/>
              <a:t>تاریخ 68/5/23 :</a:t>
            </a:r>
          </a:p>
          <a:p>
            <a:pPr>
              <a:buNone/>
            </a:pPr>
            <a:r>
              <a:rPr lang="en-US" sz="2000" b="1" dirty="0" smtClean="0"/>
              <a:t>Ca : 9.6 mg/dl</a:t>
            </a:r>
          </a:p>
          <a:p>
            <a:pPr>
              <a:buNone/>
            </a:pPr>
            <a:r>
              <a:rPr lang="en-US" sz="2000" b="1" dirty="0" smtClean="0"/>
              <a:t>P: 5.5 mg/dl</a:t>
            </a:r>
          </a:p>
          <a:p>
            <a:pPr algn="r" rtl="1">
              <a:buNone/>
            </a:pPr>
            <a:r>
              <a:rPr lang="fa-IR" sz="2000" b="1" dirty="0" smtClean="0"/>
              <a:t>در تاریخ 68/5/25: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Ca: 9.7 mg/dl</a:t>
            </a:r>
          </a:p>
          <a:p>
            <a:pPr>
              <a:buNone/>
            </a:pPr>
            <a:r>
              <a:rPr lang="en-US" sz="2000" b="1" dirty="0" smtClean="0"/>
              <a:t>P : 5.1 mg/dl</a:t>
            </a:r>
          </a:p>
          <a:p>
            <a:pPr>
              <a:buNone/>
            </a:pPr>
            <a:r>
              <a:rPr lang="en-US" sz="2000" b="1" dirty="0" smtClean="0"/>
              <a:t>Alp : 75 </a:t>
            </a:r>
          </a:p>
          <a:p>
            <a:pPr algn="r" rtl="1">
              <a:buNone/>
            </a:pPr>
            <a:r>
              <a:rPr lang="en-US" sz="2000" b="1" dirty="0" smtClean="0"/>
              <a:t> </a:t>
            </a:r>
            <a:r>
              <a:rPr lang="fa-IR" sz="2000" b="1" dirty="0" smtClean="0"/>
              <a:t>  در تاریخ 68/5/28 : </a:t>
            </a:r>
          </a:p>
          <a:p>
            <a:pPr>
              <a:buNone/>
            </a:pPr>
            <a:r>
              <a:rPr lang="en-US" sz="2000" b="1" dirty="0" smtClean="0"/>
              <a:t>Ca : 9.2 mg/dl</a:t>
            </a:r>
          </a:p>
          <a:p>
            <a:pPr>
              <a:buNone/>
            </a:pPr>
            <a:r>
              <a:rPr lang="en-US" sz="2000" b="1" dirty="0" smtClean="0"/>
              <a:t>P : 2.2 mg/dl</a:t>
            </a:r>
          </a:p>
          <a:p>
            <a:pPr>
              <a:buNone/>
            </a:pPr>
            <a:r>
              <a:rPr lang="en-US" sz="2000" b="1" dirty="0" smtClean="0"/>
              <a:t>Alp: 40</a:t>
            </a:r>
          </a:p>
          <a:p>
            <a:pPr algn="r" rtl="1">
              <a:buNone/>
            </a:pPr>
            <a:r>
              <a:rPr lang="fa-IR" sz="2000" b="1" dirty="0" smtClean="0"/>
              <a:t>در تاریخ 68/5/29: </a:t>
            </a:r>
          </a:p>
          <a:p>
            <a:pPr>
              <a:buNone/>
            </a:pPr>
            <a:r>
              <a:rPr lang="en-US" sz="2000" b="1" dirty="0" smtClean="0"/>
              <a:t>Ca : 11.5 mg/dl</a:t>
            </a:r>
          </a:p>
          <a:p>
            <a:pPr>
              <a:buNone/>
            </a:pPr>
            <a:r>
              <a:rPr lang="en-US" sz="2000" b="1" dirty="0" smtClean="0"/>
              <a:t>P : 9.2 mg/dl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5867400"/>
          </a:xfrm>
        </p:spPr>
        <p:txBody>
          <a:bodyPr anchor="t">
            <a:normAutofit fontScale="92500"/>
          </a:bodyPr>
          <a:lstStyle/>
          <a:p>
            <a:pPr algn="r" rtl="1">
              <a:buNone/>
            </a:pPr>
            <a:r>
              <a:rPr lang="fa-IR" b="1" dirty="0" smtClean="0"/>
              <a:t>گزارش رادیولوژی در تاریخ 68/5/16 :</a:t>
            </a:r>
          </a:p>
          <a:p>
            <a:pPr algn="l">
              <a:buNone/>
            </a:pPr>
            <a:r>
              <a:rPr lang="en-US" b="1" dirty="0" smtClean="0"/>
              <a:t>Looser zone </a:t>
            </a:r>
            <a:r>
              <a:rPr lang="en-US" b="1" dirty="0" err="1" smtClean="0"/>
              <a:t>fx</a:t>
            </a:r>
            <a:r>
              <a:rPr lang="en-US" b="1" dirty="0" smtClean="0"/>
              <a:t> both femoral </a:t>
            </a:r>
            <a:endParaRPr lang="fa-IR" b="1" dirty="0" smtClean="0"/>
          </a:p>
          <a:p>
            <a:pPr algn="l">
              <a:buNone/>
            </a:pP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بیمار در سال 78 در بیمارستان طالقانی بخش غدد بستری می شود که گزارشاتی مبنی بر :</a:t>
            </a:r>
          </a:p>
          <a:p>
            <a:pPr algn="r" rtl="1">
              <a:buNone/>
            </a:pPr>
            <a:r>
              <a:rPr lang="fa-IR" b="1" dirty="0" smtClean="0"/>
              <a:t>کلسیم 8.7 تا 9.1 </a:t>
            </a:r>
            <a:r>
              <a:rPr lang="en-US" b="1" dirty="0" smtClean="0"/>
              <a:t>mg/dl</a:t>
            </a: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 فسفر 2.1 تا 4.4</a:t>
            </a:r>
            <a:r>
              <a:rPr lang="en-US" b="1" dirty="0" smtClean="0"/>
              <a:t>        mg/dl   </a:t>
            </a: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آلکالن فسفاتاز 98 تا 124</a:t>
            </a:r>
            <a:r>
              <a:rPr lang="en-US" b="1" dirty="0" smtClean="0"/>
              <a:t>   </a:t>
            </a:r>
            <a:endParaRPr lang="fa-IR" b="1" dirty="0" smtClean="0"/>
          </a:p>
          <a:p>
            <a:pPr algn="r" rtl="1">
              <a:buNone/>
            </a:pPr>
            <a:r>
              <a:rPr lang="en-US" b="1" dirty="0" smtClean="0"/>
              <a:t>PTH </a:t>
            </a:r>
            <a:r>
              <a:rPr lang="fa-IR" b="1" dirty="0" smtClean="0"/>
              <a:t> : 25</a:t>
            </a:r>
            <a:r>
              <a:rPr lang="en-US" b="1" dirty="0" smtClean="0"/>
              <a:t>    pg/dl  </a:t>
            </a: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و ادرار 24 ساعته:</a:t>
            </a:r>
          </a:p>
          <a:p>
            <a:pPr algn="r" rtl="1">
              <a:buNone/>
            </a:pPr>
            <a:r>
              <a:rPr lang="fa-IR" b="1" dirty="0" smtClean="0"/>
              <a:t> کلسیم : 68</a:t>
            </a:r>
            <a:r>
              <a:rPr lang="en-US" b="1" dirty="0" smtClean="0"/>
              <a:t>  mg  </a:t>
            </a: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 فسفر : 500  </a:t>
            </a:r>
            <a:r>
              <a:rPr lang="en-US" b="1" dirty="0" smtClean="0"/>
              <a:t>mg</a:t>
            </a:r>
            <a:endParaRPr lang="fa-IR" b="1" dirty="0" smtClean="0"/>
          </a:p>
          <a:p>
            <a:pPr algn="r" rtl="1">
              <a:buNone/>
            </a:pPr>
            <a:r>
              <a:rPr lang="fa-IR" b="1" dirty="0" smtClean="0"/>
              <a:t>که با تشخیص استئومالاسی هایپوفسفاتمی و با درمان فسفات ساندوز و کلسی تریول مرخص می شود .</a:t>
            </a:r>
          </a:p>
          <a:p>
            <a:pPr algn="r" rtl="1">
              <a:buNone/>
            </a:pPr>
            <a:r>
              <a:rPr lang="fa-IR" b="1" dirty="0" smtClean="0">
                <a:solidFill>
                  <a:schemeClr val="tx1"/>
                </a:solidFill>
              </a:rPr>
              <a:t>  ....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019800"/>
          </a:xfrm>
        </p:spPr>
        <p:txBody>
          <a:bodyPr anchor="t">
            <a:normAutofit/>
          </a:bodyPr>
          <a:lstStyle/>
          <a:p>
            <a:pPr algn="r" rtl="1">
              <a:buNone/>
            </a:pPr>
            <a:r>
              <a:rPr lang="fa-IR" sz="3600" b="1" dirty="0" smtClean="0">
                <a:solidFill>
                  <a:schemeClr val="tx1"/>
                </a:solidFill>
              </a:rPr>
              <a:t>بیمار در سال 87 در بیمارستان طالقانی و در بخش غدد با شکایت درد لگن ، زانو و درد در استخوان های بلند و محدودیت حرکتی بستری می شود که در آزمایشات آن زمان 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457200"/>
            <a:ext cx="8305800" cy="6248400"/>
          </a:xfrm>
        </p:spPr>
        <p:txBody>
          <a:bodyPr anchor="t"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Ca : 9.5 mg/dl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P : 2.3  mg/dl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Alp : 281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PTH: 96.3 (15-68)  pg/dl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ESR : 6 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RF : -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TFT : NL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VBG : PH : 7.31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HCO3 : 20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25(OH)VIT D: 100 </a:t>
            </a:r>
            <a:r>
              <a:rPr lang="en-US" b="1" dirty="0" err="1" smtClean="0">
                <a:solidFill>
                  <a:schemeClr val="tx1"/>
                </a:solidFill>
              </a:rPr>
              <a:t>ng</a:t>
            </a:r>
            <a:r>
              <a:rPr lang="en-US" b="1" dirty="0" smtClean="0">
                <a:solidFill>
                  <a:schemeClr val="tx1"/>
                </a:solidFill>
              </a:rPr>
              <a:t>/ml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LFT : NL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U/A 24H :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Cr : 0.5 mg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P : 400 mg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Ca: 30 mg</a:t>
            </a: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Alb: 5.3 </a:t>
            </a:r>
            <a:r>
              <a:rPr lang="en-US" b="1" dirty="0" err="1" smtClean="0">
                <a:solidFill>
                  <a:schemeClr val="tx1"/>
                </a:solidFill>
              </a:rPr>
              <a:t>gr</a:t>
            </a:r>
            <a:r>
              <a:rPr lang="en-US" b="1" dirty="0" smtClean="0">
                <a:solidFill>
                  <a:schemeClr val="tx1"/>
                </a:solidFill>
              </a:rPr>
              <a:t>/dl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total pr : 8.2  </a:t>
            </a:r>
            <a:r>
              <a:rPr lang="en-US" b="1" dirty="0" err="1" smtClean="0">
                <a:solidFill>
                  <a:schemeClr val="tx1"/>
                </a:solidFill>
              </a:rPr>
              <a:t>gr</a:t>
            </a:r>
            <a:r>
              <a:rPr lang="en-US" b="1" dirty="0" smtClean="0">
                <a:solidFill>
                  <a:schemeClr val="tx1"/>
                </a:solidFill>
              </a:rPr>
              <a:t>/dl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               Urea : 7.5 </a:t>
            </a:r>
            <a:endParaRPr lang="fa-IR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b="1" dirty="0" smtClean="0"/>
          </a:p>
          <a:p>
            <a:pPr algn="r" rtl="1"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834</TotalTime>
  <Words>1362</Words>
  <Application>Microsoft Office PowerPoint</Application>
  <PresentationFormat>On-screen Show (4:3)</PresentationFormat>
  <Paragraphs>216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NewsPrint</vt:lpstr>
      <vt:lpstr>Surly by allah remembrance are the hearts set at rest…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MRT</cp:lastModifiedBy>
  <cp:revision>202</cp:revision>
  <dcterms:created xsi:type="dcterms:W3CDTF">2016-05-09T09:36:51Z</dcterms:created>
  <dcterms:modified xsi:type="dcterms:W3CDTF">2016-05-30T21:17:30Z</dcterms:modified>
</cp:coreProperties>
</file>