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</p:sldIdLst>
  <p:sldSz cy="5143500" cx="9144000"/>
  <p:notesSz cx="6858000" cy="9144000"/>
  <p:embeddedFontLst>
    <p:embeddedFont>
      <p:font typeface="Roboto"/>
      <p:regular r:id="rId69"/>
      <p:bold r:id="rId70"/>
      <p:italic r:id="rId71"/>
      <p:boldItalic r:id="rId7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73" roundtripDataSignature="AMtx7mjwPUYteVLe/jdiXODP28JDFcWP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2E1CB13-392F-42E8-82D4-2D0D6A1AAF9E}">
  <a:tblStyle styleId="{82E1CB13-392F-42E8-82D4-2D0D6A1AAF9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customschemas.google.com/relationships/presentationmetadata" Target="metadata"/><Relationship Id="rId72" Type="http://schemas.openxmlformats.org/officeDocument/2006/relationships/font" Target="fonts/Roboto-boldItalic.fnt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Roboto-italic.fntdata"/><Relationship Id="rId70" Type="http://schemas.openxmlformats.org/officeDocument/2006/relationships/font" Target="fonts/Roboto-bold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Roboto-regular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dd6dbb8cdda44f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dd6dbb8cdda44f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1effd47cf4ded5f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1effd47cf4ded5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dd6dbb8cdda44f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dd6dbb8cdda44f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8019fdf51bb8ccf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8019fdf51bb8cc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8019fdf51bb8ccf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8019fdf51bb8ccf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5ea511e15418aaf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5ea511e15418aaf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676c6212e1a526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676c6212e1a526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676c6212e1a526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676c6212e1a526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676c6212e1a526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676c6212e1a526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d73b9a58d29b7e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1d73b9a58d29b7e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d73b9a58d29b7e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d73b9a58d29b7e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1d73b9a58d29b7e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1d73b9a58d29b7e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676c6212e1a526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676c6212e1a526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d73b9a58d29b7e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d73b9a58d29b7e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4d732104bd3401e4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4d732104bd3401e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dd6dbb8cdda44f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dd6dbb8cdda44f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4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4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4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4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4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4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48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4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0" name="Google Shape;70;p5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5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3" name="Google Shape;73;p5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5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5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5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5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58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58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49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0" name="Google Shape;20;p4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4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49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4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49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49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50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5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50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0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0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50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5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5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5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Google Shape;45;p5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53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" name="Google Shape;47;p5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" name="Google Shape;48;p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5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" name="Google Shape;52;p54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54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" name="Google Shape;54;p5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" name="Google Shape;57;p55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8" name="Google Shape;58;p5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56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61" name="Google Shape;61;p5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5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56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5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5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" name="Google Shape;67;p5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4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4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Relationship Id="rId4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Relationship Id="rId4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jpg"/><Relationship Id="rId4" Type="http://schemas.openxmlformats.org/officeDocument/2006/relationships/image" Target="../media/image2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jpg"/><Relationship Id="rId4" Type="http://schemas.openxmlformats.org/officeDocument/2006/relationships/image" Target="../media/image3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Relationship Id="rId4" Type="http://schemas.openxmlformats.org/officeDocument/2006/relationships/image" Target="../media/image2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jpg"/><Relationship Id="rId4" Type="http://schemas.openxmlformats.org/officeDocument/2006/relationships/image" Target="../media/image3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jpg"/><Relationship Id="rId4" Type="http://schemas.openxmlformats.org/officeDocument/2006/relationships/image" Target="../media/image3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9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1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5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2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9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4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3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8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6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0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7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1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3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5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4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7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1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6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In the name of God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Post operative assessments</a:t>
            </a:r>
            <a:endParaRPr/>
          </a:p>
        </p:txBody>
      </p:sp>
      <p:grpSp>
        <p:nvGrpSpPr>
          <p:cNvPr id="155" name="Google Shape;155;p9"/>
          <p:cNvGrpSpPr/>
          <p:nvPr/>
        </p:nvGrpSpPr>
        <p:grpSpPr>
          <a:xfrm>
            <a:off x="431925" y="1304875"/>
            <a:ext cx="2628925" cy="3416400"/>
            <a:chOff x="431925" y="1304875"/>
            <a:chExt cx="2628925" cy="3416400"/>
          </a:xfrm>
        </p:grpSpPr>
        <p:sp>
          <p:nvSpPr>
            <p:cNvPr id="156" name="Google Shape;156;p9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43195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9"/>
          <p:cNvSpPr txBox="1"/>
          <p:nvPr>
            <p:ph idx="4294967295" type="body"/>
          </p:nvPr>
        </p:nvSpPr>
        <p:spPr>
          <a:xfrm>
            <a:off x="506425" y="1304875"/>
            <a:ext cx="24945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Pathology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9" name="Google Shape;159;p9"/>
          <p:cNvSpPr txBox="1"/>
          <p:nvPr>
            <p:ph idx="4294967295" type="body"/>
          </p:nvPr>
        </p:nvSpPr>
        <p:spPr>
          <a:xfrm>
            <a:off x="508325" y="1850300"/>
            <a:ext cx="2478600" cy="27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600"/>
          </a:p>
        </p:txBody>
      </p:sp>
      <p:grpSp>
        <p:nvGrpSpPr>
          <p:cNvPr id="160" name="Google Shape;160;p9"/>
          <p:cNvGrpSpPr/>
          <p:nvPr/>
        </p:nvGrpSpPr>
        <p:grpSpPr>
          <a:xfrm>
            <a:off x="3320450" y="1304875"/>
            <a:ext cx="2632500" cy="3416400"/>
            <a:chOff x="3320450" y="1304875"/>
            <a:chExt cx="2632500" cy="3416400"/>
          </a:xfrm>
        </p:grpSpPr>
        <p:sp>
          <p:nvSpPr>
            <p:cNvPr id="161" name="Google Shape;161;p9"/>
            <p:cNvSpPr txBox="1"/>
            <p:nvPr/>
          </p:nvSpPr>
          <p:spPr>
            <a:xfrm>
              <a:off x="3324050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332045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9"/>
          <p:cNvSpPr txBox="1"/>
          <p:nvPr>
            <p:ph idx="4294967295" type="body"/>
          </p:nvPr>
        </p:nvSpPr>
        <p:spPr>
          <a:xfrm>
            <a:off x="3389450" y="1304875"/>
            <a:ext cx="24945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IHC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4" name="Google Shape;164;p9"/>
          <p:cNvSpPr txBox="1"/>
          <p:nvPr>
            <p:ph idx="4294967295" type="body"/>
          </p:nvPr>
        </p:nvSpPr>
        <p:spPr>
          <a:xfrm>
            <a:off x="3396775" y="1850300"/>
            <a:ext cx="2478600" cy="27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1600"/>
              <a:t>T4=10/4        TSH=2/4        prolactin =29/7ng/ml        (26)                                        testosterone =0/2 mg/ml??                                       Cortisol =15 Mc/ml            ACTH 29 pg/mL                  </a:t>
            </a:r>
            <a:r>
              <a:rPr lang="en" sz="1600">
                <a:solidFill>
                  <a:schemeClr val="accent3"/>
                </a:solidFill>
              </a:rPr>
              <a:t>IGF-1=330 ng /ml(212)</a:t>
            </a:r>
            <a:r>
              <a:rPr lang="en" sz="1600"/>
              <a:t>                GH basal =5</a:t>
            </a:r>
            <a:endParaRPr sz="1600"/>
          </a:p>
        </p:txBody>
      </p:sp>
      <p:grpSp>
        <p:nvGrpSpPr>
          <p:cNvPr id="165" name="Google Shape;165;p9"/>
          <p:cNvGrpSpPr/>
          <p:nvPr/>
        </p:nvGrpSpPr>
        <p:grpSpPr>
          <a:xfrm>
            <a:off x="6212550" y="1304875"/>
            <a:ext cx="2632500" cy="3416400"/>
            <a:chOff x="6212550" y="1304875"/>
            <a:chExt cx="2632500" cy="3416400"/>
          </a:xfrm>
        </p:grpSpPr>
        <p:sp>
          <p:nvSpPr>
            <p:cNvPr id="166" name="Google Shape;166;p9"/>
            <p:cNvSpPr/>
            <p:nvPr/>
          </p:nvSpPr>
          <p:spPr>
            <a:xfrm>
              <a:off x="621540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9"/>
            <p:cNvSpPr txBox="1"/>
            <p:nvPr/>
          </p:nvSpPr>
          <p:spPr>
            <a:xfrm>
              <a:off x="6212550" y="1304875"/>
              <a:ext cx="26325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168;p9"/>
          <p:cNvSpPr txBox="1"/>
          <p:nvPr>
            <p:ph idx="4294967295" type="body"/>
          </p:nvPr>
        </p:nvSpPr>
        <p:spPr>
          <a:xfrm>
            <a:off x="6272475" y="1304875"/>
            <a:ext cx="24945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Postoperative advice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9" name="Google Shape;169;p9"/>
          <p:cNvSpPr txBox="1"/>
          <p:nvPr>
            <p:ph idx="4294967295" type="body"/>
          </p:nvPr>
        </p:nvSpPr>
        <p:spPr>
          <a:xfrm>
            <a:off x="6286400" y="1850300"/>
            <a:ext cx="2478600" cy="27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1600"/>
              <a:t> Do  Gama  knife                   cabergoline 1mg twice  the week                               levothyroxine                        prednisone = 2/5mg daily </a:t>
            </a:r>
            <a:endParaRPr sz="1600"/>
          </a:p>
        </p:txBody>
      </p:sp>
      <p:pic>
        <p:nvPicPr>
          <p:cNvPr id="170" name="Google Shape;17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925" y="1821700"/>
            <a:ext cx="2478601" cy="285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9450" y="1821700"/>
            <a:ext cx="2494500" cy="28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100"/>
              <a:t>Vision remained problematic until 1400, when it was re-examined due to worsening of visual symptoms</a:t>
            </a:r>
            <a:endParaRPr sz="2100"/>
          </a:p>
        </p:txBody>
      </p:sp>
      <p:sp>
        <p:nvSpPr>
          <p:cNvPr id="177" name="Google Shape;177;p10"/>
          <p:cNvSpPr/>
          <p:nvPr/>
        </p:nvSpPr>
        <p:spPr>
          <a:xfrm>
            <a:off x="432350" y="1304875"/>
            <a:ext cx="2469300" cy="6078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0"/>
          <p:cNvSpPr txBox="1"/>
          <p:nvPr>
            <p:ph idx="4294967295" type="body"/>
          </p:nvPr>
        </p:nvSpPr>
        <p:spPr>
          <a:xfrm>
            <a:off x="432350" y="1451576"/>
            <a:ext cx="22572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MRI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10"/>
          <p:cNvSpPr txBox="1"/>
          <p:nvPr>
            <p:ph idx="4294967295" type="body"/>
          </p:nvPr>
        </p:nvSpPr>
        <p:spPr>
          <a:xfrm>
            <a:off x="432350" y="2070575"/>
            <a:ext cx="2471700" cy="26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800"/>
              <a:buNone/>
            </a:pPr>
            <a:r>
              <a:t/>
            </a:r>
            <a:endParaRPr sz="1600"/>
          </a:p>
        </p:txBody>
      </p:sp>
      <p:sp>
        <p:nvSpPr>
          <p:cNvPr id="180" name="Google Shape;180;p10"/>
          <p:cNvSpPr/>
          <p:nvPr/>
        </p:nvSpPr>
        <p:spPr>
          <a:xfrm>
            <a:off x="3044777" y="1304875"/>
            <a:ext cx="2760600" cy="6078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0"/>
          <p:cNvSpPr txBox="1"/>
          <p:nvPr>
            <p:ph idx="4294967295" type="body"/>
          </p:nvPr>
        </p:nvSpPr>
        <p:spPr>
          <a:xfrm>
            <a:off x="3336150" y="1451576"/>
            <a:ext cx="22572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Challenge 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2" name="Google Shape;182;p10"/>
          <p:cNvSpPr txBox="1"/>
          <p:nvPr>
            <p:ph idx="4294967295" type="body"/>
          </p:nvPr>
        </p:nvSpPr>
        <p:spPr>
          <a:xfrm>
            <a:off x="3336146" y="2070575"/>
            <a:ext cx="2471700" cy="26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600"/>
              <a:t>Up 30-day actives</a:t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 sz="1600"/>
              <a:t>Ut enim ad minim veniam, quis nostrud exercitation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600"/>
              <a:buChar char="●"/>
            </a:pPr>
            <a:r>
              <a:rPr lang="en" sz="1600"/>
              <a:t>Duis aute irure dolor in reprehenderit in voluptate velit </a:t>
            </a:r>
            <a:endParaRPr sz="1600"/>
          </a:p>
        </p:txBody>
      </p:sp>
      <p:sp>
        <p:nvSpPr>
          <p:cNvPr id="183" name="Google Shape;183;p10"/>
          <p:cNvSpPr/>
          <p:nvPr/>
        </p:nvSpPr>
        <p:spPr>
          <a:xfrm>
            <a:off x="5948502" y="1304875"/>
            <a:ext cx="2760600" cy="6078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0"/>
          <p:cNvSpPr txBox="1"/>
          <p:nvPr>
            <p:ph idx="4294967295" type="body"/>
          </p:nvPr>
        </p:nvSpPr>
        <p:spPr>
          <a:xfrm>
            <a:off x="6254233" y="1451576"/>
            <a:ext cx="22572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Challenge 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5" name="Google Shape;185;p10"/>
          <p:cNvSpPr txBox="1"/>
          <p:nvPr>
            <p:ph idx="4294967295" type="body"/>
          </p:nvPr>
        </p:nvSpPr>
        <p:spPr>
          <a:xfrm>
            <a:off x="6254226" y="2070575"/>
            <a:ext cx="2471700" cy="26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600"/>
              <a:t>Increase conversion</a:t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r>
              <a:rPr lang="en" sz="1600"/>
              <a:t>Excepteur sint occaecat cupidatat non proident, sunt in culpa qui officia deserunt mollit anim id est laborum.</a:t>
            </a:r>
            <a:endParaRPr sz="1600"/>
          </a:p>
        </p:txBody>
      </p:sp>
      <p:pic>
        <p:nvPicPr>
          <p:cNvPr id="186" name="Google Shape;18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4775" y="1304875"/>
            <a:ext cx="5681149" cy="363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Premetry </a:t>
            </a:r>
            <a:endParaRPr/>
          </a:p>
        </p:txBody>
      </p:sp>
      <p:sp>
        <p:nvSpPr>
          <p:cNvPr id="192" name="Google Shape;192;p11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93" name="Google Shape;193;p1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194" name="Google Shape;194;p11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5" name="Google Shape;19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0"/>
            <a:ext cx="443092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637" y="-12"/>
            <a:ext cx="4342925" cy="514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"/>
          <p:cNvSpPr/>
          <p:nvPr/>
        </p:nvSpPr>
        <p:spPr>
          <a:xfrm>
            <a:off x="4768363" y="152400"/>
            <a:ext cx="3629025" cy="48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2"/>
          <p:cNvSpPr/>
          <p:nvPr/>
        </p:nvSpPr>
        <p:spPr>
          <a:xfrm>
            <a:off x="3740725" y="2237750"/>
            <a:ext cx="1027800" cy="454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2"/>
          <p:cNvSpPr txBox="1"/>
          <p:nvPr/>
        </p:nvSpPr>
        <p:spPr>
          <a:xfrm>
            <a:off x="3572957" y="1423602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Post RT</a:t>
            </a:r>
            <a:endParaRPr b="0" i="0" sz="2400" u="none" cap="none" strike="noStrike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" name="Google Shape;20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8525" y="152400"/>
            <a:ext cx="39693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g2dd6dbb8cdda44f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086225" cy="42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dd6dbb8cdda44f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1025" y="152400"/>
            <a:ext cx="4600575" cy="2078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71effd47cf4ded5f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3467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222" name="Google Shape;222;p1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2400"/>
              <a:t>Become an RT candidate September 1400, 28 , RT sessions will be held                                                                                            At this time it is recommended to see an endocrinologist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Our lab and reviews</a:t>
            </a:r>
            <a:endParaRPr/>
          </a:p>
        </p:txBody>
      </p:sp>
      <p:sp>
        <p:nvSpPr>
          <p:cNvPr id="228" name="Google Shape;228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400"/>
          </a:p>
        </p:txBody>
      </p:sp>
      <p:pic>
        <p:nvPicPr>
          <p:cNvPr id="229" name="Google Shape;22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229875"/>
            <a:ext cx="3580675" cy="343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8675" y="300800"/>
            <a:ext cx="4637976" cy="451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g2dd6dbb8cdda44f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25" y="152400"/>
            <a:ext cx="54168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PMH:  </a:t>
            </a:r>
            <a:endParaRPr/>
          </a:p>
        </p:txBody>
      </p:sp>
      <p:sp>
        <p:nvSpPr>
          <p:cNvPr id="241" name="Google Shape;241;p15"/>
          <p:cNvSpPr txBox="1"/>
          <p:nvPr/>
        </p:nvSpPr>
        <p:spPr>
          <a:xfrm>
            <a:off x="914400" y="1569171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Pituitary adenoma</a:t>
            </a:r>
            <a:endParaRPr b="0" i="0" sz="1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15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Hypothyroidism and thyroid nodule</a:t>
            </a: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15"/>
          <p:cNvSpPr/>
          <p:nvPr/>
        </p:nvSpPr>
        <p:spPr>
          <a:xfrm>
            <a:off x="3796496" y="1903800"/>
            <a:ext cx="5035800" cy="1335900"/>
          </a:xfrm>
          <a:prstGeom prst="bracePai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5"/>
          <p:cNvSpPr txBox="1"/>
          <p:nvPr/>
        </p:nvSpPr>
        <p:spPr>
          <a:xfrm>
            <a:off x="4114825" y="1903775"/>
            <a:ext cx="4659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Year 90 Diagnosis of hypothyroidism and levothyroxine treatment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15"/>
          <p:cNvSpPr txBox="1"/>
          <p:nvPr/>
        </p:nvSpPr>
        <p:spPr>
          <a:xfrm>
            <a:off x="4114825" y="2571750"/>
            <a:ext cx="3661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Detection of MNG with FNA follow up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15"/>
          <p:cNvSpPr txBox="1"/>
          <p:nvPr/>
        </p:nvSpPr>
        <p:spPr>
          <a:xfrm>
            <a:off x="4114825" y="2968050"/>
            <a:ext cx="3763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96   , nodule ectomy  bilateral ....???!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15"/>
          <p:cNvSpPr/>
          <p:nvPr/>
        </p:nvSpPr>
        <p:spPr>
          <a:xfrm rot="5400000">
            <a:off x="6680175" y="3344077"/>
            <a:ext cx="681000" cy="10764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5"/>
          <p:cNvSpPr txBox="1"/>
          <p:nvPr/>
        </p:nvSpPr>
        <p:spPr>
          <a:xfrm>
            <a:off x="631960" y="3791075"/>
            <a:ext cx="5349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Then they follow the follow-up again with three foci on the right and three foci on the left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15"/>
          <p:cNvSpPr txBox="1"/>
          <p:nvPr/>
        </p:nvSpPr>
        <p:spPr>
          <a:xfrm>
            <a:off x="1517111" y="452485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And due to the increase in size, they will become FNA candidates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 Case Study</a:t>
            </a:r>
            <a:endParaRPr/>
          </a:p>
        </p:txBody>
      </p:sp>
      <p:sp>
        <p:nvSpPr>
          <p:cNvPr id="91" name="Google Shape;91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Prepared  By : Dr fatemeh kokabeh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g48019fdf51bb8ccf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76830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48019fdf51bb8ccf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519087" cy="4838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382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382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382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382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9" name="Google Shape;28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975" y="367400"/>
            <a:ext cx="5178424" cy="455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PMH</a:t>
            </a:r>
            <a:endParaRPr/>
          </a:p>
        </p:txBody>
      </p:sp>
      <p:sp>
        <p:nvSpPr>
          <p:cNvPr id="295" name="Google Shape;295;p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HTN=neg                  DM=neg         lung  disease  =neg                                                        IHD and cardiovascular  events =neg                                             </a:t>
            </a:r>
            <a:endParaRPr/>
          </a:p>
        </p:txBody>
      </p:sp>
      <p:sp>
        <p:nvSpPr>
          <p:cNvPr id="296" name="Google Shape;296;p21"/>
          <p:cNvSpPr txBox="1"/>
          <p:nvPr/>
        </p:nvSpPr>
        <p:spPr>
          <a:xfrm>
            <a:off x="311701" y="2006923"/>
            <a:ext cx="7843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abortion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21"/>
          <p:cNvSpPr txBox="1"/>
          <p:nvPr/>
        </p:nvSpPr>
        <p:spPr>
          <a:xfrm>
            <a:off x="311694" y="2410396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She have any children 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21"/>
          <p:cNvSpPr txBox="1"/>
          <p:nvPr/>
        </p:nvSpPr>
        <p:spPr>
          <a:xfrm>
            <a:off x="311690" y="3017236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Monopose age 54 years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DH</a:t>
            </a:r>
            <a:endParaRPr/>
          </a:p>
        </p:txBody>
      </p:sp>
      <p:sp>
        <p:nvSpPr>
          <p:cNvPr id="304" name="Google Shape;304;p2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Cabergoline  1mg twice  at week                                                                                           levothyroxine 100 daily                                                                                                            prednisone ⅖ mg daily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HH and SH </a:t>
            </a:r>
            <a:endParaRPr/>
          </a:p>
        </p:txBody>
      </p:sp>
      <p:sp>
        <p:nvSpPr>
          <p:cNvPr id="310" name="Google Shape;310;p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Was neg </a:t>
            </a:r>
            <a:endParaRPr/>
          </a:p>
        </p:txBody>
      </p:sp>
      <p:sp>
        <p:nvSpPr>
          <p:cNvPr id="311" name="Google Shape;311;p23"/>
          <p:cNvSpPr txBox="1"/>
          <p:nvPr/>
        </p:nvSpPr>
        <p:spPr>
          <a:xfrm>
            <a:off x="311699" y="2145025"/>
            <a:ext cx="792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FH=</a:t>
            </a:r>
            <a:endParaRPr b="0" i="0" sz="3000" u="none" cap="none" strike="noStrike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" name="Google Shape;312;p23"/>
          <p:cNvSpPr txBox="1"/>
          <p:nvPr/>
        </p:nvSpPr>
        <p:spPr>
          <a:xfrm>
            <a:off x="1190505" y="22701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Neg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ID:</a:t>
            </a:r>
            <a:endParaRPr/>
          </a:p>
        </p:txBody>
      </p:sp>
      <p:sp>
        <p:nvSpPr>
          <p:cNvPr id="97" name="Google Shape;97;p3"/>
          <p:cNvSpPr txBox="1"/>
          <p:nvPr>
            <p:ph idx="1" type="body"/>
          </p:nvPr>
        </p:nvSpPr>
        <p:spPr>
          <a:xfrm>
            <a:off x="311700" y="1157996"/>
            <a:ext cx="8520600" cy="3339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A 64 year old woman                                                                                                             Born in kermanshah and live in tehran                                                                                                patient  job: retired teacher                                                                                                       Source of history: patient, reliable                                                                                           Education: Bachelor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4"/>
          <p:cNvSpPr txBox="1"/>
          <p:nvPr/>
        </p:nvSpPr>
        <p:spPr>
          <a:xfrm>
            <a:off x="389114" y="391299"/>
            <a:ext cx="731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Ros :</a:t>
            </a:r>
            <a:endParaRPr b="0" i="0" sz="3000" u="none" cap="none" strike="noStrik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24"/>
          <p:cNvSpPr txBox="1"/>
          <p:nvPr/>
        </p:nvSpPr>
        <p:spPr>
          <a:xfrm>
            <a:off x="1598603" y="876856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Decreased vision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24"/>
          <p:cNvSpPr txBox="1"/>
          <p:nvPr/>
        </p:nvSpPr>
        <p:spPr>
          <a:xfrm>
            <a:off x="304238" y="2049112"/>
            <a:ext cx="731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P/E:</a:t>
            </a:r>
            <a:endParaRPr b="0" i="0" sz="3000" u="none" cap="none" strike="noStrik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24"/>
          <p:cNvSpPr txBox="1"/>
          <p:nvPr/>
        </p:nvSpPr>
        <p:spPr>
          <a:xfrm>
            <a:off x="1476716" y="2472998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decrease in the visual field was further to the left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24"/>
          <p:cNvSpPr txBox="1"/>
          <p:nvPr/>
        </p:nvSpPr>
        <p:spPr>
          <a:xfrm>
            <a:off x="1476725" y="286930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feeling of the face was normal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24"/>
          <p:cNvSpPr txBox="1"/>
          <p:nvPr/>
        </p:nvSpPr>
        <p:spPr>
          <a:xfrm>
            <a:off x="1598597" y="326560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24"/>
          <p:cNvSpPr txBox="1"/>
          <p:nvPr/>
        </p:nvSpPr>
        <p:spPr>
          <a:xfrm>
            <a:off x="1598611" y="127315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Occasional muscle and joint pain                  hair loss                </a:t>
            </a:r>
            <a:r>
              <a:rPr b="0" i="0" lang="en" sz="1400" u="none" cap="none" strike="noStrike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No headache</a:t>
            </a:r>
            <a:endParaRPr b="0" i="0" sz="1400" u="none" cap="none" strike="noStrike">
              <a:solidFill>
                <a:srgbClr val="8520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24"/>
          <p:cNvSpPr txBox="1"/>
          <p:nvPr/>
        </p:nvSpPr>
        <p:spPr>
          <a:xfrm>
            <a:off x="4803179" y="699214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constipation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24"/>
          <p:cNvSpPr txBox="1"/>
          <p:nvPr/>
        </p:nvSpPr>
        <p:spPr>
          <a:xfrm>
            <a:off x="1476725" y="2071225"/>
            <a:ext cx="7520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BP= 11o/80            HR=  87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" name="Google Shape;326;p24"/>
          <p:cNvSpPr txBox="1"/>
          <p:nvPr/>
        </p:nvSpPr>
        <p:spPr>
          <a:xfrm>
            <a:off x="1476736" y="335695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Thyroid =30_25gr         firm     Two nodules were touched on each side  Non-adhesion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" name="Google Shape;327;p24"/>
          <p:cNvSpPr txBox="1"/>
          <p:nvPr/>
        </p:nvSpPr>
        <p:spPr>
          <a:xfrm>
            <a:off x="1476736" y="37989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Foot deformity 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24"/>
          <p:cNvSpPr txBox="1"/>
          <p:nvPr/>
        </p:nvSpPr>
        <p:spPr>
          <a:xfrm>
            <a:off x="918111" y="2147813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24"/>
          <p:cNvSpPr txBox="1"/>
          <p:nvPr/>
        </p:nvSpPr>
        <p:spPr>
          <a:xfrm>
            <a:off x="1476736" y="41952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Evidence  of OA knee 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24"/>
          <p:cNvSpPr txBox="1"/>
          <p:nvPr/>
        </p:nvSpPr>
        <p:spPr>
          <a:xfrm>
            <a:off x="6201172" y="6992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There was no puffiness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24"/>
          <p:cNvSpPr txBox="1"/>
          <p:nvPr/>
        </p:nvSpPr>
        <p:spPr>
          <a:xfrm>
            <a:off x="1476736" y="456608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Skin tags 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24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24"/>
          <p:cNvSpPr txBox="1"/>
          <p:nvPr/>
        </p:nvSpPr>
        <p:spPr>
          <a:xfrm>
            <a:off x="918111" y="2147813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24"/>
          <p:cNvSpPr txBox="1"/>
          <p:nvPr/>
        </p:nvSpPr>
        <p:spPr>
          <a:xfrm>
            <a:off x="3583822" y="456608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 organomegaly 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24"/>
          <p:cNvSpPr txBox="1"/>
          <p:nvPr/>
        </p:nvSpPr>
        <p:spPr>
          <a:xfrm>
            <a:off x="5508344" y="456608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Helel   pad =8 MM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24"/>
          <p:cNvSpPr txBox="1"/>
          <p:nvPr/>
        </p:nvSpPr>
        <p:spPr>
          <a:xfrm>
            <a:off x="3859100" y="3844593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exophthalmos slightly  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382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What is the diagnosis?</a:t>
            </a:r>
            <a:endParaRPr/>
          </a:p>
        </p:txBody>
      </p:sp>
      <p:sp>
        <p:nvSpPr>
          <p:cNvPr id="348" name="Google Shape;348;p26"/>
          <p:cNvSpPr txBox="1"/>
          <p:nvPr>
            <p:ph idx="1" type="body"/>
          </p:nvPr>
        </p:nvSpPr>
        <p:spPr>
          <a:xfrm>
            <a:off x="199600" y="1804500"/>
            <a:ext cx="11064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b="1" i="1" lang="en" sz="2800">
                <a:solidFill>
                  <a:schemeClr val="accent4"/>
                </a:solidFill>
              </a:rPr>
              <a:t>Silent  somatotroph  adenomas       or   </a:t>
            </a:r>
            <a:endParaRPr b="1" i="1" sz="2800">
              <a:solidFill>
                <a:schemeClr val="accent4"/>
              </a:solidFill>
            </a:endParaRPr>
          </a:p>
        </p:txBody>
      </p:sp>
      <p:sp>
        <p:nvSpPr>
          <p:cNvPr id="349" name="Google Shape;349;p26"/>
          <p:cNvSpPr txBox="1"/>
          <p:nvPr/>
        </p:nvSpPr>
        <p:spPr>
          <a:xfrm>
            <a:off x="1057275" y="2145030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26"/>
          <p:cNvSpPr txBox="1"/>
          <p:nvPr/>
        </p:nvSpPr>
        <p:spPr>
          <a:xfrm>
            <a:off x="914400" y="3419594"/>
            <a:ext cx="73152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n" sz="28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clinically  silent  somatotroph  adenomas</a:t>
            </a:r>
            <a:endParaRPr b="1" i="1" sz="2400" u="none" cap="none" strike="noStrike">
              <a:solidFill>
                <a:srgbClr val="741B4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25425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7"/>
          <p:cNvSpPr txBox="1"/>
          <p:nvPr/>
        </p:nvSpPr>
        <p:spPr>
          <a:xfrm>
            <a:off x="1476716" y="5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" sz="2400" u="none" cap="none" strike="noStrike">
                <a:solidFill>
                  <a:srgbClr val="741B47"/>
                </a:solidFill>
                <a:latin typeface="Roboto"/>
                <a:ea typeface="Roboto"/>
                <a:cs typeface="Roboto"/>
                <a:sym typeface="Roboto"/>
              </a:rPr>
              <a:t>Division of somatotrophic adenomas</a:t>
            </a:r>
            <a:endParaRPr b="1" i="1" sz="2400" u="none" cap="none" strike="noStrike">
              <a:solidFill>
                <a:srgbClr val="741B4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p27"/>
          <p:cNvSpPr txBox="1"/>
          <p:nvPr/>
        </p:nvSpPr>
        <p:spPr>
          <a:xfrm flipH="1" rot="1898">
            <a:off x="7831939" y="3681339"/>
            <a:ext cx="10866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Wade, Alisha N., et al. "Clinically silent somatotroph adenomas are common." European journal of endocrinology 165.1 (2011): 39.</a:t>
            </a:r>
            <a:endParaRPr b="0" i="0" sz="8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598580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450242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8275" y="61550"/>
            <a:ext cx="2223500" cy="251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597523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1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p31"/>
          <p:cNvSpPr txBox="1"/>
          <p:nvPr/>
        </p:nvSpPr>
        <p:spPr>
          <a:xfrm>
            <a:off x="425102" y="232472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" sz="1800" u="none" cap="none" strike="noStrike">
                <a:solidFill>
                  <a:srgbClr val="741B47"/>
                </a:solidFill>
                <a:latin typeface="Roboto"/>
                <a:ea typeface="Roboto"/>
                <a:cs typeface="Roboto"/>
                <a:sym typeface="Roboto"/>
              </a:rPr>
              <a:t>But about the third type and our patient</a:t>
            </a:r>
            <a:endParaRPr b="1" i="1" sz="1800" u="none" cap="none" strike="noStrike">
              <a:solidFill>
                <a:srgbClr val="741B4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0" name="Google Shape;380;p31"/>
          <p:cNvSpPr txBox="1"/>
          <p:nvPr/>
        </p:nvSpPr>
        <p:spPr>
          <a:xfrm>
            <a:off x="425111" y="794450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Some points:</a:t>
            </a:r>
            <a:endParaRPr b="0" i="0" sz="1800" u="none" cap="none" strike="noStrike"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1" name="Google Shape;381;p31"/>
          <p:cNvSpPr txBox="1"/>
          <p:nvPr/>
        </p:nvSpPr>
        <p:spPr>
          <a:xfrm>
            <a:off x="914411" y="13564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■ determine the </a:t>
            </a:r>
            <a:r>
              <a:rPr b="0" i="0" lang="en" sz="1400" u="none" cap="none" strike="noStrike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frequency</a:t>
            </a: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of </a:t>
            </a:r>
            <a:r>
              <a:rPr b="0" i="0" lang="en" sz="1400" u="none" cap="none" strike="noStrike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clinically silent somatotroph adenomas</a:t>
            </a:r>
            <a:endParaRPr b="0" i="0" sz="1400" u="none" cap="none" strike="noStrike"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2" name="Google Shape;38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538" y="2037161"/>
            <a:ext cx="5308318" cy="229737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1"/>
          <p:cNvSpPr txBox="1"/>
          <p:nvPr/>
        </p:nvSpPr>
        <p:spPr>
          <a:xfrm>
            <a:off x="1828800" y="4439761"/>
            <a:ext cx="73152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Wade, Alisha N., et al. "Clinically silent somatotroph adenomas are common." European journal of endocrinology 165.1 (2011): 39.</a:t>
            </a:r>
            <a:endParaRPr b="0" i="0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403978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2"/>
          <p:cNvSpPr/>
          <p:nvPr/>
        </p:nvSpPr>
        <p:spPr>
          <a:xfrm>
            <a:off x="5591025" y="2138550"/>
            <a:ext cx="1335900" cy="4329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818" y="844908"/>
            <a:ext cx="6715125" cy="37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3"/>
          <p:cNvSpPr txBox="1"/>
          <p:nvPr/>
        </p:nvSpPr>
        <p:spPr>
          <a:xfrm>
            <a:off x="185806" y="224019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" sz="1800" u="none" cap="none" strike="noStrike">
                <a:solidFill>
                  <a:srgbClr val="741B47"/>
                </a:solidFill>
                <a:latin typeface="Roboto"/>
                <a:ea typeface="Roboto"/>
                <a:cs typeface="Roboto"/>
                <a:sym typeface="Roboto"/>
              </a:rPr>
              <a:t>Regarding the classification of clinical symptoms and IGF1</a:t>
            </a:r>
            <a:endParaRPr b="1" i="1" sz="1800" u="none" cap="none" strike="noStrike">
              <a:solidFill>
                <a:srgbClr val="741B4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6" name="Google Shape;396;p33"/>
          <p:cNvSpPr/>
          <p:nvPr/>
        </p:nvSpPr>
        <p:spPr>
          <a:xfrm>
            <a:off x="5751963" y="2717309"/>
            <a:ext cx="1335900" cy="6681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3"/>
          <p:cNvSpPr txBox="1"/>
          <p:nvPr/>
        </p:nvSpPr>
        <p:spPr>
          <a:xfrm>
            <a:off x="7276438" y="2728105"/>
            <a:ext cx="731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n" sz="3000" u="none" cap="none" strike="noStrike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1/3</a:t>
            </a:r>
            <a:endParaRPr b="1" i="1" sz="3000" u="none" cap="none" strike="noStrike"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CC:</a:t>
            </a:r>
            <a:endParaRPr/>
          </a:p>
        </p:txBody>
      </p:sp>
      <p:sp>
        <p:nvSpPr>
          <p:cNvPr id="103" name="Google Shape;103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2400"/>
              <a:t>Referral to decide to continue treatment</a:t>
            </a:r>
            <a:endParaRPr sz="2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45456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343900" cy="2828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8" name="Google Shape;408;p35"/>
          <p:cNvGraphicFramePr/>
          <p:nvPr/>
        </p:nvGraphicFramePr>
        <p:xfrm>
          <a:off x="1651979" y="19155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{82E1CB13-392F-42E8-82D4-2D0D6A1AAF9E}</a:tableStyleId>
              </a:tblPr>
              <a:tblGrid>
                <a:gridCol w="2622300"/>
              </a:tblGrid>
              <a:tr h="54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09" name="Google Shape;409;p35"/>
          <p:cNvGraphicFramePr/>
          <p:nvPr/>
        </p:nvGraphicFramePr>
        <p:xfrm>
          <a:off x="4829545" y="1937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{82E1CB13-392F-42E8-82D4-2D0D6A1AAF9E}</a:tableStyleId>
              </a:tblPr>
              <a:tblGrid>
                <a:gridCol w="3479400"/>
              </a:tblGrid>
              <a:tr h="54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10" name="Google Shape;410;p35"/>
          <p:cNvSpPr txBox="1"/>
          <p:nvPr/>
        </p:nvSpPr>
        <p:spPr>
          <a:xfrm>
            <a:off x="814483" y="3238521"/>
            <a:ext cx="73152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Of the </a:t>
            </a:r>
            <a:r>
              <a:rPr b="0" i="0" lang="en" sz="1800" u="none" cap="none" strike="noStrike">
                <a:solidFill>
                  <a:srgbClr val="741B47"/>
                </a:solidFill>
                <a:latin typeface="Roboto"/>
                <a:ea typeface="Roboto"/>
                <a:cs typeface="Roboto"/>
                <a:sym typeface="Roboto"/>
              </a:rPr>
              <a:t>clinically silent somatotroph adenomas</a:t>
            </a:r>
            <a:r>
              <a:rPr b="0" i="0" lang="en" sz="18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0" i="0" lang="en" sz="1800" u="none" cap="none" strike="noStrik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one was densely granulated, </a:t>
            </a:r>
            <a:r>
              <a:rPr b="0" i="0" lang="en" sz="1800" u="none" cap="none" strike="noStrike">
                <a:solidFill>
                  <a:srgbClr val="741B47"/>
                </a:solidFill>
                <a:latin typeface="Roboto"/>
                <a:ea typeface="Roboto"/>
                <a:cs typeface="Roboto"/>
                <a:sym typeface="Roboto"/>
              </a:rPr>
              <a:t>three</a:t>
            </a:r>
            <a:r>
              <a:rPr b="0" i="0" lang="en" sz="1800" u="none" cap="none" strike="noStrik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were sparsely granulated, </a:t>
            </a:r>
            <a:r>
              <a:rPr b="0" i="0" lang="en" sz="18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two were intermediate, and two had too little tissue to stain. The single silent adenoma was intermediately granulated.</a:t>
            </a:r>
            <a:endParaRPr b="0" i="0" sz="18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39199" cy="2160253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6"/>
          <p:cNvSpPr txBox="1"/>
          <p:nvPr/>
        </p:nvSpPr>
        <p:spPr>
          <a:xfrm>
            <a:off x="1513199" y="4595023"/>
            <a:ext cx="73152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Alla A. Sakharova, Eleni V. Dimaraki, William F. Chandler, Ariel L. Barkan, Clinically Silent Somatotropinomas May Be Biochemically Active, The Journal of Clinical Endocrinology &amp; Metabolism, Volume 90, Issue 4, 1 April 2005, Pages 2117–2121, https://doi.org/10.1210/jc.2004-0875</a:t>
            </a:r>
            <a:endParaRPr b="0" i="0" sz="8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7" name="Google Shape;417;p36"/>
          <p:cNvSpPr txBox="1"/>
          <p:nvPr/>
        </p:nvSpPr>
        <p:spPr>
          <a:xfrm>
            <a:off x="2864292" y="2975893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741B47"/>
                </a:solidFill>
                <a:latin typeface="Roboto"/>
                <a:ea typeface="Roboto"/>
                <a:cs typeface="Roboto"/>
                <a:sym typeface="Roboto"/>
              </a:rPr>
              <a:t> 3 case report </a:t>
            </a:r>
            <a:endParaRPr b="0" i="0" sz="2400" u="none" cap="none" strike="noStrike">
              <a:solidFill>
                <a:srgbClr val="741B4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51350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39200" cy="4142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63673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39200" cy="21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6100438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39200" cy="4443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653480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PI:</a:t>
            </a:r>
            <a:endParaRPr/>
          </a:p>
        </p:txBody>
      </p:sp>
      <p:sp>
        <p:nvSpPr>
          <p:cNvPr id="109" name="Google Shape;109;p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The patient was a 64-year-old woman whose vision problems had started in 1398.  This vision problem was in the form of reduced visual field, especially on the left.    After several months of follow-up, the MRI was finally performed on the pituitary gland and the candidate was operated on due to the pituitary mass.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618278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39202" cy="3952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g5ea511e15418aafc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3455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g676c6212e1a5262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2992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g676c6212e1a5262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019925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g676c6212e1a5262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268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d73b9a58d29b7e0_1"/>
          <p:cNvSpPr txBox="1"/>
          <p:nvPr/>
        </p:nvSpPr>
        <p:spPr>
          <a:xfrm>
            <a:off x="309666" y="109044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741B47"/>
                </a:solidFill>
                <a:latin typeface="Roboto"/>
                <a:ea typeface="Roboto"/>
                <a:cs typeface="Roboto"/>
                <a:sym typeface="Roboto"/>
              </a:rPr>
              <a:t>The points this articles:</a:t>
            </a:r>
            <a:endParaRPr b="1" i="1" sz="2400">
              <a:solidFill>
                <a:srgbClr val="741B4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8" name="Google Shape;488;g1d73b9a58d29b7e0_1"/>
          <p:cNvSpPr txBox="1"/>
          <p:nvPr/>
        </p:nvSpPr>
        <p:spPr>
          <a:xfrm>
            <a:off x="540115" y="946927"/>
            <a:ext cx="73152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Notably, </a:t>
            </a:r>
            <a:r>
              <a:rPr lang="en">
                <a:solidFill>
                  <a:srgbClr val="741B47"/>
                </a:solidFill>
                <a:latin typeface="Roboto"/>
                <a:ea typeface="Roboto"/>
                <a:cs typeface="Roboto"/>
                <a:sym typeface="Roboto"/>
              </a:rPr>
              <a:t>mono-hormonal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SGHA are more frequently of the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sparsely-granulated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type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More than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50% of SGHA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cases constitute mixed GH–PRL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adenomas, a proportion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twofold higher than somatotroph adenomas causing acromegaly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9" name="Google Shape;489;g1d73b9a58d29b7e0_1"/>
          <p:cNvSpPr txBox="1"/>
          <p:nvPr/>
        </p:nvSpPr>
        <p:spPr>
          <a:xfrm>
            <a:off x="540136" y="2076440"/>
            <a:ext cx="7315200" cy="12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SGHA seem to have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high recurrence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rate; approximately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30% over 5–7 years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similar to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silent corticotroph adenomas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; and </a:t>
            </a:r>
            <a:r>
              <a:rPr lang="en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adjuvant radiation therapy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is required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0" name="Google Shape;490;g1d73b9a58d29b7e0_1"/>
          <p:cNvSpPr txBox="1"/>
          <p:nvPr/>
        </p:nvSpPr>
        <p:spPr>
          <a:xfrm>
            <a:off x="540116" y="2786026"/>
            <a:ext cx="73152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 Few SGHA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are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aggressive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tumors,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and mostly present as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giant tumors in young patients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, two reported cases being associated with an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AIP  (aryl hydrocarbon receptor interacting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protein) mutation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1" name="Google Shape;491;g1d73b9a58d29b7e0_1"/>
          <p:cNvSpPr txBox="1"/>
          <p:nvPr/>
        </p:nvSpPr>
        <p:spPr>
          <a:xfrm>
            <a:off x="474075" y="3813381"/>
            <a:ext cx="71508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Some published cases of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somatotroph carcinomas were 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initially SGHA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and metastases were noted after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8–10 years.</a:t>
            </a:r>
            <a:endParaRPr>
              <a:solidFill>
                <a:srgbClr val="85200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d73b9a58d29b7e0_9"/>
          <p:cNvSpPr txBox="1"/>
          <p:nvPr/>
        </p:nvSpPr>
        <p:spPr>
          <a:xfrm>
            <a:off x="152743" y="159376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741B47"/>
                </a:solidFill>
                <a:latin typeface="Roboto"/>
                <a:ea typeface="Roboto"/>
                <a:cs typeface="Roboto"/>
                <a:sym typeface="Roboto"/>
              </a:rPr>
              <a:t>The points this articles: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7" name="Google Shape;497;g1d73b9a58d29b7e0_9"/>
          <p:cNvSpPr txBox="1"/>
          <p:nvPr/>
        </p:nvSpPr>
        <p:spPr>
          <a:xfrm>
            <a:off x="681247" y="797904"/>
            <a:ext cx="7315200" cy="16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Clinical response to temozolomide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was observed in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three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out of four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; two had stabilization/minimal enlargement and one complete regression (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in a patient with low O6 MGMT—-methylguanine-DNA methyltransferase)</a:t>
            </a:r>
            <a:endParaRPr>
              <a:solidFill>
                <a:srgbClr val="85200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8" name="Google Shape;498;g1d73b9a58d29b7e0_9"/>
          <p:cNvSpPr txBox="1"/>
          <p:nvPr/>
        </p:nvSpPr>
        <p:spPr>
          <a:xfrm>
            <a:off x="681261" y="1840076"/>
            <a:ext cx="7315200" cy="29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Interestingly, Langlois et al. proposed that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monohormonal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tumors expressing exclusively GH are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more aggressive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compared to plurihormonal GH with staining for PRL and/or TSH.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Moreover,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pure GH adenomas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harboring the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sparsely-granulated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type were the subset of tumors with the l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argest diameter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more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invasiveness and highest recurrence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rate.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Similar to acromegaly ,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SGHA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sparsely granulated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tumors might be also more aggressive  than densely granulated ones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d73b9a58d29b7e0_15"/>
          <p:cNvSpPr txBox="1"/>
          <p:nvPr/>
        </p:nvSpPr>
        <p:spPr>
          <a:xfrm>
            <a:off x="563801" y="209214"/>
            <a:ext cx="7315200" cy="29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Somatostatin receptor status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has not been proven to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guide response to somatostatin receptors ligands and its use is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anecdotal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in SGHA. Expression of somatostatin receptor (SSTR) type 2A was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lower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and similar for type 5, in silent versus secreting tumors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Prolactin positivity, (but </a:t>
            </a:r>
            <a:r>
              <a:rPr lang="en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not higher PRL level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s), did not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predict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dopamine agonist response in secreting tumors and their utility in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mixedsilent GH–PRL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adenomas has not been shown either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4" name="Google Shape;504;g1d73b9a58d29b7e0_15"/>
          <p:cNvSpPr txBox="1"/>
          <p:nvPr/>
        </p:nvSpPr>
        <p:spPr>
          <a:xfrm>
            <a:off x="563793" y="2658221"/>
            <a:ext cx="73152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change in SGHA phenotype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has also been observed 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with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evolution to clinical acromegaly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In our clinical experience,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12% of SGHA patients progressed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to elevated IGF-1 levels during long-term follow-up .(only in women)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5" name="Google Shape;505;g1d73b9a58d29b7e0_15"/>
          <p:cNvSpPr txBox="1"/>
          <p:nvPr/>
        </p:nvSpPr>
        <p:spPr>
          <a:xfrm>
            <a:off x="479173" y="3510414"/>
            <a:ext cx="73152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 presence of positive GH staining on pathology in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patients with baseline normal IGF-1 and GH raises two important points for an individualized follow-up; close monitoring for tumor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recurrence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and the potential of phenotype  change to </a:t>
            </a:r>
            <a:r>
              <a:rPr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clinical acromegaly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g676c6212e1a5262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894" y="85290"/>
            <a:ext cx="435847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Preoperative assessments</a:t>
            </a:r>
            <a:endParaRPr/>
          </a:p>
        </p:txBody>
      </p:sp>
      <p:grpSp>
        <p:nvGrpSpPr>
          <p:cNvPr id="115" name="Google Shape;115;p6"/>
          <p:cNvGrpSpPr/>
          <p:nvPr/>
        </p:nvGrpSpPr>
        <p:grpSpPr>
          <a:xfrm>
            <a:off x="431925" y="1304875"/>
            <a:ext cx="2628925" cy="3416400"/>
            <a:chOff x="431925" y="1304875"/>
            <a:chExt cx="2628925" cy="3416400"/>
          </a:xfrm>
        </p:grpSpPr>
        <p:sp>
          <p:nvSpPr>
            <p:cNvPr id="116" name="Google Shape;116;p6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43195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p6"/>
          <p:cNvSpPr txBox="1"/>
          <p:nvPr>
            <p:ph idx="4294967295" type="body"/>
          </p:nvPr>
        </p:nvSpPr>
        <p:spPr>
          <a:xfrm>
            <a:off x="506425" y="1304875"/>
            <a:ext cx="24945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Lab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9" name="Google Shape;119;p6"/>
          <p:cNvSpPr txBox="1"/>
          <p:nvPr>
            <p:ph idx="4294967295" type="body"/>
          </p:nvPr>
        </p:nvSpPr>
        <p:spPr>
          <a:xfrm>
            <a:off x="508325" y="1850300"/>
            <a:ext cx="2478600" cy="27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600"/>
          </a:p>
        </p:txBody>
      </p:sp>
      <p:grpSp>
        <p:nvGrpSpPr>
          <p:cNvPr id="120" name="Google Shape;120;p6"/>
          <p:cNvGrpSpPr/>
          <p:nvPr/>
        </p:nvGrpSpPr>
        <p:grpSpPr>
          <a:xfrm>
            <a:off x="3320450" y="1304875"/>
            <a:ext cx="2632500" cy="3416400"/>
            <a:chOff x="3320450" y="1304875"/>
            <a:chExt cx="2632500" cy="3416400"/>
          </a:xfrm>
        </p:grpSpPr>
        <p:sp>
          <p:nvSpPr>
            <p:cNvPr id="121" name="Google Shape;121;p6"/>
            <p:cNvSpPr txBox="1"/>
            <p:nvPr/>
          </p:nvSpPr>
          <p:spPr>
            <a:xfrm>
              <a:off x="3324050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332045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6"/>
          <p:cNvSpPr txBox="1"/>
          <p:nvPr>
            <p:ph idx="4294967295" type="body"/>
          </p:nvPr>
        </p:nvSpPr>
        <p:spPr>
          <a:xfrm>
            <a:off x="3389450" y="1304875"/>
            <a:ext cx="24945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Lab (98/4/11)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" name="Google Shape;124;p6"/>
          <p:cNvSpPr txBox="1"/>
          <p:nvPr>
            <p:ph idx="4294967295" type="body"/>
          </p:nvPr>
        </p:nvSpPr>
        <p:spPr>
          <a:xfrm>
            <a:off x="3396775" y="1850300"/>
            <a:ext cx="2478600" cy="27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1600"/>
              <a:t>T4=10/4        TSH=2/4        prolactin =29/7ng/ml        (26)                                        testosterone =0/2 mg/ml??                                       Cortisol =15 Mc/ml            ACTH 29 pg/mL                  </a:t>
            </a:r>
            <a:r>
              <a:rPr lang="en" sz="1600">
                <a:solidFill>
                  <a:schemeClr val="accent3"/>
                </a:solidFill>
              </a:rPr>
              <a:t>IGF-1=330 ng /ml(212)</a:t>
            </a:r>
            <a:r>
              <a:rPr lang="en" sz="1600"/>
              <a:t>                GH basal =5</a:t>
            </a:r>
            <a:endParaRPr sz="1600"/>
          </a:p>
        </p:txBody>
      </p:sp>
      <p:grpSp>
        <p:nvGrpSpPr>
          <p:cNvPr id="125" name="Google Shape;125;p6"/>
          <p:cNvGrpSpPr/>
          <p:nvPr/>
        </p:nvGrpSpPr>
        <p:grpSpPr>
          <a:xfrm>
            <a:off x="6212550" y="1304875"/>
            <a:ext cx="2632500" cy="3416400"/>
            <a:chOff x="6212550" y="1304875"/>
            <a:chExt cx="2632500" cy="3416400"/>
          </a:xfrm>
        </p:grpSpPr>
        <p:sp>
          <p:nvSpPr>
            <p:cNvPr id="126" name="Google Shape;126;p6"/>
            <p:cNvSpPr/>
            <p:nvPr/>
          </p:nvSpPr>
          <p:spPr>
            <a:xfrm>
              <a:off x="621540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6"/>
            <p:cNvSpPr txBox="1"/>
            <p:nvPr/>
          </p:nvSpPr>
          <p:spPr>
            <a:xfrm>
              <a:off x="6212550" y="1304875"/>
              <a:ext cx="26325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6"/>
          <p:cNvSpPr txBox="1"/>
          <p:nvPr>
            <p:ph idx="4294967295" type="body"/>
          </p:nvPr>
        </p:nvSpPr>
        <p:spPr>
          <a:xfrm>
            <a:off x="6272475" y="1304875"/>
            <a:ext cx="24945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MRI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9" name="Google Shape;129;p6"/>
          <p:cNvSpPr txBox="1"/>
          <p:nvPr>
            <p:ph idx="4294967295" type="body"/>
          </p:nvPr>
        </p:nvSpPr>
        <p:spPr>
          <a:xfrm>
            <a:off x="6286400" y="1850300"/>
            <a:ext cx="2478600" cy="27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1600"/>
              <a:t> </a:t>
            </a:r>
            <a:endParaRPr sz="1600"/>
          </a:p>
        </p:txBody>
      </p:sp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374" y="1385425"/>
            <a:ext cx="2628925" cy="333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2550" y="1821700"/>
            <a:ext cx="2524451" cy="285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d73b9a58d29b7e0_21"/>
          <p:cNvSpPr txBox="1"/>
          <p:nvPr/>
        </p:nvSpPr>
        <p:spPr>
          <a:xfrm>
            <a:off x="1200868" y="267442"/>
            <a:ext cx="73152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A few  points   about SRLs and SGHA!</a:t>
            </a:r>
            <a:endParaRPr sz="2700">
              <a:solidFill>
                <a:srgbClr val="99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6" name="Google Shape;516;g1d73b9a58d29b7e0_21"/>
          <p:cNvSpPr txBox="1"/>
          <p:nvPr/>
        </p:nvSpPr>
        <p:spPr>
          <a:xfrm>
            <a:off x="2112301" y="1267671"/>
            <a:ext cx="7315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How effective are SRLs in treating SGHA?</a:t>
            </a:r>
            <a:endParaRPr sz="2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7" name="Google Shape;517;g1d73b9a58d29b7e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12671"/>
            <a:ext cx="8839202" cy="2836299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g1d73b9a58d29b7e0_21"/>
          <p:cNvSpPr txBox="1"/>
          <p:nvPr/>
        </p:nvSpPr>
        <p:spPr>
          <a:xfrm>
            <a:off x="822872" y="4748980"/>
            <a:ext cx="73152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Kontogeorgos, George, et al. "High-risk pituitary adenomas and strategies for predicting response to treatment." Hormones (2022): 1-14.</a:t>
            </a:r>
            <a:endParaRPr sz="7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4d732104bd3401e4_1"/>
          <p:cNvSpPr txBox="1"/>
          <p:nvPr/>
        </p:nvSpPr>
        <p:spPr>
          <a:xfrm>
            <a:off x="648805" y="80728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SGHA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4" name="Google Shape;524;g4d732104bd3401e4_1"/>
          <p:cNvSpPr/>
          <p:nvPr/>
        </p:nvSpPr>
        <p:spPr>
          <a:xfrm>
            <a:off x="1904333" y="923667"/>
            <a:ext cx="706500" cy="16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g4d732104bd3401e4_1"/>
          <p:cNvSpPr txBox="1"/>
          <p:nvPr/>
        </p:nvSpPr>
        <p:spPr>
          <a:xfrm>
            <a:off x="917090" y="1506631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6" name="Google Shape;526;g4d732104bd3401e4_1"/>
          <p:cNvSpPr txBox="1"/>
          <p:nvPr/>
        </p:nvSpPr>
        <p:spPr>
          <a:xfrm>
            <a:off x="2841119" y="527381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Sparsely-granulated (most SGHA)(high risk adenomas)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7" name="Google Shape;527;g4d732104bd3401e4_1"/>
          <p:cNvSpPr txBox="1"/>
          <p:nvPr/>
        </p:nvSpPr>
        <p:spPr>
          <a:xfrm>
            <a:off x="2841136" y="11103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Densely granulated ( the respond better to SRL and have the sr2 )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8" name="Google Shape;528;g4d732104bd3401e4_1"/>
          <p:cNvSpPr/>
          <p:nvPr/>
        </p:nvSpPr>
        <p:spPr>
          <a:xfrm>
            <a:off x="3942301" y="2485873"/>
            <a:ext cx="629700" cy="1113600"/>
          </a:xfrm>
          <a:prstGeom prst="curvedDownArrow">
            <a:avLst>
              <a:gd fmla="val 25000" name="adj1"/>
              <a:gd fmla="val 49938" name="adj2"/>
              <a:gd fmla="val 2500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g4d732104bd3401e4_1"/>
          <p:cNvSpPr txBox="1"/>
          <p:nvPr/>
        </p:nvSpPr>
        <p:spPr>
          <a:xfrm>
            <a:off x="1247134" y="4089091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MRI T2 ,high signal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0" name="Google Shape;530;g4d732104bd3401e4_1"/>
          <p:cNvSpPr txBox="1"/>
          <p:nvPr/>
        </p:nvSpPr>
        <p:spPr>
          <a:xfrm>
            <a:off x="3376834" y="1996243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Sparsely-granulated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1" name="Google Shape;531;g4d732104bd3401e4_1"/>
          <p:cNvSpPr txBox="1"/>
          <p:nvPr/>
        </p:nvSpPr>
        <p:spPr>
          <a:xfrm>
            <a:off x="4301317" y="4182421"/>
            <a:ext cx="7550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No response  to  SRLs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2" name="Google Shape;532;g4d732104bd3401e4_1"/>
          <p:cNvSpPr txBox="1"/>
          <p:nvPr/>
        </p:nvSpPr>
        <p:spPr>
          <a:xfrm>
            <a:off x="4146158" y="3692805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May be sensitive  to GH antagonists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" name="Google Shape;533;g4d732104bd3401e4_1"/>
          <p:cNvSpPr txBox="1"/>
          <p:nvPr/>
        </p:nvSpPr>
        <p:spPr>
          <a:xfrm>
            <a:off x="1789825" y="4578723"/>
            <a:ext cx="8902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Because have SRs it is likely  to response 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o pasireotide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Plan for our patient:</a:t>
            </a:r>
            <a:endParaRPr/>
          </a:p>
        </p:txBody>
      </p:sp>
      <p:sp>
        <p:nvSpPr>
          <p:cNvPr id="539" name="Google Shape;539;p46"/>
          <p:cNvSpPr txBox="1"/>
          <p:nvPr>
            <p:ph idx="1" type="body"/>
          </p:nvPr>
        </p:nvSpPr>
        <p:spPr>
          <a:xfrm>
            <a:off x="156200" y="1246652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Prednisone  DC    if  cortisol 8 am Be acceptable       </a:t>
            </a:r>
            <a:endParaRPr/>
          </a:p>
        </p:txBody>
      </p:sp>
      <p:sp>
        <p:nvSpPr>
          <p:cNvPr id="540" name="Google Shape;540;p46"/>
          <p:cNvSpPr txBox="1"/>
          <p:nvPr/>
        </p:nvSpPr>
        <p:spPr>
          <a:xfrm>
            <a:off x="918111" y="2147813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1" name="Google Shape;541;p46"/>
          <p:cNvSpPr txBox="1"/>
          <p:nvPr/>
        </p:nvSpPr>
        <p:spPr>
          <a:xfrm>
            <a:off x="156205" y="1675120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b="0" i="0" lang="en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Start SRLs </a:t>
            </a:r>
            <a:endParaRPr b="0" i="0" sz="18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2" name="Google Shape;542;p46"/>
          <p:cNvSpPr txBox="1"/>
          <p:nvPr/>
        </p:nvSpPr>
        <p:spPr>
          <a:xfrm>
            <a:off x="311700" y="2544130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3" name="Google Shape;543;p46"/>
          <p:cNvSpPr txBox="1"/>
          <p:nvPr/>
        </p:nvSpPr>
        <p:spPr>
          <a:xfrm>
            <a:off x="156211" y="2114066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b="0" i="0" lang="en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Consider   temozolomide  and </a:t>
            </a: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chemotherapy </a:t>
            </a:r>
            <a:endParaRPr b="0" i="0" sz="18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46"/>
          <p:cNvSpPr txBox="1"/>
          <p:nvPr/>
        </p:nvSpPr>
        <p:spPr>
          <a:xfrm>
            <a:off x="156197" y="2553018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b="0" i="0" lang="en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Colonoscopy</a:t>
            </a:r>
            <a:endParaRPr b="0" i="0" sz="18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5" name="Google Shape;545;p46"/>
          <p:cNvSpPr txBox="1"/>
          <p:nvPr/>
        </p:nvSpPr>
        <p:spPr>
          <a:xfrm>
            <a:off x="156211" y="3025728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b="0" i="0" lang="en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Echo and cardiac examination</a:t>
            </a:r>
            <a:endParaRPr b="0" i="0" sz="18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6" name="Google Shape;546;p46"/>
          <p:cNvSpPr txBox="1"/>
          <p:nvPr/>
        </p:nvSpPr>
        <p:spPr>
          <a:xfrm>
            <a:off x="156197" y="3455680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b="0" i="0" lang="en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Consider total thyroidectomy </a:t>
            </a:r>
            <a:endParaRPr b="0" i="0" sz="18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7" name="Google Shape;547;p46"/>
          <p:cNvSpPr txBox="1"/>
          <p:nvPr/>
        </p:nvSpPr>
        <p:spPr>
          <a:xfrm>
            <a:off x="156211" y="3937380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b="0" i="0" lang="en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Investigation of metabolic complications</a:t>
            </a:r>
            <a:endParaRPr b="0" i="0" sz="18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8" name="Google Shape;548;p46"/>
          <p:cNvSpPr txBox="1"/>
          <p:nvPr/>
        </p:nvSpPr>
        <p:spPr>
          <a:xfrm>
            <a:off x="156211" y="4358330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BMD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9" name="Google Shape;549;p46"/>
          <p:cNvSpPr txBox="1"/>
          <p:nvPr/>
        </p:nvSpPr>
        <p:spPr>
          <a:xfrm>
            <a:off x="2160168" y="4419080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Annual imaging  and investigate axis 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0" name="Google Shape;550;p46"/>
          <p:cNvSpPr txBox="1"/>
          <p:nvPr/>
        </p:nvSpPr>
        <p:spPr>
          <a:xfrm>
            <a:off x="918111" y="2145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1" name="Google Shape;551;p46"/>
          <p:cNvSpPr txBox="1"/>
          <p:nvPr/>
        </p:nvSpPr>
        <p:spPr>
          <a:xfrm>
            <a:off x="5327207" y="3149406"/>
            <a:ext cx="731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3000"/>
              <a:buFont typeface="Roboto"/>
              <a:buChar char="●"/>
            </a:pPr>
            <a:r>
              <a:rPr i="1" lang="en" sz="3000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IHC</a:t>
            </a:r>
            <a:endParaRPr i="1" sz="3000">
              <a:solidFill>
                <a:srgbClr val="8520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408737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92178" y="152400"/>
            <a:ext cx="367627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2dd6dbb8cdda44f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14015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2dd6dbb8cdda44f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8815" y="152400"/>
            <a:ext cx="3872784" cy="2627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3207879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85700" y="152400"/>
            <a:ext cx="403507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