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0" r:id="rId7"/>
    <p:sldId id="270" r:id="rId8"/>
    <p:sldId id="271" r:id="rId9"/>
    <p:sldId id="266" r:id="rId10"/>
    <p:sldId id="267" r:id="rId11"/>
    <p:sldId id="268" r:id="rId12"/>
    <p:sldId id="289" r:id="rId13"/>
    <p:sldId id="269" r:id="rId14"/>
    <p:sldId id="291" r:id="rId15"/>
    <p:sldId id="292" r:id="rId16"/>
    <p:sldId id="294" r:id="rId17"/>
    <p:sldId id="272" r:id="rId18"/>
    <p:sldId id="273" r:id="rId19"/>
    <p:sldId id="274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8" r:id="rId28"/>
    <p:sldId id="275" r:id="rId29"/>
    <p:sldId id="276" r:id="rId30"/>
    <p:sldId id="277" r:id="rId31"/>
    <p:sldId id="278" r:id="rId32"/>
    <p:sldId id="279" r:id="rId33"/>
    <p:sldId id="280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9" autoAdjust="0"/>
    <p:restoredTop sz="94660"/>
  </p:normalViewPr>
  <p:slideViewPr>
    <p:cSldViewPr>
      <p:cViewPr>
        <p:scale>
          <a:sx n="86" d="100"/>
          <a:sy n="86" d="100"/>
        </p:scale>
        <p:origin x="-22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24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4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79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42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63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69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91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9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36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43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BE73-1218-4913-A53B-B045309FB1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40EA-667D-408D-B049-D992D4B0B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4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67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SCREENING FOR THYROID DYSFUNCTION</a:t>
            </a:r>
            <a:br>
              <a:rPr lang="en-US" dirty="0"/>
            </a:br>
            <a:r>
              <a:rPr lang="en-US" dirty="0"/>
              <a:t>BEFORE OR DURING </a:t>
            </a: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Dr.BABAEI</a:t>
            </a:r>
            <a:endParaRPr lang="en-US" dirty="0" smtClean="0"/>
          </a:p>
          <a:p>
            <a:r>
              <a:rPr lang="en-US" dirty="0" smtClean="0"/>
              <a:t>ENDOCRINOLOGIST</a:t>
            </a:r>
          </a:p>
          <a:p>
            <a:r>
              <a:rPr lang="en-US" dirty="0" smtClean="0"/>
              <a:t>1396.8.11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6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963"/>
            <a:ext cx="6324600" cy="653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6002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spontaneously pregnant </a:t>
            </a:r>
            <a:r>
              <a:rPr lang="en-US" sz="1100" dirty="0" smtClean="0"/>
              <a:t>women with </a:t>
            </a:r>
            <a:r>
              <a:rPr lang="en-US" sz="1100" dirty="0" smtClean="0">
                <a:solidFill>
                  <a:srgbClr val="FF0000"/>
                </a:solidFill>
              </a:rPr>
              <a:t>singletons</a:t>
            </a:r>
            <a:r>
              <a:rPr lang="en-US" sz="1100" dirty="0" smtClean="0"/>
              <a:t> within the </a:t>
            </a:r>
            <a:r>
              <a:rPr lang="en-US" sz="1100" dirty="0" smtClean="0">
                <a:solidFill>
                  <a:srgbClr val="FF0000"/>
                </a:solidFill>
              </a:rPr>
              <a:t>first 11 </a:t>
            </a:r>
            <a:r>
              <a:rPr lang="en-US" sz="1100" dirty="0" err="1" smtClean="0">
                <a:solidFill>
                  <a:srgbClr val="FF0000"/>
                </a:solidFill>
              </a:rPr>
              <a:t>wk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of gestation and </a:t>
            </a:r>
            <a:r>
              <a:rPr lang="en-US" sz="1100" dirty="0" smtClean="0">
                <a:solidFill>
                  <a:srgbClr val="FF0000"/>
                </a:solidFill>
              </a:rPr>
              <a:t>no history of thyroid disease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" y="34022"/>
            <a:ext cx="2286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hypothyroid-TSH &gt;2.5 </a:t>
            </a:r>
            <a:r>
              <a:rPr lang="en-US" dirty="0" err="1" smtClean="0"/>
              <a:t>mIU</a:t>
            </a:r>
            <a:r>
              <a:rPr lang="en-US" dirty="0" smtClean="0"/>
              <a:t>/liter in TPO-</a:t>
            </a:r>
            <a:r>
              <a:rPr lang="en-US" dirty="0" err="1" smtClean="0"/>
              <a:t>Ab</a:t>
            </a:r>
            <a:r>
              <a:rPr lang="en-US" dirty="0" smtClean="0"/>
              <a:t> positive women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" y="1066800"/>
            <a:ext cx="2286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hyperthyroid-undetectable TSH concentration and elevated fT4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35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9" y="1600200"/>
            <a:ext cx="8725631" cy="2819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Oval 3"/>
          <p:cNvSpPr/>
          <p:nvPr/>
        </p:nvSpPr>
        <p:spPr>
          <a:xfrm>
            <a:off x="2971800" y="1752600"/>
            <a:ext cx="11430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028700"/>
            <a:ext cx="9039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0262"/>
            <a:ext cx="6629399" cy="562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84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only the cohorts of </a:t>
            </a:r>
            <a:r>
              <a:rPr lang="en-US" dirty="0" smtClean="0"/>
              <a:t>low-risk women the </a:t>
            </a:r>
            <a:r>
              <a:rPr lang="en-US" dirty="0" smtClean="0"/>
              <a:t>mixed logistic model revealed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that </a:t>
            </a:r>
            <a:r>
              <a:rPr lang="en-US" dirty="0" smtClean="0"/>
              <a:t>adverse outcomes were less likely to occur </a:t>
            </a:r>
            <a:r>
              <a:rPr lang="en-US" dirty="0" smtClean="0"/>
              <a:t>among women in </a:t>
            </a:r>
            <a:r>
              <a:rPr lang="en-US" dirty="0" smtClean="0"/>
              <a:t>the universal screening group </a:t>
            </a:r>
            <a:r>
              <a:rPr lang="en-US" dirty="0" smtClean="0"/>
              <a:t>than women in the case-finding </a:t>
            </a:r>
            <a:r>
              <a:rPr lang="en-US" dirty="0" smtClean="0"/>
              <a:t>group [odds ratio (OR) 0.43, 95% </a:t>
            </a:r>
            <a:r>
              <a:rPr lang="en-US" dirty="0" smtClean="0"/>
              <a:t>confidence interval </a:t>
            </a:r>
            <a:r>
              <a:rPr lang="en-US" dirty="0" smtClean="0"/>
              <a:t>(CI; 0.26, 0.70)].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the likelihood of at least one </a:t>
            </a:r>
            <a:r>
              <a:rPr lang="en-US" dirty="0" smtClean="0"/>
              <a:t>adverse outcome </a:t>
            </a:r>
            <a:r>
              <a:rPr lang="en-US" dirty="0" smtClean="0"/>
              <a:t>for </a:t>
            </a:r>
            <a:r>
              <a:rPr lang="en-US" b="1" dirty="0" smtClean="0"/>
              <a:t>all low-risk women </a:t>
            </a:r>
            <a:r>
              <a:rPr lang="en-US" dirty="0" smtClean="0"/>
              <a:t>screening did not show a </a:t>
            </a:r>
            <a:r>
              <a:rPr lang="en-US" dirty="0" smtClean="0"/>
              <a:t>significant benefit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486870"/>
            <a:ext cx="7772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number needed to screen to prevent </a:t>
            </a:r>
            <a:r>
              <a:rPr lang="en-US" sz="2400" b="1" smtClean="0"/>
              <a:t>one woman from </a:t>
            </a:r>
            <a:r>
              <a:rPr lang="en-US" sz="2400" b="1" dirty="0" smtClean="0"/>
              <a:t>having any adverse outcome was </a:t>
            </a:r>
            <a:r>
              <a:rPr lang="en-US" sz="2400" b="1" dirty="0" smtClean="0"/>
              <a:t>60(95%CI 21,   ͚</a:t>
            </a:r>
            <a:r>
              <a:rPr lang="en-US" sz="2400" b="1" dirty="0" smtClean="0"/>
              <a:t>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screening compared with case finding did not result in a decrease in </a:t>
            </a:r>
            <a:r>
              <a:rPr lang="en-US" dirty="0" smtClean="0"/>
              <a:t>adverse outcomes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 smtClean="0"/>
              <a:t>of hypothyroidism or hyperthyroidism identified by screening a </a:t>
            </a:r>
            <a:r>
              <a:rPr lang="en-US" dirty="0" smtClean="0"/>
              <a:t>low-risk group </a:t>
            </a:r>
            <a:r>
              <a:rPr lang="en-US" dirty="0" smtClean="0"/>
              <a:t>was associated with a lower rate of adverse outcomes.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7463"/>
            <a:ext cx="7467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4648200"/>
            <a:ext cx="44291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25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the effect of subclinical hypothyroidism (SCH) screening and intervention on pregnancy outcomes </a:t>
            </a:r>
          </a:p>
        </p:txBody>
      </p:sp>
    </p:spTree>
    <p:extLst>
      <p:ext uri="{BB962C8B-B14F-4D97-AF65-F5344CB8AC3E}">
        <p14:creationId xmlns="" xmlns:p14="http://schemas.microsoft.com/office/powerpoint/2010/main" val="965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675 in screening </a:t>
            </a:r>
            <a:r>
              <a:rPr lang="en-US" dirty="0" smtClean="0"/>
              <a:t>group</a:t>
            </a:r>
          </a:p>
          <a:p>
            <a:r>
              <a:rPr lang="en-US" dirty="0"/>
              <a:t> 996 in control group</a:t>
            </a:r>
          </a:p>
        </p:txBody>
      </p:sp>
    </p:spTree>
    <p:extLst>
      <p:ext uri="{BB962C8B-B14F-4D97-AF65-F5344CB8AC3E}">
        <p14:creationId xmlns="" xmlns:p14="http://schemas.microsoft.com/office/powerpoint/2010/main" val="10161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</a:p>
          <a:p>
            <a:r>
              <a:rPr lang="en-US" dirty="0" smtClean="0"/>
              <a:t>adverse health outcomes</a:t>
            </a:r>
          </a:p>
          <a:p>
            <a:r>
              <a:rPr lang="en-US" dirty="0" smtClean="0"/>
              <a:t>Treatable</a:t>
            </a:r>
          </a:p>
          <a:p>
            <a:r>
              <a:rPr lang="en-US" dirty="0" smtClean="0"/>
              <a:t>effective therapy must exist </a:t>
            </a:r>
          </a:p>
          <a:p>
            <a:r>
              <a:rPr lang="en-US" dirty="0" smtClean="0"/>
              <a:t>Practical treatment</a:t>
            </a:r>
          </a:p>
          <a:p>
            <a:r>
              <a:rPr lang="en-US" dirty="0" smtClean="0"/>
              <a:t>effectively deliverable</a:t>
            </a:r>
          </a:p>
          <a:p>
            <a:r>
              <a:rPr lang="en-US" dirty="0" smtClean="0"/>
              <a:t>cost effective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167 from screening </a:t>
            </a:r>
            <a:r>
              <a:rPr lang="en-US" dirty="0" smtClean="0"/>
              <a:t>group </a:t>
            </a:r>
            <a:r>
              <a:rPr lang="en-US" dirty="0"/>
              <a:t> was diagnosed as </a:t>
            </a:r>
            <a:r>
              <a:rPr lang="en-US" dirty="0" smtClean="0"/>
              <a:t>SCH.</a:t>
            </a:r>
          </a:p>
          <a:p>
            <a:endParaRPr lang="en-US" dirty="0"/>
          </a:p>
          <a:p>
            <a:r>
              <a:rPr lang="en-US" dirty="0" smtClean="0"/>
              <a:t>252 </a:t>
            </a:r>
            <a:r>
              <a:rPr lang="en-US" dirty="0"/>
              <a:t>from </a:t>
            </a:r>
            <a:r>
              <a:rPr lang="en-US" dirty="0" smtClean="0"/>
              <a:t>control </a:t>
            </a:r>
            <a:r>
              <a:rPr lang="en-US" dirty="0"/>
              <a:t>group  was diagnosed as SCH.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55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treating elevated TSH values early in pregnancy </a:t>
            </a:r>
            <a:r>
              <a:rPr lang="en-US" dirty="0" smtClean="0"/>
              <a:t>reduced pregnancy </a:t>
            </a:r>
            <a:r>
              <a:rPr lang="en-US" dirty="0"/>
              <a:t>loss rates (OR 0.343 [CI 0.21–0.56]) and </a:t>
            </a:r>
            <a:r>
              <a:rPr lang="en-US" dirty="0" err="1" smtClean="0"/>
              <a:t>macrosomia</a:t>
            </a:r>
            <a:r>
              <a:rPr lang="en-US" dirty="0" smtClean="0"/>
              <a:t> .(OR </a:t>
            </a:r>
            <a:r>
              <a:rPr lang="en-US" dirty="0"/>
              <a:t>0.46 [CI 0.28–0.74])</a:t>
            </a:r>
          </a:p>
        </p:txBody>
      </p:sp>
    </p:spTree>
    <p:extLst>
      <p:ext uri="{BB962C8B-B14F-4D97-AF65-F5344CB8AC3E}">
        <p14:creationId xmlns="" xmlns:p14="http://schemas.microsoft.com/office/powerpoint/2010/main" val="7503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Limitation :</a:t>
            </a:r>
          </a:p>
          <a:p>
            <a:pPr marL="0" indent="0">
              <a:buNone/>
            </a:pPr>
            <a:r>
              <a:rPr lang="en-US" dirty="0"/>
              <a:t>the timing of </a:t>
            </a:r>
            <a:r>
              <a:rPr lang="en-US" dirty="0" err="1" smtClean="0"/>
              <a:t>enrollmen</a:t>
            </a:r>
            <a:r>
              <a:rPr lang="en-US" dirty="0" smtClean="0"/>
              <a:t> at </a:t>
            </a:r>
            <a:r>
              <a:rPr lang="en-US" dirty="0"/>
              <a:t>the two centers varied </a:t>
            </a:r>
            <a:r>
              <a:rPr lang="en-US" dirty="0" smtClean="0"/>
              <a:t>substantially: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screening</a:t>
            </a:r>
            <a:r>
              <a:rPr lang="en-US" dirty="0" smtClean="0"/>
              <a:t> arm </a:t>
            </a:r>
            <a:r>
              <a:rPr lang="en-US" dirty="0"/>
              <a:t>enrolled women at </a:t>
            </a:r>
            <a:r>
              <a:rPr lang="en-US" dirty="0">
                <a:solidFill>
                  <a:srgbClr val="FF0000"/>
                </a:solidFill>
              </a:rPr>
              <a:t>week 11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whereas </a:t>
            </a:r>
            <a:r>
              <a:rPr lang="en-US" dirty="0" smtClean="0"/>
              <a:t>the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control</a:t>
            </a:r>
            <a:r>
              <a:rPr lang="en-US" b="1" u="sng" dirty="0" smtClean="0"/>
              <a:t> </a:t>
            </a:r>
            <a:r>
              <a:rPr lang="en-US" dirty="0"/>
              <a:t>arm enrolled women at </a:t>
            </a:r>
            <a:r>
              <a:rPr lang="en-US" dirty="0">
                <a:solidFill>
                  <a:srgbClr val="FF0000"/>
                </a:solidFill>
              </a:rPr>
              <a:t>week 7.</a:t>
            </a:r>
          </a:p>
        </p:txBody>
      </p:sp>
    </p:spTree>
    <p:extLst>
      <p:ext uri="{BB962C8B-B14F-4D97-AF65-F5344CB8AC3E}">
        <p14:creationId xmlns="" xmlns:p14="http://schemas.microsoft.com/office/powerpoint/2010/main" val="1310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57325"/>
            <a:ext cx="8915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0"/>
            <a:ext cx="878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74" y="914400"/>
            <a:ext cx="712720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9725"/>
            <a:ext cx="88392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 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timing of LT4 administration (median initiation &gt;13 weeks)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mild degree of TSH elevation (median TSH 3.1–3.8 </a:t>
            </a:r>
            <a:r>
              <a:rPr lang="en-US" dirty="0" err="1" smtClean="0"/>
              <a:t>mU</a:t>
            </a:r>
            <a:r>
              <a:rPr lang="en-US" dirty="0" smtClean="0"/>
              <a:t>/L) in its subjects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predictive value of early IQ testing at age 3 years uncertain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93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insufficient evidence to recommend for or </a:t>
            </a:r>
            <a:r>
              <a:rPr lang="en-US" dirty="0" smtClean="0"/>
              <a:t>against universal </a:t>
            </a:r>
            <a:r>
              <a:rPr lang="en-US" dirty="0"/>
              <a:t>screening for abnormal TSH concentrations </a:t>
            </a:r>
            <a:r>
              <a:rPr lang="en-US" dirty="0" smtClean="0"/>
              <a:t>in early </a:t>
            </a:r>
            <a:r>
              <a:rPr lang="en-US" dirty="0"/>
              <a:t>pregnancy.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No </a:t>
            </a:r>
            <a:r>
              <a:rPr lang="en-US" b="1" dirty="0">
                <a:solidFill>
                  <a:srgbClr val="FF0000"/>
                </a:solidFill>
              </a:rPr>
              <a:t>recommendation, insufficient evidence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50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RECOMMENDATION 94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insufficient evidence to recommend for or </a:t>
            </a:r>
            <a:r>
              <a:rPr lang="en-US" dirty="0" smtClean="0"/>
              <a:t>against universal </a:t>
            </a:r>
            <a:r>
              <a:rPr lang="en-US" dirty="0"/>
              <a:t>screening for abnormal TSH </a:t>
            </a:r>
            <a:r>
              <a:rPr lang="en-US" dirty="0" smtClean="0"/>
              <a:t>concentrations preconception</a:t>
            </a:r>
            <a:r>
              <a:rPr lang="en-US" dirty="0"/>
              <a:t>, with the exception of women </a:t>
            </a:r>
            <a:r>
              <a:rPr lang="en-US" dirty="0" smtClean="0"/>
              <a:t>planning assisted </a:t>
            </a:r>
            <a:r>
              <a:rPr lang="en-US" dirty="0"/>
              <a:t>reproduction or those known to have </a:t>
            </a:r>
            <a:r>
              <a:rPr lang="en-US" dirty="0" err="1" smtClean="0"/>
              <a:t>TPOAb</a:t>
            </a:r>
            <a:r>
              <a:rPr lang="en-US" dirty="0" smtClean="0"/>
              <a:t> positivity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No recommendation, insufficient evidence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66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for thyroid dysfunction in pregnancy fulfills some of these criteria.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Universal </a:t>
            </a:r>
            <a:r>
              <a:rPr lang="en-US" dirty="0" err="1" smtClean="0"/>
              <a:t>vs</a:t>
            </a:r>
            <a:r>
              <a:rPr lang="en-US" dirty="0" smtClean="0"/>
              <a:t> case finding?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4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RECOMMENDATION 95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</a:t>
            </a:r>
            <a:r>
              <a:rPr lang="en-US" dirty="0"/>
              <a:t>screening to detect low FT4 concentrations </a:t>
            </a:r>
            <a:r>
              <a:rPr lang="en-US" dirty="0" smtClean="0"/>
              <a:t>in pregnant </a:t>
            </a:r>
            <a:r>
              <a:rPr lang="en-US" dirty="0"/>
              <a:t>women is not recommended.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Weak </a:t>
            </a:r>
            <a:r>
              <a:rPr lang="en-US" b="1" dirty="0">
                <a:solidFill>
                  <a:srgbClr val="FF0000"/>
                </a:solidFill>
              </a:rPr>
              <a:t>recommendation, </a:t>
            </a:r>
            <a:r>
              <a:rPr lang="en-US" b="1" dirty="0" smtClean="0">
                <a:solidFill>
                  <a:srgbClr val="FF0000"/>
                </a:solidFill>
              </a:rPr>
              <a:t>moderate-quality evidence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96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All </a:t>
            </a:r>
            <a:r>
              <a:rPr lang="en-US" dirty="0"/>
              <a:t>pregnant women should be verbally screened at </a:t>
            </a:r>
            <a:r>
              <a:rPr lang="en-US" dirty="0" smtClean="0"/>
              <a:t>the initial </a:t>
            </a:r>
            <a:r>
              <a:rPr lang="en-US" dirty="0"/>
              <a:t>prenatal visit for any history of thyroid </a:t>
            </a:r>
            <a:r>
              <a:rPr lang="en-US" dirty="0" smtClean="0"/>
              <a:t>dysfunction, and </a:t>
            </a:r>
            <a:r>
              <a:rPr lang="en-US" dirty="0"/>
              <a:t>prior or current use of either thyroid hormone (LT4) </a:t>
            </a:r>
            <a:r>
              <a:rPr lang="en-US" dirty="0" smtClean="0"/>
              <a:t>or </a:t>
            </a:r>
            <a:r>
              <a:rPr lang="en-US" dirty="0" err="1" smtClean="0"/>
              <a:t>antithyroid</a:t>
            </a:r>
            <a:r>
              <a:rPr lang="en-US" dirty="0" smtClean="0"/>
              <a:t> </a:t>
            </a:r>
            <a:r>
              <a:rPr lang="en-US" dirty="0"/>
              <a:t>medications (MMI, CM, or PTU).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Strong recommendation, high-quality </a:t>
            </a:r>
            <a:r>
              <a:rPr lang="en-US" b="1" dirty="0" smtClean="0">
                <a:solidFill>
                  <a:srgbClr val="FF0000"/>
                </a:solidFill>
              </a:rPr>
              <a:t>evidence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8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97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patients seeking pregnancy, or newly pregnant, </a:t>
            </a:r>
            <a:r>
              <a:rPr lang="en-US" dirty="0" smtClean="0"/>
              <a:t>should undergo </a:t>
            </a:r>
            <a:r>
              <a:rPr lang="en-US" dirty="0"/>
              <a:t>clinical evaluation. If any of the following </a:t>
            </a:r>
            <a:r>
              <a:rPr lang="en-US" dirty="0" smtClean="0"/>
              <a:t>risk factors </a:t>
            </a:r>
            <a:r>
              <a:rPr lang="en-US" dirty="0"/>
              <a:t>are identified, testing for serum TSH is recommended:</a:t>
            </a:r>
          </a:p>
        </p:txBody>
      </p:sp>
    </p:spTree>
    <p:extLst>
      <p:ext uri="{BB962C8B-B14F-4D97-AF65-F5344CB8AC3E}">
        <p14:creationId xmlns="" xmlns:p14="http://schemas.microsoft.com/office/powerpoint/2010/main" val="26332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4405575"/>
              </p:ext>
            </p:extLst>
          </p:nvPr>
        </p:nvGraphicFramePr>
        <p:xfrm>
          <a:off x="457200" y="152400"/>
          <a:ext cx="8229600" cy="603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 history of hypothyroidism/hyperthyroidism or current symptoms/signs of thyroid dysfunction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Multiple prior pregnancies (&gt;=2)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Known thyroid antibody positivity or presence of a goiter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Family history of autoimmune thyroid disease or thyroid dysfunction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History of head or neck radiation or prior thyroid surgery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Morbid obesity (BMI &gt;=40 kg/m2)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Age &gt;30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of </a:t>
                      </a:r>
                      <a:r>
                        <a:rPr lang="en-US" dirty="0" err="1" smtClean="0"/>
                        <a:t>amiodarone</a:t>
                      </a:r>
                      <a:r>
                        <a:rPr lang="en-US" dirty="0" smtClean="0"/>
                        <a:t> or lithium, or recent administration of iodinated radiologic contrast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Type 1 diabetes or other autoimmune disorders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Residing in an area of known moderate to severe iodine insufficiency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History of pregnancy loss, preterm delivery, or infertility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6324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Strong recommendation, moderate-quality evidence</a:t>
            </a:r>
          </a:p>
        </p:txBody>
      </p:sp>
    </p:spTree>
    <p:extLst>
      <p:ext uri="{BB962C8B-B14F-4D97-AF65-F5344CB8AC3E}">
        <p14:creationId xmlns="" xmlns:p14="http://schemas.microsoft.com/office/powerpoint/2010/main" val="647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-27384"/>
            <a:ext cx="9183357" cy="6887518"/>
          </a:xfrm>
        </p:spPr>
      </p:pic>
      <p:sp>
        <p:nvSpPr>
          <p:cNvPr id="5" name="Rectangle 4"/>
          <p:cNvSpPr/>
          <p:nvPr/>
        </p:nvSpPr>
        <p:spPr>
          <a:xfrm>
            <a:off x="251520" y="332656"/>
            <a:ext cx="436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6000" b="1" i="1" u="sng" dirty="0" smtClean="0"/>
              <a:t>THANK  YOU</a:t>
            </a:r>
            <a:endParaRPr lang="en-US" sz="6000" b="1" i="1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Prevalence</a:t>
            </a:r>
          </a:p>
          <a:p>
            <a:r>
              <a:rPr lang="en-US" dirty="0" smtClean="0"/>
              <a:t>adverse health outcomes ???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Treatable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effective therapy must exist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Practical treatment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effectively deliverable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cost effective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3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most notable impact of a universal screening</a:t>
            </a:r>
            <a:r>
              <a:rPr lang="en-US" dirty="0" smtClean="0"/>
              <a:t> mandate for thyroid dysfunction would be the identification of the large proportion of patients with </a:t>
            </a:r>
            <a:r>
              <a:rPr lang="en-US" b="1" i="1" u="sng" dirty="0" smtClean="0">
                <a:solidFill>
                  <a:srgbClr val="FF0000"/>
                </a:solidFill>
              </a:rPr>
              <a:t>subclinical hypothyroidism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7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0" y="1752599"/>
            <a:ext cx="7861540" cy="31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88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98" y="1143000"/>
            <a:ext cx="62898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3" y="533400"/>
            <a:ext cx="857161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083" y="2209800"/>
            <a:ext cx="170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Wang et al,2011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895" y="2743200"/>
            <a:ext cx="206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Matuszek</a:t>
            </a:r>
            <a:r>
              <a:rPr lang="en-US" dirty="0" smtClean="0"/>
              <a:t> et al,2011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895" y="3244334"/>
            <a:ext cx="1606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Goel</a:t>
            </a:r>
            <a:r>
              <a:rPr lang="en-US" dirty="0" smtClean="0"/>
              <a:t> et al,2011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0129" y="3669268"/>
            <a:ext cx="16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Vaida</a:t>
            </a:r>
            <a:r>
              <a:rPr lang="en-US" dirty="0" smtClean="0"/>
              <a:t> et al,2007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6083" y="4126468"/>
            <a:ext cx="194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Horacek</a:t>
            </a:r>
            <a:r>
              <a:rPr lang="en-US" dirty="0" smtClean="0"/>
              <a:t> et al,2010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129" y="4648200"/>
            <a:ext cx="370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Overall (I-squared = 99.0%, p = 0.000)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3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4" y="1600200"/>
            <a:ext cx="7945315" cy="298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7871" y="5498068"/>
            <a:ext cx="454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(J Clin Endocrinol Metab 95:1699–1707, 2010)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55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693</Words>
  <Application>Microsoft Office PowerPoint</Application>
  <PresentationFormat>On-screen Show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SCREENING FOR THYROID DYSFUNCTION BEFORE OR DURING PREGNANCY</vt:lpstr>
      <vt:lpstr>Screening </vt:lpstr>
      <vt:lpstr>Slide 3</vt:lpstr>
      <vt:lpstr>Screening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conclusion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RECOMMENDATION 93 </vt:lpstr>
      <vt:lpstr> RECOMMENDATION 94 </vt:lpstr>
      <vt:lpstr> RECOMMENDATION 95 </vt:lpstr>
      <vt:lpstr>RECOMMENDATION 96 </vt:lpstr>
      <vt:lpstr>RECOMMENDATION 97 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</dc:title>
  <dc:creator>Pardis Moradnejad</dc:creator>
  <cp:lastModifiedBy>Dr. Babaei</cp:lastModifiedBy>
  <cp:revision>35</cp:revision>
  <dcterms:created xsi:type="dcterms:W3CDTF">2017-11-01T04:47:38Z</dcterms:created>
  <dcterms:modified xsi:type="dcterms:W3CDTF">2017-11-02T04:17:42Z</dcterms:modified>
</cp:coreProperties>
</file>