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70" r:id="rId6"/>
    <p:sldId id="274" r:id="rId7"/>
    <p:sldId id="271" r:id="rId8"/>
    <p:sldId id="272" r:id="rId9"/>
    <p:sldId id="273" r:id="rId10"/>
    <p:sldId id="269" r:id="rId11"/>
    <p:sldId id="276" r:id="rId12"/>
    <p:sldId id="280" r:id="rId13"/>
    <p:sldId id="259" r:id="rId14"/>
    <p:sldId id="281" r:id="rId15"/>
    <p:sldId id="260" r:id="rId16"/>
    <p:sldId id="263" r:id="rId17"/>
    <p:sldId id="299" r:id="rId18"/>
    <p:sldId id="300" r:id="rId19"/>
    <p:sldId id="262" r:id="rId20"/>
    <p:sldId id="301" r:id="rId21"/>
    <p:sldId id="264" r:id="rId22"/>
    <p:sldId id="265" r:id="rId23"/>
    <p:sldId id="288" r:id="rId24"/>
    <p:sldId id="283" r:id="rId25"/>
    <p:sldId id="284" r:id="rId26"/>
    <p:sldId id="268" r:id="rId27"/>
    <p:sldId id="261" r:id="rId28"/>
    <p:sldId id="277" r:id="rId29"/>
    <p:sldId id="278" r:id="rId30"/>
    <p:sldId id="279" r:id="rId31"/>
    <p:sldId id="298" r:id="rId32"/>
    <p:sldId id="302" r:id="rId33"/>
    <p:sldId id="289" r:id="rId34"/>
    <p:sldId id="285" r:id="rId35"/>
    <p:sldId id="286" r:id="rId36"/>
    <p:sldId id="287" r:id="rId37"/>
    <p:sldId id="297" r:id="rId38"/>
    <p:sldId id="296"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8A8754-442C-46E8-BE79-8F8D335EDAD9}" type="datetimeFigureOut">
              <a:rPr lang="en-US" smtClean="0"/>
              <a:pPr/>
              <a:t>9/4/2017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241BE87-424F-4D97-B82F-8B82B4C0144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8A8754-442C-46E8-BE79-8F8D335EDAD9}"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1BE87-424F-4D97-B82F-8B82B4C014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8A8754-442C-46E8-BE79-8F8D335EDAD9}" type="datetimeFigureOut">
              <a:rPr lang="en-US" smtClean="0"/>
              <a:pPr/>
              <a:t>9/4/2017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241BE87-424F-4D97-B82F-8B82B4C014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8A8754-442C-46E8-BE79-8F8D335EDAD9}" type="datetimeFigureOut">
              <a:rPr lang="en-US" smtClean="0"/>
              <a:pPr/>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41BE87-424F-4D97-B82F-8B82B4C0144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8A8754-442C-46E8-BE79-8F8D335EDAD9}" type="datetimeFigureOut">
              <a:rPr lang="en-US" smtClean="0"/>
              <a:pPr/>
              <a:t>9/4/2017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41BE87-424F-4D97-B82F-8B82B4C0144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8A8754-442C-46E8-BE79-8F8D335EDAD9}" type="datetimeFigureOut">
              <a:rPr lang="en-US" smtClean="0"/>
              <a:pPr/>
              <a:t>9/4/2017</a:t>
            </a:fld>
            <a:endParaRPr lang="en-US"/>
          </a:p>
        </p:txBody>
      </p:sp>
      <p:sp>
        <p:nvSpPr>
          <p:cNvPr id="10" name="Slide Number Placeholder 9"/>
          <p:cNvSpPr>
            <a:spLocks noGrp="1"/>
          </p:cNvSpPr>
          <p:nvPr>
            <p:ph type="sldNum" sz="quarter" idx="16"/>
          </p:nvPr>
        </p:nvSpPr>
        <p:spPr/>
        <p:txBody>
          <a:bodyPr rtlCol="0"/>
          <a:lstStyle/>
          <a:p>
            <a:fld id="{8241BE87-424F-4D97-B82F-8B82B4C0144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8A8754-442C-46E8-BE79-8F8D335EDAD9}" type="datetimeFigureOut">
              <a:rPr lang="en-US" smtClean="0"/>
              <a:pPr/>
              <a:t>9/4/2017</a:t>
            </a:fld>
            <a:endParaRPr lang="en-US"/>
          </a:p>
        </p:txBody>
      </p:sp>
      <p:sp>
        <p:nvSpPr>
          <p:cNvPr id="12" name="Slide Number Placeholder 11"/>
          <p:cNvSpPr>
            <a:spLocks noGrp="1"/>
          </p:cNvSpPr>
          <p:nvPr>
            <p:ph type="sldNum" sz="quarter" idx="16"/>
          </p:nvPr>
        </p:nvSpPr>
        <p:spPr/>
        <p:txBody>
          <a:bodyPr rtlCol="0"/>
          <a:lstStyle/>
          <a:p>
            <a:fld id="{8241BE87-424F-4D97-B82F-8B82B4C0144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8A8754-442C-46E8-BE79-8F8D335EDAD9}" type="datetimeFigureOut">
              <a:rPr lang="en-US" smtClean="0"/>
              <a:pPr/>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41BE87-424F-4D97-B82F-8B82B4C014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A8754-442C-46E8-BE79-8F8D335EDAD9}" type="datetimeFigureOut">
              <a:rPr lang="en-US" smtClean="0"/>
              <a:pPr/>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241BE87-424F-4D97-B82F-8B82B4C014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8A8754-442C-46E8-BE79-8F8D335EDAD9}" type="datetimeFigureOut">
              <a:rPr lang="en-US" smtClean="0"/>
              <a:pPr/>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241BE87-424F-4D97-B82F-8B82B4C0144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8A8754-442C-46E8-BE79-8F8D335EDAD9}" type="datetimeFigureOut">
              <a:rPr lang="en-US" smtClean="0"/>
              <a:pPr/>
              <a:t>9/4/2017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241BE87-424F-4D97-B82F-8B82B4C0144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8A8754-442C-46E8-BE79-8F8D335EDAD9}" type="datetimeFigureOut">
              <a:rPr lang="en-US" smtClean="0"/>
              <a:pPr/>
              <a:t>9/4/2017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241BE87-424F-4D97-B82F-8B82B4C014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presentation</a:t>
            </a:r>
            <a:endParaRPr lang="en-US" dirty="0"/>
          </a:p>
        </p:txBody>
      </p:sp>
      <p:sp>
        <p:nvSpPr>
          <p:cNvPr id="3" name="Subtitle 2"/>
          <p:cNvSpPr>
            <a:spLocks noGrp="1"/>
          </p:cNvSpPr>
          <p:nvPr>
            <p:ph type="subTitle" idx="1"/>
          </p:nvPr>
        </p:nvSpPr>
        <p:spPr/>
        <p:txBody>
          <a:bodyPr/>
          <a:lstStyle/>
          <a:p>
            <a:r>
              <a:rPr lang="en-US" dirty="0" err="1" smtClean="0"/>
              <a:t>Marjan</a:t>
            </a:r>
            <a:r>
              <a:rPr lang="en-US" dirty="0" smtClean="0"/>
              <a:t> </a:t>
            </a:r>
            <a:r>
              <a:rPr lang="en-US" dirty="0" err="1" smtClean="0"/>
              <a:t>Khayamzadeh</a:t>
            </a:r>
            <a:r>
              <a:rPr lang="en-US" dirty="0" smtClean="0"/>
              <a:t> MD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667000" y="2514600"/>
          <a:ext cx="4419600" cy="3276600"/>
        </p:xfrm>
        <a:graphic>
          <a:graphicData uri="http://schemas.openxmlformats.org/drawingml/2006/table">
            <a:tbl>
              <a:tblPr firstRow="1" bandRow="1">
                <a:tableStyleId>{5C22544A-7EE6-4342-B048-85BDC9FD1C3A}</a:tableStyleId>
              </a:tblPr>
              <a:tblGrid>
                <a:gridCol w="2209800"/>
                <a:gridCol w="2209800"/>
              </a:tblGrid>
              <a:tr h="655320">
                <a:tc>
                  <a:txBody>
                    <a:bodyPr/>
                    <a:lstStyle/>
                    <a:p>
                      <a:endParaRPr lang="en-US" dirty="0"/>
                    </a:p>
                  </a:txBody>
                  <a:tcPr/>
                </a:tc>
                <a:tc>
                  <a:txBody>
                    <a:bodyPr/>
                    <a:lstStyle/>
                    <a:p>
                      <a:endParaRPr lang="en-US"/>
                    </a:p>
                  </a:txBody>
                  <a:tcPr/>
                </a:tc>
              </a:tr>
              <a:tr h="655320">
                <a:tc>
                  <a:txBody>
                    <a:bodyPr/>
                    <a:lstStyle/>
                    <a:p>
                      <a:r>
                        <a:rPr lang="en-US" dirty="0" smtClean="0"/>
                        <a:t>U/A</a:t>
                      </a:r>
                      <a:endParaRPr lang="en-US" dirty="0"/>
                    </a:p>
                  </a:txBody>
                  <a:tcPr/>
                </a:tc>
                <a:tc>
                  <a:txBody>
                    <a:bodyPr/>
                    <a:lstStyle/>
                    <a:p>
                      <a:r>
                        <a:rPr lang="en-US" dirty="0" smtClean="0"/>
                        <a:t>NL</a:t>
                      </a:r>
                      <a:endParaRPr lang="en-US" dirty="0"/>
                    </a:p>
                  </a:txBody>
                  <a:tcPr/>
                </a:tc>
              </a:tr>
              <a:tr h="655320">
                <a:tc>
                  <a:txBody>
                    <a:bodyPr/>
                    <a:lstStyle/>
                    <a:p>
                      <a:r>
                        <a:rPr lang="en-US" dirty="0" smtClean="0"/>
                        <a:t>U/C</a:t>
                      </a:r>
                      <a:endParaRPr lang="en-US" dirty="0"/>
                    </a:p>
                  </a:txBody>
                  <a:tcPr/>
                </a:tc>
                <a:tc>
                  <a:txBody>
                    <a:bodyPr/>
                    <a:lstStyle/>
                    <a:p>
                      <a:r>
                        <a:rPr lang="en-US" dirty="0" smtClean="0"/>
                        <a:t>_</a:t>
                      </a:r>
                      <a:endParaRPr lang="en-US" dirty="0"/>
                    </a:p>
                  </a:txBody>
                  <a:tcPr/>
                </a:tc>
              </a:tr>
              <a:tr h="655320">
                <a:tc>
                  <a:txBody>
                    <a:bodyPr/>
                    <a:lstStyle/>
                    <a:p>
                      <a:r>
                        <a:rPr lang="en-US" dirty="0" smtClean="0"/>
                        <a:t>B/C</a:t>
                      </a:r>
                      <a:r>
                        <a:rPr lang="fa-IR" baseline="0" dirty="0" smtClean="0"/>
                        <a:t>  × </a:t>
                      </a:r>
                      <a:r>
                        <a:rPr lang="en-US" baseline="0" dirty="0" smtClean="0"/>
                        <a:t>2</a:t>
                      </a:r>
                      <a:endParaRPr lang="en-US" dirty="0"/>
                    </a:p>
                  </a:txBody>
                  <a:tcPr/>
                </a:tc>
                <a:tc>
                  <a:txBody>
                    <a:bodyPr/>
                    <a:lstStyle/>
                    <a:p>
                      <a:r>
                        <a:rPr lang="en-US" dirty="0" smtClean="0"/>
                        <a:t>_</a:t>
                      </a:r>
                      <a:endParaRPr lang="en-US" dirty="0"/>
                    </a:p>
                  </a:txBody>
                  <a:tcPr/>
                </a:tc>
              </a:tr>
              <a:tr h="655320">
                <a:tc>
                  <a:txBody>
                    <a:bodyPr/>
                    <a:lstStyle/>
                    <a:p>
                      <a:r>
                        <a:rPr lang="en-US" dirty="0" smtClean="0"/>
                        <a:t>BK </a:t>
                      </a:r>
                      <a:r>
                        <a:rPr lang="fa-IR" dirty="0" smtClean="0"/>
                        <a:t>×</a:t>
                      </a:r>
                      <a:r>
                        <a:rPr lang="fa-IR" baseline="0" dirty="0" smtClean="0"/>
                        <a:t> </a:t>
                      </a:r>
                      <a:r>
                        <a:rPr lang="en-US" baseline="0" dirty="0" smtClean="0"/>
                        <a:t> 3</a:t>
                      </a:r>
                      <a:endParaRPr lang="en-US" dirty="0"/>
                    </a:p>
                  </a:txBody>
                  <a:tcPr/>
                </a:tc>
                <a:tc>
                  <a:txBody>
                    <a:bodyPr/>
                    <a:lstStyle/>
                    <a:p>
                      <a:r>
                        <a:rPr lang="en-US" dirty="0" smtClean="0"/>
                        <a:t>_</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762000" y="2438400"/>
          <a:ext cx="7467600" cy="3048000"/>
        </p:xfrm>
        <a:graphic>
          <a:graphicData uri="http://schemas.openxmlformats.org/drawingml/2006/table">
            <a:tbl>
              <a:tblPr firstRow="1" bandRow="1">
                <a:tableStyleId>{5C22544A-7EE6-4342-B048-85BDC9FD1C3A}</a:tableStyleId>
              </a:tblPr>
              <a:tblGrid>
                <a:gridCol w="1866900"/>
                <a:gridCol w="1866900"/>
                <a:gridCol w="1866900"/>
                <a:gridCol w="1866900"/>
              </a:tblGrid>
              <a:tr h="508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08000">
                <a:tc>
                  <a:txBody>
                    <a:bodyPr/>
                    <a:lstStyle/>
                    <a:p>
                      <a:r>
                        <a:rPr lang="en-US" dirty="0" smtClean="0"/>
                        <a:t>ESR</a:t>
                      </a:r>
                      <a:endParaRPr lang="en-US" dirty="0"/>
                    </a:p>
                  </a:txBody>
                  <a:tcPr/>
                </a:tc>
                <a:tc>
                  <a:txBody>
                    <a:bodyPr/>
                    <a:lstStyle/>
                    <a:p>
                      <a:r>
                        <a:rPr lang="en-US" dirty="0" smtClean="0"/>
                        <a:t>6</a:t>
                      </a:r>
                      <a:endParaRPr lang="en-US" dirty="0"/>
                    </a:p>
                  </a:txBody>
                  <a:tcPr/>
                </a:tc>
                <a:tc>
                  <a:txBody>
                    <a:bodyPr/>
                    <a:lstStyle/>
                    <a:p>
                      <a:r>
                        <a:rPr lang="en-US" dirty="0" smtClean="0"/>
                        <a:t>PSA</a:t>
                      </a:r>
                      <a:endParaRPr lang="en-US" dirty="0"/>
                    </a:p>
                  </a:txBody>
                  <a:tcPr/>
                </a:tc>
                <a:tc>
                  <a:txBody>
                    <a:bodyPr/>
                    <a:lstStyle/>
                    <a:p>
                      <a:r>
                        <a:rPr lang="en-US" dirty="0" smtClean="0"/>
                        <a:t>0.5</a:t>
                      </a:r>
                      <a:endParaRPr lang="en-US" dirty="0"/>
                    </a:p>
                  </a:txBody>
                  <a:tcPr/>
                </a:tc>
              </a:tr>
              <a:tr h="508000">
                <a:tc>
                  <a:txBody>
                    <a:bodyPr/>
                    <a:lstStyle/>
                    <a:p>
                      <a:r>
                        <a:rPr lang="en-US" dirty="0" smtClean="0"/>
                        <a:t>CRP</a:t>
                      </a:r>
                      <a:endParaRPr lang="en-US" dirty="0"/>
                    </a:p>
                  </a:txBody>
                  <a:tcPr/>
                </a:tc>
                <a:tc>
                  <a:txBody>
                    <a:bodyPr/>
                    <a:lstStyle/>
                    <a:p>
                      <a:endParaRPr lang="en-US" dirty="0"/>
                    </a:p>
                  </a:txBody>
                  <a:tcPr/>
                </a:tc>
                <a:tc>
                  <a:txBody>
                    <a:bodyPr/>
                    <a:lstStyle/>
                    <a:p>
                      <a:r>
                        <a:rPr lang="en-US" dirty="0" smtClean="0"/>
                        <a:t>ANA</a:t>
                      </a:r>
                      <a:endParaRPr lang="en-US" dirty="0"/>
                    </a:p>
                  </a:txBody>
                  <a:tcPr/>
                </a:tc>
                <a:tc>
                  <a:txBody>
                    <a:bodyPr/>
                    <a:lstStyle/>
                    <a:p>
                      <a:endParaRPr lang="en-US" dirty="0"/>
                    </a:p>
                  </a:txBody>
                  <a:tcPr/>
                </a:tc>
              </a:tr>
              <a:tr h="508000">
                <a:tc>
                  <a:txBody>
                    <a:bodyPr/>
                    <a:lstStyle/>
                    <a:p>
                      <a:r>
                        <a:rPr lang="en-US" dirty="0" smtClean="0"/>
                        <a:t>AFP</a:t>
                      </a:r>
                      <a:endParaRPr lang="en-US" dirty="0"/>
                    </a:p>
                  </a:txBody>
                  <a:tcPr/>
                </a:tc>
                <a:tc>
                  <a:txBody>
                    <a:bodyPr/>
                    <a:lstStyle/>
                    <a:p>
                      <a:endParaRPr lang="en-US" dirty="0"/>
                    </a:p>
                  </a:txBody>
                  <a:tcPr/>
                </a:tc>
                <a:tc>
                  <a:txBody>
                    <a:bodyPr/>
                    <a:lstStyle/>
                    <a:p>
                      <a:r>
                        <a:rPr lang="en-US" dirty="0" smtClean="0"/>
                        <a:t>AMA</a:t>
                      </a:r>
                      <a:endParaRPr lang="en-US" dirty="0"/>
                    </a:p>
                  </a:txBody>
                  <a:tcPr/>
                </a:tc>
                <a:tc>
                  <a:txBody>
                    <a:bodyPr/>
                    <a:lstStyle/>
                    <a:p>
                      <a:endParaRPr lang="en-US"/>
                    </a:p>
                  </a:txBody>
                  <a:tcPr/>
                </a:tc>
              </a:tr>
              <a:tr h="508000">
                <a:tc>
                  <a:txBody>
                    <a:bodyPr/>
                    <a:lstStyle/>
                    <a:p>
                      <a:r>
                        <a:rPr lang="en-US" dirty="0" smtClean="0"/>
                        <a:t>CEA</a:t>
                      </a:r>
                      <a:endParaRPr lang="en-US" dirty="0"/>
                    </a:p>
                  </a:txBody>
                  <a:tcPr/>
                </a:tc>
                <a:tc>
                  <a:txBody>
                    <a:bodyPr/>
                    <a:lstStyle/>
                    <a:p>
                      <a:r>
                        <a:rPr lang="en-US" dirty="0" smtClean="0"/>
                        <a:t>&lt;0.04</a:t>
                      </a:r>
                      <a:endParaRPr lang="en-US" dirty="0"/>
                    </a:p>
                  </a:txBody>
                  <a:tcPr/>
                </a:tc>
                <a:tc>
                  <a:txBody>
                    <a:bodyPr/>
                    <a:lstStyle/>
                    <a:p>
                      <a:r>
                        <a:rPr lang="en-US" dirty="0" smtClean="0"/>
                        <a:t>ASMA</a:t>
                      </a:r>
                      <a:endParaRPr lang="en-US" dirty="0"/>
                    </a:p>
                  </a:txBody>
                  <a:tcPr/>
                </a:tc>
                <a:tc>
                  <a:txBody>
                    <a:bodyPr/>
                    <a:lstStyle/>
                    <a:p>
                      <a:endParaRPr lang="en-US"/>
                    </a:p>
                  </a:txBody>
                  <a:tcPr/>
                </a:tc>
              </a:tr>
              <a:tr h="508000">
                <a:tc>
                  <a:txBody>
                    <a:bodyPr/>
                    <a:lstStyle/>
                    <a:p>
                      <a:r>
                        <a:rPr lang="en-US" dirty="0" smtClean="0"/>
                        <a:t>CA19_9</a:t>
                      </a:r>
                      <a:endParaRPr lang="en-US" dirty="0"/>
                    </a:p>
                  </a:txBody>
                  <a:tcPr/>
                </a:tc>
                <a:tc>
                  <a:txBody>
                    <a:bodyPr/>
                    <a:lstStyle/>
                    <a:p>
                      <a:r>
                        <a:rPr lang="en-US" dirty="0" smtClean="0"/>
                        <a:t>&lt;0.1</a:t>
                      </a:r>
                      <a:endParaRPr lang="en-US" dirty="0"/>
                    </a:p>
                  </a:txBody>
                  <a:tcPr/>
                </a:tc>
                <a:tc>
                  <a:txBody>
                    <a:bodyPr/>
                    <a:lstStyle/>
                    <a:p>
                      <a:r>
                        <a:rPr lang="en-US" dirty="0" smtClean="0"/>
                        <a:t>Anti  LKM</a:t>
                      </a:r>
                      <a:endParaRPr lang="en-US" dirty="0"/>
                    </a:p>
                  </a:txBody>
                  <a:tcPr/>
                </a:tc>
                <a:tc>
                  <a:txBody>
                    <a:bodyPr/>
                    <a:lstStyle/>
                    <a:p>
                      <a:endParaRPr lang="en-US" dirty="0"/>
                    </a:p>
                  </a:txBody>
                  <a:tcPr/>
                </a:tc>
              </a:tr>
            </a:tbl>
          </a:graphicData>
        </a:graphic>
      </p:graphicFrame>
      <p:sp>
        <p:nvSpPr>
          <p:cNvPr id="5" name="Minus 4"/>
          <p:cNvSpPr/>
          <p:nvPr/>
        </p:nvSpPr>
        <p:spPr>
          <a:xfrm>
            <a:off x="2819400" y="3733800"/>
            <a:ext cx="2286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2895600" y="4191000"/>
            <a:ext cx="2286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6629400" y="3657600"/>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6629400" y="4191000"/>
            <a:ext cx="3048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6629400" y="4648200"/>
            <a:ext cx="381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6553200" y="5181600"/>
            <a:ext cx="3048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438400" y="3048000"/>
          <a:ext cx="4264026" cy="1752600"/>
        </p:xfrm>
        <a:graphic>
          <a:graphicData uri="http://schemas.openxmlformats.org/drawingml/2006/table">
            <a:tbl>
              <a:tblPr firstRow="1" bandRow="1">
                <a:tableStyleId>{5C22544A-7EE6-4342-B048-85BDC9FD1C3A}</a:tableStyleId>
              </a:tblPr>
              <a:tblGrid>
                <a:gridCol w="1421342"/>
                <a:gridCol w="1421342"/>
                <a:gridCol w="1421342"/>
              </a:tblGrid>
              <a:tr h="584200">
                <a:tc>
                  <a:txBody>
                    <a:bodyPr/>
                    <a:lstStyle/>
                    <a:p>
                      <a:endParaRPr lang="en-US" dirty="0"/>
                    </a:p>
                  </a:txBody>
                  <a:tcPr/>
                </a:tc>
                <a:tc>
                  <a:txBody>
                    <a:bodyPr/>
                    <a:lstStyle/>
                    <a:p>
                      <a:r>
                        <a:rPr lang="en-US" dirty="0" smtClean="0"/>
                        <a:t>96/2</a:t>
                      </a:r>
                      <a:endParaRPr lang="en-US" dirty="0"/>
                    </a:p>
                  </a:txBody>
                  <a:tcPr/>
                </a:tc>
                <a:tc>
                  <a:txBody>
                    <a:bodyPr/>
                    <a:lstStyle/>
                    <a:p>
                      <a:r>
                        <a:rPr lang="en-US" dirty="0" smtClean="0"/>
                        <a:t>96/5</a:t>
                      </a:r>
                      <a:endParaRPr lang="en-US" dirty="0"/>
                    </a:p>
                  </a:txBody>
                  <a:tcPr/>
                </a:tc>
              </a:tr>
              <a:tr h="584200">
                <a:tc>
                  <a:txBody>
                    <a:bodyPr/>
                    <a:lstStyle/>
                    <a:p>
                      <a:r>
                        <a:rPr lang="en-US" dirty="0" err="1" smtClean="0"/>
                        <a:t>Cortisol</a:t>
                      </a:r>
                      <a:endParaRPr lang="en-US" dirty="0"/>
                    </a:p>
                  </a:txBody>
                  <a:tcPr/>
                </a:tc>
                <a:tc>
                  <a:txBody>
                    <a:bodyPr/>
                    <a:lstStyle/>
                    <a:p>
                      <a:r>
                        <a:rPr lang="en-US" dirty="0" smtClean="0"/>
                        <a:t>6</a:t>
                      </a:r>
                      <a:endParaRPr lang="en-US" dirty="0"/>
                    </a:p>
                  </a:txBody>
                  <a:tcPr/>
                </a:tc>
                <a:tc>
                  <a:txBody>
                    <a:bodyPr/>
                    <a:lstStyle/>
                    <a:p>
                      <a:endParaRPr lang="en-US" dirty="0"/>
                    </a:p>
                  </a:txBody>
                  <a:tcPr/>
                </a:tc>
              </a:tr>
              <a:tr h="584200">
                <a:tc>
                  <a:txBody>
                    <a:bodyPr/>
                    <a:lstStyle/>
                    <a:p>
                      <a:r>
                        <a:rPr lang="en-US" dirty="0" smtClean="0"/>
                        <a:t>ACTH</a:t>
                      </a:r>
                      <a:endParaRPr lang="en-US" dirty="0"/>
                    </a:p>
                  </a:txBody>
                  <a:tcPr/>
                </a:tc>
                <a:tc>
                  <a:txBody>
                    <a:bodyPr/>
                    <a:lstStyle/>
                    <a:p>
                      <a:r>
                        <a:rPr lang="en-US" dirty="0" smtClean="0"/>
                        <a:t>435</a:t>
                      </a:r>
                      <a:endParaRPr lang="en-US" dirty="0"/>
                    </a:p>
                  </a:txBody>
                  <a:tcPr/>
                </a:tc>
                <a:tc>
                  <a:txBody>
                    <a:bodyPr/>
                    <a:lstStyle/>
                    <a:p>
                      <a:r>
                        <a:rPr lang="en-US" dirty="0" smtClean="0"/>
                        <a:t>61.7  </a:t>
                      </a:r>
                      <a:r>
                        <a:rPr lang="en-US" dirty="0" err="1" smtClean="0"/>
                        <a:t>pmol</a:t>
                      </a:r>
                      <a:r>
                        <a:rPr lang="en-US" dirty="0" smtClean="0"/>
                        <a:t>/L</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r">
              <a:buNone/>
            </a:pPr>
            <a:r>
              <a:rPr lang="en-US" dirty="0" smtClean="0">
                <a:solidFill>
                  <a:srgbClr val="FF0000"/>
                </a:solidFill>
              </a:rPr>
              <a:t>(</a:t>
            </a:r>
            <a:r>
              <a:rPr lang="fa-IR" dirty="0" smtClean="0">
                <a:solidFill>
                  <a:srgbClr val="FF0000"/>
                </a:solidFill>
              </a:rPr>
              <a:t>(95/12</a:t>
            </a:r>
            <a:r>
              <a:rPr lang="en-US" dirty="0" smtClean="0">
                <a:solidFill>
                  <a:srgbClr val="FF0000"/>
                </a:solidFill>
              </a:rPr>
              <a:t>:</a:t>
            </a:r>
            <a:r>
              <a:rPr lang="fa-IR" dirty="0" smtClean="0">
                <a:solidFill>
                  <a:srgbClr val="FF0000"/>
                </a:solidFill>
              </a:rPr>
              <a:t>سونوگرافی شکم و لگن</a:t>
            </a:r>
          </a:p>
          <a:p>
            <a:pPr algn="r" rtl="1">
              <a:buNone/>
            </a:pPr>
            <a:r>
              <a:rPr lang="fa-IR" dirty="0" smtClean="0"/>
              <a:t>کبد نرمال ،طحال بزرگتر از نرمال 13/5سانتیمتر</a:t>
            </a:r>
          </a:p>
          <a:p>
            <a:pPr algn="r" rtl="1">
              <a:buNone/>
            </a:pPr>
            <a:r>
              <a:rPr lang="fa-IR" dirty="0" smtClean="0"/>
              <a:t>کلیه ها نرمال</a:t>
            </a:r>
          </a:p>
          <a:p>
            <a:pPr algn="r" rtl="1">
              <a:buNone/>
            </a:pPr>
            <a:r>
              <a:rPr lang="fa-IR" dirty="0" smtClean="0"/>
              <a:t>ناحیه هیپواکو به قطر 61 میلیمتردر ادرنال چپ وناحیه هیپواکو به قطر 58 میلیمتردر ادرنال راست،هر دو دارای نواحی اکوی داخلی که در درجه اول مطرح کننده کیست هموراژیک می باشد</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r" rtl="1"/>
            <a:r>
              <a:rPr lang="fa-IR" dirty="0" smtClean="0">
                <a:solidFill>
                  <a:srgbClr val="FF0000"/>
                </a:solidFill>
              </a:rPr>
              <a:t>سونوگرافی شکم و لگن(96/1):</a:t>
            </a:r>
          </a:p>
          <a:p>
            <a:pPr algn="r" rtl="1"/>
            <a:r>
              <a:rPr lang="fa-IR" dirty="0" smtClean="0"/>
              <a:t>اکو و ابعاد کبد نرمال ، حاوی چند عدد ناحیه اکوژن که بزرگترین آنها ابعاد 17×15 میلیمتر است</a:t>
            </a:r>
          </a:p>
          <a:p>
            <a:pPr algn="r" rtl="1"/>
            <a:r>
              <a:rPr lang="fa-IR" dirty="0" smtClean="0"/>
              <a:t>طحال با سایز 140 میلیمتر </a:t>
            </a:r>
          </a:p>
          <a:p>
            <a:pPr algn="r" rtl="1"/>
            <a:r>
              <a:rPr lang="fa-IR" dirty="0" smtClean="0"/>
              <a:t>کلیه ها و مثانه و پرستات  نرمال</a:t>
            </a:r>
          </a:p>
          <a:p>
            <a:pPr algn="r" rtl="1"/>
            <a:r>
              <a:rPr lang="fa-IR" dirty="0" smtClean="0"/>
              <a:t>چند لنف نود پارا آئورت</a:t>
            </a:r>
          </a:p>
          <a:p>
            <a:pPr algn="r" rtl="1"/>
            <a:r>
              <a:rPr lang="fa-IR" b="1" dirty="0" smtClean="0"/>
              <a:t>آدرنال دو طرف به صورت نواحی هیپواکوو بزرگتر از نرمال دیده شدند.</a:t>
            </a:r>
          </a:p>
          <a:p>
            <a:pPr algn="r" rtl="1"/>
            <a:r>
              <a:rPr lang="fa-IR" b="1" dirty="0" smtClean="0"/>
              <a:t>آدرنال راست:60×43×میلیمتر21 و آدرنال چپ 44×25×25میلیمتر</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Spiral chest CT with IV contrast (96/2/9):</a:t>
            </a:r>
          </a:p>
          <a:p>
            <a:r>
              <a:rPr lang="en-US" dirty="0" smtClean="0"/>
              <a:t>Thin </a:t>
            </a:r>
            <a:r>
              <a:rPr lang="en-US" dirty="0" err="1" smtClean="0"/>
              <a:t>subsegmental</a:t>
            </a:r>
            <a:r>
              <a:rPr lang="en-US" dirty="0" smtClean="0"/>
              <a:t> </a:t>
            </a:r>
            <a:r>
              <a:rPr lang="en-US" dirty="0" err="1" smtClean="0"/>
              <a:t>atelectatic</a:t>
            </a:r>
            <a:r>
              <a:rPr lang="en-US" dirty="0" smtClean="0"/>
              <a:t> band or fibrotic band is seen in lateral segment of LLL and </a:t>
            </a:r>
            <a:r>
              <a:rPr lang="en-US" dirty="0" err="1" smtClean="0"/>
              <a:t>lingula</a:t>
            </a:r>
            <a:endParaRPr lang="en-US" dirty="0" smtClean="0"/>
          </a:p>
          <a:p>
            <a:endParaRPr lang="en-US" dirty="0" smtClean="0"/>
          </a:p>
          <a:p>
            <a:r>
              <a:rPr lang="en-US" dirty="0" err="1" smtClean="0">
                <a:solidFill>
                  <a:srgbClr val="FF0000"/>
                </a:solidFill>
              </a:rPr>
              <a:t>Spirometry:</a:t>
            </a:r>
            <a:r>
              <a:rPr lang="en-US" dirty="0" err="1" smtClean="0"/>
              <a:t>NL</a:t>
            </a:r>
            <a:endParaRPr lang="fa-IR" dirty="0" smtClean="0"/>
          </a:p>
          <a:p>
            <a:pPr>
              <a:buNone/>
            </a:pPr>
            <a:endParaRPr lang="fa-IR" dirty="0" smtClean="0"/>
          </a:p>
          <a:p>
            <a:r>
              <a:rPr lang="en-US" dirty="0" smtClean="0">
                <a:solidFill>
                  <a:srgbClr val="FF0000"/>
                </a:solidFill>
              </a:rPr>
              <a:t>Brain CT without contrast: </a:t>
            </a:r>
            <a:r>
              <a:rPr lang="en-US" dirty="0" smtClean="0"/>
              <a:t>NL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solidFill>
                  <a:srgbClr val="FF0000"/>
                </a:solidFill>
              </a:rPr>
              <a:t>Spiral CT of Abdomen and pelvis with IV and oral contrast (96/2/9):</a:t>
            </a:r>
          </a:p>
          <a:p>
            <a:r>
              <a:rPr lang="en-US" dirty="0" smtClean="0"/>
              <a:t>A </a:t>
            </a:r>
            <a:r>
              <a:rPr lang="en-US" dirty="0" err="1" smtClean="0"/>
              <a:t>hypodence</a:t>
            </a:r>
            <a:r>
              <a:rPr lang="en-US" dirty="0" smtClean="0"/>
              <a:t> lesion about 20*16.5 mm in right hepatic lobe, seems to be a </a:t>
            </a:r>
            <a:r>
              <a:rPr lang="en-US" dirty="0" err="1" smtClean="0"/>
              <a:t>hemangioma</a:t>
            </a:r>
            <a:endParaRPr lang="en-US" dirty="0" smtClean="0"/>
          </a:p>
          <a:p>
            <a:r>
              <a:rPr lang="en-US" dirty="0" smtClean="0"/>
              <a:t>The spleen is enlarged </a:t>
            </a:r>
          </a:p>
          <a:p>
            <a:r>
              <a:rPr lang="en-US" dirty="0" err="1" smtClean="0"/>
              <a:t>Hypodense</a:t>
            </a:r>
            <a:r>
              <a:rPr lang="en-US" dirty="0" smtClean="0"/>
              <a:t> cystic lesion about 23*43 mm in right adrenal gland and about 41*22 mm in left adrenal gland which show peripheral rim enhancement and comparing with previous CT show decrease in size and density so it can be liquefied hematoma in adrenal</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rjan\Desktop\PIC\IMG_0859.JPG"/>
          <p:cNvPicPr>
            <a:picLocks noGrp="1" noChangeAspect="1" noChangeArrowheads="1"/>
          </p:cNvPicPr>
          <p:nvPr>
            <p:ph sz="quarter" idx="1"/>
          </p:nvPr>
        </p:nvPicPr>
        <p:blipFill>
          <a:blip r:embed="rId2" cstate="print"/>
          <a:srcRect r="3602" b="1624"/>
          <a:stretch>
            <a:fillRect/>
          </a:stretch>
        </p:blipFill>
        <p:spPr bwMode="auto">
          <a:xfrm rot="5400000">
            <a:off x="1684337" y="1287463"/>
            <a:ext cx="5778500" cy="44227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arjan\Desktop\PIC\IMG_0863.JPG"/>
          <p:cNvPicPr>
            <a:picLocks noGrp="1" noChangeAspect="1" noChangeArrowheads="1"/>
          </p:cNvPicPr>
          <p:nvPr>
            <p:ph sz="quarter" idx="1"/>
          </p:nvPr>
        </p:nvPicPr>
        <p:blipFill>
          <a:blip r:embed="rId2" cstate="print"/>
          <a:srcRect/>
          <a:stretch>
            <a:fillRect/>
          </a:stretch>
        </p:blipFill>
        <p:spPr bwMode="auto">
          <a:xfrm>
            <a:off x="1219200" y="914400"/>
            <a:ext cx="6807200" cy="510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Abdominal MRI with and without contrast:(96/3/2)</a:t>
            </a:r>
          </a:p>
          <a:p>
            <a:r>
              <a:rPr lang="en-US" dirty="0" smtClean="0"/>
              <a:t>A 21 mm patchy area in liver with homogenous artery and portal phase enhancement</a:t>
            </a:r>
          </a:p>
          <a:p>
            <a:r>
              <a:rPr lang="en-US" dirty="0" smtClean="0"/>
              <a:t>The 2 mass 135mm in both adrenal without fat drop in out phase and in phase, with ring and nodular enhancement is seen</a:t>
            </a:r>
          </a:p>
          <a:p>
            <a:r>
              <a:rPr lang="en-US" dirty="0" smtClean="0"/>
              <a:t>These finding is suggestive of metastasis in liver and both adrenals</a:t>
            </a:r>
          </a:p>
          <a:p>
            <a:r>
              <a:rPr lang="en-US" dirty="0" smtClean="0"/>
              <a:t>The spleen is larger than normal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r>
              <a:rPr lang="fa-IR" dirty="0" smtClean="0"/>
              <a:t>آقای 52 ساله </a:t>
            </a:r>
          </a:p>
          <a:p>
            <a:pPr algn="r">
              <a:buNone/>
            </a:pPr>
            <a:r>
              <a:rPr lang="fa-IR" dirty="0" smtClean="0"/>
              <a:t>متاهل و صاحب دو فرزند </a:t>
            </a:r>
          </a:p>
          <a:p>
            <a:pPr algn="r">
              <a:buNone/>
            </a:pPr>
            <a:r>
              <a:rPr lang="fa-IR" dirty="0" smtClean="0"/>
              <a:t>دبیر بازنشسته</a:t>
            </a:r>
          </a:p>
          <a:p>
            <a:pPr algn="r">
              <a:buNone/>
            </a:pPr>
            <a:r>
              <a:rPr lang="fa-IR" dirty="0" smtClean="0"/>
              <a:t>اهل و ساکن تهران</a:t>
            </a:r>
          </a:p>
          <a:p>
            <a:pPr algn="r">
              <a:buNone/>
            </a:pPr>
            <a:r>
              <a:rPr lang="en-US" dirty="0" smtClean="0">
                <a:solidFill>
                  <a:srgbClr val="FF0000"/>
                </a:solidFill>
              </a:rPr>
              <a:t>:CC</a:t>
            </a:r>
            <a:endParaRPr lang="fa-IR" dirty="0" smtClean="0">
              <a:solidFill>
                <a:srgbClr val="FF0000"/>
              </a:solidFill>
            </a:endParaRPr>
          </a:p>
          <a:p>
            <a:pPr algn="r">
              <a:buNone/>
            </a:pPr>
            <a:r>
              <a:rPr lang="fa-IR" dirty="0" smtClean="0"/>
              <a:t>ضعف و بی حالی</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Marjan\Desktop\PIC\IMG_0865-1.JPG"/>
          <p:cNvPicPr>
            <a:picLocks noGrp="1" noChangeAspect="1" noChangeArrowheads="1"/>
          </p:cNvPicPr>
          <p:nvPr>
            <p:ph sz="quarter" idx="1"/>
          </p:nvPr>
        </p:nvPicPr>
        <p:blipFill>
          <a:blip r:embed="rId2" cstate="print"/>
          <a:srcRect/>
          <a:stretch>
            <a:fillRect/>
          </a:stretch>
        </p:blipFill>
        <p:spPr bwMode="auto">
          <a:xfrm>
            <a:off x="1295400" y="838200"/>
            <a:ext cx="7010400" cy="5257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Abdominal MRI with and without contrast:(96/4/12)</a:t>
            </a:r>
          </a:p>
          <a:p>
            <a:r>
              <a:rPr lang="en-US" dirty="0" smtClean="0"/>
              <a:t>A 21mm mass suggestive of </a:t>
            </a:r>
            <a:r>
              <a:rPr lang="en-US" dirty="0" err="1" smtClean="0"/>
              <a:t>hemangioma</a:t>
            </a:r>
            <a:endParaRPr lang="en-US" dirty="0" smtClean="0"/>
          </a:p>
          <a:p>
            <a:r>
              <a:rPr lang="en-US" dirty="0" err="1" smtClean="0"/>
              <a:t>Splenimegally</a:t>
            </a:r>
            <a:r>
              <a:rPr lang="en-US" dirty="0" smtClean="0"/>
              <a:t> is seen</a:t>
            </a:r>
          </a:p>
          <a:p>
            <a:r>
              <a:rPr lang="en-US" dirty="0" smtClean="0"/>
              <a:t>Both adrenal glands larger than normal size with central hemorrhagic content and peripheral enhancement suggestive of </a:t>
            </a:r>
            <a:r>
              <a:rPr lang="en-US" dirty="0" err="1" smtClean="0"/>
              <a:t>hemorrhagy</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solidFill>
                  <a:srgbClr val="FF0000"/>
                </a:solidFill>
              </a:rPr>
              <a:t>Pelvis MRI (with and without contrast):</a:t>
            </a:r>
          </a:p>
          <a:p>
            <a:r>
              <a:rPr lang="en-US" dirty="0" smtClean="0"/>
              <a:t>Diffuse restriction of bone marrow is noted suggestive of bone marrow hyperplasia or infiltration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rjan\Desktop\PIC\IMG_0847.JPG"/>
          <p:cNvPicPr>
            <a:picLocks noGrp="1" noChangeAspect="1" noChangeArrowheads="1"/>
          </p:cNvPicPr>
          <p:nvPr>
            <p:ph sz="quarter" idx="1"/>
          </p:nvPr>
        </p:nvPicPr>
        <p:blipFill>
          <a:blip r:embed="rId2" cstate="print"/>
          <a:srcRect l="14792" r="5932"/>
          <a:stretch>
            <a:fillRect/>
          </a:stretch>
        </p:blipFill>
        <p:spPr bwMode="auto">
          <a:xfrm rot="5400000">
            <a:off x="1706465" y="427135"/>
            <a:ext cx="5892800" cy="59529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Marjan\Desktop\PIC\image-4.jpg"/>
          <p:cNvPicPr>
            <a:picLocks noGrp="1" noChangeAspect="1" noChangeArrowheads="1"/>
          </p:cNvPicPr>
          <p:nvPr>
            <p:ph sz="quarter" idx="1"/>
          </p:nvPr>
        </p:nvPicPr>
        <p:blipFill>
          <a:blip r:embed="rId2" cstate="print"/>
          <a:srcRect l="19758" t="5283" r="21795" b="18988"/>
          <a:stretch>
            <a:fillRect/>
          </a:stretch>
        </p:blipFill>
        <p:spPr bwMode="auto">
          <a:xfrm rot="16200000">
            <a:off x="1630326" y="1265275"/>
            <a:ext cx="5959549"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Marjan\Desktop\PIC\image-5.jpg"/>
          <p:cNvPicPr>
            <a:picLocks noGrp="1" noChangeAspect="1" noChangeArrowheads="1"/>
          </p:cNvPicPr>
          <p:nvPr>
            <p:ph sz="quarter" idx="1"/>
          </p:nvPr>
        </p:nvPicPr>
        <p:blipFill>
          <a:blip r:embed="rId2" cstate="print"/>
          <a:srcRect l="22829" t="8475" r="24735" b="15254"/>
          <a:stretch>
            <a:fillRect/>
          </a:stretch>
        </p:blipFill>
        <p:spPr bwMode="auto">
          <a:xfrm rot="16200000">
            <a:off x="1778001" y="1117599"/>
            <a:ext cx="5587999" cy="4572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85800" y="1600200"/>
            <a:ext cx="8153400" cy="4495800"/>
          </a:xfrm>
        </p:spPr>
        <p:txBody>
          <a:bodyPr/>
          <a:lstStyle/>
          <a:p>
            <a:pPr algn="r" rtl="1"/>
            <a:r>
              <a:rPr lang="en-US" dirty="0" smtClean="0">
                <a:solidFill>
                  <a:srgbClr val="FF0000"/>
                </a:solidFill>
              </a:rPr>
              <a:t>:PMH </a:t>
            </a:r>
            <a:r>
              <a:rPr lang="fa-IR" dirty="0" smtClean="0">
                <a:solidFill>
                  <a:srgbClr val="FF0000"/>
                </a:solidFill>
              </a:rPr>
              <a:t> </a:t>
            </a:r>
            <a:r>
              <a:rPr lang="fa-IR" dirty="0" smtClean="0"/>
              <a:t>-            سابقه تروما  -</a:t>
            </a:r>
          </a:p>
          <a:p>
            <a:pPr algn="r" rtl="1"/>
            <a:r>
              <a:rPr lang="en-US" dirty="0" smtClean="0">
                <a:solidFill>
                  <a:srgbClr val="FF0000"/>
                </a:solidFill>
              </a:rPr>
              <a:t>DH</a:t>
            </a:r>
            <a:r>
              <a:rPr lang="fa-IR" dirty="0" smtClean="0">
                <a:solidFill>
                  <a:srgbClr val="FF0000"/>
                </a:solidFill>
              </a:rPr>
              <a:t>: </a:t>
            </a:r>
            <a:r>
              <a:rPr lang="fa-IR" dirty="0" smtClean="0"/>
              <a:t>پنتاپرازول     </a:t>
            </a:r>
            <a:r>
              <a:rPr lang="en-US" dirty="0" smtClean="0"/>
              <a:t>20mg/day</a:t>
            </a:r>
            <a:endParaRPr lang="fa-IR" dirty="0" smtClean="0"/>
          </a:p>
          <a:p>
            <a:pPr algn="r" rtl="1"/>
            <a:r>
              <a:rPr lang="en-US" dirty="0" smtClean="0">
                <a:solidFill>
                  <a:srgbClr val="FF0000"/>
                </a:solidFill>
              </a:rPr>
              <a:t>HH</a:t>
            </a:r>
            <a:r>
              <a:rPr lang="fa-IR" dirty="0" smtClean="0">
                <a:solidFill>
                  <a:srgbClr val="FF0000"/>
                </a:solidFill>
              </a:rPr>
              <a:t>: </a:t>
            </a:r>
            <a:r>
              <a:rPr lang="fa-IR" dirty="0" smtClean="0"/>
              <a:t>سیگار+      حشیش+</a:t>
            </a:r>
          </a:p>
          <a:p>
            <a:pPr algn="r" rtl="1"/>
            <a:r>
              <a:rPr lang="en-US" dirty="0" smtClean="0">
                <a:solidFill>
                  <a:srgbClr val="FF0000"/>
                </a:solidFill>
              </a:rPr>
              <a:t>FH</a:t>
            </a:r>
            <a:r>
              <a:rPr lang="fa-IR" dirty="0" smtClean="0">
                <a:solidFill>
                  <a:srgbClr val="FF0000"/>
                </a:solidFill>
              </a:rPr>
              <a:t>: </a:t>
            </a:r>
            <a:r>
              <a:rPr lang="en-US" dirty="0" smtClean="0"/>
              <a:t>DM</a:t>
            </a:r>
            <a:r>
              <a:rPr lang="fa-IR" dirty="0" smtClean="0"/>
              <a:t>  دختر بیمار</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just" rtl="1">
              <a:buNone/>
            </a:pPr>
            <a:r>
              <a:rPr lang="fa-IR" dirty="0" smtClean="0"/>
              <a:t>   </a:t>
            </a:r>
            <a:r>
              <a:rPr lang="en-US" dirty="0" smtClean="0">
                <a:solidFill>
                  <a:srgbClr val="FF0000"/>
                </a:solidFill>
              </a:rPr>
              <a:t>ROS</a:t>
            </a:r>
            <a:r>
              <a:rPr lang="fa-IR" dirty="0" smtClean="0">
                <a:solidFill>
                  <a:srgbClr val="FF0000"/>
                </a:solidFill>
              </a:rPr>
              <a:t>: </a:t>
            </a:r>
          </a:p>
          <a:p>
            <a:pPr algn="just" rtl="1">
              <a:buNone/>
            </a:pPr>
            <a:r>
              <a:rPr lang="fa-IR" dirty="0" smtClean="0">
                <a:solidFill>
                  <a:srgbClr val="FF0000"/>
                </a:solidFill>
              </a:rPr>
              <a:t>  </a:t>
            </a:r>
            <a:r>
              <a:rPr lang="fa-IR" dirty="0" smtClean="0"/>
              <a:t>سردرد-     سرگیجه -     اختلال بینایی-  </a:t>
            </a:r>
          </a:p>
          <a:p>
            <a:pPr algn="just" rtl="1">
              <a:buNone/>
            </a:pPr>
            <a:r>
              <a:rPr lang="fa-IR" dirty="0" smtClean="0"/>
              <a:t>  اختلال شنوایی-  </a:t>
            </a:r>
            <a:r>
              <a:rPr lang="en-US" dirty="0" smtClean="0"/>
              <a:t> </a:t>
            </a:r>
            <a:r>
              <a:rPr lang="fa-IR" dirty="0" smtClean="0"/>
              <a:t> کاهش اشتها –      کاهش وزن +    </a:t>
            </a:r>
          </a:p>
          <a:p>
            <a:pPr algn="just" rtl="1">
              <a:buNone/>
            </a:pPr>
            <a:r>
              <a:rPr lang="fa-IR" dirty="0" smtClean="0"/>
              <a:t>  تغییررنگ پوست +</a:t>
            </a:r>
            <a:r>
              <a:rPr lang="en-US" dirty="0" smtClean="0"/>
              <a:t> Salt craving     </a:t>
            </a:r>
            <a:r>
              <a:rPr lang="fa-IR" dirty="0" smtClean="0"/>
              <a:t>+ </a:t>
            </a:r>
            <a:endParaRPr lang="en-US" dirty="0" smtClean="0"/>
          </a:p>
          <a:p>
            <a:pPr algn="just" rtl="1">
              <a:buNone/>
            </a:pPr>
            <a:r>
              <a:rPr lang="fa-IR" dirty="0" smtClean="0"/>
              <a:t>  تپش قلب -      هایپرتانسیون -</a:t>
            </a:r>
            <a:r>
              <a:rPr lang="en-US" dirty="0" smtClean="0"/>
              <a:t> </a:t>
            </a:r>
            <a:r>
              <a:rPr lang="fa-IR" dirty="0" smtClean="0"/>
              <a:t>                                    </a:t>
            </a:r>
            <a:r>
              <a:rPr lang="en-US" dirty="0" smtClean="0"/>
              <a:t> </a:t>
            </a:r>
            <a:r>
              <a:rPr lang="fa-IR" dirty="0" smtClean="0"/>
              <a:t>تنگی نفس -    </a:t>
            </a:r>
            <a:r>
              <a:rPr lang="en-US" dirty="0" smtClean="0"/>
              <a:t>   </a:t>
            </a:r>
            <a:r>
              <a:rPr lang="fa-IR" dirty="0" smtClean="0"/>
              <a:t>سرفه -     </a:t>
            </a:r>
            <a:r>
              <a:rPr lang="en-US" dirty="0" smtClean="0"/>
              <a:t>  </a:t>
            </a:r>
            <a:r>
              <a:rPr lang="fa-IR" dirty="0" smtClean="0"/>
              <a:t>دردشکم –</a:t>
            </a:r>
            <a:r>
              <a:rPr lang="en-US" dirty="0" smtClean="0"/>
              <a:t> </a:t>
            </a:r>
          </a:p>
          <a:p>
            <a:pPr algn="just" rtl="1">
              <a:buNone/>
            </a:pPr>
            <a:r>
              <a:rPr lang="fa-IR" dirty="0" smtClean="0"/>
              <a:t> </a:t>
            </a:r>
            <a:r>
              <a:rPr lang="en-US" dirty="0" smtClean="0"/>
              <a:t> </a:t>
            </a:r>
            <a:r>
              <a:rPr lang="fa-IR" dirty="0" smtClean="0"/>
              <a:t>اسهال یا یبوست -    </a:t>
            </a:r>
            <a:r>
              <a:rPr lang="en-US" dirty="0" smtClean="0"/>
              <a:t> </a:t>
            </a:r>
            <a:r>
              <a:rPr lang="fa-IR" dirty="0" smtClean="0"/>
              <a:t> اختلال ادراری -     </a:t>
            </a:r>
            <a:endParaRPr lang="en-US" dirty="0" smtClean="0"/>
          </a:p>
          <a:p>
            <a:pPr algn="just" rtl="1">
              <a:buNone/>
            </a:pPr>
            <a:r>
              <a:rPr lang="fa-IR" dirty="0" smtClean="0"/>
              <a:t>  اختلال جنسی -        پارستزی -                             </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447800"/>
            <a:ext cx="8153400" cy="4648200"/>
          </a:xfrm>
        </p:spPr>
        <p:txBody>
          <a:bodyPr>
            <a:normAutofit/>
          </a:bodyPr>
          <a:lstStyle/>
          <a:p>
            <a:pPr algn="r" rtl="1"/>
            <a:r>
              <a:rPr lang="en-US" dirty="0" smtClean="0">
                <a:solidFill>
                  <a:srgbClr val="FF0000"/>
                </a:solidFill>
              </a:rPr>
              <a:t>Ph/E </a:t>
            </a:r>
            <a:r>
              <a:rPr lang="fa-IR" dirty="0" smtClean="0">
                <a:solidFill>
                  <a:srgbClr val="FF0000"/>
                </a:solidFill>
              </a:rPr>
              <a:t>: </a:t>
            </a:r>
          </a:p>
          <a:p>
            <a:pPr algn="l"/>
            <a:r>
              <a:rPr lang="en-US" dirty="0" smtClean="0"/>
              <a:t>BP=80/55   </a:t>
            </a:r>
          </a:p>
          <a:p>
            <a:pPr algn="l"/>
            <a:r>
              <a:rPr lang="en-US" dirty="0" smtClean="0"/>
              <a:t>PR=80/min</a:t>
            </a:r>
          </a:p>
          <a:p>
            <a:pPr algn="l"/>
            <a:r>
              <a:rPr lang="en-US" dirty="0" smtClean="0"/>
              <a:t>RR=14/min</a:t>
            </a:r>
          </a:p>
          <a:p>
            <a:pPr algn="l"/>
            <a:r>
              <a:rPr lang="en-US" dirty="0" smtClean="0"/>
              <a:t>T=36.9</a:t>
            </a:r>
          </a:p>
          <a:p>
            <a:pPr algn="l"/>
            <a:r>
              <a:rPr lang="en-US" dirty="0" smtClean="0"/>
              <a:t>OH       </a:t>
            </a:r>
            <a:r>
              <a:rPr lang="en-US" dirty="0" err="1" smtClean="0"/>
              <a:t>neg</a:t>
            </a:r>
            <a:endParaRPr lang="en-US" dirty="0" smtClean="0"/>
          </a:p>
          <a:p>
            <a:pPr algn="l"/>
            <a:r>
              <a:rPr lang="en-US" dirty="0" smtClean="0"/>
              <a:t>O2 sat=97%</a:t>
            </a:r>
          </a:p>
          <a:p>
            <a:pPr algn="l"/>
            <a:r>
              <a:rPr lang="en-US" dirty="0" smtClean="0"/>
              <a:t>H=170 cm     W=52 kg     BMI=17.9</a:t>
            </a:r>
            <a:endParaRPr lang="en-US" dirty="0"/>
          </a:p>
        </p:txBody>
      </p:sp>
      <p:cxnSp>
        <p:nvCxnSpPr>
          <p:cNvPr id="5" name="Straight Arrow Connector 4"/>
          <p:cNvCxnSpPr/>
          <p:nvPr/>
        </p:nvCxnSpPr>
        <p:spPr>
          <a:xfrm>
            <a:off x="1600200" y="4419600"/>
            <a:ext cx="533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524000"/>
            <a:ext cx="8153400" cy="5105400"/>
          </a:xfrm>
        </p:spPr>
        <p:txBody>
          <a:bodyPr>
            <a:normAutofit fontScale="92500" lnSpcReduction="10000"/>
          </a:bodyPr>
          <a:lstStyle/>
          <a:p>
            <a:pPr algn="r" rtl="1"/>
            <a:r>
              <a:rPr lang="fa-IR" dirty="0" smtClean="0"/>
              <a:t>بیمار هوشیار و اورینته</a:t>
            </a:r>
          </a:p>
          <a:p>
            <a:pPr algn="r" rtl="1"/>
            <a:r>
              <a:rPr lang="fa-IR" dirty="0" smtClean="0"/>
              <a:t>مخاطات خشک</a:t>
            </a:r>
          </a:p>
          <a:p>
            <a:pPr algn="r" rtl="1"/>
            <a:r>
              <a:rPr lang="fa-IR" dirty="0" smtClean="0"/>
              <a:t>تیرگی پوست بخصوص دستها و پاها</a:t>
            </a:r>
          </a:p>
          <a:p>
            <a:pPr algn="r" rtl="1"/>
            <a:r>
              <a:rPr lang="fa-IR" dirty="0" smtClean="0"/>
              <a:t>هایپرپیگمانتاسیون بوکال</a:t>
            </a:r>
          </a:p>
          <a:p>
            <a:pPr algn="r" rtl="1"/>
            <a:r>
              <a:rPr lang="fa-IR" dirty="0" smtClean="0"/>
              <a:t>ضایعه پوستی پیگمانته غیرطبیعی</a:t>
            </a:r>
            <a:r>
              <a:rPr lang="en-US" dirty="0" smtClean="0"/>
              <a:t>      </a:t>
            </a:r>
            <a:r>
              <a:rPr lang="fa-IR" dirty="0" smtClean="0"/>
              <a:t> </a:t>
            </a:r>
            <a:r>
              <a:rPr lang="en-US" dirty="0" err="1" smtClean="0"/>
              <a:t>neg</a:t>
            </a:r>
            <a:endParaRPr lang="fa-IR" dirty="0" smtClean="0"/>
          </a:p>
          <a:p>
            <a:pPr algn="r" rtl="1"/>
            <a:r>
              <a:rPr lang="fa-IR" dirty="0" smtClean="0"/>
              <a:t>ته چشم </a:t>
            </a:r>
            <a:r>
              <a:rPr lang="en-US" dirty="0" smtClean="0"/>
              <a:t>                              NL           </a:t>
            </a:r>
            <a:r>
              <a:rPr lang="fa-IR" dirty="0" smtClean="0"/>
              <a:t>تیروئید       </a:t>
            </a:r>
            <a:r>
              <a:rPr lang="en-US" dirty="0" smtClean="0"/>
              <a:t>NL</a:t>
            </a:r>
            <a:endParaRPr lang="fa-IR" dirty="0" smtClean="0"/>
          </a:p>
          <a:p>
            <a:pPr algn="r" rtl="1"/>
            <a:r>
              <a:rPr lang="fa-IR" dirty="0" smtClean="0"/>
              <a:t>لنفادنوپاتی </a:t>
            </a:r>
            <a:r>
              <a:rPr lang="en-US" dirty="0" smtClean="0"/>
              <a:t>                       </a:t>
            </a:r>
            <a:r>
              <a:rPr lang="en-US" dirty="0" err="1" smtClean="0"/>
              <a:t>neg</a:t>
            </a:r>
            <a:r>
              <a:rPr lang="en-US" dirty="0" smtClean="0"/>
              <a:t>        </a:t>
            </a:r>
            <a:r>
              <a:rPr lang="fa-IR" dirty="0" smtClean="0"/>
              <a:t>توده </a:t>
            </a:r>
            <a:r>
              <a:rPr lang="en-US" dirty="0" smtClean="0"/>
              <a:t>breast</a:t>
            </a:r>
            <a:r>
              <a:rPr lang="fa-IR" dirty="0" smtClean="0"/>
              <a:t>      </a:t>
            </a:r>
            <a:r>
              <a:rPr lang="en-US" dirty="0" smtClean="0"/>
              <a:t> </a:t>
            </a:r>
            <a:r>
              <a:rPr lang="en-US" dirty="0" err="1" smtClean="0"/>
              <a:t>neg</a:t>
            </a:r>
            <a:r>
              <a:rPr lang="en-US" dirty="0" smtClean="0"/>
              <a:t>  </a:t>
            </a:r>
            <a:endParaRPr lang="fa-IR" dirty="0" smtClean="0"/>
          </a:p>
          <a:p>
            <a:pPr algn="r" rtl="1"/>
            <a:r>
              <a:rPr lang="fa-IR" dirty="0" smtClean="0"/>
              <a:t>سمع قلب و ریه       </a:t>
            </a:r>
            <a:r>
              <a:rPr lang="en-US" dirty="0" smtClean="0"/>
              <a:t>NL</a:t>
            </a:r>
          </a:p>
          <a:p>
            <a:pPr algn="r" rtl="1"/>
            <a:r>
              <a:rPr lang="fa-IR" dirty="0" smtClean="0"/>
              <a:t>شکم      </a:t>
            </a:r>
            <a:r>
              <a:rPr lang="en-US" dirty="0" smtClean="0"/>
              <a:t> </a:t>
            </a:r>
            <a:r>
              <a:rPr lang="fa-IR" dirty="0" smtClean="0"/>
              <a:t>طحال در زیر لبه دنده ای لمس می شود</a:t>
            </a:r>
          </a:p>
          <a:p>
            <a:pPr algn="r" rtl="1"/>
            <a:r>
              <a:rPr lang="fa-IR" dirty="0" smtClean="0"/>
              <a:t>اندامها</a:t>
            </a:r>
            <a:r>
              <a:rPr lang="en-US" dirty="0" smtClean="0"/>
              <a:t>      NL         </a:t>
            </a:r>
            <a:endParaRPr lang="fa-IR" dirty="0" smtClean="0"/>
          </a:p>
          <a:p>
            <a:pPr algn="r" rtl="1"/>
            <a:r>
              <a:rPr lang="fa-IR" dirty="0" smtClean="0"/>
              <a:t>معاینه عصبی         </a:t>
            </a:r>
            <a:r>
              <a:rPr lang="en-US" dirty="0" smtClean="0"/>
              <a:t>NL</a:t>
            </a:r>
          </a:p>
          <a:p>
            <a:pPr algn="r" rtl="1"/>
            <a:endParaRPr lang="en-US" dirty="0" smtClean="0"/>
          </a:p>
          <a:p>
            <a:pPr algn="r" rtl="1"/>
            <a:endParaRPr lang="fa-IR" dirty="0" smtClean="0"/>
          </a:p>
        </p:txBody>
      </p:sp>
      <p:sp>
        <p:nvSpPr>
          <p:cNvPr id="6" name="Left Arrow 5"/>
          <p:cNvSpPr/>
          <p:nvPr/>
        </p:nvSpPr>
        <p:spPr>
          <a:xfrm>
            <a:off x="1905000" y="4038600"/>
            <a:ext cx="457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6096000" y="4953000"/>
            <a:ext cx="457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flipV="1">
            <a:off x="7391400" y="5410200"/>
            <a:ext cx="3810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6934200" y="5867400"/>
            <a:ext cx="533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flipV="1">
            <a:off x="6172200" y="6324601"/>
            <a:ext cx="533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4038600" y="3581400"/>
            <a:ext cx="457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1676400" y="4495800"/>
            <a:ext cx="457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6553200" y="4495800"/>
            <a:ext cx="4572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6858000" y="4038600"/>
            <a:ext cx="5334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a:buNone/>
            </a:pPr>
            <a:r>
              <a:rPr lang="fa-IR" dirty="0" smtClean="0"/>
              <a:t>بیماراز حدود یک سال قبل ضعف و بی حالی نسبی وکاهش وزن تقریبا 18 کیلوگرم داشته، در اسفند ماه 95 طی سفری که به ترکیه داشته دچار درد شکم، تهوع ،استفراغ ،تب ،سرفه های پروداکتیو مختصر و کانفیوژن می شود که بعد از بازگشت به تهران در یکی از بیمارستانها با تشخیص پنومونی بستری می شود و تحت درمان انتی بیوتیکی قرار می گیرد.بیمار با رضایت شخصی مرخص شده و در مرکز درمانی دیگری در سرویس گوارش بستری می شود.بررسیهای انجام شده در این دو مرکز شامل موارد زیر است</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arjan\Desktop\PIC\image-1.jpg"/>
          <p:cNvPicPr>
            <a:picLocks noGrp="1" noChangeAspect="1" noChangeArrowheads="1"/>
          </p:cNvPicPr>
          <p:nvPr>
            <p:ph sz="quarter" idx="1"/>
          </p:nvPr>
        </p:nvPicPr>
        <p:blipFill>
          <a:blip r:embed="rId2" cstate="print"/>
          <a:srcRect/>
          <a:stretch>
            <a:fillRect/>
          </a:stretch>
        </p:blipFill>
        <p:spPr bwMode="auto">
          <a:xfrm>
            <a:off x="1295399" y="1371600"/>
            <a:ext cx="2914651" cy="5257800"/>
          </a:xfrm>
          <a:prstGeom prst="rect">
            <a:avLst/>
          </a:prstGeom>
          <a:noFill/>
        </p:spPr>
      </p:pic>
      <p:pic>
        <p:nvPicPr>
          <p:cNvPr id="1027" name="Picture 3" descr="C:\Users\Marjan\Desktop\PIC\image.jpg"/>
          <p:cNvPicPr>
            <a:picLocks noChangeAspect="1" noChangeArrowheads="1"/>
          </p:cNvPicPr>
          <p:nvPr/>
        </p:nvPicPr>
        <p:blipFill>
          <a:blip r:embed="rId3" cstate="print"/>
          <a:srcRect/>
          <a:stretch>
            <a:fillRect/>
          </a:stretch>
        </p:blipFill>
        <p:spPr bwMode="auto">
          <a:xfrm>
            <a:off x="5105400" y="1371600"/>
            <a:ext cx="2971800" cy="528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a:r>
              <a:rPr lang="en-US" dirty="0" smtClean="0">
                <a:solidFill>
                  <a:srgbClr val="FF0000"/>
                </a:solidFill>
              </a:rPr>
              <a:t>Problem list:</a:t>
            </a:r>
          </a:p>
          <a:p>
            <a:pPr algn="l"/>
            <a:r>
              <a:rPr lang="en-US" dirty="0" smtClean="0"/>
              <a:t>Adrenal insufficiency</a:t>
            </a:r>
          </a:p>
          <a:p>
            <a:pPr algn="l"/>
            <a:r>
              <a:rPr lang="en-US" dirty="0" smtClean="0"/>
              <a:t>Bilateral adrenal masses( hemorrhage)</a:t>
            </a:r>
          </a:p>
          <a:p>
            <a:pPr algn="l"/>
            <a:r>
              <a:rPr lang="en-US" dirty="0" err="1" smtClean="0"/>
              <a:t>polycythemia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Marjan\Desktop\PIC\IMG_0869.JPG"/>
          <p:cNvPicPr>
            <a:picLocks noGrp="1" noChangeAspect="1" noChangeArrowheads="1"/>
          </p:cNvPicPr>
          <p:nvPr>
            <p:ph sz="quarter" idx="1"/>
          </p:nvPr>
        </p:nvPicPr>
        <p:blipFill>
          <a:blip r:embed="rId2" cstate="print"/>
          <a:srcRect/>
          <a:stretch>
            <a:fillRect/>
          </a:stretch>
        </p:blipFill>
        <p:spPr bwMode="auto">
          <a:xfrm rot="5400000">
            <a:off x="1536700" y="1054100"/>
            <a:ext cx="5994400" cy="4495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914400" y="2438400"/>
          <a:ext cx="7315200" cy="2225040"/>
        </p:xfrm>
        <a:graphic>
          <a:graphicData uri="http://schemas.openxmlformats.org/drawingml/2006/table">
            <a:tbl>
              <a:tblPr firstRow="1" bandRow="1">
                <a:tableStyleId>{5C22544A-7EE6-4342-B048-85BDC9FD1C3A}</a:tableStyleId>
              </a:tblPr>
              <a:tblGrid>
                <a:gridCol w="2438400"/>
                <a:gridCol w="2438400"/>
                <a:gridCol w="24384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VMA</a:t>
                      </a:r>
                      <a:endParaRPr lang="en-US" dirty="0"/>
                    </a:p>
                  </a:txBody>
                  <a:tcPr/>
                </a:tc>
                <a:tc>
                  <a:txBody>
                    <a:bodyPr/>
                    <a:lstStyle/>
                    <a:p>
                      <a:r>
                        <a:rPr lang="en-US" dirty="0" smtClean="0"/>
                        <a:t>1.7      mg/24h</a:t>
                      </a:r>
                      <a:endParaRPr lang="en-US" dirty="0"/>
                    </a:p>
                  </a:txBody>
                  <a:tcPr/>
                </a:tc>
                <a:tc>
                  <a:txBody>
                    <a:bodyPr/>
                    <a:lstStyle/>
                    <a:p>
                      <a:r>
                        <a:rPr lang="en-US" dirty="0" smtClean="0"/>
                        <a:t>&lt;13.6</a:t>
                      </a:r>
                      <a:endParaRPr lang="en-US" dirty="0"/>
                    </a:p>
                  </a:txBody>
                  <a:tcPr/>
                </a:tc>
              </a:tr>
              <a:tr h="370840">
                <a:tc>
                  <a:txBody>
                    <a:bodyPr/>
                    <a:lstStyle/>
                    <a:p>
                      <a:r>
                        <a:rPr lang="en-US" dirty="0" err="1" smtClean="0"/>
                        <a:t>Metanephrine</a:t>
                      </a:r>
                      <a:endParaRPr lang="en-US" dirty="0"/>
                    </a:p>
                  </a:txBody>
                  <a:tcPr/>
                </a:tc>
                <a:tc>
                  <a:txBody>
                    <a:bodyPr/>
                    <a:lstStyle/>
                    <a:p>
                      <a:r>
                        <a:rPr lang="en-US" dirty="0" smtClean="0"/>
                        <a:t>0.1      </a:t>
                      </a:r>
                      <a:r>
                        <a:rPr lang="en-US" dirty="0" err="1" smtClean="0"/>
                        <a:t>micg</a:t>
                      </a:r>
                      <a:r>
                        <a:rPr lang="en-US" dirty="0" smtClean="0"/>
                        <a:t>/24h</a:t>
                      </a:r>
                      <a:endParaRPr lang="en-US" dirty="0"/>
                    </a:p>
                  </a:txBody>
                  <a:tcPr/>
                </a:tc>
                <a:tc>
                  <a:txBody>
                    <a:bodyPr/>
                    <a:lstStyle/>
                    <a:p>
                      <a:r>
                        <a:rPr lang="en-US" dirty="0" smtClean="0"/>
                        <a:t>&lt;350</a:t>
                      </a:r>
                      <a:endParaRPr lang="en-US" dirty="0"/>
                    </a:p>
                  </a:txBody>
                  <a:tcPr/>
                </a:tc>
              </a:tr>
              <a:tr h="370840">
                <a:tc>
                  <a:txBody>
                    <a:bodyPr/>
                    <a:lstStyle/>
                    <a:p>
                      <a:r>
                        <a:rPr lang="en-US" dirty="0" err="1" smtClean="0"/>
                        <a:t>Normetanephrine</a:t>
                      </a:r>
                      <a:endParaRPr lang="en-US" dirty="0"/>
                    </a:p>
                  </a:txBody>
                  <a:tcPr/>
                </a:tc>
                <a:tc>
                  <a:txBody>
                    <a:bodyPr/>
                    <a:lstStyle/>
                    <a:p>
                      <a:r>
                        <a:rPr lang="en-US" dirty="0" smtClean="0"/>
                        <a:t>67       </a:t>
                      </a:r>
                      <a:r>
                        <a:rPr lang="en-US" dirty="0" err="1" smtClean="0"/>
                        <a:t>micg</a:t>
                      </a:r>
                      <a:r>
                        <a:rPr lang="en-US" dirty="0" smtClean="0"/>
                        <a:t>/24h</a:t>
                      </a:r>
                      <a:endParaRPr lang="en-US" dirty="0"/>
                    </a:p>
                  </a:txBody>
                  <a:tcPr/>
                </a:tc>
                <a:tc>
                  <a:txBody>
                    <a:bodyPr/>
                    <a:lstStyle/>
                    <a:p>
                      <a:r>
                        <a:rPr lang="en-US" dirty="0" smtClean="0"/>
                        <a:t>&lt;600</a:t>
                      </a:r>
                      <a:endParaRPr lang="en-US" dirty="0"/>
                    </a:p>
                  </a:txBody>
                  <a:tcPr/>
                </a:tc>
              </a:tr>
              <a:tr h="370840">
                <a:tc>
                  <a:txBody>
                    <a:bodyPr/>
                    <a:lstStyle/>
                    <a:p>
                      <a:r>
                        <a:rPr lang="en-US" dirty="0" err="1" smtClean="0"/>
                        <a:t>Valume</a:t>
                      </a:r>
                      <a:endParaRPr lang="en-US" dirty="0"/>
                    </a:p>
                  </a:txBody>
                  <a:tcPr/>
                </a:tc>
                <a:tc>
                  <a:txBody>
                    <a:bodyPr/>
                    <a:lstStyle/>
                    <a:p>
                      <a:r>
                        <a:rPr lang="en-US" dirty="0" smtClean="0"/>
                        <a:t>1050    ml/24h</a:t>
                      </a:r>
                      <a:endParaRPr lang="en-US" dirty="0"/>
                    </a:p>
                  </a:txBody>
                  <a:tcPr/>
                </a:tc>
                <a:tc>
                  <a:txBody>
                    <a:bodyPr/>
                    <a:lstStyle/>
                    <a:p>
                      <a:endParaRPr lang="en-US" dirty="0"/>
                    </a:p>
                  </a:txBody>
                  <a:tcPr/>
                </a:tc>
              </a:tr>
              <a:tr h="370840">
                <a:tc>
                  <a:txBody>
                    <a:bodyPr/>
                    <a:lstStyle/>
                    <a:p>
                      <a:r>
                        <a:rPr lang="en-US" dirty="0" smtClean="0"/>
                        <a:t>Cr</a:t>
                      </a:r>
                      <a:endParaRPr lang="en-US" dirty="0"/>
                    </a:p>
                  </a:txBody>
                  <a:tcPr/>
                </a:tc>
                <a:tc>
                  <a:txBody>
                    <a:bodyPr/>
                    <a:lstStyle/>
                    <a:p>
                      <a:r>
                        <a:rPr lang="en-US" dirty="0" smtClean="0"/>
                        <a:t>0.4       </a:t>
                      </a:r>
                      <a:r>
                        <a:rPr lang="en-US" dirty="0" err="1" smtClean="0"/>
                        <a:t>gr</a:t>
                      </a:r>
                      <a:r>
                        <a:rPr lang="en-US" dirty="0" smtClean="0"/>
                        <a:t>/24h</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Marjan\Desktop\PIC\image-6.jpg"/>
          <p:cNvPicPr>
            <a:picLocks noGrp="1" noChangeAspect="1" noChangeArrowheads="1"/>
          </p:cNvPicPr>
          <p:nvPr>
            <p:ph sz="quarter" idx="1"/>
          </p:nvPr>
        </p:nvPicPr>
        <p:blipFill>
          <a:blip r:embed="rId2" cstate="print"/>
          <a:srcRect/>
          <a:stretch>
            <a:fillRect/>
          </a:stretch>
        </p:blipFill>
        <p:spPr bwMode="auto">
          <a:xfrm>
            <a:off x="3003550" y="1600200"/>
            <a:ext cx="3371850" cy="4495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Marjan\Desktop\PIC\image-7.jpg"/>
          <p:cNvPicPr>
            <a:picLocks noGrp="1" noChangeAspect="1" noChangeArrowheads="1"/>
          </p:cNvPicPr>
          <p:nvPr>
            <p:ph sz="quarter" idx="1"/>
          </p:nvPr>
        </p:nvPicPr>
        <p:blipFill>
          <a:blip r:embed="rId2" cstate="print"/>
          <a:srcRect/>
          <a:stretch>
            <a:fillRect/>
          </a:stretch>
        </p:blipFill>
        <p:spPr bwMode="auto">
          <a:xfrm>
            <a:off x="3003550" y="1600200"/>
            <a:ext cx="3371850" cy="4495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Marjan\Desktop\PIC\image-9.jpg"/>
          <p:cNvPicPr>
            <a:picLocks noGrp="1" noChangeAspect="1" noChangeArrowheads="1"/>
          </p:cNvPicPr>
          <p:nvPr>
            <p:ph sz="quarter" idx="1"/>
          </p:nvPr>
        </p:nvPicPr>
        <p:blipFill>
          <a:blip r:embed="rId2" cstate="print"/>
          <a:srcRect l="8898" b="6780"/>
          <a:stretch>
            <a:fillRect/>
          </a:stretch>
        </p:blipFill>
        <p:spPr bwMode="auto">
          <a:xfrm rot="5400000">
            <a:off x="1651000" y="1397000"/>
            <a:ext cx="5461000"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1828800" y="3048001"/>
          <a:ext cx="5562600" cy="1136728"/>
        </p:xfrm>
        <a:graphic>
          <a:graphicData uri="http://schemas.openxmlformats.org/drawingml/2006/table">
            <a:tbl>
              <a:tblPr firstRow="1" bandRow="1">
                <a:tableStyleId>{5C22544A-7EE6-4342-B048-85BDC9FD1C3A}</a:tableStyleId>
              </a:tblPr>
              <a:tblGrid>
                <a:gridCol w="2667000"/>
                <a:gridCol w="2895600"/>
              </a:tblGrid>
              <a:tr h="496648">
                <a:tc>
                  <a:txBody>
                    <a:bodyPr/>
                    <a:lstStyle/>
                    <a:p>
                      <a:endParaRPr lang="en-US" dirty="0"/>
                    </a:p>
                  </a:txBody>
                  <a:tcPr/>
                </a:tc>
                <a:tc>
                  <a:txBody>
                    <a:bodyPr/>
                    <a:lstStyle/>
                    <a:p>
                      <a:r>
                        <a:rPr lang="en-US" dirty="0" smtClean="0"/>
                        <a:t>96/5</a:t>
                      </a:r>
                      <a:endParaRPr lang="en-US" dirty="0"/>
                    </a:p>
                  </a:txBody>
                  <a:tcPr/>
                </a:tc>
              </a:tr>
              <a:tr h="570152">
                <a:tc>
                  <a:txBody>
                    <a:bodyPr/>
                    <a:lstStyle/>
                    <a:p>
                      <a:r>
                        <a:rPr lang="en-US" dirty="0" smtClean="0"/>
                        <a:t>Erythropoietin</a:t>
                      </a:r>
                      <a:endParaRPr lang="en-US" dirty="0"/>
                    </a:p>
                  </a:txBody>
                  <a:tcPr/>
                </a:tc>
                <a:tc>
                  <a:txBody>
                    <a:bodyPr/>
                    <a:lstStyle/>
                    <a:p>
                      <a:r>
                        <a:rPr lang="en-US" dirty="0" smtClean="0"/>
                        <a:t>1.7    </a:t>
                      </a:r>
                      <a:r>
                        <a:rPr lang="en-US" dirty="0" err="1" smtClean="0"/>
                        <a:t>miu</a:t>
                      </a:r>
                      <a:r>
                        <a:rPr lang="en-US" dirty="0" smtClean="0"/>
                        <a:t>/ml</a:t>
                      </a:r>
                    </a:p>
                    <a:p>
                      <a:r>
                        <a:rPr lang="en-US" dirty="0" smtClean="0"/>
                        <a:t>(3.22_31.9)</a:t>
                      </a:r>
                      <a:endParaRPr lang="en-US"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1752600" y="2819400"/>
          <a:ext cx="5943600" cy="2385060"/>
        </p:xfrm>
        <a:graphic>
          <a:graphicData uri="http://schemas.openxmlformats.org/drawingml/2006/table">
            <a:tbl>
              <a:tblPr firstRow="1" bandRow="1">
                <a:tableStyleId>{5C22544A-7EE6-4342-B048-85BDC9FD1C3A}</a:tableStyleId>
              </a:tblPr>
              <a:tblGrid>
                <a:gridCol w="2971800"/>
                <a:gridCol w="2971800"/>
              </a:tblGrid>
              <a:tr h="552450">
                <a:tc>
                  <a:txBody>
                    <a:bodyPr/>
                    <a:lstStyle/>
                    <a:p>
                      <a:endParaRPr lang="en-US" dirty="0"/>
                    </a:p>
                  </a:txBody>
                  <a:tcPr/>
                </a:tc>
                <a:tc>
                  <a:txBody>
                    <a:bodyPr/>
                    <a:lstStyle/>
                    <a:p>
                      <a:r>
                        <a:rPr lang="en-US" dirty="0" smtClean="0"/>
                        <a:t>96/5</a:t>
                      </a:r>
                      <a:endParaRPr lang="en-US" dirty="0"/>
                    </a:p>
                  </a:txBody>
                  <a:tcPr/>
                </a:tc>
              </a:tr>
              <a:tr h="552450">
                <a:tc>
                  <a:txBody>
                    <a:bodyPr/>
                    <a:lstStyle/>
                    <a:p>
                      <a:r>
                        <a:rPr lang="en-US" dirty="0" err="1" smtClean="0"/>
                        <a:t>Cortisol</a:t>
                      </a:r>
                      <a:r>
                        <a:rPr lang="en-US" dirty="0" smtClean="0"/>
                        <a:t> morning</a:t>
                      </a:r>
                      <a:endParaRPr lang="en-US" dirty="0"/>
                    </a:p>
                  </a:txBody>
                  <a:tcPr/>
                </a:tc>
                <a:tc>
                  <a:txBody>
                    <a:bodyPr/>
                    <a:lstStyle/>
                    <a:p>
                      <a:r>
                        <a:rPr lang="en-US" dirty="0" smtClean="0"/>
                        <a:t>4.8    </a:t>
                      </a:r>
                      <a:r>
                        <a:rPr lang="en-US" dirty="0" err="1" smtClean="0"/>
                        <a:t>micg</a:t>
                      </a:r>
                      <a:r>
                        <a:rPr lang="en-US" dirty="0" smtClean="0"/>
                        <a:t>/dl</a:t>
                      </a:r>
                      <a:endParaRPr lang="en-US" dirty="0"/>
                    </a:p>
                  </a:txBody>
                  <a:tcPr/>
                </a:tc>
              </a:tr>
              <a:tr h="55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Cortisol</a:t>
                      </a:r>
                      <a:r>
                        <a:rPr lang="en-US" dirty="0" smtClean="0"/>
                        <a:t> morning (45’)</a:t>
                      </a:r>
                    </a:p>
                    <a:p>
                      <a:endParaRPr lang="en-US" dirty="0"/>
                    </a:p>
                  </a:txBody>
                  <a:tcPr/>
                </a:tc>
                <a:tc>
                  <a:txBody>
                    <a:bodyPr/>
                    <a:lstStyle/>
                    <a:p>
                      <a:r>
                        <a:rPr lang="en-US" dirty="0" smtClean="0"/>
                        <a:t>5.6    </a:t>
                      </a:r>
                      <a:r>
                        <a:rPr lang="en-US" dirty="0" err="1" smtClean="0"/>
                        <a:t>micg</a:t>
                      </a:r>
                      <a:r>
                        <a:rPr lang="en-US" dirty="0" smtClean="0"/>
                        <a:t>/dl</a:t>
                      </a:r>
                      <a:endParaRPr lang="en-US" dirty="0"/>
                    </a:p>
                  </a:txBody>
                  <a:tcPr/>
                </a:tc>
              </a:tr>
              <a:tr h="5524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Cortisol</a:t>
                      </a:r>
                      <a:r>
                        <a:rPr lang="en-US" dirty="0" smtClean="0"/>
                        <a:t> morning(60’)</a:t>
                      </a:r>
                    </a:p>
                    <a:p>
                      <a:endParaRPr lang="en-US" dirty="0"/>
                    </a:p>
                  </a:txBody>
                  <a:tcPr/>
                </a:tc>
                <a:tc>
                  <a:txBody>
                    <a:bodyPr/>
                    <a:lstStyle/>
                    <a:p>
                      <a:r>
                        <a:rPr lang="en-US" dirty="0" smtClean="0"/>
                        <a:t>6       </a:t>
                      </a:r>
                      <a:r>
                        <a:rPr lang="en-US" dirty="0" err="1" smtClean="0"/>
                        <a:t>micg</a:t>
                      </a:r>
                      <a:r>
                        <a:rPr lang="en-US" dirty="0" smtClean="0"/>
                        <a:t>/dl</a:t>
                      </a:r>
                      <a:endParaRPr lang="en-U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r" rtl="1"/>
            <a:r>
              <a:rPr lang="fa-IR" dirty="0" smtClean="0">
                <a:solidFill>
                  <a:srgbClr val="FF0000"/>
                </a:solidFill>
              </a:rPr>
              <a:t>سونوگرافی شکم و لگن:96/4/31</a:t>
            </a:r>
          </a:p>
          <a:p>
            <a:pPr algn="r" rtl="1"/>
            <a:r>
              <a:rPr lang="fa-IR" dirty="0" smtClean="0"/>
              <a:t>کبد با سایز افزایش یافته و اکوی نرمال حاوی ضایعه اکوژن 17 میلیمتر که مطرح کننده همانژیوم احتمالی است</a:t>
            </a:r>
          </a:p>
          <a:p>
            <a:pPr algn="r" rtl="1"/>
            <a:r>
              <a:rPr lang="fa-IR" dirty="0" smtClean="0"/>
              <a:t>طحال 146 میلیمتر</a:t>
            </a:r>
          </a:p>
          <a:p>
            <a:pPr algn="r" rtl="1"/>
            <a:r>
              <a:rPr lang="fa-IR" dirty="0" smtClean="0"/>
              <a:t>تصویر ضایعه به قطر 36×17 میلیمتر در آدرنال دو طرف حاوی نواحی هایپو و هایپردنس</a:t>
            </a:r>
          </a:p>
          <a:p>
            <a:pPr algn="r" rtl="1"/>
            <a:endParaRPr lang="fa-IR" dirty="0" smtClean="0"/>
          </a:p>
          <a:p>
            <a:pPr algn="r" rtl="1"/>
            <a:r>
              <a:rPr lang="fa-IR" dirty="0" smtClean="0">
                <a:solidFill>
                  <a:srgbClr val="FF0000"/>
                </a:solidFill>
              </a:rPr>
              <a:t>سونوگرافی داپلر عروق شکمی: </a:t>
            </a:r>
            <a:r>
              <a:rPr lang="fa-IR" dirty="0" smtClean="0"/>
              <a:t>نرمال</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8153400" cy="990600"/>
          </a:xfrm>
        </p:spPr>
        <p:txBody>
          <a:bodyPr>
            <a:normAutofit/>
          </a:bodyPr>
          <a:lstStyle/>
          <a:p>
            <a:r>
              <a:rPr lang="en-US" sz="3200" dirty="0" smtClean="0">
                <a:solidFill>
                  <a:srgbClr val="FF0000"/>
                </a:solidFill>
              </a:rPr>
              <a:t>Lab Tests:</a:t>
            </a:r>
            <a:endParaRPr lang="en-US" sz="3200" dirty="0">
              <a:solidFill>
                <a:srgbClr val="FF0000"/>
              </a:solidFill>
            </a:endParaRPr>
          </a:p>
        </p:txBody>
      </p:sp>
      <p:graphicFrame>
        <p:nvGraphicFramePr>
          <p:cNvPr id="4" name="Content Placeholder 3"/>
          <p:cNvGraphicFramePr>
            <a:graphicFrameLocks noGrp="1"/>
          </p:cNvGraphicFramePr>
          <p:nvPr>
            <p:ph sz="quarter" idx="1"/>
          </p:nvPr>
        </p:nvGraphicFramePr>
        <p:xfrm>
          <a:off x="1371600" y="2971800"/>
          <a:ext cx="6400800" cy="3291840"/>
        </p:xfrm>
        <a:graphic>
          <a:graphicData uri="http://schemas.openxmlformats.org/drawingml/2006/table">
            <a:tbl>
              <a:tblPr firstRow="1" bandRow="1">
                <a:tableStyleId>{5C22544A-7EE6-4342-B048-85BDC9FD1C3A}</a:tableStyleId>
              </a:tblPr>
              <a:tblGrid>
                <a:gridCol w="929356"/>
                <a:gridCol w="1599385"/>
                <a:gridCol w="1708608"/>
                <a:gridCol w="2163451"/>
              </a:tblGrid>
              <a:tr h="548640">
                <a:tc>
                  <a:txBody>
                    <a:bodyPr/>
                    <a:lstStyle/>
                    <a:p>
                      <a:endParaRPr lang="en-US" dirty="0"/>
                    </a:p>
                  </a:txBody>
                  <a:tcPr>
                    <a:solidFill>
                      <a:schemeClr val="accent1">
                        <a:lumMod val="40000"/>
                        <a:lumOff val="60000"/>
                      </a:schemeClr>
                    </a:solidFill>
                  </a:tcPr>
                </a:tc>
                <a:tc>
                  <a:txBody>
                    <a:bodyPr/>
                    <a:lstStyle/>
                    <a:p>
                      <a:r>
                        <a:rPr lang="en-US" dirty="0" smtClean="0"/>
                        <a:t>95/12</a:t>
                      </a:r>
                      <a:endParaRPr lang="en-US" dirty="0"/>
                    </a:p>
                  </a:txBody>
                  <a:tcPr/>
                </a:tc>
                <a:tc>
                  <a:txBody>
                    <a:bodyPr/>
                    <a:lstStyle/>
                    <a:p>
                      <a:r>
                        <a:rPr lang="en-US" dirty="0" smtClean="0"/>
                        <a:t>96/3</a:t>
                      </a:r>
                      <a:endParaRPr lang="en-US" dirty="0"/>
                    </a:p>
                  </a:txBody>
                  <a:tcPr>
                    <a:solidFill>
                      <a:schemeClr val="accent1">
                        <a:lumMod val="75000"/>
                      </a:schemeClr>
                    </a:solidFill>
                  </a:tcPr>
                </a:tc>
                <a:tc>
                  <a:txBody>
                    <a:bodyPr/>
                    <a:lstStyle/>
                    <a:p>
                      <a:r>
                        <a:rPr lang="en-US" dirty="0" smtClean="0"/>
                        <a:t>96/4</a:t>
                      </a:r>
                      <a:endParaRPr lang="en-US" dirty="0"/>
                    </a:p>
                  </a:txBody>
                  <a:tcPr>
                    <a:solidFill>
                      <a:schemeClr val="accent1">
                        <a:lumMod val="50000"/>
                      </a:schemeClr>
                    </a:solidFill>
                  </a:tcPr>
                </a:tc>
              </a:tr>
              <a:tr h="548640">
                <a:tc>
                  <a:txBody>
                    <a:bodyPr/>
                    <a:lstStyle/>
                    <a:p>
                      <a:r>
                        <a:rPr lang="en-US" dirty="0" smtClean="0"/>
                        <a:t> WBC</a:t>
                      </a:r>
                      <a:endParaRPr lang="en-US" dirty="0"/>
                    </a:p>
                  </a:txBody>
                  <a:tcPr/>
                </a:tc>
                <a:tc>
                  <a:txBody>
                    <a:bodyPr/>
                    <a:lstStyle/>
                    <a:p>
                      <a:r>
                        <a:rPr lang="en-US" dirty="0" smtClean="0"/>
                        <a:t>11000  K/</a:t>
                      </a:r>
                      <a:r>
                        <a:rPr lang="en-US" dirty="0" err="1" smtClean="0"/>
                        <a:t>micL</a:t>
                      </a:r>
                      <a:endParaRPr lang="en-US" dirty="0"/>
                    </a:p>
                  </a:txBody>
                  <a:tcPr/>
                </a:tc>
                <a:tc>
                  <a:txBody>
                    <a:bodyPr/>
                    <a:lstStyle/>
                    <a:p>
                      <a:r>
                        <a:rPr lang="en-US" dirty="0" smtClean="0"/>
                        <a:t>8200   K/</a:t>
                      </a:r>
                      <a:r>
                        <a:rPr lang="en-US" dirty="0" err="1" smtClean="0"/>
                        <a:t>micL</a:t>
                      </a:r>
                      <a:endParaRPr lang="en-US" dirty="0"/>
                    </a:p>
                  </a:txBody>
                  <a:tcPr/>
                </a:tc>
                <a:tc>
                  <a:txBody>
                    <a:bodyPr/>
                    <a:lstStyle/>
                    <a:p>
                      <a:r>
                        <a:rPr lang="en-US" dirty="0" smtClean="0"/>
                        <a:t>9900      K/</a:t>
                      </a:r>
                      <a:r>
                        <a:rPr lang="en-US" dirty="0" err="1" smtClean="0"/>
                        <a:t>micL</a:t>
                      </a:r>
                      <a:endParaRPr lang="en-US" dirty="0"/>
                    </a:p>
                  </a:txBody>
                  <a:tcPr/>
                </a:tc>
              </a:tr>
              <a:tr h="548640">
                <a:tc>
                  <a:txBody>
                    <a:bodyPr/>
                    <a:lstStyle/>
                    <a:p>
                      <a:r>
                        <a:rPr lang="en-US" dirty="0" smtClean="0"/>
                        <a:t>RBC</a:t>
                      </a:r>
                      <a:endParaRPr lang="en-US" dirty="0"/>
                    </a:p>
                  </a:txBody>
                  <a:tcPr/>
                </a:tc>
                <a:tc>
                  <a:txBody>
                    <a:bodyPr/>
                    <a:lstStyle/>
                    <a:p>
                      <a:r>
                        <a:rPr lang="en-US" dirty="0" smtClean="0"/>
                        <a:t> 4.2      K/</a:t>
                      </a:r>
                      <a:r>
                        <a:rPr lang="en-US" dirty="0" err="1" smtClean="0"/>
                        <a:t>micL</a:t>
                      </a:r>
                      <a:r>
                        <a:rPr lang="en-US" dirty="0" smtClean="0"/>
                        <a:t>  </a:t>
                      </a:r>
                      <a:endParaRPr lang="en-US" dirty="0"/>
                    </a:p>
                  </a:txBody>
                  <a:tcPr/>
                </a:tc>
                <a:tc>
                  <a:txBody>
                    <a:bodyPr/>
                    <a:lstStyle/>
                    <a:p>
                      <a:r>
                        <a:rPr lang="en-US" dirty="0" smtClean="0"/>
                        <a:t>7.1       K/</a:t>
                      </a:r>
                      <a:r>
                        <a:rPr lang="en-US" dirty="0" err="1" smtClean="0"/>
                        <a:t>micL</a:t>
                      </a:r>
                      <a:endParaRPr lang="en-US" dirty="0"/>
                    </a:p>
                  </a:txBody>
                  <a:tcPr/>
                </a:tc>
                <a:tc>
                  <a:txBody>
                    <a:bodyPr/>
                    <a:lstStyle/>
                    <a:p>
                      <a:r>
                        <a:rPr lang="en-US" dirty="0" smtClean="0"/>
                        <a:t> 6.75       K/</a:t>
                      </a:r>
                      <a:r>
                        <a:rPr lang="en-US" dirty="0" err="1" smtClean="0"/>
                        <a:t>micL</a:t>
                      </a:r>
                      <a:endParaRPr lang="en-US" dirty="0"/>
                    </a:p>
                  </a:txBody>
                  <a:tcPr/>
                </a:tc>
              </a:tr>
              <a:tr h="548640">
                <a:tc>
                  <a:txBody>
                    <a:bodyPr/>
                    <a:lstStyle/>
                    <a:p>
                      <a:r>
                        <a:rPr lang="en-US" dirty="0" err="1" smtClean="0"/>
                        <a:t>Hb</a:t>
                      </a:r>
                      <a:endParaRPr lang="en-US" dirty="0"/>
                    </a:p>
                  </a:txBody>
                  <a:tcPr/>
                </a:tc>
                <a:tc>
                  <a:txBody>
                    <a:bodyPr/>
                    <a:lstStyle/>
                    <a:p>
                      <a:r>
                        <a:rPr lang="en-US" dirty="0" smtClean="0"/>
                        <a:t>15.7    </a:t>
                      </a:r>
                      <a:r>
                        <a:rPr lang="en-US" baseline="0" dirty="0" smtClean="0"/>
                        <a:t> </a:t>
                      </a:r>
                      <a:r>
                        <a:rPr lang="en-US" baseline="0" dirty="0" err="1" smtClean="0"/>
                        <a:t>gr</a:t>
                      </a:r>
                      <a:r>
                        <a:rPr lang="en-US" baseline="0" dirty="0" smtClean="0"/>
                        <a:t>/dl</a:t>
                      </a:r>
                      <a:endParaRPr lang="en-US" dirty="0"/>
                    </a:p>
                  </a:txBody>
                  <a:tcPr/>
                </a:tc>
                <a:tc>
                  <a:txBody>
                    <a:bodyPr/>
                    <a:lstStyle/>
                    <a:p>
                      <a:r>
                        <a:rPr lang="en-US" dirty="0" smtClean="0"/>
                        <a:t>20.4     </a:t>
                      </a:r>
                      <a:r>
                        <a:rPr lang="en-US" dirty="0" err="1" smtClean="0"/>
                        <a:t>gr</a:t>
                      </a:r>
                      <a:r>
                        <a:rPr lang="en-US" dirty="0" smtClean="0"/>
                        <a:t>/dl</a:t>
                      </a:r>
                      <a:endParaRPr lang="en-US" dirty="0"/>
                    </a:p>
                  </a:txBody>
                  <a:tcPr/>
                </a:tc>
                <a:tc>
                  <a:txBody>
                    <a:bodyPr/>
                    <a:lstStyle/>
                    <a:p>
                      <a:r>
                        <a:rPr lang="en-US" dirty="0" smtClean="0"/>
                        <a:t>19.5        </a:t>
                      </a:r>
                      <a:r>
                        <a:rPr lang="en-US" dirty="0" err="1" smtClean="0"/>
                        <a:t>gr</a:t>
                      </a:r>
                      <a:r>
                        <a:rPr lang="en-US" dirty="0" smtClean="0"/>
                        <a:t>/dl</a:t>
                      </a:r>
                      <a:endParaRPr lang="en-US" dirty="0"/>
                    </a:p>
                  </a:txBody>
                  <a:tcPr/>
                </a:tc>
              </a:tr>
              <a:tr h="548640">
                <a:tc>
                  <a:txBody>
                    <a:bodyPr/>
                    <a:lstStyle/>
                    <a:p>
                      <a:r>
                        <a:rPr lang="en-US" dirty="0" smtClean="0"/>
                        <a:t>MCV</a:t>
                      </a:r>
                      <a:endParaRPr lang="en-US" dirty="0"/>
                    </a:p>
                  </a:txBody>
                  <a:tcPr/>
                </a:tc>
                <a:tc>
                  <a:txBody>
                    <a:bodyPr/>
                    <a:lstStyle/>
                    <a:p>
                      <a:r>
                        <a:rPr lang="en-US" dirty="0" smtClean="0"/>
                        <a:t>101       FL</a:t>
                      </a:r>
                      <a:endParaRPr lang="en-US" dirty="0"/>
                    </a:p>
                  </a:txBody>
                  <a:tcPr/>
                </a:tc>
                <a:tc>
                  <a:txBody>
                    <a:bodyPr/>
                    <a:lstStyle/>
                    <a:p>
                      <a:r>
                        <a:rPr lang="en-US" dirty="0" smtClean="0"/>
                        <a:t>59         FL</a:t>
                      </a:r>
                      <a:endParaRPr lang="en-US" dirty="0"/>
                    </a:p>
                  </a:txBody>
                  <a:tcPr/>
                </a:tc>
                <a:tc>
                  <a:txBody>
                    <a:bodyPr/>
                    <a:lstStyle/>
                    <a:p>
                      <a:r>
                        <a:rPr lang="en-US" dirty="0" smtClean="0"/>
                        <a:t>88            FL</a:t>
                      </a:r>
                      <a:endParaRPr lang="en-US" dirty="0"/>
                    </a:p>
                  </a:txBody>
                  <a:tcPr/>
                </a:tc>
              </a:tr>
              <a:tr h="548640">
                <a:tc>
                  <a:txBody>
                    <a:bodyPr/>
                    <a:lstStyle/>
                    <a:p>
                      <a:r>
                        <a:rPr lang="en-US" dirty="0" err="1" smtClean="0"/>
                        <a:t>plt</a:t>
                      </a:r>
                      <a:endParaRPr lang="en-US" dirty="0"/>
                    </a:p>
                  </a:txBody>
                  <a:tcPr/>
                </a:tc>
                <a:tc>
                  <a:txBody>
                    <a:bodyPr/>
                    <a:lstStyle/>
                    <a:p>
                      <a:r>
                        <a:rPr lang="en-US" dirty="0" smtClean="0"/>
                        <a:t>104000  /ml</a:t>
                      </a:r>
                      <a:endParaRPr lang="en-US" dirty="0"/>
                    </a:p>
                  </a:txBody>
                  <a:tcPr/>
                </a:tc>
                <a:tc>
                  <a:txBody>
                    <a:bodyPr/>
                    <a:lstStyle/>
                    <a:p>
                      <a:r>
                        <a:rPr lang="en-US" dirty="0" smtClean="0"/>
                        <a:t>288000  /ml</a:t>
                      </a:r>
                      <a:endParaRPr lang="en-US" dirty="0"/>
                    </a:p>
                  </a:txBody>
                  <a:tcPr/>
                </a:tc>
                <a:tc>
                  <a:txBody>
                    <a:bodyPr/>
                    <a:lstStyle/>
                    <a:p>
                      <a:r>
                        <a:rPr lang="en-US" dirty="0" smtClean="0"/>
                        <a:t>185000    /ml</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990600" y="3124200"/>
          <a:ext cx="6934200" cy="1752600"/>
        </p:xfrm>
        <a:graphic>
          <a:graphicData uri="http://schemas.openxmlformats.org/drawingml/2006/table">
            <a:tbl>
              <a:tblPr firstRow="1" bandRow="1">
                <a:tableStyleId>{5C22544A-7EE6-4342-B048-85BDC9FD1C3A}</a:tableStyleId>
              </a:tblPr>
              <a:tblGrid>
                <a:gridCol w="1733550"/>
                <a:gridCol w="1733550"/>
                <a:gridCol w="1733550"/>
                <a:gridCol w="1733550"/>
              </a:tblGrid>
              <a:tr h="584200">
                <a:tc>
                  <a:txBody>
                    <a:bodyPr/>
                    <a:lstStyle/>
                    <a:p>
                      <a:endParaRPr lang="en-US" dirty="0"/>
                    </a:p>
                  </a:txBody>
                  <a:tcPr>
                    <a:solidFill>
                      <a:schemeClr val="accent1">
                        <a:lumMod val="40000"/>
                        <a:lumOff val="60000"/>
                      </a:schemeClr>
                    </a:solidFill>
                  </a:tcPr>
                </a:tc>
                <a:tc>
                  <a:txBody>
                    <a:bodyPr/>
                    <a:lstStyle/>
                    <a:p>
                      <a:r>
                        <a:rPr lang="en-US" dirty="0" smtClean="0"/>
                        <a:t>95/12</a:t>
                      </a:r>
                      <a:endParaRPr lang="en-US" dirty="0"/>
                    </a:p>
                  </a:txBody>
                  <a:tcPr>
                    <a:solidFill>
                      <a:schemeClr val="accent1">
                        <a:lumMod val="60000"/>
                        <a:lumOff val="40000"/>
                      </a:schemeClr>
                    </a:solidFill>
                  </a:tcPr>
                </a:tc>
                <a:tc>
                  <a:txBody>
                    <a:bodyPr/>
                    <a:lstStyle/>
                    <a:p>
                      <a:r>
                        <a:rPr lang="en-US" dirty="0" smtClean="0"/>
                        <a:t>96/3</a:t>
                      </a:r>
                      <a:endParaRPr lang="en-US" dirty="0"/>
                    </a:p>
                  </a:txBody>
                  <a:tcPr>
                    <a:solidFill>
                      <a:schemeClr val="accent1">
                        <a:lumMod val="75000"/>
                      </a:schemeClr>
                    </a:solidFill>
                  </a:tcPr>
                </a:tc>
                <a:tc>
                  <a:txBody>
                    <a:bodyPr/>
                    <a:lstStyle/>
                    <a:p>
                      <a:r>
                        <a:rPr lang="en-US" dirty="0" smtClean="0"/>
                        <a:t>96/4</a:t>
                      </a:r>
                      <a:endParaRPr lang="en-US" dirty="0"/>
                    </a:p>
                  </a:txBody>
                  <a:tcPr>
                    <a:solidFill>
                      <a:schemeClr val="accent1">
                        <a:lumMod val="50000"/>
                      </a:schemeClr>
                    </a:solidFill>
                  </a:tcPr>
                </a:tc>
              </a:tr>
              <a:tr h="584200">
                <a:tc>
                  <a:txBody>
                    <a:bodyPr/>
                    <a:lstStyle/>
                    <a:p>
                      <a:r>
                        <a:rPr lang="en-US" dirty="0" smtClean="0"/>
                        <a:t>Na</a:t>
                      </a:r>
                      <a:endParaRPr lang="en-US" dirty="0"/>
                    </a:p>
                  </a:txBody>
                  <a:tcPr/>
                </a:tc>
                <a:tc>
                  <a:txBody>
                    <a:bodyPr/>
                    <a:lstStyle/>
                    <a:p>
                      <a:r>
                        <a:rPr lang="en-US" dirty="0" smtClean="0"/>
                        <a:t>132    </a:t>
                      </a:r>
                      <a:r>
                        <a:rPr lang="en-US" dirty="0" err="1" smtClean="0"/>
                        <a:t>meq</a:t>
                      </a:r>
                      <a:r>
                        <a:rPr lang="en-US" dirty="0" smtClean="0"/>
                        <a:t>/L</a:t>
                      </a:r>
                      <a:endParaRPr lang="en-US" dirty="0"/>
                    </a:p>
                  </a:txBody>
                  <a:tcPr/>
                </a:tc>
                <a:tc>
                  <a:txBody>
                    <a:bodyPr/>
                    <a:lstStyle/>
                    <a:p>
                      <a:r>
                        <a:rPr lang="en-US" dirty="0" smtClean="0"/>
                        <a:t>128    </a:t>
                      </a:r>
                      <a:r>
                        <a:rPr lang="en-US" dirty="0" err="1" smtClean="0"/>
                        <a:t>meq</a:t>
                      </a:r>
                      <a:r>
                        <a:rPr lang="en-US" dirty="0" smtClean="0"/>
                        <a:t>/L</a:t>
                      </a:r>
                      <a:endParaRPr lang="en-US" dirty="0"/>
                    </a:p>
                  </a:txBody>
                  <a:tcPr/>
                </a:tc>
                <a:tc>
                  <a:txBody>
                    <a:bodyPr/>
                    <a:lstStyle/>
                    <a:p>
                      <a:r>
                        <a:rPr lang="en-US" dirty="0" smtClean="0"/>
                        <a:t>129    </a:t>
                      </a:r>
                      <a:r>
                        <a:rPr lang="en-US" dirty="0" err="1" smtClean="0"/>
                        <a:t>meq</a:t>
                      </a:r>
                      <a:r>
                        <a:rPr lang="en-US" dirty="0" smtClean="0"/>
                        <a:t>/L</a:t>
                      </a:r>
                      <a:endParaRPr lang="en-US" dirty="0"/>
                    </a:p>
                  </a:txBody>
                  <a:tcPr/>
                </a:tc>
              </a:tr>
              <a:tr h="584200">
                <a:tc>
                  <a:txBody>
                    <a:bodyPr/>
                    <a:lstStyle/>
                    <a:p>
                      <a:r>
                        <a:rPr lang="en-US" dirty="0" smtClean="0"/>
                        <a:t>K</a:t>
                      </a:r>
                      <a:endParaRPr lang="en-US" dirty="0"/>
                    </a:p>
                  </a:txBody>
                  <a:tcPr/>
                </a:tc>
                <a:tc>
                  <a:txBody>
                    <a:bodyPr/>
                    <a:lstStyle/>
                    <a:p>
                      <a:r>
                        <a:rPr lang="en-US" dirty="0" smtClean="0"/>
                        <a:t>3.7      </a:t>
                      </a:r>
                      <a:r>
                        <a:rPr lang="en-US" dirty="0" err="1" smtClean="0"/>
                        <a:t>meq</a:t>
                      </a:r>
                      <a:r>
                        <a:rPr lang="en-US" dirty="0" smtClean="0"/>
                        <a:t>/L</a:t>
                      </a:r>
                      <a:endParaRPr lang="en-US" dirty="0"/>
                    </a:p>
                  </a:txBody>
                  <a:tcPr/>
                </a:tc>
                <a:tc>
                  <a:txBody>
                    <a:bodyPr/>
                    <a:lstStyle/>
                    <a:p>
                      <a:r>
                        <a:rPr lang="en-US" dirty="0" smtClean="0"/>
                        <a:t>3.8      </a:t>
                      </a:r>
                      <a:r>
                        <a:rPr lang="en-US" dirty="0" err="1" smtClean="0"/>
                        <a:t>meq</a:t>
                      </a:r>
                      <a:r>
                        <a:rPr lang="en-US" dirty="0" smtClean="0"/>
                        <a:t>/L</a:t>
                      </a:r>
                      <a:endParaRPr lang="en-US" dirty="0"/>
                    </a:p>
                  </a:txBody>
                  <a:tcPr/>
                </a:tc>
                <a:tc>
                  <a:txBody>
                    <a:bodyPr/>
                    <a:lstStyle/>
                    <a:p>
                      <a:r>
                        <a:rPr lang="en-US" dirty="0" smtClean="0"/>
                        <a:t>4.6      </a:t>
                      </a:r>
                      <a:r>
                        <a:rPr lang="en-US" dirty="0" err="1" smtClean="0"/>
                        <a:t>meq</a:t>
                      </a:r>
                      <a:r>
                        <a:rPr lang="en-US" dirty="0" smtClean="0"/>
                        <a:t>/L</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666999" y="1600200"/>
          <a:ext cx="3657602" cy="4648203"/>
        </p:xfrm>
        <a:graphic>
          <a:graphicData uri="http://schemas.openxmlformats.org/drawingml/2006/table">
            <a:tbl>
              <a:tblPr firstRow="1" bandRow="1">
                <a:tableStyleId>{5C22544A-7EE6-4342-B048-85BDC9FD1C3A}</a:tableStyleId>
              </a:tblPr>
              <a:tblGrid>
                <a:gridCol w="1828801"/>
                <a:gridCol w="1828801"/>
              </a:tblGrid>
              <a:tr h="516467">
                <a:tc>
                  <a:txBody>
                    <a:bodyPr/>
                    <a:lstStyle/>
                    <a:p>
                      <a:endParaRPr lang="en-US" dirty="0"/>
                    </a:p>
                  </a:txBody>
                  <a:tcPr/>
                </a:tc>
                <a:tc>
                  <a:txBody>
                    <a:bodyPr/>
                    <a:lstStyle/>
                    <a:p>
                      <a:endParaRPr lang="en-US"/>
                    </a:p>
                  </a:txBody>
                  <a:tcPr/>
                </a:tc>
              </a:tr>
              <a:tr h="516467">
                <a:tc>
                  <a:txBody>
                    <a:bodyPr/>
                    <a:lstStyle/>
                    <a:p>
                      <a:r>
                        <a:rPr lang="en-US" dirty="0" smtClean="0"/>
                        <a:t>FBS</a:t>
                      </a:r>
                      <a:endParaRPr lang="en-US" dirty="0"/>
                    </a:p>
                  </a:txBody>
                  <a:tcPr/>
                </a:tc>
                <a:tc>
                  <a:txBody>
                    <a:bodyPr/>
                    <a:lstStyle/>
                    <a:p>
                      <a:r>
                        <a:rPr lang="en-US" dirty="0" smtClean="0"/>
                        <a:t>87       mg/dl</a:t>
                      </a:r>
                      <a:endParaRPr lang="en-US" dirty="0"/>
                    </a:p>
                  </a:txBody>
                  <a:tcPr/>
                </a:tc>
              </a:tr>
              <a:tr h="516467">
                <a:tc>
                  <a:txBody>
                    <a:bodyPr/>
                    <a:lstStyle/>
                    <a:p>
                      <a:r>
                        <a:rPr lang="en-US" dirty="0" smtClean="0"/>
                        <a:t>HbA1C</a:t>
                      </a:r>
                      <a:endParaRPr lang="en-US" dirty="0"/>
                    </a:p>
                  </a:txBody>
                  <a:tcPr/>
                </a:tc>
                <a:tc>
                  <a:txBody>
                    <a:bodyPr/>
                    <a:lstStyle/>
                    <a:p>
                      <a:r>
                        <a:rPr lang="en-US" dirty="0" smtClean="0"/>
                        <a:t>6.3</a:t>
                      </a:r>
                      <a:endParaRPr lang="en-US" dirty="0"/>
                    </a:p>
                  </a:txBody>
                  <a:tcPr/>
                </a:tc>
              </a:tr>
              <a:tr h="516467">
                <a:tc>
                  <a:txBody>
                    <a:bodyPr/>
                    <a:lstStyle/>
                    <a:p>
                      <a:r>
                        <a:rPr lang="en-US" dirty="0" smtClean="0"/>
                        <a:t>BUN</a:t>
                      </a:r>
                      <a:endParaRPr lang="en-US" dirty="0"/>
                    </a:p>
                  </a:txBody>
                  <a:tcPr/>
                </a:tc>
                <a:tc>
                  <a:txBody>
                    <a:bodyPr/>
                    <a:lstStyle/>
                    <a:p>
                      <a:r>
                        <a:rPr lang="en-US" dirty="0" smtClean="0"/>
                        <a:t>15       mg/dl</a:t>
                      </a:r>
                      <a:endParaRPr lang="en-US" dirty="0"/>
                    </a:p>
                  </a:txBody>
                  <a:tcPr/>
                </a:tc>
              </a:tr>
              <a:tr h="516467">
                <a:tc>
                  <a:txBody>
                    <a:bodyPr/>
                    <a:lstStyle/>
                    <a:p>
                      <a:r>
                        <a:rPr lang="en-US" dirty="0" smtClean="0"/>
                        <a:t>Cr</a:t>
                      </a:r>
                      <a:endParaRPr lang="en-US" dirty="0"/>
                    </a:p>
                  </a:txBody>
                  <a:tcPr/>
                </a:tc>
                <a:tc>
                  <a:txBody>
                    <a:bodyPr/>
                    <a:lstStyle/>
                    <a:p>
                      <a:r>
                        <a:rPr lang="en-US" dirty="0" smtClean="0"/>
                        <a:t>1         mg/dl</a:t>
                      </a:r>
                      <a:endParaRPr lang="en-US" dirty="0"/>
                    </a:p>
                  </a:txBody>
                  <a:tcPr/>
                </a:tc>
              </a:tr>
              <a:tr h="516467">
                <a:tc>
                  <a:txBody>
                    <a:bodyPr/>
                    <a:lstStyle/>
                    <a:p>
                      <a:r>
                        <a:rPr lang="en-US" dirty="0" smtClean="0"/>
                        <a:t>TG</a:t>
                      </a:r>
                      <a:endParaRPr lang="en-US" dirty="0"/>
                    </a:p>
                  </a:txBody>
                  <a:tcPr/>
                </a:tc>
                <a:tc>
                  <a:txBody>
                    <a:bodyPr/>
                    <a:lstStyle/>
                    <a:p>
                      <a:r>
                        <a:rPr lang="en-US" dirty="0" smtClean="0"/>
                        <a:t>69       mg/dl</a:t>
                      </a:r>
                      <a:endParaRPr lang="en-US" dirty="0"/>
                    </a:p>
                  </a:txBody>
                  <a:tcPr/>
                </a:tc>
              </a:tr>
              <a:tr h="516467">
                <a:tc>
                  <a:txBody>
                    <a:bodyPr/>
                    <a:lstStyle/>
                    <a:p>
                      <a:r>
                        <a:rPr lang="en-US" dirty="0" err="1" smtClean="0"/>
                        <a:t>Chol</a:t>
                      </a:r>
                      <a:endParaRPr lang="en-US" dirty="0"/>
                    </a:p>
                  </a:txBody>
                  <a:tcPr/>
                </a:tc>
                <a:tc>
                  <a:txBody>
                    <a:bodyPr/>
                    <a:lstStyle/>
                    <a:p>
                      <a:r>
                        <a:rPr lang="en-US" dirty="0" smtClean="0"/>
                        <a:t>93       mg/dl</a:t>
                      </a:r>
                      <a:endParaRPr lang="en-US" dirty="0"/>
                    </a:p>
                  </a:txBody>
                  <a:tcPr/>
                </a:tc>
              </a:tr>
              <a:tr h="516467">
                <a:tc>
                  <a:txBody>
                    <a:bodyPr/>
                    <a:lstStyle/>
                    <a:p>
                      <a:r>
                        <a:rPr lang="en-US" dirty="0" smtClean="0"/>
                        <a:t>LDL</a:t>
                      </a:r>
                      <a:endParaRPr lang="en-US" dirty="0"/>
                    </a:p>
                  </a:txBody>
                  <a:tcPr/>
                </a:tc>
                <a:tc>
                  <a:txBody>
                    <a:bodyPr/>
                    <a:lstStyle/>
                    <a:p>
                      <a:r>
                        <a:rPr lang="en-US" dirty="0" smtClean="0"/>
                        <a:t>50       mg/dl</a:t>
                      </a:r>
                      <a:endParaRPr lang="en-US" dirty="0"/>
                    </a:p>
                  </a:txBody>
                  <a:tcPr/>
                </a:tc>
              </a:tr>
              <a:tr h="516467">
                <a:tc>
                  <a:txBody>
                    <a:bodyPr/>
                    <a:lstStyle/>
                    <a:p>
                      <a:r>
                        <a:rPr lang="en-US" dirty="0" smtClean="0"/>
                        <a:t>HDL</a:t>
                      </a:r>
                      <a:endParaRPr lang="en-US" dirty="0"/>
                    </a:p>
                  </a:txBody>
                  <a:tcPr/>
                </a:tc>
                <a:tc>
                  <a:txBody>
                    <a:bodyPr/>
                    <a:lstStyle/>
                    <a:p>
                      <a:r>
                        <a:rPr lang="en-US" dirty="0" smtClean="0"/>
                        <a:t>35       mg/dl</a:t>
                      </a:r>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438400" y="2057400"/>
          <a:ext cx="5105400" cy="4267197"/>
        </p:xfrm>
        <a:graphic>
          <a:graphicData uri="http://schemas.openxmlformats.org/drawingml/2006/table">
            <a:tbl>
              <a:tblPr firstRow="1" bandRow="1">
                <a:tableStyleId>{5C22544A-7EE6-4342-B048-85BDC9FD1C3A}</a:tableStyleId>
              </a:tblPr>
              <a:tblGrid>
                <a:gridCol w="1941513"/>
                <a:gridCol w="3163887"/>
              </a:tblGrid>
              <a:tr h="474133">
                <a:tc>
                  <a:txBody>
                    <a:bodyPr/>
                    <a:lstStyle/>
                    <a:p>
                      <a:endParaRPr lang="en-US" dirty="0"/>
                    </a:p>
                  </a:txBody>
                  <a:tcPr/>
                </a:tc>
                <a:tc>
                  <a:txBody>
                    <a:bodyPr/>
                    <a:lstStyle/>
                    <a:p>
                      <a:endParaRPr lang="en-US"/>
                    </a:p>
                  </a:txBody>
                  <a:tcPr/>
                </a:tc>
              </a:tr>
              <a:tr h="474133">
                <a:tc>
                  <a:txBody>
                    <a:bodyPr/>
                    <a:lstStyle/>
                    <a:p>
                      <a:r>
                        <a:rPr lang="en-US" dirty="0" smtClean="0"/>
                        <a:t>CPK</a:t>
                      </a:r>
                      <a:endParaRPr lang="en-US" dirty="0"/>
                    </a:p>
                  </a:txBody>
                  <a:tcPr/>
                </a:tc>
                <a:tc>
                  <a:txBody>
                    <a:bodyPr/>
                    <a:lstStyle/>
                    <a:p>
                      <a:r>
                        <a:rPr lang="en-US" dirty="0" smtClean="0"/>
                        <a:t>41</a:t>
                      </a:r>
                      <a:r>
                        <a:rPr lang="fa-IR" dirty="0" smtClean="0"/>
                        <a:t>  </a:t>
                      </a:r>
                      <a:r>
                        <a:rPr lang="en-US" dirty="0" smtClean="0"/>
                        <a:t>                    </a:t>
                      </a:r>
                      <a:r>
                        <a:rPr lang="fa-IR" dirty="0" smtClean="0"/>
                        <a:t> </a:t>
                      </a:r>
                      <a:r>
                        <a:rPr lang="en-US" dirty="0" err="1" smtClean="0"/>
                        <a:t>ng</a:t>
                      </a:r>
                      <a:r>
                        <a:rPr lang="en-US" dirty="0" smtClean="0"/>
                        <a:t>/ml</a:t>
                      </a:r>
                      <a:endParaRPr lang="en-US" dirty="0"/>
                    </a:p>
                  </a:txBody>
                  <a:tcPr/>
                </a:tc>
              </a:tr>
              <a:tr h="474133">
                <a:tc>
                  <a:txBody>
                    <a:bodyPr/>
                    <a:lstStyle/>
                    <a:p>
                      <a:r>
                        <a:rPr lang="en-US" dirty="0" smtClean="0"/>
                        <a:t>CKMB</a:t>
                      </a:r>
                      <a:endParaRPr lang="en-US" dirty="0"/>
                    </a:p>
                  </a:txBody>
                  <a:tcPr/>
                </a:tc>
                <a:tc>
                  <a:txBody>
                    <a:bodyPr/>
                    <a:lstStyle/>
                    <a:p>
                      <a:r>
                        <a:rPr lang="en-US" dirty="0" smtClean="0"/>
                        <a:t>23                        </a:t>
                      </a:r>
                      <a:r>
                        <a:rPr lang="en-US" dirty="0" err="1" smtClean="0"/>
                        <a:t>ng</a:t>
                      </a:r>
                      <a:r>
                        <a:rPr lang="en-US" dirty="0" smtClean="0"/>
                        <a:t>/ml</a:t>
                      </a:r>
                      <a:endParaRPr lang="en-US" dirty="0"/>
                    </a:p>
                  </a:txBody>
                  <a:tcPr/>
                </a:tc>
              </a:tr>
              <a:tr h="474133">
                <a:tc>
                  <a:txBody>
                    <a:bodyPr/>
                    <a:lstStyle/>
                    <a:p>
                      <a:r>
                        <a:rPr lang="en-US" dirty="0" smtClean="0"/>
                        <a:t>LDH</a:t>
                      </a:r>
                      <a:endParaRPr lang="en-US" dirty="0"/>
                    </a:p>
                  </a:txBody>
                  <a:tcPr/>
                </a:tc>
                <a:tc>
                  <a:txBody>
                    <a:bodyPr/>
                    <a:lstStyle/>
                    <a:p>
                      <a:r>
                        <a:rPr lang="en-US" dirty="0" smtClean="0"/>
                        <a:t>1140</a:t>
                      </a:r>
                      <a:r>
                        <a:rPr lang="en-US" baseline="0" dirty="0" smtClean="0"/>
                        <a:t>         515    U/L</a:t>
                      </a:r>
                      <a:endParaRPr lang="en-US" dirty="0"/>
                    </a:p>
                  </a:txBody>
                  <a:tcPr/>
                </a:tc>
              </a:tr>
              <a:tr h="474133">
                <a:tc>
                  <a:txBody>
                    <a:bodyPr/>
                    <a:lstStyle/>
                    <a:p>
                      <a:r>
                        <a:rPr lang="en-US" dirty="0" smtClean="0"/>
                        <a:t>PTT</a:t>
                      </a:r>
                      <a:endParaRPr lang="en-US" dirty="0"/>
                    </a:p>
                  </a:txBody>
                  <a:tcPr/>
                </a:tc>
                <a:tc>
                  <a:txBody>
                    <a:bodyPr/>
                    <a:lstStyle/>
                    <a:p>
                      <a:r>
                        <a:rPr lang="en-US" dirty="0" smtClean="0"/>
                        <a:t>55           40           sec</a:t>
                      </a:r>
                      <a:endParaRPr lang="en-US" dirty="0"/>
                    </a:p>
                  </a:txBody>
                  <a:tcPr/>
                </a:tc>
              </a:tr>
              <a:tr h="474133">
                <a:tc>
                  <a:txBody>
                    <a:bodyPr/>
                    <a:lstStyle/>
                    <a:p>
                      <a:r>
                        <a:rPr lang="en-US" dirty="0" smtClean="0"/>
                        <a:t>PT</a:t>
                      </a:r>
                      <a:endParaRPr lang="en-US" dirty="0"/>
                    </a:p>
                  </a:txBody>
                  <a:tcPr/>
                </a:tc>
                <a:tc>
                  <a:txBody>
                    <a:bodyPr/>
                    <a:lstStyle/>
                    <a:p>
                      <a:r>
                        <a:rPr lang="en-US" dirty="0" smtClean="0"/>
                        <a:t>15.5        14.3        sec</a:t>
                      </a:r>
                      <a:endParaRPr lang="en-US" dirty="0"/>
                    </a:p>
                  </a:txBody>
                  <a:tcPr/>
                </a:tc>
              </a:tr>
              <a:tr h="474133">
                <a:tc>
                  <a:txBody>
                    <a:bodyPr/>
                    <a:lstStyle/>
                    <a:p>
                      <a:r>
                        <a:rPr lang="en-US" dirty="0" smtClean="0"/>
                        <a:t>INR</a:t>
                      </a:r>
                      <a:endParaRPr lang="en-US" dirty="0"/>
                    </a:p>
                  </a:txBody>
                  <a:tcPr/>
                </a:tc>
                <a:tc>
                  <a:txBody>
                    <a:bodyPr/>
                    <a:lstStyle/>
                    <a:p>
                      <a:r>
                        <a:rPr lang="en-US" dirty="0" smtClean="0"/>
                        <a:t>1.4        1.3</a:t>
                      </a:r>
                      <a:endParaRPr lang="en-US" dirty="0"/>
                    </a:p>
                  </a:txBody>
                  <a:tcPr/>
                </a:tc>
              </a:tr>
              <a:tr h="474133">
                <a:tc>
                  <a:txBody>
                    <a:bodyPr/>
                    <a:lstStyle/>
                    <a:p>
                      <a:r>
                        <a:rPr lang="en-US" dirty="0" smtClean="0"/>
                        <a:t>D-</a:t>
                      </a:r>
                      <a:r>
                        <a:rPr lang="en-US" dirty="0" err="1" smtClean="0"/>
                        <a:t>Dimer</a:t>
                      </a:r>
                      <a:endParaRPr lang="en-US" dirty="0"/>
                    </a:p>
                  </a:txBody>
                  <a:tcPr/>
                </a:tc>
                <a:tc>
                  <a:txBody>
                    <a:bodyPr/>
                    <a:lstStyle/>
                    <a:p>
                      <a:r>
                        <a:rPr lang="en-US" dirty="0" smtClean="0"/>
                        <a:t>1                           mg/l</a:t>
                      </a:r>
                      <a:endParaRPr lang="en-US" dirty="0"/>
                    </a:p>
                  </a:txBody>
                  <a:tcPr/>
                </a:tc>
              </a:tr>
              <a:tr h="474133">
                <a:tc>
                  <a:txBody>
                    <a:bodyPr/>
                    <a:lstStyle/>
                    <a:p>
                      <a:r>
                        <a:rPr lang="en-US" dirty="0" smtClean="0"/>
                        <a:t>Fibrinogen</a:t>
                      </a:r>
                      <a:endParaRPr lang="en-US" dirty="0"/>
                    </a:p>
                  </a:txBody>
                  <a:tcPr/>
                </a:tc>
                <a:tc>
                  <a:txBody>
                    <a:bodyPr/>
                    <a:lstStyle/>
                    <a:p>
                      <a:r>
                        <a:rPr lang="en-US" dirty="0" smtClean="0"/>
                        <a:t>303                         mg/dl</a:t>
                      </a:r>
                      <a:endParaRPr lang="en-US" dirty="0"/>
                    </a:p>
                  </a:txBody>
                  <a:tcPr/>
                </a:tc>
              </a:tr>
            </a:tbl>
          </a:graphicData>
        </a:graphic>
      </p:graphicFrame>
      <p:cxnSp>
        <p:nvCxnSpPr>
          <p:cNvPr id="13" name="Straight Arrow Connector 12"/>
          <p:cNvCxnSpPr/>
          <p:nvPr/>
        </p:nvCxnSpPr>
        <p:spPr>
          <a:xfrm>
            <a:off x="5181600" y="3657600"/>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876800" y="4114800"/>
            <a:ext cx="4572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953000" y="4648200"/>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4876800" y="5105400"/>
            <a:ext cx="304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819400" y="1600200"/>
          <a:ext cx="3810002" cy="4572000"/>
        </p:xfrm>
        <a:graphic>
          <a:graphicData uri="http://schemas.openxmlformats.org/drawingml/2006/table">
            <a:tbl>
              <a:tblPr firstRow="1" bandRow="1">
                <a:tableStyleId>{5C22544A-7EE6-4342-B048-85BDC9FD1C3A}</a:tableStyleId>
              </a:tblPr>
              <a:tblGrid>
                <a:gridCol w="1905001"/>
                <a:gridCol w="1905001"/>
              </a:tblGrid>
              <a:tr h="508000">
                <a:tc>
                  <a:txBody>
                    <a:bodyPr/>
                    <a:lstStyle/>
                    <a:p>
                      <a:endParaRPr lang="en-US" dirty="0"/>
                    </a:p>
                  </a:txBody>
                  <a:tcPr/>
                </a:tc>
                <a:tc>
                  <a:txBody>
                    <a:bodyPr/>
                    <a:lstStyle/>
                    <a:p>
                      <a:endParaRPr lang="en-US"/>
                    </a:p>
                  </a:txBody>
                  <a:tcPr/>
                </a:tc>
              </a:tr>
              <a:tr h="508000">
                <a:tc>
                  <a:txBody>
                    <a:bodyPr/>
                    <a:lstStyle/>
                    <a:p>
                      <a:r>
                        <a:rPr lang="en-US" dirty="0" smtClean="0"/>
                        <a:t>AST</a:t>
                      </a:r>
                      <a:endParaRPr lang="en-US" dirty="0"/>
                    </a:p>
                  </a:txBody>
                  <a:tcPr/>
                </a:tc>
                <a:tc>
                  <a:txBody>
                    <a:bodyPr/>
                    <a:lstStyle/>
                    <a:p>
                      <a:r>
                        <a:rPr lang="en-US" dirty="0" smtClean="0"/>
                        <a:t>33       U/L</a:t>
                      </a:r>
                      <a:endParaRPr lang="en-US" dirty="0"/>
                    </a:p>
                  </a:txBody>
                  <a:tcPr/>
                </a:tc>
              </a:tr>
              <a:tr h="508000">
                <a:tc>
                  <a:txBody>
                    <a:bodyPr/>
                    <a:lstStyle/>
                    <a:p>
                      <a:r>
                        <a:rPr lang="en-US" dirty="0" smtClean="0"/>
                        <a:t>ALT   </a:t>
                      </a:r>
                      <a:endParaRPr lang="en-US" dirty="0"/>
                    </a:p>
                  </a:txBody>
                  <a:tcPr/>
                </a:tc>
                <a:tc>
                  <a:txBody>
                    <a:bodyPr/>
                    <a:lstStyle/>
                    <a:p>
                      <a:r>
                        <a:rPr lang="en-US" dirty="0" smtClean="0"/>
                        <a:t>21       U/L  </a:t>
                      </a:r>
                      <a:endParaRPr lang="en-US" dirty="0"/>
                    </a:p>
                  </a:txBody>
                  <a:tcPr/>
                </a:tc>
              </a:tr>
              <a:tr h="508000">
                <a:tc>
                  <a:txBody>
                    <a:bodyPr/>
                    <a:lstStyle/>
                    <a:p>
                      <a:r>
                        <a:rPr lang="en-US" dirty="0" err="1" smtClean="0"/>
                        <a:t>Alkp</a:t>
                      </a:r>
                      <a:r>
                        <a:rPr lang="en-US" dirty="0" smtClean="0"/>
                        <a:t>  </a:t>
                      </a:r>
                      <a:endParaRPr lang="en-US" dirty="0"/>
                    </a:p>
                  </a:txBody>
                  <a:tcPr/>
                </a:tc>
                <a:tc>
                  <a:txBody>
                    <a:bodyPr/>
                    <a:lstStyle/>
                    <a:p>
                      <a:r>
                        <a:rPr lang="en-US" dirty="0" smtClean="0"/>
                        <a:t>213     U/L  </a:t>
                      </a:r>
                      <a:endParaRPr lang="en-US" dirty="0"/>
                    </a:p>
                  </a:txBody>
                  <a:tcPr/>
                </a:tc>
              </a:tr>
              <a:tr h="508000">
                <a:tc>
                  <a:txBody>
                    <a:bodyPr/>
                    <a:lstStyle/>
                    <a:p>
                      <a:r>
                        <a:rPr lang="en-US" dirty="0" err="1" smtClean="0"/>
                        <a:t>Bil</a:t>
                      </a:r>
                      <a:r>
                        <a:rPr lang="en-US" dirty="0" smtClean="0"/>
                        <a:t> T  </a:t>
                      </a:r>
                      <a:endParaRPr lang="en-US" dirty="0"/>
                    </a:p>
                  </a:txBody>
                  <a:tcPr/>
                </a:tc>
                <a:tc>
                  <a:txBody>
                    <a:bodyPr/>
                    <a:lstStyle/>
                    <a:p>
                      <a:r>
                        <a:rPr lang="en-US" dirty="0" smtClean="0"/>
                        <a:t>2        mg/dl</a:t>
                      </a:r>
                      <a:endParaRPr lang="en-US" dirty="0"/>
                    </a:p>
                  </a:txBody>
                  <a:tcPr/>
                </a:tc>
              </a:tr>
              <a:tr h="508000">
                <a:tc>
                  <a:txBody>
                    <a:bodyPr/>
                    <a:lstStyle/>
                    <a:p>
                      <a:r>
                        <a:rPr lang="en-US" dirty="0" err="1" smtClean="0"/>
                        <a:t>Bil</a:t>
                      </a:r>
                      <a:r>
                        <a:rPr lang="en-US" dirty="0" smtClean="0"/>
                        <a:t> D  </a:t>
                      </a:r>
                      <a:endParaRPr lang="en-US" dirty="0"/>
                    </a:p>
                  </a:txBody>
                  <a:tcPr/>
                </a:tc>
                <a:tc>
                  <a:txBody>
                    <a:bodyPr/>
                    <a:lstStyle/>
                    <a:p>
                      <a:r>
                        <a:rPr lang="en-US" dirty="0" smtClean="0"/>
                        <a:t>0.9     mg/dl</a:t>
                      </a:r>
                      <a:endParaRPr lang="en-US" dirty="0"/>
                    </a:p>
                  </a:txBody>
                  <a:tcPr/>
                </a:tc>
              </a:tr>
              <a:tr h="508000">
                <a:tc>
                  <a:txBody>
                    <a:bodyPr/>
                    <a:lstStyle/>
                    <a:p>
                      <a:r>
                        <a:rPr lang="en-US" dirty="0" smtClean="0"/>
                        <a:t>Alb</a:t>
                      </a:r>
                      <a:endParaRPr lang="en-US" dirty="0"/>
                    </a:p>
                  </a:txBody>
                  <a:tcPr/>
                </a:tc>
                <a:tc>
                  <a:txBody>
                    <a:bodyPr/>
                    <a:lstStyle/>
                    <a:p>
                      <a:r>
                        <a:rPr lang="en-US" dirty="0" smtClean="0"/>
                        <a:t>2.9      </a:t>
                      </a:r>
                      <a:r>
                        <a:rPr lang="en-US" dirty="0" err="1" smtClean="0"/>
                        <a:t>gr</a:t>
                      </a:r>
                      <a:r>
                        <a:rPr lang="en-US" dirty="0" smtClean="0"/>
                        <a:t>/dl</a:t>
                      </a:r>
                      <a:endParaRPr lang="en-US" dirty="0"/>
                    </a:p>
                  </a:txBody>
                  <a:tcPr/>
                </a:tc>
              </a:tr>
              <a:tr h="508000">
                <a:tc>
                  <a:txBody>
                    <a:bodyPr/>
                    <a:lstStyle/>
                    <a:p>
                      <a:r>
                        <a:rPr lang="en-US" dirty="0" smtClean="0"/>
                        <a:t>Amylase</a:t>
                      </a:r>
                      <a:endParaRPr lang="en-US" dirty="0"/>
                    </a:p>
                  </a:txBody>
                  <a:tcPr/>
                </a:tc>
                <a:tc>
                  <a:txBody>
                    <a:bodyPr/>
                    <a:lstStyle/>
                    <a:p>
                      <a:r>
                        <a:rPr lang="en-US" dirty="0" smtClean="0"/>
                        <a:t>NL       U/L</a:t>
                      </a:r>
                      <a:endParaRPr lang="en-US" dirty="0"/>
                    </a:p>
                  </a:txBody>
                  <a:tcPr/>
                </a:tc>
              </a:tr>
              <a:tr h="508000">
                <a:tc>
                  <a:txBody>
                    <a:bodyPr/>
                    <a:lstStyle/>
                    <a:p>
                      <a:r>
                        <a:rPr lang="en-US" dirty="0" smtClean="0"/>
                        <a:t>Lipase</a:t>
                      </a:r>
                      <a:endParaRPr lang="en-US" dirty="0"/>
                    </a:p>
                  </a:txBody>
                  <a:tcPr/>
                </a:tc>
                <a:tc>
                  <a:txBody>
                    <a:bodyPr/>
                    <a:lstStyle/>
                    <a:p>
                      <a:r>
                        <a:rPr lang="en-US" dirty="0" smtClean="0"/>
                        <a:t>NL       U/L</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2819400" y="1676400"/>
          <a:ext cx="4191002" cy="4907280"/>
        </p:xfrm>
        <a:graphic>
          <a:graphicData uri="http://schemas.openxmlformats.org/drawingml/2006/table">
            <a:tbl>
              <a:tblPr firstRow="1" bandRow="1">
                <a:tableStyleId>{5C22544A-7EE6-4342-B048-85BDC9FD1C3A}</a:tableStyleId>
              </a:tblPr>
              <a:tblGrid>
                <a:gridCol w="2095501"/>
                <a:gridCol w="2095501"/>
              </a:tblGrid>
              <a:tr h="609600">
                <a:tc>
                  <a:txBody>
                    <a:bodyPr/>
                    <a:lstStyle/>
                    <a:p>
                      <a:endParaRPr lang="en-US" dirty="0"/>
                    </a:p>
                  </a:txBody>
                  <a:tcPr/>
                </a:tc>
                <a:tc>
                  <a:txBody>
                    <a:bodyPr/>
                    <a:lstStyle/>
                    <a:p>
                      <a:endParaRPr lang="en-US"/>
                    </a:p>
                  </a:txBody>
                  <a:tcPr/>
                </a:tc>
              </a:tr>
              <a:tr h="609600">
                <a:tc>
                  <a:txBody>
                    <a:bodyPr/>
                    <a:lstStyle/>
                    <a:p>
                      <a:r>
                        <a:rPr lang="en-US" dirty="0" smtClean="0"/>
                        <a:t>Ca</a:t>
                      </a:r>
                    </a:p>
                    <a:p>
                      <a:endParaRPr lang="en-US" dirty="0" smtClean="0"/>
                    </a:p>
                  </a:txBody>
                  <a:tcPr/>
                </a:tc>
                <a:tc>
                  <a:txBody>
                    <a:bodyPr/>
                    <a:lstStyle/>
                    <a:p>
                      <a:r>
                        <a:rPr lang="en-US" dirty="0" smtClean="0"/>
                        <a:t>9         </a:t>
                      </a:r>
                      <a:r>
                        <a:rPr lang="en-US" dirty="0" err="1" smtClean="0"/>
                        <a:t>meq</a:t>
                      </a:r>
                      <a:r>
                        <a:rPr lang="en-US" dirty="0" smtClean="0"/>
                        <a:t>/dl </a:t>
                      </a:r>
                      <a:endParaRPr lang="en-US" dirty="0"/>
                    </a:p>
                  </a:txBody>
                  <a:tcPr/>
                </a:tc>
              </a:tr>
              <a:tr h="609600">
                <a:tc>
                  <a:txBody>
                    <a:bodyPr/>
                    <a:lstStyle/>
                    <a:p>
                      <a:r>
                        <a:rPr lang="en-US" dirty="0" smtClean="0"/>
                        <a:t>P</a:t>
                      </a:r>
                      <a:endParaRPr lang="en-US" dirty="0"/>
                    </a:p>
                  </a:txBody>
                  <a:tcPr/>
                </a:tc>
                <a:tc>
                  <a:txBody>
                    <a:bodyPr/>
                    <a:lstStyle/>
                    <a:p>
                      <a:r>
                        <a:rPr lang="en-US" dirty="0" smtClean="0"/>
                        <a:t>3.5       </a:t>
                      </a:r>
                      <a:r>
                        <a:rPr lang="en-US" dirty="0" err="1" smtClean="0"/>
                        <a:t>meq</a:t>
                      </a:r>
                      <a:r>
                        <a:rPr lang="en-US" dirty="0" smtClean="0"/>
                        <a:t>/dl</a:t>
                      </a:r>
                      <a:endParaRPr lang="en-US" dirty="0"/>
                    </a:p>
                  </a:txBody>
                  <a:tcPr/>
                </a:tc>
              </a:tr>
              <a:tr h="609600">
                <a:tc>
                  <a:txBody>
                    <a:bodyPr/>
                    <a:lstStyle/>
                    <a:p>
                      <a:r>
                        <a:rPr lang="en-US" dirty="0" smtClean="0"/>
                        <a:t>Mg     </a:t>
                      </a:r>
                      <a:endParaRPr lang="en-US" dirty="0"/>
                    </a:p>
                  </a:txBody>
                  <a:tcPr/>
                </a:tc>
                <a:tc>
                  <a:txBody>
                    <a:bodyPr/>
                    <a:lstStyle/>
                    <a:p>
                      <a:r>
                        <a:rPr lang="en-US" dirty="0" smtClean="0"/>
                        <a:t>2          </a:t>
                      </a:r>
                      <a:r>
                        <a:rPr lang="en-US" dirty="0" err="1" smtClean="0"/>
                        <a:t>meq</a:t>
                      </a:r>
                      <a:r>
                        <a:rPr lang="en-US" dirty="0" smtClean="0"/>
                        <a:t>/dl</a:t>
                      </a:r>
                      <a:endParaRPr lang="en-US" dirty="0"/>
                    </a:p>
                  </a:txBody>
                  <a:tcPr/>
                </a:tc>
              </a:tr>
              <a:tr h="609600">
                <a:tc>
                  <a:txBody>
                    <a:bodyPr/>
                    <a:lstStyle/>
                    <a:p>
                      <a:r>
                        <a:rPr lang="en-US" dirty="0" smtClean="0"/>
                        <a:t>UA</a:t>
                      </a:r>
                      <a:endParaRPr lang="en-US" dirty="0"/>
                    </a:p>
                  </a:txBody>
                  <a:tcPr/>
                </a:tc>
                <a:tc>
                  <a:txBody>
                    <a:bodyPr/>
                    <a:lstStyle/>
                    <a:p>
                      <a:r>
                        <a:rPr lang="en-US" dirty="0" smtClean="0"/>
                        <a:t>6.9        mg/dl</a:t>
                      </a:r>
                      <a:endParaRPr lang="en-US" dirty="0"/>
                    </a:p>
                  </a:txBody>
                  <a:tcPr/>
                </a:tc>
              </a:tr>
              <a:tr h="609600">
                <a:tc>
                  <a:txBody>
                    <a:bodyPr/>
                    <a:lstStyle/>
                    <a:p>
                      <a:r>
                        <a:rPr lang="en-US" dirty="0" smtClean="0"/>
                        <a:t>TSH</a:t>
                      </a:r>
                      <a:endParaRPr lang="en-US" dirty="0"/>
                    </a:p>
                  </a:txBody>
                  <a:tcPr/>
                </a:tc>
                <a:tc>
                  <a:txBody>
                    <a:bodyPr/>
                    <a:lstStyle/>
                    <a:p>
                      <a:r>
                        <a:rPr lang="en-US" dirty="0" smtClean="0"/>
                        <a:t>3.6        micro IU/ml</a:t>
                      </a:r>
                      <a:endParaRPr lang="en-US" dirty="0"/>
                    </a:p>
                  </a:txBody>
                  <a:tcPr/>
                </a:tc>
              </a:tr>
              <a:tr h="609600">
                <a:tc>
                  <a:txBody>
                    <a:bodyPr/>
                    <a:lstStyle/>
                    <a:p>
                      <a:r>
                        <a:rPr lang="en-US" dirty="0" smtClean="0"/>
                        <a:t>T4</a:t>
                      </a:r>
                      <a:endParaRPr lang="en-US" dirty="0"/>
                    </a:p>
                  </a:txBody>
                  <a:tcPr/>
                </a:tc>
                <a:tc>
                  <a:txBody>
                    <a:bodyPr/>
                    <a:lstStyle/>
                    <a:p>
                      <a:r>
                        <a:rPr lang="en-US" dirty="0" smtClean="0"/>
                        <a:t>6.8        </a:t>
                      </a:r>
                      <a:r>
                        <a:rPr lang="en-US" dirty="0" err="1" smtClean="0"/>
                        <a:t>micgr</a:t>
                      </a:r>
                      <a:r>
                        <a:rPr lang="en-US" dirty="0" smtClean="0"/>
                        <a:t>/dl</a:t>
                      </a:r>
                      <a:endParaRPr lang="en-US" dirty="0"/>
                    </a:p>
                  </a:txBody>
                  <a:tcPr/>
                </a:tc>
              </a:tr>
              <a:tr h="609600">
                <a:tc>
                  <a:txBody>
                    <a:bodyPr/>
                    <a:lstStyle/>
                    <a:p>
                      <a:r>
                        <a:rPr lang="en-US" dirty="0" smtClean="0"/>
                        <a:t>T3</a:t>
                      </a:r>
                      <a:endParaRPr lang="en-US" dirty="0"/>
                    </a:p>
                  </a:txBody>
                  <a:tcPr/>
                </a:tc>
                <a:tc>
                  <a:txBody>
                    <a:bodyPr/>
                    <a:lstStyle/>
                    <a:p>
                      <a:r>
                        <a:rPr lang="en-US" dirty="0" smtClean="0"/>
                        <a:t>1.2        </a:t>
                      </a:r>
                      <a:r>
                        <a:rPr lang="en-US" dirty="0" err="1" smtClean="0"/>
                        <a:t>micgr</a:t>
                      </a:r>
                      <a:r>
                        <a:rPr lang="en-US" dirty="0" smtClean="0"/>
                        <a:t>/dl</a:t>
                      </a:r>
                      <a:endParaRPr lang="en-US"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636</TotalTime>
  <Words>899</Words>
  <Application>Microsoft Office PowerPoint</Application>
  <PresentationFormat>On-screen Show (4:3)</PresentationFormat>
  <Paragraphs>231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Median</vt:lpstr>
      <vt:lpstr>Case presentation</vt:lpstr>
      <vt:lpstr>Slide 2</vt:lpstr>
      <vt:lpstr>Slide 3</vt:lpstr>
      <vt:lpstr>Lab Tests:</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Marjan</dc:creator>
  <cp:lastModifiedBy>Marjan</cp:lastModifiedBy>
  <cp:revision>61</cp:revision>
  <dcterms:created xsi:type="dcterms:W3CDTF">2017-09-02T13:21:49Z</dcterms:created>
  <dcterms:modified xsi:type="dcterms:W3CDTF">2017-09-03T21:43:28Z</dcterms:modified>
</cp:coreProperties>
</file>