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slides/slide118.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Override PartName="/ppt/notesSlides/notesSlide3.xml" ContentType="application/vnd.openxmlformats-officedocument.presentationml.notesSlide+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s/slide119.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10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11.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2"/>
  </p:notesMasterIdLst>
  <p:sldIdLst>
    <p:sldId id="256" r:id="rId2"/>
    <p:sldId id="314" r:id="rId3"/>
    <p:sldId id="316" r:id="rId4"/>
    <p:sldId id="318" r:id="rId5"/>
    <p:sldId id="361" r:id="rId6"/>
    <p:sldId id="320" r:id="rId7"/>
    <p:sldId id="358" r:id="rId8"/>
    <p:sldId id="321" r:id="rId9"/>
    <p:sldId id="322" r:id="rId10"/>
    <p:sldId id="371" r:id="rId11"/>
    <p:sldId id="372" r:id="rId12"/>
    <p:sldId id="373" r:id="rId13"/>
    <p:sldId id="374" r:id="rId14"/>
    <p:sldId id="512" r:id="rId15"/>
    <p:sldId id="409" r:id="rId16"/>
    <p:sldId id="410" r:id="rId17"/>
    <p:sldId id="411" r:id="rId18"/>
    <p:sldId id="412" r:id="rId19"/>
    <p:sldId id="413" r:id="rId20"/>
    <p:sldId id="414" r:id="rId21"/>
    <p:sldId id="415" r:id="rId22"/>
    <p:sldId id="417" r:id="rId23"/>
    <p:sldId id="418" r:id="rId24"/>
    <p:sldId id="419" r:id="rId25"/>
    <p:sldId id="420" r:id="rId26"/>
    <p:sldId id="421" r:id="rId27"/>
    <p:sldId id="424" r:id="rId28"/>
    <p:sldId id="425" r:id="rId29"/>
    <p:sldId id="426" r:id="rId30"/>
    <p:sldId id="427" r:id="rId31"/>
    <p:sldId id="428" r:id="rId32"/>
    <p:sldId id="429" r:id="rId33"/>
    <p:sldId id="475" r:id="rId34"/>
    <p:sldId id="430" r:id="rId35"/>
    <p:sldId id="431" r:id="rId36"/>
    <p:sldId id="432" r:id="rId37"/>
    <p:sldId id="433" r:id="rId38"/>
    <p:sldId id="437" r:id="rId39"/>
    <p:sldId id="438" r:id="rId40"/>
    <p:sldId id="439" r:id="rId41"/>
    <p:sldId id="514" r:id="rId42"/>
    <p:sldId id="513" r:id="rId43"/>
    <p:sldId id="476" r:id="rId44"/>
    <p:sldId id="481" r:id="rId45"/>
    <p:sldId id="507" r:id="rId46"/>
    <p:sldId id="508" r:id="rId47"/>
    <p:sldId id="485" r:id="rId48"/>
    <p:sldId id="486" r:id="rId49"/>
    <p:sldId id="487" r:id="rId50"/>
    <p:sldId id="488" r:id="rId51"/>
    <p:sldId id="489" r:id="rId52"/>
    <p:sldId id="516" r:id="rId53"/>
    <p:sldId id="491" r:id="rId54"/>
    <p:sldId id="492" r:id="rId55"/>
    <p:sldId id="493" r:id="rId56"/>
    <p:sldId id="499" r:id="rId57"/>
    <p:sldId id="494" r:id="rId58"/>
    <p:sldId id="506" r:id="rId59"/>
    <p:sldId id="495" r:id="rId60"/>
    <p:sldId id="515" r:id="rId61"/>
    <p:sldId id="497" r:id="rId62"/>
    <p:sldId id="498" r:id="rId63"/>
    <p:sldId id="501" r:id="rId64"/>
    <p:sldId id="502" r:id="rId65"/>
    <p:sldId id="503" r:id="rId66"/>
    <p:sldId id="505" r:id="rId67"/>
    <p:sldId id="384" r:id="rId68"/>
    <p:sldId id="396" r:id="rId69"/>
    <p:sldId id="408" r:id="rId70"/>
    <p:sldId id="387" r:id="rId71"/>
    <p:sldId id="388" r:id="rId72"/>
    <p:sldId id="325" r:id="rId73"/>
    <p:sldId id="328" r:id="rId74"/>
    <p:sldId id="389" r:id="rId75"/>
    <p:sldId id="391" r:id="rId76"/>
    <p:sldId id="390" r:id="rId77"/>
    <p:sldId id="324" r:id="rId78"/>
    <p:sldId id="394" r:id="rId79"/>
    <p:sldId id="395" r:id="rId80"/>
    <p:sldId id="399" r:id="rId81"/>
    <p:sldId id="480" r:id="rId82"/>
    <p:sldId id="509" r:id="rId83"/>
    <p:sldId id="510" r:id="rId84"/>
    <p:sldId id="511" r:id="rId85"/>
    <p:sldId id="403" r:id="rId86"/>
    <p:sldId id="436" r:id="rId87"/>
    <p:sldId id="404" r:id="rId88"/>
    <p:sldId id="434" r:id="rId89"/>
    <p:sldId id="266" r:id="rId90"/>
    <p:sldId id="297" r:id="rId91"/>
    <p:sldId id="298" r:id="rId92"/>
    <p:sldId id="365" r:id="rId93"/>
    <p:sldId id="307" r:id="rId94"/>
    <p:sldId id="310" r:id="rId95"/>
    <p:sldId id="311" r:id="rId96"/>
    <p:sldId id="364" r:id="rId97"/>
    <p:sldId id="268" r:id="rId98"/>
    <p:sldId id="269" r:id="rId99"/>
    <p:sldId id="299" r:id="rId100"/>
    <p:sldId id="300" r:id="rId101"/>
    <p:sldId id="312" r:id="rId102"/>
    <p:sldId id="271" r:id="rId103"/>
    <p:sldId id="303" r:id="rId104"/>
    <p:sldId id="301" r:id="rId105"/>
    <p:sldId id="276" r:id="rId106"/>
    <p:sldId id="305" r:id="rId107"/>
    <p:sldId id="304" r:id="rId108"/>
    <p:sldId id="302" r:id="rId109"/>
    <p:sldId id="329" r:id="rId110"/>
    <p:sldId id="272" r:id="rId111"/>
    <p:sldId id="363" r:id="rId112"/>
    <p:sldId id="330" r:id="rId113"/>
    <p:sldId id="332" r:id="rId114"/>
    <p:sldId id="366" r:id="rId115"/>
    <p:sldId id="367" r:id="rId116"/>
    <p:sldId id="368" r:id="rId117"/>
    <p:sldId id="369" r:id="rId118"/>
    <p:sldId id="370" r:id="rId119"/>
    <p:sldId id="274" r:id="rId120"/>
    <p:sldId id="275" r:id="rId1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888" y="-9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729C9B-B848-4997-8115-0B2D89D1BA45}" type="datetimeFigureOut">
              <a:rPr lang="en-US" smtClean="0"/>
              <a:pPr/>
              <a:t>1/12/2017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798421-ED3D-4D5D-AF6B-529BBEB57CEF}" type="slidenum">
              <a:rPr lang="en-US" smtClean="0"/>
              <a:pPr/>
              <a:t>‹#›</a:t>
            </a:fld>
            <a:endParaRPr lang="en-US"/>
          </a:p>
        </p:txBody>
      </p:sp>
    </p:spTree>
    <p:extLst>
      <p:ext uri="{BB962C8B-B14F-4D97-AF65-F5344CB8AC3E}">
        <p14:creationId xmlns="" xmlns:p14="http://schemas.microsoft.com/office/powerpoint/2010/main" val="23055144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DB15528-C90A-4166-8E62-1831C36975E8}" type="slidenum">
              <a:rPr lang="en-US" smtClean="0"/>
              <a:pPr fontAlgn="base">
                <a:spcBef>
                  <a:spcPct val="0"/>
                </a:spcBef>
                <a:spcAft>
                  <a:spcPct val="0"/>
                </a:spcAft>
                <a:defRPr/>
              </a:pPr>
              <a:t>4</a:t>
            </a:fld>
            <a:endParaRPr lang="en-US" smtClean="0"/>
          </a:p>
        </p:txBody>
      </p:sp>
      <p:sp>
        <p:nvSpPr>
          <p:cNvPr id="118787" name="Rectangle 2"/>
          <p:cNvSpPr>
            <a:spLocks noGrp="1" noRot="1" noChangeAspect="1" noChangeArrowheads="1" noTextEdit="1"/>
          </p:cNvSpPr>
          <p:nvPr>
            <p:ph type="sldImg"/>
          </p:nvPr>
        </p:nvSpPr>
        <p:spPr bwMode="auto">
          <a:xfrm>
            <a:off x="1141413" y="685800"/>
            <a:ext cx="4578350" cy="3433763"/>
          </a:xfrm>
          <a:noFill/>
          <a:ln cap="flat">
            <a:solidFill>
              <a:schemeClr val="tx1"/>
            </a:solidFill>
            <a:miter lim="800000"/>
            <a:headEnd/>
            <a:tailEnd/>
          </a:ln>
          <a:extLst>
            <a:ext uri="{909E8E84-426E-40DD-AFC4-6F175D3DCCD1}">
              <a14:hiddenFill xmlns="" xmlns:a14="http://schemas.microsoft.com/office/drawing/2010/main">
                <a:solidFill>
                  <a:srgbClr val="FFFFFF"/>
                </a:solidFill>
              </a14:hiddenFill>
            </a:ext>
          </a:extLst>
        </p:spPr>
      </p:sp>
      <p:sp>
        <p:nvSpPr>
          <p:cNvPr id="118788" name="Rectangle 3"/>
          <p:cNvSpPr>
            <a:spLocks noGrp="1" noChangeArrowheads="1"/>
          </p:cNvSpPr>
          <p:nvPr>
            <p:ph type="body" idx="1"/>
          </p:nvPr>
        </p:nvSpPr>
        <p:spPr bwMode="auto">
          <a:xfrm>
            <a:off x="914400" y="4346575"/>
            <a:ext cx="5029200" cy="4110038"/>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3663" tIns="47625" rIns="93663" bIns="47625"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74756"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09" indent="-285734" eaLnBrk="0" hangingPunct="0">
              <a:defRPr>
                <a:solidFill>
                  <a:schemeClr val="tx1"/>
                </a:solidFill>
                <a:latin typeface="Arial" charset="0"/>
                <a:ea typeface="ＭＳ Ｐゴシック" pitchFamily="34" charset="-128"/>
              </a:defRPr>
            </a:lvl2pPr>
            <a:lvl3pPr marL="1142937" indent="-228587" eaLnBrk="0" hangingPunct="0">
              <a:defRPr>
                <a:solidFill>
                  <a:schemeClr val="tx1"/>
                </a:solidFill>
                <a:latin typeface="Arial" charset="0"/>
                <a:ea typeface="ＭＳ Ｐゴシック" pitchFamily="34" charset="-128"/>
              </a:defRPr>
            </a:lvl3pPr>
            <a:lvl4pPr marL="1600112" indent="-228587" eaLnBrk="0" hangingPunct="0">
              <a:defRPr>
                <a:solidFill>
                  <a:schemeClr val="tx1"/>
                </a:solidFill>
                <a:latin typeface="Arial" charset="0"/>
                <a:ea typeface="ＭＳ Ｐゴシック" pitchFamily="34" charset="-128"/>
              </a:defRPr>
            </a:lvl4pPr>
            <a:lvl5pPr marL="2057287" indent="-228587" eaLnBrk="0" hangingPunct="0">
              <a:defRPr>
                <a:solidFill>
                  <a:schemeClr val="tx1"/>
                </a:solidFill>
                <a:latin typeface="Arial" charset="0"/>
                <a:ea typeface="ＭＳ Ｐゴシック" pitchFamily="34" charset="-128"/>
              </a:defRPr>
            </a:lvl5pPr>
            <a:lvl6pPr marL="2514461" indent="-228587" defTabSz="457175" eaLnBrk="0" fontAlgn="base" hangingPunct="0">
              <a:spcBef>
                <a:spcPct val="0"/>
              </a:spcBef>
              <a:spcAft>
                <a:spcPct val="0"/>
              </a:spcAft>
              <a:defRPr>
                <a:solidFill>
                  <a:schemeClr val="tx1"/>
                </a:solidFill>
                <a:latin typeface="Arial" charset="0"/>
                <a:ea typeface="ＭＳ Ｐゴシック" pitchFamily="34" charset="-128"/>
              </a:defRPr>
            </a:lvl6pPr>
            <a:lvl7pPr marL="2971635" indent="-228587" defTabSz="457175" eaLnBrk="0" fontAlgn="base" hangingPunct="0">
              <a:spcBef>
                <a:spcPct val="0"/>
              </a:spcBef>
              <a:spcAft>
                <a:spcPct val="0"/>
              </a:spcAft>
              <a:defRPr>
                <a:solidFill>
                  <a:schemeClr val="tx1"/>
                </a:solidFill>
                <a:latin typeface="Arial" charset="0"/>
                <a:ea typeface="ＭＳ Ｐゴシック" pitchFamily="34" charset="-128"/>
              </a:defRPr>
            </a:lvl7pPr>
            <a:lvl8pPr marL="3428810" indent="-228587" defTabSz="457175" eaLnBrk="0" fontAlgn="base" hangingPunct="0">
              <a:spcBef>
                <a:spcPct val="0"/>
              </a:spcBef>
              <a:spcAft>
                <a:spcPct val="0"/>
              </a:spcAft>
              <a:defRPr>
                <a:solidFill>
                  <a:schemeClr val="tx1"/>
                </a:solidFill>
                <a:latin typeface="Arial" charset="0"/>
                <a:ea typeface="ＭＳ Ｐゴシック" pitchFamily="34" charset="-128"/>
              </a:defRPr>
            </a:lvl8pPr>
            <a:lvl9pPr marL="3885985" indent="-228587" defTabSz="457175" eaLnBrk="0" fontAlgn="base" hangingPunct="0">
              <a:spcBef>
                <a:spcPct val="0"/>
              </a:spcBef>
              <a:spcAft>
                <a:spcPct val="0"/>
              </a:spcAft>
              <a:defRPr>
                <a:solidFill>
                  <a:schemeClr val="tx1"/>
                </a:solidFill>
                <a:latin typeface="Arial" charset="0"/>
                <a:ea typeface="ＭＳ Ｐゴシック" pitchFamily="34" charset="-128"/>
              </a:defRPr>
            </a:lvl9pPr>
          </a:lstStyle>
          <a:p>
            <a:pPr eaLnBrk="1" fontAlgn="base" hangingPunct="1">
              <a:spcBef>
                <a:spcPct val="0"/>
              </a:spcBef>
              <a:spcAft>
                <a:spcPct val="0"/>
              </a:spcAft>
              <a:defRPr/>
            </a:pPr>
            <a:fld id="{0B8494C9-0525-4E27-A56D-46C838237D09}" type="slidenum">
              <a:rPr lang="en-US" smtClean="0">
                <a:solidFill>
                  <a:prstClr val="black"/>
                </a:solidFill>
                <a:latin typeface="Calibri" pitchFamily="34" charset="0"/>
              </a:rPr>
              <a:pPr eaLnBrk="1" fontAlgn="base" hangingPunct="1">
                <a:spcBef>
                  <a:spcPct val="0"/>
                </a:spcBef>
                <a:spcAft>
                  <a:spcPct val="0"/>
                </a:spcAft>
                <a:defRPr/>
              </a:pPr>
              <a:t>66</a:t>
            </a:fld>
            <a:endParaRPr lang="en-US" dirty="0" smtClean="0">
              <a:solidFill>
                <a:prstClr val="black"/>
              </a:solidFill>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some of the older oral drug classes used in T2DM. The</a:t>
            </a:r>
            <a:r>
              <a:rPr lang="en-US" baseline="0" dirty="0" smtClean="0"/>
              <a:t> table describes the mechanism of action of each class, its advantages, disadvantages and cost. Less commonly used classes are denoted in grey font.</a:t>
            </a:r>
            <a:endParaRPr lang="en-US" dirty="0"/>
          </a:p>
        </p:txBody>
      </p:sp>
      <p:sp>
        <p:nvSpPr>
          <p:cNvPr id="4" name="Slide Number Placeholder 3"/>
          <p:cNvSpPr>
            <a:spLocks noGrp="1"/>
          </p:cNvSpPr>
          <p:nvPr>
            <p:ph type="sldNum" sz="quarter" idx="10"/>
          </p:nvPr>
        </p:nvSpPr>
        <p:spPr/>
        <p:txBody>
          <a:bodyPr/>
          <a:lstStyle/>
          <a:p>
            <a:fld id="{6908E522-90D2-7F42-B56B-7A012DF25694}" type="slidenum">
              <a:rPr lang="en-US" smtClean="0">
                <a:solidFill>
                  <a:prstClr val="black"/>
                </a:solidFill>
                <a:latin typeface="Calibri"/>
              </a:rPr>
              <a:pPr/>
              <a:t>67</a:t>
            </a:fld>
            <a:endParaRPr lang="en-US">
              <a:solidFill>
                <a:prstClr val="black"/>
              </a:solidFill>
              <a:latin typeface="Calibri"/>
            </a:endParaRPr>
          </a:p>
        </p:txBody>
      </p:sp>
    </p:spTree>
    <p:extLst>
      <p:ext uri="{BB962C8B-B14F-4D97-AF65-F5344CB8AC3E}">
        <p14:creationId xmlns="" xmlns:p14="http://schemas.microsoft.com/office/powerpoint/2010/main" val="22129197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74756" name="Slide Number Placeholder 3"/>
          <p:cNvSpPr>
            <a:spLocks noGrp="1"/>
          </p:cNvSpPr>
          <p:nvPr>
            <p:ph type="sldNum" sz="quarter" idx="5"/>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09" indent="-285734" eaLnBrk="0" hangingPunct="0">
              <a:defRPr>
                <a:solidFill>
                  <a:schemeClr val="tx1"/>
                </a:solidFill>
                <a:latin typeface="Arial" charset="0"/>
                <a:ea typeface="ＭＳ Ｐゴシック" pitchFamily="34" charset="-128"/>
              </a:defRPr>
            </a:lvl2pPr>
            <a:lvl3pPr marL="1142937" indent="-228587" eaLnBrk="0" hangingPunct="0">
              <a:defRPr>
                <a:solidFill>
                  <a:schemeClr val="tx1"/>
                </a:solidFill>
                <a:latin typeface="Arial" charset="0"/>
                <a:ea typeface="ＭＳ Ｐゴシック" pitchFamily="34" charset="-128"/>
              </a:defRPr>
            </a:lvl3pPr>
            <a:lvl4pPr marL="1600112" indent="-228587" eaLnBrk="0" hangingPunct="0">
              <a:defRPr>
                <a:solidFill>
                  <a:schemeClr val="tx1"/>
                </a:solidFill>
                <a:latin typeface="Arial" charset="0"/>
                <a:ea typeface="ＭＳ Ｐゴシック" pitchFamily="34" charset="-128"/>
              </a:defRPr>
            </a:lvl4pPr>
            <a:lvl5pPr marL="2057287" indent="-228587" eaLnBrk="0" hangingPunct="0">
              <a:defRPr>
                <a:solidFill>
                  <a:schemeClr val="tx1"/>
                </a:solidFill>
                <a:latin typeface="Arial" charset="0"/>
                <a:ea typeface="ＭＳ Ｐゴシック" pitchFamily="34" charset="-128"/>
              </a:defRPr>
            </a:lvl5pPr>
            <a:lvl6pPr marL="2514461" indent="-228587" defTabSz="457175" eaLnBrk="0" fontAlgn="base" hangingPunct="0">
              <a:spcBef>
                <a:spcPct val="0"/>
              </a:spcBef>
              <a:spcAft>
                <a:spcPct val="0"/>
              </a:spcAft>
              <a:defRPr>
                <a:solidFill>
                  <a:schemeClr val="tx1"/>
                </a:solidFill>
                <a:latin typeface="Arial" charset="0"/>
                <a:ea typeface="ＭＳ Ｐゴシック" pitchFamily="34" charset="-128"/>
              </a:defRPr>
            </a:lvl6pPr>
            <a:lvl7pPr marL="2971635" indent="-228587" defTabSz="457175" eaLnBrk="0" fontAlgn="base" hangingPunct="0">
              <a:spcBef>
                <a:spcPct val="0"/>
              </a:spcBef>
              <a:spcAft>
                <a:spcPct val="0"/>
              </a:spcAft>
              <a:defRPr>
                <a:solidFill>
                  <a:schemeClr val="tx1"/>
                </a:solidFill>
                <a:latin typeface="Arial" charset="0"/>
                <a:ea typeface="ＭＳ Ｐゴシック" pitchFamily="34" charset="-128"/>
              </a:defRPr>
            </a:lvl7pPr>
            <a:lvl8pPr marL="3428810" indent="-228587" defTabSz="457175" eaLnBrk="0" fontAlgn="base" hangingPunct="0">
              <a:spcBef>
                <a:spcPct val="0"/>
              </a:spcBef>
              <a:spcAft>
                <a:spcPct val="0"/>
              </a:spcAft>
              <a:defRPr>
                <a:solidFill>
                  <a:schemeClr val="tx1"/>
                </a:solidFill>
                <a:latin typeface="Arial" charset="0"/>
                <a:ea typeface="ＭＳ Ｐゴシック" pitchFamily="34" charset="-128"/>
              </a:defRPr>
            </a:lvl8pPr>
            <a:lvl9pPr marL="3885985" indent="-228587" defTabSz="457175" eaLnBrk="0" fontAlgn="base" hangingPunct="0">
              <a:spcBef>
                <a:spcPct val="0"/>
              </a:spcBef>
              <a:spcAft>
                <a:spcPct val="0"/>
              </a:spcAft>
              <a:defRPr>
                <a:solidFill>
                  <a:schemeClr val="tx1"/>
                </a:solidFill>
                <a:latin typeface="Arial" charset="0"/>
                <a:ea typeface="ＭＳ Ｐゴシック" pitchFamily="34" charset="-128"/>
              </a:defRPr>
            </a:lvl9pPr>
          </a:lstStyle>
          <a:p>
            <a:pPr eaLnBrk="1" fontAlgn="base" hangingPunct="1">
              <a:spcBef>
                <a:spcPct val="0"/>
              </a:spcBef>
              <a:spcAft>
                <a:spcPct val="0"/>
              </a:spcAft>
              <a:defRPr/>
            </a:pPr>
            <a:fld id="{0B8494C9-0525-4E27-A56D-46C838237D09}" type="slidenum">
              <a:rPr lang="en-US" smtClean="0">
                <a:solidFill>
                  <a:prstClr val="black"/>
                </a:solidFill>
                <a:latin typeface="Calibri" pitchFamily="34" charset="0"/>
              </a:rPr>
              <a:pPr eaLnBrk="1" fontAlgn="base" hangingPunct="1">
                <a:spcBef>
                  <a:spcPct val="0"/>
                </a:spcBef>
                <a:spcAft>
                  <a:spcPct val="0"/>
                </a:spcAft>
                <a:defRPr/>
              </a:pPr>
              <a:t>68</a:t>
            </a:fld>
            <a:endParaRPr lang="en-US" dirty="0" smtClean="0">
              <a:solidFill>
                <a:prstClr val="black"/>
              </a:solidFill>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87D09E3-6278-4332-933F-D8AD9434D0AD}" type="slidenum">
              <a:rPr lang="fr-FR" smtClean="0">
                <a:latin typeface="Arial" pitchFamily="34" charset="0"/>
                <a:cs typeface="Arial" pitchFamily="34" charset="0"/>
              </a:rPr>
              <a:pPr fontAlgn="base">
                <a:spcBef>
                  <a:spcPct val="0"/>
                </a:spcBef>
                <a:spcAft>
                  <a:spcPct val="0"/>
                </a:spcAft>
              </a:pPr>
              <a:t>69</a:t>
            </a:fld>
            <a:endParaRPr lang="fr-FR" smtClean="0">
              <a:latin typeface="Arial" pitchFamily="34" charset="0"/>
              <a:cs typeface="Arial" pitchFamily="34" charset="0"/>
            </a:endParaRPr>
          </a:p>
        </p:txBody>
      </p:sp>
      <p:sp>
        <p:nvSpPr>
          <p:cNvPr id="169987" name="Rectangle 7"/>
          <p:cNvSpPr txBox="1">
            <a:spLocks noGrp="1" noChangeArrowheads="1"/>
          </p:cNvSpPr>
          <p:nvPr/>
        </p:nvSpPr>
        <p:spPr bwMode="auto">
          <a:xfrm>
            <a:off x="3882249" y="8683438"/>
            <a:ext cx="2974150" cy="459101"/>
          </a:xfrm>
          <a:prstGeom prst="rect">
            <a:avLst/>
          </a:prstGeom>
          <a:noFill/>
          <a:ln w="9525">
            <a:noFill/>
            <a:miter lim="800000"/>
            <a:headEnd/>
            <a:tailEnd/>
          </a:ln>
        </p:spPr>
        <p:txBody>
          <a:bodyPr lIns="93606" tIns="46803" rIns="93606" bIns="46803" anchor="b"/>
          <a:lstStyle/>
          <a:p>
            <a:pPr algn="r" defTabSz="935038"/>
            <a:fld id="{3B4E1EE1-5330-417A-B321-7960CD220533}" type="slidenum">
              <a:rPr lang="en-US" sz="1200">
                <a:ea typeface="Arial Unicode MS" pitchFamily="34" charset="-128"/>
                <a:cs typeface="Arial Unicode MS" pitchFamily="34" charset="-128"/>
              </a:rPr>
              <a:pPr algn="r" defTabSz="935038"/>
              <a:t>69</a:t>
            </a:fld>
            <a:endParaRPr lang="en-US" sz="1200">
              <a:ea typeface="Arial Unicode MS" pitchFamily="34" charset="-128"/>
              <a:cs typeface="Arial Unicode MS" pitchFamily="34" charset="-128"/>
            </a:endParaRPr>
          </a:p>
        </p:txBody>
      </p:sp>
      <p:sp>
        <p:nvSpPr>
          <p:cNvPr id="16998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9989" name="Rectangle 3"/>
          <p:cNvSpPr>
            <a:spLocks noGrp="1" noChangeArrowheads="1"/>
          </p:cNvSpPr>
          <p:nvPr>
            <p:ph type="body" idx="1"/>
          </p:nvPr>
        </p:nvSpPr>
        <p:spPr bwMode="auto">
          <a:xfrm>
            <a:off x="685480" y="4361458"/>
            <a:ext cx="5487041" cy="4112899"/>
          </a:xfrm>
          <a:noFill/>
        </p:spPr>
        <p:txBody>
          <a:bodyPr wrap="square" lIns="93606" tIns="46803" rIns="93606" bIns="46803" numCol="1" anchor="t" anchorCtr="0" compatLnSpc="1">
            <a:prstTxWarp prst="textNoShape">
              <a:avLst/>
            </a:prstTxWarp>
          </a:bodyPr>
          <a:lstStyle/>
          <a:p>
            <a:pPr marL="177800" indent="-177800" eaLnBrk="1" hangingPunct="1">
              <a:tabLst>
                <a:tab pos="173038" algn="l"/>
              </a:tabLst>
            </a:pPr>
            <a:endParaRPr lang="en-US" sz="1100" smtClean="0">
              <a:latin typeface="Arial" pitchFamily="34" charset="0"/>
              <a:cs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There is increasing emphasis</a:t>
            </a:r>
            <a:r>
              <a:rPr lang="en-US" baseline="0" dirty="0" smtClean="0"/>
              <a:t> on ‘patient-centeredness’ in chronic disease management. This has been described by the Institute of Medicine </a:t>
            </a:r>
            <a:r>
              <a:rPr lang="en-US" i="0" baseline="0" dirty="0" smtClean="0"/>
              <a:t>as “</a:t>
            </a:r>
            <a:r>
              <a:rPr lang="en-US" sz="1200" i="0" dirty="0" smtClean="0">
                <a:solidFill>
                  <a:prstClr val="black"/>
                </a:solidFill>
                <a:latin typeface="+mn-lt"/>
                <a:ea typeface="ＭＳ Ｐゴシック" charset="-128"/>
                <a:cs typeface="Calibri"/>
              </a:rPr>
              <a:t>providing care that is respectful of and responsive to individual patient preferences, needs, and values – ensuring that patient values guide all clinical decisions.”  Shared decision making (SDM) is a key component of patient-centered</a:t>
            </a:r>
            <a:r>
              <a:rPr lang="en-US" sz="1200" i="0" baseline="0" dirty="0" smtClean="0">
                <a:solidFill>
                  <a:prstClr val="black"/>
                </a:solidFill>
                <a:latin typeface="+mn-lt"/>
                <a:ea typeface="ＭＳ Ｐゴシック" charset="-128"/>
                <a:cs typeface="Calibri"/>
              </a:rPr>
              <a:t> care.  This is of particular importance in those conditions, like diabetes, that necessitate patient involvement in lifestyle changes.</a:t>
            </a:r>
            <a:endParaRPr lang="en-US" sz="1200" i="0" kern="0" spc="100" dirty="0" smtClean="0">
              <a:solidFill>
                <a:srgbClr val="000090"/>
              </a:solidFill>
              <a:latin typeface="+mn-lt"/>
              <a:ea typeface="ＭＳ Ｐゴシック" charset="-128"/>
              <a:cs typeface="Calibri"/>
            </a:endParaRPr>
          </a:p>
          <a:p>
            <a:endParaRPr lang="en-US" dirty="0"/>
          </a:p>
        </p:txBody>
      </p:sp>
      <p:sp>
        <p:nvSpPr>
          <p:cNvPr id="4" name="Slide Number Placeholder 3"/>
          <p:cNvSpPr>
            <a:spLocks noGrp="1"/>
          </p:cNvSpPr>
          <p:nvPr>
            <p:ph type="sldNum" sz="quarter" idx="10"/>
          </p:nvPr>
        </p:nvSpPr>
        <p:spPr/>
        <p:txBody>
          <a:bodyPr/>
          <a:lstStyle/>
          <a:p>
            <a:fld id="{6908E522-90D2-7F42-B56B-7A012DF25694}" type="slidenum">
              <a:rPr lang="en-US" smtClean="0"/>
              <a:pPr/>
              <a:t>72</a:t>
            </a:fld>
            <a:endParaRPr lang="en-US"/>
          </a:p>
        </p:txBody>
      </p:sp>
    </p:spTree>
    <p:extLst>
      <p:ext uri="{BB962C8B-B14F-4D97-AF65-F5344CB8AC3E}">
        <p14:creationId xmlns="" xmlns:p14="http://schemas.microsoft.com/office/powerpoint/2010/main" val="39650299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Potential sequences of </a:t>
            </a:r>
            <a:r>
              <a:rPr lang="en-US" sz="1200" b="0" i="0" u="none" strike="noStrike" kern="1200" baseline="0" dirty="0" err="1" smtClean="0">
                <a:solidFill>
                  <a:schemeClr val="tx1"/>
                </a:solidFill>
                <a:latin typeface="+mn-lt"/>
                <a:ea typeface="+mn-ea"/>
                <a:cs typeface="+mn-cs"/>
              </a:rPr>
              <a:t>antihyperglycemic</a:t>
            </a:r>
            <a:r>
              <a:rPr lang="en-US" sz="1200" b="0" i="0" u="none" strike="noStrike" kern="1200" baseline="0" dirty="0" smtClean="0">
                <a:solidFill>
                  <a:schemeClr val="tx1"/>
                </a:solidFill>
                <a:latin typeface="+mn-lt"/>
                <a:ea typeface="+mn-ea"/>
                <a:cs typeface="+mn-cs"/>
              </a:rPr>
              <a:t> therapy for patients with type 2 diabetes are displayed, the usual transition being vertical, from top to bottom (although horizontal movement within therapy stages is also possible, depending on the circumstances). The figure denotes relative glucose lowering efficacy, risk of hypoglycemia, effect on body weight, other side effects and approximate relative cost for each drug class.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 most patients, begin with lifestyle changes; metformin </a:t>
            </a:r>
            <a:r>
              <a:rPr lang="en-US" sz="1200" b="0" i="0" u="none" strike="noStrike" kern="1200" baseline="0" dirty="0" err="1" smtClean="0">
                <a:solidFill>
                  <a:schemeClr val="tx1"/>
                </a:solidFill>
                <a:latin typeface="+mn-lt"/>
                <a:ea typeface="+mn-ea"/>
                <a:cs typeface="+mn-cs"/>
              </a:rPr>
              <a:t>monotherapy</a:t>
            </a:r>
            <a:r>
              <a:rPr lang="en-US" sz="1200" b="0" i="0" u="none" strike="noStrike" kern="1200" baseline="0" dirty="0" smtClean="0">
                <a:solidFill>
                  <a:schemeClr val="tx1"/>
                </a:solidFill>
                <a:latin typeface="+mn-lt"/>
                <a:ea typeface="+mn-ea"/>
                <a:cs typeface="+mn-cs"/>
              </a:rPr>
              <a:t> is added at, or soon after, diagnosis, unless there are contraindications. </a:t>
            </a:r>
          </a:p>
          <a:p>
            <a:endParaRPr lang="en-US" dirty="0"/>
          </a:p>
        </p:txBody>
      </p:sp>
      <p:sp>
        <p:nvSpPr>
          <p:cNvPr id="4" name="Slide Number Placeholder 3"/>
          <p:cNvSpPr>
            <a:spLocks noGrp="1"/>
          </p:cNvSpPr>
          <p:nvPr>
            <p:ph type="sldNum" sz="quarter" idx="10"/>
          </p:nvPr>
        </p:nvSpPr>
        <p:spPr/>
        <p:txBody>
          <a:bodyPr/>
          <a:lstStyle/>
          <a:p>
            <a:fld id="{6908E522-90D2-7F42-B56B-7A012DF25694}" type="slidenum">
              <a:rPr lang="en-US" smtClean="0"/>
              <a:pPr/>
              <a:t>74</a:t>
            </a:fld>
            <a:endParaRPr lang="en-US"/>
          </a:p>
        </p:txBody>
      </p:sp>
    </p:spTree>
    <p:extLst>
      <p:ext uri="{BB962C8B-B14F-4D97-AF65-F5344CB8AC3E}">
        <p14:creationId xmlns="" xmlns:p14="http://schemas.microsoft.com/office/powerpoint/2010/main" val="21307955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08E522-90D2-7F42-B56B-7A012DF25694}" type="slidenum">
              <a:rPr lang="en-US" smtClean="0"/>
              <a:pPr/>
              <a:t>75</a:t>
            </a:fld>
            <a:endParaRPr lang="en-US"/>
          </a:p>
        </p:txBody>
      </p:sp>
    </p:spTree>
    <p:extLst>
      <p:ext uri="{BB962C8B-B14F-4D97-AF65-F5344CB8AC3E}">
        <p14:creationId xmlns="" xmlns:p14="http://schemas.microsoft.com/office/powerpoint/2010/main" val="20793506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Potential sequences of </a:t>
            </a:r>
            <a:r>
              <a:rPr lang="en-US" sz="1200" b="0" i="0" u="none" strike="noStrike" kern="1200" baseline="0" dirty="0" err="1" smtClean="0">
                <a:solidFill>
                  <a:schemeClr val="tx1"/>
                </a:solidFill>
                <a:latin typeface="+mn-lt"/>
                <a:ea typeface="+mn-ea"/>
                <a:cs typeface="+mn-cs"/>
              </a:rPr>
              <a:t>antihyperglycemic</a:t>
            </a:r>
            <a:r>
              <a:rPr lang="en-US" sz="1200" b="0" i="0" u="none" strike="noStrike" kern="1200" baseline="0" dirty="0" smtClean="0">
                <a:solidFill>
                  <a:schemeClr val="tx1"/>
                </a:solidFill>
                <a:latin typeface="+mn-lt"/>
                <a:ea typeface="+mn-ea"/>
                <a:cs typeface="+mn-cs"/>
              </a:rPr>
              <a:t> therapy for patients with type 2 diabetes are displayed, the usual transition being vertical, from top to bottom (although horizontal movement within therapy stages is also possible, depending on the circumstances). The figure denotes relative glucose lowering efficacy, risk of hypoglycemia, effect on body weight, other side effects and approximate relative cost for each drug class.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 most patients, begin with lifestyle changes; metformin </a:t>
            </a:r>
            <a:r>
              <a:rPr lang="en-US" sz="1200" b="0" i="0" u="none" strike="noStrike" kern="1200" baseline="0" dirty="0" err="1" smtClean="0">
                <a:solidFill>
                  <a:schemeClr val="tx1"/>
                </a:solidFill>
                <a:latin typeface="+mn-lt"/>
                <a:ea typeface="+mn-ea"/>
                <a:cs typeface="+mn-cs"/>
              </a:rPr>
              <a:t>monotherapy</a:t>
            </a:r>
            <a:r>
              <a:rPr lang="en-US" sz="1200" b="0" i="0" u="none" strike="noStrike" kern="1200" baseline="0" dirty="0" smtClean="0">
                <a:solidFill>
                  <a:schemeClr val="tx1"/>
                </a:solidFill>
                <a:latin typeface="+mn-lt"/>
                <a:ea typeface="+mn-ea"/>
                <a:cs typeface="+mn-cs"/>
              </a:rPr>
              <a:t> is added at, or soon after, diagnosis, unless there are contraindications. </a:t>
            </a:r>
          </a:p>
          <a:p>
            <a:endParaRPr lang="en-US" dirty="0"/>
          </a:p>
        </p:txBody>
      </p:sp>
      <p:sp>
        <p:nvSpPr>
          <p:cNvPr id="4" name="Slide Number Placeholder 3"/>
          <p:cNvSpPr>
            <a:spLocks noGrp="1"/>
          </p:cNvSpPr>
          <p:nvPr>
            <p:ph type="sldNum" sz="quarter" idx="10"/>
          </p:nvPr>
        </p:nvSpPr>
        <p:spPr/>
        <p:txBody>
          <a:bodyPr/>
          <a:lstStyle/>
          <a:p>
            <a:fld id="{6908E522-90D2-7F42-B56B-7A012DF25694}" type="slidenum">
              <a:rPr lang="en-US" smtClean="0"/>
              <a:pPr/>
              <a:t>76</a:t>
            </a:fld>
            <a:endParaRPr lang="en-US"/>
          </a:p>
        </p:txBody>
      </p:sp>
    </p:spTree>
    <p:extLst>
      <p:ext uri="{BB962C8B-B14F-4D97-AF65-F5344CB8AC3E}">
        <p14:creationId xmlns="" xmlns:p14="http://schemas.microsoft.com/office/powerpoint/2010/main" val="21307955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Potential sequences of </a:t>
            </a:r>
            <a:r>
              <a:rPr lang="en-US" sz="1200" b="0" i="0" u="none" strike="noStrike" kern="1200" baseline="0" dirty="0" err="1" smtClean="0">
                <a:solidFill>
                  <a:schemeClr val="tx1"/>
                </a:solidFill>
                <a:latin typeface="+mn-lt"/>
                <a:ea typeface="+mn-ea"/>
                <a:cs typeface="+mn-cs"/>
              </a:rPr>
              <a:t>antihyperglycemic</a:t>
            </a:r>
            <a:r>
              <a:rPr lang="en-US" sz="1200" b="0" i="0" u="none" strike="noStrike" kern="1200" baseline="0" dirty="0" smtClean="0">
                <a:solidFill>
                  <a:schemeClr val="tx1"/>
                </a:solidFill>
                <a:latin typeface="+mn-lt"/>
                <a:ea typeface="+mn-ea"/>
                <a:cs typeface="+mn-cs"/>
              </a:rPr>
              <a:t> therapy for patients with type 2 diabetes are displayed, the usual transition being vertical, from top to bottom (although horizontal movement within therapy stages is also possible, depending on the circumstances). The figure denotes relative glucose lowering efficacy, risk of hypoglycemia, effect on body weight, other side effects and approximate relative cost for each drug class.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 most patients, begin with lifestyle changes; metformin </a:t>
            </a:r>
            <a:r>
              <a:rPr lang="en-US" sz="1200" b="0" i="0" u="none" strike="noStrike" kern="1200" baseline="0" dirty="0" err="1" smtClean="0">
                <a:solidFill>
                  <a:schemeClr val="tx1"/>
                </a:solidFill>
                <a:latin typeface="+mn-lt"/>
                <a:ea typeface="+mn-ea"/>
                <a:cs typeface="+mn-cs"/>
              </a:rPr>
              <a:t>monotherapy</a:t>
            </a:r>
            <a:r>
              <a:rPr lang="en-US" sz="1200" b="0" i="0" u="none" strike="noStrike" kern="1200" baseline="0" dirty="0" smtClean="0">
                <a:solidFill>
                  <a:schemeClr val="tx1"/>
                </a:solidFill>
                <a:latin typeface="+mn-lt"/>
                <a:ea typeface="+mn-ea"/>
                <a:cs typeface="+mn-cs"/>
              </a:rPr>
              <a:t> is added at, or soon after, diagnosis, unless there are contraindications. </a:t>
            </a:r>
          </a:p>
          <a:p>
            <a:endParaRPr lang="en-US" dirty="0"/>
          </a:p>
        </p:txBody>
      </p:sp>
      <p:sp>
        <p:nvSpPr>
          <p:cNvPr id="4" name="Slide Number Placeholder 3"/>
          <p:cNvSpPr>
            <a:spLocks noGrp="1"/>
          </p:cNvSpPr>
          <p:nvPr>
            <p:ph type="sldNum" sz="quarter" idx="10"/>
          </p:nvPr>
        </p:nvSpPr>
        <p:spPr/>
        <p:txBody>
          <a:bodyPr/>
          <a:lstStyle/>
          <a:p>
            <a:fld id="{6908E522-90D2-7F42-B56B-7A012DF25694}" type="slidenum">
              <a:rPr lang="en-US" smtClean="0"/>
              <a:pPr/>
              <a:t>77</a:t>
            </a:fld>
            <a:endParaRPr lang="en-US"/>
          </a:p>
        </p:txBody>
      </p:sp>
    </p:spTree>
    <p:extLst>
      <p:ext uri="{BB962C8B-B14F-4D97-AF65-F5344CB8AC3E}">
        <p14:creationId xmlns="" xmlns:p14="http://schemas.microsoft.com/office/powerpoint/2010/main" val="21307955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08E522-90D2-7F42-B56B-7A012DF25694}" type="slidenum">
              <a:rPr lang="en-US" smtClean="0"/>
              <a:pPr/>
              <a:t>78</a:t>
            </a:fld>
            <a:endParaRPr lang="en-US"/>
          </a:p>
        </p:txBody>
      </p:sp>
    </p:spTree>
    <p:extLst>
      <p:ext uri="{BB962C8B-B14F-4D97-AF65-F5344CB8AC3E}">
        <p14:creationId xmlns="" xmlns:p14="http://schemas.microsoft.com/office/powerpoint/2010/main" val="15543476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7EB799A-3AAC-4457-9ED5-F94209472F60}" type="slidenum">
              <a:rPr lang="en-US" smtClean="0"/>
              <a:pPr fontAlgn="base">
                <a:spcBef>
                  <a:spcPct val="0"/>
                </a:spcBef>
                <a:spcAft>
                  <a:spcPct val="0"/>
                </a:spcAft>
                <a:defRPr/>
              </a:pPr>
              <a:t>6</a:t>
            </a:fld>
            <a:endParaRPr lang="en-US" smtClean="0"/>
          </a:p>
        </p:txBody>
      </p:sp>
      <p:sp>
        <p:nvSpPr>
          <p:cNvPr id="121859" name="Rectangle 2"/>
          <p:cNvSpPr>
            <a:spLocks noGrp="1" noRot="1" noChangeAspect="1" noChangeArrowheads="1" noTextEdit="1"/>
          </p:cNvSpPr>
          <p:nvPr>
            <p:ph type="sldImg"/>
          </p:nvPr>
        </p:nvSpPr>
        <p:spPr bwMode="auto">
          <a:xfrm>
            <a:off x="1158875" y="817563"/>
            <a:ext cx="4572000" cy="34290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21860" name="Rectangle 3"/>
          <p:cNvSpPr>
            <a:spLocks noGrp="1" noChangeArrowheads="1"/>
          </p:cNvSpPr>
          <p:nvPr>
            <p:ph type="body" idx="1"/>
          </p:nvPr>
        </p:nvSpPr>
        <p:spPr bwMode="auto">
          <a:xfrm>
            <a:off x="671513" y="4319588"/>
            <a:ext cx="5821362" cy="4322762"/>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smtClean="0">
                <a:cs typeface="Times New Roman" pitchFamily="18" charset="0"/>
              </a:rPr>
              <a:t>Key Points</a:t>
            </a:r>
          </a:p>
          <a:p>
            <a:pPr marL="171450" lvl="2" indent="-168275" eaLnBrk="1" hangingPunct="1">
              <a:spcBef>
                <a:spcPct val="0"/>
              </a:spcBef>
            </a:pPr>
            <a:r>
              <a:rPr lang="en-US" altLang="en-US" smtClean="0">
                <a:cs typeface="Times New Roman" pitchFamily="18" charset="0"/>
              </a:rPr>
              <a:t>The primary objectives of effective diabetes management are to reduce A1C to as near-normal levels (ie, 4%–6%) as is possible and safe, to lower systolic blood pressure to &lt;130 mm Hg, and to decrease LDL cholesterol to &lt;100 mg/dL</a:t>
            </a:r>
          </a:p>
          <a:p>
            <a:pPr marL="171450" lvl="2" indent="-168275" eaLnBrk="1" hangingPunct="1">
              <a:spcBef>
                <a:spcPct val="0"/>
              </a:spcBef>
            </a:pPr>
            <a:r>
              <a:rPr lang="en-US" altLang="en-US" smtClean="0">
                <a:cs typeface="Times New Roman" pitchFamily="18" charset="0"/>
              </a:rPr>
              <a:t>Achieving target levels of A1C, systolic blood pressure, and LDL cholesterol may reduce the risk of the micro- and macrovascular complications of diabetes by up to 75%</a:t>
            </a:r>
          </a:p>
          <a:p>
            <a:pPr eaLnBrk="1" hangingPunct="1">
              <a:spcBef>
                <a:spcPct val="0"/>
              </a:spcBef>
            </a:pPr>
            <a:r>
              <a:rPr lang="en-US" altLang="en-US" smtClean="0">
                <a:cs typeface="Times New Roman" pitchFamily="18" charset="0"/>
              </a:rPr>
              <a:t>As illustrated in this slide, the objectives of effective diabetes management are to reduce A1C to as near-normal levels as is possible and safe (ie, 4%–6%), lower systolic blood pressure to &lt;130 mm Hg, and to decrease LDL cholesterol to &lt;100 mg/dL. Evidence suggests that achieving these target levels can reduce the risk of both microvascular and macrovascular complications of diabetes by &gt;75%.</a:t>
            </a:r>
            <a:r>
              <a:rPr lang="en-US" altLang="en-US" baseline="30000" smtClean="0">
                <a:cs typeface="Times New Roman" pitchFamily="18" charset="0"/>
              </a:rPr>
              <a:t>1</a:t>
            </a:r>
            <a:endParaRPr lang="en-US" altLang="en-US" smtClean="0">
              <a:cs typeface="Times New Roman" pitchFamily="18" charset="0"/>
            </a:endParaRPr>
          </a:p>
          <a:p>
            <a:pPr eaLnBrk="1" hangingPunct="1">
              <a:spcBef>
                <a:spcPct val="0"/>
              </a:spcBef>
            </a:pPr>
            <a:r>
              <a:rPr lang="en-US" altLang="en-US" smtClean="0">
                <a:cs typeface="Times New Roman" pitchFamily="18" charset="0"/>
              </a:rPr>
              <a:t>Most recently, the Steno-2 Study followed 160 patients with type 2 diabetes and microalbuminuria over 7.8 years to determine the effect of intensive treatment on long-term CV and microvascular outcomes. Researchers found that target-driven, intensive treatment consisting of stepwise diet, exercise, and pharmacotherapy for glycemia, microalbuminuria, lipids, and blood pressure resulted in a decreased risk of CV and microvascular events of about 50%. Control group members received conventional treatment in accordance with national guidelines. However, factors leading to diminished degrees of separation between the intensive treatment and control groups (eg, more than 50% of control group members were referred for specialist treatment during the course of the study) led the authors to estimate that the actual risk reduction associated with intensive versus conventional therapy may be even greater than that observed.</a:t>
            </a:r>
            <a:r>
              <a:rPr lang="en-US" altLang="en-US" baseline="30000" smtClean="0">
                <a:cs typeface="Times New Roman" pitchFamily="18" charset="0"/>
              </a:rPr>
              <a:t>2</a:t>
            </a:r>
            <a:endParaRPr lang="en-US" altLang="en-US" smtClean="0">
              <a:cs typeface="Times New Roman" pitchFamily="18" charset="0"/>
            </a:endParaRPr>
          </a:p>
          <a:p>
            <a:pPr eaLnBrk="1" hangingPunct="1">
              <a:spcBef>
                <a:spcPct val="0"/>
              </a:spcBef>
            </a:pPr>
            <a:r>
              <a:rPr lang="en-US" altLang="en-US" b="1" smtClean="0">
                <a:cs typeface="Times New Roman" pitchFamily="18" charset="0"/>
              </a:rPr>
              <a:t>References</a:t>
            </a:r>
          </a:p>
          <a:p>
            <a:pPr marL="171450" lvl="2" indent="-168275" eaLnBrk="1" hangingPunct="1">
              <a:spcBef>
                <a:spcPct val="0"/>
              </a:spcBef>
            </a:pPr>
            <a:r>
              <a:rPr lang="en-US" altLang="en-US" sz="900" smtClean="0">
                <a:cs typeface="Times New Roman" pitchFamily="18" charset="0"/>
              </a:rPr>
              <a:t>American Diabetes Association. Clinical Practice Recommendations. Implications of the United Kingdom Prospective Diabetes Study. </a:t>
            </a:r>
            <a:r>
              <a:rPr lang="en-US" altLang="en-US" sz="900" i="1" smtClean="0">
                <a:cs typeface="Times New Roman" pitchFamily="18" charset="0"/>
              </a:rPr>
              <a:t>Diabetes Care</a:t>
            </a:r>
            <a:r>
              <a:rPr lang="en-US" altLang="en-US" sz="900" smtClean="0">
                <a:cs typeface="Times New Roman" pitchFamily="18" charset="0"/>
              </a:rPr>
              <a:t>. 2003;26(suppl 1):S28-S32.</a:t>
            </a:r>
          </a:p>
          <a:p>
            <a:pPr marL="171450" lvl="2" indent="-168275" eaLnBrk="1" hangingPunct="1">
              <a:spcBef>
                <a:spcPct val="0"/>
              </a:spcBef>
            </a:pPr>
            <a:r>
              <a:rPr lang="en-US" altLang="en-US" sz="900" smtClean="0">
                <a:cs typeface="Times New Roman" pitchFamily="18" charset="0"/>
              </a:rPr>
              <a:t>Gæde P, Vedel P, Larsen N, Jensen GVH, Parving H-H, Pedersen O. Multifactorial intervention and cardiovascular disease in patients with type 2 diabetes. </a:t>
            </a:r>
            <a:r>
              <a:rPr lang="en-US" altLang="en-US" sz="900" i="1" smtClean="0">
                <a:cs typeface="Times New Roman" pitchFamily="18" charset="0"/>
              </a:rPr>
              <a:t>N Engl J Med</a:t>
            </a:r>
            <a:r>
              <a:rPr lang="en-US" altLang="en-US" sz="900" smtClean="0">
                <a:cs typeface="Times New Roman" pitchFamily="18" charset="0"/>
              </a:rPr>
              <a:t>. 2003;348:383-393.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87D09E3-6278-4332-933F-D8AD9434D0AD}" type="slidenum">
              <a:rPr lang="fr-FR" smtClean="0">
                <a:latin typeface="Arial" pitchFamily="34" charset="0"/>
                <a:cs typeface="Arial" pitchFamily="34" charset="0"/>
              </a:rPr>
              <a:pPr fontAlgn="base">
                <a:spcBef>
                  <a:spcPct val="0"/>
                </a:spcBef>
                <a:spcAft>
                  <a:spcPct val="0"/>
                </a:spcAft>
              </a:pPr>
              <a:t>86</a:t>
            </a:fld>
            <a:endParaRPr lang="fr-FR" smtClean="0">
              <a:latin typeface="Arial" pitchFamily="34" charset="0"/>
              <a:cs typeface="Arial" pitchFamily="34" charset="0"/>
            </a:endParaRPr>
          </a:p>
        </p:txBody>
      </p:sp>
      <p:sp>
        <p:nvSpPr>
          <p:cNvPr id="169987" name="Rectangle 7"/>
          <p:cNvSpPr txBox="1">
            <a:spLocks noGrp="1" noChangeArrowheads="1"/>
          </p:cNvSpPr>
          <p:nvPr/>
        </p:nvSpPr>
        <p:spPr bwMode="auto">
          <a:xfrm>
            <a:off x="3882249" y="8683438"/>
            <a:ext cx="2974150" cy="459101"/>
          </a:xfrm>
          <a:prstGeom prst="rect">
            <a:avLst/>
          </a:prstGeom>
          <a:noFill/>
          <a:ln w="9525">
            <a:noFill/>
            <a:miter lim="800000"/>
            <a:headEnd/>
            <a:tailEnd/>
          </a:ln>
        </p:spPr>
        <p:txBody>
          <a:bodyPr lIns="93606" tIns="46803" rIns="93606" bIns="46803" anchor="b"/>
          <a:lstStyle/>
          <a:p>
            <a:pPr algn="r" defTabSz="935038"/>
            <a:fld id="{3B4E1EE1-5330-417A-B321-7960CD220533}" type="slidenum">
              <a:rPr lang="en-US" sz="1200">
                <a:ea typeface="Arial Unicode MS" pitchFamily="34" charset="-128"/>
                <a:cs typeface="Arial Unicode MS" pitchFamily="34" charset="-128"/>
              </a:rPr>
              <a:pPr algn="r" defTabSz="935038"/>
              <a:t>86</a:t>
            </a:fld>
            <a:endParaRPr lang="en-US" sz="1200">
              <a:ea typeface="Arial Unicode MS" pitchFamily="34" charset="-128"/>
              <a:cs typeface="Arial Unicode MS" pitchFamily="34" charset="-128"/>
            </a:endParaRPr>
          </a:p>
        </p:txBody>
      </p:sp>
      <p:sp>
        <p:nvSpPr>
          <p:cNvPr id="16998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9989" name="Rectangle 3"/>
          <p:cNvSpPr>
            <a:spLocks noGrp="1" noChangeArrowheads="1"/>
          </p:cNvSpPr>
          <p:nvPr>
            <p:ph type="body" idx="1"/>
          </p:nvPr>
        </p:nvSpPr>
        <p:spPr bwMode="auto">
          <a:xfrm>
            <a:off x="685480" y="4361458"/>
            <a:ext cx="5487041" cy="4112899"/>
          </a:xfrm>
          <a:noFill/>
        </p:spPr>
        <p:txBody>
          <a:bodyPr wrap="square" lIns="93606" tIns="46803" rIns="93606" bIns="46803" numCol="1" anchor="t" anchorCtr="0" compatLnSpc="1">
            <a:prstTxWarp prst="textNoShape">
              <a:avLst/>
            </a:prstTxWarp>
          </a:bodyPr>
          <a:lstStyle/>
          <a:p>
            <a:pPr marL="177800" indent="-177800" eaLnBrk="1" hangingPunct="1">
              <a:tabLst>
                <a:tab pos="173038" algn="l"/>
              </a:tabLst>
            </a:pPr>
            <a:endParaRPr lang="en-US" sz="1100" smtClean="0">
              <a:latin typeface="Arial" pitchFamily="34" charset="0"/>
              <a:cs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Potential sequences of </a:t>
            </a:r>
            <a:r>
              <a:rPr lang="en-US" sz="1200" b="0" i="0" u="none" strike="noStrike" kern="1200" baseline="0" dirty="0" err="1" smtClean="0">
                <a:solidFill>
                  <a:schemeClr val="tx1"/>
                </a:solidFill>
                <a:latin typeface="+mn-lt"/>
                <a:ea typeface="+mn-ea"/>
                <a:cs typeface="+mn-cs"/>
              </a:rPr>
              <a:t>antihyperglycemic</a:t>
            </a:r>
            <a:r>
              <a:rPr lang="en-US" sz="1200" b="0" i="0" u="none" strike="noStrike" kern="1200" baseline="0" dirty="0" smtClean="0">
                <a:solidFill>
                  <a:schemeClr val="tx1"/>
                </a:solidFill>
                <a:latin typeface="+mn-lt"/>
                <a:ea typeface="+mn-ea"/>
                <a:cs typeface="+mn-cs"/>
              </a:rPr>
              <a:t> therapy for patients with type 2 diabetes are displayed, the usual transition being vertical, from top to bottom (although horizontal movement within therapy stages is also possible, depending on the circumstances). The figure denotes relative glucose lowering efficacy, risk of hypoglycemia, effect on body weight, other side effects and approximate relative cost for each drug class.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 most patients, begin with lifestyle changes; metformin </a:t>
            </a:r>
            <a:r>
              <a:rPr lang="en-US" sz="1200" b="0" i="0" u="none" strike="noStrike" kern="1200" baseline="0" dirty="0" err="1" smtClean="0">
                <a:solidFill>
                  <a:schemeClr val="tx1"/>
                </a:solidFill>
                <a:latin typeface="+mn-lt"/>
                <a:ea typeface="+mn-ea"/>
                <a:cs typeface="+mn-cs"/>
              </a:rPr>
              <a:t>monotherapy</a:t>
            </a:r>
            <a:r>
              <a:rPr lang="en-US" sz="1200" b="0" i="0" u="none" strike="noStrike" kern="1200" baseline="0" dirty="0" smtClean="0">
                <a:solidFill>
                  <a:schemeClr val="tx1"/>
                </a:solidFill>
                <a:latin typeface="+mn-lt"/>
                <a:ea typeface="+mn-ea"/>
                <a:cs typeface="+mn-cs"/>
              </a:rPr>
              <a:t> is added at, or soon after, diagnosis, unless there are contraindications. </a:t>
            </a:r>
          </a:p>
          <a:p>
            <a:endParaRPr lang="en-US" dirty="0"/>
          </a:p>
        </p:txBody>
      </p:sp>
      <p:sp>
        <p:nvSpPr>
          <p:cNvPr id="4" name="Slide Number Placeholder 3"/>
          <p:cNvSpPr>
            <a:spLocks noGrp="1"/>
          </p:cNvSpPr>
          <p:nvPr>
            <p:ph type="sldNum" sz="quarter" idx="10"/>
          </p:nvPr>
        </p:nvSpPr>
        <p:spPr/>
        <p:txBody>
          <a:bodyPr/>
          <a:lstStyle/>
          <a:p>
            <a:fld id="{6908E522-90D2-7F42-B56B-7A012DF25694}" type="slidenum">
              <a:rPr lang="en-US" smtClean="0"/>
              <a:pPr/>
              <a:t>90</a:t>
            </a:fld>
            <a:endParaRPr lang="en-US"/>
          </a:p>
        </p:txBody>
      </p:sp>
    </p:spTree>
    <p:extLst>
      <p:ext uri="{BB962C8B-B14F-4D97-AF65-F5344CB8AC3E}">
        <p14:creationId xmlns="" xmlns:p14="http://schemas.microsoft.com/office/powerpoint/2010/main" val="21307955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08E522-90D2-7F42-B56B-7A012DF25694}" type="slidenum">
              <a:rPr lang="en-US" smtClean="0"/>
              <a:pPr/>
              <a:t>91</a:t>
            </a:fld>
            <a:endParaRPr lang="en-US"/>
          </a:p>
        </p:txBody>
      </p:sp>
    </p:spTree>
    <p:extLst>
      <p:ext uri="{BB962C8B-B14F-4D97-AF65-F5344CB8AC3E}">
        <p14:creationId xmlns="" xmlns:p14="http://schemas.microsoft.com/office/powerpoint/2010/main" val="20793506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3798421-ED3D-4D5D-AF6B-529BBEB57CEF}" type="slidenum">
              <a:rPr lang="en-US" smtClean="0"/>
              <a:pPr/>
              <a:t>92</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Potential sequences of </a:t>
            </a:r>
            <a:r>
              <a:rPr lang="en-US" sz="1200" b="0" i="0" u="none" strike="noStrike" kern="1200" baseline="0" dirty="0" err="1" smtClean="0">
                <a:solidFill>
                  <a:schemeClr val="tx1"/>
                </a:solidFill>
                <a:latin typeface="+mn-lt"/>
                <a:ea typeface="+mn-ea"/>
                <a:cs typeface="+mn-cs"/>
              </a:rPr>
              <a:t>antihyperglycemic</a:t>
            </a:r>
            <a:r>
              <a:rPr lang="en-US" sz="1200" b="0" i="0" u="none" strike="noStrike" kern="1200" baseline="0" dirty="0" smtClean="0">
                <a:solidFill>
                  <a:schemeClr val="tx1"/>
                </a:solidFill>
                <a:latin typeface="+mn-lt"/>
                <a:ea typeface="+mn-ea"/>
                <a:cs typeface="+mn-cs"/>
              </a:rPr>
              <a:t> therapy for patients with type 2 diabetes are displayed, the usual transition being vertical, from top to bottom (although horizontal movement within therapy stages is also possible, depending on the circumstances). The figure denotes relative glucose lowering efficacy, risk of hypoglycemia, effect on body weight, other side effects and approximate relative cost for each drug class.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 most patients, begin with lifestyle changes; metformin </a:t>
            </a:r>
            <a:r>
              <a:rPr lang="en-US" sz="1200" b="0" i="0" u="none" strike="noStrike" kern="1200" baseline="0" dirty="0" err="1" smtClean="0">
                <a:solidFill>
                  <a:schemeClr val="tx1"/>
                </a:solidFill>
                <a:latin typeface="+mn-lt"/>
                <a:ea typeface="+mn-ea"/>
                <a:cs typeface="+mn-cs"/>
              </a:rPr>
              <a:t>monotherapy</a:t>
            </a:r>
            <a:r>
              <a:rPr lang="en-US" sz="1200" b="0" i="0" u="none" strike="noStrike" kern="1200" baseline="0" dirty="0" smtClean="0">
                <a:solidFill>
                  <a:schemeClr val="tx1"/>
                </a:solidFill>
                <a:latin typeface="+mn-lt"/>
                <a:ea typeface="+mn-ea"/>
                <a:cs typeface="+mn-cs"/>
              </a:rPr>
              <a:t> is added at, or soon after, diagnosis, unless there are contraindications. </a:t>
            </a:r>
          </a:p>
          <a:p>
            <a:endParaRPr lang="en-US" dirty="0"/>
          </a:p>
        </p:txBody>
      </p:sp>
      <p:sp>
        <p:nvSpPr>
          <p:cNvPr id="4" name="Slide Number Placeholder 3"/>
          <p:cNvSpPr>
            <a:spLocks noGrp="1"/>
          </p:cNvSpPr>
          <p:nvPr>
            <p:ph type="sldNum" sz="quarter" idx="10"/>
          </p:nvPr>
        </p:nvSpPr>
        <p:spPr/>
        <p:txBody>
          <a:bodyPr/>
          <a:lstStyle/>
          <a:p>
            <a:fld id="{6908E522-90D2-7F42-B56B-7A012DF25694}" type="slidenum">
              <a:rPr lang="en-US" smtClean="0"/>
              <a:pPr/>
              <a:t>94</a:t>
            </a:fld>
            <a:endParaRPr lang="en-US"/>
          </a:p>
        </p:txBody>
      </p:sp>
    </p:spTree>
    <p:extLst>
      <p:ext uri="{BB962C8B-B14F-4D97-AF65-F5344CB8AC3E}">
        <p14:creationId xmlns="" xmlns:p14="http://schemas.microsoft.com/office/powerpoint/2010/main" val="21307955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08E522-90D2-7F42-B56B-7A012DF25694}" type="slidenum">
              <a:rPr lang="en-US" smtClean="0"/>
              <a:pPr/>
              <a:t>95</a:t>
            </a:fld>
            <a:endParaRPr lang="en-US"/>
          </a:p>
        </p:txBody>
      </p:sp>
    </p:spTree>
    <p:extLst>
      <p:ext uri="{BB962C8B-B14F-4D97-AF65-F5344CB8AC3E}">
        <p14:creationId xmlns="" xmlns:p14="http://schemas.microsoft.com/office/powerpoint/2010/main" val="15543476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3798421-ED3D-4D5D-AF6B-529BBEB57CEF}" type="slidenum">
              <a:rPr lang="en-US" smtClean="0"/>
              <a:pPr/>
              <a:t>96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74756" name="Slide Number Placeholder 3"/>
          <p:cNvSpPr>
            <a:spLocks noGrp="1"/>
          </p:cNvSpPr>
          <p:nvPr>
            <p:ph type="sldNum" sz="quarter" idx="5"/>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09" indent="-285734" eaLnBrk="0" hangingPunct="0">
              <a:defRPr>
                <a:solidFill>
                  <a:schemeClr val="tx1"/>
                </a:solidFill>
                <a:latin typeface="Arial" charset="0"/>
                <a:ea typeface="ＭＳ Ｐゴシック" pitchFamily="34" charset="-128"/>
              </a:defRPr>
            </a:lvl2pPr>
            <a:lvl3pPr marL="1142937" indent="-228587" eaLnBrk="0" hangingPunct="0">
              <a:defRPr>
                <a:solidFill>
                  <a:schemeClr val="tx1"/>
                </a:solidFill>
                <a:latin typeface="Arial" charset="0"/>
                <a:ea typeface="ＭＳ Ｐゴシック" pitchFamily="34" charset="-128"/>
              </a:defRPr>
            </a:lvl3pPr>
            <a:lvl4pPr marL="1600112" indent="-228587" eaLnBrk="0" hangingPunct="0">
              <a:defRPr>
                <a:solidFill>
                  <a:schemeClr val="tx1"/>
                </a:solidFill>
                <a:latin typeface="Arial" charset="0"/>
                <a:ea typeface="ＭＳ Ｐゴシック" pitchFamily="34" charset="-128"/>
              </a:defRPr>
            </a:lvl4pPr>
            <a:lvl5pPr marL="2057287" indent="-228587" eaLnBrk="0" hangingPunct="0">
              <a:defRPr>
                <a:solidFill>
                  <a:schemeClr val="tx1"/>
                </a:solidFill>
                <a:latin typeface="Arial" charset="0"/>
                <a:ea typeface="ＭＳ Ｐゴシック" pitchFamily="34" charset="-128"/>
              </a:defRPr>
            </a:lvl5pPr>
            <a:lvl6pPr marL="2514461" indent="-228587" defTabSz="457175" eaLnBrk="0" fontAlgn="base" hangingPunct="0">
              <a:spcBef>
                <a:spcPct val="0"/>
              </a:spcBef>
              <a:spcAft>
                <a:spcPct val="0"/>
              </a:spcAft>
              <a:defRPr>
                <a:solidFill>
                  <a:schemeClr val="tx1"/>
                </a:solidFill>
                <a:latin typeface="Arial" charset="0"/>
                <a:ea typeface="ＭＳ Ｐゴシック" pitchFamily="34" charset="-128"/>
              </a:defRPr>
            </a:lvl6pPr>
            <a:lvl7pPr marL="2971635" indent="-228587" defTabSz="457175" eaLnBrk="0" fontAlgn="base" hangingPunct="0">
              <a:spcBef>
                <a:spcPct val="0"/>
              </a:spcBef>
              <a:spcAft>
                <a:spcPct val="0"/>
              </a:spcAft>
              <a:defRPr>
                <a:solidFill>
                  <a:schemeClr val="tx1"/>
                </a:solidFill>
                <a:latin typeface="Arial" charset="0"/>
                <a:ea typeface="ＭＳ Ｐゴシック" pitchFamily="34" charset="-128"/>
              </a:defRPr>
            </a:lvl7pPr>
            <a:lvl8pPr marL="3428810" indent="-228587" defTabSz="457175" eaLnBrk="0" fontAlgn="base" hangingPunct="0">
              <a:spcBef>
                <a:spcPct val="0"/>
              </a:spcBef>
              <a:spcAft>
                <a:spcPct val="0"/>
              </a:spcAft>
              <a:defRPr>
                <a:solidFill>
                  <a:schemeClr val="tx1"/>
                </a:solidFill>
                <a:latin typeface="Arial" charset="0"/>
                <a:ea typeface="ＭＳ Ｐゴシック" pitchFamily="34" charset="-128"/>
              </a:defRPr>
            </a:lvl8pPr>
            <a:lvl9pPr marL="3885985" indent="-228587" defTabSz="457175" eaLnBrk="0" fontAlgn="base" hangingPunct="0">
              <a:spcBef>
                <a:spcPct val="0"/>
              </a:spcBef>
              <a:spcAft>
                <a:spcPct val="0"/>
              </a:spcAft>
              <a:defRPr>
                <a:solidFill>
                  <a:schemeClr val="tx1"/>
                </a:solidFill>
                <a:latin typeface="Arial" charset="0"/>
                <a:ea typeface="ＭＳ Ｐゴシック" pitchFamily="34" charset="-128"/>
              </a:defRPr>
            </a:lvl9pPr>
          </a:lstStyle>
          <a:p>
            <a:pPr eaLnBrk="1" fontAlgn="base" hangingPunct="1">
              <a:spcBef>
                <a:spcPct val="0"/>
              </a:spcBef>
              <a:spcAft>
                <a:spcPct val="0"/>
              </a:spcAft>
              <a:defRPr/>
            </a:pPr>
            <a:fld id="{0B8494C9-0525-4E27-A56D-46C838237D09}" type="slidenum">
              <a:rPr lang="en-US" smtClean="0">
                <a:solidFill>
                  <a:prstClr val="black"/>
                </a:solidFill>
                <a:latin typeface="Calibri" pitchFamily="34" charset="0"/>
              </a:rPr>
              <a:pPr eaLnBrk="1" fontAlgn="base" hangingPunct="1">
                <a:spcBef>
                  <a:spcPct val="0"/>
                </a:spcBef>
                <a:spcAft>
                  <a:spcPct val="0"/>
                </a:spcAft>
                <a:defRPr/>
              </a:pPr>
              <a:t>99</a:t>
            </a:fld>
            <a:endParaRPr lang="en-US" dirty="0" smtClean="0">
              <a:solidFill>
                <a:prstClr val="black"/>
              </a:solidFill>
              <a:latin typeface="Calibri"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74756" name="Slide Number Placeholder 3"/>
          <p:cNvSpPr>
            <a:spLocks noGrp="1"/>
          </p:cNvSpPr>
          <p:nvPr>
            <p:ph type="sldNum" sz="quarter" idx="5"/>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09" indent="-285734" eaLnBrk="0" hangingPunct="0">
              <a:defRPr>
                <a:solidFill>
                  <a:schemeClr val="tx1"/>
                </a:solidFill>
                <a:latin typeface="Arial" charset="0"/>
                <a:ea typeface="ＭＳ Ｐゴシック" pitchFamily="34" charset="-128"/>
              </a:defRPr>
            </a:lvl2pPr>
            <a:lvl3pPr marL="1142937" indent="-228587" eaLnBrk="0" hangingPunct="0">
              <a:defRPr>
                <a:solidFill>
                  <a:schemeClr val="tx1"/>
                </a:solidFill>
                <a:latin typeface="Arial" charset="0"/>
                <a:ea typeface="ＭＳ Ｐゴシック" pitchFamily="34" charset="-128"/>
              </a:defRPr>
            </a:lvl3pPr>
            <a:lvl4pPr marL="1600112" indent="-228587" eaLnBrk="0" hangingPunct="0">
              <a:defRPr>
                <a:solidFill>
                  <a:schemeClr val="tx1"/>
                </a:solidFill>
                <a:latin typeface="Arial" charset="0"/>
                <a:ea typeface="ＭＳ Ｐゴシック" pitchFamily="34" charset="-128"/>
              </a:defRPr>
            </a:lvl4pPr>
            <a:lvl5pPr marL="2057287" indent="-228587" eaLnBrk="0" hangingPunct="0">
              <a:defRPr>
                <a:solidFill>
                  <a:schemeClr val="tx1"/>
                </a:solidFill>
                <a:latin typeface="Arial" charset="0"/>
                <a:ea typeface="ＭＳ Ｐゴシック" pitchFamily="34" charset="-128"/>
              </a:defRPr>
            </a:lvl5pPr>
            <a:lvl6pPr marL="2514461" indent="-228587" defTabSz="457175" eaLnBrk="0" fontAlgn="base" hangingPunct="0">
              <a:spcBef>
                <a:spcPct val="0"/>
              </a:spcBef>
              <a:spcAft>
                <a:spcPct val="0"/>
              </a:spcAft>
              <a:defRPr>
                <a:solidFill>
                  <a:schemeClr val="tx1"/>
                </a:solidFill>
                <a:latin typeface="Arial" charset="0"/>
                <a:ea typeface="ＭＳ Ｐゴシック" pitchFamily="34" charset="-128"/>
              </a:defRPr>
            </a:lvl6pPr>
            <a:lvl7pPr marL="2971635" indent="-228587" defTabSz="457175" eaLnBrk="0" fontAlgn="base" hangingPunct="0">
              <a:spcBef>
                <a:spcPct val="0"/>
              </a:spcBef>
              <a:spcAft>
                <a:spcPct val="0"/>
              </a:spcAft>
              <a:defRPr>
                <a:solidFill>
                  <a:schemeClr val="tx1"/>
                </a:solidFill>
                <a:latin typeface="Arial" charset="0"/>
                <a:ea typeface="ＭＳ Ｐゴシック" pitchFamily="34" charset="-128"/>
              </a:defRPr>
            </a:lvl7pPr>
            <a:lvl8pPr marL="3428810" indent="-228587" defTabSz="457175" eaLnBrk="0" fontAlgn="base" hangingPunct="0">
              <a:spcBef>
                <a:spcPct val="0"/>
              </a:spcBef>
              <a:spcAft>
                <a:spcPct val="0"/>
              </a:spcAft>
              <a:defRPr>
                <a:solidFill>
                  <a:schemeClr val="tx1"/>
                </a:solidFill>
                <a:latin typeface="Arial" charset="0"/>
                <a:ea typeface="ＭＳ Ｐゴシック" pitchFamily="34" charset="-128"/>
              </a:defRPr>
            </a:lvl8pPr>
            <a:lvl9pPr marL="3885985" indent="-228587" defTabSz="457175" eaLnBrk="0" fontAlgn="base" hangingPunct="0">
              <a:spcBef>
                <a:spcPct val="0"/>
              </a:spcBef>
              <a:spcAft>
                <a:spcPct val="0"/>
              </a:spcAft>
              <a:defRPr>
                <a:solidFill>
                  <a:schemeClr val="tx1"/>
                </a:solidFill>
                <a:latin typeface="Arial" charset="0"/>
                <a:ea typeface="ＭＳ Ｐゴシック" pitchFamily="34" charset="-128"/>
              </a:defRPr>
            </a:lvl9pPr>
          </a:lstStyle>
          <a:p>
            <a:pPr eaLnBrk="1" fontAlgn="base" hangingPunct="1">
              <a:spcBef>
                <a:spcPct val="0"/>
              </a:spcBef>
              <a:spcAft>
                <a:spcPct val="0"/>
              </a:spcAft>
              <a:defRPr/>
            </a:pPr>
            <a:fld id="{0B8494C9-0525-4E27-A56D-46C838237D09}" type="slidenum">
              <a:rPr lang="en-US" smtClean="0">
                <a:solidFill>
                  <a:prstClr val="black"/>
                </a:solidFill>
                <a:latin typeface="Calibri" pitchFamily="34" charset="0"/>
              </a:rPr>
              <a:pPr eaLnBrk="1" fontAlgn="base" hangingPunct="1">
                <a:spcBef>
                  <a:spcPct val="0"/>
                </a:spcBef>
                <a:spcAft>
                  <a:spcPct val="0"/>
                </a:spcAft>
                <a:defRPr/>
              </a:pPr>
              <a:t>100</a:t>
            </a:fld>
            <a:endParaRPr lang="en-US" dirty="0" smtClean="0">
              <a:solidFill>
                <a:prstClr val="black"/>
              </a:solidFill>
              <a:latin typeface="Calibri"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Potential sequences of </a:t>
            </a:r>
            <a:r>
              <a:rPr lang="en-US" sz="1200" b="0" i="0" u="none" strike="noStrike" kern="1200" baseline="0" dirty="0" err="1" smtClean="0">
                <a:solidFill>
                  <a:schemeClr val="tx1"/>
                </a:solidFill>
                <a:latin typeface="+mn-lt"/>
                <a:ea typeface="+mn-ea"/>
                <a:cs typeface="+mn-cs"/>
              </a:rPr>
              <a:t>antihyperglycemic</a:t>
            </a:r>
            <a:r>
              <a:rPr lang="en-US" sz="1200" b="0" i="0" u="none" strike="noStrike" kern="1200" baseline="0" dirty="0" smtClean="0">
                <a:solidFill>
                  <a:schemeClr val="tx1"/>
                </a:solidFill>
                <a:latin typeface="+mn-lt"/>
                <a:ea typeface="+mn-ea"/>
                <a:cs typeface="+mn-cs"/>
              </a:rPr>
              <a:t> therapy for patients with type 2 diabetes are displayed, the usual transition being vertical, from top to bottom (although horizontal movement within therapy stages is also possible, depending on the circumstances). The figure denotes relative glucose lowering efficacy, risk of hypoglycemia, effect on body weight, other side effects and approximate relative cost for each drug class.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 most patients, begin with lifestyle changes; metformin </a:t>
            </a:r>
            <a:r>
              <a:rPr lang="en-US" sz="1200" b="0" i="0" u="none" strike="noStrike" kern="1200" baseline="0" dirty="0" err="1" smtClean="0">
                <a:solidFill>
                  <a:schemeClr val="tx1"/>
                </a:solidFill>
                <a:latin typeface="+mn-lt"/>
                <a:ea typeface="+mn-ea"/>
                <a:cs typeface="+mn-cs"/>
              </a:rPr>
              <a:t>monotherapy</a:t>
            </a:r>
            <a:r>
              <a:rPr lang="en-US" sz="1200" b="0" i="0" u="none" strike="noStrike" kern="1200" baseline="0" dirty="0" smtClean="0">
                <a:solidFill>
                  <a:schemeClr val="tx1"/>
                </a:solidFill>
                <a:latin typeface="+mn-lt"/>
                <a:ea typeface="+mn-ea"/>
                <a:cs typeface="+mn-cs"/>
              </a:rPr>
              <a:t> is added at, or soon after, diagnosis, unless there are contraindications. </a:t>
            </a:r>
          </a:p>
          <a:p>
            <a:endParaRPr lang="en-US" dirty="0"/>
          </a:p>
        </p:txBody>
      </p:sp>
      <p:sp>
        <p:nvSpPr>
          <p:cNvPr id="4" name="Slide Number Placeholder 3"/>
          <p:cNvSpPr>
            <a:spLocks noGrp="1"/>
          </p:cNvSpPr>
          <p:nvPr>
            <p:ph type="sldNum" sz="quarter" idx="10"/>
          </p:nvPr>
        </p:nvSpPr>
        <p:spPr/>
        <p:txBody>
          <a:bodyPr/>
          <a:lstStyle/>
          <a:p>
            <a:fld id="{6908E522-90D2-7F42-B56B-7A012DF25694}" type="slidenum">
              <a:rPr lang="en-US" smtClean="0"/>
              <a:pPr/>
              <a:t>103</a:t>
            </a:fld>
            <a:endParaRPr lang="en-US"/>
          </a:p>
        </p:txBody>
      </p:sp>
    </p:spTree>
    <p:extLst>
      <p:ext uri="{BB962C8B-B14F-4D97-AF65-F5344CB8AC3E}">
        <p14:creationId xmlns="" xmlns:p14="http://schemas.microsoft.com/office/powerpoint/2010/main" val="21307955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 general, the goal in diabetes is to reduce glucose</a:t>
            </a:r>
            <a:r>
              <a:rPr lang="en-US" baseline="0" dirty="0" smtClean="0"/>
              <a:t> so that the </a:t>
            </a:r>
            <a:r>
              <a:rPr lang="en-US" baseline="0" dirty="0" err="1" smtClean="0"/>
              <a:t>glycated</a:t>
            </a:r>
            <a:r>
              <a:rPr lang="en-US" baseline="0" dirty="0" smtClean="0"/>
              <a:t> hemoglobin (HbA1c) concentration is reduced to 7% or less. Individualization of treatment targets is important, however. Young patients may benefit from tighter control, below 6.5%, since they are apt to have more years of life and exposure to hyperglycemia which can lead to long-term vascular complications. In contrast, in older individuals, especially those with multiple comorbidities, established vascular  complications, or with a predisposition to hypoglycemia, more conservative targets are necessary, such as 7.5 – 8.0% or even higher, depending on the patient’s condition.  </a:t>
            </a:r>
            <a:endParaRPr lang="en-US" dirty="0" smtClean="0"/>
          </a:p>
          <a:p>
            <a:endParaRPr lang="en-US" dirty="0"/>
          </a:p>
        </p:txBody>
      </p:sp>
      <p:sp>
        <p:nvSpPr>
          <p:cNvPr id="4" name="Slide Number Placeholder 3"/>
          <p:cNvSpPr>
            <a:spLocks noGrp="1"/>
          </p:cNvSpPr>
          <p:nvPr>
            <p:ph type="sldNum" sz="quarter" idx="10"/>
          </p:nvPr>
        </p:nvSpPr>
        <p:spPr/>
        <p:txBody>
          <a:bodyPr/>
          <a:lstStyle/>
          <a:p>
            <a:fld id="{6908E522-90D2-7F42-B56B-7A012DF25694}" type="slidenum">
              <a:rPr lang="en-US" smtClean="0"/>
              <a:pPr/>
              <a:t>9</a:t>
            </a:fld>
            <a:endParaRPr lang="en-US"/>
          </a:p>
        </p:txBody>
      </p:sp>
    </p:spTree>
    <p:extLst>
      <p:ext uri="{BB962C8B-B14F-4D97-AF65-F5344CB8AC3E}">
        <p14:creationId xmlns="" xmlns:p14="http://schemas.microsoft.com/office/powerpoint/2010/main" val="40678254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08E522-90D2-7F42-B56B-7A012DF25694}" type="slidenum">
              <a:rPr lang="en-US" smtClean="0"/>
              <a:pPr/>
              <a:t>104</a:t>
            </a:fld>
            <a:endParaRPr lang="en-US"/>
          </a:p>
        </p:txBody>
      </p:sp>
    </p:spTree>
    <p:extLst>
      <p:ext uri="{BB962C8B-B14F-4D97-AF65-F5344CB8AC3E}">
        <p14:creationId xmlns="" xmlns:p14="http://schemas.microsoft.com/office/powerpoint/2010/main" val="20793506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74756" name="Slide Number Placeholder 3"/>
          <p:cNvSpPr>
            <a:spLocks noGrp="1"/>
          </p:cNvSpPr>
          <p:nvPr>
            <p:ph type="sldNum" sz="quarter" idx="5"/>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09" indent="-285734" eaLnBrk="0" hangingPunct="0">
              <a:defRPr>
                <a:solidFill>
                  <a:schemeClr val="tx1"/>
                </a:solidFill>
                <a:latin typeface="Arial" charset="0"/>
                <a:ea typeface="ＭＳ Ｐゴシック" pitchFamily="34" charset="-128"/>
              </a:defRPr>
            </a:lvl2pPr>
            <a:lvl3pPr marL="1142937" indent="-228587" eaLnBrk="0" hangingPunct="0">
              <a:defRPr>
                <a:solidFill>
                  <a:schemeClr val="tx1"/>
                </a:solidFill>
                <a:latin typeface="Arial" charset="0"/>
                <a:ea typeface="ＭＳ Ｐゴシック" pitchFamily="34" charset="-128"/>
              </a:defRPr>
            </a:lvl3pPr>
            <a:lvl4pPr marL="1600112" indent="-228587" eaLnBrk="0" hangingPunct="0">
              <a:defRPr>
                <a:solidFill>
                  <a:schemeClr val="tx1"/>
                </a:solidFill>
                <a:latin typeface="Arial" charset="0"/>
                <a:ea typeface="ＭＳ Ｐゴシック" pitchFamily="34" charset="-128"/>
              </a:defRPr>
            </a:lvl4pPr>
            <a:lvl5pPr marL="2057287" indent="-228587" eaLnBrk="0" hangingPunct="0">
              <a:defRPr>
                <a:solidFill>
                  <a:schemeClr val="tx1"/>
                </a:solidFill>
                <a:latin typeface="Arial" charset="0"/>
                <a:ea typeface="ＭＳ Ｐゴシック" pitchFamily="34" charset="-128"/>
              </a:defRPr>
            </a:lvl5pPr>
            <a:lvl6pPr marL="2514461" indent="-228587" defTabSz="457175" eaLnBrk="0" fontAlgn="base" hangingPunct="0">
              <a:spcBef>
                <a:spcPct val="0"/>
              </a:spcBef>
              <a:spcAft>
                <a:spcPct val="0"/>
              </a:spcAft>
              <a:defRPr>
                <a:solidFill>
                  <a:schemeClr val="tx1"/>
                </a:solidFill>
                <a:latin typeface="Arial" charset="0"/>
                <a:ea typeface="ＭＳ Ｐゴシック" pitchFamily="34" charset="-128"/>
              </a:defRPr>
            </a:lvl6pPr>
            <a:lvl7pPr marL="2971635" indent="-228587" defTabSz="457175" eaLnBrk="0" fontAlgn="base" hangingPunct="0">
              <a:spcBef>
                <a:spcPct val="0"/>
              </a:spcBef>
              <a:spcAft>
                <a:spcPct val="0"/>
              </a:spcAft>
              <a:defRPr>
                <a:solidFill>
                  <a:schemeClr val="tx1"/>
                </a:solidFill>
                <a:latin typeface="Arial" charset="0"/>
                <a:ea typeface="ＭＳ Ｐゴシック" pitchFamily="34" charset="-128"/>
              </a:defRPr>
            </a:lvl7pPr>
            <a:lvl8pPr marL="3428810" indent="-228587" defTabSz="457175" eaLnBrk="0" fontAlgn="base" hangingPunct="0">
              <a:spcBef>
                <a:spcPct val="0"/>
              </a:spcBef>
              <a:spcAft>
                <a:spcPct val="0"/>
              </a:spcAft>
              <a:defRPr>
                <a:solidFill>
                  <a:schemeClr val="tx1"/>
                </a:solidFill>
                <a:latin typeface="Arial" charset="0"/>
                <a:ea typeface="ＭＳ Ｐゴシック" pitchFamily="34" charset="-128"/>
              </a:defRPr>
            </a:lvl8pPr>
            <a:lvl9pPr marL="3885985" indent="-228587" defTabSz="457175" eaLnBrk="0" fontAlgn="base" hangingPunct="0">
              <a:spcBef>
                <a:spcPct val="0"/>
              </a:spcBef>
              <a:spcAft>
                <a:spcPct val="0"/>
              </a:spcAft>
              <a:defRPr>
                <a:solidFill>
                  <a:schemeClr val="tx1"/>
                </a:solidFill>
                <a:latin typeface="Arial" charset="0"/>
                <a:ea typeface="ＭＳ Ｐゴシック" pitchFamily="34" charset="-128"/>
              </a:defRPr>
            </a:lvl9pPr>
          </a:lstStyle>
          <a:p>
            <a:pPr eaLnBrk="1" fontAlgn="base" hangingPunct="1">
              <a:spcBef>
                <a:spcPct val="0"/>
              </a:spcBef>
              <a:spcAft>
                <a:spcPct val="0"/>
              </a:spcAft>
              <a:defRPr/>
            </a:pPr>
            <a:fld id="{0B8494C9-0525-4E27-A56D-46C838237D09}" type="slidenum">
              <a:rPr lang="en-US" smtClean="0">
                <a:solidFill>
                  <a:prstClr val="black"/>
                </a:solidFill>
                <a:latin typeface="Calibri" pitchFamily="34" charset="0"/>
              </a:rPr>
              <a:pPr eaLnBrk="1" fontAlgn="base" hangingPunct="1">
                <a:spcBef>
                  <a:spcPct val="0"/>
                </a:spcBef>
                <a:spcAft>
                  <a:spcPct val="0"/>
                </a:spcAft>
                <a:defRPr/>
              </a:pPr>
              <a:t>106</a:t>
            </a:fld>
            <a:endParaRPr lang="en-US" dirty="0" smtClean="0">
              <a:solidFill>
                <a:prstClr val="black"/>
              </a:solidFill>
              <a:latin typeface="Calibri"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Potential sequences of </a:t>
            </a:r>
            <a:r>
              <a:rPr lang="en-US" sz="1200" b="0" i="0" u="none" strike="noStrike" kern="1200" baseline="0" dirty="0" err="1" smtClean="0">
                <a:solidFill>
                  <a:schemeClr val="tx1"/>
                </a:solidFill>
                <a:latin typeface="+mn-lt"/>
                <a:ea typeface="+mn-ea"/>
                <a:cs typeface="+mn-cs"/>
              </a:rPr>
              <a:t>antihyperglycemic</a:t>
            </a:r>
            <a:r>
              <a:rPr lang="en-US" sz="1200" b="0" i="0" u="none" strike="noStrike" kern="1200" baseline="0" dirty="0" smtClean="0">
                <a:solidFill>
                  <a:schemeClr val="tx1"/>
                </a:solidFill>
                <a:latin typeface="+mn-lt"/>
                <a:ea typeface="+mn-ea"/>
                <a:cs typeface="+mn-cs"/>
              </a:rPr>
              <a:t> therapy for patients with type 2 diabetes are displayed, the usual transition being vertical, from top to bottom (although horizontal movement within therapy stages is also possible, depending on the circumstances). The figure denotes relative glucose lowering efficacy, risk of hypoglycemia, effect on body weight, other side effects and approximate relative cost for each drug class.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 most patients, begin with lifestyle changes; metformin </a:t>
            </a:r>
            <a:r>
              <a:rPr lang="en-US" sz="1200" b="0" i="0" u="none" strike="noStrike" kern="1200" baseline="0" dirty="0" err="1" smtClean="0">
                <a:solidFill>
                  <a:schemeClr val="tx1"/>
                </a:solidFill>
                <a:latin typeface="+mn-lt"/>
                <a:ea typeface="+mn-ea"/>
                <a:cs typeface="+mn-cs"/>
              </a:rPr>
              <a:t>monotherapy</a:t>
            </a:r>
            <a:r>
              <a:rPr lang="en-US" sz="1200" b="0" i="0" u="none" strike="noStrike" kern="1200" baseline="0" dirty="0" smtClean="0">
                <a:solidFill>
                  <a:schemeClr val="tx1"/>
                </a:solidFill>
                <a:latin typeface="+mn-lt"/>
                <a:ea typeface="+mn-ea"/>
                <a:cs typeface="+mn-cs"/>
              </a:rPr>
              <a:t> is added at, or soon after, diagnosis, unless there are contraindications. </a:t>
            </a:r>
          </a:p>
          <a:p>
            <a:endParaRPr lang="en-US" dirty="0"/>
          </a:p>
        </p:txBody>
      </p:sp>
      <p:sp>
        <p:nvSpPr>
          <p:cNvPr id="4" name="Slide Number Placeholder 3"/>
          <p:cNvSpPr>
            <a:spLocks noGrp="1"/>
          </p:cNvSpPr>
          <p:nvPr>
            <p:ph type="sldNum" sz="quarter" idx="10"/>
          </p:nvPr>
        </p:nvSpPr>
        <p:spPr/>
        <p:txBody>
          <a:bodyPr/>
          <a:lstStyle/>
          <a:p>
            <a:fld id="{6908E522-90D2-7F42-B56B-7A012DF25694}" type="slidenum">
              <a:rPr lang="en-US" smtClean="0"/>
              <a:pPr/>
              <a:t>107</a:t>
            </a:fld>
            <a:endParaRPr lang="en-US"/>
          </a:p>
        </p:txBody>
      </p:sp>
    </p:spTree>
    <p:extLst>
      <p:ext uri="{BB962C8B-B14F-4D97-AF65-F5344CB8AC3E}">
        <p14:creationId xmlns="" xmlns:p14="http://schemas.microsoft.com/office/powerpoint/2010/main" val="21307955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08E522-90D2-7F42-B56B-7A012DF25694}" type="slidenum">
              <a:rPr lang="en-US" smtClean="0"/>
              <a:pPr/>
              <a:t>108</a:t>
            </a:fld>
            <a:endParaRPr lang="en-US"/>
          </a:p>
        </p:txBody>
      </p:sp>
    </p:spTree>
    <p:extLst>
      <p:ext uri="{BB962C8B-B14F-4D97-AF65-F5344CB8AC3E}">
        <p14:creationId xmlns="" xmlns:p14="http://schemas.microsoft.com/office/powerpoint/2010/main" val="20793506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pathogenesis</a:t>
            </a:r>
            <a:r>
              <a:rPr lang="en-US" baseline="0" dirty="0" smtClean="0"/>
              <a:t> of T2DM is complex with multiple defects in multiple organ systems. Insulin resistance appears to be a primary defect, followed by relative beta cell failure with insulin secretory abnormalities, and increased endogenous (hepatic) glucose production. There are also derangements in </a:t>
            </a:r>
            <a:r>
              <a:rPr lang="en-US" baseline="0" dirty="0" err="1" smtClean="0"/>
              <a:t>incretin</a:t>
            </a:r>
            <a:r>
              <a:rPr lang="en-US" baseline="0" dirty="0" smtClean="0"/>
              <a:t> physiology and in the certain aspects of adipocyte biology.</a:t>
            </a:r>
            <a:endParaRPr lang="en-US" dirty="0"/>
          </a:p>
        </p:txBody>
      </p:sp>
      <p:sp>
        <p:nvSpPr>
          <p:cNvPr id="4" name="Slide Number Placeholder 3"/>
          <p:cNvSpPr>
            <a:spLocks noGrp="1"/>
          </p:cNvSpPr>
          <p:nvPr>
            <p:ph type="sldNum" sz="quarter" idx="10"/>
          </p:nvPr>
        </p:nvSpPr>
        <p:spPr/>
        <p:txBody>
          <a:bodyPr/>
          <a:lstStyle/>
          <a:p>
            <a:fld id="{6908E522-90D2-7F42-B56B-7A012DF25694}" type="slidenum">
              <a:rPr lang="en-US" smtClean="0"/>
              <a:pPr/>
              <a:t>10</a:t>
            </a:fld>
            <a:endParaRPr lang="en-US"/>
          </a:p>
        </p:txBody>
      </p:sp>
    </p:spTree>
    <p:extLst>
      <p:ext uri="{BB962C8B-B14F-4D97-AF65-F5344CB8AC3E}">
        <p14:creationId xmlns="" xmlns:p14="http://schemas.microsoft.com/office/powerpoint/2010/main" val="8785860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xfrm>
            <a:off x="3884613" y="8685214"/>
            <a:ext cx="2971800" cy="457200"/>
          </a:xfrm>
          <a:prstGeom prst="rect">
            <a:avLst/>
          </a:prstGeom>
          <a:noFill/>
          <a:ln>
            <a:miter lim="800000"/>
            <a:headEnd/>
            <a:tailEnd/>
          </a:ln>
        </p:spPr>
        <p:txBody>
          <a:bodyPr wrap="square" numCol="1" anchorCtr="0" compatLnSpc="1">
            <a:prstTxWarp prst="textNoShape">
              <a:avLst/>
            </a:prstTxWarp>
          </a:bodyPr>
          <a:lstStyle/>
          <a:p>
            <a:fld id="{7846A908-2AB5-F048-9CF3-9CBA54920F5C}" type="slidenum">
              <a:rPr lang="en-US">
                <a:solidFill>
                  <a:srgbClr val="000000"/>
                </a:solidFill>
              </a:rPr>
              <a:pPr/>
              <a:t>11</a:t>
            </a:fld>
            <a:endParaRPr lang="en-US">
              <a:solidFill>
                <a:srgbClr val="000000"/>
              </a:solidFill>
            </a:endParaRPr>
          </a:p>
        </p:txBody>
      </p:sp>
      <p:sp>
        <p:nvSpPr>
          <p:cNvPr id="25603" name="Rectangle 2"/>
          <p:cNvSpPr>
            <a:spLocks noGrp="1" noRot="1" noChangeAspect="1" noChangeArrowheads="1" noTextEdit="1"/>
          </p:cNvSpPr>
          <p:nvPr>
            <p:ph type="sldImg"/>
          </p:nvPr>
        </p:nvSpPr>
        <p:spPr bwMode="auto">
          <a:xfrm>
            <a:off x="1227138" y="239713"/>
            <a:ext cx="4403725" cy="3303587"/>
          </a:xfrm>
          <a:solidFill>
            <a:srgbClr val="FFFFFF"/>
          </a:solidFill>
          <a:ln>
            <a:solidFill>
              <a:srgbClr val="000000"/>
            </a:solidFill>
            <a:miter lim="800000"/>
            <a:headEnd/>
            <a:tailEnd/>
          </a:ln>
        </p:spPr>
      </p:sp>
      <p:sp>
        <p:nvSpPr>
          <p:cNvPr id="25604" name="Rectangle 3"/>
          <p:cNvSpPr>
            <a:spLocks noGrp="1" noChangeArrowheads="1"/>
          </p:cNvSpPr>
          <p:nvPr>
            <p:ph type="body" idx="1"/>
          </p:nvPr>
        </p:nvSpPr>
        <p:spPr bwMode="auto">
          <a:xfrm>
            <a:off x="112715" y="3713164"/>
            <a:ext cx="6630987" cy="5210175"/>
          </a:xfrm>
          <a:solidFill>
            <a:srgbClr val="FFFFFF"/>
          </a:solidFill>
          <a:ln>
            <a:solidFill>
              <a:srgbClr val="000000"/>
            </a:solidFill>
            <a:miter lim="800000"/>
            <a:headEnd/>
            <a:tailEnd/>
          </a:ln>
        </p:spPr>
        <p:txBody>
          <a:bodyPr wrap="square" lIns="90633" tIns="45316" rIns="90633" bIns="45316" numCol="1" anchor="t" anchorCtr="0" compatLnSpc="1">
            <a:prstTxWarp prst="textNoShape">
              <a:avLst/>
            </a:prstTxWarp>
          </a:bodyPr>
          <a:lstStyle/>
          <a:p>
            <a:pPr>
              <a:spcBef>
                <a:spcPct val="0"/>
              </a:spcBef>
            </a:pPr>
            <a:r>
              <a:rPr lang="en-US" dirty="0" smtClean="0">
                <a:latin typeface="Arial" charset="0"/>
              </a:rPr>
              <a:t>This slide provides</a:t>
            </a:r>
            <a:r>
              <a:rPr lang="en-US" baseline="0" dirty="0" smtClean="0">
                <a:latin typeface="Arial" charset="0"/>
              </a:rPr>
              <a:t> a broad overview of the main pathophysiological defects in type 2 diabetes.  Insulin resistance is demonstrated in peripheral tissues, such as skeletal muscle and adipocytes.  The pancreas develops relative insulin secretory failure and is no longer provide the amount of insulin required for normal glucose. The pancreas also demonstrates a failure of the normal suppression of glucagon after meals. This may be mediated through abnormalities in the </a:t>
            </a:r>
            <a:r>
              <a:rPr lang="en-US" baseline="0" dirty="0" err="1" smtClean="0">
                <a:latin typeface="Arial" charset="0"/>
              </a:rPr>
              <a:t>incretin</a:t>
            </a:r>
            <a:r>
              <a:rPr lang="en-US" baseline="0" dirty="0" smtClean="0">
                <a:latin typeface="Arial" charset="0"/>
              </a:rPr>
              <a:t> axis.  Hepatic glucose production is also increased. Renal glucose output is set at a </a:t>
            </a:r>
            <a:r>
              <a:rPr lang="en-US" baseline="0" dirty="0" err="1" smtClean="0">
                <a:latin typeface="Arial" charset="0"/>
              </a:rPr>
              <a:t>higer</a:t>
            </a:r>
            <a:r>
              <a:rPr lang="en-US" baseline="0" dirty="0" smtClean="0">
                <a:latin typeface="Arial" charset="0"/>
              </a:rPr>
              <a:t> threshold than normal. Many of these defects may be influenced by abnormal central control of metabolism.   </a:t>
            </a:r>
            <a:endParaRPr lang="en-US" dirty="0"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xfrm>
            <a:off x="3884613" y="8685214"/>
            <a:ext cx="2971800" cy="457200"/>
          </a:xfrm>
          <a:prstGeom prst="rect">
            <a:avLst/>
          </a:prstGeom>
          <a:noFill/>
          <a:ln>
            <a:miter lim="800000"/>
            <a:headEnd/>
            <a:tailEnd/>
          </a:ln>
        </p:spPr>
        <p:txBody>
          <a:bodyPr wrap="square" numCol="1" anchorCtr="0" compatLnSpc="1">
            <a:prstTxWarp prst="textNoShape">
              <a:avLst/>
            </a:prstTxWarp>
          </a:bodyPr>
          <a:lstStyle/>
          <a:p>
            <a:fld id="{7846A908-2AB5-F048-9CF3-9CBA54920F5C}" type="slidenum">
              <a:rPr lang="en-US">
                <a:solidFill>
                  <a:srgbClr val="000000"/>
                </a:solidFill>
              </a:rPr>
              <a:pPr/>
              <a:t>12</a:t>
            </a:fld>
            <a:endParaRPr lang="en-US">
              <a:solidFill>
                <a:srgbClr val="000000"/>
              </a:solidFill>
            </a:endParaRPr>
          </a:p>
        </p:txBody>
      </p:sp>
      <p:sp>
        <p:nvSpPr>
          <p:cNvPr id="25603" name="Rectangle 2"/>
          <p:cNvSpPr>
            <a:spLocks noGrp="1" noRot="1" noChangeAspect="1" noChangeArrowheads="1" noTextEdit="1"/>
          </p:cNvSpPr>
          <p:nvPr>
            <p:ph type="sldImg"/>
          </p:nvPr>
        </p:nvSpPr>
        <p:spPr bwMode="auto">
          <a:xfrm>
            <a:off x="1227138" y="239713"/>
            <a:ext cx="4403725" cy="3303587"/>
          </a:xfrm>
          <a:solidFill>
            <a:srgbClr val="FFFFFF"/>
          </a:solidFill>
          <a:ln>
            <a:solidFill>
              <a:srgbClr val="000000"/>
            </a:solidFill>
            <a:miter lim="800000"/>
            <a:headEnd/>
            <a:tailEnd/>
          </a:ln>
        </p:spPr>
      </p:sp>
      <p:sp>
        <p:nvSpPr>
          <p:cNvPr id="25604" name="Rectangle 3"/>
          <p:cNvSpPr>
            <a:spLocks noGrp="1" noChangeArrowheads="1"/>
          </p:cNvSpPr>
          <p:nvPr>
            <p:ph type="body" idx="1"/>
          </p:nvPr>
        </p:nvSpPr>
        <p:spPr bwMode="auto">
          <a:xfrm>
            <a:off x="112715" y="3713164"/>
            <a:ext cx="6630987" cy="5210175"/>
          </a:xfrm>
          <a:solidFill>
            <a:srgbClr val="FFFFFF"/>
          </a:solidFill>
          <a:ln>
            <a:solidFill>
              <a:srgbClr val="000000"/>
            </a:solidFill>
            <a:miter lim="800000"/>
            <a:headEnd/>
            <a:tailEnd/>
          </a:ln>
        </p:spPr>
        <p:txBody>
          <a:bodyPr wrap="square" lIns="90633" tIns="45316" rIns="90633" bIns="45316" numCol="1" anchor="t" anchorCtr="0" compatLnSpc="1">
            <a:prstTxWarp prst="textNoShape">
              <a:avLst/>
            </a:prstTxWarp>
          </a:bodyPr>
          <a:lstStyle/>
          <a:p>
            <a:pPr>
              <a:spcBef>
                <a:spcPct val="0"/>
              </a:spcBef>
            </a:pPr>
            <a:r>
              <a:rPr lang="en-US" dirty="0" smtClean="0">
                <a:latin typeface="Arial" charset="0"/>
              </a:rPr>
              <a:t>Anti-hyperglycemic</a:t>
            </a:r>
            <a:r>
              <a:rPr lang="en-US" baseline="0" dirty="0" smtClean="0">
                <a:latin typeface="Arial" charset="0"/>
              </a:rPr>
              <a:t> drugs for patients with T2DM are targeted at one or more of the pathophysiological abnormalities of this disease. On this slide, the main sites of action of the currently available 12 individual drug classes is depicted.  Combination glucose-lowering therapy has become a standard treatment strategy when patients do not adequately respond to a single agent (often metformin.)</a:t>
            </a:r>
            <a:endParaRPr lang="en-US" dirty="0"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Potential sequences of </a:t>
            </a:r>
            <a:r>
              <a:rPr lang="en-US" sz="1200" b="0" i="0" u="none" strike="noStrike" kern="1200" baseline="0" dirty="0" err="1" smtClean="0">
                <a:solidFill>
                  <a:schemeClr val="tx1"/>
                </a:solidFill>
                <a:latin typeface="+mn-lt"/>
                <a:ea typeface="+mn-ea"/>
                <a:cs typeface="+mn-cs"/>
              </a:rPr>
              <a:t>antihyperglycemic</a:t>
            </a:r>
            <a:r>
              <a:rPr lang="en-US" sz="1200" b="0" i="0" u="none" strike="noStrike" kern="1200" baseline="0" dirty="0" smtClean="0">
                <a:solidFill>
                  <a:schemeClr val="tx1"/>
                </a:solidFill>
                <a:latin typeface="+mn-lt"/>
                <a:ea typeface="+mn-ea"/>
                <a:cs typeface="+mn-cs"/>
              </a:rPr>
              <a:t> therapy for patients with type 2 diabetes are displayed, the usual transition being vertical, from top to bottom (although horizontal movement within therapy stages is also possible, depending on the circumstances). The figure denotes relative glucose lowering efficacy, risk of hypoglycemia, effect on body weight, other side effects and approximate relative cost for each drug class.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 most patients, begin with lifestyle changes; metformin </a:t>
            </a:r>
            <a:r>
              <a:rPr lang="en-US" sz="1200" b="0" i="0" u="none" strike="noStrike" kern="1200" baseline="0" dirty="0" err="1" smtClean="0">
                <a:solidFill>
                  <a:schemeClr val="tx1"/>
                </a:solidFill>
                <a:latin typeface="+mn-lt"/>
                <a:ea typeface="+mn-ea"/>
                <a:cs typeface="+mn-cs"/>
              </a:rPr>
              <a:t>monotherapy</a:t>
            </a:r>
            <a:r>
              <a:rPr lang="en-US" sz="1200" b="0" i="0" u="none" strike="noStrike" kern="1200" baseline="0" dirty="0" smtClean="0">
                <a:solidFill>
                  <a:schemeClr val="tx1"/>
                </a:solidFill>
                <a:latin typeface="+mn-lt"/>
                <a:ea typeface="+mn-ea"/>
                <a:cs typeface="+mn-cs"/>
              </a:rPr>
              <a:t> is added at, or soon after, diagnosis, unless there are contraindications. </a:t>
            </a:r>
          </a:p>
          <a:p>
            <a:endParaRPr lang="en-US" dirty="0"/>
          </a:p>
        </p:txBody>
      </p:sp>
      <p:sp>
        <p:nvSpPr>
          <p:cNvPr id="4" name="Slide Number Placeholder 3"/>
          <p:cNvSpPr>
            <a:spLocks noGrp="1"/>
          </p:cNvSpPr>
          <p:nvPr>
            <p:ph type="sldNum" sz="quarter" idx="10"/>
          </p:nvPr>
        </p:nvSpPr>
        <p:spPr/>
        <p:txBody>
          <a:bodyPr/>
          <a:lstStyle/>
          <a:p>
            <a:fld id="{6908E522-90D2-7F42-B56B-7A012DF25694}" type="slidenum">
              <a:rPr lang="en-US" smtClean="0"/>
              <a:pPr/>
              <a:t>14</a:t>
            </a:fld>
            <a:endParaRPr lang="en-US"/>
          </a:p>
        </p:txBody>
      </p:sp>
    </p:spTree>
    <p:extLst>
      <p:ext uri="{BB962C8B-B14F-4D97-AF65-F5344CB8AC3E}">
        <p14:creationId xmlns:p14="http://schemas.microsoft.com/office/powerpoint/2010/main" xmlns="" val="21307955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Non-pharmacological options are critically</a:t>
            </a:r>
            <a:r>
              <a:rPr lang="en-US" baseline="0" dirty="0" smtClean="0"/>
              <a:t> important – they are cost effective and have no side effects, per se. Patients with T2DM should become more physically active, eat a healthy diet and try to optimize body weight. These efforts will result in less insulin resistance, with better blood glucose control the result. There are also additional health benefits from such interventions.</a:t>
            </a:r>
            <a:endParaRPr lang="en-US" dirty="0"/>
          </a:p>
        </p:txBody>
      </p:sp>
      <p:sp>
        <p:nvSpPr>
          <p:cNvPr id="4" name="Slide Number Placeholder 3"/>
          <p:cNvSpPr>
            <a:spLocks noGrp="1"/>
          </p:cNvSpPr>
          <p:nvPr>
            <p:ph type="sldNum" sz="quarter" idx="10"/>
          </p:nvPr>
        </p:nvSpPr>
        <p:spPr/>
        <p:txBody>
          <a:bodyPr/>
          <a:lstStyle/>
          <a:p>
            <a:fld id="{6908E522-90D2-7F42-B56B-7A012DF25694}" type="slidenum">
              <a:rPr lang="en-US" smtClean="0"/>
              <a:pPr/>
              <a:t>29</a:t>
            </a:fld>
            <a:endParaRPr lang="en-US"/>
          </a:p>
        </p:txBody>
      </p:sp>
    </p:spTree>
    <p:extLst>
      <p:ext uri="{BB962C8B-B14F-4D97-AF65-F5344CB8AC3E}">
        <p14:creationId xmlns="" xmlns:p14="http://schemas.microsoft.com/office/powerpoint/2010/main" val="31122480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xfrm>
            <a:off x="3884613" y="8685214"/>
            <a:ext cx="2971800" cy="457200"/>
          </a:xfrm>
          <a:prstGeom prst="rect">
            <a:avLst/>
          </a:prstGeom>
          <a:noFill/>
          <a:ln>
            <a:miter lim="800000"/>
            <a:headEnd/>
            <a:tailEnd/>
          </a:ln>
        </p:spPr>
        <p:txBody>
          <a:bodyPr wrap="square" numCol="1" anchorCtr="0" compatLnSpc="1">
            <a:prstTxWarp prst="textNoShape">
              <a:avLst/>
            </a:prstTxWarp>
          </a:bodyPr>
          <a:lstStyle/>
          <a:p>
            <a:fld id="{7846A908-2AB5-F048-9CF3-9CBA54920F5C}" type="slidenum">
              <a:rPr lang="en-US">
                <a:solidFill>
                  <a:srgbClr val="000000"/>
                </a:solidFill>
              </a:rPr>
              <a:pPr/>
              <a:t>46</a:t>
            </a:fld>
            <a:endParaRPr lang="en-US">
              <a:solidFill>
                <a:srgbClr val="000000"/>
              </a:solidFill>
            </a:endParaRPr>
          </a:p>
        </p:txBody>
      </p:sp>
      <p:sp>
        <p:nvSpPr>
          <p:cNvPr id="25603" name="Rectangle 2"/>
          <p:cNvSpPr>
            <a:spLocks noGrp="1" noRot="1" noChangeAspect="1" noChangeArrowheads="1" noTextEdit="1"/>
          </p:cNvSpPr>
          <p:nvPr>
            <p:ph type="sldImg"/>
          </p:nvPr>
        </p:nvSpPr>
        <p:spPr bwMode="auto">
          <a:xfrm>
            <a:off x="1227138" y="239713"/>
            <a:ext cx="4403725" cy="3303587"/>
          </a:xfrm>
          <a:solidFill>
            <a:srgbClr val="FFFFFF"/>
          </a:solidFill>
          <a:ln>
            <a:solidFill>
              <a:srgbClr val="000000"/>
            </a:solidFill>
            <a:miter lim="800000"/>
            <a:headEnd/>
            <a:tailEnd/>
          </a:ln>
        </p:spPr>
      </p:sp>
      <p:sp>
        <p:nvSpPr>
          <p:cNvPr id="25604" name="Rectangle 3"/>
          <p:cNvSpPr>
            <a:spLocks noGrp="1" noChangeArrowheads="1"/>
          </p:cNvSpPr>
          <p:nvPr>
            <p:ph type="body" idx="1"/>
          </p:nvPr>
        </p:nvSpPr>
        <p:spPr bwMode="auto">
          <a:xfrm>
            <a:off x="112715" y="3713164"/>
            <a:ext cx="6630987" cy="5210175"/>
          </a:xfrm>
          <a:solidFill>
            <a:srgbClr val="FFFFFF"/>
          </a:solidFill>
          <a:ln>
            <a:solidFill>
              <a:srgbClr val="000000"/>
            </a:solidFill>
            <a:miter lim="800000"/>
            <a:headEnd/>
            <a:tailEnd/>
          </a:ln>
        </p:spPr>
        <p:txBody>
          <a:bodyPr wrap="square" lIns="90633" tIns="45316" rIns="90633" bIns="45316" numCol="1" anchor="t" anchorCtr="0" compatLnSpc="1">
            <a:prstTxWarp prst="textNoShape">
              <a:avLst/>
            </a:prstTxWarp>
          </a:bodyPr>
          <a:lstStyle/>
          <a:p>
            <a:pPr>
              <a:spcBef>
                <a:spcPct val="0"/>
              </a:spcBef>
            </a:pPr>
            <a:r>
              <a:rPr lang="en-US" dirty="0" smtClean="0">
                <a:latin typeface="Arial" charset="0"/>
              </a:rPr>
              <a:t>Anti-hyperglycemic</a:t>
            </a:r>
            <a:r>
              <a:rPr lang="en-US" baseline="0" dirty="0" smtClean="0">
                <a:latin typeface="Arial" charset="0"/>
              </a:rPr>
              <a:t> drugs for patients with T2DM are targeted at one or more of the pathophysiological abnormalities of this disease. On this slide, the main sites of action of the currently available 12 individual drug classes is depicted.  Combination glucose-lowering therapy has become a standard treatment strategy when patients do not adequately respond to a single agent (often metformin.)</a:t>
            </a:r>
            <a:endParaRPr lang="en-US" dirty="0"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168C659-D10E-4957-9FD8-B380DF01711B}" type="datetimeFigureOut">
              <a:rPr lang="en-US" smtClean="0"/>
              <a:pPr/>
              <a:t>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310952-4F49-4C72-B3E4-63624102A8A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68C659-D10E-4957-9FD8-B380DF01711B}" type="datetimeFigureOut">
              <a:rPr lang="en-US" smtClean="0"/>
              <a:pPr/>
              <a:t>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310952-4F49-4C72-B3E4-63624102A8A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68C659-D10E-4957-9FD8-B380DF01711B}" type="datetimeFigureOut">
              <a:rPr lang="en-US" smtClean="0"/>
              <a:pPr/>
              <a:t>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310952-4F49-4C72-B3E4-63624102A8AF}"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073150" y="260350"/>
            <a:ext cx="7385050" cy="9779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1073150" y="1452563"/>
            <a:ext cx="7385050" cy="4516437"/>
          </a:xfrm>
        </p:spPr>
        <p:txBody>
          <a:bodyPr>
            <a:normAutofit/>
          </a:bodyPr>
          <a:lstStyle/>
          <a:p>
            <a:pPr lvl="0"/>
            <a:endParaRPr lang="en-US" noProof="0"/>
          </a:p>
        </p:txBody>
      </p:sp>
    </p:spTree>
    <p:extLst>
      <p:ext uri="{BB962C8B-B14F-4D97-AF65-F5344CB8AC3E}">
        <p14:creationId xmlns="" xmlns:p14="http://schemas.microsoft.com/office/powerpoint/2010/main" val="152931667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68C659-D10E-4957-9FD8-B380DF01711B}" type="datetimeFigureOut">
              <a:rPr lang="en-US" smtClean="0"/>
              <a:pPr/>
              <a:t>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310952-4F49-4C72-B3E4-63624102A8A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68C659-D10E-4957-9FD8-B380DF01711B}" type="datetimeFigureOut">
              <a:rPr lang="en-US" smtClean="0"/>
              <a:pPr/>
              <a:t>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310952-4F49-4C72-B3E4-63624102A8A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168C659-D10E-4957-9FD8-B380DF01711B}" type="datetimeFigureOut">
              <a:rPr lang="en-US" smtClean="0"/>
              <a:pPr/>
              <a:t>1/12/2017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310952-4F49-4C72-B3E4-63624102A8A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168C659-D10E-4957-9FD8-B380DF01711B}" type="datetimeFigureOut">
              <a:rPr lang="en-US" smtClean="0"/>
              <a:pPr/>
              <a:t>1/12/2017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310952-4F49-4C72-B3E4-63624102A8A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168C659-D10E-4957-9FD8-B380DF01711B}" type="datetimeFigureOut">
              <a:rPr lang="en-US" smtClean="0"/>
              <a:pPr/>
              <a:t>1/12/2017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310952-4F49-4C72-B3E4-63624102A8A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68C659-D10E-4957-9FD8-B380DF01711B}" type="datetimeFigureOut">
              <a:rPr lang="en-US" smtClean="0"/>
              <a:pPr/>
              <a:t>1/12/2017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310952-4F49-4C72-B3E4-63624102A8A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68C659-D10E-4957-9FD8-B380DF01711B}" type="datetimeFigureOut">
              <a:rPr lang="en-US" smtClean="0"/>
              <a:pPr/>
              <a:t>1/12/2017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310952-4F49-4C72-B3E4-63624102A8AF}" type="slidenum">
              <a:rPr lang="en-US" smtClean="0"/>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3168C659-D10E-4957-9FD8-B380DF01711B}" type="datetimeFigureOut">
              <a:rPr lang="en-US" smtClean="0"/>
              <a:pPr/>
              <a:t>1/12/2017</a:t>
            </a:fld>
            <a:endParaRPr lang="en-US"/>
          </a:p>
        </p:txBody>
      </p:sp>
      <p:sp>
        <p:nvSpPr>
          <p:cNvPr id="9" name="Slide Number Placeholder 8"/>
          <p:cNvSpPr>
            <a:spLocks noGrp="1"/>
          </p:cNvSpPr>
          <p:nvPr>
            <p:ph type="sldNum" sz="quarter" idx="11"/>
          </p:nvPr>
        </p:nvSpPr>
        <p:spPr/>
        <p:txBody>
          <a:bodyPr/>
          <a:lstStyle/>
          <a:p>
            <a:fld id="{85310952-4F49-4C72-B3E4-63624102A8AF}"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85310952-4F49-4C72-B3E4-63624102A8AF}" type="slidenum">
              <a:rPr lang="en-US" smtClean="0"/>
              <a:pPr/>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3168C659-D10E-4957-9FD8-B380DF01711B}" type="datetimeFigureOut">
              <a:rPr lang="en-US" smtClean="0"/>
              <a:pPr/>
              <a:t>1/12/2017</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5.xml"/><Relationship Id="rId7" Type="http://schemas.openxmlformats.org/officeDocument/2006/relationships/image" Target="../media/image8.png"/><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oleObject" Target="../embeddings/oleObject2.bin"/></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8.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6.xml"/><Relationship Id="rId7" Type="http://schemas.openxmlformats.org/officeDocument/2006/relationships/image" Target="../media/image8.png"/><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oleObject" Target="../embeddings/oleObject3.bin"/></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uptodate.com/contents/metformin-drug-information?source=see_link" TargetMode="Externa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uptodate.com/contents/metformin-drug-information?source=see_link"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uptodate.com/contents/metformin-drug-information?source=see_link"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uptodate.com/contents/metformin-drug-information?source=see_link"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www.uptodate.com/contents/metformin-drug-information?source=see_link"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4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9.xml"/><Relationship Id="rId7" Type="http://schemas.openxmlformats.org/officeDocument/2006/relationships/image" Target="../media/image8.png"/><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oleObject" Target="../embeddings/oleObject4.bin"/></Relationships>
</file>

<file path=ppt/slides/_rels/slide47.xml.rels><?xml version="1.0" encoding="UTF-8" standalone="yes"?>
<Relationships xmlns="http://schemas.openxmlformats.org/package/2006/relationships"><Relationship Id="rId3" Type="http://schemas.openxmlformats.org/officeDocument/2006/relationships/hyperlink" Target="https://www.uptodate.com/contents/rosiglitazone-drug-information?source=see_link" TargetMode="External"/><Relationship Id="rId2" Type="http://schemas.openxmlformats.org/officeDocument/2006/relationships/hyperlink" Target="https://www.uptodate.com/contents/pioglitazone-drug-information?source=see_link"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www.uptodate.com/contents/pioglitazone-drug-information?source=see_link" TargetMode="External"/><Relationship Id="rId2" Type="http://schemas.openxmlformats.org/officeDocument/2006/relationships/hyperlink" Target="https://www.uptodate.com/contents/rosiglitazone-drug-information?source=see_link"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www.uptodate.com/contents/metformin-drug-information?source=see_link" TargetMode="External"/><Relationship Id="rId2" Type="http://schemas.openxmlformats.org/officeDocument/2006/relationships/hyperlink" Target="https://www.uptodate.com/contents/rosiglitazone-drug-information?source=see_link" TargetMode="External"/><Relationship Id="rId1" Type="http://schemas.openxmlformats.org/officeDocument/2006/relationships/slideLayout" Target="../slideLayouts/slideLayout2.xml"/><Relationship Id="rId4" Type="http://schemas.openxmlformats.org/officeDocument/2006/relationships/hyperlink" Target="https://www.uptodate.com/contents/glyburide-drug-information?source=see_link" TargetMode="Externa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s://www.uptodate.com/contents/pioglitazone-drug-information?source=see_link" TargetMode="External"/><Relationship Id="rId2" Type="http://schemas.openxmlformats.org/officeDocument/2006/relationships/hyperlink" Target="https://www.uptodate.com/contents/rosiglitazone-drug-information?source=see_link"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hyperlink" Target="https://www.uptodate.com/contents/pioglitazone-drug-information?source=see_link"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s://www.uptodate.com/contents/pioglitazone-drug-information?source=see_link" TargetMode="External"/><Relationship Id="rId2" Type="http://schemas.openxmlformats.org/officeDocument/2006/relationships/hyperlink" Target="https://www.uptodate.com/contents/rosiglitazone-drug-information?source=see_link"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https://www.uptodate.com/contents/rosiglitazone-drug-information?source=see_link" TargetMode="External"/><Relationship Id="rId2" Type="http://schemas.openxmlformats.org/officeDocument/2006/relationships/hyperlink" Target="https://www.uptodate.com/contents/pioglitazone-drug-information?source=see_link" TargetMode="Externa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hyperlink" Target="https://www.uptodate.com/contents/rosiglitazone-drug-information?source=see_link" TargetMode="External"/><Relationship Id="rId2" Type="http://schemas.openxmlformats.org/officeDocument/2006/relationships/hyperlink" Target="https://www.uptodate.com/contents/pioglitazone-drug-information?source=see_link" TargetMode="Externa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hyperlink" Target="https://www.uptodate.com/contents/metformin-drug-information?source=see_link" TargetMode="Externa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hyperlink" Target="https://www.uptodate.com/contents/grade/5?title=Grade%202B&amp;topicKey=ENDO/1757" TargetMode="External"/><Relationship Id="rId2" Type="http://schemas.openxmlformats.org/officeDocument/2006/relationships/hyperlink" Target="https://www.uptodate.com/contents/metformin-drug-information?source=see_link" TargetMode="External"/><Relationship Id="rId1" Type="http://schemas.openxmlformats.org/officeDocument/2006/relationships/slideLayout" Target="../slideLayouts/slideLayout2.xml"/><Relationship Id="rId4" Type="http://schemas.openxmlformats.org/officeDocument/2006/relationships/hyperlink" Target="https://www.uptodate.com/contents/pioglitazone-drug-information?source=see_link" TargetMode="External"/></Relationships>
</file>

<file path=ppt/slides/_rels/slide8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8.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143000"/>
            <a:ext cx="7543800" cy="2593975"/>
          </a:xfrm>
        </p:spPr>
        <p:txBody>
          <a:bodyPr/>
          <a:lstStyle/>
          <a:p>
            <a:r>
              <a:rPr lang="en-US" dirty="0" smtClean="0"/>
              <a:t>Insulin </a:t>
            </a:r>
            <a:r>
              <a:rPr lang="en-US" dirty="0" err="1" smtClean="0"/>
              <a:t>Sensetizers</a:t>
            </a:r>
            <a:r>
              <a:rPr lang="en-US" dirty="0" smtClean="0"/>
              <a:t> </a:t>
            </a:r>
            <a:r>
              <a:rPr lang="en-US" dirty="0" smtClean="0"/>
              <a:t>in T2DM</a:t>
            </a:r>
            <a:endParaRPr lang="en-US" dirty="0"/>
          </a:p>
        </p:txBody>
      </p:sp>
      <p:sp>
        <p:nvSpPr>
          <p:cNvPr id="3" name="Subtitle 2"/>
          <p:cNvSpPr>
            <a:spLocks noGrp="1"/>
          </p:cNvSpPr>
          <p:nvPr>
            <p:ph type="subTitle" idx="1"/>
          </p:nvPr>
        </p:nvSpPr>
        <p:spPr>
          <a:xfrm>
            <a:off x="685800" y="4572000"/>
            <a:ext cx="6461760" cy="1447800"/>
          </a:xfrm>
        </p:spPr>
        <p:txBody>
          <a:bodyPr>
            <a:noAutofit/>
          </a:bodyPr>
          <a:lstStyle/>
          <a:p>
            <a:r>
              <a:rPr lang="en-US" sz="2400" dirty="0" smtClean="0"/>
              <a:t>BY:</a:t>
            </a:r>
          </a:p>
          <a:p>
            <a:r>
              <a:rPr lang="en-US" sz="2400" dirty="0" smtClean="0"/>
              <a:t>Dr. </a:t>
            </a:r>
            <a:r>
              <a:rPr lang="en-US" sz="2400" dirty="0" err="1" smtClean="0"/>
              <a:t>Majid</a:t>
            </a:r>
            <a:r>
              <a:rPr lang="en-US" sz="2400" dirty="0" smtClean="0"/>
              <a:t> </a:t>
            </a:r>
            <a:r>
              <a:rPr lang="en-US" sz="2400" dirty="0" err="1" smtClean="0"/>
              <a:t>Valizadeh</a:t>
            </a:r>
            <a:endParaRPr lang="en-US" sz="2400" dirty="0" smtClean="0"/>
          </a:p>
          <a:p>
            <a:r>
              <a:rPr lang="en-US" sz="2400" dirty="0" smtClean="0"/>
              <a:t>Endocrinologist &amp;  Associate Professor of SBMU</a:t>
            </a:r>
            <a:endParaRPr lang="en-US" sz="2400" dirty="0"/>
          </a:p>
        </p:txBody>
      </p:sp>
    </p:spTree>
    <p:extLst>
      <p:ext uri="{BB962C8B-B14F-4D97-AF65-F5344CB8AC3E}">
        <p14:creationId xmlns="" xmlns:p14="http://schemas.microsoft.com/office/powerpoint/2010/main" val="22553208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0" y="685800"/>
            <a:ext cx="9144000" cy="1588"/>
          </a:xfrm>
          <a:prstGeom prst="line">
            <a:avLst/>
          </a:prstGeom>
          <a:ln>
            <a:solidFill>
              <a:srgbClr val="B01F2E"/>
            </a:solidFill>
          </a:ln>
          <a:effectLst>
            <a:outerShdw dist="25400" dir="6480000" algn="tl" rotWithShape="0">
              <a:srgbClr val="000090">
                <a:alpha val="59000"/>
              </a:srgbClr>
            </a:outerShdw>
          </a:effectLst>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435219" y="1136650"/>
            <a:ext cx="7877908" cy="5878524"/>
          </a:xfrm>
          <a:prstGeom prst="rect">
            <a:avLst/>
          </a:prstGeom>
        </p:spPr>
        <p:txBody>
          <a:bodyPr lIns="91431" tIns="45716" rIns="91431" bIns="45716">
            <a:spAutoFit/>
          </a:bodyPr>
          <a:lstStyle/>
          <a:p>
            <a:pPr marL="457157" lvl="1" defTabSz="914400" fontAlgn="base">
              <a:spcBef>
                <a:spcPct val="0"/>
              </a:spcBef>
              <a:spcAft>
                <a:spcPts val="2400"/>
              </a:spcAft>
              <a:buClr>
                <a:srgbClr val="97082D"/>
              </a:buClr>
              <a:defRPr/>
            </a:pPr>
            <a:r>
              <a:rPr lang="en-US" sz="3200" b="1" dirty="0">
                <a:solidFill>
                  <a:srgbClr val="000090"/>
                </a:solidFill>
                <a:latin typeface="Times New Roman" panose="02020603050405020304" pitchFamily="18" charset="0"/>
                <a:ea typeface="ＭＳ Ｐゴシック" charset="-128"/>
                <a:cs typeface="Times New Roman" panose="02020603050405020304" pitchFamily="18" charset="0"/>
              </a:rPr>
              <a:t>2. BACKGROUND</a:t>
            </a:r>
          </a:p>
          <a:p>
            <a:pPr marL="912813" indent="573088" defTabSz="914400" fontAlgn="base">
              <a:spcBef>
                <a:spcPct val="0"/>
              </a:spcBef>
              <a:spcAft>
                <a:spcPts val="2400"/>
              </a:spcAft>
              <a:buClr>
                <a:srgbClr val="97082D"/>
              </a:buClr>
              <a:buSzPct val="140000"/>
              <a:buFont typeface="Arial"/>
              <a:buChar char="•"/>
              <a:defRPr/>
            </a:pPr>
            <a:r>
              <a:rPr lang="en-US" sz="2400" b="1" dirty="0">
                <a:solidFill>
                  <a:prstClr val="black"/>
                </a:solidFill>
                <a:latin typeface="Times New Roman" panose="02020603050405020304" pitchFamily="18" charset="0"/>
                <a:ea typeface="ＭＳ Ｐゴシック" charset="-128"/>
                <a:cs typeface="Times New Roman" panose="02020603050405020304" pitchFamily="18" charset="0"/>
              </a:rPr>
              <a:t> </a:t>
            </a:r>
            <a:r>
              <a:rPr lang="en-US" sz="2800" b="1" dirty="0">
                <a:solidFill>
                  <a:srgbClr val="000090"/>
                </a:solidFill>
                <a:latin typeface="Times New Roman" panose="02020603050405020304" pitchFamily="18" charset="0"/>
                <a:ea typeface="ＭＳ Ｐゴシック" charset="-128"/>
                <a:cs typeface="Times New Roman" panose="02020603050405020304" pitchFamily="18" charset="0"/>
              </a:rPr>
              <a:t>Overview of the pathogenesis of T2DM</a:t>
            </a:r>
            <a:endParaRPr lang="en-US" sz="400" b="1" dirty="0">
              <a:solidFill>
                <a:srgbClr val="000090"/>
              </a:solidFill>
              <a:latin typeface="Times New Roman" panose="02020603050405020304" pitchFamily="18" charset="0"/>
              <a:ea typeface="ＭＳ Ｐゴシック" charset="-128"/>
              <a:cs typeface="Times New Roman" panose="02020603050405020304" pitchFamily="18" charset="0"/>
            </a:endParaRPr>
          </a:p>
          <a:p>
            <a:pPr marL="2057400" lvl="1" indent="-279400" defTabSz="914400" fontAlgn="base">
              <a:spcBef>
                <a:spcPct val="0"/>
              </a:spcBef>
              <a:spcAft>
                <a:spcPts val="1200"/>
              </a:spcAft>
              <a:buClr>
                <a:srgbClr val="97082D"/>
              </a:buClr>
              <a:buSzPct val="125000"/>
              <a:buFont typeface="Lucida Grande"/>
              <a:buChar char="-"/>
              <a:defRPr/>
            </a:pPr>
            <a:r>
              <a:rPr lang="en-US" sz="2400" b="1" dirty="0">
                <a:solidFill>
                  <a:srgbClr val="000090"/>
                </a:solidFill>
                <a:latin typeface="Times New Roman" panose="02020603050405020304" pitchFamily="18" charset="0"/>
                <a:ea typeface="ＭＳ Ｐゴシック" charset="-128"/>
                <a:cs typeface="Times New Roman" panose="02020603050405020304" pitchFamily="18" charset="0"/>
              </a:rPr>
              <a:t> Insulin secretory dysfunction</a:t>
            </a:r>
          </a:p>
          <a:p>
            <a:pPr marL="2057400" lvl="1" indent="-279400" defTabSz="914400" fontAlgn="base">
              <a:spcBef>
                <a:spcPct val="0"/>
              </a:spcBef>
              <a:spcAft>
                <a:spcPts val="1200"/>
              </a:spcAft>
              <a:buClr>
                <a:srgbClr val="97082D"/>
              </a:buClr>
              <a:buSzPct val="125000"/>
              <a:buFont typeface="Lucida Grande"/>
              <a:buChar char="-"/>
              <a:defRPr/>
            </a:pPr>
            <a:r>
              <a:rPr lang="en-US" sz="2400" b="1" dirty="0" smtClean="0">
                <a:solidFill>
                  <a:srgbClr val="000090"/>
                </a:solidFill>
                <a:latin typeface="Times New Roman" panose="02020603050405020304" pitchFamily="18" charset="0"/>
                <a:ea typeface="ＭＳ Ｐゴシック" charset="-128"/>
                <a:cs typeface="Times New Roman" panose="02020603050405020304" pitchFamily="18" charset="0"/>
              </a:rPr>
              <a:t> Insulin </a:t>
            </a:r>
            <a:r>
              <a:rPr lang="en-US" sz="2400" b="1" dirty="0">
                <a:solidFill>
                  <a:srgbClr val="000090"/>
                </a:solidFill>
                <a:latin typeface="Times New Roman" panose="02020603050405020304" pitchFamily="18" charset="0"/>
                <a:ea typeface="ＭＳ Ｐゴシック" charset="-128"/>
                <a:cs typeface="Times New Roman" panose="02020603050405020304" pitchFamily="18" charset="0"/>
              </a:rPr>
              <a:t>resistance (muscle, fat, liver)</a:t>
            </a:r>
          </a:p>
          <a:p>
            <a:pPr marL="2057400" lvl="1" indent="-279400" defTabSz="914400" fontAlgn="base">
              <a:spcBef>
                <a:spcPct val="0"/>
              </a:spcBef>
              <a:spcAft>
                <a:spcPts val="1200"/>
              </a:spcAft>
              <a:buClr>
                <a:srgbClr val="97082D"/>
              </a:buClr>
              <a:buSzPct val="125000"/>
              <a:buFont typeface="Lucida Grande"/>
              <a:buChar char="-"/>
              <a:defRPr/>
            </a:pPr>
            <a:r>
              <a:rPr lang="en-US" sz="2400" b="1" dirty="0" smtClean="0">
                <a:solidFill>
                  <a:srgbClr val="000090"/>
                </a:solidFill>
                <a:latin typeface="Times New Roman" panose="02020603050405020304" pitchFamily="18" charset="0"/>
                <a:ea typeface="ＭＳ Ｐゴシック" charset="-128"/>
                <a:cs typeface="Times New Roman" panose="02020603050405020304" pitchFamily="18" charset="0"/>
              </a:rPr>
              <a:t> Increased </a:t>
            </a:r>
            <a:r>
              <a:rPr lang="en-US" sz="2400" b="1" dirty="0">
                <a:solidFill>
                  <a:srgbClr val="000090"/>
                </a:solidFill>
                <a:latin typeface="Times New Roman" panose="02020603050405020304" pitchFamily="18" charset="0"/>
                <a:ea typeface="ＭＳ Ｐゴシック" charset="-128"/>
                <a:cs typeface="Times New Roman" panose="02020603050405020304" pitchFamily="18" charset="0"/>
              </a:rPr>
              <a:t>endogenous glucose production</a:t>
            </a:r>
          </a:p>
          <a:p>
            <a:pPr marL="2057400" lvl="1" indent="-279400" defTabSz="914400" fontAlgn="base">
              <a:spcBef>
                <a:spcPct val="0"/>
              </a:spcBef>
              <a:spcAft>
                <a:spcPts val="1200"/>
              </a:spcAft>
              <a:buClr>
                <a:srgbClr val="97082D"/>
              </a:buClr>
              <a:buSzPct val="125000"/>
              <a:buFont typeface="Lucida Grande"/>
              <a:buChar char="-"/>
              <a:defRPr/>
            </a:pPr>
            <a:r>
              <a:rPr lang="en-US" sz="2400" b="1" dirty="0" smtClean="0">
                <a:solidFill>
                  <a:srgbClr val="000090"/>
                </a:solidFill>
                <a:latin typeface="Times New Roman" panose="02020603050405020304" pitchFamily="18" charset="0"/>
                <a:ea typeface="ＭＳ Ｐゴシック" charset="-128"/>
                <a:cs typeface="Times New Roman" panose="02020603050405020304" pitchFamily="18" charset="0"/>
              </a:rPr>
              <a:t> </a:t>
            </a:r>
            <a:r>
              <a:rPr lang="en-US" sz="2400" b="1" dirty="0" smtClean="0">
                <a:solidFill>
                  <a:srgbClr val="C00000"/>
                </a:solidFill>
                <a:latin typeface="Times New Roman" panose="02020603050405020304" pitchFamily="18" charset="0"/>
                <a:ea typeface="ＭＳ Ｐゴシック" charset="-128"/>
                <a:cs typeface="Times New Roman" panose="02020603050405020304" pitchFamily="18" charset="0"/>
              </a:rPr>
              <a:t>Decreased </a:t>
            </a:r>
            <a:r>
              <a:rPr lang="en-US" sz="2400" b="1" dirty="0" err="1">
                <a:solidFill>
                  <a:srgbClr val="C00000"/>
                </a:solidFill>
                <a:latin typeface="Times New Roman" panose="02020603050405020304" pitchFamily="18" charset="0"/>
                <a:ea typeface="ＭＳ Ｐゴシック" charset="-128"/>
                <a:cs typeface="Times New Roman" panose="02020603050405020304" pitchFamily="18" charset="0"/>
              </a:rPr>
              <a:t>incretin</a:t>
            </a:r>
            <a:r>
              <a:rPr lang="en-US" sz="2400" b="1" dirty="0">
                <a:solidFill>
                  <a:srgbClr val="C00000"/>
                </a:solidFill>
                <a:latin typeface="Times New Roman" panose="02020603050405020304" pitchFamily="18" charset="0"/>
                <a:ea typeface="ＭＳ Ｐゴシック" charset="-128"/>
                <a:cs typeface="Times New Roman" panose="02020603050405020304" pitchFamily="18" charset="0"/>
              </a:rPr>
              <a:t> </a:t>
            </a:r>
            <a:r>
              <a:rPr lang="en-US" sz="2400" b="1" dirty="0" smtClean="0">
                <a:solidFill>
                  <a:srgbClr val="C00000"/>
                </a:solidFill>
                <a:latin typeface="Times New Roman" panose="02020603050405020304" pitchFamily="18" charset="0"/>
                <a:ea typeface="ＭＳ Ｐゴシック" charset="-128"/>
                <a:cs typeface="Times New Roman" panose="02020603050405020304" pitchFamily="18" charset="0"/>
              </a:rPr>
              <a:t>effect</a:t>
            </a:r>
          </a:p>
          <a:p>
            <a:pPr marL="2057400" lvl="1" indent="-279400" defTabSz="914400" fontAlgn="base">
              <a:spcBef>
                <a:spcPct val="0"/>
              </a:spcBef>
              <a:spcAft>
                <a:spcPts val="1200"/>
              </a:spcAft>
              <a:buClr>
                <a:srgbClr val="97082D"/>
              </a:buClr>
              <a:buSzPct val="125000"/>
              <a:buFont typeface="Lucida Grande"/>
              <a:buChar char="-"/>
              <a:defRPr/>
            </a:pPr>
            <a:r>
              <a:rPr lang="en-US" sz="2400" b="1" dirty="0" smtClean="0">
                <a:solidFill>
                  <a:srgbClr val="0070C0"/>
                </a:solidFill>
                <a:latin typeface="Times New Roman" panose="02020603050405020304" pitchFamily="18" charset="0"/>
                <a:ea typeface="ＭＳ Ｐゴシック" charset="-128"/>
                <a:cs typeface="Times New Roman" panose="02020603050405020304" pitchFamily="18" charset="0"/>
              </a:rPr>
              <a:t>Reduced renal glucose excretion</a:t>
            </a:r>
          </a:p>
          <a:p>
            <a:pPr marL="2057400" lvl="1" indent="-279400" defTabSz="914400" fontAlgn="base">
              <a:spcBef>
                <a:spcPct val="0"/>
              </a:spcBef>
              <a:spcAft>
                <a:spcPts val="1200"/>
              </a:spcAft>
              <a:buClr>
                <a:srgbClr val="97082D"/>
              </a:buClr>
              <a:buSzPct val="125000"/>
              <a:buFont typeface="Lucida Grande"/>
              <a:buChar char="-"/>
              <a:defRPr/>
            </a:pPr>
            <a:r>
              <a:rPr lang="en-US" sz="2400" b="1" dirty="0" smtClean="0">
                <a:solidFill>
                  <a:srgbClr val="000090"/>
                </a:solidFill>
                <a:latin typeface="Times New Roman" panose="02020603050405020304" pitchFamily="18" charset="0"/>
                <a:ea typeface="ＭＳ Ｐゴシック" charset="-128"/>
                <a:cs typeface="Times New Roman" panose="02020603050405020304" pitchFamily="18" charset="0"/>
              </a:rPr>
              <a:t> Deranged </a:t>
            </a:r>
            <a:r>
              <a:rPr lang="en-US" sz="2400" b="1" dirty="0">
                <a:solidFill>
                  <a:srgbClr val="000090"/>
                </a:solidFill>
                <a:latin typeface="Times New Roman" panose="02020603050405020304" pitchFamily="18" charset="0"/>
                <a:ea typeface="ＭＳ Ｐゴシック" charset="-128"/>
                <a:cs typeface="Times New Roman" panose="02020603050405020304" pitchFamily="18" charset="0"/>
              </a:rPr>
              <a:t>adipocyte biology</a:t>
            </a:r>
          </a:p>
          <a:p>
            <a:pPr marL="2057400" lvl="1" indent="-279400" defTabSz="914400" fontAlgn="base">
              <a:spcBef>
                <a:spcPct val="0"/>
              </a:spcBef>
              <a:spcAft>
                <a:spcPts val="1200"/>
              </a:spcAft>
              <a:buClr>
                <a:srgbClr val="97082D"/>
              </a:buClr>
              <a:buSzPct val="125000"/>
              <a:buFont typeface="Lucida Grande"/>
              <a:buChar char="-"/>
              <a:defRPr/>
            </a:pPr>
            <a:endParaRPr lang="en-US" sz="2400" b="1" dirty="0">
              <a:solidFill>
                <a:srgbClr val="000090"/>
              </a:solidFill>
              <a:latin typeface="Times New Roman" panose="02020603050405020304" pitchFamily="18" charset="0"/>
              <a:ea typeface="ＭＳ Ｐゴシック" charset="-128"/>
              <a:cs typeface="Times New Roman" panose="02020603050405020304" pitchFamily="18" charset="0"/>
            </a:endParaRPr>
          </a:p>
          <a:p>
            <a:pPr marL="342867" indent="-342867" defTabSz="914400" fontAlgn="base">
              <a:spcBef>
                <a:spcPct val="0"/>
              </a:spcBef>
              <a:spcAft>
                <a:spcPts val="1200"/>
              </a:spcAft>
              <a:buFontTx/>
              <a:buAutoNum type="arabicPeriod"/>
              <a:defRPr/>
            </a:pPr>
            <a:endParaRPr lang="en-US" sz="1200" kern="0" spc="100" dirty="0">
              <a:solidFill>
                <a:srgbClr val="1F497D"/>
              </a:solidFill>
              <a:latin typeface="Times New Roman" panose="02020603050405020304" pitchFamily="18" charset="0"/>
              <a:ea typeface="ＭＳ Ｐゴシック" charset="-128"/>
              <a:cs typeface="Times New Roman" panose="02020603050405020304" pitchFamily="18" charset="0"/>
            </a:endParaRPr>
          </a:p>
          <a:p>
            <a:pPr defTabSz="914400" fontAlgn="base">
              <a:spcBef>
                <a:spcPct val="0"/>
              </a:spcBef>
              <a:spcAft>
                <a:spcPts val="1200"/>
              </a:spcAft>
              <a:defRPr/>
            </a:pPr>
            <a:r>
              <a:rPr lang="en-US" sz="1600" b="1" dirty="0">
                <a:solidFill>
                  <a:prstClr val="black"/>
                </a:solidFill>
                <a:latin typeface="Times New Roman" panose="02020603050405020304" pitchFamily="18" charset="0"/>
                <a:ea typeface="ＭＳ Ｐゴシック" charset="-128"/>
                <a:cs typeface="Times New Roman" panose="02020603050405020304" pitchFamily="18" charset="0"/>
              </a:rPr>
              <a:t>	</a:t>
            </a:r>
            <a:endParaRPr lang="en-US" sz="2000" b="1" dirty="0">
              <a:solidFill>
                <a:prstClr val="black"/>
              </a:solidFill>
              <a:latin typeface="Times New Roman" panose="02020603050405020304" pitchFamily="18" charset="0"/>
              <a:ea typeface="ＭＳ Ｐゴシック" charset="-128"/>
              <a:cs typeface="Times New Roman" panose="02020603050405020304" pitchFamily="18" charset="0"/>
            </a:endParaRPr>
          </a:p>
        </p:txBody>
      </p:sp>
      <p:sp>
        <p:nvSpPr>
          <p:cNvPr id="9" name="Title 1"/>
          <p:cNvSpPr txBox="1">
            <a:spLocks/>
          </p:cNvSpPr>
          <p:nvPr/>
        </p:nvSpPr>
        <p:spPr bwMode="auto">
          <a:xfrm>
            <a:off x="1617786" y="-168275"/>
            <a:ext cx="5627077" cy="1470025"/>
          </a:xfrm>
          <a:prstGeom prst="rect">
            <a:avLst/>
          </a:prstGeom>
          <a:noFill/>
          <a:ln w="9525">
            <a:noFill/>
            <a:miter lim="800000"/>
            <a:headEnd/>
            <a:tailEnd/>
          </a:ln>
        </p:spPr>
        <p:txBody>
          <a:bodyPr lIns="91431" tIns="45716" rIns="91431" bIns="45716" anchor="ctr">
            <a:prstTxWarp prst="textNoShape">
              <a:avLst/>
            </a:prstTxWarp>
          </a:bodyPr>
          <a:lstStyle/>
          <a:p>
            <a:pPr algn="ctr" defTabSz="914400" eaLnBrk="0" fontAlgn="base" hangingPunct="0">
              <a:spcBef>
                <a:spcPct val="0"/>
              </a:spcBef>
              <a:spcAft>
                <a:spcPct val="0"/>
              </a:spcAft>
            </a:pPr>
            <a:r>
              <a:rPr lang="en-US" sz="2000" b="1" dirty="0">
                <a:solidFill>
                  <a:srgbClr val="000090"/>
                </a:solidFill>
                <a:latin typeface="Times New Roman" panose="02020603050405020304" pitchFamily="18" charset="0"/>
                <a:ea typeface="Arial Black" charset="0"/>
                <a:cs typeface="Times New Roman" panose="02020603050405020304" pitchFamily="18" charset="0"/>
              </a:rPr>
              <a:t>ADA-EASD Position </a:t>
            </a:r>
            <a:r>
              <a:rPr lang="en-US" sz="2000" b="1" dirty="0" smtClean="0">
                <a:solidFill>
                  <a:srgbClr val="000090"/>
                </a:solidFill>
                <a:latin typeface="Times New Roman" panose="02020603050405020304" pitchFamily="18" charset="0"/>
                <a:ea typeface="Arial Black" charset="0"/>
                <a:cs typeface="Times New Roman" panose="02020603050405020304" pitchFamily="18" charset="0"/>
              </a:rPr>
              <a:t>Statement Update: </a:t>
            </a:r>
          </a:p>
          <a:p>
            <a:pPr algn="ctr" defTabSz="914400" eaLnBrk="0" fontAlgn="base" hangingPunct="0">
              <a:lnSpc>
                <a:spcPts val="1980"/>
              </a:lnSpc>
              <a:spcBef>
                <a:spcPct val="0"/>
              </a:spcBef>
              <a:spcAft>
                <a:spcPct val="0"/>
              </a:spcAft>
            </a:pPr>
            <a:r>
              <a:rPr lang="en-US" sz="2000" b="1" dirty="0" smtClean="0">
                <a:solidFill>
                  <a:srgbClr val="000090"/>
                </a:solidFill>
                <a:latin typeface="Times New Roman" panose="02020603050405020304" pitchFamily="18" charset="0"/>
                <a:ea typeface="Arial Black" charset="0"/>
                <a:cs typeface="Times New Roman" panose="02020603050405020304" pitchFamily="18" charset="0"/>
              </a:rPr>
              <a:t>Management </a:t>
            </a:r>
            <a:r>
              <a:rPr lang="en-US" sz="2000" b="1" dirty="0">
                <a:solidFill>
                  <a:srgbClr val="000090"/>
                </a:solidFill>
                <a:latin typeface="Times New Roman" panose="02020603050405020304" pitchFamily="18" charset="0"/>
                <a:ea typeface="Arial Black" charset="0"/>
                <a:cs typeface="Times New Roman" panose="02020603050405020304" pitchFamily="18" charset="0"/>
              </a:rPr>
              <a:t>of Hyperglycemia in </a:t>
            </a:r>
            <a:r>
              <a:rPr lang="en-US" sz="2000" b="1" dirty="0" smtClean="0">
                <a:solidFill>
                  <a:srgbClr val="000090"/>
                </a:solidFill>
                <a:latin typeface="Times New Roman" panose="02020603050405020304" pitchFamily="18" charset="0"/>
                <a:ea typeface="Arial Black" charset="0"/>
                <a:cs typeface="Times New Roman" panose="02020603050405020304" pitchFamily="18" charset="0"/>
              </a:rPr>
              <a:t>T2DM, 2015</a:t>
            </a:r>
            <a:r>
              <a:rPr lang="en-US" sz="900" b="1" dirty="0">
                <a:solidFill>
                  <a:srgbClr val="000090"/>
                </a:solidFill>
                <a:latin typeface="Times New Roman" panose="02020603050405020304" pitchFamily="18" charset="0"/>
                <a:ea typeface="Arial Black" charset="0"/>
                <a:cs typeface="Times New Roman" panose="02020603050405020304" pitchFamily="18" charset="0"/>
              </a:rPr>
              <a:t/>
            </a:r>
            <a:br>
              <a:rPr lang="en-US" sz="900" b="1" dirty="0">
                <a:solidFill>
                  <a:srgbClr val="000090"/>
                </a:solidFill>
                <a:latin typeface="Times New Roman" panose="02020603050405020304" pitchFamily="18" charset="0"/>
                <a:ea typeface="Arial Black" charset="0"/>
                <a:cs typeface="Times New Roman" panose="02020603050405020304" pitchFamily="18" charset="0"/>
              </a:rPr>
            </a:br>
            <a:r>
              <a:rPr lang="en-US" sz="900" b="1" dirty="0">
                <a:solidFill>
                  <a:srgbClr val="000090"/>
                </a:solidFill>
                <a:latin typeface="Times New Roman" panose="02020603050405020304" pitchFamily="18" charset="0"/>
                <a:ea typeface="Arial Black" charset="0"/>
                <a:cs typeface="Times New Roman" panose="02020603050405020304" pitchFamily="18" charset="0"/>
              </a:rPr>
              <a:t/>
            </a:r>
            <a:br>
              <a:rPr lang="en-US" sz="900" b="1" dirty="0">
                <a:solidFill>
                  <a:srgbClr val="000090"/>
                </a:solidFill>
                <a:latin typeface="Times New Roman" panose="02020603050405020304" pitchFamily="18" charset="0"/>
                <a:ea typeface="Arial Black" charset="0"/>
                <a:cs typeface="Times New Roman" panose="02020603050405020304" pitchFamily="18" charset="0"/>
              </a:rPr>
            </a:br>
            <a:endParaRPr lang="en-US" b="1" dirty="0">
              <a:solidFill>
                <a:srgbClr val="000090"/>
              </a:solidFill>
              <a:latin typeface="Times New Roman" panose="02020603050405020304" pitchFamily="18" charset="0"/>
              <a:ea typeface="Times" charset="0"/>
              <a:cs typeface="Times New Roman" panose="02020603050405020304" pitchFamily="18" charset="0"/>
            </a:endParaRPr>
          </a:p>
        </p:txBody>
      </p:sp>
      <p:sp>
        <p:nvSpPr>
          <p:cNvPr id="7" name="TextBox 21"/>
          <p:cNvSpPr txBox="1">
            <a:spLocks noChangeArrowheads="1"/>
          </p:cNvSpPr>
          <p:nvPr/>
        </p:nvSpPr>
        <p:spPr bwMode="auto">
          <a:xfrm>
            <a:off x="3420473" y="6425483"/>
            <a:ext cx="5782796" cy="276991"/>
          </a:xfrm>
          <a:prstGeom prst="rect">
            <a:avLst/>
          </a:prstGeom>
          <a:noFill/>
          <a:ln w="9525">
            <a:noFill/>
            <a:miter lim="800000"/>
            <a:headEnd/>
            <a:tailEnd/>
          </a:ln>
        </p:spPr>
        <p:txBody>
          <a:bodyPr wrap="square" lIns="91431" tIns="45716" rIns="91431" bIns="45716">
            <a:prstTxWarp prst="textNoShape">
              <a:avLst/>
            </a:prstTxWarp>
            <a:spAutoFit/>
          </a:bodyPr>
          <a:lstStyle/>
          <a:p>
            <a:pPr algn="r" defTabSz="914400" fontAlgn="base">
              <a:spcBef>
                <a:spcPct val="0"/>
              </a:spcBef>
              <a:spcAft>
                <a:spcPct val="0"/>
              </a:spcAft>
            </a:pPr>
            <a:r>
              <a:rPr lang="en-US" sz="1200" i="1" dirty="0">
                <a:solidFill>
                  <a:srgbClr val="000000"/>
                </a:solidFill>
                <a:latin typeface="Times New Roman" charset="0"/>
                <a:ea typeface="Times New Roman" charset="0"/>
                <a:cs typeface="Times New Roman" charset="0"/>
              </a:rPr>
              <a:t>Diabetes Care</a:t>
            </a:r>
            <a:r>
              <a:rPr lang="en-US" sz="1200" dirty="0">
                <a:solidFill>
                  <a:srgbClr val="000000"/>
                </a:solidFill>
                <a:latin typeface="Times New Roman" charset="0"/>
                <a:ea typeface="Times New Roman" charset="0"/>
                <a:cs typeface="Times New Roman" charset="0"/>
              </a:rPr>
              <a:t> 2012;35:1364–</a:t>
            </a:r>
            <a:r>
              <a:rPr lang="en-US" sz="1200" dirty="0" smtClean="0">
                <a:solidFill>
                  <a:srgbClr val="000000"/>
                </a:solidFill>
                <a:latin typeface="Times New Roman" charset="0"/>
                <a:ea typeface="Times New Roman" charset="0"/>
                <a:cs typeface="Times New Roman" charset="0"/>
              </a:rPr>
              <a:t>1379; </a:t>
            </a:r>
            <a:r>
              <a:rPr lang="en-US" sz="1200" i="1" dirty="0" err="1" smtClean="0">
                <a:solidFill>
                  <a:srgbClr val="000000"/>
                </a:solidFill>
                <a:latin typeface="Times New Roman" charset="0"/>
                <a:ea typeface="Times New Roman" charset="0"/>
                <a:cs typeface="Times New Roman" charset="0"/>
              </a:rPr>
              <a:t>Diabetologia</a:t>
            </a:r>
            <a:r>
              <a:rPr lang="en-US" sz="1200" dirty="0" smtClean="0">
                <a:solidFill>
                  <a:srgbClr val="000000"/>
                </a:solidFill>
                <a:latin typeface="Times New Roman" charset="0"/>
                <a:ea typeface="Times New Roman" charset="0"/>
                <a:cs typeface="Times New Roman" charset="0"/>
              </a:rPr>
              <a:t> </a:t>
            </a:r>
            <a:r>
              <a:rPr lang="en-US" sz="1200" dirty="0">
                <a:solidFill>
                  <a:srgbClr val="000000"/>
                </a:solidFill>
                <a:latin typeface="Times New Roman" charset="0"/>
                <a:ea typeface="Times New Roman" charset="0"/>
                <a:cs typeface="Times New Roman" charset="0"/>
              </a:rPr>
              <a:t>2012;55:1577–</a:t>
            </a:r>
            <a:r>
              <a:rPr lang="en-US" sz="1200" dirty="0" smtClean="0">
                <a:solidFill>
                  <a:srgbClr val="000000"/>
                </a:solidFill>
                <a:latin typeface="Times New Roman" charset="0"/>
                <a:ea typeface="Times New Roman" charset="0"/>
                <a:cs typeface="Times New Roman" charset="0"/>
              </a:rPr>
              <a:t>1596</a:t>
            </a:r>
          </a:p>
        </p:txBody>
      </p:sp>
    </p:spTree>
    <p:extLst>
      <p:ext uri="{BB962C8B-B14F-4D97-AF65-F5344CB8AC3E}">
        <p14:creationId xmlns="" xmlns:p14="http://schemas.microsoft.com/office/powerpoint/2010/main" val="2687969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box(in)">
                                      <p:cBhvr>
                                        <p:cTn id="7" dur="500"/>
                                        <p:tgtEl>
                                          <p:spTgt spid="8">
                                            <p:txEl>
                                              <p:pRg st="2" end="2"/>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8">
                                            <p:txEl>
                                              <p:pRg st="3" end="3"/>
                                            </p:txEl>
                                          </p:spTgt>
                                        </p:tgtEl>
                                        <p:attrNameLst>
                                          <p:attrName>style.visibility</p:attrName>
                                        </p:attrNameLst>
                                      </p:cBhvr>
                                      <p:to>
                                        <p:strVal val="visible"/>
                                      </p:to>
                                    </p:set>
                                    <p:animEffect transition="in" filter="box(in)">
                                      <p:cBhvr>
                                        <p:cTn id="10" dur="500"/>
                                        <p:tgtEl>
                                          <p:spTgt spid="8">
                                            <p:txEl>
                                              <p:pRg st="3" end="3"/>
                                            </p:txEl>
                                          </p:spTgt>
                                        </p:tgtEl>
                                      </p:cBhvr>
                                    </p:animEffect>
                                  </p:childTnLst>
                                </p:cTn>
                              </p:par>
                              <p:par>
                                <p:cTn id="11" presetID="4" presetClass="entr" presetSubtype="16" fill="hold" nodeType="withEffect">
                                  <p:stCondLst>
                                    <p:cond delay="0"/>
                                  </p:stCondLst>
                                  <p:childTnLst>
                                    <p:set>
                                      <p:cBhvr>
                                        <p:cTn id="12" dur="1" fill="hold">
                                          <p:stCondLst>
                                            <p:cond delay="0"/>
                                          </p:stCondLst>
                                        </p:cTn>
                                        <p:tgtEl>
                                          <p:spTgt spid="8">
                                            <p:txEl>
                                              <p:pRg st="4" end="4"/>
                                            </p:txEl>
                                          </p:spTgt>
                                        </p:tgtEl>
                                        <p:attrNameLst>
                                          <p:attrName>style.visibility</p:attrName>
                                        </p:attrNameLst>
                                      </p:cBhvr>
                                      <p:to>
                                        <p:strVal val="visible"/>
                                      </p:to>
                                    </p:set>
                                    <p:animEffect transition="in" filter="box(in)">
                                      <p:cBhvr>
                                        <p:cTn id="13" dur="500"/>
                                        <p:tgtEl>
                                          <p:spTgt spid="8">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8">
                                            <p:txEl>
                                              <p:pRg st="5" end="5"/>
                                            </p:txEl>
                                          </p:spTgt>
                                        </p:tgtEl>
                                        <p:attrNameLst>
                                          <p:attrName>style.visibility</p:attrName>
                                        </p:attrNameLst>
                                      </p:cBhvr>
                                      <p:to>
                                        <p:strVal val="visible"/>
                                      </p:to>
                                    </p:set>
                                    <p:animEffect transition="in" filter="blinds(horizontal)">
                                      <p:cBhvr>
                                        <p:cTn id="18" dur="500"/>
                                        <p:tgtEl>
                                          <p:spTgt spid="8">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8">
                                            <p:txEl>
                                              <p:pRg st="6" end="6"/>
                                            </p:txEl>
                                          </p:spTgt>
                                        </p:tgtEl>
                                        <p:attrNameLst>
                                          <p:attrName>style.visibility</p:attrName>
                                        </p:attrNameLst>
                                      </p:cBhvr>
                                      <p:to>
                                        <p:strVal val="visible"/>
                                      </p:to>
                                    </p:set>
                                    <p:animEffect transition="in" filter="blinds(horizontal)">
                                      <p:cBhvr>
                                        <p:cTn id="23" dur="500"/>
                                        <p:tgtEl>
                                          <p:spTgt spid="8">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8">
                                            <p:txEl>
                                              <p:pRg st="7" end="7"/>
                                            </p:txEl>
                                          </p:spTgt>
                                        </p:tgtEl>
                                        <p:attrNameLst>
                                          <p:attrName>style.visibility</p:attrName>
                                        </p:attrNameLst>
                                      </p:cBhvr>
                                      <p:to>
                                        <p:strVal val="visible"/>
                                      </p:to>
                                    </p:set>
                                    <p:animEffect transition="in" filter="blinds(horizontal)">
                                      <p:cBhvr>
                                        <p:cTn id="28"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noAutofit/>
          </a:bodyPr>
          <a:lstStyle/>
          <a:p>
            <a:r>
              <a:rPr lang="en-US" sz="4000" dirty="0">
                <a:latin typeface="Times New Roman" panose="02020603050405020304" pitchFamily="18" charset="0"/>
                <a:cs typeface="Times New Roman" panose="02020603050405020304" pitchFamily="18" charset="0"/>
              </a:rPr>
              <a:t>Effects of Agents Available for T2D</a:t>
            </a:r>
            <a:endParaRPr lang="en-US" sz="4000" dirty="0" smtClean="0">
              <a:latin typeface="Times New Roman" panose="02020603050405020304" pitchFamily="18" charset="0"/>
              <a:cs typeface="Times New Roman" panose="02020603050405020304" pitchFamily="18" charset="0"/>
            </a:endParaRPr>
          </a:p>
        </p:txBody>
      </p:sp>
      <p:sp>
        <p:nvSpPr>
          <p:cNvPr id="18490" name="Slide Number Placeholder 3"/>
          <p:cNvSpPr>
            <a:spLocks noGrp="1"/>
          </p:cNvSpPr>
          <p:nvPr>
            <p:ph type="sldNum" sz="quarter" idx="12"/>
          </p:nvPr>
        </p:nvSpPr>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fld id="{26BC3FD6-F86C-42C3-8C23-E697362CF76E}" type="slidenum">
              <a:rPr lang="en-US" smtClean="0">
                <a:solidFill>
                  <a:prstClr val="black"/>
                </a:solidFill>
              </a:rPr>
              <a:pPr/>
              <a:t>100</a:t>
            </a:fld>
            <a:endParaRPr lang="en-US" dirty="0" smtClean="0">
              <a:solidFill>
                <a:prstClr val="black"/>
              </a:solidFill>
            </a:endParaRPr>
          </a:p>
        </p:txBody>
      </p:sp>
      <p:sp>
        <p:nvSpPr>
          <p:cNvPr id="6" name="TextBox 5"/>
          <p:cNvSpPr txBox="1"/>
          <p:nvPr/>
        </p:nvSpPr>
        <p:spPr>
          <a:xfrm>
            <a:off x="447675" y="27065"/>
            <a:ext cx="8293100" cy="461665"/>
          </a:xfrm>
          <a:prstGeom prst="rect">
            <a:avLst/>
          </a:prstGeom>
          <a:solidFill>
            <a:schemeClr val="accent1"/>
          </a:solidFill>
        </p:spPr>
        <p:txBody>
          <a:bodyPr wrap="square" rtlCol="0">
            <a:spAutoFit/>
          </a:bodyPr>
          <a:lstStyle>
            <a:defPPr>
              <a:defRPr lang="en-US"/>
            </a:defPPr>
            <a:lvl1pPr>
              <a:defRPr sz="2400">
                <a:solidFill>
                  <a:schemeClr val="bg1"/>
                </a:solidFill>
              </a:defRPr>
            </a:lvl1pPr>
          </a:lstStyle>
          <a:p>
            <a:pPr defTabSz="914400"/>
            <a:r>
              <a:rPr lang="en-US" dirty="0">
                <a:solidFill>
                  <a:prstClr val="white"/>
                </a:solidFill>
              </a:rPr>
              <a:t>Q4. How are glycemic targets achieved for T2D?</a:t>
            </a:r>
          </a:p>
        </p:txBody>
      </p:sp>
      <p:graphicFrame>
        <p:nvGraphicFramePr>
          <p:cNvPr id="3" name="Table 2"/>
          <p:cNvGraphicFramePr>
            <a:graphicFrameLocks noGrp="1"/>
          </p:cNvGraphicFramePr>
          <p:nvPr>
            <p:extLst>
              <p:ext uri="{D42A27DB-BD31-4B8C-83A1-F6EECF244321}">
                <p14:modId xmlns="" xmlns:p14="http://schemas.microsoft.com/office/powerpoint/2010/main" val="3441425781"/>
              </p:ext>
            </p:extLst>
          </p:nvPr>
        </p:nvGraphicFramePr>
        <p:xfrm>
          <a:off x="228600" y="1636713"/>
          <a:ext cx="8654148" cy="3512230"/>
        </p:xfrm>
        <a:graphic>
          <a:graphicData uri="http://schemas.openxmlformats.org/drawingml/2006/table">
            <a:tbl>
              <a:tblPr firstRow="1" firstCol="1" bandRow="1" bandCol="1">
                <a:tableStyleId>{5C22544A-7EE6-4342-B048-85BDC9FD1C3A}</a:tableStyleId>
              </a:tblPr>
              <a:tblGrid>
                <a:gridCol w="957943"/>
                <a:gridCol w="699655"/>
                <a:gridCol w="699655"/>
                <a:gridCol w="699655"/>
                <a:gridCol w="699655"/>
                <a:gridCol w="699655"/>
                <a:gridCol w="699655"/>
                <a:gridCol w="699655"/>
                <a:gridCol w="699655"/>
                <a:gridCol w="699655"/>
                <a:gridCol w="699655"/>
                <a:gridCol w="699655"/>
              </a:tblGrid>
              <a:tr h="426471">
                <a:tc>
                  <a:txBody>
                    <a:bodyPr/>
                    <a:lstStyle/>
                    <a:p>
                      <a:pPr marL="0" marR="0">
                        <a:lnSpc>
                          <a:spcPct val="100000"/>
                        </a:lnSpc>
                        <a:spcBef>
                          <a:spcPts val="0"/>
                        </a:spcBef>
                        <a:spcAft>
                          <a:spcPts val="0"/>
                        </a:spcAft>
                      </a:pPr>
                      <a:r>
                        <a:rPr lang="en-US" sz="1200" dirty="0">
                          <a:effectLst/>
                          <a:uFill>
                            <a:solidFill>
                              <a:srgbClr val="000000"/>
                            </a:solidFill>
                          </a:uFill>
                          <a:latin typeface="+mn-lt"/>
                        </a:rPr>
                        <a:t> </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Met</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GLP1RA</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SGLT2I</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solidFill>
                            <a:srgbClr val="0070C0"/>
                          </a:solidFill>
                          <a:effectLst/>
                          <a:uFill>
                            <a:solidFill>
                              <a:srgbClr val="000000"/>
                            </a:solidFill>
                          </a:uFill>
                          <a:latin typeface="+mn-lt"/>
                        </a:rPr>
                        <a:t>DPP4I</a:t>
                      </a:r>
                      <a:endParaRPr lang="en-US" sz="1200" dirty="0">
                        <a:solidFill>
                          <a:srgbClr val="0070C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TZD</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AGI</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Coles</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BCR-QR</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SU/ Glinide</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Insulin</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Pram</a:t>
                      </a:r>
                      <a:endParaRPr lang="en-US" sz="1200" dirty="0">
                        <a:solidFill>
                          <a:srgbClr val="000000"/>
                        </a:solidFill>
                        <a:effectLst/>
                        <a:uFill>
                          <a:solidFill>
                            <a:srgbClr val="000000"/>
                          </a:solidFill>
                        </a:uFill>
                        <a:latin typeface="+mn-lt"/>
                        <a:ea typeface="Arial Bold"/>
                      </a:endParaRPr>
                    </a:p>
                  </a:txBody>
                  <a:tcPr marL="14477" marR="14477" marT="0" marB="0" anchor="ctr"/>
                </a:tc>
              </a:tr>
              <a:tr h="1279412">
                <a:tc>
                  <a:txBody>
                    <a:bodyPr/>
                    <a:lstStyle/>
                    <a:p>
                      <a:pPr marL="0" marR="0">
                        <a:lnSpc>
                          <a:spcPct val="100000"/>
                        </a:lnSpc>
                        <a:spcBef>
                          <a:spcPts val="0"/>
                        </a:spcBef>
                        <a:spcAft>
                          <a:spcPts val="0"/>
                        </a:spcAft>
                      </a:pPr>
                      <a:r>
                        <a:rPr lang="en-US" sz="1200" dirty="0">
                          <a:effectLst/>
                          <a:uFill>
                            <a:solidFill>
                              <a:srgbClr val="000000"/>
                            </a:solidFill>
                          </a:uFill>
                          <a:latin typeface="+mn-lt"/>
                        </a:rPr>
                        <a:t>Renal </a:t>
                      </a:r>
                      <a:r>
                        <a:rPr lang="en-US" sz="1200" dirty="0" smtClean="0">
                          <a:effectLst/>
                          <a:uFill>
                            <a:solidFill>
                              <a:srgbClr val="000000"/>
                            </a:solidFill>
                          </a:uFill>
                          <a:latin typeface="+mn-lt"/>
                        </a:rPr>
                        <a:t>impair-ment</a:t>
                      </a:r>
                      <a:r>
                        <a:rPr lang="en-US" sz="1200" dirty="0">
                          <a:effectLst/>
                          <a:uFill>
                            <a:solidFill>
                              <a:srgbClr val="000000"/>
                            </a:solidFill>
                          </a:uFill>
                          <a:latin typeface="+mn-lt"/>
                        </a:rPr>
                        <a:t>/ GU</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smtClean="0">
                          <a:effectLst/>
                          <a:uFill>
                            <a:solidFill>
                              <a:srgbClr val="000000"/>
                            </a:solidFill>
                          </a:uFill>
                          <a:latin typeface="+mn-lt"/>
                        </a:rPr>
                        <a:t>Contra-indicated </a:t>
                      </a:r>
                      <a:r>
                        <a:rPr lang="en-US" sz="1200" dirty="0">
                          <a:effectLst/>
                          <a:uFill>
                            <a:solidFill>
                              <a:srgbClr val="000000"/>
                            </a:solidFill>
                          </a:uFill>
                          <a:latin typeface="+mn-lt"/>
                        </a:rPr>
                        <a:t>in stage 3B, 4, 5 CKD</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Exenatide </a:t>
                      </a:r>
                      <a:r>
                        <a:rPr lang="en-US" sz="1200" dirty="0" smtClean="0">
                          <a:effectLst/>
                          <a:uFill>
                            <a:solidFill>
                              <a:srgbClr val="000000"/>
                            </a:solidFill>
                          </a:uFill>
                          <a:latin typeface="+mn-lt"/>
                        </a:rPr>
                        <a:t>contra-indicated </a:t>
                      </a:r>
                      <a:r>
                        <a:rPr lang="en-US" sz="1200" dirty="0">
                          <a:effectLst/>
                          <a:uFill>
                            <a:solidFill>
                              <a:srgbClr val="000000"/>
                            </a:solidFill>
                          </a:uFill>
                          <a:latin typeface="+mn-lt"/>
                        </a:rPr>
                        <a:t>CrCl &lt;30 mg/mL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GU infection risk</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smtClean="0">
                          <a:solidFill>
                            <a:srgbClr val="0070C0"/>
                          </a:solidFill>
                          <a:effectLst/>
                          <a:uFill>
                            <a:solidFill>
                              <a:srgbClr val="000000"/>
                            </a:solidFill>
                          </a:uFill>
                          <a:latin typeface="+mn-lt"/>
                        </a:rPr>
                        <a:t>Dose adjust-ment (</a:t>
                      </a:r>
                      <a:r>
                        <a:rPr lang="en-US" sz="1200" dirty="0">
                          <a:solidFill>
                            <a:srgbClr val="0070C0"/>
                          </a:solidFill>
                          <a:effectLst/>
                          <a:uFill>
                            <a:solidFill>
                              <a:srgbClr val="000000"/>
                            </a:solidFill>
                          </a:uFill>
                          <a:latin typeface="+mn-lt"/>
                        </a:rPr>
                        <a:t>except </a:t>
                      </a:r>
                      <a:r>
                        <a:rPr lang="en-US" sz="1200" dirty="0" smtClean="0">
                          <a:solidFill>
                            <a:srgbClr val="0070C0"/>
                          </a:solidFill>
                          <a:effectLst/>
                          <a:uFill>
                            <a:solidFill>
                              <a:srgbClr val="000000"/>
                            </a:solidFill>
                          </a:uFill>
                          <a:latin typeface="+mn-lt"/>
                        </a:rPr>
                        <a:t>lina-gliptin</a:t>
                      </a:r>
                      <a:r>
                        <a:rPr lang="en-US" sz="1200" dirty="0">
                          <a:solidFill>
                            <a:srgbClr val="0070C0"/>
                          </a:solidFill>
                          <a:effectLst/>
                          <a:uFill>
                            <a:solidFill>
                              <a:srgbClr val="000000"/>
                            </a:solidFill>
                          </a:uFill>
                          <a:latin typeface="+mn-lt"/>
                        </a:rPr>
                        <a:t>)</a:t>
                      </a:r>
                      <a:endParaRPr lang="en-US" sz="1200" dirty="0">
                        <a:solidFill>
                          <a:srgbClr val="0070C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May worsen fluid retention</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Increased </a:t>
                      </a:r>
                      <a:r>
                        <a:rPr lang="en-US" sz="1200" dirty="0" smtClean="0">
                          <a:effectLst/>
                          <a:uFill>
                            <a:solidFill>
                              <a:srgbClr val="000000"/>
                            </a:solidFill>
                          </a:uFill>
                          <a:latin typeface="+mn-lt"/>
                        </a:rPr>
                        <a:t>hypo-glycemia </a:t>
                      </a:r>
                      <a:r>
                        <a:rPr lang="en-US" sz="1200" dirty="0">
                          <a:effectLst/>
                          <a:uFill>
                            <a:solidFill>
                              <a:srgbClr val="000000"/>
                            </a:solidFill>
                          </a:uFill>
                          <a:latin typeface="+mn-lt"/>
                        </a:rPr>
                        <a:t>risk</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Increased risks of </a:t>
                      </a:r>
                      <a:r>
                        <a:rPr lang="en-US" sz="1200" dirty="0" smtClean="0">
                          <a:effectLst/>
                          <a:uFill>
                            <a:solidFill>
                              <a:srgbClr val="000000"/>
                            </a:solidFill>
                          </a:uFill>
                          <a:latin typeface="+mn-lt"/>
                        </a:rPr>
                        <a:t>hypo-glycemia </a:t>
                      </a:r>
                      <a:r>
                        <a:rPr lang="en-US" sz="1200" dirty="0">
                          <a:effectLst/>
                          <a:uFill>
                            <a:solidFill>
                              <a:srgbClr val="000000"/>
                            </a:solidFill>
                          </a:uFill>
                          <a:latin typeface="+mn-lt"/>
                        </a:rPr>
                        <a:t>and fluid retention</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r>
              <a:tr h="426471">
                <a:tc>
                  <a:txBody>
                    <a:bodyPr/>
                    <a:lstStyle/>
                    <a:p>
                      <a:pPr marL="0" marR="0">
                        <a:lnSpc>
                          <a:spcPct val="100000"/>
                        </a:lnSpc>
                        <a:spcBef>
                          <a:spcPts val="0"/>
                        </a:spcBef>
                        <a:spcAft>
                          <a:spcPts val="0"/>
                        </a:spcAft>
                      </a:pPr>
                      <a:r>
                        <a:rPr lang="en-US" sz="1200" dirty="0">
                          <a:effectLst/>
                          <a:uFill>
                            <a:solidFill>
                              <a:srgbClr val="000000"/>
                            </a:solidFill>
                          </a:uFill>
                          <a:latin typeface="+mn-lt"/>
                        </a:rPr>
                        <a:t>GI adverse effects</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smtClean="0">
                          <a:effectLst/>
                          <a:uFill>
                            <a:solidFill>
                              <a:srgbClr val="000000"/>
                            </a:solidFill>
                          </a:uFill>
                          <a:latin typeface="+mn-lt"/>
                        </a:rPr>
                        <a:t>Mod</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smtClean="0">
                          <a:effectLst/>
                          <a:uFill>
                            <a:solidFill>
                              <a:srgbClr val="000000"/>
                            </a:solidFill>
                          </a:uFill>
                          <a:latin typeface="+mn-lt"/>
                        </a:rPr>
                        <a:t>Mod*</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smtClean="0">
                          <a:solidFill>
                            <a:srgbClr val="0070C0"/>
                          </a:solidFill>
                          <a:effectLst/>
                          <a:uFill>
                            <a:solidFill>
                              <a:srgbClr val="000000"/>
                            </a:solidFill>
                          </a:uFill>
                          <a:latin typeface="+mn-lt"/>
                        </a:rPr>
                        <a:t>Neutral*</a:t>
                      </a:r>
                      <a:endParaRPr lang="en-US" sz="1200" dirty="0">
                        <a:solidFill>
                          <a:srgbClr val="0070C0"/>
                        </a:solidFill>
                        <a:effectLst/>
                        <a:uFill>
                          <a:solidFill>
                            <a:srgbClr val="000000"/>
                          </a:solidFill>
                        </a:uFill>
                        <a:latin typeface="+mn-lt"/>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smtClean="0">
                          <a:effectLst/>
                          <a:uFill>
                            <a:solidFill>
                              <a:srgbClr val="000000"/>
                            </a:solidFill>
                          </a:uFill>
                          <a:latin typeface="+mn-lt"/>
                        </a:rPr>
                        <a:t>Mod</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Mild</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smtClean="0">
                          <a:effectLst/>
                          <a:uFill>
                            <a:solidFill>
                              <a:srgbClr val="000000"/>
                            </a:solidFill>
                          </a:uFill>
                          <a:latin typeface="+mn-lt"/>
                        </a:rPr>
                        <a:t>Mod</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smtClean="0">
                          <a:effectLst/>
                          <a:uFill>
                            <a:solidFill>
                              <a:srgbClr val="000000"/>
                            </a:solidFill>
                          </a:uFill>
                          <a:latin typeface="+mn-lt"/>
                        </a:rPr>
                        <a:t>Mod</a:t>
                      </a:r>
                      <a:endParaRPr lang="en-US" sz="1200" dirty="0">
                        <a:solidFill>
                          <a:srgbClr val="000000"/>
                        </a:solidFill>
                        <a:effectLst/>
                        <a:uFill>
                          <a:solidFill>
                            <a:srgbClr val="000000"/>
                          </a:solidFill>
                        </a:uFill>
                        <a:latin typeface="+mn-lt"/>
                        <a:ea typeface="Arial Bold"/>
                      </a:endParaRPr>
                    </a:p>
                  </a:txBody>
                  <a:tcPr marL="14477" marR="14477" marT="0" marB="0" anchor="ctr"/>
                </a:tc>
              </a:tr>
              <a:tr h="526934">
                <a:tc>
                  <a:txBody>
                    <a:bodyPr/>
                    <a:lstStyle/>
                    <a:p>
                      <a:pPr marL="0" marR="0">
                        <a:lnSpc>
                          <a:spcPct val="100000"/>
                        </a:lnSpc>
                        <a:spcBef>
                          <a:spcPts val="0"/>
                        </a:spcBef>
                        <a:spcAft>
                          <a:spcPts val="0"/>
                        </a:spcAft>
                      </a:pPr>
                      <a:r>
                        <a:rPr lang="en-US" sz="1200" dirty="0">
                          <a:effectLst/>
                          <a:uFill>
                            <a:solidFill>
                              <a:srgbClr val="000000"/>
                            </a:solidFill>
                          </a:uFill>
                          <a:latin typeface="+mn-lt"/>
                        </a:rPr>
                        <a:t>CHF</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smtClean="0">
                          <a:solidFill>
                            <a:srgbClr val="0070C0"/>
                          </a:solidFill>
                          <a:effectLst/>
                          <a:uFill>
                            <a:solidFill>
                              <a:srgbClr val="000000"/>
                            </a:solidFill>
                          </a:uFill>
                          <a:latin typeface="+mn-lt"/>
                        </a:rPr>
                        <a:t>Neutral</a:t>
                      </a:r>
                      <a:r>
                        <a:rPr lang="en-US" sz="1200" baseline="30000" dirty="0" smtClean="0">
                          <a:solidFill>
                            <a:srgbClr val="0070C0"/>
                          </a:solidFill>
                          <a:effectLst/>
                          <a:uFill>
                            <a:solidFill>
                              <a:srgbClr val="000000"/>
                            </a:solidFill>
                          </a:uFill>
                          <a:latin typeface="+mn-lt"/>
                        </a:rPr>
                        <a:t>†</a:t>
                      </a:r>
                      <a:endParaRPr lang="en-US" sz="1200" baseline="30000" dirty="0">
                        <a:solidFill>
                          <a:srgbClr val="0070C0"/>
                        </a:solidFill>
                        <a:effectLst/>
                        <a:uFill>
                          <a:solidFill>
                            <a:srgbClr val="000000"/>
                          </a:solidFill>
                        </a:uFill>
                        <a:latin typeface="+mn-lt"/>
                      </a:endParaRPr>
                    </a:p>
                  </a:txBody>
                  <a:tcPr marL="14477" marR="14477" marT="0" marB="0" anchor="ctr"/>
                </a:tc>
                <a:tc>
                  <a:txBody>
                    <a:bodyPr/>
                    <a:lstStyle/>
                    <a:p>
                      <a:pPr marL="0" marR="0" algn="ctr">
                        <a:lnSpc>
                          <a:spcPct val="100000"/>
                        </a:lnSpc>
                        <a:spcBef>
                          <a:spcPts val="0"/>
                        </a:spcBef>
                        <a:spcAft>
                          <a:spcPts val="0"/>
                        </a:spcAft>
                      </a:pPr>
                      <a:r>
                        <a:rPr lang="en-US" sz="1200" dirty="0" smtClean="0">
                          <a:effectLst/>
                          <a:uFill>
                            <a:solidFill>
                              <a:srgbClr val="000000"/>
                            </a:solidFill>
                          </a:uFill>
                          <a:latin typeface="+mn-lt"/>
                        </a:rPr>
                        <a:t>Mod</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r>
              <a:tr h="426471">
                <a:tc>
                  <a:txBody>
                    <a:bodyPr/>
                    <a:lstStyle/>
                    <a:p>
                      <a:pPr marL="0" marR="0">
                        <a:lnSpc>
                          <a:spcPct val="100000"/>
                        </a:lnSpc>
                        <a:spcBef>
                          <a:spcPts val="0"/>
                        </a:spcBef>
                        <a:spcAft>
                          <a:spcPts val="0"/>
                        </a:spcAft>
                      </a:pPr>
                      <a:r>
                        <a:rPr lang="en-US" sz="1200" dirty="0">
                          <a:effectLst/>
                          <a:uFill>
                            <a:solidFill>
                              <a:srgbClr val="000000"/>
                            </a:solidFill>
                          </a:uFill>
                          <a:latin typeface="+mn-lt"/>
                        </a:rPr>
                        <a:t>CVD</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Possible benefit</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solidFill>
                            <a:srgbClr val="0070C0"/>
                          </a:solidFill>
                          <a:effectLst/>
                          <a:uFill>
                            <a:solidFill>
                              <a:srgbClr val="000000"/>
                            </a:solidFill>
                          </a:uFill>
                          <a:latin typeface="+mn-lt"/>
                        </a:rPr>
                        <a:t>Neutral</a:t>
                      </a:r>
                      <a:endParaRPr lang="en-US" sz="1200" dirty="0">
                        <a:solidFill>
                          <a:srgbClr val="0070C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Safe</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r>
              <a:tr h="426471">
                <a:tc>
                  <a:txBody>
                    <a:bodyPr/>
                    <a:lstStyle/>
                    <a:p>
                      <a:pPr marL="0" marR="0">
                        <a:lnSpc>
                          <a:spcPct val="100000"/>
                        </a:lnSpc>
                        <a:spcBef>
                          <a:spcPts val="0"/>
                        </a:spcBef>
                        <a:spcAft>
                          <a:spcPts val="0"/>
                        </a:spcAft>
                      </a:pPr>
                      <a:r>
                        <a:rPr lang="en-US" sz="1200" dirty="0">
                          <a:effectLst/>
                          <a:uFill>
                            <a:solidFill>
                              <a:srgbClr val="000000"/>
                            </a:solidFill>
                          </a:uFill>
                          <a:latin typeface="+mn-lt"/>
                        </a:rPr>
                        <a:t>Bone</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Bone loss</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solidFill>
                            <a:srgbClr val="0070C0"/>
                          </a:solidFill>
                          <a:effectLst/>
                          <a:uFill>
                            <a:solidFill>
                              <a:srgbClr val="000000"/>
                            </a:solidFill>
                          </a:uFill>
                          <a:latin typeface="+mn-lt"/>
                        </a:rPr>
                        <a:t>Neutral</a:t>
                      </a:r>
                      <a:endParaRPr lang="en-US" sz="1200" dirty="0">
                        <a:solidFill>
                          <a:srgbClr val="0070C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smtClean="0">
                          <a:effectLst/>
                          <a:uFill>
                            <a:solidFill>
                              <a:srgbClr val="000000"/>
                            </a:solidFill>
                          </a:uFill>
                          <a:latin typeface="+mn-lt"/>
                        </a:rPr>
                        <a:t>Mod </a:t>
                      </a:r>
                      <a:r>
                        <a:rPr lang="en-US" sz="1200" dirty="0">
                          <a:effectLst/>
                          <a:uFill>
                            <a:solidFill>
                              <a:srgbClr val="000000"/>
                            </a:solidFill>
                          </a:uFill>
                          <a:latin typeface="+mn-lt"/>
                        </a:rPr>
                        <a:t>bone loss</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r>
            </a:tbl>
          </a:graphicData>
        </a:graphic>
      </p:graphicFrame>
      <p:sp>
        <p:nvSpPr>
          <p:cNvPr id="8" name="TextBox 7"/>
          <p:cNvSpPr txBox="1"/>
          <p:nvPr/>
        </p:nvSpPr>
        <p:spPr>
          <a:xfrm>
            <a:off x="4800600" y="6477002"/>
            <a:ext cx="3352800" cy="307777"/>
          </a:xfrm>
          <a:prstGeom prst="rect">
            <a:avLst/>
          </a:prstGeom>
          <a:noFill/>
        </p:spPr>
        <p:txBody>
          <a:bodyPr wrap="square" rtlCol="0">
            <a:spAutoFit/>
          </a:bodyPr>
          <a:lstStyle/>
          <a:p>
            <a:pPr algn="r" defTabSz="914400"/>
            <a:r>
              <a:rPr lang="en-US" sz="1400" i="1" dirty="0" smtClean="0">
                <a:solidFill>
                  <a:prstClr val="black"/>
                </a:solidFill>
              </a:rPr>
              <a:t>Continued from previous slide</a:t>
            </a:r>
            <a:endParaRPr lang="en-US" sz="1400" i="1" dirty="0">
              <a:solidFill>
                <a:prstClr val="black"/>
              </a:solidFill>
            </a:endParaRPr>
          </a:p>
        </p:txBody>
      </p:sp>
      <p:sp>
        <p:nvSpPr>
          <p:cNvPr id="9" name="Text Box 6"/>
          <p:cNvSpPr txBox="1">
            <a:spLocks noChangeArrowheads="1"/>
          </p:cNvSpPr>
          <p:nvPr/>
        </p:nvSpPr>
        <p:spPr bwMode="auto">
          <a:xfrm>
            <a:off x="87313" y="5438192"/>
            <a:ext cx="7881030" cy="10926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b">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defTabSz="914400">
              <a:spcBef>
                <a:spcPts val="600"/>
              </a:spcBef>
            </a:pPr>
            <a:r>
              <a:rPr lang="en-US" sz="1000" dirty="0">
                <a:solidFill>
                  <a:prstClr val="black"/>
                </a:solidFill>
              </a:rPr>
              <a:t>AGI = </a:t>
            </a:r>
            <a:r>
              <a:rPr lang="en-US" sz="1000" dirty="0">
                <a:solidFill>
                  <a:prstClr val="black"/>
                </a:solidFill>
                <a:sym typeface="Symbol"/>
              </a:rPr>
              <a:t></a:t>
            </a:r>
            <a:r>
              <a:rPr lang="en-US" sz="1000" dirty="0">
                <a:solidFill>
                  <a:prstClr val="black"/>
                </a:solidFill>
              </a:rPr>
              <a:t>-glucosidase inhibitors; BCR-QR = bromocriptine quick release; Coles = colesevelam; </a:t>
            </a:r>
            <a:r>
              <a:rPr lang="en-US" sz="1000" dirty="0" smtClean="0">
                <a:solidFill>
                  <a:prstClr val="black"/>
                </a:solidFill>
              </a:rPr>
              <a:t>CHF = congestive heart failure; CVD = cardiovascular disease; DPP4I </a:t>
            </a:r>
            <a:r>
              <a:rPr lang="en-US" sz="1000" dirty="0">
                <a:solidFill>
                  <a:prstClr val="black"/>
                </a:solidFill>
              </a:rPr>
              <a:t>= dipeptidyl peptidase 4 inhibitors; </a:t>
            </a:r>
            <a:r>
              <a:rPr lang="en-US" sz="1000" dirty="0" smtClean="0">
                <a:solidFill>
                  <a:prstClr val="black"/>
                </a:solidFill>
              </a:rPr>
              <a:t>GI = gastrointestinal; GLP1RA </a:t>
            </a:r>
            <a:r>
              <a:rPr lang="en-US" sz="1000" dirty="0">
                <a:solidFill>
                  <a:prstClr val="black"/>
                </a:solidFill>
              </a:rPr>
              <a:t>= glucagon-like peptide 1 receptor agonists; </a:t>
            </a:r>
            <a:r>
              <a:rPr lang="en-US" sz="1000" dirty="0" smtClean="0">
                <a:solidFill>
                  <a:prstClr val="black"/>
                </a:solidFill>
              </a:rPr>
              <a:t>GU = genitourinary; Met </a:t>
            </a:r>
            <a:r>
              <a:rPr lang="en-US" sz="1000" dirty="0">
                <a:solidFill>
                  <a:prstClr val="black"/>
                </a:solidFill>
              </a:rPr>
              <a:t>= metformin; Mod = moderate; </a:t>
            </a:r>
            <a:r>
              <a:rPr lang="en-US" sz="1000" dirty="0" smtClean="0">
                <a:solidFill>
                  <a:prstClr val="black"/>
                </a:solidFill>
              </a:rPr>
              <a:t>SGLT2I </a:t>
            </a:r>
            <a:r>
              <a:rPr lang="en-US" sz="1000" dirty="0">
                <a:solidFill>
                  <a:prstClr val="black"/>
                </a:solidFill>
              </a:rPr>
              <a:t>= sodium-glucose cotransporter 2 inhibitors; SU = sulfonylureas; TZD = thiazolidinediones.</a:t>
            </a:r>
          </a:p>
          <a:p>
            <a:pPr defTabSz="914400">
              <a:spcBef>
                <a:spcPts val="600"/>
              </a:spcBef>
            </a:pPr>
            <a:r>
              <a:rPr lang="en-US" sz="1000" dirty="0" smtClean="0">
                <a:solidFill>
                  <a:prstClr val="black"/>
                </a:solidFill>
              </a:rPr>
              <a:t>*</a:t>
            </a:r>
            <a:r>
              <a:rPr lang="en-US" sz="1000" dirty="0" smtClean="0">
                <a:solidFill>
                  <a:prstClr val="black"/>
                </a:solidFill>
                <a:uFill>
                  <a:solidFill>
                    <a:srgbClr val="000000"/>
                  </a:solidFill>
                </a:uFill>
              </a:rPr>
              <a:t>Caution </a:t>
            </a:r>
            <a:r>
              <a:rPr lang="en-US" sz="1000" dirty="0">
                <a:solidFill>
                  <a:prstClr val="black"/>
                </a:solidFill>
                <a:uFill>
                  <a:solidFill>
                    <a:srgbClr val="000000"/>
                  </a:solidFill>
                </a:uFill>
              </a:rPr>
              <a:t>in labeling about pancreatitis.</a:t>
            </a:r>
          </a:p>
          <a:p>
            <a:pPr defTabSz="914400"/>
            <a:r>
              <a:rPr lang="en-US" sz="1000" baseline="30000" dirty="0" smtClean="0">
                <a:solidFill>
                  <a:prstClr val="black"/>
                </a:solidFill>
              </a:rPr>
              <a:t>†</a:t>
            </a:r>
            <a:r>
              <a:rPr lang="en-US" sz="1000" dirty="0" smtClean="0">
                <a:solidFill>
                  <a:prstClr val="black"/>
                </a:solidFill>
              </a:rPr>
              <a:t>Caution</a:t>
            </a:r>
            <a:r>
              <a:rPr lang="en-US" sz="1000" dirty="0">
                <a:solidFill>
                  <a:prstClr val="black"/>
                </a:solidFill>
              </a:rPr>
              <a:t>: possibly increased CHF hospitalization risk seen in CV safety trial</a:t>
            </a:r>
            <a:r>
              <a:rPr lang="en-US" sz="1000" dirty="0" smtClean="0">
                <a:solidFill>
                  <a:prstClr val="black"/>
                </a:solidFill>
              </a:rPr>
              <a:t>.</a:t>
            </a:r>
            <a:endParaRPr lang="en-US" sz="1000" dirty="0">
              <a:solidFill>
                <a:srgbClr val="000000"/>
              </a:solidFill>
              <a:ea typeface="Arial Unicode MS"/>
              <a:cs typeface="HiraKakuPro-W3"/>
            </a:endParaRPr>
          </a:p>
        </p:txBody>
      </p:sp>
    </p:spTree>
    <p:extLst>
      <p:ext uri="{BB962C8B-B14F-4D97-AF65-F5344CB8AC3E}">
        <p14:creationId xmlns="" xmlns:p14="http://schemas.microsoft.com/office/powerpoint/2010/main" val="2852424290"/>
      </p:ext>
    </p:extLst>
  </p:cSld>
  <p:clrMapOvr>
    <a:masterClrMapping/>
  </p:clrMapOvr>
  <mc:AlternateContent xmlns:mc="http://schemas.openxmlformats.org/markup-compatibility/2006">
    <mc:Choice xmlns=""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descr="HYPOBOX.pdf"/>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0" y="6178075"/>
            <a:ext cx="4019550" cy="646331"/>
          </a:xfrm>
          <a:prstGeom prst="rect">
            <a:avLst/>
          </a:prstGeom>
          <a:solidFill>
            <a:schemeClr val="bg1">
              <a:alpha val="82000"/>
            </a:schemeClr>
          </a:solidFill>
        </p:spPr>
        <p:txBody>
          <a:bodyPr wrap="square" rtlCol="0">
            <a:spAutoFit/>
          </a:bodyPr>
          <a:lstStyle/>
          <a:p>
            <a:r>
              <a:rPr lang="en-US" b="1" dirty="0" smtClean="0">
                <a:solidFill>
                  <a:srgbClr val="000090"/>
                </a:solidFill>
                <a:latin typeface="Times New Roman" panose="02020603050405020304" pitchFamily="18" charset="0"/>
                <a:cs typeface="Times New Roman" panose="02020603050405020304" pitchFamily="18" charset="0"/>
              </a:rPr>
              <a:t>Anti-hyperglycemic therapy in T2DM: </a:t>
            </a:r>
          </a:p>
          <a:p>
            <a:r>
              <a:rPr lang="en-US" b="1" i="1" u="sng" dirty="0" smtClean="0">
                <a:solidFill>
                  <a:srgbClr val="000090"/>
                </a:solidFill>
                <a:latin typeface="Times New Roman" panose="02020603050405020304" pitchFamily="18" charset="0"/>
                <a:cs typeface="Times New Roman" panose="02020603050405020304" pitchFamily="18" charset="0"/>
              </a:rPr>
              <a:t>Avoidance of hypoglycemia</a:t>
            </a:r>
            <a:endParaRPr lang="en-US" b="1" i="1" u="sng" dirty="0">
              <a:solidFill>
                <a:srgbClr val="000090"/>
              </a:solidFill>
              <a:latin typeface="Times New Roman" panose="02020603050405020304" pitchFamily="18" charset="0"/>
              <a:cs typeface="Times New Roman" panose="02020603050405020304" pitchFamily="18" charset="0"/>
            </a:endParaRPr>
          </a:p>
        </p:txBody>
      </p:sp>
      <p:grpSp>
        <p:nvGrpSpPr>
          <p:cNvPr id="5" name="Group 4"/>
          <p:cNvGrpSpPr/>
          <p:nvPr/>
        </p:nvGrpSpPr>
        <p:grpSpPr>
          <a:xfrm>
            <a:off x="5430074" y="6630830"/>
            <a:ext cx="3770318" cy="253908"/>
            <a:chOff x="5447008" y="6630830"/>
            <a:chExt cx="3770318" cy="253908"/>
          </a:xfrm>
        </p:grpSpPr>
        <p:sp>
          <p:nvSpPr>
            <p:cNvPr id="6" name="Rectangle 5"/>
            <p:cNvSpPr/>
            <p:nvPr/>
          </p:nvSpPr>
          <p:spPr>
            <a:xfrm>
              <a:off x="5594350" y="6669615"/>
              <a:ext cx="3533021" cy="171726"/>
            </a:xfrm>
            <a:prstGeom prst="rect">
              <a:avLst/>
            </a:prstGeom>
            <a:solidFill>
              <a:srgbClr val="FFFFFF">
                <a:alpha val="72000"/>
              </a:srgbClr>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21"/>
            <p:cNvSpPr txBox="1">
              <a:spLocks noChangeArrowheads="1"/>
            </p:cNvSpPr>
            <p:nvPr/>
          </p:nvSpPr>
          <p:spPr bwMode="auto">
            <a:xfrm>
              <a:off x="5447008" y="6630830"/>
              <a:ext cx="3770318" cy="253908"/>
            </a:xfrm>
            <a:prstGeom prst="rect">
              <a:avLst/>
            </a:prstGeom>
            <a:noFill/>
            <a:ln w="9525">
              <a:noFill/>
              <a:miter lim="800000"/>
              <a:headEnd/>
              <a:tailEnd/>
            </a:ln>
          </p:spPr>
          <p:txBody>
            <a:bodyPr wrap="square" lIns="91431" tIns="45716" rIns="91431" bIns="45716">
              <a:prstTxWarp prst="textNoShape">
                <a:avLst/>
              </a:prstTxWarp>
              <a:spAutoFit/>
            </a:bodyPr>
            <a:lstStyle/>
            <a:p>
              <a:pPr algn="r" defTabSz="914400" fontAlgn="base">
                <a:spcBef>
                  <a:spcPct val="0"/>
                </a:spcBef>
                <a:spcAft>
                  <a:spcPct val="0"/>
                </a:spcAft>
              </a:pPr>
              <a:r>
                <a:rPr lang="en-US" sz="1050" i="1" dirty="0">
                  <a:solidFill>
                    <a:srgbClr val="000000"/>
                  </a:solidFill>
                  <a:latin typeface="Times"/>
                  <a:ea typeface="Times New Roman" charset="0"/>
                  <a:cs typeface="Times"/>
                </a:rPr>
                <a:t>Diabetes Care</a:t>
              </a:r>
              <a:r>
                <a:rPr lang="en-US" sz="1050" dirty="0">
                  <a:solidFill>
                    <a:srgbClr val="000000"/>
                  </a:solidFill>
                  <a:latin typeface="Times"/>
                  <a:ea typeface="Times New Roman" charset="0"/>
                  <a:cs typeface="Times"/>
                </a:rPr>
                <a:t> </a:t>
              </a:r>
              <a:r>
                <a:rPr lang="en-US" sz="1050" dirty="0" smtClean="0">
                  <a:solidFill>
                    <a:srgbClr val="000000"/>
                  </a:solidFill>
                  <a:latin typeface="Times"/>
                  <a:ea typeface="Times New Roman" charset="0"/>
                  <a:cs typeface="Times"/>
                </a:rPr>
                <a:t>2015;38:140-149; </a:t>
              </a:r>
              <a:r>
                <a:rPr lang="en-US" sz="1050" i="1" dirty="0" err="1">
                  <a:solidFill>
                    <a:srgbClr val="000000"/>
                  </a:solidFill>
                  <a:latin typeface="Times New Roman" charset="0"/>
                  <a:ea typeface="Times New Roman" charset="0"/>
                  <a:cs typeface="Times New Roman" charset="0"/>
                </a:rPr>
                <a:t>Diabetologia</a:t>
              </a:r>
              <a:r>
                <a:rPr lang="en-US" sz="1050" dirty="0">
                  <a:solidFill>
                    <a:srgbClr val="000000"/>
                  </a:solidFill>
                  <a:latin typeface="Times New Roman" charset="0"/>
                  <a:ea typeface="Times New Roman" charset="0"/>
                  <a:cs typeface="Times New Roman" charset="0"/>
                </a:rPr>
                <a:t> </a:t>
              </a:r>
              <a:r>
                <a:rPr lang="en-US" sz="1050" dirty="0" smtClean="0">
                  <a:solidFill>
                    <a:srgbClr val="000000"/>
                  </a:solidFill>
                  <a:latin typeface="Times New Roman" charset="0"/>
                  <a:ea typeface="Times New Roman" charset="0"/>
                  <a:cs typeface="Times New Roman" charset="0"/>
                </a:rPr>
                <a:t>2015</a:t>
              </a:r>
              <a:r>
                <a:rPr lang="en-US" sz="1050" dirty="0">
                  <a:solidFill>
                    <a:srgbClr val="000000"/>
                  </a:solidFill>
                  <a:latin typeface="Times New Roman" charset="0"/>
                  <a:ea typeface="Times New Roman" charset="0"/>
                  <a:cs typeface="Times New Roman" charset="0"/>
                </a:rPr>
                <a:t>;</a:t>
              </a:r>
              <a:r>
                <a:rPr lang="en-US" sz="1050" dirty="0" smtClean="0">
                  <a:solidFill>
                    <a:srgbClr val="000000"/>
                  </a:solidFill>
                  <a:latin typeface="Times New Roman" charset="0"/>
                  <a:ea typeface="Times New Roman" charset="0"/>
                  <a:cs typeface="Times New Roman" charset="0"/>
                </a:rPr>
                <a:t>58</a:t>
              </a:r>
              <a:r>
                <a:rPr lang="en-US" sz="1050" dirty="0">
                  <a:solidFill>
                    <a:srgbClr val="000000"/>
                  </a:solidFill>
                  <a:latin typeface="Times New Roman" charset="0"/>
                  <a:ea typeface="Times New Roman" charset="0"/>
                  <a:cs typeface="Times New Roman" charset="0"/>
                </a:rPr>
                <a:t>:429-</a:t>
              </a:r>
              <a:r>
                <a:rPr lang="en-US" sz="1050" dirty="0" smtClean="0">
                  <a:solidFill>
                    <a:srgbClr val="000000"/>
                  </a:solidFill>
                  <a:latin typeface="Times New Roman" charset="0"/>
                  <a:ea typeface="Times New Roman" charset="0"/>
                  <a:cs typeface="Times New Roman" charset="0"/>
                </a:rPr>
                <a:t>442</a:t>
              </a:r>
              <a:endParaRPr lang="en-US" sz="1050" dirty="0">
                <a:solidFill>
                  <a:srgbClr val="000000"/>
                </a:solidFill>
                <a:latin typeface="Times New Roman" charset="0"/>
                <a:ea typeface="Times New Roman" charset="0"/>
                <a:cs typeface="Times New Roman" charset="0"/>
              </a:endParaRPr>
            </a:p>
          </p:txBody>
        </p:sp>
      </p:grpSp>
    </p:spTree>
    <p:extLst>
      <p:ext uri="{BB962C8B-B14F-4D97-AF65-F5344CB8AC3E}">
        <p14:creationId xmlns="" xmlns:p14="http://schemas.microsoft.com/office/powerpoint/2010/main" val="1152819841"/>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بیمار 6 </a:t>
            </a:r>
            <a:endParaRPr lang="en-US" dirty="0"/>
          </a:p>
        </p:txBody>
      </p:sp>
      <p:sp>
        <p:nvSpPr>
          <p:cNvPr id="3" name="Content Placeholder 2"/>
          <p:cNvSpPr>
            <a:spLocks noGrp="1"/>
          </p:cNvSpPr>
          <p:nvPr>
            <p:ph idx="1"/>
          </p:nvPr>
        </p:nvSpPr>
        <p:spPr/>
        <p:txBody>
          <a:bodyPr>
            <a:normAutofit lnSpcReduction="10000"/>
          </a:bodyPr>
          <a:lstStyle/>
          <a:p>
            <a:pPr algn="r" rtl="1">
              <a:lnSpc>
                <a:spcPct val="150000"/>
              </a:lnSpc>
            </a:pPr>
            <a:r>
              <a:rPr lang="fa-IR" sz="2800" dirty="0" smtClean="0"/>
              <a:t>آقای 48 ساله با سابقه دیابت از 10 سال پیش </a:t>
            </a:r>
          </a:p>
          <a:p>
            <a:pPr algn="r" rtl="1">
              <a:lnSpc>
                <a:spcPct val="150000"/>
              </a:lnSpc>
            </a:pPr>
            <a:r>
              <a:rPr lang="fa-IR" sz="2800" dirty="0" smtClean="0"/>
              <a:t>بدون عوارض</a:t>
            </a:r>
          </a:p>
          <a:p>
            <a:pPr algn="r" rtl="1">
              <a:lnSpc>
                <a:spcPct val="150000"/>
              </a:lnSpc>
            </a:pPr>
            <a:r>
              <a:rPr lang="en-US" sz="2800" dirty="0" smtClean="0"/>
              <a:t>DH: Metformin 500 TDS, </a:t>
            </a:r>
            <a:r>
              <a:rPr lang="en-US" sz="2800" dirty="0" err="1" smtClean="0"/>
              <a:t>Glibenclamide</a:t>
            </a:r>
            <a:r>
              <a:rPr lang="en-US" sz="2800" dirty="0" smtClean="0"/>
              <a:t> 5 BD, Atorvastatin 20/d, Losar 25 BD</a:t>
            </a:r>
          </a:p>
          <a:p>
            <a:pPr algn="r" rtl="1">
              <a:lnSpc>
                <a:spcPct val="150000"/>
              </a:lnSpc>
            </a:pPr>
            <a:r>
              <a:rPr lang="en-US" sz="2800" dirty="0" smtClean="0"/>
              <a:t> BP: 130/80, BMI: 34 Kg/m2</a:t>
            </a:r>
          </a:p>
          <a:p>
            <a:pPr algn="r" rtl="1">
              <a:lnSpc>
                <a:spcPct val="150000"/>
              </a:lnSpc>
            </a:pPr>
            <a:r>
              <a:rPr lang="en-US" sz="2800" dirty="0" smtClean="0"/>
              <a:t>FBS: 160 mg/dl, BS: 220 , </a:t>
            </a:r>
            <a:r>
              <a:rPr lang="en-US" sz="2800" dirty="0" err="1" smtClean="0"/>
              <a:t>Hb</a:t>
            </a:r>
            <a:r>
              <a:rPr lang="en-US" sz="2800" dirty="0" smtClean="0"/>
              <a:t> A1c: 8%</a:t>
            </a:r>
          </a:p>
          <a:p>
            <a:pPr algn="r" rtl="1">
              <a:lnSpc>
                <a:spcPct val="150000"/>
              </a:lnSpc>
            </a:pPr>
            <a:r>
              <a:rPr lang="en-US" sz="2800" dirty="0" smtClean="0"/>
              <a:t> </a:t>
            </a:r>
          </a:p>
          <a:p>
            <a:pPr algn="r" rtl="1">
              <a:lnSpc>
                <a:spcPct val="150000"/>
              </a:lnSpc>
            </a:pPr>
            <a:endParaRPr lang="en-US" sz="2800" dirty="0"/>
          </a:p>
        </p:txBody>
      </p:sp>
    </p:spTree>
    <p:extLst>
      <p:ext uri="{BB962C8B-B14F-4D97-AF65-F5344CB8AC3E}">
        <p14:creationId xmlns="" xmlns:p14="http://schemas.microsoft.com/office/powerpoint/2010/main" val="4266732734"/>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ox1.pdf"/>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grpSp>
        <p:nvGrpSpPr>
          <p:cNvPr id="4" name="Group 3"/>
          <p:cNvGrpSpPr/>
          <p:nvPr/>
        </p:nvGrpSpPr>
        <p:grpSpPr>
          <a:xfrm>
            <a:off x="5430074" y="6630830"/>
            <a:ext cx="3770318" cy="253908"/>
            <a:chOff x="5447008" y="6630830"/>
            <a:chExt cx="3770318" cy="253908"/>
          </a:xfrm>
        </p:grpSpPr>
        <p:sp>
          <p:nvSpPr>
            <p:cNvPr id="5" name="Rectangle 4"/>
            <p:cNvSpPr/>
            <p:nvPr/>
          </p:nvSpPr>
          <p:spPr>
            <a:xfrm>
              <a:off x="5594350" y="6669615"/>
              <a:ext cx="3533021" cy="171726"/>
            </a:xfrm>
            <a:prstGeom prst="rect">
              <a:avLst/>
            </a:prstGeom>
            <a:solidFill>
              <a:srgbClr val="FFFFFF">
                <a:alpha val="72000"/>
              </a:srgbClr>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21"/>
            <p:cNvSpPr txBox="1">
              <a:spLocks noChangeArrowheads="1"/>
            </p:cNvSpPr>
            <p:nvPr/>
          </p:nvSpPr>
          <p:spPr bwMode="auto">
            <a:xfrm>
              <a:off x="5447008" y="6630830"/>
              <a:ext cx="3770318" cy="253908"/>
            </a:xfrm>
            <a:prstGeom prst="rect">
              <a:avLst/>
            </a:prstGeom>
            <a:noFill/>
            <a:ln w="9525">
              <a:noFill/>
              <a:miter lim="800000"/>
              <a:headEnd/>
              <a:tailEnd/>
            </a:ln>
          </p:spPr>
          <p:txBody>
            <a:bodyPr wrap="square" lIns="91431" tIns="45716" rIns="91431" bIns="45716">
              <a:prstTxWarp prst="textNoShape">
                <a:avLst/>
              </a:prstTxWarp>
              <a:spAutoFit/>
            </a:bodyPr>
            <a:lstStyle/>
            <a:p>
              <a:pPr algn="r" defTabSz="914400" fontAlgn="base">
                <a:spcBef>
                  <a:spcPct val="0"/>
                </a:spcBef>
                <a:spcAft>
                  <a:spcPct val="0"/>
                </a:spcAft>
              </a:pPr>
              <a:r>
                <a:rPr lang="en-US" sz="1050" i="1" dirty="0">
                  <a:solidFill>
                    <a:srgbClr val="000000"/>
                  </a:solidFill>
                  <a:latin typeface="Times"/>
                  <a:ea typeface="Times New Roman" charset="0"/>
                  <a:cs typeface="Times"/>
                </a:rPr>
                <a:t>Diabetes Care</a:t>
              </a:r>
              <a:r>
                <a:rPr lang="en-US" sz="1050" dirty="0">
                  <a:solidFill>
                    <a:srgbClr val="000000"/>
                  </a:solidFill>
                  <a:latin typeface="Times"/>
                  <a:ea typeface="Times New Roman" charset="0"/>
                  <a:cs typeface="Times"/>
                </a:rPr>
                <a:t> </a:t>
              </a:r>
              <a:r>
                <a:rPr lang="en-US" sz="1050" dirty="0" smtClean="0">
                  <a:solidFill>
                    <a:srgbClr val="000000"/>
                  </a:solidFill>
                  <a:latin typeface="Times"/>
                  <a:ea typeface="Times New Roman" charset="0"/>
                  <a:cs typeface="Times"/>
                </a:rPr>
                <a:t>2015;38:140-149; </a:t>
              </a:r>
              <a:r>
                <a:rPr lang="en-US" sz="1050" i="1" dirty="0" err="1">
                  <a:solidFill>
                    <a:srgbClr val="000000"/>
                  </a:solidFill>
                  <a:latin typeface="Times New Roman" charset="0"/>
                  <a:ea typeface="Times New Roman" charset="0"/>
                  <a:cs typeface="Times New Roman" charset="0"/>
                </a:rPr>
                <a:t>Diabetologia</a:t>
              </a:r>
              <a:r>
                <a:rPr lang="en-US" sz="1050" dirty="0">
                  <a:solidFill>
                    <a:srgbClr val="000000"/>
                  </a:solidFill>
                  <a:latin typeface="Times New Roman" charset="0"/>
                  <a:ea typeface="Times New Roman" charset="0"/>
                  <a:cs typeface="Times New Roman" charset="0"/>
                </a:rPr>
                <a:t> </a:t>
              </a:r>
              <a:r>
                <a:rPr lang="en-US" sz="1050" dirty="0" smtClean="0">
                  <a:solidFill>
                    <a:srgbClr val="000000"/>
                  </a:solidFill>
                  <a:latin typeface="Times New Roman" charset="0"/>
                  <a:ea typeface="Times New Roman" charset="0"/>
                  <a:cs typeface="Times New Roman" charset="0"/>
                </a:rPr>
                <a:t>2015</a:t>
              </a:r>
              <a:r>
                <a:rPr lang="en-US" sz="1050" dirty="0">
                  <a:solidFill>
                    <a:srgbClr val="000000"/>
                  </a:solidFill>
                  <a:latin typeface="Times New Roman" charset="0"/>
                  <a:ea typeface="Times New Roman" charset="0"/>
                  <a:cs typeface="Times New Roman" charset="0"/>
                </a:rPr>
                <a:t>;</a:t>
              </a:r>
              <a:r>
                <a:rPr lang="en-US" sz="1050" dirty="0" smtClean="0">
                  <a:solidFill>
                    <a:srgbClr val="000000"/>
                  </a:solidFill>
                  <a:latin typeface="Times New Roman" charset="0"/>
                  <a:ea typeface="Times New Roman" charset="0"/>
                  <a:cs typeface="Times New Roman" charset="0"/>
                </a:rPr>
                <a:t>58</a:t>
              </a:r>
              <a:r>
                <a:rPr lang="en-US" sz="1050" dirty="0">
                  <a:solidFill>
                    <a:srgbClr val="000000"/>
                  </a:solidFill>
                  <a:latin typeface="Times New Roman" charset="0"/>
                  <a:ea typeface="Times New Roman" charset="0"/>
                  <a:cs typeface="Times New Roman" charset="0"/>
                </a:rPr>
                <a:t>:429-</a:t>
              </a:r>
              <a:r>
                <a:rPr lang="en-US" sz="1050" dirty="0" smtClean="0">
                  <a:solidFill>
                    <a:srgbClr val="000000"/>
                  </a:solidFill>
                  <a:latin typeface="Times New Roman" charset="0"/>
                  <a:ea typeface="Times New Roman" charset="0"/>
                  <a:cs typeface="Times New Roman" charset="0"/>
                </a:rPr>
                <a:t>442</a:t>
              </a:r>
              <a:endParaRPr lang="en-US" sz="1050" dirty="0">
                <a:solidFill>
                  <a:srgbClr val="000000"/>
                </a:solidFill>
                <a:latin typeface="Times New Roman" charset="0"/>
                <a:ea typeface="Times New Roman" charset="0"/>
                <a:cs typeface="Times New Roman" charset="0"/>
              </a:endParaRPr>
            </a:p>
          </p:txBody>
        </p:sp>
      </p:grpSp>
      <p:grpSp>
        <p:nvGrpSpPr>
          <p:cNvPr id="7" name="Group 6"/>
          <p:cNvGrpSpPr/>
          <p:nvPr/>
        </p:nvGrpSpPr>
        <p:grpSpPr>
          <a:xfrm>
            <a:off x="72385" y="1977859"/>
            <a:ext cx="862948" cy="929280"/>
            <a:chOff x="72385" y="1977859"/>
            <a:chExt cx="862948" cy="929280"/>
          </a:xfrm>
        </p:grpSpPr>
        <p:sp>
          <p:nvSpPr>
            <p:cNvPr id="8" name="Bent-Up Arrow 7"/>
            <p:cNvSpPr/>
            <p:nvPr/>
          </p:nvSpPr>
          <p:spPr>
            <a:xfrm rot="16200000" flipV="1">
              <a:off x="29618" y="2109202"/>
              <a:ext cx="685800" cy="423113"/>
            </a:xfrm>
            <a:prstGeom prst="bentUpArrow">
              <a:avLst/>
            </a:prstGeom>
            <a:solidFill>
              <a:srgbClr val="000000"/>
            </a:solidFill>
            <a:ln>
              <a:noFill/>
            </a:ln>
            <a:effectLst>
              <a:glow rad="88900">
                <a:schemeClr val="tx1">
                  <a:lumMod val="50000"/>
                  <a:lumOff val="50000"/>
                  <a:alpha val="6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a:solidFill>
                  <a:srgbClr val="FFFFFF"/>
                </a:solidFill>
                <a:latin typeface="Arial"/>
              </a:endParaRPr>
            </a:p>
          </p:txBody>
        </p:sp>
        <p:sp>
          <p:nvSpPr>
            <p:cNvPr id="9" name="TextBox 8"/>
            <p:cNvSpPr txBox="1"/>
            <p:nvPr/>
          </p:nvSpPr>
          <p:spPr>
            <a:xfrm>
              <a:off x="72385" y="2425811"/>
              <a:ext cx="862948" cy="481328"/>
            </a:xfrm>
            <a:prstGeom prst="rect">
              <a:avLst/>
            </a:prstGeom>
            <a:solidFill>
              <a:srgbClr val="000000"/>
            </a:solidFill>
            <a:effectLst>
              <a:glow rad="152400">
                <a:schemeClr val="tx1">
                  <a:lumMod val="50000"/>
                  <a:lumOff val="50000"/>
                  <a:alpha val="75000"/>
                </a:schemeClr>
              </a:glow>
            </a:effectLst>
          </p:spPr>
          <p:txBody>
            <a:bodyPr wrap="square" rtlCol="0">
              <a:spAutoFit/>
            </a:bodyPr>
            <a:lstStyle/>
            <a:p>
              <a:pPr algn="ctr" defTabSz="914400" fontAlgn="base">
                <a:lnSpc>
                  <a:spcPts val="1480"/>
                </a:lnSpc>
                <a:spcBef>
                  <a:spcPct val="0"/>
                </a:spcBef>
                <a:spcAft>
                  <a:spcPct val="0"/>
                </a:spcAft>
              </a:pPr>
              <a:r>
                <a:rPr lang="en-US" sz="1600" b="1" dirty="0" smtClean="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rPr>
                <a:t>HbA1c ≥9%</a:t>
              </a:r>
              <a:endParaRPr lang="en-US" sz="1600" b="1" dirty="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endParaRPr>
            </a:p>
          </p:txBody>
        </p:sp>
      </p:grpSp>
      <p:grpSp>
        <p:nvGrpSpPr>
          <p:cNvPr id="10" name="Group 9"/>
          <p:cNvGrpSpPr/>
          <p:nvPr/>
        </p:nvGrpSpPr>
        <p:grpSpPr>
          <a:xfrm>
            <a:off x="282508" y="1091146"/>
            <a:ext cx="1632257" cy="1047662"/>
            <a:chOff x="282504" y="1091146"/>
            <a:chExt cx="1632257" cy="1047662"/>
          </a:xfrm>
        </p:grpSpPr>
        <p:sp>
          <p:nvSpPr>
            <p:cNvPr id="11" name="Bent-Up Arrow 10"/>
            <p:cNvSpPr/>
            <p:nvPr/>
          </p:nvSpPr>
          <p:spPr>
            <a:xfrm rot="5400000">
              <a:off x="1360305" y="1584351"/>
              <a:ext cx="685800" cy="423113"/>
            </a:xfrm>
            <a:prstGeom prst="bentUpArrow">
              <a:avLst/>
            </a:prstGeom>
            <a:solidFill>
              <a:srgbClr val="000000"/>
            </a:solidFill>
            <a:ln>
              <a:noFill/>
            </a:ln>
            <a:effectLst>
              <a:glow rad="88900">
                <a:schemeClr val="tx1">
                  <a:lumMod val="50000"/>
                  <a:lumOff val="50000"/>
                  <a:alpha val="6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a:solidFill>
                  <a:srgbClr val="FFFFFF"/>
                </a:solidFill>
                <a:latin typeface="Arial"/>
              </a:endParaRPr>
            </a:p>
          </p:txBody>
        </p:sp>
        <p:sp>
          <p:nvSpPr>
            <p:cNvPr id="12" name="TextBox 11"/>
            <p:cNvSpPr txBox="1"/>
            <p:nvPr/>
          </p:nvSpPr>
          <p:spPr>
            <a:xfrm>
              <a:off x="282504" y="1091146"/>
              <a:ext cx="1566984" cy="671124"/>
            </a:xfrm>
            <a:prstGeom prst="rect">
              <a:avLst/>
            </a:prstGeom>
            <a:solidFill>
              <a:schemeClr val="tx1"/>
            </a:solidFill>
            <a:effectLst>
              <a:glow rad="152400">
                <a:schemeClr val="tx1">
                  <a:lumMod val="50000"/>
                  <a:lumOff val="50000"/>
                  <a:alpha val="75000"/>
                </a:schemeClr>
              </a:glow>
            </a:effectLst>
          </p:spPr>
          <p:txBody>
            <a:bodyPr wrap="square" rtlCol="0">
              <a:spAutoFit/>
            </a:bodyPr>
            <a:lstStyle/>
            <a:p>
              <a:pPr algn="ctr" defTabSz="914400" fontAlgn="base">
                <a:lnSpc>
                  <a:spcPts val="1480"/>
                </a:lnSpc>
                <a:spcBef>
                  <a:spcPct val="0"/>
                </a:spcBef>
                <a:spcAft>
                  <a:spcPct val="0"/>
                </a:spcAft>
              </a:pPr>
              <a:r>
                <a:rPr lang="en-US" sz="1600" b="1" dirty="0" smtClean="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rPr>
                <a:t>Metformin intolerance or</a:t>
              </a:r>
            </a:p>
            <a:p>
              <a:pPr algn="ctr" defTabSz="914400" fontAlgn="base">
                <a:lnSpc>
                  <a:spcPts val="1480"/>
                </a:lnSpc>
                <a:spcBef>
                  <a:spcPct val="0"/>
                </a:spcBef>
                <a:spcAft>
                  <a:spcPct val="0"/>
                </a:spcAft>
              </a:pPr>
              <a:r>
                <a:rPr lang="en-US" sz="1600" b="1" dirty="0" smtClean="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rPr>
                <a:t>contraindication</a:t>
              </a:r>
              <a:endParaRPr lang="en-US" sz="1600" b="1" dirty="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endParaRPr>
            </a:p>
          </p:txBody>
        </p:sp>
      </p:grpSp>
      <p:grpSp>
        <p:nvGrpSpPr>
          <p:cNvPr id="13" name="Group 12"/>
          <p:cNvGrpSpPr/>
          <p:nvPr/>
        </p:nvGrpSpPr>
        <p:grpSpPr>
          <a:xfrm>
            <a:off x="70554" y="4982387"/>
            <a:ext cx="1778934" cy="1614490"/>
            <a:chOff x="70554" y="4947113"/>
            <a:chExt cx="1778934" cy="1614490"/>
          </a:xfrm>
        </p:grpSpPr>
        <p:sp>
          <p:nvSpPr>
            <p:cNvPr id="14" name="Bent-Up Arrow 13"/>
            <p:cNvSpPr/>
            <p:nvPr/>
          </p:nvSpPr>
          <p:spPr>
            <a:xfrm rot="5400000">
              <a:off x="44758" y="6028579"/>
              <a:ext cx="642935" cy="423113"/>
            </a:xfrm>
            <a:prstGeom prst="bentUpArrow">
              <a:avLst/>
            </a:prstGeom>
            <a:solidFill>
              <a:srgbClr val="000000"/>
            </a:solidFill>
            <a:ln>
              <a:noFill/>
            </a:ln>
            <a:effectLst>
              <a:glow rad="88900">
                <a:schemeClr val="tx1">
                  <a:lumMod val="50000"/>
                  <a:lumOff val="50000"/>
                  <a:alpha val="6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a:solidFill>
                  <a:srgbClr val="FFFFFF"/>
                </a:solidFill>
                <a:latin typeface="Arial"/>
              </a:endParaRPr>
            </a:p>
          </p:txBody>
        </p:sp>
        <p:sp>
          <p:nvSpPr>
            <p:cNvPr id="15" name="TextBox 14"/>
            <p:cNvSpPr txBox="1"/>
            <p:nvPr/>
          </p:nvSpPr>
          <p:spPr>
            <a:xfrm>
              <a:off x="70554" y="4947113"/>
              <a:ext cx="1778934" cy="1045585"/>
            </a:xfrm>
            <a:prstGeom prst="rect">
              <a:avLst/>
            </a:prstGeom>
            <a:solidFill>
              <a:schemeClr val="tx1"/>
            </a:solidFill>
            <a:effectLst>
              <a:glow rad="152400">
                <a:schemeClr val="tx1">
                  <a:lumMod val="50000"/>
                  <a:lumOff val="50000"/>
                  <a:alpha val="75000"/>
                </a:schemeClr>
              </a:glow>
            </a:effectLst>
          </p:spPr>
          <p:txBody>
            <a:bodyPr wrap="square" rtlCol="0">
              <a:spAutoFit/>
            </a:bodyPr>
            <a:lstStyle/>
            <a:p>
              <a:pPr algn="ctr" defTabSz="914400" fontAlgn="base">
                <a:lnSpc>
                  <a:spcPts val="1480"/>
                </a:lnSpc>
                <a:spcBef>
                  <a:spcPct val="0"/>
                </a:spcBef>
                <a:spcAft>
                  <a:spcPct val="0"/>
                </a:spcAft>
              </a:pPr>
              <a:r>
                <a:rPr lang="en-US" sz="1600" b="1" dirty="0" smtClean="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rPr>
                <a:t>Uncontrolled hyperglycemia </a:t>
              </a:r>
              <a:r>
                <a:rPr lang="en-US" sz="1400" b="1" dirty="0" smtClean="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rPr>
                <a:t>(catabolic features, </a:t>
              </a:r>
            </a:p>
            <a:p>
              <a:pPr algn="ctr" defTabSz="914400" fontAlgn="base">
                <a:lnSpc>
                  <a:spcPts val="1480"/>
                </a:lnSpc>
                <a:spcBef>
                  <a:spcPct val="0"/>
                </a:spcBef>
                <a:spcAft>
                  <a:spcPct val="0"/>
                </a:spcAft>
              </a:pPr>
              <a:r>
                <a:rPr lang="en-US" sz="1400" b="1" dirty="0" smtClean="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rPr>
                <a:t>BG ≥300-350</a:t>
              </a:r>
              <a:r>
                <a:rPr lang="en-US" sz="1000" b="1" dirty="0" smtClean="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rPr>
                <a:t> </a:t>
              </a:r>
              <a:r>
                <a:rPr lang="en-US" sz="1200" b="1" dirty="0" smtClean="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rPr>
                <a:t>mg/dl</a:t>
              </a:r>
              <a:r>
                <a:rPr lang="en-US" sz="1400" b="1" dirty="0" smtClean="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rPr>
                <a:t>, HbA1c ≥</a:t>
              </a:r>
              <a:r>
                <a:rPr lang="en-US" sz="1400" b="1" dirty="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rPr>
                <a:t>10</a:t>
              </a:r>
              <a:r>
                <a:rPr lang="en-US" sz="1400" b="1" dirty="0" smtClean="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rPr>
                <a:t>-12%)</a:t>
              </a:r>
              <a:endParaRPr lang="en-US" sz="1400" b="1" dirty="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endParaRPr>
            </a:p>
          </p:txBody>
        </p:sp>
      </p:grpSp>
    </p:spTree>
    <p:extLst>
      <p:ext uri="{BB962C8B-B14F-4D97-AF65-F5344CB8AC3E}">
        <p14:creationId xmlns="" xmlns:p14="http://schemas.microsoft.com/office/powerpoint/2010/main" val="2447439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ACE_Diabetes_Algorithm_2015_glycemic_control_slide.jp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2" name="Right Arrow 1"/>
          <p:cNvSpPr/>
          <p:nvPr/>
        </p:nvSpPr>
        <p:spPr>
          <a:xfrm>
            <a:off x="0" y="3073146"/>
            <a:ext cx="387096" cy="597408"/>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a:off x="2327148" y="3022092"/>
            <a:ext cx="387096" cy="597408"/>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4572000" y="3885438"/>
            <a:ext cx="387096" cy="597408"/>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1569678602"/>
      </p:ext>
    </p:extLst>
  </p:cSld>
  <p:clrMapOvr>
    <a:masterClrMapping/>
  </p:clrMapOvr>
  <mc:AlternateContent xmlns:mc="http://schemas.openxmlformats.org/markup-compatibility/2006">
    <mc:Choice xmlns="" xmlns:p14="http://schemas.microsoft.com/office/powerpoint/2010/main" Requires="p14">
      <p:transition spd="slow" p14:dur="2000" advClick="0"/>
    </mc:Choice>
    <mc:Fallback>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50" fill="hold"/>
                                        <p:tgtEl>
                                          <p:spTgt spid="2"/>
                                        </p:tgtEl>
                                        <p:attrNameLst>
                                          <p:attrName>ppt_x</p:attrName>
                                        </p:attrNameLst>
                                      </p:cBhvr>
                                      <p:tavLst>
                                        <p:tav tm="0">
                                          <p:val>
                                            <p:strVal val="0-#ppt_w/2"/>
                                          </p:val>
                                        </p:tav>
                                        <p:tav tm="100000">
                                          <p:val>
                                            <p:strVal val="#ppt_x"/>
                                          </p:val>
                                        </p:tav>
                                      </p:tavLst>
                                    </p:anim>
                                    <p:anim calcmode="lin" valueType="num">
                                      <p:cBhvr additive="base">
                                        <p:cTn id="8" dur="25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250" fill="hold"/>
                                        <p:tgtEl>
                                          <p:spTgt spid="5"/>
                                        </p:tgtEl>
                                        <p:attrNameLst>
                                          <p:attrName>ppt_x</p:attrName>
                                        </p:attrNameLst>
                                      </p:cBhvr>
                                      <p:tavLst>
                                        <p:tav tm="0">
                                          <p:val>
                                            <p:strVal val="0-#ppt_w/2"/>
                                          </p:val>
                                        </p:tav>
                                        <p:tav tm="100000">
                                          <p:val>
                                            <p:strVal val="#ppt_x"/>
                                          </p:val>
                                        </p:tav>
                                      </p:tavLst>
                                    </p:anim>
                                    <p:anim calcmode="lin" valueType="num">
                                      <p:cBhvr additive="base">
                                        <p:cTn id="14" dur="25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250" fill="hold"/>
                                        <p:tgtEl>
                                          <p:spTgt spid="6"/>
                                        </p:tgtEl>
                                        <p:attrNameLst>
                                          <p:attrName>ppt_x</p:attrName>
                                        </p:attrNameLst>
                                      </p:cBhvr>
                                      <p:tavLst>
                                        <p:tav tm="0">
                                          <p:val>
                                            <p:strVal val="0-#ppt_w/2"/>
                                          </p:val>
                                        </p:tav>
                                        <p:tav tm="100000">
                                          <p:val>
                                            <p:strVal val="#ppt_x"/>
                                          </p:val>
                                        </p:tav>
                                      </p:tavLst>
                                    </p:anim>
                                    <p:anim calcmode="lin" valueType="num">
                                      <p:cBhvr additive="base">
                                        <p:cTn id="20" dur="25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بیمار 7 </a:t>
            </a:r>
            <a:endParaRPr lang="en-US" dirty="0"/>
          </a:p>
        </p:txBody>
      </p:sp>
      <p:sp>
        <p:nvSpPr>
          <p:cNvPr id="3" name="Content Placeholder 2"/>
          <p:cNvSpPr>
            <a:spLocks noGrp="1"/>
          </p:cNvSpPr>
          <p:nvPr>
            <p:ph idx="1"/>
          </p:nvPr>
        </p:nvSpPr>
        <p:spPr/>
        <p:txBody>
          <a:bodyPr>
            <a:normAutofit lnSpcReduction="10000"/>
          </a:bodyPr>
          <a:lstStyle/>
          <a:p>
            <a:pPr algn="r" rtl="1">
              <a:lnSpc>
                <a:spcPct val="150000"/>
              </a:lnSpc>
            </a:pPr>
            <a:r>
              <a:rPr lang="fa-IR" sz="2800" dirty="0" smtClean="0"/>
              <a:t>آقای 48 ساله با سابقه دیابت از 10 سال پیش </a:t>
            </a:r>
          </a:p>
          <a:p>
            <a:pPr algn="r" rtl="1">
              <a:lnSpc>
                <a:spcPct val="150000"/>
              </a:lnSpc>
            </a:pPr>
            <a:r>
              <a:rPr lang="fa-IR" sz="2800" dirty="0" smtClean="0"/>
              <a:t>بدون عوارض</a:t>
            </a:r>
          </a:p>
          <a:p>
            <a:pPr algn="r" rtl="1">
              <a:lnSpc>
                <a:spcPct val="150000"/>
              </a:lnSpc>
            </a:pPr>
            <a:r>
              <a:rPr lang="en-US" sz="2800" dirty="0" smtClean="0"/>
              <a:t>DH: Metformin 500 TDS, </a:t>
            </a:r>
            <a:r>
              <a:rPr lang="en-US" sz="2800" dirty="0" err="1" smtClean="0"/>
              <a:t>Glibenclamide</a:t>
            </a:r>
            <a:r>
              <a:rPr lang="en-US" sz="2800" dirty="0" smtClean="0"/>
              <a:t> 5 BD, Atorvastatin 20/d, Losar 25 BD</a:t>
            </a:r>
          </a:p>
          <a:p>
            <a:pPr algn="r" rtl="1">
              <a:lnSpc>
                <a:spcPct val="150000"/>
              </a:lnSpc>
            </a:pPr>
            <a:r>
              <a:rPr lang="en-US" sz="2800" dirty="0" smtClean="0"/>
              <a:t> BP: 130/80, BMI: 34 Kg/m2</a:t>
            </a:r>
          </a:p>
          <a:p>
            <a:pPr algn="r" rtl="1">
              <a:lnSpc>
                <a:spcPct val="150000"/>
              </a:lnSpc>
            </a:pPr>
            <a:r>
              <a:rPr lang="en-US" sz="2800" dirty="0" smtClean="0"/>
              <a:t>FBS: 140 mg/dl, BS: 280 , </a:t>
            </a:r>
            <a:r>
              <a:rPr lang="en-US" sz="2800" dirty="0" err="1" smtClean="0"/>
              <a:t>Hb</a:t>
            </a:r>
            <a:r>
              <a:rPr lang="en-US" sz="2800" dirty="0" smtClean="0"/>
              <a:t> A1c: 8%</a:t>
            </a:r>
          </a:p>
          <a:p>
            <a:pPr algn="r" rtl="1">
              <a:lnSpc>
                <a:spcPct val="150000"/>
              </a:lnSpc>
            </a:pPr>
            <a:r>
              <a:rPr lang="en-US" sz="2800" dirty="0" smtClean="0"/>
              <a:t> </a:t>
            </a:r>
          </a:p>
          <a:p>
            <a:pPr algn="r" rtl="1">
              <a:lnSpc>
                <a:spcPct val="150000"/>
              </a:lnSpc>
            </a:pPr>
            <a:endParaRPr lang="en-US" sz="2800" dirty="0"/>
          </a:p>
        </p:txBody>
      </p:sp>
    </p:spTree>
    <p:extLst>
      <p:ext uri="{BB962C8B-B14F-4D97-AF65-F5344CB8AC3E}">
        <p14:creationId xmlns="" xmlns:p14="http://schemas.microsoft.com/office/powerpoint/2010/main" val="2950545156"/>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noAutofit/>
          </a:bodyPr>
          <a:lstStyle/>
          <a:p>
            <a:r>
              <a:rPr lang="en-US" sz="4000" dirty="0" smtClean="0">
                <a:latin typeface="Times New Roman" panose="02020603050405020304" pitchFamily="18" charset="0"/>
                <a:cs typeface="Times New Roman" panose="02020603050405020304" pitchFamily="18" charset="0"/>
              </a:rPr>
              <a:t>Effects of Agents Available for T2D</a:t>
            </a:r>
          </a:p>
        </p:txBody>
      </p:sp>
      <p:sp>
        <p:nvSpPr>
          <p:cNvPr id="18490" name="Slide Number Placeholder 3"/>
          <p:cNvSpPr>
            <a:spLocks noGrp="1"/>
          </p:cNvSpPr>
          <p:nvPr>
            <p:ph type="sldNum" sz="quarter" idx="12"/>
          </p:nvPr>
        </p:nvSpPr>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fld id="{26BC3FD6-F86C-42C3-8C23-E697362CF76E}" type="slidenum">
              <a:rPr lang="en-US" smtClean="0">
                <a:solidFill>
                  <a:prstClr val="black"/>
                </a:solidFill>
              </a:rPr>
              <a:pPr/>
              <a:t>106</a:t>
            </a:fld>
            <a:endParaRPr lang="en-US" dirty="0" smtClean="0">
              <a:solidFill>
                <a:prstClr val="black"/>
              </a:solidFill>
            </a:endParaRPr>
          </a:p>
        </p:txBody>
      </p:sp>
      <p:sp>
        <p:nvSpPr>
          <p:cNvPr id="6" name="TextBox 5"/>
          <p:cNvSpPr txBox="1"/>
          <p:nvPr/>
        </p:nvSpPr>
        <p:spPr>
          <a:xfrm>
            <a:off x="447675" y="27065"/>
            <a:ext cx="8293100" cy="461665"/>
          </a:xfrm>
          <a:prstGeom prst="rect">
            <a:avLst/>
          </a:prstGeom>
          <a:solidFill>
            <a:schemeClr val="accent1"/>
          </a:solidFill>
        </p:spPr>
        <p:txBody>
          <a:bodyPr wrap="square" rtlCol="0">
            <a:spAutoFit/>
          </a:bodyPr>
          <a:lstStyle>
            <a:defPPr>
              <a:defRPr lang="en-US"/>
            </a:defPPr>
            <a:lvl1pPr>
              <a:defRPr sz="2400">
                <a:solidFill>
                  <a:schemeClr val="bg1"/>
                </a:solidFill>
              </a:defRPr>
            </a:lvl1pPr>
          </a:lstStyle>
          <a:p>
            <a:pPr defTabSz="914400"/>
            <a:r>
              <a:rPr lang="en-US" dirty="0">
                <a:solidFill>
                  <a:prstClr val="white"/>
                </a:solidFill>
              </a:rPr>
              <a:t>Q4. How are glycemic targets achieved for T2D?</a:t>
            </a:r>
          </a:p>
        </p:txBody>
      </p:sp>
      <p:sp>
        <p:nvSpPr>
          <p:cNvPr id="7" name="Text Box 6"/>
          <p:cNvSpPr txBox="1">
            <a:spLocks noChangeArrowheads="1"/>
          </p:cNvSpPr>
          <p:nvPr/>
        </p:nvSpPr>
        <p:spPr bwMode="auto">
          <a:xfrm>
            <a:off x="87313" y="5746372"/>
            <a:ext cx="7870144" cy="7848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b">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defTabSz="914400">
              <a:spcBef>
                <a:spcPts val="600"/>
              </a:spcBef>
            </a:pPr>
            <a:r>
              <a:rPr lang="en-US" sz="1000" dirty="0" smtClean="0">
                <a:solidFill>
                  <a:prstClr val="black"/>
                </a:solidFill>
              </a:rPr>
              <a:t>AGI </a:t>
            </a:r>
            <a:r>
              <a:rPr lang="en-US" sz="1000" dirty="0">
                <a:solidFill>
                  <a:prstClr val="black"/>
                </a:solidFill>
              </a:rPr>
              <a:t>= </a:t>
            </a:r>
            <a:r>
              <a:rPr lang="en-US" sz="1000" dirty="0">
                <a:solidFill>
                  <a:prstClr val="black"/>
                </a:solidFill>
                <a:sym typeface="Symbol"/>
              </a:rPr>
              <a:t></a:t>
            </a:r>
            <a:r>
              <a:rPr lang="en-US" sz="1000" dirty="0">
                <a:solidFill>
                  <a:prstClr val="black"/>
                </a:solidFill>
              </a:rPr>
              <a:t>-glucosidase inhibitors; BCR-QR = bromocriptine quick release; Coles = colesevelam; </a:t>
            </a:r>
            <a:r>
              <a:rPr lang="en-US" sz="1000" dirty="0" smtClean="0">
                <a:solidFill>
                  <a:prstClr val="black"/>
                </a:solidFill>
              </a:rPr>
              <a:t>DPP4I </a:t>
            </a:r>
            <a:r>
              <a:rPr lang="en-US" sz="1000" dirty="0">
                <a:solidFill>
                  <a:prstClr val="black"/>
                </a:solidFill>
              </a:rPr>
              <a:t>= dipeptidyl peptidase 4 inhibitors; FPG = fasting plasma glucose; </a:t>
            </a:r>
            <a:r>
              <a:rPr lang="en-US" sz="1000" dirty="0" smtClean="0">
                <a:solidFill>
                  <a:prstClr val="black"/>
                </a:solidFill>
              </a:rPr>
              <a:t>GLP1RA </a:t>
            </a:r>
            <a:r>
              <a:rPr lang="en-US" sz="1000" dirty="0">
                <a:solidFill>
                  <a:prstClr val="black"/>
                </a:solidFill>
              </a:rPr>
              <a:t>= glucagon-like peptide 1 receptor agonists; </a:t>
            </a:r>
            <a:r>
              <a:rPr lang="en-US" sz="1000" dirty="0" smtClean="0">
                <a:solidFill>
                  <a:prstClr val="black"/>
                </a:solidFill>
              </a:rPr>
              <a:t>Met </a:t>
            </a:r>
            <a:r>
              <a:rPr lang="en-US" sz="1000" dirty="0">
                <a:solidFill>
                  <a:prstClr val="black"/>
                </a:solidFill>
              </a:rPr>
              <a:t>= metformin; </a:t>
            </a:r>
            <a:r>
              <a:rPr lang="en-US" sz="1000" dirty="0" smtClean="0">
                <a:solidFill>
                  <a:prstClr val="black"/>
                </a:solidFill>
              </a:rPr>
              <a:t>Mod = moderate; </a:t>
            </a:r>
            <a:r>
              <a:rPr lang="en-US" sz="1000" dirty="0">
                <a:solidFill>
                  <a:prstClr val="black"/>
                </a:solidFill>
              </a:rPr>
              <a:t>PPG = postprandial glucose; SGLT2I = sodium-glucose cotransporter 2 inhibitors; SU = sulfonylureas; TZD = thiazolidinediones.</a:t>
            </a:r>
          </a:p>
          <a:p>
            <a:pPr defTabSz="914400">
              <a:spcBef>
                <a:spcPts val="600"/>
              </a:spcBef>
            </a:pPr>
            <a:r>
              <a:rPr lang="en-US" sz="1000" dirty="0" smtClean="0">
                <a:solidFill>
                  <a:prstClr val="black"/>
                </a:solidFill>
              </a:rPr>
              <a:t>*Mild</a:t>
            </a:r>
            <a:r>
              <a:rPr lang="en-US" sz="1000" dirty="0">
                <a:solidFill>
                  <a:prstClr val="black"/>
                </a:solidFill>
              </a:rPr>
              <a:t>: albiglutide and exenatide; moderate: dulaglutide, exenatide extended release, and liraglutide.</a:t>
            </a:r>
          </a:p>
        </p:txBody>
      </p:sp>
      <p:graphicFrame>
        <p:nvGraphicFramePr>
          <p:cNvPr id="3" name="Table 2"/>
          <p:cNvGraphicFramePr>
            <a:graphicFrameLocks noGrp="1"/>
          </p:cNvGraphicFramePr>
          <p:nvPr>
            <p:extLst>
              <p:ext uri="{D42A27DB-BD31-4B8C-83A1-F6EECF244321}">
                <p14:modId xmlns="" xmlns:p14="http://schemas.microsoft.com/office/powerpoint/2010/main" val="2112301691"/>
              </p:ext>
            </p:extLst>
          </p:nvPr>
        </p:nvGraphicFramePr>
        <p:xfrm>
          <a:off x="228832" y="1738314"/>
          <a:ext cx="8653461" cy="2844572"/>
        </p:xfrm>
        <a:graphic>
          <a:graphicData uri="http://schemas.openxmlformats.org/drawingml/2006/table">
            <a:tbl>
              <a:tblPr firstRow="1" firstCol="1" bandRow="1" bandCol="1">
                <a:tableStyleId>{5C22544A-7EE6-4342-B048-85BDC9FD1C3A}</a:tableStyleId>
              </a:tblPr>
              <a:tblGrid>
                <a:gridCol w="772654"/>
                <a:gridCol w="716437"/>
                <a:gridCol w="716437"/>
                <a:gridCol w="716437"/>
                <a:gridCol w="716437"/>
                <a:gridCol w="716437"/>
                <a:gridCol w="716437"/>
                <a:gridCol w="716437"/>
                <a:gridCol w="716437"/>
                <a:gridCol w="716437"/>
                <a:gridCol w="716437"/>
                <a:gridCol w="716437"/>
              </a:tblGrid>
              <a:tr h="406367">
                <a:tc>
                  <a:txBody>
                    <a:bodyPr/>
                    <a:lstStyle/>
                    <a:p>
                      <a:pPr marL="0" marR="0">
                        <a:lnSpc>
                          <a:spcPct val="100000"/>
                        </a:lnSpc>
                        <a:spcBef>
                          <a:spcPts val="0"/>
                        </a:spcBef>
                        <a:spcAft>
                          <a:spcPts val="0"/>
                        </a:spcAft>
                      </a:pPr>
                      <a:r>
                        <a:rPr lang="en-US" sz="1200" dirty="0">
                          <a:effectLst/>
                          <a:uFill>
                            <a:solidFill>
                              <a:srgbClr val="000000"/>
                            </a:solidFill>
                          </a:uFill>
                          <a:latin typeface="+mn-lt"/>
                        </a:rPr>
                        <a:t> </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Met</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GLP1RA</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SGLT2I</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b="1" dirty="0">
                          <a:solidFill>
                            <a:srgbClr val="0070C0"/>
                          </a:solidFill>
                          <a:effectLst/>
                          <a:uFill>
                            <a:solidFill>
                              <a:srgbClr val="000000"/>
                            </a:solidFill>
                          </a:uFill>
                          <a:latin typeface="+mn-lt"/>
                        </a:rPr>
                        <a:t>DPP4I</a:t>
                      </a:r>
                      <a:endParaRPr lang="en-US" sz="1200" b="1" dirty="0">
                        <a:solidFill>
                          <a:srgbClr val="0070C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TZD</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AGI</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Coles</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BCR-QR</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SU/ Glinide</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Insulin</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Pram</a:t>
                      </a:r>
                      <a:endParaRPr lang="en-US" sz="1200" dirty="0">
                        <a:solidFill>
                          <a:srgbClr val="000000"/>
                        </a:solidFill>
                        <a:effectLst/>
                        <a:uFill>
                          <a:solidFill>
                            <a:srgbClr val="000000"/>
                          </a:solidFill>
                        </a:uFill>
                        <a:latin typeface="+mn-lt"/>
                        <a:ea typeface="Arial Bold"/>
                      </a:endParaRPr>
                    </a:p>
                  </a:txBody>
                  <a:tcPr marL="14477" marR="14477" marT="0" marB="0" anchor="ctr"/>
                </a:tc>
              </a:tr>
              <a:tr h="1015919">
                <a:tc>
                  <a:txBody>
                    <a:bodyPr/>
                    <a:lstStyle/>
                    <a:p>
                      <a:pPr marL="0" marR="0">
                        <a:lnSpc>
                          <a:spcPct val="100000"/>
                        </a:lnSpc>
                        <a:spcBef>
                          <a:spcPts val="0"/>
                        </a:spcBef>
                        <a:spcAft>
                          <a:spcPts val="0"/>
                        </a:spcAft>
                      </a:pPr>
                      <a:r>
                        <a:rPr lang="en-US" sz="1200" dirty="0">
                          <a:effectLst/>
                          <a:uFill>
                            <a:solidFill>
                              <a:srgbClr val="000000"/>
                            </a:solidFill>
                          </a:uFill>
                          <a:latin typeface="+mn-lt"/>
                        </a:rPr>
                        <a:t>FPG lowering</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smtClean="0">
                          <a:effectLst/>
                          <a:uFill>
                            <a:solidFill>
                              <a:srgbClr val="000000"/>
                            </a:solidFill>
                          </a:uFill>
                          <a:latin typeface="+mn-lt"/>
                        </a:rPr>
                        <a:t>Mod</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Mild to </a:t>
                      </a:r>
                      <a:r>
                        <a:rPr lang="en-US" sz="1200" dirty="0" smtClean="0">
                          <a:effectLst/>
                          <a:uFill>
                            <a:solidFill>
                              <a:srgbClr val="000000"/>
                            </a:solidFill>
                          </a:uFill>
                          <a:latin typeface="+mn-lt"/>
                        </a:rPr>
                        <a:t>mod*</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smtClean="0">
                          <a:effectLst/>
                          <a:uFill>
                            <a:solidFill>
                              <a:srgbClr val="000000"/>
                            </a:solidFill>
                          </a:uFill>
                          <a:latin typeface="+mn-lt"/>
                        </a:rPr>
                        <a:t>Mod</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b="1" dirty="0">
                          <a:solidFill>
                            <a:srgbClr val="0070C0"/>
                          </a:solidFill>
                          <a:effectLst/>
                          <a:uFill>
                            <a:solidFill>
                              <a:srgbClr val="000000"/>
                            </a:solidFill>
                          </a:uFill>
                          <a:latin typeface="+mn-lt"/>
                        </a:rPr>
                        <a:t>Mild</a:t>
                      </a:r>
                      <a:endParaRPr lang="en-US" sz="1200" b="1" dirty="0">
                        <a:solidFill>
                          <a:srgbClr val="0070C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smtClean="0">
                          <a:effectLst/>
                          <a:uFill>
                            <a:solidFill>
                              <a:srgbClr val="000000"/>
                            </a:solidFill>
                          </a:uFill>
                          <a:latin typeface="+mn-lt"/>
                        </a:rPr>
                        <a:t>Mod</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Mild</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SU: </a:t>
                      </a:r>
                      <a:r>
                        <a:rPr lang="en-US" sz="1200" dirty="0" smtClean="0">
                          <a:effectLst/>
                          <a:uFill>
                            <a:solidFill>
                              <a:srgbClr val="000000"/>
                            </a:solidFill>
                          </a:uFill>
                          <a:latin typeface="+mn-lt"/>
                        </a:rPr>
                        <a:t>mod</a:t>
                      </a:r>
                      <a:endParaRPr lang="en-US" sz="1200" dirty="0">
                        <a:effectLst/>
                        <a:uFill>
                          <a:solidFill>
                            <a:srgbClr val="000000"/>
                          </a:solidFill>
                        </a:uFill>
                        <a:latin typeface="+mn-lt"/>
                      </a:endParaRPr>
                    </a:p>
                    <a:p>
                      <a:pPr marL="0" marR="0" algn="ctr">
                        <a:lnSpc>
                          <a:spcPct val="100000"/>
                        </a:lnSpc>
                        <a:spcBef>
                          <a:spcPts val="0"/>
                        </a:spcBef>
                        <a:spcAft>
                          <a:spcPts val="0"/>
                        </a:spcAft>
                      </a:pPr>
                      <a:r>
                        <a:rPr lang="en-US" sz="1200" dirty="0">
                          <a:effectLst/>
                          <a:latin typeface="+mn-lt"/>
                        </a:rPr>
                        <a:t>Glinide: mild</a:t>
                      </a:r>
                      <a:endParaRPr lang="en-US" sz="1200" dirty="0">
                        <a:solidFill>
                          <a:srgbClr val="000000"/>
                        </a:solidFill>
                        <a:effectLst/>
                        <a:latin typeface="+mn-lt"/>
                        <a:ea typeface="Arial Unicode MS"/>
                        <a:cs typeface="HiraKakuPro-W3"/>
                      </a:endParaRPr>
                    </a:p>
                  </a:txBody>
                  <a:tcPr marL="14477" marR="14477" marT="0" marB="0" anchor="ctr"/>
                </a:tc>
                <a:tc>
                  <a:txBody>
                    <a:bodyPr/>
                    <a:lstStyle/>
                    <a:p>
                      <a:pPr marL="0" marR="0" algn="ctr">
                        <a:lnSpc>
                          <a:spcPct val="100000"/>
                        </a:lnSpc>
                        <a:spcBef>
                          <a:spcPts val="0"/>
                        </a:spcBef>
                        <a:spcAft>
                          <a:spcPts val="0"/>
                        </a:spcAft>
                      </a:pPr>
                      <a:r>
                        <a:rPr lang="en-US" sz="1200" dirty="0" smtClean="0">
                          <a:effectLst/>
                          <a:uFill>
                            <a:solidFill>
                              <a:srgbClr val="000000"/>
                            </a:solidFill>
                          </a:uFill>
                          <a:latin typeface="+mn-lt"/>
                        </a:rPr>
                        <a:t>Mod </a:t>
                      </a:r>
                      <a:r>
                        <a:rPr lang="en-US" sz="1200" dirty="0">
                          <a:effectLst/>
                          <a:uFill>
                            <a:solidFill>
                              <a:srgbClr val="000000"/>
                            </a:solidFill>
                          </a:uFill>
                          <a:latin typeface="+mn-lt"/>
                        </a:rPr>
                        <a:t>to marked (basal insulin or premixed)</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Mild</a:t>
                      </a:r>
                      <a:endParaRPr lang="en-US" sz="1200" dirty="0">
                        <a:solidFill>
                          <a:srgbClr val="000000"/>
                        </a:solidFill>
                        <a:effectLst/>
                        <a:uFill>
                          <a:solidFill>
                            <a:srgbClr val="000000"/>
                          </a:solidFill>
                        </a:uFill>
                        <a:latin typeface="+mn-lt"/>
                        <a:ea typeface="Arial Bold"/>
                      </a:endParaRPr>
                    </a:p>
                  </a:txBody>
                  <a:tcPr marL="14477" marR="14477" marT="0" marB="0" anchor="ctr"/>
                </a:tc>
              </a:tr>
              <a:tr h="1422286">
                <a:tc>
                  <a:txBody>
                    <a:bodyPr/>
                    <a:lstStyle/>
                    <a:p>
                      <a:pPr marL="0" marR="0">
                        <a:lnSpc>
                          <a:spcPct val="100000"/>
                        </a:lnSpc>
                        <a:spcBef>
                          <a:spcPts val="0"/>
                        </a:spcBef>
                        <a:spcAft>
                          <a:spcPts val="0"/>
                        </a:spcAft>
                      </a:pPr>
                      <a:r>
                        <a:rPr lang="en-US" sz="1200" dirty="0">
                          <a:effectLst/>
                          <a:uFill>
                            <a:solidFill>
                              <a:srgbClr val="000000"/>
                            </a:solidFill>
                          </a:uFill>
                          <a:latin typeface="+mn-lt"/>
                        </a:rPr>
                        <a:t>PPG lowering</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Mild</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smtClean="0">
                          <a:effectLst/>
                          <a:uFill>
                            <a:solidFill>
                              <a:srgbClr val="000000"/>
                            </a:solidFill>
                          </a:uFill>
                          <a:latin typeface="+mn-lt"/>
                        </a:rPr>
                        <a:t>Mod to </a:t>
                      </a:r>
                      <a:r>
                        <a:rPr lang="en-US" sz="1200" dirty="0">
                          <a:effectLst/>
                          <a:uFill>
                            <a:solidFill>
                              <a:srgbClr val="000000"/>
                            </a:solidFill>
                          </a:uFill>
                          <a:latin typeface="+mn-lt"/>
                        </a:rPr>
                        <a:t>marked</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Mild</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b="1" dirty="0" smtClean="0">
                          <a:solidFill>
                            <a:srgbClr val="0070C0"/>
                          </a:solidFill>
                          <a:effectLst/>
                          <a:uFill>
                            <a:solidFill>
                              <a:srgbClr val="000000"/>
                            </a:solidFill>
                          </a:uFill>
                          <a:latin typeface="+mn-lt"/>
                        </a:rPr>
                        <a:t>Mod</a:t>
                      </a:r>
                      <a:endParaRPr lang="en-US" sz="1200" b="1" dirty="0">
                        <a:solidFill>
                          <a:srgbClr val="0070C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Mild</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smtClean="0">
                          <a:effectLst/>
                          <a:uFill>
                            <a:solidFill>
                              <a:srgbClr val="000000"/>
                            </a:solidFill>
                          </a:uFill>
                          <a:latin typeface="+mn-lt"/>
                        </a:rPr>
                        <a:t>Mod</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Mild</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Mild</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smtClean="0">
                          <a:effectLst/>
                          <a:uFill>
                            <a:solidFill>
                              <a:srgbClr val="000000"/>
                            </a:solidFill>
                          </a:uFill>
                          <a:latin typeface="+mn-lt"/>
                        </a:rPr>
                        <a:t>Mod</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smtClean="0">
                          <a:effectLst/>
                          <a:uFill>
                            <a:solidFill>
                              <a:srgbClr val="000000"/>
                            </a:solidFill>
                          </a:uFill>
                          <a:latin typeface="+mn-lt"/>
                        </a:rPr>
                        <a:t>Mod </a:t>
                      </a:r>
                      <a:r>
                        <a:rPr lang="en-US" sz="1200" dirty="0">
                          <a:effectLst/>
                          <a:uFill>
                            <a:solidFill>
                              <a:srgbClr val="000000"/>
                            </a:solidFill>
                          </a:uFill>
                          <a:latin typeface="+mn-lt"/>
                        </a:rPr>
                        <a:t>to marked (short</a:t>
                      </a:r>
                      <a:r>
                        <a:rPr lang="en-US" sz="1200" dirty="0" smtClean="0">
                          <a:effectLst/>
                          <a:uFill>
                            <a:solidFill>
                              <a:srgbClr val="000000"/>
                            </a:solidFill>
                          </a:uFill>
                          <a:latin typeface="+mn-lt"/>
                        </a:rPr>
                        <a:t>/ rapid-acting </a:t>
                      </a:r>
                      <a:r>
                        <a:rPr lang="en-US" sz="1200" dirty="0">
                          <a:effectLst/>
                          <a:uFill>
                            <a:solidFill>
                              <a:srgbClr val="000000"/>
                            </a:solidFill>
                          </a:uFill>
                          <a:latin typeface="+mn-lt"/>
                        </a:rPr>
                        <a:t>insulin or premixed)</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smtClean="0">
                          <a:effectLst/>
                          <a:uFill>
                            <a:solidFill>
                              <a:srgbClr val="000000"/>
                            </a:solidFill>
                          </a:uFill>
                          <a:latin typeface="+mn-lt"/>
                        </a:rPr>
                        <a:t>Mod </a:t>
                      </a:r>
                      <a:r>
                        <a:rPr lang="en-US" sz="1200" dirty="0">
                          <a:effectLst/>
                          <a:uFill>
                            <a:solidFill>
                              <a:srgbClr val="000000"/>
                            </a:solidFill>
                          </a:uFill>
                          <a:latin typeface="+mn-lt"/>
                        </a:rPr>
                        <a:t>to marked</a:t>
                      </a:r>
                      <a:endParaRPr lang="en-US" sz="1200" dirty="0">
                        <a:solidFill>
                          <a:srgbClr val="000000"/>
                        </a:solidFill>
                        <a:effectLst/>
                        <a:uFill>
                          <a:solidFill>
                            <a:srgbClr val="000000"/>
                          </a:solidFill>
                        </a:uFill>
                        <a:latin typeface="+mn-lt"/>
                        <a:ea typeface="Arial Bold"/>
                      </a:endParaRPr>
                    </a:p>
                  </a:txBody>
                  <a:tcPr marL="14477" marR="14477" marT="0" marB="0" anchor="ctr"/>
                </a:tc>
              </a:tr>
            </a:tbl>
          </a:graphicData>
        </a:graphic>
      </p:graphicFrame>
      <p:sp>
        <p:nvSpPr>
          <p:cNvPr id="9" name="TextBox 8"/>
          <p:cNvSpPr txBox="1"/>
          <p:nvPr/>
        </p:nvSpPr>
        <p:spPr>
          <a:xfrm>
            <a:off x="4800600" y="6477002"/>
            <a:ext cx="3352800" cy="307777"/>
          </a:xfrm>
          <a:prstGeom prst="rect">
            <a:avLst/>
          </a:prstGeom>
          <a:noFill/>
        </p:spPr>
        <p:txBody>
          <a:bodyPr wrap="square" rtlCol="0">
            <a:spAutoFit/>
          </a:bodyPr>
          <a:lstStyle/>
          <a:p>
            <a:pPr algn="r" defTabSz="914400"/>
            <a:r>
              <a:rPr lang="en-US" sz="1400" i="1" dirty="0" smtClean="0">
                <a:solidFill>
                  <a:prstClr val="black"/>
                </a:solidFill>
              </a:rPr>
              <a:t>Continued on next slide</a:t>
            </a:r>
            <a:endParaRPr lang="en-US" sz="1400" i="1" dirty="0">
              <a:solidFill>
                <a:prstClr val="black"/>
              </a:solidFill>
            </a:endParaRPr>
          </a:p>
        </p:txBody>
      </p:sp>
    </p:spTree>
    <p:extLst>
      <p:ext uri="{BB962C8B-B14F-4D97-AF65-F5344CB8AC3E}">
        <p14:creationId xmlns="" xmlns:p14="http://schemas.microsoft.com/office/powerpoint/2010/main" val="270467071"/>
      </p:ext>
    </p:extLst>
  </p:cSld>
  <p:clrMapOvr>
    <a:masterClrMapping/>
  </p:clrMapOvr>
  <mc:AlternateContent xmlns:mc="http://schemas.openxmlformats.org/markup-compatibility/2006">
    <mc:Choice xmlns=""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ox1.pdf"/>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grpSp>
        <p:nvGrpSpPr>
          <p:cNvPr id="4" name="Group 3"/>
          <p:cNvGrpSpPr/>
          <p:nvPr/>
        </p:nvGrpSpPr>
        <p:grpSpPr>
          <a:xfrm>
            <a:off x="5430074" y="6630830"/>
            <a:ext cx="3770318" cy="253908"/>
            <a:chOff x="5447008" y="6630830"/>
            <a:chExt cx="3770318" cy="253908"/>
          </a:xfrm>
        </p:grpSpPr>
        <p:sp>
          <p:nvSpPr>
            <p:cNvPr id="5" name="Rectangle 4"/>
            <p:cNvSpPr/>
            <p:nvPr/>
          </p:nvSpPr>
          <p:spPr>
            <a:xfrm>
              <a:off x="5594350" y="6669615"/>
              <a:ext cx="3533021" cy="171726"/>
            </a:xfrm>
            <a:prstGeom prst="rect">
              <a:avLst/>
            </a:prstGeom>
            <a:solidFill>
              <a:srgbClr val="FFFFFF">
                <a:alpha val="72000"/>
              </a:srgbClr>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21"/>
            <p:cNvSpPr txBox="1">
              <a:spLocks noChangeArrowheads="1"/>
            </p:cNvSpPr>
            <p:nvPr/>
          </p:nvSpPr>
          <p:spPr bwMode="auto">
            <a:xfrm>
              <a:off x="5447008" y="6630830"/>
              <a:ext cx="3770318" cy="253908"/>
            </a:xfrm>
            <a:prstGeom prst="rect">
              <a:avLst/>
            </a:prstGeom>
            <a:noFill/>
            <a:ln w="9525">
              <a:noFill/>
              <a:miter lim="800000"/>
              <a:headEnd/>
              <a:tailEnd/>
            </a:ln>
          </p:spPr>
          <p:txBody>
            <a:bodyPr wrap="square" lIns="91431" tIns="45716" rIns="91431" bIns="45716">
              <a:prstTxWarp prst="textNoShape">
                <a:avLst/>
              </a:prstTxWarp>
              <a:spAutoFit/>
            </a:bodyPr>
            <a:lstStyle/>
            <a:p>
              <a:pPr algn="r" defTabSz="914400" fontAlgn="base">
                <a:spcBef>
                  <a:spcPct val="0"/>
                </a:spcBef>
                <a:spcAft>
                  <a:spcPct val="0"/>
                </a:spcAft>
              </a:pPr>
              <a:r>
                <a:rPr lang="en-US" sz="1050" i="1" dirty="0">
                  <a:solidFill>
                    <a:srgbClr val="000000"/>
                  </a:solidFill>
                  <a:latin typeface="Times"/>
                  <a:ea typeface="Times New Roman" charset="0"/>
                  <a:cs typeface="Times"/>
                </a:rPr>
                <a:t>Diabetes Care</a:t>
              </a:r>
              <a:r>
                <a:rPr lang="en-US" sz="1050" dirty="0">
                  <a:solidFill>
                    <a:srgbClr val="000000"/>
                  </a:solidFill>
                  <a:latin typeface="Times"/>
                  <a:ea typeface="Times New Roman" charset="0"/>
                  <a:cs typeface="Times"/>
                </a:rPr>
                <a:t> </a:t>
              </a:r>
              <a:r>
                <a:rPr lang="en-US" sz="1050" dirty="0" smtClean="0">
                  <a:solidFill>
                    <a:srgbClr val="000000"/>
                  </a:solidFill>
                  <a:latin typeface="Times"/>
                  <a:ea typeface="Times New Roman" charset="0"/>
                  <a:cs typeface="Times"/>
                </a:rPr>
                <a:t>2015;38:140-149; </a:t>
              </a:r>
              <a:r>
                <a:rPr lang="en-US" sz="1050" i="1" dirty="0" err="1">
                  <a:solidFill>
                    <a:srgbClr val="000000"/>
                  </a:solidFill>
                  <a:latin typeface="Times New Roman" charset="0"/>
                  <a:ea typeface="Times New Roman" charset="0"/>
                  <a:cs typeface="Times New Roman" charset="0"/>
                </a:rPr>
                <a:t>Diabetologia</a:t>
              </a:r>
              <a:r>
                <a:rPr lang="en-US" sz="1050" dirty="0">
                  <a:solidFill>
                    <a:srgbClr val="000000"/>
                  </a:solidFill>
                  <a:latin typeface="Times New Roman" charset="0"/>
                  <a:ea typeface="Times New Roman" charset="0"/>
                  <a:cs typeface="Times New Roman" charset="0"/>
                </a:rPr>
                <a:t> </a:t>
              </a:r>
              <a:r>
                <a:rPr lang="en-US" sz="1050" dirty="0" smtClean="0">
                  <a:solidFill>
                    <a:srgbClr val="000000"/>
                  </a:solidFill>
                  <a:latin typeface="Times New Roman" charset="0"/>
                  <a:ea typeface="Times New Roman" charset="0"/>
                  <a:cs typeface="Times New Roman" charset="0"/>
                </a:rPr>
                <a:t>2015</a:t>
              </a:r>
              <a:r>
                <a:rPr lang="en-US" sz="1050" dirty="0">
                  <a:solidFill>
                    <a:srgbClr val="000000"/>
                  </a:solidFill>
                  <a:latin typeface="Times New Roman" charset="0"/>
                  <a:ea typeface="Times New Roman" charset="0"/>
                  <a:cs typeface="Times New Roman" charset="0"/>
                </a:rPr>
                <a:t>;</a:t>
              </a:r>
              <a:r>
                <a:rPr lang="en-US" sz="1050" dirty="0" smtClean="0">
                  <a:solidFill>
                    <a:srgbClr val="000000"/>
                  </a:solidFill>
                  <a:latin typeface="Times New Roman" charset="0"/>
                  <a:ea typeface="Times New Roman" charset="0"/>
                  <a:cs typeface="Times New Roman" charset="0"/>
                </a:rPr>
                <a:t>58</a:t>
              </a:r>
              <a:r>
                <a:rPr lang="en-US" sz="1050" dirty="0">
                  <a:solidFill>
                    <a:srgbClr val="000000"/>
                  </a:solidFill>
                  <a:latin typeface="Times New Roman" charset="0"/>
                  <a:ea typeface="Times New Roman" charset="0"/>
                  <a:cs typeface="Times New Roman" charset="0"/>
                </a:rPr>
                <a:t>:429-</a:t>
              </a:r>
              <a:r>
                <a:rPr lang="en-US" sz="1050" dirty="0" smtClean="0">
                  <a:solidFill>
                    <a:srgbClr val="000000"/>
                  </a:solidFill>
                  <a:latin typeface="Times New Roman" charset="0"/>
                  <a:ea typeface="Times New Roman" charset="0"/>
                  <a:cs typeface="Times New Roman" charset="0"/>
                </a:rPr>
                <a:t>442</a:t>
              </a:r>
              <a:endParaRPr lang="en-US" sz="1050" dirty="0">
                <a:solidFill>
                  <a:srgbClr val="000000"/>
                </a:solidFill>
                <a:latin typeface="Times New Roman" charset="0"/>
                <a:ea typeface="Times New Roman" charset="0"/>
                <a:cs typeface="Times New Roman" charset="0"/>
              </a:endParaRPr>
            </a:p>
          </p:txBody>
        </p:sp>
      </p:grpSp>
      <p:grpSp>
        <p:nvGrpSpPr>
          <p:cNvPr id="7" name="Group 6"/>
          <p:cNvGrpSpPr/>
          <p:nvPr/>
        </p:nvGrpSpPr>
        <p:grpSpPr>
          <a:xfrm>
            <a:off x="72385" y="1977859"/>
            <a:ext cx="862948" cy="929280"/>
            <a:chOff x="72385" y="1977859"/>
            <a:chExt cx="862948" cy="929280"/>
          </a:xfrm>
        </p:grpSpPr>
        <p:sp>
          <p:nvSpPr>
            <p:cNvPr id="8" name="Bent-Up Arrow 7"/>
            <p:cNvSpPr/>
            <p:nvPr/>
          </p:nvSpPr>
          <p:spPr>
            <a:xfrm rot="16200000" flipV="1">
              <a:off x="29618" y="2109202"/>
              <a:ext cx="685800" cy="423113"/>
            </a:xfrm>
            <a:prstGeom prst="bentUpArrow">
              <a:avLst/>
            </a:prstGeom>
            <a:solidFill>
              <a:srgbClr val="000000"/>
            </a:solidFill>
            <a:ln>
              <a:noFill/>
            </a:ln>
            <a:effectLst>
              <a:glow rad="88900">
                <a:schemeClr val="tx1">
                  <a:lumMod val="50000"/>
                  <a:lumOff val="50000"/>
                  <a:alpha val="6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a:solidFill>
                  <a:srgbClr val="FFFFFF"/>
                </a:solidFill>
                <a:latin typeface="Arial"/>
              </a:endParaRPr>
            </a:p>
          </p:txBody>
        </p:sp>
        <p:sp>
          <p:nvSpPr>
            <p:cNvPr id="9" name="TextBox 8"/>
            <p:cNvSpPr txBox="1"/>
            <p:nvPr/>
          </p:nvSpPr>
          <p:spPr>
            <a:xfrm>
              <a:off x="72385" y="2425811"/>
              <a:ext cx="862948" cy="481328"/>
            </a:xfrm>
            <a:prstGeom prst="rect">
              <a:avLst/>
            </a:prstGeom>
            <a:solidFill>
              <a:srgbClr val="000000"/>
            </a:solidFill>
            <a:effectLst>
              <a:glow rad="152400">
                <a:schemeClr val="tx1">
                  <a:lumMod val="50000"/>
                  <a:lumOff val="50000"/>
                  <a:alpha val="75000"/>
                </a:schemeClr>
              </a:glow>
            </a:effectLst>
          </p:spPr>
          <p:txBody>
            <a:bodyPr wrap="square" rtlCol="0">
              <a:spAutoFit/>
            </a:bodyPr>
            <a:lstStyle/>
            <a:p>
              <a:pPr algn="ctr" defTabSz="914400" fontAlgn="base">
                <a:lnSpc>
                  <a:spcPts val="1480"/>
                </a:lnSpc>
                <a:spcBef>
                  <a:spcPct val="0"/>
                </a:spcBef>
                <a:spcAft>
                  <a:spcPct val="0"/>
                </a:spcAft>
              </a:pPr>
              <a:r>
                <a:rPr lang="en-US" sz="1600" b="1" dirty="0" smtClean="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rPr>
                <a:t>HbA1c ≥9%</a:t>
              </a:r>
              <a:endParaRPr lang="en-US" sz="1600" b="1" dirty="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endParaRPr>
            </a:p>
          </p:txBody>
        </p:sp>
      </p:grpSp>
      <p:grpSp>
        <p:nvGrpSpPr>
          <p:cNvPr id="10" name="Group 9"/>
          <p:cNvGrpSpPr/>
          <p:nvPr/>
        </p:nvGrpSpPr>
        <p:grpSpPr>
          <a:xfrm>
            <a:off x="282508" y="1091146"/>
            <a:ext cx="1632257" cy="1047662"/>
            <a:chOff x="282504" y="1091146"/>
            <a:chExt cx="1632257" cy="1047662"/>
          </a:xfrm>
        </p:grpSpPr>
        <p:sp>
          <p:nvSpPr>
            <p:cNvPr id="11" name="Bent-Up Arrow 10"/>
            <p:cNvSpPr/>
            <p:nvPr/>
          </p:nvSpPr>
          <p:spPr>
            <a:xfrm rot="5400000">
              <a:off x="1360305" y="1584351"/>
              <a:ext cx="685800" cy="423113"/>
            </a:xfrm>
            <a:prstGeom prst="bentUpArrow">
              <a:avLst/>
            </a:prstGeom>
            <a:solidFill>
              <a:srgbClr val="000000"/>
            </a:solidFill>
            <a:ln>
              <a:noFill/>
            </a:ln>
            <a:effectLst>
              <a:glow rad="88900">
                <a:schemeClr val="tx1">
                  <a:lumMod val="50000"/>
                  <a:lumOff val="50000"/>
                  <a:alpha val="6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a:solidFill>
                  <a:srgbClr val="FFFFFF"/>
                </a:solidFill>
                <a:latin typeface="Arial"/>
              </a:endParaRPr>
            </a:p>
          </p:txBody>
        </p:sp>
        <p:sp>
          <p:nvSpPr>
            <p:cNvPr id="12" name="TextBox 11"/>
            <p:cNvSpPr txBox="1"/>
            <p:nvPr/>
          </p:nvSpPr>
          <p:spPr>
            <a:xfrm>
              <a:off x="282504" y="1091146"/>
              <a:ext cx="1566984" cy="671124"/>
            </a:xfrm>
            <a:prstGeom prst="rect">
              <a:avLst/>
            </a:prstGeom>
            <a:solidFill>
              <a:schemeClr val="tx1"/>
            </a:solidFill>
            <a:effectLst>
              <a:glow rad="152400">
                <a:schemeClr val="tx1">
                  <a:lumMod val="50000"/>
                  <a:lumOff val="50000"/>
                  <a:alpha val="75000"/>
                </a:schemeClr>
              </a:glow>
            </a:effectLst>
          </p:spPr>
          <p:txBody>
            <a:bodyPr wrap="square" rtlCol="0">
              <a:spAutoFit/>
            </a:bodyPr>
            <a:lstStyle/>
            <a:p>
              <a:pPr algn="ctr" defTabSz="914400" fontAlgn="base">
                <a:lnSpc>
                  <a:spcPts val="1480"/>
                </a:lnSpc>
                <a:spcBef>
                  <a:spcPct val="0"/>
                </a:spcBef>
                <a:spcAft>
                  <a:spcPct val="0"/>
                </a:spcAft>
              </a:pPr>
              <a:r>
                <a:rPr lang="en-US" sz="1600" b="1" dirty="0" smtClean="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rPr>
                <a:t>Metformin intolerance or</a:t>
              </a:r>
            </a:p>
            <a:p>
              <a:pPr algn="ctr" defTabSz="914400" fontAlgn="base">
                <a:lnSpc>
                  <a:spcPts val="1480"/>
                </a:lnSpc>
                <a:spcBef>
                  <a:spcPct val="0"/>
                </a:spcBef>
                <a:spcAft>
                  <a:spcPct val="0"/>
                </a:spcAft>
              </a:pPr>
              <a:r>
                <a:rPr lang="en-US" sz="1600" b="1" dirty="0" smtClean="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rPr>
                <a:t>contraindication</a:t>
              </a:r>
              <a:endParaRPr lang="en-US" sz="1600" b="1" dirty="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endParaRPr>
            </a:p>
          </p:txBody>
        </p:sp>
      </p:grpSp>
      <p:grpSp>
        <p:nvGrpSpPr>
          <p:cNvPr id="13" name="Group 12"/>
          <p:cNvGrpSpPr/>
          <p:nvPr/>
        </p:nvGrpSpPr>
        <p:grpSpPr>
          <a:xfrm>
            <a:off x="70554" y="4982387"/>
            <a:ext cx="1778934" cy="1614490"/>
            <a:chOff x="70554" y="4947113"/>
            <a:chExt cx="1778934" cy="1614490"/>
          </a:xfrm>
        </p:grpSpPr>
        <p:sp>
          <p:nvSpPr>
            <p:cNvPr id="14" name="Bent-Up Arrow 13"/>
            <p:cNvSpPr/>
            <p:nvPr/>
          </p:nvSpPr>
          <p:spPr>
            <a:xfrm rot="5400000">
              <a:off x="44758" y="6028579"/>
              <a:ext cx="642935" cy="423113"/>
            </a:xfrm>
            <a:prstGeom prst="bentUpArrow">
              <a:avLst/>
            </a:prstGeom>
            <a:solidFill>
              <a:srgbClr val="000000"/>
            </a:solidFill>
            <a:ln>
              <a:noFill/>
            </a:ln>
            <a:effectLst>
              <a:glow rad="88900">
                <a:schemeClr val="tx1">
                  <a:lumMod val="50000"/>
                  <a:lumOff val="50000"/>
                  <a:alpha val="6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a:solidFill>
                  <a:srgbClr val="FFFFFF"/>
                </a:solidFill>
                <a:latin typeface="Arial"/>
              </a:endParaRPr>
            </a:p>
          </p:txBody>
        </p:sp>
        <p:sp>
          <p:nvSpPr>
            <p:cNvPr id="15" name="TextBox 14"/>
            <p:cNvSpPr txBox="1"/>
            <p:nvPr/>
          </p:nvSpPr>
          <p:spPr>
            <a:xfrm>
              <a:off x="70554" y="4947113"/>
              <a:ext cx="1778934" cy="1045585"/>
            </a:xfrm>
            <a:prstGeom prst="rect">
              <a:avLst/>
            </a:prstGeom>
            <a:solidFill>
              <a:schemeClr val="tx1"/>
            </a:solidFill>
            <a:effectLst>
              <a:glow rad="152400">
                <a:schemeClr val="tx1">
                  <a:lumMod val="50000"/>
                  <a:lumOff val="50000"/>
                  <a:alpha val="75000"/>
                </a:schemeClr>
              </a:glow>
            </a:effectLst>
          </p:spPr>
          <p:txBody>
            <a:bodyPr wrap="square" rtlCol="0">
              <a:spAutoFit/>
            </a:bodyPr>
            <a:lstStyle/>
            <a:p>
              <a:pPr algn="ctr" defTabSz="914400" fontAlgn="base">
                <a:lnSpc>
                  <a:spcPts val="1480"/>
                </a:lnSpc>
                <a:spcBef>
                  <a:spcPct val="0"/>
                </a:spcBef>
                <a:spcAft>
                  <a:spcPct val="0"/>
                </a:spcAft>
              </a:pPr>
              <a:r>
                <a:rPr lang="en-US" sz="1600" b="1" dirty="0" smtClean="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rPr>
                <a:t>Uncontrolled hyperglycemia </a:t>
              </a:r>
              <a:r>
                <a:rPr lang="en-US" sz="1400" b="1" dirty="0" smtClean="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rPr>
                <a:t>(catabolic features, </a:t>
              </a:r>
            </a:p>
            <a:p>
              <a:pPr algn="ctr" defTabSz="914400" fontAlgn="base">
                <a:lnSpc>
                  <a:spcPts val="1480"/>
                </a:lnSpc>
                <a:spcBef>
                  <a:spcPct val="0"/>
                </a:spcBef>
                <a:spcAft>
                  <a:spcPct val="0"/>
                </a:spcAft>
              </a:pPr>
              <a:r>
                <a:rPr lang="en-US" sz="1400" b="1" dirty="0" smtClean="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rPr>
                <a:t>BG ≥300-350</a:t>
              </a:r>
              <a:r>
                <a:rPr lang="en-US" sz="1000" b="1" dirty="0" smtClean="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rPr>
                <a:t> </a:t>
              </a:r>
              <a:r>
                <a:rPr lang="en-US" sz="1200" b="1" dirty="0" smtClean="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rPr>
                <a:t>mg/dl</a:t>
              </a:r>
              <a:r>
                <a:rPr lang="en-US" sz="1400" b="1" dirty="0" smtClean="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rPr>
                <a:t>, HbA1c ≥</a:t>
              </a:r>
              <a:r>
                <a:rPr lang="en-US" sz="1400" b="1" dirty="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rPr>
                <a:t>10</a:t>
              </a:r>
              <a:r>
                <a:rPr lang="en-US" sz="1400" b="1" dirty="0" smtClean="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rPr>
                <a:t>-12%)</a:t>
              </a:r>
              <a:endParaRPr lang="en-US" sz="1400" b="1" dirty="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endParaRPr>
            </a:p>
          </p:txBody>
        </p:sp>
      </p:grpSp>
    </p:spTree>
    <p:extLst>
      <p:ext uri="{BB962C8B-B14F-4D97-AF65-F5344CB8AC3E}">
        <p14:creationId xmlns="" xmlns:p14="http://schemas.microsoft.com/office/powerpoint/2010/main" val="2447439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ACE_Diabetes_Algorithm_2015_glycemic_control_slide.jp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2" name="Right Arrow 1"/>
          <p:cNvSpPr/>
          <p:nvPr/>
        </p:nvSpPr>
        <p:spPr>
          <a:xfrm>
            <a:off x="0" y="3073146"/>
            <a:ext cx="387096" cy="597408"/>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a:off x="2327148" y="3022092"/>
            <a:ext cx="387096" cy="597408"/>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4572000" y="3885438"/>
            <a:ext cx="387096" cy="597408"/>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1569678602"/>
      </p:ext>
    </p:extLst>
  </p:cSld>
  <p:clrMapOvr>
    <a:masterClrMapping/>
  </p:clrMapOvr>
  <mc:AlternateContent xmlns:mc="http://schemas.openxmlformats.org/markup-compatibility/2006">
    <mc:Choice xmlns="" xmlns:p14="http://schemas.microsoft.com/office/powerpoint/2010/main" Requires="p14">
      <p:transition spd="slow" p14:dur="2000" advClick="0"/>
    </mc:Choice>
    <mc:Fallback>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50" fill="hold"/>
                                        <p:tgtEl>
                                          <p:spTgt spid="2"/>
                                        </p:tgtEl>
                                        <p:attrNameLst>
                                          <p:attrName>ppt_x</p:attrName>
                                        </p:attrNameLst>
                                      </p:cBhvr>
                                      <p:tavLst>
                                        <p:tav tm="0">
                                          <p:val>
                                            <p:strVal val="0-#ppt_w/2"/>
                                          </p:val>
                                        </p:tav>
                                        <p:tav tm="100000">
                                          <p:val>
                                            <p:strVal val="#ppt_x"/>
                                          </p:val>
                                        </p:tav>
                                      </p:tavLst>
                                    </p:anim>
                                    <p:anim calcmode="lin" valueType="num">
                                      <p:cBhvr additive="base">
                                        <p:cTn id="8" dur="25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250" fill="hold"/>
                                        <p:tgtEl>
                                          <p:spTgt spid="5"/>
                                        </p:tgtEl>
                                        <p:attrNameLst>
                                          <p:attrName>ppt_x</p:attrName>
                                        </p:attrNameLst>
                                      </p:cBhvr>
                                      <p:tavLst>
                                        <p:tav tm="0">
                                          <p:val>
                                            <p:strVal val="0-#ppt_w/2"/>
                                          </p:val>
                                        </p:tav>
                                        <p:tav tm="100000">
                                          <p:val>
                                            <p:strVal val="#ppt_x"/>
                                          </p:val>
                                        </p:tav>
                                      </p:tavLst>
                                    </p:anim>
                                    <p:anim calcmode="lin" valueType="num">
                                      <p:cBhvr additive="base">
                                        <p:cTn id="14" dur="25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250" fill="hold"/>
                                        <p:tgtEl>
                                          <p:spTgt spid="6"/>
                                        </p:tgtEl>
                                        <p:attrNameLst>
                                          <p:attrName>ppt_x</p:attrName>
                                        </p:attrNameLst>
                                      </p:cBhvr>
                                      <p:tavLst>
                                        <p:tav tm="0">
                                          <p:val>
                                            <p:strVal val="0-#ppt_w/2"/>
                                          </p:val>
                                        </p:tav>
                                        <p:tav tm="100000">
                                          <p:val>
                                            <p:strVal val="#ppt_x"/>
                                          </p:val>
                                        </p:tav>
                                      </p:tavLst>
                                    </p:anim>
                                    <p:anim calcmode="lin" valueType="num">
                                      <p:cBhvr additive="base">
                                        <p:cTn id="20" dur="25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a:xfrm>
            <a:off x="381000" y="15949"/>
            <a:ext cx="8229600" cy="1143000"/>
          </a:xfrm>
        </p:spPr>
        <p:txBody>
          <a:bodyPr/>
          <a:lstStyle/>
          <a:p>
            <a:pPr marL="54864" indent="0" algn="l" eaLnBrk="1" fontAlgn="auto" hangingPunct="1">
              <a:spcAft>
                <a:spcPts val="0"/>
              </a:spcAft>
              <a:defRPr/>
            </a:pPr>
            <a:r>
              <a:rPr lang="en-US" dirty="0">
                <a:solidFill>
                  <a:schemeClr val="tx2">
                    <a:tint val="100000"/>
                    <a:shade val="90000"/>
                    <a:satMod val="250000"/>
                    <a:alpha val="100000"/>
                  </a:schemeClr>
                </a:solidFill>
              </a:rPr>
              <a:t>Road Map</a:t>
            </a:r>
          </a:p>
        </p:txBody>
      </p:sp>
      <p:sp>
        <p:nvSpPr>
          <p:cNvPr id="153603" name="Rectangle 3"/>
          <p:cNvSpPr>
            <a:spLocks noGrp="1" noChangeArrowheads="1"/>
          </p:cNvSpPr>
          <p:nvPr>
            <p:ph idx="1"/>
          </p:nvPr>
        </p:nvSpPr>
        <p:spPr>
          <a:xfrm>
            <a:off x="457200" y="990600"/>
            <a:ext cx="7620000" cy="5410200"/>
          </a:xfrm>
        </p:spPr>
        <p:txBody>
          <a:bodyPr>
            <a:normAutofit fontScale="77500" lnSpcReduction="20000"/>
          </a:bodyPr>
          <a:lstStyle/>
          <a:p>
            <a:pPr eaLnBrk="1" hangingPunct="1">
              <a:lnSpc>
                <a:spcPct val="150000"/>
              </a:lnSpc>
              <a:defRPr/>
            </a:pPr>
            <a:r>
              <a:rPr lang="en-US" sz="2800" dirty="0" smtClean="0"/>
              <a:t>Background:</a:t>
            </a:r>
          </a:p>
          <a:p>
            <a:pPr lvl="1" eaLnBrk="1" hangingPunct="1">
              <a:lnSpc>
                <a:spcPct val="150000"/>
              </a:lnSpc>
              <a:defRPr/>
            </a:pPr>
            <a:r>
              <a:rPr lang="en-GB" sz="2800" dirty="0" smtClean="0"/>
              <a:t>Importance of glycemic control</a:t>
            </a:r>
          </a:p>
          <a:p>
            <a:pPr lvl="1" eaLnBrk="1" hangingPunct="1">
              <a:lnSpc>
                <a:spcPct val="150000"/>
              </a:lnSpc>
              <a:defRPr/>
            </a:pPr>
            <a:r>
              <a:rPr lang="en-GB" sz="2800" dirty="0" err="1" smtClean="0"/>
              <a:t>Glycemic</a:t>
            </a:r>
            <a:r>
              <a:rPr lang="en-GB" sz="2800" dirty="0" smtClean="0"/>
              <a:t> goals</a:t>
            </a:r>
          </a:p>
          <a:p>
            <a:pPr>
              <a:lnSpc>
                <a:spcPct val="150000"/>
              </a:lnSpc>
              <a:defRPr/>
            </a:pPr>
            <a:r>
              <a:rPr lang="en-US" sz="3100" b="1" dirty="0">
                <a:solidFill>
                  <a:srgbClr val="000090"/>
                </a:solidFill>
                <a:latin typeface="Times New Roman" panose="02020603050405020304" pitchFamily="18" charset="0"/>
                <a:ea typeface="ＭＳ Ｐゴシック" charset="-128"/>
                <a:cs typeface="Times New Roman" panose="02020603050405020304" pitchFamily="18" charset="0"/>
              </a:rPr>
              <a:t>Overview of the pathogenesis of T2DM</a:t>
            </a:r>
            <a:endParaRPr lang="en-GB" sz="2600" dirty="0" smtClean="0"/>
          </a:p>
          <a:p>
            <a:pPr eaLnBrk="1" hangingPunct="1">
              <a:lnSpc>
                <a:spcPct val="150000"/>
              </a:lnSpc>
              <a:defRPr/>
            </a:pPr>
            <a:r>
              <a:rPr lang="en-US" sz="2800" dirty="0" smtClean="0"/>
              <a:t>Therapy of Type 2 Diabetes</a:t>
            </a:r>
          </a:p>
          <a:p>
            <a:pPr lvl="1" eaLnBrk="1" hangingPunct="1">
              <a:lnSpc>
                <a:spcPct val="150000"/>
              </a:lnSpc>
              <a:defRPr/>
            </a:pPr>
            <a:r>
              <a:rPr lang="en-GB" sz="2800" dirty="0" smtClean="0"/>
              <a:t>Oral </a:t>
            </a:r>
            <a:r>
              <a:rPr lang="en-GB" sz="2800" dirty="0" err="1" smtClean="0"/>
              <a:t>hypoglycemic</a:t>
            </a:r>
            <a:r>
              <a:rPr lang="en-GB" sz="2800" dirty="0" smtClean="0"/>
              <a:t> agents</a:t>
            </a:r>
          </a:p>
          <a:p>
            <a:pPr>
              <a:lnSpc>
                <a:spcPct val="150000"/>
              </a:lnSpc>
              <a:defRPr/>
            </a:pPr>
            <a:r>
              <a:rPr lang="en-US" sz="3200" dirty="0"/>
              <a:t>Real life cases</a:t>
            </a:r>
          </a:p>
          <a:p>
            <a:pPr>
              <a:lnSpc>
                <a:spcPct val="150000"/>
              </a:lnSpc>
              <a:defRPr/>
            </a:pPr>
            <a:r>
              <a:rPr lang="en-GB" sz="2800" dirty="0"/>
              <a:t>Cases </a:t>
            </a:r>
            <a:r>
              <a:rPr lang="en-GB" sz="2800" dirty="0" smtClean="0"/>
              <a:t>discussion according ADA/EASD consensus &amp; AACE Guideline</a:t>
            </a:r>
            <a:endParaRPr lang="en-US" sz="2800" dirty="0"/>
          </a:p>
          <a:p>
            <a:pPr eaLnBrk="1" hangingPunct="1">
              <a:lnSpc>
                <a:spcPct val="150000"/>
              </a:lnSpc>
              <a:defRPr/>
            </a:pPr>
            <a:r>
              <a:rPr lang="en-US" sz="2800" dirty="0" smtClean="0"/>
              <a:t>Take home message</a:t>
            </a:r>
          </a:p>
        </p:txBody>
      </p:sp>
    </p:spTree>
    <p:extLst>
      <p:ext uri="{BB962C8B-B14F-4D97-AF65-F5344CB8AC3E}">
        <p14:creationId xmlns="" xmlns:p14="http://schemas.microsoft.com/office/powerpoint/2010/main" val="169141556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01"/>
          <p:cNvGrpSpPr>
            <a:grpSpLocks/>
          </p:cNvGrpSpPr>
          <p:nvPr/>
        </p:nvGrpSpPr>
        <p:grpSpPr bwMode="auto">
          <a:xfrm>
            <a:off x="2057399" y="2010830"/>
            <a:ext cx="6167700" cy="4270374"/>
            <a:chOff x="2057399" y="1828800"/>
            <a:chExt cx="6167700" cy="4343694"/>
          </a:xfrm>
        </p:grpSpPr>
        <p:sp>
          <p:nvSpPr>
            <p:cNvPr id="698" name="Oval 697"/>
            <p:cNvSpPr/>
            <p:nvPr/>
          </p:nvSpPr>
          <p:spPr>
            <a:xfrm flipV="1">
              <a:off x="2637557" y="5064306"/>
              <a:ext cx="465283" cy="386444"/>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4000" b="1" dirty="0">
                <a:solidFill>
                  <a:srgbClr val="000000"/>
                </a:solidFill>
                <a:latin typeface="Calibri"/>
                <a:ea typeface="黑体" pitchFamily="49" charset="-122"/>
                <a:cs typeface="Arial Black"/>
              </a:endParaRPr>
            </a:p>
          </p:txBody>
        </p:sp>
        <p:sp>
          <p:nvSpPr>
            <p:cNvPr id="695" name="Arc 694"/>
            <p:cNvSpPr/>
            <p:nvPr/>
          </p:nvSpPr>
          <p:spPr>
            <a:xfrm flipH="1">
              <a:off x="2895600" y="1828800"/>
              <a:ext cx="4800442" cy="4109652"/>
            </a:xfrm>
            <a:prstGeom prst="arc">
              <a:avLst>
                <a:gd name="adj1" fmla="val 19206963"/>
                <a:gd name="adj2" fmla="val 6880862"/>
              </a:avLst>
            </a:prstGeom>
            <a:ln w="38100" cap="flat" cmpd="sng" algn="ctr">
              <a:solidFill>
                <a:schemeClr val="tx1"/>
              </a:solidFill>
              <a:prstDash val="sysDot"/>
              <a:round/>
              <a:headEnd type="triangle" w="med" len="med"/>
              <a:tailEnd type="none" w="med" len="med"/>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solidFill>
                  <a:srgbClr val="000000"/>
                </a:solidFill>
                <a:latin typeface="Calibri"/>
                <a:ea typeface="黑体" pitchFamily="49" charset="-122"/>
              </a:endParaRPr>
            </a:p>
          </p:txBody>
        </p:sp>
        <p:sp>
          <p:nvSpPr>
            <p:cNvPr id="696" name="Arc 695"/>
            <p:cNvSpPr/>
            <p:nvPr/>
          </p:nvSpPr>
          <p:spPr>
            <a:xfrm flipH="1">
              <a:off x="2057399" y="2058095"/>
              <a:ext cx="5385441" cy="4114399"/>
            </a:xfrm>
            <a:prstGeom prst="arc">
              <a:avLst>
                <a:gd name="adj1" fmla="val 1501054"/>
                <a:gd name="adj2" fmla="val 7871826"/>
              </a:avLst>
            </a:prstGeom>
            <a:ln w="38100" cap="flat" cmpd="sng" algn="ctr">
              <a:solidFill>
                <a:schemeClr val="tx1"/>
              </a:solidFill>
              <a:prstDash val="sysDot"/>
              <a:round/>
              <a:headEnd type="triangle" w="med" len="med"/>
              <a:tailEnd type="none" w="med" len="med"/>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solidFill>
                  <a:srgbClr val="000000"/>
                </a:solidFill>
                <a:latin typeface="Calibri"/>
                <a:ea typeface="黑体" pitchFamily="49" charset="-122"/>
              </a:endParaRPr>
            </a:p>
          </p:txBody>
        </p:sp>
        <p:sp>
          <p:nvSpPr>
            <p:cNvPr id="697" name="Arc 696"/>
            <p:cNvSpPr/>
            <p:nvPr/>
          </p:nvSpPr>
          <p:spPr>
            <a:xfrm rot="1919516" flipH="1">
              <a:off x="5151847" y="4598453"/>
              <a:ext cx="3073252" cy="1404802"/>
            </a:xfrm>
            <a:prstGeom prst="arc">
              <a:avLst>
                <a:gd name="adj1" fmla="val 15214594"/>
                <a:gd name="adj2" fmla="val 4611935"/>
              </a:avLst>
            </a:prstGeom>
            <a:ln w="38100" cap="flat" cmpd="sng" algn="ctr">
              <a:solidFill>
                <a:schemeClr val="tx1"/>
              </a:solidFill>
              <a:prstDash val="sysDot"/>
              <a:round/>
              <a:headEnd type="triangle" w="med" len="med"/>
              <a:tailEnd type="none" w="med" len="med"/>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solidFill>
                  <a:srgbClr val="000000"/>
                </a:solidFill>
                <a:latin typeface="Calibri"/>
                <a:ea typeface="黑体" pitchFamily="49" charset="-122"/>
              </a:endParaRPr>
            </a:p>
          </p:txBody>
        </p:sp>
        <p:sp>
          <p:nvSpPr>
            <p:cNvPr id="700" name="Oval 699"/>
            <p:cNvSpPr/>
            <p:nvPr/>
          </p:nvSpPr>
          <p:spPr>
            <a:xfrm flipV="1">
              <a:off x="5803610" y="4352664"/>
              <a:ext cx="465283" cy="381083"/>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1" dirty="0">
                <a:solidFill>
                  <a:srgbClr val="000000"/>
                </a:solidFill>
                <a:latin typeface="Calibri"/>
                <a:ea typeface="黑体" pitchFamily="49" charset="-122"/>
                <a:cs typeface="Symbol" charset="2"/>
              </a:endParaRPr>
            </a:p>
          </p:txBody>
        </p:sp>
        <p:sp>
          <p:nvSpPr>
            <p:cNvPr id="701" name="Oval 700"/>
            <p:cNvSpPr/>
            <p:nvPr/>
          </p:nvSpPr>
          <p:spPr>
            <a:xfrm flipV="1">
              <a:off x="3442028" y="2538876"/>
              <a:ext cx="465283" cy="381083"/>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1" dirty="0">
                <a:solidFill>
                  <a:srgbClr val="000000"/>
                </a:solidFill>
                <a:latin typeface="Calibri"/>
                <a:ea typeface="黑体" pitchFamily="49" charset="-122"/>
                <a:cs typeface="Symbol" charset="2"/>
              </a:endParaRPr>
            </a:p>
          </p:txBody>
        </p:sp>
      </p:grpSp>
      <p:sp>
        <p:nvSpPr>
          <p:cNvPr id="24580" name="Line 6"/>
          <p:cNvSpPr>
            <a:spLocks noChangeShapeType="1"/>
          </p:cNvSpPr>
          <p:nvPr/>
        </p:nvSpPr>
        <p:spPr bwMode="auto">
          <a:xfrm>
            <a:off x="7629570" y="5517232"/>
            <a:ext cx="0" cy="611188"/>
          </a:xfrm>
          <a:prstGeom prst="line">
            <a:avLst/>
          </a:prstGeom>
          <a:noFill/>
          <a:ln w="76200" cmpd="sng">
            <a:solidFill>
              <a:srgbClr val="FF0000"/>
            </a:solidFill>
            <a:round/>
            <a:headEnd/>
            <a:tailEnd type="triangle" w="med" len="med"/>
          </a:ln>
        </p:spPr>
        <p:txBody>
          <a:bodyPr wrap="none" lIns="91431" tIns="45716" rIns="91431" bIns="45716"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24581" name="Rectangle 7"/>
          <p:cNvSpPr>
            <a:spLocks noChangeArrowheads="1"/>
          </p:cNvSpPr>
          <p:nvPr/>
        </p:nvSpPr>
        <p:spPr bwMode="auto">
          <a:xfrm>
            <a:off x="7696042" y="5373216"/>
            <a:ext cx="1323637" cy="838818"/>
          </a:xfrm>
          <a:prstGeom prst="rect">
            <a:avLst/>
          </a:prstGeom>
          <a:noFill/>
          <a:ln w="76200" cmpd="sng">
            <a:noFill/>
            <a:miter lim="800000"/>
            <a:headEnd/>
            <a:tailEnd/>
          </a:ln>
        </p:spPr>
        <p:txBody>
          <a:bodyPr wrap="none" lIns="90615" tIns="44513" rIns="90615" bIns="44513">
            <a:prstTxWarp prst="textNoShape">
              <a:avLst/>
            </a:prstTxWarp>
            <a:spAutoFit/>
          </a:bodyPr>
          <a:lstStyle/>
          <a:p>
            <a:pPr fontAlgn="base">
              <a:lnSpc>
                <a:spcPct val="80000"/>
              </a:lnSpc>
              <a:spcBef>
                <a:spcPct val="0"/>
              </a:spcBef>
              <a:spcAft>
                <a:spcPct val="0"/>
              </a:spcAft>
            </a:pPr>
            <a:r>
              <a:rPr lang="en-US" sz="2000" dirty="0">
                <a:solidFill>
                  <a:srgbClr val="FF0000"/>
                </a:solidFill>
                <a:latin typeface="Arial" pitchFamily="34" charset="0"/>
                <a:ea typeface="黑体" pitchFamily="49" charset="-122"/>
                <a:cs typeface="Calibri" charset="0"/>
              </a:rPr>
              <a:t>peripheral</a:t>
            </a:r>
          </a:p>
          <a:p>
            <a:pPr fontAlgn="base">
              <a:lnSpc>
                <a:spcPct val="80000"/>
              </a:lnSpc>
              <a:spcBef>
                <a:spcPct val="0"/>
              </a:spcBef>
              <a:spcAft>
                <a:spcPct val="0"/>
              </a:spcAft>
            </a:pPr>
            <a:r>
              <a:rPr lang="en-US" sz="2000" dirty="0">
                <a:solidFill>
                  <a:srgbClr val="FF0000"/>
                </a:solidFill>
                <a:latin typeface="Arial" pitchFamily="34" charset="0"/>
                <a:ea typeface="黑体" pitchFamily="49" charset="-122"/>
                <a:cs typeface="Calibri" charset="0"/>
              </a:rPr>
              <a:t>glucose </a:t>
            </a:r>
          </a:p>
          <a:p>
            <a:pPr fontAlgn="base">
              <a:lnSpc>
                <a:spcPct val="80000"/>
              </a:lnSpc>
              <a:spcBef>
                <a:spcPct val="0"/>
              </a:spcBef>
              <a:spcAft>
                <a:spcPct val="0"/>
              </a:spcAft>
            </a:pPr>
            <a:r>
              <a:rPr lang="en-US" sz="2000" dirty="0">
                <a:solidFill>
                  <a:srgbClr val="FF0000"/>
                </a:solidFill>
                <a:latin typeface="Arial" pitchFamily="34" charset="0"/>
                <a:ea typeface="黑体" pitchFamily="49" charset="-122"/>
                <a:cs typeface="Calibri" charset="0"/>
              </a:rPr>
              <a:t>uptake </a:t>
            </a:r>
          </a:p>
        </p:txBody>
      </p:sp>
      <p:pic>
        <p:nvPicPr>
          <p:cNvPr id="24582" name="Picture 8"/>
          <p:cNvPicPr>
            <a:picLocks noChangeArrowheads="1"/>
          </p:cNvPicPr>
          <p:nvPr/>
        </p:nvPicPr>
        <p:blipFill>
          <a:blip r:embed="rId4" cstate="print"/>
          <a:srcRect/>
          <a:stretch>
            <a:fillRect/>
          </a:stretch>
        </p:blipFill>
        <p:spPr bwMode="auto">
          <a:xfrm>
            <a:off x="7253588" y="3861048"/>
            <a:ext cx="1572423" cy="1981198"/>
          </a:xfrm>
          <a:prstGeom prst="rect">
            <a:avLst/>
          </a:prstGeom>
          <a:noFill/>
          <a:ln w="12700">
            <a:noFill/>
            <a:miter lim="800000"/>
            <a:headEnd/>
            <a:tailEnd/>
          </a:ln>
        </p:spPr>
      </p:pic>
      <p:sp>
        <p:nvSpPr>
          <p:cNvPr id="24583" name="Line 10"/>
          <p:cNvSpPr>
            <a:spLocks noChangeShapeType="1"/>
          </p:cNvSpPr>
          <p:nvPr/>
        </p:nvSpPr>
        <p:spPr bwMode="auto">
          <a:xfrm>
            <a:off x="1719263" y="5731930"/>
            <a:ext cx="0" cy="611188"/>
          </a:xfrm>
          <a:prstGeom prst="line">
            <a:avLst/>
          </a:prstGeom>
          <a:noFill/>
          <a:ln w="76200" cmpd="sng">
            <a:solidFill>
              <a:srgbClr val="FF6600"/>
            </a:solidFill>
            <a:round/>
            <a:headEnd type="triangle" w="med" len="med"/>
            <a:tailEnd/>
          </a:ln>
        </p:spPr>
        <p:txBody>
          <a:bodyPr wrap="none" lIns="91431" tIns="45716" rIns="91431" bIns="45716" anchor="ctr">
            <a:prstTxWarp prst="textNoShape">
              <a:avLst/>
            </a:prstTxWarp>
          </a:bodyPr>
          <a:lstStyle/>
          <a:p>
            <a:pPr fontAlgn="base">
              <a:spcBef>
                <a:spcPct val="0"/>
              </a:spcBef>
              <a:spcAft>
                <a:spcPct val="0"/>
              </a:spcAft>
            </a:pPr>
            <a:endParaRPr lang="en-US" sz="2000">
              <a:solidFill>
                <a:srgbClr val="000000"/>
              </a:solidFill>
              <a:latin typeface="Arial" pitchFamily="34" charset="0"/>
              <a:ea typeface="黑体" pitchFamily="49" charset="-122"/>
              <a:cs typeface="ＭＳ Ｐゴシック" charset="-128"/>
            </a:endParaRPr>
          </a:p>
        </p:txBody>
      </p:sp>
      <p:sp>
        <p:nvSpPr>
          <p:cNvPr id="24584" name="Rectangle 11"/>
          <p:cNvSpPr>
            <a:spLocks noChangeArrowheads="1"/>
          </p:cNvSpPr>
          <p:nvPr/>
        </p:nvSpPr>
        <p:spPr bwMode="auto">
          <a:xfrm>
            <a:off x="1795464" y="5731930"/>
            <a:ext cx="1380744" cy="838818"/>
          </a:xfrm>
          <a:prstGeom prst="rect">
            <a:avLst/>
          </a:prstGeom>
          <a:noFill/>
          <a:ln w="12700">
            <a:noFill/>
            <a:miter lim="800000"/>
            <a:headEnd/>
            <a:tailEnd/>
          </a:ln>
        </p:spPr>
        <p:txBody>
          <a:bodyPr wrap="none" lIns="90615" tIns="44513" rIns="90615" bIns="44513">
            <a:prstTxWarp prst="textNoShape">
              <a:avLst/>
            </a:prstTxWarp>
            <a:spAutoFit/>
          </a:bodyPr>
          <a:lstStyle/>
          <a:p>
            <a:pPr fontAlgn="base">
              <a:lnSpc>
                <a:spcPct val="80000"/>
              </a:lnSpc>
              <a:spcBef>
                <a:spcPct val="0"/>
              </a:spcBef>
              <a:spcAft>
                <a:spcPct val="0"/>
              </a:spcAft>
            </a:pPr>
            <a:r>
              <a:rPr lang="en-US" sz="2000" dirty="0">
                <a:solidFill>
                  <a:srgbClr val="F79646">
                    <a:lumMod val="75000"/>
                  </a:srgbClr>
                </a:solidFill>
                <a:latin typeface="Arial" pitchFamily="34" charset="0"/>
                <a:ea typeface="黑体" pitchFamily="49" charset="-122"/>
                <a:cs typeface="Calibri" charset="0"/>
              </a:rPr>
              <a:t>hepatic </a:t>
            </a:r>
          </a:p>
          <a:p>
            <a:pPr fontAlgn="base">
              <a:lnSpc>
                <a:spcPct val="80000"/>
              </a:lnSpc>
              <a:spcBef>
                <a:spcPct val="0"/>
              </a:spcBef>
              <a:spcAft>
                <a:spcPct val="0"/>
              </a:spcAft>
            </a:pPr>
            <a:r>
              <a:rPr lang="en-US" sz="2000" dirty="0">
                <a:solidFill>
                  <a:srgbClr val="F79646">
                    <a:lumMod val="75000"/>
                  </a:srgbClr>
                </a:solidFill>
                <a:latin typeface="Arial" pitchFamily="34" charset="0"/>
                <a:ea typeface="黑体" pitchFamily="49" charset="-122"/>
                <a:cs typeface="Calibri" charset="0"/>
              </a:rPr>
              <a:t>glucose </a:t>
            </a:r>
          </a:p>
          <a:p>
            <a:pPr fontAlgn="base">
              <a:lnSpc>
                <a:spcPct val="80000"/>
              </a:lnSpc>
              <a:spcBef>
                <a:spcPct val="0"/>
              </a:spcBef>
              <a:spcAft>
                <a:spcPct val="0"/>
              </a:spcAft>
            </a:pPr>
            <a:r>
              <a:rPr lang="en-US" sz="2000" dirty="0">
                <a:solidFill>
                  <a:srgbClr val="F79646">
                    <a:lumMod val="75000"/>
                  </a:srgbClr>
                </a:solidFill>
                <a:latin typeface="Arial" pitchFamily="34" charset="0"/>
                <a:ea typeface="黑体" pitchFamily="49" charset="-122"/>
                <a:cs typeface="Calibri" charset="0"/>
              </a:rPr>
              <a:t>production</a:t>
            </a:r>
          </a:p>
        </p:txBody>
      </p:sp>
      <p:sp>
        <p:nvSpPr>
          <p:cNvPr id="24585" name="Rectangle 15"/>
          <p:cNvSpPr>
            <a:spLocks noChangeArrowheads="1"/>
          </p:cNvSpPr>
          <p:nvPr/>
        </p:nvSpPr>
        <p:spPr bwMode="auto">
          <a:xfrm>
            <a:off x="5544743" y="1322203"/>
            <a:ext cx="1366342" cy="838818"/>
          </a:xfrm>
          <a:prstGeom prst="rect">
            <a:avLst/>
          </a:prstGeom>
          <a:solidFill>
            <a:srgbClr val="FFFFFF">
              <a:alpha val="27843"/>
            </a:srgbClr>
          </a:solidFill>
          <a:ln w="12700">
            <a:noFill/>
            <a:miter lim="800000"/>
            <a:headEnd/>
            <a:tailEnd/>
          </a:ln>
        </p:spPr>
        <p:txBody>
          <a:bodyPr wrap="none" lIns="90615" tIns="44513" rIns="90615" bIns="44513">
            <a:prstTxWarp prst="textNoShape">
              <a:avLst/>
            </a:prstTxWarp>
            <a:spAutoFit/>
          </a:bodyPr>
          <a:lstStyle/>
          <a:p>
            <a:pPr fontAlgn="base">
              <a:lnSpc>
                <a:spcPct val="80000"/>
              </a:lnSpc>
              <a:spcBef>
                <a:spcPct val="0"/>
              </a:spcBef>
              <a:spcAft>
                <a:spcPct val="0"/>
              </a:spcAft>
            </a:pPr>
            <a:r>
              <a:rPr lang="en-US" sz="2000" dirty="0">
                <a:solidFill>
                  <a:srgbClr val="827F33"/>
                </a:solidFill>
                <a:latin typeface="Arial" pitchFamily="34" charset="0"/>
                <a:ea typeface="黑体" pitchFamily="49" charset="-122"/>
                <a:cs typeface="Calibri" charset="0"/>
              </a:rPr>
              <a:t>pancreatic </a:t>
            </a:r>
          </a:p>
          <a:p>
            <a:pPr fontAlgn="base">
              <a:lnSpc>
                <a:spcPct val="80000"/>
              </a:lnSpc>
              <a:spcBef>
                <a:spcPct val="0"/>
              </a:spcBef>
              <a:spcAft>
                <a:spcPct val="0"/>
              </a:spcAft>
            </a:pPr>
            <a:r>
              <a:rPr lang="en-US" sz="2000" dirty="0">
                <a:solidFill>
                  <a:srgbClr val="827F33"/>
                </a:solidFill>
                <a:latin typeface="Arial" pitchFamily="34" charset="0"/>
                <a:ea typeface="黑体" pitchFamily="49" charset="-122"/>
                <a:cs typeface="Calibri" charset="0"/>
              </a:rPr>
              <a:t>insulin</a:t>
            </a:r>
          </a:p>
          <a:p>
            <a:pPr fontAlgn="base">
              <a:lnSpc>
                <a:spcPct val="80000"/>
              </a:lnSpc>
              <a:spcBef>
                <a:spcPct val="0"/>
              </a:spcBef>
              <a:spcAft>
                <a:spcPct val="0"/>
              </a:spcAft>
            </a:pPr>
            <a:r>
              <a:rPr lang="en-US" sz="2000" dirty="0">
                <a:solidFill>
                  <a:srgbClr val="827F33"/>
                </a:solidFill>
                <a:latin typeface="Arial" pitchFamily="34" charset="0"/>
                <a:ea typeface="黑体" pitchFamily="49" charset="-122"/>
                <a:cs typeface="Calibri" charset="0"/>
              </a:rPr>
              <a:t>secretion</a:t>
            </a:r>
          </a:p>
        </p:txBody>
      </p:sp>
      <p:sp>
        <p:nvSpPr>
          <p:cNvPr id="24586" name="Line 16"/>
          <p:cNvSpPr>
            <a:spLocks noChangeShapeType="1"/>
          </p:cNvSpPr>
          <p:nvPr/>
        </p:nvSpPr>
        <p:spPr bwMode="auto">
          <a:xfrm>
            <a:off x="5520930" y="1373006"/>
            <a:ext cx="0" cy="611188"/>
          </a:xfrm>
          <a:prstGeom prst="line">
            <a:avLst/>
          </a:prstGeom>
          <a:noFill/>
          <a:ln w="76200" cmpd="sng">
            <a:solidFill>
              <a:srgbClr val="827F33"/>
            </a:solidFill>
            <a:round/>
            <a:headEnd/>
            <a:tailEnd type="triangle" w="med" len="med"/>
          </a:ln>
        </p:spPr>
        <p:txBody>
          <a:bodyPr wrap="none" lIns="91431" tIns="45716" rIns="91431" bIns="45716"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pic>
        <p:nvPicPr>
          <p:cNvPr id="24587" name="Picture 17"/>
          <p:cNvPicPr>
            <a:picLocks noChangeArrowheads="1"/>
          </p:cNvPicPr>
          <p:nvPr/>
        </p:nvPicPr>
        <p:blipFill>
          <a:blip r:embed="rId5" cstate="print"/>
          <a:srcRect/>
          <a:stretch>
            <a:fillRect/>
          </a:stretch>
        </p:blipFill>
        <p:spPr bwMode="auto">
          <a:xfrm>
            <a:off x="3067172" y="1303154"/>
            <a:ext cx="2351161" cy="1142979"/>
          </a:xfrm>
          <a:prstGeom prst="rect">
            <a:avLst/>
          </a:prstGeom>
          <a:noFill/>
          <a:ln w="12700">
            <a:noFill/>
            <a:miter lim="800000"/>
            <a:headEnd/>
            <a:tailEnd/>
          </a:ln>
        </p:spPr>
      </p:pic>
      <p:sp>
        <p:nvSpPr>
          <p:cNvPr id="24589" name="Rectangle 688"/>
          <p:cNvSpPr>
            <a:spLocks noChangeArrowheads="1"/>
          </p:cNvSpPr>
          <p:nvPr/>
        </p:nvSpPr>
        <p:spPr bwMode="auto">
          <a:xfrm>
            <a:off x="5168899" y="2203443"/>
            <a:ext cx="1366342" cy="838818"/>
          </a:xfrm>
          <a:prstGeom prst="rect">
            <a:avLst/>
          </a:prstGeom>
          <a:noFill/>
          <a:ln w="12700">
            <a:noFill/>
            <a:miter lim="800000"/>
            <a:headEnd/>
            <a:tailEnd/>
          </a:ln>
        </p:spPr>
        <p:txBody>
          <a:bodyPr wrap="none" lIns="90615" tIns="44513" rIns="90615" bIns="44513">
            <a:prstTxWarp prst="textNoShape">
              <a:avLst/>
            </a:prstTxWarp>
            <a:spAutoFit/>
          </a:bodyPr>
          <a:lstStyle/>
          <a:p>
            <a:pPr fontAlgn="base">
              <a:lnSpc>
                <a:spcPct val="80000"/>
              </a:lnSpc>
              <a:spcBef>
                <a:spcPct val="0"/>
              </a:spcBef>
              <a:spcAft>
                <a:spcPct val="0"/>
              </a:spcAft>
            </a:pPr>
            <a:r>
              <a:rPr lang="en-US" sz="2000" dirty="0">
                <a:solidFill>
                  <a:srgbClr val="827F33"/>
                </a:solidFill>
                <a:latin typeface="Arial" pitchFamily="34" charset="0"/>
                <a:ea typeface="黑体" pitchFamily="49" charset="-122"/>
                <a:cs typeface="Calibri" charset="0"/>
              </a:rPr>
              <a:t>pancreatic </a:t>
            </a:r>
          </a:p>
          <a:p>
            <a:pPr fontAlgn="base">
              <a:lnSpc>
                <a:spcPct val="80000"/>
              </a:lnSpc>
              <a:spcBef>
                <a:spcPct val="0"/>
              </a:spcBef>
              <a:spcAft>
                <a:spcPct val="0"/>
              </a:spcAft>
            </a:pPr>
            <a:r>
              <a:rPr lang="en-US" sz="2000" dirty="0">
                <a:solidFill>
                  <a:srgbClr val="827F33"/>
                </a:solidFill>
                <a:latin typeface="Arial" pitchFamily="34" charset="0"/>
                <a:ea typeface="黑体" pitchFamily="49" charset="-122"/>
                <a:cs typeface="Calibri" charset="0"/>
              </a:rPr>
              <a:t>glucagon</a:t>
            </a:r>
          </a:p>
          <a:p>
            <a:pPr fontAlgn="base">
              <a:lnSpc>
                <a:spcPct val="80000"/>
              </a:lnSpc>
              <a:spcBef>
                <a:spcPct val="0"/>
              </a:spcBef>
              <a:spcAft>
                <a:spcPct val="0"/>
              </a:spcAft>
            </a:pPr>
            <a:r>
              <a:rPr lang="en-US" sz="2000" dirty="0">
                <a:solidFill>
                  <a:srgbClr val="827F33"/>
                </a:solidFill>
                <a:latin typeface="Arial" pitchFamily="34" charset="0"/>
                <a:ea typeface="黑体" pitchFamily="49" charset="-122"/>
                <a:cs typeface="Calibri" charset="0"/>
              </a:rPr>
              <a:t>secretion</a:t>
            </a:r>
          </a:p>
        </p:txBody>
      </p:sp>
      <p:sp>
        <p:nvSpPr>
          <p:cNvPr id="24590" name="Line 689"/>
          <p:cNvSpPr>
            <a:spLocks noChangeShapeType="1"/>
          </p:cNvSpPr>
          <p:nvPr/>
        </p:nvSpPr>
        <p:spPr bwMode="auto">
          <a:xfrm>
            <a:off x="5133975" y="2161764"/>
            <a:ext cx="0" cy="611187"/>
          </a:xfrm>
          <a:prstGeom prst="line">
            <a:avLst/>
          </a:prstGeom>
          <a:noFill/>
          <a:ln w="76200" cmpd="sng">
            <a:solidFill>
              <a:srgbClr val="827F33"/>
            </a:solidFill>
            <a:round/>
            <a:headEnd type="triangle" w="med" len="med"/>
            <a:tailEnd/>
          </a:ln>
        </p:spPr>
        <p:txBody>
          <a:bodyPr wrap="none" lIns="91431" tIns="45716" rIns="91431" bIns="45716"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24591" name="AutoShape 691"/>
          <p:cNvSpPr>
            <a:spLocks noChangeArrowheads="1"/>
          </p:cNvSpPr>
          <p:nvPr/>
        </p:nvSpPr>
        <p:spPr bwMode="auto">
          <a:xfrm rot="12436169">
            <a:off x="6291300" y="3949168"/>
            <a:ext cx="879474" cy="685800"/>
          </a:xfrm>
          <a:prstGeom prst="rightArrow">
            <a:avLst>
              <a:gd name="adj1" fmla="val 50000"/>
              <a:gd name="adj2" fmla="val 32060"/>
            </a:avLst>
          </a:prstGeom>
          <a:solidFill>
            <a:srgbClr val="FF0000">
              <a:alpha val="56862"/>
            </a:srgbClr>
          </a:solidFill>
          <a:ln w="12700">
            <a:solidFill>
              <a:srgbClr val="DA3428"/>
            </a:solidFill>
            <a:miter lim="800000"/>
            <a:headEnd/>
            <a:tailEnd/>
          </a:ln>
        </p:spPr>
        <p:txBody>
          <a:bodyPr wrap="none" lIns="91431" tIns="45716" rIns="91431" bIns="45716"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24592" name="AutoShape 692"/>
          <p:cNvSpPr>
            <a:spLocks noChangeArrowheads="1"/>
          </p:cNvSpPr>
          <p:nvPr/>
        </p:nvSpPr>
        <p:spPr bwMode="auto">
          <a:xfrm rot="5290027">
            <a:off x="4073525" y="2353730"/>
            <a:ext cx="990600" cy="609600"/>
          </a:xfrm>
          <a:prstGeom prst="rightArrow">
            <a:avLst>
              <a:gd name="adj1" fmla="val 50000"/>
              <a:gd name="adj2" fmla="val 40625"/>
            </a:avLst>
          </a:prstGeom>
          <a:solidFill>
            <a:srgbClr val="FDDF73"/>
          </a:solidFill>
          <a:ln w="12700">
            <a:solidFill>
              <a:srgbClr val="7C4200"/>
            </a:solidFill>
            <a:miter lim="800000"/>
            <a:headEnd/>
            <a:tailEnd/>
          </a:ln>
        </p:spPr>
        <p:txBody>
          <a:bodyPr wrap="none" lIns="91431" tIns="45716" rIns="91431" bIns="45716"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24593" name="Rectangle 702"/>
          <p:cNvSpPr>
            <a:spLocks noChangeArrowheads="1"/>
          </p:cNvSpPr>
          <p:nvPr/>
        </p:nvSpPr>
        <p:spPr bwMode="auto">
          <a:xfrm>
            <a:off x="338139" y="-1371600"/>
            <a:ext cx="8399462" cy="1143000"/>
          </a:xfrm>
          <a:prstGeom prst="rect">
            <a:avLst/>
          </a:prstGeom>
          <a:noFill/>
          <a:ln w="12700">
            <a:noFill/>
            <a:miter lim="800000"/>
            <a:headEnd/>
            <a:tailEnd/>
          </a:ln>
        </p:spPr>
        <p:txBody>
          <a:bodyPr lIns="90478" tIns="44446" rIns="90478" bIns="44446" anchor="b">
            <a:prstTxWarp prst="textNoShape">
              <a:avLst/>
            </a:prstTxWarp>
          </a:bodyPr>
          <a:lstStyle/>
          <a:p>
            <a:pPr algn="ctr" fontAlgn="base">
              <a:spcBef>
                <a:spcPct val="0"/>
              </a:spcBef>
              <a:spcAft>
                <a:spcPct val="0"/>
              </a:spcAft>
            </a:pPr>
            <a:endParaRPr lang="en-US" altLang="ja-JP" sz="4400">
              <a:solidFill>
                <a:srgbClr val="61BBFF"/>
              </a:solidFill>
              <a:latin typeface="Arial" pitchFamily="34" charset="0"/>
              <a:ea typeface="黑体" pitchFamily="49" charset="-122"/>
              <a:cs typeface="MS PGothic" pitchFamily="34" charset="-128"/>
            </a:endParaRPr>
          </a:p>
        </p:txBody>
      </p:sp>
      <p:grpSp>
        <p:nvGrpSpPr>
          <p:cNvPr id="3" name="Group 732"/>
          <p:cNvGrpSpPr>
            <a:grpSpLocks/>
          </p:cNvGrpSpPr>
          <p:nvPr/>
        </p:nvGrpSpPr>
        <p:grpSpPr bwMode="auto">
          <a:xfrm>
            <a:off x="338176" y="1347952"/>
            <a:ext cx="2729009" cy="2788071"/>
            <a:chOff x="122899" y="904333"/>
            <a:chExt cx="3332162" cy="3010466"/>
          </a:xfrm>
        </p:grpSpPr>
        <p:pic>
          <p:nvPicPr>
            <p:cNvPr id="24606" name="Picture 13"/>
            <p:cNvPicPr>
              <a:picLocks noChangeAspect="1" noChangeArrowheads="1"/>
            </p:cNvPicPr>
            <p:nvPr/>
          </p:nvPicPr>
          <p:blipFill>
            <a:blip r:embed="rId6" cstate="print"/>
            <a:srcRect/>
            <a:stretch>
              <a:fillRect/>
            </a:stretch>
          </p:blipFill>
          <p:spPr bwMode="auto">
            <a:xfrm>
              <a:off x="122899" y="904333"/>
              <a:ext cx="1477301" cy="2067467"/>
            </a:xfrm>
            <a:prstGeom prst="rect">
              <a:avLst/>
            </a:prstGeom>
            <a:noFill/>
            <a:ln w="12700">
              <a:noFill/>
              <a:miter lim="800000"/>
              <a:headEnd/>
              <a:tailEnd/>
            </a:ln>
          </p:spPr>
        </p:pic>
        <p:sp>
          <p:nvSpPr>
            <p:cNvPr id="24607" name="Rectangle 14"/>
            <p:cNvSpPr>
              <a:spLocks noChangeArrowheads="1"/>
            </p:cNvSpPr>
            <p:nvPr/>
          </p:nvSpPr>
          <p:spPr bwMode="auto">
            <a:xfrm>
              <a:off x="880534" y="2743200"/>
              <a:ext cx="2051391" cy="1171599"/>
            </a:xfrm>
            <a:prstGeom prst="rect">
              <a:avLst/>
            </a:prstGeom>
            <a:noFill/>
            <a:ln w="12700">
              <a:noFill/>
              <a:miter lim="800000"/>
              <a:headEnd/>
              <a:tailEnd/>
            </a:ln>
          </p:spPr>
          <p:txBody>
            <a:bodyPr wrap="none" lIns="90623" tIns="44517" rIns="90623" bIns="44517">
              <a:prstTxWarp prst="textNoShape">
                <a:avLst/>
              </a:prstTxWarp>
              <a:spAutoFit/>
            </a:bodyPr>
            <a:lstStyle/>
            <a:p>
              <a:pPr fontAlgn="base">
                <a:lnSpc>
                  <a:spcPct val="80000"/>
                </a:lnSpc>
                <a:spcBef>
                  <a:spcPct val="0"/>
                </a:spcBef>
                <a:spcAft>
                  <a:spcPct val="0"/>
                </a:spcAft>
              </a:pPr>
              <a:r>
                <a:rPr lang="en-US" sz="2000" dirty="0">
                  <a:solidFill>
                    <a:srgbClr val="008000"/>
                  </a:solidFill>
                  <a:latin typeface="Arial" pitchFamily="34" charset="0"/>
                  <a:ea typeface="黑体" pitchFamily="49" charset="-122"/>
                  <a:cs typeface="Calibri" charset="0"/>
                </a:rPr>
                <a:t>gut</a:t>
              </a:r>
            </a:p>
            <a:p>
              <a:pPr fontAlgn="base">
                <a:lnSpc>
                  <a:spcPct val="80000"/>
                </a:lnSpc>
                <a:spcBef>
                  <a:spcPct val="0"/>
                </a:spcBef>
                <a:spcAft>
                  <a:spcPct val="0"/>
                </a:spcAft>
              </a:pPr>
              <a:r>
                <a:rPr lang="en-US" sz="2000" dirty="0">
                  <a:solidFill>
                    <a:srgbClr val="008000"/>
                  </a:solidFill>
                  <a:latin typeface="Arial" pitchFamily="34" charset="0"/>
                  <a:ea typeface="黑体" pitchFamily="49" charset="-122"/>
                  <a:cs typeface="Calibri" charset="0"/>
                </a:rPr>
                <a:t>carbohydrate</a:t>
              </a:r>
            </a:p>
            <a:p>
              <a:pPr fontAlgn="base">
                <a:lnSpc>
                  <a:spcPct val="80000"/>
                </a:lnSpc>
                <a:spcBef>
                  <a:spcPct val="0"/>
                </a:spcBef>
                <a:spcAft>
                  <a:spcPct val="0"/>
                </a:spcAft>
              </a:pPr>
              <a:r>
                <a:rPr lang="en-US" sz="2000" dirty="0">
                  <a:solidFill>
                    <a:srgbClr val="008000"/>
                  </a:solidFill>
                  <a:latin typeface="Arial" pitchFamily="34" charset="0"/>
                  <a:ea typeface="黑体" pitchFamily="49" charset="-122"/>
                  <a:cs typeface="Calibri" charset="0"/>
                </a:rPr>
                <a:t>delivery &amp;</a:t>
              </a:r>
            </a:p>
            <a:p>
              <a:pPr fontAlgn="base">
                <a:lnSpc>
                  <a:spcPct val="80000"/>
                </a:lnSpc>
                <a:spcBef>
                  <a:spcPct val="0"/>
                </a:spcBef>
                <a:spcAft>
                  <a:spcPct val="0"/>
                </a:spcAft>
              </a:pPr>
              <a:r>
                <a:rPr lang="en-US" sz="2000" dirty="0">
                  <a:solidFill>
                    <a:srgbClr val="008000"/>
                  </a:solidFill>
                  <a:latin typeface="Arial" pitchFamily="34" charset="0"/>
                  <a:ea typeface="黑体" pitchFamily="49" charset="-122"/>
                  <a:cs typeface="Calibri" charset="0"/>
                </a:rPr>
                <a:t>absorption </a:t>
              </a:r>
            </a:p>
          </p:txBody>
        </p:sp>
        <p:sp>
          <p:nvSpPr>
            <p:cNvPr id="24608" name="AutoShape 699"/>
            <p:cNvSpPr>
              <a:spLocks noChangeArrowheads="1"/>
            </p:cNvSpPr>
            <p:nvPr/>
          </p:nvSpPr>
          <p:spPr bwMode="auto">
            <a:xfrm rot="1485168">
              <a:off x="1479425" y="2611004"/>
              <a:ext cx="1564191" cy="37163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8000">
                <a:alpha val="52940"/>
              </a:srgbClr>
            </a:solidFill>
            <a:ln w="12700">
              <a:solidFill>
                <a:srgbClr val="2C3E40"/>
              </a:solidFill>
              <a:miter lim="800000"/>
              <a:headEnd/>
              <a:tailEnd/>
            </a:ln>
          </p:spPr>
          <p:txBody>
            <a:bodyPr wrap="none" anchor="ctr">
              <a:prstTxWarp prst="textNoShape">
                <a:avLst/>
              </a:prstTxWarp>
            </a:bodyPr>
            <a:lstStyle/>
            <a:p>
              <a:pPr fontAlgn="base">
                <a:spcBef>
                  <a:spcPct val="0"/>
                </a:spcBef>
                <a:spcAft>
                  <a:spcPct val="0"/>
                </a:spcAft>
              </a:pPr>
              <a:endParaRPr lang="en-US" sz="2000">
                <a:solidFill>
                  <a:srgbClr val="000000"/>
                </a:solidFill>
                <a:latin typeface="Arial" pitchFamily="34" charset="0"/>
                <a:ea typeface="黑体" pitchFamily="49" charset="-122"/>
                <a:cs typeface="ＭＳ Ｐゴシック" charset="-128"/>
              </a:endParaRPr>
            </a:p>
          </p:txBody>
        </p:sp>
        <p:sp>
          <p:nvSpPr>
            <p:cNvPr id="24609" name="Rectangle 701"/>
            <p:cNvSpPr>
              <a:spLocks noChangeArrowheads="1"/>
            </p:cNvSpPr>
            <p:nvPr/>
          </p:nvSpPr>
          <p:spPr bwMode="auto">
            <a:xfrm>
              <a:off x="1835018" y="1230109"/>
              <a:ext cx="1233000" cy="639875"/>
            </a:xfrm>
            <a:prstGeom prst="rect">
              <a:avLst/>
            </a:prstGeom>
            <a:noFill/>
            <a:ln w="12700">
              <a:noFill/>
              <a:miter lim="800000"/>
              <a:headEnd/>
              <a:tailEnd/>
            </a:ln>
          </p:spPr>
          <p:txBody>
            <a:bodyPr wrap="none" lIns="90623" tIns="44517" rIns="90623" bIns="44517">
              <a:prstTxWarp prst="textNoShape">
                <a:avLst/>
              </a:prstTxWarp>
              <a:spAutoFit/>
            </a:bodyPr>
            <a:lstStyle/>
            <a:p>
              <a:pPr fontAlgn="base">
                <a:lnSpc>
                  <a:spcPct val="80000"/>
                </a:lnSpc>
                <a:spcBef>
                  <a:spcPct val="0"/>
                </a:spcBef>
                <a:spcAft>
                  <a:spcPct val="0"/>
                </a:spcAft>
              </a:pPr>
              <a:r>
                <a:rPr lang="en-US" sz="2000" dirty="0" err="1">
                  <a:solidFill>
                    <a:srgbClr val="008000"/>
                  </a:solidFill>
                  <a:latin typeface="Arial" pitchFamily="34" charset="0"/>
                  <a:ea typeface="黑体" pitchFamily="49" charset="-122"/>
                  <a:cs typeface="Calibri" charset="0"/>
                </a:rPr>
                <a:t>incretin</a:t>
              </a:r>
              <a:endParaRPr lang="en-US" sz="2000" dirty="0">
                <a:solidFill>
                  <a:srgbClr val="008000"/>
                </a:solidFill>
                <a:latin typeface="Arial" pitchFamily="34" charset="0"/>
                <a:ea typeface="黑体" pitchFamily="49" charset="-122"/>
                <a:cs typeface="Calibri" charset="0"/>
              </a:endParaRPr>
            </a:p>
            <a:p>
              <a:pPr fontAlgn="base">
                <a:lnSpc>
                  <a:spcPct val="80000"/>
                </a:lnSpc>
                <a:spcBef>
                  <a:spcPct val="0"/>
                </a:spcBef>
                <a:spcAft>
                  <a:spcPct val="0"/>
                </a:spcAft>
              </a:pPr>
              <a:r>
                <a:rPr lang="en-US" sz="2000" dirty="0">
                  <a:solidFill>
                    <a:srgbClr val="008000"/>
                  </a:solidFill>
                  <a:latin typeface="Arial" pitchFamily="34" charset="0"/>
                  <a:ea typeface="黑体" pitchFamily="49" charset="-122"/>
                  <a:cs typeface="Calibri" charset="0"/>
                </a:rPr>
                <a:t>effect </a:t>
              </a:r>
            </a:p>
          </p:txBody>
        </p:sp>
        <p:sp>
          <p:nvSpPr>
            <p:cNvPr id="24610" name="Arc 700"/>
            <p:cNvSpPr>
              <a:spLocks/>
            </p:cNvSpPr>
            <p:nvPr/>
          </p:nvSpPr>
          <p:spPr bwMode="auto">
            <a:xfrm flipH="1">
              <a:off x="1600199" y="990601"/>
              <a:ext cx="1854862" cy="457199"/>
            </a:xfrm>
            <a:custGeom>
              <a:avLst/>
              <a:gdLst>
                <a:gd name="T0" fmla="*/ 0 w 38984"/>
                <a:gd name="T1" fmla="*/ 2147483647 h 21600"/>
                <a:gd name="T2" fmla="*/ 2147483647 w 38984"/>
                <a:gd name="T3" fmla="*/ 2147483647 h 21600"/>
                <a:gd name="T4" fmla="*/ 2147483647 w 38984"/>
                <a:gd name="T5" fmla="*/ 2147483647 h 21600"/>
                <a:gd name="T6" fmla="*/ 0 60000 65536"/>
                <a:gd name="T7" fmla="*/ 0 60000 65536"/>
                <a:gd name="T8" fmla="*/ 0 60000 65536"/>
                <a:gd name="T9" fmla="*/ 0 w 38984"/>
                <a:gd name="T10" fmla="*/ 0 h 21600"/>
                <a:gd name="T11" fmla="*/ 38984 w 38984"/>
                <a:gd name="T12" fmla="*/ 21600 h 21600"/>
              </a:gdLst>
              <a:ahLst/>
              <a:cxnLst>
                <a:cxn ang="T6">
                  <a:pos x="T0" y="T1"/>
                </a:cxn>
                <a:cxn ang="T7">
                  <a:pos x="T2" y="T3"/>
                </a:cxn>
                <a:cxn ang="T8">
                  <a:pos x="T4" y="T5"/>
                </a:cxn>
              </a:cxnLst>
              <a:rect l="T9" t="T10" r="T11" b="T12"/>
              <a:pathLst>
                <a:path w="38984" h="21600" fill="none" extrusionOk="0">
                  <a:moveTo>
                    <a:pt x="-1" y="12595"/>
                  </a:moveTo>
                  <a:cubicBezTo>
                    <a:pt x="3519" y="4920"/>
                    <a:pt x="11189" y="-1"/>
                    <a:pt x="19633" y="0"/>
                  </a:cubicBezTo>
                  <a:cubicBezTo>
                    <a:pt x="27840" y="0"/>
                    <a:pt x="35338" y="4651"/>
                    <a:pt x="38984" y="12003"/>
                  </a:cubicBezTo>
                </a:path>
                <a:path w="38984" h="21600" stroke="0" extrusionOk="0">
                  <a:moveTo>
                    <a:pt x="-1" y="12595"/>
                  </a:moveTo>
                  <a:cubicBezTo>
                    <a:pt x="3519" y="4920"/>
                    <a:pt x="11189" y="-1"/>
                    <a:pt x="19633" y="0"/>
                  </a:cubicBezTo>
                  <a:cubicBezTo>
                    <a:pt x="27840" y="0"/>
                    <a:pt x="35338" y="4651"/>
                    <a:pt x="38984" y="12003"/>
                  </a:cubicBezTo>
                  <a:lnTo>
                    <a:pt x="19633" y="21600"/>
                  </a:lnTo>
                  <a:close/>
                </a:path>
              </a:pathLst>
            </a:custGeom>
            <a:noFill/>
            <a:ln w="38100">
              <a:solidFill>
                <a:srgbClr val="008000"/>
              </a:solidFill>
              <a:prstDash val="sysDot"/>
              <a:round/>
              <a:headEnd type="triangle" w="med" len="med"/>
              <a:tailEnd/>
            </a:ln>
          </p:spPr>
          <p:txBody>
            <a:bodyPr wrap="none" anchor="ctr">
              <a:prstTxWarp prst="textNoShape">
                <a:avLst/>
              </a:prstTxWarp>
            </a:bodyPr>
            <a:lstStyle/>
            <a:p>
              <a:pPr fontAlgn="base">
                <a:spcBef>
                  <a:spcPct val="0"/>
                </a:spcBef>
                <a:spcAft>
                  <a:spcPct val="0"/>
                </a:spcAft>
              </a:pPr>
              <a:endParaRPr lang="en-US" sz="2000">
                <a:solidFill>
                  <a:srgbClr val="000000"/>
                </a:solidFill>
                <a:latin typeface="Arial" pitchFamily="34" charset="0"/>
                <a:ea typeface="黑体" pitchFamily="49" charset="-122"/>
                <a:cs typeface="ＭＳ Ｐゴシック" charset="-128"/>
              </a:endParaRPr>
            </a:p>
          </p:txBody>
        </p:sp>
        <p:sp>
          <p:nvSpPr>
            <p:cNvPr id="24611" name="Line 16"/>
            <p:cNvSpPr>
              <a:spLocks noChangeShapeType="1"/>
            </p:cNvSpPr>
            <p:nvPr/>
          </p:nvSpPr>
          <p:spPr bwMode="auto">
            <a:xfrm>
              <a:off x="1816100" y="1276411"/>
              <a:ext cx="0" cy="535100"/>
            </a:xfrm>
            <a:prstGeom prst="line">
              <a:avLst/>
            </a:prstGeom>
            <a:noFill/>
            <a:ln w="76200" cmpd="sng">
              <a:solidFill>
                <a:srgbClr val="008000"/>
              </a:solidFill>
              <a:round/>
              <a:headEnd/>
              <a:tailEnd type="triangle" w="med" len="med"/>
            </a:ln>
          </p:spPr>
          <p:txBody>
            <a:bodyPr wrap="none" anchor="ctr">
              <a:prstTxWarp prst="textNoShape">
                <a:avLst/>
              </a:prstTxWarp>
            </a:bodyPr>
            <a:lstStyle/>
            <a:p>
              <a:pPr fontAlgn="base">
                <a:spcBef>
                  <a:spcPct val="0"/>
                </a:spcBef>
                <a:spcAft>
                  <a:spcPct val="0"/>
                </a:spcAft>
              </a:pPr>
              <a:endParaRPr lang="en-US" sz="2000">
                <a:solidFill>
                  <a:srgbClr val="000000"/>
                </a:solidFill>
                <a:latin typeface="Arial" pitchFamily="34" charset="0"/>
                <a:ea typeface="黑体" pitchFamily="49" charset="-122"/>
                <a:cs typeface="ＭＳ Ｐゴシック" charset="-128"/>
              </a:endParaRPr>
            </a:p>
          </p:txBody>
        </p:sp>
      </p:grpSp>
      <p:sp>
        <p:nvSpPr>
          <p:cNvPr id="24596" name="AutoShape 690"/>
          <p:cNvSpPr>
            <a:spLocks noChangeArrowheads="1"/>
          </p:cNvSpPr>
          <p:nvPr/>
        </p:nvSpPr>
        <p:spPr bwMode="auto">
          <a:xfrm rot="19705685">
            <a:off x="2765453" y="4026955"/>
            <a:ext cx="881063" cy="685800"/>
          </a:xfrm>
          <a:prstGeom prst="rightArrow">
            <a:avLst>
              <a:gd name="adj1" fmla="val 50000"/>
              <a:gd name="adj2" fmla="val 32118"/>
            </a:avLst>
          </a:prstGeom>
          <a:solidFill>
            <a:srgbClr val="7C4200">
              <a:alpha val="78038"/>
            </a:srgbClr>
          </a:solidFill>
          <a:ln w="12700">
            <a:solidFill>
              <a:srgbClr val="834B0A"/>
            </a:solidFill>
            <a:miter lim="800000"/>
            <a:headEnd/>
            <a:tailEnd/>
          </a:ln>
        </p:spPr>
        <p:txBody>
          <a:bodyPr wrap="none" lIns="91431" tIns="45716" rIns="91431" bIns="45716"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02" name="TextBox 701"/>
          <p:cNvSpPr txBox="1"/>
          <p:nvPr/>
        </p:nvSpPr>
        <p:spPr>
          <a:xfrm>
            <a:off x="2734171" y="3346779"/>
            <a:ext cx="3270604" cy="523212"/>
          </a:xfrm>
          <a:prstGeom prst="rect">
            <a:avLst/>
          </a:prstGeom>
          <a:solidFill>
            <a:srgbClr val="C3D8FF">
              <a:alpha val="72000"/>
            </a:srgbClr>
          </a:solidFill>
          <a:ln w="25400">
            <a:solidFill>
              <a:srgbClr val="000090"/>
            </a:solidFill>
          </a:ln>
          <a:effectLst>
            <a:outerShdw blurRad="206375" dist="38100" dir="2700000" algn="tl" rotWithShape="0">
              <a:srgbClr val="000000">
                <a:alpha val="43000"/>
              </a:srgbClr>
            </a:outerShdw>
          </a:effectLst>
        </p:spPr>
        <p:txBody>
          <a:bodyPr wrap="none" lIns="91431" tIns="45716" rIns="91431" bIns="45716">
            <a:spAutoFit/>
          </a:bodyPr>
          <a:lstStyle/>
          <a:p>
            <a:pPr>
              <a:defRPr/>
            </a:pPr>
            <a:r>
              <a:rPr lang="en-US" sz="2800" b="1" dirty="0">
                <a:solidFill>
                  <a:srgbClr val="000000"/>
                </a:solidFill>
                <a:latin typeface="Arial" pitchFamily="34" charset="0"/>
                <a:ea typeface="黑体" pitchFamily="49" charset="-122"/>
                <a:cs typeface="Arial Black"/>
              </a:rPr>
              <a:t>HYPERGLYCEMIA</a:t>
            </a:r>
          </a:p>
        </p:txBody>
      </p:sp>
      <p:grpSp>
        <p:nvGrpSpPr>
          <p:cNvPr id="5" name="Group 731"/>
          <p:cNvGrpSpPr>
            <a:grpSpLocks/>
          </p:cNvGrpSpPr>
          <p:nvPr/>
        </p:nvGrpSpPr>
        <p:grpSpPr bwMode="auto">
          <a:xfrm>
            <a:off x="6348784" y="1356303"/>
            <a:ext cx="2049149" cy="2252082"/>
            <a:chOff x="7239000" y="736888"/>
            <a:chExt cx="2565486" cy="2463512"/>
          </a:xfrm>
        </p:grpSpPr>
        <p:pic>
          <p:nvPicPr>
            <p:cNvPr id="24600" name="Picture 702"/>
            <p:cNvPicPr>
              <a:picLocks noChangeAspect="1"/>
            </p:cNvPicPr>
            <p:nvPr/>
          </p:nvPicPr>
          <p:blipFill>
            <a:blip r:embed="rId7"/>
            <a:srcRect/>
            <a:stretch>
              <a:fillRect/>
            </a:stretch>
          </p:blipFill>
          <p:spPr bwMode="auto">
            <a:xfrm flipH="1">
              <a:off x="7772400" y="736888"/>
              <a:ext cx="2032086" cy="1350882"/>
            </a:xfrm>
            <a:prstGeom prst="rect">
              <a:avLst/>
            </a:prstGeom>
            <a:noFill/>
            <a:ln w="9525">
              <a:noFill/>
              <a:miter lim="800000"/>
              <a:headEnd/>
              <a:tailEnd/>
            </a:ln>
          </p:spPr>
        </p:pic>
        <p:sp>
          <p:nvSpPr>
            <p:cNvPr id="719" name="Freeform 718"/>
            <p:cNvSpPr/>
            <p:nvPr/>
          </p:nvSpPr>
          <p:spPr>
            <a:xfrm>
              <a:off x="7239000" y="2070232"/>
              <a:ext cx="1265548" cy="514290"/>
            </a:xfrm>
            <a:custGeom>
              <a:avLst/>
              <a:gdLst>
                <a:gd name="connsiteX0" fmla="*/ 736600 w 736600"/>
                <a:gd name="connsiteY0" fmla="*/ 0 h 196850"/>
                <a:gd name="connsiteX1" fmla="*/ 533400 w 736600"/>
                <a:gd name="connsiteY1" fmla="*/ 165100 h 196850"/>
                <a:gd name="connsiteX2" fmla="*/ 0 w 736600"/>
                <a:gd name="connsiteY2" fmla="*/ 190500 h 196850"/>
              </a:gdLst>
              <a:ahLst/>
              <a:cxnLst>
                <a:cxn ang="0">
                  <a:pos x="connsiteX0" y="connsiteY0"/>
                </a:cxn>
                <a:cxn ang="0">
                  <a:pos x="connsiteX1" y="connsiteY1"/>
                </a:cxn>
                <a:cxn ang="0">
                  <a:pos x="connsiteX2" y="connsiteY2"/>
                </a:cxn>
              </a:cxnLst>
              <a:rect l="l" t="t" r="r" b="b"/>
              <a:pathLst>
                <a:path w="736600" h="196850">
                  <a:moveTo>
                    <a:pt x="736600" y="0"/>
                  </a:moveTo>
                  <a:cubicBezTo>
                    <a:pt x="696383" y="66675"/>
                    <a:pt x="656167" y="133350"/>
                    <a:pt x="533400" y="165100"/>
                  </a:cubicBezTo>
                  <a:cubicBezTo>
                    <a:pt x="410633" y="196850"/>
                    <a:pt x="0" y="190500"/>
                    <a:pt x="0" y="190500"/>
                  </a:cubicBezTo>
                </a:path>
              </a:pathLst>
            </a:custGeom>
            <a:ln w="41275" cap="rnd">
              <a:solidFill>
                <a:srgbClr val="786A71"/>
              </a:solidFill>
              <a:prstDash val="dash"/>
              <a:bevel/>
              <a:tailEnd type="triangle"/>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solidFill>
                  <a:srgbClr val="000000"/>
                </a:solidFill>
                <a:latin typeface="Calibri"/>
                <a:ea typeface="黑体" pitchFamily="49" charset="-122"/>
              </a:endParaRPr>
            </a:p>
          </p:txBody>
        </p:sp>
        <p:cxnSp>
          <p:nvCxnSpPr>
            <p:cNvPr id="724" name="Straight Arrow Connector 723"/>
            <p:cNvCxnSpPr/>
            <p:nvPr/>
          </p:nvCxnSpPr>
          <p:spPr>
            <a:xfrm flipH="1">
              <a:off x="7648240" y="2587697"/>
              <a:ext cx="507250" cy="595243"/>
            </a:xfrm>
            <a:prstGeom prst="straightConnector1">
              <a:avLst/>
            </a:prstGeom>
            <a:ln w="44450" cap="rnd">
              <a:solidFill>
                <a:srgbClr val="786A71"/>
              </a:solidFill>
              <a:prstDash val="dash"/>
              <a:bevel/>
              <a:tailEnd type="triangle"/>
            </a:ln>
          </p:spPr>
          <p:style>
            <a:lnRef idx="2">
              <a:schemeClr val="accent1"/>
            </a:lnRef>
            <a:fillRef idx="0">
              <a:schemeClr val="accent1"/>
            </a:fillRef>
            <a:effectRef idx="1">
              <a:schemeClr val="accent1"/>
            </a:effectRef>
            <a:fontRef idx="minor">
              <a:schemeClr val="tx1"/>
            </a:fontRef>
          </p:style>
        </p:cxnSp>
        <p:sp>
          <p:nvSpPr>
            <p:cNvPr id="725" name="Freeform 724"/>
            <p:cNvSpPr/>
            <p:nvPr/>
          </p:nvSpPr>
          <p:spPr>
            <a:xfrm>
              <a:off x="8246624" y="2549601"/>
              <a:ext cx="36109" cy="650799"/>
            </a:xfrm>
            <a:custGeom>
              <a:avLst/>
              <a:gdLst>
                <a:gd name="connsiteX0" fmla="*/ 25400 w 25400"/>
                <a:gd name="connsiteY0" fmla="*/ 0 h 482600"/>
                <a:gd name="connsiteX1" fmla="*/ 0 w 25400"/>
                <a:gd name="connsiteY1" fmla="*/ 114300 h 482600"/>
                <a:gd name="connsiteX2" fmla="*/ 25400 w 25400"/>
                <a:gd name="connsiteY2" fmla="*/ 482600 h 482600"/>
                <a:gd name="connsiteX3" fmla="*/ 25400 w 25400"/>
                <a:gd name="connsiteY3" fmla="*/ 482600 h 482600"/>
              </a:gdLst>
              <a:ahLst/>
              <a:cxnLst>
                <a:cxn ang="0">
                  <a:pos x="connsiteX0" y="connsiteY0"/>
                </a:cxn>
                <a:cxn ang="0">
                  <a:pos x="connsiteX1" y="connsiteY1"/>
                </a:cxn>
                <a:cxn ang="0">
                  <a:pos x="connsiteX2" y="connsiteY2"/>
                </a:cxn>
                <a:cxn ang="0">
                  <a:pos x="connsiteX3" y="connsiteY3"/>
                </a:cxn>
              </a:cxnLst>
              <a:rect l="l" t="t" r="r" b="b"/>
              <a:pathLst>
                <a:path w="25400" h="482600">
                  <a:moveTo>
                    <a:pt x="25400" y="0"/>
                  </a:moveTo>
                  <a:cubicBezTo>
                    <a:pt x="12700" y="16933"/>
                    <a:pt x="0" y="33867"/>
                    <a:pt x="0" y="114300"/>
                  </a:cubicBezTo>
                  <a:cubicBezTo>
                    <a:pt x="0" y="194733"/>
                    <a:pt x="25400" y="482600"/>
                    <a:pt x="25400" y="482600"/>
                  </a:cubicBezTo>
                  <a:lnTo>
                    <a:pt x="25400" y="482600"/>
                  </a:lnTo>
                </a:path>
              </a:pathLst>
            </a:custGeom>
            <a:ln w="44450" cap="rnd">
              <a:solidFill>
                <a:srgbClr val="786A71"/>
              </a:solidFill>
              <a:prstDash val="dash"/>
              <a:bevel/>
              <a:tailEnd type="triangle"/>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solidFill>
                  <a:srgbClr val="000000"/>
                </a:solidFill>
                <a:latin typeface="Calibri"/>
                <a:ea typeface="黑体" pitchFamily="49" charset="-122"/>
              </a:endParaRPr>
            </a:p>
          </p:txBody>
        </p:sp>
        <p:sp>
          <p:nvSpPr>
            <p:cNvPr id="24605" name="Rectangle 727"/>
            <p:cNvSpPr>
              <a:spLocks noChangeArrowheads="1"/>
            </p:cNvSpPr>
            <p:nvPr/>
          </p:nvSpPr>
          <p:spPr bwMode="auto">
            <a:xfrm>
              <a:off x="8608734" y="2259865"/>
              <a:ext cx="676068" cy="774344"/>
            </a:xfrm>
            <a:prstGeom prst="rect">
              <a:avLst/>
            </a:prstGeom>
            <a:solidFill>
              <a:schemeClr val="bg1">
                <a:lumMod val="85000"/>
              </a:schemeClr>
            </a:solidFill>
            <a:ln w="9525">
              <a:noFill/>
              <a:miter lim="800000"/>
              <a:headEnd/>
              <a:tailEnd/>
            </a:ln>
          </p:spPr>
          <p:txBody>
            <a:bodyPr>
              <a:prstTxWarp prst="textNoShape">
                <a:avLst/>
              </a:prstTxWarp>
              <a:spAutoFit/>
            </a:bodyPr>
            <a:lstStyle/>
            <a:p>
              <a:pPr fontAlgn="base">
                <a:spcBef>
                  <a:spcPct val="0"/>
                </a:spcBef>
                <a:spcAft>
                  <a:spcPct val="0"/>
                </a:spcAft>
              </a:pPr>
              <a:r>
                <a:rPr lang="en-US" sz="4000" b="1" dirty="0" smtClean="0">
                  <a:solidFill>
                    <a:srgbClr val="786A71"/>
                  </a:solidFill>
                  <a:latin typeface="Arial" pitchFamily="34" charset="0"/>
                  <a:ea typeface="黑体" pitchFamily="49" charset="-122"/>
                  <a:cs typeface="Times" charset="0"/>
                </a:rPr>
                <a:t>?</a:t>
              </a:r>
            </a:p>
          </p:txBody>
        </p:sp>
      </p:grpSp>
      <p:sp>
        <p:nvSpPr>
          <p:cNvPr id="24599" name="TextBox 12"/>
          <p:cNvSpPr txBox="1">
            <a:spLocks noChangeArrowheads="1"/>
          </p:cNvSpPr>
          <p:nvPr/>
        </p:nvSpPr>
        <p:spPr bwMode="auto">
          <a:xfrm>
            <a:off x="4950367" y="6587761"/>
            <a:ext cx="4177922" cy="261602"/>
          </a:xfrm>
          <a:prstGeom prst="rect">
            <a:avLst/>
          </a:prstGeom>
          <a:noFill/>
          <a:ln w="9525">
            <a:noFill/>
            <a:miter lim="800000"/>
            <a:headEnd/>
            <a:tailEnd/>
          </a:ln>
        </p:spPr>
        <p:txBody>
          <a:bodyPr wrap="none" lIns="91431" tIns="45716" rIns="91431" bIns="45716">
            <a:prstTxWarp prst="textNoShape">
              <a:avLst/>
            </a:prstTxWarp>
            <a:spAutoFit/>
          </a:bodyPr>
          <a:lstStyle/>
          <a:p>
            <a:pPr fontAlgn="base">
              <a:spcBef>
                <a:spcPct val="0"/>
              </a:spcBef>
              <a:spcAft>
                <a:spcPct val="0"/>
              </a:spcAft>
            </a:pPr>
            <a:r>
              <a:rPr lang="en-US" sz="1100" dirty="0">
                <a:solidFill>
                  <a:srgbClr val="000000"/>
                </a:solidFill>
                <a:latin typeface="Arial" pitchFamily="34" charset="0"/>
                <a:ea typeface="黑体" pitchFamily="49" charset="-122"/>
                <a:cs typeface="Times" charset="0"/>
              </a:rPr>
              <a:t>Adapted from: </a:t>
            </a:r>
            <a:r>
              <a:rPr lang="en-US" sz="1100" dirty="0" err="1">
                <a:solidFill>
                  <a:srgbClr val="000000"/>
                </a:solidFill>
                <a:latin typeface="Arial" pitchFamily="34" charset="0"/>
                <a:ea typeface="黑体" pitchFamily="49" charset="-122"/>
                <a:cs typeface="Times" charset="0"/>
              </a:rPr>
              <a:t>Inzucchi</a:t>
            </a:r>
            <a:r>
              <a:rPr lang="en-US" sz="1100" dirty="0">
                <a:solidFill>
                  <a:srgbClr val="000000"/>
                </a:solidFill>
                <a:latin typeface="Arial" pitchFamily="34" charset="0"/>
                <a:ea typeface="黑体" pitchFamily="49" charset="-122"/>
                <a:cs typeface="Times" charset="0"/>
              </a:rPr>
              <a:t> SE, Sherwin RS in: </a:t>
            </a:r>
            <a:r>
              <a:rPr lang="en-US" sz="1100" i="1" dirty="0">
                <a:solidFill>
                  <a:srgbClr val="000000"/>
                </a:solidFill>
                <a:latin typeface="Arial" pitchFamily="34" charset="0"/>
                <a:ea typeface="黑体" pitchFamily="49" charset="-122"/>
                <a:cs typeface="Times" charset="0"/>
              </a:rPr>
              <a:t>Cecil Medicine </a:t>
            </a:r>
            <a:r>
              <a:rPr lang="en-US" sz="1100" dirty="0">
                <a:solidFill>
                  <a:srgbClr val="000000"/>
                </a:solidFill>
                <a:latin typeface="Arial" pitchFamily="34" charset="0"/>
                <a:ea typeface="黑体" pitchFamily="49" charset="-122"/>
                <a:cs typeface="Times" charset="0"/>
              </a:rPr>
              <a:t>2011 </a:t>
            </a:r>
          </a:p>
        </p:txBody>
      </p:sp>
      <p:grpSp>
        <p:nvGrpSpPr>
          <p:cNvPr id="6" name="Group 21"/>
          <p:cNvGrpSpPr>
            <a:grpSpLocks/>
          </p:cNvGrpSpPr>
          <p:nvPr/>
        </p:nvGrpSpPr>
        <p:grpSpPr bwMode="auto">
          <a:xfrm>
            <a:off x="6206659" y="5145737"/>
            <a:ext cx="1186637" cy="1228725"/>
            <a:chOff x="3072" y="3408"/>
            <a:chExt cx="1056" cy="912"/>
          </a:xfrm>
        </p:grpSpPr>
        <p:sp>
          <p:nvSpPr>
            <p:cNvPr id="707" name="Oval 22"/>
            <p:cNvSpPr>
              <a:spLocks noChangeArrowheads="1"/>
            </p:cNvSpPr>
            <p:nvPr/>
          </p:nvSpPr>
          <p:spPr bwMode="auto">
            <a:xfrm>
              <a:off x="3120"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08" name="Oval 23"/>
            <p:cNvSpPr>
              <a:spLocks noChangeArrowheads="1"/>
            </p:cNvSpPr>
            <p:nvPr/>
          </p:nvSpPr>
          <p:spPr bwMode="auto">
            <a:xfrm>
              <a:off x="3168"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09" name="Oval 24"/>
            <p:cNvSpPr>
              <a:spLocks noChangeArrowheads="1"/>
            </p:cNvSpPr>
            <p:nvPr/>
          </p:nvSpPr>
          <p:spPr bwMode="auto">
            <a:xfrm>
              <a:off x="3120"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10" name="Oval 25"/>
            <p:cNvSpPr>
              <a:spLocks noChangeArrowheads="1"/>
            </p:cNvSpPr>
            <p:nvPr/>
          </p:nvSpPr>
          <p:spPr bwMode="auto">
            <a:xfrm>
              <a:off x="3168"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11" name="Oval 26"/>
            <p:cNvSpPr>
              <a:spLocks noChangeArrowheads="1"/>
            </p:cNvSpPr>
            <p:nvPr/>
          </p:nvSpPr>
          <p:spPr bwMode="auto">
            <a:xfrm>
              <a:off x="3216"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12" name="Oval 27"/>
            <p:cNvSpPr>
              <a:spLocks noChangeArrowheads="1"/>
            </p:cNvSpPr>
            <p:nvPr/>
          </p:nvSpPr>
          <p:spPr bwMode="auto">
            <a:xfrm>
              <a:off x="3264"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13" name="Oval 28"/>
            <p:cNvSpPr>
              <a:spLocks noChangeArrowheads="1"/>
            </p:cNvSpPr>
            <p:nvPr/>
          </p:nvSpPr>
          <p:spPr bwMode="auto">
            <a:xfrm>
              <a:off x="3168"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14" name="Oval 29"/>
            <p:cNvSpPr>
              <a:spLocks noChangeArrowheads="1"/>
            </p:cNvSpPr>
            <p:nvPr/>
          </p:nvSpPr>
          <p:spPr bwMode="auto">
            <a:xfrm>
              <a:off x="3264"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15" name="Oval 30"/>
            <p:cNvSpPr>
              <a:spLocks noChangeArrowheads="1"/>
            </p:cNvSpPr>
            <p:nvPr/>
          </p:nvSpPr>
          <p:spPr bwMode="auto">
            <a:xfrm>
              <a:off x="3216"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16" name="Oval 31"/>
            <p:cNvSpPr>
              <a:spLocks noChangeArrowheads="1"/>
            </p:cNvSpPr>
            <p:nvPr/>
          </p:nvSpPr>
          <p:spPr bwMode="auto">
            <a:xfrm>
              <a:off x="3216"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17" name="Oval 32"/>
            <p:cNvSpPr>
              <a:spLocks noChangeArrowheads="1"/>
            </p:cNvSpPr>
            <p:nvPr/>
          </p:nvSpPr>
          <p:spPr bwMode="auto">
            <a:xfrm>
              <a:off x="3264"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18" name="Oval 33"/>
            <p:cNvSpPr>
              <a:spLocks noChangeArrowheads="1"/>
            </p:cNvSpPr>
            <p:nvPr/>
          </p:nvSpPr>
          <p:spPr bwMode="auto">
            <a:xfrm>
              <a:off x="3216"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20" name="Oval 34"/>
            <p:cNvSpPr>
              <a:spLocks noChangeArrowheads="1"/>
            </p:cNvSpPr>
            <p:nvPr/>
          </p:nvSpPr>
          <p:spPr bwMode="auto">
            <a:xfrm>
              <a:off x="3312"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21" name="Oval 35"/>
            <p:cNvSpPr>
              <a:spLocks noChangeArrowheads="1"/>
            </p:cNvSpPr>
            <p:nvPr/>
          </p:nvSpPr>
          <p:spPr bwMode="auto">
            <a:xfrm>
              <a:off x="3264"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22" name="Oval 36"/>
            <p:cNvSpPr>
              <a:spLocks noChangeArrowheads="1"/>
            </p:cNvSpPr>
            <p:nvPr/>
          </p:nvSpPr>
          <p:spPr bwMode="auto">
            <a:xfrm>
              <a:off x="3216"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23" name="Oval 37"/>
            <p:cNvSpPr>
              <a:spLocks noChangeArrowheads="1"/>
            </p:cNvSpPr>
            <p:nvPr/>
          </p:nvSpPr>
          <p:spPr bwMode="auto">
            <a:xfrm>
              <a:off x="3216"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26" name="Oval 38"/>
            <p:cNvSpPr>
              <a:spLocks noChangeArrowheads="1"/>
            </p:cNvSpPr>
            <p:nvPr/>
          </p:nvSpPr>
          <p:spPr bwMode="auto">
            <a:xfrm>
              <a:off x="3216"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27" name="Oval 39"/>
            <p:cNvSpPr>
              <a:spLocks noChangeArrowheads="1"/>
            </p:cNvSpPr>
            <p:nvPr/>
          </p:nvSpPr>
          <p:spPr bwMode="auto">
            <a:xfrm>
              <a:off x="3312"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28" name="Oval 40"/>
            <p:cNvSpPr>
              <a:spLocks noChangeArrowheads="1"/>
            </p:cNvSpPr>
            <p:nvPr/>
          </p:nvSpPr>
          <p:spPr bwMode="auto">
            <a:xfrm>
              <a:off x="3360"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29" name="Oval 41"/>
            <p:cNvSpPr>
              <a:spLocks noChangeArrowheads="1"/>
            </p:cNvSpPr>
            <p:nvPr/>
          </p:nvSpPr>
          <p:spPr bwMode="auto">
            <a:xfrm>
              <a:off x="3216"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30" name="Oval 42"/>
            <p:cNvSpPr>
              <a:spLocks noChangeArrowheads="1"/>
            </p:cNvSpPr>
            <p:nvPr/>
          </p:nvSpPr>
          <p:spPr bwMode="auto">
            <a:xfrm>
              <a:off x="3264"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31" name="Oval 43"/>
            <p:cNvSpPr>
              <a:spLocks noChangeArrowheads="1"/>
            </p:cNvSpPr>
            <p:nvPr/>
          </p:nvSpPr>
          <p:spPr bwMode="auto">
            <a:xfrm>
              <a:off x="3216"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32" name="Oval 44"/>
            <p:cNvSpPr>
              <a:spLocks noChangeArrowheads="1"/>
            </p:cNvSpPr>
            <p:nvPr/>
          </p:nvSpPr>
          <p:spPr bwMode="auto">
            <a:xfrm>
              <a:off x="3264"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33" name="Oval 45"/>
            <p:cNvSpPr>
              <a:spLocks noChangeArrowheads="1"/>
            </p:cNvSpPr>
            <p:nvPr/>
          </p:nvSpPr>
          <p:spPr bwMode="auto">
            <a:xfrm>
              <a:off x="3312"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34" name="Oval 46"/>
            <p:cNvSpPr>
              <a:spLocks noChangeArrowheads="1"/>
            </p:cNvSpPr>
            <p:nvPr/>
          </p:nvSpPr>
          <p:spPr bwMode="auto">
            <a:xfrm>
              <a:off x="3360"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35" name="Oval 47"/>
            <p:cNvSpPr>
              <a:spLocks noChangeArrowheads="1"/>
            </p:cNvSpPr>
            <p:nvPr/>
          </p:nvSpPr>
          <p:spPr bwMode="auto">
            <a:xfrm>
              <a:off x="3264"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36" name="Oval 48"/>
            <p:cNvSpPr>
              <a:spLocks noChangeArrowheads="1"/>
            </p:cNvSpPr>
            <p:nvPr/>
          </p:nvSpPr>
          <p:spPr bwMode="auto">
            <a:xfrm>
              <a:off x="3360"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37" name="Oval 49"/>
            <p:cNvSpPr>
              <a:spLocks noChangeArrowheads="1"/>
            </p:cNvSpPr>
            <p:nvPr/>
          </p:nvSpPr>
          <p:spPr bwMode="auto">
            <a:xfrm>
              <a:off x="3312"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38" name="Oval 50"/>
            <p:cNvSpPr>
              <a:spLocks noChangeArrowheads="1"/>
            </p:cNvSpPr>
            <p:nvPr/>
          </p:nvSpPr>
          <p:spPr bwMode="auto">
            <a:xfrm>
              <a:off x="3312"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39" name="Oval 51"/>
            <p:cNvSpPr>
              <a:spLocks noChangeArrowheads="1"/>
            </p:cNvSpPr>
            <p:nvPr/>
          </p:nvSpPr>
          <p:spPr bwMode="auto">
            <a:xfrm>
              <a:off x="3360"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40" name="Oval 52"/>
            <p:cNvSpPr>
              <a:spLocks noChangeArrowheads="1"/>
            </p:cNvSpPr>
            <p:nvPr/>
          </p:nvSpPr>
          <p:spPr bwMode="auto">
            <a:xfrm>
              <a:off x="3312"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41" name="Oval 53"/>
            <p:cNvSpPr>
              <a:spLocks noChangeArrowheads="1"/>
            </p:cNvSpPr>
            <p:nvPr/>
          </p:nvSpPr>
          <p:spPr bwMode="auto">
            <a:xfrm>
              <a:off x="3408"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42" name="Oval 54"/>
            <p:cNvSpPr>
              <a:spLocks noChangeArrowheads="1"/>
            </p:cNvSpPr>
            <p:nvPr/>
          </p:nvSpPr>
          <p:spPr bwMode="auto">
            <a:xfrm>
              <a:off x="3360"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43" name="Oval 55"/>
            <p:cNvSpPr>
              <a:spLocks noChangeArrowheads="1"/>
            </p:cNvSpPr>
            <p:nvPr/>
          </p:nvSpPr>
          <p:spPr bwMode="auto">
            <a:xfrm>
              <a:off x="3312"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44" name="Oval 56"/>
            <p:cNvSpPr>
              <a:spLocks noChangeArrowheads="1"/>
            </p:cNvSpPr>
            <p:nvPr/>
          </p:nvSpPr>
          <p:spPr bwMode="auto">
            <a:xfrm>
              <a:off x="3312"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45" name="Oval 57"/>
            <p:cNvSpPr>
              <a:spLocks noChangeArrowheads="1"/>
            </p:cNvSpPr>
            <p:nvPr/>
          </p:nvSpPr>
          <p:spPr bwMode="auto">
            <a:xfrm>
              <a:off x="3312"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46" name="Oval 58"/>
            <p:cNvSpPr>
              <a:spLocks noChangeArrowheads="1"/>
            </p:cNvSpPr>
            <p:nvPr/>
          </p:nvSpPr>
          <p:spPr bwMode="auto">
            <a:xfrm>
              <a:off x="3408"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47" name="Oval 59"/>
            <p:cNvSpPr>
              <a:spLocks noChangeArrowheads="1"/>
            </p:cNvSpPr>
            <p:nvPr/>
          </p:nvSpPr>
          <p:spPr bwMode="auto">
            <a:xfrm>
              <a:off x="3456"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48" name="Oval 60"/>
            <p:cNvSpPr>
              <a:spLocks noChangeArrowheads="1"/>
            </p:cNvSpPr>
            <p:nvPr/>
          </p:nvSpPr>
          <p:spPr bwMode="auto">
            <a:xfrm>
              <a:off x="3312"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49" name="Oval 61"/>
            <p:cNvSpPr>
              <a:spLocks noChangeArrowheads="1"/>
            </p:cNvSpPr>
            <p:nvPr/>
          </p:nvSpPr>
          <p:spPr bwMode="auto">
            <a:xfrm>
              <a:off x="3360"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50" name="Oval 62"/>
            <p:cNvSpPr>
              <a:spLocks noChangeArrowheads="1"/>
            </p:cNvSpPr>
            <p:nvPr/>
          </p:nvSpPr>
          <p:spPr bwMode="auto">
            <a:xfrm>
              <a:off x="3312"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51" name="Oval 63"/>
            <p:cNvSpPr>
              <a:spLocks noChangeArrowheads="1"/>
            </p:cNvSpPr>
            <p:nvPr/>
          </p:nvSpPr>
          <p:spPr bwMode="auto">
            <a:xfrm>
              <a:off x="3360"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52" name="Oval 64"/>
            <p:cNvSpPr>
              <a:spLocks noChangeArrowheads="1"/>
            </p:cNvSpPr>
            <p:nvPr/>
          </p:nvSpPr>
          <p:spPr bwMode="auto">
            <a:xfrm>
              <a:off x="3408"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53" name="Oval 65"/>
            <p:cNvSpPr>
              <a:spLocks noChangeArrowheads="1"/>
            </p:cNvSpPr>
            <p:nvPr/>
          </p:nvSpPr>
          <p:spPr bwMode="auto">
            <a:xfrm>
              <a:off x="3456"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54" name="Oval 66"/>
            <p:cNvSpPr>
              <a:spLocks noChangeArrowheads="1"/>
            </p:cNvSpPr>
            <p:nvPr/>
          </p:nvSpPr>
          <p:spPr bwMode="auto">
            <a:xfrm>
              <a:off x="3360"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55" name="Oval 67"/>
            <p:cNvSpPr>
              <a:spLocks noChangeArrowheads="1"/>
            </p:cNvSpPr>
            <p:nvPr/>
          </p:nvSpPr>
          <p:spPr bwMode="auto">
            <a:xfrm>
              <a:off x="3456"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56" name="Oval 68"/>
            <p:cNvSpPr>
              <a:spLocks noChangeArrowheads="1"/>
            </p:cNvSpPr>
            <p:nvPr/>
          </p:nvSpPr>
          <p:spPr bwMode="auto">
            <a:xfrm>
              <a:off x="3408"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57" name="Oval 69"/>
            <p:cNvSpPr>
              <a:spLocks noChangeArrowheads="1"/>
            </p:cNvSpPr>
            <p:nvPr/>
          </p:nvSpPr>
          <p:spPr bwMode="auto">
            <a:xfrm>
              <a:off x="3408"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58" name="Oval 70"/>
            <p:cNvSpPr>
              <a:spLocks noChangeArrowheads="1"/>
            </p:cNvSpPr>
            <p:nvPr/>
          </p:nvSpPr>
          <p:spPr bwMode="auto">
            <a:xfrm>
              <a:off x="3456"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59" name="Oval 71"/>
            <p:cNvSpPr>
              <a:spLocks noChangeArrowheads="1"/>
            </p:cNvSpPr>
            <p:nvPr/>
          </p:nvSpPr>
          <p:spPr bwMode="auto">
            <a:xfrm>
              <a:off x="3408"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60" name="Oval 72"/>
            <p:cNvSpPr>
              <a:spLocks noChangeArrowheads="1"/>
            </p:cNvSpPr>
            <p:nvPr/>
          </p:nvSpPr>
          <p:spPr bwMode="auto">
            <a:xfrm>
              <a:off x="3504"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61" name="Oval 73"/>
            <p:cNvSpPr>
              <a:spLocks noChangeArrowheads="1"/>
            </p:cNvSpPr>
            <p:nvPr/>
          </p:nvSpPr>
          <p:spPr bwMode="auto">
            <a:xfrm>
              <a:off x="3456"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62" name="Oval 74"/>
            <p:cNvSpPr>
              <a:spLocks noChangeArrowheads="1"/>
            </p:cNvSpPr>
            <p:nvPr/>
          </p:nvSpPr>
          <p:spPr bwMode="auto">
            <a:xfrm>
              <a:off x="3408"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63" name="Oval 75"/>
            <p:cNvSpPr>
              <a:spLocks noChangeArrowheads="1"/>
            </p:cNvSpPr>
            <p:nvPr/>
          </p:nvSpPr>
          <p:spPr bwMode="auto">
            <a:xfrm>
              <a:off x="3408" y="398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64" name="Oval 76"/>
            <p:cNvSpPr>
              <a:spLocks noChangeArrowheads="1"/>
            </p:cNvSpPr>
            <p:nvPr/>
          </p:nvSpPr>
          <p:spPr bwMode="auto">
            <a:xfrm>
              <a:off x="3408"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65" name="Oval 77"/>
            <p:cNvSpPr>
              <a:spLocks noChangeArrowheads="1"/>
            </p:cNvSpPr>
            <p:nvPr/>
          </p:nvSpPr>
          <p:spPr bwMode="auto">
            <a:xfrm>
              <a:off x="3504"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66" name="Oval 78"/>
            <p:cNvSpPr>
              <a:spLocks noChangeArrowheads="1"/>
            </p:cNvSpPr>
            <p:nvPr/>
          </p:nvSpPr>
          <p:spPr bwMode="auto">
            <a:xfrm>
              <a:off x="3552"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67" name="Oval 79"/>
            <p:cNvSpPr>
              <a:spLocks noChangeArrowheads="1"/>
            </p:cNvSpPr>
            <p:nvPr/>
          </p:nvSpPr>
          <p:spPr bwMode="auto">
            <a:xfrm>
              <a:off x="3072"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68" name="Oval 80"/>
            <p:cNvSpPr>
              <a:spLocks noChangeArrowheads="1"/>
            </p:cNvSpPr>
            <p:nvPr/>
          </p:nvSpPr>
          <p:spPr bwMode="auto">
            <a:xfrm>
              <a:off x="3120"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69" name="Oval 81"/>
            <p:cNvSpPr>
              <a:spLocks noChangeArrowheads="1"/>
            </p:cNvSpPr>
            <p:nvPr/>
          </p:nvSpPr>
          <p:spPr bwMode="auto">
            <a:xfrm>
              <a:off x="3072"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70" name="Oval 82"/>
            <p:cNvSpPr>
              <a:spLocks noChangeArrowheads="1"/>
            </p:cNvSpPr>
            <p:nvPr/>
          </p:nvSpPr>
          <p:spPr bwMode="auto">
            <a:xfrm>
              <a:off x="3120"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71" name="Oval 83"/>
            <p:cNvSpPr>
              <a:spLocks noChangeArrowheads="1"/>
            </p:cNvSpPr>
            <p:nvPr/>
          </p:nvSpPr>
          <p:spPr bwMode="auto">
            <a:xfrm>
              <a:off x="3168"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72" name="Oval 84"/>
            <p:cNvSpPr>
              <a:spLocks noChangeArrowheads="1"/>
            </p:cNvSpPr>
            <p:nvPr/>
          </p:nvSpPr>
          <p:spPr bwMode="auto">
            <a:xfrm>
              <a:off x="3216"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73" name="Oval 85"/>
            <p:cNvSpPr>
              <a:spLocks noChangeArrowheads="1"/>
            </p:cNvSpPr>
            <p:nvPr/>
          </p:nvSpPr>
          <p:spPr bwMode="auto">
            <a:xfrm>
              <a:off x="3120"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74" name="Oval 86"/>
            <p:cNvSpPr>
              <a:spLocks noChangeArrowheads="1"/>
            </p:cNvSpPr>
            <p:nvPr/>
          </p:nvSpPr>
          <p:spPr bwMode="auto">
            <a:xfrm>
              <a:off x="3216" y="398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75" name="Oval 87"/>
            <p:cNvSpPr>
              <a:spLocks noChangeArrowheads="1"/>
            </p:cNvSpPr>
            <p:nvPr/>
          </p:nvSpPr>
          <p:spPr bwMode="auto">
            <a:xfrm>
              <a:off x="3168"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76" name="Oval 88"/>
            <p:cNvSpPr>
              <a:spLocks noChangeArrowheads="1"/>
            </p:cNvSpPr>
            <p:nvPr/>
          </p:nvSpPr>
          <p:spPr bwMode="auto">
            <a:xfrm>
              <a:off x="3168"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77" name="Oval 89"/>
            <p:cNvSpPr>
              <a:spLocks noChangeArrowheads="1"/>
            </p:cNvSpPr>
            <p:nvPr/>
          </p:nvSpPr>
          <p:spPr bwMode="auto">
            <a:xfrm>
              <a:off x="3216"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78" name="Oval 90"/>
            <p:cNvSpPr>
              <a:spLocks noChangeArrowheads="1"/>
            </p:cNvSpPr>
            <p:nvPr/>
          </p:nvSpPr>
          <p:spPr bwMode="auto">
            <a:xfrm>
              <a:off x="3168" y="398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79" name="Oval 91"/>
            <p:cNvSpPr>
              <a:spLocks noChangeArrowheads="1"/>
            </p:cNvSpPr>
            <p:nvPr/>
          </p:nvSpPr>
          <p:spPr bwMode="auto">
            <a:xfrm>
              <a:off x="3264"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80" name="Oval 92"/>
            <p:cNvSpPr>
              <a:spLocks noChangeArrowheads="1"/>
            </p:cNvSpPr>
            <p:nvPr/>
          </p:nvSpPr>
          <p:spPr bwMode="auto">
            <a:xfrm>
              <a:off x="3216"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81" name="Oval 93"/>
            <p:cNvSpPr>
              <a:spLocks noChangeArrowheads="1"/>
            </p:cNvSpPr>
            <p:nvPr/>
          </p:nvSpPr>
          <p:spPr bwMode="auto">
            <a:xfrm>
              <a:off x="3168"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82" name="Oval 94"/>
            <p:cNvSpPr>
              <a:spLocks noChangeArrowheads="1"/>
            </p:cNvSpPr>
            <p:nvPr/>
          </p:nvSpPr>
          <p:spPr bwMode="auto">
            <a:xfrm>
              <a:off x="3168" y="403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83" name="Oval 95"/>
            <p:cNvSpPr>
              <a:spLocks noChangeArrowheads="1"/>
            </p:cNvSpPr>
            <p:nvPr/>
          </p:nvSpPr>
          <p:spPr bwMode="auto">
            <a:xfrm>
              <a:off x="3168"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84" name="Oval 96"/>
            <p:cNvSpPr>
              <a:spLocks noChangeArrowheads="1"/>
            </p:cNvSpPr>
            <p:nvPr/>
          </p:nvSpPr>
          <p:spPr bwMode="auto">
            <a:xfrm>
              <a:off x="3264"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85" name="Oval 97"/>
            <p:cNvSpPr>
              <a:spLocks noChangeArrowheads="1"/>
            </p:cNvSpPr>
            <p:nvPr/>
          </p:nvSpPr>
          <p:spPr bwMode="auto">
            <a:xfrm>
              <a:off x="3312"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86" name="Oval 98"/>
            <p:cNvSpPr>
              <a:spLocks noChangeArrowheads="1"/>
            </p:cNvSpPr>
            <p:nvPr/>
          </p:nvSpPr>
          <p:spPr bwMode="auto">
            <a:xfrm>
              <a:off x="3216"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87" name="Oval 99"/>
            <p:cNvSpPr>
              <a:spLocks noChangeArrowheads="1"/>
            </p:cNvSpPr>
            <p:nvPr/>
          </p:nvSpPr>
          <p:spPr bwMode="auto">
            <a:xfrm>
              <a:off x="3264"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88" name="Oval 100"/>
            <p:cNvSpPr>
              <a:spLocks noChangeArrowheads="1"/>
            </p:cNvSpPr>
            <p:nvPr/>
          </p:nvSpPr>
          <p:spPr bwMode="auto">
            <a:xfrm>
              <a:off x="3216"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89" name="Oval 101"/>
            <p:cNvSpPr>
              <a:spLocks noChangeArrowheads="1"/>
            </p:cNvSpPr>
            <p:nvPr/>
          </p:nvSpPr>
          <p:spPr bwMode="auto">
            <a:xfrm>
              <a:off x="3264" y="398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90" name="Oval 102"/>
            <p:cNvSpPr>
              <a:spLocks noChangeArrowheads="1"/>
            </p:cNvSpPr>
            <p:nvPr/>
          </p:nvSpPr>
          <p:spPr bwMode="auto">
            <a:xfrm>
              <a:off x="3312" y="398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91" name="Oval 103"/>
            <p:cNvSpPr>
              <a:spLocks noChangeArrowheads="1"/>
            </p:cNvSpPr>
            <p:nvPr/>
          </p:nvSpPr>
          <p:spPr bwMode="auto">
            <a:xfrm>
              <a:off x="3360" y="398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92" name="Oval 104"/>
            <p:cNvSpPr>
              <a:spLocks noChangeArrowheads="1"/>
            </p:cNvSpPr>
            <p:nvPr/>
          </p:nvSpPr>
          <p:spPr bwMode="auto">
            <a:xfrm>
              <a:off x="3264" y="403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93" name="Oval 105"/>
            <p:cNvSpPr>
              <a:spLocks noChangeArrowheads="1"/>
            </p:cNvSpPr>
            <p:nvPr/>
          </p:nvSpPr>
          <p:spPr bwMode="auto">
            <a:xfrm>
              <a:off x="3360" y="408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94" name="Oval 106"/>
            <p:cNvSpPr>
              <a:spLocks noChangeArrowheads="1"/>
            </p:cNvSpPr>
            <p:nvPr/>
          </p:nvSpPr>
          <p:spPr bwMode="auto">
            <a:xfrm>
              <a:off x="3312"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95" name="Oval 107"/>
            <p:cNvSpPr>
              <a:spLocks noChangeArrowheads="1"/>
            </p:cNvSpPr>
            <p:nvPr/>
          </p:nvSpPr>
          <p:spPr bwMode="auto">
            <a:xfrm>
              <a:off x="3312" y="403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96" name="Oval 108"/>
            <p:cNvSpPr>
              <a:spLocks noChangeArrowheads="1"/>
            </p:cNvSpPr>
            <p:nvPr/>
          </p:nvSpPr>
          <p:spPr bwMode="auto">
            <a:xfrm>
              <a:off x="3360" y="403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97" name="Oval 109"/>
            <p:cNvSpPr>
              <a:spLocks noChangeArrowheads="1"/>
            </p:cNvSpPr>
            <p:nvPr/>
          </p:nvSpPr>
          <p:spPr bwMode="auto">
            <a:xfrm>
              <a:off x="3312" y="408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98" name="Oval 110"/>
            <p:cNvSpPr>
              <a:spLocks noChangeArrowheads="1"/>
            </p:cNvSpPr>
            <p:nvPr/>
          </p:nvSpPr>
          <p:spPr bwMode="auto">
            <a:xfrm>
              <a:off x="3408" y="403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99" name="Oval 111"/>
            <p:cNvSpPr>
              <a:spLocks noChangeArrowheads="1"/>
            </p:cNvSpPr>
            <p:nvPr/>
          </p:nvSpPr>
          <p:spPr bwMode="auto">
            <a:xfrm>
              <a:off x="3360" y="403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00" name="Oval 112"/>
            <p:cNvSpPr>
              <a:spLocks noChangeArrowheads="1"/>
            </p:cNvSpPr>
            <p:nvPr/>
          </p:nvSpPr>
          <p:spPr bwMode="auto">
            <a:xfrm>
              <a:off x="3312" y="403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01" name="Oval 113"/>
            <p:cNvSpPr>
              <a:spLocks noChangeArrowheads="1"/>
            </p:cNvSpPr>
            <p:nvPr/>
          </p:nvSpPr>
          <p:spPr bwMode="auto">
            <a:xfrm>
              <a:off x="3312" y="412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02" name="Oval 114"/>
            <p:cNvSpPr>
              <a:spLocks noChangeArrowheads="1"/>
            </p:cNvSpPr>
            <p:nvPr/>
          </p:nvSpPr>
          <p:spPr bwMode="auto">
            <a:xfrm>
              <a:off x="3312"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03" name="Oval 115"/>
            <p:cNvSpPr>
              <a:spLocks noChangeArrowheads="1"/>
            </p:cNvSpPr>
            <p:nvPr/>
          </p:nvSpPr>
          <p:spPr bwMode="auto">
            <a:xfrm>
              <a:off x="3408" y="398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04" name="Oval 116"/>
            <p:cNvSpPr>
              <a:spLocks noChangeArrowheads="1"/>
            </p:cNvSpPr>
            <p:nvPr/>
          </p:nvSpPr>
          <p:spPr bwMode="auto">
            <a:xfrm>
              <a:off x="3456" y="403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05" name="Oval 117"/>
            <p:cNvSpPr>
              <a:spLocks noChangeArrowheads="1"/>
            </p:cNvSpPr>
            <p:nvPr/>
          </p:nvSpPr>
          <p:spPr bwMode="auto">
            <a:xfrm>
              <a:off x="3216" y="379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06" name="Oval 118"/>
            <p:cNvSpPr>
              <a:spLocks noChangeArrowheads="1"/>
            </p:cNvSpPr>
            <p:nvPr/>
          </p:nvSpPr>
          <p:spPr bwMode="auto">
            <a:xfrm>
              <a:off x="3278"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07" name="Oval 119"/>
            <p:cNvSpPr>
              <a:spLocks noChangeArrowheads="1"/>
            </p:cNvSpPr>
            <p:nvPr/>
          </p:nvSpPr>
          <p:spPr bwMode="auto">
            <a:xfrm>
              <a:off x="3216"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08" name="Oval 120"/>
            <p:cNvSpPr>
              <a:spLocks noChangeArrowheads="1"/>
            </p:cNvSpPr>
            <p:nvPr/>
          </p:nvSpPr>
          <p:spPr bwMode="auto">
            <a:xfrm>
              <a:off x="3278"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09" name="Oval 121"/>
            <p:cNvSpPr>
              <a:spLocks noChangeArrowheads="1"/>
            </p:cNvSpPr>
            <p:nvPr/>
          </p:nvSpPr>
          <p:spPr bwMode="auto">
            <a:xfrm>
              <a:off x="3339"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10" name="Oval 122"/>
            <p:cNvSpPr>
              <a:spLocks noChangeArrowheads="1"/>
            </p:cNvSpPr>
            <p:nvPr/>
          </p:nvSpPr>
          <p:spPr bwMode="auto">
            <a:xfrm>
              <a:off x="3401"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11" name="Oval 123"/>
            <p:cNvSpPr>
              <a:spLocks noChangeArrowheads="1"/>
            </p:cNvSpPr>
            <p:nvPr/>
          </p:nvSpPr>
          <p:spPr bwMode="auto">
            <a:xfrm>
              <a:off x="3278"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12" name="Oval 124"/>
            <p:cNvSpPr>
              <a:spLocks noChangeArrowheads="1"/>
            </p:cNvSpPr>
            <p:nvPr/>
          </p:nvSpPr>
          <p:spPr bwMode="auto">
            <a:xfrm>
              <a:off x="3401"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13" name="Oval 125"/>
            <p:cNvSpPr>
              <a:spLocks noChangeArrowheads="1"/>
            </p:cNvSpPr>
            <p:nvPr/>
          </p:nvSpPr>
          <p:spPr bwMode="auto">
            <a:xfrm>
              <a:off x="3339"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14" name="Oval 126"/>
            <p:cNvSpPr>
              <a:spLocks noChangeArrowheads="1"/>
            </p:cNvSpPr>
            <p:nvPr/>
          </p:nvSpPr>
          <p:spPr bwMode="auto">
            <a:xfrm>
              <a:off x="3339"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15" name="Oval 127"/>
            <p:cNvSpPr>
              <a:spLocks noChangeArrowheads="1"/>
            </p:cNvSpPr>
            <p:nvPr/>
          </p:nvSpPr>
          <p:spPr bwMode="auto">
            <a:xfrm>
              <a:off x="3401"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16" name="Oval 128"/>
            <p:cNvSpPr>
              <a:spLocks noChangeArrowheads="1"/>
            </p:cNvSpPr>
            <p:nvPr/>
          </p:nvSpPr>
          <p:spPr bwMode="auto">
            <a:xfrm>
              <a:off x="3339"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17" name="Oval 129"/>
            <p:cNvSpPr>
              <a:spLocks noChangeArrowheads="1"/>
            </p:cNvSpPr>
            <p:nvPr/>
          </p:nvSpPr>
          <p:spPr bwMode="auto">
            <a:xfrm>
              <a:off x="3463"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18" name="Oval 130"/>
            <p:cNvSpPr>
              <a:spLocks noChangeArrowheads="1"/>
            </p:cNvSpPr>
            <p:nvPr/>
          </p:nvSpPr>
          <p:spPr bwMode="auto">
            <a:xfrm>
              <a:off x="3401"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19" name="Oval 131"/>
            <p:cNvSpPr>
              <a:spLocks noChangeArrowheads="1"/>
            </p:cNvSpPr>
            <p:nvPr/>
          </p:nvSpPr>
          <p:spPr bwMode="auto">
            <a:xfrm>
              <a:off x="3339"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20" name="Oval 132"/>
            <p:cNvSpPr>
              <a:spLocks noChangeArrowheads="1"/>
            </p:cNvSpPr>
            <p:nvPr/>
          </p:nvSpPr>
          <p:spPr bwMode="auto">
            <a:xfrm>
              <a:off x="3339"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21" name="Oval 133"/>
            <p:cNvSpPr>
              <a:spLocks noChangeArrowheads="1"/>
            </p:cNvSpPr>
            <p:nvPr/>
          </p:nvSpPr>
          <p:spPr bwMode="auto">
            <a:xfrm>
              <a:off x="3339"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22" name="Oval 134"/>
            <p:cNvSpPr>
              <a:spLocks noChangeArrowheads="1"/>
            </p:cNvSpPr>
            <p:nvPr/>
          </p:nvSpPr>
          <p:spPr bwMode="auto">
            <a:xfrm>
              <a:off x="3463"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23" name="Oval 135"/>
            <p:cNvSpPr>
              <a:spLocks noChangeArrowheads="1"/>
            </p:cNvSpPr>
            <p:nvPr/>
          </p:nvSpPr>
          <p:spPr bwMode="auto">
            <a:xfrm>
              <a:off x="3525"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24" name="Oval 136"/>
            <p:cNvSpPr>
              <a:spLocks noChangeArrowheads="1"/>
            </p:cNvSpPr>
            <p:nvPr/>
          </p:nvSpPr>
          <p:spPr bwMode="auto">
            <a:xfrm>
              <a:off x="3312" y="374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25" name="Oval 137"/>
            <p:cNvSpPr>
              <a:spLocks noChangeArrowheads="1"/>
            </p:cNvSpPr>
            <p:nvPr/>
          </p:nvSpPr>
          <p:spPr bwMode="auto">
            <a:xfrm>
              <a:off x="3374" y="379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26" name="Oval 138"/>
            <p:cNvSpPr>
              <a:spLocks noChangeArrowheads="1"/>
            </p:cNvSpPr>
            <p:nvPr/>
          </p:nvSpPr>
          <p:spPr bwMode="auto">
            <a:xfrm>
              <a:off x="3312" y="379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27" name="Oval 139"/>
            <p:cNvSpPr>
              <a:spLocks noChangeArrowheads="1"/>
            </p:cNvSpPr>
            <p:nvPr/>
          </p:nvSpPr>
          <p:spPr bwMode="auto">
            <a:xfrm>
              <a:off x="3374"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28" name="Oval 140"/>
            <p:cNvSpPr>
              <a:spLocks noChangeArrowheads="1"/>
            </p:cNvSpPr>
            <p:nvPr/>
          </p:nvSpPr>
          <p:spPr bwMode="auto">
            <a:xfrm>
              <a:off x="3435"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29" name="Oval 141"/>
            <p:cNvSpPr>
              <a:spLocks noChangeArrowheads="1"/>
            </p:cNvSpPr>
            <p:nvPr/>
          </p:nvSpPr>
          <p:spPr bwMode="auto">
            <a:xfrm>
              <a:off x="3497"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30" name="Oval 142"/>
            <p:cNvSpPr>
              <a:spLocks noChangeArrowheads="1"/>
            </p:cNvSpPr>
            <p:nvPr/>
          </p:nvSpPr>
          <p:spPr bwMode="auto">
            <a:xfrm>
              <a:off x="3374"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31" name="Oval 143"/>
            <p:cNvSpPr>
              <a:spLocks noChangeArrowheads="1"/>
            </p:cNvSpPr>
            <p:nvPr/>
          </p:nvSpPr>
          <p:spPr bwMode="auto">
            <a:xfrm>
              <a:off x="3497"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32" name="Oval 144"/>
            <p:cNvSpPr>
              <a:spLocks noChangeArrowheads="1"/>
            </p:cNvSpPr>
            <p:nvPr/>
          </p:nvSpPr>
          <p:spPr bwMode="auto">
            <a:xfrm>
              <a:off x="3435"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33" name="Oval 145"/>
            <p:cNvSpPr>
              <a:spLocks noChangeArrowheads="1"/>
            </p:cNvSpPr>
            <p:nvPr/>
          </p:nvSpPr>
          <p:spPr bwMode="auto">
            <a:xfrm>
              <a:off x="3435"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34" name="Oval 146"/>
            <p:cNvSpPr>
              <a:spLocks noChangeArrowheads="1"/>
            </p:cNvSpPr>
            <p:nvPr/>
          </p:nvSpPr>
          <p:spPr bwMode="auto">
            <a:xfrm>
              <a:off x="3497"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35" name="Oval 147"/>
            <p:cNvSpPr>
              <a:spLocks noChangeArrowheads="1"/>
            </p:cNvSpPr>
            <p:nvPr/>
          </p:nvSpPr>
          <p:spPr bwMode="auto">
            <a:xfrm>
              <a:off x="3435"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36" name="Oval 148"/>
            <p:cNvSpPr>
              <a:spLocks noChangeArrowheads="1"/>
            </p:cNvSpPr>
            <p:nvPr/>
          </p:nvSpPr>
          <p:spPr bwMode="auto">
            <a:xfrm>
              <a:off x="3559"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37" name="Oval 149"/>
            <p:cNvSpPr>
              <a:spLocks noChangeArrowheads="1"/>
            </p:cNvSpPr>
            <p:nvPr/>
          </p:nvSpPr>
          <p:spPr bwMode="auto">
            <a:xfrm>
              <a:off x="3497"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38" name="Oval 150"/>
            <p:cNvSpPr>
              <a:spLocks noChangeArrowheads="1"/>
            </p:cNvSpPr>
            <p:nvPr/>
          </p:nvSpPr>
          <p:spPr bwMode="auto">
            <a:xfrm>
              <a:off x="3435"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39" name="Oval 151"/>
            <p:cNvSpPr>
              <a:spLocks noChangeArrowheads="1"/>
            </p:cNvSpPr>
            <p:nvPr/>
          </p:nvSpPr>
          <p:spPr bwMode="auto">
            <a:xfrm>
              <a:off x="3435"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40" name="Oval 152"/>
            <p:cNvSpPr>
              <a:spLocks noChangeArrowheads="1"/>
            </p:cNvSpPr>
            <p:nvPr/>
          </p:nvSpPr>
          <p:spPr bwMode="auto">
            <a:xfrm>
              <a:off x="3435"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41" name="Oval 153"/>
            <p:cNvSpPr>
              <a:spLocks noChangeArrowheads="1"/>
            </p:cNvSpPr>
            <p:nvPr/>
          </p:nvSpPr>
          <p:spPr bwMode="auto">
            <a:xfrm>
              <a:off x="3559"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42" name="Oval 154"/>
            <p:cNvSpPr>
              <a:spLocks noChangeArrowheads="1"/>
            </p:cNvSpPr>
            <p:nvPr/>
          </p:nvSpPr>
          <p:spPr bwMode="auto">
            <a:xfrm>
              <a:off x="3621"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43" name="Oval 155"/>
            <p:cNvSpPr>
              <a:spLocks noChangeArrowheads="1"/>
            </p:cNvSpPr>
            <p:nvPr/>
          </p:nvSpPr>
          <p:spPr bwMode="auto">
            <a:xfrm>
              <a:off x="3408"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44" name="Oval 156"/>
            <p:cNvSpPr>
              <a:spLocks noChangeArrowheads="1"/>
            </p:cNvSpPr>
            <p:nvPr/>
          </p:nvSpPr>
          <p:spPr bwMode="auto">
            <a:xfrm>
              <a:off x="3470"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45" name="Oval 157"/>
            <p:cNvSpPr>
              <a:spLocks noChangeArrowheads="1"/>
            </p:cNvSpPr>
            <p:nvPr/>
          </p:nvSpPr>
          <p:spPr bwMode="auto">
            <a:xfrm>
              <a:off x="3408"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46" name="Oval 158"/>
            <p:cNvSpPr>
              <a:spLocks noChangeArrowheads="1"/>
            </p:cNvSpPr>
            <p:nvPr/>
          </p:nvSpPr>
          <p:spPr bwMode="auto">
            <a:xfrm>
              <a:off x="3470"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47" name="Oval 159"/>
            <p:cNvSpPr>
              <a:spLocks noChangeArrowheads="1"/>
            </p:cNvSpPr>
            <p:nvPr/>
          </p:nvSpPr>
          <p:spPr bwMode="auto">
            <a:xfrm>
              <a:off x="3531"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48" name="Oval 160"/>
            <p:cNvSpPr>
              <a:spLocks noChangeArrowheads="1"/>
            </p:cNvSpPr>
            <p:nvPr/>
          </p:nvSpPr>
          <p:spPr bwMode="auto">
            <a:xfrm>
              <a:off x="3593"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49" name="Oval 161"/>
            <p:cNvSpPr>
              <a:spLocks noChangeArrowheads="1"/>
            </p:cNvSpPr>
            <p:nvPr/>
          </p:nvSpPr>
          <p:spPr bwMode="auto">
            <a:xfrm>
              <a:off x="3470" y="398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50" name="Oval 162"/>
            <p:cNvSpPr>
              <a:spLocks noChangeArrowheads="1"/>
            </p:cNvSpPr>
            <p:nvPr/>
          </p:nvSpPr>
          <p:spPr bwMode="auto">
            <a:xfrm>
              <a:off x="3593"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51" name="Oval 163"/>
            <p:cNvSpPr>
              <a:spLocks noChangeArrowheads="1"/>
            </p:cNvSpPr>
            <p:nvPr/>
          </p:nvSpPr>
          <p:spPr bwMode="auto">
            <a:xfrm>
              <a:off x="3531"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52" name="Oval 164"/>
            <p:cNvSpPr>
              <a:spLocks noChangeArrowheads="1"/>
            </p:cNvSpPr>
            <p:nvPr/>
          </p:nvSpPr>
          <p:spPr bwMode="auto">
            <a:xfrm>
              <a:off x="3531"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53" name="Oval 165"/>
            <p:cNvSpPr>
              <a:spLocks noChangeArrowheads="1"/>
            </p:cNvSpPr>
            <p:nvPr/>
          </p:nvSpPr>
          <p:spPr bwMode="auto">
            <a:xfrm>
              <a:off x="3593"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54" name="Oval 166"/>
            <p:cNvSpPr>
              <a:spLocks noChangeArrowheads="1"/>
            </p:cNvSpPr>
            <p:nvPr/>
          </p:nvSpPr>
          <p:spPr bwMode="auto">
            <a:xfrm>
              <a:off x="3531"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55" name="Oval 167"/>
            <p:cNvSpPr>
              <a:spLocks noChangeArrowheads="1"/>
            </p:cNvSpPr>
            <p:nvPr/>
          </p:nvSpPr>
          <p:spPr bwMode="auto">
            <a:xfrm>
              <a:off x="3655" y="398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56" name="Oval 168"/>
            <p:cNvSpPr>
              <a:spLocks noChangeArrowheads="1"/>
            </p:cNvSpPr>
            <p:nvPr/>
          </p:nvSpPr>
          <p:spPr bwMode="auto">
            <a:xfrm>
              <a:off x="3593"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57" name="Oval 169"/>
            <p:cNvSpPr>
              <a:spLocks noChangeArrowheads="1"/>
            </p:cNvSpPr>
            <p:nvPr/>
          </p:nvSpPr>
          <p:spPr bwMode="auto">
            <a:xfrm>
              <a:off x="3531"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58" name="Oval 170"/>
            <p:cNvSpPr>
              <a:spLocks noChangeArrowheads="1"/>
            </p:cNvSpPr>
            <p:nvPr/>
          </p:nvSpPr>
          <p:spPr bwMode="auto">
            <a:xfrm>
              <a:off x="3531"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59" name="Oval 171"/>
            <p:cNvSpPr>
              <a:spLocks noChangeArrowheads="1"/>
            </p:cNvSpPr>
            <p:nvPr/>
          </p:nvSpPr>
          <p:spPr bwMode="auto">
            <a:xfrm>
              <a:off x="3531"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60" name="Oval 172"/>
            <p:cNvSpPr>
              <a:spLocks noChangeArrowheads="1"/>
            </p:cNvSpPr>
            <p:nvPr/>
          </p:nvSpPr>
          <p:spPr bwMode="auto">
            <a:xfrm>
              <a:off x="3655"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61" name="Oval 173"/>
            <p:cNvSpPr>
              <a:spLocks noChangeArrowheads="1"/>
            </p:cNvSpPr>
            <p:nvPr/>
          </p:nvSpPr>
          <p:spPr bwMode="auto">
            <a:xfrm>
              <a:off x="3717" y="398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62" name="Oval 174"/>
            <p:cNvSpPr>
              <a:spLocks noChangeArrowheads="1"/>
            </p:cNvSpPr>
            <p:nvPr/>
          </p:nvSpPr>
          <p:spPr bwMode="auto">
            <a:xfrm>
              <a:off x="3168"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63" name="Oval 175"/>
            <p:cNvSpPr>
              <a:spLocks noChangeArrowheads="1"/>
            </p:cNvSpPr>
            <p:nvPr/>
          </p:nvSpPr>
          <p:spPr bwMode="auto">
            <a:xfrm>
              <a:off x="3230"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64" name="Oval 176"/>
            <p:cNvSpPr>
              <a:spLocks noChangeArrowheads="1"/>
            </p:cNvSpPr>
            <p:nvPr/>
          </p:nvSpPr>
          <p:spPr bwMode="auto">
            <a:xfrm>
              <a:off x="3168"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65" name="Oval 177"/>
            <p:cNvSpPr>
              <a:spLocks noChangeArrowheads="1"/>
            </p:cNvSpPr>
            <p:nvPr/>
          </p:nvSpPr>
          <p:spPr bwMode="auto">
            <a:xfrm>
              <a:off x="3230" y="398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66" name="Oval 178"/>
            <p:cNvSpPr>
              <a:spLocks noChangeArrowheads="1"/>
            </p:cNvSpPr>
            <p:nvPr/>
          </p:nvSpPr>
          <p:spPr bwMode="auto">
            <a:xfrm>
              <a:off x="3291"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67" name="Oval 179"/>
            <p:cNvSpPr>
              <a:spLocks noChangeArrowheads="1"/>
            </p:cNvSpPr>
            <p:nvPr/>
          </p:nvSpPr>
          <p:spPr bwMode="auto">
            <a:xfrm>
              <a:off x="3353"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68" name="Oval 180"/>
            <p:cNvSpPr>
              <a:spLocks noChangeArrowheads="1"/>
            </p:cNvSpPr>
            <p:nvPr/>
          </p:nvSpPr>
          <p:spPr bwMode="auto">
            <a:xfrm>
              <a:off x="3230" y="403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69" name="Oval 181"/>
            <p:cNvSpPr>
              <a:spLocks noChangeArrowheads="1"/>
            </p:cNvSpPr>
            <p:nvPr/>
          </p:nvSpPr>
          <p:spPr bwMode="auto">
            <a:xfrm>
              <a:off x="3353"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70" name="Oval 182"/>
            <p:cNvSpPr>
              <a:spLocks noChangeArrowheads="1"/>
            </p:cNvSpPr>
            <p:nvPr/>
          </p:nvSpPr>
          <p:spPr bwMode="auto">
            <a:xfrm>
              <a:off x="3291"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71" name="Oval 183"/>
            <p:cNvSpPr>
              <a:spLocks noChangeArrowheads="1"/>
            </p:cNvSpPr>
            <p:nvPr/>
          </p:nvSpPr>
          <p:spPr bwMode="auto">
            <a:xfrm>
              <a:off x="3291"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72" name="Oval 184"/>
            <p:cNvSpPr>
              <a:spLocks noChangeArrowheads="1"/>
            </p:cNvSpPr>
            <p:nvPr/>
          </p:nvSpPr>
          <p:spPr bwMode="auto">
            <a:xfrm>
              <a:off x="3353"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73" name="Oval 185"/>
            <p:cNvSpPr>
              <a:spLocks noChangeArrowheads="1"/>
            </p:cNvSpPr>
            <p:nvPr/>
          </p:nvSpPr>
          <p:spPr bwMode="auto">
            <a:xfrm>
              <a:off x="3291"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74" name="Oval 186"/>
            <p:cNvSpPr>
              <a:spLocks noChangeArrowheads="1"/>
            </p:cNvSpPr>
            <p:nvPr/>
          </p:nvSpPr>
          <p:spPr bwMode="auto">
            <a:xfrm>
              <a:off x="3415" y="403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75" name="Oval 187"/>
            <p:cNvSpPr>
              <a:spLocks noChangeArrowheads="1"/>
            </p:cNvSpPr>
            <p:nvPr/>
          </p:nvSpPr>
          <p:spPr bwMode="auto">
            <a:xfrm>
              <a:off x="3353"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76" name="Oval 188"/>
            <p:cNvSpPr>
              <a:spLocks noChangeArrowheads="1"/>
            </p:cNvSpPr>
            <p:nvPr/>
          </p:nvSpPr>
          <p:spPr bwMode="auto">
            <a:xfrm>
              <a:off x="3291"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77" name="Oval 189"/>
            <p:cNvSpPr>
              <a:spLocks noChangeArrowheads="1"/>
            </p:cNvSpPr>
            <p:nvPr/>
          </p:nvSpPr>
          <p:spPr bwMode="auto">
            <a:xfrm>
              <a:off x="3291" y="412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78" name="Oval 190"/>
            <p:cNvSpPr>
              <a:spLocks noChangeArrowheads="1"/>
            </p:cNvSpPr>
            <p:nvPr/>
          </p:nvSpPr>
          <p:spPr bwMode="auto">
            <a:xfrm>
              <a:off x="3291"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79" name="Oval 191"/>
            <p:cNvSpPr>
              <a:spLocks noChangeArrowheads="1"/>
            </p:cNvSpPr>
            <p:nvPr/>
          </p:nvSpPr>
          <p:spPr bwMode="auto">
            <a:xfrm>
              <a:off x="3415" y="398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80" name="Oval 192"/>
            <p:cNvSpPr>
              <a:spLocks noChangeArrowheads="1"/>
            </p:cNvSpPr>
            <p:nvPr/>
          </p:nvSpPr>
          <p:spPr bwMode="auto">
            <a:xfrm>
              <a:off x="3477" y="403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81" name="Oval 193"/>
            <p:cNvSpPr>
              <a:spLocks noChangeArrowheads="1"/>
            </p:cNvSpPr>
            <p:nvPr/>
          </p:nvSpPr>
          <p:spPr bwMode="auto">
            <a:xfrm>
              <a:off x="3312" y="398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82" name="Oval 194"/>
            <p:cNvSpPr>
              <a:spLocks noChangeArrowheads="1"/>
            </p:cNvSpPr>
            <p:nvPr/>
          </p:nvSpPr>
          <p:spPr bwMode="auto">
            <a:xfrm>
              <a:off x="3374" y="403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83" name="Oval 195"/>
            <p:cNvSpPr>
              <a:spLocks noChangeArrowheads="1"/>
            </p:cNvSpPr>
            <p:nvPr/>
          </p:nvSpPr>
          <p:spPr bwMode="auto">
            <a:xfrm>
              <a:off x="3312" y="403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84" name="Oval 196"/>
            <p:cNvSpPr>
              <a:spLocks noChangeArrowheads="1"/>
            </p:cNvSpPr>
            <p:nvPr/>
          </p:nvSpPr>
          <p:spPr bwMode="auto">
            <a:xfrm>
              <a:off x="3374" y="408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85" name="Oval 197"/>
            <p:cNvSpPr>
              <a:spLocks noChangeArrowheads="1"/>
            </p:cNvSpPr>
            <p:nvPr/>
          </p:nvSpPr>
          <p:spPr bwMode="auto">
            <a:xfrm>
              <a:off x="3435"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86" name="Oval 198"/>
            <p:cNvSpPr>
              <a:spLocks noChangeArrowheads="1"/>
            </p:cNvSpPr>
            <p:nvPr/>
          </p:nvSpPr>
          <p:spPr bwMode="auto">
            <a:xfrm>
              <a:off x="3497"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87" name="Oval 199"/>
            <p:cNvSpPr>
              <a:spLocks noChangeArrowheads="1"/>
            </p:cNvSpPr>
            <p:nvPr/>
          </p:nvSpPr>
          <p:spPr bwMode="auto">
            <a:xfrm>
              <a:off x="3374" y="412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88" name="Oval 200"/>
            <p:cNvSpPr>
              <a:spLocks noChangeArrowheads="1"/>
            </p:cNvSpPr>
            <p:nvPr/>
          </p:nvSpPr>
          <p:spPr bwMode="auto">
            <a:xfrm>
              <a:off x="3497" y="417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89" name="Oval 201"/>
            <p:cNvSpPr>
              <a:spLocks noChangeArrowheads="1"/>
            </p:cNvSpPr>
            <p:nvPr/>
          </p:nvSpPr>
          <p:spPr bwMode="auto">
            <a:xfrm>
              <a:off x="3435"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90" name="Oval 202"/>
            <p:cNvSpPr>
              <a:spLocks noChangeArrowheads="1"/>
            </p:cNvSpPr>
            <p:nvPr/>
          </p:nvSpPr>
          <p:spPr bwMode="auto">
            <a:xfrm>
              <a:off x="3435" y="412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91" name="Oval 203"/>
            <p:cNvSpPr>
              <a:spLocks noChangeArrowheads="1"/>
            </p:cNvSpPr>
            <p:nvPr/>
          </p:nvSpPr>
          <p:spPr bwMode="auto">
            <a:xfrm>
              <a:off x="3497" y="412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92" name="Oval 204"/>
            <p:cNvSpPr>
              <a:spLocks noChangeArrowheads="1"/>
            </p:cNvSpPr>
            <p:nvPr/>
          </p:nvSpPr>
          <p:spPr bwMode="auto">
            <a:xfrm>
              <a:off x="3435" y="417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93" name="Oval 205"/>
            <p:cNvSpPr>
              <a:spLocks noChangeArrowheads="1"/>
            </p:cNvSpPr>
            <p:nvPr/>
          </p:nvSpPr>
          <p:spPr bwMode="auto">
            <a:xfrm>
              <a:off x="3559" y="412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94" name="Oval 206"/>
            <p:cNvSpPr>
              <a:spLocks noChangeArrowheads="1"/>
            </p:cNvSpPr>
            <p:nvPr/>
          </p:nvSpPr>
          <p:spPr bwMode="auto">
            <a:xfrm>
              <a:off x="3497" y="412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95" name="Oval 207"/>
            <p:cNvSpPr>
              <a:spLocks noChangeArrowheads="1"/>
            </p:cNvSpPr>
            <p:nvPr/>
          </p:nvSpPr>
          <p:spPr bwMode="auto">
            <a:xfrm>
              <a:off x="3435" y="412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96" name="Oval 208"/>
            <p:cNvSpPr>
              <a:spLocks noChangeArrowheads="1"/>
            </p:cNvSpPr>
            <p:nvPr/>
          </p:nvSpPr>
          <p:spPr bwMode="auto">
            <a:xfrm>
              <a:off x="3435" y="422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97" name="Oval 209"/>
            <p:cNvSpPr>
              <a:spLocks noChangeArrowheads="1"/>
            </p:cNvSpPr>
            <p:nvPr/>
          </p:nvSpPr>
          <p:spPr bwMode="auto">
            <a:xfrm>
              <a:off x="3435"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98" name="Oval 210"/>
            <p:cNvSpPr>
              <a:spLocks noChangeArrowheads="1"/>
            </p:cNvSpPr>
            <p:nvPr/>
          </p:nvSpPr>
          <p:spPr bwMode="auto">
            <a:xfrm>
              <a:off x="3559" y="408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99" name="Oval 211"/>
            <p:cNvSpPr>
              <a:spLocks noChangeArrowheads="1"/>
            </p:cNvSpPr>
            <p:nvPr/>
          </p:nvSpPr>
          <p:spPr bwMode="auto">
            <a:xfrm>
              <a:off x="3621" y="412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00" name="Oval 212"/>
            <p:cNvSpPr>
              <a:spLocks noChangeArrowheads="1"/>
            </p:cNvSpPr>
            <p:nvPr/>
          </p:nvSpPr>
          <p:spPr bwMode="auto">
            <a:xfrm>
              <a:off x="3504"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01" name="Oval 213"/>
            <p:cNvSpPr>
              <a:spLocks noChangeArrowheads="1"/>
            </p:cNvSpPr>
            <p:nvPr/>
          </p:nvSpPr>
          <p:spPr bwMode="auto">
            <a:xfrm>
              <a:off x="3566" y="398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02" name="Oval 214"/>
            <p:cNvSpPr>
              <a:spLocks noChangeArrowheads="1"/>
            </p:cNvSpPr>
            <p:nvPr/>
          </p:nvSpPr>
          <p:spPr bwMode="auto">
            <a:xfrm>
              <a:off x="3504" y="398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03" name="Oval 215"/>
            <p:cNvSpPr>
              <a:spLocks noChangeArrowheads="1"/>
            </p:cNvSpPr>
            <p:nvPr/>
          </p:nvSpPr>
          <p:spPr bwMode="auto">
            <a:xfrm>
              <a:off x="3566" y="403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04" name="Oval 216"/>
            <p:cNvSpPr>
              <a:spLocks noChangeArrowheads="1"/>
            </p:cNvSpPr>
            <p:nvPr/>
          </p:nvSpPr>
          <p:spPr bwMode="auto">
            <a:xfrm>
              <a:off x="3627"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05" name="Oval 217"/>
            <p:cNvSpPr>
              <a:spLocks noChangeArrowheads="1"/>
            </p:cNvSpPr>
            <p:nvPr/>
          </p:nvSpPr>
          <p:spPr bwMode="auto">
            <a:xfrm>
              <a:off x="3689"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06" name="Oval 218"/>
            <p:cNvSpPr>
              <a:spLocks noChangeArrowheads="1"/>
            </p:cNvSpPr>
            <p:nvPr/>
          </p:nvSpPr>
          <p:spPr bwMode="auto">
            <a:xfrm>
              <a:off x="3566" y="408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07" name="Oval 219"/>
            <p:cNvSpPr>
              <a:spLocks noChangeArrowheads="1"/>
            </p:cNvSpPr>
            <p:nvPr/>
          </p:nvSpPr>
          <p:spPr bwMode="auto">
            <a:xfrm>
              <a:off x="3689" y="412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08" name="Oval 220"/>
            <p:cNvSpPr>
              <a:spLocks noChangeArrowheads="1"/>
            </p:cNvSpPr>
            <p:nvPr/>
          </p:nvSpPr>
          <p:spPr bwMode="auto">
            <a:xfrm>
              <a:off x="3627"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09" name="Oval 221"/>
            <p:cNvSpPr>
              <a:spLocks noChangeArrowheads="1"/>
            </p:cNvSpPr>
            <p:nvPr/>
          </p:nvSpPr>
          <p:spPr bwMode="auto">
            <a:xfrm>
              <a:off x="3627"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10" name="Oval 222"/>
            <p:cNvSpPr>
              <a:spLocks noChangeArrowheads="1"/>
            </p:cNvSpPr>
            <p:nvPr/>
          </p:nvSpPr>
          <p:spPr bwMode="auto">
            <a:xfrm>
              <a:off x="3689"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11" name="Oval 223"/>
            <p:cNvSpPr>
              <a:spLocks noChangeArrowheads="1"/>
            </p:cNvSpPr>
            <p:nvPr/>
          </p:nvSpPr>
          <p:spPr bwMode="auto">
            <a:xfrm>
              <a:off x="3627" y="412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12" name="Oval 224"/>
            <p:cNvSpPr>
              <a:spLocks noChangeArrowheads="1"/>
            </p:cNvSpPr>
            <p:nvPr/>
          </p:nvSpPr>
          <p:spPr bwMode="auto">
            <a:xfrm>
              <a:off x="3751" y="408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13" name="Oval 225"/>
            <p:cNvSpPr>
              <a:spLocks noChangeArrowheads="1"/>
            </p:cNvSpPr>
            <p:nvPr/>
          </p:nvSpPr>
          <p:spPr bwMode="auto">
            <a:xfrm>
              <a:off x="3689"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14" name="Oval 226"/>
            <p:cNvSpPr>
              <a:spLocks noChangeArrowheads="1"/>
            </p:cNvSpPr>
            <p:nvPr/>
          </p:nvSpPr>
          <p:spPr bwMode="auto">
            <a:xfrm>
              <a:off x="3627"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15" name="Oval 227"/>
            <p:cNvSpPr>
              <a:spLocks noChangeArrowheads="1"/>
            </p:cNvSpPr>
            <p:nvPr/>
          </p:nvSpPr>
          <p:spPr bwMode="auto">
            <a:xfrm>
              <a:off x="3627" y="417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16" name="Oval 228"/>
            <p:cNvSpPr>
              <a:spLocks noChangeArrowheads="1"/>
            </p:cNvSpPr>
            <p:nvPr/>
          </p:nvSpPr>
          <p:spPr bwMode="auto">
            <a:xfrm>
              <a:off x="3627"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17" name="Oval 229"/>
            <p:cNvSpPr>
              <a:spLocks noChangeArrowheads="1"/>
            </p:cNvSpPr>
            <p:nvPr/>
          </p:nvSpPr>
          <p:spPr bwMode="auto">
            <a:xfrm>
              <a:off x="3751" y="403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18" name="Oval 230"/>
            <p:cNvSpPr>
              <a:spLocks noChangeArrowheads="1"/>
            </p:cNvSpPr>
            <p:nvPr/>
          </p:nvSpPr>
          <p:spPr bwMode="auto">
            <a:xfrm>
              <a:off x="3813" y="408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19" name="Oval 231"/>
            <p:cNvSpPr>
              <a:spLocks noChangeArrowheads="1"/>
            </p:cNvSpPr>
            <p:nvPr/>
          </p:nvSpPr>
          <p:spPr bwMode="auto">
            <a:xfrm>
              <a:off x="3216" y="345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20" name="Oval 232"/>
            <p:cNvSpPr>
              <a:spLocks noChangeArrowheads="1"/>
            </p:cNvSpPr>
            <p:nvPr/>
          </p:nvSpPr>
          <p:spPr bwMode="auto">
            <a:xfrm>
              <a:off x="3264" y="350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21" name="Oval 233"/>
            <p:cNvSpPr>
              <a:spLocks noChangeArrowheads="1"/>
            </p:cNvSpPr>
            <p:nvPr/>
          </p:nvSpPr>
          <p:spPr bwMode="auto">
            <a:xfrm>
              <a:off x="3216" y="350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22" name="Oval 234"/>
            <p:cNvSpPr>
              <a:spLocks noChangeArrowheads="1"/>
            </p:cNvSpPr>
            <p:nvPr/>
          </p:nvSpPr>
          <p:spPr bwMode="auto">
            <a:xfrm>
              <a:off x="3264"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23" name="Oval 235"/>
            <p:cNvSpPr>
              <a:spLocks noChangeArrowheads="1"/>
            </p:cNvSpPr>
            <p:nvPr/>
          </p:nvSpPr>
          <p:spPr bwMode="auto">
            <a:xfrm>
              <a:off x="3312"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24" name="Oval 236"/>
            <p:cNvSpPr>
              <a:spLocks noChangeArrowheads="1"/>
            </p:cNvSpPr>
            <p:nvPr/>
          </p:nvSpPr>
          <p:spPr bwMode="auto">
            <a:xfrm>
              <a:off x="3360"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25" name="Oval 237"/>
            <p:cNvSpPr>
              <a:spLocks noChangeArrowheads="1"/>
            </p:cNvSpPr>
            <p:nvPr/>
          </p:nvSpPr>
          <p:spPr bwMode="auto">
            <a:xfrm>
              <a:off x="3264"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26" name="Oval 238"/>
            <p:cNvSpPr>
              <a:spLocks noChangeArrowheads="1"/>
            </p:cNvSpPr>
            <p:nvPr/>
          </p:nvSpPr>
          <p:spPr bwMode="auto">
            <a:xfrm>
              <a:off x="3360"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27" name="Oval 239"/>
            <p:cNvSpPr>
              <a:spLocks noChangeArrowheads="1"/>
            </p:cNvSpPr>
            <p:nvPr/>
          </p:nvSpPr>
          <p:spPr bwMode="auto">
            <a:xfrm>
              <a:off x="3312" y="350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28" name="Oval 240"/>
            <p:cNvSpPr>
              <a:spLocks noChangeArrowheads="1"/>
            </p:cNvSpPr>
            <p:nvPr/>
          </p:nvSpPr>
          <p:spPr bwMode="auto">
            <a:xfrm>
              <a:off x="3312"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29" name="Oval 241"/>
            <p:cNvSpPr>
              <a:spLocks noChangeArrowheads="1"/>
            </p:cNvSpPr>
            <p:nvPr/>
          </p:nvSpPr>
          <p:spPr bwMode="auto">
            <a:xfrm>
              <a:off x="3360"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30" name="Oval 242"/>
            <p:cNvSpPr>
              <a:spLocks noChangeArrowheads="1"/>
            </p:cNvSpPr>
            <p:nvPr/>
          </p:nvSpPr>
          <p:spPr bwMode="auto">
            <a:xfrm>
              <a:off x="3312"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31" name="Oval 243"/>
            <p:cNvSpPr>
              <a:spLocks noChangeArrowheads="1"/>
            </p:cNvSpPr>
            <p:nvPr/>
          </p:nvSpPr>
          <p:spPr bwMode="auto">
            <a:xfrm>
              <a:off x="3408"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32" name="Oval 244"/>
            <p:cNvSpPr>
              <a:spLocks noChangeArrowheads="1"/>
            </p:cNvSpPr>
            <p:nvPr/>
          </p:nvSpPr>
          <p:spPr bwMode="auto">
            <a:xfrm>
              <a:off x="3360"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33" name="Oval 245"/>
            <p:cNvSpPr>
              <a:spLocks noChangeArrowheads="1"/>
            </p:cNvSpPr>
            <p:nvPr/>
          </p:nvSpPr>
          <p:spPr bwMode="auto">
            <a:xfrm>
              <a:off x="3312"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34" name="Oval 246"/>
            <p:cNvSpPr>
              <a:spLocks noChangeArrowheads="1"/>
            </p:cNvSpPr>
            <p:nvPr/>
          </p:nvSpPr>
          <p:spPr bwMode="auto">
            <a:xfrm>
              <a:off x="3312"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35" name="Oval 247"/>
            <p:cNvSpPr>
              <a:spLocks noChangeArrowheads="1"/>
            </p:cNvSpPr>
            <p:nvPr/>
          </p:nvSpPr>
          <p:spPr bwMode="auto">
            <a:xfrm>
              <a:off x="3312" y="345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36" name="Oval 248"/>
            <p:cNvSpPr>
              <a:spLocks noChangeArrowheads="1"/>
            </p:cNvSpPr>
            <p:nvPr/>
          </p:nvSpPr>
          <p:spPr bwMode="auto">
            <a:xfrm>
              <a:off x="3408"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37" name="Oval 249"/>
            <p:cNvSpPr>
              <a:spLocks noChangeArrowheads="1"/>
            </p:cNvSpPr>
            <p:nvPr/>
          </p:nvSpPr>
          <p:spPr bwMode="auto">
            <a:xfrm>
              <a:off x="3456"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38" name="Oval 250"/>
            <p:cNvSpPr>
              <a:spLocks noChangeArrowheads="1"/>
            </p:cNvSpPr>
            <p:nvPr/>
          </p:nvSpPr>
          <p:spPr bwMode="auto">
            <a:xfrm>
              <a:off x="3312" y="340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39" name="Oval 251"/>
            <p:cNvSpPr>
              <a:spLocks noChangeArrowheads="1"/>
            </p:cNvSpPr>
            <p:nvPr/>
          </p:nvSpPr>
          <p:spPr bwMode="auto">
            <a:xfrm>
              <a:off x="3360" y="345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40" name="Oval 252"/>
            <p:cNvSpPr>
              <a:spLocks noChangeArrowheads="1"/>
            </p:cNvSpPr>
            <p:nvPr/>
          </p:nvSpPr>
          <p:spPr bwMode="auto">
            <a:xfrm>
              <a:off x="3312" y="345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41" name="Oval 253"/>
            <p:cNvSpPr>
              <a:spLocks noChangeArrowheads="1"/>
            </p:cNvSpPr>
            <p:nvPr/>
          </p:nvSpPr>
          <p:spPr bwMode="auto">
            <a:xfrm>
              <a:off x="3360" y="350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42" name="Oval 254"/>
            <p:cNvSpPr>
              <a:spLocks noChangeArrowheads="1"/>
            </p:cNvSpPr>
            <p:nvPr/>
          </p:nvSpPr>
          <p:spPr bwMode="auto">
            <a:xfrm>
              <a:off x="3408" y="350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43" name="Oval 255"/>
            <p:cNvSpPr>
              <a:spLocks noChangeArrowheads="1"/>
            </p:cNvSpPr>
            <p:nvPr/>
          </p:nvSpPr>
          <p:spPr bwMode="auto">
            <a:xfrm>
              <a:off x="3456" y="350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44" name="Oval 256"/>
            <p:cNvSpPr>
              <a:spLocks noChangeArrowheads="1"/>
            </p:cNvSpPr>
            <p:nvPr/>
          </p:nvSpPr>
          <p:spPr bwMode="auto">
            <a:xfrm>
              <a:off x="3360"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45" name="Oval 257"/>
            <p:cNvSpPr>
              <a:spLocks noChangeArrowheads="1"/>
            </p:cNvSpPr>
            <p:nvPr/>
          </p:nvSpPr>
          <p:spPr bwMode="auto">
            <a:xfrm>
              <a:off x="3456"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46" name="Oval 258"/>
            <p:cNvSpPr>
              <a:spLocks noChangeArrowheads="1"/>
            </p:cNvSpPr>
            <p:nvPr/>
          </p:nvSpPr>
          <p:spPr bwMode="auto">
            <a:xfrm>
              <a:off x="3408" y="345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47" name="Oval 259"/>
            <p:cNvSpPr>
              <a:spLocks noChangeArrowheads="1"/>
            </p:cNvSpPr>
            <p:nvPr/>
          </p:nvSpPr>
          <p:spPr bwMode="auto">
            <a:xfrm>
              <a:off x="3408"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48" name="Oval 260"/>
            <p:cNvSpPr>
              <a:spLocks noChangeArrowheads="1"/>
            </p:cNvSpPr>
            <p:nvPr/>
          </p:nvSpPr>
          <p:spPr bwMode="auto">
            <a:xfrm>
              <a:off x="3456"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49" name="Oval 261"/>
            <p:cNvSpPr>
              <a:spLocks noChangeArrowheads="1"/>
            </p:cNvSpPr>
            <p:nvPr/>
          </p:nvSpPr>
          <p:spPr bwMode="auto">
            <a:xfrm>
              <a:off x="3408"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50" name="Oval 262"/>
            <p:cNvSpPr>
              <a:spLocks noChangeArrowheads="1"/>
            </p:cNvSpPr>
            <p:nvPr/>
          </p:nvSpPr>
          <p:spPr bwMode="auto">
            <a:xfrm>
              <a:off x="3504"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51" name="Oval 263"/>
            <p:cNvSpPr>
              <a:spLocks noChangeArrowheads="1"/>
            </p:cNvSpPr>
            <p:nvPr/>
          </p:nvSpPr>
          <p:spPr bwMode="auto">
            <a:xfrm>
              <a:off x="3456"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52" name="Oval 264"/>
            <p:cNvSpPr>
              <a:spLocks noChangeArrowheads="1"/>
            </p:cNvSpPr>
            <p:nvPr/>
          </p:nvSpPr>
          <p:spPr bwMode="auto">
            <a:xfrm>
              <a:off x="3408"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53" name="Oval 265"/>
            <p:cNvSpPr>
              <a:spLocks noChangeArrowheads="1"/>
            </p:cNvSpPr>
            <p:nvPr/>
          </p:nvSpPr>
          <p:spPr bwMode="auto">
            <a:xfrm>
              <a:off x="3408"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54" name="Oval 266"/>
            <p:cNvSpPr>
              <a:spLocks noChangeArrowheads="1"/>
            </p:cNvSpPr>
            <p:nvPr/>
          </p:nvSpPr>
          <p:spPr bwMode="auto">
            <a:xfrm>
              <a:off x="3408" y="340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55" name="Oval 267"/>
            <p:cNvSpPr>
              <a:spLocks noChangeArrowheads="1"/>
            </p:cNvSpPr>
            <p:nvPr/>
          </p:nvSpPr>
          <p:spPr bwMode="auto">
            <a:xfrm>
              <a:off x="3504" y="350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56" name="Oval 268"/>
            <p:cNvSpPr>
              <a:spLocks noChangeArrowheads="1"/>
            </p:cNvSpPr>
            <p:nvPr/>
          </p:nvSpPr>
          <p:spPr bwMode="auto">
            <a:xfrm>
              <a:off x="3552"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57" name="Oval 269"/>
            <p:cNvSpPr>
              <a:spLocks noChangeArrowheads="1"/>
            </p:cNvSpPr>
            <p:nvPr/>
          </p:nvSpPr>
          <p:spPr bwMode="auto">
            <a:xfrm>
              <a:off x="3408" y="350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58" name="Oval 270"/>
            <p:cNvSpPr>
              <a:spLocks noChangeArrowheads="1"/>
            </p:cNvSpPr>
            <p:nvPr/>
          </p:nvSpPr>
          <p:spPr bwMode="auto">
            <a:xfrm>
              <a:off x="3456"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59" name="Oval 271"/>
            <p:cNvSpPr>
              <a:spLocks noChangeArrowheads="1"/>
            </p:cNvSpPr>
            <p:nvPr/>
          </p:nvSpPr>
          <p:spPr bwMode="auto">
            <a:xfrm>
              <a:off x="3408"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60" name="Oval 272"/>
            <p:cNvSpPr>
              <a:spLocks noChangeArrowheads="1"/>
            </p:cNvSpPr>
            <p:nvPr/>
          </p:nvSpPr>
          <p:spPr bwMode="auto">
            <a:xfrm>
              <a:off x="3456"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61" name="Oval 273"/>
            <p:cNvSpPr>
              <a:spLocks noChangeArrowheads="1"/>
            </p:cNvSpPr>
            <p:nvPr/>
          </p:nvSpPr>
          <p:spPr bwMode="auto">
            <a:xfrm>
              <a:off x="3504"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62" name="Oval 274"/>
            <p:cNvSpPr>
              <a:spLocks noChangeArrowheads="1"/>
            </p:cNvSpPr>
            <p:nvPr/>
          </p:nvSpPr>
          <p:spPr bwMode="auto">
            <a:xfrm>
              <a:off x="3552"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63" name="Oval 275"/>
            <p:cNvSpPr>
              <a:spLocks noChangeArrowheads="1"/>
            </p:cNvSpPr>
            <p:nvPr/>
          </p:nvSpPr>
          <p:spPr bwMode="auto">
            <a:xfrm>
              <a:off x="3456"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64" name="Oval 276"/>
            <p:cNvSpPr>
              <a:spLocks noChangeArrowheads="1"/>
            </p:cNvSpPr>
            <p:nvPr/>
          </p:nvSpPr>
          <p:spPr bwMode="auto">
            <a:xfrm>
              <a:off x="3552"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65" name="Oval 277"/>
            <p:cNvSpPr>
              <a:spLocks noChangeArrowheads="1"/>
            </p:cNvSpPr>
            <p:nvPr/>
          </p:nvSpPr>
          <p:spPr bwMode="auto">
            <a:xfrm>
              <a:off x="3504"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66" name="Oval 278"/>
            <p:cNvSpPr>
              <a:spLocks noChangeArrowheads="1"/>
            </p:cNvSpPr>
            <p:nvPr/>
          </p:nvSpPr>
          <p:spPr bwMode="auto">
            <a:xfrm>
              <a:off x="3504"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67" name="Oval 279"/>
            <p:cNvSpPr>
              <a:spLocks noChangeArrowheads="1"/>
            </p:cNvSpPr>
            <p:nvPr/>
          </p:nvSpPr>
          <p:spPr bwMode="auto">
            <a:xfrm>
              <a:off x="3552"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68" name="Oval 280"/>
            <p:cNvSpPr>
              <a:spLocks noChangeArrowheads="1"/>
            </p:cNvSpPr>
            <p:nvPr/>
          </p:nvSpPr>
          <p:spPr bwMode="auto">
            <a:xfrm>
              <a:off x="3504"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69" name="Oval 281"/>
            <p:cNvSpPr>
              <a:spLocks noChangeArrowheads="1"/>
            </p:cNvSpPr>
            <p:nvPr/>
          </p:nvSpPr>
          <p:spPr bwMode="auto">
            <a:xfrm>
              <a:off x="3600"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70" name="Oval 282"/>
            <p:cNvSpPr>
              <a:spLocks noChangeArrowheads="1"/>
            </p:cNvSpPr>
            <p:nvPr/>
          </p:nvSpPr>
          <p:spPr bwMode="auto">
            <a:xfrm>
              <a:off x="3552"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71" name="Oval 283"/>
            <p:cNvSpPr>
              <a:spLocks noChangeArrowheads="1"/>
            </p:cNvSpPr>
            <p:nvPr/>
          </p:nvSpPr>
          <p:spPr bwMode="auto">
            <a:xfrm>
              <a:off x="3504"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72" name="Oval 284"/>
            <p:cNvSpPr>
              <a:spLocks noChangeArrowheads="1"/>
            </p:cNvSpPr>
            <p:nvPr/>
          </p:nvSpPr>
          <p:spPr bwMode="auto">
            <a:xfrm>
              <a:off x="3504"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73" name="Oval 285"/>
            <p:cNvSpPr>
              <a:spLocks noChangeArrowheads="1"/>
            </p:cNvSpPr>
            <p:nvPr/>
          </p:nvSpPr>
          <p:spPr bwMode="auto">
            <a:xfrm>
              <a:off x="3504" y="350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74" name="Oval 286"/>
            <p:cNvSpPr>
              <a:spLocks noChangeArrowheads="1"/>
            </p:cNvSpPr>
            <p:nvPr/>
          </p:nvSpPr>
          <p:spPr bwMode="auto">
            <a:xfrm>
              <a:off x="3600"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75" name="Oval 287"/>
            <p:cNvSpPr>
              <a:spLocks noChangeArrowheads="1"/>
            </p:cNvSpPr>
            <p:nvPr/>
          </p:nvSpPr>
          <p:spPr bwMode="auto">
            <a:xfrm>
              <a:off x="3648"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76" name="Oval 288"/>
            <p:cNvSpPr>
              <a:spLocks noChangeArrowheads="1"/>
            </p:cNvSpPr>
            <p:nvPr/>
          </p:nvSpPr>
          <p:spPr bwMode="auto">
            <a:xfrm>
              <a:off x="3168"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77" name="Oval 289"/>
            <p:cNvSpPr>
              <a:spLocks noChangeArrowheads="1"/>
            </p:cNvSpPr>
            <p:nvPr/>
          </p:nvSpPr>
          <p:spPr bwMode="auto">
            <a:xfrm>
              <a:off x="3216"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78" name="Oval 290"/>
            <p:cNvSpPr>
              <a:spLocks noChangeArrowheads="1"/>
            </p:cNvSpPr>
            <p:nvPr/>
          </p:nvSpPr>
          <p:spPr bwMode="auto">
            <a:xfrm>
              <a:off x="3168"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79" name="Oval 291"/>
            <p:cNvSpPr>
              <a:spLocks noChangeArrowheads="1"/>
            </p:cNvSpPr>
            <p:nvPr/>
          </p:nvSpPr>
          <p:spPr bwMode="auto">
            <a:xfrm>
              <a:off x="3216"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80" name="Oval 292"/>
            <p:cNvSpPr>
              <a:spLocks noChangeArrowheads="1"/>
            </p:cNvSpPr>
            <p:nvPr/>
          </p:nvSpPr>
          <p:spPr bwMode="auto">
            <a:xfrm>
              <a:off x="3264"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81" name="Oval 293"/>
            <p:cNvSpPr>
              <a:spLocks noChangeArrowheads="1"/>
            </p:cNvSpPr>
            <p:nvPr/>
          </p:nvSpPr>
          <p:spPr bwMode="auto">
            <a:xfrm>
              <a:off x="3312"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82" name="Oval 294"/>
            <p:cNvSpPr>
              <a:spLocks noChangeArrowheads="1"/>
            </p:cNvSpPr>
            <p:nvPr/>
          </p:nvSpPr>
          <p:spPr bwMode="auto">
            <a:xfrm>
              <a:off x="3216"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83" name="Oval 295"/>
            <p:cNvSpPr>
              <a:spLocks noChangeArrowheads="1"/>
            </p:cNvSpPr>
            <p:nvPr/>
          </p:nvSpPr>
          <p:spPr bwMode="auto">
            <a:xfrm>
              <a:off x="3312"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84" name="Oval 296"/>
            <p:cNvSpPr>
              <a:spLocks noChangeArrowheads="1"/>
            </p:cNvSpPr>
            <p:nvPr/>
          </p:nvSpPr>
          <p:spPr bwMode="auto">
            <a:xfrm>
              <a:off x="3264"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85" name="Oval 297"/>
            <p:cNvSpPr>
              <a:spLocks noChangeArrowheads="1"/>
            </p:cNvSpPr>
            <p:nvPr/>
          </p:nvSpPr>
          <p:spPr bwMode="auto">
            <a:xfrm>
              <a:off x="3264"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86" name="Oval 298"/>
            <p:cNvSpPr>
              <a:spLocks noChangeArrowheads="1"/>
            </p:cNvSpPr>
            <p:nvPr/>
          </p:nvSpPr>
          <p:spPr bwMode="auto">
            <a:xfrm>
              <a:off x="3312"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87" name="Oval 299"/>
            <p:cNvSpPr>
              <a:spLocks noChangeArrowheads="1"/>
            </p:cNvSpPr>
            <p:nvPr/>
          </p:nvSpPr>
          <p:spPr bwMode="auto">
            <a:xfrm>
              <a:off x="3264"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88" name="Oval 300"/>
            <p:cNvSpPr>
              <a:spLocks noChangeArrowheads="1"/>
            </p:cNvSpPr>
            <p:nvPr/>
          </p:nvSpPr>
          <p:spPr bwMode="auto">
            <a:xfrm>
              <a:off x="3360"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89" name="Oval 301"/>
            <p:cNvSpPr>
              <a:spLocks noChangeArrowheads="1"/>
            </p:cNvSpPr>
            <p:nvPr/>
          </p:nvSpPr>
          <p:spPr bwMode="auto">
            <a:xfrm>
              <a:off x="3312"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90" name="Oval 302"/>
            <p:cNvSpPr>
              <a:spLocks noChangeArrowheads="1"/>
            </p:cNvSpPr>
            <p:nvPr/>
          </p:nvSpPr>
          <p:spPr bwMode="auto">
            <a:xfrm>
              <a:off x="3264"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91" name="Oval 303"/>
            <p:cNvSpPr>
              <a:spLocks noChangeArrowheads="1"/>
            </p:cNvSpPr>
            <p:nvPr/>
          </p:nvSpPr>
          <p:spPr bwMode="auto">
            <a:xfrm>
              <a:off x="3264"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92" name="Oval 304"/>
            <p:cNvSpPr>
              <a:spLocks noChangeArrowheads="1"/>
            </p:cNvSpPr>
            <p:nvPr/>
          </p:nvSpPr>
          <p:spPr bwMode="auto">
            <a:xfrm>
              <a:off x="3264"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93" name="Oval 305"/>
            <p:cNvSpPr>
              <a:spLocks noChangeArrowheads="1"/>
            </p:cNvSpPr>
            <p:nvPr/>
          </p:nvSpPr>
          <p:spPr bwMode="auto">
            <a:xfrm>
              <a:off x="3360"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94" name="Oval 306"/>
            <p:cNvSpPr>
              <a:spLocks noChangeArrowheads="1"/>
            </p:cNvSpPr>
            <p:nvPr/>
          </p:nvSpPr>
          <p:spPr bwMode="auto">
            <a:xfrm>
              <a:off x="3408"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95" name="Oval 307"/>
            <p:cNvSpPr>
              <a:spLocks noChangeArrowheads="1"/>
            </p:cNvSpPr>
            <p:nvPr/>
          </p:nvSpPr>
          <p:spPr bwMode="auto">
            <a:xfrm>
              <a:off x="3312"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96" name="Oval 308"/>
            <p:cNvSpPr>
              <a:spLocks noChangeArrowheads="1"/>
            </p:cNvSpPr>
            <p:nvPr/>
          </p:nvSpPr>
          <p:spPr bwMode="auto">
            <a:xfrm>
              <a:off x="3360"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97" name="Oval 309"/>
            <p:cNvSpPr>
              <a:spLocks noChangeArrowheads="1"/>
            </p:cNvSpPr>
            <p:nvPr/>
          </p:nvSpPr>
          <p:spPr bwMode="auto">
            <a:xfrm>
              <a:off x="3312"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98" name="Oval 310"/>
            <p:cNvSpPr>
              <a:spLocks noChangeArrowheads="1"/>
            </p:cNvSpPr>
            <p:nvPr/>
          </p:nvSpPr>
          <p:spPr bwMode="auto">
            <a:xfrm>
              <a:off x="3360"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99" name="Oval 311"/>
            <p:cNvSpPr>
              <a:spLocks noChangeArrowheads="1"/>
            </p:cNvSpPr>
            <p:nvPr/>
          </p:nvSpPr>
          <p:spPr bwMode="auto">
            <a:xfrm>
              <a:off x="3408"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00" name="Oval 312"/>
            <p:cNvSpPr>
              <a:spLocks noChangeArrowheads="1"/>
            </p:cNvSpPr>
            <p:nvPr/>
          </p:nvSpPr>
          <p:spPr bwMode="auto">
            <a:xfrm>
              <a:off x="3456"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01" name="Oval 313"/>
            <p:cNvSpPr>
              <a:spLocks noChangeArrowheads="1"/>
            </p:cNvSpPr>
            <p:nvPr/>
          </p:nvSpPr>
          <p:spPr bwMode="auto">
            <a:xfrm>
              <a:off x="3360"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02" name="Oval 314"/>
            <p:cNvSpPr>
              <a:spLocks noChangeArrowheads="1"/>
            </p:cNvSpPr>
            <p:nvPr/>
          </p:nvSpPr>
          <p:spPr bwMode="auto">
            <a:xfrm>
              <a:off x="3456"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03" name="Oval 315"/>
            <p:cNvSpPr>
              <a:spLocks noChangeArrowheads="1"/>
            </p:cNvSpPr>
            <p:nvPr/>
          </p:nvSpPr>
          <p:spPr bwMode="auto">
            <a:xfrm>
              <a:off x="3408"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04" name="Oval 316"/>
            <p:cNvSpPr>
              <a:spLocks noChangeArrowheads="1"/>
            </p:cNvSpPr>
            <p:nvPr/>
          </p:nvSpPr>
          <p:spPr bwMode="auto">
            <a:xfrm>
              <a:off x="3408"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05" name="Oval 317"/>
            <p:cNvSpPr>
              <a:spLocks noChangeArrowheads="1"/>
            </p:cNvSpPr>
            <p:nvPr/>
          </p:nvSpPr>
          <p:spPr bwMode="auto">
            <a:xfrm>
              <a:off x="3456"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06" name="Oval 318"/>
            <p:cNvSpPr>
              <a:spLocks noChangeArrowheads="1"/>
            </p:cNvSpPr>
            <p:nvPr/>
          </p:nvSpPr>
          <p:spPr bwMode="auto">
            <a:xfrm>
              <a:off x="3408"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07" name="Oval 319"/>
            <p:cNvSpPr>
              <a:spLocks noChangeArrowheads="1"/>
            </p:cNvSpPr>
            <p:nvPr/>
          </p:nvSpPr>
          <p:spPr bwMode="auto">
            <a:xfrm>
              <a:off x="3504"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08" name="Oval 320"/>
            <p:cNvSpPr>
              <a:spLocks noChangeArrowheads="1"/>
            </p:cNvSpPr>
            <p:nvPr/>
          </p:nvSpPr>
          <p:spPr bwMode="auto">
            <a:xfrm>
              <a:off x="3456"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09" name="Oval 321"/>
            <p:cNvSpPr>
              <a:spLocks noChangeArrowheads="1"/>
            </p:cNvSpPr>
            <p:nvPr/>
          </p:nvSpPr>
          <p:spPr bwMode="auto">
            <a:xfrm>
              <a:off x="3408"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10" name="Oval 322"/>
            <p:cNvSpPr>
              <a:spLocks noChangeArrowheads="1"/>
            </p:cNvSpPr>
            <p:nvPr/>
          </p:nvSpPr>
          <p:spPr bwMode="auto">
            <a:xfrm>
              <a:off x="3408"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11" name="Oval 323"/>
            <p:cNvSpPr>
              <a:spLocks noChangeArrowheads="1"/>
            </p:cNvSpPr>
            <p:nvPr/>
          </p:nvSpPr>
          <p:spPr bwMode="auto">
            <a:xfrm>
              <a:off x="3408"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12" name="Oval 324"/>
            <p:cNvSpPr>
              <a:spLocks noChangeArrowheads="1"/>
            </p:cNvSpPr>
            <p:nvPr/>
          </p:nvSpPr>
          <p:spPr bwMode="auto">
            <a:xfrm>
              <a:off x="3504"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13" name="Oval 325"/>
            <p:cNvSpPr>
              <a:spLocks noChangeArrowheads="1"/>
            </p:cNvSpPr>
            <p:nvPr/>
          </p:nvSpPr>
          <p:spPr bwMode="auto">
            <a:xfrm>
              <a:off x="3552"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14" name="Oval 326"/>
            <p:cNvSpPr>
              <a:spLocks noChangeArrowheads="1"/>
            </p:cNvSpPr>
            <p:nvPr/>
          </p:nvSpPr>
          <p:spPr bwMode="auto">
            <a:xfrm>
              <a:off x="3312" y="355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15" name="Oval 327"/>
            <p:cNvSpPr>
              <a:spLocks noChangeArrowheads="1"/>
            </p:cNvSpPr>
            <p:nvPr/>
          </p:nvSpPr>
          <p:spPr bwMode="auto">
            <a:xfrm>
              <a:off x="3374" y="360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16" name="Oval 328"/>
            <p:cNvSpPr>
              <a:spLocks noChangeArrowheads="1"/>
            </p:cNvSpPr>
            <p:nvPr/>
          </p:nvSpPr>
          <p:spPr bwMode="auto">
            <a:xfrm>
              <a:off x="3312" y="360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17" name="Oval 329"/>
            <p:cNvSpPr>
              <a:spLocks noChangeArrowheads="1"/>
            </p:cNvSpPr>
            <p:nvPr/>
          </p:nvSpPr>
          <p:spPr bwMode="auto">
            <a:xfrm>
              <a:off x="3374" y="364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18" name="Oval 330"/>
            <p:cNvSpPr>
              <a:spLocks noChangeArrowheads="1"/>
            </p:cNvSpPr>
            <p:nvPr/>
          </p:nvSpPr>
          <p:spPr bwMode="auto">
            <a:xfrm>
              <a:off x="3435" y="364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19" name="Oval 331"/>
            <p:cNvSpPr>
              <a:spLocks noChangeArrowheads="1"/>
            </p:cNvSpPr>
            <p:nvPr/>
          </p:nvSpPr>
          <p:spPr bwMode="auto">
            <a:xfrm>
              <a:off x="3497" y="364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20" name="Oval 332"/>
            <p:cNvSpPr>
              <a:spLocks noChangeArrowheads="1"/>
            </p:cNvSpPr>
            <p:nvPr/>
          </p:nvSpPr>
          <p:spPr bwMode="auto">
            <a:xfrm>
              <a:off x="3374" y="369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21" name="Oval 333"/>
            <p:cNvSpPr>
              <a:spLocks noChangeArrowheads="1"/>
            </p:cNvSpPr>
            <p:nvPr/>
          </p:nvSpPr>
          <p:spPr bwMode="auto">
            <a:xfrm>
              <a:off x="3497"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22" name="Oval 334"/>
            <p:cNvSpPr>
              <a:spLocks noChangeArrowheads="1"/>
            </p:cNvSpPr>
            <p:nvPr/>
          </p:nvSpPr>
          <p:spPr bwMode="auto">
            <a:xfrm>
              <a:off x="3435" y="360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23" name="Oval 335"/>
            <p:cNvSpPr>
              <a:spLocks noChangeArrowheads="1"/>
            </p:cNvSpPr>
            <p:nvPr/>
          </p:nvSpPr>
          <p:spPr bwMode="auto">
            <a:xfrm>
              <a:off x="3435" y="369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24" name="Oval 336"/>
            <p:cNvSpPr>
              <a:spLocks noChangeArrowheads="1"/>
            </p:cNvSpPr>
            <p:nvPr/>
          </p:nvSpPr>
          <p:spPr bwMode="auto">
            <a:xfrm>
              <a:off x="3497" y="369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25" name="Oval 337"/>
            <p:cNvSpPr>
              <a:spLocks noChangeArrowheads="1"/>
            </p:cNvSpPr>
            <p:nvPr/>
          </p:nvSpPr>
          <p:spPr bwMode="auto">
            <a:xfrm>
              <a:off x="3435"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26" name="Oval 338"/>
            <p:cNvSpPr>
              <a:spLocks noChangeArrowheads="1"/>
            </p:cNvSpPr>
            <p:nvPr/>
          </p:nvSpPr>
          <p:spPr bwMode="auto">
            <a:xfrm>
              <a:off x="3559" y="369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27" name="Oval 339"/>
            <p:cNvSpPr>
              <a:spLocks noChangeArrowheads="1"/>
            </p:cNvSpPr>
            <p:nvPr/>
          </p:nvSpPr>
          <p:spPr bwMode="auto">
            <a:xfrm>
              <a:off x="3497" y="369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28" name="Oval 340"/>
            <p:cNvSpPr>
              <a:spLocks noChangeArrowheads="1"/>
            </p:cNvSpPr>
            <p:nvPr/>
          </p:nvSpPr>
          <p:spPr bwMode="auto">
            <a:xfrm>
              <a:off x="3435" y="369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29" name="Oval 341"/>
            <p:cNvSpPr>
              <a:spLocks noChangeArrowheads="1"/>
            </p:cNvSpPr>
            <p:nvPr/>
          </p:nvSpPr>
          <p:spPr bwMode="auto">
            <a:xfrm>
              <a:off x="3435"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30" name="Oval 342"/>
            <p:cNvSpPr>
              <a:spLocks noChangeArrowheads="1"/>
            </p:cNvSpPr>
            <p:nvPr/>
          </p:nvSpPr>
          <p:spPr bwMode="auto">
            <a:xfrm>
              <a:off x="3435" y="355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31" name="Oval 343"/>
            <p:cNvSpPr>
              <a:spLocks noChangeArrowheads="1"/>
            </p:cNvSpPr>
            <p:nvPr/>
          </p:nvSpPr>
          <p:spPr bwMode="auto">
            <a:xfrm>
              <a:off x="3559" y="364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32" name="Oval 344"/>
            <p:cNvSpPr>
              <a:spLocks noChangeArrowheads="1"/>
            </p:cNvSpPr>
            <p:nvPr/>
          </p:nvSpPr>
          <p:spPr bwMode="auto">
            <a:xfrm>
              <a:off x="3621" y="369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33" name="Oval 345"/>
            <p:cNvSpPr>
              <a:spLocks noChangeArrowheads="1"/>
            </p:cNvSpPr>
            <p:nvPr/>
          </p:nvSpPr>
          <p:spPr bwMode="auto">
            <a:xfrm>
              <a:off x="3408" y="350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34" name="Oval 346"/>
            <p:cNvSpPr>
              <a:spLocks noChangeArrowheads="1"/>
            </p:cNvSpPr>
            <p:nvPr/>
          </p:nvSpPr>
          <p:spPr bwMode="auto">
            <a:xfrm>
              <a:off x="3470" y="355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35" name="Oval 347"/>
            <p:cNvSpPr>
              <a:spLocks noChangeArrowheads="1"/>
            </p:cNvSpPr>
            <p:nvPr/>
          </p:nvSpPr>
          <p:spPr bwMode="auto">
            <a:xfrm>
              <a:off x="3408" y="355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36" name="Oval 348"/>
            <p:cNvSpPr>
              <a:spLocks noChangeArrowheads="1"/>
            </p:cNvSpPr>
            <p:nvPr/>
          </p:nvSpPr>
          <p:spPr bwMode="auto">
            <a:xfrm>
              <a:off x="3470" y="360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37" name="Oval 349"/>
            <p:cNvSpPr>
              <a:spLocks noChangeArrowheads="1"/>
            </p:cNvSpPr>
            <p:nvPr/>
          </p:nvSpPr>
          <p:spPr bwMode="auto">
            <a:xfrm>
              <a:off x="3531" y="360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38" name="Oval 350"/>
            <p:cNvSpPr>
              <a:spLocks noChangeArrowheads="1"/>
            </p:cNvSpPr>
            <p:nvPr/>
          </p:nvSpPr>
          <p:spPr bwMode="auto">
            <a:xfrm>
              <a:off x="3593" y="360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39" name="Oval 351"/>
            <p:cNvSpPr>
              <a:spLocks noChangeArrowheads="1"/>
            </p:cNvSpPr>
            <p:nvPr/>
          </p:nvSpPr>
          <p:spPr bwMode="auto">
            <a:xfrm>
              <a:off x="3470" y="364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40" name="Oval 352"/>
            <p:cNvSpPr>
              <a:spLocks noChangeArrowheads="1"/>
            </p:cNvSpPr>
            <p:nvPr/>
          </p:nvSpPr>
          <p:spPr bwMode="auto">
            <a:xfrm>
              <a:off x="3593" y="369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41" name="Oval 353"/>
            <p:cNvSpPr>
              <a:spLocks noChangeArrowheads="1"/>
            </p:cNvSpPr>
            <p:nvPr/>
          </p:nvSpPr>
          <p:spPr bwMode="auto">
            <a:xfrm>
              <a:off x="3531" y="355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42" name="Oval 354"/>
            <p:cNvSpPr>
              <a:spLocks noChangeArrowheads="1"/>
            </p:cNvSpPr>
            <p:nvPr/>
          </p:nvSpPr>
          <p:spPr bwMode="auto">
            <a:xfrm>
              <a:off x="3531" y="364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43" name="Oval 355"/>
            <p:cNvSpPr>
              <a:spLocks noChangeArrowheads="1"/>
            </p:cNvSpPr>
            <p:nvPr/>
          </p:nvSpPr>
          <p:spPr bwMode="auto">
            <a:xfrm>
              <a:off x="3593" y="364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44" name="Oval 356"/>
            <p:cNvSpPr>
              <a:spLocks noChangeArrowheads="1"/>
            </p:cNvSpPr>
            <p:nvPr/>
          </p:nvSpPr>
          <p:spPr bwMode="auto">
            <a:xfrm>
              <a:off x="3531" y="369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45" name="Oval 357"/>
            <p:cNvSpPr>
              <a:spLocks noChangeArrowheads="1"/>
            </p:cNvSpPr>
            <p:nvPr/>
          </p:nvSpPr>
          <p:spPr bwMode="auto">
            <a:xfrm>
              <a:off x="3655" y="364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46" name="Oval 358"/>
            <p:cNvSpPr>
              <a:spLocks noChangeArrowheads="1"/>
            </p:cNvSpPr>
            <p:nvPr/>
          </p:nvSpPr>
          <p:spPr bwMode="auto">
            <a:xfrm>
              <a:off x="3593" y="364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47" name="Oval 359"/>
            <p:cNvSpPr>
              <a:spLocks noChangeArrowheads="1"/>
            </p:cNvSpPr>
            <p:nvPr/>
          </p:nvSpPr>
          <p:spPr bwMode="auto">
            <a:xfrm>
              <a:off x="3531" y="364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48" name="Oval 360"/>
            <p:cNvSpPr>
              <a:spLocks noChangeArrowheads="1"/>
            </p:cNvSpPr>
            <p:nvPr/>
          </p:nvSpPr>
          <p:spPr bwMode="auto">
            <a:xfrm>
              <a:off x="3531"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49" name="Oval 361"/>
            <p:cNvSpPr>
              <a:spLocks noChangeArrowheads="1"/>
            </p:cNvSpPr>
            <p:nvPr/>
          </p:nvSpPr>
          <p:spPr bwMode="auto">
            <a:xfrm>
              <a:off x="3531" y="350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50" name="Oval 362"/>
            <p:cNvSpPr>
              <a:spLocks noChangeArrowheads="1"/>
            </p:cNvSpPr>
            <p:nvPr/>
          </p:nvSpPr>
          <p:spPr bwMode="auto">
            <a:xfrm>
              <a:off x="3655" y="360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51" name="Oval 363"/>
            <p:cNvSpPr>
              <a:spLocks noChangeArrowheads="1"/>
            </p:cNvSpPr>
            <p:nvPr/>
          </p:nvSpPr>
          <p:spPr bwMode="auto">
            <a:xfrm>
              <a:off x="3717" y="364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52" name="Oval 364"/>
            <p:cNvSpPr>
              <a:spLocks noChangeArrowheads="1"/>
            </p:cNvSpPr>
            <p:nvPr/>
          </p:nvSpPr>
          <p:spPr bwMode="auto">
            <a:xfrm>
              <a:off x="3504" y="360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53" name="Oval 365"/>
            <p:cNvSpPr>
              <a:spLocks noChangeArrowheads="1"/>
            </p:cNvSpPr>
            <p:nvPr/>
          </p:nvSpPr>
          <p:spPr bwMode="auto">
            <a:xfrm>
              <a:off x="3566" y="364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54" name="Oval 366"/>
            <p:cNvSpPr>
              <a:spLocks noChangeArrowheads="1"/>
            </p:cNvSpPr>
            <p:nvPr/>
          </p:nvSpPr>
          <p:spPr bwMode="auto">
            <a:xfrm>
              <a:off x="3504" y="364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55" name="Oval 367"/>
            <p:cNvSpPr>
              <a:spLocks noChangeArrowheads="1"/>
            </p:cNvSpPr>
            <p:nvPr/>
          </p:nvSpPr>
          <p:spPr bwMode="auto">
            <a:xfrm>
              <a:off x="3566" y="369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56" name="Oval 368"/>
            <p:cNvSpPr>
              <a:spLocks noChangeArrowheads="1"/>
            </p:cNvSpPr>
            <p:nvPr/>
          </p:nvSpPr>
          <p:spPr bwMode="auto">
            <a:xfrm>
              <a:off x="3627" y="369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57" name="Oval 369"/>
            <p:cNvSpPr>
              <a:spLocks noChangeArrowheads="1"/>
            </p:cNvSpPr>
            <p:nvPr/>
          </p:nvSpPr>
          <p:spPr bwMode="auto">
            <a:xfrm>
              <a:off x="3689" y="369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58" name="Oval 370"/>
            <p:cNvSpPr>
              <a:spLocks noChangeArrowheads="1"/>
            </p:cNvSpPr>
            <p:nvPr/>
          </p:nvSpPr>
          <p:spPr bwMode="auto">
            <a:xfrm>
              <a:off x="3566" y="374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59" name="Oval 371"/>
            <p:cNvSpPr>
              <a:spLocks noChangeArrowheads="1"/>
            </p:cNvSpPr>
            <p:nvPr/>
          </p:nvSpPr>
          <p:spPr bwMode="auto">
            <a:xfrm>
              <a:off x="3689"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60" name="Oval 372"/>
            <p:cNvSpPr>
              <a:spLocks noChangeArrowheads="1"/>
            </p:cNvSpPr>
            <p:nvPr/>
          </p:nvSpPr>
          <p:spPr bwMode="auto">
            <a:xfrm>
              <a:off x="3627" y="364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61" name="Oval 373"/>
            <p:cNvSpPr>
              <a:spLocks noChangeArrowheads="1"/>
            </p:cNvSpPr>
            <p:nvPr/>
          </p:nvSpPr>
          <p:spPr bwMode="auto">
            <a:xfrm>
              <a:off x="3627"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62" name="Oval 374"/>
            <p:cNvSpPr>
              <a:spLocks noChangeArrowheads="1"/>
            </p:cNvSpPr>
            <p:nvPr/>
          </p:nvSpPr>
          <p:spPr bwMode="auto">
            <a:xfrm>
              <a:off x="3689"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63" name="Oval 375"/>
            <p:cNvSpPr>
              <a:spLocks noChangeArrowheads="1"/>
            </p:cNvSpPr>
            <p:nvPr/>
          </p:nvSpPr>
          <p:spPr bwMode="auto">
            <a:xfrm>
              <a:off x="3627"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64" name="Oval 376"/>
            <p:cNvSpPr>
              <a:spLocks noChangeArrowheads="1"/>
            </p:cNvSpPr>
            <p:nvPr/>
          </p:nvSpPr>
          <p:spPr bwMode="auto">
            <a:xfrm>
              <a:off x="3751" y="374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65" name="Oval 377"/>
            <p:cNvSpPr>
              <a:spLocks noChangeArrowheads="1"/>
            </p:cNvSpPr>
            <p:nvPr/>
          </p:nvSpPr>
          <p:spPr bwMode="auto">
            <a:xfrm>
              <a:off x="3689"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66" name="Oval 378"/>
            <p:cNvSpPr>
              <a:spLocks noChangeArrowheads="1"/>
            </p:cNvSpPr>
            <p:nvPr/>
          </p:nvSpPr>
          <p:spPr bwMode="auto">
            <a:xfrm>
              <a:off x="3627"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67" name="Oval 379"/>
            <p:cNvSpPr>
              <a:spLocks noChangeArrowheads="1"/>
            </p:cNvSpPr>
            <p:nvPr/>
          </p:nvSpPr>
          <p:spPr bwMode="auto">
            <a:xfrm>
              <a:off x="3627"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68" name="Oval 380"/>
            <p:cNvSpPr>
              <a:spLocks noChangeArrowheads="1"/>
            </p:cNvSpPr>
            <p:nvPr/>
          </p:nvSpPr>
          <p:spPr bwMode="auto">
            <a:xfrm>
              <a:off x="3627" y="360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69" name="Oval 381"/>
            <p:cNvSpPr>
              <a:spLocks noChangeArrowheads="1"/>
            </p:cNvSpPr>
            <p:nvPr/>
          </p:nvSpPr>
          <p:spPr bwMode="auto">
            <a:xfrm>
              <a:off x="3751" y="369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70" name="Oval 382"/>
            <p:cNvSpPr>
              <a:spLocks noChangeArrowheads="1"/>
            </p:cNvSpPr>
            <p:nvPr/>
          </p:nvSpPr>
          <p:spPr bwMode="auto">
            <a:xfrm>
              <a:off x="3813" y="374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71" name="Oval 383"/>
            <p:cNvSpPr>
              <a:spLocks noChangeArrowheads="1"/>
            </p:cNvSpPr>
            <p:nvPr/>
          </p:nvSpPr>
          <p:spPr bwMode="auto">
            <a:xfrm>
              <a:off x="3264" y="364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72" name="Oval 384"/>
            <p:cNvSpPr>
              <a:spLocks noChangeArrowheads="1"/>
            </p:cNvSpPr>
            <p:nvPr/>
          </p:nvSpPr>
          <p:spPr bwMode="auto">
            <a:xfrm>
              <a:off x="3326" y="369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73" name="Oval 385"/>
            <p:cNvSpPr>
              <a:spLocks noChangeArrowheads="1"/>
            </p:cNvSpPr>
            <p:nvPr/>
          </p:nvSpPr>
          <p:spPr bwMode="auto">
            <a:xfrm>
              <a:off x="3264" y="369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74" name="Oval 386"/>
            <p:cNvSpPr>
              <a:spLocks noChangeArrowheads="1"/>
            </p:cNvSpPr>
            <p:nvPr/>
          </p:nvSpPr>
          <p:spPr bwMode="auto">
            <a:xfrm>
              <a:off x="3326" y="374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75" name="Oval 387"/>
            <p:cNvSpPr>
              <a:spLocks noChangeArrowheads="1"/>
            </p:cNvSpPr>
            <p:nvPr/>
          </p:nvSpPr>
          <p:spPr bwMode="auto">
            <a:xfrm>
              <a:off x="3387"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76" name="Oval 388"/>
            <p:cNvSpPr>
              <a:spLocks noChangeArrowheads="1"/>
            </p:cNvSpPr>
            <p:nvPr/>
          </p:nvSpPr>
          <p:spPr bwMode="auto">
            <a:xfrm>
              <a:off x="3449"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77" name="Oval 389"/>
            <p:cNvSpPr>
              <a:spLocks noChangeArrowheads="1"/>
            </p:cNvSpPr>
            <p:nvPr/>
          </p:nvSpPr>
          <p:spPr bwMode="auto">
            <a:xfrm>
              <a:off x="3326" y="379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78" name="Oval 390"/>
            <p:cNvSpPr>
              <a:spLocks noChangeArrowheads="1"/>
            </p:cNvSpPr>
            <p:nvPr/>
          </p:nvSpPr>
          <p:spPr bwMode="auto">
            <a:xfrm>
              <a:off x="3449"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79" name="Oval 391"/>
            <p:cNvSpPr>
              <a:spLocks noChangeArrowheads="1"/>
            </p:cNvSpPr>
            <p:nvPr/>
          </p:nvSpPr>
          <p:spPr bwMode="auto">
            <a:xfrm>
              <a:off x="3387" y="369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80" name="Oval 392"/>
            <p:cNvSpPr>
              <a:spLocks noChangeArrowheads="1"/>
            </p:cNvSpPr>
            <p:nvPr/>
          </p:nvSpPr>
          <p:spPr bwMode="auto">
            <a:xfrm>
              <a:off x="3387"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81" name="Oval 393"/>
            <p:cNvSpPr>
              <a:spLocks noChangeArrowheads="1"/>
            </p:cNvSpPr>
            <p:nvPr/>
          </p:nvSpPr>
          <p:spPr bwMode="auto">
            <a:xfrm>
              <a:off x="3449"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82" name="Oval 394"/>
            <p:cNvSpPr>
              <a:spLocks noChangeArrowheads="1"/>
            </p:cNvSpPr>
            <p:nvPr/>
          </p:nvSpPr>
          <p:spPr bwMode="auto">
            <a:xfrm>
              <a:off x="3387"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83" name="Oval 395"/>
            <p:cNvSpPr>
              <a:spLocks noChangeArrowheads="1"/>
            </p:cNvSpPr>
            <p:nvPr/>
          </p:nvSpPr>
          <p:spPr bwMode="auto">
            <a:xfrm>
              <a:off x="3511" y="379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84" name="Oval 396"/>
            <p:cNvSpPr>
              <a:spLocks noChangeArrowheads="1"/>
            </p:cNvSpPr>
            <p:nvPr/>
          </p:nvSpPr>
          <p:spPr bwMode="auto">
            <a:xfrm>
              <a:off x="3449"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85" name="Oval 397"/>
            <p:cNvSpPr>
              <a:spLocks noChangeArrowheads="1"/>
            </p:cNvSpPr>
            <p:nvPr/>
          </p:nvSpPr>
          <p:spPr bwMode="auto">
            <a:xfrm>
              <a:off x="3387"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86" name="Oval 398"/>
            <p:cNvSpPr>
              <a:spLocks noChangeArrowheads="1"/>
            </p:cNvSpPr>
            <p:nvPr/>
          </p:nvSpPr>
          <p:spPr bwMode="auto">
            <a:xfrm>
              <a:off x="3387"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87" name="Oval 399"/>
            <p:cNvSpPr>
              <a:spLocks noChangeArrowheads="1"/>
            </p:cNvSpPr>
            <p:nvPr/>
          </p:nvSpPr>
          <p:spPr bwMode="auto">
            <a:xfrm>
              <a:off x="3387" y="364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88" name="Oval 400"/>
            <p:cNvSpPr>
              <a:spLocks noChangeArrowheads="1"/>
            </p:cNvSpPr>
            <p:nvPr/>
          </p:nvSpPr>
          <p:spPr bwMode="auto">
            <a:xfrm>
              <a:off x="3511" y="374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89" name="Oval 401"/>
            <p:cNvSpPr>
              <a:spLocks noChangeArrowheads="1"/>
            </p:cNvSpPr>
            <p:nvPr/>
          </p:nvSpPr>
          <p:spPr bwMode="auto">
            <a:xfrm>
              <a:off x="3573" y="379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90" name="Oval 402"/>
            <p:cNvSpPr>
              <a:spLocks noChangeArrowheads="1"/>
            </p:cNvSpPr>
            <p:nvPr/>
          </p:nvSpPr>
          <p:spPr bwMode="auto">
            <a:xfrm>
              <a:off x="3408" y="374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91" name="Oval 403"/>
            <p:cNvSpPr>
              <a:spLocks noChangeArrowheads="1"/>
            </p:cNvSpPr>
            <p:nvPr/>
          </p:nvSpPr>
          <p:spPr bwMode="auto">
            <a:xfrm>
              <a:off x="3470" y="379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92" name="Oval 404"/>
            <p:cNvSpPr>
              <a:spLocks noChangeArrowheads="1"/>
            </p:cNvSpPr>
            <p:nvPr/>
          </p:nvSpPr>
          <p:spPr bwMode="auto">
            <a:xfrm>
              <a:off x="3408" y="379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93" name="Oval 405"/>
            <p:cNvSpPr>
              <a:spLocks noChangeArrowheads="1"/>
            </p:cNvSpPr>
            <p:nvPr/>
          </p:nvSpPr>
          <p:spPr bwMode="auto">
            <a:xfrm>
              <a:off x="3470"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94" name="Oval 406"/>
            <p:cNvSpPr>
              <a:spLocks noChangeArrowheads="1"/>
            </p:cNvSpPr>
            <p:nvPr/>
          </p:nvSpPr>
          <p:spPr bwMode="auto">
            <a:xfrm>
              <a:off x="3531"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95" name="Oval 407"/>
            <p:cNvSpPr>
              <a:spLocks noChangeArrowheads="1"/>
            </p:cNvSpPr>
            <p:nvPr/>
          </p:nvSpPr>
          <p:spPr bwMode="auto">
            <a:xfrm>
              <a:off x="3593"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96" name="Oval 408"/>
            <p:cNvSpPr>
              <a:spLocks noChangeArrowheads="1"/>
            </p:cNvSpPr>
            <p:nvPr/>
          </p:nvSpPr>
          <p:spPr bwMode="auto">
            <a:xfrm>
              <a:off x="3470"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97" name="Oval 409"/>
            <p:cNvSpPr>
              <a:spLocks noChangeArrowheads="1"/>
            </p:cNvSpPr>
            <p:nvPr/>
          </p:nvSpPr>
          <p:spPr bwMode="auto">
            <a:xfrm>
              <a:off x="3593"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98" name="Oval 410"/>
            <p:cNvSpPr>
              <a:spLocks noChangeArrowheads="1"/>
            </p:cNvSpPr>
            <p:nvPr/>
          </p:nvSpPr>
          <p:spPr bwMode="auto">
            <a:xfrm>
              <a:off x="3531"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99" name="Oval 411"/>
            <p:cNvSpPr>
              <a:spLocks noChangeArrowheads="1"/>
            </p:cNvSpPr>
            <p:nvPr/>
          </p:nvSpPr>
          <p:spPr bwMode="auto">
            <a:xfrm>
              <a:off x="3531"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00" name="Oval 412"/>
            <p:cNvSpPr>
              <a:spLocks noChangeArrowheads="1"/>
            </p:cNvSpPr>
            <p:nvPr/>
          </p:nvSpPr>
          <p:spPr bwMode="auto">
            <a:xfrm>
              <a:off x="3593"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01" name="Oval 413"/>
            <p:cNvSpPr>
              <a:spLocks noChangeArrowheads="1"/>
            </p:cNvSpPr>
            <p:nvPr/>
          </p:nvSpPr>
          <p:spPr bwMode="auto">
            <a:xfrm>
              <a:off x="3531"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02" name="Oval 414"/>
            <p:cNvSpPr>
              <a:spLocks noChangeArrowheads="1"/>
            </p:cNvSpPr>
            <p:nvPr/>
          </p:nvSpPr>
          <p:spPr bwMode="auto">
            <a:xfrm>
              <a:off x="3655"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03" name="Oval 415"/>
            <p:cNvSpPr>
              <a:spLocks noChangeArrowheads="1"/>
            </p:cNvSpPr>
            <p:nvPr/>
          </p:nvSpPr>
          <p:spPr bwMode="auto">
            <a:xfrm>
              <a:off x="3593"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04" name="Oval 416"/>
            <p:cNvSpPr>
              <a:spLocks noChangeArrowheads="1"/>
            </p:cNvSpPr>
            <p:nvPr/>
          </p:nvSpPr>
          <p:spPr bwMode="auto">
            <a:xfrm>
              <a:off x="3531"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05" name="Oval 417"/>
            <p:cNvSpPr>
              <a:spLocks noChangeArrowheads="1"/>
            </p:cNvSpPr>
            <p:nvPr/>
          </p:nvSpPr>
          <p:spPr bwMode="auto">
            <a:xfrm>
              <a:off x="3531"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06" name="Oval 418"/>
            <p:cNvSpPr>
              <a:spLocks noChangeArrowheads="1"/>
            </p:cNvSpPr>
            <p:nvPr/>
          </p:nvSpPr>
          <p:spPr bwMode="auto">
            <a:xfrm>
              <a:off x="3531"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07" name="Oval 419"/>
            <p:cNvSpPr>
              <a:spLocks noChangeArrowheads="1"/>
            </p:cNvSpPr>
            <p:nvPr/>
          </p:nvSpPr>
          <p:spPr bwMode="auto">
            <a:xfrm>
              <a:off x="3655"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08" name="Oval 420"/>
            <p:cNvSpPr>
              <a:spLocks noChangeArrowheads="1"/>
            </p:cNvSpPr>
            <p:nvPr/>
          </p:nvSpPr>
          <p:spPr bwMode="auto">
            <a:xfrm>
              <a:off x="3717"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09" name="Oval 421"/>
            <p:cNvSpPr>
              <a:spLocks noChangeArrowheads="1"/>
            </p:cNvSpPr>
            <p:nvPr/>
          </p:nvSpPr>
          <p:spPr bwMode="auto">
            <a:xfrm>
              <a:off x="3600" y="369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10" name="Oval 422"/>
            <p:cNvSpPr>
              <a:spLocks noChangeArrowheads="1"/>
            </p:cNvSpPr>
            <p:nvPr/>
          </p:nvSpPr>
          <p:spPr bwMode="auto">
            <a:xfrm>
              <a:off x="3662" y="374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11" name="Oval 423"/>
            <p:cNvSpPr>
              <a:spLocks noChangeArrowheads="1"/>
            </p:cNvSpPr>
            <p:nvPr/>
          </p:nvSpPr>
          <p:spPr bwMode="auto">
            <a:xfrm>
              <a:off x="3600" y="374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12" name="Oval 424"/>
            <p:cNvSpPr>
              <a:spLocks noChangeArrowheads="1"/>
            </p:cNvSpPr>
            <p:nvPr/>
          </p:nvSpPr>
          <p:spPr bwMode="auto">
            <a:xfrm>
              <a:off x="3662" y="379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13" name="Oval 425"/>
            <p:cNvSpPr>
              <a:spLocks noChangeArrowheads="1"/>
            </p:cNvSpPr>
            <p:nvPr/>
          </p:nvSpPr>
          <p:spPr bwMode="auto">
            <a:xfrm>
              <a:off x="3723"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14" name="Oval 426"/>
            <p:cNvSpPr>
              <a:spLocks noChangeArrowheads="1"/>
            </p:cNvSpPr>
            <p:nvPr/>
          </p:nvSpPr>
          <p:spPr bwMode="auto">
            <a:xfrm>
              <a:off x="3785"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15" name="Oval 427"/>
            <p:cNvSpPr>
              <a:spLocks noChangeArrowheads="1"/>
            </p:cNvSpPr>
            <p:nvPr/>
          </p:nvSpPr>
          <p:spPr bwMode="auto">
            <a:xfrm>
              <a:off x="3662"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16" name="Oval 428"/>
            <p:cNvSpPr>
              <a:spLocks noChangeArrowheads="1"/>
            </p:cNvSpPr>
            <p:nvPr/>
          </p:nvSpPr>
          <p:spPr bwMode="auto">
            <a:xfrm>
              <a:off x="3785"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17" name="Oval 429"/>
            <p:cNvSpPr>
              <a:spLocks noChangeArrowheads="1"/>
            </p:cNvSpPr>
            <p:nvPr/>
          </p:nvSpPr>
          <p:spPr bwMode="auto">
            <a:xfrm>
              <a:off x="3723"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18" name="Oval 430"/>
            <p:cNvSpPr>
              <a:spLocks noChangeArrowheads="1"/>
            </p:cNvSpPr>
            <p:nvPr/>
          </p:nvSpPr>
          <p:spPr bwMode="auto">
            <a:xfrm>
              <a:off x="3723"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19" name="Oval 431"/>
            <p:cNvSpPr>
              <a:spLocks noChangeArrowheads="1"/>
            </p:cNvSpPr>
            <p:nvPr/>
          </p:nvSpPr>
          <p:spPr bwMode="auto">
            <a:xfrm>
              <a:off x="3785"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20" name="Oval 432"/>
            <p:cNvSpPr>
              <a:spLocks noChangeArrowheads="1"/>
            </p:cNvSpPr>
            <p:nvPr/>
          </p:nvSpPr>
          <p:spPr bwMode="auto">
            <a:xfrm>
              <a:off x="3723"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21" name="Oval 433"/>
            <p:cNvSpPr>
              <a:spLocks noChangeArrowheads="1"/>
            </p:cNvSpPr>
            <p:nvPr/>
          </p:nvSpPr>
          <p:spPr bwMode="auto">
            <a:xfrm>
              <a:off x="3847"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22" name="Oval 434"/>
            <p:cNvSpPr>
              <a:spLocks noChangeArrowheads="1"/>
            </p:cNvSpPr>
            <p:nvPr/>
          </p:nvSpPr>
          <p:spPr bwMode="auto">
            <a:xfrm>
              <a:off x="3785"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23" name="Oval 435"/>
            <p:cNvSpPr>
              <a:spLocks noChangeArrowheads="1"/>
            </p:cNvSpPr>
            <p:nvPr/>
          </p:nvSpPr>
          <p:spPr bwMode="auto">
            <a:xfrm>
              <a:off x="3723"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24" name="Oval 436"/>
            <p:cNvSpPr>
              <a:spLocks noChangeArrowheads="1"/>
            </p:cNvSpPr>
            <p:nvPr/>
          </p:nvSpPr>
          <p:spPr bwMode="auto">
            <a:xfrm>
              <a:off x="3723"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25" name="Oval 437"/>
            <p:cNvSpPr>
              <a:spLocks noChangeArrowheads="1"/>
            </p:cNvSpPr>
            <p:nvPr/>
          </p:nvSpPr>
          <p:spPr bwMode="auto">
            <a:xfrm>
              <a:off x="3723" y="369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26" name="Oval 438"/>
            <p:cNvSpPr>
              <a:spLocks noChangeArrowheads="1"/>
            </p:cNvSpPr>
            <p:nvPr/>
          </p:nvSpPr>
          <p:spPr bwMode="auto">
            <a:xfrm>
              <a:off x="3847" y="379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27" name="Oval 439"/>
            <p:cNvSpPr>
              <a:spLocks noChangeArrowheads="1"/>
            </p:cNvSpPr>
            <p:nvPr/>
          </p:nvSpPr>
          <p:spPr bwMode="auto">
            <a:xfrm>
              <a:off x="3909"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28" name="Oval 440"/>
            <p:cNvSpPr>
              <a:spLocks noChangeArrowheads="1"/>
            </p:cNvSpPr>
            <p:nvPr/>
          </p:nvSpPr>
          <p:spPr bwMode="auto">
            <a:xfrm>
              <a:off x="3312"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29" name="Oval 441"/>
            <p:cNvSpPr>
              <a:spLocks noChangeArrowheads="1"/>
            </p:cNvSpPr>
            <p:nvPr/>
          </p:nvSpPr>
          <p:spPr bwMode="auto">
            <a:xfrm>
              <a:off x="3360"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30" name="Oval 442"/>
            <p:cNvSpPr>
              <a:spLocks noChangeArrowheads="1"/>
            </p:cNvSpPr>
            <p:nvPr/>
          </p:nvSpPr>
          <p:spPr bwMode="auto">
            <a:xfrm>
              <a:off x="3312"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31" name="Oval 443"/>
            <p:cNvSpPr>
              <a:spLocks noChangeArrowheads="1"/>
            </p:cNvSpPr>
            <p:nvPr/>
          </p:nvSpPr>
          <p:spPr bwMode="auto">
            <a:xfrm>
              <a:off x="3360"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32" name="Oval 444"/>
            <p:cNvSpPr>
              <a:spLocks noChangeArrowheads="1"/>
            </p:cNvSpPr>
            <p:nvPr/>
          </p:nvSpPr>
          <p:spPr bwMode="auto">
            <a:xfrm>
              <a:off x="3408"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33" name="Oval 445"/>
            <p:cNvSpPr>
              <a:spLocks noChangeArrowheads="1"/>
            </p:cNvSpPr>
            <p:nvPr/>
          </p:nvSpPr>
          <p:spPr bwMode="auto">
            <a:xfrm>
              <a:off x="3456"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34" name="Oval 446"/>
            <p:cNvSpPr>
              <a:spLocks noChangeArrowheads="1"/>
            </p:cNvSpPr>
            <p:nvPr/>
          </p:nvSpPr>
          <p:spPr bwMode="auto">
            <a:xfrm>
              <a:off x="3360"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35" name="Oval 447"/>
            <p:cNvSpPr>
              <a:spLocks noChangeArrowheads="1"/>
            </p:cNvSpPr>
            <p:nvPr/>
          </p:nvSpPr>
          <p:spPr bwMode="auto">
            <a:xfrm>
              <a:off x="3456"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36" name="Oval 448"/>
            <p:cNvSpPr>
              <a:spLocks noChangeArrowheads="1"/>
            </p:cNvSpPr>
            <p:nvPr/>
          </p:nvSpPr>
          <p:spPr bwMode="auto">
            <a:xfrm>
              <a:off x="3408"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37" name="Oval 449"/>
            <p:cNvSpPr>
              <a:spLocks noChangeArrowheads="1"/>
            </p:cNvSpPr>
            <p:nvPr/>
          </p:nvSpPr>
          <p:spPr bwMode="auto">
            <a:xfrm>
              <a:off x="3408"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38" name="Oval 450"/>
            <p:cNvSpPr>
              <a:spLocks noChangeArrowheads="1"/>
            </p:cNvSpPr>
            <p:nvPr/>
          </p:nvSpPr>
          <p:spPr bwMode="auto">
            <a:xfrm>
              <a:off x="3456"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39" name="Oval 451"/>
            <p:cNvSpPr>
              <a:spLocks noChangeArrowheads="1"/>
            </p:cNvSpPr>
            <p:nvPr/>
          </p:nvSpPr>
          <p:spPr bwMode="auto">
            <a:xfrm>
              <a:off x="3408"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40" name="Oval 452"/>
            <p:cNvSpPr>
              <a:spLocks noChangeArrowheads="1"/>
            </p:cNvSpPr>
            <p:nvPr/>
          </p:nvSpPr>
          <p:spPr bwMode="auto">
            <a:xfrm>
              <a:off x="3504"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41" name="Oval 453"/>
            <p:cNvSpPr>
              <a:spLocks noChangeArrowheads="1"/>
            </p:cNvSpPr>
            <p:nvPr/>
          </p:nvSpPr>
          <p:spPr bwMode="auto">
            <a:xfrm>
              <a:off x="3456"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42" name="Oval 454"/>
            <p:cNvSpPr>
              <a:spLocks noChangeArrowheads="1"/>
            </p:cNvSpPr>
            <p:nvPr/>
          </p:nvSpPr>
          <p:spPr bwMode="auto">
            <a:xfrm>
              <a:off x="3408"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43" name="Oval 455"/>
            <p:cNvSpPr>
              <a:spLocks noChangeArrowheads="1"/>
            </p:cNvSpPr>
            <p:nvPr/>
          </p:nvSpPr>
          <p:spPr bwMode="auto">
            <a:xfrm>
              <a:off x="3408"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44" name="Oval 456"/>
            <p:cNvSpPr>
              <a:spLocks noChangeArrowheads="1"/>
            </p:cNvSpPr>
            <p:nvPr/>
          </p:nvSpPr>
          <p:spPr bwMode="auto">
            <a:xfrm>
              <a:off x="3408"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45" name="Oval 457"/>
            <p:cNvSpPr>
              <a:spLocks noChangeArrowheads="1"/>
            </p:cNvSpPr>
            <p:nvPr/>
          </p:nvSpPr>
          <p:spPr bwMode="auto">
            <a:xfrm>
              <a:off x="3504"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46" name="Oval 458"/>
            <p:cNvSpPr>
              <a:spLocks noChangeArrowheads="1"/>
            </p:cNvSpPr>
            <p:nvPr/>
          </p:nvSpPr>
          <p:spPr bwMode="auto">
            <a:xfrm>
              <a:off x="3552"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47" name="Oval 459"/>
            <p:cNvSpPr>
              <a:spLocks noChangeArrowheads="1"/>
            </p:cNvSpPr>
            <p:nvPr/>
          </p:nvSpPr>
          <p:spPr bwMode="auto">
            <a:xfrm>
              <a:off x="3408"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48" name="Oval 460"/>
            <p:cNvSpPr>
              <a:spLocks noChangeArrowheads="1"/>
            </p:cNvSpPr>
            <p:nvPr/>
          </p:nvSpPr>
          <p:spPr bwMode="auto">
            <a:xfrm>
              <a:off x="3456"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49" name="Oval 461"/>
            <p:cNvSpPr>
              <a:spLocks noChangeArrowheads="1"/>
            </p:cNvSpPr>
            <p:nvPr/>
          </p:nvSpPr>
          <p:spPr bwMode="auto">
            <a:xfrm>
              <a:off x="3408"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50" name="Oval 462"/>
            <p:cNvSpPr>
              <a:spLocks noChangeArrowheads="1"/>
            </p:cNvSpPr>
            <p:nvPr/>
          </p:nvSpPr>
          <p:spPr bwMode="auto">
            <a:xfrm>
              <a:off x="3456"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51" name="Oval 463"/>
            <p:cNvSpPr>
              <a:spLocks noChangeArrowheads="1"/>
            </p:cNvSpPr>
            <p:nvPr/>
          </p:nvSpPr>
          <p:spPr bwMode="auto">
            <a:xfrm>
              <a:off x="3504"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52" name="Oval 464"/>
            <p:cNvSpPr>
              <a:spLocks noChangeArrowheads="1"/>
            </p:cNvSpPr>
            <p:nvPr/>
          </p:nvSpPr>
          <p:spPr bwMode="auto">
            <a:xfrm>
              <a:off x="3552"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53" name="Oval 465"/>
            <p:cNvSpPr>
              <a:spLocks noChangeArrowheads="1"/>
            </p:cNvSpPr>
            <p:nvPr/>
          </p:nvSpPr>
          <p:spPr bwMode="auto">
            <a:xfrm>
              <a:off x="3456"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54" name="Oval 466"/>
            <p:cNvSpPr>
              <a:spLocks noChangeArrowheads="1"/>
            </p:cNvSpPr>
            <p:nvPr/>
          </p:nvSpPr>
          <p:spPr bwMode="auto">
            <a:xfrm>
              <a:off x="3552"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55" name="Oval 467"/>
            <p:cNvSpPr>
              <a:spLocks noChangeArrowheads="1"/>
            </p:cNvSpPr>
            <p:nvPr/>
          </p:nvSpPr>
          <p:spPr bwMode="auto">
            <a:xfrm>
              <a:off x="3504"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56" name="Oval 468"/>
            <p:cNvSpPr>
              <a:spLocks noChangeArrowheads="1"/>
            </p:cNvSpPr>
            <p:nvPr/>
          </p:nvSpPr>
          <p:spPr bwMode="auto">
            <a:xfrm>
              <a:off x="3504"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57" name="Oval 469"/>
            <p:cNvSpPr>
              <a:spLocks noChangeArrowheads="1"/>
            </p:cNvSpPr>
            <p:nvPr/>
          </p:nvSpPr>
          <p:spPr bwMode="auto">
            <a:xfrm>
              <a:off x="3552"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58" name="Oval 470"/>
            <p:cNvSpPr>
              <a:spLocks noChangeArrowheads="1"/>
            </p:cNvSpPr>
            <p:nvPr/>
          </p:nvSpPr>
          <p:spPr bwMode="auto">
            <a:xfrm>
              <a:off x="3504"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59" name="Oval 471"/>
            <p:cNvSpPr>
              <a:spLocks noChangeArrowheads="1"/>
            </p:cNvSpPr>
            <p:nvPr/>
          </p:nvSpPr>
          <p:spPr bwMode="auto">
            <a:xfrm>
              <a:off x="3600"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60" name="Oval 472"/>
            <p:cNvSpPr>
              <a:spLocks noChangeArrowheads="1"/>
            </p:cNvSpPr>
            <p:nvPr/>
          </p:nvSpPr>
          <p:spPr bwMode="auto">
            <a:xfrm>
              <a:off x="3552"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61" name="Oval 473"/>
            <p:cNvSpPr>
              <a:spLocks noChangeArrowheads="1"/>
            </p:cNvSpPr>
            <p:nvPr/>
          </p:nvSpPr>
          <p:spPr bwMode="auto">
            <a:xfrm>
              <a:off x="3504"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62" name="Oval 474"/>
            <p:cNvSpPr>
              <a:spLocks noChangeArrowheads="1"/>
            </p:cNvSpPr>
            <p:nvPr/>
          </p:nvSpPr>
          <p:spPr bwMode="auto">
            <a:xfrm>
              <a:off x="3504"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63" name="Oval 475"/>
            <p:cNvSpPr>
              <a:spLocks noChangeArrowheads="1"/>
            </p:cNvSpPr>
            <p:nvPr/>
          </p:nvSpPr>
          <p:spPr bwMode="auto">
            <a:xfrm>
              <a:off x="3504"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64" name="Oval 476"/>
            <p:cNvSpPr>
              <a:spLocks noChangeArrowheads="1"/>
            </p:cNvSpPr>
            <p:nvPr/>
          </p:nvSpPr>
          <p:spPr bwMode="auto">
            <a:xfrm>
              <a:off x="3600"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65" name="Oval 477"/>
            <p:cNvSpPr>
              <a:spLocks noChangeArrowheads="1"/>
            </p:cNvSpPr>
            <p:nvPr/>
          </p:nvSpPr>
          <p:spPr bwMode="auto">
            <a:xfrm>
              <a:off x="3648"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66" name="Oval 478"/>
            <p:cNvSpPr>
              <a:spLocks noChangeArrowheads="1"/>
            </p:cNvSpPr>
            <p:nvPr/>
          </p:nvSpPr>
          <p:spPr bwMode="auto">
            <a:xfrm>
              <a:off x="3504"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67" name="Oval 479"/>
            <p:cNvSpPr>
              <a:spLocks noChangeArrowheads="1"/>
            </p:cNvSpPr>
            <p:nvPr/>
          </p:nvSpPr>
          <p:spPr bwMode="auto">
            <a:xfrm>
              <a:off x="3552"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68" name="Oval 480"/>
            <p:cNvSpPr>
              <a:spLocks noChangeArrowheads="1"/>
            </p:cNvSpPr>
            <p:nvPr/>
          </p:nvSpPr>
          <p:spPr bwMode="auto">
            <a:xfrm>
              <a:off x="3504"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69" name="Oval 481"/>
            <p:cNvSpPr>
              <a:spLocks noChangeArrowheads="1"/>
            </p:cNvSpPr>
            <p:nvPr/>
          </p:nvSpPr>
          <p:spPr bwMode="auto">
            <a:xfrm>
              <a:off x="3552"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70" name="Oval 482"/>
            <p:cNvSpPr>
              <a:spLocks noChangeArrowheads="1"/>
            </p:cNvSpPr>
            <p:nvPr/>
          </p:nvSpPr>
          <p:spPr bwMode="auto">
            <a:xfrm>
              <a:off x="3600"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71" name="Oval 483"/>
            <p:cNvSpPr>
              <a:spLocks noChangeArrowheads="1"/>
            </p:cNvSpPr>
            <p:nvPr/>
          </p:nvSpPr>
          <p:spPr bwMode="auto">
            <a:xfrm>
              <a:off x="3648"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72" name="Oval 484"/>
            <p:cNvSpPr>
              <a:spLocks noChangeArrowheads="1"/>
            </p:cNvSpPr>
            <p:nvPr/>
          </p:nvSpPr>
          <p:spPr bwMode="auto">
            <a:xfrm>
              <a:off x="3552"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73" name="Oval 485"/>
            <p:cNvSpPr>
              <a:spLocks noChangeArrowheads="1"/>
            </p:cNvSpPr>
            <p:nvPr/>
          </p:nvSpPr>
          <p:spPr bwMode="auto">
            <a:xfrm>
              <a:off x="3648"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74" name="Oval 486"/>
            <p:cNvSpPr>
              <a:spLocks noChangeArrowheads="1"/>
            </p:cNvSpPr>
            <p:nvPr/>
          </p:nvSpPr>
          <p:spPr bwMode="auto">
            <a:xfrm>
              <a:off x="3600"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75" name="Oval 487"/>
            <p:cNvSpPr>
              <a:spLocks noChangeArrowheads="1"/>
            </p:cNvSpPr>
            <p:nvPr/>
          </p:nvSpPr>
          <p:spPr bwMode="auto">
            <a:xfrm>
              <a:off x="3600"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76" name="Oval 488"/>
            <p:cNvSpPr>
              <a:spLocks noChangeArrowheads="1"/>
            </p:cNvSpPr>
            <p:nvPr/>
          </p:nvSpPr>
          <p:spPr bwMode="auto">
            <a:xfrm>
              <a:off x="3648"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77" name="Oval 489"/>
            <p:cNvSpPr>
              <a:spLocks noChangeArrowheads="1"/>
            </p:cNvSpPr>
            <p:nvPr/>
          </p:nvSpPr>
          <p:spPr bwMode="auto">
            <a:xfrm>
              <a:off x="3600"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78" name="Oval 490"/>
            <p:cNvSpPr>
              <a:spLocks noChangeArrowheads="1"/>
            </p:cNvSpPr>
            <p:nvPr/>
          </p:nvSpPr>
          <p:spPr bwMode="auto">
            <a:xfrm>
              <a:off x="3696"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79" name="Oval 491"/>
            <p:cNvSpPr>
              <a:spLocks noChangeArrowheads="1"/>
            </p:cNvSpPr>
            <p:nvPr/>
          </p:nvSpPr>
          <p:spPr bwMode="auto">
            <a:xfrm>
              <a:off x="3648"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80" name="Oval 492"/>
            <p:cNvSpPr>
              <a:spLocks noChangeArrowheads="1"/>
            </p:cNvSpPr>
            <p:nvPr/>
          </p:nvSpPr>
          <p:spPr bwMode="auto">
            <a:xfrm>
              <a:off x="3600"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81" name="Oval 493"/>
            <p:cNvSpPr>
              <a:spLocks noChangeArrowheads="1"/>
            </p:cNvSpPr>
            <p:nvPr/>
          </p:nvSpPr>
          <p:spPr bwMode="auto">
            <a:xfrm>
              <a:off x="3600"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82" name="Oval 494"/>
            <p:cNvSpPr>
              <a:spLocks noChangeArrowheads="1"/>
            </p:cNvSpPr>
            <p:nvPr/>
          </p:nvSpPr>
          <p:spPr bwMode="auto">
            <a:xfrm>
              <a:off x="3600"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83" name="Oval 495"/>
            <p:cNvSpPr>
              <a:spLocks noChangeArrowheads="1"/>
            </p:cNvSpPr>
            <p:nvPr/>
          </p:nvSpPr>
          <p:spPr bwMode="auto">
            <a:xfrm>
              <a:off x="3696"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84" name="Oval 496"/>
            <p:cNvSpPr>
              <a:spLocks noChangeArrowheads="1"/>
            </p:cNvSpPr>
            <p:nvPr/>
          </p:nvSpPr>
          <p:spPr bwMode="auto">
            <a:xfrm>
              <a:off x="3744"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85" name="Oval 497"/>
            <p:cNvSpPr>
              <a:spLocks noChangeArrowheads="1"/>
            </p:cNvSpPr>
            <p:nvPr/>
          </p:nvSpPr>
          <p:spPr bwMode="auto">
            <a:xfrm>
              <a:off x="3264"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86" name="Oval 498"/>
            <p:cNvSpPr>
              <a:spLocks noChangeArrowheads="1"/>
            </p:cNvSpPr>
            <p:nvPr/>
          </p:nvSpPr>
          <p:spPr bwMode="auto">
            <a:xfrm>
              <a:off x="3312"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87" name="Oval 499"/>
            <p:cNvSpPr>
              <a:spLocks noChangeArrowheads="1"/>
            </p:cNvSpPr>
            <p:nvPr/>
          </p:nvSpPr>
          <p:spPr bwMode="auto">
            <a:xfrm>
              <a:off x="3264"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88" name="Oval 500"/>
            <p:cNvSpPr>
              <a:spLocks noChangeArrowheads="1"/>
            </p:cNvSpPr>
            <p:nvPr/>
          </p:nvSpPr>
          <p:spPr bwMode="auto">
            <a:xfrm>
              <a:off x="3312"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89" name="Oval 501"/>
            <p:cNvSpPr>
              <a:spLocks noChangeArrowheads="1"/>
            </p:cNvSpPr>
            <p:nvPr/>
          </p:nvSpPr>
          <p:spPr bwMode="auto">
            <a:xfrm>
              <a:off x="3360"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90" name="Oval 502"/>
            <p:cNvSpPr>
              <a:spLocks noChangeArrowheads="1"/>
            </p:cNvSpPr>
            <p:nvPr/>
          </p:nvSpPr>
          <p:spPr bwMode="auto">
            <a:xfrm>
              <a:off x="3408"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91" name="Oval 503"/>
            <p:cNvSpPr>
              <a:spLocks noChangeArrowheads="1"/>
            </p:cNvSpPr>
            <p:nvPr/>
          </p:nvSpPr>
          <p:spPr bwMode="auto">
            <a:xfrm>
              <a:off x="3312"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92" name="Oval 504"/>
            <p:cNvSpPr>
              <a:spLocks noChangeArrowheads="1"/>
            </p:cNvSpPr>
            <p:nvPr/>
          </p:nvSpPr>
          <p:spPr bwMode="auto">
            <a:xfrm>
              <a:off x="3408"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93" name="Oval 505"/>
            <p:cNvSpPr>
              <a:spLocks noChangeArrowheads="1"/>
            </p:cNvSpPr>
            <p:nvPr/>
          </p:nvSpPr>
          <p:spPr bwMode="auto">
            <a:xfrm>
              <a:off x="3360"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94" name="Oval 506"/>
            <p:cNvSpPr>
              <a:spLocks noChangeArrowheads="1"/>
            </p:cNvSpPr>
            <p:nvPr/>
          </p:nvSpPr>
          <p:spPr bwMode="auto">
            <a:xfrm>
              <a:off x="3360"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95" name="Oval 507"/>
            <p:cNvSpPr>
              <a:spLocks noChangeArrowheads="1"/>
            </p:cNvSpPr>
            <p:nvPr/>
          </p:nvSpPr>
          <p:spPr bwMode="auto">
            <a:xfrm>
              <a:off x="3408"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96" name="Oval 508"/>
            <p:cNvSpPr>
              <a:spLocks noChangeArrowheads="1"/>
            </p:cNvSpPr>
            <p:nvPr/>
          </p:nvSpPr>
          <p:spPr bwMode="auto">
            <a:xfrm>
              <a:off x="3360"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97" name="Oval 509"/>
            <p:cNvSpPr>
              <a:spLocks noChangeArrowheads="1"/>
            </p:cNvSpPr>
            <p:nvPr/>
          </p:nvSpPr>
          <p:spPr bwMode="auto">
            <a:xfrm>
              <a:off x="3456"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98" name="Oval 510"/>
            <p:cNvSpPr>
              <a:spLocks noChangeArrowheads="1"/>
            </p:cNvSpPr>
            <p:nvPr/>
          </p:nvSpPr>
          <p:spPr bwMode="auto">
            <a:xfrm>
              <a:off x="3408"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99" name="Oval 511"/>
            <p:cNvSpPr>
              <a:spLocks noChangeArrowheads="1"/>
            </p:cNvSpPr>
            <p:nvPr/>
          </p:nvSpPr>
          <p:spPr bwMode="auto">
            <a:xfrm>
              <a:off x="3360"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00" name="Oval 512"/>
            <p:cNvSpPr>
              <a:spLocks noChangeArrowheads="1"/>
            </p:cNvSpPr>
            <p:nvPr/>
          </p:nvSpPr>
          <p:spPr bwMode="auto">
            <a:xfrm>
              <a:off x="3360" y="398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01" name="Oval 513"/>
            <p:cNvSpPr>
              <a:spLocks noChangeArrowheads="1"/>
            </p:cNvSpPr>
            <p:nvPr/>
          </p:nvSpPr>
          <p:spPr bwMode="auto">
            <a:xfrm>
              <a:off x="3360"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02" name="Oval 514"/>
            <p:cNvSpPr>
              <a:spLocks noChangeArrowheads="1"/>
            </p:cNvSpPr>
            <p:nvPr/>
          </p:nvSpPr>
          <p:spPr bwMode="auto">
            <a:xfrm>
              <a:off x="3456"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03" name="Oval 515"/>
            <p:cNvSpPr>
              <a:spLocks noChangeArrowheads="1"/>
            </p:cNvSpPr>
            <p:nvPr/>
          </p:nvSpPr>
          <p:spPr bwMode="auto">
            <a:xfrm>
              <a:off x="3504"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04" name="Oval 516"/>
            <p:cNvSpPr>
              <a:spLocks noChangeArrowheads="1"/>
            </p:cNvSpPr>
            <p:nvPr/>
          </p:nvSpPr>
          <p:spPr bwMode="auto">
            <a:xfrm>
              <a:off x="3408"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05" name="Oval 517"/>
            <p:cNvSpPr>
              <a:spLocks noChangeArrowheads="1"/>
            </p:cNvSpPr>
            <p:nvPr/>
          </p:nvSpPr>
          <p:spPr bwMode="auto">
            <a:xfrm>
              <a:off x="3456"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06" name="Oval 518"/>
            <p:cNvSpPr>
              <a:spLocks noChangeArrowheads="1"/>
            </p:cNvSpPr>
            <p:nvPr/>
          </p:nvSpPr>
          <p:spPr bwMode="auto">
            <a:xfrm>
              <a:off x="3408"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07" name="Oval 519"/>
            <p:cNvSpPr>
              <a:spLocks noChangeArrowheads="1"/>
            </p:cNvSpPr>
            <p:nvPr/>
          </p:nvSpPr>
          <p:spPr bwMode="auto">
            <a:xfrm>
              <a:off x="3456"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08" name="Oval 520"/>
            <p:cNvSpPr>
              <a:spLocks noChangeArrowheads="1"/>
            </p:cNvSpPr>
            <p:nvPr/>
          </p:nvSpPr>
          <p:spPr bwMode="auto">
            <a:xfrm>
              <a:off x="3504"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09" name="Oval 521"/>
            <p:cNvSpPr>
              <a:spLocks noChangeArrowheads="1"/>
            </p:cNvSpPr>
            <p:nvPr/>
          </p:nvSpPr>
          <p:spPr bwMode="auto">
            <a:xfrm>
              <a:off x="3552"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10" name="Oval 522"/>
            <p:cNvSpPr>
              <a:spLocks noChangeArrowheads="1"/>
            </p:cNvSpPr>
            <p:nvPr/>
          </p:nvSpPr>
          <p:spPr bwMode="auto">
            <a:xfrm>
              <a:off x="3456" y="398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11" name="Oval 523"/>
            <p:cNvSpPr>
              <a:spLocks noChangeArrowheads="1"/>
            </p:cNvSpPr>
            <p:nvPr/>
          </p:nvSpPr>
          <p:spPr bwMode="auto">
            <a:xfrm>
              <a:off x="3552" y="403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12" name="Oval 524"/>
            <p:cNvSpPr>
              <a:spLocks noChangeArrowheads="1"/>
            </p:cNvSpPr>
            <p:nvPr/>
          </p:nvSpPr>
          <p:spPr bwMode="auto">
            <a:xfrm>
              <a:off x="3504"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13" name="Oval 525"/>
            <p:cNvSpPr>
              <a:spLocks noChangeArrowheads="1"/>
            </p:cNvSpPr>
            <p:nvPr/>
          </p:nvSpPr>
          <p:spPr bwMode="auto">
            <a:xfrm>
              <a:off x="3504" y="398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14" name="Oval 526"/>
            <p:cNvSpPr>
              <a:spLocks noChangeArrowheads="1"/>
            </p:cNvSpPr>
            <p:nvPr/>
          </p:nvSpPr>
          <p:spPr bwMode="auto">
            <a:xfrm>
              <a:off x="3552" y="398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15" name="Oval 527"/>
            <p:cNvSpPr>
              <a:spLocks noChangeArrowheads="1"/>
            </p:cNvSpPr>
            <p:nvPr/>
          </p:nvSpPr>
          <p:spPr bwMode="auto">
            <a:xfrm>
              <a:off x="3504" y="403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16" name="Oval 528"/>
            <p:cNvSpPr>
              <a:spLocks noChangeArrowheads="1"/>
            </p:cNvSpPr>
            <p:nvPr/>
          </p:nvSpPr>
          <p:spPr bwMode="auto">
            <a:xfrm>
              <a:off x="3600" y="398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17" name="Oval 529"/>
            <p:cNvSpPr>
              <a:spLocks noChangeArrowheads="1"/>
            </p:cNvSpPr>
            <p:nvPr/>
          </p:nvSpPr>
          <p:spPr bwMode="auto">
            <a:xfrm>
              <a:off x="3552" y="398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18" name="Oval 530"/>
            <p:cNvSpPr>
              <a:spLocks noChangeArrowheads="1"/>
            </p:cNvSpPr>
            <p:nvPr/>
          </p:nvSpPr>
          <p:spPr bwMode="auto">
            <a:xfrm>
              <a:off x="3504" y="398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19" name="Oval 531"/>
            <p:cNvSpPr>
              <a:spLocks noChangeArrowheads="1"/>
            </p:cNvSpPr>
            <p:nvPr/>
          </p:nvSpPr>
          <p:spPr bwMode="auto">
            <a:xfrm>
              <a:off x="3504" y="408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20" name="Oval 532"/>
            <p:cNvSpPr>
              <a:spLocks noChangeArrowheads="1"/>
            </p:cNvSpPr>
            <p:nvPr/>
          </p:nvSpPr>
          <p:spPr bwMode="auto">
            <a:xfrm>
              <a:off x="3504"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21" name="Oval 533"/>
            <p:cNvSpPr>
              <a:spLocks noChangeArrowheads="1"/>
            </p:cNvSpPr>
            <p:nvPr/>
          </p:nvSpPr>
          <p:spPr bwMode="auto">
            <a:xfrm>
              <a:off x="3600"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22" name="Oval 534"/>
            <p:cNvSpPr>
              <a:spLocks noChangeArrowheads="1"/>
            </p:cNvSpPr>
            <p:nvPr/>
          </p:nvSpPr>
          <p:spPr bwMode="auto">
            <a:xfrm>
              <a:off x="3648" y="398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23" name="Oval 535"/>
            <p:cNvSpPr>
              <a:spLocks noChangeArrowheads="1"/>
            </p:cNvSpPr>
            <p:nvPr/>
          </p:nvSpPr>
          <p:spPr bwMode="auto">
            <a:xfrm>
              <a:off x="3408" y="374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24" name="Oval 536"/>
            <p:cNvSpPr>
              <a:spLocks noChangeArrowheads="1"/>
            </p:cNvSpPr>
            <p:nvPr/>
          </p:nvSpPr>
          <p:spPr bwMode="auto">
            <a:xfrm>
              <a:off x="3470" y="379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25" name="Oval 537"/>
            <p:cNvSpPr>
              <a:spLocks noChangeArrowheads="1"/>
            </p:cNvSpPr>
            <p:nvPr/>
          </p:nvSpPr>
          <p:spPr bwMode="auto">
            <a:xfrm>
              <a:off x="3408" y="379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26" name="Oval 538"/>
            <p:cNvSpPr>
              <a:spLocks noChangeArrowheads="1"/>
            </p:cNvSpPr>
            <p:nvPr/>
          </p:nvSpPr>
          <p:spPr bwMode="auto">
            <a:xfrm>
              <a:off x="3470"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27" name="Oval 539"/>
            <p:cNvSpPr>
              <a:spLocks noChangeArrowheads="1"/>
            </p:cNvSpPr>
            <p:nvPr/>
          </p:nvSpPr>
          <p:spPr bwMode="auto">
            <a:xfrm>
              <a:off x="3531"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28" name="Oval 540"/>
            <p:cNvSpPr>
              <a:spLocks noChangeArrowheads="1"/>
            </p:cNvSpPr>
            <p:nvPr/>
          </p:nvSpPr>
          <p:spPr bwMode="auto">
            <a:xfrm>
              <a:off x="3593"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29" name="Oval 541"/>
            <p:cNvSpPr>
              <a:spLocks noChangeArrowheads="1"/>
            </p:cNvSpPr>
            <p:nvPr/>
          </p:nvSpPr>
          <p:spPr bwMode="auto">
            <a:xfrm>
              <a:off x="3470"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30" name="Oval 542"/>
            <p:cNvSpPr>
              <a:spLocks noChangeArrowheads="1"/>
            </p:cNvSpPr>
            <p:nvPr/>
          </p:nvSpPr>
          <p:spPr bwMode="auto">
            <a:xfrm>
              <a:off x="3593"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31" name="Oval 543"/>
            <p:cNvSpPr>
              <a:spLocks noChangeArrowheads="1"/>
            </p:cNvSpPr>
            <p:nvPr/>
          </p:nvSpPr>
          <p:spPr bwMode="auto">
            <a:xfrm>
              <a:off x="3531"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32" name="Oval 544"/>
            <p:cNvSpPr>
              <a:spLocks noChangeArrowheads="1"/>
            </p:cNvSpPr>
            <p:nvPr/>
          </p:nvSpPr>
          <p:spPr bwMode="auto">
            <a:xfrm>
              <a:off x="3531"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33" name="Oval 545"/>
            <p:cNvSpPr>
              <a:spLocks noChangeArrowheads="1"/>
            </p:cNvSpPr>
            <p:nvPr/>
          </p:nvSpPr>
          <p:spPr bwMode="auto">
            <a:xfrm>
              <a:off x="3593"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34" name="Oval 546"/>
            <p:cNvSpPr>
              <a:spLocks noChangeArrowheads="1"/>
            </p:cNvSpPr>
            <p:nvPr/>
          </p:nvSpPr>
          <p:spPr bwMode="auto">
            <a:xfrm>
              <a:off x="3531"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35" name="Oval 547"/>
            <p:cNvSpPr>
              <a:spLocks noChangeArrowheads="1"/>
            </p:cNvSpPr>
            <p:nvPr/>
          </p:nvSpPr>
          <p:spPr bwMode="auto">
            <a:xfrm>
              <a:off x="3655"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36" name="Oval 548"/>
            <p:cNvSpPr>
              <a:spLocks noChangeArrowheads="1"/>
            </p:cNvSpPr>
            <p:nvPr/>
          </p:nvSpPr>
          <p:spPr bwMode="auto">
            <a:xfrm>
              <a:off x="3593"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37" name="Oval 549"/>
            <p:cNvSpPr>
              <a:spLocks noChangeArrowheads="1"/>
            </p:cNvSpPr>
            <p:nvPr/>
          </p:nvSpPr>
          <p:spPr bwMode="auto">
            <a:xfrm>
              <a:off x="3531"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38" name="Oval 550"/>
            <p:cNvSpPr>
              <a:spLocks noChangeArrowheads="1"/>
            </p:cNvSpPr>
            <p:nvPr/>
          </p:nvSpPr>
          <p:spPr bwMode="auto">
            <a:xfrm>
              <a:off x="3531"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39" name="Oval 551"/>
            <p:cNvSpPr>
              <a:spLocks noChangeArrowheads="1"/>
            </p:cNvSpPr>
            <p:nvPr/>
          </p:nvSpPr>
          <p:spPr bwMode="auto">
            <a:xfrm>
              <a:off x="3531"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40" name="Oval 552"/>
            <p:cNvSpPr>
              <a:spLocks noChangeArrowheads="1"/>
            </p:cNvSpPr>
            <p:nvPr/>
          </p:nvSpPr>
          <p:spPr bwMode="auto">
            <a:xfrm>
              <a:off x="3655"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41" name="Oval 553"/>
            <p:cNvSpPr>
              <a:spLocks noChangeArrowheads="1"/>
            </p:cNvSpPr>
            <p:nvPr/>
          </p:nvSpPr>
          <p:spPr bwMode="auto">
            <a:xfrm>
              <a:off x="3717"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42" name="Oval 554"/>
            <p:cNvSpPr>
              <a:spLocks noChangeArrowheads="1"/>
            </p:cNvSpPr>
            <p:nvPr/>
          </p:nvSpPr>
          <p:spPr bwMode="auto">
            <a:xfrm>
              <a:off x="3504" y="369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43" name="Oval 555"/>
            <p:cNvSpPr>
              <a:spLocks noChangeArrowheads="1"/>
            </p:cNvSpPr>
            <p:nvPr/>
          </p:nvSpPr>
          <p:spPr bwMode="auto">
            <a:xfrm>
              <a:off x="3566" y="374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44" name="Oval 556"/>
            <p:cNvSpPr>
              <a:spLocks noChangeArrowheads="1"/>
            </p:cNvSpPr>
            <p:nvPr/>
          </p:nvSpPr>
          <p:spPr bwMode="auto">
            <a:xfrm>
              <a:off x="3504" y="374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45" name="Oval 557"/>
            <p:cNvSpPr>
              <a:spLocks noChangeArrowheads="1"/>
            </p:cNvSpPr>
            <p:nvPr/>
          </p:nvSpPr>
          <p:spPr bwMode="auto">
            <a:xfrm>
              <a:off x="3566" y="379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46" name="Oval 558"/>
            <p:cNvSpPr>
              <a:spLocks noChangeArrowheads="1"/>
            </p:cNvSpPr>
            <p:nvPr/>
          </p:nvSpPr>
          <p:spPr bwMode="auto">
            <a:xfrm>
              <a:off x="3627"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47" name="Oval 559"/>
            <p:cNvSpPr>
              <a:spLocks noChangeArrowheads="1"/>
            </p:cNvSpPr>
            <p:nvPr/>
          </p:nvSpPr>
          <p:spPr bwMode="auto">
            <a:xfrm>
              <a:off x="3689"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48" name="Oval 560"/>
            <p:cNvSpPr>
              <a:spLocks noChangeArrowheads="1"/>
            </p:cNvSpPr>
            <p:nvPr/>
          </p:nvSpPr>
          <p:spPr bwMode="auto">
            <a:xfrm>
              <a:off x="3566"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49" name="Oval 561"/>
            <p:cNvSpPr>
              <a:spLocks noChangeArrowheads="1"/>
            </p:cNvSpPr>
            <p:nvPr/>
          </p:nvSpPr>
          <p:spPr bwMode="auto">
            <a:xfrm>
              <a:off x="3689"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50" name="Oval 562"/>
            <p:cNvSpPr>
              <a:spLocks noChangeArrowheads="1"/>
            </p:cNvSpPr>
            <p:nvPr/>
          </p:nvSpPr>
          <p:spPr bwMode="auto">
            <a:xfrm>
              <a:off x="3627"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51" name="Oval 563"/>
            <p:cNvSpPr>
              <a:spLocks noChangeArrowheads="1"/>
            </p:cNvSpPr>
            <p:nvPr/>
          </p:nvSpPr>
          <p:spPr bwMode="auto">
            <a:xfrm>
              <a:off x="3627"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52" name="Oval 564"/>
            <p:cNvSpPr>
              <a:spLocks noChangeArrowheads="1"/>
            </p:cNvSpPr>
            <p:nvPr/>
          </p:nvSpPr>
          <p:spPr bwMode="auto">
            <a:xfrm>
              <a:off x="3689"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53" name="Oval 565"/>
            <p:cNvSpPr>
              <a:spLocks noChangeArrowheads="1"/>
            </p:cNvSpPr>
            <p:nvPr/>
          </p:nvSpPr>
          <p:spPr bwMode="auto">
            <a:xfrm>
              <a:off x="3627"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54" name="Oval 566"/>
            <p:cNvSpPr>
              <a:spLocks noChangeArrowheads="1"/>
            </p:cNvSpPr>
            <p:nvPr/>
          </p:nvSpPr>
          <p:spPr bwMode="auto">
            <a:xfrm>
              <a:off x="3751"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55" name="Oval 567"/>
            <p:cNvSpPr>
              <a:spLocks noChangeArrowheads="1"/>
            </p:cNvSpPr>
            <p:nvPr/>
          </p:nvSpPr>
          <p:spPr bwMode="auto">
            <a:xfrm>
              <a:off x="3689"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56" name="Oval 568"/>
            <p:cNvSpPr>
              <a:spLocks noChangeArrowheads="1"/>
            </p:cNvSpPr>
            <p:nvPr/>
          </p:nvSpPr>
          <p:spPr bwMode="auto">
            <a:xfrm>
              <a:off x="3627"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57" name="Oval 569"/>
            <p:cNvSpPr>
              <a:spLocks noChangeArrowheads="1"/>
            </p:cNvSpPr>
            <p:nvPr/>
          </p:nvSpPr>
          <p:spPr bwMode="auto">
            <a:xfrm>
              <a:off x="3627"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58" name="Oval 570"/>
            <p:cNvSpPr>
              <a:spLocks noChangeArrowheads="1"/>
            </p:cNvSpPr>
            <p:nvPr/>
          </p:nvSpPr>
          <p:spPr bwMode="auto">
            <a:xfrm>
              <a:off x="3627" y="369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59" name="Oval 571"/>
            <p:cNvSpPr>
              <a:spLocks noChangeArrowheads="1"/>
            </p:cNvSpPr>
            <p:nvPr/>
          </p:nvSpPr>
          <p:spPr bwMode="auto">
            <a:xfrm>
              <a:off x="3751" y="379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60" name="Oval 572"/>
            <p:cNvSpPr>
              <a:spLocks noChangeArrowheads="1"/>
            </p:cNvSpPr>
            <p:nvPr/>
          </p:nvSpPr>
          <p:spPr bwMode="auto">
            <a:xfrm>
              <a:off x="3813"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61" name="Oval 573"/>
            <p:cNvSpPr>
              <a:spLocks noChangeArrowheads="1"/>
            </p:cNvSpPr>
            <p:nvPr/>
          </p:nvSpPr>
          <p:spPr bwMode="auto">
            <a:xfrm>
              <a:off x="3600" y="379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62" name="Oval 574"/>
            <p:cNvSpPr>
              <a:spLocks noChangeArrowheads="1"/>
            </p:cNvSpPr>
            <p:nvPr/>
          </p:nvSpPr>
          <p:spPr bwMode="auto">
            <a:xfrm>
              <a:off x="3662"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63" name="Oval 575"/>
            <p:cNvSpPr>
              <a:spLocks noChangeArrowheads="1"/>
            </p:cNvSpPr>
            <p:nvPr/>
          </p:nvSpPr>
          <p:spPr bwMode="auto">
            <a:xfrm>
              <a:off x="3600"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64" name="Oval 576"/>
            <p:cNvSpPr>
              <a:spLocks noChangeArrowheads="1"/>
            </p:cNvSpPr>
            <p:nvPr/>
          </p:nvSpPr>
          <p:spPr bwMode="auto">
            <a:xfrm>
              <a:off x="3662"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65" name="Oval 577"/>
            <p:cNvSpPr>
              <a:spLocks noChangeArrowheads="1"/>
            </p:cNvSpPr>
            <p:nvPr/>
          </p:nvSpPr>
          <p:spPr bwMode="auto">
            <a:xfrm>
              <a:off x="3723"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66" name="Oval 578"/>
            <p:cNvSpPr>
              <a:spLocks noChangeArrowheads="1"/>
            </p:cNvSpPr>
            <p:nvPr/>
          </p:nvSpPr>
          <p:spPr bwMode="auto">
            <a:xfrm>
              <a:off x="3785"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67" name="Oval 579"/>
            <p:cNvSpPr>
              <a:spLocks noChangeArrowheads="1"/>
            </p:cNvSpPr>
            <p:nvPr/>
          </p:nvSpPr>
          <p:spPr bwMode="auto">
            <a:xfrm>
              <a:off x="3662"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68" name="Oval 580"/>
            <p:cNvSpPr>
              <a:spLocks noChangeArrowheads="1"/>
            </p:cNvSpPr>
            <p:nvPr/>
          </p:nvSpPr>
          <p:spPr bwMode="auto">
            <a:xfrm>
              <a:off x="3785"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69" name="Oval 581"/>
            <p:cNvSpPr>
              <a:spLocks noChangeArrowheads="1"/>
            </p:cNvSpPr>
            <p:nvPr/>
          </p:nvSpPr>
          <p:spPr bwMode="auto">
            <a:xfrm>
              <a:off x="3723"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70" name="Oval 582"/>
            <p:cNvSpPr>
              <a:spLocks noChangeArrowheads="1"/>
            </p:cNvSpPr>
            <p:nvPr/>
          </p:nvSpPr>
          <p:spPr bwMode="auto">
            <a:xfrm>
              <a:off x="3723"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71" name="Oval 583"/>
            <p:cNvSpPr>
              <a:spLocks noChangeArrowheads="1"/>
            </p:cNvSpPr>
            <p:nvPr/>
          </p:nvSpPr>
          <p:spPr bwMode="auto">
            <a:xfrm>
              <a:off x="3785"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72" name="Oval 584"/>
            <p:cNvSpPr>
              <a:spLocks noChangeArrowheads="1"/>
            </p:cNvSpPr>
            <p:nvPr/>
          </p:nvSpPr>
          <p:spPr bwMode="auto">
            <a:xfrm>
              <a:off x="3723"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73" name="Oval 585"/>
            <p:cNvSpPr>
              <a:spLocks noChangeArrowheads="1"/>
            </p:cNvSpPr>
            <p:nvPr/>
          </p:nvSpPr>
          <p:spPr bwMode="auto">
            <a:xfrm>
              <a:off x="3847"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74" name="Oval 586"/>
            <p:cNvSpPr>
              <a:spLocks noChangeArrowheads="1"/>
            </p:cNvSpPr>
            <p:nvPr/>
          </p:nvSpPr>
          <p:spPr bwMode="auto">
            <a:xfrm>
              <a:off x="3785"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75" name="Oval 587"/>
            <p:cNvSpPr>
              <a:spLocks noChangeArrowheads="1"/>
            </p:cNvSpPr>
            <p:nvPr/>
          </p:nvSpPr>
          <p:spPr bwMode="auto">
            <a:xfrm>
              <a:off x="3723"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76" name="Oval 588"/>
            <p:cNvSpPr>
              <a:spLocks noChangeArrowheads="1"/>
            </p:cNvSpPr>
            <p:nvPr/>
          </p:nvSpPr>
          <p:spPr bwMode="auto">
            <a:xfrm>
              <a:off x="3723"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77" name="Oval 589"/>
            <p:cNvSpPr>
              <a:spLocks noChangeArrowheads="1"/>
            </p:cNvSpPr>
            <p:nvPr/>
          </p:nvSpPr>
          <p:spPr bwMode="auto">
            <a:xfrm>
              <a:off x="3723"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78" name="Oval 590"/>
            <p:cNvSpPr>
              <a:spLocks noChangeArrowheads="1"/>
            </p:cNvSpPr>
            <p:nvPr/>
          </p:nvSpPr>
          <p:spPr bwMode="auto">
            <a:xfrm>
              <a:off x="3847"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79" name="Oval 591"/>
            <p:cNvSpPr>
              <a:spLocks noChangeArrowheads="1"/>
            </p:cNvSpPr>
            <p:nvPr/>
          </p:nvSpPr>
          <p:spPr bwMode="auto">
            <a:xfrm>
              <a:off x="3909"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80" name="Oval 592"/>
            <p:cNvSpPr>
              <a:spLocks noChangeArrowheads="1"/>
            </p:cNvSpPr>
            <p:nvPr/>
          </p:nvSpPr>
          <p:spPr bwMode="auto">
            <a:xfrm>
              <a:off x="3360"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81" name="Oval 593"/>
            <p:cNvSpPr>
              <a:spLocks noChangeArrowheads="1"/>
            </p:cNvSpPr>
            <p:nvPr/>
          </p:nvSpPr>
          <p:spPr bwMode="auto">
            <a:xfrm>
              <a:off x="3422"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82" name="Oval 594"/>
            <p:cNvSpPr>
              <a:spLocks noChangeArrowheads="1"/>
            </p:cNvSpPr>
            <p:nvPr/>
          </p:nvSpPr>
          <p:spPr bwMode="auto">
            <a:xfrm>
              <a:off x="3360"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83" name="Oval 595"/>
            <p:cNvSpPr>
              <a:spLocks noChangeArrowheads="1"/>
            </p:cNvSpPr>
            <p:nvPr/>
          </p:nvSpPr>
          <p:spPr bwMode="auto">
            <a:xfrm>
              <a:off x="3422"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84" name="Oval 596"/>
            <p:cNvSpPr>
              <a:spLocks noChangeArrowheads="1"/>
            </p:cNvSpPr>
            <p:nvPr/>
          </p:nvSpPr>
          <p:spPr bwMode="auto">
            <a:xfrm>
              <a:off x="3483"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85" name="Oval 597"/>
            <p:cNvSpPr>
              <a:spLocks noChangeArrowheads="1"/>
            </p:cNvSpPr>
            <p:nvPr/>
          </p:nvSpPr>
          <p:spPr bwMode="auto">
            <a:xfrm>
              <a:off x="3545"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86" name="Oval 598"/>
            <p:cNvSpPr>
              <a:spLocks noChangeArrowheads="1"/>
            </p:cNvSpPr>
            <p:nvPr/>
          </p:nvSpPr>
          <p:spPr bwMode="auto">
            <a:xfrm>
              <a:off x="3422" y="398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87" name="Oval 599"/>
            <p:cNvSpPr>
              <a:spLocks noChangeArrowheads="1"/>
            </p:cNvSpPr>
            <p:nvPr/>
          </p:nvSpPr>
          <p:spPr bwMode="auto">
            <a:xfrm>
              <a:off x="3545"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88" name="Oval 600"/>
            <p:cNvSpPr>
              <a:spLocks noChangeArrowheads="1"/>
            </p:cNvSpPr>
            <p:nvPr/>
          </p:nvSpPr>
          <p:spPr bwMode="auto">
            <a:xfrm>
              <a:off x="3483"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89" name="Oval 601"/>
            <p:cNvSpPr>
              <a:spLocks noChangeArrowheads="1"/>
            </p:cNvSpPr>
            <p:nvPr/>
          </p:nvSpPr>
          <p:spPr bwMode="auto">
            <a:xfrm>
              <a:off x="3483"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90" name="Oval 602"/>
            <p:cNvSpPr>
              <a:spLocks noChangeArrowheads="1"/>
            </p:cNvSpPr>
            <p:nvPr/>
          </p:nvSpPr>
          <p:spPr bwMode="auto">
            <a:xfrm>
              <a:off x="3545"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91" name="Oval 603"/>
            <p:cNvSpPr>
              <a:spLocks noChangeArrowheads="1"/>
            </p:cNvSpPr>
            <p:nvPr/>
          </p:nvSpPr>
          <p:spPr bwMode="auto">
            <a:xfrm>
              <a:off x="3483"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92" name="Oval 604"/>
            <p:cNvSpPr>
              <a:spLocks noChangeArrowheads="1"/>
            </p:cNvSpPr>
            <p:nvPr/>
          </p:nvSpPr>
          <p:spPr bwMode="auto">
            <a:xfrm>
              <a:off x="3607" y="398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93" name="Oval 605"/>
            <p:cNvSpPr>
              <a:spLocks noChangeArrowheads="1"/>
            </p:cNvSpPr>
            <p:nvPr/>
          </p:nvSpPr>
          <p:spPr bwMode="auto">
            <a:xfrm>
              <a:off x="3545"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94" name="Oval 606"/>
            <p:cNvSpPr>
              <a:spLocks noChangeArrowheads="1"/>
            </p:cNvSpPr>
            <p:nvPr/>
          </p:nvSpPr>
          <p:spPr bwMode="auto">
            <a:xfrm>
              <a:off x="3483"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95" name="Oval 607"/>
            <p:cNvSpPr>
              <a:spLocks noChangeArrowheads="1"/>
            </p:cNvSpPr>
            <p:nvPr/>
          </p:nvSpPr>
          <p:spPr bwMode="auto">
            <a:xfrm>
              <a:off x="3483"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96" name="Oval 608"/>
            <p:cNvSpPr>
              <a:spLocks noChangeArrowheads="1"/>
            </p:cNvSpPr>
            <p:nvPr/>
          </p:nvSpPr>
          <p:spPr bwMode="auto">
            <a:xfrm>
              <a:off x="3483"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97" name="Oval 609"/>
            <p:cNvSpPr>
              <a:spLocks noChangeArrowheads="1"/>
            </p:cNvSpPr>
            <p:nvPr/>
          </p:nvSpPr>
          <p:spPr bwMode="auto">
            <a:xfrm>
              <a:off x="3607"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98" name="Oval 610"/>
            <p:cNvSpPr>
              <a:spLocks noChangeArrowheads="1"/>
            </p:cNvSpPr>
            <p:nvPr/>
          </p:nvSpPr>
          <p:spPr bwMode="auto">
            <a:xfrm>
              <a:off x="3669" y="398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99" name="Oval 611"/>
            <p:cNvSpPr>
              <a:spLocks noChangeArrowheads="1"/>
            </p:cNvSpPr>
            <p:nvPr/>
          </p:nvSpPr>
          <p:spPr bwMode="auto">
            <a:xfrm>
              <a:off x="3504"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00" name="Oval 612"/>
            <p:cNvSpPr>
              <a:spLocks noChangeArrowheads="1"/>
            </p:cNvSpPr>
            <p:nvPr/>
          </p:nvSpPr>
          <p:spPr bwMode="auto">
            <a:xfrm>
              <a:off x="3566" y="398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01" name="Oval 613"/>
            <p:cNvSpPr>
              <a:spLocks noChangeArrowheads="1"/>
            </p:cNvSpPr>
            <p:nvPr/>
          </p:nvSpPr>
          <p:spPr bwMode="auto">
            <a:xfrm>
              <a:off x="3504" y="398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02" name="Oval 614"/>
            <p:cNvSpPr>
              <a:spLocks noChangeArrowheads="1"/>
            </p:cNvSpPr>
            <p:nvPr/>
          </p:nvSpPr>
          <p:spPr bwMode="auto">
            <a:xfrm>
              <a:off x="3566" y="403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03" name="Oval 615"/>
            <p:cNvSpPr>
              <a:spLocks noChangeArrowheads="1"/>
            </p:cNvSpPr>
            <p:nvPr/>
          </p:nvSpPr>
          <p:spPr bwMode="auto">
            <a:xfrm>
              <a:off x="3627"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04" name="Oval 616"/>
            <p:cNvSpPr>
              <a:spLocks noChangeArrowheads="1"/>
            </p:cNvSpPr>
            <p:nvPr/>
          </p:nvSpPr>
          <p:spPr bwMode="auto">
            <a:xfrm>
              <a:off x="3689"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05" name="Oval 617"/>
            <p:cNvSpPr>
              <a:spLocks noChangeArrowheads="1"/>
            </p:cNvSpPr>
            <p:nvPr/>
          </p:nvSpPr>
          <p:spPr bwMode="auto">
            <a:xfrm>
              <a:off x="3566" y="408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06" name="Oval 618"/>
            <p:cNvSpPr>
              <a:spLocks noChangeArrowheads="1"/>
            </p:cNvSpPr>
            <p:nvPr/>
          </p:nvSpPr>
          <p:spPr bwMode="auto">
            <a:xfrm>
              <a:off x="3689" y="412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07" name="Oval 619"/>
            <p:cNvSpPr>
              <a:spLocks noChangeArrowheads="1"/>
            </p:cNvSpPr>
            <p:nvPr/>
          </p:nvSpPr>
          <p:spPr bwMode="auto">
            <a:xfrm>
              <a:off x="3627"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08" name="Oval 620"/>
            <p:cNvSpPr>
              <a:spLocks noChangeArrowheads="1"/>
            </p:cNvSpPr>
            <p:nvPr/>
          </p:nvSpPr>
          <p:spPr bwMode="auto">
            <a:xfrm>
              <a:off x="3627"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09" name="Oval 621"/>
            <p:cNvSpPr>
              <a:spLocks noChangeArrowheads="1"/>
            </p:cNvSpPr>
            <p:nvPr/>
          </p:nvSpPr>
          <p:spPr bwMode="auto">
            <a:xfrm>
              <a:off x="3689"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10" name="Oval 622"/>
            <p:cNvSpPr>
              <a:spLocks noChangeArrowheads="1"/>
            </p:cNvSpPr>
            <p:nvPr/>
          </p:nvSpPr>
          <p:spPr bwMode="auto">
            <a:xfrm>
              <a:off x="3627" y="412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11" name="Oval 623"/>
            <p:cNvSpPr>
              <a:spLocks noChangeArrowheads="1"/>
            </p:cNvSpPr>
            <p:nvPr/>
          </p:nvSpPr>
          <p:spPr bwMode="auto">
            <a:xfrm>
              <a:off x="3751" y="408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12" name="Oval 624"/>
            <p:cNvSpPr>
              <a:spLocks noChangeArrowheads="1"/>
            </p:cNvSpPr>
            <p:nvPr/>
          </p:nvSpPr>
          <p:spPr bwMode="auto">
            <a:xfrm>
              <a:off x="3689"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13" name="Oval 625"/>
            <p:cNvSpPr>
              <a:spLocks noChangeArrowheads="1"/>
            </p:cNvSpPr>
            <p:nvPr/>
          </p:nvSpPr>
          <p:spPr bwMode="auto">
            <a:xfrm>
              <a:off x="3627"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14" name="Oval 626"/>
            <p:cNvSpPr>
              <a:spLocks noChangeArrowheads="1"/>
            </p:cNvSpPr>
            <p:nvPr/>
          </p:nvSpPr>
          <p:spPr bwMode="auto">
            <a:xfrm>
              <a:off x="3627" y="417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15" name="Oval 627"/>
            <p:cNvSpPr>
              <a:spLocks noChangeArrowheads="1"/>
            </p:cNvSpPr>
            <p:nvPr/>
          </p:nvSpPr>
          <p:spPr bwMode="auto">
            <a:xfrm>
              <a:off x="3627"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16" name="Oval 628"/>
            <p:cNvSpPr>
              <a:spLocks noChangeArrowheads="1"/>
            </p:cNvSpPr>
            <p:nvPr/>
          </p:nvSpPr>
          <p:spPr bwMode="auto">
            <a:xfrm>
              <a:off x="3751" y="403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17" name="Oval 629"/>
            <p:cNvSpPr>
              <a:spLocks noChangeArrowheads="1"/>
            </p:cNvSpPr>
            <p:nvPr/>
          </p:nvSpPr>
          <p:spPr bwMode="auto">
            <a:xfrm>
              <a:off x="3813" y="408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18" name="Oval 630"/>
            <p:cNvSpPr>
              <a:spLocks noChangeArrowheads="1"/>
            </p:cNvSpPr>
            <p:nvPr/>
          </p:nvSpPr>
          <p:spPr bwMode="auto">
            <a:xfrm>
              <a:off x="3696"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19" name="Oval 631"/>
            <p:cNvSpPr>
              <a:spLocks noChangeArrowheads="1"/>
            </p:cNvSpPr>
            <p:nvPr/>
          </p:nvSpPr>
          <p:spPr bwMode="auto">
            <a:xfrm>
              <a:off x="3758"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20" name="Oval 632"/>
            <p:cNvSpPr>
              <a:spLocks noChangeArrowheads="1"/>
            </p:cNvSpPr>
            <p:nvPr/>
          </p:nvSpPr>
          <p:spPr bwMode="auto">
            <a:xfrm>
              <a:off x="3696"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21" name="Oval 633"/>
            <p:cNvSpPr>
              <a:spLocks noChangeArrowheads="1"/>
            </p:cNvSpPr>
            <p:nvPr/>
          </p:nvSpPr>
          <p:spPr bwMode="auto">
            <a:xfrm>
              <a:off x="3758" y="398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22" name="Oval 634"/>
            <p:cNvSpPr>
              <a:spLocks noChangeArrowheads="1"/>
            </p:cNvSpPr>
            <p:nvPr/>
          </p:nvSpPr>
          <p:spPr bwMode="auto">
            <a:xfrm>
              <a:off x="3819"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23" name="Oval 635"/>
            <p:cNvSpPr>
              <a:spLocks noChangeArrowheads="1"/>
            </p:cNvSpPr>
            <p:nvPr/>
          </p:nvSpPr>
          <p:spPr bwMode="auto">
            <a:xfrm>
              <a:off x="3881"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24" name="Oval 636"/>
            <p:cNvSpPr>
              <a:spLocks noChangeArrowheads="1"/>
            </p:cNvSpPr>
            <p:nvPr/>
          </p:nvSpPr>
          <p:spPr bwMode="auto">
            <a:xfrm>
              <a:off x="3758" y="403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25" name="Oval 637"/>
            <p:cNvSpPr>
              <a:spLocks noChangeArrowheads="1"/>
            </p:cNvSpPr>
            <p:nvPr/>
          </p:nvSpPr>
          <p:spPr bwMode="auto">
            <a:xfrm>
              <a:off x="3881"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26" name="Oval 638"/>
            <p:cNvSpPr>
              <a:spLocks noChangeArrowheads="1"/>
            </p:cNvSpPr>
            <p:nvPr/>
          </p:nvSpPr>
          <p:spPr bwMode="auto">
            <a:xfrm>
              <a:off x="3819"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27" name="Oval 639"/>
            <p:cNvSpPr>
              <a:spLocks noChangeArrowheads="1"/>
            </p:cNvSpPr>
            <p:nvPr/>
          </p:nvSpPr>
          <p:spPr bwMode="auto">
            <a:xfrm>
              <a:off x="3819"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28" name="Oval 640"/>
            <p:cNvSpPr>
              <a:spLocks noChangeArrowheads="1"/>
            </p:cNvSpPr>
            <p:nvPr/>
          </p:nvSpPr>
          <p:spPr bwMode="auto">
            <a:xfrm>
              <a:off x="3881"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29" name="Oval 641"/>
            <p:cNvSpPr>
              <a:spLocks noChangeArrowheads="1"/>
            </p:cNvSpPr>
            <p:nvPr/>
          </p:nvSpPr>
          <p:spPr bwMode="auto">
            <a:xfrm>
              <a:off x="3819"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30" name="Oval 642"/>
            <p:cNvSpPr>
              <a:spLocks noChangeArrowheads="1"/>
            </p:cNvSpPr>
            <p:nvPr/>
          </p:nvSpPr>
          <p:spPr bwMode="auto">
            <a:xfrm>
              <a:off x="3943" y="403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31" name="Oval 643"/>
            <p:cNvSpPr>
              <a:spLocks noChangeArrowheads="1"/>
            </p:cNvSpPr>
            <p:nvPr/>
          </p:nvSpPr>
          <p:spPr bwMode="auto">
            <a:xfrm>
              <a:off x="3881"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32" name="Oval 644"/>
            <p:cNvSpPr>
              <a:spLocks noChangeArrowheads="1"/>
            </p:cNvSpPr>
            <p:nvPr/>
          </p:nvSpPr>
          <p:spPr bwMode="auto">
            <a:xfrm>
              <a:off x="3819"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33" name="Oval 645"/>
            <p:cNvSpPr>
              <a:spLocks noChangeArrowheads="1"/>
            </p:cNvSpPr>
            <p:nvPr/>
          </p:nvSpPr>
          <p:spPr bwMode="auto">
            <a:xfrm>
              <a:off x="3819" y="412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34" name="Oval 646"/>
            <p:cNvSpPr>
              <a:spLocks noChangeArrowheads="1"/>
            </p:cNvSpPr>
            <p:nvPr/>
          </p:nvSpPr>
          <p:spPr bwMode="auto">
            <a:xfrm>
              <a:off x="3819"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35" name="Oval 647"/>
            <p:cNvSpPr>
              <a:spLocks noChangeArrowheads="1"/>
            </p:cNvSpPr>
            <p:nvPr/>
          </p:nvSpPr>
          <p:spPr bwMode="auto">
            <a:xfrm>
              <a:off x="3943" y="398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36" name="Oval 648"/>
            <p:cNvSpPr>
              <a:spLocks noChangeArrowheads="1"/>
            </p:cNvSpPr>
            <p:nvPr/>
          </p:nvSpPr>
          <p:spPr bwMode="auto">
            <a:xfrm>
              <a:off x="4005" y="403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37" name="Oval 649"/>
            <p:cNvSpPr>
              <a:spLocks noChangeArrowheads="1"/>
            </p:cNvSpPr>
            <p:nvPr/>
          </p:nvSpPr>
          <p:spPr bwMode="auto">
            <a:xfrm>
              <a:off x="3648" y="360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38" name="Oval 650"/>
            <p:cNvSpPr>
              <a:spLocks noChangeArrowheads="1"/>
            </p:cNvSpPr>
            <p:nvPr/>
          </p:nvSpPr>
          <p:spPr bwMode="auto">
            <a:xfrm>
              <a:off x="3710" y="364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39" name="Oval 651"/>
            <p:cNvSpPr>
              <a:spLocks noChangeArrowheads="1"/>
            </p:cNvSpPr>
            <p:nvPr/>
          </p:nvSpPr>
          <p:spPr bwMode="auto">
            <a:xfrm>
              <a:off x="3648" y="364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40" name="Oval 652"/>
            <p:cNvSpPr>
              <a:spLocks noChangeArrowheads="1"/>
            </p:cNvSpPr>
            <p:nvPr/>
          </p:nvSpPr>
          <p:spPr bwMode="auto">
            <a:xfrm>
              <a:off x="3710" y="369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41" name="Oval 653"/>
            <p:cNvSpPr>
              <a:spLocks noChangeArrowheads="1"/>
            </p:cNvSpPr>
            <p:nvPr/>
          </p:nvSpPr>
          <p:spPr bwMode="auto">
            <a:xfrm>
              <a:off x="3771" y="369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42" name="Oval 654"/>
            <p:cNvSpPr>
              <a:spLocks noChangeArrowheads="1"/>
            </p:cNvSpPr>
            <p:nvPr/>
          </p:nvSpPr>
          <p:spPr bwMode="auto">
            <a:xfrm>
              <a:off x="3833" y="369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43" name="Oval 655"/>
            <p:cNvSpPr>
              <a:spLocks noChangeArrowheads="1"/>
            </p:cNvSpPr>
            <p:nvPr/>
          </p:nvSpPr>
          <p:spPr bwMode="auto">
            <a:xfrm>
              <a:off x="3710" y="374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44" name="Oval 656"/>
            <p:cNvSpPr>
              <a:spLocks noChangeArrowheads="1"/>
            </p:cNvSpPr>
            <p:nvPr/>
          </p:nvSpPr>
          <p:spPr bwMode="auto">
            <a:xfrm>
              <a:off x="3833"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45" name="Oval 657"/>
            <p:cNvSpPr>
              <a:spLocks noChangeArrowheads="1"/>
            </p:cNvSpPr>
            <p:nvPr/>
          </p:nvSpPr>
          <p:spPr bwMode="auto">
            <a:xfrm>
              <a:off x="3771" y="364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46" name="Oval 658"/>
            <p:cNvSpPr>
              <a:spLocks noChangeArrowheads="1"/>
            </p:cNvSpPr>
            <p:nvPr/>
          </p:nvSpPr>
          <p:spPr bwMode="auto">
            <a:xfrm>
              <a:off x="3771"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47" name="Oval 659"/>
            <p:cNvSpPr>
              <a:spLocks noChangeArrowheads="1"/>
            </p:cNvSpPr>
            <p:nvPr/>
          </p:nvSpPr>
          <p:spPr bwMode="auto">
            <a:xfrm>
              <a:off x="3833"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48" name="Oval 660"/>
            <p:cNvSpPr>
              <a:spLocks noChangeArrowheads="1"/>
            </p:cNvSpPr>
            <p:nvPr/>
          </p:nvSpPr>
          <p:spPr bwMode="auto">
            <a:xfrm>
              <a:off x="3771"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49" name="Oval 661"/>
            <p:cNvSpPr>
              <a:spLocks noChangeArrowheads="1"/>
            </p:cNvSpPr>
            <p:nvPr/>
          </p:nvSpPr>
          <p:spPr bwMode="auto">
            <a:xfrm>
              <a:off x="3895" y="374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50" name="Oval 662"/>
            <p:cNvSpPr>
              <a:spLocks noChangeArrowheads="1"/>
            </p:cNvSpPr>
            <p:nvPr/>
          </p:nvSpPr>
          <p:spPr bwMode="auto">
            <a:xfrm>
              <a:off x="3833"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51" name="Oval 663"/>
            <p:cNvSpPr>
              <a:spLocks noChangeArrowheads="1"/>
            </p:cNvSpPr>
            <p:nvPr/>
          </p:nvSpPr>
          <p:spPr bwMode="auto">
            <a:xfrm>
              <a:off x="3771"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52" name="Oval 664"/>
            <p:cNvSpPr>
              <a:spLocks noChangeArrowheads="1"/>
            </p:cNvSpPr>
            <p:nvPr/>
          </p:nvSpPr>
          <p:spPr bwMode="auto">
            <a:xfrm>
              <a:off x="3771"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53" name="Oval 665"/>
            <p:cNvSpPr>
              <a:spLocks noChangeArrowheads="1"/>
            </p:cNvSpPr>
            <p:nvPr/>
          </p:nvSpPr>
          <p:spPr bwMode="auto">
            <a:xfrm>
              <a:off x="3771" y="360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54" name="Oval 666"/>
            <p:cNvSpPr>
              <a:spLocks noChangeArrowheads="1"/>
            </p:cNvSpPr>
            <p:nvPr/>
          </p:nvSpPr>
          <p:spPr bwMode="auto">
            <a:xfrm>
              <a:off x="3895" y="369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55" name="Oval 667"/>
            <p:cNvSpPr>
              <a:spLocks noChangeArrowheads="1"/>
            </p:cNvSpPr>
            <p:nvPr/>
          </p:nvSpPr>
          <p:spPr bwMode="auto">
            <a:xfrm>
              <a:off x="3957" y="374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56" name="Oval 668"/>
            <p:cNvSpPr>
              <a:spLocks noChangeArrowheads="1"/>
            </p:cNvSpPr>
            <p:nvPr/>
          </p:nvSpPr>
          <p:spPr bwMode="auto">
            <a:xfrm>
              <a:off x="3456" y="340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57" name="Oval 669"/>
            <p:cNvSpPr>
              <a:spLocks noChangeArrowheads="1"/>
            </p:cNvSpPr>
            <p:nvPr/>
          </p:nvSpPr>
          <p:spPr bwMode="auto">
            <a:xfrm>
              <a:off x="3518" y="345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58" name="Oval 670"/>
            <p:cNvSpPr>
              <a:spLocks noChangeArrowheads="1"/>
            </p:cNvSpPr>
            <p:nvPr/>
          </p:nvSpPr>
          <p:spPr bwMode="auto">
            <a:xfrm>
              <a:off x="3456" y="345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59" name="Oval 671"/>
            <p:cNvSpPr>
              <a:spLocks noChangeArrowheads="1"/>
            </p:cNvSpPr>
            <p:nvPr/>
          </p:nvSpPr>
          <p:spPr bwMode="auto">
            <a:xfrm>
              <a:off x="3518" y="350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60" name="Oval 672"/>
            <p:cNvSpPr>
              <a:spLocks noChangeArrowheads="1"/>
            </p:cNvSpPr>
            <p:nvPr/>
          </p:nvSpPr>
          <p:spPr bwMode="auto">
            <a:xfrm>
              <a:off x="3579" y="350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61" name="Oval 673"/>
            <p:cNvSpPr>
              <a:spLocks noChangeArrowheads="1"/>
            </p:cNvSpPr>
            <p:nvPr/>
          </p:nvSpPr>
          <p:spPr bwMode="auto">
            <a:xfrm>
              <a:off x="3641" y="350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62" name="Oval 674"/>
            <p:cNvSpPr>
              <a:spLocks noChangeArrowheads="1"/>
            </p:cNvSpPr>
            <p:nvPr/>
          </p:nvSpPr>
          <p:spPr bwMode="auto">
            <a:xfrm>
              <a:off x="3518" y="355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63" name="Oval 675"/>
            <p:cNvSpPr>
              <a:spLocks noChangeArrowheads="1"/>
            </p:cNvSpPr>
            <p:nvPr/>
          </p:nvSpPr>
          <p:spPr bwMode="auto">
            <a:xfrm>
              <a:off x="3641" y="360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64" name="Oval 676"/>
            <p:cNvSpPr>
              <a:spLocks noChangeArrowheads="1"/>
            </p:cNvSpPr>
            <p:nvPr/>
          </p:nvSpPr>
          <p:spPr bwMode="auto">
            <a:xfrm>
              <a:off x="3579" y="345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65" name="Oval 677"/>
            <p:cNvSpPr>
              <a:spLocks noChangeArrowheads="1"/>
            </p:cNvSpPr>
            <p:nvPr/>
          </p:nvSpPr>
          <p:spPr bwMode="auto">
            <a:xfrm>
              <a:off x="3579" y="355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66" name="Oval 678"/>
            <p:cNvSpPr>
              <a:spLocks noChangeArrowheads="1"/>
            </p:cNvSpPr>
            <p:nvPr/>
          </p:nvSpPr>
          <p:spPr bwMode="auto">
            <a:xfrm>
              <a:off x="3641" y="355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67" name="Oval 679"/>
            <p:cNvSpPr>
              <a:spLocks noChangeArrowheads="1"/>
            </p:cNvSpPr>
            <p:nvPr/>
          </p:nvSpPr>
          <p:spPr bwMode="auto">
            <a:xfrm>
              <a:off x="3579" y="360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68" name="Oval 680"/>
            <p:cNvSpPr>
              <a:spLocks noChangeArrowheads="1"/>
            </p:cNvSpPr>
            <p:nvPr/>
          </p:nvSpPr>
          <p:spPr bwMode="auto">
            <a:xfrm>
              <a:off x="3703" y="355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69" name="Oval 681"/>
            <p:cNvSpPr>
              <a:spLocks noChangeArrowheads="1"/>
            </p:cNvSpPr>
            <p:nvPr/>
          </p:nvSpPr>
          <p:spPr bwMode="auto">
            <a:xfrm>
              <a:off x="3641" y="355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70" name="Oval 682"/>
            <p:cNvSpPr>
              <a:spLocks noChangeArrowheads="1"/>
            </p:cNvSpPr>
            <p:nvPr/>
          </p:nvSpPr>
          <p:spPr bwMode="auto">
            <a:xfrm>
              <a:off x="3579" y="355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71" name="Oval 683"/>
            <p:cNvSpPr>
              <a:spLocks noChangeArrowheads="1"/>
            </p:cNvSpPr>
            <p:nvPr/>
          </p:nvSpPr>
          <p:spPr bwMode="auto">
            <a:xfrm>
              <a:off x="3579" y="364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72" name="Oval 684"/>
            <p:cNvSpPr>
              <a:spLocks noChangeArrowheads="1"/>
            </p:cNvSpPr>
            <p:nvPr/>
          </p:nvSpPr>
          <p:spPr bwMode="auto">
            <a:xfrm>
              <a:off x="3579" y="340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73" name="Oval 685"/>
            <p:cNvSpPr>
              <a:spLocks noChangeArrowheads="1"/>
            </p:cNvSpPr>
            <p:nvPr/>
          </p:nvSpPr>
          <p:spPr bwMode="auto">
            <a:xfrm>
              <a:off x="3703" y="350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74" name="Oval 686"/>
            <p:cNvSpPr>
              <a:spLocks noChangeArrowheads="1"/>
            </p:cNvSpPr>
            <p:nvPr/>
          </p:nvSpPr>
          <p:spPr bwMode="auto">
            <a:xfrm>
              <a:off x="3765" y="355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grpSp>
      <p:grpSp>
        <p:nvGrpSpPr>
          <p:cNvPr id="7" name="Group 705"/>
          <p:cNvGrpSpPr>
            <a:grpSpLocks/>
          </p:cNvGrpSpPr>
          <p:nvPr/>
        </p:nvGrpSpPr>
        <p:grpSpPr bwMode="auto">
          <a:xfrm>
            <a:off x="3192994" y="4026013"/>
            <a:ext cx="1649413" cy="2809875"/>
            <a:chOff x="3532188" y="4026186"/>
            <a:chExt cx="1787642" cy="2809763"/>
          </a:xfrm>
        </p:grpSpPr>
        <p:pic>
          <p:nvPicPr>
            <p:cNvPr id="1376" name="Picture 706" descr="kidney.png"/>
            <p:cNvPicPr>
              <a:picLocks noChangeAspect="1"/>
            </p:cNvPicPr>
            <p:nvPr/>
          </p:nvPicPr>
          <p:blipFill>
            <a:blip r:embed="rId8"/>
            <a:srcRect/>
            <a:stretch>
              <a:fillRect/>
            </a:stretch>
          </p:blipFill>
          <p:spPr bwMode="auto">
            <a:xfrm flipH="1">
              <a:off x="3532188" y="4986338"/>
              <a:ext cx="1433512" cy="1635125"/>
            </a:xfrm>
            <a:prstGeom prst="rect">
              <a:avLst/>
            </a:prstGeom>
            <a:noFill/>
            <a:ln w="9525">
              <a:noFill/>
              <a:miter lim="800000"/>
              <a:headEnd/>
              <a:tailEnd/>
            </a:ln>
          </p:spPr>
        </p:pic>
        <p:sp>
          <p:nvSpPr>
            <p:cNvPr id="1377" name="Curved Left Arrow 707"/>
            <p:cNvSpPr>
              <a:spLocks noChangeArrowheads="1"/>
            </p:cNvSpPr>
            <p:nvPr/>
          </p:nvSpPr>
          <p:spPr bwMode="auto">
            <a:xfrm rot="446890">
              <a:off x="4765793" y="4026186"/>
              <a:ext cx="554037" cy="1430338"/>
            </a:xfrm>
            <a:prstGeom prst="curvedLeftArrow">
              <a:avLst>
                <a:gd name="adj1" fmla="val 25028"/>
                <a:gd name="adj2" fmla="val 50032"/>
                <a:gd name="adj3" fmla="val 25000"/>
              </a:avLst>
            </a:prstGeom>
            <a:solidFill>
              <a:srgbClr val="FCFFA7"/>
            </a:solidFill>
            <a:ln w="12700">
              <a:solidFill>
                <a:schemeClr val="tx1"/>
              </a:solidFill>
              <a:round/>
              <a:headEnd type="none" w="sm" len="sm"/>
              <a:tailEnd type="none" w="sm" len="sm"/>
            </a:ln>
          </p:spPr>
          <p:txBody>
            <a:bodyPr>
              <a:prstTxWarp prst="textNoShape">
                <a:avLst/>
              </a:prstTxWarp>
            </a:bodyPr>
            <a:lstStyle/>
            <a:p>
              <a:pPr fontAlgn="base">
                <a:spcBef>
                  <a:spcPct val="0"/>
                </a:spcBef>
                <a:spcAft>
                  <a:spcPct val="0"/>
                </a:spcAft>
              </a:pPr>
              <a:endParaRPr lang="en-US" sz="2000">
                <a:solidFill>
                  <a:srgbClr val="000000"/>
                </a:solidFill>
                <a:latin typeface="Times New Roman" charset="0"/>
                <a:ea typeface="ＭＳ Ｐゴシック" charset="-128"/>
                <a:cs typeface="ＭＳ Ｐゴシック" charset="-128"/>
              </a:endParaRPr>
            </a:p>
          </p:txBody>
        </p:sp>
        <p:sp>
          <p:nvSpPr>
            <p:cNvPr id="1378" name="Curved Left Arrow 708"/>
            <p:cNvSpPr>
              <a:spLocks noChangeArrowheads="1"/>
            </p:cNvSpPr>
            <p:nvPr/>
          </p:nvSpPr>
          <p:spPr bwMode="auto">
            <a:xfrm rot="502397">
              <a:off x="4499992" y="5703597"/>
              <a:ext cx="385748" cy="1132352"/>
            </a:xfrm>
            <a:prstGeom prst="curvedLeftArrow">
              <a:avLst>
                <a:gd name="adj1" fmla="val 25155"/>
                <a:gd name="adj2" fmla="val 36191"/>
                <a:gd name="adj3" fmla="val 25000"/>
              </a:avLst>
            </a:prstGeom>
            <a:solidFill>
              <a:srgbClr val="FCFFA7"/>
            </a:solidFill>
            <a:ln w="12700">
              <a:solidFill>
                <a:schemeClr val="tx1"/>
              </a:solidFill>
              <a:round/>
              <a:headEnd type="none" w="sm" len="sm"/>
              <a:tailEnd type="none" w="sm" len="sm"/>
            </a:ln>
          </p:spPr>
          <p:txBody>
            <a:bodyPr>
              <a:prstTxWarp prst="textNoShape">
                <a:avLst/>
              </a:prstTxWarp>
            </a:bodyPr>
            <a:lstStyle/>
            <a:p>
              <a:pPr fontAlgn="base">
                <a:spcBef>
                  <a:spcPct val="0"/>
                </a:spcBef>
                <a:spcAft>
                  <a:spcPct val="0"/>
                </a:spcAft>
              </a:pPr>
              <a:endParaRPr lang="en-US" sz="2000">
                <a:solidFill>
                  <a:srgbClr val="000000"/>
                </a:solidFill>
                <a:latin typeface="Times New Roman" charset="0"/>
                <a:ea typeface="ＭＳ Ｐゴシック" charset="-128"/>
                <a:cs typeface="ＭＳ Ｐゴシック" charset="-128"/>
              </a:endParaRPr>
            </a:p>
          </p:txBody>
        </p:sp>
        <p:grpSp>
          <p:nvGrpSpPr>
            <p:cNvPr id="8" name="Group 711"/>
            <p:cNvGrpSpPr/>
            <p:nvPr/>
          </p:nvGrpSpPr>
          <p:grpSpPr>
            <a:xfrm>
              <a:off x="4144942" y="4136422"/>
              <a:ext cx="517481" cy="700936"/>
              <a:chOff x="4144942" y="4136422"/>
              <a:chExt cx="517481" cy="700936"/>
            </a:xfrm>
            <a:solidFill>
              <a:srgbClr val="FCFFA7"/>
            </a:solidFill>
          </p:grpSpPr>
          <p:sp>
            <p:nvSpPr>
              <p:cNvPr id="1380" name="AutoShape 690"/>
              <p:cNvSpPr>
                <a:spLocks noChangeArrowheads="1"/>
              </p:cNvSpPr>
              <p:nvPr/>
            </p:nvSpPr>
            <p:spPr bwMode="auto">
              <a:xfrm rot="16726926">
                <a:off x="4053215" y="4228149"/>
                <a:ext cx="700936" cy="517481"/>
              </a:xfrm>
              <a:prstGeom prst="rightArrow">
                <a:avLst>
                  <a:gd name="adj1" fmla="val 50000"/>
                  <a:gd name="adj2" fmla="val 32107"/>
                </a:avLst>
              </a:prstGeom>
              <a:grpFill/>
              <a:ln w="12700">
                <a:solidFill>
                  <a:schemeClr val="tx1"/>
                </a:solidFill>
                <a:miter lim="800000"/>
                <a:headEnd/>
                <a:tailEnd/>
              </a:ln>
            </p:spPr>
            <p:txBody>
              <a:bodyPr wrap="none" lIns="91431" tIns="45716" rIns="91431" bIns="45716" anchor="ctr"/>
              <a:lstStyle/>
              <a:p>
                <a:pPr fontAlgn="base">
                  <a:spcBef>
                    <a:spcPct val="0"/>
                  </a:spcBef>
                  <a:spcAft>
                    <a:spcPct val="0"/>
                  </a:spcAft>
                  <a:defRPr/>
                </a:pPr>
                <a:endParaRPr lang="en-US">
                  <a:solidFill>
                    <a:srgbClr val="000000"/>
                  </a:solidFill>
                  <a:latin typeface="Arial" charset="0"/>
                  <a:ea typeface="ＭＳ Ｐゴシック" charset="-128"/>
                  <a:cs typeface="ＭＳ Ｐゴシック" charset="-128"/>
                </a:endParaRPr>
              </a:p>
            </p:txBody>
          </p:sp>
          <p:sp>
            <p:nvSpPr>
              <p:cNvPr id="1381" name="TextBox 1380"/>
              <p:cNvSpPr txBox="1"/>
              <p:nvPr/>
            </p:nvSpPr>
            <p:spPr>
              <a:xfrm rot="505856">
                <a:off x="4294193" y="4330307"/>
                <a:ext cx="200142" cy="369317"/>
              </a:xfrm>
              <a:prstGeom prst="rect">
                <a:avLst/>
              </a:prstGeom>
              <a:grpFill/>
            </p:spPr>
            <p:txBody>
              <a:bodyPr wrap="none">
                <a:spAutoFit/>
              </a:bodyPr>
              <a:lstStyle/>
              <a:p>
                <a:pPr fontAlgn="base">
                  <a:spcBef>
                    <a:spcPct val="0"/>
                  </a:spcBef>
                  <a:spcAft>
                    <a:spcPct val="0"/>
                  </a:spcAft>
                  <a:defRPr/>
                </a:pPr>
                <a:endParaRPr lang="en-US" b="1" dirty="0">
                  <a:solidFill>
                    <a:srgbClr val="000000"/>
                  </a:solidFill>
                  <a:latin typeface="Arial" charset="0"/>
                  <a:ea typeface="ＭＳ Ｐゴシック" charset="-128"/>
                  <a:cs typeface="ＭＳ Ｐゴシック" charset="-128"/>
                </a:endParaRPr>
              </a:p>
            </p:txBody>
          </p:sp>
        </p:grpSp>
      </p:grpSp>
      <p:sp>
        <p:nvSpPr>
          <p:cNvPr id="1383" name="标题 3"/>
          <p:cNvSpPr txBox="1">
            <a:spLocks/>
          </p:cNvSpPr>
          <p:nvPr/>
        </p:nvSpPr>
        <p:spPr bwMode="auto">
          <a:xfrm>
            <a:off x="-167238" y="0"/>
            <a:ext cx="9525000" cy="1143000"/>
          </a:xfrm>
          <a:prstGeom prst="rect">
            <a:avLst/>
          </a:prstGeom>
          <a:noFill/>
          <a:ln w="9525">
            <a:noFill/>
            <a:miter lim="800000"/>
            <a:headEnd/>
            <a:tailEnd/>
          </a:ln>
          <a:effectLst/>
        </p:spPr>
        <p:txBody>
          <a:bodyPr vert="horz" wrap="square" lIns="91431" tIns="45716" rIns="91431" bIns="45716" numCol="1" anchor="ctr" anchorCtr="0" compatLnSpc="1">
            <a:prstTxWarp prst="textNoShape">
              <a:avLst/>
            </a:prstTxWarp>
          </a:bodyPr>
          <a:lstStyle>
            <a:lvl1pPr algn="ctr" rtl="0" eaLnBrk="0" fontAlgn="base" hangingPunct="0">
              <a:lnSpc>
                <a:spcPct val="100000"/>
              </a:lnSpc>
              <a:spcBef>
                <a:spcPct val="0"/>
              </a:spcBef>
              <a:spcAft>
                <a:spcPct val="0"/>
              </a:spcAft>
              <a:defRPr sz="2400" b="0" baseline="0">
                <a:solidFill>
                  <a:srgbClr val="002060"/>
                </a:solidFill>
                <a:latin typeface="Arial" pitchFamily="34" charset="0"/>
                <a:ea typeface="黑体" pitchFamily="49" charset="-122"/>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157" algn="ctr" rtl="0" fontAlgn="base">
              <a:spcBef>
                <a:spcPct val="0"/>
              </a:spcBef>
              <a:spcAft>
                <a:spcPct val="0"/>
              </a:spcAft>
              <a:defRPr sz="4400">
                <a:solidFill>
                  <a:schemeClr val="tx2"/>
                </a:solidFill>
                <a:latin typeface="Arial" charset="0"/>
              </a:defRPr>
            </a:lvl6pPr>
            <a:lvl7pPr marL="914314" algn="ctr" rtl="0" fontAlgn="base">
              <a:spcBef>
                <a:spcPct val="0"/>
              </a:spcBef>
              <a:spcAft>
                <a:spcPct val="0"/>
              </a:spcAft>
              <a:defRPr sz="4400">
                <a:solidFill>
                  <a:schemeClr val="tx2"/>
                </a:solidFill>
                <a:latin typeface="Arial" charset="0"/>
              </a:defRPr>
            </a:lvl7pPr>
            <a:lvl8pPr marL="1371471" algn="ctr" rtl="0" fontAlgn="base">
              <a:spcBef>
                <a:spcPct val="0"/>
              </a:spcBef>
              <a:spcAft>
                <a:spcPct val="0"/>
              </a:spcAft>
              <a:defRPr sz="4400">
                <a:solidFill>
                  <a:schemeClr val="tx2"/>
                </a:solidFill>
                <a:latin typeface="Arial" charset="0"/>
              </a:defRPr>
            </a:lvl8pPr>
            <a:lvl9pPr marL="1828627" algn="ctr" rtl="0" fontAlgn="base">
              <a:spcBef>
                <a:spcPct val="0"/>
              </a:spcBef>
              <a:spcAft>
                <a:spcPct val="0"/>
              </a:spcAft>
              <a:defRPr sz="4400">
                <a:solidFill>
                  <a:schemeClr val="tx2"/>
                </a:solidFill>
                <a:latin typeface="Arial" charset="0"/>
              </a:defRPr>
            </a:lvl9pPr>
          </a:lstStyle>
          <a:p>
            <a:pPr defTabSz="914400">
              <a:lnSpc>
                <a:spcPts val="4000"/>
              </a:lnSpc>
            </a:pPr>
            <a:r>
              <a:rPr lang="en-US" altLang="zh-CN" sz="4000" b="1" dirty="0" smtClean="0">
                <a:solidFill>
                  <a:srgbClr val="000090"/>
                </a:solidFill>
                <a:latin typeface="Times New Roman" panose="02020603050405020304" pitchFamily="18" charset="0"/>
                <a:cs typeface="Times New Roman" panose="02020603050405020304" pitchFamily="18" charset="0"/>
              </a:rPr>
              <a:t>Multiple, Complex Pathophysiological Abnormalities in T2DM</a:t>
            </a:r>
            <a:endParaRPr lang="zh-CN" altLang="en-US" sz="4000" b="1" dirty="0">
              <a:solidFill>
                <a:srgbClr val="00009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3491563" y="2448291"/>
            <a:ext cx="465282" cy="523220"/>
          </a:xfrm>
          <a:prstGeom prst="rect">
            <a:avLst/>
          </a:prstGeom>
          <a:noFill/>
        </p:spPr>
        <p:txBody>
          <a:bodyPr wrap="square" rtlCol="0">
            <a:spAutoFit/>
          </a:bodyPr>
          <a:lstStyle/>
          <a:p>
            <a:pPr defTabSz="914400" fontAlgn="base">
              <a:spcBef>
                <a:spcPct val="0"/>
              </a:spcBef>
              <a:spcAft>
                <a:spcPct val="0"/>
              </a:spcAft>
            </a:pPr>
            <a:r>
              <a:rPr lang="en-US" sz="2800" b="1" dirty="0" smtClean="0">
                <a:solidFill>
                  <a:prstClr val="black"/>
                </a:solidFill>
                <a:latin typeface="Arial" charset="0"/>
                <a:ea typeface="ＭＳ Ｐゴシック" charset="-128"/>
                <a:cs typeface="ＭＳ Ｐゴシック" charset="-128"/>
              </a:rPr>
              <a:t>_</a:t>
            </a:r>
            <a:endParaRPr lang="en-US" sz="2800" b="1" dirty="0">
              <a:solidFill>
                <a:prstClr val="black"/>
              </a:solidFill>
              <a:latin typeface="Arial" charset="0"/>
              <a:ea typeface="ＭＳ Ｐゴシック" charset="-128"/>
              <a:cs typeface="ＭＳ Ｐゴシック" charset="-128"/>
            </a:endParaRPr>
          </a:p>
        </p:txBody>
      </p:sp>
      <p:sp>
        <p:nvSpPr>
          <p:cNvPr id="1379" name="TextBox 1378"/>
          <p:cNvSpPr txBox="1"/>
          <p:nvPr/>
        </p:nvSpPr>
        <p:spPr>
          <a:xfrm>
            <a:off x="5845291" y="4225363"/>
            <a:ext cx="465282" cy="523220"/>
          </a:xfrm>
          <a:prstGeom prst="rect">
            <a:avLst/>
          </a:prstGeom>
          <a:noFill/>
        </p:spPr>
        <p:txBody>
          <a:bodyPr wrap="square" rtlCol="0">
            <a:spAutoFit/>
          </a:bodyPr>
          <a:lstStyle/>
          <a:p>
            <a:pPr defTabSz="914400" fontAlgn="base">
              <a:spcBef>
                <a:spcPct val="0"/>
              </a:spcBef>
              <a:spcAft>
                <a:spcPct val="0"/>
              </a:spcAft>
            </a:pPr>
            <a:r>
              <a:rPr lang="en-US" sz="2800" b="1" dirty="0" smtClean="0">
                <a:solidFill>
                  <a:prstClr val="black"/>
                </a:solidFill>
                <a:latin typeface="Arial" charset="0"/>
                <a:ea typeface="ＭＳ Ｐゴシック" charset="-128"/>
                <a:cs typeface="ＭＳ Ｐゴシック" charset="-128"/>
              </a:rPr>
              <a:t>_</a:t>
            </a:r>
            <a:endParaRPr lang="en-US" sz="2800" b="1" dirty="0">
              <a:solidFill>
                <a:prstClr val="black"/>
              </a:solidFill>
              <a:latin typeface="Arial" charset="0"/>
              <a:ea typeface="ＭＳ Ｐゴシック" charset="-128"/>
              <a:cs typeface="ＭＳ Ｐゴシック" charset="-128"/>
            </a:endParaRPr>
          </a:p>
        </p:txBody>
      </p:sp>
      <p:sp>
        <p:nvSpPr>
          <p:cNvPr id="9" name="TextBox 8"/>
          <p:cNvSpPr txBox="1"/>
          <p:nvPr/>
        </p:nvSpPr>
        <p:spPr>
          <a:xfrm>
            <a:off x="2642879" y="5037280"/>
            <a:ext cx="454271" cy="646331"/>
          </a:xfrm>
          <a:prstGeom prst="rect">
            <a:avLst/>
          </a:prstGeom>
          <a:noFill/>
        </p:spPr>
        <p:txBody>
          <a:bodyPr wrap="none" rtlCol="0">
            <a:spAutoFit/>
          </a:bodyPr>
          <a:lstStyle/>
          <a:p>
            <a:pPr defTabSz="914400" fontAlgn="base">
              <a:spcBef>
                <a:spcPct val="0"/>
              </a:spcBef>
              <a:spcAft>
                <a:spcPct val="0"/>
              </a:spcAft>
            </a:pPr>
            <a:r>
              <a:rPr lang="en-US" sz="3600" dirty="0" smtClean="0">
                <a:solidFill>
                  <a:prstClr val="black"/>
                </a:solidFill>
                <a:latin typeface="Arial" charset="0"/>
                <a:ea typeface="ＭＳ Ｐゴシック" charset="-128"/>
                <a:cs typeface="ＭＳ Ｐゴシック" charset="-128"/>
              </a:rPr>
              <a:t>+</a:t>
            </a:r>
            <a:endParaRPr lang="en-US" sz="3600" dirty="0">
              <a:solidFill>
                <a:prstClr val="black"/>
              </a:solidFill>
              <a:latin typeface="Arial" charset="0"/>
              <a:ea typeface="ＭＳ Ｐゴシック" charset="-128"/>
              <a:cs typeface="ＭＳ Ｐゴシック" charset="-128"/>
            </a:endParaRPr>
          </a:p>
        </p:txBody>
      </p:sp>
      <p:sp>
        <p:nvSpPr>
          <p:cNvPr id="1382" name="Rectangle 11"/>
          <p:cNvSpPr>
            <a:spLocks noChangeArrowheads="1"/>
          </p:cNvSpPr>
          <p:nvPr/>
        </p:nvSpPr>
        <p:spPr bwMode="auto">
          <a:xfrm>
            <a:off x="4670416" y="5720517"/>
            <a:ext cx="1241222" cy="838818"/>
          </a:xfrm>
          <a:prstGeom prst="rect">
            <a:avLst/>
          </a:prstGeom>
          <a:solidFill>
            <a:srgbClr val="FFFFFF">
              <a:alpha val="83000"/>
            </a:srgbClr>
          </a:solidFill>
          <a:ln w="12700">
            <a:noFill/>
            <a:miter lim="800000"/>
            <a:headEnd/>
            <a:tailEnd/>
          </a:ln>
        </p:spPr>
        <p:txBody>
          <a:bodyPr wrap="square" lIns="90615" tIns="44513" rIns="90615" bIns="44513">
            <a:prstTxWarp prst="textNoShape">
              <a:avLst/>
            </a:prstTxWarp>
            <a:spAutoFit/>
          </a:bodyPr>
          <a:lstStyle/>
          <a:p>
            <a:pPr fontAlgn="base">
              <a:lnSpc>
                <a:spcPct val="80000"/>
              </a:lnSpc>
              <a:spcBef>
                <a:spcPct val="0"/>
              </a:spcBef>
              <a:spcAft>
                <a:spcPct val="0"/>
              </a:spcAft>
            </a:pPr>
            <a:r>
              <a:rPr lang="en-US" sz="2000" dirty="0" smtClean="0">
                <a:solidFill>
                  <a:srgbClr val="800000"/>
                </a:solidFill>
                <a:latin typeface="Arial" pitchFamily="34" charset="0"/>
                <a:ea typeface="黑体" pitchFamily="49" charset="-122"/>
                <a:cs typeface="Calibri" charset="0"/>
              </a:rPr>
              <a:t>renal glucose excretion</a:t>
            </a:r>
            <a:endParaRPr lang="en-US" sz="2000" dirty="0">
              <a:solidFill>
                <a:srgbClr val="800000"/>
              </a:solidFill>
              <a:latin typeface="Arial" pitchFamily="34" charset="0"/>
              <a:ea typeface="黑体" pitchFamily="49" charset="-122"/>
              <a:cs typeface="Calibri" charset="0"/>
            </a:endParaRPr>
          </a:p>
        </p:txBody>
      </p:sp>
      <p:sp>
        <p:nvSpPr>
          <p:cNvPr id="1384" name="Line 16"/>
          <p:cNvSpPr>
            <a:spLocks noChangeShapeType="1"/>
          </p:cNvSpPr>
          <p:nvPr/>
        </p:nvSpPr>
        <p:spPr bwMode="auto">
          <a:xfrm>
            <a:off x="4611801" y="5864533"/>
            <a:ext cx="0" cy="611188"/>
          </a:xfrm>
          <a:prstGeom prst="line">
            <a:avLst/>
          </a:prstGeom>
          <a:noFill/>
          <a:ln w="76200" cmpd="sng">
            <a:solidFill>
              <a:srgbClr val="800000"/>
            </a:solidFill>
            <a:round/>
            <a:headEnd/>
            <a:tailEnd type="triangle" w="med" len="med"/>
          </a:ln>
        </p:spPr>
        <p:txBody>
          <a:bodyPr wrap="none" lIns="91431" tIns="45716" rIns="91431" bIns="45716"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graphicFrame>
        <p:nvGraphicFramePr>
          <p:cNvPr id="1386" name="Object 2"/>
          <p:cNvGraphicFramePr>
            <a:graphicFrameLocks/>
          </p:cNvGraphicFramePr>
          <p:nvPr>
            <p:extLst>
              <p:ext uri="{D42A27DB-BD31-4B8C-83A1-F6EECF244321}">
                <p14:modId xmlns="" xmlns:p14="http://schemas.microsoft.com/office/powerpoint/2010/main" val="626146193"/>
              </p:ext>
            </p:extLst>
          </p:nvPr>
        </p:nvGraphicFramePr>
        <p:xfrm>
          <a:off x="503706" y="4542060"/>
          <a:ext cx="2697935" cy="1760957"/>
        </p:xfrm>
        <a:graphic>
          <a:graphicData uri="http://schemas.openxmlformats.org/presentationml/2006/ole">
            <p:oleObj spid="_x0000_s65538" r:id="rId9" imgW="2602523" imgH="2461846" progId="">
              <p:embed/>
            </p:oleObj>
          </a:graphicData>
        </a:graphic>
      </p:graphicFrame>
    </p:spTree>
    <p:extLst>
      <p:ext uri="{BB962C8B-B14F-4D97-AF65-F5344CB8AC3E}">
        <p14:creationId xmlns="" xmlns:p14="http://schemas.microsoft.com/office/powerpoint/2010/main" val="146010064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4596"/>
                                        </p:tgtEl>
                                        <p:attrNameLst>
                                          <p:attrName>style.visibility</p:attrName>
                                        </p:attrNameLst>
                                      </p:cBhvr>
                                      <p:to>
                                        <p:strVal val="visible"/>
                                      </p:to>
                                    </p:set>
                                    <p:animEffect transition="in" filter="diamond(in)">
                                      <p:cBhvr>
                                        <p:cTn id="7" dur="2000"/>
                                        <p:tgtEl>
                                          <p:spTgt spid="24596"/>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4591"/>
                                        </p:tgtEl>
                                        <p:attrNameLst>
                                          <p:attrName>style.visibility</p:attrName>
                                        </p:attrNameLst>
                                      </p:cBhvr>
                                      <p:to>
                                        <p:strVal val="visible"/>
                                      </p:to>
                                    </p:set>
                                    <p:animEffect transition="in" filter="diamond(in)">
                                      <p:cBhvr>
                                        <p:cTn id="12" dur="2000"/>
                                        <p:tgtEl>
                                          <p:spTgt spid="24591"/>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24592"/>
                                        </p:tgtEl>
                                        <p:attrNameLst>
                                          <p:attrName>style.visibility</p:attrName>
                                        </p:attrNameLst>
                                      </p:cBhvr>
                                      <p:to>
                                        <p:strVal val="visible"/>
                                      </p:to>
                                    </p:set>
                                    <p:animEffect transition="in" filter="diamond(in)">
                                      <p:cBhvr>
                                        <p:cTn id="17" dur="2000"/>
                                        <p:tgtEl>
                                          <p:spTgt spid="24592"/>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diamond(in)">
                                      <p:cBhvr>
                                        <p:cTn id="22" dur="20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diamond(in)">
                                      <p:cBhvr>
                                        <p:cTn id="2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91" grpId="0" animBg="1"/>
      <p:bldP spid="24592" grpId="0" animBg="1"/>
      <p:bldP spid="24596" grpId="0" animBg="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 home message</a:t>
            </a:r>
            <a:endParaRPr lang="en-US" dirty="0"/>
          </a:p>
        </p:txBody>
      </p:sp>
      <p:sp>
        <p:nvSpPr>
          <p:cNvPr id="3" name="Content Placeholder 2"/>
          <p:cNvSpPr>
            <a:spLocks noGrp="1"/>
          </p:cNvSpPr>
          <p:nvPr>
            <p:ph idx="1"/>
          </p:nvPr>
        </p:nvSpPr>
        <p:spPr/>
        <p:txBody>
          <a:bodyPr>
            <a:normAutofit/>
          </a:bodyPr>
          <a:lstStyle/>
          <a:p>
            <a:pPr>
              <a:lnSpc>
                <a:spcPct val="150000"/>
              </a:lnSpc>
            </a:pPr>
            <a:r>
              <a:rPr lang="en-US" sz="2800" dirty="0" smtClean="0"/>
              <a:t>Not only glucose centric (HTN, </a:t>
            </a:r>
            <a:r>
              <a:rPr lang="en-US" sz="2800" dirty="0" err="1" smtClean="0"/>
              <a:t>Dyslipidemia</a:t>
            </a:r>
            <a:r>
              <a:rPr lang="en-US" sz="2800" dirty="0" smtClean="0"/>
              <a:t>)</a:t>
            </a:r>
          </a:p>
          <a:p>
            <a:pPr>
              <a:lnSpc>
                <a:spcPct val="150000"/>
              </a:lnSpc>
            </a:pPr>
            <a:r>
              <a:rPr lang="en-US" sz="2800" dirty="0" smtClean="0"/>
              <a:t>Management of DM patients must be individualized for each patients</a:t>
            </a:r>
          </a:p>
          <a:p>
            <a:pPr>
              <a:lnSpc>
                <a:spcPct val="150000"/>
              </a:lnSpc>
            </a:pPr>
            <a:r>
              <a:rPr lang="en-US" sz="2800" dirty="0" smtClean="0"/>
              <a:t>Financial constrains need to be considered to avoid the pitfalls of nonadherence &amp; poor follow up</a:t>
            </a:r>
            <a:endParaRPr lang="fa-IR" sz="2800" dirty="0" smtClean="0"/>
          </a:p>
        </p:txBody>
      </p:sp>
    </p:spTree>
    <p:extLst>
      <p:ext uri="{BB962C8B-B14F-4D97-AF65-F5344CB8AC3E}">
        <p14:creationId xmlns="" xmlns:p14="http://schemas.microsoft.com/office/powerpoint/2010/main" val="1728735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 home message</a:t>
            </a:r>
            <a:endParaRPr lang="en-US" dirty="0"/>
          </a:p>
        </p:txBody>
      </p:sp>
      <p:sp>
        <p:nvSpPr>
          <p:cNvPr id="3" name="Content Placeholder 2"/>
          <p:cNvSpPr>
            <a:spLocks noGrp="1"/>
          </p:cNvSpPr>
          <p:nvPr>
            <p:ph idx="1"/>
          </p:nvPr>
        </p:nvSpPr>
        <p:spPr/>
        <p:txBody>
          <a:bodyPr/>
          <a:lstStyle/>
          <a:p>
            <a:pPr>
              <a:lnSpc>
                <a:spcPct val="150000"/>
              </a:lnSpc>
            </a:pPr>
            <a:r>
              <a:rPr lang="en-US" sz="2400" dirty="0" smtClean="0"/>
              <a:t>Avoid combination therapy with drugs that have Same </a:t>
            </a:r>
            <a:r>
              <a:rPr lang="en-US" sz="2400" dirty="0" err="1" smtClean="0"/>
              <a:t>pathophysiologic</a:t>
            </a:r>
            <a:r>
              <a:rPr lang="en-US" sz="2400" dirty="0" smtClean="0"/>
              <a:t> mechanism</a:t>
            </a:r>
          </a:p>
          <a:p>
            <a:pPr>
              <a:lnSpc>
                <a:spcPct val="150000"/>
              </a:lnSpc>
            </a:pPr>
            <a:r>
              <a:rPr lang="en-US" sz="2400" dirty="0" smtClean="0"/>
              <a:t>Efficacy of the third </a:t>
            </a:r>
            <a:r>
              <a:rPr lang="en-US" sz="2400" dirty="0" err="1" smtClean="0"/>
              <a:t>antidiabetic</a:t>
            </a:r>
            <a:r>
              <a:rPr lang="en-US" sz="2400" dirty="0" smtClean="0"/>
              <a:t> agents decrease when added to dual therapy</a:t>
            </a:r>
          </a:p>
          <a:p>
            <a:endParaRPr lang="en-US" dirty="0"/>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457200" y="145344"/>
            <a:ext cx="7694695" cy="625545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233311713"/>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0"/>
            <a:ext cx="7772400" cy="594360"/>
          </a:xfrm>
        </p:spPr>
        <p:txBody>
          <a:bodyPr/>
          <a:lstStyle/>
          <a:p>
            <a:r>
              <a:rPr lang="fa-IR" sz="3200" dirty="0"/>
              <a:t>از توجه شما متشکرم</a:t>
            </a:r>
            <a:r>
              <a:rPr lang="en-US" sz="3200" dirty="0"/>
              <a:t/>
            </a:r>
            <a:br>
              <a:rPr lang="en-US" sz="3200" dirty="0"/>
            </a:br>
            <a:endParaRPr lang="en-US" sz="2800" dirty="0"/>
          </a:p>
        </p:txBody>
      </p:sp>
      <p:sp>
        <p:nvSpPr>
          <p:cNvPr id="3" name="Text Placeholder 2"/>
          <p:cNvSpPr>
            <a:spLocks noGrp="1"/>
          </p:cNvSpPr>
          <p:nvPr>
            <p:ph type="body" sz="half" idx="2"/>
          </p:nvPr>
        </p:nvSpPr>
        <p:spPr/>
        <p:txBody>
          <a:bodyPr/>
          <a:lstStyle/>
          <a:p>
            <a:endParaRPr lang="en-US"/>
          </a:p>
        </p:txBody>
      </p:sp>
      <p:pic>
        <p:nvPicPr>
          <p:cNvPr id="95234" name="Picture 2" descr="595074"/>
          <p:cNvPicPr>
            <a:picLocks noGrp="1" noChangeAspect="1" noChangeArrowheads="1"/>
          </p:cNvPicPr>
          <p:nvPr>
            <p:ph sz="quarter" idx="13"/>
          </p:nvPr>
        </p:nvPicPr>
        <p:blipFill>
          <a:blip r:embed="rId2">
            <a:extLst>
              <a:ext uri="{28A0092B-C50C-407E-A947-70E740481C1C}">
                <a14:useLocalDpi xmlns="" xmlns:a14="http://schemas.microsoft.com/office/drawing/2010/main" val="0"/>
              </a:ext>
            </a:extLst>
          </a:blip>
          <a:stretch>
            <a:fillRect/>
          </a:stretch>
        </p:blipFill>
        <p:spPr>
          <a:xfrm>
            <a:off x="557212" y="442912"/>
            <a:ext cx="7267575" cy="4819650"/>
          </a:xfrm>
        </p:spPr>
      </p:pic>
    </p:spTree>
    <p:extLst>
      <p:ext uri="{BB962C8B-B14F-4D97-AF65-F5344CB8AC3E}">
        <p14:creationId xmlns="" xmlns:p14="http://schemas.microsoft.com/office/powerpoint/2010/main" val="993952470"/>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eaLnBrk="1" hangingPunct="1"/>
            <a:r>
              <a:rPr lang="en-US" altLang="el-GR" smtClean="0"/>
              <a:t>9. Control of Glucose – ACCORD Trial</a:t>
            </a:r>
            <a:endParaRPr lang="el-GR" altLang="el-GR" smtClean="0"/>
          </a:p>
        </p:txBody>
      </p:sp>
      <p:sp>
        <p:nvSpPr>
          <p:cNvPr id="41987" name="Content Placeholder 2"/>
          <p:cNvSpPr>
            <a:spLocks noGrp="1"/>
          </p:cNvSpPr>
          <p:nvPr>
            <p:ph idx="1"/>
          </p:nvPr>
        </p:nvSpPr>
        <p:spPr>
          <a:xfrm>
            <a:off x="457200" y="2733675"/>
            <a:ext cx="8229600" cy="3640138"/>
          </a:xfrm>
        </p:spPr>
        <p:txBody>
          <a:bodyPr>
            <a:normAutofit/>
          </a:bodyPr>
          <a:lstStyle/>
          <a:p>
            <a:pPr>
              <a:lnSpc>
                <a:spcPct val="150000"/>
              </a:lnSpc>
            </a:pPr>
            <a:r>
              <a:rPr lang="en-US" altLang="el-GR" sz="2800" dirty="0" smtClean="0"/>
              <a:t>Tight versus not so tight control of glucose: </a:t>
            </a:r>
            <a:br>
              <a:rPr lang="en-US" altLang="el-GR" sz="2800" dirty="0" smtClean="0"/>
            </a:br>
            <a:r>
              <a:rPr lang="en-US" altLang="el-GR" sz="2800" dirty="0" smtClean="0"/>
              <a:t> the ACCORD Trial?</a:t>
            </a:r>
            <a:endParaRPr lang="el-GR" altLang="el-GR" sz="2800" dirty="0" smtClean="0"/>
          </a:p>
        </p:txBody>
      </p:sp>
      <p:sp>
        <p:nvSpPr>
          <p:cNvPr id="41988" name="Rectangle 3"/>
          <p:cNvSpPr>
            <a:spLocks noChangeArrowheads="1"/>
          </p:cNvSpPr>
          <p:nvPr/>
        </p:nvSpPr>
        <p:spPr bwMode="auto">
          <a:xfrm>
            <a:off x="134938" y="6021388"/>
            <a:ext cx="4560887" cy="862012"/>
          </a:xfrm>
          <a:prstGeom prst="rect">
            <a:avLst/>
          </a:prstGeom>
          <a:noFill/>
          <a:ln w="9525">
            <a:noFill/>
            <a:miter lim="800000"/>
            <a:headEnd/>
            <a:tailEnd/>
          </a:ln>
        </p:spPr>
        <p:txBody>
          <a:bodyPr>
            <a:spAutoFit/>
          </a:bodyPr>
          <a:lstStyle/>
          <a:p>
            <a:pPr eaLnBrk="1" hangingPunct="1"/>
            <a:r>
              <a:rPr lang="en-US" altLang="el-GR" sz="1000"/>
              <a:t>ADA Diabetes Self-Study Series, Challenges in Type 2 Diabetes Mellitus Management: Self-Assessment Program</a:t>
            </a:r>
          </a:p>
          <a:p>
            <a:pPr eaLnBrk="1" hangingPunct="1"/>
            <a:r>
              <a:rPr lang="en-US" altLang="el-GR" sz="1000"/>
              <a:t>Current Status of the Treatment of Type 2 Diabetes</a:t>
            </a:r>
          </a:p>
          <a:p>
            <a:pPr eaLnBrk="1" hangingPunct="1"/>
            <a:r>
              <a:rPr lang="en-US" altLang="el-GR" sz="1000"/>
              <a:t>© 2014 American Diabetes Association </a:t>
            </a:r>
          </a:p>
          <a:p>
            <a:pPr eaLnBrk="1" hangingPunct="1"/>
            <a:r>
              <a:rPr lang="en-US" altLang="el-GR" sz="1000"/>
              <a:t>Rationale for Management of Hyperglycemia; p6</a:t>
            </a:r>
            <a:endParaRPr lang="el-GR" altLang="el-GR" sz="1000"/>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altLang="el-GR" smtClean="0"/>
              <a:t>Control of Glucose – ACCORD Trial</a:t>
            </a:r>
            <a:endParaRPr lang="el-GR" altLang="el-GR" smtClean="0"/>
          </a:p>
        </p:txBody>
      </p:sp>
      <p:sp>
        <p:nvSpPr>
          <p:cNvPr id="43011" name="Content Placeholder 2"/>
          <p:cNvSpPr>
            <a:spLocks noGrp="1"/>
          </p:cNvSpPr>
          <p:nvPr>
            <p:ph idx="1"/>
          </p:nvPr>
        </p:nvSpPr>
        <p:spPr/>
        <p:txBody>
          <a:bodyPr>
            <a:normAutofit lnSpcReduction="10000"/>
          </a:bodyPr>
          <a:lstStyle/>
          <a:p>
            <a:r>
              <a:rPr lang="en-US" altLang="el-GR" sz="2400" smtClean="0"/>
              <a:t>The intensive glycemic control arm of ACCORD, conducted in patients with type 2 diabetes and established cardiovascular disease or multiple risk factors </a:t>
            </a:r>
          </a:p>
          <a:p>
            <a:pPr lvl="1"/>
            <a:r>
              <a:rPr lang="en-US" altLang="el-GR" sz="2000" smtClean="0"/>
              <a:t>did not demonstrate a significant benefit of more intensive glycemic therapy aimed at lowering A1C to ≤6.5% or &lt;6% </a:t>
            </a:r>
          </a:p>
          <a:p>
            <a:r>
              <a:rPr lang="en-US" altLang="el-GR" sz="2400" smtClean="0"/>
              <a:t>ACCORD study was stopped early </a:t>
            </a:r>
          </a:p>
          <a:p>
            <a:pPr lvl="1"/>
            <a:r>
              <a:rPr lang="en-US" altLang="el-GR" sz="2000" smtClean="0"/>
              <a:t>due to an increase in mortality in the more intensively treated arm </a:t>
            </a:r>
          </a:p>
          <a:p>
            <a:r>
              <a:rPr lang="en-US" altLang="el-GR" sz="2400" smtClean="0"/>
              <a:t>The reasons for the lack of results in these intensive glycemic control studies is uncertain </a:t>
            </a:r>
          </a:p>
          <a:p>
            <a:pPr lvl="1"/>
            <a:r>
              <a:rPr lang="en-US" altLang="el-GR" sz="2000" smtClean="0"/>
              <a:t>but seem likely related to the specific strategies for intensive glucose lowering used in the populations studied </a:t>
            </a:r>
          </a:p>
          <a:p>
            <a:pPr lvl="1"/>
            <a:r>
              <a:rPr lang="en-US" altLang="el-GR" sz="2000" smtClean="0"/>
              <a:t>as well as perhaps the duration of the trials</a:t>
            </a:r>
            <a:endParaRPr lang="el-GR" altLang="el-GR" sz="2000" smtClean="0"/>
          </a:p>
        </p:txBody>
      </p:sp>
      <p:sp>
        <p:nvSpPr>
          <p:cNvPr id="43012" name="Rectangle 3"/>
          <p:cNvSpPr>
            <a:spLocks noChangeArrowheads="1"/>
          </p:cNvSpPr>
          <p:nvPr/>
        </p:nvSpPr>
        <p:spPr bwMode="auto">
          <a:xfrm>
            <a:off x="134938" y="6021388"/>
            <a:ext cx="4560887" cy="862012"/>
          </a:xfrm>
          <a:prstGeom prst="rect">
            <a:avLst/>
          </a:prstGeom>
          <a:noFill/>
          <a:ln w="9525">
            <a:noFill/>
            <a:miter lim="800000"/>
            <a:headEnd/>
            <a:tailEnd/>
          </a:ln>
        </p:spPr>
        <p:txBody>
          <a:bodyPr>
            <a:spAutoFit/>
          </a:bodyPr>
          <a:lstStyle/>
          <a:p>
            <a:pPr eaLnBrk="1" hangingPunct="1"/>
            <a:r>
              <a:rPr lang="en-US" altLang="el-GR" sz="1000"/>
              <a:t>ADA Diabetes Self-Study Series, Challenges in Type 2 Diabetes Mellitus Management: Self-Assessment Program</a:t>
            </a:r>
          </a:p>
          <a:p>
            <a:pPr eaLnBrk="1" hangingPunct="1"/>
            <a:r>
              <a:rPr lang="en-US" altLang="el-GR" sz="1000"/>
              <a:t>Current Status of the Treatment of Type 2 Diabetes</a:t>
            </a:r>
          </a:p>
          <a:p>
            <a:pPr eaLnBrk="1" hangingPunct="1"/>
            <a:r>
              <a:rPr lang="en-US" altLang="el-GR" sz="1000"/>
              <a:t>© 2014 American Diabetes Association </a:t>
            </a:r>
          </a:p>
          <a:p>
            <a:pPr eaLnBrk="1" hangingPunct="1"/>
            <a:r>
              <a:rPr lang="en-US" altLang="el-GR" sz="1000"/>
              <a:t>Rationale for Management of Hyperglycemia; p6</a:t>
            </a:r>
            <a:endParaRPr lang="el-GR" altLang="el-GR" sz="1000"/>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altLang="el-GR" smtClean="0"/>
              <a:t>Control of Glucose – ACCORD Trial</a:t>
            </a:r>
            <a:endParaRPr lang="el-GR" altLang="el-GR" smtClean="0"/>
          </a:p>
        </p:txBody>
      </p:sp>
      <p:sp>
        <p:nvSpPr>
          <p:cNvPr id="44035" name="Content Placeholder 2"/>
          <p:cNvSpPr>
            <a:spLocks noGrp="1"/>
          </p:cNvSpPr>
          <p:nvPr>
            <p:ph idx="1"/>
          </p:nvPr>
        </p:nvSpPr>
        <p:spPr/>
        <p:txBody>
          <a:bodyPr/>
          <a:lstStyle/>
          <a:p>
            <a:r>
              <a:rPr lang="en-US" altLang="el-GR" sz="2400" smtClean="0"/>
              <a:t>Intensive glycemic control initiated in type 2 diabetic patients with far advanced cardiovascular disease </a:t>
            </a:r>
          </a:p>
          <a:p>
            <a:pPr lvl="1"/>
            <a:r>
              <a:rPr lang="en-US" altLang="el-GR" sz="2000" smtClean="0"/>
              <a:t>is not beneficial in reducing additional cardiovascular events</a:t>
            </a:r>
          </a:p>
          <a:p>
            <a:pPr lvl="1"/>
            <a:endParaRPr lang="en-US" altLang="el-GR" sz="2000" smtClean="0"/>
          </a:p>
          <a:p>
            <a:r>
              <a:rPr lang="en-US" altLang="el-GR" sz="2400" smtClean="0"/>
              <a:t>Such results are not surprising as intensive glycemic control decreases the onset and progression of retinopathy, nephropathy, and neuropathy </a:t>
            </a:r>
          </a:p>
          <a:p>
            <a:pPr lvl="1"/>
            <a:r>
              <a:rPr lang="en-US" altLang="el-GR" sz="2000" smtClean="0"/>
              <a:t>but has little or no beneficial effects on proliferative retinopathy, diabetic nephropathy with decreasing glomerular filtration rate</a:t>
            </a:r>
          </a:p>
          <a:p>
            <a:pPr lvl="1"/>
            <a:r>
              <a:rPr lang="en-US" altLang="el-GR" sz="2000" smtClean="0"/>
              <a:t>or diabetic neuropathy after the neurons are degenerated </a:t>
            </a:r>
          </a:p>
          <a:p>
            <a:endParaRPr lang="el-GR" altLang="el-GR" sz="2000" smtClean="0"/>
          </a:p>
        </p:txBody>
      </p:sp>
      <p:sp>
        <p:nvSpPr>
          <p:cNvPr id="44036" name="Rectangle 3"/>
          <p:cNvSpPr>
            <a:spLocks noChangeArrowheads="1"/>
          </p:cNvSpPr>
          <p:nvPr/>
        </p:nvSpPr>
        <p:spPr bwMode="auto">
          <a:xfrm>
            <a:off x="134938" y="6021388"/>
            <a:ext cx="4560887" cy="862012"/>
          </a:xfrm>
          <a:prstGeom prst="rect">
            <a:avLst/>
          </a:prstGeom>
          <a:noFill/>
          <a:ln w="9525">
            <a:noFill/>
            <a:miter lim="800000"/>
            <a:headEnd/>
            <a:tailEnd/>
          </a:ln>
        </p:spPr>
        <p:txBody>
          <a:bodyPr>
            <a:spAutoFit/>
          </a:bodyPr>
          <a:lstStyle/>
          <a:p>
            <a:pPr eaLnBrk="1" hangingPunct="1"/>
            <a:r>
              <a:rPr lang="en-US" altLang="el-GR" sz="1000"/>
              <a:t>ADA Diabetes Self-Study Series, Challenges in Type 2 Diabetes Mellitus Management: Self-Assessment Program</a:t>
            </a:r>
          </a:p>
          <a:p>
            <a:pPr eaLnBrk="1" hangingPunct="1"/>
            <a:r>
              <a:rPr lang="en-US" altLang="el-GR" sz="1000"/>
              <a:t>Current Status of the Treatment of Type 2 Diabetes</a:t>
            </a:r>
          </a:p>
          <a:p>
            <a:pPr eaLnBrk="1" hangingPunct="1"/>
            <a:r>
              <a:rPr lang="en-US" altLang="el-GR" sz="1000"/>
              <a:t>© 2014 American Diabetes Association </a:t>
            </a:r>
          </a:p>
          <a:p>
            <a:pPr eaLnBrk="1" hangingPunct="1"/>
            <a:r>
              <a:rPr lang="en-US" altLang="el-GR" sz="1000"/>
              <a:t>Glycemic Control and Chronic Diabetes Complications; p26</a:t>
            </a:r>
            <a:endParaRPr lang="el-GR" altLang="el-GR" sz="1000"/>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altLang="el-GR" smtClean="0"/>
              <a:t>Control of Glucose – ACCORD Trial</a:t>
            </a:r>
            <a:endParaRPr lang="el-GR" altLang="el-GR" smtClean="0"/>
          </a:p>
        </p:txBody>
      </p:sp>
      <p:sp>
        <p:nvSpPr>
          <p:cNvPr id="45059" name="Content Placeholder 2"/>
          <p:cNvSpPr>
            <a:spLocks noGrp="1"/>
          </p:cNvSpPr>
          <p:nvPr>
            <p:ph idx="1"/>
          </p:nvPr>
        </p:nvSpPr>
        <p:spPr/>
        <p:txBody>
          <a:bodyPr>
            <a:normAutofit lnSpcReduction="10000"/>
          </a:bodyPr>
          <a:lstStyle/>
          <a:p>
            <a:r>
              <a:rPr lang="en-US" altLang="el-GR" sz="2400" smtClean="0"/>
              <a:t>ACCORD subanalyses showed that individuals with no preexisting cardiovascular disease or those who at study entry had A1C ≤ 8.0% </a:t>
            </a:r>
          </a:p>
          <a:p>
            <a:pPr lvl="1"/>
            <a:r>
              <a:rPr lang="en-US" altLang="el-GR" sz="2000" smtClean="0"/>
              <a:t>did have a statistically significant reduction in cardiovascular events with intensive glycemic control</a:t>
            </a:r>
          </a:p>
          <a:p>
            <a:r>
              <a:rPr lang="en-US" altLang="el-GR" sz="2400" smtClean="0"/>
              <a:t>Intensive glucose lowering increased the risk of cardiovascular disease and total mortality in younger participants</a:t>
            </a:r>
          </a:p>
          <a:p>
            <a:pPr lvl="1"/>
            <a:r>
              <a:rPr lang="en-US" altLang="el-GR" sz="2000" smtClean="0"/>
              <a:t>whereas it had a neutral effect in older participants</a:t>
            </a:r>
          </a:p>
          <a:p>
            <a:r>
              <a:rPr lang="en-US" altLang="el-GR" sz="2400" smtClean="0"/>
              <a:t>The intensive to standard relative risk of severe hypoglycemia was similar in both age subgroups</a:t>
            </a:r>
          </a:p>
          <a:p>
            <a:pPr lvl="1"/>
            <a:r>
              <a:rPr lang="en-US" altLang="el-GR" sz="2000" smtClean="0"/>
              <a:t>with higher absolute rates in older participants within both treatment arms</a:t>
            </a:r>
          </a:p>
          <a:p>
            <a:endParaRPr lang="el-GR" altLang="el-GR" sz="2000" smtClean="0"/>
          </a:p>
        </p:txBody>
      </p:sp>
      <p:sp>
        <p:nvSpPr>
          <p:cNvPr id="45060" name="Rectangle 4"/>
          <p:cNvSpPr>
            <a:spLocks noChangeArrowheads="1"/>
          </p:cNvSpPr>
          <p:nvPr/>
        </p:nvSpPr>
        <p:spPr bwMode="auto">
          <a:xfrm>
            <a:off x="134938" y="5883275"/>
            <a:ext cx="4560887" cy="1016000"/>
          </a:xfrm>
          <a:prstGeom prst="rect">
            <a:avLst/>
          </a:prstGeom>
          <a:noFill/>
          <a:ln w="9525">
            <a:noFill/>
            <a:miter lim="800000"/>
            <a:headEnd/>
            <a:tailEnd/>
          </a:ln>
        </p:spPr>
        <p:txBody>
          <a:bodyPr>
            <a:spAutoFit/>
          </a:bodyPr>
          <a:lstStyle/>
          <a:p>
            <a:pPr eaLnBrk="1" hangingPunct="1"/>
            <a:r>
              <a:rPr lang="en-US" altLang="el-GR" sz="1000"/>
              <a:t>ADA Diabetes Self-Study Series, Challenges in Type 2 Diabetes Mellitus Management: Self-Assessment Program</a:t>
            </a:r>
          </a:p>
          <a:p>
            <a:pPr eaLnBrk="1" hangingPunct="1"/>
            <a:r>
              <a:rPr lang="en-US" altLang="el-GR" sz="1000"/>
              <a:t>Current Status of the Treatment of Type 2 Diabetes</a:t>
            </a:r>
          </a:p>
          <a:p>
            <a:pPr eaLnBrk="1" hangingPunct="1"/>
            <a:r>
              <a:rPr lang="en-US" altLang="el-GR" sz="1000"/>
              <a:t>© 2014 American Diabetes Association </a:t>
            </a:r>
          </a:p>
          <a:p>
            <a:pPr eaLnBrk="1" hangingPunct="1"/>
            <a:r>
              <a:rPr lang="en-US" altLang="el-GR" sz="1000"/>
              <a:t>Glycemic Control and Chronic Diabetes Complications; p26</a:t>
            </a:r>
          </a:p>
          <a:p>
            <a:pPr eaLnBrk="1" hangingPunct="1"/>
            <a:r>
              <a:rPr lang="en-US" altLang="el-GR" sz="1000"/>
              <a:t>Landmark Clinical Trials; p73</a:t>
            </a:r>
            <a:endParaRPr lang="el-GR" altLang="el-GR" sz="1000"/>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altLang="el-GR" smtClean="0"/>
              <a:t>Control of Glucose – ACCORD Trial</a:t>
            </a:r>
            <a:endParaRPr lang="el-GR" altLang="el-GR" smtClean="0"/>
          </a:p>
        </p:txBody>
      </p:sp>
      <p:sp>
        <p:nvSpPr>
          <p:cNvPr id="46083" name="Content Placeholder 2"/>
          <p:cNvSpPr>
            <a:spLocks noGrp="1"/>
          </p:cNvSpPr>
          <p:nvPr>
            <p:ph idx="1"/>
          </p:nvPr>
        </p:nvSpPr>
        <p:spPr>
          <a:xfrm>
            <a:off x="457200" y="2087563"/>
            <a:ext cx="8229600" cy="4286250"/>
          </a:xfrm>
        </p:spPr>
        <p:txBody>
          <a:bodyPr/>
          <a:lstStyle/>
          <a:p>
            <a:r>
              <a:rPr lang="en-US" altLang="el-GR" smtClean="0"/>
              <a:t>In a substudy of the ACCORD study, there were no differences in cognitive outcomes between intensive and standard glycemic control</a:t>
            </a:r>
          </a:p>
          <a:p>
            <a:pPr lvl="1"/>
            <a:r>
              <a:rPr lang="en-US" altLang="el-GR" smtClean="0"/>
              <a:t>although there was significantly less of a decrement in total brain volume by magnetic resonance imaging in participants in the intensive arm</a:t>
            </a:r>
            <a:endParaRPr lang="el-GR" altLang="el-GR" smtClean="0"/>
          </a:p>
        </p:txBody>
      </p:sp>
      <p:sp>
        <p:nvSpPr>
          <p:cNvPr id="46084" name="Rectangle 3"/>
          <p:cNvSpPr>
            <a:spLocks noChangeArrowheads="1"/>
          </p:cNvSpPr>
          <p:nvPr/>
        </p:nvSpPr>
        <p:spPr bwMode="auto">
          <a:xfrm>
            <a:off x="133350" y="6010275"/>
            <a:ext cx="3657600" cy="831850"/>
          </a:xfrm>
          <a:prstGeom prst="rect">
            <a:avLst/>
          </a:prstGeom>
          <a:noFill/>
          <a:ln w="9525">
            <a:noFill/>
            <a:miter lim="800000"/>
            <a:headEnd/>
            <a:tailEnd/>
          </a:ln>
        </p:spPr>
        <p:txBody>
          <a:bodyPr>
            <a:spAutoFit/>
          </a:bodyPr>
          <a:lstStyle/>
          <a:p>
            <a:pPr eaLnBrk="1" hangingPunct="1"/>
            <a:r>
              <a:rPr lang="en-US" altLang="el-GR" sz="800"/>
              <a:t>ADA Diabetes Self-Study Series, Challenges in Type 2 Diabetes Mellitus Management: Self-Assessment Program</a:t>
            </a:r>
          </a:p>
          <a:p>
            <a:pPr eaLnBrk="1" hangingPunct="1"/>
            <a:r>
              <a:rPr lang="en-US" altLang="el-GR" sz="800"/>
              <a:t>The Basis of Insulin Action, Initiation and Optimization of Basal Insulin, and Intensification of Insulin Therapy in Type 2 Diabetes</a:t>
            </a:r>
          </a:p>
          <a:p>
            <a:pPr eaLnBrk="1" hangingPunct="1"/>
            <a:r>
              <a:rPr lang="en-US" altLang="el-GR" sz="800"/>
              <a:t>c 2014 American Diabetes Association</a:t>
            </a:r>
          </a:p>
          <a:p>
            <a:pPr eaLnBrk="1" hangingPunct="1"/>
            <a:r>
              <a:rPr lang="en-US" altLang="el-GR" sz="800"/>
              <a:t>Assessment of Common Comorbid Conditions; p26</a:t>
            </a:r>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 xmlns:p14="http://schemas.microsoft.com/office/powerpoint/2010/main" val="8162981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01"/>
          <p:cNvGrpSpPr>
            <a:grpSpLocks/>
          </p:cNvGrpSpPr>
          <p:nvPr/>
        </p:nvGrpSpPr>
        <p:grpSpPr bwMode="auto">
          <a:xfrm>
            <a:off x="2057399" y="2010830"/>
            <a:ext cx="6167700" cy="4270374"/>
            <a:chOff x="2057399" y="1828800"/>
            <a:chExt cx="6167700" cy="4343694"/>
          </a:xfrm>
        </p:grpSpPr>
        <p:sp>
          <p:nvSpPr>
            <p:cNvPr id="698" name="Oval 697"/>
            <p:cNvSpPr/>
            <p:nvPr/>
          </p:nvSpPr>
          <p:spPr>
            <a:xfrm flipV="1">
              <a:off x="2637557" y="5064306"/>
              <a:ext cx="465283" cy="386444"/>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4000" b="1" dirty="0">
                <a:solidFill>
                  <a:srgbClr val="000000"/>
                </a:solidFill>
                <a:latin typeface="Calibri"/>
                <a:ea typeface="黑体" pitchFamily="49" charset="-122"/>
                <a:cs typeface="Arial Black"/>
              </a:endParaRPr>
            </a:p>
          </p:txBody>
        </p:sp>
        <p:sp>
          <p:nvSpPr>
            <p:cNvPr id="695" name="Arc 694"/>
            <p:cNvSpPr/>
            <p:nvPr/>
          </p:nvSpPr>
          <p:spPr>
            <a:xfrm flipH="1">
              <a:off x="2895600" y="1828800"/>
              <a:ext cx="4800442" cy="4109652"/>
            </a:xfrm>
            <a:prstGeom prst="arc">
              <a:avLst>
                <a:gd name="adj1" fmla="val 19206963"/>
                <a:gd name="adj2" fmla="val 6880862"/>
              </a:avLst>
            </a:prstGeom>
            <a:ln w="38100" cap="flat" cmpd="sng" algn="ctr">
              <a:solidFill>
                <a:schemeClr val="tx1"/>
              </a:solidFill>
              <a:prstDash val="sysDot"/>
              <a:round/>
              <a:headEnd type="triangle" w="med" len="med"/>
              <a:tailEnd type="none" w="med" len="med"/>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solidFill>
                  <a:srgbClr val="000000"/>
                </a:solidFill>
                <a:latin typeface="Calibri"/>
                <a:ea typeface="黑体" pitchFamily="49" charset="-122"/>
              </a:endParaRPr>
            </a:p>
          </p:txBody>
        </p:sp>
        <p:sp>
          <p:nvSpPr>
            <p:cNvPr id="696" name="Arc 695"/>
            <p:cNvSpPr/>
            <p:nvPr/>
          </p:nvSpPr>
          <p:spPr>
            <a:xfrm flipH="1">
              <a:off x="2057399" y="2058095"/>
              <a:ext cx="5385441" cy="4114399"/>
            </a:xfrm>
            <a:prstGeom prst="arc">
              <a:avLst>
                <a:gd name="adj1" fmla="val 1501054"/>
                <a:gd name="adj2" fmla="val 7871826"/>
              </a:avLst>
            </a:prstGeom>
            <a:ln w="38100" cap="flat" cmpd="sng" algn="ctr">
              <a:solidFill>
                <a:schemeClr val="tx1"/>
              </a:solidFill>
              <a:prstDash val="sysDot"/>
              <a:round/>
              <a:headEnd type="triangle" w="med" len="med"/>
              <a:tailEnd type="none" w="med" len="med"/>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solidFill>
                  <a:srgbClr val="000000"/>
                </a:solidFill>
                <a:latin typeface="Calibri"/>
                <a:ea typeface="黑体" pitchFamily="49" charset="-122"/>
              </a:endParaRPr>
            </a:p>
          </p:txBody>
        </p:sp>
        <p:sp>
          <p:nvSpPr>
            <p:cNvPr id="697" name="Arc 696"/>
            <p:cNvSpPr/>
            <p:nvPr/>
          </p:nvSpPr>
          <p:spPr>
            <a:xfrm rot="1919516" flipH="1">
              <a:off x="5151847" y="4598453"/>
              <a:ext cx="3073252" cy="1404802"/>
            </a:xfrm>
            <a:prstGeom prst="arc">
              <a:avLst>
                <a:gd name="adj1" fmla="val 15214594"/>
                <a:gd name="adj2" fmla="val 4611935"/>
              </a:avLst>
            </a:prstGeom>
            <a:ln w="38100" cap="flat" cmpd="sng" algn="ctr">
              <a:solidFill>
                <a:schemeClr val="tx1"/>
              </a:solidFill>
              <a:prstDash val="sysDot"/>
              <a:round/>
              <a:headEnd type="triangle" w="med" len="med"/>
              <a:tailEnd type="none" w="med" len="med"/>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solidFill>
                  <a:srgbClr val="000000"/>
                </a:solidFill>
                <a:latin typeface="Calibri"/>
                <a:ea typeface="黑体" pitchFamily="49" charset="-122"/>
              </a:endParaRPr>
            </a:p>
          </p:txBody>
        </p:sp>
        <p:sp>
          <p:nvSpPr>
            <p:cNvPr id="700" name="Oval 699"/>
            <p:cNvSpPr/>
            <p:nvPr/>
          </p:nvSpPr>
          <p:spPr>
            <a:xfrm flipV="1">
              <a:off x="5803610" y="4352664"/>
              <a:ext cx="465283" cy="381083"/>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1" dirty="0">
                <a:solidFill>
                  <a:srgbClr val="000000"/>
                </a:solidFill>
                <a:latin typeface="Calibri"/>
                <a:ea typeface="黑体" pitchFamily="49" charset="-122"/>
                <a:cs typeface="Symbol" charset="2"/>
              </a:endParaRPr>
            </a:p>
          </p:txBody>
        </p:sp>
        <p:sp>
          <p:nvSpPr>
            <p:cNvPr id="701" name="Oval 700"/>
            <p:cNvSpPr/>
            <p:nvPr/>
          </p:nvSpPr>
          <p:spPr>
            <a:xfrm flipV="1">
              <a:off x="3442028" y="2538876"/>
              <a:ext cx="465283" cy="381083"/>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1" dirty="0">
                <a:solidFill>
                  <a:srgbClr val="000000"/>
                </a:solidFill>
                <a:latin typeface="Calibri"/>
                <a:ea typeface="黑体" pitchFamily="49" charset="-122"/>
                <a:cs typeface="Symbol" charset="2"/>
              </a:endParaRPr>
            </a:p>
          </p:txBody>
        </p:sp>
      </p:grpSp>
      <p:sp>
        <p:nvSpPr>
          <p:cNvPr id="24580" name="Line 6"/>
          <p:cNvSpPr>
            <a:spLocks noChangeShapeType="1"/>
          </p:cNvSpPr>
          <p:nvPr/>
        </p:nvSpPr>
        <p:spPr bwMode="auto">
          <a:xfrm>
            <a:off x="7629570" y="5517232"/>
            <a:ext cx="0" cy="611188"/>
          </a:xfrm>
          <a:prstGeom prst="line">
            <a:avLst/>
          </a:prstGeom>
          <a:noFill/>
          <a:ln w="76200" cmpd="sng">
            <a:solidFill>
              <a:srgbClr val="FF0000"/>
            </a:solidFill>
            <a:round/>
            <a:headEnd/>
            <a:tailEnd type="triangle" w="med" len="med"/>
          </a:ln>
        </p:spPr>
        <p:txBody>
          <a:bodyPr wrap="none" lIns="91431" tIns="45716" rIns="91431" bIns="45716"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24581" name="Rectangle 7"/>
          <p:cNvSpPr>
            <a:spLocks noChangeArrowheads="1"/>
          </p:cNvSpPr>
          <p:nvPr/>
        </p:nvSpPr>
        <p:spPr bwMode="auto">
          <a:xfrm>
            <a:off x="7696042" y="5373216"/>
            <a:ext cx="1323637" cy="838818"/>
          </a:xfrm>
          <a:prstGeom prst="rect">
            <a:avLst/>
          </a:prstGeom>
          <a:noFill/>
          <a:ln w="76200" cmpd="sng">
            <a:noFill/>
            <a:miter lim="800000"/>
            <a:headEnd/>
            <a:tailEnd/>
          </a:ln>
        </p:spPr>
        <p:txBody>
          <a:bodyPr wrap="none" lIns="90615" tIns="44513" rIns="90615" bIns="44513">
            <a:prstTxWarp prst="textNoShape">
              <a:avLst/>
            </a:prstTxWarp>
            <a:spAutoFit/>
          </a:bodyPr>
          <a:lstStyle/>
          <a:p>
            <a:pPr fontAlgn="base">
              <a:lnSpc>
                <a:spcPct val="80000"/>
              </a:lnSpc>
              <a:spcBef>
                <a:spcPct val="0"/>
              </a:spcBef>
              <a:spcAft>
                <a:spcPct val="0"/>
              </a:spcAft>
            </a:pPr>
            <a:r>
              <a:rPr lang="en-US" sz="2000" dirty="0">
                <a:solidFill>
                  <a:srgbClr val="FF0000"/>
                </a:solidFill>
                <a:latin typeface="Arial" pitchFamily="34" charset="0"/>
                <a:ea typeface="黑体" pitchFamily="49" charset="-122"/>
                <a:cs typeface="Calibri" charset="0"/>
              </a:rPr>
              <a:t>peripheral</a:t>
            </a:r>
          </a:p>
          <a:p>
            <a:pPr fontAlgn="base">
              <a:lnSpc>
                <a:spcPct val="80000"/>
              </a:lnSpc>
              <a:spcBef>
                <a:spcPct val="0"/>
              </a:spcBef>
              <a:spcAft>
                <a:spcPct val="0"/>
              </a:spcAft>
            </a:pPr>
            <a:r>
              <a:rPr lang="en-US" sz="2000" dirty="0">
                <a:solidFill>
                  <a:srgbClr val="FF0000"/>
                </a:solidFill>
                <a:latin typeface="Arial" pitchFamily="34" charset="0"/>
                <a:ea typeface="黑体" pitchFamily="49" charset="-122"/>
                <a:cs typeface="Calibri" charset="0"/>
              </a:rPr>
              <a:t>glucose </a:t>
            </a:r>
          </a:p>
          <a:p>
            <a:pPr fontAlgn="base">
              <a:lnSpc>
                <a:spcPct val="80000"/>
              </a:lnSpc>
              <a:spcBef>
                <a:spcPct val="0"/>
              </a:spcBef>
              <a:spcAft>
                <a:spcPct val="0"/>
              </a:spcAft>
            </a:pPr>
            <a:r>
              <a:rPr lang="en-US" sz="2000" dirty="0">
                <a:solidFill>
                  <a:srgbClr val="FF0000"/>
                </a:solidFill>
                <a:latin typeface="Arial" pitchFamily="34" charset="0"/>
                <a:ea typeface="黑体" pitchFamily="49" charset="-122"/>
                <a:cs typeface="Calibri" charset="0"/>
              </a:rPr>
              <a:t>uptake </a:t>
            </a:r>
          </a:p>
        </p:txBody>
      </p:sp>
      <p:pic>
        <p:nvPicPr>
          <p:cNvPr id="24582" name="Picture 8"/>
          <p:cNvPicPr>
            <a:picLocks noChangeArrowheads="1"/>
          </p:cNvPicPr>
          <p:nvPr/>
        </p:nvPicPr>
        <p:blipFill>
          <a:blip r:embed="rId4" cstate="print"/>
          <a:srcRect/>
          <a:stretch>
            <a:fillRect/>
          </a:stretch>
        </p:blipFill>
        <p:spPr bwMode="auto">
          <a:xfrm>
            <a:off x="7253588" y="3861048"/>
            <a:ext cx="1572423" cy="1981198"/>
          </a:xfrm>
          <a:prstGeom prst="rect">
            <a:avLst/>
          </a:prstGeom>
          <a:noFill/>
          <a:ln w="12700">
            <a:noFill/>
            <a:miter lim="800000"/>
            <a:headEnd/>
            <a:tailEnd/>
          </a:ln>
        </p:spPr>
      </p:pic>
      <p:sp>
        <p:nvSpPr>
          <p:cNvPr id="24583" name="Line 10"/>
          <p:cNvSpPr>
            <a:spLocks noChangeShapeType="1"/>
          </p:cNvSpPr>
          <p:nvPr/>
        </p:nvSpPr>
        <p:spPr bwMode="auto">
          <a:xfrm>
            <a:off x="1719263" y="5731930"/>
            <a:ext cx="0" cy="611188"/>
          </a:xfrm>
          <a:prstGeom prst="line">
            <a:avLst/>
          </a:prstGeom>
          <a:noFill/>
          <a:ln w="76200" cmpd="sng">
            <a:solidFill>
              <a:srgbClr val="FF6600"/>
            </a:solidFill>
            <a:round/>
            <a:headEnd type="triangle" w="med" len="med"/>
            <a:tailEnd/>
          </a:ln>
        </p:spPr>
        <p:txBody>
          <a:bodyPr wrap="none" lIns="91431" tIns="45716" rIns="91431" bIns="45716" anchor="ctr">
            <a:prstTxWarp prst="textNoShape">
              <a:avLst/>
            </a:prstTxWarp>
          </a:bodyPr>
          <a:lstStyle/>
          <a:p>
            <a:pPr fontAlgn="base">
              <a:spcBef>
                <a:spcPct val="0"/>
              </a:spcBef>
              <a:spcAft>
                <a:spcPct val="0"/>
              </a:spcAft>
            </a:pPr>
            <a:endParaRPr lang="en-US" sz="2000">
              <a:solidFill>
                <a:srgbClr val="000000"/>
              </a:solidFill>
              <a:latin typeface="Arial" pitchFamily="34" charset="0"/>
              <a:ea typeface="黑体" pitchFamily="49" charset="-122"/>
              <a:cs typeface="ＭＳ Ｐゴシック" charset="-128"/>
            </a:endParaRPr>
          </a:p>
        </p:txBody>
      </p:sp>
      <p:sp>
        <p:nvSpPr>
          <p:cNvPr id="24584" name="Rectangle 11"/>
          <p:cNvSpPr>
            <a:spLocks noChangeArrowheads="1"/>
          </p:cNvSpPr>
          <p:nvPr/>
        </p:nvSpPr>
        <p:spPr bwMode="auto">
          <a:xfrm>
            <a:off x="1795464" y="5731930"/>
            <a:ext cx="1380744" cy="838818"/>
          </a:xfrm>
          <a:prstGeom prst="rect">
            <a:avLst/>
          </a:prstGeom>
          <a:noFill/>
          <a:ln w="12700">
            <a:noFill/>
            <a:miter lim="800000"/>
            <a:headEnd/>
            <a:tailEnd/>
          </a:ln>
        </p:spPr>
        <p:txBody>
          <a:bodyPr wrap="none" lIns="90615" tIns="44513" rIns="90615" bIns="44513">
            <a:prstTxWarp prst="textNoShape">
              <a:avLst/>
            </a:prstTxWarp>
            <a:spAutoFit/>
          </a:bodyPr>
          <a:lstStyle/>
          <a:p>
            <a:pPr fontAlgn="base">
              <a:lnSpc>
                <a:spcPct val="80000"/>
              </a:lnSpc>
              <a:spcBef>
                <a:spcPct val="0"/>
              </a:spcBef>
              <a:spcAft>
                <a:spcPct val="0"/>
              </a:spcAft>
            </a:pPr>
            <a:r>
              <a:rPr lang="en-US" sz="2000" dirty="0">
                <a:solidFill>
                  <a:srgbClr val="F79646">
                    <a:lumMod val="75000"/>
                  </a:srgbClr>
                </a:solidFill>
                <a:latin typeface="Arial" pitchFamily="34" charset="0"/>
                <a:ea typeface="黑体" pitchFamily="49" charset="-122"/>
                <a:cs typeface="Calibri" charset="0"/>
              </a:rPr>
              <a:t>hepatic </a:t>
            </a:r>
          </a:p>
          <a:p>
            <a:pPr fontAlgn="base">
              <a:lnSpc>
                <a:spcPct val="80000"/>
              </a:lnSpc>
              <a:spcBef>
                <a:spcPct val="0"/>
              </a:spcBef>
              <a:spcAft>
                <a:spcPct val="0"/>
              </a:spcAft>
            </a:pPr>
            <a:r>
              <a:rPr lang="en-US" sz="2000" dirty="0">
                <a:solidFill>
                  <a:srgbClr val="F79646">
                    <a:lumMod val="75000"/>
                  </a:srgbClr>
                </a:solidFill>
                <a:latin typeface="Arial" pitchFamily="34" charset="0"/>
                <a:ea typeface="黑体" pitchFamily="49" charset="-122"/>
                <a:cs typeface="Calibri" charset="0"/>
              </a:rPr>
              <a:t>glucose </a:t>
            </a:r>
          </a:p>
          <a:p>
            <a:pPr fontAlgn="base">
              <a:lnSpc>
                <a:spcPct val="80000"/>
              </a:lnSpc>
              <a:spcBef>
                <a:spcPct val="0"/>
              </a:spcBef>
              <a:spcAft>
                <a:spcPct val="0"/>
              </a:spcAft>
            </a:pPr>
            <a:r>
              <a:rPr lang="en-US" sz="2000" dirty="0">
                <a:solidFill>
                  <a:srgbClr val="F79646">
                    <a:lumMod val="75000"/>
                  </a:srgbClr>
                </a:solidFill>
                <a:latin typeface="Arial" pitchFamily="34" charset="0"/>
                <a:ea typeface="黑体" pitchFamily="49" charset="-122"/>
                <a:cs typeface="Calibri" charset="0"/>
              </a:rPr>
              <a:t>production</a:t>
            </a:r>
          </a:p>
        </p:txBody>
      </p:sp>
      <p:sp>
        <p:nvSpPr>
          <p:cNvPr id="24585" name="Rectangle 15"/>
          <p:cNvSpPr>
            <a:spLocks noChangeArrowheads="1"/>
          </p:cNvSpPr>
          <p:nvPr/>
        </p:nvSpPr>
        <p:spPr bwMode="auto">
          <a:xfrm>
            <a:off x="5544743" y="1322203"/>
            <a:ext cx="1366342" cy="838818"/>
          </a:xfrm>
          <a:prstGeom prst="rect">
            <a:avLst/>
          </a:prstGeom>
          <a:solidFill>
            <a:srgbClr val="FFFFFF">
              <a:alpha val="27843"/>
            </a:srgbClr>
          </a:solidFill>
          <a:ln w="12700">
            <a:noFill/>
            <a:miter lim="800000"/>
            <a:headEnd/>
            <a:tailEnd/>
          </a:ln>
        </p:spPr>
        <p:txBody>
          <a:bodyPr wrap="none" lIns="90615" tIns="44513" rIns="90615" bIns="44513">
            <a:prstTxWarp prst="textNoShape">
              <a:avLst/>
            </a:prstTxWarp>
            <a:spAutoFit/>
          </a:bodyPr>
          <a:lstStyle/>
          <a:p>
            <a:pPr fontAlgn="base">
              <a:lnSpc>
                <a:spcPct val="80000"/>
              </a:lnSpc>
              <a:spcBef>
                <a:spcPct val="0"/>
              </a:spcBef>
              <a:spcAft>
                <a:spcPct val="0"/>
              </a:spcAft>
            </a:pPr>
            <a:r>
              <a:rPr lang="en-US" sz="2000" dirty="0">
                <a:solidFill>
                  <a:srgbClr val="827F33"/>
                </a:solidFill>
                <a:latin typeface="Arial" pitchFamily="34" charset="0"/>
                <a:ea typeface="黑体" pitchFamily="49" charset="-122"/>
                <a:cs typeface="Calibri" charset="0"/>
              </a:rPr>
              <a:t>pancreatic </a:t>
            </a:r>
          </a:p>
          <a:p>
            <a:pPr fontAlgn="base">
              <a:lnSpc>
                <a:spcPct val="80000"/>
              </a:lnSpc>
              <a:spcBef>
                <a:spcPct val="0"/>
              </a:spcBef>
              <a:spcAft>
                <a:spcPct val="0"/>
              </a:spcAft>
            </a:pPr>
            <a:r>
              <a:rPr lang="en-US" sz="2000" dirty="0">
                <a:solidFill>
                  <a:srgbClr val="827F33"/>
                </a:solidFill>
                <a:latin typeface="Arial" pitchFamily="34" charset="0"/>
                <a:ea typeface="黑体" pitchFamily="49" charset="-122"/>
                <a:cs typeface="Calibri" charset="0"/>
              </a:rPr>
              <a:t>insulin</a:t>
            </a:r>
          </a:p>
          <a:p>
            <a:pPr fontAlgn="base">
              <a:lnSpc>
                <a:spcPct val="80000"/>
              </a:lnSpc>
              <a:spcBef>
                <a:spcPct val="0"/>
              </a:spcBef>
              <a:spcAft>
                <a:spcPct val="0"/>
              </a:spcAft>
            </a:pPr>
            <a:r>
              <a:rPr lang="en-US" sz="2000" dirty="0">
                <a:solidFill>
                  <a:srgbClr val="827F33"/>
                </a:solidFill>
                <a:latin typeface="Arial" pitchFamily="34" charset="0"/>
                <a:ea typeface="黑体" pitchFamily="49" charset="-122"/>
                <a:cs typeface="Calibri" charset="0"/>
              </a:rPr>
              <a:t>secretion</a:t>
            </a:r>
          </a:p>
        </p:txBody>
      </p:sp>
      <p:sp>
        <p:nvSpPr>
          <p:cNvPr id="24586" name="Line 16"/>
          <p:cNvSpPr>
            <a:spLocks noChangeShapeType="1"/>
          </p:cNvSpPr>
          <p:nvPr/>
        </p:nvSpPr>
        <p:spPr bwMode="auto">
          <a:xfrm>
            <a:off x="5520930" y="1373006"/>
            <a:ext cx="0" cy="611188"/>
          </a:xfrm>
          <a:prstGeom prst="line">
            <a:avLst/>
          </a:prstGeom>
          <a:noFill/>
          <a:ln w="76200" cmpd="sng">
            <a:solidFill>
              <a:srgbClr val="827F33"/>
            </a:solidFill>
            <a:round/>
            <a:headEnd/>
            <a:tailEnd type="triangle" w="med" len="med"/>
          </a:ln>
        </p:spPr>
        <p:txBody>
          <a:bodyPr wrap="none" lIns="91431" tIns="45716" rIns="91431" bIns="45716"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pic>
        <p:nvPicPr>
          <p:cNvPr id="24587" name="Picture 17"/>
          <p:cNvPicPr>
            <a:picLocks noChangeArrowheads="1"/>
          </p:cNvPicPr>
          <p:nvPr/>
        </p:nvPicPr>
        <p:blipFill>
          <a:blip r:embed="rId5" cstate="print"/>
          <a:srcRect/>
          <a:stretch>
            <a:fillRect/>
          </a:stretch>
        </p:blipFill>
        <p:spPr bwMode="auto">
          <a:xfrm>
            <a:off x="3067172" y="1303154"/>
            <a:ext cx="2351161" cy="1142979"/>
          </a:xfrm>
          <a:prstGeom prst="rect">
            <a:avLst/>
          </a:prstGeom>
          <a:noFill/>
          <a:ln w="12700">
            <a:noFill/>
            <a:miter lim="800000"/>
            <a:headEnd/>
            <a:tailEnd/>
          </a:ln>
        </p:spPr>
      </p:pic>
      <p:sp>
        <p:nvSpPr>
          <p:cNvPr id="24589" name="Rectangle 688"/>
          <p:cNvSpPr>
            <a:spLocks noChangeArrowheads="1"/>
          </p:cNvSpPr>
          <p:nvPr/>
        </p:nvSpPr>
        <p:spPr bwMode="auto">
          <a:xfrm>
            <a:off x="5168899" y="2203443"/>
            <a:ext cx="1366342" cy="838818"/>
          </a:xfrm>
          <a:prstGeom prst="rect">
            <a:avLst/>
          </a:prstGeom>
          <a:noFill/>
          <a:ln w="12700">
            <a:noFill/>
            <a:miter lim="800000"/>
            <a:headEnd/>
            <a:tailEnd/>
          </a:ln>
        </p:spPr>
        <p:txBody>
          <a:bodyPr wrap="none" lIns="90615" tIns="44513" rIns="90615" bIns="44513">
            <a:prstTxWarp prst="textNoShape">
              <a:avLst/>
            </a:prstTxWarp>
            <a:spAutoFit/>
          </a:bodyPr>
          <a:lstStyle/>
          <a:p>
            <a:pPr fontAlgn="base">
              <a:lnSpc>
                <a:spcPct val="80000"/>
              </a:lnSpc>
              <a:spcBef>
                <a:spcPct val="0"/>
              </a:spcBef>
              <a:spcAft>
                <a:spcPct val="0"/>
              </a:spcAft>
            </a:pPr>
            <a:r>
              <a:rPr lang="en-US" sz="2000" dirty="0">
                <a:solidFill>
                  <a:srgbClr val="827F33"/>
                </a:solidFill>
                <a:latin typeface="Arial" pitchFamily="34" charset="0"/>
                <a:ea typeface="黑体" pitchFamily="49" charset="-122"/>
                <a:cs typeface="Calibri" charset="0"/>
              </a:rPr>
              <a:t>pancreatic </a:t>
            </a:r>
          </a:p>
          <a:p>
            <a:pPr fontAlgn="base">
              <a:lnSpc>
                <a:spcPct val="80000"/>
              </a:lnSpc>
              <a:spcBef>
                <a:spcPct val="0"/>
              </a:spcBef>
              <a:spcAft>
                <a:spcPct val="0"/>
              </a:spcAft>
            </a:pPr>
            <a:r>
              <a:rPr lang="en-US" sz="2000" dirty="0">
                <a:solidFill>
                  <a:srgbClr val="827F33"/>
                </a:solidFill>
                <a:latin typeface="Arial" pitchFamily="34" charset="0"/>
                <a:ea typeface="黑体" pitchFamily="49" charset="-122"/>
                <a:cs typeface="Calibri" charset="0"/>
              </a:rPr>
              <a:t>glucagon</a:t>
            </a:r>
          </a:p>
          <a:p>
            <a:pPr fontAlgn="base">
              <a:lnSpc>
                <a:spcPct val="80000"/>
              </a:lnSpc>
              <a:spcBef>
                <a:spcPct val="0"/>
              </a:spcBef>
              <a:spcAft>
                <a:spcPct val="0"/>
              </a:spcAft>
            </a:pPr>
            <a:r>
              <a:rPr lang="en-US" sz="2000" dirty="0">
                <a:solidFill>
                  <a:srgbClr val="827F33"/>
                </a:solidFill>
                <a:latin typeface="Arial" pitchFamily="34" charset="0"/>
                <a:ea typeface="黑体" pitchFamily="49" charset="-122"/>
                <a:cs typeface="Calibri" charset="0"/>
              </a:rPr>
              <a:t>secretion</a:t>
            </a:r>
          </a:p>
        </p:txBody>
      </p:sp>
      <p:sp>
        <p:nvSpPr>
          <p:cNvPr id="24590" name="Line 689"/>
          <p:cNvSpPr>
            <a:spLocks noChangeShapeType="1"/>
          </p:cNvSpPr>
          <p:nvPr/>
        </p:nvSpPr>
        <p:spPr bwMode="auto">
          <a:xfrm>
            <a:off x="5133975" y="2161764"/>
            <a:ext cx="0" cy="611187"/>
          </a:xfrm>
          <a:prstGeom prst="line">
            <a:avLst/>
          </a:prstGeom>
          <a:noFill/>
          <a:ln w="76200" cmpd="sng">
            <a:solidFill>
              <a:srgbClr val="827F33"/>
            </a:solidFill>
            <a:round/>
            <a:headEnd type="triangle" w="med" len="med"/>
            <a:tailEnd/>
          </a:ln>
        </p:spPr>
        <p:txBody>
          <a:bodyPr wrap="none" lIns="91431" tIns="45716" rIns="91431" bIns="45716"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24591" name="AutoShape 691"/>
          <p:cNvSpPr>
            <a:spLocks noChangeArrowheads="1"/>
          </p:cNvSpPr>
          <p:nvPr/>
        </p:nvSpPr>
        <p:spPr bwMode="auto">
          <a:xfrm rot="12436169">
            <a:off x="6291300" y="3949168"/>
            <a:ext cx="879474" cy="685800"/>
          </a:xfrm>
          <a:prstGeom prst="rightArrow">
            <a:avLst>
              <a:gd name="adj1" fmla="val 50000"/>
              <a:gd name="adj2" fmla="val 32060"/>
            </a:avLst>
          </a:prstGeom>
          <a:solidFill>
            <a:srgbClr val="FF0000">
              <a:alpha val="56862"/>
            </a:srgbClr>
          </a:solidFill>
          <a:ln w="12700">
            <a:solidFill>
              <a:srgbClr val="DA3428"/>
            </a:solidFill>
            <a:miter lim="800000"/>
            <a:headEnd/>
            <a:tailEnd/>
          </a:ln>
        </p:spPr>
        <p:txBody>
          <a:bodyPr wrap="none" lIns="91431" tIns="45716" rIns="91431" bIns="45716"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24592" name="AutoShape 692"/>
          <p:cNvSpPr>
            <a:spLocks noChangeArrowheads="1"/>
          </p:cNvSpPr>
          <p:nvPr/>
        </p:nvSpPr>
        <p:spPr bwMode="auto">
          <a:xfrm rot="5290027">
            <a:off x="4073525" y="2353730"/>
            <a:ext cx="990600" cy="609600"/>
          </a:xfrm>
          <a:prstGeom prst="rightArrow">
            <a:avLst>
              <a:gd name="adj1" fmla="val 50000"/>
              <a:gd name="adj2" fmla="val 40625"/>
            </a:avLst>
          </a:prstGeom>
          <a:solidFill>
            <a:srgbClr val="FDDF73"/>
          </a:solidFill>
          <a:ln w="12700">
            <a:solidFill>
              <a:srgbClr val="7C4200"/>
            </a:solidFill>
            <a:miter lim="800000"/>
            <a:headEnd/>
            <a:tailEnd/>
          </a:ln>
        </p:spPr>
        <p:txBody>
          <a:bodyPr wrap="none" lIns="91431" tIns="45716" rIns="91431" bIns="45716"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24593" name="Rectangle 702"/>
          <p:cNvSpPr>
            <a:spLocks noChangeArrowheads="1"/>
          </p:cNvSpPr>
          <p:nvPr/>
        </p:nvSpPr>
        <p:spPr bwMode="auto">
          <a:xfrm>
            <a:off x="338139" y="-1371600"/>
            <a:ext cx="8399462" cy="1143000"/>
          </a:xfrm>
          <a:prstGeom prst="rect">
            <a:avLst/>
          </a:prstGeom>
          <a:noFill/>
          <a:ln w="12700">
            <a:noFill/>
            <a:miter lim="800000"/>
            <a:headEnd/>
            <a:tailEnd/>
          </a:ln>
        </p:spPr>
        <p:txBody>
          <a:bodyPr lIns="90478" tIns="44446" rIns="90478" bIns="44446" anchor="b">
            <a:prstTxWarp prst="textNoShape">
              <a:avLst/>
            </a:prstTxWarp>
          </a:bodyPr>
          <a:lstStyle/>
          <a:p>
            <a:pPr algn="ctr" fontAlgn="base">
              <a:spcBef>
                <a:spcPct val="0"/>
              </a:spcBef>
              <a:spcAft>
                <a:spcPct val="0"/>
              </a:spcAft>
            </a:pPr>
            <a:endParaRPr lang="en-US" altLang="ja-JP" sz="4400">
              <a:solidFill>
                <a:srgbClr val="61BBFF"/>
              </a:solidFill>
              <a:latin typeface="Arial" pitchFamily="34" charset="0"/>
              <a:ea typeface="黑体" pitchFamily="49" charset="-122"/>
              <a:cs typeface="MS PGothic" pitchFamily="34" charset="-128"/>
            </a:endParaRPr>
          </a:p>
        </p:txBody>
      </p:sp>
      <p:grpSp>
        <p:nvGrpSpPr>
          <p:cNvPr id="3" name="Group 732"/>
          <p:cNvGrpSpPr>
            <a:grpSpLocks/>
          </p:cNvGrpSpPr>
          <p:nvPr/>
        </p:nvGrpSpPr>
        <p:grpSpPr bwMode="auto">
          <a:xfrm>
            <a:off x="338176" y="1347952"/>
            <a:ext cx="2729009" cy="2788071"/>
            <a:chOff x="122899" y="904333"/>
            <a:chExt cx="3332162" cy="3010466"/>
          </a:xfrm>
        </p:grpSpPr>
        <p:pic>
          <p:nvPicPr>
            <p:cNvPr id="24606" name="Picture 13"/>
            <p:cNvPicPr>
              <a:picLocks noChangeAspect="1" noChangeArrowheads="1"/>
            </p:cNvPicPr>
            <p:nvPr/>
          </p:nvPicPr>
          <p:blipFill>
            <a:blip r:embed="rId6" cstate="print"/>
            <a:srcRect/>
            <a:stretch>
              <a:fillRect/>
            </a:stretch>
          </p:blipFill>
          <p:spPr bwMode="auto">
            <a:xfrm>
              <a:off x="122899" y="904333"/>
              <a:ext cx="1477301" cy="2067467"/>
            </a:xfrm>
            <a:prstGeom prst="rect">
              <a:avLst/>
            </a:prstGeom>
            <a:noFill/>
            <a:ln w="12700">
              <a:noFill/>
              <a:miter lim="800000"/>
              <a:headEnd/>
              <a:tailEnd/>
            </a:ln>
          </p:spPr>
        </p:pic>
        <p:sp>
          <p:nvSpPr>
            <p:cNvPr id="24607" name="Rectangle 14"/>
            <p:cNvSpPr>
              <a:spLocks noChangeArrowheads="1"/>
            </p:cNvSpPr>
            <p:nvPr/>
          </p:nvSpPr>
          <p:spPr bwMode="auto">
            <a:xfrm>
              <a:off x="880534" y="2743200"/>
              <a:ext cx="2051391" cy="1171599"/>
            </a:xfrm>
            <a:prstGeom prst="rect">
              <a:avLst/>
            </a:prstGeom>
            <a:noFill/>
            <a:ln w="12700">
              <a:noFill/>
              <a:miter lim="800000"/>
              <a:headEnd/>
              <a:tailEnd/>
            </a:ln>
          </p:spPr>
          <p:txBody>
            <a:bodyPr wrap="none" lIns="90623" tIns="44517" rIns="90623" bIns="44517">
              <a:prstTxWarp prst="textNoShape">
                <a:avLst/>
              </a:prstTxWarp>
              <a:spAutoFit/>
            </a:bodyPr>
            <a:lstStyle/>
            <a:p>
              <a:pPr fontAlgn="base">
                <a:lnSpc>
                  <a:spcPct val="80000"/>
                </a:lnSpc>
                <a:spcBef>
                  <a:spcPct val="0"/>
                </a:spcBef>
                <a:spcAft>
                  <a:spcPct val="0"/>
                </a:spcAft>
              </a:pPr>
              <a:r>
                <a:rPr lang="en-US" sz="2000" dirty="0">
                  <a:solidFill>
                    <a:srgbClr val="008000"/>
                  </a:solidFill>
                  <a:latin typeface="Arial" pitchFamily="34" charset="0"/>
                  <a:ea typeface="黑体" pitchFamily="49" charset="-122"/>
                  <a:cs typeface="Calibri" charset="0"/>
                </a:rPr>
                <a:t>gut</a:t>
              </a:r>
            </a:p>
            <a:p>
              <a:pPr fontAlgn="base">
                <a:lnSpc>
                  <a:spcPct val="80000"/>
                </a:lnSpc>
                <a:spcBef>
                  <a:spcPct val="0"/>
                </a:spcBef>
                <a:spcAft>
                  <a:spcPct val="0"/>
                </a:spcAft>
              </a:pPr>
              <a:r>
                <a:rPr lang="en-US" sz="2000" dirty="0">
                  <a:solidFill>
                    <a:srgbClr val="008000"/>
                  </a:solidFill>
                  <a:latin typeface="Arial" pitchFamily="34" charset="0"/>
                  <a:ea typeface="黑体" pitchFamily="49" charset="-122"/>
                  <a:cs typeface="Calibri" charset="0"/>
                </a:rPr>
                <a:t>carbohydrate</a:t>
              </a:r>
            </a:p>
            <a:p>
              <a:pPr fontAlgn="base">
                <a:lnSpc>
                  <a:spcPct val="80000"/>
                </a:lnSpc>
                <a:spcBef>
                  <a:spcPct val="0"/>
                </a:spcBef>
                <a:spcAft>
                  <a:spcPct val="0"/>
                </a:spcAft>
              </a:pPr>
              <a:r>
                <a:rPr lang="en-US" sz="2000" dirty="0">
                  <a:solidFill>
                    <a:srgbClr val="008000"/>
                  </a:solidFill>
                  <a:latin typeface="Arial" pitchFamily="34" charset="0"/>
                  <a:ea typeface="黑体" pitchFamily="49" charset="-122"/>
                  <a:cs typeface="Calibri" charset="0"/>
                </a:rPr>
                <a:t>delivery &amp;</a:t>
              </a:r>
            </a:p>
            <a:p>
              <a:pPr fontAlgn="base">
                <a:lnSpc>
                  <a:spcPct val="80000"/>
                </a:lnSpc>
                <a:spcBef>
                  <a:spcPct val="0"/>
                </a:spcBef>
                <a:spcAft>
                  <a:spcPct val="0"/>
                </a:spcAft>
              </a:pPr>
              <a:r>
                <a:rPr lang="en-US" sz="2000" dirty="0">
                  <a:solidFill>
                    <a:srgbClr val="008000"/>
                  </a:solidFill>
                  <a:latin typeface="Arial" pitchFamily="34" charset="0"/>
                  <a:ea typeface="黑体" pitchFamily="49" charset="-122"/>
                  <a:cs typeface="Calibri" charset="0"/>
                </a:rPr>
                <a:t>absorption </a:t>
              </a:r>
            </a:p>
          </p:txBody>
        </p:sp>
        <p:sp>
          <p:nvSpPr>
            <p:cNvPr id="24608" name="AutoShape 699"/>
            <p:cNvSpPr>
              <a:spLocks noChangeArrowheads="1"/>
            </p:cNvSpPr>
            <p:nvPr/>
          </p:nvSpPr>
          <p:spPr bwMode="auto">
            <a:xfrm rot="1485168">
              <a:off x="1479425" y="2611004"/>
              <a:ext cx="1564191" cy="37163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8000">
                <a:alpha val="52940"/>
              </a:srgbClr>
            </a:solidFill>
            <a:ln w="12700">
              <a:solidFill>
                <a:srgbClr val="2C3E40"/>
              </a:solidFill>
              <a:miter lim="800000"/>
              <a:headEnd/>
              <a:tailEnd/>
            </a:ln>
          </p:spPr>
          <p:txBody>
            <a:bodyPr wrap="none" anchor="ctr">
              <a:prstTxWarp prst="textNoShape">
                <a:avLst/>
              </a:prstTxWarp>
            </a:bodyPr>
            <a:lstStyle/>
            <a:p>
              <a:pPr fontAlgn="base">
                <a:spcBef>
                  <a:spcPct val="0"/>
                </a:spcBef>
                <a:spcAft>
                  <a:spcPct val="0"/>
                </a:spcAft>
              </a:pPr>
              <a:endParaRPr lang="en-US" sz="2000">
                <a:solidFill>
                  <a:srgbClr val="000000"/>
                </a:solidFill>
                <a:latin typeface="Arial" pitchFamily="34" charset="0"/>
                <a:ea typeface="黑体" pitchFamily="49" charset="-122"/>
                <a:cs typeface="ＭＳ Ｐゴシック" charset="-128"/>
              </a:endParaRPr>
            </a:p>
          </p:txBody>
        </p:sp>
        <p:sp>
          <p:nvSpPr>
            <p:cNvPr id="24609" name="Rectangle 701"/>
            <p:cNvSpPr>
              <a:spLocks noChangeArrowheads="1"/>
            </p:cNvSpPr>
            <p:nvPr/>
          </p:nvSpPr>
          <p:spPr bwMode="auto">
            <a:xfrm>
              <a:off x="1835018" y="1230109"/>
              <a:ext cx="1233000" cy="639875"/>
            </a:xfrm>
            <a:prstGeom prst="rect">
              <a:avLst/>
            </a:prstGeom>
            <a:noFill/>
            <a:ln w="12700">
              <a:noFill/>
              <a:miter lim="800000"/>
              <a:headEnd/>
              <a:tailEnd/>
            </a:ln>
          </p:spPr>
          <p:txBody>
            <a:bodyPr wrap="none" lIns="90623" tIns="44517" rIns="90623" bIns="44517">
              <a:prstTxWarp prst="textNoShape">
                <a:avLst/>
              </a:prstTxWarp>
              <a:spAutoFit/>
            </a:bodyPr>
            <a:lstStyle/>
            <a:p>
              <a:pPr fontAlgn="base">
                <a:lnSpc>
                  <a:spcPct val="80000"/>
                </a:lnSpc>
                <a:spcBef>
                  <a:spcPct val="0"/>
                </a:spcBef>
                <a:spcAft>
                  <a:spcPct val="0"/>
                </a:spcAft>
              </a:pPr>
              <a:r>
                <a:rPr lang="en-US" sz="2000" dirty="0" err="1">
                  <a:solidFill>
                    <a:srgbClr val="008000"/>
                  </a:solidFill>
                  <a:latin typeface="Arial" pitchFamily="34" charset="0"/>
                  <a:ea typeface="黑体" pitchFamily="49" charset="-122"/>
                  <a:cs typeface="Calibri" charset="0"/>
                </a:rPr>
                <a:t>incretin</a:t>
              </a:r>
              <a:endParaRPr lang="en-US" sz="2000" dirty="0">
                <a:solidFill>
                  <a:srgbClr val="008000"/>
                </a:solidFill>
                <a:latin typeface="Arial" pitchFamily="34" charset="0"/>
                <a:ea typeface="黑体" pitchFamily="49" charset="-122"/>
                <a:cs typeface="Calibri" charset="0"/>
              </a:endParaRPr>
            </a:p>
            <a:p>
              <a:pPr fontAlgn="base">
                <a:lnSpc>
                  <a:spcPct val="80000"/>
                </a:lnSpc>
                <a:spcBef>
                  <a:spcPct val="0"/>
                </a:spcBef>
                <a:spcAft>
                  <a:spcPct val="0"/>
                </a:spcAft>
              </a:pPr>
              <a:r>
                <a:rPr lang="en-US" sz="2000" dirty="0">
                  <a:solidFill>
                    <a:srgbClr val="008000"/>
                  </a:solidFill>
                  <a:latin typeface="Arial" pitchFamily="34" charset="0"/>
                  <a:ea typeface="黑体" pitchFamily="49" charset="-122"/>
                  <a:cs typeface="Calibri" charset="0"/>
                </a:rPr>
                <a:t>effect </a:t>
              </a:r>
            </a:p>
          </p:txBody>
        </p:sp>
        <p:sp>
          <p:nvSpPr>
            <p:cNvPr id="24610" name="Arc 700"/>
            <p:cNvSpPr>
              <a:spLocks/>
            </p:cNvSpPr>
            <p:nvPr/>
          </p:nvSpPr>
          <p:spPr bwMode="auto">
            <a:xfrm flipH="1">
              <a:off x="1600199" y="990601"/>
              <a:ext cx="1854862" cy="457199"/>
            </a:xfrm>
            <a:custGeom>
              <a:avLst/>
              <a:gdLst>
                <a:gd name="T0" fmla="*/ 0 w 38984"/>
                <a:gd name="T1" fmla="*/ 2147483647 h 21600"/>
                <a:gd name="T2" fmla="*/ 2147483647 w 38984"/>
                <a:gd name="T3" fmla="*/ 2147483647 h 21600"/>
                <a:gd name="T4" fmla="*/ 2147483647 w 38984"/>
                <a:gd name="T5" fmla="*/ 2147483647 h 21600"/>
                <a:gd name="T6" fmla="*/ 0 60000 65536"/>
                <a:gd name="T7" fmla="*/ 0 60000 65536"/>
                <a:gd name="T8" fmla="*/ 0 60000 65536"/>
                <a:gd name="T9" fmla="*/ 0 w 38984"/>
                <a:gd name="T10" fmla="*/ 0 h 21600"/>
                <a:gd name="T11" fmla="*/ 38984 w 38984"/>
                <a:gd name="T12" fmla="*/ 21600 h 21600"/>
              </a:gdLst>
              <a:ahLst/>
              <a:cxnLst>
                <a:cxn ang="T6">
                  <a:pos x="T0" y="T1"/>
                </a:cxn>
                <a:cxn ang="T7">
                  <a:pos x="T2" y="T3"/>
                </a:cxn>
                <a:cxn ang="T8">
                  <a:pos x="T4" y="T5"/>
                </a:cxn>
              </a:cxnLst>
              <a:rect l="T9" t="T10" r="T11" b="T12"/>
              <a:pathLst>
                <a:path w="38984" h="21600" fill="none" extrusionOk="0">
                  <a:moveTo>
                    <a:pt x="-1" y="12595"/>
                  </a:moveTo>
                  <a:cubicBezTo>
                    <a:pt x="3519" y="4920"/>
                    <a:pt x="11189" y="-1"/>
                    <a:pt x="19633" y="0"/>
                  </a:cubicBezTo>
                  <a:cubicBezTo>
                    <a:pt x="27840" y="0"/>
                    <a:pt x="35338" y="4651"/>
                    <a:pt x="38984" y="12003"/>
                  </a:cubicBezTo>
                </a:path>
                <a:path w="38984" h="21600" stroke="0" extrusionOk="0">
                  <a:moveTo>
                    <a:pt x="-1" y="12595"/>
                  </a:moveTo>
                  <a:cubicBezTo>
                    <a:pt x="3519" y="4920"/>
                    <a:pt x="11189" y="-1"/>
                    <a:pt x="19633" y="0"/>
                  </a:cubicBezTo>
                  <a:cubicBezTo>
                    <a:pt x="27840" y="0"/>
                    <a:pt x="35338" y="4651"/>
                    <a:pt x="38984" y="12003"/>
                  </a:cubicBezTo>
                  <a:lnTo>
                    <a:pt x="19633" y="21600"/>
                  </a:lnTo>
                  <a:close/>
                </a:path>
              </a:pathLst>
            </a:custGeom>
            <a:noFill/>
            <a:ln w="38100">
              <a:solidFill>
                <a:srgbClr val="008000"/>
              </a:solidFill>
              <a:prstDash val="sysDot"/>
              <a:round/>
              <a:headEnd type="triangle" w="med" len="med"/>
              <a:tailEnd/>
            </a:ln>
          </p:spPr>
          <p:txBody>
            <a:bodyPr wrap="none" anchor="ctr">
              <a:prstTxWarp prst="textNoShape">
                <a:avLst/>
              </a:prstTxWarp>
            </a:bodyPr>
            <a:lstStyle/>
            <a:p>
              <a:pPr fontAlgn="base">
                <a:spcBef>
                  <a:spcPct val="0"/>
                </a:spcBef>
                <a:spcAft>
                  <a:spcPct val="0"/>
                </a:spcAft>
              </a:pPr>
              <a:endParaRPr lang="en-US" sz="2000">
                <a:solidFill>
                  <a:srgbClr val="000000"/>
                </a:solidFill>
                <a:latin typeface="Arial" pitchFamily="34" charset="0"/>
                <a:ea typeface="黑体" pitchFamily="49" charset="-122"/>
                <a:cs typeface="ＭＳ Ｐゴシック" charset="-128"/>
              </a:endParaRPr>
            </a:p>
          </p:txBody>
        </p:sp>
        <p:sp>
          <p:nvSpPr>
            <p:cNvPr id="24611" name="Line 16"/>
            <p:cNvSpPr>
              <a:spLocks noChangeShapeType="1"/>
            </p:cNvSpPr>
            <p:nvPr/>
          </p:nvSpPr>
          <p:spPr bwMode="auto">
            <a:xfrm>
              <a:off x="1816100" y="1276411"/>
              <a:ext cx="0" cy="535100"/>
            </a:xfrm>
            <a:prstGeom prst="line">
              <a:avLst/>
            </a:prstGeom>
            <a:noFill/>
            <a:ln w="76200" cmpd="sng">
              <a:solidFill>
                <a:srgbClr val="008000"/>
              </a:solidFill>
              <a:round/>
              <a:headEnd/>
              <a:tailEnd type="triangle" w="med" len="med"/>
            </a:ln>
          </p:spPr>
          <p:txBody>
            <a:bodyPr wrap="none" anchor="ctr">
              <a:prstTxWarp prst="textNoShape">
                <a:avLst/>
              </a:prstTxWarp>
            </a:bodyPr>
            <a:lstStyle/>
            <a:p>
              <a:pPr fontAlgn="base">
                <a:spcBef>
                  <a:spcPct val="0"/>
                </a:spcBef>
                <a:spcAft>
                  <a:spcPct val="0"/>
                </a:spcAft>
              </a:pPr>
              <a:endParaRPr lang="en-US" sz="2000">
                <a:solidFill>
                  <a:srgbClr val="000000"/>
                </a:solidFill>
                <a:latin typeface="Arial" pitchFamily="34" charset="0"/>
                <a:ea typeface="黑体" pitchFamily="49" charset="-122"/>
                <a:cs typeface="ＭＳ Ｐゴシック" charset="-128"/>
              </a:endParaRPr>
            </a:p>
          </p:txBody>
        </p:sp>
      </p:grpSp>
      <p:sp>
        <p:nvSpPr>
          <p:cNvPr id="24596" name="AutoShape 690"/>
          <p:cNvSpPr>
            <a:spLocks noChangeArrowheads="1"/>
          </p:cNvSpPr>
          <p:nvPr/>
        </p:nvSpPr>
        <p:spPr bwMode="auto">
          <a:xfrm rot="19705685">
            <a:off x="2765453" y="4026955"/>
            <a:ext cx="881063" cy="685800"/>
          </a:xfrm>
          <a:prstGeom prst="rightArrow">
            <a:avLst>
              <a:gd name="adj1" fmla="val 50000"/>
              <a:gd name="adj2" fmla="val 32118"/>
            </a:avLst>
          </a:prstGeom>
          <a:solidFill>
            <a:srgbClr val="7C4200">
              <a:alpha val="78038"/>
            </a:srgbClr>
          </a:solidFill>
          <a:ln w="12700">
            <a:solidFill>
              <a:srgbClr val="834B0A"/>
            </a:solidFill>
            <a:miter lim="800000"/>
            <a:headEnd/>
            <a:tailEnd/>
          </a:ln>
        </p:spPr>
        <p:txBody>
          <a:bodyPr wrap="none" lIns="91431" tIns="45716" rIns="91431" bIns="45716"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02" name="TextBox 701"/>
          <p:cNvSpPr txBox="1"/>
          <p:nvPr/>
        </p:nvSpPr>
        <p:spPr>
          <a:xfrm>
            <a:off x="2734171" y="3346779"/>
            <a:ext cx="3270604" cy="523212"/>
          </a:xfrm>
          <a:prstGeom prst="rect">
            <a:avLst/>
          </a:prstGeom>
          <a:solidFill>
            <a:srgbClr val="7E8CA5">
              <a:alpha val="72000"/>
            </a:srgbClr>
          </a:solidFill>
          <a:ln w="25400">
            <a:solidFill>
              <a:srgbClr val="000090"/>
            </a:solidFill>
          </a:ln>
          <a:effectLst>
            <a:outerShdw blurRad="206375" dist="38100" dir="2700000" algn="tl" rotWithShape="0">
              <a:srgbClr val="000000">
                <a:alpha val="43000"/>
              </a:srgbClr>
            </a:outerShdw>
          </a:effectLst>
        </p:spPr>
        <p:txBody>
          <a:bodyPr wrap="none" lIns="91431" tIns="45716" rIns="91431" bIns="45716">
            <a:spAutoFit/>
          </a:bodyPr>
          <a:lstStyle/>
          <a:p>
            <a:pPr>
              <a:defRPr/>
            </a:pPr>
            <a:r>
              <a:rPr lang="en-US" sz="2800" b="1" dirty="0">
                <a:solidFill>
                  <a:srgbClr val="000000"/>
                </a:solidFill>
                <a:latin typeface="Arial" pitchFamily="34" charset="0"/>
                <a:ea typeface="黑体" pitchFamily="49" charset="-122"/>
                <a:cs typeface="Arial Black"/>
              </a:rPr>
              <a:t>HYPERGLYCEMIA</a:t>
            </a:r>
          </a:p>
        </p:txBody>
      </p:sp>
      <p:grpSp>
        <p:nvGrpSpPr>
          <p:cNvPr id="5" name="Group 731"/>
          <p:cNvGrpSpPr>
            <a:grpSpLocks/>
          </p:cNvGrpSpPr>
          <p:nvPr/>
        </p:nvGrpSpPr>
        <p:grpSpPr bwMode="auto">
          <a:xfrm>
            <a:off x="6348784" y="1356303"/>
            <a:ext cx="2049149" cy="2252082"/>
            <a:chOff x="7239000" y="736888"/>
            <a:chExt cx="2565486" cy="2463512"/>
          </a:xfrm>
        </p:grpSpPr>
        <p:pic>
          <p:nvPicPr>
            <p:cNvPr id="24600" name="Picture 702"/>
            <p:cNvPicPr>
              <a:picLocks noChangeAspect="1"/>
            </p:cNvPicPr>
            <p:nvPr/>
          </p:nvPicPr>
          <p:blipFill>
            <a:blip r:embed="rId7"/>
            <a:srcRect/>
            <a:stretch>
              <a:fillRect/>
            </a:stretch>
          </p:blipFill>
          <p:spPr bwMode="auto">
            <a:xfrm flipH="1">
              <a:off x="7772400" y="736888"/>
              <a:ext cx="2032086" cy="1350882"/>
            </a:xfrm>
            <a:prstGeom prst="rect">
              <a:avLst/>
            </a:prstGeom>
            <a:noFill/>
            <a:ln w="9525">
              <a:noFill/>
              <a:miter lim="800000"/>
              <a:headEnd/>
              <a:tailEnd/>
            </a:ln>
          </p:spPr>
        </p:pic>
        <p:sp>
          <p:nvSpPr>
            <p:cNvPr id="719" name="Freeform 718"/>
            <p:cNvSpPr/>
            <p:nvPr/>
          </p:nvSpPr>
          <p:spPr>
            <a:xfrm>
              <a:off x="7239000" y="2070232"/>
              <a:ext cx="1265548" cy="514290"/>
            </a:xfrm>
            <a:custGeom>
              <a:avLst/>
              <a:gdLst>
                <a:gd name="connsiteX0" fmla="*/ 736600 w 736600"/>
                <a:gd name="connsiteY0" fmla="*/ 0 h 196850"/>
                <a:gd name="connsiteX1" fmla="*/ 533400 w 736600"/>
                <a:gd name="connsiteY1" fmla="*/ 165100 h 196850"/>
                <a:gd name="connsiteX2" fmla="*/ 0 w 736600"/>
                <a:gd name="connsiteY2" fmla="*/ 190500 h 196850"/>
              </a:gdLst>
              <a:ahLst/>
              <a:cxnLst>
                <a:cxn ang="0">
                  <a:pos x="connsiteX0" y="connsiteY0"/>
                </a:cxn>
                <a:cxn ang="0">
                  <a:pos x="connsiteX1" y="connsiteY1"/>
                </a:cxn>
                <a:cxn ang="0">
                  <a:pos x="connsiteX2" y="connsiteY2"/>
                </a:cxn>
              </a:cxnLst>
              <a:rect l="l" t="t" r="r" b="b"/>
              <a:pathLst>
                <a:path w="736600" h="196850">
                  <a:moveTo>
                    <a:pt x="736600" y="0"/>
                  </a:moveTo>
                  <a:cubicBezTo>
                    <a:pt x="696383" y="66675"/>
                    <a:pt x="656167" y="133350"/>
                    <a:pt x="533400" y="165100"/>
                  </a:cubicBezTo>
                  <a:cubicBezTo>
                    <a:pt x="410633" y="196850"/>
                    <a:pt x="0" y="190500"/>
                    <a:pt x="0" y="190500"/>
                  </a:cubicBezTo>
                </a:path>
              </a:pathLst>
            </a:custGeom>
            <a:ln w="41275" cap="rnd">
              <a:solidFill>
                <a:srgbClr val="786A71"/>
              </a:solidFill>
              <a:prstDash val="dash"/>
              <a:bevel/>
              <a:tailEnd type="triangle"/>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solidFill>
                  <a:srgbClr val="000000"/>
                </a:solidFill>
                <a:latin typeface="Calibri"/>
                <a:ea typeface="黑体" pitchFamily="49" charset="-122"/>
              </a:endParaRPr>
            </a:p>
          </p:txBody>
        </p:sp>
        <p:cxnSp>
          <p:nvCxnSpPr>
            <p:cNvPr id="724" name="Straight Arrow Connector 723"/>
            <p:cNvCxnSpPr/>
            <p:nvPr/>
          </p:nvCxnSpPr>
          <p:spPr>
            <a:xfrm flipH="1">
              <a:off x="7648240" y="2587697"/>
              <a:ext cx="507250" cy="595243"/>
            </a:xfrm>
            <a:prstGeom prst="straightConnector1">
              <a:avLst/>
            </a:prstGeom>
            <a:ln w="44450" cap="rnd">
              <a:solidFill>
                <a:srgbClr val="786A71"/>
              </a:solidFill>
              <a:prstDash val="dash"/>
              <a:bevel/>
              <a:tailEnd type="triangle"/>
            </a:ln>
          </p:spPr>
          <p:style>
            <a:lnRef idx="2">
              <a:schemeClr val="accent1"/>
            </a:lnRef>
            <a:fillRef idx="0">
              <a:schemeClr val="accent1"/>
            </a:fillRef>
            <a:effectRef idx="1">
              <a:schemeClr val="accent1"/>
            </a:effectRef>
            <a:fontRef idx="minor">
              <a:schemeClr val="tx1"/>
            </a:fontRef>
          </p:style>
        </p:cxnSp>
        <p:sp>
          <p:nvSpPr>
            <p:cNvPr id="725" name="Freeform 724"/>
            <p:cNvSpPr/>
            <p:nvPr/>
          </p:nvSpPr>
          <p:spPr>
            <a:xfrm>
              <a:off x="8246624" y="2549601"/>
              <a:ext cx="36109" cy="650799"/>
            </a:xfrm>
            <a:custGeom>
              <a:avLst/>
              <a:gdLst>
                <a:gd name="connsiteX0" fmla="*/ 25400 w 25400"/>
                <a:gd name="connsiteY0" fmla="*/ 0 h 482600"/>
                <a:gd name="connsiteX1" fmla="*/ 0 w 25400"/>
                <a:gd name="connsiteY1" fmla="*/ 114300 h 482600"/>
                <a:gd name="connsiteX2" fmla="*/ 25400 w 25400"/>
                <a:gd name="connsiteY2" fmla="*/ 482600 h 482600"/>
                <a:gd name="connsiteX3" fmla="*/ 25400 w 25400"/>
                <a:gd name="connsiteY3" fmla="*/ 482600 h 482600"/>
              </a:gdLst>
              <a:ahLst/>
              <a:cxnLst>
                <a:cxn ang="0">
                  <a:pos x="connsiteX0" y="connsiteY0"/>
                </a:cxn>
                <a:cxn ang="0">
                  <a:pos x="connsiteX1" y="connsiteY1"/>
                </a:cxn>
                <a:cxn ang="0">
                  <a:pos x="connsiteX2" y="connsiteY2"/>
                </a:cxn>
                <a:cxn ang="0">
                  <a:pos x="connsiteX3" y="connsiteY3"/>
                </a:cxn>
              </a:cxnLst>
              <a:rect l="l" t="t" r="r" b="b"/>
              <a:pathLst>
                <a:path w="25400" h="482600">
                  <a:moveTo>
                    <a:pt x="25400" y="0"/>
                  </a:moveTo>
                  <a:cubicBezTo>
                    <a:pt x="12700" y="16933"/>
                    <a:pt x="0" y="33867"/>
                    <a:pt x="0" y="114300"/>
                  </a:cubicBezTo>
                  <a:cubicBezTo>
                    <a:pt x="0" y="194733"/>
                    <a:pt x="25400" y="482600"/>
                    <a:pt x="25400" y="482600"/>
                  </a:cubicBezTo>
                  <a:lnTo>
                    <a:pt x="25400" y="482600"/>
                  </a:lnTo>
                </a:path>
              </a:pathLst>
            </a:custGeom>
            <a:ln w="44450" cap="rnd">
              <a:solidFill>
                <a:srgbClr val="786A71"/>
              </a:solidFill>
              <a:prstDash val="dash"/>
              <a:bevel/>
              <a:tailEnd type="triangle"/>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solidFill>
                  <a:srgbClr val="000000"/>
                </a:solidFill>
                <a:latin typeface="Calibri"/>
                <a:ea typeface="黑体" pitchFamily="49" charset="-122"/>
              </a:endParaRPr>
            </a:p>
          </p:txBody>
        </p:sp>
        <p:sp>
          <p:nvSpPr>
            <p:cNvPr id="24605" name="Rectangle 727"/>
            <p:cNvSpPr>
              <a:spLocks noChangeArrowheads="1"/>
            </p:cNvSpPr>
            <p:nvPr/>
          </p:nvSpPr>
          <p:spPr bwMode="auto">
            <a:xfrm>
              <a:off x="8608734" y="2259865"/>
              <a:ext cx="676068" cy="774344"/>
            </a:xfrm>
            <a:prstGeom prst="rect">
              <a:avLst/>
            </a:prstGeom>
            <a:solidFill>
              <a:schemeClr val="bg1">
                <a:lumMod val="85000"/>
              </a:schemeClr>
            </a:solidFill>
            <a:ln w="9525">
              <a:noFill/>
              <a:miter lim="800000"/>
              <a:headEnd/>
              <a:tailEnd/>
            </a:ln>
          </p:spPr>
          <p:txBody>
            <a:bodyPr>
              <a:prstTxWarp prst="textNoShape">
                <a:avLst/>
              </a:prstTxWarp>
              <a:spAutoFit/>
            </a:bodyPr>
            <a:lstStyle/>
            <a:p>
              <a:pPr fontAlgn="base">
                <a:spcBef>
                  <a:spcPct val="0"/>
                </a:spcBef>
                <a:spcAft>
                  <a:spcPct val="0"/>
                </a:spcAft>
              </a:pPr>
              <a:r>
                <a:rPr lang="en-US" sz="4000" b="1" dirty="0" smtClean="0">
                  <a:solidFill>
                    <a:srgbClr val="786A71"/>
                  </a:solidFill>
                  <a:latin typeface="Arial" pitchFamily="34" charset="0"/>
                  <a:ea typeface="黑体" pitchFamily="49" charset="-122"/>
                  <a:cs typeface="Times" charset="0"/>
                </a:rPr>
                <a:t>?</a:t>
              </a:r>
            </a:p>
          </p:txBody>
        </p:sp>
      </p:grpSp>
      <p:sp>
        <p:nvSpPr>
          <p:cNvPr id="24599" name="TextBox 12"/>
          <p:cNvSpPr txBox="1">
            <a:spLocks noChangeArrowheads="1"/>
          </p:cNvSpPr>
          <p:nvPr/>
        </p:nvSpPr>
        <p:spPr bwMode="auto">
          <a:xfrm>
            <a:off x="4950367" y="6587761"/>
            <a:ext cx="4177922" cy="261602"/>
          </a:xfrm>
          <a:prstGeom prst="rect">
            <a:avLst/>
          </a:prstGeom>
          <a:noFill/>
          <a:ln w="9525">
            <a:noFill/>
            <a:miter lim="800000"/>
            <a:headEnd/>
            <a:tailEnd/>
          </a:ln>
        </p:spPr>
        <p:txBody>
          <a:bodyPr wrap="none" lIns="91431" tIns="45716" rIns="91431" bIns="45716">
            <a:prstTxWarp prst="textNoShape">
              <a:avLst/>
            </a:prstTxWarp>
            <a:spAutoFit/>
          </a:bodyPr>
          <a:lstStyle/>
          <a:p>
            <a:pPr fontAlgn="base">
              <a:spcBef>
                <a:spcPct val="0"/>
              </a:spcBef>
              <a:spcAft>
                <a:spcPct val="0"/>
              </a:spcAft>
            </a:pPr>
            <a:r>
              <a:rPr lang="en-US" sz="1100" dirty="0">
                <a:solidFill>
                  <a:srgbClr val="000000"/>
                </a:solidFill>
                <a:latin typeface="Arial" pitchFamily="34" charset="0"/>
                <a:ea typeface="黑体" pitchFamily="49" charset="-122"/>
                <a:cs typeface="Times" charset="0"/>
              </a:rPr>
              <a:t>Adapted from: </a:t>
            </a:r>
            <a:r>
              <a:rPr lang="en-US" sz="1100" dirty="0" err="1">
                <a:solidFill>
                  <a:srgbClr val="000000"/>
                </a:solidFill>
                <a:latin typeface="Arial" pitchFamily="34" charset="0"/>
                <a:ea typeface="黑体" pitchFamily="49" charset="-122"/>
                <a:cs typeface="Times" charset="0"/>
              </a:rPr>
              <a:t>Inzucchi</a:t>
            </a:r>
            <a:r>
              <a:rPr lang="en-US" sz="1100" dirty="0">
                <a:solidFill>
                  <a:srgbClr val="000000"/>
                </a:solidFill>
                <a:latin typeface="Arial" pitchFamily="34" charset="0"/>
                <a:ea typeface="黑体" pitchFamily="49" charset="-122"/>
                <a:cs typeface="Times" charset="0"/>
              </a:rPr>
              <a:t> SE, Sherwin RS in: </a:t>
            </a:r>
            <a:r>
              <a:rPr lang="en-US" sz="1100" i="1" dirty="0">
                <a:solidFill>
                  <a:srgbClr val="000000"/>
                </a:solidFill>
                <a:latin typeface="Arial" pitchFamily="34" charset="0"/>
                <a:ea typeface="黑体" pitchFamily="49" charset="-122"/>
                <a:cs typeface="Times" charset="0"/>
              </a:rPr>
              <a:t>Cecil Medicine </a:t>
            </a:r>
            <a:r>
              <a:rPr lang="en-US" sz="1100" dirty="0">
                <a:solidFill>
                  <a:srgbClr val="000000"/>
                </a:solidFill>
                <a:latin typeface="Arial" pitchFamily="34" charset="0"/>
                <a:ea typeface="黑体" pitchFamily="49" charset="-122"/>
                <a:cs typeface="Times" charset="0"/>
              </a:rPr>
              <a:t>2011 </a:t>
            </a:r>
          </a:p>
        </p:txBody>
      </p:sp>
      <p:grpSp>
        <p:nvGrpSpPr>
          <p:cNvPr id="6" name="Group 21"/>
          <p:cNvGrpSpPr>
            <a:grpSpLocks/>
          </p:cNvGrpSpPr>
          <p:nvPr/>
        </p:nvGrpSpPr>
        <p:grpSpPr bwMode="auto">
          <a:xfrm>
            <a:off x="6206659" y="5145737"/>
            <a:ext cx="1186637" cy="1228725"/>
            <a:chOff x="3072" y="3408"/>
            <a:chExt cx="1056" cy="912"/>
          </a:xfrm>
        </p:grpSpPr>
        <p:sp>
          <p:nvSpPr>
            <p:cNvPr id="707" name="Oval 22"/>
            <p:cNvSpPr>
              <a:spLocks noChangeArrowheads="1"/>
            </p:cNvSpPr>
            <p:nvPr/>
          </p:nvSpPr>
          <p:spPr bwMode="auto">
            <a:xfrm>
              <a:off x="3120"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08" name="Oval 23"/>
            <p:cNvSpPr>
              <a:spLocks noChangeArrowheads="1"/>
            </p:cNvSpPr>
            <p:nvPr/>
          </p:nvSpPr>
          <p:spPr bwMode="auto">
            <a:xfrm>
              <a:off x="3168"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09" name="Oval 24"/>
            <p:cNvSpPr>
              <a:spLocks noChangeArrowheads="1"/>
            </p:cNvSpPr>
            <p:nvPr/>
          </p:nvSpPr>
          <p:spPr bwMode="auto">
            <a:xfrm>
              <a:off x="3120"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10" name="Oval 25"/>
            <p:cNvSpPr>
              <a:spLocks noChangeArrowheads="1"/>
            </p:cNvSpPr>
            <p:nvPr/>
          </p:nvSpPr>
          <p:spPr bwMode="auto">
            <a:xfrm>
              <a:off x="3168"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11" name="Oval 26"/>
            <p:cNvSpPr>
              <a:spLocks noChangeArrowheads="1"/>
            </p:cNvSpPr>
            <p:nvPr/>
          </p:nvSpPr>
          <p:spPr bwMode="auto">
            <a:xfrm>
              <a:off x="3216"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12" name="Oval 27"/>
            <p:cNvSpPr>
              <a:spLocks noChangeArrowheads="1"/>
            </p:cNvSpPr>
            <p:nvPr/>
          </p:nvSpPr>
          <p:spPr bwMode="auto">
            <a:xfrm>
              <a:off x="3264"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13" name="Oval 28"/>
            <p:cNvSpPr>
              <a:spLocks noChangeArrowheads="1"/>
            </p:cNvSpPr>
            <p:nvPr/>
          </p:nvSpPr>
          <p:spPr bwMode="auto">
            <a:xfrm>
              <a:off x="3168"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14" name="Oval 29"/>
            <p:cNvSpPr>
              <a:spLocks noChangeArrowheads="1"/>
            </p:cNvSpPr>
            <p:nvPr/>
          </p:nvSpPr>
          <p:spPr bwMode="auto">
            <a:xfrm>
              <a:off x="3264"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15" name="Oval 30"/>
            <p:cNvSpPr>
              <a:spLocks noChangeArrowheads="1"/>
            </p:cNvSpPr>
            <p:nvPr/>
          </p:nvSpPr>
          <p:spPr bwMode="auto">
            <a:xfrm>
              <a:off x="3216"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16" name="Oval 31"/>
            <p:cNvSpPr>
              <a:spLocks noChangeArrowheads="1"/>
            </p:cNvSpPr>
            <p:nvPr/>
          </p:nvSpPr>
          <p:spPr bwMode="auto">
            <a:xfrm>
              <a:off x="3216"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17" name="Oval 32"/>
            <p:cNvSpPr>
              <a:spLocks noChangeArrowheads="1"/>
            </p:cNvSpPr>
            <p:nvPr/>
          </p:nvSpPr>
          <p:spPr bwMode="auto">
            <a:xfrm>
              <a:off x="3264"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18" name="Oval 33"/>
            <p:cNvSpPr>
              <a:spLocks noChangeArrowheads="1"/>
            </p:cNvSpPr>
            <p:nvPr/>
          </p:nvSpPr>
          <p:spPr bwMode="auto">
            <a:xfrm>
              <a:off x="3216"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20" name="Oval 34"/>
            <p:cNvSpPr>
              <a:spLocks noChangeArrowheads="1"/>
            </p:cNvSpPr>
            <p:nvPr/>
          </p:nvSpPr>
          <p:spPr bwMode="auto">
            <a:xfrm>
              <a:off x="3312"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21" name="Oval 35"/>
            <p:cNvSpPr>
              <a:spLocks noChangeArrowheads="1"/>
            </p:cNvSpPr>
            <p:nvPr/>
          </p:nvSpPr>
          <p:spPr bwMode="auto">
            <a:xfrm>
              <a:off x="3264"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22" name="Oval 36"/>
            <p:cNvSpPr>
              <a:spLocks noChangeArrowheads="1"/>
            </p:cNvSpPr>
            <p:nvPr/>
          </p:nvSpPr>
          <p:spPr bwMode="auto">
            <a:xfrm>
              <a:off x="3216"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23" name="Oval 37"/>
            <p:cNvSpPr>
              <a:spLocks noChangeArrowheads="1"/>
            </p:cNvSpPr>
            <p:nvPr/>
          </p:nvSpPr>
          <p:spPr bwMode="auto">
            <a:xfrm>
              <a:off x="3216"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26" name="Oval 38"/>
            <p:cNvSpPr>
              <a:spLocks noChangeArrowheads="1"/>
            </p:cNvSpPr>
            <p:nvPr/>
          </p:nvSpPr>
          <p:spPr bwMode="auto">
            <a:xfrm>
              <a:off x="3216"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27" name="Oval 39"/>
            <p:cNvSpPr>
              <a:spLocks noChangeArrowheads="1"/>
            </p:cNvSpPr>
            <p:nvPr/>
          </p:nvSpPr>
          <p:spPr bwMode="auto">
            <a:xfrm>
              <a:off x="3312"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28" name="Oval 40"/>
            <p:cNvSpPr>
              <a:spLocks noChangeArrowheads="1"/>
            </p:cNvSpPr>
            <p:nvPr/>
          </p:nvSpPr>
          <p:spPr bwMode="auto">
            <a:xfrm>
              <a:off x="3360"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29" name="Oval 41"/>
            <p:cNvSpPr>
              <a:spLocks noChangeArrowheads="1"/>
            </p:cNvSpPr>
            <p:nvPr/>
          </p:nvSpPr>
          <p:spPr bwMode="auto">
            <a:xfrm>
              <a:off x="3216"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30" name="Oval 42"/>
            <p:cNvSpPr>
              <a:spLocks noChangeArrowheads="1"/>
            </p:cNvSpPr>
            <p:nvPr/>
          </p:nvSpPr>
          <p:spPr bwMode="auto">
            <a:xfrm>
              <a:off x="3264"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31" name="Oval 43"/>
            <p:cNvSpPr>
              <a:spLocks noChangeArrowheads="1"/>
            </p:cNvSpPr>
            <p:nvPr/>
          </p:nvSpPr>
          <p:spPr bwMode="auto">
            <a:xfrm>
              <a:off x="3216"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32" name="Oval 44"/>
            <p:cNvSpPr>
              <a:spLocks noChangeArrowheads="1"/>
            </p:cNvSpPr>
            <p:nvPr/>
          </p:nvSpPr>
          <p:spPr bwMode="auto">
            <a:xfrm>
              <a:off x="3264"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33" name="Oval 45"/>
            <p:cNvSpPr>
              <a:spLocks noChangeArrowheads="1"/>
            </p:cNvSpPr>
            <p:nvPr/>
          </p:nvSpPr>
          <p:spPr bwMode="auto">
            <a:xfrm>
              <a:off x="3312"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34" name="Oval 46"/>
            <p:cNvSpPr>
              <a:spLocks noChangeArrowheads="1"/>
            </p:cNvSpPr>
            <p:nvPr/>
          </p:nvSpPr>
          <p:spPr bwMode="auto">
            <a:xfrm>
              <a:off x="3360"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35" name="Oval 47"/>
            <p:cNvSpPr>
              <a:spLocks noChangeArrowheads="1"/>
            </p:cNvSpPr>
            <p:nvPr/>
          </p:nvSpPr>
          <p:spPr bwMode="auto">
            <a:xfrm>
              <a:off x="3264"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36" name="Oval 48"/>
            <p:cNvSpPr>
              <a:spLocks noChangeArrowheads="1"/>
            </p:cNvSpPr>
            <p:nvPr/>
          </p:nvSpPr>
          <p:spPr bwMode="auto">
            <a:xfrm>
              <a:off x="3360"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37" name="Oval 49"/>
            <p:cNvSpPr>
              <a:spLocks noChangeArrowheads="1"/>
            </p:cNvSpPr>
            <p:nvPr/>
          </p:nvSpPr>
          <p:spPr bwMode="auto">
            <a:xfrm>
              <a:off x="3312"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38" name="Oval 50"/>
            <p:cNvSpPr>
              <a:spLocks noChangeArrowheads="1"/>
            </p:cNvSpPr>
            <p:nvPr/>
          </p:nvSpPr>
          <p:spPr bwMode="auto">
            <a:xfrm>
              <a:off x="3312"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39" name="Oval 51"/>
            <p:cNvSpPr>
              <a:spLocks noChangeArrowheads="1"/>
            </p:cNvSpPr>
            <p:nvPr/>
          </p:nvSpPr>
          <p:spPr bwMode="auto">
            <a:xfrm>
              <a:off x="3360"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40" name="Oval 52"/>
            <p:cNvSpPr>
              <a:spLocks noChangeArrowheads="1"/>
            </p:cNvSpPr>
            <p:nvPr/>
          </p:nvSpPr>
          <p:spPr bwMode="auto">
            <a:xfrm>
              <a:off x="3312"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41" name="Oval 53"/>
            <p:cNvSpPr>
              <a:spLocks noChangeArrowheads="1"/>
            </p:cNvSpPr>
            <p:nvPr/>
          </p:nvSpPr>
          <p:spPr bwMode="auto">
            <a:xfrm>
              <a:off x="3408"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42" name="Oval 54"/>
            <p:cNvSpPr>
              <a:spLocks noChangeArrowheads="1"/>
            </p:cNvSpPr>
            <p:nvPr/>
          </p:nvSpPr>
          <p:spPr bwMode="auto">
            <a:xfrm>
              <a:off x="3360"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43" name="Oval 55"/>
            <p:cNvSpPr>
              <a:spLocks noChangeArrowheads="1"/>
            </p:cNvSpPr>
            <p:nvPr/>
          </p:nvSpPr>
          <p:spPr bwMode="auto">
            <a:xfrm>
              <a:off x="3312"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44" name="Oval 56"/>
            <p:cNvSpPr>
              <a:spLocks noChangeArrowheads="1"/>
            </p:cNvSpPr>
            <p:nvPr/>
          </p:nvSpPr>
          <p:spPr bwMode="auto">
            <a:xfrm>
              <a:off x="3312"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45" name="Oval 57"/>
            <p:cNvSpPr>
              <a:spLocks noChangeArrowheads="1"/>
            </p:cNvSpPr>
            <p:nvPr/>
          </p:nvSpPr>
          <p:spPr bwMode="auto">
            <a:xfrm>
              <a:off x="3312"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46" name="Oval 58"/>
            <p:cNvSpPr>
              <a:spLocks noChangeArrowheads="1"/>
            </p:cNvSpPr>
            <p:nvPr/>
          </p:nvSpPr>
          <p:spPr bwMode="auto">
            <a:xfrm>
              <a:off x="3408"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47" name="Oval 59"/>
            <p:cNvSpPr>
              <a:spLocks noChangeArrowheads="1"/>
            </p:cNvSpPr>
            <p:nvPr/>
          </p:nvSpPr>
          <p:spPr bwMode="auto">
            <a:xfrm>
              <a:off x="3456"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48" name="Oval 60"/>
            <p:cNvSpPr>
              <a:spLocks noChangeArrowheads="1"/>
            </p:cNvSpPr>
            <p:nvPr/>
          </p:nvSpPr>
          <p:spPr bwMode="auto">
            <a:xfrm>
              <a:off x="3312"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49" name="Oval 61"/>
            <p:cNvSpPr>
              <a:spLocks noChangeArrowheads="1"/>
            </p:cNvSpPr>
            <p:nvPr/>
          </p:nvSpPr>
          <p:spPr bwMode="auto">
            <a:xfrm>
              <a:off x="3360"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50" name="Oval 62"/>
            <p:cNvSpPr>
              <a:spLocks noChangeArrowheads="1"/>
            </p:cNvSpPr>
            <p:nvPr/>
          </p:nvSpPr>
          <p:spPr bwMode="auto">
            <a:xfrm>
              <a:off x="3312"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51" name="Oval 63"/>
            <p:cNvSpPr>
              <a:spLocks noChangeArrowheads="1"/>
            </p:cNvSpPr>
            <p:nvPr/>
          </p:nvSpPr>
          <p:spPr bwMode="auto">
            <a:xfrm>
              <a:off x="3360"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52" name="Oval 64"/>
            <p:cNvSpPr>
              <a:spLocks noChangeArrowheads="1"/>
            </p:cNvSpPr>
            <p:nvPr/>
          </p:nvSpPr>
          <p:spPr bwMode="auto">
            <a:xfrm>
              <a:off x="3408"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53" name="Oval 65"/>
            <p:cNvSpPr>
              <a:spLocks noChangeArrowheads="1"/>
            </p:cNvSpPr>
            <p:nvPr/>
          </p:nvSpPr>
          <p:spPr bwMode="auto">
            <a:xfrm>
              <a:off x="3456"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54" name="Oval 66"/>
            <p:cNvSpPr>
              <a:spLocks noChangeArrowheads="1"/>
            </p:cNvSpPr>
            <p:nvPr/>
          </p:nvSpPr>
          <p:spPr bwMode="auto">
            <a:xfrm>
              <a:off x="3360"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55" name="Oval 67"/>
            <p:cNvSpPr>
              <a:spLocks noChangeArrowheads="1"/>
            </p:cNvSpPr>
            <p:nvPr/>
          </p:nvSpPr>
          <p:spPr bwMode="auto">
            <a:xfrm>
              <a:off x="3456"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56" name="Oval 68"/>
            <p:cNvSpPr>
              <a:spLocks noChangeArrowheads="1"/>
            </p:cNvSpPr>
            <p:nvPr/>
          </p:nvSpPr>
          <p:spPr bwMode="auto">
            <a:xfrm>
              <a:off x="3408"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57" name="Oval 69"/>
            <p:cNvSpPr>
              <a:spLocks noChangeArrowheads="1"/>
            </p:cNvSpPr>
            <p:nvPr/>
          </p:nvSpPr>
          <p:spPr bwMode="auto">
            <a:xfrm>
              <a:off x="3408"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58" name="Oval 70"/>
            <p:cNvSpPr>
              <a:spLocks noChangeArrowheads="1"/>
            </p:cNvSpPr>
            <p:nvPr/>
          </p:nvSpPr>
          <p:spPr bwMode="auto">
            <a:xfrm>
              <a:off x="3456"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59" name="Oval 71"/>
            <p:cNvSpPr>
              <a:spLocks noChangeArrowheads="1"/>
            </p:cNvSpPr>
            <p:nvPr/>
          </p:nvSpPr>
          <p:spPr bwMode="auto">
            <a:xfrm>
              <a:off x="3408"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60" name="Oval 72"/>
            <p:cNvSpPr>
              <a:spLocks noChangeArrowheads="1"/>
            </p:cNvSpPr>
            <p:nvPr/>
          </p:nvSpPr>
          <p:spPr bwMode="auto">
            <a:xfrm>
              <a:off x="3504"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61" name="Oval 73"/>
            <p:cNvSpPr>
              <a:spLocks noChangeArrowheads="1"/>
            </p:cNvSpPr>
            <p:nvPr/>
          </p:nvSpPr>
          <p:spPr bwMode="auto">
            <a:xfrm>
              <a:off x="3456"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62" name="Oval 74"/>
            <p:cNvSpPr>
              <a:spLocks noChangeArrowheads="1"/>
            </p:cNvSpPr>
            <p:nvPr/>
          </p:nvSpPr>
          <p:spPr bwMode="auto">
            <a:xfrm>
              <a:off x="3408"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63" name="Oval 75"/>
            <p:cNvSpPr>
              <a:spLocks noChangeArrowheads="1"/>
            </p:cNvSpPr>
            <p:nvPr/>
          </p:nvSpPr>
          <p:spPr bwMode="auto">
            <a:xfrm>
              <a:off x="3408" y="398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64" name="Oval 76"/>
            <p:cNvSpPr>
              <a:spLocks noChangeArrowheads="1"/>
            </p:cNvSpPr>
            <p:nvPr/>
          </p:nvSpPr>
          <p:spPr bwMode="auto">
            <a:xfrm>
              <a:off x="3408"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65" name="Oval 77"/>
            <p:cNvSpPr>
              <a:spLocks noChangeArrowheads="1"/>
            </p:cNvSpPr>
            <p:nvPr/>
          </p:nvSpPr>
          <p:spPr bwMode="auto">
            <a:xfrm>
              <a:off x="3504"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66" name="Oval 78"/>
            <p:cNvSpPr>
              <a:spLocks noChangeArrowheads="1"/>
            </p:cNvSpPr>
            <p:nvPr/>
          </p:nvSpPr>
          <p:spPr bwMode="auto">
            <a:xfrm>
              <a:off x="3552"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67" name="Oval 79"/>
            <p:cNvSpPr>
              <a:spLocks noChangeArrowheads="1"/>
            </p:cNvSpPr>
            <p:nvPr/>
          </p:nvSpPr>
          <p:spPr bwMode="auto">
            <a:xfrm>
              <a:off x="3072"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68" name="Oval 80"/>
            <p:cNvSpPr>
              <a:spLocks noChangeArrowheads="1"/>
            </p:cNvSpPr>
            <p:nvPr/>
          </p:nvSpPr>
          <p:spPr bwMode="auto">
            <a:xfrm>
              <a:off x="3120"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69" name="Oval 81"/>
            <p:cNvSpPr>
              <a:spLocks noChangeArrowheads="1"/>
            </p:cNvSpPr>
            <p:nvPr/>
          </p:nvSpPr>
          <p:spPr bwMode="auto">
            <a:xfrm>
              <a:off x="3072"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70" name="Oval 82"/>
            <p:cNvSpPr>
              <a:spLocks noChangeArrowheads="1"/>
            </p:cNvSpPr>
            <p:nvPr/>
          </p:nvSpPr>
          <p:spPr bwMode="auto">
            <a:xfrm>
              <a:off x="3120"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71" name="Oval 83"/>
            <p:cNvSpPr>
              <a:spLocks noChangeArrowheads="1"/>
            </p:cNvSpPr>
            <p:nvPr/>
          </p:nvSpPr>
          <p:spPr bwMode="auto">
            <a:xfrm>
              <a:off x="3168"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72" name="Oval 84"/>
            <p:cNvSpPr>
              <a:spLocks noChangeArrowheads="1"/>
            </p:cNvSpPr>
            <p:nvPr/>
          </p:nvSpPr>
          <p:spPr bwMode="auto">
            <a:xfrm>
              <a:off x="3216"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73" name="Oval 85"/>
            <p:cNvSpPr>
              <a:spLocks noChangeArrowheads="1"/>
            </p:cNvSpPr>
            <p:nvPr/>
          </p:nvSpPr>
          <p:spPr bwMode="auto">
            <a:xfrm>
              <a:off x="3120"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74" name="Oval 86"/>
            <p:cNvSpPr>
              <a:spLocks noChangeArrowheads="1"/>
            </p:cNvSpPr>
            <p:nvPr/>
          </p:nvSpPr>
          <p:spPr bwMode="auto">
            <a:xfrm>
              <a:off x="3216" y="398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75" name="Oval 87"/>
            <p:cNvSpPr>
              <a:spLocks noChangeArrowheads="1"/>
            </p:cNvSpPr>
            <p:nvPr/>
          </p:nvSpPr>
          <p:spPr bwMode="auto">
            <a:xfrm>
              <a:off x="3168"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76" name="Oval 88"/>
            <p:cNvSpPr>
              <a:spLocks noChangeArrowheads="1"/>
            </p:cNvSpPr>
            <p:nvPr/>
          </p:nvSpPr>
          <p:spPr bwMode="auto">
            <a:xfrm>
              <a:off x="3168"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77" name="Oval 89"/>
            <p:cNvSpPr>
              <a:spLocks noChangeArrowheads="1"/>
            </p:cNvSpPr>
            <p:nvPr/>
          </p:nvSpPr>
          <p:spPr bwMode="auto">
            <a:xfrm>
              <a:off x="3216"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78" name="Oval 90"/>
            <p:cNvSpPr>
              <a:spLocks noChangeArrowheads="1"/>
            </p:cNvSpPr>
            <p:nvPr/>
          </p:nvSpPr>
          <p:spPr bwMode="auto">
            <a:xfrm>
              <a:off x="3168" y="398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79" name="Oval 91"/>
            <p:cNvSpPr>
              <a:spLocks noChangeArrowheads="1"/>
            </p:cNvSpPr>
            <p:nvPr/>
          </p:nvSpPr>
          <p:spPr bwMode="auto">
            <a:xfrm>
              <a:off x="3264"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80" name="Oval 92"/>
            <p:cNvSpPr>
              <a:spLocks noChangeArrowheads="1"/>
            </p:cNvSpPr>
            <p:nvPr/>
          </p:nvSpPr>
          <p:spPr bwMode="auto">
            <a:xfrm>
              <a:off x="3216"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81" name="Oval 93"/>
            <p:cNvSpPr>
              <a:spLocks noChangeArrowheads="1"/>
            </p:cNvSpPr>
            <p:nvPr/>
          </p:nvSpPr>
          <p:spPr bwMode="auto">
            <a:xfrm>
              <a:off x="3168"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82" name="Oval 94"/>
            <p:cNvSpPr>
              <a:spLocks noChangeArrowheads="1"/>
            </p:cNvSpPr>
            <p:nvPr/>
          </p:nvSpPr>
          <p:spPr bwMode="auto">
            <a:xfrm>
              <a:off x="3168" y="403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83" name="Oval 95"/>
            <p:cNvSpPr>
              <a:spLocks noChangeArrowheads="1"/>
            </p:cNvSpPr>
            <p:nvPr/>
          </p:nvSpPr>
          <p:spPr bwMode="auto">
            <a:xfrm>
              <a:off x="3168"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84" name="Oval 96"/>
            <p:cNvSpPr>
              <a:spLocks noChangeArrowheads="1"/>
            </p:cNvSpPr>
            <p:nvPr/>
          </p:nvSpPr>
          <p:spPr bwMode="auto">
            <a:xfrm>
              <a:off x="3264"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85" name="Oval 97"/>
            <p:cNvSpPr>
              <a:spLocks noChangeArrowheads="1"/>
            </p:cNvSpPr>
            <p:nvPr/>
          </p:nvSpPr>
          <p:spPr bwMode="auto">
            <a:xfrm>
              <a:off x="3312"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86" name="Oval 98"/>
            <p:cNvSpPr>
              <a:spLocks noChangeArrowheads="1"/>
            </p:cNvSpPr>
            <p:nvPr/>
          </p:nvSpPr>
          <p:spPr bwMode="auto">
            <a:xfrm>
              <a:off x="3216"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87" name="Oval 99"/>
            <p:cNvSpPr>
              <a:spLocks noChangeArrowheads="1"/>
            </p:cNvSpPr>
            <p:nvPr/>
          </p:nvSpPr>
          <p:spPr bwMode="auto">
            <a:xfrm>
              <a:off x="3264"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88" name="Oval 100"/>
            <p:cNvSpPr>
              <a:spLocks noChangeArrowheads="1"/>
            </p:cNvSpPr>
            <p:nvPr/>
          </p:nvSpPr>
          <p:spPr bwMode="auto">
            <a:xfrm>
              <a:off x="3216"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89" name="Oval 101"/>
            <p:cNvSpPr>
              <a:spLocks noChangeArrowheads="1"/>
            </p:cNvSpPr>
            <p:nvPr/>
          </p:nvSpPr>
          <p:spPr bwMode="auto">
            <a:xfrm>
              <a:off x="3264" y="398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90" name="Oval 102"/>
            <p:cNvSpPr>
              <a:spLocks noChangeArrowheads="1"/>
            </p:cNvSpPr>
            <p:nvPr/>
          </p:nvSpPr>
          <p:spPr bwMode="auto">
            <a:xfrm>
              <a:off x="3312" y="398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91" name="Oval 103"/>
            <p:cNvSpPr>
              <a:spLocks noChangeArrowheads="1"/>
            </p:cNvSpPr>
            <p:nvPr/>
          </p:nvSpPr>
          <p:spPr bwMode="auto">
            <a:xfrm>
              <a:off x="3360" y="398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92" name="Oval 104"/>
            <p:cNvSpPr>
              <a:spLocks noChangeArrowheads="1"/>
            </p:cNvSpPr>
            <p:nvPr/>
          </p:nvSpPr>
          <p:spPr bwMode="auto">
            <a:xfrm>
              <a:off x="3264" y="403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93" name="Oval 105"/>
            <p:cNvSpPr>
              <a:spLocks noChangeArrowheads="1"/>
            </p:cNvSpPr>
            <p:nvPr/>
          </p:nvSpPr>
          <p:spPr bwMode="auto">
            <a:xfrm>
              <a:off x="3360" y="408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94" name="Oval 106"/>
            <p:cNvSpPr>
              <a:spLocks noChangeArrowheads="1"/>
            </p:cNvSpPr>
            <p:nvPr/>
          </p:nvSpPr>
          <p:spPr bwMode="auto">
            <a:xfrm>
              <a:off x="3312"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95" name="Oval 107"/>
            <p:cNvSpPr>
              <a:spLocks noChangeArrowheads="1"/>
            </p:cNvSpPr>
            <p:nvPr/>
          </p:nvSpPr>
          <p:spPr bwMode="auto">
            <a:xfrm>
              <a:off x="3312" y="403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96" name="Oval 108"/>
            <p:cNvSpPr>
              <a:spLocks noChangeArrowheads="1"/>
            </p:cNvSpPr>
            <p:nvPr/>
          </p:nvSpPr>
          <p:spPr bwMode="auto">
            <a:xfrm>
              <a:off x="3360" y="403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97" name="Oval 109"/>
            <p:cNvSpPr>
              <a:spLocks noChangeArrowheads="1"/>
            </p:cNvSpPr>
            <p:nvPr/>
          </p:nvSpPr>
          <p:spPr bwMode="auto">
            <a:xfrm>
              <a:off x="3312" y="408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98" name="Oval 110"/>
            <p:cNvSpPr>
              <a:spLocks noChangeArrowheads="1"/>
            </p:cNvSpPr>
            <p:nvPr/>
          </p:nvSpPr>
          <p:spPr bwMode="auto">
            <a:xfrm>
              <a:off x="3408" y="403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99" name="Oval 111"/>
            <p:cNvSpPr>
              <a:spLocks noChangeArrowheads="1"/>
            </p:cNvSpPr>
            <p:nvPr/>
          </p:nvSpPr>
          <p:spPr bwMode="auto">
            <a:xfrm>
              <a:off x="3360" y="403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00" name="Oval 112"/>
            <p:cNvSpPr>
              <a:spLocks noChangeArrowheads="1"/>
            </p:cNvSpPr>
            <p:nvPr/>
          </p:nvSpPr>
          <p:spPr bwMode="auto">
            <a:xfrm>
              <a:off x="3312" y="403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01" name="Oval 113"/>
            <p:cNvSpPr>
              <a:spLocks noChangeArrowheads="1"/>
            </p:cNvSpPr>
            <p:nvPr/>
          </p:nvSpPr>
          <p:spPr bwMode="auto">
            <a:xfrm>
              <a:off x="3312" y="412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02" name="Oval 114"/>
            <p:cNvSpPr>
              <a:spLocks noChangeArrowheads="1"/>
            </p:cNvSpPr>
            <p:nvPr/>
          </p:nvSpPr>
          <p:spPr bwMode="auto">
            <a:xfrm>
              <a:off x="3312"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03" name="Oval 115"/>
            <p:cNvSpPr>
              <a:spLocks noChangeArrowheads="1"/>
            </p:cNvSpPr>
            <p:nvPr/>
          </p:nvSpPr>
          <p:spPr bwMode="auto">
            <a:xfrm>
              <a:off x="3408" y="398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04" name="Oval 116"/>
            <p:cNvSpPr>
              <a:spLocks noChangeArrowheads="1"/>
            </p:cNvSpPr>
            <p:nvPr/>
          </p:nvSpPr>
          <p:spPr bwMode="auto">
            <a:xfrm>
              <a:off x="3456" y="403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05" name="Oval 117"/>
            <p:cNvSpPr>
              <a:spLocks noChangeArrowheads="1"/>
            </p:cNvSpPr>
            <p:nvPr/>
          </p:nvSpPr>
          <p:spPr bwMode="auto">
            <a:xfrm>
              <a:off x="3216" y="379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06" name="Oval 118"/>
            <p:cNvSpPr>
              <a:spLocks noChangeArrowheads="1"/>
            </p:cNvSpPr>
            <p:nvPr/>
          </p:nvSpPr>
          <p:spPr bwMode="auto">
            <a:xfrm>
              <a:off x="3278"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07" name="Oval 119"/>
            <p:cNvSpPr>
              <a:spLocks noChangeArrowheads="1"/>
            </p:cNvSpPr>
            <p:nvPr/>
          </p:nvSpPr>
          <p:spPr bwMode="auto">
            <a:xfrm>
              <a:off x="3216"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08" name="Oval 120"/>
            <p:cNvSpPr>
              <a:spLocks noChangeArrowheads="1"/>
            </p:cNvSpPr>
            <p:nvPr/>
          </p:nvSpPr>
          <p:spPr bwMode="auto">
            <a:xfrm>
              <a:off x="3278"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09" name="Oval 121"/>
            <p:cNvSpPr>
              <a:spLocks noChangeArrowheads="1"/>
            </p:cNvSpPr>
            <p:nvPr/>
          </p:nvSpPr>
          <p:spPr bwMode="auto">
            <a:xfrm>
              <a:off x="3339"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10" name="Oval 122"/>
            <p:cNvSpPr>
              <a:spLocks noChangeArrowheads="1"/>
            </p:cNvSpPr>
            <p:nvPr/>
          </p:nvSpPr>
          <p:spPr bwMode="auto">
            <a:xfrm>
              <a:off x="3401"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11" name="Oval 123"/>
            <p:cNvSpPr>
              <a:spLocks noChangeArrowheads="1"/>
            </p:cNvSpPr>
            <p:nvPr/>
          </p:nvSpPr>
          <p:spPr bwMode="auto">
            <a:xfrm>
              <a:off x="3278"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12" name="Oval 124"/>
            <p:cNvSpPr>
              <a:spLocks noChangeArrowheads="1"/>
            </p:cNvSpPr>
            <p:nvPr/>
          </p:nvSpPr>
          <p:spPr bwMode="auto">
            <a:xfrm>
              <a:off x="3401"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13" name="Oval 125"/>
            <p:cNvSpPr>
              <a:spLocks noChangeArrowheads="1"/>
            </p:cNvSpPr>
            <p:nvPr/>
          </p:nvSpPr>
          <p:spPr bwMode="auto">
            <a:xfrm>
              <a:off x="3339"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14" name="Oval 126"/>
            <p:cNvSpPr>
              <a:spLocks noChangeArrowheads="1"/>
            </p:cNvSpPr>
            <p:nvPr/>
          </p:nvSpPr>
          <p:spPr bwMode="auto">
            <a:xfrm>
              <a:off x="3339"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15" name="Oval 127"/>
            <p:cNvSpPr>
              <a:spLocks noChangeArrowheads="1"/>
            </p:cNvSpPr>
            <p:nvPr/>
          </p:nvSpPr>
          <p:spPr bwMode="auto">
            <a:xfrm>
              <a:off x="3401"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16" name="Oval 128"/>
            <p:cNvSpPr>
              <a:spLocks noChangeArrowheads="1"/>
            </p:cNvSpPr>
            <p:nvPr/>
          </p:nvSpPr>
          <p:spPr bwMode="auto">
            <a:xfrm>
              <a:off x="3339"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17" name="Oval 129"/>
            <p:cNvSpPr>
              <a:spLocks noChangeArrowheads="1"/>
            </p:cNvSpPr>
            <p:nvPr/>
          </p:nvSpPr>
          <p:spPr bwMode="auto">
            <a:xfrm>
              <a:off x="3463"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18" name="Oval 130"/>
            <p:cNvSpPr>
              <a:spLocks noChangeArrowheads="1"/>
            </p:cNvSpPr>
            <p:nvPr/>
          </p:nvSpPr>
          <p:spPr bwMode="auto">
            <a:xfrm>
              <a:off x="3401"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19" name="Oval 131"/>
            <p:cNvSpPr>
              <a:spLocks noChangeArrowheads="1"/>
            </p:cNvSpPr>
            <p:nvPr/>
          </p:nvSpPr>
          <p:spPr bwMode="auto">
            <a:xfrm>
              <a:off x="3339"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20" name="Oval 132"/>
            <p:cNvSpPr>
              <a:spLocks noChangeArrowheads="1"/>
            </p:cNvSpPr>
            <p:nvPr/>
          </p:nvSpPr>
          <p:spPr bwMode="auto">
            <a:xfrm>
              <a:off x="3339"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21" name="Oval 133"/>
            <p:cNvSpPr>
              <a:spLocks noChangeArrowheads="1"/>
            </p:cNvSpPr>
            <p:nvPr/>
          </p:nvSpPr>
          <p:spPr bwMode="auto">
            <a:xfrm>
              <a:off x="3339"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22" name="Oval 134"/>
            <p:cNvSpPr>
              <a:spLocks noChangeArrowheads="1"/>
            </p:cNvSpPr>
            <p:nvPr/>
          </p:nvSpPr>
          <p:spPr bwMode="auto">
            <a:xfrm>
              <a:off x="3463"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23" name="Oval 135"/>
            <p:cNvSpPr>
              <a:spLocks noChangeArrowheads="1"/>
            </p:cNvSpPr>
            <p:nvPr/>
          </p:nvSpPr>
          <p:spPr bwMode="auto">
            <a:xfrm>
              <a:off x="3525"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24" name="Oval 136"/>
            <p:cNvSpPr>
              <a:spLocks noChangeArrowheads="1"/>
            </p:cNvSpPr>
            <p:nvPr/>
          </p:nvSpPr>
          <p:spPr bwMode="auto">
            <a:xfrm>
              <a:off x="3312" y="374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25" name="Oval 137"/>
            <p:cNvSpPr>
              <a:spLocks noChangeArrowheads="1"/>
            </p:cNvSpPr>
            <p:nvPr/>
          </p:nvSpPr>
          <p:spPr bwMode="auto">
            <a:xfrm>
              <a:off x="3374" y="379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26" name="Oval 138"/>
            <p:cNvSpPr>
              <a:spLocks noChangeArrowheads="1"/>
            </p:cNvSpPr>
            <p:nvPr/>
          </p:nvSpPr>
          <p:spPr bwMode="auto">
            <a:xfrm>
              <a:off x="3312" y="379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27" name="Oval 139"/>
            <p:cNvSpPr>
              <a:spLocks noChangeArrowheads="1"/>
            </p:cNvSpPr>
            <p:nvPr/>
          </p:nvSpPr>
          <p:spPr bwMode="auto">
            <a:xfrm>
              <a:off x="3374"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28" name="Oval 140"/>
            <p:cNvSpPr>
              <a:spLocks noChangeArrowheads="1"/>
            </p:cNvSpPr>
            <p:nvPr/>
          </p:nvSpPr>
          <p:spPr bwMode="auto">
            <a:xfrm>
              <a:off x="3435"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29" name="Oval 141"/>
            <p:cNvSpPr>
              <a:spLocks noChangeArrowheads="1"/>
            </p:cNvSpPr>
            <p:nvPr/>
          </p:nvSpPr>
          <p:spPr bwMode="auto">
            <a:xfrm>
              <a:off x="3497"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30" name="Oval 142"/>
            <p:cNvSpPr>
              <a:spLocks noChangeArrowheads="1"/>
            </p:cNvSpPr>
            <p:nvPr/>
          </p:nvSpPr>
          <p:spPr bwMode="auto">
            <a:xfrm>
              <a:off x="3374"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31" name="Oval 143"/>
            <p:cNvSpPr>
              <a:spLocks noChangeArrowheads="1"/>
            </p:cNvSpPr>
            <p:nvPr/>
          </p:nvSpPr>
          <p:spPr bwMode="auto">
            <a:xfrm>
              <a:off x="3497"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32" name="Oval 144"/>
            <p:cNvSpPr>
              <a:spLocks noChangeArrowheads="1"/>
            </p:cNvSpPr>
            <p:nvPr/>
          </p:nvSpPr>
          <p:spPr bwMode="auto">
            <a:xfrm>
              <a:off x="3435"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33" name="Oval 145"/>
            <p:cNvSpPr>
              <a:spLocks noChangeArrowheads="1"/>
            </p:cNvSpPr>
            <p:nvPr/>
          </p:nvSpPr>
          <p:spPr bwMode="auto">
            <a:xfrm>
              <a:off x="3435"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34" name="Oval 146"/>
            <p:cNvSpPr>
              <a:spLocks noChangeArrowheads="1"/>
            </p:cNvSpPr>
            <p:nvPr/>
          </p:nvSpPr>
          <p:spPr bwMode="auto">
            <a:xfrm>
              <a:off x="3497"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35" name="Oval 147"/>
            <p:cNvSpPr>
              <a:spLocks noChangeArrowheads="1"/>
            </p:cNvSpPr>
            <p:nvPr/>
          </p:nvSpPr>
          <p:spPr bwMode="auto">
            <a:xfrm>
              <a:off x="3435"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36" name="Oval 148"/>
            <p:cNvSpPr>
              <a:spLocks noChangeArrowheads="1"/>
            </p:cNvSpPr>
            <p:nvPr/>
          </p:nvSpPr>
          <p:spPr bwMode="auto">
            <a:xfrm>
              <a:off x="3559"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37" name="Oval 149"/>
            <p:cNvSpPr>
              <a:spLocks noChangeArrowheads="1"/>
            </p:cNvSpPr>
            <p:nvPr/>
          </p:nvSpPr>
          <p:spPr bwMode="auto">
            <a:xfrm>
              <a:off x="3497"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38" name="Oval 150"/>
            <p:cNvSpPr>
              <a:spLocks noChangeArrowheads="1"/>
            </p:cNvSpPr>
            <p:nvPr/>
          </p:nvSpPr>
          <p:spPr bwMode="auto">
            <a:xfrm>
              <a:off x="3435"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39" name="Oval 151"/>
            <p:cNvSpPr>
              <a:spLocks noChangeArrowheads="1"/>
            </p:cNvSpPr>
            <p:nvPr/>
          </p:nvSpPr>
          <p:spPr bwMode="auto">
            <a:xfrm>
              <a:off x="3435"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40" name="Oval 152"/>
            <p:cNvSpPr>
              <a:spLocks noChangeArrowheads="1"/>
            </p:cNvSpPr>
            <p:nvPr/>
          </p:nvSpPr>
          <p:spPr bwMode="auto">
            <a:xfrm>
              <a:off x="3435"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41" name="Oval 153"/>
            <p:cNvSpPr>
              <a:spLocks noChangeArrowheads="1"/>
            </p:cNvSpPr>
            <p:nvPr/>
          </p:nvSpPr>
          <p:spPr bwMode="auto">
            <a:xfrm>
              <a:off x="3559"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42" name="Oval 154"/>
            <p:cNvSpPr>
              <a:spLocks noChangeArrowheads="1"/>
            </p:cNvSpPr>
            <p:nvPr/>
          </p:nvSpPr>
          <p:spPr bwMode="auto">
            <a:xfrm>
              <a:off x="3621"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43" name="Oval 155"/>
            <p:cNvSpPr>
              <a:spLocks noChangeArrowheads="1"/>
            </p:cNvSpPr>
            <p:nvPr/>
          </p:nvSpPr>
          <p:spPr bwMode="auto">
            <a:xfrm>
              <a:off x="3408"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44" name="Oval 156"/>
            <p:cNvSpPr>
              <a:spLocks noChangeArrowheads="1"/>
            </p:cNvSpPr>
            <p:nvPr/>
          </p:nvSpPr>
          <p:spPr bwMode="auto">
            <a:xfrm>
              <a:off x="3470"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45" name="Oval 157"/>
            <p:cNvSpPr>
              <a:spLocks noChangeArrowheads="1"/>
            </p:cNvSpPr>
            <p:nvPr/>
          </p:nvSpPr>
          <p:spPr bwMode="auto">
            <a:xfrm>
              <a:off x="3408"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46" name="Oval 158"/>
            <p:cNvSpPr>
              <a:spLocks noChangeArrowheads="1"/>
            </p:cNvSpPr>
            <p:nvPr/>
          </p:nvSpPr>
          <p:spPr bwMode="auto">
            <a:xfrm>
              <a:off x="3470"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47" name="Oval 159"/>
            <p:cNvSpPr>
              <a:spLocks noChangeArrowheads="1"/>
            </p:cNvSpPr>
            <p:nvPr/>
          </p:nvSpPr>
          <p:spPr bwMode="auto">
            <a:xfrm>
              <a:off x="3531"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48" name="Oval 160"/>
            <p:cNvSpPr>
              <a:spLocks noChangeArrowheads="1"/>
            </p:cNvSpPr>
            <p:nvPr/>
          </p:nvSpPr>
          <p:spPr bwMode="auto">
            <a:xfrm>
              <a:off x="3593"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49" name="Oval 161"/>
            <p:cNvSpPr>
              <a:spLocks noChangeArrowheads="1"/>
            </p:cNvSpPr>
            <p:nvPr/>
          </p:nvSpPr>
          <p:spPr bwMode="auto">
            <a:xfrm>
              <a:off x="3470" y="398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50" name="Oval 162"/>
            <p:cNvSpPr>
              <a:spLocks noChangeArrowheads="1"/>
            </p:cNvSpPr>
            <p:nvPr/>
          </p:nvSpPr>
          <p:spPr bwMode="auto">
            <a:xfrm>
              <a:off x="3593"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51" name="Oval 163"/>
            <p:cNvSpPr>
              <a:spLocks noChangeArrowheads="1"/>
            </p:cNvSpPr>
            <p:nvPr/>
          </p:nvSpPr>
          <p:spPr bwMode="auto">
            <a:xfrm>
              <a:off x="3531"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52" name="Oval 164"/>
            <p:cNvSpPr>
              <a:spLocks noChangeArrowheads="1"/>
            </p:cNvSpPr>
            <p:nvPr/>
          </p:nvSpPr>
          <p:spPr bwMode="auto">
            <a:xfrm>
              <a:off x="3531"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53" name="Oval 165"/>
            <p:cNvSpPr>
              <a:spLocks noChangeArrowheads="1"/>
            </p:cNvSpPr>
            <p:nvPr/>
          </p:nvSpPr>
          <p:spPr bwMode="auto">
            <a:xfrm>
              <a:off x="3593"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54" name="Oval 166"/>
            <p:cNvSpPr>
              <a:spLocks noChangeArrowheads="1"/>
            </p:cNvSpPr>
            <p:nvPr/>
          </p:nvSpPr>
          <p:spPr bwMode="auto">
            <a:xfrm>
              <a:off x="3531"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55" name="Oval 167"/>
            <p:cNvSpPr>
              <a:spLocks noChangeArrowheads="1"/>
            </p:cNvSpPr>
            <p:nvPr/>
          </p:nvSpPr>
          <p:spPr bwMode="auto">
            <a:xfrm>
              <a:off x="3655" y="398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56" name="Oval 168"/>
            <p:cNvSpPr>
              <a:spLocks noChangeArrowheads="1"/>
            </p:cNvSpPr>
            <p:nvPr/>
          </p:nvSpPr>
          <p:spPr bwMode="auto">
            <a:xfrm>
              <a:off x="3593"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57" name="Oval 169"/>
            <p:cNvSpPr>
              <a:spLocks noChangeArrowheads="1"/>
            </p:cNvSpPr>
            <p:nvPr/>
          </p:nvSpPr>
          <p:spPr bwMode="auto">
            <a:xfrm>
              <a:off x="3531"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58" name="Oval 170"/>
            <p:cNvSpPr>
              <a:spLocks noChangeArrowheads="1"/>
            </p:cNvSpPr>
            <p:nvPr/>
          </p:nvSpPr>
          <p:spPr bwMode="auto">
            <a:xfrm>
              <a:off x="3531"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59" name="Oval 171"/>
            <p:cNvSpPr>
              <a:spLocks noChangeArrowheads="1"/>
            </p:cNvSpPr>
            <p:nvPr/>
          </p:nvSpPr>
          <p:spPr bwMode="auto">
            <a:xfrm>
              <a:off x="3531"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60" name="Oval 172"/>
            <p:cNvSpPr>
              <a:spLocks noChangeArrowheads="1"/>
            </p:cNvSpPr>
            <p:nvPr/>
          </p:nvSpPr>
          <p:spPr bwMode="auto">
            <a:xfrm>
              <a:off x="3655"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61" name="Oval 173"/>
            <p:cNvSpPr>
              <a:spLocks noChangeArrowheads="1"/>
            </p:cNvSpPr>
            <p:nvPr/>
          </p:nvSpPr>
          <p:spPr bwMode="auto">
            <a:xfrm>
              <a:off x="3717" y="398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62" name="Oval 174"/>
            <p:cNvSpPr>
              <a:spLocks noChangeArrowheads="1"/>
            </p:cNvSpPr>
            <p:nvPr/>
          </p:nvSpPr>
          <p:spPr bwMode="auto">
            <a:xfrm>
              <a:off x="3168"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63" name="Oval 175"/>
            <p:cNvSpPr>
              <a:spLocks noChangeArrowheads="1"/>
            </p:cNvSpPr>
            <p:nvPr/>
          </p:nvSpPr>
          <p:spPr bwMode="auto">
            <a:xfrm>
              <a:off x="3230"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64" name="Oval 176"/>
            <p:cNvSpPr>
              <a:spLocks noChangeArrowheads="1"/>
            </p:cNvSpPr>
            <p:nvPr/>
          </p:nvSpPr>
          <p:spPr bwMode="auto">
            <a:xfrm>
              <a:off x="3168"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65" name="Oval 177"/>
            <p:cNvSpPr>
              <a:spLocks noChangeArrowheads="1"/>
            </p:cNvSpPr>
            <p:nvPr/>
          </p:nvSpPr>
          <p:spPr bwMode="auto">
            <a:xfrm>
              <a:off x="3230" y="398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66" name="Oval 178"/>
            <p:cNvSpPr>
              <a:spLocks noChangeArrowheads="1"/>
            </p:cNvSpPr>
            <p:nvPr/>
          </p:nvSpPr>
          <p:spPr bwMode="auto">
            <a:xfrm>
              <a:off x="3291"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67" name="Oval 179"/>
            <p:cNvSpPr>
              <a:spLocks noChangeArrowheads="1"/>
            </p:cNvSpPr>
            <p:nvPr/>
          </p:nvSpPr>
          <p:spPr bwMode="auto">
            <a:xfrm>
              <a:off x="3353"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68" name="Oval 180"/>
            <p:cNvSpPr>
              <a:spLocks noChangeArrowheads="1"/>
            </p:cNvSpPr>
            <p:nvPr/>
          </p:nvSpPr>
          <p:spPr bwMode="auto">
            <a:xfrm>
              <a:off x="3230" y="403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69" name="Oval 181"/>
            <p:cNvSpPr>
              <a:spLocks noChangeArrowheads="1"/>
            </p:cNvSpPr>
            <p:nvPr/>
          </p:nvSpPr>
          <p:spPr bwMode="auto">
            <a:xfrm>
              <a:off x="3353"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70" name="Oval 182"/>
            <p:cNvSpPr>
              <a:spLocks noChangeArrowheads="1"/>
            </p:cNvSpPr>
            <p:nvPr/>
          </p:nvSpPr>
          <p:spPr bwMode="auto">
            <a:xfrm>
              <a:off x="3291"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71" name="Oval 183"/>
            <p:cNvSpPr>
              <a:spLocks noChangeArrowheads="1"/>
            </p:cNvSpPr>
            <p:nvPr/>
          </p:nvSpPr>
          <p:spPr bwMode="auto">
            <a:xfrm>
              <a:off x="3291"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72" name="Oval 184"/>
            <p:cNvSpPr>
              <a:spLocks noChangeArrowheads="1"/>
            </p:cNvSpPr>
            <p:nvPr/>
          </p:nvSpPr>
          <p:spPr bwMode="auto">
            <a:xfrm>
              <a:off x="3353"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73" name="Oval 185"/>
            <p:cNvSpPr>
              <a:spLocks noChangeArrowheads="1"/>
            </p:cNvSpPr>
            <p:nvPr/>
          </p:nvSpPr>
          <p:spPr bwMode="auto">
            <a:xfrm>
              <a:off x="3291"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74" name="Oval 186"/>
            <p:cNvSpPr>
              <a:spLocks noChangeArrowheads="1"/>
            </p:cNvSpPr>
            <p:nvPr/>
          </p:nvSpPr>
          <p:spPr bwMode="auto">
            <a:xfrm>
              <a:off x="3415" y="403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75" name="Oval 187"/>
            <p:cNvSpPr>
              <a:spLocks noChangeArrowheads="1"/>
            </p:cNvSpPr>
            <p:nvPr/>
          </p:nvSpPr>
          <p:spPr bwMode="auto">
            <a:xfrm>
              <a:off x="3353"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76" name="Oval 188"/>
            <p:cNvSpPr>
              <a:spLocks noChangeArrowheads="1"/>
            </p:cNvSpPr>
            <p:nvPr/>
          </p:nvSpPr>
          <p:spPr bwMode="auto">
            <a:xfrm>
              <a:off x="3291"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77" name="Oval 189"/>
            <p:cNvSpPr>
              <a:spLocks noChangeArrowheads="1"/>
            </p:cNvSpPr>
            <p:nvPr/>
          </p:nvSpPr>
          <p:spPr bwMode="auto">
            <a:xfrm>
              <a:off x="3291" y="412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78" name="Oval 190"/>
            <p:cNvSpPr>
              <a:spLocks noChangeArrowheads="1"/>
            </p:cNvSpPr>
            <p:nvPr/>
          </p:nvSpPr>
          <p:spPr bwMode="auto">
            <a:xfrm>
              <a:off x="3291"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79" name="Oval 191"/>
            <p:cNvSpPr>
              <a:spLocks noChangeArrowheads="1"/>
            </p:cNvSpPr>
            <p:nvPr/>
          </p:nvSpPr>
          <p:spPr bwMode="auto">
            <a:xfrm>
              <a:off x="3415" y="398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80" name="Oval 192"/>
            <p:cNvSpPr>
              <a:spLocks noChangeArrowheads="1"/>
            </p:cNvSpPr>
            <p:nvPr/>
          </p:nvSpPr>
          <p:spPr bwMode="auto">
            <a:xfrm>
              <a:off x="3477" y="403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81" name="Oval 193"/>
            <p:cNvSpPr>
              <a:spLocks noChangeArrowheads="1"/>
            </p:cNvSpPr>
            <p:nvPr/>
          </p:nvSpPr>
          <p:spPr bwMode="auto">
            <a:xfrm>
              <a:off x="3312" y="398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82" name="Oval 194"/>
            <p:cNvSpPr>
              <a:spLocks noChangeArrowheads="1"/>
            </p:cNvSpPr>
            <p:nvPr/>
          </p:nvSpPr>
          <p:spPr bwMode="auto">
            <a:xfrm>
              <a:off x="3374" y="403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83" name="Oval 195"/>
            <p:cNvSpPr>
              <a:spLocks noChangeArrowheads="1"/>
            </p:cNvSpPr>
            <p:nvPr/>
          </p:nvSpPr>
          <p:spPr bwMode="auto">
            <a:xfrm>
              <a:off x="3312" y="403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84" name="Oval 196"/>
            <p:cNvSpPr>
              <a:spLocks noChangeArrowheads="1"/>
            </p:cNvSpPr>
            <p:nvPr/>
          </p:nvSpPr>
          <p:spPr bwMode="auto">
            <a:xfrm>
              <a:off x="3374" y="408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85" name="Oval 197"/>
            <p:cNvSpPr>
              <a:spLocks noChangeArrowheads="1"/>
            </p:cNvSpPr>
            <p:nvPr/>
          </p:nvSpPr>
          <p:spPr bwMode="auto">
            <a:xfrm>
              <a:off x="3435"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86" name="Oval 198"/>
            <p:cNvSpPr>
              <a:spLocks noChangeArrowheads="1"/>
            </p:cNvSpPr>
            <p:nvPr/>
          </p:nvSpPr>
          <p:spPr bwMode="auto">
            <a:xfrm>
              <a:off x="3497"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87" name="Oval 199"/>
            <p:cNvSpPr>
              <a:spLocks noChangeArrowheads="1"/>
            </p:cNvSpPr>
            <p:nvPr/>
          </p:nvSpPr>
          <p:spPr bwMode="auto">
            <a:xfrm>
              <a:off x="3374" y="412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88" name="Oval 200"/>
            <p:cNvSpPr>
              <a:spLocks noChangeArrowheads="1"/>
            </p:cNvSpPr>
            <p:nvPr/>
          </p:nvSpPr>
          <p:spPr bwMode="auto">
            <a:xfrm>
              <a:off x="3497" y="417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89" name="Oval 201"/>
            <p:cNvSpPr>
              <a:spLocks noChangeArrowheads="1"/>
            </p:cNvSpPr>
            <p:nvPr/>
          </p:nvSpPr>
          <p:spPr bwMode="auto">
            <a:xfrm>
              <a:off x="3435"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90" name="Oval 202"/>
            <p:cNvSpPr>
              <a:spLocks noChangeArrowheads="1"/>
            </p:cNvSpPr>
            <p:nvPr/>
          </p:nvSpPr>
          <p:spPr bwMode="auto">
            <a:xfrm>
              <a:off x="3435" y="412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91" name="Oval 203"/>
            <p:cNvSpPr>
              <a:spLocks noChangeArrowheads="1"/>
            </p:cNvSpPr>
            <p:nvPr/>
          </p:nvSpPr>
          <p:spPr bwMode="auto">
            <a:xfrm>
              <a:off x="3497" y="412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92" name="Oval 204"/>
            <p:cNvSpPr>
              <a:spLocks noChangeArrowheads="1"/>
            </p:cNvSpPr>
            <p:nvPr/>
          </p:nvSpPr>
          <p:spPr bwMode="auto">
            <a:xfrm>
              <a:off x="3435" y="417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93" name="Oval 205"/>
            <p:cNvSpPr>
              <a:spLocks noChangeArrowheads="1"/>
            </p:cNvSpPr>
            <p:nvPr/>
          </p:nvSpPr>
          <p:spPr bwMode="auto">
            <a:xfrm>
              <a:off x="3559" y="412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94" name="Oval 206"/>
            <p:cNvSpPr>
              <a:spLocks noChangeArrowheads="1"/>
            </p:cNvSpPr>
            <p:nvPr/>
          </p:nvSpPr>
          <p:spPr bwMode="auto">
            <a:xfrm>
              <a:off x="3497" y="412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95" name="Oval 207"/>
            <p:cNvSpPr>
              <a:spLocks noChangeArrowheads="1"/>
            </p:cNvSpPr>
            <p:nvPr/>
          </p:nvSpPr>
          <p:spPr bwMode="auto">
            <a:xfrm>
              <a:off x="3435" y="412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96" name="Oval 208"/>
            <p:cNvSpPr>
              <a:spLocks noChangeArrowheads="1"/>
            </p:cNvSpPr>
            <p:nvPr/>
          </p:nvSpPr>
          <p:spPr bwMode="auto">
            <a:xfrm>
              <a:off x="3435" y="422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97" name="Oval 209"/>
            <p:cNvSpPr>
              <a:spLocks noChangeArrowheads="1"/>
            </p:cNvSpPr>
            <p:nvPr/>
          </p:nvSpPr>
          <p:spPr bwMode="auto">
            <a:xfrm>
              <a:off x="3435"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98" name="Oval 210"/>
            <p:cNvSpPr>
              <a:spLocks noChangeArrowheads="1"/>
            </p:cNvSpPr>
            <p:nvPr/>
          </p:nvSpPr>
          <p:spPr bwMode="auto">
            <a:xfrm>
              <a:off x="3559" y="408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99" name="Oval 211"/>
            <p:cNvSpPr>
              <a:spLocks noChangeArrowheads="1"/>
            </p:cNvSpPr>
            <p:nvPr/>
          </p:nvSpPr>
          <p:spPr bwMode="auto">
            <a:xfrm>
              <a:off x="3621" y="412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00" name="Oval 212"/>
            <p:cNvSpPr>
              <a:spLocks noChangeArrowheads="1"/>
            </p:cNvSpPr>
            <p:nvPr/>
          </p:nvSpPr>
          <p:spPr bwMode="auto">
            <a:xfrm>
              <a:off x="3504"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01" name="Oval 213"/>
            <p:cNvSpPr>
              <a:spLocks noChangeArrowheads="1"/>
            </p:cNvSpPr>
            <p:nvPr/>
          </p:nvSpPr>
          <p:spPr bwMode="auto">
            <a:xfrm>
              <a:off x="3566" y="398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02" name="Oval 214"/>
            <p:cNvSpPr>
              <a:spLocks noChangeArrowheads="1"/>
            </p:cNvSpPr>
            <p:nvPr/>
          </p:nvSpPr>
          <p:spPr bwMode="auto">
            <a:xfrm>
              <a:off x="3504" y="398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03" name="Oval 215"/>
            <p:cNvSpPr>
              <a:spLocks noChangeArrowheads="1"/>
            </p:cNvSpPr>
            <p:nvPr/>
          </p:nvSpPr>
          <p:spPr bwMode="auto">
            <a:xfrm>
              <a:off x="3566" y="403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04" name="Oval 216"/>
            <p:cNvSpPr>
              <a:spLocks noChangeArrowheads="1"/>
            </p:cNvSpPr>
            <p:nvPr/>
          </p:nvSpPr>
          <p:spPr bwMode="auto">
            <a:xfrm>
              <a:off x="3627"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05" name="Oval 217"/>
            <p:cNvSpPr>
              <a:spLocks noChangeArrowheads="1"/>
            </p:cNvSpPr>
            <p:nvPr/>
          </p:nvSpPr>
          <p:spPr bwMode="auto">
            <a:xfrm>
              <a:off x="3689"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06" name="Oval 218"/>
            <p:cNvSpPr>
              <a:spLocks noChangeArrowheads="1"/>
            </p:cNvSpPr>
            <p:nvPr/>
          </p:nvSpPr>
          <p:spPr bwMode="auto">
            <a:xfrm>
              <a:off x="3566" y="408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07" name="Oval 219"/>
            <p:cNvSpPr>
              <a:spLocks noChangeArrowheads="1"/>
            </p:cNvSpPr>
            <p:nvPr/>
          </p:nvSpPr>
          <p:spPr bwMode="auto">
            <a:xfrm>
              <a:off x="3689" y="412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08" name="Oval 220"/>
            <p:cNvSpPr>
              <a:spLocks noChangeArrowheads="1"/>
            </p:cNvSpPr>
            <p:nvPr/>
          </p:nvSpPr>
          <p:spPr bwMode="auto">
            <a:xfrm>
              <a:off x="3627"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09" name="Oval 221"/>
            <p:cNvSpPr>
              <a:spLocks noChangeArrowheads="1"/>
            </p:cNvSpPr>
            <p:nvPr/>
          </p:nvSpPr>
          <p:spPr bwMode="auto">
            <a:xfrm>
              <a:off x="3627"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10" name="Oval 222"/>
            <p:cNvSpPr>
              <a:spLocks noChangeArrowheads="1"/>
            </p:cNvSpPr>
            <p:nvPr/>
          </p:nvSpPr>
          <p:spPr bwMode="auto">
            <a:xfrm>
              <a:off x="3689"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11" name="Oval 223"/>
            <p:cNvSpPr>
              <a:spLocks noChangeArrowheads="1"/>
            </p:cNvSpPr>
            <p:nvPr/>
          </p:nvSpPr>
          <p:spPr bwMode="auto">
            <a:xfrm>
              <a:off x="3627" y="412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12" name="Oval 224"/>
            <p:cNvSpPr>
              <a:spLocks noChangeArrowheads="1"/>
            </p:cNvSpPr>
            <p:nvPr/>
          </p:nvSpPr>
          <p:spPr bwMode="auto">
            <a:xfrm>
              <a:off x="3751" y="408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13" name="Oval 225"/>
            <p:cNvSpPr>
              <a:spLocks noChangeArrowheads="1"/>
            </p:cNvSpPr>
            <p:nvPr/>
          </p:nvSpPr>
          <p:spPr bwMode="auto">
            <a:xfrm>
              <a:off x="3689"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14" name="Oval 226"/>
            <p:cNvSpPr>
              <a:spLocks noChangeArrowheads="1"/>
            </p:cNvSpPr>
            <p:nvPr/>
          </p:nvSpPr>
          <p:spPr bwMode="auto">
            <a:xfrm>
              <a:off x="3627"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15" name="Oval 227"/>
            <p:cNvSpPr>
              <a:spLocks noChangeArrowheads="1"/>
            </p:cNvSpPr>
            <p:nvPr/>
          </p:nvSpPr>
          <p:spPr bwMode="auto">
            <a:xfrm>
              <a:off x="3627" y="417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16" name="Oval 228"/>
            <p:cNvSpPr>
              <a:spLocks noChangeArrowheads="1"/>
            </p:cNvSpPr>
            <p:nvPr/>
          </p:nvSpPr>
          <p:spPr bwMode="auto">
            <a:xfrm>
              <a:off x="3627"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17" name="Oval 229"/>
            <p:cNvSpPr>
              <a:spLocks noChangeArrowheads="1"/>
            </p:cNvSpPr>
            <p:nvPr/>
          </p:nvSpPr>
          <p:spPr bwMode="auto">
            <a:xfrm>
              <a:off x="3751" y="403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18" name="Oval 230"/>
            <p:cNvSpPr>
              <a:spLocks noChangeArrowheads="1"/>
            </p:cNvSpPr>
            <p:nvPr/>
          </p:nvSpPr>
          <p:spPr bwMode="auto">
            <a:xfrm>
              <a:off x="3813" y="408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19" name="Oval 231"/>
            <p:cNvSpPr>
              <a:spLocks noChangeArrowheads="1"/>
            </p:cNvSpPr>
            <p:nvPr/>
          </p:nvSpPr>
          <p:spPr bwMode="auto">
            <a:xfrm>
              <a:off x="3216" y="345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20" name="Oval 232"/>
            <p:cNvSpPr>
              <a:spLocks noChangeArrowheads="1"/>
            </p:cNvSpPr>
            <p:nvPr/>
          </p:nvSpPr>
          <p:spPr bwMode="auto">
            <a:xfrm>
              <a:off x="3264" y="350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21" name="Oval 233"/>
            <p:cNvSpPr>
              <a:spLocks noChangeArrowheads="1"/>
            </p:cNvSpPr>
            <p:nvPr/>
          </p:nvSpPr>
          <p:spPr bwMode="auto">
            <a:xfrm>
              <a:off x="3216" y="350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22" name="Oval 234"/>
            <p:cNvSpPr>
              <a:spLocks noChangeArrowheads="1"/>
            </p:cNvSpPr>
            <p:nvPr/>
          </p:nvSpPr>
          <p:spPr bwMode="auto">
            <a:xfrm>
              <a:off x="3264"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23" name="Oval 235"/>
            <p:cNvSpPr>
              <a:spLocks noChangeArrowheads="1"/>
            </p:cNvSpPr>
            <p:nvPr/>
          </p:nvSpPr>
          <p:spPr bwMode="auto">
            <a:xfrm>
              <a:off x="3312"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24" name="Oval 236"/>
            <p:cNvSpPr>
              <a:spLocks noChangeArrowheads="1"/>
            </p:cNvSpPr>
            <p:nvPr/>
          </p:nvSpPr>
          <p:spPr bwMode="auto">
            <a:xfrm>
              <a:off x="3360"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25" name="Oval 237"/>
            <p:cNvSpPr>
              <a:spLocks noChangeArrowheads="1"/>
            </p:cNvSpPr>
            <p:nvPr/>
          </p:nvSpPr>
          <p:spPr bwMode="auto">
            <a:xfrm>
              <a:off x="3264"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26" name="Oval 238"/>
            <p:cNvSpPr>
              <a:spLocks noChangeArrowheads="1"/>
            </p:cNvSpPr>
            <p:nvPr/>
          </p:nvSpPr>
          <p:spPr bwMode="auto">
            <a:xfrm>
              <a:off x="3360"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27" name="Oval 239"/>
            <p:cNvSpPr>
              <a:spLocks noChangeArrowheads="1"/>
            </p:cNvSpPr>
            <p:nvPr/>
          </p:nvSpPr>
          <p:spPr bwMode="auto">
            <a:xfrm>
              <a:off x="3312" y="350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28" name="Oval 240"/>
            <p:cNvSpPr>
              <a:spLocks noChangeArrowheads="1"/>
            </p:cNvSpPr>
            <p:nvPr/>
          </p:nvSpPr>
          <p:spPr bwMode="auto">
            <a:xfrm>
              <a:off x="3312"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29" name="Oval 241"/>
            <p:cNvSpPr>
              <a:spLocks noChangeArrowheads="1"/>
            </p:cNvSpPr>
            <p:nvPr/>
          </p:nvSpPr>
          <p:spPr bwMode="auto">
            <a:xfrm>
              <a:off x="3360"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30" name="Oval 242"/>
            <p:cNvSpPr>
              <a:spLocks noChangeArrowheads="1"/>
            </p:cNvSpPr>
            <p:nvPr/>
          </p:nvSpPr>
          <p:spPr bwMode="auto">
            <a:xfrm>
              <a:off x="3312"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31" name="Oval 243"/>
            <p:cNvSpPr>
              <a:spLocks noChangeArrowheads="1"/>
            </p:cNvSpPr>
            <p:nvPr/>
          </p:nvSpPr>
          <p:spPr bwMode="auto">
            <a:xfrm>
              <a:off x="3408"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32" name="Oval 244"/>
            <p:cNvSpPr>
              <a:spLocks noChangeArrowheads="1"/>
            </p:cNvSpPr>
            <p:nvPr/>
          </p:nvSpPr>
          <p:spPr bwMode="auto">
            <a:xfrm>
              <a:off x="3360"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33" name="Oval 245"/>
            <p:cNvSpPr>
              <a:spLocks noChangeArrowheads="1"/>
            </p:cNvSpPr>
            <p:nvPr/>
          </p:nvSpPr>
          <p:spPr bwMode="auto">
            <a:xfrm>
              <a:off x="3312"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34" name="Oval 246"/>
            <p:cNvSpPr>
              <a:spLocks noChangeArrowheads="1"/>
            </p:cNvSpPr>
            <p:nvPr/>
          </p:nvSpPr>
          <p:spPr bwMode="auto">
            <a:xfrm>
              <a:off x="3312"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35" name="Oval 247"/>
            <p:cNvSpPr>
              <a:spLocks noChangeArrowheads="1"/>
            </p:cNvSpPr>
            <p:nvPr/>
          </p:nvSpPr>
          <p:spPr bwMode="auto">
            <a:xfrm>
              <a:off x="3312" y="345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36" name="Oval 248"/>
            <p:cNvSpPr>
              <a:spLocks noChangeArrowheads="1"/>
            </p:cNvSpPr>
            <p:nvPr/>
          </p:nvSpPr>
          <p:spPr bwMode="auto">
            <a:xfrm>
              <a:off x="3408"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37" name="Oval 249"/>
            <p:cNvSpPr>
              <a:spLocks noChangeArrowheads="1"/>
            </p:cNvSpPr>
            <p:nvPr/>
          </p:nvSpPr>
          <p:spPr bwMode="auto">
            <a:xfrm>
              <a:off x="3456"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38" name="Oval 250"/>
            <p:cNvSpPr>
              <a:spLocks noChangeArrowheads="1"/>
            </p:cNvSpPr>
            <p:nvPr/>
          </p:nvSpPr>
          <p:spPr bwMode="auto">
            <a:xfrm>
              <a:off x="3312" y="340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39" name="Oval 251"/>
            <p:cNvSpPr>
              <a:spLocks noChangeArrowheads="1"/>
            </p:cNvSpPr>
            <p:nvPr/>
          </p:nvSpPr>
          <p:spPr bwMode="auto">
            <a:xfrm>
              <a:off x="3360" y="345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40" name="Oval 252"/>
            <p:cNvSpPr>
              <a:spLocks noChangeArrowheads="1"/>
            </p:cNvSpPr>
            <p:nvPr/>
          </p:nvSpPr>
          <p:spPr bwMode="auto">
            <a:xfrm>
              <a:off x="3312" y="345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41" name="Oval 253"/>
            <p:cNvSpPr>
              <a:spLocks noChangeArrowheads="1"/>
            </p:cNvSpPr>
            <p:nvPr/>
          </p:nvSpPr>
          <p:spPr bwMode="auto">
            <a:xfrm>
              <a:off x="3360" y="350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42" name="Oval 254"/>
            <p:cNvSpPr>
              <a:spLocks noChangeArrowheads="1"/>
            </p:cNvSpPr>
            <p:nvPr/>
          </p:nvSpPr>
          <p:spPr bwMode="auto">
            <a:xfrm>
              <a:off x="3408" y="350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43" name="Oval 255"/>
            <p:cNvSpPr>
              <a:spLocks noChangeArrowheads="1"/>
            </p:cNvSpPr>
            <p:nvPr/>
          </p:nvSpPr>
          <p:spPr bwMode="auto">
            <a:xfrm>
              <a:off x="3456" y="350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44" name="Oval 256"/>
            <p:cNvSpPr>
              <a:spLocks noChangeArrowheads="1"/>
            </p:cNvSpPr>
            <p:nvPr/>
          </p:nvSpPr>
          <p:spPr bwMode="auto">
            <a:xfrm>
              <a:off x="3360"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45" name="Oval 257"/>
            <p:cNvSpPr>
              <a:spLocks noChangeArrowheads="1"/>
            </p:cNvSpPr>
            <p:nvPr/>
          </p:nvSpPr>
          <p:spPr bwMode="auto">
            <a:xfrm>
              <a:off x="3456"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46" name="Oval 258"/>
            <p:cNvSpPr>
              <a:spLocks noChangeArrowheads="1"/>
            </p:cNvSpPr>
            <p:nvPr/>
          </p:nvSpPr>
          <p:spPr bwMode="auto">
            <a:xfrm>
              <a:off x="3408" y="345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47" name="Oval 259"/>
            <p:cNvSpPr>
              <a:spLocks noChangeArrowheads="1"/>
            </p:cNvSpPr>
            <p:nvPr/>
          </p:nvSpPr>
          <p:spPr bwMode="auto">
            <a:xfrm>
              <a:off x="3408"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48" name="Oval 260"/>
            <p:cNvSpPr>
              <a:spLocks noChangeArrowheads="1"/>
            </p:cNvSpPr>
            <p:nvPr/>
          </p:nvSpPr>
          <p:spPr bwMode="auto">
            <a:xfrm>
              <a:off x="3456"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49" name="Oval 261"/>
            <p:cNvSpPr>
              <a:spLocks noChangeArrowheads="1"/>
            </p:cNvSpPr>
            <p:nvPr/>
          </p:nvSpPr>
          <p:spPr bwMode="auto">
            <a:xfrm>
              <a:off x="3408"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50" name="Oval 262"/>
            <p:cNvSpPr>
              <a:spLocks noChangeArrowheads="1"/>
            </p:cNvSpPr>
            <p:nvPr/>
          </p:nvSpPr>
          <p:spPr bwMode="auto">
            <a:xfrm>
              <a:off x="3504"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51" name="Oval 263"/>
            <p:cNvSpPr>
              <a:spLocks noChangeArrowheads="1"/>
            </p:cNvSpPr>
            <p:nvPr/>
          </p:nvSpPr>
          <p:spPr bwMode="auto">
            <a:xfrm>
              <a:off x="3456"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52" name="Oval 264"/>
            <p:cNvSpPr>
              <a:spLocks noChangeArrowheads="1"/>
            </p:cNvSpPr>
            <p:nvPr/>
          </p:nvSpPr>
          <p:spPr bwMode="auto">
            <a:xfrm>
              <a:off x="3408"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53" name="Oval 265"/>
            <p:cNvSpPr>
              <a:spLocks noChangeArrowheads="1"/>
            </p:cNvSpPr>
            <p:nvPr/>
          </p:nvSpPr>
          <p:spPr bwMode="auto">
            <a:xfrm>
              <a:off x="3408"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54" name="Oval 266"/>
            <p:cNvSpPr>
              <a:spLocks noChangeArrowheads="1"/>
            </p:cNvSpPr>
            <p:nvPr/>
          </p:nvSpPr>
          <p:spPr bwMode="auto">
            <a:xfrm>
              <a:off x="3408" y="340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55" name="Oval 267"/>
            <p:cNvSpPr>
              <a:spLocks noChangeArrowheads="1"/>
            </p:cNvSpPr>
            <p:nvPr/>
          </p:nvSpPr>
          <p:spPr bwMode="auto">
            <a:xfrm>
              <a:off x="3504" y="350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56" name="Oval 268"/>
            <p:cNvSpPr>
              <a:spLocks noChangeArrowheads="1"/>
            </p:cNvSpPr>
            <p:nvPr/>
          </p:nvSpPr>
          <p:spPr bwMode="auto">
            <a:xfrm>
              <a:off x="3552"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57" name="Oval 269"/>
            <p:cNvSpPr>
              <a:spLocks noChangeArrowheads="1"/>
            </p:cNvSpPr>
            <p:nvPr/>
          </p:nvSpPr>
          <p:spPr bwMode="auto">
            <a:xfrm>
              <a:off x="3408" y="350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58" name="Oval 270"/>
            <p:cNvSpPr>
              <a:spLocks noChangeArrowheads="1"/>
            </p:cNvSpPr>
            <p:nvPr/>
          </p:nvSpPr>
          <p:spPr bwMode="auto">
            <a:xfrm>
              <a:off x="3456"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59" name="Oval 271"/>
            <p:cNvSpPr>
              <a:spLocks noChangeArrowheads="1"/>
            </p:cNvSpPr>
            <p:nvPr/>
          </p:nvSpPr>
          <p:spPr bwMode="auto">
            <a:xfrm>
              <a:off x="3408"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60" name="Oval 272"/>
            <p:cNvSpPr>
              <a:spLocks noChangeArrowheads="1"/>
            </p:cNvSpPr>
            <p:nvPr/>
          </p:nvSpPr>
          <p:spPr bwMode="auto">
            <a:xfrm>
              <a:off x="3456"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61" name="Oval 273"/>
            <p:cNvSpPr>
              <a:spLocks noChangeArrowheads="1"/>
            </p:cNvSpPr>
            <p:nvPr/>
          </p:nvSpPr>
          <p:spPr bwMode="auto">
            <a:xfrm>
              <a:off x="3504"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62" name="Oval 274"/>
            <p:cNvSpPr>
              <a:spLocks noChangeArrowheads="1"/>
            </p:cNvSpPr>
            <p:nvPr/>
          </p:nvSpPr>
          <p:spPr bwMode="auto">
            <a:xfrm>
              <a:off x="3552"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63" name="Oval 275"/>
            <p:cNvSpPr>
              <a:spLocks noChangeArrowheads="1"/>
            </p:cNvSpPr>
            <p:nvPr/>
          </p:nvSpPr>
          <p:spPr bwMode="auto">
            <a:xfrm>
              <a:off x="3456"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64" name="Oval 276"/>
            <p:cNvSpPr>
              <a:spLocks noChangeArrowheads="1"/>
            </p:cNvSpPr>
            <p:nvPr/>
          </p:nvSpPr>
          <p:spPr bwMode="auto">
            <a:xfrm>
              <a:off x="3552"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65" name="Oval 277"/>
            <p:cNvSpPr>
              <a:spLocks noChangeArrowheads="1"/>
            </p:cNvSpPr>
            <p:nvPr/>
          </p:nvSpPr>
          <p:spPr bwMode="auto">
            <a:xfrm>
              <a:off x="3504"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66" name="Oval 278"/>
            <p:cNvSpPr>
              <a:spLocks noChangeArrowheads="1"/>
            </p:cNvSpPr>
            <p:nvPr/>
          </p:nvSpPr>
          <p:spPr bwMode="auto">
            <a:xfrm>
              <a:off x="3504"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67" name="Oval 279"/>
            <p:cNvSpPr>
              <a:spLocks noChangeArrowheads="1"/>
            </p:cNvSpPr>
            <p:nvPr/>
          </p:nvSpPr>
          <p:spPr bwMode="auto">
            <a:xfrm>
              <a:off x="3552"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68" name="Oval 280"/>
            <p:cNvSpPr>
              <a:spLocks noChangeArrowheads="1"/>
            </p:cNvSpPr>
            <p:nvPr/>
          </p:nvSpPr>
          <p:spPr bwMode="auto">
            <a:xfrm>
              <a:off x="3504"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69" name="Oval 281"/>
            <p:cNvSpPr>
              <a:spLocks noChangeArrowheads="1"/>
            </p:cNvSpPr>
            <p:nvPr/>
          </p:nvSpPr>
          <p:spPr bwMode="auto">
            <a:xfrm>
              <a:off x="3600"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70" name="Oval 282"/>
            <p:cNvSpPr>
              <a:spLocks noChangeArrowheads="1"/>
            </p:cNvSpPr>
            <p:nvPr/>
          </p:nvSpPr>
          <p:spPr bwMode="auto">
            <a:xfrm>
              <a:off x="3552"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71" name="Oval 283"/>
            <p:cNvSpPr>
              <a:spLocks noChangeArrowheads="1"/>
            </p:cNvSpPr>
            <p:nvPr/>
          </p:nvSpPr>
          <p:spPr bwMode="auto">
            <a:xfrm>
              <a:off x="3504"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72" name="Oval 284"/>
            <p:cNvSpPr>
              <a:spLocks noChangeArrowheads="1"/>
            </p:cNvSpPr>
            <p:nvPr/>
          </p:nvSpPr>
          <p:spPr bwMode="auto">
            <a:xfrm>
              <a:off x="3504"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73" name="Oval 285"/>
            <p:cNvSpPr>
              <a:spLocks noChangeArrowheads="1"/>
            </p:cNvSpPr>
            <p:nvPr/>
          </p:nvSpPr>
          <p:spPr bwMode="auto">
            <a:xfrm>
              <a:off x="3504" y="350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74" name="Oval 286"/>
            <p:cNvSpPr>
              <a:spLocks noChangeArrowheads="1"/>
            </p:cNvSpPr>
            <p:nvPr/>
          </p:nvSpPr>
          <p:spPr bwMode="auto">
            <a:xfrm>
              <a:off x="3600"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75" name="Oval 287"/>
            <p:cNvSpPr>
              <a:spLocks noChangeArrowheads="1"/>
            </p:cNvSpPr>
            <p:nvPr/>
          </p:nvSpPr>
          <p:spPr bwMode="auto">
            <a:xfrm>
              <a:off x="3648"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76" name="Oval 288"/>
            <p:cNvSpPr>
              <a:spLocks noChangeArrowheads="1"/>
            </p:cNvSpPr>
            <p:nvPr/>
          </p:nvSpPr>
          <p:spPr bwMode="auto">
            <a:xfrm>
              <a:off x="3168"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77" name="Oval 289"/>
            <p:cNvSpPr>
              <a:spLocks noChangeArrowheads="1"/>
            </p:cNvSpPr>
            <p:nvPr/>
          </p:nvSpPr>
          <p:spPr bwMode="auto">
            <a:xfrm>
              <a:off x="3216"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78" name="Oval 290"/>
            <p:cNvSpPr>
              <a:spLocks noChangeArrowheads="1"/>
            </p:cNvSpPr>
            <p:nvPr/>
          </p:nvSpPr>
          <p:spPr bwMode="auto">
            <a:xfrm>
              <a:off x="3168"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79" name="Oval 291"/>
            <p:cNvSpPr>
              <a:spLocks noChangeArrowheads="1"/>
            </p:cNvSpPr>
            <p:nvPr/>
          </p:nvSpPr>
          <p:spPr bwMode="auto">
            <a:xfrm>
              <a:off x="3216"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80" name="Oval 292"/>
            <p:cNvSpPr>
              <a:spLocks noChangeArrowheads="1"/>
            </p:cNvSpPr>
            <p:nvPr/>
          </p:nvSpPr>
          <p:spPr bwMode="auto">
            <a:xfrm>
              <a:off x="3264"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81" name="Oval 293"/>
            <p:cNvSpPr>
              <a:spLocks noChangeArrowheads="1"/>
            </p:cNvSpPr>
            <p:nvPr/>
          </p:nvSpPr>
          <p:spPr bwMode="auto">
            <a:xfrm>
              <a:off x="3312"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82" name="Oval 294"/>
            <p:cNvSpPr>
              <a:spLocks noChangeArrowheads="1"/>
            </p:cNvSpPr>
            <p:nvPr/>
          </p:nvSpPr>
          <p:spPr bwMode="auto">
            <a:xfrm>
              <a:off x="3216"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83" name="Oval 295"/>
            <p:cNvSpPr>
              <a:spLocks noChangeArrowheads="1"/>
            </p:cNvSpPr>
            <p:nvPr/>
          </p:nvSpPr>
          <p:spPr bwMode="auto">
            <a:xfrm>
              <a:off x="3312"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84" name="Oval 296"/>
            <p:cNvSpPr>
              <a:spLocks noChangeArrowheads="1"/>
            </p:cNvSpPr>
            <p:nvPr/>
          </p:nvSpPr>
          <p:spPr bwMode="auto">
            <a:xfrm>
              <a:off x="3264"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85" name="Oval 297"/>
            <p:cNvSpPr>
              <a:spLocks noChangeArrowheads="1"/>
            </p:cNvSpPr>
            <p:nvPr/>
          </p:nvSpPr>
          <p:spPr bwMode="auto">
            <a:xfrm>
              <a:off x="3264"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86" name="Oval 298"/>
            <p:cNvSpPr>
              <a:spLocks noChangeArrowheads="1"/>
            </p:cNvSpPr>
            <p:nvPr/>
          </p:nvSpPr>
          <p:spPr bwMode="auto">
            <a:xfrm>
              <a:off x="3312"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87" name="Oval 299"/>
            <p:cNvSpPr>
              <a:spLocks noChangeArrowheads="1"/>
            </p:cNvSpPr>
            <p:nvPr/>
          </p:nvSpPr>
          <p:spPr bwMode="auto">
            <a:xfrm>
              <a:off x="3264"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88" name="Oval 300"/>
            <p:cNvSpPr>
              <a:spLocks noChangeArrowheads="1"/>
            </p:cNvSpPr>
            <p:nvPr/>
          </p:nvSpPr>
          <p:spPr bwMode="auto">
            <a:xfrm>
              <a:off x="3360"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89" name="Oval 301"/>
            <p:cNvSpPr>
              <a:spLocks noChangeArrowheads="1"/>
            </p:cNvSpPr>
            <p:nvPr/>
          </p:nvSpPr>
          <p:spPr bwMode="auto">
            <a:xfrm>
              <a:off x="3312"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90" name="Oval 302"/>
            <p:cNvSpPr>
              <a:spLocks noChangeArrowheads="1"/>
            </p:cNvSpPr>
            <p:nvPr/>
          </p:nvSpPr>
          <p:spPr bwMode="auto">
            <a:xfrm>
              <a:off x="3264"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91" name="Oval 303"/>
            <p:cNvSpPr>
              <a:spLocks noChangeArrowheads="1"/>
            </p:cNvSpPr>
            <p:nvPr/>
          </p:nvSpPr>
          <p:spPr bwMode="auto">
            <a:xfrm>
              <a:off x="3264"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92" name="Oval 304"/>
            <p:cNvSpPr>
              <a:spLocks noChangeArrowheads="1"/>
            </p:cNvSpPr>
            <p:nvPr/>
          </p:nvSpPr>
          <p:spPr bwMode="auto">
            <a:xfrm>
              <a:off x="3264"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93" name="Oval 305"/>
            <p:cNvSpPr>
              <a:spLocks noChangeArrowheads="1"/>
            </p:cNvSpPr>
            <p:nvPr/>
          </p:nvSpPr>
          <p:spPr bwMode="auto">
            <a:xfrm>
              <a:off x="3360"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94" name="Oval 306"/>
            <p:cNvSpPr>
              <a:spLocks noChangeArrowheads="1"/>
            </p:cNvSpPr>
            <p:nvPr/>
          </p:nvSpPr>
          <p:spPr bwMode="auto">
            <a:xfrm>
              <a:off x="3408"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95" name="Oval 307"/>
            <p:cNvSpPr>
              <a:spLocks noChangeArrowheads="1"/>
            </p:cNvSpPr>
            <p:nvPr/>
          </p:nvSpPr>
          <p:spPr bwMode="auto">
            <a:xfrm>
              <a:off x="3312"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96" name="Oval 308"/>
            <p:cNvSpPr>
              <a:spLocks noChangeArrowheads="1"/>
            </p:cNvSpPr>
            <p:nvPr/>
          </p:nvSpPr>
          <p:spPr bwMode="auto">
            <a:xfrm>
              <a:off x="3360"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97" name="Oval 309"/>
            <p:cNvSpPr>
              <a:spLocks noChangeArrowheads="1"/>
            </p:cNvSpPr>
            <p:nvPr/>
          </p:nvSpPr>
          <p:spPr bwMode="auto">
            <a:xfrm>
              <a:off x="3312"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98" name="Oval 310"/>
            <p:cNvSpPr>
              <a:spLocks noChangeArrowheads="1"/>
            </p:cNvSpPr>
            <p:nvPr/>
          </p:nvSpPr>
          <p:spPr bwMode="auto">
            <a:xfrm>
              <a:off x="3360"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99" name="Oval 311"/>
            <p:cNvSpPr>
              <a:spLocks noChangeArrowheads="1"/>
            </p:cNvSpPr>
            <p:nvPr/>
          </p:nvSpPr>
          <p:spPr bwMode="auto">
            <a:xfrm>
              <a:off x="3408"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00" name="Oval 312"/>
            <p:cNvSpPr>
              <a:spLocks noChangeArrowheads="1"/>
            </p:cNvSpPr>
            <p:nvPr/>
          </p:nvSpPr>
          <p:spPr bwMode="auto">
            <a:xfrm>
              <a:off x="3456"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01" name="Oval 313"/>
            <p:cNvSpPr>
              <a:spLocks noChangeArrowheads="1"/>
            </p:cNvSpPr>
            <p:nvPr/>
          </p:nvSpPr>
          <p:spPr bwMode="auto">
            <a:xfrm>
              <a:off x="3360"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02" name="Oval 314"/>
            <p:cNvSpPr>
              <a:spLocks noChangeArrowheads="1"/>
            </p:cNvSpPr>
            <p:nvPr/>
          </p:nvSpPr>
          <p:spPr bwMode="auto">
            <a:xfrm>
              <a:off x="3456"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03" name="Oval 315"/>
            <p:cNvSpPr>
              <a:spLocks noChangeArrowheads="1"/>
            </p:cNvSpPr>
            <p:nvPr/>
          </p:nvSpPr>
          <p:spPr bwMode="auto">
            <a:xfrm>
              <a:off x="3408"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04" name="Oval 316"/>
            <p:cNvSpPr>
              <a:spLocks noChangeArrowheads="1"/>
            </p:cNvSpPr>
            <p:nvPr/>
          </p:nvSpPr>
          <p:spPr bwMode="auto">
            <a:xfrm>
              <a:off x="3408"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05" name="Oval 317"/>
            <p:cNvSpPr>
              <a:spLocks noChangeArrowheads="1"/>
            </p:cNvSpPr>
            <p:nvPr/>
          </p:nvSpPr>
          <p:spPr bwMode="auto">
            <a:xfrm>
              <a:off x="3456"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06" name="Oval 318"/>
            <p:cNvSpPr>
              <a:spLocks noChangeArrowheads="1"/>
            </p:cNvSpPr>
            <p:nvPr/>
          </p:nvSpPr>
          <p:spPr bwMode="auto">
            <a:xfrm>
              <a:off x="3408"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07" name="Oval 319"/>
            <p:cNvSpPr>
              <a:spLocks noChangeArrowheads="1"/>
            </p:cNvSpPr>
            <p:nvPr/>
          </p:nvSpPr>
          <p:spPr bwMode="auto">
            <a:xfrm>
              <a:off x="3504"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08" name="Oval 320"/>
            <p:cNvSpPr>
              <a:spLocks noChangeArrowheads="1"/>
            </p:cNvSpPr>
            <p:nvPr/>
          </p:nvSpPr>
          <p:spPr bwMode="auto">
            <a:xfrm>
              <a:off x="3456"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09" name="Oval 321"/>
            <p:cNvSpPr>
              <a:spLocks noChangeArrowheads="1"/>
            </p:cNvSpPr>
            <p:nvPr/>
          </p:nvSpPr>
          <p:spPr bwMode="auto">
            <a:xfrm>
              <a:off x="3408"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10" name="Oval 322"/>
            <p:cNvSpPr>
              <a:spLocks noChangeArrowheads="1"/>
            </p:cNvSpPr>
            <p:nvPr/>
          </p:nvSpPr>
          <p:spPr bwMode="auto">
            <a:xfrm>
              <a:off x="3408"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11" name="Oval 323"/>
            <p:cNvSpPr>
              <a:spLocks noChangeArrowheads="1"/>
            </p:cNvSpPr>
            <p:nvPr/>
          </p:nvSpPr>
          <p:spPr bwMode="auto">
            <a:xfrm>
              <a:off x="3408"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12" name="Oval 324"/>
            <p:cNvSpPr>
              <a:spLocks noChangeArrowheads="1"/>
            </p:cNvSpPr>
            <p:nvPr/>
          </p:nvSpPr>
          <p:spPr bwMode="auto">
            <a:xfrm>
              <a:off x="3504"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13" name="Oval 325"/>
            <p:cNvSpPr>
              <a:spLocks noChangeArrowheads="1"/>
            </p:cNvSpPr>
            <p:nvPr/>
          </p:nvSpPr>
          <p:spPr bwMode="auto">
            <a:xfrm>
              <a:off x="3552"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14" name="Oval 326"/>
            <p:cNvSpPr>
              <a:spLocks noChangeArrowheads="1"/>
            </p:cNvSpPr>
            <p:nvPr/>
          </p:nvSpPr>
          <p:spPr bwMode="auto">
            <a:xfrm>
              <a:off x="3312" y="355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15" name="Oval 327"/>
            <p:cNvSpPr>
              <a:spLocks noChangeArrowheads="1"/>
            </p:cNvSpPr>
            <p:nvPr/>
          </p:nvSpPr>
          <p:spPr bwMode="auto">
            <a:xfrm>
              <a:off x="3374" y="360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16" name="Oval 328"/>
            <p:cNvSpPr>
              <a:spLocks noChangeArrowheads="1"/>
            </p:cNvSpPr>
            <p:nvPr/>
          </p:nvSpPr>
          <p:spPr bwMode="auto">
            <a:xfrm>
              <a:off x="3312" y="360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17" name="Oval 329"/>
            <p:cNvSpPr>
              <a:spLocks noChangeArrowheads="1"/>
            </p:cNvSpPr>
            <p:nvPr/>
          </p:nvSpPr>
          <p:spPr bwMode="auto">
            <a:xfrm>
              <a:off x="3374" y="364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18" name="Oval 330"/>
            <p:cNvSpPr>
              <a:spLocks noChangeArrowheads="1"/>
            </p:cNvSpPr>
            <p:nvPr/>
          </p:nvSpPr>
          <p:spPr bwMode="auto">
            <a:xfrm>
              <a:off x="3435" y="364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19" name="Oval 331"/>
            <p:cNvSpPr>
              <a:spLocks noChangeArrowheads="1"/>
            </p:cNvSpPr>
            <p:nvPr/>
          </p:nvSpPr>
          <p:spPr bwMode="auto">
            <a:xfrm>
              <a:off x="3497" y="364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20" name="Oval 332"/>
            <p:cNvSpPr>
              <a:spLocks noChangeArrowheads="1"/>
            </p:cNvSpPr>
            <p:nvPr/>
          </p:nvSpPr>
          <p:spPr bwMode="auto">
            <a:xfrm>
              <a:off x="3374" y="369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21" name="Oval 333"/>
            <p:cNvSpPr>
              <a:spLocks noChangeArrowheads="1"/>
            </p:cNvSpPr>
            <p:nvPr/>
          </p:nvSpPr>
          <p:spPr bwMode="auto">
            <a:xfrm>
              <a:off x="3497"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22" name="Oval 334"/>
            <p:cNvSpPr>
              <a:spLocks noChangeArrowheads="1"/>
            </p:cNvSpPr>
            <p:nvPr/>
          </p:nvSpPr>
          <p:spPr bwMode="auto">
            <a:xfrm>
              <a:off x="3435" y="360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23" name="Oval 335"/>
            <p:cNvSpPr>
              <a:spLocks noChangeArrowheads="1"/>
            </p:cNvSpPr>
            <p:nvPr/>
          </p:nvSpPr>
          <p:spPr bwMode="auto">
            <a:xfrm>
              <a:off x="3435" y="369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24" name="Oval 336"/>
            <p:cNvSpPr>
              <a:spLocks noChangeArrowheads="1"/>
            </p:cNvSpPr>
            <p:nvPr/>
          </p:nvSpPr>
          <p:spPr bwMode="auto">
            <a:xfrm>
              <a:off x="3497" y="369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25" name="Oval 337"/>
            <p:cNvSpPr>
              <a:spLocks noChangeArrowheads="1"/>
            </p:cNvSpPr>
            <p:nvPr/>
          </p:nvSpPr>
          <p:spPr bwMode="auto">
            <a:xfrm>
              <a:off x="3435"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26" name="Oval 338"/>
            <p:cNvSpPr>
              <a:spLocks noChangeArrowheads="1"/>
            </p:cNvSpPr>
            <p:nvPr/>
          </p:nvSpPr>
          <p:spPr bwMode="auto">
            <a:xfrm>
              <a:off x="3559" y="369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27" name="Oval 339"/>
            <p:cNvSpPr>
              <a:spLocks noChangeArrowheads="1"/>
            </p:cNvSpPr>
            <p:nvPr/>
          </p:nvSpPr>
          <p:spPr bwMode="auto">
            <a:xfrm>
              <a:off x="3497" y="369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28" name="Oval 340"/>
            <p:cNvSpPr>
              <a:spLocks noChangeArrowheads="1"/>
            </p:cNvSpPr>
            <p:nvPr/>
          </p:nvSpPr>
          <p:spPr bwMode="auto">
            <a:xfrm>
              <a:off x="3435" y="369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29" name="Oval 341"/>
            <p:cNvSpPr>
              <a:spLocks noChangeArrowheads="1"/>
            </p:cNvSpPr>
            <p:nvPr/>
          </p:nvSpPr>
          <p:spPr bwMode="auto">
            <a:xfrm>
              <a:off x="3435"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30" name="Oval 342"/>
            <p:cNvSpPr>
              <a:spLocks noChangeArrowheads="1"/>
            </p:cNvSpPr>
            <p:nvPr/>
          </p:nvSpPr>
          <p:spPr bwMode="auto">
            <a:xfrm>
              <a:off x="3435" y="355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31" name="Oval 343"/>
            <p:cNvSpPr>
              <a:spLocks noChangeArrowheads="1"/>
            </p:cNvSpPr>
            <p:nvPr/>
          </p:nvSpPr>
          <p:spPr bwMode="auto">
            <a:xfrm>
              <a:off x="3559" y="364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32" name="Oval 344"/>
            <p:cNvSpPr>
              <a:spLocks noChangeArrowheads="1"/>
            </p:cNvSpPr>
            <p:nvPr/>
          </p:nvSpPr>
          <p:spPr bwMode="auto">
            <a:xfrm>
              <a:off x="3621" y="369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33" name="Oval 345"/>
            <p:cNvSpPr>
              <a:spLocks noChangeArrowheads="1"/>
            </p:cNvSpPr>
            <p:nvPr/>
          </p:nvSpPr>
          <p:spPr bwMode="auto">
            <a:xfrm>
              <a:off x="3408" y="350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34" name="Oval 346"/>
            <p:cNvSpPr>
              <a:spLocks noChangeArrowheads="1"/>
            </p:cNvSpPr>
            <p:nvPr/>
          </p:nvSpPr>
          <p:spPr bwMode="auto">
            <a:xfrm>
              <a:off x="3470" y="355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35" name="Oval 347"/>
            <p:cNvSpPr>
              <a:spLocks noChangeArrowheads="1"/>
            </p:cNvSpPr>
            <p:nvPr/>
          </p:nvSpPr>
          <p:spPr bwMode="auto">
            <a:xfrm>
              <a:off x="3408" y="355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36" name="Oval 348"/>
            <p:cNvSpPr>
              <a:spLocks noChangeArrowheads="1"/>
            </p:cNvSpPr>
            <p:nvPr/>
          </p:nvSpPr>
          <p:spPr bwMode="auto">
            <a:xfrm>
              <a:off x="3470" y="360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37" name="Oval 349"/>
            <p:cNvSpPr>
              <a:spLocks noChangeArrowheads="1"/>
            </p:cNvSpPr>
            <p:nvPr/>
          </p:nvSpPr>
          <p:spPr bwMode="auto">
            <a:xfrm>
              <a:off x="3531" y="360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38" name="Oval 350"/>
            <p:cNvSpPr>
              <a:spLocks noChangeArrowheads="1"/>
            </p:cNvSpPr>
            <p:nvPr/>
          </p:nvSpPr>
          <p:spPr bwMode="auto">
            <a:xfrm>
              <a:off x="3593" y="360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39" name="Oval 351"/>
            <p:cNvSpPr>
              <a:spLocks noChangeArrowheads="1"/>
            </p:cNvSpPr>
            <p:nvPr/>
          </p:nvSpPr>
          <p:spPr bwMode="auto">
            <a:xfrm>
              <a:off x="3470" y="364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40" name="Oval 352"/>
            <p:cNvSpPr>
              <a:spLocks noChangeArrowheads="1"/>
            </p:cNvSpPr>
            <p:nvPr/>
          </p:nvSpPr>
          <p:spPr bwMode="auto">
            <a:xfrm>
              <a:off x="3593" y="369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41" name="Oval 353"/>
            <p:cNvSpPr>
              <a:spLocks noChangeArrowheads="1"/>
            </p:cNvSpPr>
            <p:nvPr/>
          </p:nvSpPr>
          <p:spPr bwMode="auto">
            <a:xfrm>
              <a:off x="3531" y="355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42" name="Oval 354"/>
            <p:cNvSpPr>
              <a:spLocks noChangeArrowheads="1"/>
            </p:cNvSpPr>
            <p:nvPr/>
          </p:nvSpPr>
          <p:spPr bwMode="auto">
            <a:xfrm>
              <a:off x="3531" y="364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43" name="Oval 355"/>
            <p:cNvSpPr>
              <a:spLocks noChangeArrowheads="1"/>
            </p:cNvSpPr>
            <p:nvPr/>
          </p:nvSpPr>
          <p:spPr bwMode="auto">
            <a:xfrm>
              <a:off x="3593" y="364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44" name="Oval 356"/>
            <p:cNvSpPr>
              <a:spLocks noChangeArrowheads="1"/>
            </p:cNvSpPr>
            <p:nvPr/>
          </p:nvSpPr>
          <p:spPr bwMode="auto">
            <a:xfrm>
              <a:off x="3531" y="369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45" name="Oval 357"/>
            <p:cNvSpPr>
              <a:spLocks noChangeArrowheads="1"/>
            </p:cNvSpPr>
            <p:nvPr/>
          </p:nvSpPr>
          <p:spPr bwMode="auto">
            <a:xfrm>
              <a:off x="3655" y="364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46" name="Oval 358"/>
            <p:cNvSpPr>
              <a:spLocks noChangeArrowheads="1"/>
            </p:cNvSpPr>
            <p:nvPr/>
          </p:nvSpPr>
          <p:spPr bwMode="auto">
            <a:xfrm>
              <a:off x="3593" y="364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47" name="Oval 359"/>
            <p:cNvSpPr>
              <a:spLocks noChangeArrowheads="1"/>
            </p:cNvSpPr>
            <p:nvPr/>
          </p:nvSpPr>
          <p:spPr bwMode="auto">
            <a:xfrm>
              <a:off x="3531" y="364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48" name="Oval 360"/>
            <p:cNvSpPr>
              <a:spLocks noChangeArrowheads="1"/>
            </p:cNvSpPr>
            <p:nvPr/>
          </p:nvSpPr>
          <p:spPr bwMode="auto">
            <a:xfrm>
              <a:off x="3531"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49" name="Oval 361"/>
            <p:cNvSpPr>
              <a:spLocks noChangeArrowheads="1"/>
            </p:cNvSpPr>
            <p:nvPr/>
          </p:nvSpPr>
          <p:spPr bwMode="auto">
            <a:xfrm>
              <a:off x="3531" y="350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50" name="Oval 362"/>
            <p:cNvSpPr>
              <a:spLocks noChangeArrowheads="1"/>
            </p:cNvSpPr>
            <p:nvPr/>
          </p:nvSpPr>
          <p:spPr bwMode="auto">
            <a:xfrm>
              <a:off x="3655" y="360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51" name="Oval 363"/>
            <p:cNvSpPr>
              <a:spLocks noChangeArrowheads="1"/>
            </p:cNvSpPr>
            <p:nvPr/>
          </p:nvSpPr>
          <p:spPr bwMode="auto">
            <a:xfrm>
              <a:off x="3717" y="364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52" name="Oval 364"/>
            <p:cNvSpPr>
              <a:spLocks noChangeArrowheads="1"/>
            </p:cNvSpPr>
            <p:nvPr/>
          </p:nvSpPr>
          <p:spPr bwMode="auto">
            <a:xfrm>
              <a:off x="3504" y="360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53" name="Oval 365"/>
            <p:cNvSpPr>
              <a:spLocks noChangeArrowheads="1"/>
            </p:cNvSpPr>
            <p:nvPr/>
          </p:nvSpPr>
          <p:spPr bwMode="auto">
            <a:xfrm>
              <a:off x="3566" y="364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54" name="Oval 366"/>
            <p:cNvSpPr>
              <a:spLocks noChangeArrowheads="1"/>
            </p:cNvSpPr>
            <p:nvPr/>
          </p:nvSpPr>
          <p:spPr bwMode="auto">
            <a:xfrm>
              <a:off x="3504" y="364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55" name="Oval 367"/>
            <p:cNvSpPr>
              <a:spLocks noChangeArrowheads="1"/>
            </p:cNvSpPr>
            <p:nvPr/>
          </p:nvSpPr>
          <p:spPr bwMode="auto">
            <a:xfrm>
              <a:off x="3566" y="369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56" name="Oval 368"/>
            <p:cNvSpPr>
              <a:spLocks noChangeArrowheads="1"/>
            </p:cNvSpPr>
            <p:nvPr/>
          </p:nvSpPr>
          <p:spPr bwMode="auto">
            <a:xfrm>
              <a:off x="3627" y="369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57" name="Oval 369"/>
            <p:cNvSpPr>
              <a:spLocks noChangeArrowheads="1"/>
            </p:cNvSpPr>
            <p:nvPr/>
          </p:nvSpPr>
          <p:spPr bwMode="auto">
            <a:xfrm>
              <a:off x="3689" y="369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58" name="Oval 370"/>
            <p:cNvSpPr>
              <a:spLocks noChangeArrowheads="1"/>
            </p:cNvSpPr>
            <p:nvPr/>
          </p:nvSpPr>
          <p:spPr bwMode="auto">
            <a:xfrm>
              <a:off x="3566" y="374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59" name="Oval 371"/>
            <p:cNvSpPr>
              <a:spLocks noChangeArrowheads="1"/>
            </p:cNvSpPr>
            <p:nvPr/>
          </p:nvSpPr>
          <p:spPr bwMode="auto">
            <a:xfrm>
              <a:off x="3689"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60" name="Oval 372"/>
            <p:cNvSpPr>
              <a:spLocks noChangeArrowheads="1"/>
            </p:cNvSpPr>
            <p:nvPr/>
          </p:nvSpPr>
          <p:spPr bwMode="auto">
            <a:xfrm>
              <a:off x="3627" y="364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61" name="Oval 373"/>
            <p:cNvSpPr>
              <a:spLocks noChangeArrowheads="1"/>
            </p:cNvSpPr>
            <p:nvPr/>
          </p:nvSpPr>
          <p:spPr bwMode="auto">
            <a:xfrm>
              <a:off x="3627"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62" name="Oval 374"/>
            <p:cNvSpPr>
              <a:spLocks noChangeArrowheads="1"/>
            </p:cNvSpPr>
            <p:nvPr/>
          </p:nvSpPr>
          <p:spPr bwMode="auto">
            <a:xfrm>
              <a:off x="3689"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63" name="Oval 375"/>
            <p:cNvSpPr>
              <a:spLocks noChangeArrowheads="1"/>
            </p:cNvSpPr>
            <p:nvPr/>
          </p:nvSpPr>
          <p:spPr bwMode="auto">
            <a:xfrm>
              <a:off x="3627"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64" name="Oval 376"/>
            <p:cNvSpPr>
              <a:spLocks noChangeArrowheads="1"/>
            </p:cNvSpPr>
            <p:nvPr/>
          </p:nvSpPr>
          <p:spPr bwMode="auto">
            <a:xfrm>
              <a:off x="3751" y="374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65" name="Oval 377"/>
            <p:cNvSpPr>
              <a:spLocks noChangeArrowheads="1"/>
            </p:cNvSpPr>
            <p:nvPr/>
          </p:nvSpPr>
          <p:spPr bwMode="auto">
            <a:xfrm>
              <a:off x="3689"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66" name="Oval 378"/>
            <p:cNvSpPr>
              <a:spLocks noChangeArrowheads="1"/>
            </p:cNvSpPr>
            <p:nvPr/>
          </p:nvSpPr>
          <p:spPr bwMode="auto">
            <a:xfrm>
              <a:off x="3627"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67" name="Oval 379"/>
            <p:cNvSpPr>
              <a:spLocks noChangeArrowheads="1"/>
            </p:cNvSpPr>
            <p:nvPr/>
          </p:nvSpPr>
          <p:spPr bwMode="auto">
            <a:xfrm>
              <a:off x="3627"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68" name="Oval 380"/>
            <p:cNvSpPr>
              <a:spLocks noChangeArrowheads="1"/>
            </p:cNvSpPr>
            <p:nvPr/>
          </p:nvSpPr>
          <p:spPr bwMode="auto">
            <a:xfrm>
              <a:off x="3627" y="360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69" name="Oval 381"/>
            <p:cNvSpPr>
              <a:spLocks noChangeArrowheads="1"/>
            </p:cNvSpPr>
            <p:nvPr/>
          </p:nvSpPr>
          <p:spPr bwMode="auto">
            <a:xfrm>
              <a:off x="3751" y="369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70" name="Oval 382"/>
            <p:cNvSpPr>
              <a:spLocks noChangeArrowheads="1"/>
            </p:cNvSpPr>
            <p:nvPr/>
          </p:nvSpPr>
          <p:spPr bwMode="auto">
            <a:xfrm>
              <a:off x="3813" y="374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71" name="Oval 383"/>
            <p:cNvSpPr>
              <a:spLocks noChangeArrowheads="1"/>
            </p:cNvSpPr>
            <p:nvPr/>
          </p:nvSpPr>
          <p:spPr bwMode="auto">
            <a:xfrm>
              <a:off x="3264" y="364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72" name="Oval 384"/>
            <p:cNvSpPr>
              <a:spLocks noChangeArrowheads="1"/>
            </p:cNvSpPr>
            <p:nvPr/>
          </p:nvSpPr>
          <p:spPr bwMode="auto">
            <a:xfrm>
              <a:off x="3326" y="369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73" name="Oval 385"/>
            <p:cNvSpPr>
              <a:spLocks noChangeArrowheads="1"/>
            </p:cNvSpPr>
            <p:nvPr/>
          </p:nvSpPr>
          <p:spPr bwMode="auto">
            <a:xfrm>
              <a:off x="3264" y="369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74" name="Oval 386"/>
            <p:cNvSpPr>
              <a:spLocks noChangeArrowheads="1"/>
            </p:cNvSpPr>
            <p:nvPr/>
          </p:nvSpPr>
          <p:spPr bwMode="auto">
            <a:xfrm>
              <a:off x="3326" y="374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75" name="Oval 387"/>
            <p:cNvSpPr>
              <a:spLocks noChangeArrowheads="1"/>
            </p:cNvSpPr>
            <p:nvPr/>
          </p:nvSpPr>
          <p:spPr bwMode="auto">
            <a:xfrm>
              <a:off x="3387"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76" name="Oval 388"/>
            <p:cNvSpPr>
              <a:spLocks noChangeArrowheads="1"/>
            </p:cNvSpPr>
            <p:nvPr/>
          </p:nvSpPr>
          <p:spPr bwMode="auto">
            <a:xfrm>
              <a:off x="3449"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77" name="Oval 389"/>
            <p:cNvSpPr>
              <a:spLocks noChangeArrowheads="1"/>
            </p:cNvSpPr>
            <p:nvPr/>
          </p:nvSpPr>
          <p:spPr bwMode="auto">
            <a:xfrm>
              <a:off x="3326" y="379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78" name="Oval 390"/>
            <p:cNvSpPr>
              <a:spLocks noChangeArrowheads="1"/>
            </p:cNvSpPr>
            <p:nvPr/>
          </p:nvSpPr>
          <p:spPr bwMode="auto">
            <a:xfrm>
              <a:off x="3449"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79" name="Oval 391"/>
            <p:cNvSpPr>
              <a:spLocks noChangeArrowheads="1"/>
            </p:cNvSpPr>
            <p:nvPr/>
          </p:nvSpPr>
          <p:spPr bwMode="auto">
            <a:xfrm>
              <a:off x="3387" y="369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80" name="Oval 392"/>
            <p:cNvSpPr>
              <a:spLocks noChangeArrowheads="1"/>
            </p:cNvSpPr>
            <p:nvPr/>
          </p:nvSpPr>
          <p:spPr bwMode="auto">
            <a:xfrm>
              <a:off x="3387"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81" name="Oval 393"/>
            <p:cNvSpPr>
              <a:spLocks noChangeArrowheads="1"/>
            </p:cNvSpPr>
            <p:nvPr/>
          </p:nvSpPr>
          <p:spPr bwMode="auto">
            <a:xfrm>
              <a:off x="3449"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82" name="Oval 394"/>
            <p:cNvSpPr>
              <a:spLocks noChangeArrowheads="1"/>
            </p:cNvSpPr>
            <p:nvPr/>
          </p:nvSpPr>
          <p:spPr bwMode="auto">
            <a:xfrm>
              <a:off x="3387"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83" name="Oval 395"/>
            <p:cNvSpPr>
              <a:spLocks noChangeArrowheads="1"/>
            </p:cNvSpPr>
            <p:nvPr/>
          </p:nvSpPr>
          <p:spPr bwMode="auto">
            <a:xfrm>
              <a:off x="3511" y="379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84" name="Oval 396"/>
            <p:cNvSpPr>
              <a:spLocks noChangeArrowheads="1"/>
            </p:cNvSpPr>
            <p:nvPr/>
          </p:nvSpPr>
          <p:spPr bwMode="auto">
            <a:xfrm>
              <a:off x="3449"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85" name="Oval 397"/>
            <p:cNvSpPr>
              <a:spLocks noChangeArrowheads="1"/>
            </p:cNvSpPr>
            <p:nvPr/>
          </p:nvSpPr>
          <p:spPr bwMode="auto">
            <a:xfrm>
              <a:off x="3387"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86" name="Oval 398"/>
            <p:cNvSpPr>
              <a:spLocks noChangeArrowheads="1"/>
            </p:cNvSpPr>
            <p:nvPr/>
          </p:nvSpPr>
          <p:spPr bwMode="auto">
            <a:xfrm>
              <a:off x="3387"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87" name="Oval 399"/>
            <p:cNvSpPr>
              <a:spLocks noChangeArrowheads="1"/>
            </p:cNvSpPr>
            <p:nvPr/>
          </p:nvSpPr>
          <p:spPr bwMode="auto">
            <a:xfrm>
              <a:off x="3387" y="364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88" name="Oval 400"/>
            <p:cNvSpPr>
              <a:spLocks noChangeArrowheads="1"/>
            </p:cNvSpPr>
            <p:nvPr/>
          </p:nvSpPr>
          <p:spPr bwMode="auto">
            <a:xfrm>
              <a:off x="3511" y="374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89" name="Oval 401"/>
            <p:cNvSpPr>
              <a:spLocks noChangeArrowheads="1"/>
            </p:cNvSpPr>
            <p:nvPr/>
          </p:nvSpPr>
          <p:spPr bwMode="auto">
            <a:xfrm>
              <a:off x="3573" y="379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90" name="Oval 402"/>
            <p:cNvSpPr>
              <a:spLocks noChangeArrowheads="1"/>
            </p:cNvSpPr>
            <p:nvPr/>
          </p:nvSpPr>
          <p:spPr bwMode="auto">
            <a:xfrm>
              <a:off x="3408" y="374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91" name="Oval 403"/>
            <p:cNvSpPr>
              <a:spLocks noChangeArrowheads="1"/>
            </p:cNvSpPr>
            <p:nvPr/>
          </p:nvSpPr>
          <p:spPr bwMode="auto">
            <a:xfrm>
              <a:off x="3470" y="379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92" name="Oval 404"/>
            <p:cNvSpPr>
              <a:spLocks noChangeArrowheads="1"/>
            </p:cNvSpPr>
            <p:nvPr/>
          </p:nvSpPr>
          <p:spPr bwMode="auto">
            <a:xfrm>
              <a:off x="3408" y="379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93" name="Oval 405"/>
            <p:cNvSpPr>
              <a:spLocks noChangeArrowheads="1"/>
            </p:cNvSpPr>
            <p:nvPr/>
          </p:nvSpPr>
          <p:spPr bwMode="auto">
            <a:xfrm>
              <a:off x="3470"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94" name="Oval 406"/>
            <p:cNvSpPr>
              <a:spLocks noChangeArrowheads="1"/>
            </p:cNvSpPr>
            <p:nvPr/>
          </p:nvSpPr>
          <p:spPr bwMode="auto">
            <a:xfrm>
              <a:off x="3531"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95" name="Oval 407"/>
            <p:cNvSpPr>
              <a:spLocks noChangeArrowheads="1"/>
            </p:cNvSpPr>
            <p:nvPr/>
          </p:nvSpPr>
          <p:spPr bwMode="auto">
            <a:xfrm>
              <a:off x="3593"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96" name="Oval 408"/>
            <p:cNvSpPr>
              <a:spLocks noChangeArrowheads="1"/>
            </p:cNvSpPr>
            <p:nvPr/>
          </p:nvSpPr>
          <p:spPr bwMode="auto">
            <a:xfrm>
              <a:off x="3470"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97" name="Oval 409"/>
            <p:cNvSpPr>
              <a:spLocks noChangeArrowheads="1"/>
            </p:cNvSpPr>
            <p:nvPr/>
          </p:nvSpPr>
          <p:spPr bwMode="auto">
            <a:xfrm>
              <a:off x="3593"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98" name="Oval 410"/>
            <p:cNvSpPr>
              <a:spLocks noChangeArrowheads="1"/>
            </p:cNvSpPr>
            <p:nvPr/>
          </p:nvSpPr>
          <p:spPr bwMode="auto">
            <a:xfrm>
              <a:off x="3531"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99" name="Oval 411"/>
            <p:cNvSpPr>
              <a:spLocks noChangeArrowheads="1"/>
            </p:cNvSpPr>
            <p:nvPr/>
          </p:nvSpPr>
          <p:spPr bwMode="auto">
            <a:xfrm>
              <a:off x="3531"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00" name="Oval 412"/>
            <p:cNvSpPr>
              <a:spLocks noChangeArrowheads="1"/>
            </p:cNvSpPr>
            <p:nvPr/>
          </p:nvSpPr>
          <p:spPr bwMode="auto">
            <a:xfrm>
              <a:off x="3593"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01" name="Oval 413"/>
            <p:cNvSpPr>
              <a:spLocks noChangeArrowheads="1"/>
            </p:cNvSpPr>
            <p:nvPr/>
          </p:nvSpPr>
          <p:spPr bwMode="auto">
            <a:xfrm>
              <a:off x="3531"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02" name="Oval 414"/>
            <p:cNvSpPr>
              <a:spLocks noChangeArrowheads="1"/>
            </p:cNvSpPr>
            <p:nvPr/>
          </p:nvSpPr>
          <p:spPr bwMode="auto">
            <a:xfrm>
              <a:off x="3655"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03" name="Oval 415"/>
            <p:cNvSpPr>
              <a:spLocks noChangeArrowheads="1"/>
            </p:cNvSpPr>
            <p:nvPr/>
          </p:nvSpPr>
          <p:spPr bwMode="auto">
            <a:xfrm>
              <a:off x="3593"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04" name="Oval 416"/>
            <p:cNvSpPr>
              <a:spLocks noChangeArrowheads="1"/>
            </p:cNvSpPr>
            <p:nvPr/>
          </p:nvSpPr>
          <p:spPr bwMode="auto">
            <a:xfrm>
              <a:off x="3531"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05" name="Oval 417"/>
            <p:cNvSpPr>
              <a:spLocks noChangeArrowheads="1"/>
            </p:cNvSpPr>
            <p:nvPr/>
          </p:nvSpPr>
          <p:spPr bwMode="auto">
            <a:xfrm>
              <a:off x="3531"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06" name="Oval 418"/>
            <p:cNvSpPr>
              <a:spLocks noChangeArrowheads="1"/>
            </p:cNvSpPr>
            <p:nvPr/>
          </p:nvSpPr>
          <p:spPr bwMode="auto">
            <a:xfrm>
              <a:off x="3531"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07" name="Oval 419"/>
            <p:cNvSpPr>
              <a:spLocks noChangeArrowheads="1"/>
            </p:cNvSpPr>
            <p:nvPr/>
          </p:nvSpPr>
          <p:spPr bwMode="auto">
            <a:xfrm>
              <a:off x="3655"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08" name="Oval 420"/>
            <p:cNvSpPr>
              <a:spLocks noChangeArrowheads="1"/>
            </p:cNvSpPr>
            <p:nvPr/>
          </p:nvSpPr>
          <p:spPr bwMode="auto">
            <a:xfrm>
              <a:off x="3717"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09" name="Oval 421"/>
            <p:cNvSpPr>
              <a:spLocks noChangeArrowheads="1"/>
            </p:cNvSpPr>
            <p:nvPr/>
          </p:nvSpPr>
          <p:spPr bwMode="auto">
            <a:xfrm>
              <a:off x="3600" y="369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10" name="Oval 422"/>
            <p:cNvSpPr>
              <a:spLocks noChangeArrowheads="1"/>
            </p:cNvSpPr>
            <p:nvPr/>
          </p:nvSpPr>
          <p:spPr bwMode="auto">
            <a:xfrm>
              <a:off x="3662" y="374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11" name="Oval 423"/>
            <p:cNvSpPr>
              <a:spLocks noChangeArrowheads="1"/>
            </p:cNvSpPr>
            <p:nvPr/>
          </p:nvSpPr>
          <p:spPr bwMode="auto">
            <a:xfrm>
              <a:off x="3600" y="374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12" name="Oval 424"/>
            <p:cNvSpPr>
              <a:spLocks noChangeArrowheads="1"/>
            </p:cNvSpPr>
            <p:nvPr/>
          </p:nvSpPr>
          <p:spPr bwMode="auto">
            <a:xfrm>
              <a:off x="3662" y="379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13" name="Oval 425"/>
            <p:cNvSpPr>
              <a:spLocks noChangeArrowheads="1"/>
            </p:cNvSpPr>
            <p:nvPr/>
          </p:nvSpPr>
          <p:spPr bwMode="auto">
            <a:xfrm>
              <a:off x="3723"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14" name="Oval 426"/>
            <p:cNvSpPr>
              <a:spLocks noChangeArrowheads="1"/>
            </p:cNvSpPr>
            <p:nvPr/>
          </p:nvSpPr>
          <p:spPr bwMode="auto">
            <a:xfrm>
              <a:off x="3785"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15" name="Oval 427"/>
            <p:cNvSpPr>
              <a:spLocks noChangeArrowheads="1"/>
            </p:cNvSpPr>
            <p:nvPr/>
          </p:nvSpPr>
          <p:spPr bwMode="auto">
            <a:xfrm>
              <a:off x="3662"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16" name="Oval 428"/>
            <p:cNvSpPr>
              <a:spLocks noChangeArrowheads="1"/>
            </p:cNvSpPr>
            <p:nvPr/>
          </p:nvSpPr>
          <p:spPr bwMode="auto">
            <a:xfrm>
              <a:off x="3785"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17" name="Oval 429"/>
            <p:cNvSpPr>
              <a:spLocks noChangeArrowheads="1"/>
            </p:cNvSpPr>
            <p:nvPr/>
          </p:nvSpPr>
          <p:spPr bwMode="auto">
            <a:xfrm>
              <a:off x="3723"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18" name="Oval 430"/>
            <p:cNvSpPr>
              <a:spLocks noChangeArrowheads="1"/>
            </p:cNvSpPr>
            <p:nvPr/>
          </p:nvSpPr>
          <p:spPr bwMode="auto">
            <a:xfrm>
              <a:off x="3723"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19" name="Oval 431"/>
            <p:cNvSpPr>
              <a:spLocks noChangeArrowheads="1"/>
            </p:cNvSpPr>
            <p:nvPr/>
          </p:nvSpPr>
          <p:spPr bwMode="auto">
            <a:xfrm>
              <a:off x="3785"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20" name="Oval 432"/>
            <p:cNvSpPr>
              <a:spLocks noChangeArrowheads="1"/>
            </p:cNvSpPr>
            <p:nvPr/>
          </p:nvSpPr>
          <p:spPr bwMode="auto">
            <a:xfrm>
              <a:off x="3723"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21" name="Oval 433"/>
            <p:cNvSpPr>
              <a:spLocks noChangeArrowheads="1"/>
            </p:cNvSpPr>
            <p:nvPr/>
          </p:nvSpPr>
          <p:spPr bwMode="auto">
            <a:xfrm>
              <a:off x="3847"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22" name="Oval 434"/>
            <p:cNvSpPr>
              <a:spLocks noChangeArrowheads="1"/>
            </p:cNvSpPr>
            <p:nvPr/>
          </p:nvSpPr>
          <p:spPr bwMode="auto">
            <a:xfrm>
              <a:off x="3785"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23" name="Oval 435"/>
            <p:cNvSpPr>
              <a:spLocks noChangeArrowheads="1"/>
            </p:cNvSpPr>
            <p:nvPr/>
          </p:nvSpPr>
          <p:spPr bwMode="auto">
            <a:xfrm>
              <a:off x="3723"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24" name="Oval 436"/>
            <p:cNvSpPr>
              <a:spLocks noChangeArrowheads="1"/>
            </p:cNvSpPr>
            <p:nvPr/>
          </p:nvSpPr>
          <p:spPr bwMode="auto">
            <a:xfrm>
              <a:off x="3723"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25" name="Oval 437"/>
            <p:cNvSpPr>
              <a:spLocks noChangeArrowheads="1"/>
            </p:cNvSpPr>
            <p:nvPr/>
          </p:nvSpPr>
          <p:spPr bwMode="auto">
            <a:xfrm>
              <a:off x="3723" y="369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26" name="Oval 438"/>
            <p:cNvSpPr>
              <a:spLocks noChangeArrowheads="1"/>
            </p:cNvSpPr>
            <p:nvPr/>
          </p:nvSpPr>
          <p:spPr bwMode="auto">
            <a:xfrm>
              <a:off x="3847" y="379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27" name="Oval 439"/>
            <p:cNvSpPr>
              <a:spLocks noChangeArrowheads="1"/>
            </p:cNvSpPr>
            <p:nvPr/>
          </p:nvSpPr>
          <p:spPr bwMode="auto">
            <a:xfrm>
              <a:off x="3909"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28" name="Oval 440"/>
            <p:cNvSpPr>
              <a:spLocks noChangeArrowheads="1"/>
            </p:cNvSpPr>
            <p:nvPr/>
          </p:nvSpPr>
          <p:spPr bwMode="auto">
            <a:xfrm>
              <a:off x="3312"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29" name="Oval 441"/>
            <p:cNvSpPr>
              <a:spLocks noChangeArrowheads="1"/>
            </p:cNvSpPr>
            <p:nvPr/>
          </p:nvSpPr>
          <p:spPr bwMode="auto">
            <a:xfrm>
              <a:off x="3360"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30" name="Oval 442"/>
            <p:cNvSpPr>
              <a:spLocks noChangeArrowheads="1"/>
            </p:cNvSpPr>
            <p:nvPr/>
          </p:nvSpPr>
          <p:spPr bwMode="auto">
            <a:xfrm>
              <a:off x="3312"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31" name="Oval 443"/>
            <p:cNvSpPr>
              <a:spLocks noChangeArrowheads="1"/>
            </p:cNvSpPr>
            <p:nvPr/>
          </p:nvSpPr>
          <p:spPr bwMode="auto">
            <a:xfrm>
              <a:off x="3360"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32" name="Oval 444"/>
            <p:cNvSpPr>
              <a:spLocks noChangeArrowheads="1"/>
            </p:cNvSpPr>
            <p:nvPr/>
          </p:nvSpPr>
          <p:spPr bwMode="auto">
            <a:xfrm>
              <a:off x="3408"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33" name="Oval 445"/>
            <p:cNvSpPr>
              <a:spLocks noChangeArrowheads="1"/>
            </p:cNvSpPr>
            <p:nvPr/>
          </p:nvSpPr>
          <p:spPr bwMode="auto">
            <a:xfrm>
              <a:off x="3456"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34" name="Oval 446"/>
            <p:cNvSpPr>
              <a:spLocks noChangeArrowheads="1"/>
            </p:cNvSpPr>
            <p:nvPr/>
          </p:nvSpPr>
          <p:spPr bwMode="auto">
            <a:xfrm>
              <a:off x="3360"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35" name="Oval 447"/>
            <p:cNvSpPr>
              <a:spLocks noChangeArrowheads="1"/>
            </p:cNvSpPr>
            <p:nvPr/>
          </p:nvSpPr>
          <p:spPr bwMode="auto">
            <a:xfrm>
              <a:off x="3456"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36" name="Oval 448"/>
            <p:cNvSpPr>
              <a:spLocks noChangeArrowheads="1"/>
            </p:cNvSpPr>
            <p:nvPr/>
          </p:nvSpPr>
          <p:spPr bwMode="auto">
            <a:xfrm>
              <a:off x="3408"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37" name="Oval 449"/>
            <p:cNvSpPr>
              <a:spLocks noChangeArrowheads="1"/>
            </p:cNvSpPr>
            <p:nvPr/>
          </p:nvSpPr>
          <p:spPr bwMode="auto">
            <a:xfrm>
              <a:off x="3408"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38" name="Oval 450"/>
            <p:cNvSpPr>
              <a:spLocks noChangeArrowheads="1"/>
            </p:cNvSpPr>
            <p:nvPr/>
          </p:nvSpPr>
          <p:spPr bwMode="auto">
            <a:xfrm>
              <a:off x="3456"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39" name="Oval 451"/>
            <p:cNvSpPr>
              <a:spLocks noChangeArrowheads="1"/>
            </p:cNvSpPr>
            <p:nvPr/>
          </p:nvSpPr>
          <p:spPr bwMode="auto">
            <a:xfrm>
              <a:off x="3408"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40" name="Oval 452"/>
            <p:cNvSpPr>
              <a:spLocks noChangeArrowheads="1"/>
            </p:cNvSpPr>
            <p:nvPr/>
          </p:nvSpPr>
          <p:spPr bwMode="auto">
            <a:xfrm>
              <a:off x="3504"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41" name="Oval 453"/>
            <p:cNvSpPr>
              <a:spLocks noChangeArrowheads="1"/>
            </p:cNvSpPr>
            <p:nvPr/>
          </p:nvSpPr>
          <p:spPr bwMode="auto">
            <a:xfrm>
              <a:off x="3456"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42" name="Oval 454"/>
            <p:cNvSpPr>
              <a:spLocks noChangeArrowheads="1"/>
            </p:cNvSpPr>
            <p:nvPr/>
          </p:nvSpPr>
          <p:spPr bwMode="auto">
            <a:xfrm>
              <a:off x="3408"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43" name="Oval 455"/>
            <p:cNvSpPr>
              <a:spLocks noChangeArrowheads="1"/>
            </p:cNvSpPr>
            <p:nvPr/>
          </p:nvSpPr>
          <p:spPr bwMode="auto">
            <a:xfrm>
              <a:off x="3408"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44" name="Oval 456"/>
            <p:cNvSpPr>
              <a:spLocks noChangeArrowheads="1"/>
            </p:cNvSpPr>
            <p:nvPr/>
          </p:nvSpPr>
          <p:spPr bwMode="auto">
            <a:xfrm>
              <a:off x="3408"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45" name="Oval 457"/>
            <p:cNvSpPr>
              <a:spLocks noChangeArrowheads="1"/>
            </p:cNvSpPr>
            <p:nvPr/>
          </p:nvSpPr>
          <p:spPr bwMode="auto">
            <a:xfrm>
              <a:off x="3504"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46" name="Oval 458"/>
            <p:cNvSpPr>
              <a:spLocks noChangeArrowheads="1"/>
            </p:cNvSpPr>
            <p:nvPr/>
          </p:nvSpPr>
          <p:spPr bwMode="auto">
            <a:xfrm>
              <a:off x="3552"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47" name="Oval 459"/>
            <p:cNvSpPr>
              <a:spLocks noChangeArrowheads="1"/>
            </p:cNvSpPr>
            <p:nvPr/>
          </p:nvSpPr>
          <p:spPr bwMode="auto">
            <a:xfrm>
              <a:off x="3408"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48" name="Oval 460"/>
            <p:cNvSpPr>
              <a:spLocks noChangeArrowheads="1"/>
            </p:cNvSpPr>
            <p:nvPr/>
          </p:nvSpPr>
          <p:spPr bwMode="auto">
            <a:xfrm>
              <a:off x="3456"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49" name="Oval 461"/>
            <p:cNvSpPr>
              <a:spLocks noChangeArrowheads="1"/>
            </p:cNvSpPr>
            <p:nvPr/>
          </p:nvSpPr>
          <p:spPr bwMode="auto">
            <a:xfrm>
              <a:off x="3408"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50" name="Oval 462"/>
            <p:cNvSpPr>
              <a:spLocks noChangeArrowheads="1"/>
            </p:cNvSpPr>
            <p:nvPr/>
          </p:nvSpPr>
          <p:spPr bwMode="auto">
            <a:xfrm>
              <a:off x="3456"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51" name="Oval 463"/>
            <p:cNvSpPr>
              <a:spLocks noChangeArrowheads="1"/>
            </p:cNvSpPr>
            <p:nvPr/>
          </p:nvSpPr>
          <p:spPr bwMode="auto">
            <a:xfrm>
              <a:off x="3504"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52" name="Oval 464"/>
            <p:cNvSpPr>
              <a:spLocks noChangeArrowheads="1"/>
            </p:cNvSpPr>
            <p:nvPr/>
          </p:nvSpPr>
          <p:spPr bwMode="auto">
            <a:xfrm>
              <a:off x="3552"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53" name="Oval 465"/>
            <p:cNvSpPr>
              <a:spLocks noChangeArrowheads="1"/>
            </p:cNvSpPr>
            <p:nvPr/>
          </p:nvSpPr>
          <p:spPr bwMode="auto">
            <a:xfrm>
              <a:off x="3456"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54" name="Oval 466"/>
            <p:cNvSpPr>
              <a:spLocks noChangeArrowheads="1"/>
            </p:cNvSpPr>
            <p:nvPr/>
          </p:nvSpPr>
          <p:spPr bwMode="auto">
            <a:xfrm>
              <a:off x="3552"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55" name="Oval 467"/>
            <p:cNvSpPr>
              <a:spLocks noChangeArrowheads="1"/>
            </p:cNvSpPr>
            <p:nvPr/>
          </p:nvSpPr>
          <p:spPr bwMode="auto">
            <a:xfrm>
              <a:off x="3504"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56" name="Oval 468"/>
            <p:cNvSpPr>
              <a:spLocks noChangeArrowheads="1"/>
            </p:cNvSpPr>
            <p:nvPr/>
          </p:nvSpPr>
          <p:spPr bwMode="auto">
            <a:xfrm>
              <a:off x="3504"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57" name="Oval 469"/>
            <p:cNvSpPr>
              <a:spLocks noChangeArrowheads="1"/>
            </p:cNvSpPr>
            <p:nvPr/>
          </p:nvSpPr>
          <p:spPr bwMode="auto">
            <a:xfrm>
              <a:off x="3552"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58" name="Oval 470"/>
            <p:cNvSpPr>
              <a:spLocks noChangeArrowheads="1"/>
            </p:cNvSpPr>
            <p:nvPr/>
          </p:nvSpPr>
          <p:spPr bwMode="auto">
            <a:xfrm>
              <a:off x="3504"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59" name="Oval 471"/>
            <p:cNvSpPr>
              <a:spLocks noChangeArrowheads="1"/>
            </p:cNvSpPr>
            <p:nvPr/>
          </p:nvSpPr>
          <p:spPr bwMode="auto">
            <a:xfrm>
              <a:off x="3600"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60" name="Oval 472"/>
            <p:cNvSpPr>
              <a:spLocks noChangeArrowheads="1"/>
            </p:cNvSpPr>
            <p:nvPr/>
          </p:nvSpPr>
          <p:spPr bwMode="auto">
            <a:xfrm>
              <a:off x="3552"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61" name="Oval 473"/>
            <p:cNvSpPr>
              <a:spLocks noChangeArrowheads="1"/>
            </p:cNvSpPr>
            <p:nvPr/>
          </p:nvSpPr>
          <p:spPr bwMode="auto">
            <a:xfrm>
              <a:off x="3504"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62" name="Oval 474"/>
            <p:cNvSpPr>
              <a:spLocks noChangeArrowheads="1"/>
            </p:cNvSpPr>
            <p:nvPr/>
          </p:nvSpPr>
          <p:spPr bwMode="auto">
            <a:xfrm>
              <a:off x="3504"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63" name="Oval 475"/>
            <p:cNvSpPr>
              <a:spLocks noChangeArrowheads="1"/>
            </p:cNvSpPr>
            <p:nvPr/>
          </p:nvSpPr>
          <p:spPr bwMode="auto">
            <a:xfrm>
              <a:off x="3504"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64" name="Oval 476"/>
            <p:cNvSpPr>
              <a:spLocks noChangeArrowheads="1"/>
            </p:cNvSpPr>
            <p:nvPr/>
          </p:nvSpPr>
          <p:spPr bwMode="auto">
            <a:xfrm>
              <a:off x="3600"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65" name="Oval 477"/>
            <p:cNvSpPr>
              <a:spLocks noChangeArrowheads="1"/>
            </p:cNvSpPr>
            <p:nvPr/>
          </p:nvSpPr>
          <p:spPr bwMode="auto">
            <a:xfrm>
              <a:off x="3648"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66" name="Oval 478"/>
            <p:cNvSpPr>
              <a:spLocks noChangeArrowheads="1"/>
            </p:cNvSpPr>
            <p:nvPr/>
          </p:nvSpPr>
          <p:spPr bwMode="auto">
            <a:xfrm>
              <a:off x="3504"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67" name="Oval 479"/>
            <p:cNvSpPr>
              <a:spLocks noChangeArrowheads="1"/>
            </p:cNvSpPr>
            <p:nvPr/>
          </p:nvSpPr>
          <p:spPr bwMode="auto">
            <a:xfrm>
              <a:off x="3552"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68" name="Oval 480"/>
            <p:cNvSpPr>
              <a:spLocks noChangeArrowheads="1"/>
            </p:cNvSpPr>
            <p:nvPr/>
          </p:nvSpPr>
          <p:spPr bwMode="auto">
            <a:xfrm>
              <a:off x="3504"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69" name="Oval 481"/>
            <p:cNvSpPr>
              <a:spLocks noChangeArrowheads="1"/>
            </p:cNvSpPr>
            <p:nvPr/>
          </p:nvSpPr>
          <p:spPr bwMode="auto">
            <a:xfrm>
              <a:off x="3552"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70" name="Oval 482"/>
            <p:cNvSpPr>
              <a:spLocks noChangeArrowheads="1"/>
            </p:cNvSpPr>
            <p:nvPr/>
          </p:nvSpPr>
          <p:spPr bwMode="auto">
            <a:xfrm>
              <a:off x="3600"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71" name="Oval 483"/>
            <p:cNvSpPr>
              <a:spLocks noChangeArrowheads="1"/>
            </p:cNvSpPr>
            <p:nvPr/>
          </p:nvSpPr>
          <p:spPr bwMode="auto">
            <a:xfrm>
              <a:off x="3648"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72" name="Oval 484"/>
            <p:cNvSpPr>
              <a:spLocks noChangeArrowheads="1"/>
            </p:cNvSpPr>
            <p:nvPr/>
          </p:nvSpPr>
          <p:spPr bwMode="auto">
            <a:xfrm>
              <a:off x="3552"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73" name="Oval 485"/>
            <p:cNvSpPr>
              <a:spLocks noChangeArrowheads="1"/>
            </p:cNvSpPr>
            <p:nvPr/>
          </p:nvSpPr>
          <p:spPr bwMode="auto">
            <a:xfrm>
              <a:off x="3648"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74" name="Oval 486"/>
            <p:cNvSpPr>
              <a:spLocks noChangeArrowheads="1"/>
            </p:cNvSpPr>
            <p:nvPr/>
          </p:nvSpPr>
          <p:spPr bwMode="auto">
            <a:xfrm>
              <a:off x="3600"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75" name="Oval 487"/>
            <p:cNvSpPr>
              <a:spLocks noChangeArrowheads="1"/>
            </p:cNvSpPr>
            <p:nvPr/>
          </p:nvSpPr>
          <p:spPr bwMode="auto">
            <a:xfrm>
              <a:off x="3600"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76" name="Oval 488"/>
            <p:cNvSpPr>
              <a:spLocks noChangeArrowheads="1"/>
            </p:cNvSpPr>
            <p:nvPr/>
          </p:nvSpPr>
          <p:spPr bwMode="auto">
            <a:xfrm>
              <a:off x="3648"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77" name="Oval 489"/>
            <p:cNvSpPr>
              <a:spLocks noChangeArrowheads="1"/>
            </p:cNvSpPr>
            <p:nvPr/>
          </p:nvSpPr>
          <p:spPr bwMode="auto">
            <a:xfrm>
              <a:off x="3600"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78" name="Oval 490"/>
            <p:cNvSpPr>
              <a:spLocks noChangeArrowheads="1"/>
            </p:cNvSpPr>
            <p:nvPr/>
          </p:nvSpPr>
          <p:spPr bwMode="auto">
            <a:xfrm>
              <a:off x="3696"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79" name="Oval 491"/>
            <p:cNvSpPr>
              <a:spLocks noChangeArrowheads="1"/>
            </p:cNvSpPr>
            <p:nvPr/>
          </p:nvSpPr>
          <p:spPr bwMode="auto">
            <a:xfrm>
              <a:off x="3648"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80" name="Oval 492"/>
            <p:cNvSpPr>
              <a:spLocks noChangeArrowheads="1"/>
            </p:cNvSpPr>
            <p:nvPr/>
          </p:nvSpPr>
          <p:spPr bwMode="auto">
            <a:xfrm>
              <a:off x="3600"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81" name="Oval 493"/>
            <p:cNvSpPr>
              <a:spLocks noChangeArrowheads="1"/>
            </p:cNvSpPr>
            <p:nvPr/>
          </p:nvSpPr>
          <p:spPr bwMode="auto">
            <a:xfrm>
              <a:off x="3600"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82" name="Oval 494"/>
            <p:cNvSpPr>
              <a:spLocks noChangeArrowheads="1"/>
            </p:cNvSpPr>
            <p:nvPr/>
          </p:nvSpPr>
          <p:spPr bwMode="auto">
            <a:xfrm>
              <a:off x="3600"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83" name="Oval 495"/>
            <p:cNvSpPr>
              <a:spLocks noChangeArrowheads="1"/>
            </p:cNvSpPr>
            <p:nvPr/>
          </p:nvSpPr>
          <p:spPr bwMode="auto">
            <a:xfrm>
              <a:off x="3696"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84" name="Oval 496"/>
            <p:cNvSpPr>
              <a:spLocks noChangeArrowheads="1"/>
            </p:cNvSpPr>
            <p:nvPr/>
          </p:nvSpPr>
          <p:spPr bwMode="auto">
            <a:xfrm>
              <a:off x="3744"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85" name="Oval 497"/>
            <p:cNvSpPr>
              <a:spLocks noChangeArrowheads="1"/>
            </p:cNvSpPr>
            <p:nvPr/>
          </p:nvSpPr>
          <p:spPr bwMode="auto">
            <a:xfrm>
              <a:off x="3264"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86" name="Oval 498"/>
            <p:cNvSpPr>
              <a:spLocks noChangeArrowheads="1"/>
            </p:cNvSpPr>
            <p:nvPr/>
          </p:nvSpPr>
          <p:spPr bwMode="auto">
            <a:xfrm>
              <a:off x="3312"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87" name="Oval 499"/>
            <p:cNvSpPr>
              <a:spLocks noChangeArrowheads="1"/>
            </p:cNvSpPr>
            <p:nvPr/>
          </p:nvSpPr>
          <p:spPr bwMode="auto">
            <a:xfrm>
              <a:off x="3264"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88" name="Oval 500"/>
            <p:cNvSpPr>
              <a:spLocks noChangeArrowheads="1"/>
            </p:cNvSpPr>
            <p:nvPr/>
          </p:nvSpPr>
          <p:spPr bwMode="auto">
            <a:xfrm>
              <a:off x="3312"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89" name="Oval 501"/>
            <p:cNvSpPr>
              <a:spLocks noChangeArrowheads="1"/>
            </p:cNvSpPr>
            <p:nvPr/>
          </p:nvSpPr>
          <p:spPr bwMode="auto">
            <a:xfrm>
              <a:off x="3360"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90" name="Oval 502"/>
            <p:cNvSpPr>
              <a:spLocks noChangeArrowheads="1"/>
            </p:cNvSpPr>
            <p:nvPr/>
          </p:nvSpPr>
          <p:spPr bwMode="auto">
            <a:xfrm>
              <a:off x="3408"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91" name="Oval 503"/>
            <p:cNvSpPr>
              <a:spLocks noChangeArrowheads="1"/>
            </p:cNvSpPr>
            <p:nvPr/>
          </p:nvSpPr>
          <p:spPr bwMode="auto">
            <a:xfrm>
              <a:off x="3312"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92" name="Oval 504"/>
            <p:cNvSpPr>
              <a:spLocks noChangeArrowheads="1"/>
            </p:cNvSpPr>
            <p:nvPr/>
          </p:nvSpPr>
          <p:spPr bwMode="auto">
            <a:xfrm>
              <a:off x="3408"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93" name="Oval 505"/>
            <p:cNvSpPr>
              <a:spLocks noChangeArrowheads="1"/>
            </p:cNvSpPr>
            <p:nvPr/>
          </p:nvSpPr>
          <p:spPr bwMode="auto">
            <a:xfrm>
              <a:off x="3360"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94" name="Oval 506"/>
            <p:cNvSpPr>
              <a:spLocks noChangeArrowheads="1"/>
            </p:cNvSpPr>
            <p:nvPr/>
          </p:nvSpPr>
          <p:spPr bwMode="auto">
            <a:xfrm>
              <a:off x="3360"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95" name="Oval 507"/>
            <p:cNvSpPr>
              <a:spLocks noChangeArrowheads="1"/>
            </p:cNvSpPr>
            <p:nvPr/>
          </p:nvSpPr>
          <p:spPr bwMode="auto">
            <a:xfrm>
              <a:off x="3408"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96" name="Oval 508"/>
            <p:cNvSpPr>
              <a:spLocks noChangeArrowheads="1"/>
            </p:cNvSpPr>
            <p:nvPr/>
          </p:nvSpPr>
          <p:spPr bwMode="auto">
            <a:xfrm>
              <a:off x="3360"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97" name="Oval 509"/>
            <p:cNvSpPr>
              <a:spLocks noChangeArrowheads="1"/>
            </p:cNvSpPr>
            <p:nvPr/>
          </p:nvSpPr>
          <p:spPr bwMode="auto">
            <a:xfrm>
              <a:off x="3456"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98" name="Oval 510"/>
            <p:cNvSpPr>
              <a:spLocks noChangeArrowheads="1"/>
            </p:cNvSpPr>
            <p:nvPr/>
          </p:nvSpPr>
          <p:spPr bwMode="auto">
            <a:xfrm>
              <a:off x="3408"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99" name="Oval 511"/>
            <p:cNvSpPr>
              <a:spLocks noChangeArrowheads="1"/>
            </p:cNvSpPr>
            <p:nvPr/>
          </p:nvSpPr>
          <p:spPr bwMode="auto">
            <a:xfrm>
              <a:off x="3360"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00" name="Oval 512"/>
            <p:cNvSpPr>
              <a:spLocks noChangeArrowheads="1"/>
            </p:cNvSpPr>
            <p:nvPr/>
          </p:nvSpPr>
          <p:spPr bwMode="auto">
            <a:xfrm>
              <a:off x="3360" y="398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01" name="Oval 513"/>
            <p:cNvSpPr>
              <a:spLocks noChangeArrowheads="1"/>
            </p:cNvSpPr>
            <p:nvPr/>
          </p:nvSpPr>
          <p:spPr bwMode="auto">
            <a:xfrm>
              <a:off x="3360"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02" name="Oval 514"/>
            <p:cNvSpPr>
              <a:spLocks noChangeArrowheads="1"/>
            </p:cNvSpPr>
            <p:nvPr/>
          </p:nvSpPr>
          <p:spPr bwMode="auto">
            <a:xfrm>
              <a:off x="3456"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03" name="Oval 515"/>
            <p:cNvSpPr>
              <a:spLocks noChangeArrowheads="1"/>
            </p:cNvSpPr>
            <p:nvPr/>
          </p:nvSpPr>
          <p:spPr bwMode="auto">
            <a:xfrm>
              <a:off x="3504"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04" name="Oval 516"/>
            <p:cNvSpPr>
              <a:spLocks noChangeArrowheads="1"/>
            </p:cNvSpPr>
            <p:nvPr/>
          </p:nvSpPr>
          <p:spPr bwMode="auto">
            <a:xfrm>
              <a:off x="3408"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05" name="Oval 517"/>
            <p:cNvSpPr>
              <a:spLocks noChangeArrowheads="1"/>
            </p:cNvSpPr>
            <p:nvPr/>
          </p:nvSpPr>
          <p:spPr bwMode="auto">
            <a:xfrm>
              <a:off x="3456"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06" name="Oval 518"/>
            <p:cNvSpPr>
              <a:spLocks noChangeArrowheads="1"/>
            </p:cNvSpPr>
            <p:nvPr/>
          </p:nvSpPr>
          <p:spPr bwMode="auto">
            <a:xfrm>
              <a:off x="3408"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07" name="Oval 519"/>
            <p:cNvSpPr>
              <a:spLocks noChangeArrowheads="1"/>
            </p:cNvSpPr>
            <p:nvPr/>
          </p:nvSpPr>
          <p:spPr bwMode="auto">
            <a:xfrm>
              <a:off x="3456"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08" name="Oval 520"/>
            <p:cNvSpPr>
              <a:spLocks noChangeArrowheads="1"/>
            </p:cNvSpPr>
            <p:nvPr/>
          </p:nvSpPr>
          <p:spPr bwMode="auto">
            <a:xfrm>
              <a:off x="3504"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09" name="Oval 521"/>
            <p:cNvSpPr>
              <a:spLocks noChangeArrowheads="1"/>
            </p:cNvSpPr>
            <p:nvPr/>
          </p:nvSpPr>
          <p:spPr bwMode="auto">
            <a:xfrm>
              <a:off x="3552"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10" name="Oval 522"/>
            <p:cNvSpPr>
              <a:spLocks noChangeArrowheads="1"/>
            </p:cNvSpPr>
            <p:nvPr/>
          </p:nvSpPr>
          <p:spPr bwMode="auto">
            <a:xfrm>
              <a:off x="3456" y="398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11" name="Oval 523"/>
            <p:cNvSpPr>
              <a:spLocks noChangeArrowheads="1"/>
            </p:cNvSpPr>
            <p:nvPr/>
          </p:nvSpPr>
          <p:spPr bwMode="auto">
            <a:xfrm>
              <a:off x="3552" y="403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12" name="Oval 524"/>
            <p:cNvSpPr>
              <a:spLocks noChangeArrowheads="1"/>
            </p:cNvSpPr>
            <p:nvPr/>
          </p:nvSpPr>
          <p:spPr bwMode="auto">
            <a:xfrm>
              <a:off x="3504"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13" name="Oval 525"/>
            <p:cNvSpPr>
              <a:spLocks noChangeArrowheads="1"/>
            </p:cNvSpPr>
            <p:nvPr/>
          </p:nvSpPr>
          <p:spPr bwMode="auto">
            <a:xfrm>
              <a:off x="3504" y="398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14" name="Oval 526"/>
            <p:cNvSpPr>
              <a:spLocks noChangeArrowheads="1"/>
            </p:cNvSpPr>
            <p:nvPr/>
          </p:nvSpPr>
          <p:spPr bwMode="auto">
            <a:xfrm>
              <a:off x="3552" y="398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15" name="Oval 527"/>
            <p:cNvSpPr>
              <a:spLocks noChangeArrowheads="1"/>
            </p:cNvSpPr>
            <p:nvPr/>
          </p:nvSpPr>
          <p:spPr bwMode="auto">
            <a:xfrm>
              <a:off x="3504" y="403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16" name="Oval 528"/>
            <p:cNvSpPr>
              <a:spLocks noChangeArrowheads="1"/>
            </p:cNvSpPr>
            <p:nvPr/>
          </p:nvSpPr>
          <p:spPr bwMode="auto">
            <a:xfrm>
              <a:off x="3600" y="398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17" name="Oval 529"/>
            <p:cNvSpPr>
              <a:spLocks noChangeArrowheads="1"/>
            </p:cNvSpPr>
            <p:nvPr/>
          </p:nvSpPr>
          <p:spPr bwMode="auto">
            <a:xfrm>
              <a:off x="3552" y="398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18" name="Oval 530"/>
            <p:cNvSpPr>
              <a:spLocks noChangeArrowheads="1"/>
            </p:cNvSpPr>
            <p:nvPr/>
          </p:nvSpPr>
          <p:spPr bwMode="auto">
            <a:xfrm>
              <a:off x="3504" y="398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19" name="Oval 531"/>
            <p:cNvSpPr>
              <a:spLocks noChangeArrowheads="1"/>
            </p:cNvSpPr>
            <p:nvPr/>
          </p:nvSpPr>
          <p:spPr bwMode="auto">
            <a:xfrm>
              <a:off x="3504" y="408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20" name="Oval 532"/>
            <p:cNvSpPr>
              <a:spLocks noChangeArrowheads="1"/>
            </p:cNvSpPr>
            <p:nvPr/>
          </p:nvSpPr>
          <p:spPr bwMode="auto">
            <a:xfrm>
              <a:off x="3504"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21" name="Oval 533"/>
            <p:cNvSpPr>
              <a:spLocks noChangeArrowheads="1"/>
            </p:cNvSpPr>
            <p:nvPr/>
          </p:nvSpPr>
          <p:spPr bwMode="auto">
            <a:xfrm>
              <a:off x="3600"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22" name="Oval 534"/>
            <p:cNvSpPr>
              <a:spLocks noChangeArrowheads="1"/>
            </p:cNvSpPr>
            <p:nvPr/>
          </p:nvSpPr>
          <p:spPr bwMode="auto">
            <a:xfrm>
              <a:off x="3648" y="398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23" name="Oval 535"/>
            <p:cNvSpPr>
              <a:spLocks noChangeArrowheads="1"/>
            </p:cNvSpPr>
            <p:nvPr/>
          </p:nvSpPr>
          <p:spPr bwMode="auto">
            <a:xfrm>
              <a:off x="3408" y="374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24" name="Oval 536"/>
            <p:cNvSpPr>
              <a:spLocks noChangeArrowheads="1"/>
            </p:cNvSpPr>
            <p:nvPr/>
          </p:nvSpPr>
          <p:spPr bwMode="auto">
            <a:xfrm>
              <a:off x="3470" y="379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25" name="Oval 537"/>
            <p:cNvSpPr>
              <a:spLocks noChangeArrowheads="1"/>
            </p:cNvSpPr>
            <p:nvPr/>
          </p:nvSpPr>
          <p:spPr bwMode="auto">
            <a:xfrm>
              <a:off x="3408" y="379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26" name="Oval 538"/>
            <p:cNvSpPr>
              <a:spLocks noChangeArrowheads="1"/>
            </p:cNvSpPr>
            <p:nvPr/>
          </p:nvSpPr>
          <p:spPr bwMode="auto">
            <a:xfrm>
              <a:off x="3470"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27" name="Oval 539"/>
            <p:cNvSpPr>
              <a:spLocks noChangeArrowheads="1"/>
            </p:cNvSpPr>
            <p:nvPr/>
          </p:nvSpPr>
          <p:spPr bwMode="auto">
            <a:xfrm>
              <a:off x="3531"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28" name="Oval 540"/>
            <p:cNvSpPr>
              <a:spLocks noChangeArrowheads="1"/>
            </p:cNvSpPr>
            <p:nvPr/>
          </p:nvSpPr>
          <p:spPr bwMode="auto">
            <a:xfrm>
              <a:off x="3593"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29" name="Oval 541"/>
            <p:cNvSpPr>
              <a:spLocks noChangeArrowheads="1"/>
            </p:cNvSpPr>
            <p:nvPr/>
          </p:nvSpPr>
          <p:spPr bwMode="auto">
            <a:xfrm>
              <a:off x="3470"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30" name="Oval 542"/>
            <p:cNvSpPr>
              <a:spLocks noChangeArrowheads="1"/>
            </p:cNvSpPr>
            <p:nvPr/>
          </p:nvSpPr>
          <p:spPr bwMode="auto">
            <a:xfrm>
              <a:off x="3593"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31" name="Oval 543"/>
            <p:cNvSpPr>
              <a:spLocks noChangeArrowheads="1"/>
            </p:cNvSpPr>
            <p:nvPr/>
          </p:nvSpPr>
          <p:spPr bwMode="auto">
            <a:xfrm>
              <a:off x="3531"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32" name="Oval 544"/>
            <p:cNvSpPr>
              <a:spLocks noChangeArrowheads="1"/>
            </p:cNvSpPr>
            <p:nvPr/>
          </p:nvSpPr>
          <p:spPr bwMode="auto">
            <a:xfrm>
              <a:off x="3531"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33" name="Oval 545"/>
            <p:cNvSpPr>
              <a:spLocks noChangeArrowheads="1"/>
            </p:cNvSpPr>
            <p:nvPr/>
          </p:nvSpPr>
          <p:spPr bwMode="auto">
            <a:xfrm>
              <a:off x="3593"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34" name="Oval 546"/>
            <p:cNvSpPr>
              <a:spLocks noChangeArrowheads="1"/>
            </p:cNvSpPr>
            <p:nvPr/>
          </p:nvSpPr>
          <p:spPr bwMode="auto">
            <a:xfrm>
              <a:off x="3531"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35" name="Oval 547"/>
            <p:cNvSpPr>
              <a:spLocks noChangeArrowheads="1"/>
            </p:cNvSpPr>
            <p:nvPr/>
          </p:nvSpPr>
          <p:spPr bwMode="auto">
            <a:xfrm>
              <a:off x="3655"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36" name="Oval 548"/>
            <p:cNvSpPr>
              <a:spLocks noChangeArrowheads="1"/>
            </p:cNvSpPr>
            <p:nvPr/>
          </p:nvSpPr>
          <p:spPr bwMode="auto">
            <a:xfrm>
              <a:off x="3593"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37" name="Oval 549"/>
            <p:cNvSpPr>
              <a:spLocks noChangeArrowheads="1"/>
            </p:cNvSpPr>
            <p:nvPr/>
          </p:nvSpPr>
          <p:spPr bwMode="auto">
            <a:xfrm>
              <a:off x="3531"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38" name="Oval 550"/>
            <p:cNvSpPr>
              <a:spLocks noChangeArrowheads="1"/>
            </p:cNvSpPr>
            <p:nvPr/>
          </p:nvSpPr>
          <p:spPr bwMode="auto">
            <a:xfrm>
              <a:off x="3531"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39" name="Oval 551"/>
            <p:cNvSpPr>
              <a:spLocks noChangeArrowheads="1"/>
            </p:cNvSpPr>
            <p:nvPr/>
          </p:nvSpPr>
          <p:spPr bwMode="auto">
            <a:xfrm>
              <a:off x="3531"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40" name="Oval 552"/>
            <p:cNvSpPr>
              <a:spLocks noChangeArrowheads="1"/>
            </p:cNvSpPr>
            <p:nvPr/>
          </p:nvSpPr>
          <p:spPr bwMode="auto">
            <a:xfrm>
              <a:off x="3655"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41" name="Oval 553"/>
            <p:cNvSpPr>
              <a:spLocks noChangeArrowheads="1"/>
            </p:cNvSpPr>
            <p:nvPr/>
          </p:nvSpPr>
          <p:spPr bwMode="auto">
            <a:xfrm>
              <a:off x="3717"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42" name="Oval 554"/>
            <p:cNvSpPr>
              <a:spLocks noChangeArrowheads="1"/>
            </p:cNvSpPr>
            <p:nvPr/>
          </p:nvSpPr>
          <p:spPr bwMode="auto">
            <a:xfrm>
              <a:off x="3504" y="369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43" name="Oval 555"/>
            <p:cNvSpPr>
              <a:spLocks noChangeArrowheads="1"/>
            </p:cNvSpPr>
            <p:nvPr/>
          </p:nvSpPr>
          <p:spPr bwMode="auto">
            <a:xfrm>
              <a:off x="3566" y="374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44" name="Oval 556"/>
            <p:cNvSpPr>
              <a:spLocks noChangeArrowheads="1"/>
            </p:cNvSpPr>
            <p:nvPr/>
          </p:nvSpPr>
          <p:spPr bwMode="auto">
            <a:xfrm>
              <a:off x="3504" y="374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45" name="Oval 557"/>
            <p:cNvSpPr>
              <a:spLocks noChangeArrowheads="1"/>
            </p:cNvSpPr>
            <p:nvPr/>
          </p:nvSpPr>
          <p:spPr bwMode="auto">
            <a:xfrm>
              <a:off x="3566" y="379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46" name="Oval 558"/>
            <p:cNvSpPr>
              <a:spLocks noChangeArrowheads="1"/>
            </p:cNvSpPr>
            <p:nvPr/>
          </p:nvSpPr>
          <p:spPr bwMode="auto">
            <a:xfrm>
              <a:off x="3627"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47" name="Oval 559"/>
            <p:cNvSpPr>
              <a:spLocks noChangeArrowheads="1"/>
            </p:cNvSpPr>
            <p:nvPr/>
          </p:nvSpPr>
          <p:spPr bwMode="auto">
            <a:xfrm>
              <a:off x="3689"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48" name="Oval 560"/>
            <p:cNvSpPr>
              <a:spLocks noChangeArrowheads="1"/>
            </p:cNvSpPr>
            <p:nvPr/>
          </p:nvSpPr>
          <p:spPr bwMode="auto">
            <a:xfrm>
              <a:off x="3566"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49" name="Oval 561"/>
            <p:cNvSpPr>
              <a:spLocks noChangeArrowheads="1"/>
            </p:cNvSpPr>
            <p:nvPr/>
          </p:nvSpPr>
          <p:spPr bwMode="auto">
            <a:xfrm>
              <a:off x="3689"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50" name="Oval 562"/>
            <p:cNvSpPr>
              <a:spLocks noChangeArrowheads="1"/>
            </p:cNvSpPr>
            <p:nvPr/>
          </p:nvSpPr>
          <p:spPr bwMode="auto">
            <a:xfrm>
              <a:off x="3627"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51" name="Oval 563"/>
            <p:cNvSpPr>
              <a:spLocks noChangeArrowheads="1"/>
            </p:cNvSpPr>
            <p:nvPr/>
          </p:nvSpPr>
          <p:spPr bwMode="auto">
            <a:xfrm>
              <a:off x="3627"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52" name="Oval 564"/>
            <p:cNvSpPr>
              <a:spLocks noChangeArrowheads="1"/>
            </p:cNvSpPr>
            <p:nvPr/>
          </p:nvSpPr>
          <p:spPr bwMode="auto">
            <a:xfrm>
              <a:off x="3689"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53" name="Oval 565"/>
            <p:cNvSpPr>
              <a:spLocks noChangeArrowheads="1"/>
            </p:cNvSpPr>
            <p:nvPr/>
          </p:nvSpPr>
          <p:spPr bwMode="auto">
            <a:xfrm>
              <a:off x="3627"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54" name="Oval 566"/>
            <p:cNvSpPr>
              <a:spLocks noChangeArrowheads="1"/>
            </p:cNvSpPr>
            <p:nvPr/>
          </p:nvSpPr>
          <p:spPr bwMode="auto">
            <a:xfrm>
              <a:off x="3751"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55" name="Oval 567"/>
            <p:cNvSpPr>
              <a:spLocks noChangeArrowheads="1"/>
            </p:cNvSpPr>
            <p:nvPr/>
          </p:nvSpPr>
          <p:spPr bwMode="auto">
            <a:xfrm>
              <a:off x="3689"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56" name="Oval 568"/>
            <p:cNvSpPr>
              <a:spLocks noChangeArrowheads="1"/>
            </p:cNvSpPr>
            <p:nvPr/>
          </p:nvSpPr>
          <p:spPr bwMode="auto">
            <a:xfrm>
              <a:off x="3627"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57" name="Oval 569"/>
            <p:cNvSpPr>
              <a:spLocks noChangeArrowheads="1"/>
            </p:cNvSpPr>
            <p:nvPr/>
          </p:nvSpPr>
          <p:spPr bwMode="auto">
            <a:xfrm>
              <a:off x="3627"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58" name="Oval 570"/>
            <p:cNvSpPr>
              <a:spLocks noChangeArrowheads="1"/>
            </p:cNvSpPr>
            <p:nvPr/>
          </p:nvSpPr>
          <p:spPr bwMode="auto">
            <a:xfrm>
              <a:off x="3627" y="369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59" name="Oval 571"/>
            <p:cNvSpPr>
              <a:spLocks noChangeArrowheads="1"/>
            </p:cNvSpPr>
            <p:nvPr/>
          </p:nvSpPr>
          <p:spPr bwMode="auto">
            <a:xfrm>
              <a:off x="3751" y="379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60" name="Oval 572"/>
            <p:cNvSpPr>
              <a:spLocks noChangeArrowheads="1"/>
            </p:cNvSpPr>
            <p:nvPr/>
          </p:nvSpPr>
          <p:spPr bwMode="auto">
            <a:xfrm>
              <a:off x="3813"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61" name="Oval 573"/>
            <p:cNvSpPr>
              <a:spLocks noChangeArrowheads="1"/>
            </p:cNvSpPr>
            <p:nvPr/>
          </p:nvSpPr>
          <p:spPr bwMode="auto">
            <a:xfrm>
              <a:off x="3600" y="379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62" name="Oval 574"/>
            <p:cNvSpPr>
              <a:spLocks noChangeArrowheads="1"/>
            </p:cNvSpPr>
            <p:nvPr/>
          </p:nvSpPr>
          <p:spPr bwMode="auto">
            <a:xfrm>
              <a:off x="3662"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63" name="Oval 575"/>
            <p:cNvSpPr>
              <a:spLocks noChangeArrowheads="1"/>
            </p:cNvSpPr>
            <p:nvPr/>
          </p:nvSpPr>
          <p:spPr bwMode="auto">
            <a:xfrm>
              <a:off x="3600"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64" name="Oval 576"/>
            <p:cNvSpPr>
              <a:spLocks noChangeArrowheads="1"/>
            </p:cNvSpPr>
            <p:nvPr/>
          </p:nvSpPr>
          <p:spPr bwMode="auto">
            <a:xfrm>
              <a:off x="3662"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65" name="Oval 577"/>
            <p:cNvSpPr>
              <a:spLocks noChangeArrowheads="1"/>
            </p:cNvSpPr>
            <p:nvPr/>
          </p:nvSpPr>
          <p:spPr bwMode="auto">
            <a:xfrm>
              <a:off x="3723"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66" name="Oval 578"/>
            <p:cNvSpPr>
              <a:spLocks noChangeArrowheads="1"/>
            </p:cNvSpPr>
            <p:nvPr/>
          </p:nvSpPr>
          <p:spPr bwMode="auto">
            <a:xfrm>
              <a:off x="3785"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67" name="Oval 579"/>
            <p:cNvSpPr>
              <a:spLocks noChangeArrowheads="1"/>
            </p:cNvSpPr>
            <p:nvPr/>
          </p:nvSpPr>
          <p:spPr bwMode="auto">
            <a:xfrm>
              <a:off x="3662"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68" name="Oval 580"/>
            <p:cNvSpPr>
              <a:spLocks noChangeArrowheads="1"/>
            </p:cNvSpPr>
            <p:nvPr/>
          </p:nvSpPr>
          <p:spPr bwMode="auto">
            <a:xfrm>
              <a:off x="3785"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69" name="Oval 581"/>
            <p:cNvSpPr>
              <a:spLocks noChangeArrowheads="1"/>
            </p:cNvSpPr>
            <p:nvPr/>
          </p:nvSpPr>
          <p:spPr bwMode="auto">
            <a:xfrm>
              <a:off x="3723"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70" name="Oval 582"/>
            <p:cNvSpPr>
              <a:spLocks noChangeArrowheads="1"/>
            </p:cNvSpPr>
            <p:nvPr/>
          </p:nvSpPr>
          <p:spPr bwMode="auto">
            <a:xfrm>
              <a:off x="3723"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71" name="Oval 583"/>
            <p:cNvSpPr>
              <a:spLocks noChangeArrowheads="1"/>
            </p:cNvSpPr>
            <p:nvPr/>
          </p:nvSpPr>
          <p:spPr bwMode="auto">
            <a:xfrm>
              <a:off x="3785"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72" name="Oval 584"/>
            <p:cNvSpPr>
              <a:spLocks noChangeArrowheads="1"/>
            </p:cNvSpPr>
            <p:nvPr/>
          </p:nvSpPr>
          <p:spPr bwMode="auto">
            <a:xfrm>
              <a:off x="3723"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73" name="Oval 585"/>
            <p:cNvSpPr>
              <a:spLocks noChangeArrowheads="1"/>
            </p:cNvSpPr>
            <p:nvPr/>
          </p:nvSpPr>
          <p:spPr bwMode="auto">
            <a:xfrm>
              <a:off x="3847"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74" name="Oval 586"/>
            <p:cNvSpPr>
              <a:spLocks noChangeArrowheads="1"/>
            </p:cNvSpPr>
            <p:nvPr/>
          </p:nvSpPr>
          <p:spPr bwMode="auto">
            <a:xfrm>
              <a:off x="3785"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75" name="Oval 587"/>
            <p:cNvSpPr>
              <a:spLocks noChangeArrowheads="1"/>
            </p:cNvSpPr>
            <p:nvPr/>
          </p:nvSpPr>
          <p:spPr bwMode="auto">
            <a:xfrm>
              <a:off x="3723"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76" name="Oval 588"/>
            <p:cNvSpPr>
              <a:spLocks noChangeArrowheads="1"/>
            </p:cNvSpPr>
            <p:nvPr/>
          </p:nvSpPr>
          <p:spPr bwMode="auto">
            <a:xfrm>
              <a:off x="3723"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77" name="Oval 589"/>
            <p:cNvSpPr>
              <a:spLocks noChangeArrowheads="1"/>
            </p:cNvSpPr>
            <p:nvPr/>
          </p:nvSpPr>
          <p:spPr bwMode="auto">
            <a:xfrm>
              <a:off x="3723"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78" name="Oval 590"/>
            <p:cNvSpPr>
              <a:spLocks noChangeArrowheads="1"/>
            </p:cNvSpPr>
            <p:nvPr/>
          </p:nvSpPr>
          <p:spPr bwMode="auto">
            <a:xfrm>
              <a:off x="3847"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79" name="Oval 591"/>
            <p:cNvSpPr>
              <a:spLocks noChangeArrowheads="1"/>
            </p:cNvSpPr>
            <p:nvPr/>
          </p:nvSpPr>
          <p:spPr bwMode="auto">
            <a:xfrm>
              <a:off x="3909"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80" name="Oval 592"/>
            <p:cNvSpPr>
              <a:spLocks noChangeArrowheads="1"/>
            </p:cNvSpPr>
            <p:nvPr/>
          </p:nvSpPr>
          <p:spPr bwMode="auto">
            <a:xfrm>
              <a:off x="3360"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81" name="Oval 593"/>
            <p:cNvSpPr>
              <a:spLocks noChangeArrowheads="1"/>
            </p:cNvSpPr>
            <p:nvPr/>
          </p:nvSpPr>
          <p:spPr bwMode="auto">
            <a:xfrm>
              <a:off x="3422"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82" name="Oval 594"/>
            <p:cNvSpPr>
              <a:spLocks noChangeArrowheads="1"/>
            </p:cNvSpPr>
            <p:nvPr/>
          </p:nvSpPr>
          <p:spPr bwMode="auto">
            <a:xfrm>
              <a:off x="3360"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83" name="Oval 595"/>
            <p:cNvSpPr>
              <a:spLocks noChangeArrowheads="1"/>
            </p:cNvSpPr>
            <p:nvPr/>
          </p:nvSpPr>
          <p:spPr bwMode="auto">
            <a:xfrm>
              <a:off x="3422"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84" name="Oval 596"/>
            <p:cNvSpPr>
              <a:spLocks noChangeArrowheads="1"/>
            </p:cNvSpPr>
            <p:nvPr/>
          </p:nvSpPr>
          <p:spPr bwMode="auto">
            <a:xfrm>
              <a:off x="3483"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85" name="Oval 597"/>
            <p:cNvSpPr>
              <a:spLocks noChangeArrowheads="1"/>
            </p:cNvSpPr>
            <p:nvPr/>
          </p:nvSpPr>
          <p:spPr bwMode="auto">
            <a:xfrm>
              <a:off x="3545"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86" name="Oval 598"/>
            <p:cNvSpPr>
              <a:spLocks noChangeArrowheads="1"/>
            </p:cNvSpPr>
            <p:nvPr/>
          </p:nvSpPr>
          <p:spPr bwMode="auto">
            <a:xfrm>
              <a:off x="3422" y="398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87" name="Oval 599"/>
            <p:cNvSpPr>
              <a:spLocks noChangeArrowheads="1"/>
            </p:cNvSpPr>
            <p:nvPr/>
          </p:nvSpPr>
          <p:spPr bwMode="auto">
            <a:xfrm>
              <a:off x="3545"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88" name="Oval 600"/>
            <p:cNvSpPr>
              <a:spLocks noChangeArrowheads="1"/>
            </p:cNvSpPr>
            <p:nvPr/>
          </p:nvSpPr>
          <p:spPr bwMode="auto">
            <a:xfrm>
              <a:off x="3483"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89" name="Oval 601"/>
            <p:cNvSpPr>
              <a:spLocks noChangeArrowheads="1"/>
            </p:cNvSpPr>
            <p:nvPr/>
          </p:nvSpPr>
          <p:spPr bwMode="auto">
            <a:xfrm>
              <a:off x="3483"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90" name="Oval 602"/>
            <p:cNvSpPr>
              <a:spLocks noChangeArrowheads="1"/>
            </p:cNvSpPr>
            <p:nvPr/>
          </p:nvSpPr>
          <p:spPr bwMode="auto">
            <a:xfrm>
              <a:off x="3545"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91" name="Oval 603"/>
            <p:cNvSpPr>
              <a:spLocks noChangeArrowheads="1"/>
            </p:cNvSpPr>
            <p:nvPr/>
          </p:nvSpPr>
          <p:spPr bwMode="auto">
            <a:xfrm>
              <a:off x="3483"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92" name="Oval 604"/>
            <p:cNvSpPr>
              <a:spLocks noChangeArrowheads="1"/>
            </p:cNvSpPr>
            <p:nvPr/>
          </p:nvSpPr>
          <p:spPr bwMode="auto">
            <a:xfrm>
              <a:off x="3607" y="398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93" name="Oval 605"/>
            <p:cNvSpPr>
              <a:spLocks noChangeArrowheads="1"/>
            </p:cNvSpPr>
            <p:nvPr/>
          </p:nvSpPr>
          <p:spPr bwMode="auto">
            <a:xfrm>
              <a:off x="3545"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94" name="Oval 606"/>
            <p:cNvSpPr>
              <a:spLocks noChangeArrowheads="1"/>
            </p:cNvSpPr>
            <p:nvPr/>
          </p:nvSpPr>
          <p:spPr bwMode="auto">
            <a:xfrm>
              <a:off x="3483"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95" name="Oval 607"/>
            <p:cNvSpPr>
              <a:spLocks noChangeArrowheads="1"/>
            </p:cNvSpPr>
            <p:nvPr/>
          </p:nvSpPr>
          <p:spPr bwMode="auto">
            <a:xfrm>
              <a:off x="3483"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96" name="Oval 608"/>
            <p:cNvSpPr>
              <a:spLocks noChangeArrowheads="1"/>
            </p:cNvSpPr>
            <p:nvPr/>
          </p:nvSpPr>
          <p:spPr bwMode="auto">
            <a:xfrm>
              <a:off x="3483"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97" name="Oval 609"/>
            <p:cNvSpPr>
              <a:spLocks noChangeArrowheads="1"/>
            </p:cNvSpPr>
            <p:nvPr/>
          </p:nvSpPr>
          <p:spPr bwMode="auto">
            <a:xfrm>
              <a:off x="3607"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98" name="Oval 610"/>
            <p:cNvSpPr>
              <a:spLocks noChangeArrowheads="1"/>
            </p:cNvSpPr>
            <p:nvPr/>
          </p:nvSpPr>
          <p:spPr bwMode="auto">
            <a:xfrm>
              <a:off x="3669" y="398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99" name="Oval 611"/>
            <p:cNvSpPr>
              <a:spLocks noChangeArrowheads="1"/>
            </p:cNvSpPr>
            <p:nvPr/>
          </p:nvSpPr>
          <p:spPr bwMode="auto">
            <a:xfrm>
              <a:off x="3504"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00" name="Oval 612"/>
            <p:cNvSpPr>
              <a:spLocks noChangeArrowheads="1"/>
            </p:cNvSpPr>
            <p:nvPr/>
          </p:nvSpPr>
          <p:spPr bwMode="auto">
            <a:xfrm>
              <a:off x="3566" y="398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01" name="Oval 613"/>
            <p:cNvSpPr>
              <a:spLocks noChangeArrowheads="1"/>
            </p:cNvSpPr>
            <p:nvPr/>
          </p:nvSpPr>
          <p:spPr bwMode="auto">
            <a:xfrm>
              <a:off x="3504" y="398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02" name="Oval 614"/>
            <p:cNvSpPr>
              <a:spLocks noChangeArrowheads="1"/>
            </p:cNvSpPr>
            <p:nvPr/>
          </p:nvSpPr>
          <p:spPr bwMode="auto">
            <a:xfrm>
              <a:off x="3566" y="403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03" name="Oval 615"/>
            <p:cNvSpPr>
              <a:spLocks noChangeArrowheads="1"/>
            </p:cNvSpPr>
            <p:nvPr/>
          </p:nvSpPr>
          <p:spPr bwMode="auto">
            <a:xfrm>
              <a:off x="3627"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04" name="Oval 616"/>
            <p:cNvSpPr>
              <a:spLocks noChangeArrowheads="1"/>
            </p:cNvSpPr>
            <p:nvPr/>
          </p:nvSpPr>
          <p:spPr bwMode="auto">
            <a:xfrm>
              <a:off x="3689"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05" name="Oval 617"/>
            <p:cNvSpPr>
              <a:spLocks noChangeArrowheads="1"/>
            </p:cNvSpPr>
            <p:nvPr/>
          </p:nvSpPr>
          <p:spPr bwMode="auto">
            <a:xfrm>
              <a:off x="3566" y="408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06" name="Oval 618"/>
            <p:cNvSpPr>
              <a:spLocks noChangeArrowheads="1"/>
            </p:cNvSpPr>
            <p:nvPr/>
          </p:nvSpPr>
          <p:spPr bwMode="auto">
            <a:xfrm>
              <a:off x="3689" y="412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07" name="Oval 619"/>
            <p:cNvSpPr>
              <a:spLocks noChangeArrowheads="1"/>
            </p:cNvSpPr>
            <p:nvPr/>
          </p:nvSpPr>
          <p:spPr bwMode="auto">
            <a:xfrm>
              <a:off x="3627"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08" name="Oval 620"/>
            <p:cNvSpPr>
              <a:spLocks noChangeArrowheads="1"/>
            </p:cNvSpPr>
            <p:nvPr/>
          </p:nvSpPr>
          <p:spPr bwMode="auto">
            <a:xfrm>
              <a:off x="3627"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09" name="Oval 621"/>
            <p:cNvSpPr>
              <a:spLocks noChangeArrowheads="1"/>
            </p:cNvSpPr>
            <p:nvPr/>
          </p:nvSpPr>
          <p:spPr bwMode="auto">
            <a:xfrm>
              <a:off x="3689"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10" name="Oval 622"/>
            <p:cNvSpPr>
              <a:spLocks noChangeArrowheads="1"/>
            </p:cNvSpPr>
            <p:nvPr/>
          </p:nvSpPr>
          <p:spPr bwMode="auto">
            <a:xfrm>
              <a:off x="3627" y="412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11" name="Oval 623"/>
            <p:cNvSpPr>
              <a:spLocks noChangeArrowheads="1"/>
            </p:cNvSpPr>
            <p:nvPr/>
          </p:nvSpPr>
          <p:spPr bwMode="auto">
            <a:xfrm>
              <a:off x="3751" y="408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12" name="Oval 624"/>
            <p:cNvSpPr>
              <a:spLocks noChangeArrowheads="1"/>
            </p:cNvSpPr>
            <p:nvPr/>
          </p:nvSpPr>
          <p:spPr bwMode="auto">
            <a:xfrm>
              <a:off x="3689"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13" name="Oval 625"/>
            <p:cNvSpPr>
              <a:spLocks noChangeArrowheads="1"/>
            </p:cNvSpPr>
            <p:nvPr/>
          </p:nvSpPr>
          <p:spPr bwMode="auto">
            <a:xfrm>
              <a:off x="3627"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14" name="Oval 626"/>
            <p:cNvSpPr>
              <a:spLocks noChangeArrowheads="1"/>
            </p:cNvSpPr>
            <p:nvPr/>
          </p:nvSpPr>
          <p:spPr bwMode="auto">
            <a:xfrm>
              <a:off x="3627" y="417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15" name="Oval 627"/>
            <p:cNvSpPr>
              <a:spLocks noChangeArrowheads="1"/>
            </p:cNvSpPr>
            <p:nvPr/>
          </p:nvSpPr>
          <p:spPr bwMode="auto">
            <a:xfrm>
              <a:off x="3627"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16" name="Oval 628"/>
            <p:cNvSpPr>
              <a:spLocks noChangeArrowheads="1"/>
            </p:cNvSpPr>
            <p:nvPr/>
          </p:nvSpPr>
          <p:spPr bwMode="auto">
            <a:xfrm>
              <a:off x="3751" y="403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17" name="Oval 629"/>
            <p:cNvSpPr>
              <a:spLocks noChangeArrowheads="1"/>
            </p:cNvSpPr>
            <p:nvPr/>
          </p:nvSpPr>
          <p:spPr bwMode="auto">
            <a:xfrm>
              <a:off x="3813" y="408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18" name="Oval 630"/>
            <p:cNvSpPr>
              <a:spLocks noChangeArrowheads="1"/>
            </p:cNvSpPr>
            <p:nvPr/>
          </p:nvSpPr>
          <p:spPr bwMode="auto">
            <a:xfrm>
              <a:off x="3696"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19" name="Oval 631"/>
            <p:cNvSpPr>
              <a:spLocks noChangeArrowheads="1"/>
            </p:cNvSpPr>
            <p:nvPr/>
          </p:nvSpPr>
          <p:spPr bwMode="auto">
            <a:xfrm>
              <a:off x="3758"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20" name="Oval 632"/>
            <p:cNvSpPr>
              <a:spLocks noChangeArrowheads="1"/>
            </p:cNvSpPr>
            <p:nvPr/>
          </p:nvSpPr>
          <p:spPr bwMode="auto">
            <a:xfrm>
              <a:off x="3696"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21" name="Oval 633"/>
            <p:cNvSpPr>
              <a:spLocks noChangeArrowheads="1"/>
            </p:cNvSpPr>
            <p:nvPr/>
          </p:nvSpPr>
          <p:spPr bwMode="auto">
            <a:xfrm>
              <a:off x="3758" y="398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22" name="Oval 634"/>
            <p:cNvSpPr>
              <a:spLocks noChangeArrowheads="1"/>
            </p:cNvSpPr>
            <p:nvPr/>
          </p:nvSpPr>
          <p:spPr bwMode="auto">
            <a:xfrm>
              <a:off x="3819"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23" name="Oval 635"/>
            <p:cNvSpPr>
              <a:spLocks noChangeArrowheads="1"/>
            </p:cNvSpPr>
            <p:nvPr/>
          </p:nvSpPr>
          <p:spPr bwMode="auto">
            <a:xfrm>
              <a:off x="3881"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24" name="Oval 636"/>
            <p:cNvSpPr>
              <a:spLocks noChangeArrowheads="1"/>
            </p:cNvSpPr>
            <p:nvPr/>
          </p:nvSpPr>
          <p:spPr bwMode="auto">
            <a:xfrm>
              <a:off x="3758" y="403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25" name="Oval 637"/>
            <p:cNvSpPr>
              <a:spLocks noChangeArrowheads="1"/>
            </p:cNvSpPr>
            <p:nvPr/>
          </p:nvSpPr>
          <p:spPr bwMode="auto">
            <a:xfrm>
              <a:off x="3881"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26" name="Oval 638"/>
            <p:cNvSpPr>
              <a:spLocks noChangeArrowheads="1"/>
            </p:cNvSpPr>
            <p:nvPr/>
          </p:nvSpPr>
          <p:spPr bwMode="auto">
            <a:xfrm>
              <a:off x="3819"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27" name="Oval 639"/>
            <p:cNvSpPr>
              <a:spLocks noChangeArrowheads="1"/>
            </p:cNvSpPr>
            <p:nvPr/>
          </p:nvSpPr>
          <p:spPr bwMode="auto">
            <a:xfrm>
              <a:off x="3819"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28" name="Oval 640"/>
            <p:cNvSpPr>
              <a:spLocks noChangeArrowheads="1"/>
            </p:cNvSpPr>
            <p:nvPr/>
          </p:nvSpPr>
          <p:spPr bwMode="auto">
            <a:xfrm>
              <a:off x="3881"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29" name="Oval 641"/>
            <p:cNvSpPr>
              <a:spLocks noChangeArrowheads="1"/>
            </p:cNvSpPr>
            <p:nvPr/>
          </p:nvSpPr>
          <p:spPr bwMode="auto">
            <a:xfrm>
              <a:off x="3819"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30" name="Oval 642"/>
            <p:cNvSpPr>
              <a:spLocks noChangeArrowheads="1"/>
            </p:cNvSpPr>
            <p:nvPr/>
          </p:nvSpPr>
          <p:spPr bwMode="auto">
            <a:xfrm>
              <a:off x="3943" y="403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31" name="Oval 643"/>
            <p:cNvSpPr>
              <a:spLocks noChangeArrowheads="1"/>
            </p:cNvSpPr>
            <p:nvPr/>
          </p:nvSpPr>
          <p:spPr bwMode="auto">
            <a:xfrm>
              <a:off x="3881"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32" name="Oval 644"/>
            <p:cNvSpPr>
              <a:spLocks noChangeArrowheads="1"/>
            </p:cNvSpPr>
            <p:nvPr/>
          </p:nvSpPr>
          <p:spPr bwMode="auto">
            <a:xfrm>
              <a:off x="3819"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33" name="Oval 645"/>
            <p:cNvSpPr>
              <a:spLocks noChangeArrowheads="1"/>
            </p:cNvSpPr>
            <p:nvPr/>
          </p:nvSpPr>
          <p:spPr bwMode="auto">
            <a:xfrm>
              <a:off x="3819" y="412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34" name="Oval 646"/>
            <p:cNvSpPr>
              <a:spLocks noChangeArrowheads="1"/>
            </p:cNvSpPr>
            <p:nvPr/>
          </p:nvSpPr>
          <p:spPr bwMode="auto">
            <a:xfrm>
              <a:off x="3819"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35" name="Oval 647"/>
            <p:cNvSpPr>
              <a:spLocks noChangeArrowheads="1"/>
            </p:cNvSpPr>
            <p:nvPr/>
          </p:nvSpPr>
          <p:spPr bwMode="auto">
            <a:xfrm>
              <a:off x="3943" y="398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36" name="Oval 648"/>
            <p:cNvSpPr>
              <a:spLocks noChangeArrowheads="1"/>
            </p:cNvSpPr>
            <p:nvPr/>
          </p:nvSpPr>
          <p:spPr bwMode="auto">
            <a:xfrm>
              <a:off x="4005" y="403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37" name="Oval 649"/>
            <p:cNvSpPr>
              <a:spLocks noChangeArrowheads="1"/>
            </p:cNvSpPr>
            <p:nvPr/>
          </p:nvSpPr>
          <p:spPr bwMode="auto">
            <a:xfrm>
              <a:off x="3648" y="360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38" name="Oval 650"/>
            <p:cNvSpPr>
              <a:spLocks noChangeArrowheads="1"/>
            </p:cNvSpPr>
            <p:nvPr/>
          </p:nvSpPr>
          <p:spPr bwMode="auto">
            <a:xfrm>
              <a:off x="3710" y="364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39" name="Oval 651"/>
            <p:cNvSpPr>
              <a:spLocks noChangeArrowheads="1"/>
            </p:cNvSpPr>
            <p:nvPr/>
          </p:nvSpPr>
          <p:spPr bwMode="auto">
            <a:xfrm>
              <a:off x="3648" y="364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40" name="Oval 652"/>
            <p:cNvSpPr>
              <a:spLocks noChangeArrowheads="1"/>
            </p:cNvSpPr>
            <p:nvPr/>
          </p:nvSpPr>
          <p:spPr bwMode="auto">
            <a:xfrm>
              <a:off x="3710" y="369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41" name="Oval 653"/>
            <p:cNvSpPr>
              <a:spLocks noChangeArrowheads="1"/>
            </p:cNvSpPr>
            <p:nvPr/>
          </p:nvSpPr>
          <p:spPr bwMode="auto">
            <a:xfrm>
              <a:off x="3771" y="369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42" name="Oval 654"/>
            <p:cNvSpPr>
              <a:spLocks noChangeArrowheads="1"/>
            </p:cNvSpPr>
            <p:nvPr/>
          </p:nvSpPr>
          <p:spPr bwMode="auto">
            <a:xfrm>
              <a:off x="3833" y="369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43" name="Oval 655"/>
            <p:cNvSpPr>
              <a:spLocks noChangeArrowheads="1"/>
            </p:cNvSpPr>
            <p:nvPr/>
          </p:nvSpPr>
          <p:spPr bwMode="auto">
            <a:xfrm>
              <a:off x="3710" y="374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44" name="Oval 656"/>
            <p:cNvSpPr>
              <a:spLocks noChangeArrowheads="1"/>
            </p:cNvSpPr>
            <p:nvPr/>
          </p:nvSpPr>
          <p:spPr bwMode="auto">
            <a:xfrm>
              <a:off x="3833"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45" name="Oval 657"/>
            <p:cNvSpPr>
              <a:spLocks noChangeArrowheads="1"/>
            </p:cNvSpPr>
            <p:nvPr/>
          </p:nvSpPr>
          <p:spPr bwMode="auto">
            <a:xfrm>
              <a:off x="3771" y="364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46" name="Oval 658"/>
            <p:cNvSpPr>
              <a:spLocks noChangeArrowheads="1"/>
            </p:cNvSpPr>
            <p:nvPr/>
          </p:nvSpPr>
          <p:spPr bwMode="auto">
            <a:xfrm>
              <a:off x="3771"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47" name="Oval 659"/>
            <p:cNvSpPr>
              <a:spLocks noChangeArrowheads="1"/>
            </p:cNvSpPr>
            <p:nvPr/>
          </p:nvSpPr>
          <p:spPr bwMode="auto">
            <a:xfrm>
              <a:off x="3833"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48" name="Oval 660"/>
            <p:cNvSpPr>
              <a:spLocks noChangeArrowheads="1"/>
            </p:cNvSpPr>
            <p:nvPr/>
          </p:nvSpPr>
          <p:spPr bwMode="auto">
            <a:xfrm>
              <a:off x="3771"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49" name="Oval 661"/>
            <p:cNvSpPr>
              <a:spLocks noChangeArrowheads="1"/>
            </p:cNvSpPr>
            <p:nvPr/>
          </p:nvSpPr>
          <p:spPr bwMode="auto">
            <a:xfrm>
              <a:off x="3895" y="374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50" name="Oval 662"/>
            <p:cNvSpPr>
              <a:spLocks noChangeArrowheads="1"/>
            </p:cNvSpPr>
            <p:nvPr/>
          </p:nvSpPr>
          <p:spPr bwMode="auto">
            <a:xfrm>
              <a:off x="3833"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51" name="Oval 663"/>
            <p:cNvSpPr>
              <a:spLocks noChangeArrowheads="1"/>
            </p:cNvSpPr>
            <p:nvPr/>
          </p:nvSpPr>
          <p:spPr bwMode="auto">
            <a:xfrm>
              <a:off x="3771"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52" name="Oval 664"/>
            <p:cNvSpPr>
              <a:spLocks noChangeArrowheads="1"/>
            </p:cNvSpPr>
            <p:nvPr/>
          </p:nvSpPr>
          <p:spPr bwMode="auto">
            <a:xfrm>
              <a:off x="3771"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53" name="Oval 665"/>
            <p:cNvSpPr>
              <a:spLocks noChangeArrowheads="1"/>
            </p:cNvSpPr>
            <p:nvPr/>
          </p:nvSpPr>
          <p:spPr bwMode="auto">
            <a:xfrm>
              <a:off x="3771" y="360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54" name="Oval 666"/>
            <p:cNvSpPr>
              <a:spLocks noChangeArrowheads="1"/>
            </p:cNvSpPr>
            <p:nvPr/>
          </p:nvSpPr>
          <p:spPr bwMode="auto">
            <a:xfrm>
              <a:off x="3895" y="369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55" name="Oval 667"/>
            <p:cNvSpPr>
              <a:spLocks noChangeArrowheads="1"/>
            </p:cNvSpPr>
            <p:nvPr/>
          </p:nvSpPr>
          <p:spPr bwMode="auto">
            <a:xfrm>
              <a:off x="3957" y="374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56" name="Oval 668"/>
            <p:cNvSpPr>
              <a:spLocks noChangeArrowheads="1"/>
            </p:cNvSpPr>
            <p:nvPr/>
          </p:nvSpPr>
          <p:spPr bwMode="auto">
            <a:xfrm>
              <a:off x="3456" y="340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57" name="Oval 669"/>
            <p:cNvSpPr>
              <a:spLocks noChangeArrowheads="1"/>
            </p:cNvSpPr>
            <p:nvPr/>
          </p:nvSpPr>
          <p:spPr bwMode="auto">
            <a:xfrm>
              <a:off x="3518" y="345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58" name="Oval 670"/>
            <p:cNvSpPr>
              <a:spLocks noChangeArrowheads="1"/>
            </p:cNvSpPr>
            <p:nvPr/>
          </p:nvSpPr>
          <p:spPr bwMode="auto">
            <a:xfrm>
              <a:off x="3456" y="345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59" name="Oval 671"/>
            <p:cNvSpPr>
              <a:spLocks noChangeArrowheads="1"/>
            </p:cNvSpPr>
            <p:nvPr/>
          </p:nvSpPr>
          <p:spPr bwMode="auto">
            <a:xfrm>
              <a:off x="3518" y="350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60" name="Oval 672"/>
            <p:cNvSpPr>
              <a:spLocks noChangeArrowheads="1"/>
            </p:cNvSpPr>
            <p:nvPr/>
          </p:nvSpPr>
          <p:spPr bwMode="auto">
            <a:xfrm>
              <a:off x="3579" y="350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61" name="Oval 673"/>
            <p:cNvSpPr>
              <a:spLocks noChangeArrowheads="1"/>
            </p:cNvSpPr>
            <p:nvPr/>
          </p:nvSpPr>
          <p:spPr bwMode="auto">
            <a:xfrm>
              <a:off x="3641" y="350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62" name="Oval 674"/>
            <p:cNvSpPr>
              <a:spLocks noChangeArrowheads="1"/>
            </p:cNvSpPr>
            <p:nvPr/>
          </p:nvSpPr>
          <p:spPr bwMode="auto">
            <a:xfrm>
              <a:off x="3518" y="355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63" name="Oval 675"/>
            <p:cNvSpPr>
              <a:spLocks noChangeArrowheads="1"/>
            </p:cNvSpPr>
            <p:nvPr/>
          </p:nvSpPr>
          <p:spPr bwMode="auto">
            <a:xfrm>
              <a:off x="3641" y="360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64" name="Oval 676"/>
            <p:cNvSpPr>
              <a:spLocks noChangeArrowheads="1"/>
            </p:cNvSpPr>
            <p:nvPr/>
          </p:nvSpPr>
          <p:spPr bwMode="auto">
            <a:xfrm>
              <a:off x="3579" y="345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65" name="Oval 677"/>
            <p:cNvSpPr>
              <a:spLocks noChangeArrowheads="1"/>
            </p:cNvSpPr>
            <p:nvPr/>
          </p:nvSpPr>
          <p:spPr bwMode="auto">
            <a:xfrm>
              <a:off x="3579" y="355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66" name="Oval 678"/>
            <p:cNvSpPr>
              <a:spLocks noChangeArrowheads="1"/>
            </p:cNvSpPr>
            <p:nvPr/>
          </p:nvSpPr>
          <p:spPr bwMode="auto">
            <a:xfrm>
              <a:off x="3641" y="355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67" name="Oval 679"/>
            <p:cNvSpPr>
              <a:spLocks noChangeArrowheads="1"/>
            </p:cNvSpPr>
            <p:nvPr/>
          </p:nvSpPr>
          <p:spPr bwMode="auto">
            <a:xfrm>
              <a:off x="3579" y="360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68" name="Oval 680"/>
            <p:cNvSpPr>
              <a:spLocks noChangeArrowheads="1"/>
            </p:cNvSpPr>
            <p:nvPr/>
          </p:nvSpPr>
          <p:spPr bwMode="auto">
            <a:xfrm>
              <a:off x="3703" y="355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69" name="Oval 681"/>
            <p:cNvSpPr>
              <a:spLocks noChangeArrowheads="1"/>
            </p:cNvSpPr>
            <p:nvPr/>
          </p:nvSpPr>
          <p:spPr bwMode="auto">
            <a:xfrm>
              <a:off x="3641" y="355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70" name="Oval 682"/>
            <p:cNvSpPr>
              <a:spLocks noChangeArrowheads="1"/>
            </p:cNvSpPr>
            <p:nvPr/>
          </p:nvSpPr>
          <p:spPr bwMode="auto">
            <a:xfrm>
              <a:off x="3579" y="355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71" name="Oval 683"/>
            <p:cNvSpPr>
              <a:spLocks noChangeArrowheads="1"/>
            </p:cNvSpPr>
            <p:nvPr/>
          </p:nvSpPr>
          <p:spPr bwMode="auto">
            <a:xfrm>
              <a:off x="3579" y="364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72" name="Oval 684"/>
            <p:cNvSpPr>
              <a:spLocks noChangeArrowheads="1"/>
            </p:cNvSpPr>
            <p:nvPr/>
          </p:nvSpPr>
          <p:spPr bwMode="auto">
            <a:xfrm>
              <a:off x="3579" y="340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73" name="Oval 685"/>
            <p:cNvSpPr>
              <a:spLocks noChangeArrowheads="1"/>
            </p:cNvSpPr>
            <p:nvPr/>
          </p:nvSpPr>
          <p:spPr bwMode="auto">
            <a:xfrm>
              <a:off x="3703" y="350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74" name="Oval 686"/>
            <p:cNvSpPr>
              <a:spLocks noChangeArrowheads="1"/>
            </p:cNvSpPr>
            <p:nvPr/>
          </p:nvSpPr>
          <p:spPr bwMode="auto">
            <a:xfrm>
              <a:off x="3765" y="355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grpSp>
      <p:grpSp>
        <p:nvGrpSpPr>
          <p:cNvPr id="7" name="Group 705"/>
          <p:cNvGrpSpPr>
            <a:grpSpLocks/>
          </p:cNvGrpSpPr>
          <p:nvPr/>
        </p:nvGrpSpPr>
        <p:grpSpPr bwMode="auto">
          <a:xfrm>
            <a:off x="3192994" y="4026013"/>
            <a:ext cx="1649413" cy="2809875"/>
            <a:chOff x="3532188" y="4026186"/>
            <a:chExt cx="1787642" cy="2809763"/>
          </a:xfrm>
        </p:grpSpPr>
        <p:pic>
          <p:nvPicPr>
            <p:cNvPr id="1376" name="Picture 706" descr="kidney.png"/>
            <p:cNvPicPr>
              <a:picLocks noChangeAspect="1"/>
            </p:cNvPicPr>
            <p:nvPr/>
          </p:nvPicPr>
          <p:blipFill>
            <a:blip r:embed="rId8"/>
            <a:srcRect/>
            <a:stretch>
              <a:fillRect/>
            </a:stretch>
          </p:blipFill>
          <p:spPr bwMode="auto">
            <a:xfrm flipH="1">
              <a:off x="3532188" y="4986338"/>
              <a:ext cx="1433512" cy="1635125"/>
            </a:xfrm>
            <a:prstGeom prst="rect">
              <a:avLst/>
            </a:prstGeom>
            <a:noFill/>
            <a:ln w="9525">
              <a:noFill/>
              <a:miter lim="800000"/>
              <a:headEnd/>
              <a:tailEnd/>
            </a:ln>
          </p:spPr>
        </p:pic>
        <p:sp>
          <p:nvSpPr>
            <p:cNvPr id="1377" name="Curved Left Arrow 707"/>
            <p:cNvSpPr>
              <a:spLocks noChangeArrowheads="1"/>
            </p:cNvSpPr>
            <p:nvPr/>
          </p:nvSpPr>
          <p:spPr bwMode="auto">
            <a:xfrm rot="446890">
              <a:off x="4765793" y="4026186"/>
              <a:ext cx="554037" cy="1430338"/>
            </a:xfrm>
            <a:prstGeom prst="curvedLeftArrow">
              <a:avLst>
                <a:gd name="adj1" fmla="val 25028"/>
                <a:gd name="adj2" fmla="val 50032"/>
                <a:gd name="adj3" fmla="val 25000"/>
              </a:avLst>
            </a:prstGeom>
            <a:solidFill>
              <a:srgbClr val="FCFFA7"/>
            </a:solidFill>
            <a:ln w="12700">
              <a:solidFill>
                <a:schemeClr val="tx1"/>
              </a:solidFill>
              <a:round/>
              <a:headEnd type="none" w="sm" len="sm"/>
              <a:tailEnd type="none" w="sm" len="sm"/>
            </a:ln>
          </p:spPr>
          <p:txBody>
            <a:bodyPr>
              <a:prstTxWarp prst="textNoShape">
                <a:avLst/>
              </a:prstTxWarp>
            </a:bodyPr>
            <a:lstStyle/>
            <a:p>
              <a:pPr fontAlgn="base">
                <a:spcBef>
                  <a:spcPct val="0"/>
                </a:spcBef>
                <a:spcAft>
                  <a:spcPct val="0"/>
                </a:spcAft>
              </a:pPr>
              <a:endParaRPr lang="en-US" sz="2000">
                <a:solidFill>
                  <a:srgbClr val="000000"/>
                </a:solidFill>
                <a:latin typeface="Times New Roman" charset="0"/>
                <a:ea typeface="ＭＳ Ｐゴシック" charset="-128"/>
                <a:cs typeface="ＭＳ Ｐゴシック" charset="-128"/>
              </a:endParaRPr>
            </a:p>
          </p:txBody>
        </p:sp>
        <p:sp>
          <p:nvSpPr>
            <p:cNvPr id="1378" name="Curved Left Arrow 708"/>
            <p:cNvSpPr>
              <a:spLocks noChangeArrowheads="1"/>
            </p:cNvSpPr>
            <p:nvPr/>
          </p:nvSpPr>
          <p:spPr bwMode="auto">
            <a:xfrm rot="502397">
              <a:off x="4499992" y="5703597"/>
              <a:ext cx="385748" cy="1132352"/>
            </a:xfrm>
            <a:prstGeom prst="curvedLeftArrow">
              <a:avLst>
                <a:gd name="adj1" fmla="val 25155"/>
                <a:gd name="adj2" fmla="val 36191"/>
                <a:gd name="adj3" fmla="val 25000"/>
              </a:avLst>
            </a:prstGeom>
            <a:solidFill>
              <a:srgbClr val="FCFFA7"/>
            </a:solidFill>
            <a:ln w="12700">
              <a:solidFill>
                <a:schemeClr val="tx1"/>
              </a:solidFill>
              <a:round/>
              <a:headEnd type="none" w="sm" len="sm"/>
              <a:tailEnd type="none" w="sm" len="sm"/>
            </a:ln>
          </p:spPr>
          <p:txBody>
            <a:bodyPr>
              <a:prstTxWarp prst="textNoShape">
                <a:avLst/>
              </a:prstTxWarp>
            </a:bodyPr>
            <a:lstStyle/>
            <a:p>
              <a:pPr fontAlgn="base">
                <a:spcBef>
                  <a:spcPct val="0"/>
                </a:spcBef>
                <a:spcAft>
                  <a:spcPct val="0"/>
                </a:spcAft>
              </a:pPr>
              <a:endParaRPr lang="en-US" sz="2000">
                <a:solidFill>
                  <a:srgbClr val="000000"/>
                </a:solidFill>
                <a:latin typeface="Times New Roman" charset="0"/>
                <a:ea typeface="ＭＳ Ｐゴシック" charset="-128"/>
                <a:cs typeface="ＭＳ Ｐゴシック" charset="-128"/>
              </a:endParaRPr>
            </a:p>
          </p:txBody>
        </p:sp>
        <p:grpSp>
          <p:nvGrpSpPr>
            <p:cNvPr id="8" name="Group 711"/>
            <p:cNvGrpSpPr/>
            <p:nvPr/>
          </p:nvGrpSpPr>
          <p:grpSpPr>
            <a:xfrm>
              <a:off x="4144942" y="4136422"/>
              <a:ext cx="517481" cy="700936"/>
              <a:chOff x="4144942" y="4136422"/>
              <a:chExt cx="517481" cy="700936"/>
            </a:xfrm>
            <a:solidFill>
              <a:srgbClr val="FCFFA7"/>
            </a:solidFill>
          </p:grpSpPr>
          <p:sp>
            <p:nvSpPr>
              <p:cNvPr id="1380" name="AutoShape 690"/>
              <p:cNvSpPr>
                <a:spLocks noChangeArrowheads="1"/>
              </p:cNvSpPr>
              <p:nvPr/>
            </p:nvSpPr>
            <p:spPr bwMode="auto">
              <a:xfrm rot="16726926">
                <a:off x="4053215" y="4228149"/>
                <a:ext cx="700936" cy="517481"/>
              </a:xfrm>
              <a:prstGeom prst="rightArrow">
                <a:avLst>
                  <a:gd name="adj1" fmla="val 50000"/>
                  <a:gd name="adj2" fmla="val 32107"/>
                </a:avLst>
              </a:prstGeom>
              <a:grpFill/>
              <a:ln w="12700">
                <a:solidFill>
                  <a:schemeClr val="tx1"/>
                </a:solidFill>
                <a:miter lim="800000"/>
                <a:headEnd/>
                <a:tailEnd/>
              </a:ln>
            </p:spPr>
            <p:txBody>
              <a:bodyPr wrap="none" lIns="91431" tIns="45716" rIns="91431" bIns="45716" anchor="ctr"/>
              <a:lstStyle/>
              <a:p>
                <a:pPr fontAlgn="base">
                  <a:spcBef>
                    <a:spcPct val="0"/>
                  </a:spcBef>
                  <a:spcAft>
                    <a:spcPct val="0"/>
                  </a:spcAft>
                  <a:defRPr/>
                </a:pPr>
                <a:endParaRPr lang="en-US">
                  <a:solidFill>
                    <a:srgbClr val="000000"/>
                  </a:solidFill>
                  <a:latin typeface="Arial" charset="0"/>
                  <a:ea typeface="ＭＳ Ｐゴシック" charset="-128"/>
                  <a:cs typeface="ＭＳ Ｐゴシック" charset="-128"/>
                </a:endParaRPr>
              </a:p>
            </p:txBody>
          </p:sp>
          <p:sp>
            <p:nvSpPr>
              <p:cNvPr id="1381" name="TextBox 1380"/>
              <p:cNvSpPr txBox="1"/>
              <p:nvPr/>
            </p:nvSpPr>
            <p:spPr>
              <a:xfrm rot="505856">
                <a:off x="4294193" y="4330307"/>
                <a:ext cx="200142" cy="369317"/>
              </a:xfrm>
              <a:prstGeom prst="rect">
                <a:avLst/>
              </a:prstGeom>
              <a:grpFill/>
            </p:spPr>
            <p:txBody>
              <a:bodyPr wrap="none">
                <a:spAutoFit/>
              </a:bodyPr>
              <a:lstStyle/>
              <a:p>
                <a:pPr fontAlgn="base">
                  <a:spcBef>
                    <a:spcPct val="0"/>
                  </a:spcBef>
                  <a:spcAft>
                    <a:spcPct val="0"/>
                  </a:spcAft>
                  <a:defRPr/>
                </a:pPr>
                <a:endParaRPr lang="en-US" b="1" dirty="0">
                  <a:solidFill>
                    <a:srgbClr val="000000"/>
                  </a:solidFill>
                  <a:latin typeface="Arial" charset="0"/>
                  <a:ea typeface="ＭＳ Ｐゴシック" charset="-128"/>
                  <a:cs typeface="ＭＳ Ｐゴシック" charset="-128"/>
                </a:endParaRPr>
              </a:p>
            </p:txBody>
          </p:sp>
        </p:grpSp>
      </p:grpSp>
      <p:sp>
        <p:nvSpPr>
          <p:cNvPr id="1383" name="标题 3"/>
          <p:cNvSpPr txBox="1">
            <a:spLocks/>
          </p:cNvSpPr>
          <p:nvPr/>
        </p:nvSpPr>
        <p:spPr bwMode="auto">
          <a:xfrm>
            <a:off x="-167238" y="0"/>
            <a:ext cx="9525000" cy="1143000"/>
          </a:xfrm>
          <a:prstGeom prst="rect">
            <a:avLst/>
          </a:prstGeom>
          <a:noFill/>
          <a:ln w="9525">
            <a:noFill/>
            <a:miter lim="800000"/>
            <a:headEnd/>
            <a:tailEnd/>
          </a:ln>
          <a:effectLst/>
        </p:spPr>
        <p:txBody>
          <a:bodyPr vert="horz" wrap="square" lIns="91431" tIns="45716" rIns="91431" bIns="45716" numCol="1" anchor="ctr" anchorCtr="0" compatLnSpc="1">
            <a:prstTxWarp prst="textNoShape">
              <a:avLst/>
            </a:prstTxWarp>
          </a:bodyPr>
          <a:lstStyle>
            <a:lvl1pPr algn="ctr" rtl="0" eaLnBrk="0" fontAlgn="base" hangingPunct="0">
              <a:lnSpc>
                <a:spcPct val="100000"/>
              </a:lnSpc>
              <a:spcBef>
                <a:spcPct val="0"/>
              </a:spcBef>
              <a:spcAft>
                <a:spcPct val="0"/>
              </a:spcAft>
              <a:defRPr sz="2400" b="0" baseline="0">
                <a:solidFill>
                  <a:srgbClr val="002060"/>
                </a:solidFill>
                <a:latin typeface="Arial" pitchFamily="34" charset="0"/>
                <a:ea typeface="黑体" pitchFamily="49" charset="-122"/>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157" algn="ctr" rtl="0" fontAlgn="base">
              <a:spcBef>
                <a:spcPct val="0"/>
              </a:spcBef>
              <a:spcAft>
                <a:spcPct val="0"/>
              </a:spcAft>
              <a:defRPr sz="4400">
                <a:solidFill>
                  <a:schemeClr val="tx2"/>
                </a:solidFill>
                <a:latin typeface="Arial" charset="0"/>
              </a:defRPr>
            </a:lvl6pPr>
            <a:lvl7pPr marL="914314" algn="ctr" rtl="0" fontAlgn="base">
              <a:spcBef>
                <a:spcPct val="0"/>
              </a:spcBef>
              <a:spcAft>
                <a:spcPct val="0"/>
              </a:spcAft>
              <a:defRPr sz="4400">
                <a:solidFill>
                  <a:schemeClr val="tx2"/>
                </a:solidFill>
                <a:latin typeface="Arial" charset="0"/>
              </a:defRPr>
            </a:lvl7pPr>
            <a:lvl8pPr marL="1371471" algn="ctr" rtl="0" fontAlgn="base">
              <a:spcBef>
                <a:spcPct val="0"/>
              </a:spcBef>
              <a:spcAft>
                <a:spcPct val="0"/>
              </a:spcAft>
              <a:defRPr sz="4400">
                <a:solidFill>
                  <a:schemeClr val="tx2"/>
                </a:solidFill>
                <a:latin typeface="Arial" charset="0"/>
              </a:defRPr>
            </a:lvl8pPr>
            <a:lvl9pPr marL="1828627" algn="ctr" rtl="0" fontAlgn="base">
              <a:spcBef>
                <a:spcPct val="0"/>
              </a:spcBef>
              <a:spcAft>
                <a:spcPct val="0"/>
              </a:spcAft>
              <a:defRPr sz="4400">
                <a:solidFill>
                  <a:schemeClr val="tx2"/>
                </a:solidFill>
                <a:latin typeface="Arial" charset="0"/>
              </a:defRPr>
            </a:lvl9pPr>
          </a:lstStyle>
          <a:p>
            <a:pPr defTabSz="914400">
              <a:lnSpc>
                <a:spcPts val="4000"/>
              </a:lnSpc>
            </a:pPr>
            <a:r>
              <a:rPr lang="en-US" altLang="zh-CN" sz="4000" b="1" dirty="0" smtClean="0">
                <a:solidFill>
                  <a:srgbClr val="000090"/>
                </a:solidFill>
                <a:latin typeface="Times New Roman" panose="02020603050405020304" pitchFamily="18" charset="0"/>
                <a:cs typeface="Times New Roman" panose="02020603050405020304" pitchFamily="18" charset="0"/>
              </a:rPr>
              <a:t>Multiple, Complex Pathophysiological Abnormalities in T2DM</a:t>
            </a:r>
            <a:endParaRPr lang="zh-CN" altLang="en-US" sz="4000" b="1" dirty="0">
              <a:solidFill>
                <a:srgbClr val="00009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3491563" y="2448291"/>
            <a:ext cx="465282" cy="523220"/>
          </a:xfrm>
          <a:prstGeom prst="rect">
            <a:avLst/>
          </a:prstGeom>
          <a:noFill/>
        </p:spPr>
        <p:txBody>
          <a:bodyPr wrap="square" rtlCol="0">
            <a:spAutoFit/>
          </a:bodyPr>
          <a:lstStyle/>
          <a:p>
            <a:pPr defTabSz="914400" fontAlgn="base">
              <a:spcBef>
                <a:spcPct val="0"/>
              </a:spcBef>
              <a:spcAft>
                <a:spcPct val="0"/>
              </a:spcAft>
            </a:pPr>
            <a:r>
              <a:rPr lang="en-US" sz="2800" b="1" dirty="0" smtClean="0">
                <a:solidFill>
                  <a:prstClr val="black"/>
                </a:solidFill>
                <a:latin typeface="Arial" charset="0"/>
                <a:ea typeface="ＭＳ Ｐゴシック" charset="-128"/>
                <a:cs typeface="ＭＳ Ｐゴシック" charset="-128"/>
              </a:rPr>
              <a:t>_</a:t>
            </a:r>
            <a:endParaRPr lang="en-US" sz="2800" b="1" dirty="0">
              <a:solidFill>
                <a:prstClr val="black"/>
              </a:solidFill>
              <a:latin typeface="Arial" charset="0"/>
              <a:ea typeface="ＭＳ Ｐゴシック" charset="-128"/>
              <a:cs typeface="ＭＳ Ｐゴシック" charset="-128"/>
            </a:endParaRPr>
          </a:p>
        </p:txBody>
      </p:sp>
      <p:sp>
        <p:nvSpPr>
          <p:cNvPr id="1379" name="TextBox 1378"/>
          <p:cNvSpPr txBox="1"/>
          <p:nvPr/>
        </p:nvSpPr>
        <p:spPr>
          <a:xfrm>
            <a:off x="5845291" y="4225363"/>
            <a:ext cx="465282" cy="523220"/>
          </a:xfrm>
          <a:prstGeom prst="rect">
            <a:avLst/>
          </a:prstGeom>
          <a:noFill/>
        </p:spPr>
        <p:txBody>
          <a:bodyPr wrap="square" rtlCol="0">
            <a:spAutoFit/>
          </a:bodyPr>
          <a:lstStyle/>
          <a:p>
            <a:pPr defTabSz="914400" fontAlgn="base">
              <a:spcBef>
                <a:spcPct val="0"/>
              </a:spcBef>
              <a:spcAft>
                <a:spcPct val="0"/>
              </a:spcAft>
            </a:pPr>
            <a:r>
              <a:rPr lang="en-US" sz="2800" b="1" dirty="0" smtClean="0">
                <a:solidFill>
                  <a:prstClr val="black"/>
                </a:solidFill>
                <a:latin typeface="Arial" charset="0"/>
                <a:ea typeface="ＭＳ Ｐゴシック" charset="-128"/>
                <a:cs typeface="ＭＳ Ｐゴシック" charset="-128"/>
              </a:rPr>
              <a:t>_</a:t>
            </a:r>
            <a:endParaRPr lang="en-US" sz="2800" b="1" dirty="0">
              <a:solidFill>
                <a:prstClr val="black"/>
              </a:solidFill>
              <a:latin typeface="Arial" charset="0"/>
              <a:ea typeface="ＭＳ Ｐゴシック" charset="-128"/>
              <a:cs typeface="ＭＳ Ｐゴシック" charset="-128"/>
            </a:endParaRPr>
          </a:p>
        </p:txBody>
      </p:sp>
      <p:sp>
        <p:nvSpPr>
          <p:cNvPr id="9" name="TextBox 8"/>
          <p:cNvSpPr txBox="1"/>
          <p:nvPr/>
        </p:nvSpPr>
        <p:spPr>
          <a:xfrm>
            <a:off x="2642879" y="5037280"/>
            <a:ext cx="454271" cy="646331"/>
          </a:xfrm>
          <a:prstGeom prst="rect">
            <a:avLst/>
          </a:prstGeom>
          <a:noFill/>
        </p:spPr>
        <p:txBody>
          <a:bodyPr wrap="none" rtlCol="0">
            <a:spAutoFit/>
          </a:bodyPr>
          <a:lstStyle/>
          <a:p>
            <a:pPr defTabSz="914400" fontAlgn="base">
              <a:spcBef>
                <a:spcPct val="0"/>
              </a:spcBef>
              <a:spcAft>
                <a:spcPct val="0"/>
              </a:spcAft>
            </a:pPr>
            <a:r>
              <a:rPr lang="en-US" sz="3600" dirty="0" smtClean="0">
                <a:solidFill>
                  <a:prstClr val="black"/>
                </a:solidFill>
                <a:latin typeface="Arial" charset="0"/>
                <a:ea typeface="ＭＳ Ｐゴシック" charset="-128"/>
                <a:cs typeface="ＭＳ Ｐゴシック" charset="-128"/>
              </a:rPr>
              <a:t>+</a:t>
            </a:r>
            <a:endParaRPr lang="en-US" sz="3600" dirty="0">
              <a:solidFill>
                <a:prstClr val="black"/>
              </a:solidFill>
              <a:latin typeface="Arial" charset="0"/>
              <a:ea typeface="ＭＳ Ｐゴシック" charset="-128"/>
              <a:cs typeface="ＭＳ Ｐゴシック" charset="-128"/>
            </a:endParaRPr>
          </a:p>
        </p:txBody>
      </p:sp>
      <p:sp>
        <p:nvSpPr>
          <p:cNvPr id="1382" name="Rectangle 11"/>
          <p:cNvSpPr>
            <a:spLocks noChangeArrowheads="1"/>
          </p:cNvSpPr>
          <p:nvPr/>
        </p:nvSpPr>
        <p:spPr bwMode="auto">
          <a:xfrm>
            <a:off x="4670416" y="5720517"/>
            <a:ext cx="1241222" cy="838818"/>
          </a:xfrm>
          <a:prstGeom prst="rect">
            <a:avLst/>
          </a:prstGeom>
          <a:solidFill>
            <a:srgbClr val="FFFFFF">
              <a:alpha val="83000"/>
            </a:srgbClr>
          </a:solidFill>
          <a:ln w="12700">
            <a:noFill/>
            <a:miter lim="800000"/>
            <a:headEnd/>
            <a:tailEnd/>
          </a:ln>
        </p:spPr>
        <p:txBody>
          <a:bodyPr wrap="square" lIns="90615" tIns="44513" rIns="90615" bIns="44513">
            <a:prstTxWarp prst="textNoShape">
              <a:avLst/>
            </a:prstTxWarp>
            <a:spAutoFit/>
          </a:bodyPr>
          <a:lstStyle/>
          <a:p>
            <a:pPr fontAlgn="base">
              <a:lnSpc>
                <a:spcPct val="80000"/>
              </a:lnSpc>
              <a:spcBef>
                <a:spcPct val="0"/>
              </a:spcBef>
              <a:spcAft>
                <a:spcPct val="0"/>
              </a:spcAft>
            </a:pPr>
            <a:r>
              <a:rPr lang="en-US" sz="2000" dirty="0" smtClean="0">
                <a:solidFill>
                  <a:srgbClr val="800000"/>
                </a:solidFill>
                <a:latin typeface="Arial" pitchFamily="34" charset="0"/>
                <a:ea typeface="黑体" pitchFamily="49" charset="-122"/>
                <a:cs typeface="Calibri" charset="0"/>
              </a:rPr>
              <a:t>renal glucose excretion</a:t>
            </a:r>
            <a:endParaRPr lang="en-US" sz="2000" dirty="0">
              <a:solidFill>
                <a:srgbClr val="800000"/>
              </a:solidFill>
              <a:latin typeface="Arial" pitchFamily="34" charset="0"/>
              <a:ea typeface="黑体" pitchFamily="49" charset="-122"/>
              <a:cs typeface="Calibri" charset="0"/>
            </a:endParaRPr>
          </a:p>
        </p:txBody>
      </p:sp>
      <p:sp>
        <p:nvSpPr>
          <p:cNvPr id="1384" name="Line 16"/>
          <p:cNvSpPr>
            <a:spLocks noChangeShapeType="1"/>
          </p:cNvSpPr>
          <p:nvPr/>
        </p:nvSpPr>
        <p:spPr bwMode="auto">
          <a:xfrm>
            <a:off x="4611801" y="5864533"/>
            <a:ext cx="0" cy="611188"/>
          </a:xfrm>
          <a:prstGeom prst="line">
            <a:avLst/>
          </a:prstGeom>
          <a:noFill/>
          <a:ln w="76200" cmpd="sng">
            <a:solidFill>
              <a:srgbClr val="800000"/>
            </a:solidFill>
            <a:round/>
            <a:headEnd/>
            <a:tailEnd type="triangle" w="med" len="med"/>
          </a:ln>
        </p:spPr>
        <p:txBody>
          <a:bodyPr wrap="none" lIns="91431" tIns="45716" rIns="91431" bIns="45716"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graphicFrame>
        <p:nvGraphicFramePr>
          <p:cNvPr id="1386" name="Object 2"/>
          <p:cNvGraphicFramePr>
            <a:graphicFrameLocks/>
          </p:cNvGraphicFramePr>
          <p:nvPr>
            <p:extLst>
              <p:ext uri="{D42A27DB-BD31-4B8C-83A1-F6EECF244321}">
                <p14:modId xmlns="" xmlns:p14="http://schemas.microsoft.com/office/powerpoint/2010/main" val="874141187"/>
              </p:ext>
            </p:extLst>
          </p:nvPr>
        </p:nvGraphicFramePr>
        <p:xfrm>
          <a:off x="503706" y="4542060"/>
          <a:ext cx="2697935" cy="1760957"/>
        </p:xfrm>
        <a:graphic>
          <a:graphicData uri="http://schemas.openxmlformats.org/presentationml/2006/ole">
            <p:oleObj spid="_x0000_s66562" r:id="rId9" imgW="2602523" imgH="2461846" progId="">
              <p:embed/>
            </p:oleObj>
          </a:graphicData>
        </a:graphic>
      </p:graphicFrame>
      <p:grpSp>
        <p:nvGrpSpPr>
          <p:cNvPr id="10" name="Group 717"/>
          <p:cNvGrpSpPr/>
          <p:nvPr/>
        </p:nvGrpSpPr>
        <p:grpSpPr>
          <a:xfrm>
            <a:off x="1152381" y="1170398"/>
            <a:ext cx="6492557" cy="3974884"/>
            <a:chOff x="1152360" y="1170398"/>
            <a:chExt cx="6492556" cy="3974884"/>
          </a:xfrm>
        </p:grpSpPr>
        <p:sp>
          <p:nvSpPr>
            <p:cNvPr id="1385" name="Text Box 159"/>
            <p:cNvSpPr txBox="1">
              <a:spLocks noChangeArrowheads="1"/>
            </p:cNvSpPr>
            <p:nvPr/>
          </p:nvSpPr>
          <p:spPr bwMode="auto">
            <a:xfrm>
              <a:off x="6519577" y="2676049"/>
              <a:ext cx="1125339" cy="514671"/>
            </a:xfrm>
            <a:prstGeom prst="rect">
              <a:avLst/>
            </a:prstGeom>
            <a:solidFill>
              <a:schemeClr val="tx1"/>
            </a:solidFill>
            <a:ln w="9525">
              <a:noFill/>
              <a:miter lim="800000"/>
              <a:headEnd/>
              <a:tailEnd/>
            </a:ln>
            <a:effectLst>
              <a:glow rad="127000">
                <a:schemeClr val="tx1">
                  <a:lumMod val="50000"/>
                  <a:lumOff val="50000"/>
                  <a:alpha val="61000"/>
                </a:schemeClr>
              </a:glow>
            </a:effectLst>
          </p:spPr>
          <p:txBody>
            <a:bodyPr wrap="square">
              <a:prstTxWarp prst="textNoShape">
                <a:avLst/>
              </a:prstTxWarp>
              <a:spAutoFit/>
            </a:bodyPr>
            <a:lstStyle/>
            <a:p>
              <a:pPr eaLnBrk="1" hangingPunct="1">
                <a:lnSpc>
                  <a:spcPts val="1580"/>
                </a:lnSpc>
              </a:pPr>
              <a:r>
                <a:rPr lang="en-US" sz="1800" b="1" dirty="0" smtClean="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rPr>
                <a:t>DA agonists</a:t>
              </a:r>
            </a:p>
          </p:txBody>
        </p:sp>
        <p:sp>
          <p:nvSpPr>
            <p:cNvPr id="1387" name="Text Box 159"/>
            <p:cNvSpPr txBox="1">
              <a:spLocks noChangeArrowheads="1"/>
            </p:cNvSpPr>
            <p:nvPr/>
          </p:nvSpPr>
          <p:spPr bwMode="auto">
            <a:xfrm>
              <a:off x="6519576" y="4222976"/>
              <a:ext cx="954145" cy="307349"/>
            </a:xfrm>
            <a:prstGeom prst="rect">
              <a:avLst/>
            </a:prstGeom>
            <a:solidFill>
              <a:schemeClr val="tx1"/>
            </a:solidFill>
            <a:ln w="9525">
              <a:noFill/>
              <a:miter lim="800000"/>
              <a:headEnd/>
              <a:tailEnd/>
            </a:ln>
            <a:effectLst>
              <a:glow rad="127000">
                <a:srgbClr val="FF0000">
                  <a:alpha val="48000"/>
                </a:srgbClr>
              </a:glow>
            </a:effectLst>
          </p:spPr>
          <p:txBody>
            <a:bodyPr wrap="none">
              <a:prstTxWarp prst="textNoShape">
                <a:avLst/>
              </a:prstTxWarp>
              <a:spAutoFit/>
            </a:bodyPr>
            <a:lstStyle/>
            <a:p>
              <a:pPr eaLnBrk="1" hangingPunct="1">
                <a:lnSpc>
                  <a:spcPts val="1580"/>
                </a:lnSpc>
              </a:pPr>
              <a:r>
                <a:rPr lang="en-US" sz="1800" b="1" dirty="0" smtClean="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rPr>
                <a:t>T Z D </a:t>
              </a:r>
              <a:r>
                <a:rPr lang="en-US" sz="1800" b="1" dirty="0" err="1" smtClean="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rPr>
                <a:t>s</a:t>
              </a:r>
              <a:endParaRPr lang="en-US" sz="1800" b="1" dirty="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endParaRPr>
            </a:p>
          </p:txBody>
        </p:sp>
        <p:sp>
          <p:nvSpPr>
            <p:cNvPr id="1388" name="Text Box 159"/>
            <p:cNvSpPr txBox="1">
              <a:spLocks noChangeArrowheads="1"/>
            </p:cNvSpPr>
            <p:nvPr/>
          </p:nvSpPr>
          <p:spPr bwMode="auto">
            <a:xfrm>
              <a:off x="2052519" y="4232461"/>
              <a:ext cx="1300281" cy="307349"/>
            </a:xfrm>
            <a:prstGeom prst="rect">
              <a:avLst/>
            </a:prstGeom>
            <a:solidFill>
              <a:schemeClr val="tx1"/>
            </a:solidFill>
            <a:ln w="9525">
              <a:noFill/>
              <a:miter lim="800000"/>
              <a:headEnd/>
              <a:tailEnd/>
            </a:ln>
            <a:effectLst>
              <a:glow rad="127000">
                <a:srgbClr val="7B3F13">
                  <a:alpha val="70000"/>
                </a:srgbClr>
              </a:glow>
            </a:effectLst>
          </p:spPr>
          <p:txBody>
            <a:bodyPr wrap="none">
              <a:prstTxWarp prst="textNoShape">
                <a:avLst/>
              </a:prstTxWarp>
              <a:spAutoFit/>
            </a:bodyPr>
            <a:lstStyle/>
            <a:p>
              <a:pPr eaLnBrk="1" hangingPunct="1">
                <a:lnSpc>
                  <a:spcPts val="1580"/>
                </a:lnSpc>
              </a:pPr>
              <a:r>
                <a:rPr lang="en-US" sz="1800" b="1" dirty="0" err="1" smtClean="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rPr>
                <a:t>Metformin</a:t>
              </a:r>
              <a:endParaRPr lang="en-US" sz="1800" b="1" dirty="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endParaRPr>
            </a:p>
          </p:txBody>
        </p:sp>
        <p:sp>
          <p:nvSpPr>
            <p:cNvPr id="1389" name="Text Box 159"/>
            <p:cNvSpPr txBox="1">
              <a:spLocks noChangeArrowheads="1"/>
            </p:cNvSpPr>
            <p:nvPr/>
          </p:nvSpPr>
          <p:spPr bwMode="auto">
            <a:xfrm>
              <a:off x="4656166" y="1639063"/>
              <a:ext cx="761972" cy="307349"/>
            </a:xfrm>
            <a:prstGeom prst="rect">
              <a:avLst/>
            </a:prstGeom>
            <a:solidFill>
              <a:schemeClr val="tx1"/>
            </a:solidFill>
            <a:ln w="9525">
              <a:noFill/>
              <a:miter lim="800000"/>
              <a:headEnd/>
              <a:tailEnd/>
            </a:ln>
            <a:effectLst>
              <a:glow rad="127000">
                <a:srgbClr val="BBC05B">
                  <a:alpha val="97000"/>
                </a:srgbClr>
              </a:glow>
            </a:effectLst>
          </p:spPr>
          <p:txBody>
            <a:bodyPr wrap="none">
              <a:prstTxWarp prst="textNoShape">
                <a:avLst/>
              </a:prstTxWarp>
              <a:spAutoFit/>
            </a:bodyPr>
            <a:lstStyle/>
            <a:p>
              <a:pPr eaLnBrk="1" hangingPunct="1">
                <a:lnSpc>
                  <a:spcPts val="1580"/>
                </a:lnSpc>
              </a:pPr>
              <a:r>
                <a:rPr lang="en-US" sz="1800" b="1" dirty="0" smtClean="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rPr>
                <a:t>S U </a:t>
              </a:r>
              <a:r>
                <a:rPr lang="en-US" sz="1800" b="1" dirty="0" err="1" smtClean="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rPr>
                <a:t>s</a:t>
              </a:r>
              <a:endParaRPr lang="en-US" sz="1800" b="1" dirty="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endParaRPr>
            </a:p>
          </p:txBody>
        </p:sp>
        <p:sp>
          <p:nvSpPr>
            <p:cNvPr id="1390" name="Text Box 159"/>
            <p:cNvSpPr txBox="1">
              <a:spLocks noChangeArrowheads="1"/>
            </p:cNvSpPr>
            <p:nvPr/>
          </p:nvSpPr>
          <p:spPr bwMode="auto">
            <a:xfrm>
              <a:off x="3412953" y="1541666"/>
              <a:ext cx="1095372" cy="307349"/>
            </a:xfrm>
            <a:prstGeom prst="rect">
              <a:avLst/>
            </a:prstGeom>
            <a:solidFill>
              <a:schemeClr val="tx1"/>
            </a:solidFill>
            <a:ln w="9525">
              <a:noFill/>
              <a:miter lim="800000"/>
              <a:headEnd/>
              <a:tailEnd/>
            </a:ln>
            <a:effectLst>
              <a:glow rad="127000">
                <a:srgbClr val="BBC05B">
                  <a:alpha val="97000"/>
                </a:srgbClr>
              </a:glow>
            </a:effectLst>
          </p:spPr>
          <p:txBody>
            <a:bodyPr wrap="none">
              <a:prstTxWarp prst="textNoShape">
                <a:avLst/>
              </a:prstTxWarp>
              <a:spAutoFit/>
            </a:bodyPr>
            <a:lstStyle/>
            <a:p>
              <a:pPr eaLnBrk="1" hangingPunct="1">
                <a:lnSpc>
                  <a:spcPts val="1580"/>
                </a:lnSpc>
              </a:pPr>
              <a:r>
                <a:rPr lang="en-US" sz="1800" b="1" dirty="0" err="1" smtClean="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rPr>
                <a:t>Glinides</a:t>
              </a:r>
              <a:endParaRPr lang="en-US" sz="1800" b="1" dirty="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endParaRPr>
            </a:p>
          </p:txBody>
        </p:sp>
        <p:sp>
          <p:nvSpPr>
            <p:cNvPr id="1391" name="Text Box 159"/>
            <p:cNvSpPr txBox="1">
              <a:spLocks noChangeArrowheads="1"/>
            </p:cNvSpPr>
            <p:nvPr/>
          </p:nvSpPr>
          <p:spPr bwMode="auto">
            <a:xfrm>
              <a:off x="1795464" y="2203443"/>
              <a:ext cx="1236148" cy="509969"/>
            </a:xfrm>
            <a:prstGeom prst="rect">
              <a:avLst/>
            </a:prstGeom>
            <a:solidFill>
              <a:schemeClr val="tx1"/>
            </a:solidFill>
            <a:ln w="9525">
              <a:noFill/>
              <a:miter lim="800000"/>
              <a:headEnd/>
              <a:tailEnd/>
            </a:ln>
            <a:effectLst>
              <a:glow rad="127000">
                <a:srgbClr val="008000">
                  <a:alpha val="73000"/>
                </a:srgbClr>
              </a:glow>
            </a:effectLst>
          </p:spPr>
          <p:txBody>
            <a:bodyPr wrap="none">
              <a:prstTxWarp prst="textNoShape">
                <a:avLst/>
              </a:prstTxWarp>
              <a:spAutoFit/>
            </a:bodyPr>
            <a:lstStyle/>
            <a:p>
              <a:pPr eaLnBrk="1" hangingPunct="1">
                <a:lnSpc>
                  <a:spcPts val="1580"/>
                </a:lnSpc>
              </a:pPr>
              <a:r>
                <a:rPr lang="en-US" sz="1800" b="1" dirty="0" smtClean="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rPr>
                <a:t>DPP-4 </a:t>
              </a:r>
              <a:endParaRPr lang="en-US" sz="1800" b="1" dirty="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endParaRPr>
            </a:p>
            <a:p>
              <a:pPr eaLnBrk="1" hangingPunct="1">
                <a:lnSpc>
                  <a:spcPts val="1580"/>
                </a:lnSpc>
              </a:pPr>
              <a:r>
                <a:rPr lang="en-US" sz="1800" b="1" dirty="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rPr>
                <a:t>inhibitors</a:t>
              </a:r>
            </a:p>
          </p:txBody>
        </p:sp>
        <p:sp>
          <p:nvSpPr>
            <p:cNvPr id="1392" name="Text Box 159"/>
            <p:cNvSpPr txBox="1">
              <a:spLocks noChangeArrowheads="1"/>
            </p:cNvSpPr>
            <p:nvPr/>
          </p:nvSpPr>
          <p:spPr bwMode="auto">
            <a:xfrm>
              <a:off x="1152360" y="1170398"/>
              <a:ext cx="1133806" cy="509969"/>
            </a:xfrm>
            <a:prstGeom prst="rect">
              <a:avLst/>
            </a:prstGeom>
            <a:solidFill>
              <a:schemeClr val="tx1"/>
            </a:solidFill>
            <a:ln w="9525">
              <a:noFill/>
              <a:miter lim="800000"/>
              <a:headEnd/>
              <a:tailEnd/>
            </a:ln>
            <a:effectLst>
              <a:glow rad="127000">
                <a:srgbClr val="008000">
                  <a:alpha val="73000"/>
                </a:srgbClr>
              </a:glow>
            </a:effectLst>
          </p:spPr>
          <p:txBody>
            <a:bodyPr wrap="none">
              <a:prstTxWarp prst="textNoShape">
                <a:avLst/>
              </a:prstTxWarp>
              <a:spAutoFit/>
            </a:bodyPr>
            <a:lstStyle/>
            <a:p>
              <a:pPr eaLnBrk="1" hangingPunct="1">
                <a:lnSpc>
                  <a:spcPts val="1580"/>
                </a:lnSpc>
              </a:pPr>
              <a:r>
                <a:rPr lang="en-US" sz="1800" b="1" dirty="0" smtClean="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rPr>
                <a:t>GLP-1R</a:t>
              </a:r>
            </a:p>
            <a:p>
              <a:pPr eaLnBrk="1" hangingPunct="1">
                <a:lnSpc>
                  <a:spcPts val="1580"/>
                </a:lnSpc>
              </a:pPr>
              <a:r>
                <a:rPr lang="en-US" sz="1800" b="1" dirty="0" smtClean="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rPr>
                <a:t>agonists</a:t>
              </a:r>
              <a:endParaRPr lang="en-US" sz="1800" b="1" dirty="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endParaRPr>
            </a:p>
          </p:txBody>
        </p:sp>
        <p:sp>
          <p:nvSpPr>
            <p:cNvPr id="1393" name="Text Box 159"/>
            <p:cNvSpPr txBox="1">
              <a:spLocks noChangeArrowheads="1"/>
            </p:cNvSpPr>
            <p:nvPr/>
          </p:nvSpPr>
          <p:spPr bwMode="auto">
            <a:xfrm>
              <a:off x="1441906" y="2953088"/>
              <a:ext cx="907257" cy="307349"/>
            </a:xfrm>
            <a:prstGeom prst="rect">
              <a:avLst/>
            </a:prstGeom>
            <a:solidFill>
              <a:schemeClr val="tx1"/>
            </a:solidFill>
            <a:ln w="9525">
              <a:noFill/>
              <a:miter lim="800000"/>
              <a:headEnd/>
              <a:tailEnd/>
            </a:ln>
            <a:effectLst>
              <a:glow rad="127000">
                <a:srgbClr val="008000">
                  <a:alpha val="48000"/>
                </a:srgbClr>
              </a:glow>
            </a:effectLst>
          </p:spPr>
          <p:txBody>
            <a:bodyPr wrap="none">
              <a:prstTxWarp prst="textNoShape">
                <a:avLst/>
              </a:prstTxWarp>
              <a:spAutoFit/>
            </a:bodyPr>
            <a:lstStyle/>
            <a:p>
              <a:pPr eaLnBrk="1" hangingPunct="1">
                <a:lnSpc>
                  <a:spcPts val="1580"/>
                </a:lnSpc>
              </a:pPr>
              <a:r>
                <a:rPr lang="en-US" sz="1800" b="1" dirty="0" smtClean="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rPr>
                <a:t>A G I </a:t>
              </a:r>
              <a:r>
                <a:rPr lang="en-US" sz="1800" b="1" dirty="0" err="1" smtClean="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rPr>
                <a:t>s</a:t>
              </a:r>
              <a:endParaRPr lang="en-US" sz="1800" b="1" dirty="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endParaRPr>
            </a:p>
          </p:txBody>
        </p:sp>
        <p:sp>
          <p:nvSpPr>
            <p:cNvPr id="1394" name="Text Box 159"/>
            <p:cNvSpPr txBox="1">
              <a:spLocks noChangeArrowheads="1"/>
            </p:cNvSpPr>
            <p:nvPr/>
          </p:nvSpPr>
          <p:spPr bwMode="auto">
            <a:xfrm>
              <a:off x="3470738" y="2258167"/>
              <a:ext cx="1185428" cy="509969"/>
            </a:xfrm>
            <a:prstGeom prst="rect">
              <a:avLst/>
            </a:prstGeom>
            <a:solidFill>
              <a:schemeClr val="tx1"/>
            </a:solidFill>
            <a:ln w="9525">
              <a:noFill/>
              <a:miter lim="800000"/>
              <a:headEnd/>
              <a:tailEnd/>
            </a:ln>
            <a:effectLst>
              <a:glow rad="127000">
                <a:srgbClr val="C6C74F">
                  <a:alpha val="89000"/>
                </a:srgbClr>
              </a:glow>
            </a:effectLst>
          </p:spPr>
          <p:txBody>
            <a:bodyPr wrap="none">
              <a:prstTxWarp prst="textNoShape">
                <a:avLst/>
              </a:prstTxWarp>
              <a:spAutoFit/>
            </a:bodyPr>
            <a:lstStyle/>
            <a:p>
              <a:pPr eaLnBrk="1" hangingPunct="1">
                <a:lnSpc>
                  <a:spcPts val="1580"/>
                </a:lnSpc>
              </a:pPr>
              <a:r>
                <a:rPr lang="en-US" sz="1800" b="1" dirty="0" err="1" smtClean="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rPr>
                <a:t>Amylin</a:t>
              </a:r>
              <a:endParaRPr lang="en-US" sz="1800" b="1" dirty="0" smtClean="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endParaRPr>
            </a:p>
            <a:p>
              <a:pPr eaLnBrk="1" hangingPunct="1">
                <a:lnSpc>
                  <a:spcPts val="1580"/>
                </a:lnSpc>
              </a:pPr>
              <a:r>
                <a:rPr lang="en-US" sz="1800" b="1" dirty="0" err="1" smtClean="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rPr>
                <a:t>mimetics</a:t>
              </a:r>
              <a:endParaRPr lang="en-US" sz="1800" b="1" dirty="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endParaRPr>
            </a:p>
          </p:txBody>
        </p:sp>
        <p:sp>
          <p:nvSpPr>
            <p:cNvPr id="1395" name="Text Box 159"/>
            <p:cNvSpPr txBox="1">
              <a:spLocks noChangeArrowheads="1"/>
            </p:cNvSpPr>
            <p:nvPr/>
          </p:nvSpPr>
          <p:spPr bwMode="auto">
            <a:xfrm>
              <a:off x="4177925" y="1218263"/>
              <a:ext cx="928447" cy="307349"/>
            </a:xfrm>
            <a:prstGeom prst="rect">
              <a:avLst/>
            </a:prstGeom>
            <a:solidFill>
              <a:schemeClr val="tx1"/>
            </a:solidFill>
            <a:ln w="9525">
              <a:noFill/>
              <a:miter lim="800000"/>
              <a:headEnd/>
              <a:tailEnd/>
            </a:ln>
            <a:effectLst>
              <a:glow rad="127000">
                <a:srgbClr val="BBC05B">
                  <a:alpha val="97000"/>
                </a:srgbClr>
              </a:glow>
            </a:effectLst>
          </p:spPr>
          <p:txBody>
            <a:bodyPr wrap="none">
              <a:prstTxWarp prst="textNoShape">
                <a:avLst/>
              </a:prstTxWarp>
              <a:spAutoFit/>
            </a:bodyPr>
            <a:lstStyle/>
            <a:p>
              <a:pPr eaLnBrk="1" hangingPunct="1">
                <a:lnSpc>
                  <a:spcPts val="1580"/>
                </a:lnSpc>
              </a:pPr>
              <a:r>
                <a:rPr lang="en-US" sz="1800" b="1" dirty="0" smtClean="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rPr>
                <a:t>Insulin</a:t>
              </a:r>
              <a:endParaRPr lang="en-US" sz="1800" b="1" dirty="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endParaRPr>
            </a:p>
          </p:txBody>
        </p:sp>
        <p:sp>
          <p:nvSpPr>
            <p:cNvPr id="1396" name="Text Box 159"/>
            <p:cNvSpPr txBox="1">
              <a:spLocks noChangeArrowheads="1"/>
            </p:cNvSpPr>
            <p:nvPr/>
          </p:nvSpPr>
          <p:spPr bwMode="auto">
            <a:xfrm>
              <a:off x="2220858" y="4635313"/>
              <a:ext cx="1621508" cy="509969"/>
            </a:xfrm>
            <a:prstGeom prst="rect">
              <a:avLst/>
            </a:prstGeom>
            <a:solidFill>
              <a:schemeClr val="tx1"/>
            </a:solidFill>
            <a:ln w="9525">
              <a:noFill/>
              <a:miter lim="800000"/>
              <a:headEnd/>
              <a:tailEnd/>
            </a:ln>
            <a:effectLst>
              <a:glow rad="127000">
                <a:srgbClr val="7B3F13">
                  <a:alpha val="70000"/>
                </a:srgbClr>
              </a:glow>
            </a:effectLst>
          </p:spPr>
          <p:txBody>
            <a:bodyPr wrap="none">
              <a:prstTxWarp prst="textNoShape">
                <a:avLst/>
              </a:prstTxWarp>
              <a:spAutoFit/>
            </a:bodyPr>
            <a:lstStyle/>
            <a:p>
              <a:pPr eaLnBrk="1" hangingPunct="1">
                <a:lnSpc>
                  <a:spcPts val="1580"/>
                </a:lnSpc>
              </a:pPr>
              <a:r>
                <a:rPr lang="en-US" sz="1800" b="1" dirty="0" smtClean="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rPr>
                <a:t>Bile acid</a:t>
              </a:r>
            </a:p>
            <a:p>
              <a:pPr eaLnBrk="1" hangingPunct="1">
                <a:lnSpc>
                  <a:spcPts val="1580"/>
                </a:lnSpc>
              </a:pPr>
              <a:r>
                <a:rPr lang="en-US" sz="1800" b="1" dirty="0" err="1" smtClean="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rPr>
                <a:t>sequestrants</a:t>
              </a:r>
              <a:endParaRPr lang="en-US" sz="1800" b="1" dirty="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endParaRPr>
            </a:p>
          </p:txBody>
        </p:sp>
      </p:grpSp>
    </p:spTree>
    <p:extLst>
      <p:ext uri="{BB962C8B-B14F-4D97-AF65-F5344CB8AC3E}">
        <p14:creationId xmlns="" xmlns:p14="http://schemas.microsoft.com/office/powerpoint/2010/main" val="1127810633"/>
      </p:ext>
    </p:extLst>
  </p:cSld>
  <p:clrMapOvr>
    <a:masterClrMapping/>
  </p:clrMapOvr>
  <p:transition spd="med">
    <p:fade/>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 xmlns:p14="http://schemas.microsoft.com/office/powerpoint/2010/main" val="3590542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el-GR" dirty="0" smtClean="0"/>
              <a:t>Life style changes in Diabetes :</a:t>
            </a:r>
            <a:endParaRPr lang="el-GR" altLang="el-GR" dirty="0" smtClean="0"/>
          </a:p>
        </p:txBody>
      </p:sp>
      <p:sp>
        <p:nvSpPr>
          <p:cNvPr id="26627" name="Content Placeholder 2"/>
          <p:cNvSpPr>
            <a:spLocks noGrp="1"/>
          </p:cNvSpPr>
          <p:nvPr>
            <p:ph idx="1"/>
          </p:nvPr>
        </p:nvSpPr>
        <p:spPr>
          <a:xfrm>
            <a:off x="304800" y="1676400"/>
            <a:ext cx="8229600" cy="3640138"/>
          </a:xfrm>
        </p:spPr>
        <p:txBody>
          <a:bodyPr>
            <a:normAutofit/>
          </a:bodyPr>
          <a:lstStyle/>
          <a:p>
            <a:pPr>
              <a:lnSpc>
                <a:spcPct val="150000"/>
              </a:lnSpc>
            </a:pPr>
            <a:r>
              <a:rPr lang="en-US" altLang="el-GR" sz="2800" dirty="0" smtClean="0"/>
              <a:t> Nutrition Therapy</a:t>
            </a:r>
          </a:p>
          <a:p>
            <a:pPr>
              <a:lnSpc>
                <a:spcPct val="150000"/>
              </a:lnSpc>
            </a:pPr>
            <a:r>
              <a:rPr lang="en-US" altLang="el-GR" sz="2800" dirty="0" smtClean="0"/>
              <a:t> increased Physical activity</a:t>
            </a:r>
          </a:p>
          <a:p>
            <a:pPr>
              <a:lnSpc>
                <a:spcPct val="150000"/>
              </a:lnSpc>
            </a:pPr>
            <a:r>
              <a:rPr lang="en-US" altLang="el-GR" sz="2800" dirty="0" smtClean="0"/>
              <a:t>Behavioral changes</a:t>
            </a:r>
          </a:p>
        </p:txBody>
      </p:sp>
      <p:sp>
        <p:nvSpPr>
          <p:cNvPr id="26628" name="Rectangle 3"/>
          <p:cNvSpPr>
            <a:spLocks noChangeArrowheads="1"/>
          </p:cNvSpPr>
          <p:nvPr/>
        </p:nvSpPr>
        <p:spPr bwMode="auto">
          <a:xfrm>
            <a:off x="134938" y="6021388"/>
            <a:ext cx="4560887" cy="862012"/>
          </a:xfrm>
          <a:prstGeom prst="rect">
            <a:avLst/>
          </a:prstGeom>
          <a:noFill/>
          <a:ln w="9525">
            <a:noFill/>
            <a:miter lim="800000"/>
            <a:headEnd/>
            <a:tailEnd/>
          </a:ln>
        </p:spPr>
        <p:txBody>
          <a:bodyPr>
            <a:spAutoFit/>
          </a:bodyPr>
          <a:lstStyle/>
          <a:p>
            <a:pPr eaLnBrk="1" hangingPunct="1"/>
            <a:r>
              <a:rPr lang="en-US" altLang="el-GR" sz="1000"/>
              <a:t>ADA Diabetes Self-Study Series, Challenges in Type 2 Diabetes Mellitus Management: Self-Assessment Program</a:t>
            </a:r>
          </a:p>
          <a:p>
            <a:pPr eaLnBrk="1" hangingPunct="1"/>
            <a:r>
              <a:rPr lang="en-US" altLang="el-GR" sz="1000"/>
              <a:t>Current Status of the Treatment of Type 2 Diabetes</a:t>
            </a:r>
          </a:p>
          <a:p>
            <a:pPr eaLnBrk="1" hangingPunct="1"/>
            <a:r>
              <a:rPr lang="en-US" altLang="el-GR" sz="1000"/>
              <a:t>© 2014 American Diabetes Association </a:t>
            </a:r>
          </a:p>
          <a:p>
            <a:pPr eaLnBrk="1" hangingPunct="1"/>
            <a:r>
              <a:rPr lang="en-US" altLang="el-GR" sz="1000"/>
              <a:t>Medical Nutrition Therapy; p11</a:t>
            </a:r>
            <a:endParaRPr lang="el-GR" altLang="el-GR" sz="100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ox1.pdf"/>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grpSp>
        <p:nvGrpSpPr>
          <p:cNvPr id="2" name="Group 3"/>
          <p:cNvGrpSpPr/>
          <p:nvPr/>
        </p:nvGrpSpPr>
        <p:grpSpPr>
          <a:xfrm>
            <a:off x="5430074" y="6630830"/>
            <a:ext cx="3770318" cy="253908"/>
            <a:chOff x="5447008" y="6630830"/>
            <a:chExt cx="3770318" cy="253908"/>
          </a:xfrm>
        </p:grpSpPr>
        <p:sp>
          <p:nvSpPr>
            <p:cNvPr id="5" name="Rectangle 4"/>
            <p:cNvSpPr/>
            <p:nvPr/>
          </p:nvSpPr>
          <p:spPr>
            <a:xfrm>
              <a:off x="5594350" y="6669615"/>
              <a:ext cx="3533021" cy="171726"/>
            </a:xfrm>
            <a:prstGeom prst="rect">
              <a:avLst/>
            </a:prstGeom>
            <a:solidFill>
              <a:srgbClr val="FFFFFF">
                <a:alpha val="72000"/>
              </a:srgbClr>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21"/>
            <p:cNvSpPr txBox="1">
              <a:spLocks noChangeArrowheads="1"/>
            </p:cNvSpPr>
            <p:nvPr/>
          </p:nvSpPr>
          <p:spPr bwMode="auto">
            <a:xfrm>
              <a:off x="5447008" y="6630830"/>
              <a:ext cx="3770318" cy="253908"/>
            </a:xfrm>
            <a:prstGeom prst="rect">
              <a:avLst/>
            </a:prstGeom>
            <a:noFill/>
            <a:ln w="9525">
              <a:noFill/>
              <a:miter lim="800000"/>
              <a:headEnd/>
              <a:tailEnd/>
            </a:ln>
          </p:spPr>
          <p:txBody>
            <a:bodyPr wrap="square" lIns="91431" tIns="45716" rIns="91431" bIns="45716">
              <a:prstTxWarp prst="textNoShape">
                <a:avLst/>
              </a:prstTxWarp>
              <a:spAutoFit/>
            </a:bodyPr>
            <a:lstStyle/>
            <a:p>
              <a:pPr algn="r" defTabSz="914400" fontAlgn="base">
                <a:spcBef>
                  <a:spcPct val="0"/>
                </a:spcBef>
                <a:spcAft>
                  <a:spcPct val="0"/>
                </a:spcAft>
              </a:pPr>
              <a:r>
                <a:rPr lang="en-US" sz="1050" i="1" dirty="0">
                  <a:solidFill>
                    <a:srgbClr val="000000"/>
                  </a:solidFill>
                  <a:latin typeface="Times"/>
                  <a:ea typeface="Times New Roman" charset="0"/>
                  <a:cs typeface="Times"/>
                </a:rPr>
                <a:t>Diabetes Care</a:t>
              </a:r>
              <a:r>
                <a:rPr lang="en-US" sz="1050" dirty="0">
                  <a:solidFill>
                    <a:srgbClr val="000000"/>
                  </a:solidFill>
                  <a:latin typeface="Times"/>
                  <a:ea typeface="Times New Roman" charset="0"/>
                  <a:cs typeface="Times"/>
                </a:rPr>
                <a:t> </a:t>
              </a:r>
              <a:r>
                <a:rPr lang="en-US" sz="1050" dirty="0" smtClean="0">
                  <a:solidFill>
                    <a:srgbClr val="000000"/>
                  </a:solidFill>
                  <a:latin typeface="Times"/>
                  <a:ea typeface="Times New Roman" charset="0"/>
                  <a:cs typeface="Times"/>
                </a:rPr>
                <a:t>2015;38:140-149; </a:t>
              </a:r>
              <a:r>
                <a:rPr lang="en-US" sz="1050" i="1" dirty="0" err="1">
                  <a:solidFill>
                    <a:srgbClr val="000000"/>
                  </a:solidFill>
                  <a:latin typeface="Times New Roman" charset="0"/>
                  <a:ea typeface="Times New Roman" charset="0"/>
                  <a:cs typeface="Times New Roman" charset="0"/>
                </a:rPr>
                <a:t>Diabetologia</a:t>
              </a:r>
              <a:r>
                <a:rPr lang="en-US" sz="1050" dirty="0">
                  <a:solidFill>
                    <a:srgbClr val="000000"/>
                  </a:solidFill>
                  <a:latin typeface="Times New Roman" charset="0"/>
                  <a:ea typeface="Times New Roman" charset="0"/>
                  <a:cs typeface="Times New Roman" charset="0"/>
                </a:rPr>
                <a:t> </a:t>
              </a:r>
              <a:r>
                <a:rPr lang="en-US" sz="1050" dirty="0" smtClean="0">
                  <a:solidFill>
                    <a:srgbClr val="000000"/>
                  </a:solidFill>
                  <a:latin typeface="Times New Roman" charset="0"/>
                  <a:ea typeface="Times New Roman" charset="0"/>
                  <a:cs typeface="Times New Roman" charset="0"/>
                </a:rPr>
                <a:t>2015</a:t>
              </a:r>
              <a:r>
                <a:rPr lang="en-US" sz="1050" dirty="0">
                  <a:solidFill>
                    <a:srgbClr val="000000"/>
                  </a:solidFill>
                  <a:latin typeface="Times New Roman" charset="0"/>
                  <a:ea typeface="Times New Roman" charset="0"/>
                  <a:cs typeface="Times New Roman" charset="0"/>
                </a:rPr>
                <a:t>;</a:t>
              </a:r>
              <a:r>
                <a:rPr lang="en-US" sz="1050" dirty="0" smtClean="0">
                  <a:solidFill>
                    <a:srgbClr val="000000"/>
                  </a:solidFill>
                  <a:latin typeface="Times New Roman" charset="0"/>
                  <a:ea typeface="Times New Roman" charset="0"/>
                  <a:cs typeface="Times New Roman" charset="0"/>
                </a:rPr>
                <a:t>58</a:t>
              </a:r>
              <a:r>
                <a:rPr lang="en-US" sz="1050" dirty="0">
                  <a:solidFill>
                    <a:srgbClr val="000000"/>
                  </a:solidFill>
                  <a:latin typeface="Times New Roman" charset="0"/>
                  <a:ea typeface="Times New Roman" charset="0"/>
                  <a:cs typeface="Times New Roman" charset="0"/>
                </a:rPr>
                <a:t>:429-</a:t>
              </a:r>
              <a:r>
                <a:rPr lang="en-US" sz="1050" dirty="0" smtClean="0">
                  <a:solidFill>
                    <a:srgbClr val="000000"/>
                  </a:solidFill>
                  <a:latin typeface="Times New Roman" charset="0"/>
                  <a:ea typeface="Times New Roman" charset="0"/>
                  <a:cs typeface="Times New Roman" charset="0"/>
                </a:rPr>
                <a:t>442</a:t>
              </a:r>
              <a:endParaRPr lang="en-US" sz="1050" dirty="0">
                <a:solidFill>
                  <a:srgbClr val="000000"/>
                </a:solidFill>
                <a:latin typeface="Times New Roman" charset="0"/>
                <a:ea typeface="Times New Roman" charset="0"/>
                <a:cs typeface="Times New Roman" charset="0"/>
              </a:endParaRPr>
            </a:p>
          </p:txBody>
        </p:sp>
      </p:grpSp>
      <p:grpSp>
        <p:nvGrpSpPr>
          <p:cNvPr id="4" name="Group 6"/>
          <p:cNvGrpSpPr/>
          <p:nvPr/>
        </p:nvGrpSpPr>
        <p:grpSpPr>
          <a:xfrm>
            <a:off x="72385" y="1977859"/>
            <a:ext cx="862948" cy="929280"/>
            <a:chOff x="72385" y="1977859"/>
            <a:chExt cx="862948" cy="929280"/>
          </a:xfrm>
        </p:grpSpPr>
        <p:sp>
          <p:nvSpPr>
            <p:cNvPr id="8" name="Bent-Up Arrow 7"/>
            <p:cNvSpPr/>
            <p:nvPr/>
          </p:nvSpPr>
          <p:spPr>
            <a:xfrm rot="16200000" flipV="1">
              <a:off x="29618" y="2109202"/>
              <a:ext cx="685800" cy="423113"/>
            </a:xfrm>
            <a:prstGeom prst="bentUpArrow">
              <a:avLst/>
            </a:prstGeom>
            <a:solidFill>
              <a:srgbClr val="000000"/>
            </a:solidFill>
            <a:ln>
              <a:noFill/>
            </a:ln>
            <a:effectLst>
              <a:glow rad="88900">
                <a:schemeClr val="tx1">
                  <a:lumMod val="50000"/>
                  <a:lumOff val="50000"/>
                  <a:alpha val="6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a:solidFill>
                  <a:srgbClr val="FFFFFF"/>
                </a:solidFill>
                <a:latin typeface="Arial"/>
              </a:endParaRPr>
            </a:p>
          </p:txBody>
        </p:sp>
        <p:sp>
          <p:nvSpPr>
            <p:cNvPr id="9" name="TextBox 8"/>
            <p:cNvSpPr txBox="1"/>
            <p:nvPr/>
          </p:nvSpPr>
          <p:spPr>
            <a:xfrm>
              <a:off x="72385" y="2425811"/>
              <a:ext cx="862948" cy="481328"/>
            </a:xfrm>
            <a:prstGeom prst="rect">
              <a:avLst/>
            </a:prstGeom>
            <a:solidFill>
              <a:srgbClr val="000000"/>
            </a:solidFill>
            <a:effectLst>
              <a:glow rad="152400">
                <a:schemeClr val="tx1">
                  <a:lumMod val="50000"/>
                  <a:lumOff val="50000"/>
                  <a:alpha val="75000"/>
                </a:schemeClr>
              </a:glow>
            </a:effectLst>
          </p:spPr>
          <p:txBody>
            <a:bodyPr wrap="square" rtlCol="0">
              <a:spAutoFit/>
            </a:bodyPr>
            <a:lstStyle/>
            <a:p>
              <a:pPr algn="ctr" defTabSz="914400" fontAlgn="base">
                <a:lnSpc>
                  <a:spcPts val="1480"/>
                </a:lnSpc>
                <a:spcBef>
                  <a:spcPct val="0"/>
                </a:spcBef>
                <a:spcAft>
                  <a:spcPct val="0"/>
                </a:spcAft>
              </a:pPr>
              <a:r>
                <a:rPr lang="en-US" sz="1600" b="1" dirty="0" smtClean="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rPr>
                <a:t>HbA1c ≥9%</a:t>
              </a:r>
              <a:endParaRPr lang="en-US" sz="1600" b="1" dirty="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endParaRPr>
            </a:p>
          </p:txBody>
        </p:sp>
      </p:grpSp>
      <p:grpSp>
        <p:nvGrpSpPr>
          <p:cNvPr id="7" name="Group 9"/>
          <p:cNvGrpSpPr/>
          <p:nvPr/>
        </p:nvGrpSpPr>
        <p:grpSpPr>
          <a:xfrm>
            <a:off x="282508" y="1091146"/>
            <a:ext cx="1632257" cy="1047662"/>
            <a:chOff x="282504" y="1091146"/>
            <a:chExt cx="1632257" cy="1047662"/>
          </a:xfrm>
        </p:grpSpPr>
        <p:sp>
          <p:nvSpPr>
            <p:cNvPr id="11" name="Bent-Up Arrow 10"/>
            <p:cNvSpPr/>
            <p:nvPr/>
          </p:nvSpPr>
          <p:spPr>
            <a:xfrm rot="5400000">
              <a:off x="1360305" y="1584351"/>
              <a:ext cx="685800" cy="423113"/>
            </a:xfrm>
            <a:prstGeom prst="bentUpArrow">
              <a:avLst/>
            </a:prstGeom>
            <a:solidFill>
              <a:srgbClr val="000000"/>
            </a:solidFill>
            <a:ln>
              <a:noFill/>
            </a:ln>
            <a:effectLst>
              <a:glow rad="88900">
                <a:schemeClr val="tx1">
                  <a:lumMod val="50000"/>
                  <a:lumOff val="50000"/>
                  <a:alpha val="6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a:solidFill>
                  <a:srgbClr val="FFFFFF"/>
                </a:solidFill>
                <a:latin typeface="Arial"/>
              </a:endParaRPr>
            </a:p>
          </p:txBody>
        </p:sp>
        <p:sp>
          <p:nvSpPr>
            <p:cNvPr id="12" name="TextBox 11"/>
            <p:cNvSpPr txBox="1"/>
            <p:nvPr/>
          </p:nvSpPr>
          <p:spPr>
            <a:xfrm>
              <a:off x="282504" y="1091146"/>
              <a:ext cx="1566984" cy="671124"/>
            </a:xfrm>
            <a:prstGeom prst="rect">
              <a:avLst/>
            </a:prstGeom>
            <a:solidFill>
              <a:schemeClr val="tx1"/>
            </a:solidFill>
            <a:effectLst>
              <a:glow rad="152400">
                <a:schemeClr val="tx1">
                  <a:lumMod val="50000"/>
                  <a:lumOff val="50000"/>
                  <a:alpha val="75000"/>
                </a:schemeClr>
              </a:glow>
            </a:effectLst>
          </p:spPr>
          <p:txBody>
            <a:bodyPr wrap="square" rtlCol="0">
              <a:spAutoFit/>
            </a:bodyPr>
            <a:lstStyle/>
            <a:p>
              <a:pPr algn="ctr" defTabSz="914400" fontAlgn="base">
                <a:lnSpc>
                  <a:spcPts val="1480"/>
                </a:lnSpc>
                <a:spcBef>
                  <a:spcPct val="0"/>
                </a:spcBef>
                <a:spcAft>
                  <a:spcPct val="0"/>
                </a:spcAft>
              </a:pPr>
              <a:r>
                <a:rPr lang="en-US" sz="1600" b="1" dirty="0" smtClean="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rPr>
                <a:t>Metformin intolerance or</a:t>
              </a:r>
            </a:p>
            <a:p>
              <a:pPr algn="ctr" defTabSz="914400" fontAlgn="base">
                <a:lnSpc>
                  <a:spcPts val="1480"/>
                </a:lnSpc>
                <a:spcBef>
                  <a:spcPct val="0"/>
                </a:spcBef>
                <a:spcAft>
                  <a:spcPct val="0"/>
                </a:spcAft>
              </a:pPr>
              <a:r>
                <a:rPr lang="en-US" sz="1600" b="1" dirty="0" smtClean="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rPr>
                <a:t>contraindication</a:t>
              </a:r>
              <a:endParaRPr lang="en-US" sz="1600" b="1" dirty="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endParaRPr>
            </a:p>
          </p:txBody>
        </p:sp>
      </p:grpSp>
      <p:grpSp>
        <p:nvGrpSpPr>
          <p:cNvPr id="10" name="Group 12"/>
          <p:cNvGrpSpPr/>
          <p:nvPr/>
        </p:nvGrpSpPr>
        <p:grpSpPr>
          <a:xfrm>
            <a:off x="70554" y="4982387"/>
            <a:ext cx="1778934" cy="1614490"/>
            <a:chOff x="70554" y="4947113"/>
            <a:chExt cx="1778934" cy="1614490"/>
          </a:xfrm>
        </p:grpSpPr>
        <p:sp>
          <p:nvSpPr>
            <p:cNvPr id="14" name="Bent-Up Arrow 13"/>
            <p:cNvSpPr/>
            <p:nvPr/>
          </p:nvSpPr>
          <p:spPr>
            <a:xfrm rot="5400000">
              <a:off x="44758" y="6028579"/>
              <a:ext cx="642935" cy="423113"/>
            </a:xfrm>
            <a:prstGeom prst="bentUpArrow">
              <a:avLst/>
            </a:prstGeom>
            <a:solidFill>
              <a:srgbClr val="000000"/>
            </a:solidFill>
            <a:ln>
              <a:noFill/>
            </a:ln>
            <a:effectLst>
              <a:glow rad="88900">
                <a:schemeClr val="tx1">
                  <a:lumMod val="50000"/>
                  <a:lumOff val="50000"/>
                  <a:alpha val="6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a:solidFill>
                  <a:srgbClr val="FFFFFF"/>
                </a:solidFill>
                <a:latin typeface="Arial"/>
              </a:endParaRPr>
            </a:p>
          </p:txBody>
        </p:sp>
        <p:sp>
          <p:nvSpPr>
            <p:cNvPr id="15" name="TextBox 14"/>
            <p:cNvSpPr txBox="1"/>
            <p:nvPr/>
          </p:nvSpPr>
          <p:spPr>
            <a:xfrm>
              <a:off x="70554" y="4947113"/>
              <a:ext cx="1778934" cy="1045585"/>
            </a:xfrm>
            <a:prstGeom prst="rect">
              <a:avLst/>
            </a:prstGeom>
            <a:solidFill>
              <a:schemeClr val="tx1"/>
            </a:solidFill>
            <a:effectLst>
              <a:glow rad="152400">
                <a:schemeClr val="tx1">
                  <a:lumMod val="50000"/>
                  <a:lumOff val="50000"/>
                  <a:alpha val="75000"/>
                </a:schemeClr>
              </a:glow>
            </a:effectLst>
          </p:spPr>
          <p:txBody>
            <a:bodyPr wrap="square" rtlCol="0">
              <a:spAutoFit/>
            </a:bodyPr>
            <a:lstStyle/>
            <a:p>
              <a:pPr algn="ctr" defTabSz="914400" fontAlgn="base">
                <a:lnSpc>
                  <a:spcPts val="1480"/>
                </a:lnSpc>
                <a:spcBef>
                  <a:spcPct val="0"/>
                </a:spcBef>
                <a:spcAft>
                  <a:spcPct val="0"/>
                </a:spcAft>
              </a:pPr>
              <a:r>
                <a:rPr lang="en-US" sz="1600" b="1" dirty="0" smtClean="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rPr>
                <a:t>Uncontrolled hyperglycemia </a:t>
              </a:r>
              <a:r>
                <a:rPr lang="en-US" sz="1400" b="1" dirty="0" smtClean="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rPr>
                <a:t>(catabolic features, </a:t>
              </a:r>
            </a:p>
            <a:p>
              <a:pPr algn="ctr" defTabSz="914400" fontAlgn="base">
                <a:lnSpc>
                  <a:spcPts val="1480"/>
                </a:lnSpc>
                <a:spcBef>
                  <a:spcPct val="0"/>
                </a:spcBef>
                <a:spcAft>
                  <a:spcPct val="0"/>
                </a:spcAft>
              </a:pPr>
              <a:r>
                <a:rPr lang="en-US" sz="1400" b="1" dirty="0" smtClean="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rPr>
                <a:t>BG ≥300-350</a:t>
              </a:r>
              <a:r>
                <a:rPr lang="en-US" sz="1000" b="1" dirty="0" smtClean="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rPr>
                <a:t> </a:t>
              </a:r>
              <a:r>
                <a:rPr lang="en-US" sz="1200" b="1" dirty="0" smtClean="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rPr>
                <a:t>mg/dl</a:t>
              </a:r>
              <a:r>
                <a:rPr lang="en-US" sz="1400" b="1" dirty="0" smtClean="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rPr>
                <a:t>, HbA1c ≥</a:t>
              </a:r>
              <a:r>
                <a:rPr lang="en-US" sz="1400" b="1" dirty="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rPr>
                <a:t>10</a:t>
              </a:r>
              <a:r>
                <a:rPr lang="en-US" sz="1400" b="1" dirty="0" smtClean="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rPr>
                <a:t>-12%)</a:t>
              </a:r>
              <a:endParaRPr lang="en-US" sz="1400" b="1" dirty="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endParaRPr>
            </a:p>
          </p:txBody>
        </p:sp>
      </p:grpSp>
    </p:spTree>
    <p:extLst>
      <p:ext uri="{BB962C8B-B14F-4D97-AF65-F5344CB8AC3E}">
        <p14:creationId xmlns:p14="http://schemas.microsoft.com/office/powerpoint/2010/main" xmlns="" val="13679251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8850" name="Picture 2"/>
          <p:cNvPicPr>
            <a:picLocks noGrp="1" noChangeAspect="1" noChangeArrowheads="1"/>
          </p:cNvPicPr>
          <p:nvPr>
            <p:ph idx="1"/>
          </p:nvPr>
        </p:nvPicPr>
        <p:blipFill>
          <a:blip r:embed="rId2"/>
          <a:srcRect/>
          <a:stretch>
            <a:fillRect/>
          </a:stretch>
        </p:blipFill>
        <p:spPr bwMode="auto">
          <a:xfrm>
            <a:off x="190327" y="381000"/>
            <a:ext cx="7876874" cy="57147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hlinkClick r:id="rId2"/>
              </a:rPr>
              <a:t>Metformin</a:t>
            </a:r>
            <a:endParaRPr lang="en-US" dirty="0"/>
          </a:p>
        </p:txBody>
      </p:sp>
      <p:sp>
        <p:nvSpPr>
          <p:cNvPr id="3" name="Content Placeholder 2"/>
          <p:cNvSpPr>
            <a:spLocks noGrp="1"/>
          </p:cNvSpPr>
          <p:nvPr>
            <p:ph sz="half" idx="1"/>
          </p:nvPr>
        </p:nvSpPr>
        <p:spPr/>
        <p:txBody>
          <a:bodyPr>
            <a:normAutofit/>
          </a:bodyPr>
          <a:lstStyle/>
          <a:p>
            <a:pPr>
              <a:lnSpc>
                <a:spcPct val="150000"/>
              </a:lnSpc>
            </a:pPr>
            <a:r>
              <a:rPr lang="en-US" sz="2800" dirty="0" smtClean="0"/>
              <a:t>DM Treatment</a:t>
            </a:r>
          </a:p>
          <a:p>
            <a:pPr>
              <a:lnSpc>
                <a:spcPct val="150000"/>
              </a:lnSpc>
            </a:pPr>
            <a:r>
              <a:rPr lang="en-US" sz="2800" dirty="0" smtClean="0"/>
              <a:t>DM Prevention</a:t>
            </a:r>
          </a:p>
          <a:p>
            <a:pPr>
              <a:lnSpc>
                <a:spcPct val="150000"/>
              </a:lnSpc>
            </a:pPr>
            <a:r>
              <a:rPr lang="en-US" sz="2800" dirty="0" smtClean="0"/>
              <a:t>PCO</a:t>
            </a:r>
          </a:p>
          <a:p>
            <a:pPr>
              <a:lnSpc>
                <a:spcPct val="150000"/>
              </a:lnSpc>
            </a:pPr>
            <a:r>
              <a:rPr lang="en-US" sz="2800" dirty="0" smtClean="0"/>
              <a:t>GDM</a:t>
            </a:r>
            <a:endParaRPr lang="en-US" sz="2800" dirty="0"/>
          </a:p>
        </p:txBody>
      </p:sp>
      <p:sp>
        <p:nvSpPr>
          <p:cNvPr id="4" name="Content Placeholder 3"/>
          <p:cNvSpPr>
            <a:spLocks noGrp="1"/>
          </p:cNvSpPr>
          <p:nvPr>
            <p:ph sz="half" idx="2"/>
          </p:nvPr>
        </p:nvSpPr>
        <p:spPr/>
        <p:txBody>
          <a:bodyPr>
            <a:normAutofit/>
          </a:bodyPr>
          <a:lstStyle/>
          <a:p>
            <a:pPr lvl="1">
              <a:lnSpc>
                <a:spcPct val="150000"/>
              </a:lnSpc>
            </a:pPr>
            <a:r>
              <a:rPr lang="en-US" sz="2800" dirty="0" smtClean="0"/>
              <a:t>Pharmacology</a:t>
            </a:r>
            <a:endParaRPr lang="fa-IR" sz="2800" dirty="0" smtClean="0"/>
          </a:p>
          <a:p>
            <a:pPr lvl="1">
              <a:lnSpc>
                <a:spcPct val="150000"/>
              </a:lnSpc>
            </a:pPr>
            <a:r>
              <a:rPr lang="en-US" sz="2800" dirty="0" smtClean="0"/>
              <a:t>Efficacy</a:t>
            </a:r>
            <a:endParaRPr lang="fa-IR" sz="2800" dirty="0" smtClean="0"/>
          </a:p>
          <a:p>
            <a:pPr lvl="1">
              <a:lnSpc>
                <a:spcPct val="150000"/>
              </a:lnSpc>
            </a:pPr>
            <a:r>
              <a:rPr lang="en-US" sz="2800" dirty="0" smtClean="0"/>
              <a:t>side effects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amond(in)">
                                      <p:cBhvr>
                                        <p:cTn id="10" dur="2000"/>
                                        <p:tgtEl>
                                          <p:spTgt spid="3">
                                            <p:txEl>
                                              <p:pRg st="1" end="1"/>
                                            </p:txEl>
                                          </p:spTgt>
                                        </p:tgtEl>
                                      </p:cBhvr>
                                    </p:animEffect>
                                  </p:childTnLst>
                                </p:cTn>
                              </p:par>
                              <p:par>
                                <p:cTn id="11" presetID="8" presetClass="entr" presetSubtype="16"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amond(in)">
                                      <p:cBhvr>
                                        <p:cTn id="13" dur="2000"/>
                                        <p:tgtEl>
                                          <p:spTgt spid="3">
                                            <p:txEl>
                                              <p:pRg st="2" end="2"/>
                                            </p:txEl>
                                          </p:spTgt>
                                        </p:tgtEl>
                                      </p:cBhvr>
                                    </p:animEffect>
                                  </p:childTnLst>
                                </p:cTn>
                              </p:par>
                              <p:par>
                                <p:cTn id="14" presetID="8" presetClass="entr" presetSubtype="16"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diamond(in)">
                                      <p:cBhvr>
                                        <p:cTn id="16" dur="20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8" presetClass="entr" presetSubtype="16"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diamond(in)">
                                      <p:cBhvr>
                                        <p:cTn id="21" dur="2000"/>
                                        <p:tgtEl>
                                          <p:spTgt spid="4">
                                            <p:txEl>
                                              <p:pRg st="0" end="0"/>
                                            </p:txEl>
                                          </p:spTgt>
                                        </p:tgtEl>
                                      </p:cBhvr>
                                    </p:animEffect>
                                  </p:childTnLst>
                                </p:cTn>
                              </p:par>
                              <p:par>
                                <p:cTn id="22" presetID="8" presetClass="entr" presetSubtype="16" fill="hold" nodeType="with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diamond(in)">
                                      <p:cBhvr>
                                        <p:cTn id="24" dur="2000"/>
                                        <p:tgtEl>
                                          <p:spTgt spid="4">
                                            <p:txEl>
                                              <p:pRg st="1" end="1"/>
                                            </p:txEl>
                                          </p:spTgt>
                                        </p:tgtEl>
                                      </p:cBhvr>
                                    </p:animEffect>
                                  </p:childTnLst>
                                </p:cTn>
                              </p:par>
                              <p:par>
                                <p:cTn id="25" presetID="8" presetClass="entr" presetSubtype="16" fill="hold" nodeType="with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diamond(in)">
                                      <p:cBhvr>
                                        <p:cTn id="27" dur="2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MECHANISM OF ACTION</a:t>
            </a:r>
            <a:r>
              <a:rPr lang="en-US" dirty="0"/>
              <a:t> </a:t>
            </a:r>
          </a:p>
        </p:txBody>
      </p:sp>
      <p:sp>
        <p:nvSpPr>
          <p:cNvPr id="3" name="Content Placeholder 2"/>
          <p:cNvSpPr>
            <a:spLocks noGrp="1"/>
          </p:cNvSpPr>
          <p:nvPr>
            <p:ph idx="1"/>
          </p:nvPr>
        </p:nvSpPr>
        <p:spPr/>
        <p:txBody>
          <a:bodyPr>
            <a:normAutofit/>
          </a:bodyPr>
          <a:lstStyle/>
          <a:p>
            <a:pPr marL="514350" indent="-514350">
              <a:lnSpc>
                <a:spcPct val="150000"/>
              </a:lnSpc>
              <a:buFont typeface="+mj-lt"/>
              <a:buAutoNum type="arabicParenR"/>
            </a:pPr>
            <a:r>
              <a:rPr lang="en-US" sz="2400" dirty="0"/>
              <a:t>decrease hepatic glucose output by inhibiting </a:t>
            </a:r>
            <a:r>
              <a:rPr lang="en-US" sz="2400" dirty="0" err="1" smtClean="0"/>
              <a:t>gluconeogenesis</a:t>
            </a:r>
            <a:endParaRPr lang="en-US" sz="2400" dirty="0" smtClean="0"/>
          </a:p>
          <a:p>
            <a:pPr marL="514350" indent="-514350">
              <a:lnSpc>
                <a:spcPct val="150000"/>
              </a:lnSpc>
              <a:buFont typeface="+mj-lt"/>
              <a:buAutoNum type="arabicParenR"/>
            </a:pPr>
            <a:r>
              <a:rPr lang="en-US" sz="2400" dirty="0" smtClean="0"/>
              <a:t>increases </a:t>
            </a:r>
            <a:r>
              <a:rPr lang="en-US" sz="2400" dirty="0"/>
              <a:t>insulin-mediated glucose utilization in peripheral tissues (such as muscle and liver</a:t>
            </a:r>
            <a:r>
              <a:rPr lang="en-US" sz="2400" dirty="0" smtClean="0"/>
              <a:t>)</a:t>
            </a:r>
          </a:p>
          <a:p>
            <a:pPr marL="514350" indent="-514350">
              <a:lnSpc>
                <a:spcPct val="150000"/>
              </a:lnSpc>
              <a:buFont typeface="+mj-lt"/>
              <a:buAutoNum type="arabicParenR"/>
            </a:pPr>
            <a:r>
              <a:rPr lang="en-US" sz="2400" dirty="0" err="1" smtClean="0"/>
              <a:t>antilipolytic</a:t>
            </a:r>
            <a:r>
              <a:rPr lang="en-US" sz="2400" dirty="0" smtClean="0"/>
              <a:t> </a:t>
            </a:r>
            <a:r>
              <a:rPr lang="en-US" sz="2400" dirty="0"/>
              <a:t>effect that lowers serum free fatty acid concentrations, thereby reducing substrate availability for </a:t>
            </a:r>
            <a:r>
              <a:rPr lang="en-US" sz="2400" dirty="0" err="1" smtClean="0"/>
              <a:t>gluconeogenesis</a:t>
            </a:r>
            <a:endParaRPr lang="en-US" sz="2400" dirty="0" smtClean="0"/>
          </a:p>
          <a:p>
            <a:pPr marL="514350" indent="-514350">
              <a:lnSpc>
                <a:spcPct val="150000"/>
              </a:lnSpc>
              <a:buFont typeface="+mj-lt"/>
              <a:buAutoNum type="arabicParenR"/>
            </a:pPr>
            <a:r>
              <a:rPr lang="en-US" sz="2400" dirty="0"/>
              <a:t>decrease food intake and body weight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GLYCEMIC EFFICACY</a:t>
            </a:r>
            <a:r>
              <a:rPr lang="en-US" dirty="0"/>
              <a:t/>
            </a:r>
            <a:br>
              <a:rPr lang="en-US" dirty="0"/>
            </a:br>
            <a:endParaRPr lang="en-US" dirty="0"/>
          </a:p>
        </p:txBody>
      </p:sp>
      <p:sp>
        <p:nvSpPr>
          <p:cNvPr id="3" name="Content Placeholder 2"/>
          <p:cNvSpPr>
            <a:spLocks noGrp="1"/>
          </p:cNvSpPr>
          <p:nvPr>
            <p:ph idx="1"/>
          </p:nvPr>
        </p:nvSpPr>
        <p:spPr/>
        <p:txBody>
          <a:bodyPr>
            <a:normAutofit/>
          </a:bodyPr>
          <a:lstStyle/>
          <a:p>
            <a:pPr>
              <a:lnSpc>
                <a:spcPct val="150000"/>
              </a:lnSpc>
            </a:pPr>
            <a:r>
              <a:rPr lang="en-US" sz="2800" b="1" dirty="0" err="1"/>
              <a:t>Monotherapy</a:t>
            </a:r>
            <a:r>
              <a:rPr lang="en-US" sz="2800" dirty="0"/>
              <a:t> </a:t>
            </a:r>
            <a:endParaRPr lang="en-US" sz="2800" dirty="0" smtClean="0"/>
          </a:p>
          <a:p>
            <a:pPr>
              <a:lnSpc>
                <a:spcPct val="150000"/>
              </a:lnSpc>
            </a:pPr>
            <a:r>
              <a:rPr lang="en-US" sz="2800" b="1" dirty="0"/>
              <a:t>Combination therapy</a:t>
            </a:r>
            <a:r>
              <a:rPr lang="en-US" sz="2800" dirty="0"/>
              <a:t> </a:t>
            </a:r>
            <a:endParaRPr lang="en-US" sz="2800" dirty="0" smtClean="0"/>
          </a:p>
          <a:p>
            <a:pPr lvl="1">
              <a:lnSpc>
                <a:spcPct val="150000"/>
              </a:lnSpc>
            </a:pPr>
            <a:r>
              <a:rPr lang="en-US" sz="2400" dirty="0" err="1"/>
              <a:t>sulfonylureas</a:t>
            </a:r>
            <a:r>
              <a:rPr lang="en-US" sz="2400" dirty="0"/>
              <a:t>, insulin, </a:t>
            </a:r>
            <a:r>
              <a:rPr lang="en-US" sz="2400" dirty="0" err="1"/>
              <a:t>glinides</a:t>
            </a:r>
            <a:r>
              <a:rPr lang="en-US" sz="2400" dirty="0"/>
              <a:t>, alpha-</a:t>
            </a:r>
            <a:r>
              <a:rPr lang="en-US" sz="2400" dirty="0" err="1"/>
              <a:t>glucosidase</a:t>
            </a:r>
            <a:r>
              <a:rPr lang="en-US" sz="2400" dirty="0"/>
              <a:t> inhibitors, </a:t>
            </a:r>
            <a:r>
              <a:rPr lang="en-US" sz="2400" dirty="0" err="1"/>
              <a:t>thiazolidinediones</a:t>
            </a:r>
            <a:r>
              <a:rPr lang="en-US" sz="2400" dirty="0"/>
              <a:t> (TZDs), sodium-glucose </a:t>
            </a:r>
            <a:r>
              <a:rPr lang="en-US" sz="2400" dirty="0" err="1"/>
              <a:t>cotransporter</a:t>
            </a:r>
            <a:r>
              <a:rPr lang="en-US" sz="2400" dirty="0"/>
              <a:t> 2 (SGLT2) inhibitors, glucagon-like peptide-1 (GLP-1) agonists, and </a:t>
            </a:r>
            <a:r>
              <a:rPr lang="en-US" sz="2400" dirty="0" err="1"/>
              <a:t>dipeptidyl</a:t>
            </a:r>
            <a:r>
              <a:rPr lang="en-US" sz="2400" dirty="0"/>
              <a:t> peptidase 4 (DPP-4) inhibitors.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WEIGHT LOSS</a:t>
            </a:r>
            <a:r>
              <a:rPr lang="en-US" dirty="0" smtClean="0"/>
              <a:t> &amp;</a:t>
            </a:r>
            <a:r>
              <a:rPr lang="en-US" sz="4800" dirty="0" smtClean="0"/>
              <a:t> </a:t>
            </a:r>
            <a:r>
              <a:rPr lang="en-US" sz="4400" b="1" dirty="0" smtClean="0"/>
              <a:t>lipid-lowering activity</a:t>
            </a:r>
            <a:endParaRPr lang="en-US" b="1" dirty="0"/>
          </a:p>
        </p:txBody>
      </p:sp>
      <p:sp>
        <p:nvSpPr>
          <p:cNvPr id="3" name="Content Placeholder 2"/>
          <p:cNvSpPr>
            <a:spLocks noGrp="1"/>
          </p:cNvSpPr>
          <p:nvPr>
            <p:ph idx="1"/>
          </p:nvPr>
        </p:nvSpPr>
        <p:spPr/>
        <p:txBody>
          <a:bodyPr>
            <a:normAutofit/>
          </a:bodyPr>
          <a:lstStyle/>
          <a:p>
            <a:pPr>
              <a:lnSpc>
                <a:spcPct val="150000"/>
              </a:lnSpc>
            </a:pPr>
            <a:r>
              <a:rPr lang="en-US" sz="2800" dirty="0" smtClean="0"/>
              <a:t>In </a:t>
            </a:r>
            <a:r>
              <a:rPr lang="en-US" sz="2800" dirty="0"/>
              <a:t>those who are obese, </a:t>
            </a:r>
            <a:r>
              <a:rPr lang="en-US" sz="2800" dirty="0" err="1">
                <a:hlinkClick r:id="rId2"/>
              </a:rPr>
              <a:t>metformin</a:t>
            </a:r>
            <a:r>
              <a:rPr lang="en-US" sz="2800" dirty="0"/>
              <a:t> promotes modest weight reduction or at least weight </a:t>
            </a:r>
            <a:r>
              <a:rPr lang="en-US" sz="2800" dirty="0" smtClean="0"/>
              <a:t>stabilization</a:t>
            </a:r>
          </a:p>
          <a:p>
            <a:pPr>
              <a:lnSpc>
                <a:spcPct val="150000"/>
              </a:lnSpc>
            </a:pPr>
            <a:r>
              <a:rPr lang="en-US" sz="2800" dirty="0" smtClean="0">
                <a:latin typeface="Arial"/>
                <a:cs typeface="Arial"/>
              </a:rPr>
              <a:t>↓</a:t>
            </a:r>
            <a:r>
              <a:rPr lang="en-US" sz="2800" b="1" dirty="0" smtClean="0"/>
              <a:t>triglyceride</a:t>
            </a:r>
            <a:r>
              <a:rPr lang="en-US" sz="2800" dirty="0" smtClean="0"/>
              <a:t> and free fatty acid concentrations,</a:t>
            </a:r>
          </a:p>
          <a:p>
            <a:pPr>
              <a:lnSpc>
                <a:spcPct val="150000"/>
              </a:lnSpc>
            </a:pPr>
            <a:r>
              <a:rPr lang="en-US" sz="2800" dirty="0" smtClean="0">
                <a:latin typeface="Arial"/>
                <a:cs typeface="Arial"/>
              </a:rPr>
              <a:t>↓</a:t>
            </a:r>
            <a:r>
              <a:rPr lang="en-US" sz="2800" dirty="0" smtClean="0"/>
              <a:t> in serum </a:t>
            </a:r>
            <a:r>
              <a:rPr lang="en-US" sz="2800" b="1" dirty="0" smtClean="0"/>
              <a:t>LDL (</a:t>
            </a:r>
            <a:r>
              <a:rPr lang="en-US" sz="2800" dirty="0" smtClean="0"/>
              <a:t>a small )</a:t>
            </a:r>
          </a:p>
          <a:p>
            <a:pPr>
              <a:lnSpc>
                <a:spcPct val="150000"/>
              </a:lnSpc>
            </a:pPr>
            <a:r>
              <a:rPr lang="en-US" sz="2800" dirty="0" smtClean="0">
                <a:latin typeface="Arial"/>
                <a:cs typeface="Arial"/>
              </a:rPr>
              <a:t>↑</a:t>
            </a:r>
            <a:r>
              <a:rPr lang="en-US" sz="2800" dirty="0" smtClean="0"/>
              <a:t> in serum </a:t>
            </a:r>
            <a:r>
              <a:rPr lang="en-US" sz="2800" b="1" dirty="0" smtClean="0"/>
              <a:t>HDL (</a:t>
            </a:r>
            <a:r>
              <a:rPr lang="en-US" sz="2800" dirty="0" smtClean="0"/>
              <a:t>very modest )</a:t>
            </a:r>
            <a:endParaRPr lang="en-US" sz="2800" b="1" dirty="0" smtClean="0"/>
          </a:p>
          <a:p>
            <a:pPr>
              <a:lnSpc>
                <a:spcPct val="150000"/>
              </a:lnSpc>
            </a:pPr>
            <a:endParaRPr lang="en-US" sz="28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457200" y="253536"/>
            <a:ext cx="8229600" cy="1143000"/>
          </a:xfrm>
        </p:spPr>
        <p:txBody>
          <a:bodyPr/>
          <a:lstStyle/>
          <a:p>
            <a:pPr marL="54864" indent="0" algn="ctr" eaLnBrk="1" fontAlgn="auto" hangingPunct="1">
              <a:spcAft>
                <a:spcPts val="0"/>
              </a:spcAft>
              <a:defRPr/>
            </a:pPr>
            <a:r>
              <a:rPr lang="en-US" dirty="0">
                <a:solidFill>
                  <a:schemeClr val="tx2">
                    <a:tint val="100000"/>
                    <a:shade val="90000"/>
                    <a:satMod val="250000"/>
                    <a:alpha val="100000"/>
                  </a:schemeClr>
                </a:solidFill>
              </a:rPr>
              <a:t>Scope of this talk	</a:t>
            </a:r>
          </a:p>
        </p:txBody>
      </p:sp>
      <p:sp>
        <p:nvSpPr>
          <p:cNvPr id="25603" name="Rectangle 3"/>
          <p:cNvSpPr>
            <a:spLocks noGrp="1" noChangeArrowheads="1"/>
          </p:cNvSpPr>
          <p:nvPr>
            <p:ph idx="1"/>
          </p:nvPr>
        </p:nvSpPr>
        <p:spPr/>
        <p:txBody>
          <a:bodyPr>
            <a:normAutofit/>
          </a:bodyPr>
          <a:lstStyle/>
          <a:p>
            <a:pPr eaLnBrk="1" hangingPunct="1">
              <a:lnSpc>
                <a:spcPct val="150000"/>
              </a:lnSpc>
            </a:pPr>
            <a:r>
              <a:rPr lang="en-US" altLang="en-US" sz="2800" dirty="0" smtClean="0"/>
              <a:t>Type 2 Diabetes</a:t>
            </a:r>
          </a:p>
          <a:p>
            <a:pPr eaLnBrk="1" hangingPunct="1">
              <a:lnSpc>
                <a:spcPct val="150000"/>
              </a:lnSpc>
            </a:pPr>
            <a:r>
              <a:rPr lang="en-US" altLang="en-US" sz="2800" dirty="0" smtClean="0"/>
              <a:t>Outpatients </a:t>
            </a:r>
          </a:p>
          <a:p>
            <a:pPr eaLnBrk="1" hangingPunct="1">
              <a:lnSpc>
                <a:spcPct val="150000"/>
              </a:lnSpc>
            </a:pPr>
            <a:r>
              <a:rPr lang="en-US" altLang="en-US" sz="2800" dirty="0" smtClean="0"/>
              <a:t>Focus </a:t>
            </a:r>
            <a:r>
              <a:rPr lang="en-US" altLang="en-US" sz="2800" dirty="0" smtClean="0"/>
              <a:t>on </a:t>
            </a:r>
            <a:r>
              <a:rPr lang="en-US" altLang="en-US" sz="2800" dirty="0" err="1" smtClean="0"/>
              <a:t>Biguanides</a:t>
            </a:r>
            <a:r>
              <a:rPr lang="en-US" altLang="en-US" sz="2800" dirty="0" smtClean="0"/>
              <a:t>, </a:t>
            </a:r>
            <a:r>
              <a:rPr lang="en-US" altLang="en-US" sz="2800" dirty="0" err="1" smtClean="0"/>
              <a:t>Thiazolindiones</a:t>
            </a:r>
            <a:endParaRPr lang="en-US" altLang="en-US" sz="2800" dirty="0" smtClean="0"/>
          </a:p>
          <a:p>
            <a:pPr eaLnBrk="1" hangingPunct="1">
              <a:lnSpc>
                <a:spcPct val="150000"/>
              </a:lnSpc>
            </a:pPr>
            <a:r>
              <a:rPr lang="en-US" altLang="en-US" sz="2800" dirty="0" smtClean="0"/>
              <a:t>Practical </a:t>
            </a:r>
            <a:r>
              <a:rPr lang="en-US" altLang="en-US" sz="2800" dirty="0" smtClean="0"/>
              <a:t>application</a:t>
            </a:r>
          </a:p>
        </p:txBody>
      </p:sp>
    </p:spTree>
    <p:extLst>
      <p:ext uri="{BB962C8B-B14F-4D97-AF65-F5344CB8AC3E}">
        <p14:creationId xmlns="" xmlns:p14="http://schemas.microsoft.com/office/powerpoint/2010/main" val="3311749397"/>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box(in)">
                                      <p:cBhvr>
                                        <p:cTn id="7" dur="500"/>
                                        <p:tgtEl>
                                          <p:spTgt spid="256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25603">
                                            <p:txEl>
                                              <p:pRg st="1" end="1"/>
                                            </p:txEl>
                                          </p:spTgt>
                                        </p:tgtEl>
                                        <p:attrNameLst>
                                          <p:attrName>style.visibility</p:attrName>
                                        </p:attrNameLst>
                                      </p:cBhvr>
                                      <p:to>
                                        <p:strVal val="visible"/>
                                      </p:to>
                                    </p:set>
                                    <p:animEffect transition="in" filter="checkerboard(across)">
                                      <p:cBhvr>
                                        <p:cTn id="12" dur="500"/>
                                        <p:tgtEl>
                                          <p:spTgt spid="2560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25603">
                                            <p:txEl>
                                              <p:pRg st="2" end="2"/>
                                            </p:txEl>
                                          </p:spTgt>
                                        </p:tgtEl>
                                        <p:attrNameLst>
                                          <p:attrName>style.visibility</p:attrName>
                                        </p:attrNameLst>
                                      </p:cBhvr>
                                      <p:to>
                                        <p:strVal val="visible"/>
                                      </p:to>
                                    </p:set>
                                    <p:animEffect transition="in" filter="checkerboard(across)">
                                      <p:cBhvr>
                                        <p:cTn id="17" dur="500"/>
                                        <p:tgtEl>
                                          <p:spTgt spid="2560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25603">
                                            <p:txEl>
                                              <p:pRg st="3" end="3"/>
                                            </p:txEl>
                                          </p:spTgt>
                                        </p:tgtEl>
                                        <p:attrNameLst>
                                          <p:attrName>style.visibility</p:attrName>
                                        </p:attrNameLst>
                                      </p:cBhvr>
                                      <p:to>
                                        <p:strVal val="visible"/>
                                      </p:to>
                                    </p:set>
                                    <p:animEffect transition="in" filter="checkerboard(across)">
                                      <p:cBhvr>
                                        <p:cTn id="22" dur="500"/>
                                        <p:tgtEl>
                                          <p:spTgt spid="2560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CARDIOVASCULAR EFFECTS</a:t>
            </a:r>
            <a:r>
              <a:rPr lang="en-US" dirty="0"/>
              <a:t> </a:t>
            </a:r>
          </a:p>
        </p:txBody>
      </p:sp>
      <p:sp>
        <p:nvSpPr>
          <p:cNvPr id="3" name="Content Placeholder 2"/>
          <p:cNvSpPr>
            <a:spLocks noGrp="1"/>
          </p:cNvSpPr>
          <p:nvPr>
            <p:ph idx="1"/>
          </p:nvPr>
        </p:nvSpPr>
        <p:spPr/>
        <p:txBody>
          <a:bodyPr>
            <a:normAutofit/>
          </a:bodyPr>
          <a:lstStyle/>
          <a:p>
            <a:pPr>
              <a:lnSpc>
                <a:spcPct val="150000"/>
              </a:lnSpc>
            </a:pPr>
            <a:r>
              <a:rPr lang="en-US" sz="2400" dirty="0" err="1">
                <a:hlinkClick r:id="rId2"/>
              </a:rPr>
              <a:t>Metformin</a:t>
            </a:r>
            <a:r>
              <a:rPr lang="en-US" sz="2400" dirty="0"/>
              <a:t> does not have adverse cardiovascular effects</a:t>
            </a:r>
            <a:r>
              <a:rPr lang="en-US" sz="2400" dirty="0" smtClean="0"/>
              <a:t>,</a:t>
            </a:r>
          </a:p>
          <a:p>
            <a:pPr>
              <a:lnSpc>
                <a:spcPct val="150000"/>
              </a:lnSpc>
            </a:pPr>
            <a:r>
              <a:rPr lang="en-US" sz="2400" dirty="0" smtClean="0"/>
              <a:t>It </a:t>
            </a:r>
            <a:r>
              <a:rPr lang="en-US" sz="2400" dirty="0"/>
              <a:t>appears to decrease </a:t>
            </a:r>
            <a:r>
              <a:rPr lang="en-US" sz="2400" dirty="0" smtClean="0"/>
              <a:t>CV </a:t>
            </a:r>
            <a:r>
              <a:rPr lang="en-US" sz="2400" dirty="0"/>
              <a:t>events in certain </a:t>
            </a:r>
            <a:r>
              <a:rPr lang="en-US" sz="2400" dirty="0" smtClean="0"/>
              <a:t>populations</a:t>
            </a:r>
          </a:p>
          <a:p>
            <a:pPr>
              <a:lnSpc>
                <a:spcPct val="150000"/>
              </a:lnSpc>
            </a:pPr>
            <a:endParaRPr lang="en-US" sz="24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In the United Kingdom Prospective Diabetes Study (UKPDS)</a:t>
            </a:r>
            <a:endParaRPr lang="en-US" sz="4000" dirty="0"/>
          </a:p>
        </p:txBody>
      </p:sp>
      <p:sp>
        <p:nvSpPr>
          <p:cNvPr id="3" name="Content Placeholder 2"/>
          <p:cNvSpPr>
            <a:spLocks noGrp="1"/>
          </p:cNvSpPr>
          <p:nvPr>
            <p:ph idx="1"/>
          </p:nvPr>
        </p:nvSpPr>
        <p:spPr/>
        <p:txBody>
          <a:bodyPr>
            <a:normAutofit/>
          </a:bodyPr>
          <a:lstStyle/>
          <a:p>
            <a:pPr>
              <a:lnSpc>
                <a:spcPct val="150000"/>
              </a:lnSpc>
            </a:pPr>
            <a:r>
              <a:rPr lang="en-US" dirty="0" smtClean="0"/>
              <a:t>obese </a:t>
            </a:r>
            <a:r>
              <a:rPr lang="en-US" dirty="0"/>
              <a:t>patients who were assigned initially to receive </a:t>
            </a:r>
            <a:r>
              <a:rPr lang="en-US" b="1" dirty="0" err="1">
                <a:hlinkClick r:id="rId2"/>
              </a:rPr>
              <a:t>metformin</a:t>
            </a:r>
            <a:r>
              <a:rPr lang="en-US" dirty="0"/>
              <a:t> rather than </a:t>
            </a:r>
            <a:r>
              <a:rPr lang="en-US" b="1" dirty="0"/>
              <a:t>sulfonylurea</a:t>
            </a:r>
            <a:r>
              <a:rPr lang="en-US" dirty="0"/>
              <a:t> or </a:t>
            </a:r>
            <a:r>
              <a:rPr lang="en-US" b="1" dirty="0"/>
              <a:t>insulin</a:t>
            </a:r>
            <a:r>
              <a:rPr lang="en-US" dirty="0"/>
              <a:t> therapy had a decreased risk of the </a:t>
            </a:r>
            <a:r>
              <a:rPr lang="en-US" b="1" u="sng" dirty="0"/>
              <a:t>aggregate diabetes-related endpoint</a:t>
            </a:r>
            <a:r>
              <a:rPr lang="en-US" dirty="0"/>
              <a:t> (endpoints included both </a:t>
            </a:r>
            <a:r>
              <a:rPr lang="en-US" dirty="0" err="1"/>
              <a:t>macrovascular</a:t>
            </a:r>
            <a:r>
              <a:rPr lang="en-US" dirty="0"/>
              <a:t> and </a:t>
            </a:r>
            <a:r>
              <a:rPr lang="en-US" dirty="0" err="1"/>
              <a:t>microvascular</a:t>
            </a:r>
            <a:r>
              <a:rPr lang="en-US" dirty="0"/>
              <a:t> complications) and all-cause mortality </a:t>
            </a:r>
            <a:r>
              <a:rPr lang="en-US" dirty="0" smtClean="0"/>
              <a:t>. </a:t>
            </a:r>
          </a:p>
          <a:p>
            <a:pPr>
              <a:lnSpc>
                <a:spcPct val="150000"/>
              </a:lnSpc>
            </a:pPr>
            <a:r>
              <a:rPr lang="en-US" dirty="0" smtClean="0"/>
              <a:t>During </a:t>
            </a:r>
            <a:r>
              <a:rPr lang="en-US" dirty="0"/>
              <a:t>the post-interventional observation period of the UKPDS, reductions in the risk of </a:t>
            </a:r>
            <a:r>
              <a:rPr lang="en-US" dirty="0" err="1"/>
              <a:t>macrovascular</a:t>
            </a:r>
            <a:r>
              <a:rPr lang="en-US" dirty="0"/>
              <a:t> complications were maintained in the </a:t>
            </a:r>
            <a:r>
              <a:rPr lang="en-US" dirty="0" err="1"/>
              <a:t>metformin</a:t>
            </a:r>
            <a:r>
              <a:rPr lang="en-US" dirty="0"/>
              <a:t> group.</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CANCER INCIDENCE</a:t>
            </a:r>
            <a:r>
              <a:rPr lang="en-US" dirty="0"/>
              <a:t> </a:t>
            </a:r>
          </a:p>
        </p:txBody>
      </p:sp>
      <p:sp>
        <p:nvSpPr>
          <p:cNvPr id="3" name="Content Placeholder 2"/>
          <p:cNvSpPr>
            <a:spLocks noGrp="1"/>
          </p:cNvSpPr>
          <p:nvPr>
            <p:ph idx="1"/>
          </p:nvPr>
        </p:nvSpPr>
        <p:spPr/>
        <p:txBody>
          <a:bodyPr>
            <a:normAutofit/>
          </a:bodyPr>
          <a:lstStyle/>
          <a:p>
            <a:pPr>
              <a:lnSpc>
                <a:spcPct val="150000"/>
              </a:lnSpc>
            </a:pPr>
            <a:r>
              <a:rPr lang="en-US" sz="2800" dirty="0" smtClean="0"/>
              <a:t>Observational studies</a:t>
            </a:r>
          </a:p>
          <a:p>
            <a:pPr>
              <a:lnSpc>
                <a:spcPct val="150000"/>
              </a:lnSpc>
            </a:pPr>
            <a:r>
              <a:rPr lang="en-US" sz="2800" dirty="0" smtClean="0"/>
              <a:t>Clinical Trials</a:t>
            </a:r>
          </a:p>
          <a:p>
            <a:pPr lvl="1">
              <a:lnSpc>
                <a:spcPct val="150000"/>
              </a:lnSpc>
            </a:pPr>
            <a:r>
              <a:rPr lang="en-US" sz="2800" dirty="0" smtClean="0"/>
              <a:t>Did not defined as outcome</a:t>
            </a:r>
          </a:p>
          <a:p>
            <a:pPr lvl="1">
              <a:lnSpc>
                <a:spcPct val="150000"/>
              </a:lnSpc>
            </a:pPr>
            <a:r>
              <a:rPr lang="en-US" sz="2800" dirty="0" smtClean="0"/>
              <a:t>Short duration (&lt; 4 Y)</a:t>
            </a:r>
            <a:endParaRPr lang="en-US" sz="28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SIDE EFFECTS</a:t>
            </a:r>
            <a:r>
              <a:rPr lang="en-US" dirty="0"/>
              <a:t/>
            </a:r>
            <a:br>
              <a:rPr lang="en-US" dirty="0"/>
            </a:br>
            <a:endParaRPr lang="en-US" dirty="0"/>
          </a:p>
        </p:txBody>
      </p:sp>
      <p:sp>
        <p:nvSpPr>
          <p:cNvPr id="3" name="Content Placeholder 2"/>
          <p:cNvSpPr>
            <a:spLocks noGrp="1"/>
          </p:cNvSpPr>
          <p:nvPr>
            <p:ph idx="1"/>
          </p:nvPr>
        </p:nvSpPr>
        <p:spPr/>
        <p:txBody>
          <a:bodyPr>
            <a:normAutofit lnSpcReduction="10000"/>
          </a:bodyPr>
          <a:lstStyle/>
          <a:p>
            <a:pPr>
              <a:lnSpc>
                <a:spcPct val="150000"/>
              </a:lnSpc>
            </a:pPr>
            <a:r>
              <a:rPr lang="en-US" sz="2400" b="1" dirty="0"/>
              <a:t>Gastrointestinal</a:t>
            </a:r>
            <a:r>
              <a:rPr lang="en-US" sz="2400" dirty="0"/>
              <a:t> </a:t>
            </a:r>
            <a:r>
              <a:rPr lang="en-US" sz="2400" dirty="0" smtClean="0"/>
              <a:t>:</a:t>
            </a:r>
          </a:p>
          <a:p>
            <a:pPr lvl="1">
              <a:lnSpc>
                <a:spcPct val="150000"/>
              </a:lnSpc>
            </a:pPr>
            <a:r>
              <a:rPr lang="en-US" sz="2400" dirty="0" smtClean="0"/>
              <a:t> </a:t>
            </a:r>
            <a:r>
              <a:rPr lang="en-US" sz="2400" dirty="0"/>
              <a:t>metallic taste in the </a:t>
            </a:r>
            <a:r>
              <a:rPr lang="en-US" sz="2400" dirty="0" smtClean="0"/>
              <a:t>mouth</a:t>
            </a:r>
          </a:p>
          <a:p>
            <a:pPr lvl="1">
              <a:lnSpc>
                <a:spcPct val="150000"/>
              </a:lnSpc>
            </a:pPr>
            <a:r>
              <a:rPr lang="en-US" sz="2400" dirty="0" smtClean="0"/>
              <a:t> </a:t>
            </a:r>
            <a:r>
              <a:rPr lang="en-US" sz="2400" dirty="0"/>
              <a:t>mild </a:t>
            </a:r>
            <a:r>
              <a:rPr lang="en-US" sz="2400" dirty="0" smtClean="0"/>
              <a:t>anorexia</a:t>
            </a:r>
          </a:p>
          <a:p>
            <a:pPr lvl="1">
              <a:lnSpc>
                <a:spcPct val="150000"/>
              </a:lnSpc>
            </a:pPr>
            <a:r>
              <a:rPr lang="en-US" sz="2400" dirty="0" smtClean="0"/>
              <a:t>Nausea</a:t>
            </a:r>
          </a:p>
          <a:p>
            <a:pPr lvl="1">
              <a:lnSpc>
                <a:spcPct val="150000"/>
              </a:lnSpc>
            </a:pPr>
            <a:r>
              <a:rPr lang="en-US" sz="2400" dirty="0" smtClean="0"/>
              <a:t> </a:t>
            </a:r>
            <a:r>
              <a:rPr lang="en-US" sz="2400" dirty="0"/>
              <a:t>abdominal discomfort</a:t>
            </a:r>
            <a:r>
              <a:rPr lang="en-US" sz="2400" dirty="0" smtClean="0"/>
              <a:t>,</a:t>
            </a:r>
          </a:p>
          <a:p>
            <a:pPr lvl="1">
              <a:lnSpc>
                <a:spcPct val="150000"/>
              </a:lnSpc>
            </a:pPr>
            <a:r>
              <a:rPr lang="en-US" sz="2400" dirty="0" smtClean="0"/>
              <a:t>soft </a:t>
            </a:r>
            <a:r>
              <a:rPr lang="en-US" sz="2400" dirty="0"/>
              <a:t>bowel movements or diarrhea </a:t>
            </a:r>
            <a:endParaRPr lang="en-US" sz="2400" dirty="0" smtClean="0"/>
          </a:p>
          <a:p>
            <a:pPr>
              <a:lnSpc>
                <a:spcPct val="150000"/>
              </a:lnSpc>
            </a:pPr>
            <a:r>
              <a:rPr lang="en-US" sz="2400" dirty="0" smtClean="0"/>
              <a:t>5% of </a:t>
            </a:r>
            <a:r>
              <a:rPr lang="en-US" sz="2400" dirty="0"/>
              <a:t>study subjects discontinue </a:t>
            </a:r>
            <a:r>
              <a:rPr lang="en-US" sz="2400" dirty="0" err="1"/>
              <a:t>metformin</a:t>
            </a:r>
            <a:r>
              <a:rPr lang="en-US" sz="2400" dirty="0"/>
              <a:t> because of the gastrointestinal side effects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Vitamin B12 deficiency</a:t>
            </a:r>
            <a:r>
              <a:rPr lang="en-US" dirty="0" smtClean="0"/>
              <a:t> : </a:t>
            </a:r>
            <a:br>
              <a:rPr lang="en-US" dirty="0" smtClean="0"/>
            </a:br>
            <a:endParaRPr lang="en-US" dirty="0"/>
          </a:p>
        </p:txBody>
      </p:sp>
      <p:sp>
        <p:nvSpPr>
          <p:cNvPr id="3" name="Content Placeholder 2"/>
          <p:cNvSpPr>
            <a:spLocks noGrp="1"/>
          </p:cNvSpPr>
          <p:nvPr>
            <p:ph idx="1"/>
          </p:nvPr>
        </p:nvSpPr>
        <p:spPr/>
        <p:txBody>
          <a:bodyPr>
            <a:normAutofit/>
          </a:bodyPr>
          <a:lstStyle/>
          <a:p>
            <a:pPr>
              <a:lnSpc>
                <a:spcPct val="150000"/>
              </a:lnSpc>
            </a:pPr>
            <a:r>
              <a:rPr lang="en-US" sz="2400" dirty="0" smtClean="0"/>
              <a:t>reduces </a:t>
            </a:r>
            <a:r>
              <a:rPr lang="en-US" sz="2400" dirty="0"/>
              <a:t>intestinal absorption of vitamin B12 in up </a:t>
            </a:r>
            <a:r>
              <a:rPr lang="en-US" sz="2400" dirty="0" smtClean="0"/>
              <a:t>to     </a:t>
            </a:r>
            <a:r>
              <a:rPr lang="en-US" sz="2400" dirty="0"/>
              <a:t>30 </a:t>
            </a:r>
            <a:r>
              <a:rPr lang="en-US" sz="2400" dirty="0" smtClean="0"/>
              <a:t>% </a:t>
            </a:r>
            <a:r>
              <a:rPr lang="en-US" sz="2400" dirty="0"/>
              <a:t>of </a:t>
            </a:r>
            <a:r>
              <a:rPr lang="en-US" sz="2400" dirty="0" smtClean="0"/>
              <a:t>patients</a:t>
            </a:r>
          </a:p>
          <a:p>
            <a:pPr>
              <a:lnSpc>
                <a:spcPct val="150000"/>
              </a:lnSpc>
            </a:pPr>
            <a:r>
              <a:rPr lang="en-US" sz="2400" dirty="0" smtClean="0"/>
              <a:t>lowers </a:t>
            </a:r>
            <a:r>
              <a:rPr lang="en-US" sz="2400" dirty="0"/>
              <a:t>serum vitamin B12 concentrations in 5 to 10 </a:t>
            </a:r>
            <a:r>
              <a:rPr lang="en-US" sz="2400" dirty="0" smtClean="0"/>
              <a:t>%</a:t>
            </a:r>
          </a:p>
          <a:p>
            <a:pPr>
              <a:lnSpc>
                <a:spcPct val="150000"/>
              </a:lnSpc>
            </a:pPr>
            <a:r>
              <a:rPr lang="en-US" sz="2400" u="sng" dirty="0" smtClean="0"/>
              <a:t>only </a:t>
            </a:r>
            <a:r>
              <a:rPr lang="en-US" sz="2400" u="sng" dirty="0"/>
              <a:t>rarely</a:t>
            </a:r>
            <a:r>
              <a:rPr lang="en-US" sz="2400" dirty="0"/>
              <a:t> causes </a:t>
            </a:r>
            <a:r>
              <a:rPr lang="en-US" sz="2400" dirty="0" err="1"/>
              <a:t>megaloblastic</a:t>
            </a:r>
            <a:r>
              <a:rPr lang="en-US" sz="2400" dirty="0"/>
              <a:t> </a:t>
            </a:r>
            <a:r>
              <a:rPr lang="en-US" sz="2400" dirty="0" smtClean="0"/>
              <a:t>anemia</a:t>
            </a:r>
          </a:p>
          <a:p>
            <a:pPr>
              <a:lnSpc>
                <a:spcPct val="150000"/>
              </a:lnSpc>
            </a:pPr>
            <a:r>
              <a:rPr lang="en-US" sz="2400" dirty="0"/>
              <a:t>peripheral neuropathy may precede the development of </a:t>
            </a:r>
            <a:r>
              <a:rPr lang="en-US" sz="2400" dirty="0" err="1"/>
              <a:t>megaloblastic</a:t>
            </a:r>
            <a:r>
              <a:rPr lang="en-US" sz="2400" dirty="0"/>
              <a:t> anemia</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Lactic acidosis</a:t>
            </a:r>
            <a:r>
              <a:rPr lang="en-US" dirty="0" smtClean="0"/>
              <a:t> </a:t>
            </a:r>
            <a:br>
              <a:rPr lang="en-US" dirty="0" smtClean="0"/>
            </a:br>
            <a:endParaRPr lang="en-US" dirty="0"/>
          </a:p>
        </p:txBody>
      </p:sp>
      <p:sp>
        <p:nvSpPr>
          <p:cNvPr id="3" name="Content Placeholder 2"/>
          <p:cNvSpPr>
            <a:spLocks noGrp="1"/>
          </p:cNvSpPr>
          <p:nvPr>
            <p:ph idx="1"/>
          </p:nvPr>
        </p:nvSpPr>
        <p:spPr/>
        <p:txBody>
          <a:bodyPr>
            <a:normAutofit/>
          </a:bodyPr>
          <a:lstStyle/>
          <a:p>
            <a:pPr>
              <a:lnSpc>
                <a:spcPct val="150000"/>
              </a:lnSpc>
            </a:pPr>
            <a:r>
              <a:rPr lang="en-US" sz="2400" dirty="0" smtClean="0"/>
              <a:t>incidence </a:t>
            </a:r>
            <a:r>
              <a:rPr lang="en-US" sz="2400" b="1" dirty="0" smtClean="0"/>
              <a:t>9 cases per 100,000 person-years </a:t>
            </a:r>
            <a:r>
              <a:rPr lang="en-US" sz="2400" dirty="0" smtClean="0"/>
              <a:t>of exposure</a:t>
            </a:r>
          </a:p>
          <a:p>
            <a:pPr>
              <a:lnSpc>
                <a:spcPct val="150000"/>
              </a:lnSpc>
            </a:pPr>
            <a:r>
              <a:rPr lang="en-US" sz="2400" dirty="0" smtClean="0"/>
              <a:t>Symptoms </a:t>
            </a:r>
            <a:r>
              <a:rPr lang="en-US" sz="2400" dirty="0"/>
              <a:t>of lactic acidosis are nonspecific and may include anorexia, nausea, vomiting, abdominal pain, lethargy, hyperventilation, and hypotension. </a:t>
            </a:r>
            <a:endParaRPr lang="en-US" sz="2400" dirty="0" smtClean="0"/>
          </a:p>
          <a:p>
            <a:pPr>
              <a:lnSpc>
                <a:spcPct val="150000"/>
              </a:lnSpc>
            </a:pPr>
            <a:r>
              <a:rPr lang="en-US" sz="2400" dirty="0" smtClean="0"/>
              <a:t>Serum </a:t>
            </a:r>
            <a:r>
              <a:rPr lang="en-US" sz="2400" dirty="0"/>
              <a:t>lactate concentrations are usually </a:t>
            </a:r>
            <a:r>
              <a:rPr lang="en-US" sz="2400" dirty="0" smtClean="0"/>
              <a:t>&lt; 2</a:t>
            </a:r>
            <a:r>
              <a:rPr lang="en-US" sz="2400" dirty="0"/>
              <a:t> </a:t>
            </a:r>
            <a:r>
              <a:rPr lang="en-US" sz="2400" dirty="0" err="1"/>
              <a:t>mmol</a:t>
            </a:r>
            <a:r>
              <a:rPr lang="en-US" sz="2400" dirty="0"/>
              <a:t>/L in patients taking </a:t>
            </a:r>
            <a:r>
              <a:rPr lang="en-US" sz="2400" dirty="0" err="1"/>
              <a:t>metformin</a:t>
            </a:r>
            <a:r>
              <a:rPr lang="en-US" sz="2400" dirty="0"/>
              <a:t>, values that are not clinically </a:t>
            </a:r>
            <a:r>
              <a:rPr lang="en-US" sz="2400" dirty="0" smtClean="0"/>
              <a:t>important</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CONTRAINDICATIONS</a:t>
            </a:r>
            <a:endParaRPr lang="en-US" dirty="0"/>
          </a:p>
        </p:txBody>
      </p:sp>
      <p:sp>
        <p:nvSpPr>
          <p:cNvPr id="3" name="Content Placeholder 2"/>
          <p:cNvSpPr>
            <a:spLocks noGrp="1"/>
          </p:cNvSpPr>
          <p:nvPr>
            <p:ph idx="1"/>
          </p:nvPr>
        </p:nvSpPr>
        <p:spPr/>
        <p:txBody>
          <a:bodyPr>
            <a:normAutofit lnSpcReduction="10000"/>
          </a:bodyPr>
          <a:lstStyle/>
          <a:p>
            <a:pPr>
              <a:lnSpc>
                <a:spcPct val="150000"/>
              </a:lnSpc>
            </a:pPr>
            <a:r>
              <a:rPr lang="en-US" dirty="0" smtClean="0"/>
              <a:t>Impaired </a:t>
            </a:r>
            <a:r>
              <a:rPr lang="en-US" dirty="0"/>
              <a:t>renal function (estimated </a:t>
            </a:r>
            <a:r>
              <a:rPr lang="en-US" dirty="0" err="1"/>
              <a:t>glomerular</a:t>
            </a:r>
            <a:r>
              <a:rPr lang="en-US" dirty="0"/>
              <a:t> filtration rate [</a:t>
            </a:r>
            <a:r>
              <a:rPr lang="en-US" dirty="0" err="1"/>
              <a:t>eGFR</a:t>
            </a:r>
            <a:r>
              <a:rPr lang="en-US" dirty="0"/>
              <a:t>] </a:t>
            </a:r>
            <a:r>
              <a:rPr lang="en-US" b="1" dirty="0"/>
              <a:t>&lt;30 </a:t>
            </a:r>
            <a:r>
              <a:rPr lang="en-US" b="1" dirty="0" err="1"/>
              <a:t>mL</a:t>
            </a:r>
            <a:r>
              <a:rPr lang="en-US" b="1" dirty="0"/>
              <a:t>/min)</a:t>
            </a:r>
          </a:p>
          <a:p>
            <a:pPr>
              <a:lnSpc>
                <a:spcPct val="150000"/>
              </a:lnSpc>
            </a:pPr>
            <a:r>
              <a:rPr lang="en-US" dirty="0" smtClean="0"/>
              <a:t>Concurrent </a:t>
            </a:r>
            <a:r>
              <a:rPr lang="en-US" dirty="0"/>
              <a:t>active or progressive liver disease</a:t>
            </a:r>
          </a:p>
          <a:p>
            <a:pPr>
              <a:lnSpc>
                <a:spcPct val="150000"/>
              </a:lnSpc>
            </a:pPr>
            <a:r>
              <a:rPr lang="en-US" dirty="0" smtClean="0"/>
              <a:t>Active </a:t>
            </a:r>
            <a:r>
              <a:rPr lang="en-US" dirty="0"/>
              <a:t>alcohol abuse</a:t>
            </a:r>
          </a:p>
          <a:p>
            <a:pPr>
              <a:lnSpc>
                <a:spcPct val="150000"/>
              </a:lnSpc>
            </a:pPr>
            <a:r>
              <a:rPr lang="en-US" dirty="0" smtClean="0"/>
              <a:t>Unstable </a:t>
            </a:r>
            <a:r>
              <a:rPr lang="en-US" dirty="0"/>
              <a:t>or acute heart failure at risk of </a:t>
            </a:r>
            <a:r>
              <a:rPr lang="en-US" dirty="0" err="1"/>
              <a:t>hypoperfusion</a:t>
            </a:r>
            <a:r>
              <a:rPr lang="en-US" dirty="0"/>
              <a:t> and hypoxemia</a:t>
            </a:r>
          </a:p>
          <a:p>
            <a:pPr>
              <a:lnSpc>
                <a:spcPct val="150000"/>
              </a:lnSpc>
            </a:pPr>
            <a:r>
              <a:rPr lang="en-US" dirty="0" smtClean="0"/>
              <a:t>Past </a:t>
            </a:r>
            <a:r>
              <a:rPr lang="en-US" dirty="0"/>
              <a:t>history of lactic acidosis during </a:t>
            </a:r>
            <a:r>
              <a:rPr lang="en-US" dirty="0" err="1">
                <a:hlinkClick r:id="rId2"/>
              </a:rPr>
              <a:t>metformin</a:t>
            </a:r>
            <a:r>
              <a:rPr lang="en-US" dirty="0"/>
              <a:t> therapy</a:t>
            </a:r>
          </a:p>
          <a:p>
            <a:pPr>
              <a:lnSpc>
                <a:spcPct val="150000"/>
              </a:lnSpc>
            </a:pPr>
            <a:r>
              <a:rPr lang="en-US" dirty="0" smtClean="0"/>
              <a:t>Decreased </a:t>
            </a:r>
            <a:r>
              <a:rPr lang="en-US" dirty="0"/>
              <a:t>tissue perfusion or hemodynamic instability due to infection or other causes</a:t>
            </a:r>
          </a:p>
          <a:p>
            <a:pPr>
              <a:lnSpc>
                <a:spcPct val="150000"/>
              </a:lnSpc>
            </a:pP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Monitoring</a:t>
            </a:r>
            <a:endParaRPr lang="en-US" dirty="0"/>
          </a:p>
        </p:txBody>
      </p:sp>
      <p:sp>
        <p:nvSpPr>
          <p:cNvPr id="3" name="Content Placeholder 2"/>
          <p:cNvSpPr>
            <a:spLocks noGrp="1"/>
          </p:cNvSpPr>
          <p:nvPr>
            <p:ph idx="1"/>
          </p:nvPr>
        </p:nvSpPr>
        <p:spPr/>
        <p:txBody>
          <a:bodyPr>
            <a:normAutofit/>
          </a:bodyPr>
          <a:lstStyle/>
          <a:p>
            <a:pPr>
              <a:lnSpc>
                <a:spcPct val="150000"/>
              </a:lnSpc>
            </a:pPr>
            <a:r>
              <a:rPr lang="en-US" sz="2400" dirty="0"/>
              <a:t>serum </a:t>
            </a:r>
            <a:r>
              <a:rPr lang="en-US" sz="2400" dirty="0" err="1"/>
              <a:t>creatinine</a:t>
            </a:r>
            <a:r>
              <a:rPr lang="en-US" sz="2400" dirty="0"/>
              <a:t> </a:t>
            </a:r>
            <a:r>
              <a:rPr lang="en-US" sz="2400" dirty="0" smtClean="0"/>
              <a:t>annually</a:t>
            </a:r>
            <a:endParaRPr lang="en-US" sz="2400" dirty="0" smtClean="0"/>
          </a:p>
          <a:p>
            <a:pPr>
              <a:lnSpc>
                <a:spcPct val="150000"/>
              </a:lnSpc>
            </a:pPr>
            <a:r>
              <a:rPr lang="en-US" sz="2400" dirty="0" smtClean="0"/>
              <a:t>hemoglobin</a:t>
            </a:r>
            <a:r>
              <a:rPr lang="en-US" sz="2400" dirty="0"/>
              <a:t>, </a:t>
            </a:r>
            <a:r>
              <a:rPr lang="en-US" sz="2400" dirty="0" err="1"/>
              <a:t>hematocrit</a:t>
            </a:r>
            <a:r>
              <a:rPr lang="en-US" sz="2400" dirty="0"/>
              <a:t>, and red cell indices at diagnosis and at other times if the patient develops symptoms suggestive of anemia, neuropathy, or deteriorating renal function. </a:t>
            </a:r>
            <a:endParaRPr lang="en-US" sz="2400" dirty="0" smtClean="0"/>
          </a:p>
          <a:p>
            <a:pPr>
              <a:lnSpc>
                <a:spcPct val="150000"/>
              </a:lnSpc>
            </a:pPr>
            <a:r>
              <a:rPr lang="en-US" sz="2400" dirty="0" smtClean="0"/>
              <a:t>If </a:t>
            </a:r>
            <a:r>
              <a:rPr lang="en-US" sz="2400" dirty="0"/>
              <a:t>anemia is present, vitamin B12 and </a:t>
            </a:r>
            <a:r>
              <a:rPr lang="en-US" sz="2400" dirty="0" err="1"/>
              <a:t>folate</a:t>
            </a:r>
            <a:r>
              <a:rPr lang="en-US" sz="2400" dirty="0"/>
              <a:t> should be measured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en-US" dirty="0" smtClean="0"/>
              <a:t>Case Study</a:t>
            </a:r>
            <a:endParaRPr lang="en-US" dirty="0"/>
          </a:p>
        </p:txBody>
      </p:sp>
      <p:sp>
        <p:nvSpPr>
          <p:cNvPr id="3" name="Content Placeholder 2"/>
          <p:cNvSpPr>
            <a:spLocks noGrp="1"/>
          </p:cNvSpPr>
          <p:nvPr>
            <p:ph idx="1"/>
          </p:nvPr>
        </p:nvSpPr>
        <p:spPr/>
        <p:txBody>
          <a:bodyPr>
            <a:normAutofit/>
          </a:bodyPr>
          <a:lstStyle/>
          <a:p>
            <a:pPr algn="r" rtl="1"/>
            <a:r>
              <a:rPr lang="fa-IR" sz="2800" dirty="0" smtClean="0"/>
              <a:t>خانم 50 ساله، در آزمایشات غربالگری:</a:t>
            </a:r>
          </a:p>
          <a:p>
            <a:pPr algn="r" rtl="1"/>
            <a:r>
              <a:rPr lang="en-US" sz="2800" dirty="0" smtClean="0"/>
              <a:t>FBS: 145 mg/dl  </a:t>
            </a:r>
          </a:p>
          <a:p>
            <a:pPr algn="r" rtl="1"/>
            <a:r>
              <a:rPr lang="en-US" sz="2800" dirty="0" smtClean="0"/>
              <a:t>FBS: 130 mg/dl  </a:t>
            </a:r>
          </a:p>
          <a:p>
            <a:pPr algn="r" rtl="1"/>
            <a:r>
              <a:rPr lang="en-US" sz="2800" dirty="0" err="1" smtClean="0"/>
              <a:t>Hb</a:t>
            </a:r>
            <a:r>
              <a:rPr lang="en-US" sz="2800" dirty="0" smtClean="0"/>
              <a:t> A1c: 7.5%</a:t>
            </a:r>
          </a:p>
          <a:p>
            <a:pPr algn="r" rtl="1"/>
            <a:r>
              <a:rPr lang="en-US" sz="2800" dirty="0" smtClean="0"/>
              <a:t>PE: BP: 130/80,         BMI: 30 Kg/m2</a:t>
            </a:r>
          </a:p>
          <a:p>
            <a:pPr algn="r" rtl="1"/>
            <a:r>
              <a:rPr lang="en-US" sz="2800" dirty="0" smtClean="0"/>
              <a:t>Normal Lipid and </a:t>
            </a:r>
            <a:r>
              <a:rPr lang="en-US" sz="2800" dirty="0" err="1" smtClean="0"/>
              <a:t>Creatinin</a:t>
            </a:r>
            <a:endParaRPr lang="en-US" sz="2800" dirty="0" smtClean="0"/>
          </a:p>
          <a:p>
            <a:pPr algn="r" rtl="1"/>
            <a:endParaRPr lang="en-US" sz="2800" dirty="0" smtClean="0"/>
          </a:p>
          <a:p>
            <a:pPr algn="r" rtl="1"/>
            <a:r>
              <a:rPr lang="fa-IR" sz="2800" dirty="0" smtClean="0"/>
              <a:t>اقدام شما چیست؟</a:t>
            </a:r>
            <a:endParaRPr lang="en-US" sz="2800" dirty="0"/>
          </a:p>
        </p:txBody>
      </p:sp>
    </p:spTree>
    <p:extLst>
      <p:ext uri="{BB962C8B-B14F-4D97-AF65-F5344CB8AC3E}">
        <p14:creationId xmlns="" xmlns:p14="http://schemas.microsoft.com/office/powerpoint/2010/main" val="35153264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0" y="685800"/>
            <a:ext cx="9144000" cy="1588"/>
          </a:xfrm>
          <a:prstGeom prst="line">
            <a:avLst/>
          </a:prstGeom>
          <a:ln>
            <a:solidFill>
              <a:srgbClr val="B01F2E"/>
            </a:solidFill>
          </a:ln>
          <a:effectLst>
            <a:outerShdw dist="25400" dir="6480000" algn="tl" rotWithShape="0">
              <a:srgbClr val="000090">
                <a:alpha val="59000"/>
              </a:srgbClr>
            </a:outerShdw>
          </a:effectLst>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763074" y="1044604"/>
            <a:ext cx="9706708" cy="6460350"/>
          </a:xfrm>
          <a:prstGeom prst="rect">
            <a:avLst/>
          </a:prstGeom>
        </p:spPr>
        <p:txBody>
          <a:bodyPr lIns="91431" tIns="45716" rIns="91431" bIns="45716">
            <a:spAutoFit/>
          </a:bodyPr>
          <a:lstStyle/>
          <a:p>
            <a:pPr defTabSz="914400" fontAlgn="base">
              <a:spcBef>
                <a:spcPct val="0"/>
              </a:spcBef>
              <a:spcAft>
                <a:spcPts val="1800"/>
              </a:spcAft>
              <a:defRPr/>
            </a:pPr>
            <a:r>
              <a:rPr lang="en-US" sz="3200" b="1" dirty="0">
                <a:solidFill>
                  <a:srgbClr val="000090"/>
                </a:solidFill>
                <a:latin typeface="Times New Roman" panose="02020603050405020304" pitchFamily="18" charset="0"/>
                <a:ea typeface="ＭＳ Ｐゴシック" charset="-128"/>
                <a:cs typeface="Times New Roman" panose="02020603050405020304" pitchFamily="18" charset="0"/>
              </a:rPr>
              <a:t>3. ANTI-HYPERGLYCEMIC THERAPY</a:t>
            </a:r>
            <a:endParaRPr lang="en-US" sz="2800" dirty="0">
              <a:solidFill>
                <a:srgbClr val="000090"/>
              </a:solidFill>
              <a:latin typeface="Times New Roman" panose="02020603050405020304" pitchFamily="18" charset="0"/>
              <a:ea typeface="ＭＳ Ｐゴシック" charset="-128"/>
              <a:cs typeface="Times New Roman" panose="02020603050405020304" pitchFamily="18" charset="0"/>
            </a:endParaRPr>
          </a:p>
          <a:p>
            <a:pPr marL="406400" indent="279400" defTabSz="914400" fontAlgn="base">
              <a:spcBef>
                <a:spcPct val="0"/>
              </a:spcBef>
              <a:buClr>
                <a:srgbClr val="B01F2E"/>
              </a:buClr>
              <a:buSzPct val="125000"/>
              <a:buFont typeface="Arial"/>
              <a:buChar char="•"/>
              <a:defRPr/>
            </a:pPr>
            <a:r>
              <a:rPr lang="en-US" sz="2800" b="1" dirty="0" smtClean="0">
                <a:solidFill>
                  <a:srgbClr val="000090"/>
                </a:solidFill>
                <a:latin typeface="Times New Roman" panose="02020603050405020304" pitchFamily="18" charset="0"/>
                <a:ea typeface="ＭＳ Ｐゴシック" charset="-128"/>
                <a:cs typeface="Times New Roman" panose="02020603050405020304" pitchFamily="18" charset="0"/>
              </a:rPr>
              <a:t>Therapeutic </a:t>
            </a:r>
            <a:r>
              <a:rPr lang="en-US" sz="2800" b="1" dirty="0">
                <a:solidFill>
                  <a:srgbClr val="000090"/>
                </a:solidFill>
                <a:latin typeface="Times New Roman" panose="02020603050405020304" pitchFamily="18" charset="0"/>
                <a:ea typeface="ＭＳ Ｐゴシック" charset="-128"/>
                <a:cs typeface="Times New Roman" panose="02020603050405020304" pitchFamily="18" charset="0"/>
              </a:rPr>
              <a:t>options: </a:t>
            </a:r>
            <a:r>
              <a:rPr lang="en-US" sz="2800" b="1" u="sng" dirty="0">
                <a:solidFill>
                  <a:srgbClr val="000090"/>
                </a:solidFill>
                <a:uFill>
                  <a:solidFill>
                    <a:srgbClr val="B01F2E"/>
                  </a:solidFill>
                </a:uFill>
                <a:latin typeface="Times New Roman" panose="02020603050405020304" pitchFamily="18" charset="0"/>
                <a:ea typeface="ＭＳ Ｐゴシック" charset="-128"/>
                <a:cs typeface="Times New Roman" panose="02020603050405020304" pitchFamily="18" charset="0"/>
              </a:rPr>
              <a:t>Lifestyle</a:t>
            </a:r>
          </a:p>
          <a:p>
            <a:pPr indent="342867" defTabSz="914400" fontAlgn="base">
              <a:lnSpc>
                <a:spcPts val="2260"/>
              </a:lnSpc>
              <a:spcBef>
                <a:spcPct val="0"/>
              </a:spcBef>
              <a:spcAft>
                <a:spcPts val="3000"/>
              </a:spcAft>
              <a:buClr>
                <a:srgbClr val="97082D"/>
              </a:buClr>
              <a:buSzPct val="140000"/>
              <a:buFont typeface="Arial"/>
              <a:buChar char="•"/>
              <a:defRPr/>
            </a:pPr>
            <a:endParaRPr lang="en-US" sz="1000" b="1" u="heavy" dirty="0">
              <a:solidFill>
                <a:srgbClr val="000090"/>
              </a:solidFill>
              <a:uFill>
                <a:solidFill>
                  <a:srgbClr val="97082D"/>
                </a:solidFill>
              </a:uFill>
              <a:latin typeface="Times New Roman" panose="02020603050405020304" pitchFamily="18" charset="0"/>
              <a:ea typeface="ＭＳ Ｐゴシック" charset="-128"/>
              <a:cs typeface="Times New Roman" panose="02020603050405020304" pitchFamily="18" charset="0"/>
            </a:endParaRPr>
          </a:p>
          <a:p>
            <a:pPr marL="749300" lvl="1" indent="225425" defTabSz="914400" fontAlgn="base">
              <a:lnSpc>
                <a:spcPts val="1060"/>
              </a:lnSpc>
              <a:spcBef>
                <a:spcPct val="0"/>
              </a:spcBef>
              <a:spcAft>
                <a:spcPts val="8399"/>
              </a:spcAft>
              <a:buClr>
                <a:srgbClr val="B01F2E"/>
              </a:buClr>
              <a:buSzPct val="120000"/>
              <a:buFontTx/>
              <a:buChar char="-"/>
              <a:defRPr/>
            </a:pPr>
            <a:r>
              <a:rPr lang="en-US" sz="2800" b="1" dirty="0">
                <a:solidFill>
                  <a:srgbClr val="000000"/>
                </a:solidFill>
                <a:latin typeface="Times New Roman" panose="02020603050405020304" pitchFamily="18" charset="0"/>
                <a:ea typeface="ＭＳ Ｐゴシック" charset="-128"/>
                <a:cs typeface="Times New Roman" panose="02020603050405020304" pitchFamily="18" charset="0"/>
              </a:rPr>
              <a:t>Weight optimization</a:t>
            </a:r>
            <a:r>
              <a:rPr lang="en-US" sz="2400" b="1" dirty="0">
                <a:solidFill>
                  <a:srgbClr val="000090"/>
                </a:solidFill>
                <a:latin typeface="Times New Roman" panose="02020603050405020304" pitchFamily="18" charset="0"/>
                <a:ea typeface="ＭＳ Ｐゴシック" charset="-128"/>
                <a:cs typeface="Times New Roman" panose="02020603050405020304" pitchFamily="18" charset="0"/>
              </a:rPr>
              <a:t>			</a:t>
            </a:r>
          </a:p>
          <a:p>
            <a:pPr marL="2971800" lvl="1" indent="228600" defTabSz="914400" fontAlgn="base">
              <a:lnSpc>
                <a:spcPts val="1060"/>
              </a:lnSpc>
              <a:spcBef>
                <a:spcPct val="0"/>
              </a:spcBef>
              <a:spcAft>
                <a:spcPts val="10199"/>
              </a:spcAft>
              <a:buClr>
                <a:srgbClr val="97082D"/>
              </a:buClr>
              <a:buSzPct val="120000"/>
              <a:buFontTx/>
              <a:buChar char="-"/>
              <a:defRPr/>
            </a:pPr>
            <a:r>
              <a:rPr lang="en-US" sz="2800" b="1" dirty="0">
                <a:solidFill>
                  <a:srgbClr val="000000"/>
                </a:solidFill>
                <a:latin typeface="Times New Roman" panose="02020603050405020304" pitchFamily="18" charset="0"/>
                <a:ea typeface="ＭＳ Ｐゴシック" charset="-128"/>
                <a:cs typeface="Times New Roman" panose="02020603050405020304" pitchFamily="18" charset="0"/>
              </a:rPr>
              <a:t>Healthy diet</a:t>
            </a:r>
            <a:endParaRPr lang="en-US" sz="2400" b="1" dirty="0">
              <a:solidFill>
                <a:srgbClr val="000000"/>
              </a:solidFill>
              <a:latin typeface="Times New Roman" panose="02020603050405020304" pitchFamily="18" charset="0"/>
              <a:ea typeface="ＭＳ Ｐゴシック" charset="-128"/>
              <a:cs typeface="Times New Roman" panose="02020603050405020304" pitchFamily="18" charset="0"/>
            </a:endParaRPr>
          </a:p>
          <a:p>
            <a:pPr marL="914314" lvl="1" indent="63494" defTabSz="914400" fontAlgn="base">
              <a:lnSpc>
                <a:spcPts val="1060"/>
              </a:lnSpc>
              <a:spcBef>
                <a:spcPct val="0"/>
              </a:spcBef>
              <a:spcAft>
                <a:spcPts val="10199"/>
              </a:spcAft>
              <a:buClr>
                <a:srgbClr val="B01F2E"/>
              </a:buClr>
              <a:buSzPct val="120000"/>
              <a:buFontTx/>
              <a:buChar char="-"/>
              <a:defRPr/>
            </a:pPr>
            <a:r>
              <a:rPr lang="en-US" sz="2400" b="1" dirty="0">
                <a:solidFill>
                  <a:srgbClr val="000090"/>
                </a:solidFill>
                <a:latin typeface="Times New Roman" panose="02020603050405020304" pitchFamily="18" charset="0"/>
                <a:ea typeface="ＭＳ Ｐゴシック" charset="-128"/>
                <a:cs typeface="Times New Roman" panose="02020603050405020304" pitchFamily="18" charset="0"/>
              </a:rPr>
              <a:t> </a:t>
            </a:r>
            <a:r>
              <a:rPr lang="en-US" sz="2800" b="1" dirty="0">
                <a:solidFill>
                  <a:srgbClr val="000000"/>
                </a:solidFill>
                <a:latin typeface="Times New Roman" panose="02020603050405020304" pitchFamily="18" charset="0"/>
                <a:ea typeface="ＭＳ Ｐゴシック" charset="-128"/>
                <a:cs typeface="Times New Roman" panose="02020603050405020304" pitchFamily="18" charset="0"/>
              </a:rPr>
              <a:t>Increased activity </a:t>
            </a:r>
            <a:r>
              <a:rPr lang="en-US" sz="2800" b="1" dirty="0" smtClean="0">
                <a:solidFill>
                  <a:srgbClr val="000000"/>
                </a:solidFill>
                <a:latin typeface="Times New Roman" panose="02020603050405020304" pitchFamily="18" charset="0"/>
                <a:ea typeface="ＭＳ Ｐゴシック" charset="-128"/>
                <a:cs typeface="Times New Roman" panose="02020603050405020304" pitchFamily="18" charset="0"/>
              </a:rPr>
              <a:t>level</a:t>
            </a:r>
            <a:endParaRPr lang="en-US" sz="1200" kern="0" spc="100" dirty="0">
              <a:solidFill>
                <a:srgbClr val="1F497D"/>
              </a:solidFill>
              <a:latin typeface="Times New Roman" panose="02020603050405020304" pitchFamily="18" charset="0"/>
              <a:ea typeface="ＭＳ Ｐゴシック" charset="-128"/>
              <a:cs typeface="Times New Roman" panose="02020603050405020304" pitchFamily="18" charset="0"/>
            </a:endParaRPr>
          </a:p>
          <a:p>
            <a:pPr defTabSz="914400" fontAlgn="base">
              <a:spcBef>
                <a:spcPct val="0"/>
              </a:spcBef>
              <a:spcAft>
                <a:spcPts val="3000"/>
              </a:spcAft>
              <a:defRPr/>
            </a:pPr>
            <a:r>
              <a:rPr lang="en-US" sz="1600" b="1" dirty="0">
                <a:solidFill>
                  <a:prstClr val="black"/>
                </a:solidFill>
                <a:latin typeface="Times New Roman" panose="02020603050405020304" pitchFamily="18" charset="0"/>
                <a:ea typeface="ＭＳ Ｐゴシック" charset="-128"/>
                <a:cs typeface="Times New Roman" panose="02020603050405020304" pitchFamily="18" charset="0"/>
              </a:rPr>
              <a:t>	</a:t>
            </a:r>
            <a:endParaRPr lang="en-US" sz="2000" b="1" dirty="0">
              <a:solidFill>
                <a:prstClr val="black"/>
              </a:solidFill>
              <a:latin typeface="Times New Roman" panose="02020603050405020304" pitchFamily="18" charset="0"/>
              <a:ea typeface="ＭＳ Ｐゴシック" charset="-128"/>
              <a:cs typeface="Times New Roman" panose="02020603050405020304" pitchFamily="18" charset="0"/>
            </a:endParaRPr>
          </a:p>
        </p:txBody>
      </p:sp>
      <p:sp>
        <p:nvSpPr>
          <p:cNvPr id="10" name="Title 1"/>
          <p:cNvSpPr txBox="1">
            <a:spLocks/>
          </p:cNvSpPr>
          <p:nvPr/>
        </p:nvSpPr>
        <p:spPr bwMode="auto">
          <a:xfrm>
            <a:off x="1617786" y="-168275"/>
            <a:ext cx="5627077" cy="1470025"/>
          </a:xfrm>
          <a:prstGeom prst="rect">
            <a:avLst/>
          </a:prstGeom>
          <a:noFill/>
          <a:ln w="9525">
            <a:noFill/>
            <a:miter lim="800000"/>
            <a:headEnd/>
            <a:tailEnd/>
          </a:ln>
        </p:spPr>
        <p:txBody>
          <a:bodyPr lIns="91431" tIns="45716" rIns="91431" bIns="45716" anchor="ctr">
            <a:prstTxWarp prst="textNoShape">
              <a:avLst/>
            </a:prstTxWarp>
          </a:bodyPr>
          <a:lstStyle/>
          <a:p>
            <a:pPr algn="ctr" defTabSz="914400" eaLnBrk="0" fontAlgn="base" hangingPunct="0">
              <a:spcBef>
                <a:spcPct val="0"/>
              </a:spcBef>
              <a:spcAft>
                <a:spcPct val="0"/>
              </a:spcAft>
            </a:pPr>
            <a:r>
              <a:rPr lang="en-US" sz="2000" b="1" dirty="0">
                <a:solidFill>
                  <a:srgbClr val="000090"/>
                </a:solidFill>
                <a:latin typeface="Times New Roman" panose="02020603050405020304" pitchFamily="18" charset="0"/>
                <a:ea typeface="Arial Black" charset="0"/>
                <a:cs typeface="Times New Roman" panose="02020603050405020304" pitchFamily="18" charset="0"/>
              </a:rPr>
              <a:t>ADA-EASD Position </a:t>
            </a:r>
            <a:r>
              <a:rPr lang="en-US" sz="2000" b="1" dirty="0" smtClean="0">
                <a:solidFill>
                  <a:srgbClr val="000090"/>
                </a:solidFill>
                <a:latin typeface="Times New Roman" panose="02020603050405020304" pitchFamily="18" charset="0"/>
                <a:ea typeface="Arial Black" charset="0"/>
                <a:cs typeface="Times New Roman" panose="02020603050405020304" pitchFamily="18" charset="0"/>
              </a:rPr>
              <a:t>Statement Update: </a:t>
            </a:r>
          </a:p>
          <a:p>
            <a:pPr algn="ctr" defTabSz="914400" eaLnBrk="0" fontAlgn="base" hangingPunct="0">
              <a:lnSpc>
                <a:spcPts val="1980"/>
              </a:lnSpc>
              <a:spcBef>
                <a:spcPct val="0"/>
              </a:spcBef>
              <a:spcAft>
                <a:spcPct val="0"/>
              </a:spcAft>
            </a:pPr>
            <a:r>
              <a:rPr lang="en-US" sz="2000" b="1" dirty="0" smtClean="0">
                <a:solidFill>
                  <a:srgbClr val="000090"/>
                </a:solidFill>
                <a:latin typeface="Times New Roman" panose="02020603050405020304" pitchFamily="18" charset="0"/>
                <a:ea typeface="Arial Black" charset="0"/>
                <a:cs typeface="Times New Roman" panose="02020603050405020304" pitchFamily="18" charset="0"/>
              </a:rPr>
              <a:t>Management </a:t>
            </a:r>
            <a:r>
              <a:rPr lang="en-US" sz="2000" b="1" dirty="0">
                <a:solidFill>
                  <a:srgbClr val="000090"/>
                </a:solidFill>
                <a:latin typeface="Times New Roman" panose="02020603050405020304" pitchFamily="18" charset="0"/>
                <a:ea typeface="Arial Black" charset="0"/>
                <a:cs typeface="Times New Roman" panose="02020603050405020304" pitchFamily="18" charset="0"/>
              </a:rPr>
              <a:t>of Hyperglycemia in </a:t>
            </a:r>
            <a:r>
              <a:rPr lang="en-US" sz="2000" b="1" dirty="0" smtClean="0">
                <a:solidFill>
                  <a:srgbClr val="000090"/>
                </a:solidFill>
                <a:latin typeface="Times New Roman" panose="02020603050405020304" pitchFamily="18" charset="0"/>
                <a:ea typeface="Arial Black" charset="0"/>
                <a:cs typeface="Times New Roman" panose="02020603050405020304" pitchFamily="18" charset="0"/>
              </a:rPr>
              <a:t>T2DM, 2015</a:t>
            </a:r>
            <a:r>
              <a:rPr lang="en-US" sz="900" b="1" dirty="0">
                <a:solidFill>
                  <a:srgbClr val="000090"/>
                </a:solidFill>
                <a:latin typeface="Times New Roman" panose="02020603050405020304" pitchFamily="18" charset="0"/>
                <a:ea typeface="Arial Black" charset="0"/>
                <a:cs typeface="Times New Roman" panose="02020603050405020304" pitchFamily="18" charset="0"/>
              </a:rPr>
              <a:t/>
            </a:r>
            <a:br>
              <a:rPr lang="en-US" sz="900" b="1" dirty="0">
                <a:solidFill>
                  <a:srgbClr val="000090"/>
                </a:solidFill>
                <a:latin typeface="Times New Roman" panose="02020603050405020304" pitchFamily="18" charset="0"/>
                <a:ea typeface="Arial Black" charset="0"/>
                <a:cs typeface="Times New Roman" panose="02020603050405020304" pitchFamily="18" charset="0"/>
              </a:rPr>
            </a:br>
            <a:r>
              <a:rPr lang="en-US" sz="900" b="1" dirty="0">
                <a:solidFill>
                  <a:srgbClr val="000090"/>
                </a:solidFill>
                <a:latin typeface="Times New Roman" panose="02020603050405020304" pitchFamily="18" charset="0"/>
                <a:ea typeface="Arial Black" charset="0"/>
                <a:cs typeface="Times New Roman" panose="02020603050405020304" pitchFamily="18" charset="0"/>
              </a:rPr>
              <a:t/>
            </a:r>
            <a:br>
              <a:rPr lang="en-US" sz="900" b="1" dirty="0">
                <a:solidFill>
                  <a:srgbClr val="000090"/>
                </a:solidFill>
                <a:latin typeface="Times New Roman" panose="02020603050405020304" pitchFamily="18" charset="0"/>
                <a:ea typeface="Arial Black" charset="0"/>
                <a:cs typeface="Times New Roman" panose="02020603050405020304" pitchFamily="18" charset="0"/>
              </a:rPr>
            </a:br>
            <a:endParaRPr lang="en-US" b="1" dirty="0">
              <a:solidFill>
                <a:srgbClr val="000090"/>
              </a:solidFill>
              <a:latin typeface="Times New Roman" panose="02020603050405020304" pitchFamily="18" charset="0"/>
              <a:ea typeface="Times" charset="0"/>
              <a:cs typeface="Times New Roman" panose="02020603050405020304" pitchFamily="18" charset="0"/>
            </a:endParaRPr>
          </a:p>
        </p:txBody>
      </p:sp>
      <p:pic>
        <p:nvPicPr>
          <p:cNvPr id="7" name="Picture 14"/>
          <p:cNvPicPr>
            <a:picLocks noChangeAspect="1"/>
          </p:cNvPicPr>
          <p:nvPr/>
        </p:nvPicPr>
        <p:blipFill>
          <a:blip r:embed="rId3"/>
          <a:srcRect/>
          <a:stretch>
            <a:fillRect/>
          </a:stretch>
        </p:blipFill>
        <p:spPr bwMode="auto">
          <a:xfrm rot="924096">
            <a:off x="5034924" y="2500818"/>
            <a:ext cx="962757" cy="1047750"/>
          </a:xfrm>
          <a:prstGeom prst="rect">
            <a:avLst/>
          </a:prstGeom>
          <a:noFill/>
          <a:ln w="9525">
            <a:noFill/>
            <a:miter lim="800000"/>
            <a:headEnd/>
            <a:tailEnd/>
          </a:ln>
        </p:spPr>
      </p:pic>
      <p:pic>
        <p:nvPicPr>
          <p:cNvPr id="9" name="Picture 16"/>
          <p:cNvPicPr>
            <a:picLocks noChangeAspect="1"/>
          </p:cNvPicPr>
          <p:nvPr/>
        </p:nvPicPr>
        <p:blipFill>
          <a:blip r:embed="rId4"/>
          <a:srcRect/>
          <a:stretch>
            <a:fillRect/>
          </a:stretch>
        </p:blipFill>
        <p:spPr bwMode="auto">
          <a:xfrm>
            <a:off x="5616428" y="4936067"/>
            <a:ext cx="1203471" cy="1149920"/>
          </a:xfrm>
          <a:prstGeom prst="rect">
            <a:avLst/>
          </a:prstGeom>
          <a:noFill/>
          <a:ln w="9525">
            <a:noFill/>
            <a:miter lim="800000"/>
            <a:headEnd/>
            <a:tailEnd/>
          </a:ln>
        </p:spPr>
      </p:pic>
      <p:pic>
        <p:nvPicPr>
          <p:cNvPr id="11" name="Picture 10"/>
          <p:cNvPicPr>
            <a:picLocks noChangeAspect="1"/>
          </p:cNvPicPr>
          <p:nvPr/>
        </p:nvPicPr>
        <p:blipFill>
          <a:blip r:embed="rId5"/>
          <a:srcRect/>
          <a:stretch>
            <a:fillRect/>
          </a:stretch>
        </p:blipFill>
        <p:spPr bwMode="auto">
          <a:xfrm>
            <a:off x="1751244" y="3557093"/>
            <a:ext cx="1609969" cy="1744133"/>
          </a:xfrm>
          <a:prstGeom prst="rect">
            <a:avLst/>
          </a:prstGeom>
          <a:noFill/>
          <a:ln w="9525">
            <a:noFill/>
            <a:miter lim="800000"/>
            <a:headEnd/>
            <a:tailEnd/>
          </a:ln>
        </p:spPr>
      </p:pic>
      <p:sp>
        <p:nvSpPr>
          <p:cNvPr id="12" name="TextBox 21"/>
          <p:cNvSpPr txBox="1">
            <a:spLocks noChangeArrowheads="1"/>
          </p:cNvSpPr>
          <p:nvPr/>
        </p:nvSpPr>
        <p:spPr bwMode="auto">
          <a:xfrm>
            <a:off x="3420473" y="6425483"/>
            <a:ext cx="5782796" cy="276991"/>
          </a:xfrm>
          <a:prstGeom prst="rect">
            <a:avLst/>
          </a:prstGeom>
          <a:noFill/>
          <a:ln w="9525">
            <a:noFill/>
            <a:miter lim="800000"/>
            <a:headEnd/>
            <a:tailEnd/>
          </a:ln>
        </p:spPr>
        <p:txBody>
          <a:bodyPr wrap="square" lIns="91431" tIns="45716" rIns="91431" bIns="45716">
            <a:prstTxWarp prst="textNoShape">
              <a:avLst/>
            </a:prstTxWarp>
            <a:spAutoFit/>
          </a:bodyPr>
          <a:lstStyle/>
          <a:p>
            <a:pPr algn="r" defTabSz="914400" fontAlgn="base">
              <a:spcBef>
                <a:spcPct val="0"/>
              </a:spcBef>
              <a:spcAft>
                <a:spcPct val="0"/>
              </a:spcAft>
            </a:pPr>
            <a:r>
              <a:rPr lang="en-US" sz="1200" i="1" dirty="0">
                <a:solidFill>
                  <a:srgbClr val="000000"/>
                </a:solidFill>
                <a:latin typeface="Times New Roman" charset="0"/>
                <a:ea typeface="Times New Roman" charset="0"/>
                <a:cs typeface="Times New Roman" charset="0"/>
              </a:rPr>
              <a:t>Diabetes Care</a:t>
            </a:r>
            <a:r>
              <a:rPr lang="en-US" sz="1200" dirty="0">
                <a:solidFill>
                  <a:srgbClr val="000000"/>
                </a:solidFill>
                <a:latin typeface="Times New Roman" charset="0"/>
                <a:ea typeface="Times New Roman" charset="0"/>
                <a:cs typeface="Times New Roman" charset="0"/>
              </a:rPr>
              <a:t> 2012;35:1364–</a:t>
            </a:r>
            <a:r>
              <a:rPr lang="en-US" sz="1200" dirty="0" smtClean="0">
                <a:solidFill>
                  <a:srgbClr val="000000"/>
                </a:solidFill>
                <a:latin typeface="Times New Roman" charset="0"/>
                <a:ea typeface="Times New Roman" charset="0"/>
                <a:cs typeface="Times New Roman" charset="0"/>
              </a:rPr>
              <a:t>1379; </a:t>
            </a:r>
            <a:r>
              <a:rPr lang="en-US" sz="1200" i="1" dirty="0" err="1" smtClean="0">
                <a:solidFill>
                  <a:srgbClr val="000000"/>
                </a:solidFill>
                <a:latin typeface="Times New Roman" charset="0"/>
                <a:ea typeface="Times New Roman" charset="0"/>
                <a:cs typeface="Times New Roman" charset="0"/>
              </a:rPr>
              <a:t>Diabetologia</a:t>
            </a:r>
            <a:r>
              <a:rPr lang="en-US" sz="1200" dirty="0" smtClean="0">
                <a:solidFill>
                  <a:srgbClr val="000000"/>
                </a:solidFill>
                <a:latin typeface="Times New Roman" charset="0"/>
                <a:ea typeface="Times New Roman" charset="0"/>
                <a:cs typeface="Times New Roman" charset="0"/>
              </a:rPr>
              <a:t> </a:t>
            </a:r>
            <a:r>
              <a:rPr lang="en-US" sz="1200" dirty="0">
                <a:solidFill>
                  <a:srgbClr val="000000"/>
                </a:solidFill>
                <a:latin typeface="Times New Roman" charset="0"/>
                <a:ea typeface="Times New Roman" charset="0"/>
                <a:cs typeface="Times New Roman" charset="0"/>
              </a:rPr>
              <a:t>2012;55:1577–</a:t>
            </a:r>
            <a:r>
              <a:rPr lang="en-US" sz="1200" dirty="0" smtClean="0">
                <a:solidFill>
                  <a:srgbClr val="000000"/>
                </a:solidFill>
                <a:latin typeface="Times New Roman" charset="0"/>
                <a:ea typeface="Times New Roman" charset="0"/>
                <a:cs typeface="Times New Roman" charset="0"/>
              </a:rPr>
              <a:t>1596</a:t>
            </a:r>
          </a:p>
        </p:txBody>
      </p:sp>
    </p:spTree>
    <p:extLst>
      <p:ext uri="{BB962C8B-B14F-4D97-AF65-F5344CB8AC3E}">
        <p14:creationId xmlns="" xmlns:p14="http://schemas.microsoft.com/office/powerpoint/2010/main" val="37271794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a:xfrm>
            <a:off x="381000" y="15949"/>
            <a:ext cx="8229600" cy="1143000"/>
          </a:xfrm>
        </p:spPr>
        <p:txBody>
          <a:bodyPr/>
          <a:lstStyle/>
          <a:p>
            <a:pPr marL="54864" indent="0" algn="l" eaLnBrk="1" fontAlgn="auto" hangingPunct="1">
              <a:spcAft>
                <a:spcPts val="0"/>
              </a:spcAft>
              <a:defRPr/>
            </a:pPr>
            <a:r>
              <a:rPr lang="en-US" dirty="0">
                <a:solidFill>
                  <a:schemeClr val="tx2">
                    <a:tint val="100000"/>
                    <a:shade val="90000"/>
                    <a:satMod val="250000"/>
                    <a:alpha val="100000"/>
                  </a:schemeClr>
                </a:solidFill>
              </a:rPr>
              <a:t>Road Map</a:t>
            </a:r>
          </a:p>
        </p:txBody>
      </p:sp>
      <p:sp>
        <p:nvSpPr>
          <p:cNvPr id="153603" name="Rectangle 3"/>
          <p:cNvSpPr>
            <a:spLocks noGrp="1" noChangeArrowheads="1"/>
          </p:cNvSpPr>
          <p:nvPr>
            <p:ph idx="1"/>
          </p:nvPr>
        </p:nvSpPr>
        <p:spPr>
          <a:xfrm>
            <a:off x="457200" y="990600"/>
            <a:ext cx="7620000" cy="5410200"/>
          </a:xfrm>
        </p:spPr>
        <p:txBody>
          <a:bodyPr>
            <a:normAutofit fontScale="77500" lnSpcReduction="20000"/>
          </a:bodyPr>
          <a:lstStyle/>
          <a:p>
            <a:pPr eaLnBrk="1" hangingPunct="1">
              <a:lnSpc>
                <a:spcPct val="150000"/>
              </a:lnSpc>
              <a:defRPr/>
            </a:pPr>
            <a:r>
              <a:rPr lang="en-US" sz="2800" dirty="0" smtClean="0"/>
              <a:t>Background:</a:t>
            </a:r>
          </a:p>
          <a:p>
            <a:pPr lvl="1" eaLnBrk="1" hangingPunct="1">
              <a:lnSpc>
                <a:spcPct val="150000"/>
              </a:lnSpc>
              <a:defRPr/>
            </a:pPr>
            <a:r>
              <a:rPr lang="en-GB" sz="2800" dirty="0" smtClean="0"/>
              <a:t>Importance of glycemic control</a:t>
            </a:r>
          </a:p>
          <a:p>
            <a:pPr lvl="1" eaLnBrk="1" hangingPunct="1">
              <a:lnSpc>
                <a:spcPct val="150000"/>
              </a:lnSpc>
              <a:defRPr/>
            </a:pPr>
            <a:r>
              <a:rPr lang="en-GB" sz="2800" dirty="0" err="1" smtClean="0"/>
              <a:t>Glycemic</a:t>
            </a:r>
            <a:r>
              <a:rPr lang="en-GB" sz="2800" dirty="0" smtClean="0"/>
              <a:t> goals</a:t>
            </a:r>
          </a:p>
          <a:p>
            <a:pPr>
              <a:lnSpc>
                <a:spcPct val="150000"/>
              </a:lnSpc>
              <a:defRPr/>
            </a:pPr>
            <a:r>
              <a:rPr lang="en-US" sz="3100" b="1" dirty="0">
                <a:solidFill>
                  <a:srgbClr val="000090"/>
                </a:solidFill>
                <a:latin typeface="Times New Roman" panose="02020603050405020304" pitchFamily="18" charset="0"/>
                <a:ea typeface="ＭＳ Ｐゴシック" charset="-128"/>
                <a:cs typeface="Times New Roman" panose="02020603050405020304" pitchFamily="18" charset="0"/>
              </a:rPr>
              <a:t>Overview of the pathogenesis of T2DM</a:t>
            </a:r>
            <a:endParaRPr lang="en-GB" sz="2600" dirty="0" smtClean="0"/>
          </a:p>
          <a:p>
            <a:pPr eaLnBrk="1" hangingPunct="1">
              <a:lnSpc>
                <a:spcPct val="150000"/>
              </a:lnSpc>
              <a:defRPr/>
            </a:pPr>
            <a:r>
              <a:rPr lang="en-US" sz="2800" dirty="0" smtClean="0"/>
              <a:t>Therapy of Type 2 Diabetes</a:t>
            </a:r>
          </a:p>
          <a:p>
            <a:pPr lvl="1">
              <a:lnSpc>
                <a:spcPct val="150000"/>
              </a:lnSpc>
              <a:defRPr/>
            </a:pPr>
            <a:r>
              <a:rPr lang="en-US" sz="2600" dirty="0" err="1" smtClean="0"/>
              <a:t>Glycemic</a:t>
            </a:r>
            <a:r>
              <a:rPr lang="en-US" sz="2600" dirty="0" smtClean="0"/>
              <a:t> control</a:t>
            </a:r>
          </a:p>
          <a:p>
            <a:pPr lvl="1" eaLnBrk="1" hangingPunct="1">
              <a:lnSpc>
                <a:spcPct val="150000"/>
              </a:lnSpc>
              <a:defRPr/>
            </a:pPr>
            <a:r>
              <a:rPr lang="en-GB" sz="2800" dirty="0" smtClean="0"/>
              <a:t>Insulin </a:t>
            </a:r>
            <a:r>
              <a:rPr lang="en-GB" sz="2800" dirty="0" err="1" smtClean="0"/>
              <a:t>Sensetizers</a:t>
            </a:r>
            <a:endParaRPr lang="en-GB" sz="2800" dirty="0" smtClean="0"/>
          </a:p>
          <a:p>
            <a:pPr>
              <a:lnSpc>
                <a:spcPct val="150000"/>
              </a:lnSpc>
              <a:defRPr/>
            </a:pPr>
            <a:r>
              <a:rPr lang="en-GB" sz="2800" dirty="0" smtClean="0"/>
              <a:t>Cases discussion according ADA/EASD consensus &amp; AACE Guideline</a:t>
            </a:r>
            <a:endParaRPr lang="en-US" sz="2800" dirty="0"/>
          </a:p>
          <a:p>
            <a:pPr eaLnBrk="1" hangingPunct="1">
              <a:lnSpc>
                <a:spcPct val="150000"/>
              </a:lnSpc>
              <a:defRPr/>
            </a:pPr>
            <a:r>
              <a:rPr lang="en-US" sz="2800" dirty="0" smtClean="0"/>
              <a:t>Take home message</a:t>
            </a:r>
          </a:p>
        </p:txBody>
      </p:sp>
    </p:spTree>
    <p:extLst>
      <p:ext uri="{BB962C8B-B14F-4D97-AF65-F5344CB8AC3E}">
        <p14:creationId xmlns="" xmlns:p14="http://schemas.microsoft.com/office/powerpoint/2010/main" val="406788771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53603">
                                            <p:txEl>
                                              <p:pRg st="0" end="0"/>
                                            </p:txEl>
                                          </p:spTgt>
                                        </p:tgtEl>
                                        <p:attrNameLst>
                                          <p:attrName>style.visibility</p:attrName>
                                        </p:attrNameLst>
                                      </p:cBhvr>
                                      <p:to>
                                        <p:strVal val="visible"/>
                                      </p:to>
                                    </p:set>
                                    <p:animEffect transition="in" filter="checkerboard(across)">
                                      <p:cBhvr>
                                        <p:cTn id="7" dur="500"/>
                                        <p:tgtEl>
                                          <p:spTgt spid="153603">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153603">
                                            <p:txEl>
                                              <p:pRg st="1" end="1"/>
                                            </p:txEl>
                                          </p:spTgt>
                                        </p:tgtEl>
                                        <p:attrNameLst>
                                          <p:attrName>style.visibility</p:attrName>
                                        </p:attrNameLst>
                                      </p:cBhvr>
                                      <p:to>
                                        <p:strVal val="visible"/>
                                      </p:to>
                                    </p:set>
                                    <p:animEffect transition="in" filter="checkerboard(across)">
                                      <p:cBhvr>
                                        <p:cTn id="10" dur="500"/>
                                        <p:tgtEl>
                                          <p:spTgt spid="153603">
                                            <p:txEl>
                                              <p:pRg st="1" end="1"/>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153603">
                                            <p:txEl>
                                              <p:pRg st="2" end="2"/>
                                            </p:txEl>
                                          </p:spTgt>
                                        </p:tgtEl>
                                        <p:attrNameLst>
                                          <p:attrName>style.visibility</p:attrName>
                                        </p:attrNameLst>
                                      </p:cBhvr>
                                      <p:to>
                                        <p:strVal val="visible"/>
                                      </p:to>
                                    </p:set>
                                    <p:animEffect transition="in" filter="checkerboard(across)">
                                      <p:cBhvr>
                                        <p:cTn id="13" dur="500"/>
                                        <p:tgtEl>
                                          <p:spTgt spid="153603">
                                            <p:txEl>
                                              <p:pRg st="2" end="2"/>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153603">
                                            <p:txEl>
                                              <p:pRg st="3" end="3"/>
                                            </p:txEl>
                                          </p:spTgt>
                                        </p:tgtEl>
                                        <p:attrNameLst>
                                          <p:attrName>style.visibility</p:attrName>
                                        </p:attrNameLst>
                                      </p:cBhvr>
                                      <p:to>
                                        <p:strVal val="visible"/>
                                      </p:to>
                                    </p:set>
                                    <p:animEffect transition="in" filter="checkerboard(across)">
                                      <p:cBhvr>
                                        <p:cTn id="16" dur="500"/>
                                        <p:tgtEl>
                                          <p:spTgt spid="153603">
                                            <p:txEl>
                                              <p:pRg st="3" end="3"/>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 presetClass="entr" presetSubtype="10" fill="hold" nodeType="clickEffect">
                                  <p:stCondLst>
                                    <p:cond delay="0"/>
                                  </p:stCondLst>
                                  <p:childTnLst>
                                    <p:set>
                                      <p:cBhvr>
                                        <p:cTn id="20" dur="1" fill="hold">
                                          <p:stCondLst>
                                            <p:cond delay="0"/>
                                          </p:stCondLst>
                                        </p:cTn>
                                        <p:tgtEl>
                                          <p:spTgt spid="153603">
                                            <p:txEl>
                                              <p:pRg st="4" end="4"/>
                                            </p:txEl>
                                          </p:spTgt>
                                        </p:tgtEl>
                                        <p:attrNameLst>
                                          <p:attrName>style.visibility</p:attrName>
                                        </p:attrNameLst>
                                      </p:cBhvr>
                                      <p:to>
                                        <p:strVal val="visible"/>
                                      </p:to>
                                    </p:set>
                                    <p:animEffect transition="in" filter="checkerboard(across)">
                                      <p:cBhvr>
                                        <p:cTn id="21" dur="500"/>
                                        <p:tgtEl>
                                          <p:spTgt spid="15360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nodeType="clickEffect">
                                  <p:stCondLst>
                                    <p:cond delay="0"/>
                                  </p:stCondLst>
                                  <p:childTnLst>
                                    <p:set>
                                      <p:cBhvr>
                                        <p:cTn id="25" dur="1" fill="hold">
                                          <p:stCondLst>
                                            <p:cond delay="0"/>
                                          </p:stCondLst>
                                        </p:cTn>
                                        <p:tgtEl>
                                          <p:spTgt spid="153603">
                                            <p:txEl>
                                              <p:pRg st="5" end="5"/>
                                            </p:txEl>
                                          </p:spTgt>
                                        </p:tgtEl>
                                        <p:attrNameLst>
                                          <p:attrName>style.visibility</p:attrName>
                                        </p:attrNameLst>
                                      </p:cBhvr>
                                      <p:to>
                                        <p:strVal val="visible"/>
                                      </p:to>
                                    </p:set>
                                    <p:animEffect transition="in" filter="checkerboard(across)">
                                      <p:cBhvr>
                                        <p:cTn id="26" dur="500"/>
                                        <p:tgtEl>
                                          <p:spTgt spid="153603">
                                            <p:txEl>
                                              <p:pRg st="5" end="5"/>
                                            </p:txEl>
                                          </p:spTgt>
                                        </p:tgtEl>
                                      </p:cBhvr>
                                    </p:animEffect>
                                  </p:childTnLst>
                                </p:cTn>
                              </p:par>
                              <p:par>
                                <p:cTn id="27" presetID="5" presetClass="entr" presetSubtype="10" fill="hold" nodeType="withEffect">
                                  <p:stCondLst>
                                    <p:cond delay="0"/>
                                  </p:stCondLst>
                                  <p:childTnLst>
                                    <p:set>
                                      <p:cBhvr>
                                        <p:cTn id="28" dur="1" fill="hold">
                                          <p:stCondLst>
                                            <p:cond delay="0"/>
                                          </p:stCondLst>
                                        </p:cTn>
                                        <p:tgtEl>
                                          <p:spTgt spid="153603">
                                            <p:txEl>
                                              <p:pRg st="6" end="6"/>
                                            </p:txEl>
                                          </p:spTgt>
                                        </p:tgtEl>
                                        <p:attrNameLst>
                                          <p:attrName>style.visibility</p:attrName>
                                        </p:attrNameLst>
                                      </p:cBhvr>
                                      <p:to>
                                        <p:strVal val="visible"/>
                                      </p:to>
                                    </p:set>
                                    <p:animEffect transition="in" filter="checkerboard(across)">
                                      <p:cBhvr>
                                        <p:cTn id="29" dur="500"/>
                                        <p:tgtEl>
                                          <p:spTgt spid="153603">
                                            <p:txEl>
                                              <p:pRg st="6" end="6"/>
                                            </p:txEl>
                                          </p:spTgt>
                                        </p:tgtEl>
                                      </p:cBhvr>
                                    </p:animEffect>
                                  </p:childTnLst>
                                </p:cTn>
                              </p:par>
                              <p:par>
                                <p:cTn id="30" presetID="5" presetClass="entr" presetSubtype="10" fill="hold" nodeType="withEffect">
                                  <p:stCondLst>
                                    <p:cond delay="0"/>
                                  </p:stCondLst>
                                  <p:childTnLst>
                                    <p:set>
                                      <p:cBhvr>
                                        <p:cTn id="31" dur="1" fill="hold">
                                          <p:stCondLst>
                                            <p:cond delay="0"/>
                                          </p:stCondLst>
                                        </p:cTn>
                                        <p:tgtEl>
                                          <p:spTgt spid="153603">
                                            <p:txEl>
                                              <p:pRg st="7" end="7"/>
                                            </p:txEl>
                                          </p:spTgt>
                                        </p:tgtEl>
                                        <p:attrNameLst>
                                          <p:attrName>style.visibility</p:attrName>
                                        </p:attrNameLst>
                                      </p:cBhvr>
                                      <p:to>
                                        <p:strVal val="visible"/>
                                      </p:to>
                                    </p:set>
                                    <p:animEffect transition="in" filter="checkerboard(across)">
                                      <p:cBhvr>
                                        <p:cTn id="32" dur="500"/>
                                        <p:tgtEl>
                                          <p:spTgt spid="153603">
                                            <p:txEl>
                                              <p:pRg st="7" end="7"/>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nodeType="clickEffect">
                                  <p:stCondLst>
                                    <p:cond delay="0"/>
                                  </p:stCondLst>
                                  <p:childTnLst>
                                    <p:set>
                                      <p:cBhvr>
                                        <p:cTn id="36" dur="1" fill="hold">
                                          <p:stCondLst>
                                            <p:cond delay="0"/>
                                          </p:stCondLst>
                                        </p:cTn>
                                        <p:tgtEl>
                                          <p:spTgt spid="153603">
                                            <p:txEl>
                                              <p:pRg st="8" end="8"/>
                                            </p:txEl>
                                          </p:spTgt>
                                        </p:tgtEl>
                                        <p:attrNameLst>
                                          <p:attrName>style.visibility</p:attrName>
                                        </p:attrNameLst>
                                      </p:cBhvr>
                                      <p:to>
                                        <p:strVal val="visible"/>
                                      </p:to>
                                    </p:set>
                                    <p:animEffect transition="in" filter="checkerboard(across)">
                                      <p:cBhvr>
                                        <p:cTn id="37" dur="500"/>
                                        <p:tgtEl>
                                          <p:spTgt spid="15360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r" rtl="1">
              <a:lnSpc>
                <a:spcPct val="150000"/>
              </a:lnSpc>
            </a:pPr>
            <a:r>
              <a:rPr lang="fa-IR" sz="2800" dirty="0" smtClean="0"/>
              <a:t>رژیم غذایی</a:t>
            </a:r>
          </a:p>
          <a:p>
            <a:pPr algn="r" rtl="1">
              <a:lnSpc>
                <a:spcPct val="150000"/>
              </a:lnSpc>
            </a:pPr>
            <a:r>
              <a:rPr lang="fa-IR" sz="2800" dirty="0" smtClean="0"/>
              <a:t>ورزش</a:t>
            </a:r>
          </a:p>
          <a:p>
            <a:pPr algn="r" rtl="1">
              <a:lnSpc>
                <a:spcPct val="150000"/>
              </a:lnSpc>
            </a:pPr>
            <a:r>
              <a:rPr lang="fa-IR" sz="2800" dirty="0" smtClean="0"/>
              <a:t>دارو: متفورمین 500 میلی گرم 2 بار در روز پس از غذا</a:t>
            </a:r>
            <a:endParaRPr lang="en-US" sz="2800" dirty="0"/>
          </a:p>
        </p:txBody>
      </p:sp>
    </p:spTree>
    <p:extLst>
      <p:ext uri="{BB962C8B-B14F-4D97-AF65-F5344CB8AC3E}">
        <p14:creationId xmlns="" xmlns:p14="http://schemas.microsoft.com/office/powerpoint/2010/main" val="149557436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r" rtl="1">
              <a:lnSpc>
                <a:spcPct val="150000"/>
              </a:lnSpc>
            </a:pPr>
            <a:r>
              <a:rPr lang="fa-IR" sz="3200" dirty="0" smtClean="0"/>
              <a:t>بیمار از تهوع و سوزش سردل شاکی است،</a:t>
            </a:r>
            <a:endParaRPr lang="en-US" sz="3200" dirty="0" smtClean="0"/>
          </a:p>
          <a:p>
            <a:pPr algn="r" rtl="1">
              <a:lnSpc>
                <a:spcPct val="150000"/>
              </a:lnSpc>
            </a:pPr>
            <a:r>
              <a:rPr lang="fa-IR" sz="3200" dirty="0" smtClean="0"/>
              <a:t> اقدام بعدی شما؟</a:t>
            </a:r>
            <a:endParaRPr lang="en-US" sz="3200" dirty="0"/>
          </a:p>
        </p:txBody>
      </p:sp>
    </p:spTree>
    <p:extLst>
      <p:ext uri="{BB962C8B-B14F-4D97-AF65-F5344CB8AC3E}">
        <p14:creationId xmlns="" xmlns:p14="http://schemas.microsoft.com/office/powerpoint/2010/main" val="164726817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r" rtl="1">
              <a:lnSpc>
                <a:spcPct val="150000"/>
              </a:lnSpc>
            </a:pPr>
            <a:r>
              <a:rPr lang="fa-IR" sz="3200" dirty="0" smtClean="0"/>
              <a:t>کاهش دوز و شروع تدریجی</a:t>
            </a:r>
          </a:p>
          <a:p>
            <a:pPr algn="r" rtl="1">
              <a:lnSpc>
                <a:spcPct val="150000"/>
              </a:lnSpc>
            </a:pPr>
            <a:r>
              <a:rPr lang="fa-IR" sz="3200" dirty="0" smtClean="0"/>
              <a:t>تغییر برند</a:t>
            </a:r>
            <a:r>
              <a:rPr lang="en-US" sz="3200" dirty="0" smtClean="0"/>
              <a:t> </a:t>
            </a:r>
            <a:r>
              <a:rPr lang="fa-IR" sz="3200" dirty="0" smtClean="0"/>
              <a:t>(</a:t>
            </a:r>
            <a:r>
              <a:rPr lang="en-US" sz="3200" dirty="0" smtClean="0"/>
              <a:t>Glucophage</a:t>
            </a:r>
            <a:r>
              <a:rPr lang="fa-IR" sz="3200" dirty="0" smtClean="0"/>
              <a:t>)</a:t>
            </a:r>
          </a:p>
          <a:p>
            <a:pPr algn="r" rtl="1">
              <a:lnSpc>
                <a:spcPct val="150000"/>
              </a:lnSpc>
            </a:pPr>
            <a:r>
              <a:rPr lang="fa-IR" sz="3200" dirty="0" smtClean="0"/>
              <a:t>استفاده از فرآورده های </a:t>
            </a:r>
            <a:r>
              <a:rPr lang="en-US" sz="3200" dirty="0" smtClean="0"/>
              <a:t>Extended release</a:t>
            </a:r>
            <a:endParaRPr lang="en-US" sz="3200" dirty="0"/>
          </a:p>
        </p:txBody>
      </p:sp>
    </p:spTree>
    <p:extLst>
      <p:ext uri="{BB962C8B-B14F-4D97-AF65-F5344CB8AC3E}">
        <p14:creationId xmlns="" xmlns:p14="http://schemas.microsoft.com/office/powerpoint/2010/main" val="107627760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DOSING </a:t>
            </a:r>
            <a:r>
              <a:rPr lang="en-US" b="1" dirty="0" smtClean="0"/>
              <a:t> </a:t>
            </a:r>
            <a:r>
              <a:rPr lang="en-US" dirty="0"/>
              <a:t> </a:t>
            </a:r>
          </a:p>
        </p:txBody>
      </p:sp>
      <p:sp>
        <p:nvSpPr>
          <p:cNvPr id="3" name="Content Placeholder 2"/>
          <p:cNvSpPr>
            <a:spLocks noGrp="1"/>
          </p:cNvSpPr>
          <p:nvPr>
            <p:ph idx="1"/>
          </p:nvPr>
        </p:nvSpPr>
        <p:spPr>
          <a:xfrm>
            <a:off x="457200" y="1600200"/>
            <a:ext cx="7620000" cy="5257800"/>
          </a:xfrm>
        </p:spPr>
        <p:txBody>
          <a:bodyPr>
            <a:normAutofit/>
          </a:bodyPr>
          <a:lstStyle/>
          <a:p>
            <a:pPr>
              <a:lnSpc>
                <a:spcPct val="150000"/>
              </a:lnSpc>
            </a:pPr>
            <a:r>
              <a:rPr lang="en-US" sz="2400" dirty="0"/>
              <a:t>We begin with 500 mg once daily with the evening meal and, if tolerated, add a second 500 mg dose with breakfast</a:t>
            </a:r>
            <a:r>
              <a:rPr lang="en-US" sz="2400" dirty="0" smtClean="0"/>
              <a:t>.</a:t>
            </a:r>
          </a:p>
          <a:p>
            <a:pPr>
              <a:lnSpc>
                <a:spcPct val="150000"/>
              </a:lnSpc>
            </a:pPr>
            <a:r>
              <a:rPr lang="en-US" sz="2400" dirty="0"/>
              <a:t>The dose can be increased slowly (one tablet every one to two weeks) as necessary </a:t>
            </a:r>
            <a:endParaRPr lang="en-US" sz="2400" dirty="0" smtClean="0"/>
          </a:p>
          <a:p>
            <a:pPr>
              <a:lnSpc>
                <a:spcPct val="150000"/>
              </a:lnSpc>
            </a:pPr>
            <a:r>
              <a:rPr lang="en-US" sz="2400" dirty="0"/>
              <a:t>The usual effective dose is 1500 to 2000 </a:t>
            </a:r>
            <a:r>
              <a:rPr lang="en-US" sz="2400" dirty="0" smtClean="0"/>
              <a:t>mg/day</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fa-IR" dirty="0" smtClean="0"/>
              <a:t>3 ماه بعد:</a:t>
            </a:r>
            <a:br>
              <a:rPr lang="fa-IR" dirty="0" smtClean="0"/>
            </a:br>
            <a:endParaRPr lang="en-US" dirty="0"/>
          </a:p>
        </p:txBody>
      </p:sp>
      <p:sp>
        <p:nvSpPr>
          <p:cNvPr id="3" name="Content Placeholder 2"/>
          <p:cNvSpPr>
            <a:spLocks noGrp="1"/>
          </p:cNvSpPr>
          <p:nvPr>
            <p:ph idx="1"/>
          </p:nvPr>
        </p:nvSpPr>
        <p:spPr/>
        <p:txBody>
          <a:bodyPr>
            <a:normAutofit/>
          </a:bodyPr>
          <a:lstStyle/>
          <a:p>
            <a:pPr algn="r" rtl="1">
              <a:lnSpc>
                <a:spcPct val="150000"/>
              </a:lnSpc>
            </a:pPr>
            <a:r>
              <a:rPr lang="en-US" sz="2800" dirty="0" smtClean="0"/>
              <a:t>DH: Metformin 500 BD</a:t>
            </a:r>
          </a:p>
          <a:p>
            <a:pPr algn="r" rtl="1">
              <a:lnSpc>
                <a:spcPct val="150000"/>
              </a:lnSpc>
            </a:pPr>
            <a:r>
              <a:rPr lang="en-US" sz="2800" dirty="0"/>
              <a:t>BP: 120/80, BMI: </a:t>
            </a:r>
            <a:r>
              <a:rPr lang="en-US" sz="2800" dirty="0" smtClean="0"/>
              <a:t>29 Kg/m2: </a:t>
            </a:r>
            <a:endParaRPr lang="en-US" sz="2800" dirty="0"/>
          </a:p>
          <a:p>
            <a:pPr algn="r" rtl="1">
              <a:lnSpc>
                <a:spcPct val="150000"/>
              </a:lnSpc>
            </a:pPr>
            <a:r>
              <a:rPr lang="en-US" sz="2800" dirty="0" smtClean="0"/>
              <a:t>FBS: 110 mg/dl  </a:t>
            </a:r>
          </a:p>
          <a:p>
            <a:pPr algn="r" rtl="1">
              <a:lnSpc>
                <a:spcPct val="150000"/>
              </a:lnSpc>
            </a:pPr>
            <a:r>
              <a:rPr lang="en-US" sz="2800" dirty="0" err="1" smtClean="0"/>
              <a:t>Hb</a:t>
            </a:r>
            <a:r>
              <a:rPr lang="en-US" sz="2800" dirty="0" smtClean="0"/>
              <a:t> A1c: 6.9%</a:t>
            </a:r>
          </a:p>
          <a:p>
            <a:pPr algn="r" rtl="1">
              <a:lnSpc>
                <a:spcPct val="150000"/>
              </a:lnSpc>
            </a:pPr>
            <a:endParaRPr lang="fa-IR" sz="2800" dirty="0" smtClean="0"/>
          </a:p>
          <a:p>
            <a:pPr algn="r" rtl="1">
              <a:lnSpc>
                <a:spcPct val="150000"/>
              </a:lnSpc>
            </a:pPr>
            <a:endParaRPr lang="en-US" sz="2800" dirty="0"/>
          </a:p>
        </p:txBody>
      </p:sp>
    </p:spTree>
    <p:extLst>
      <p:ext uri="{BB962C8B-B14F-4D97-AF65-F5344CB8AC3E}">
        <p14:creationId xmlns="" xmlns:p14="http://schemas.microsoft.com/office/powerpoint/2010/main" val="89609399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r" rtl="1">
              <a:lnSpc>
                <a:spcPct val="150000"/>
              </a:lnSpc>
            </a:pPr>
            <a:r>
              <a:rPr lang="fa-IR" sz="2800" dirty="0" smtClean="0"/>
              <a:t>بررسی از نظر عوارض میکرو واسکولر</a:t>
            </a:r>
          </a:p>
          <a:p>
            <a:pPr lvl="1" algn="r" rtl="1">
              <a:lnSpc>
                <a:spcPct val="150000"/>
              </a:lnSpc>
            </a:pPr>
            <a:r>
              <a:rPr lang="fa-IR" sz="2800" dirty="0" smtClean="0"/>
              <a:t>معاینه چشم</a:t>
            </a:r>
          </a:p>
          <a:p>
            <a:pPr lvl="1" algn="r" rtl="1">
              <a:lnSpc>
                <a:spcPct val="150000"/>
              </a:lnSpc>
            </a:pPr>
            <a:r>
              <a:rPr lang="fa-IR" sz="2800" dirty="0" smtClean="0"/>
              <a:t>بررسی میکروآلبومین ادرار</a:t>
            </a:r>
          </a:p>
          <a:p>
            <a:pPr lvl="1" algn="r" rtl="1">
              <a:lnSpc>
                <a:spcPct val="150000"/>
              </a:lnSpc>
            </a:pPr>
            <a:r>
              <a:rPr lang="fa-IR" sz="2800" dirty="0" smtClean="0"/>
              <a:t>ارزیابی نوروپاتی</a:t>
            </a:r>
            <a:endParaRPr lang="en-US" sz="2800" dirty="0"/>
          </a:p>
        </p:txBody>
      </p:sp>
    </p:spTree>
    <p:extLst>
      <p:ext uri="{BB962C8B-B14F-4D97-AF65-F5344CB8AC3E}">
        <p14:creationId xmlns="" xmlns:p14="http://schemas.microsoft.com/office/powerpoint/2010/main" val="104954374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Case Study</a:t>
            </a:r>
            <a:endParaRPr lang="en-US" dirty="0"/>
          </a:p>
        </p:txBody>
      </p:sp>
      <p:sp>
        <p:nvSpPr>
          <p:cNvPr id="3" name="Content Placeholder 2"/>
          <p:cNvSpPr>
            <a:spLocks noGrp="1"/>
          </p:cNvSpPr>
          <p:nvPr>
            <p:ph idx="1"/>
          </p:nvPr>
        </p:nvSpPr>
        <p:spPr/>
        <p:txBody>
          <a:bodyPr>
            <a:normAutofit fontScale="77500" lnSpcReduction="20000"/>
          </a:bodyPr>
          <a:lstStyle/>
          <a:p>
            <a:pPr algn="r" rtl="1">
              <a:lnSpc>
                <a:spcPct val="150000"/>
              </a:lnSpc>
            </a:pPr>
            <a:r>
              <a:rPr lang="fa-IR" sz="2800" dirty="0" smtClean="0"/>
              <a:t>خانم 65 ساله، با سابقه بیماری عروق کرونر که یکبار بالون شده و </a:t>
            </a:r>
            <a:r>
              <a:rPr lang="en-US" sz="2800" dirty="0" smtClean="0"/>
              <a:t>Stent</a:t>
            </a:r>
            <a:r>
              <a:rPr lang="fa-IR" sz="2800" dirty="0" smtClean="0"/>
              <a:t> گذاری گردیده</a:t>
            </a:r>
          </a:p>
          <a:p>
            <a:pPr algn="r" rtl="1">
              <a:lnSpc>
                <a:spcPct val="150000"/>
              </a:lnSpc>
            </a:pPr>
            <a:r>
              <a:rPr lang="en-US" sz="2800" dirty="0" smtClean="0"/>
              <a:t>DH</a:t>
            </a:r>
            <a:r>
              <a:rPr lang="fa-IR" sz="2800" dirty="0" smtClean="0"/>
              <a:t>: متورال 25 میلی گرم 2 بار در روز + آسپرین 80 + آتورواستاتین 20 میلی گرم </a:t>
            </a:r>
          </a:p>
          <a:p>
            <a:pPr algn="r" rtl="1">
              <a:lnSpc>
                <a:spcPct val="150000"/>
              </a:lnSpc>
            </a:pPr>
            <a:r>
              <a:rPr lang="en-US" sz="2800" dirty="0" smtClean="0"/>
              <a:t> BP: 130/80, W: 78 Kg, BMI: 28 Kg/m2</a:t>
            </a:r>
            <a:endParaRPr lang="fa-IR" sz="2800" dirty="0" smtClean="0"/>
          </a:p>
          <a:p>
            <a:pPr algn="r" rtl="1">
              <a:lnSpc>
                <a:spcPct val="150000"/>
              </a:lnSpc>
            </a:pPr>
            <a:r>
              <a:rPr lang="en-US" sz="2800" dirty="0" smtClean="0"/>
              <a:t>FBS: 150 mg/dl , </a:t>
            </a:r>
            <a:r>
              <a:rPr lang="en-US" sz="2800" dirty="0" err="1" smtClean="0"/>
              <a:t>Hb</a:t>
            </a:r>
            <a:r>
              <a:rPr lang="en-US" sz="2800" dirty="0" smtClean="0"/>
              <a:t> A1c: 8.0%</a:t>
            </a:r>
          </a:p>
          <a:p>
            <a:pPr algn="r" rtl="1">
              <a:lnSpc>
                <a:spcPct val="150000"/>
              </a:lnSpc>
            </a:pPr>
            <a:r>
              <a:rPr lang="en-US" sz="3000" b="1" dirty="0" smtClean="0"/>
              <a:t>  </a:t>
            </a:r>
            <a:r>
              <a:rPr lang="en-US" sz="3000" b="1" dirty="0" err="1" smtClean="0"/>
              <a:t>Creatinin</a:t>
            </a:r>
            <a:r>
              <a:rPr lang="en-US" sz="3000" b="1" dirty="0" smtClean="0"/>
              <a:t>: 1.6 mg/dl</a:t>
            </a:r>
            <a:endParaRPr lang="fa-IR" sz="3000" b="1" dirty="0" smtClean="0"/>
          </a:p>
          <a:p>
            <a:pPr algn="r" rtl="1">
              <a:lnSpc>
                <a:spcPct val="150000"/>
              </a:lnSpc>
            </a:pPr>
            <a:r>
              <a:rPr lang="en-US" sz="3000" b="1" dirty="0" smtClean="0"/>
              <a:t>LDL: 70 mg/dl</a:t>
            </a:r>
          </a:p>
          <a:p>
            <a:pPr algn="r" rtl="1">
              <a:lnSpc>
                <a:spcPct val="150000"/>
              </a:lnSpc>
            </a:pPr>
            <a:r>
              <a:rPr lang="fa-IR" sz="2800" dirty="0" smtClean="0"/>
              <a:t>توصیه شما؟</a:t>
            </a:r>
            <a:endParaRPr lang="en-US" sz="2800" dirty="0" smtClean="0"/>
          </a:p>
          <a:p>
            <a:pPr algn="r" rtl="1">
              <a:lnSpc>
                <a:spcPct val="150000"/>
              </a:lnSpc>
            </a:pPr>
            <a:endParaRPr lang="en-US" sz="2800" dirty="0"/>
          </a:p>
        </p:txBody>
      </p:sp>
    </p:spTree>
    <p:extLst>
      <p:ext uri="{BB962C8B-B14F-4D97-AF65-F5344CB8AC3E}">
        <p14:creationId xmlns="" xmlns:p14="http://schemas.microsoft.com/office/powerpoint/2010/main" val="139457414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nSpc>
                <a:spcPct val="200000"/>
              </a:lnSpc>
            </a:pPr>
            <a:r>
              <a:rPr lang="en-US" sz="3600" dirty="0" smtClean="0"/>
              <a:t>Targeted </a:t>
            </a:r>
            <a:r>
              <a:rPr lang="en-US" sz="3600" dirty="0" err="1" smtClean="0"/>
              <a:t>Hb</a:t>
            </a:r>
            <a:r>
              <a:rPr lang="en-US" sz="3600" dirty="0" smtClean="0"/>
              <a:t> A1c?</a:t>
            </a:r>
          </a:p>
          <a:p>
            <a:pPr>
              <a:lnSpc>
                <a:spcPct val="200000"/>
              </a:lnSpc>
            </a:pPr>
            <a:r>
              <a:rPr lang="en-US" sz="3600" dirty="0" err="1" smtClean="0"/>
              <a:t>eGFR</a:t>
            </a:r>
            <a:r>
              <a:rPr lang="en-US" sz="3600" dirty="0" smtClean="0"/>
              <a:t>: 52 ml/</a:t>
            </a:r>
            <a:r>
              <a:rPr lang="en-US" sz="3600" dirty="0" err="1" smtClean="0"/>
              <a:t>hr</a:t>
            </a:r>
            <a:endParaRPr lang="en-US" sz="3600" dirty="0" smtClean="0"/>
          </a:p>
          <a:p>
            <a:pPr>
              <a:lnSpc>
                <a:spcPct val="200000"/>
              </a:lnSpc>
            </a:pPr>
            <a:r>
              <a:rPr lang="en-US" sz="3600" dirty="0" smtClean="0"/>
              <a:t>( 140 – age) Weight /72 * </a:t>
            </a:r>
            <a:r>
              <a:rPr lang="en-US" sz="3600" dirty="0" err="1" smtClean="0"/>
              <a:t>Creatinin</a:t>
            </a:r>
            <a:endParaRPr lang="en-US" sz="3600" dirty="0"/>
          </a:p>
        </p:txBody>
      </p:sp>
    </p:spTree>
    <p:extLst>
      <p:ext uri="{BB962C8B-B14F-4D97-AF65-F5344CB8AC3E}">
        <p14:creationId xmlns="" xmlns:p14="http://schemas.microsoft.com/office/powerpoint/2010/main" val="39235457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9874" name="Picture 2"/>
          <p:cNvPicPr>
            <a:picLocks noGrp="1" noChangeAspect="1" noChangeArrowheads="1"/>
          </p:cNvPicPr>
          <p:nvPr>
            <p:ph idx="1"/>
          </p:nvPr>
        </p:nvPicPr>
        <p:blipFill>
          <a:blip r:embed="rId2"/>
          <a:srcRect/>
          <a:stretch>
            <a:fillRect/>
          </a:stretch>
        </p:blipFill>
        <p:spPr bwMode="auto">
          <a:xfrm>
            <a:off x="457200" y="762000"/>
            <a:ext cx="7620000" cy="538237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0898" name="Picture 2"/>
          <p:cNvPicPr>
            <a:picLocks noGrp="1" noChangeAspect="1" noChangeArrowheads="1"/>
          </p:cNvPicPr>
          <p:nvPr>
            <p:ph idx="1"/>
          </p:nvPr>
        </p:nvPicPr>
        <p:blipFill>
          <a:blip r:embed="rId2"/>
          <a:srcRect/>
          <a:stretch>
            <a:fillRect/>
          </a:stretch>
        </p:blipFill>
        <p:spPr bwMode="auto">
          <a:xfrm>
            <a:off x="457200" y="1676400"/>
            <a:ext cx="7620000" cy="4648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0" y="-228600"/>
            <a:ext cx="8480425" cy="1487488"/>
          </a:xfrm>
        </p:spPr>
        <p:txBody>
          <a:bodyPr>
            <a:normAutofit fontScale="90000"/>
          </a:bodyPr>
          <a:lstStyle/>
          <a:p>
            <a:pPr marL="54864" indent="0" algn="l" eaLnBrk="1" fontAlgn="auto" hangingPunct="1">
              <a:spcAft>
                <a:spcPts val="0"/>
              </a:spcAft>
              <a:defRPr/>
            </a:pPr>
            <a:r>
              <a:rPr lang="en-US" dirty="0" smtClean="0">
                <a:solidFill>
                  <a:schemeClr val="tx2">
                    <a:tint val="100000"/>
                    <a:shade val="90000"/>
                    <a:satMod val="250000"/>
                    <a:alpha val="100000"/>
                  </a:schemeClr>
                </a:solidFill>
              </a:rPr>
              <a:t>Relative Risk of Progression of  Diabetic Complications</a:t>
            </a:r>
            <a:endParaRPr lang="en-US" sz="3900" baseline="-25000" dirty="0">
              <a:solidFill>
                <a:schemeClr val="tx2">
                  <a:tint val="100000"/>
                  <a:shade val="90000"/>
                  <a:satMod val="250000"/>
                  <a:alpha val="100000"/>
                </a:schemeClr>
              </a:solidFill>
            </a:endParaRPr>
          </a:p>
        </p:txBody>
      </p:sp>
      <p:graphicFrame>
        <p:nvGraphicFramePr>
          <p:cNvPr id="1026" name="Object 2"/>
          <p:cNvGraphicFramePr>
            <a:graphicFrameLocks/>
          </p:cNvGraphicFramePr>
          <p:nvPr>
            <p:ph type="chart" idx="1"/>
          </p:nvPr>
        </p:nvGraphicFramePr>
        <p:xfrm>
          <a:off x="1073150" y="1841500"/>
          <a:ext cx="7385050" cy="3738563"/>
        </p:xfrm>
        <a:graphic>
          <a:graphicData uri="http://schemas.openxmlformats.org/presentationml/2006/ole">
            <p:oleObj spid="_x0000_s3080" name="Chart" r:id="rId4" imgW="8582087" imgH="4343400" progId="MSGraph.Chart.8">
              <p:embed followColorScheme="full"/>
            </p:oleObj>
          </a:graphicData>
        </a:graphic>
      </p:graphicFrame>
      <p:sp>
        <p:nvSpPr>
          <p:cNvPr id="1028" name="Rectangle 3"/>
          <p:cNvSpPr>
            <a:spLocks noChangeArrowheads="1"/>
          </p:cNvSpPr>
          <p:nvPr/>
        </p:nvSpPr>
        <p:spPr bwMode="auto">
          <a:xfrm>
            <a:off x="652463" y="6172200"/>
            <a:ext cx="7958137"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lstStyle>
            <a:lvl1pPr marL="342900" indent="-342900" eaLnBrk="0" hangingPunct="0">
              <a:tabLst>
                <a:tab pos="1201738" algn="l"/>
                <a:tab pos="1544638" algn="l"/>
                <a:tab pos="2111375" algn="l"/>
              </a:tabLst>
              <a:defRPr>
                <a:solidFill>
                  <a:schemeClr val="tx1"/>
                </a:solidFill>
                <a:latin typeface="Arial" pitchFamily="34" charset="0"/>
                <a:cs typeface="Arial" pitchFamily="34" charset="0"/>
              </a:defRPr>
            </a:lvl1pPr>
            <a:lvl2pPr marL="742950" indent="-285750" eaLnBrk="0" hangingPunct="0">
              <a:tabLst>
                <a:tab pos="1201738" algn="l"/>
                <a:tab pos="1544638" algn="l"/>
                <a:tab pos="2111375" algn="l"/>
              </a:tabLst>
              <a:defRPr>
                <a:solidFill>
                  <a:schemeClr val="tx1"/>
                </a:solidFill>
                <a:latin typeface="Arial" pitchFamily="34" charset="0"/>
                <a:cs typeface="Arial" pitchFamily="34" charset="0"/>
              </a:defRPr>
            </a:lvl2pPr>
            <a:lvl3pPr marL="1143000" indent="-228600" eaLnBrk="0" hangingPunct="0">
              <a:tabLst>
                <a:tab pos="1201738" algn="l"/>
                <a:tab pos="1544638" algn="l"/>
                <a:tab pos="2111375" algn="l"/>
              </a:tabLst>
              <a:defRPr>
                <a:solidFill>
                  <a:schemeClr val="tx1"/>
                </a:solidFill>
                <a:latin typeface="Arial" pitchFamily="34" charset="0"/>
                <a:cs typeface="Arial" pitchFamily="34" charset="0"/>
              </a:defRPr>
            </a:lvl3pPr>
            <a:lvl4pPr marL="1600200" indent="-228600" eaLnBrk="0" hangingPunct="0">
              <a:tabLst>
                <a:tab pos="1201738" algn="l"/>
                <a:tab pos="1544638" algn="l"/>
                <a:tab pos="2111375" algn="l"/>
              </a:tabLst>
              <a:defRPr>
                <a:solidFill>
                  <a:schemeClr val="tx1"/>
                </a:solidFill>
                <a:latin typeface="Arial" pitchFamily="34" charset="0"/>
                <a:cs typeface="Arial" pitchFamily="34" charset="0"/>
              </a:defRPr>
            </a:lvl4pPr>
            <a:lvl5pPr marL="1484313" eaLnBrk="0" hangingPunct="0">
              <a:tabLst>
                <a:tab pos="1201738" algn="l"/>
                <a:tab pos="1544638" algn="l"/>
                <a:tab pos="2111375" algn="l"/>
              </a:tabLst>
              <a:defRPr>
                <a:solidFill>
                  <a:schemeClr val="tx1"/>
                </a:solidFill>
                <a:latin typeface="Arial" pitchFamily="34" charset="0"/>
                <a:cs typeface="Arial" pitchFamily="34" charset="0"/>
              </a:defRPr>
            </a:lvl5pPr>
            <a:lvl6pPr marL="1941513" eaLnBrk="0" fontAlgn="base" hangingPunct="0">
              <a:spcBef>
                <a:spcPct val="0"/>
              </a:spcBef>
              <a:spcAft>
                <a:spcPct val="0"/>
              </a:spcAft>
              <a:tabLst>
                <a:tab pos="1201738" algn="l"/>
                <a:tab pos="1544638" algn="l"/>
                <a:tab pos="2111375" algn="l"/>
              </a:tabLst>
              <a:defRPr>
                <a:solidFill>
                  <a:schemeClr val="tx1"/>
                </a:solidFill>
                <a:latin typeface="Arial" pitchFamily="34" charset="0"/>
                <a:cs typeface="Arial" pitchFamily="34" charset="0"/>
              </a:defRPr>
            </a:lvl6pPr>
            <a:lvl7pPr marL="2398713" eaLnBrk="0" fontAlgn="base" hangingPunct="0">
              <a:spcBef>
                <a:spcPct val="0"/>
              </a:spcBef>
              <a:spcAft>
                <a:spcPct val="0"/>
              </a:spcAft>
              <a:tabLst>
                <a:tab pos="1201738" algn="l"/>
                <a:tab pos="1544638" algn="l"/>
                <a:tab pos="2111375" algn="l"/>
              </a:tabLst>
              <a:defRPr>
                <a:solidFill>
                  <a:schemeClr val="tx1"/>
                </a:solidFill>
                <a:latin typeface="Arial" pitchFamily="34" charset="0"/>
                <a:cs typeface="Arial" pitchFamily="34" charset="0"/>
              </a:defRPr>
            </a:lvl7pPr>
            <a:lvl8pPr marL="2855913" eaLnBrk="0" fontAlgn="base" hangingPunct="0">
              <a:spcBef>
                <a:spcPct val="0"/>
              </a:spcBef>
              <a:spcAft>
                <a:spcPct val="0"/>
              </a:spcAft>
              <a:tabLst>
                <a:tab pos="1201738" algn="l"/>
                <a:tab pos="1544638" algn="l"/>
                <a:tab pos="2111375" algn="l"/>
              </a:tabLst>
              <a:defRPr>
                <a:solidFill>
                  <a:schemeClr val="tx1"/>
                </a:solidFill>
                <a:latin typeface="Arial" pitchFamily="34" charset="0"/>
                <a:cs typeface="Arial" pitchFamily="34" charset="0"/>
              </a:defRPr>
            </a:lvl8pPr>
            <a:lvl9pPr marL="3313113" eaLnBrk="0" fontAlgn="base" hangingPunct="0">
              <a:spcBef>
                <a:spcPct val="0"/>
              </a:spcBef>
              <a:spcAft>
                <a:spcPct val="0"/>
              </a:spcAft>
              <a:tabLst>
                <a:tab pos="1201738" algn="l"/>
                <a:tab pos="1544638" algn="l"/>
                <a:tab pos="2111375" algn="l"/>
              </a:tabLst>
              <a:defRPr>
                <a:solidFill>
                  <a:schemeClr val="tx1"/>
                </a:solidFill>
                <a:latin typeface="Arial" pitchFamily="34" charset="0"/>
                <a:cs typeface="Arial" pitchFamily="34" charset="0"/>
              </a:defRPr>
            </a:lvl9pPr>
          </a:lstStyle>
          <a:p>
            <a:pPr lvl="4" algn="r">
              <a:lnSpc>
                <a:spcPct val="80000"/>
              </a:lnSpc>
              <a:spcBef>
                <a:spcPct val="20000"/>
              </a:spcBef>
            </a:pPr>
            <a:r>
              <a:rPr lang="en-US" altLang="en-US" sz="2000">
                <a:latin typeface="Franklin Gothic Book" pitchFamily="34" charset="0"/>
              </a:rPr>
              <a:t>DCCT Research Group, </a:t>
            </a:r>
            <a:r>
              <a:rPr lang="en-US" altLang="en-US" sz="2000" i="1">
                <a:latin typeface="Franklin Gothic Book" pitchFamily="34" charset="0"/>
              </a:rPr>
              <a:t>N Engl J Med</a:t>
            </a:r>
            <a:r>
              <a:rPr lang="en-US" altLang="en-US" sz="2000">
                <a:latin typeface="Franklin Gothic Book" pitchFamily="34" charset="0"/>
              </a:rPr>
              <a:t> 1993, 329:977-986.</a:t>
            </a:r>
          </a:p>
        </p:txBody>
      </p:sp>
      <p:sp>
        <p:nvSpPr>
          <p:cNvPr id="1029" name="Rectangle 5"/>
          <p:cNvSpPr>
            <a:spLocks noChangeArrowheads="1"/>
          </p:cNvSpPr>
          <p:nvPr/>
        </p:nvSpPr>
        <p:spPr bwMode="auto">
          <a:xfrm rot="-5400000">
            <a:off x="-523082" y="3866357"/>
            <a:ext cx="2176463"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a:latin typeface="Century Gothic" pitchFamily="34" charset="0"/>
              </a:rPr>
              <a:t>RELATIVE</a:t>
            </a:r>
            <a:r>
              <a:rPr lang="en-US" altLang="en-US" sz="2000">
                <a:latin typeface="Century Gothic" pitchFamily="34" charset="0"/>
              </a:rPr>
              <a:t> </a:t>
            </a:r>
            <a:r>
              <a:rPr lang="en-US" altLang="en-US">
                <a:latin typeface="Century Gothic" pitchFamily="34" charset="0"/>
              </a:rPr>
              <a:t>RISK</a:t>
            </a:r>
          </a:p>
        </p:txBody>
      </p:sp>
      <p:sp>
        <p:nvSpPr>
          <p:cNvPr id="1030" name="Rectangle 6"/>
          <p:cNvSpPr>
            <a:spLocks noChangeArrowheads="1"/>
          </p:cNvSpPr>
          <p:nvPr/>
        </p:nvSpPr>
        <p:spPr bwMode="auto">
          <a:xfrm>
            <a:off x="2590800" y="5562600"/>
            <a:ext cx="2535238"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a:latin typeface="Century Gothic" pitchFamily="34" charset="0"/>
              </a:rPr>
              <a:t>Mean A1C</a:t>
            </a:r>
            <a:endParaRPr lang="en-US" altLang="en-US" baseline="-25000">
              <a:latin typeface="Century Gothic" pitchFamily="34" charset="0"/>
            </a:endParaRPr>
          </a:p>
        </p:txBody>
      </p:sp>
    </p:spTree>
    <p:extLst>
      <p:ext uri="{BB962C8B-B14F-4D97-AF65-F5344CB8AC3E}">
        <p14:creationId xmlns="" xmlns:p14="http://schemas.microsoft.com/office/powerpoint/2010/main" val="675543316"/>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1922" name="Picture 2"/>
          <p:cNvPicPr>
            <a:picLocks noGrp="1" noChangeAspect="1" noChangeArrowheads="1"/>
          </p:cNvPicPr>
          <p:nvPr>
            <p:ph idx="1"/>
          </p:nvPr>
        </p:nvPicPr>
        <p:blipFill>
          <a:blip r:embed="rId2"/>
          <a:srcRect/>
          <a:stretch>
            <a:fillRect/>
          </a:stretch>
        </p:blipFill>
        <p:spPr bwMode="auto">
          <a:xfrm>
            <a:off x="457200" y="1219200"/>
            <a:ext cx="7620000" cy="52577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34146" name="Picture 2"/>
          <p:cNvPicPr>
            <a:picLocks noGrp="1" noChangeAspect="1" noChangeArrowheads="1"/>
          </p:cNvPicPr>
          <p:nvPr>
            <p:ph idx="1"/>
          </p:nvPr>
        </p:nvPicPr>
        <p:blipFill>
          <a:blip r:embed="rId2"/>
          <a:srcRect/>
          <a:stretch>
            <a:fillRect/>
          </a:stretch>
        </p:blipFill>
        <p:spPr bwMode="auto">
          <a:xfrm>
            <a:off x="1600200" y="337813"/>
            <a:ext cx="4572000" cy="638209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35170" name="Picture 2"/>
          <p:cNvPicPr>
            <a:picLocks noGrp="1" noChangeAspect="1" noChangeArrowheads="1"/>
          </p:cNvPicPr>
          <p:nvPr>
            <p:ph idx="1"/>
          </p:nvPr>
        </p:nvPicPr>
        <p:blipFill>
          <a:blip r:embed="rId2"/>
          <a:srcRect/>
          <a:stretch>
            <a:fillRect/>
          </a:stretch>
        </p:blipFill>
        <p:spPr bwMode="auto">
          <a:xfrm>
            <a:off x="1676400" y="473469"/>
            <a:ext cx="4648200" cy="624013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Metformin</a:t>
            </a:r>
            <a:r>
              <a:rPr lang="en-US" dirty="0" smtClean="0"/>
              <a:t> and CKD</a:t>
            </a:r>
            <a:endParaRPr lang="en-US" dirty="0"/>
          </a:p>
        </p:txBody>
      </p:sp>
      <p:sp>
        <p:nvSpPr>
          <p:cNvPr id="3" name="Content Placeholder 2"/>
          <p:cNvSpPr>
            <a:spLocks noGrp="1"/>
          </p:cNvSpPr>
          <p:nvPr>
            <p:ph idx="1"/>
          </p:nvPr>
        </p:nvSpPr>
        <p:spPr/>
        <p:txBody>
          <a:bodyPr>
            <a:normAutofit/>
          </a:bodyPr>
          <a:lstStyle/>
          <a:p>
            <a:pPr>
              <a:lnSpc>
                <a:spcPct val="150000"/>
              </a:lnSpc>
            </a:pPr>
            <a:r>
              <a:rPr lang="en-US" dirty="0"/>
              <a:t>Improved clinical outcomes with </a:t>
            </a:r>
            <a:r>
              <a:rPr lang="en-US" dirty="0" err="1"/>
              <a:t>metformin</a:t>
            </a:r>
            <a:r>
              <a:rPr lang="en-US" dirty="0"/>
              <a:t> have been reported in observational studies of patients with diabetes, heart failure </a:t>
            </a:r>
            <a:r>
              <a:rPr lang="en-US" dirty="0" smtClean="0"/>
              <a:t> </a:t>
            </a:r>
            <a:r>
              <a:rPr lang="en-US" dirty="0"/>
              <a:t>and renal impairment (</a:t>
            </a:r>
            <a:r>
              <a:rPr lang="en-US" b="1" dirty="0" err="1"/>
              <a:t>eGFR</a:t>
            </a:r>
            <a:r>
              <a:rPr lang="en-US" b="1" dirty="0"/>
              <a:t> 45 to 60 </a:t>
            </a:r>
            <a:r>
              <a:rPr lang="en-US" b="1" dirty="0" err="1"/>
              <a:t>mL</a:t>
            </a:r>
            <a:r>
              <a:rPr lang="en-US" b="1" dirty="0"/>
              <a:t>/min</a:t>
            </a:r>
            <a:r>
              <a:rPr lang="en-US" dirty="0"/>
              <a:t>) </a:t>
            </a:r>
            <a:endParaRPr lang="en-US" dirty="0" smtClean="0"/>
          </a:p>
          <a:p>
            <a:pPr>
              <a:lnSpc>
                <a:spcPct val="150000"/>
              </a:lnSpc>
            </a:pPr>
            <a:r>
              <a:rPr lang="en-US" dirty="0" smtClean="0"/>
              <a:t>The </a:t>
            </a:r>
            <a:r>
              <a:rPr lang="en-US" dirty="0"/>
              <a:t>use of </a:t>
            </a:r>
            <a:r>
              <a:rPr lang="en-US" dirty="0" err="1"/>
              <a:t>metformin</a:t>
            </a:r>
            <a:r>
              <a:rPr lang="en-US" dirty="0"/>
              <a:t> is contraindicated in patients with an </a:t>
            </a:r>
            <a:r>
              <a:rPr lang="en-US" b="1" dirty="0" err="1"/>
              <a:t>eGFR</a:t>
            </a:r>
            <a:r>
              <a:rPr lang="en-US" b="1" dirty="0"/>
              <a:t> &lt;30 </a:t>
            </a:r>
            <a:r>
              <a:rPr lang="en-US" b="1" dirty="0" err="1" smtClean="0"/>
              <a:t>mL</a:t>
            </a:r>
            <a:r>
              <a:rPr lang="en-US" b="1" dirty="0" smtClean="0"/>
              <a:t>/min</a:t>
            </a:r>
            <a:endParaRPr lang="en-US" dirty="0" smtClean="0"/>
          </a:p>
          <a:p>
            <a:pPr>
              <a:lnSpc>
                <a:spcPct val="150000"/>
              </a:lnSpc>
            </a:pPr>
            <a:r>
              <a:rPr lang="en-US" dirty="0" smtClean="0"/>
              <a:t>The </a:t>
            </a:r>
            <a:r>
              <a:rPr lang="en-US" dirty="0"/>
              <a:t>initiation of </a:t>
            </a:r>
            <a:r>
              <a:rPr lang="en-US" dirty="0" err="1"/>
              <a:t>metformin</a:t>
            </a:r>
            <a:r>
              <a:rPr lang="en-US" dirty="0"/>
              <a:t> is not recommended in patients with an </a:t>
            </a:r>
            <a:r>
              <a:rPr lang="en-US" dirty="0" err="1"/>
              <a:t>eGFR</a:t>
            </a:r>
            <a:r>
              <a:rPr lang="en-US" dirty="0"/>
              <a:t> between 30 and 45 </a:t>
            </a:r>
            <a:r>
              <a:rPr lang="en-US" dirty="0" err="1" smtClean="0"/>
              <a:t>mL</a:t>
            </a:r>
            <a:r>
              <a:rPr lang="en-US" dirty="0" smtClean="0"/>
              <a:t>/min</a:t>
            </a:r>
          </a:p>
          <a:p>
            <a:pPr>
              <a:lnSpc>
                <a:spcPct val="150000"/>
              </a:lnSpc>
            </a:pP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Thiazolidinediones</a:t>
            </a:r>
            <a:endParaRPr lang="en-US" dirty="0"/>
          </a:p>
        </p:txBody>
      </p:sp>
      <p:sp>
        <p:nvSpPr>
          <p:cNvPr id="3" name="Content Placeholder 2"/>
          <p:cNvSpPr>
            <a:spLocks noGrp="1"/>
          </p:cNvSpPr>
          <p:nvPr>
            <p:ph sz="half" idx="1"/>
          </p:nvPr>
        </p:nvSpPr>
        <p:spPr/>
        <p:txBody>
          <a:bodyPr>
            <a:normAutofit/>
          </a:bodyPr>
          <a:lstStyle/>
          <a:p>
            <a:pPr>
              <a:lnSpc>
                <a:spcPct val="150000"/>
              </a:lnSpc>
            </a:pPr>
            <a:r>
              <a:rPr lang="en-US" sz="2800" dirty="0" smtClean="0"/>
              <a:t>DM Treatment</a:t>
            </a:r>
          </a:p>
          <a:p>
            <a:pPr>
              <a:lnSpc>
                <a:spcPct val="150000"/>
              </a:lnSpc>
            </a:pPr>
            <a:r>
              <a:rPr lang="en-US" sz="2800" dirty="0" smtClean="0"/>
              <a:t>DM Prevention</a:t>
            </a:r>
          </a:p>
          <a:p>
            <a:pPr>
              <a:lnSpc>
                <a:spcPct val="150000"/>
              </a:lnSpc>
            </a:pPr>
            <a:endParaRPr lang="en-US" sz="2800" dirty="0" smtClean="0"/>
          </a:p>
          <a:p>
            <a:pPr>
              <a:lnSpc>
                <a:spcPct val="150000"/>
              </a:lnSpc>
            </a:pPr>
            <a:endParaRPr lang="en-US" sz="2800" dirty="0"/>
          </a:p>
        </p:txBody>
      </p:sp>
      <p:sp>
        <p:nvSpPr>
          <p:cNvPr id="4" name="Content Placeholder 3"/>
          <p:cNvSpPr>
            <a:spLocks noGrp="1"/>
          </p:cNvSpPr>
          <p:nvPr>
            <p:ph sz="half" idx="2"/>
          </p:nvPr>
        </p:nvSpPr>
        <p:spPr/>
        <p:txBody>
          <a:bodyPr>
            <a:normAutofit/>
          </a:bodyPr>
          <a:lstStyle/>
          <a:p>
            <a:pPr lvl="1">
              <a:lnSpc>
                <a:spcPct val="150000"/>
              </a:lnSpc>
            </a:pPr>
            <a:r>
              <a:rPr lang="en-US" sz="2800" dirty="0" smtClean="0"/>
              <a:t>Pharmacology</a:t>
            </a:r>
            <a:endParaRPr lang="fa-IR" sz="2800" dirty="0" smtClean="0"/>
          </a:p>
          <a:p>
            <a:pPr lvl="1">
              <a:lnSpc>
                <a:spcPct val="150000"/>
              </a:lnSpc>
            </a:pPr>
            <a:r>
              <a:rPr lang="en-US" sz="2800" dirty="0" smtClean="0"/>
              <a:t>Efficacy</a:t>
            </a:r>
            <a:endParaRPr lang="fa-IR" sz="2800" dirty="0" smtClean="0"/>
          </a:p>
          <a:p>
            <a:pPr lvl="1">
              <a:lnSpc>
                <a:spcPct val="150000"/>
              </a:lnSpc>
            </a:pPr>
            <a:r>
              <a:rPr lang="en-US" sz="2800" dirty="0" smtClean="0"/>
              <a:t>side effects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amond(in)">
                                      <p:cBhvr>
                                        <p:cTn id="10" dur="2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diamond(in)">
                                      <p:cBhvr>
                                        <p:cTn id="15" dur="2000"/>
                                        <p:tgtEl>
                                          <p:spTgt spid="4">
                                            <p:txEl>
                                              <p:pRg st="0" end="0"/>
                                            </p:txEl>
                                          </p:spTgt>
                                        </p:tgtEl>
                                      </p:cBhvr>
                                    </p:animEffect>
                                  </p:childTnLst>
                                </p:cTn>
                              </p:par>
                              <p:par>
                                <p:cTn id="16" presetID="8" presetClass="entr" presetSubtype="16" fill="hold" nodeType="with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diamond(in)">
                                      <p:cBhvr>
                                        <p:cTn id="18" dur="2000"/>
                                        <p:tgtEl>
                                          <p:spTgt spid="4">
                                            <p:txEl>
                                              <p:pRg st="1" end="1"/>
                                            </p:txEl>
                                          </p:spTgt>
                                        </p:tgtEl>
                                      </p:cBhvr>
                                    </p:animEffect>
                                  </p:childTnLst>
                                </p:cTn>
                              </p:par>
                              <p:par>
                                <p:cTn id="19" presetID="8" presetClass="entr" presetSubtype="16" fill="hold" nodeType="with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diamond(in)">
                                      <p:cBhvr>
                                        <p:cTn id="21" dur="2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Thiazolidinediones</a:t>
            </a:r>
            <a:endParaRPr lang="en-US" dirty="0"/>
          </a:p>
        </p:txBody>
      </p:sp>
      <p:sp>
        <p:nvSpPr>
          <p:cNvPr id="3" name="Content Placeholder 2"/>
          <p:cNvSpPr>
            <a:spLocks noGrp="1"/>
          </p:cNvSpPr>
          <p:nvPr>
            <p:ph idx="1"/>
          </p:nvPr>
        </p:nvSpPr>
        <p:spPr/>
        <p:txBody>
          <a:bodyPr>
            <a:normAutofit/>
          </a:bodyPr>
          <a:lstStyle/>
          <a:p>
            <a:pPr>
              <a:lnSpc>
                <a:spcPct val="150000"/>
              </a:lnSpc>
            </a:pPr>
            <a:r>
              <a:rPr lang="en-US" sz="2400" dirty="0" smtClean="0"/>
              <a:t>The </a:t>
            </a:r>
            <a:r>
              <a:rPr lang="en-US" sz="2400" dirty="0" err="1" smtClean="0"/>
              <a:t>thiazolidinediones</a:t>
            </a:r>
            <a:r>
              <a:rPr lang="en-US" sz="2400" dirty="0" smtClean="0"/>
              <a:t> increase insulin sensitivity by acting on adipose, muscle, and liver to increase glucose utilization and decrease glucose production. </a:t>
            </a:r>
          </a:p>
          <a:p>
            <a:pPr>
              <a:lnSpc>
                <a:spcPct val="150000"/>
              </a:lnSpc>
            </a:pPr>
            <a:r>
              <a:rPr lang="en-US" sz="2400" dirty="0" smtClean="0"/>
              <a:t>When used as </a:t>
            </a:r>
            <a:r>
              <a:rPr lang="en-US" sz="2400" dirty="0" err="1" smtClean="0"/>
              <a:t>monotherapy</a:t>
            </a:r>
            <a:r>
              <a:rPr lang="en-US" sz="2400" dirty="0" smtClean="0"/>
              <a:t>, they reduce </a:t>
            </a:r>
            <a:r>
              <a:rPr lang="en-US" sz="2400" dirty="0" err="1" smtClean="0"/>
              <a:t>glycated</a:t>
            </a:r>
            <a:r>
              <a:rPr lang="en-US" sz="2400" dirty="0" smtClean="0"/>
              <a:t> hemoglobin (A1C) values by approximately 1.5 percentage points.</a:t>
            </a:r>
            <a:endParaRPr lang="en-US" sz="24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01"/>
          <p:cNvGrpSpPr>
            <a:grpSpLocks/>
          </p:cNvGrpSpPr>
          <p:nvPr/>
        </p:nvGrpSpPr>
        <p:grpSpPr bwMode="auto">
          <a:xfrm>
            <a:off x="2057399" y="2010830"/>
            <a:ext cx="6167700" cy="4270374"/>
            <a:chOff x="2057399" y="1828800"/>
            <a:chExt cx="6167700" cy="4343694"/>
          </a:xfrm>
        </p:grpSpPr>
        <p:sp>
          <p:nvSpPr>
            <p:cNvPr id="698" name="Oval 697"/>
            <p:cNvSpPr/>
            <p:nvPr/>
          </p:nvSpPr>
          <p:spPr>
            <a:xfrm flipV="1">
              <a:off x="2637557" y="5064306"/>
              <a:ext cx="465283" cy="386444"/>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4000" b="1" dirty="0">
                <a:solidFill>
                  <a:srgbClr val="000000"/>
                </a:solidFill>
                <a:latin typeface="Calibri"/>
                <a:ea typeface="黑体" pitchFamily="49" charset="-122"/>
                <a:cs typeface="Arial Black"/>
              </a:endParaRPr>
            </a:p>
          </p:txBody>
        </p:sp>
        <p:sp>
          <p:nvSpPr>
            <p:cNvPr id="695" name="Arc 694"/>
            <p:cNvSpPr/>
            <p:nvPr/>
          </p:nvSpPr>
          <p:spPr>
            <a:xfrm flipH="1">
              <a:off x="2895600" y="1828800"/>
              <a:ext cx="4800442" cy="4109652"/>
            </a:xfrm>
            <a:prstGeom prst="arc">
              <a:avLst>
                <a:gd name="adj1" fmla="val 19206963"/>
                <a:gd name="adj2" fmla="val 6880862"/>
              </a:avLst>
            </a:prstGeom>
            <a:ln w="38100" cap="flat" cmpd="sng" algn="ctr">
              <a:solidFill>
                <a:schemeClr val="tx1"/>
              </a:solidFill>
              <a:prstDash val="sysDot"/>
              <a:round/>
              <a:headEnd type="triangle" w="med" len="med"/>
              <a:tailEnd type="none" w="med" len="med"/>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solidFill>
                  <a:srgbClr val="000000"/>
                </a:solidFill>
                <a:latin typeface="Calibri"/>
                <a:ea typeface="黑体" pitchFamily="49" charset="-122"/>
              </a:endParaRPr>
            </a:p>
          </p:txBody>
        </p:sp>
        <p:sp>
          <p:nvSpPr>
            <p:cNvPr id="696" name="Arc 695"/>
            <p:cNvSpPr/>
            <p:nvPr/>
          </p:nvSpPr>
          <p:spPr>
            <a:xfrm flipH="1">
              <a:off x="2057399" y="2058095"/>
              <a:ext cx="5385441" cy="4114399"/>
            </a:xfrm>
            <a:prstGeom prst="arc">
              <a:avLst>
                <a:gd name="adj1" fmla="val 1501054"/>
                <a:gd name="adj2" fmla="val 7871826"/>
              </a:avLst>
            </a:prstGeom>
            <a:ln w="38100" cap="flat" cmpd="sng" algn="ctr">
              <a:solidFill>
                <a:schemeClr val="tx1"/>
              </a:solidFill>
              <a:prstDash val="sysDot"/>
              <a:round/>
              <a:headEnd type="triangle" w="med" len="med"/>
              <a:tailEnd type="none" w="med" len="med"/>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solidFill>
                  <a:srgbClr val="000000"/>
                </a:solidFill>
                <a:latin typeface="Calibri"/>
                <a:ea typeface="黑体" pitchFamily="49" charset="-122"/>
              </a:endParaRPr>
            </a:p>
          </p:txBody>
        </p:sp>
        <p:sp>
          <p:nvSpPr>
            <p:cNvPr id="697" name="Arc 696"/>
            <p:cNvSpPr/>
            <p:nvPr/>
          </p:nvSpPr>
          <p:spPr>
            <a:xfrm rot="1919516" flipH="1">
              <a:off x="5151847" y="4598453"/>
              <a:ext cx="3073252" cy="1404802"/>
            </a:xfrm>
            <a:prstGeom prst="arc">
              <a:avLst>
                <a:gd name="adj1" fmla="val 15214594"/>
                <a:gd name="adj2" fmla="val 4611935"/>
              </a:avLst>
            </a:prstGeom>
            <a:ln w="38100" cap="flat" cmpd="sng" algn="ctr">
              <a:solidFill>
                <a:schemeClr val="tx1"/>
              </a:solidFill>
              <a:prstDash val="sysDot"/>
              <a:round/>
              <a:headEnd type="triangle" w="med" len="med"/>
              <a:tailEnd type="none" w="med" len="med"/>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solidFill>
                  <a:srgbClr val="000000"/>
                </a:solidFill>
                <a:latin typeface="Calibri"/>
                <a:ea typeface="黑体" pitchFamily="49" charset="-122"/>
              </a:endParaRPr>
            </a:p>
          </p:txBody>
        </p:sp>
        <p:sp>
          <p:nvSpPr>
            <p:cNvPr id="700" name="Oval 699"/>
            <p:cNvSpPr/>
            <p:nvPr/>
          </p:nvSpPr>
          <p:spPr>
            <a:xfrm flipV="1">
              <a:off x="5803610" y="4352664"/>
              <a:ext cx="465283" cy="381083"/>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1" dirty="0">
                <a:solidFill>
                  <a:srgbClr val="000000"/>
                </a:solidFill>
                <a:latin typeface="Calibri"/>
                <a:ea typeface="黑体" pitchFamily="49" charset="-122"/>
                <a:cs typeface="Symbol" charset="2"/>
              </a:endParaRPr>
            </a:p>
          </p:txBody>
        </p:sp>
        <p:sp>
          <p:nvSpPr>
            <p:cNvPr id="701" name="Oval 700"/>
            <p:cNvSpPr/>
            <p:nvPr/>
          </p:nvSpPr>
          <p:spPr>
            <a:xfrm flipV="1">
              <a:off x="3442028" y="2538876"/>
              <a:ext cx="465283" cy="381083"/>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1" dirty="0">
                <a:solidFill>
                  <a:srgbClr val="000000"/>
                </a:solidFill>
                <a:latin typeface="Calibri"/>
                <a:ea typeface="黑体" pitchFamily="49" charset="-122"/>
                <a:cs typeface="Symbol" charset="2"/>
              </a:endParaRPr>
            </a:p>
          </p:txBody>
        </p:sp>
      </p:grpSp>
      <p:sp>
        <p:nvSpPr>
          <p:cNvPr id="24580" name="Line 6"/>
          <p:cNvSpPr>
            <a:spLocks noChangeShapeType="1"/>
          </p:cNvSpPr>
          <p:nvPr/>
        </p:nvSpPr>
        <p:spPr bwMode="auto">
          <a:xfrm>
            <a:off x="7629570" y="5517232"/>
            <a:ext cx="0" cy="611188"/>
          </a:xfrm>
          <a:prstGeom prst="line">
            <a:avLst/>
          </a:prstGeom>
          <a:noFill/>
          <a:ln w="76200" cmpd="sng">
            <a:solidFill>
              <a:srgbClr val="FF0000"/>
            </a:solidFill>
            <a:round/>
            <a:headEnd/>
            <a:tailEnd type="triangle" w="med" len="med"/>
          </a:ln>
        </p:spPr>
        <p:txBody>
          <a:bodyPr wrap="none" lIns="91431" tIns="45716" rIns="91431" bIns="45716"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24581" name="Rectangle 7"/>
          <p:cNvSpPr>
            <a:spLocks noChangeArrowheads="1"/>
          </p:cNvSpPr>
          <p:nvPr/>
        </p:nvSpPr>
        <p:spPr bwMode="auto">
          <a:xfrm>
            <a:off x="7696042" y="5373216"/>
            <a:ext cx="1323637" cy="838818"/>
          </a:xfrm>
          <a:prstGeom prst="rect">
            <a:avLst/>
          </a:prstGeom>
          <a:noFill/>
          <a:ln w="76200" cmpd="sng">
            <a:noFill/>
            <a:miter lim="800000"/>
            <a:headEnd/>
            <a:tailEnd/>
          </a:ln>
        </p:spPr>
        <p:txBody>
          <a:bodyPr wrap="none" lIns="90615" tIns="44513" rIns="90615" bIns="44513">
            <a:prstTxWarp prst="textNoShape">
              <a:avLst/>
            </a:prstTxWarp>
            <a:spAutoFit/>
          </a:bodyPr>
          <a:lstStyle/>
          <a:p>
            <a:pPr fontAlgn="base">
              <a:lnSpc>
                <a:spcPct val="80000"/>
              </a:lnSpc>
              <a:spcBef>
                <a:spcPct val="0"/>
              </a:spcBef>
              <a:spcAft>
                <a:spcPct val="0"/>
              </a:spcAft>
            </a:pPr>
            <a:r>
              <a:rPr lang="en-US" sz="2000" dirty="0">
                <a:solidFill>
                  <a:srgbClr val="FF0000"/>
                </a:solidFill>
                <a:latin typeface="Arial" pitchFamily="34" charset="0"/>
                <a:ea typeface="黑体" pitchFamily="49" charset="-122"/>
                <a:cs typeface="Calibri" charset="0"/>
              </a:rPr>
              <a:t>peripheral</a:t>
            </a:r>
          </a:p>
          <a:p>
            <a:pPr fontAlgn="base">
              <a:lnSpc>
                <a:spcPct val="80000"/>
              </a:lnSpc>
              <a:spcBef>
                <a:spcPct val="0"/>
              </a:spcBef>
              <a:spcAft>
                <a:spcPct val="0"/>
              </a:spcAft>
            </a:pPr>
            <a:r>
              <a:rPr lang="en-US" sz="2000" dirty="0">
                <a:solidFill>
                  <a:srgbClr val="FF0000"/>
                </a:solidFill>
                <a:latin typeface="Arial" pitchFamily="34" charset="0"/>
                <a:ea typeface="黑体" pitchFamily="49" charset="-122"/>
                <a:cs typeface="Calibri" charset="0"/>
              </a:rPr>
              <a:t>glucose </a:t>
            </a:r>
          </a:p>
          <a:p>
            <a:pPr fontAlgn="base">
              <a:lnSpc>
                <a:spcPct val="80000"/>
              </a:lnSpc>
              <a:spcBef>
                <a:spcPct val="0"/>
              </a:spcBef>
              <a:spcAft>
                <a:spcPct val="0"/>
              </a:spcAft>
            </a:pPr>
            <a:r>
              <a:rPr lang="en-US" sz="2000" dirty="0">
                <a:solidFill>
                  <a:srgbClr val="FF0000"/>
                </a:solidFill>
                <a:latin typeface="Arial" pitchFamily="34" charset="0"/>
                <a:ea typeface="黑体" pitchFamily="49" charset="-122"/>
                <a:cs typeface="Calibri" charset="0"/>
              </a:rPr>
              <a:t>uptake </a:t>
            </a:r>
          </a:p>
        </p:txBody>
      </p:sp>
      <p:pic>
        <p:nvPicPr>
          <p:cNvPr id="24582" name="Picture 8"/>
          <p:cNvPicPr>
            <a:picLocks noChangeArrowheads="1"/>
          </p:cNvPicPr>
          <p:nvPr/>
        </p:nvPicPr>
        <p:blipFill>
          <a:blip r:embed="rId4" cstate="print"/>
          <a:srcRect/>
          <a:stretch>
            <a:fillRect/>
          </a:stretch>
        </p:blipFill>
        <p:spPr bwMode="auto">
          <a:xfrm>
            <a:off x="7253588" y="3861048"/>
            <a:ext cx="1572423" cy="1981198"/>
          </a:xfrm>
          <a:prstGeom prst="rect">
            <a:avLst/>
          </a:prstGeom>
          <a:noFill/>
          <a:ln w="12700">
            <a:noFill/>
            <a:miter lim="800000"/>
            <a:headEnd/>
            <a:tailEnd/>
          </a:ln>
        </p:spPr>
      </p:pic>
      <p:sp>
        <p:nvSpPr>
          <p:cNvPr id="24583" name="Line 10"/>
          <p:cNvSpPr>
            <a:spLocks noChangeShapeType="1"/>
          </p:cNvSpPr>
          <p:nvPr/>
        </p:nvSpPr>
        <p:spPr bwMode="auto">
          <a:xfrm>
            <a:off x="1719263" y="5731930"/>
            <a:ext cx="0" cy="611188"/>
          </a:xfrm>
          <a:prstGeom prst="line">
            <a:avLst/>
          </a:prstGeom>
          <a:noFill/>
          <a:ln w="76200" cmpd="sng">
            <a:solidFill>
              <a:srgbClr val="FF6600"/>
            </a:solidFill>
            <a:round/>
            <a:headEnd type="triangle" w="med" len="med"/>
            <a:tailEnd/>
          </a:ln>
        </p:spPr>
        <p:txBody>
          <a:bodyPr wrap="none" lIns="91431" tIns="45716" rIns="91431" bIns="45716" anchor="ctr">
            <a:prstTxWarp prst="textNoShape">
              <a:avLst/>
            </a:prstTxWarp>
          </a:bodyPr>
          <a:lstStyle/>
          <a:p>
            <a:pPr fontAlgn="base">
              <a:spcBef>
                <a:spcPct val="0"/>
              </a:spcBef>
              <a:spcAft>
                <a:spcPct val="0"/>
              </a:spcAft>
            </a:pPr>
            <a:endParaRPr lang="en-US" sz="2000">
              <a:solidFill>
                <a:srgbClr val="000000"/>
              </a:solidFill>
              <a:latin typeface="Arial" pitchFamily="34" charset="0"/>
              <a:ea typeface="黑体" pitchFamily="49" charset="-122"/>
              <a:cs typeface="ＭＳ Ｐゴシック" charset="-128"/>
            </a:endParaRPr>
          </a:p>
        </p:txBody>
      </p:sp>
      <p:sp>
        <p:nvSpPr>
          <p:cNvPr id="24584" name="Rectangle 11"/>
          <p:cNvSpPr>
            <a:spLocks noChangeArrowheads="1"/>
          </p:cNvSpPr>
          <p:nvPr/>
        </p:nvSpPr>
        <p:spPr bwMode="auto">
          <a:xfrm>
            <a:off x="1795464" y="5731930"/>
            <a:ext cx="1380744" cy="838818"/>
          </a:xfrm>
          <a:prstGeom prst="rect">
            <a:avLst/>
          </a:prstGeom>
          <a:noFill/>
          <a:ln w="12700">
            <a:noFill/>
            <a:miter lim="800000"/>
            <a:headEnd/>
            <a:tailEnd/>
          </a:ln>
        </p:spPr>
        <p:txBody>
          <a:bodyPr wrap="none" lIns="90615" tIns="44513" rIns="90615" bIns="44513">
            <a:prstTxWarp prst="textNoShape">
              <a:avLst/>
            </a:prstTxWarp>
            <a:spAutoFit/>
          </a:bodyPr>
          <a:lstStyle/>
          <a:p>
            <a:pPr fontAlgn="base">
              <a:lnSpc>
                <a:spcPct val="80000"/>
              </a:lnSpc>
              <a:spcBef>
                <a:spcPct val="0"/>
              </a:spcBef>
              <a:spcAft>
                <a:spcPct val="0"/>
              </a:spcAft>
            </a:pPr>
            <a:r>
              <a:rPr lang="en-US" sz="2000" dirty="0">
                <a:solidFill>
                  <a:srgbClr val="F79646">
                    <a:lumMod val="75000"/>
                  </a:srgbClr>
                </a:solidFill>
                <a:latin typeface="Arial" pitchFamily="34" charset="0"/>
                <a:ea typeface="黑体" pitchFamily="49" charset="-122"/>
                <a:cs typeface="Calibri" charset="0"/>
              </a:rPr>
              <a:t>hepatic </a:t>
            </a:r>
          </a:p>
          <a:p>
            <a:pPr fontAlgn="base">
              <a:lnSpc>
                <a:spcPct val="80000"/>
              </a:lnSpc>
              <a:spcBef>
                <a:spcPct val="0"/>
              </a:spcBef>
              <a:spcAft>
                <a:spcPct val="0"/>
              </a:spcAft>
            </a:pPr>
            <a:r>
              <a:rPr lang="en-US" sz="2000" dirty="0">
                <a:solidFill>
                  <a:srgbClr val="F79646">
                    <a:lumMod val="75000"/>
                  </a:srgbClr>
                </a:solidFill>
                <a:latin typeface="Arial" pitchFamily="34" charset="0"/>
                <a:ea typeface="黑体" pitchFamily="49" charset="-122"/>
                <a:cs typeface="Calibri" charset="0"/>
              </a:rPr>
              <a:t>glucose </a:t>
            </a:r>
          </a:p>
          <a:p>
            <a:pPr fontAlgn="base">
              <a:lnSpc>
                <a:spcPct val="80000"/>
              </a:lnSpc>
              <a:spcBef>
                <a:spcPct val="0"/>
              </a:spcBef>
              <a:spcAft>
                <a:spcPct val="0"/>
              </a:spcAft>
            </a:pPr>
            <a:r>
              <a:rPr lang="en-US" sz="2000" dirty="0">
                <a:solidFill>
                  <a:srgbClr val="F79646">
                    <a:lumMod val="75000"/>
                  </a:srgbClr>
                </a:solidFill>
                <a:latin typeface="Arial" pitchFamily="34" charset="0"/>
                <a:ea typeface="黑体" pitchFamily="49" charset="-122"/>
                <a:cs typeface="Calibri" charset="0"/>
              </a:rPr>
              <a:t>production</a:t>
            </a:r>
          </a:p>
        </p:txBody>
      </p:sp>
      <p:sp>
        <p:nvSpPr>
          <p:cNvPr id="24585" name="Rectangle 15"/>
          <p:cNvSpPr>
            <a:spLocks noChangeArrowheads="1"/>
          </p:cNvSpPr>
          <p:nvPr/>
        </p:nvSpPr>
        <p:spPr bwMode="auto">
          <a:xfrm>
            <a:off x="5544743" y="1322203"/>
            <a:ext cx="1366342" cy="838818"/>
          </a:xfrm>
          <a:prstGeom prst="rect">
            <a:avLst/>
          </a:prstGeom>
          <a:solidFill>
            <a:srgbClr val="FFFFFF">
              <a:alpha val="27843"/>
            </a:srgbClr>
          </a:solidFill>
          <a:ln w="12700">
            <a:noFill/>
            <a:miter lim="800000"/>
            <a:headEnd/>
            <a:tailEnd/>
          </a:ln>
        </p:spPr>
        <p:txBody>
          <a:bodyPr wrap="none" lIns="90615" tIns="44513" rIns="90615" bIns="44513">
            <a:prstTxWarp prst="textNoShape">
              <a:avLst/>
            </a:prstTxWarp>
            <a:spAutoFit/>
          </a:bodyPr>
          <a:lstStyle/>
          <a:p>
            <a:pPr fontAlgn="base">
              <a:lnSpc>
                <a:spcPct val="80000"/>
              </a:lnSpc>
              <a:spcBef>
                <a:spcPct val="0"/>
              </a:spcBef>
              <a:spcAft>
                <a:spcPct val="0"/>
              </a:spcAft>
            </a:pPr>
            <a:r>
              <a:rPr lang="en-US" sz="2000" dirty="0">
                <a:solidFill>
                  <a:srgbClr val="827F33"/>
                </a:solidFill>
                <a:latin typeface="Arial" pitchFamily="34" charset="0"/>
                <a:ea typeface="黑体" pitchFamily="49" charset="-122"/>
                <a:cs typeface="Calibri" charset="0"/>
              </a:rPr>
              <a:t>pancreatic </a:t>
            </a:r>
          </a:p>
          <a:p>
            <a:pPr fontAlgn="base">
              <a:lnSpc>
                <a:spcPct val="80000"/>
              </a:lnSpc>
              <a:spcBef>
                <a:spcPct val="0"/>
              </a:spcBef>
              <a:spcAft>
                <a:spcPct val="0"/>
              </a:spcAft>
            </a:pPr>
            <a:r>
              <a:rPr lang="en-US" sz="2000" dirty="0">
                <a:solidFill>
                  <a:srgbClr val="827F33"/>
                </a:solidFill>
                <a:latin typeface="Arial" pitchFamily="34" charset="0"/>
                <a:ea typeface="黑体" pitchFamily="49" charset="-122"/>
                <a:cs typeface="Calibri" charset="0"/>
              </a:rPr>
              <a:t>insulin</a:t>
            </a:r>
          </a:p>
          <a:p>
            <a:pPr fontAlgn="base">
              <a:lnSpc>
                <a:spcPct val="80000"/>
              </a:lnSpc>
              <a:spcBef>
                <a:spcPct val="0"/>
              </a:spcBef>
              <a:spcAft>
                <a:spcPct val="0"/>
              </a:spcAft>
            </a:pPr>
            <a:r>
              <a:rPr lang="en-US" sz="2000" dirty="0">
                <a:solidFill>
                  <a:srgbClr val="827F33"/>
                </a:solidFill>
                <a:latin typeface="Arial" pitchFamily="34" charset="0"/>
                <a:ea typeface="黑体" pitchFamily="49" charset="-122"/>
                <a:cs typeface="Calibri" charset="0"/>
              </a:rPr>
              <a:t>secretion</a:t>
            </a:r>
          </a:p>
        </p:txBody>
      </p:sp>
      <p:sp>
        <p:nvSpPr>
          <p:cNvPr id="24586" name="Line 16"/>
          <p:cNvSpPr>
            <a:spLocks noChangeShapeType="1"/>
          </p:cNvSpPr>
          <p:nvPr/>
        </p:nvSpPr>
        <p:spPr bwMode="auto">
          <a:xfrm>
            <a:off x="5520930" y="1373006"/>
            <a:ext cx="0" cy="611188"/>
          </a:xfrm>
          <a:prstGeom prst="line">
            <a:avLst/>
          </a:prstGeom>
          <a:noFill/>
          <a:ln w="76200" cmpd="sng">
            <a:solidFill>
              <a:srgbClr val="827F33"/>
            </a:solidFill>
            <a:round/>
            <a:headEnd/>
            <a:tailEnd type="triangle" w="med" len="med"/>
          </a:ln>
        </p:spPr>
        <p:txBody>
          <a:bodyPr wrap="none" lIns="91431" tIns="45716" rIns="91431" bIns="45716"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pic>
        <p:nvPicPr>
          <p:cNvPr id="24587" name="Picture 17"/>
          <p:cNvPicPr>
            <a:picLocks noChangeArrowheads="1"/>
          </p:cNvPicPr>
          <p:nvPr/>
        </p:nvPicPr>
        <p:blipFill>
          <a:blip r:embed="rId5" cstate="print"/>
          <a:srcRect/>
          <a:stretch>
            <a:fillRect/>
          </a:stretch>
        </p:blipFill>
        <p:spPr bwMode="auto">
          <a:xfrm>
            <a:off x="3067172" y="1303154"/>
            <a:ext cx="2351161" cy="1142979"/>
          </a:xfrm>
          <a:prstGeom prst="rect">
            <a:avLst/>
          </a:prstGeom>
          <a:noFill/>
          <a:ln w="12700">
            <a:noFill/>
            <a:miter lim="800000"/>
            <a:headEnd/>
            <a:tailEnd/>
          </a:ln>
        </p:spPr>
      </p:pic>
      <p:sp>
        <p:nvSpPr>
          <p:cNvPr id="24589" name="Rectangle 688"/>
          <p:cNvSpPr>
            <a:spLocks noChangeArrowheads="1"/>
          </p:cNvSpPr>
          <p:nvPr/>
        </p:nvSpPr>
        <p:spPr bwMode="auto">
          <a:xfrm>
            <a:off x="5168899" y="2203443"/>
            <a:ext cx="1366342" cy="838818"/>
          </a:xfrm>
          <a:prstGeom prst="rect">
            <a:avLst/>
          </a:prstGeom>
          <a:noFill/>
          <a:ln w="12700">
            <a:noFill/>
            <a:miter lim="800000"/>
            <a:headEnd/>
            <a:tailEnd/>
          </a:ln>
        </p:spPr>
        <p:txBody>
          <a:bodyPr wrap="none" lIns="90615" tIns="44513" rIns="90615" bIns="44513">
            <a:prstTxWarp prst="textNoShape">
              <a:avLst/>
            </a:prstTxWarp>
            <a:spAutoFit/>
          </a:bodyPr>
          <a:lstStyle/>
          <a:p>
            <a:pPr fontAlgn="base">
              <a:lnSpc>
                <a:spcPct val="80000"/>
              </a:lnSpc>
              <a:spcBef>
                <a:spcPct val="0"/>
              </a:spcBef>
              <a:spcAft>
                <a:spcPct val="0"/>
              </a:spcAft>
            </a:pPr>
            <a:r>
              <a:rPr lang="en-US" sz="2000" dirty="0">
                <a:solidFill>
                  <a:srgbClr val="827F33"/>
                </a:solidFill>
                <a:latin typeface="Arial" pitchFamily="34" charset="0"/>
                <a:ea typeface="黑体" pitchFamily="49" charset="-122"/>
                <a:cs typeface="Calibri" charset="0"/>
              </a:rPr>
              <a:t>pancreatic </a:t>
            </a:r>
          </a:p>
          <a:p>
            <a:pPr fontAlgn="base">
              <a:lnSpc>
                <a:spcPct val="80000"/>
              </a:lnSpc>
              <a:spcBef>
                <a:spcPct val="0"/>
              </a:spcBef>
              <a:spcAft>
                <a:spcPct val="0"/>
              </a:spcAft>
            </a:pPr>
            <a:r>
              <a:rPr lang="en-US" sz="2000" dirty="0">
                <a:solidFill>
                  <a:srgbClr val="827F33"/>
                </a:solidFill>
                <a:latin typeface="Arial" pitchFamily="34" charset="0"/>
                <a:ea typeface="黑体" pitchFamily="49" charset="-122"/>
                <a:cs typeface="Calibri" charset="0"/>
              </a:rPr>
              <a:t>glucagon</a:t>
            </a:r>
          </a:p>
          <a:p>
            <a:pPr fontAlgn="base">
              <a:lnSpc>
                <a:spcPct val="80000"/>
              </a:lnSpc>
              <a:spcBef>
                <a:spcPct val="0"/>
              </a:spcBef>
              <a:spcAft>
                <a:spcPct val="0"/>
              </a:spcAft>
            </a:pPr>
            <a:r>
              <a:rPr lang="en-US" sz="2000" dirty="0">
                <a:solidFill>
                  <a:srgbClr val="827F33"/>
                </a:solidFill>
                <a:latin typeface="Arial" pitchFamily="34" charset="0"/>
                <a:ea typeface="黑体" pitchFamily="49" charset="-122"/>
                <a:cs typeface="Calibri" charset="0"/>
              </a:rPr>
              <a:t>secretion</a:t>
            </a:r>
          </a:p>
        </p:txBody>
      </p:sp>
      <p:sp>
        <p:nvSpPr>
          <p:cNvPr id="24590" name="Line 689"/>
          <p:cNvSpPr>
            <a:spLocks noChangeShapeType="1"/>
          </p:cNvSpPr>
          <p:nvPr/>
        </p:nvSpPr>
        <p:spPr bwMode="auto">
          <a:xfrm>
            <a:off x="5133975" y="2161764"/>
            <a:ext cx="0" cy="611187"/>
          </a:xfrm>
          <a:prstGeom prst="line">
            <a:avLst/>
          </a:prstGeom>
          <a:noFill/>
          <a:ln w="76200" cmpd="sng">
            <a:solidFill>
              <a:srgbClr val="827F33"/>
            </a:solidFill>
            <a:round/>
            <a:headEnd type="triangle" w="med" len="med"/>
            <a:tailEnd/>
          </a:ln>
        </p:spPr>
        <p:txBody>
          <a:bodyPr wrap="none" lIns="91431" tIns="45716" rIns="91431" bIns="45716"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24591" name="AutoShape 691"/>
          <p:cNvSpPr>
            <a:spLocks noChangeArrowheads="1"/>
          </p:cNvSpPr>
          <p:nvPr/>
        </p:nvSpPr>
        <p:spPr bwMode="auto">
          <a:xfrm rot="12436169">
            <a:off x="6291300" y="3949168"/>
            <a:ext cx="879474" cy="685800"/>
          </a:xfrm>
          <a:prstGeom prst="rightArrow">
            <a:avLst>
              <a:gd name="adj1" fmla="val 50000"/>
              <a:gd name="adj2" fmla="val 32060"/>
            </a:avLst>
          </a:prstGeom>
          <a:solidFill>
            <a:srgbClr val="FF0000">
              <a:alpha val="56862"/>
            </a:srgbClr>
          </a:solidFill>
          <a:ln w="12700">
            <a:solidFill>
              <a:srgbClr val="DA3428"/>
            </a:solidFill>
            <a:miter lim="800000"/>
            <a:headEnd/>
            <a:tailEnd/>
          </a:ln>
        </p:spPr>
        <p:txBody>
          <a:bodyPr wrap="none" lIns="91431" tIns="45716" rIns="91431" bIns="45716"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24592" name="AutoShape 692"/>
          <p:cNvSpPr>
            <a:spLocks noChangeArrowheads="1"/>
          </p:cNvSpPr>
          <p:nvPr/>
        </p:nvSpPr>
        <p:spPr bwMode="auto">
          <a:xfrm rot="5290027">
            <a:off x="4073525" y="2353730"/>
            <a:ext cx="990600" cy="609600"/>
          </a:xfrm>
          <a:prstGeom prst="rightArrow">
            <a:avLst>
              <a:gd name="adj1" fmla="val 50000"/>
              <a:gd name="adj2" fmla="val 40625"/>
            </a:avLst>
          </a:prstGeom>
          <a:solidFill>
            <a:srgbClr val="FDDF73"/>
          </a:solidFill>
          <a:ln w="12700">
            <a:solidFill>
              <a:srgbClr val="7C4200"/>
            </a:solidFill>
            <a:miter lim="800000"/>
            <a:headEnd/>
            <a:tailEnd/>
          </a:ln>
        </p:spPr>
        <p:txBody>
          <a:bodyPr wrap="none" lIns="91431" tIns="45716" rIns="91431" bIns="45716"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24593" name="Rectangle 702"/>
          <p:cNvSpPr>
            <a:spLocks noChangeArrowheads="1"/>
          </p:cNvSpPr>
          <p:nvPr/>
        </p:nvSpPr>
        <p:spPr bwMode="auto">
          <a:xfrm>
            <a:off x="338139" y="-1371600"/>
            <a:ext cx="8399462" cy="1143000"/>
          </a:xfrm>
          <a:prstGeom prst="rect">
            <a:avLst/>
          </a:prstGeom>
          <a:noFill/>
          <a:ln w="12700">
            <a:noFill/>
            <a:miter lim="800000"/>
            <a:headEnd/>
            <a:tailEnd/>
          </a:ln>
        </p:spPr>
        <p:txBody>
          <a:bodyPr lIns="90478" tIns="44446" rIns="90478" bIns="44446" anchor="b">
            <a:prstTxWarp prst="textNoShape">
              <a:avLst/>
            </a:prstTxWarp>
          </a:bodyPr>
          <a:lstStyle/>
          <a:p>
            <a:pPr algn="ctr" fontAlgn="base">
              <a:spcBef>
                <a:spcPct val="0"/>
              </a:spcBef>
              <a:spcAft>
                <a:spcPct val="0"/>
              </a:spcAft>
            </a:pPr>
            <a:endParaRPr lang="en-US" altLang="ja-JP" sz="4400">
              <a:solidFill>
                <a:srgbClr val="61BBFF"/>
              </a:solidFill>
              <a:latin typeface="Arial" pitchFamily="34" charset="0"/>
              <a:ea typeface="黑体" pitchFamily="49" charset="-122"/>
              <a:cs typeface="MS PGothic" pitchFamily="34" charset="-128"/>
            </a:endParaRPr>
          </a:p>
        </p:txBody>
      </p:sp>
      <p:grpSp>
        <p:nvGrpSpPr>
          <p:cNvPr id="3" name="Group 732"/>
          <p:cNvGrpSpPr>
            <a:grpSpLocks/>
          </p:cNvGrpSpPr>
          <p:nvPr/>
        </p:nvGrpSpPr>
        <p:grpSpPr bwMode="auto">
          <a:xfrm>
            <a:off x="338176" y="1347952"/>
            <a:ext cx="2729009" cy="2788071"/>
            <a:chOff x="122899" y="904333"/>
            <a:chExt cx="3332162" cy="3010466"/>
          </a:xfrm>
        </p:grpSpPr>
        <p:pic>
          <p:nvPicPr>
            <p:cNvPr id="24606" name="Picture 13"/>
            <p:cNvPicPr>
              <a:picLocks noChangeAspect="1" noChangeArrowheads="1"/>
            </p:cNvPicPr>
            <p:nvPr/>
          </p:nvPicPr>
          <p:blipFill>
            <a:blip r:embed="rId6" cstate="print"/>
            <a:srcRect/>
            <a:stretch>
              <a:fillRect/>
            </a:stretch>
          </p:blipFill>
          <p:spPr bwMode="auto">
            <a:xfrm>
              <a:off x="122899" y="904333"/>
              <a:ext cx="1477301" cy="2067467"/>
            </a:xfrm>
            <a:prstGeom prst="rect">
              <a:avLst/>
            </a:prstGeom>
            <a:noFill/>
            <a:ln w="12700">
              <a:noFill/>
              <a:miter lim="800000"/>
              <a:headEnd/>
              <a:tailEnd/>
            </a:ln>
          </p:spPr>
        </p:pic>
        <p:sp>
          <p:nvSpPr>
            <p:cNvPr id="24607" name="Rectangle 14"/>
            <p:cNvSpPr>
              <a:spLocks noChangeArrowheads="1"/>
            </p:cNvSpPr>
            <p:nvPr/>
          </p:nvSpPr>
          <p:spPr bwMode="auto">
            <a:xfrm>
              <a:off x="880534" y="2743200"/>
              <a:ext cx="2051391" cy="1171599"/>
            </a:xfrm>
            <a:prstGeom prst="rect">
              <a:avLst/>
            </a:prstGeom>
            <a:noFill/>
            <a:ln w="12700">
              <a:noFill/>
              <a:miter lim="800000"/>
              <a:headEnd/>
              <a:tailEnd/>
            </a:ln>
          </p:spPr>
          <p:txBody>
            <a:bodyPr wrap="none" lIns="90623" tIns="44517" rIns="90623" bIns="44517">
              <a:prstTxWarp prst="textNoShape">
                <a:avLst/>
              </a:prstTxWarp>
              <a:spAutoFit/>
            </a:bodyPr>
            <a:lstStyle/>
            <a:p>
              <a:pPr fontAlgn="base">
                <a:lnSpc>
                  <a:spcPct val="80000"/>
                </a:lnSpc>
                <a:spcBef>
                  <a:spcPct val="0"/>
                </a:spcBef>
                <a:spcAft>
                  <a:spcPct val="0"/>
                </a:spcAft>
              </a:pPr>
              <a:r>
                <a:rPr lang="en-US" sz="2000" dirty="0">
                  <a:solidFill>
                    <a:srgbClr val="008000"/>
                  </a:solidFill>
                  <a:latin typeface="Arial" pitchFamily="34" charset="0"/>
                  <a:ea typeface="黑体" pitchFamily="49" charset="-122"/>
                  <a:cs typeface="Calibri" charset="0"/>
                </a:rPr>
                <a:t>gut</a:t>
              </a:r>
            </a:p>
            <a:p>
              <a:pPr fontAlgn="base">
                <a:lnSpc>
                  <a:spcPct val="80000"/>
                </a:lnSpc>
                <a:spcBef>
                  <a:spcPct val="0"/>
                </a:spcBef>
                <a:spcAft>
                  <a:spcPct val="0"/>
                </a:spcAft>
              </a:pPr>
              <a:r>
                <a:rPr lang="en-US" sz="2000" dirty="0">
                  <a:solidFill>
                    <a:srgbClr val="008000"/>
                  </a:solidFill>
                  <a:latin typeface="Arial" pitchFamily="34" charset="0"/>
                  <a:ea typeface="黑体" pitchFamily="49" charset="-122"/>
                  <a:cs typeface="Calibri" charset="0"/>
                </a:rPr>
                <a:t>carbohydrate</a:t>
              </a:r>
            </a:p>
            <a:p>
              <a:pPr fontAlgn="base">
                <a:lnSpc>
                  <a:spcPct val="80000"/>
                </a:lnSpc>
                <a:spcBef>
                  <a:spcPct val="0"/>
                </a:spcBef>
                <a:spcAft>
                  <a:spcPct val="0"/>
                </a:spcAft>
              </a:pPr>
              <a:r>
                <a:rPr lang="en-US" sz="2000" dirty="0">
                  <a:solidFill>
                    <a:srgbClr val="008000"/>
                  </a:solidFill>
                  <a:latin typeface="Arial" pitchFamily="34" charset="0"/>
                  <a:ea typeface="黑体" pitchFamily="49" charset="-122"/>
                  <a:cs typeface="Calibri" charset="0"/>
                </a:rPr>
                <a:t>delivery &amp;</a:t>
              </a:r>
            </a:p>
            <a:p>
              <a:pPr fontAlgn="base">
                <a:lnSpc>
                  <a:spcPct val="80000"/>
                </a:lnSpc>
                <a:spcBef>
                  <a:spcPct val="0"/>
                </a:spcBef>
                <a:spcAft>
                  <a:spcPct val="0"/>
                </a:spcAft>
              </a:pPr>
              <a:r>
                <a:rPr lang="en-US" sz="2000" dirty="0">
                  <a:solidFill>
                    <a:srgbClr val="008000"/>
                  </a:solidFill>
                  <a:latin typeface="Arial" pitchFamily="34" charset="0"/>
                  <a:ea typeface="黑体" pitchFamily="49" charset="-122"/>
                  <a:cs typeface="Calibri" charset="0"/>
                </a:rPr>
                <a:t>absorption </a:t>
              </a:r>
            </a:p>
          </p:txBody>
        </p:sp>
        <p:sp>
          <p:nvSpPr>
            <p:cNvPr id="24608" name="AutoShape 699"/>
            <p:cNvSpPr>
              <a:spLocks noChangeArrowheads="1"/>
            </p:cNvSpPr>
            <p:nvPr/>
          </p:nvSpPr>
          <p:spPr bwMode="auto">
            <a:xfrm rot="1485168">
              <a:off x="1479425" y="2611004"/>
              <a:ext cx="1564191" cy="37163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8000">
                <a:alpha val="52940"/>
              </a:srgbClr>
            </a:solidFill>
            <a:ln w="12700">
              <a:solidFill>
                <a:srgbClr val="2C3E40"/>
              </a:solidFill>
              <a:miter lim="800000"/>
              <a:headEnd/>
              <a:tailEnd/>
            </a:ln>
          </p:spPr>
          <p:txBody>
            <a:bodyPr wrap="none" anchor="ctr">
              <a:prstTxWarp prst="textNoShape">
                <a:avLst/>
              </a:prstTxWarp>
            </a:bodyPr>
            <a:lstStyle/>
            <a:p>
              <a:pPr fontAlgn="base">
                <a:spcBef>
                  <a:spcPct val="0"/>
                </a:spcBef>
                <a:spcAft>
                  <a:spcPct val="0"/>
                </a:spcAft>
              </a:pPr>
              <a:endParaRPr lang="en-US" sz="2000">
                <a:solidFill>
                  <a:srgbClr val="000000"/>
                </a:solidFill>
                <a:latin typeface="Arial" pitchFamily="34" charset="0"/>
                <a:ea typeface="黑体" pitchFamily="49" charset="-122"/>
                <a:cs typeface="ＭＳ Ｐゴシック" charset="-128"/>
              </a:endParaRPr>
            </a:p>
          </p:txBody>
        </p:sp>
        <p:sp>
          <p:nvSpPr>
            <p:cNvPr id="24609" name="Rectangle 701"/>
            <p:cNvSpPr>
              <a:spLocks noChangeArrowheads="1"/>
            </p:cNvSpPr>
            <p:nvPr/>
          </p:nvSpPr>
          <p:spPr bwMode="auto">
            <a:xfrm>
              <a:off x="1835018" y="1230109"/>
              <a:ext cx="1233000" cy="639875"/>
            </a:xfrm>
            <a:prstGeom prst="rect">
              <a:avLst/>
            </a:prstGeom>
            <a:noFill/>
            <a:ln w="12700">
              <a:noFill/>
              <a:miter lim="800000"/>
              <a:headEnd/>
              <a:tailEnd/>
            </a:ln>
          </p:spPr>
          <p:txBody>
            <a:bodyPr wrap="none" lIns="90623" tIns="44517" rIns="90623" bIns="44517">
              <a:prstTxWarp prst="textNoShape">
                <a:avLst/>
              </a:prstTxWarp>
              <a:spAutoFit/>
            </a:bodyPr>
            <a:lstStyle/>
            <a:p>
              <a:pPr fontAlgn="base">
                <a:lnSpc>
                  <a:spcPct val="80000"/>
                </a:lnSpc>
                <a:spcBef>
                  <a:spcPct val="0"/>
                </a:spcBef>
                <a:spcAft>
                  <a:spcPct val="0"/>
                </a:spcAft>
              </a:pPr>
              <a:r>
                <a:rPr lang="en-US" sz="2000" dirty="0" err="1">
                  <a:solidFill>
                    <a:srgbClr val="008000"/>
                  </a:solidFill>
                  <a:latin typeface="Arial" pitchFamily="34" charset="0"/>
                  <a:ea typeface="黑体" pitchFamily="49" charset="-122"/>
                  <a:cs typeface="Calibri" charset="0"/>
                </a:rPr>
                <a:t>incretin</a:t>
              </a:r>
              <a:endParaRPr lang="en-US" sz="2000" dirty="0">
                <a:solidFill>
                  <a:srgbClr val="008000"/>
                </a:solidFill>
                <a:latin typeface="Arial" pitchFamily="34" charset="0"/>
                <a:ea typeface="黑体" pitchFamily="49" charset="-122"/>
                <a:cs typeface="Calibri" charset="0"/>
              </a:endParaRPr>
            </a:p>
            <a:p>
              <a:pPr fontAlgn="base">
                <a:lnSpc>
                  <a:spcPct val="80000"/>
                </a:lnSpc>
                <a:spcBef>
                  <a:spcPct val="0"/>
                </a:spcBef>
                <a:spcAft>
                  <a:spcPct val="0"/>
                </a:spcAft>
              </a:pPr>
              <a:r>
                <a:rPr lang="en-US" sz="2000" dirty="0">
                  <a:solidFill>
                    <a:srgbClr val="008000"/>
                  </a:solidFill>
                  <a:latin typeface="Arial" pitchFamily="34" charset="0"/>
                  <a:ea typeface="黑体" pitchFamily="49" charset="-122"/>
                  <a:cs typeface="Calibri" charset="0"/>
                </a:rPr>
                <a:t>effect </a:t>
              </a:r>
            </a:p>
          </p:txBody>
        </p:sp>
        <p:sp>
          <p:nvSpPr>
            <p:cNvPr id="24610" name="Arc 700"/>
            <p:cNvSpPr>
              <a:spLocks/>
            </p:cNvSpPr>
            <p:nvPr/>
          </p:nvSpPr>
          <p:spPr bwMode="auto">
            <a:xfrm flipH="1">
              <a:off x="1600199" y="990601"/>
              <a:ext cx="1854862" cy="457199"/>
            </a:xfrm>
            <a:custGeom>
              <a:avLst/>
              <a:gdLst>
                <a:gd name="T0" fmla="*/ 0 w 38984"/>
                <a:gd name="T1" fmla="*/ 2147483647 h 21600"/>
                <a:gd name="T2" fmla="*/ 2147483647 w 38984"/>
                <a:gd name="T3" fmla="*/ 2147483647 h 21600"/>
                <a:gd name="T4" fmla="*/ 2147483647 w 38984"/>
                <a:gd name="T5" fmla="*/ 2147483647 h 21600"/>
                <a:gd name="T6" fmla="*/ 0 60000 65536"/>
                <a:gd name="T7" fmla="*/ 0 60000 65536"/>
                <a:gd name="T8" fmla="*/ 0 60000 65536"/>
                <a:gd name="T9" fmla="*/ 0 w 38984"/>
                <a:gd name="T10" fmla="*/ 0 h 21600"/>
                <a:gd name="T11" fmla="*/ 38984 w 38984"/>
                <a:gd name="T12" fmla="*/ 21600 h 21600"/>
              </a:gdLst>
              <a:ahLst/>
              <a:cxnLst>
                <a:cxn ang="T6">
                  <a:pos x="T0" y="T1"/>
                </a:cxn>
                <a:cxn ang="T7">
                  <a:pos x="T2" y="T3"/>
                </a:cxn>
                <a:cxn ang="T8">
                  <a:pos x="T4" y="T5"/>
                </a:cxn>
              </a:cxnLst>
              <a:rect l="T9" t="T10" r="T11" b="T12"/>
              <a:pathLst>
                <a:path w="38984" h="21600" fill="none" extrusionOk="0">
                  <a:moveTo>
                    <a:pt x="-1" y="12595"/>
                  </a:moveTo>
                  <a:cubicBezTo>
                    <a:pt x="3519" y="4920"/>
                    <a:pt x="11189" y="-1"/>
                    <a:pt x="19633" y="0"/>
                  </a:cubicBezTo>
                  <a:cubicBezTo>
                    <a:pt x="27840" y="0"/>
                    <a:pt x="35338" y="4651"/>
                    <a:pt x="38984" y="12003"/>
                  </a:cubicBezTo>
                </a:path>
                <a:path w="38984" h="21600" stroke="0" extrusionOk="0">
                  <a:moveTo>
                    <a:pt x="-1" y="12595"/>
                  </a:moveTo>
                  <a:cubicBezTo>
                    <a:pt x="3519" y="4920"/>
                    <a:pt x="11189" y="-1"/>
                    <a:pt x="19633" y="0"/>
                  </a:cubicBezTo>
                  <a:cubicBezTo>
                    <a:pt x="27840" y="0"/>
                    <a:pt x="35338" y="4651"/>
                    <a:pt x="38984" y="12003"/>
                  </a:cubicBezTo>
                  <a:lnTo>
                    <a:pt x="19633" y="21600"/>
                  </a:lnTo>
                  <a:close/>
                </a:path>
              </a:pathLst>
            </a:custGeom>
            <a:noFill/>
            <a:ln w="38100">
              <a:solidFill>
                <a:srgbClr val="008000"/>
              </a:solidFill>
              <a:prstDash val="sysDot"/>
              <a:round/>
              <a:headEnd type="triangle" w="med" len="med"/>
              <a:tailEnd/>
            </a:ln>
          </p:spPr>
          <p:txBody>
            <a:bodyPr wrap="none" anchor="ctr">
              <a:prstTxWarp prst="textNoShape">
                <a:avLst/>
              </a:prstTxWarp>
            </a:bodyPr>
            <a:lstStyle/>
            <a:p>
              <a:pPr fontAlgn="base">
                <a:spcBef>
                  <a:spcPct val="0"/>
                </a:spcBef>
                <a:spcAft>
                  <a:spcPct val="0"/>
                </a:spcAft>
              </a:pPr>
              <a:endParaRPr lang="en-US" sz="2000">
                <a:solidFill>
                  <a:srgbClr val="000000"/>
                </a:solidFill>
                <a:latin typeface="Arial" pitchFamily="34" charset="0"/>
                <a:ea typeface="黑体" pitchFamily="49" charset="-122"/>
                <a:cs typeface="ＭＳ Ｐゴシック" charset="-128"/>
              </a:endParaRPr>
            </a:p>
          </p:txBody>
        </p:sp>
        <p:sp>
          <p:nvSpPr>
            <p:cNvPr id="24611" name="Line 16"/>
            <p:cNvSpPr>
              <a:spLocks noChangeShapeType="1"/>
            </p:cNvSpPr>
            <p:nvPr/>
          </p:nvSpPr>
          <p:spPr bwMode="auto">
            <a:xfrm>
              <a:off x="1816100" y="1276411"/>
              <a:ext cx="0" cy="535100"/>
            </a:xfrm>
            <a:prstGeom prst="line">
              <a:avLst/>
            </a:prstGeom>
            <a:noFill/>
            <a:ln w="76200" cmpd="sng">
              <a:solidFill>
                <a:srgbClr val="008000"/>
              </a:solidFill>
              <a:round/>
              <a:headEnd/>
              <a:tailEnd type="triangle" w="med" len="med"/>
            </a:ln>
          </p:spPr>
          <p:txBody>
            <a:bodyPr wrap="none" anchor="ctr">
              <a:prstTxWarp prst="textNoShape">
                <a:avLst/>
              </a:prstTxWarp>
            </a:bodyPr>
            <a:lstStyle/>
            <a:p>
              <a:pPr fontAlgn="base">
                <a:spcBef>
                  <a:spcPct val="0"/>
                </a:spcBef>
                <a:spcAft>
                  <a:spcPct val="0"/>
                </a:spcAft>
              </a:pPr>
              <a:endParaRPr lang="en-US" sz="2000">
                <a:solidFill>
                  <a:srgbClr val="000000"/>
                </a:solidFill>
                <a:latin typeface="Arial" pitchFamily="34" charset="0"/>
                <a:ea typeface="黑体" pitchFamily="49" charset="-122"/>
                <a:cs typeface="ＭＳ Ｐゴシック" charset="-128"/>
              </a:endParaRPr>
            </a:p>
          </p:txBody>
        </p:sp>
      </p:grpSp>
      <p:sp>
        <p:nvSpPr>
          <p:cNvPr id="24596" name="AutoShape 690"/>
          <p:cNvSpPr>
            <a:spLocks noChangeArrowheads="1"/>
          </p:cNvSpPr>
          <p:nvPr/>
        </p:nvSpPr>
        <p:spPr bwMode="auto">
          <a:xfrm rot="19705685">
            <a:off x="2765453" y="4026955"/>
            <a:ext cx="881063" cy="685800"/>
          </a:xfrm>
          <a:prstGeom prst="rightArrow">
            <a:avLst>
              <a:gd name="adj1" fmla="val 50000"/>
              <a:gd name="adj2" fmla="val 32118"/>
            </a:avLst>
          </a:prstGeom>
          <a:solidFill>
            <a:srgbClr val="7C4200">
              <a:alpha val="78038"/>
            </a:srgbClr>
          </a:solidFill>
          <a:ln w="12700">
            <a:solidFill>
              <a:srgbClr val="834B0A"/>
            </a:solidFill>
            <a:miter lim="800000"/>
            <a:headEnd/>
            <a:tailEnd/>
          </a:ln>
        </p:spPr>
        <p:txBody>
          <a:bodyPr wrap="none" lIns="91431" tIns="45716" rIns="91431" bIns="45716"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02" name="TextBox 701"/>
          <p:cNvSpPr txBox="1"/>
          <p:nvPr/>
        </p:nvSpPr>
        <p:spPr>
          <a:xfrm>
            <a:off x="2734171" y="3346779"/>
            <a:ext cx="3270604" cy="523212"/>
          </a:xfrm>
          <a:prstGeom prst="rect">
            <a:avLst/>
          </a:prstGeom>
          <a:solidFill>
            <a:srgbClr val="7E8CA5">
              <a:alpha val="72000"/>
            </a:srgbClr>
          </a:solidFill>
          <a:ln w="25400">
            <a:solidFill>
              <a:srgbClr val="000090"/>
            </a:solidFill>
          </a:ln>
          <a:effectLst>
            <a:outerShdw blurRad="206375" dist="38100" dir="2700000" algn="tl" rotWithShape="0">
              <a:srgbClr val="000000">
                <a:alpha val="43000"/>
              </a:srgbClr>
            </a:outerShdw>
          </a:effectLst>
        </p:spPr>
        <p:txBody>
          <a:bodyPr wrap="none" lIns="91431" tIns="45716" rIns="91431" bIns="45716">
            <a:spAutoFit/>
          </a:bodyPr>
          <a:lstStyle/>
          <a:p>
            <a:pPr>
              <a:defRPr/>
            </a:pPr>
            <a:r>
              <a:rPr lang="en-US" sz="2800" b="1" dirty="0">
                <a:solidFill>
                  <a:srgbClr val="000000"/>
                </a:solidFill>
                <a:latin typeface="Arial" pitchFamily="34" charset="0"/>
                <a:ea typeface="黑体" pitchFamily="49" charset="-122"/>
                <a:cs typeface="Arial Black"/>
              </a:rPr>
              <a:t>HYPERGLYCEMIA</a:t>
            </a:r>
          </a:p>
        </p:txBody>
      </p:sp>
      <p:grpSp>
        <p:nvGrpSpPr>
          <p:cNvPr id="5" name="Group 731"/>
          <p:cNvGrpSpPr>
            <a:grpSpLocks/>
          </p:cNvGrpSpPr>
          <p:nvPr/>
        </p:nvGrpSpPr>
        <p:grpSpPr bwMode="auto">
          <a:xfrm>
            <a:off x="6348784" y="1356303"/>
            <a:ext cx="2049149" cy="2252082"/>
            <a:chOff x="7239000" y="736888"/>
            <a:chExt cx="2565486" cy="2463512"/>
          </a:xfrm>
        </p:grpSpPr>
        <p:pic>
          <p:nvPicPr>
            <p:cNvPr id="24600" name="Picture 702"/>
            <p:cNvPicPr>
              <a:picLocks noChangeAspect="1"/>
            </p:cNvPicPr>
            <p:nvPr/>
          </p:nvPicPr>
          <p:blipFill>
            <a:blip r:embed="rId7"/>
            <a:srcRect/>
            <a:stretch>
              <a:fillRect/>
            </a:stretch>
          </p:blipFill>
          <p:spPr bwMode="auto">
            <a:xfrm flipH="1">
              <a:off x="7772400" y="736888"/>
              <a:ext cx="2032086" cy="1350882"/>
            </a:xfrm>
            <a:prstGeom prst="rect">
              <a:avLst/>
            </a:prstGeom>
            <a:noFill/>
            <a:ln w="9525">
              <a:noFill/>
              <a:miter lim="800000"/>
              <a:headEnd/>
              <a:tailEnd/>
            </a:ln>
          </p:spPr>
        </p:pic>
        <p:sp>
          <p:nvSpPr>
            <p:cNvPr id="719" name="Freeform 718"/>
            <p:cNvSpPr/>
            <p:nvPr/>
          </p:nvSpPr>
          <p:spPr>
            <a:xfrm>
              <a:off x="7239000" y="2070232"/>
              <a:ext cx="1265548" cy="514290"/>
            </a:xfrm>
            <a:custGeom>
              <a:avLst/>
              <a:gdLst>
                <a:gd name="connsiteX0" fmla="*/ 736600 w 736600"/>
                <a:gd name="connsiteY0" fmla="*/ 0 h 196850"/>
                <a:gd name="connsiteX1" fmla="*/ 533400 w 736600"/>
                <a:gd name="connsiteY1" fmla="*/ 165100 h 196850"/>
                <a:gd name="connsiteX2" fmla="*/ 0 w 736600"/>
                <a:gd name="connsiteY2" fmla="*/ 190500 h 196850"/>
              </a:gdLst>
              <a:ahLst/>
              <a:cxnLst>
                <a:cxn ang="0">
                  <a:pos x="connsiteX0" y="connsiteY0"/>
                </a:cxn>
                <a:cxn ang="0">
                  <a:pos x="connsiteX1" y="connsiteY1"/>
                </a:cxn>
                <a:cxn ang="0">
                  <a:pos x="connsiteX2" y="connsiteY2"/>
                </a:cxn>
              </a:cxnLst>
              <a:rect l="l" t="t" r="r" b="b"/>
              <a:pathLst>
                <a:path w="736600" h="196850">
                  <a:moveTo>
                    <a:pt x="736600" y="0"/>
                  </a:moveTo>
                  <a:cubicBezTo>
                    <a:pt x="696383" y="66675"/>
                    <a:pt x="656167" y="133350"/>
                    <a:pt x="533400" y="165100"/>
                  </a:cubicBezTo>
                  <a:cubicBezTo>
                    <a:pt x="410633" y="196850"/>
                    <a:pt x="0" y="190500"/>
                    <a:pt x="0" y="190500"/>
                  </a:cubicBezTo>
                </a:path>
              </a:pathLst>
            </a:custGeom>
            <a:ln w="41275" cap="rnd">
              <a:solidFill>
                <a:srgbClr val="786A71"/>
              </a:solidFill>
              <a:prstDash val="dash"/>
              <a:bevel/>
              <a:tailEnd type="triangle"/>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solidFill>
                  <a:srgbClr val="000000"/>
                </a:solidFill>
                <a:latin typeface="Calibri"/>
                <a:ea typeface="黑体" pitchFamily="49" charset="-122"/>
              </a:endParaRPr>
            </a:p>
          </p:txBody>
        </p:sp>
        <p:cxnSp>
          <p:nvCxnSpPr>
            <p:cNvPr id="724" name="Straight Arrow Connector 723"/>
            <p:cNvCxnSpPr/>
            <p:nvPr/>
          </p:nvCxnSpPr>
          <p:spPr>
            <a:xfrm flipH="1">
              <a:off x="7648240" y="2587697"/>
              <a:ext cx="507250" cy="595243"/>
            </a:xfrm>
            <a:prstGeom prst="straightConnector1">
              <a:avLst/>
            </a:prstGeom>
            <a:ln w="44450" cap="rnd">
              <a:solidFill>
                <a:srgbClr val="786A71"/>
              </a:solidFill>
              <a:prstDash val="dash"/>
              <a:bevel/>
              <a:tailEnd type="triangle"/>
            </a:ln>
          </p:spPr>
          <p:style>
            <a:lnRef idx="2">
              <a:schemeClr val="accent1"/>
            </a:lnRef>
            <a:fillRef idx="0">
              <a:schemeClr val="accent1"/>
            </a:fillRef>
            <a:effectRef idx="1">
              <a:schemeClr val="accent1"/>
            </a:effectRef>
            <a:fontRef idx="minor">
              <a:schemeClr val="tx1"/>
            </a:fontRef>
          </p:style>
        </p:cxnSp>
        <p:sp>
          <p:nvSpPr>
            <p:cNvPr id="725" name="Freeform 724"/>
            <p:cNvSpPr/>
            <p:nvPr/>
          </p:nvSpPr>
          <p:spPr>
            <a:xfrm>
              <a:off x="8246624" y="2549601"/>
              <a:ext cx="36109" cy="650799"/>
            </a:xfrm>
            <a:custGeom>
              <a:avLst/>
              <a:gdLst>
                <a:gd name="connsiteX0" fmla="*/ 25400 w 25400"/>
                <a:gd name="connsiteY0" fmla="*/ 0 h 482600"/>
                <a:gd name="connsiteX1" fmla="*/ 0 w 25400"/>
                <a:gd name="connsiteY1" fmla="*/ 114300 h 482600"/>
                <a:gd name="connsiteX2" fmla="*/ 25400 w 25400"/>
                <a:gd name="connsiteY2" fmla="*/ 482600 h 482600"/>
                <a:gd name="connsiteX3" fmla="*/ 25400 w 25400"/>
                <a:gd name="connsiteY3" fmla="*/ 482600 h 482600"/>
              </a:gdLst>
              <a:ahLst/>
              <a:cxnLst>
                <a:cxn ang="0">
                  <a:pos x="connsiteX0" y="connsiteY0"/>
                </a:cxn>
                <a:cxn ang="0">
                  <a:pos x="connsiteX1" y="connsiteY1"/>
                </a:cxn>
                <a:cxn ang="0">
                  <a:pos x="connsiteX2" y="connsiteY2"/>
                </a:cxn>
                <a:cxn ang="0">
                  <a:pos x="connsiteX3" y="connsiteY3"/>
                </a:cxn>
              </a:cxnLst>
              <a:rect l="l" t="t" r="r" b="b"/>
              <a:pathLst>
                <a:path w="25400" h="482600">
                  <a:moveTo>
                    <a:pt x="25400" y="0"/>
                  </a:moveTo>
                  <a:cubicBezTo>
                    <a:pt x="12700" y="16933"/>
                    <a:pt x="0" y="33867"/>
                    <a:pt x="0" y="114300"/>
                  </a:cubicBezTo>
                  <a:cubicBezTo>
                    <a:pt x="0" y="194733"/>
                    <a:pt x="25400" y="482600"/>
                    <a:pt x="25400" y="482600"/>
                  </a:cubicBezTo>
                  <a:lnTo>
                    <a:pt x="25400" y="482600"/>
                  </a:lnTo>
                </a:path>
              </a:pathLst>
            </a:custGeom>
            <a:ln w="44450" cap="rnd">
              <a:solidFill>
                <a:srgbClr val="786A71"/>
              </a:solidFill>
              <a:prstDash val="dash"/>
              <a:bevel/>
              <a:tailEnd type="triangle"/>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solidFill>
                  <a:srgbClr val="000000"/>
                </a:solidFill>
                <a:latin typeface="Calibri"/>
                <a:ea typeface="黑体" pitchFamily="49" charset="-122"/>
              </a:endParaRPr>
            </a:p>
          </p:txBody>
        </p:sp>
        <p:sp>
          <p:nvSpPr>
            <p:cNvPr id="24605" name="Rectangle 727"/>
            <p:cNvSpPr>
              <a:spLocks noChangeArrowheads="1"/>
            </p:cNvSpPr>
            <p:nvPr/>
          </p:nvSpPr>
          <p:spPr bwMode="auto">
            <a:xfrm>
              <a:off x="8608734" y="2259865"/>
              <a:ext cx="676068" cy="774344"/>
            </a:xfrm>
            <a:prstGeom prst="rect">
              <a:avLst/>
            </a:prstGeom>
            <a:solidFill>
              <a:schemeClr val="bg1">
                <a:lumMod val="85000"/>
              </a:schemeClr>
            </a:solidFill>
            <a:ln w="9525">
              <a:noFill/>
              <a:miter lim="800000"/>
              <a:headEnd/>
              <a:tailEnd/>
            </a:ln>
          </p:spPr>
          <p:txBody>
            <a:bodyPr>
              <a:prstTxWarp prst="textNoShape">
                <a:avLst/>
              </a:prstTxWarp>
              <a:spAutoFit/>
            </a:bodyPr>
            <a:lstStyle/>
            <a:p>
              <a:pPr fontAlgn="base">
                <a:spcBef>
                  <a:spcPct val="0"/>
                </a:spcBef>
                <a:spcAft>
                  <a:spcPct val="0"/>
                </a:spcAft>
              </a:pPr>
              <a:r>
                <a:rPr lang="en-US" sz="4000" b="1" dirty="0" smtClean="0">
                  <a:solidFill>
                    <a:srgbClr val="786A71"/>
                  </a:solidFill>
                  <a:latin typeface="Arial" pitchFamily="34" charset="0"/>
                  <a:ea typeface="黑体" pitchFamily="49" charset="-122"/>
                  <a:cs typeface="Times" charset="0"/>
                </a:rPr>
                <a:t>?</a:t>
              </a:r>
            </a:p>
          </p:txBody>
        </p:sp>
      </p:grpSp>
      <p:sp>
        <p:nvSpPr>
          <p:cNvPr id="24599" name="TextBox 12"/>
          <p:cNvSpPr txBox="1">
            <a:spLocks noChangeArrowheads="1"/>
          </p:cNvSpPr>
          <p:nvPr/>
        </p:nvSpPr>
        <p:spPr bwMode="auto">
          <a:xfrm>
            <a:off x="4950367" y="6587761"/>
            <a:ext cx="4177922" cy="261602"/>
          </a:xfrm>
          <a:prstGeom prst="rect">
            <a:avLst/>
          </a:prstGeom>
          <a:noFill/>
          <a:ln w="9525">
            <a:noFill/>
            <a:miter lim="800000"/>
            <a:headEnd/>
            <a:tailEnd/>
          </a:ln>
        </p:spPr>
        <p:txBody>
          <a:bodyPr wrap="none" lIns="91431" tIns="45716" rIns="91431" bIns="45716">
            <a:prstTxWarp prst="textNoShape">
              <a:avLst/>
            </a:prstTxWarp>
            <a:spAutoFit/>
          </a:bodyPr>
          <a:lstStyle/>
          <a:p>
            <a:pPr fontAlgn="base">
              <a:spcBef>
                <a:spcPct val="0"/>
              </a:spcBef>
              <a:spcAft>
                <a:spcPct val="0"/>
              </a:spcAft>
            </a:pPr>
            <a:r>
              <a:rPr lang="en-US" sz="1100" dirty="0">
                <a:solidFill>
                  <a:srgbClr val="000000"/>
                </a:solidFill>
                <a:latin typeface="Arial" pitchFamily="34" charset="0"/>
                <a:ea typeface="黑体" pitchFamily="49" charset="-122"/>
                <a:cs typeface="Times" charset="0"/>
              </a:rPr>
              <a:t>Adapted from: </a:t>
            </a:r>
            <a:r>
              <a:rPr lang="en-US" sz="1100" dirty="0" err="1">
                <a:solidFill>
                  <a:srgbClr val="000000"/>
                </a:solidFill>
                <a:latin typeface="Arial" pitchFamily="34" charset="0"/>
                <a:ea typeface="黑体" pitchFamily="49" charset="-122"/>
                <a:cs typeface="Times" charset="0"/>
              </a:rPr>
              <a:t>Inzucchi</a:t>
            </a:r>
            <a:r>
              <a:rPr lang="en-US" sz="1100" dirty="0">
                <a:solidFill>
                  <a:srgbClr val="000000"/>
                </a:solidFill>
                <a:latin typeface="Arial" pitchFamily="34" charset="0"/>
                <a:ea typeface="黑体" pitchFamily="49" charset="-122"/>
                <a:cs typeface="Times" charset="0"/>
              </a:rPr>
              <a:t> SE, Sherwin RS in: </a:t>
            </a:r>
            <a:r>
              <a:rPr lang="en-US" sz="1100" i="1" dirty="0">
                <a:solidFill>
                  <a:srgbClr val="000000"/>
                </a:solidFill>
                <a:latin typeface="Arial" pitchFamily="34" charset="0"/>
                <a:ea typeface="黑体" pitchFamily="49" charset="-122"/>
                <a:cs typeface="Times" charset="0"/>
              </a:rPr>
              <a:t>Cecil Medicine </a:t>
            </a:r>
            <a:r>
              <a:rPr lang="en-US" sz="1100" dirty="0">
                <a:solidFill>
                  <a:srgbClr val="000000"/>
                </a:solidFill>
                <a:latin typeface="Arial" pitchFamily="34" charset="0"/>
                <a:ea typeface="黑体" pitchFamily="49" charset="-122"/>
                <a:cs typeface="Times" charset="0"/>
              </a:rPr>
              <a:t>2011 </a:t>
            </a:r>
          </a:p>
        </p:txBody>
      </p:sp>
      <p:grpSp>
        <p:nvGrpSpPr>
          <p:cNvPr id="6" name="Group 21"/>
          <p:cNvGrpSpPr>
            <a:grpSpLocks/>
          </p:cNvGrpSpPr>
          <p:nvPr/>
        </p:nvGrpSpPr>
        <p:grpSpPr bwMode="auto">
          <a:xfrm>
            <a:off x="6206659" y="5145737"/>
            <a:ext cx="1186637" cy="1228725"/>
            <a:chOff x="3072" y="3408"/>
            <a:chExt cx="1056" cy="912"/>
          </a:xfrm>
        </p:grpSpPr>
        <p:sp>
          <p:nvSpPr>
            <p:cNvPr id="707" name="Oval 22"/>
            <p:cNvSpPr>
              <a:spLocks noChangeArrowheads="1"/>
            </p:cNvSpPr>
            <p:nvPr/>
          </p:nvSpPr>
          <p:spPr bwMode="auto">
            <a:xfrm>
              <a:off x="3120"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08" name="Oval 23"/>
            <p:cNvSpPr>
              <a:spLocks noChangeArrowheads="1"/>
            </p:cNvSpPr>
            <p:nvPr/>
          </p:nvSpPr>
          <p:spPr bwMode="auto">
            <a:xfrm>
              <a:off x="3168"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09" name="Oval 24"/>
            <p:cNvSpPr>
              <a:spLocks noChangeArrowheads="1"/>
            </p:cNvSpPr>
            <p:nvPr/>
          </p:nvSpPr>
          <p:spPr bwMode="auto">
            <a:xfrm>
              <a:off x="3120"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10" name="Oval 25"/>
            <p:cNvSpPr>
              <a:spLocks noChangeArrowheads="1"/>
            </p:cNvSpPr>
            <p:nvPr/>
          </p:nvSpPr>
          <p:spPr bwMode="auto">
            <a:xfrm>
              <a:off x="3168"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11" name="Oval 26"/>
            <p:cNvSpPr>
              <a:spLocks noChangeArrowheads="1"/>
            </p:cNvSpPr>
            <p:nvPr/>
          </p:nvSpPr>
          <p:spPr bwMode="auto">
            <a:xfrm>
              <a:off x="3216"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12" name="Oval 27"/>
            <p:cNvSpPr>
              <a:spLocks noChangeArrowheads="1"/>
            </p:cNvSpPr>
            <p:nvPr/>
          </p:nvSpPr>
          <p:spPr bwMode="auto">
            <a:xfrm>
              <a:off x="3264"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13" name="Oval 28"/>
            <p:cNvSpPr>
              <a:spLocks noChangeArrowheads="1"/>
            </p:cNvSpPr>
            <p:nvPr/>
          </p:nvSpPr>
          <p:spPr bwMode="auto">
            <a:xfrm>
              <a:off x="3168"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14" name="Oval 29"/>
            <p:cNvSpPr>
              <a:spLocks noChangeArrowheads="1"/>
            </p:cNvSpPr>
            <p:nvPr/>
          </p:nvSpPr>
          <p:spPr bwMode="auto">
            <a:xfrm>
              <a:off x="3264"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15" name="Oval 30"/>
            <p:cNvSpPr>
              <a:spLocks noChangeArrowheads="1"/>
            </p:cNvSpPr>
            <p:nvPr/>
          </p:nvSpPr>
          <p:spPr bwMode="auto">
            <a:xfrm>
              <a:off x="3216"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16" name="Oval 31"/>
            <p:cNvSpPr>
              <a:spLocks noChangeArrowheads="1"/>
            </p:cNvSpPr>
            <p:nvPr/>
          </p:nvSpPr>
          <p:spPr bwMode="auto">
            <a:xfrm>
              <a:off x="3216"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17" name="Oval 32"/>
            <p:cNvSpPr>
              <a:spLocks noChangeArrowheads="1"/>
            </p:cNvSpPr>
            <p:nvPr/>
          </p:nvSpPr>
          <p:spPr bwMode="auto">
            <a:xfrm>
              <a:off x="3264"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18" name="Oval 33"/>
            <p:cNvSpPr>
              <a:spLocks noChangeArrowheads="1"/>
            </p:cNvSpPr>
            <p:nvPr/>
          </p:nvSpPr>
          <p:spPr bwMode="auto">
            <a:xfrm>
              <a:off x="3216"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20" name="Oval 34"/>
            <p:cNvSpPr>
              <a:spLocks noChangeArrowheads="1"/>
            </p:cNvSpPr>
            <p:nvPr/>
          </p:nvSpPr>
          <p:spPr bwMode="auto">
            <a:xfrm>
              <a:off x="3312"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21" name="Oval 35"/>
            <p:cNvSpPr>
              <a:spLocks noChangeArrowheads="1"/>
            </p:cNvSpPr>
            <p:nvPr/>
          </p:nvSpPr>
          <p:spPr bwMode="auto">
            <a:xfrm>
              <a:off x="3264"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22" name="Oval 36"/>
            <p:cNvSpPr>
              <a:spLocks noChangeArrowheads="1"/>
            </p:cNvSpPr>
            <p:nvPr/>
          </p:nvSpPr>
          <p:spPr bwMode="auto">
            <a:xfrm>
              <a:off x="3216"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23" name="Oval 37"/>
            <p:cNvSpPr>
              <a:spLocks noChangeArrowheads="1"/>
            </p:cNvSpPr>
            <p:nvPr/>
          </p:nvSpPr>
          <p:spPr bwMode="auto">
            <a:xfrm>
              <a:off x="3216"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26" name="Oval 38"/>
            <p:cNvSpPr>
              <a:spLocks noChangeArrowheads="1"/>
            </p:cNvSpPr>
            <p:nvPr/>
          </p:nvSpPr>
          <p:spPr bwMode="auto">
            <a:xfrm>
              <a:off x="3216"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27" name="Oval 39"/>
            <p:cNvSpPr>
              <a:spLocks noChangeArrowheads="1"/>
            </p:cNvSpPr>
            <p:nvPr/>
          </p:nvSpPr>
          <p:spPr bwMode="auto">
            <a:xfrm>
              <a:off x="3312"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28" name="Oval 40"/>
            <p:cNvSpPr>
              <a:spLocks noChangeArrowheads="1"/>
            </p:cNvSpPr>
            <p:nvPr/>
          </p:nvSpPr>
          <p:spPr bwMode="auto">
            <a:xfrm>
              <a:off x="3360"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29" name="Oval 41"/>
            <p:cNvSpPr>
              <a:spLocks noChangeArrowheads="1"/>
            </p:cNvSpPr>
            <p:nvPr/>
          </p:nvSpPr>
          <p:spPr bwMode="auto">
            <a:xfrm>
              <a:off x="3216"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30" name="Oval 42"/>
            <p:cNvSpPr>
              <a:spLocks noChangeArrowheads="1"/>
            </p:cNvSpPr>
            <p:nvPr/>
          </p:nvSpPr>
          <p:spPr bwMode="auto">
            <a:xfrm>
              <a:off x="3264"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31" name="Oval 43"/>
            <p:cNvSpPr>
              <a:spLocks noChangeArrowheads="1"/>
            </p:cNvSpPr>
            <p:nvPr/>
          </p:nvSpPr>
          <p:spPr bwMode="auto">
            <a:xfrm>
              <a:off x="3216"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32" name="Oval 44"/>
            <p:cNvSpPr>
              <a:spLocks noChangeArrowheads="1"/>
            </p:cNvSpPr>
            <p:nvPr/>
          </p:nvSpPr>
          <p:spPr bwMode="auto">
            <a:xfrm>
              <a:off x="3264"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33" name="Oval 45"/>
            <p:cNvSpPr>
              <a:spLocks noChangeArrowheads="1"/>
            </p:cNvSpPr>
            <p:nvPr/>
          </p:nvSpPr>
          <p:spPr bwMode="auto">
            <a:xfrm>
              <a:off x="3312"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34" name="Oval 46"/>
            <p:cNvSpPr>
              <a:spLocks noChangeArrowheads="1"/>
            </p:cNvSpPr>
            <p:nvPr/>
          </p:nvSpPr>
          <p:spPr bwMode="auto">
            <a:xfrm>
              <a:off x="3360"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35" name="Oval 47"/>
            <p:cNvSpPr>
              <a:spLocks noChangeArrowheads="1"/>
            </p:cNvSpPr>
            <p:nvPr/>
          </p:nvSpPr>
          <p:spPr bwMode="auto">
            <a:xfrm>
              <a:off x="3264"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36" name="Oval 48"/>
            <p:cNvSpPr>
              <a:spLocks noChangeArrowheads="1"/>
            </p:cNvSpPr>
            <p:nvPr/>
          </p:nvSpPr>
          <p:spPr bwMode="auto">
            <a:xfrm>
              <a:off x="3360"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37" name="Oval 49"/>
            <p:cNvSpPr>
              <a:spLocks noChangeArrowheads="1"/>
            </p:cNvSpPr>
            <p:nvPr/>
          </p:nvSpPr>
          <p:spPr bwMode="auto">
            <a:xfrm>
              <a:off x="3312"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38" name="Oval 50"/>
            <p:cNvSpPr>
              <a:spLocks noChangeArrowheads="1"/>
            </p:cNvSpPr>
            <p:nvPr/>
          </p:nvSpPr>
          <p:spPr bwMode="auto">
            <a:xfrm>
              <a:off x="3312"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39" name="Oval 51"/>
            <p:cNvSpPr>
              <a:spLocks noChangeArrowheads="1"/>
            </p:cNvSpPr>
            <p:nvPr/>
          </p:nvSpPr>
          <p:spPr bwMode="auto">
            <a:xfrm>
              <a:off x="3360"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40" name="Oval 52"/>
            <p:cNvSpPr>
              <a:spLocks noChangeArrowheads="1"/>
            </p:cNvSpPr>
            <p:nvPr/>
          </p:nvSpPr>
          <p:spPr bwMode="auto">
            <a:xfrm>
              <a:off x="3312"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41" name="Oval 53"/>
            <p:cNvSpPr>
              <a:spLocks noChangeArrowheads="1"/>
            </p:cNvSpPr>
            <p:nvPr/>
          </p:nvSpPr>
          <p:spPr bwMode="auto">
            <a:xfrm>
              <a:off x="3408"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42" name="Oval 54"/>
            <p:cNvSpPr>
              <a:spLocks noChangeArrowheads="1"/>
            </p:cNvSpPr>
            <p:nvPr/>
          </p:nvSpPr>
          <p:spPr bwMode="auto">
            <a:xfrm>
              <a:off x="3360"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43" name="Oval 55"/>
            <p:cNvSpPr>
              <a:spLocks noChangeArrowheads="1"/>
            </p:cNvSpPr>
            <p:nvPr/>
          </p:nvSpPr>
          <p:spPr bwMode="auto">
            <a:xfrm>
              <a:off x="3312"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44" name="Oval 56"/>
            <p:cNvSpPr>
              <a:spLocks noChangeArrowheads="1"/>
            </p:cNvSpPr>
            <p:nvPr/>
          </p:nvSpPr>
          <p:spPr bwMode="auto">
            <a:xfrm>
              <a:off x="3312"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45" name="Oval 57"/>
            <p:cNvSpPr>
              <a:spLocks noChangeArrowheads="1"/>
            </p:cNvSpPr>
            <p:nvPr/>
          </p:nvSpPr>
          <p:spPr bwMode="auto">
            <a:xfrm>
              <a:off x="3312"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46" name="Oval 58"/>
            <p:cNvSpPr>
              <a:spLocks noChangeArrowheads="1"/>
            </p:cNvSpPr>
            <p:nvPr/>
          </p:nvSpPr>
          <p:spPr bwMode="auto">
            <a:xfrm>
              <a:off x="3408"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47" name="Oval 59"/>
            <p:cNvSpPr>
              <a:spLocks noChangeArrowheads="1"/>
            </p:cNvSpPr>
            <p:nvPr/>
          </p:nvSpPr>
          <p:spPr bwMode="auto">
            <a:xfrm>
              <a:off x="3456"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48" name="Oval 60"/>
            <p:cNvSpPr>
              <a:spLocks noChangeArrowheads="1"/>
            </p:cNvSpPr>
            <p:nvPr/>
          </p:nvSpPr>
          <p:spPr bwMode="auto">
            <a:xfrm>
              <a:off x="3312"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49" name="Oval 61"/>
            <p:cNvSpPr>
              <a:spLocks noChangeArrowheads="1"/>
            </p:cNvSpPr>
            <p:nvPr/>
          </p:nvSpPr>
          <p:spPr bwMode="auto">
            <a:xfrm>
              <a:off x="3360"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50" name="Oval 62"/>
            <p:cNvSpPr>
              <a:spLocks noChangeArrowheads="1"/>
            </p:cNvSpPr>
            <p:nvPr/>
          </p:nvSpPr>
          <p:spPr bwMode="auto">
            <a:xfrm>
              <a:off x="3312"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51" name="Oval 63"/>
            <p:cNvSpPr>
              <a:spLocks noChangeArrowheads="1"/>
            </p:cNvSpPr>
            <p:nvPr/>
          </p:nvSpPr>
          <p:spPr bwMode="auto">
            <a:xfrm>
              <a:off x="3360"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52" name="Oval 64"/>
            <p:cNvSpPr>
              <a:spLocks noChangeArrowheads="1"/>
            </p:cNvSpPr>
            <p:nvPr/>
          </p:nvSpPr>
          <p:spPr bwMode="auto">
            <a:xfrm>
              <a:off x="3408"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53" name="Oval 65"/>
            <p:cNvSpPr>
              <a:spLocks noChangeArrowheads="1"/>
            </p:cNvSpPr>
            <p:nvPr/>
          </p:nvSpPr>
          <p:spPr bwMode="auto">
            <a:xfrm>
              <a:off x="3456"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54" name="Oval 66"/>
            <p:cNvSpPr>
              <a:spLocks noChangeArrowheads="1"/>
            </p:cNvSpPr>
            <p:nvPr/>
          </p:nvSpPr>
          <p:spPr bwMode="auto">
            <a:xfrm>
              <a:off x="3360"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55" name="Oval 67"/>
            <p:cNvSpPr>
              <a:spLocks noChangeArrowheads="1"/>
            </p:cNvSpPr>
            <p:nvPr/>
          </p:nvSpPr>
          <p:spPr bwMode="auto">
            <a:xfrm>
              <a:off x="3456"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56" name="Oval 68"/>
            <p:cNvSpPr>
              <a:spLocks noChangeArrowheads="1"/>
            </p:cNvSpPr>
            <p:nvPr/>
          </p:nvSpPr>
          <p:spPr bwMode="auto">
            <a:xfrm>
              <a:off x="3408"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57" name="Oval 69"/>
            <p:cNvSpPr>
              <a:spLocks noChangeArrowheads="1"/>
            </p:cNvSpPr>
            <p:nvPr/>
          </p:nvSpPr>
          <p:spPr bwMode="auto">
            <a:xfrm>
              <a:off x="3408"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58" name="Oval 70"/>
            <p:cNvSpPr>
              <a:spLocks noChangeArrowheads="1"/>
            </p:cNvSpPr>
            <p:nvPr/>
          </p:nvSpPr>
          <p:spPr bwMode="auto">
            <a:xfrm>
              <a:off x="3456"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59" name="Oval 71"/>
            <p:cNvSpPr>
              <a:spLocks noChangeArrowheads="1"/>
            </p:cNvSpPr>
            <p:nvPr/>
          </p:nvSpPr>
          <p:spPr bwMode="auto">
            <a:xfrm>
              <a:off x="3408"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60" name="Oval 72"/>
            <p:cNvSpPr>
              <a:spLocks noChangeArrowheads="1"/>
            </p:cNvSpPr>
            <p:nvPr/>
          </p:nvSpPr>
          <p:spPr bwMode="auto">
            <a:xfrm>
              <a:off x="3504"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61" name="Oval 73"/>
            <p:cNvSpPr>
              <a:spLocks noChangeArrowheads="1"/>
            </p:cNvSpPr>
            <p:nvPr/>
          </p:nvSpPr>
          <p:spPr bwMode="auto">
            <a:xfrm>
              <a:off x="3456"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62" name="Oval 74"/>
            <p:cNvSpPr>
              <a:spLocks noChangeArrowheads="1"/>
            </p:cNvSpPr>
            <p:nvPr/>
          </p:nvSpPr>
          <p:spPr bwMode="auto">
            <a:xfrm>
              <a:off x="3408"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63" name="Oval 75"/>
            <p:cNvSpPr>
              <a:spLocks noChangeArrowheads="1"/>
            </p:cNvSpPr>
            <p:nvPr/>
          </p:nvSpPr>
          <p:spPr bwMode="auto">
            <a:xfrm>
              <a:off x="3408" y="398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64" name="Oval 76"/>
            <p:cNvSpPr>
              <a:spLocks noChangeArrowheads="1"/>
            </p:cNvSpPr>
            <p:nvPr/>
          </p:nvSpPr>
          <p:spPr bwMode="auto">
            <a:xfrm>
              <a:off x="3408"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65" name="Oval 77"/>
            <p:cNvSpPr>
              <a:spLocks noChangeArrowheads="1"/>
            </p:cNvSpPr>
            <p:nvPr/>
          </p:nvSpPr>
          <p:spPr bwMode="auto">
            <a:xfrm>
              <a:off x="3504"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66" name="Oval 78"/>
            <p:cNvSpPr>
              <a:spLocks noChangeArrowheads="1"/>
            </p:cNvSpPr>
            <p:nvPr/>
          </p:nvSpPr>
          <p:spPr bwMode="auto">
            <a:xfrm>
              <a:off x="3552"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67" name="Oval 79"/>
            <p:cNvSpPr>
              <a:spLocks noChangeArrowheads="1"/>
            </p:cNvSpPr>
            <p:nvPr/>
          </p:nvSpPr>
          <p:spPr bwMode="auto">
            <a:xfrm>
              <a:off x="3072"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68" name="Oval 80"/>
            <p:cNvSpPr>
              <a:spLocks noChangeArrowheads="1"/>
            </p:cNvSpPr>
            <p:nvPr/>
          </p:nvSpPr>
          <p:spPr bwMode="auto">
            <a:xfrm>
              <a:off x="3120"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69" name="Oval 81"/>
            <p:cNvSpPr>
              <a:spLocks noChangeArrowheads="1"/>
            </p:cNvSpPr>
            <p:nvPr/>
          </p:nvSpPr>
          <p:spPr bwMode="auto">
            <a:xfrm>
              <a:off x="3072"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70" name="Oval 82"/>
            <p:cNvSpPr>
              <a:spLocks noChangeArrowheads="1"/>
            </p:cNvSpPr>
            <p:nvPr/>
          </p:nvSpPr>
          <p:spPr bwMode="auto">
            <a:xfrm>
              <a:off x="3120"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71" name="Oval 83"/>
            <p:cNvSpPr>
              <a:spLocks noChangeArrowheads="1"/>
            </p:cNvSpPr>
            <p:nvPr/>
          </p:nvSpPr>
          <p:spPr bwMode="auto">
            <a:xfrm>
              <a:off x="3168"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72" name="Oval 84"/>
            <p:cNvSpPr>
              <a:spLocks noChangeArrowheads="1"/>
            </p:cNvSpPr>
            <p:nvPr/>
          </p:nvSpPr>
          <p:spPr bwMode="auto">
            <a:xfrm>
              <a:off x="3216"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73" name="Oval 85"/>
            <p:cNvSpPr>
              <a:spLocks noChangeArrowheads="1"/>
            </p:cNvSpPr>
            <p:nvPr/>
          </p:nvSpPr>
          <p:spPr bwMode="auto">
            <a:xfrm>
              <a:off x="3120"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74" name="Oval 86"/>
            <p:cNvSpPr>
              <a:spLocks noChangeArrowheads="1"/>
            </p:cNvSpPr>
            <p:nvPr/>
          </p:nvSpPr>
          <p:spPr bwMode="auto">
            <a:xfrm>
              <a:off x="3216" y="398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75" name="Oval 87"/>
            <p:cNvSpPr>
              <a:spLocks noChangeArrowheads="1"/>
            </p:cNvSpPr>
            <p:nvPr/>
          </p:nvSpPr>
          <p:spPr bwMode="auto">
            <a:xfrm>
              <a:off x="3168"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76" name="Oval 88"/>
            <p:cNvSpPr>
              <a:spLocks noChangeArrowheads="1"/>
            </p:cNvSpPr>
            <p:nvPr/>
          </p:nvSpPr>
          <p:spPr bwMode="auto">
            <a:xfrm>
              <a:off x="3168"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77" name="Oval 89"/>
            <p:cNvSpPr>
              <a:spLocks noChangeArrowheads="1"/>
            </p:cNvSpPr>
            <p:nvPr/>
          </p:nvSpPr>
          <p:spPr bwMode="auto">
            <a:xfrm>
              <a:off x="3216"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78" name="Oval 90"/>
            <p:cNvSpPr>
              <a:spLocks noChangeArrowheads="1"/>
            </p:cNvSpPr>
            <p:nvPr/>
          </p:nvSpPr>
          <p:spPr bwMode="auto">
            <a:xfrm>
              <a:off x="3168" y="398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79" name="Oval 91"/>
            <p:cNvSpPr>
              <a:spLocks noChangeArrowheads="1"/>
            </p:cNvSpPr>
            <p:nvPr/>
          </p:nvSpPr>
          <p:spPr bwMode="auto">
            <a:xfrm>
              <a:off x="3264"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80" name="Oval 92"/>
            <p:cNvSpPr>
              <a:spLocks noChangeArrowheads="1"/>
            </p:cNvSpPr>
            <p:nvPr/>
          </p:nvSpPr>
          <p:spPr bwMode="auto">
            <a:xfrm>
              <a:off x="3216"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81" name="Oval 93"/>
            <p:cNvSpPr>
              <a:spLocks noChangeArrowheads="1"/>
            </p:cNvSpPr>
            <p:nvPr/>
          </p:nvSpPr>
          <p:spPr bwMode="auto">
            <a:xfrm>
              <a:off x="3168"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82" name="Oval 94"/>
            <p:cNvSpPr>
              <a:spLocks noChangeArrowheads="1"/>
            </p:cNvSpPr>
            <p:nvPr/>
          </p:nvSpPr>
          <p:spPr bwMode="auto">
            <a:xfrm>
              <a:off x="3168" y="403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83" name="Oval 95"/>
            <p:cNvSpPr>
              <a:spLocks noChangeArrowheads="1"/>
            </p:cNvSpPr>
            <p:nvPr/>
          </p:nvSpPr>
          <p:spPr bwMode="auto">
            <a:xfrm>
              <a:off x="3168"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84" name="Oval 96"/>
            <p:cNvSpPr>
              <a:spLocks noChangeArrowheads="1"/>
            </p:cNvSpPr>
            <p:nvPr/>
          </p:nvSpPr>
          <p:spPr bwMode="auto">
            <a:xfrm>
              <a:off x="3264"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85" name="Oval 97"/>
            <p:cNvSpPr>
              <a:spLocks noChangeArrowheads="1"/>
            </p:cNvSpPr>
            <p:nvPr/>
          </p:nvSpPr>
          <p:spPr bwMode="auto">
            <a:xfrm>
              <a:off x="3312"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86" name="Oval 98"/>
            <p:cNvSpPr>
              <a:spLocks noChangeArrowheads="1"/>
            </p:cNvSpPr>
            <p:nvPr/>
          </p:nvSpPr>
          <p:spPr bwMode="auto">
            <a:xfrm>
              <a:off x="3216"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87" name="Oval 99"/>
            <p:cNvSpPr>
              <a:spLocks noChangeArrowheads="1"/>
            </p:cNvSpPr>
            <p:nvPr/>
          </p:nvSpPr>
          <p:spPr bwMode="auto">
            <a:xfrm>
              <a:off x="3264"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88" name="Oval 100"/>
            <p:cNvSpPr>
              <a:spLocks noChangeArrowheads="1"/>
            </p:cNvSpPr>
            <p:nvPr/>
          </p:nvSpPr>
          <p:spPr bwMode="auto">
            <a:xfrm>
              <a:off x="3216"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89" name="Oval 101"/>
            <p:cNvSpPr>
              <a:spLocks noChangeArrowheads="1"/>
            </p:cNvSpPr>
            <p:nvPr/>
          </p:nvSpPr>
          <p:spPr bwMode="auto">
            <a:xfrm>
              <a:off x="3264" y="398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90" name="Oval 102"/>
            <p:cNvSpPr>
              <a:spLocks noChangeArrowheads="1"/>
            </p:cNvSpPr>
            <p:nvPr/>
          </p:nvSpPr>
          <p:spPr bwMode="auto">
            <a:xfrm>
              <a:off x="3312" y="398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91" name="Oval 103"/>
            <p:cNvSpPr>
              <a:spLocks noChangeArrowheads="1"/>
            </p:cNvSpPr>
            <p:nvPr/>
          </p:nvSpPr>
          <p:spPr bwMode="auto">
            <a:xfrm>
              <a:off x="3360" y="398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92" name="Oval 104"/>
            <p:cNvSpPr>
              <a:spLocks noChangeArrowheads="1"/>
            </p:cNvSpPr>
            <p:nvPr/>
          </p:nvSpPr>
          <p:spPr bwMode="auto">
            <a:xfrm>
              <a:off x="3264" y="403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93" name="Oval 105"/>
            <p:cNvSpPr>
              <a:spLocks noChangeArrowheads="1"/>
            </p:cNvSpPr>
            <p:nvPr/>
          </p:nvSpPr>
          <p:spPr bwMode="auto">
            <a:xfrm>
              <a:off x="3360" y="408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94" name="Oval 106"/>
            <p:cNvSpPr>
              <a:spLocks noChangeArrowheads="1"/>
            </p:cNvSpPr>
            <p:nvPr/>
          </p:nvSpPr>
          <p:spPr bwMode="auto">
            <a:xfrm>
              <a:off x="3312"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95" name="Oval 107"/>
            <p:cNvSpPr>
              <a:spLocks noChangeArrowheads="1"/>
            </p:cNvSpPr>
            <p:nvPr/>
          </p:nvSpPr>
          <p:spPr bwMode="auto">
            <a:xfrm>
              <a:off x="3312" y="403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96" name="Oval 108"/>
            <p:cNvSpPr>
              <a:spLocks noChangeArrowheads="1"/>
            </p:cNvSpPr>
            <p:nvPr/>
          </p:nvSpPr>
          <p:spPr bwMode="auto">
            <a:xfrm>
              <a:off x="3360" y="403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97" name="Oval 109"/>
            <p:cNvSpPr>
              <a:spLocks noChangeArrowheads="1"/>
            </p:cNvSpPr>
            <p:nvPr/>
          </p:nvSpPr>
          <p:spPr bwMode="auto">
            <a:xfrm>
              <a:off x="3312" y="408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98" name="Oval 110"/>
            <p:cNvSpPr>
              <a:spLocks noChangeArrowheads="1"/>
            </p:cNvSpPr>
            <p:nvPr/>
          </p:nvSpPr>
          <p:spPr bwMode="auto">
            <a:xfrm>
              <a:off x="3408" y="403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99" name="Oval 111"/>
            <p:cNvSpPr>
              <a:spLocks noChangeArrowheads="1"/>
            </p:cNvSpPr>
            <p:nvPr/>
          </p:nvSpPr>
          <p:spPr bwMode="auto">
            <a:xfrm>
              <a:off x="3360" y="403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00" name="Oval 112"/>
            <p:cNvSpPr>
              <a:spLocks noChangeArrowheads="1"/>
            </p:cNvSpPr>
            <p:nvPr/>
          </p:nvSpPr>
          <p:spPr bwMode="auto">
            <a:xfrm>
              <a:off x="3312" y="403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01" name="Oval 113"/>
            <p:cNvSpPr>
              <a:spLocks noChangeArrowheads="1"/>
            </p:cNvSpPr>
            <p:nvPr/>
          </p:nvSpPr>
          <p:spPr bwMode="auto">
            <a:xfrm>
              <a:off x="3312" y="412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02" name="Oval 114"/>
            <p:cNvSpPr>
              <a:spLocks noChangeArrowheads="1"/>
            </p:cNvSpPr>
            <p:nvPr/>
          </p:nvSpPr>
          <p:spPr bwMode="auto">
            <a:xfrm>
              <a:off x="3312"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03" name="Oval 115"/>
            <p:cNvSpPr>
              <a:spLocks noChangeArrowheads="1"/>
            </p:cNvSpPr>
            <p:nvPr/>
          </p:nvSpPr>
          <p:spPr bwMode="auto">
            <a:xfrm>
              <a:off x="3408" y="398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04" name="Oval 116"/>
            <p:cNvSpPr>
              <a:spLocks noChangeArrowheads="1"/>
            </p:cNvSpPr>
            <p:nvPr/>
          </p:nvSpPr>
          <p:spPr bwMode="auto">
            <a:xfrm>
              <a:off x="3456" y="403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05" name="Oval 117"/>
            <p:cNvSpPr>
              <a:spLocks noChangeArrowheads="1"/>
            </p:cNvSpPr>
            <p:nvPr/>
          </p:nvSpPr>
          <p:spPr bwMode="auto">
            <a:xfrm>
              <a:off x="3216" y="379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06" name="Oval 118"/>
            <p:cNvSpPr>
              <a:spLocks noChangeArrowheads="1"/>
            </p:cNvSpPr>
            <p:nvPr/>
          </p:nvSpPr>
          <p:spPr bwMode="auto">
            <a:xfrm>
              <a:off x="3278"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07" name="Oval 119"/>
            <p:cNvSpPr>
              <a:spLocks noChangeArrowheads="1"/>
            </p:cNvSpPr>
            <p:nvPr/>
          </p:nvSpPr>
          <p:spPr bwMode="auto">
            <a:xfrm>
              <a:off x="3216"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08" name="Oval 120"/>
            <p:cNvSpPr>
              <a:spLocks noChangeArrowheads="1"/>
            </p:cNvSpPr>
            <p:nvPr/>
          </p:nvSpPr>
          <p:spPr bwMode="auto">
            <a:xfrm>
              <a:off x="3278"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09" name="Oval 121"/>
            <p:cNvSpPr>
              <a:spLocks noChangeArrowheads="1"/>
            </p:cNvSpPr>
            <p:nvPr/>
          </p:nvSpPr>
          <p:spPr bwMode="auto">
            <a:xfrm>
              <a:off x="3339"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10" name="Oval 122"/>
            <p:cNvSpPr>
              <a:spLocks noChangeArrowheads="1"/>
            </p:cNvSpPr>
            <p:nvPr/>
          </p:nvSpPr>
          <p:spPr bwMode="auto">
            <a:xfrm>
              <a:off x="3401"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11" name="Oval 123"/>
            <p:cNvSpPr>
              <a:spLocks noChangeArrowheads="1"/>
            </p:cNvSpPr>
            <p:nvPr/>
          </p:nvSpPr>
          <p:spPr bwMode="auto">
            <a:xfrm>
              <a:off x="3278"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12" name="Oval 124"/>
            <p:cNvSpPr>
              <a:spLocks noChangeArrowheads="1"/>
            </p:cNvSpPr>
            <p:nvPr/>
          </p:nvSpPr>
          <p:spPr bwMode="auto">
            <a:xfrm>
              <a:off x="3401"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13" name="Oval 125"/>
            <p:cNvSpPr>
              <a:spLocks noChangeArrowheads="1"/>
            </p:cNvSpPr>
            <p:nvPr/>
          </p:nvSpPr>
          <p:spPr bwMode="auto">
            <a:xfrm>
              <a:off x="3339"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14" name="Oval 126"/>
            <p:cNvSpPr>
              <a:spLocks noChangeArrowheads="1"/>
            </p:cNvSpPr>
            <p:nvPr/>
          </p:nvSpPr>
          <p:spPr bwMode="auto">
            <a:xfrm>
              <a:off x="3339"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15" name="Oval 127"/>
            <p:cNvSpPr>
              <a:spLocks noChangeArrowheads="1"/>
            </p:cNvSpPr>
            <p:nvPr/>
          </p:nvSpPr>
          <p:spPr bwMode="auto">
            <a:xfrm>
              <a:off x="3401"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16" name="Oval 128"/>
            <p:cNvSpPr>
              <a:spLocks noChangeArrowheads="1"/>
            </p:cNvSpPr>
            <p:nvPr/>
          </p:nvSpPr>
          <p:spPr bwMode="auto">
            <a:xfrm>
              <a:off x="3339"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17" name="Oval 129"/>
            <p:cNvSpPr>
              <a:spLocks noChangeArrowheads="1"/>
            </p:cNvSpPr>
            <p:nvPr/>
          </p:nvSpPr>
          <p:spPr bwMode="auto">
            <a:xfrm>
              <a:off x="3463"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18" name="Oval 130"/>
            <p:cNvSpPr>
              <a:spLocks noChangeArrowheads="1"/>
            </p:cNvSpPr>
            <p:nvPr/>
          </p:nvSpPr>
          <p:spPr bwMode="auto">
            <a:xfrm>
              <a:off x="3401"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19" name="Oval 131"/>
            <p:cNvSpPr>
              <a:spLocks noChangeArrowheads="1"/>
            </p:cNvSpPr>
            <p:nvPr/>
          </p:nvSpPr>
          <p:spPr bwMode="auto">
            <a:xfrm>
              <a:off x="3339"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20" name="Oval 132"/>
            <p:cNvSpPr>
              <a:spLocks noChangeArrowheads="1"/>
            </p:cNvSpPr>
            <p:nvPr/>
          </p:nvSpPr>
          <p:spPr bwMode="auto">
            <a:xfrm>
              <a:off x="3339"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21" name="Oval 133"/>
            <p:cNvSpPr>
              <a:spLocks noChangeArrowheads="1"/>
            </p:cNvSpPr>
            <p:nvPr/>
          </p:nvSpPr>
          <p:spPr bwMode="auto">
            <a:xfrm>
              <a:off x="3339"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22" name="Oval 134"/>
            <p:cNvSpPr>
              <a:spLocks noChangeArrowheads="1"/>
            </p:cNvSpPr>
            <p:nvPr/>
          </p:nvSpPr>
          <p:spPr bwMode="auto">
            <a:xfrm>
              <a:off x="3463"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23" name="Oval 135"/>
            <p:cNvSpPr>
              <a:spLocks noChangeArrowheads="1"/>
            </p:cNvSpPr>
            <p:nvPr/>
          </p:nvSpPr>
          <p:spPr bwMode="auto">
            <a:xfrm>
              <a:off x="3525"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24" name="Oval 136"/>
            <p:cNvSpPr>
              <a:spLocks noChangeArrowheads="1"/>
            </p:cNvSpPr>
            <p:nvPr/>
          </p:nvSpPr>
          <p:spPr bwMode="auto">
            <a:xfrm>
              <a:off x="3312" y="374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25" name="Oval 137"/>
            <p:cNvSpPr>
              <a:spLocks noChangeArrowheads="1"/>
            </p:cNvSpPr>
            <p:nvPr/>
          </p:nvSpPr>
          <p:spPr bwMode="auto">
            <a:xfrm>
              <a:off x="3374" y="379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26" name="Oval 138"/>
            <p:cNvSpPr>
              <a:spLocks noChangeArrowheads="1"/>
            </p:cNvSpPr>
            <p:nvPr/>
          </p:nvSpPr>
          <p:spPr bwMode="auto">
            <a:xfrm>
              <a:off x="3312" y="379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27" name="Oval 139"/>
            <p:cNvSpPr>
              <a:spLocks noChangeArrowheads="1"/>
            </p:cNvSpPr>
            <p:nvPr/>
          </p:nvSpPr>
          <p:spPr bwMode="auto">
            <a:xfrm>
              <a:off x="3374"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28" name="Oval 140"/>
            <p:cNvSpPr>
              <a:spLocks noChangeArrowheads="1"/>
            </p:cNvSpPr>
            <p:nvPr/>
          </p:nvSpPr>
          <p:spPr bwMode="auto">
            <a:xfrm>
              <a:off x="3435"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29" name="Oval 141"/>
            <p:cNvSpPr>
              <a:spLocks noChangeArrowheads="1"/>
            </p:cNvSpPr>
            <p:nvPr/>
          </p:nvSpPr>
          <p:spPr bwMode="auto">
            <a:xfrm>
              <a:off x="3497"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30" name="Oval 142"/>
            <p:cNvSpPr>
              <a:spLocks noChangeArrowheads="1"/>
            </p:cNvSpPr>
            <p:nvPr/>
          </p:nvSpPr>
          <p:spPr bwMode="auto">
            <a:xfrm>
              <a:off x="3374"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31" name="Oval 143"/>
            <p:cNvSpPr>
              <a:spLocks noChangeArrowheads="1"/>
            </p:cNvSpPr>
            <p:nvPr/>
          </p:nvSpPr>
          <p:spPr bwMode="auto">
            <a:xfrm>
              <a:off x="3497"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32" name="Oval 144"/>
            <p:cNvSpPr>
              <a:spLocks noChangeArrowheads="1"/>
            </p:cNvSpPr>
            <p:nvPr/>
          </p:nvSpPr>
          <p:spPr bwMode="auto">
            <a:xfrm>
              <a:off x="3435"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33" name="Oval 145"/>
            <p:cNvSpPr>
              <a:spLocks noChangeArrowheads="1"/>
            </p:cNvSpPr>
            <p:nvPr/>
          </p:nvSpPr>
          <p:spPr bwMode="auto">
            <a:xfrm>
              <a:off x="3435"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34" name="Oval 146"/>
            <p:cNvSpPr>
              <a:spLocks noChangeArrowheads="1"/>
            </p:cNvSpPr>
            <p:nvPr/>
          </p:nvSpPr>
          <p:spPr bwMode="auto">
            <a:xfrm>
              <a:off x="3497"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35" name="Oval 147"/>
            <p:cNvSpPr>
              <a:spLocks noChangeArrowheads="1"/>
            </p:cNvSpPr>
            <p:nvPr/>
          </p:nvSpPr>
          <p:spPr bwMode="auto">
            <a:xfrm>
              <a:off x="3435"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36" name="Oval 148"/>
            <p:cNvSpPr>
              <a:spLocks noChangeArrowheads="1"/>
            </p:cNvSpPr>
            <p:nvPr/>
          </p:nvSpPr>
          <p:spPr bwMode="auto">
            <a:xfrm>
              <a:off x="3559"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37" name="Oval 149"/>
            <p:cNvSpPr>
              <a:spLocks noChangeArrowheads="1"/>
            </p:cNvSpPr>
            <p:nvPr/>
          </p:nvSpPr>
          <p:spPr bwMode="auto">
            <a:xfrm>
              <a:off x="3497"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38" name="Oval 150"/>
            <p:cNvSpPr>
              <a:spLocks noChangeArrowheads="1"/>
            </p:cNvSpPr>
            <p:nvPr/>
          </p:nvSpPr>
          <p:spPr bwMode="auto">
            <a:xfrm>
              <a:off x="3435"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39" name="Oval 151"/>
            <p:cNvSpPr>
              <a:spLocks noChangeArrowheads="1"/>
            </p:cNvSpPr>
            <p:nvPr/>
          </p:nvSpPr>
          <p:spPr bwMode="auto">
            <a:xfrm>
              <a:off x="3435"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40" name="Oval 152"/>
            <p:cNvSpPr>
              <a:spLocks noChangeArrowheads="1"/>
            </p:cNvSpPr>
            <p:nvPr/>
          </p:nvSpPr>
          <p:spPr bwMode="auto">
            <a:xfrm>
              <a:off x="3435"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41" name="Oval 153"/>
            <p:cNvSpPr>
              <a:spLocks noChangeArrowheads="1"/>
            </p:cNvSpPr>
            <p:nvPr/>
          </p:nvSpPr>
          <p:spPr bwMode="auto">
            <a:xfrm>
              <a:off x="3559"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42" name="Oval 154"/>
            <p:cNvSpPr>
              <a:spLocks noChangeArrowheads="1"/>
            </p:cNvSpPr>
            <p:nvPr/>
          </p:nvSpPr>
          <p:spPr bwMode="auto">
            <a:xfrm>
              <a:off x="3621"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43" name="Oval 155"/>
            <p:cNvSpPr>
              <a:spLocks noChangeArrowheads="1"/>
            </p:cNvSpPr>
            <p:nvPr/>
          </p:nvSpPr>
          <p:spPr bwMode="auto">
            <a:xfrm>
              <a:off x="3408"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44" name="Oval 156"/>
            <p:cNvSpPr>
              <a:spLocks noChangeArrowheads="1"/>
            </p:cNvSpPr>
            <p:nvPr/>
          </p:nvSpPr>
          <p:spPr bwMode="auto">
            <a:xfrm>
              <a:off x="3470"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45" name="Oval 157"/>
            <p:cNvSpPr>
              <a:spLocks noChangeArrowheads="1"/>
            </p:cNvSpPr>
            <p:nvPr/>
          </p:nvSpPr>
          <p:spPr bwMode="auto">
            <a:xfrm>
              <a:off x="3408"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46" name="Oval 158"/>
            <p:cNvSpPr>
              <a:spLocks noChangeArrowheads="1"/>
            </p:cNvSpPr>
            <p:nvPr/>
          </p:nvSpPr>
          <p:spPr bwMode="auto">
            <a:xfrm>
              <a:off x="3470"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47" name="Oval 159"/>
            <p:cNvSpPr>
              <a:spLocks noChangeArrowheads="1"/>
            </p:cNvSpPr>
            <p:nvPr/>
          </p:nvSpPr>
          <p:spPr bwMode="auto">
            <a:xfrm>
              <a:off x="3531"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48" name="Oval 160"/>
            <p:cNvSpPr>
              <a:spLocks noChangeArrowheads="1"/>
            </p:cNvSpPr>
            <p:nvPr/>
          </p:nvSpPr>
          <p:spPr bwMode="auto">
            <a:xfrm>
              <a:off x="3593"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49" name="Oval 161"/>
            <p:cNvSpPr>
              <a:spLocks noChangeArrowheads="1"/>
            </p:cNvSpPr>
            <p:nvPr/>
          </p:nvSpPr>
          <p:spPr bwMode="auto">
            <a:xfrm>
              <a:off x="3470" y="398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50" name="Oval 162"/>
            <p:cNvSpPr>
              <a:spLocks noChangeArrowheads="1"/>
            </p:cNvSpPr>
            <p:nvPr/>
          </p:nvSpPr>
          <p:spPr bwMode="auto">
            <a:xfrm>
              <a:off x="3593"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51" name="Oval 163"/>
            <p:cNvSpPr>
              <a:spLocks noChangeArrowheads="1"/>
            </p:cNvSpPr>
            <p:nvPr/>
          </p:nvSpPr>
          <p:spPr bwMode="auto">
            <a:xfrm>
              <a:off x="3531"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52" name="Oval 164"/>
            <p:cNvSpPr>
              <a:spLocks noChangeArrowheads="1"/>
            </p:cNvSpPr>
            <p:nvPr/>
          </p:nvSpPr>
          <p:spPr bwMode="auto">
            <a:xfrm>
              <a:off x="3531"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53" name="Oval 165"/>
            <p:cNvSpPr>
              <a:spLocks noChangeArrowheads="1"/>
            </p:cNvSpPr>
            <p:nvPr/>
          </p:nvSpPr>
          <p:spPr bwMode="auto">
            <a:xfrm>
              <a:off x="3593"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54" name="Oval 166"/>
            <p:cNvSpPr>
              <a:spLocks noChangeArrowheads="1"/>
            </p:cNvSpPr>
            <p:nvPr/>
          </p:nvSpPr>
          <p:spPr bwMode="auto">
            <a:xfrm>
              <a:off x="3531"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55" name="Oval 167"/>
            <p:cNvSpPr>
              <a:spLocks noChangeArrowheads="1"/>
            </p:cNvSpPr>
            <p:nvPr/>
          </p:nvSpPr>
          <p:spPr bwMode="auto">
            <a:xfrm>
              <a:off x="3655" y="398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56" name="Oval 168"/>
            <p:cNvSpPr>
              <a:spLocks noChangeArrowheads="1"/>
            </p:cNvSpPr>
            <p:nvPr/>
          </p:nvSpPr>
          <p:spPr bwMode="auto">
            <a:xfrm>
              <a:off x="3593"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57" name="Oval 169"/>
            <p:cNvSpPr>
              <a:spLocks noChangeArrowheads="1"/>
            </p:cNvSpPr>
            <p:nvPr/>
          </p:nvSpPr>
          <p:spPr bwMode="auto">
            <a:xfrm>
              <a:off x="3531"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58" name="Oval 170"/>
            <p:cNvSpPr>
              <a:spLocks noChangeArrowheads="1"/>
            </p:cNvSpPr>
            <p:nvPr/>
          </p:nvSpPr>
          <p:spPr bwMode="auto">
            <a:xfrm>
              <a:off x="3531"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59" name="Oval 171"/>
            <p:cNvSpPr>
              <a:spLocks noChangeArrowheads="1"/>
            </p:cNvSpPr>
            <p:nvPr/>
          </p:nvSpPr>
          <p:spPr bwMode="auto">
            <a:xfrm>
              <a:off x="3531"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60" name="Oval 172"/>
            <p:cNvSpPr>
              <a:spLocks noChangeArrowheads="1"/>
            </p:cNvSpPr>
            <p:nvPr/>
          </p:nvSpPr>
          <p:spPr bwMode="auto">
            <a:xfrm>
              <a:off x="3655"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61" name="Oval 173"/>
            <p:cNvSpPr>
              <a:spLocks noChangeArrowheads="1"/>
            </p:cNvSpPr>
            <p:nvPr/>
          </p:nvSpPr>
          <p:spPr bwMode="auto">
            <a:xfrm>
              <a:off x="3717" y="398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62" name="Oval 174"/>
            <p:cNvSpPr>
              <a:spLocks noChangeArrowheads="1"/>
            </p:cNvSpPr>
            <p:nvPr/>
          </p:nvSpPr>
          <p:spPr bwMode="auto">
            <a:xfrm>
              <a:off x="3168"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63" name="Oval 175"/>
            <p:cNvSpPr>
              <a:spLocks noChangeArrowheads="1"/>
            </p:cNvSpPr>
            <p:nvPr/>
          </p:nvSpPr>
          <p:spPr bwMode="auto">
            <a:xfrm>
              <a:off x="3230"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64" name="Oval 176"/>
            <p:cNvSpPr>
              <a:spLocks noChangeArrowheads="1"/>
            </p:cNvSpPr>
            <p:nvPr/>
          </p:nvSpPr>
          <p:spPr bwMode="auto">
            <a:xfrm>
              <a:off x="3168"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65" name="Oval 177"/>
            <p:cNvSpPr>
              <a:spLocks noChangeArrowheads="1"/>
            </p:cNvSpPr>
            <p:nvPr/>
          </p:nvSpPr>
          <p:spPr bwMode="auto">
            <a:xfrm>
              <a:off x="3230" y="398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66" name="Oval 178"/>
            <p:cNvSpPr>
              <a:spLocks noChangeArrowheads="1"/>
            </p:cNvSpPr>
            <p:nvPr/>
          </p:nvSpPr>
          <p:spPr bwMode="auto">
            <a:xfrm>
              <a:off x="3291"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67" name="Oval 179"/>
            <p:cNvSpPr>
              <a:spLocks noChangeArrowheads="1"/>
            </p:cNvSpPr>
            <p:nvPr/>
          </p:nvSpPr>
          <p:spPr bwMode="auto">
            <a:xfrm>
              <a:off x="3353"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68" name="Oval 180"/>
            <p:cNvSpPr>
              <a:spLocks noChangeArrowheads="1"/>
            </p:cNvSpPr>
            <p:nvPr/>
          </p:nvSpPr>
          <p:spPr bwMode="auto">
            <a:xfrm>
              <a:off x="3230" y="403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69" name="Oval 181"/>
            <p:cNvSpPr>
              <a:spLocks noChangeArrowheads="1"/>
            </p:cNvSpPr>
            <p:nvPr/>
          </p:nvSpPr>
          <p:spPr bwMode="auto">
            <a:xfrm>
              <a:off x="3353"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70" name="Oval 182"/>
            <p:cNvSpPr>
              <a:spLocks noChangeArrowheads="1"/>
            </p:cNvSpPr>
            <p:nvPr/>
          </p:nvSpPr>
          <p:spPr bwMode="auto">
            <a:xfrm>
              <a:off x="3291"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71" name="Oval 183"/>
            <p:cNvSpPr>
              <a:spLocks noChangeArrowheads="1"/>
            </p:cNvSpPr>
            <p:nvPr/>
          </p:nvSpPr>
          <p:spPr bwMode="auto">
            <a:xfrm>
              <a:off x="3291"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72" name="Oval 184"/>
            <p:cNvSpPr>
              <a:spLocks noChangeArrowheads="1"/>
            </p:cNvSpPr>
            <p:nvPr/>
          </p:nvSpPr>
          <p:spPr bwMode="auto">
            <a:xfrm>
              <a:off x="3353"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73" name="Oval 185"/>
            <p:cNvSpPr>
              <a:spLocks noChangeArrowheads="1"/>
            </p:cNvSpPr>
            <p:nvPr/>
          </p:nvSpPr>
          <p:spPr bwMode="auto">
            <a:xfrm>
              <a:off x="3291"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74" name="Oval 186"/>
            <p:cNvSpPr>
              <a:spLocks noChangeArrowheads="1"/>
            </p:cNvSpPr>
            <p:nvPr/>
          </p:nvSpPr>
          <p:spPr bwMode="auto">
            <a:xfrm>
              <a:off x="3415" y="403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75" name="Oval 187"/>
            <p:cNvSpPr>
              <a:spLocks noChangeArrowheads="1"/>
            </p:cNvSpPr>
            <p:nvPr/>
          </p:nvSpPr>
          <p:spPr bwMode="auto">
            <a:xfrm>
              <a:off x="3353"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76" name="Oval 188"/>
            <p:cNvSpPr>
              <a:spLocks noChangeArrowheads="1"/>
            </p:cNvSpPr>
            <p:nvPr/>
          </p:nvSpPr>
          <p:spPr bwMode="auto">
            <a:xfrm>
              <a:off x="3291"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77" name="Oval 189"/>
            <p:cNvSpPr>
              <a:spLocks noChangeArrowheads="1"/>
            </p:cNvSpPr>
            <p:nvPr/>
          </p:nvSpPr>
          <p:spPr bwMode="auto">
            <a:xfrm>
              <a:off x="3291" y="412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78" name="Oval 190"/>
            <p:cNvSpPr>
              <a:spLocks noChangeArrowheads="1"/>
            </p:cNvSpPr>
            <p:nvPr/>
          </p:nvSpPr>
          <p:spPr bwMode="auto">
            <a:xfrm>
              <a:off x="3291"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79" name="Oval 191"/>
            <p:cNvSpPr>
              <a:spLocks noChangeArrowheads="1"/>
            </p:cNvSpPr>
            <p:nvPr/>
          </p:nvSpPr>
          <p:spPr bwMode="auto">
            <a:xfrm>
              <a:off x="3415" y="398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80" name="Oval 192"/>
            <p:cNvSpPr>
              <a:spLocks noChangeArrowheads="1"/>
            </p:cNvSpPr>
            <p:nvPr/>
          </p:nvSpPr>
          <p:spPr bwMode="auto">
            <a:xfrm>
              <a:off x="3477" y="403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81" name="Oval 193"/>
            <p:cNvSpPr>
              <a:spLocks noChangeArrowheads="1"/>
            </p:cNvSpPr>
            <p:nvPr/>
          </p:nvSpPr>
          <p:spPr bwMode="auto">
            <a:xfrm>
              <a:off x="3312" y="398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82" name="Oval 194"/>
            <p:cNvSpPr>
              <a:spLocks noChangeArrowheads="1"/>
            </p:cNvSpPr>
            <p:nvPr/>
          </p:nvSpPr>
          <p:spPr bwMode="auto">
            <a:xfrm>
              <a:off x="3374" y="403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83" name="Oval 195"/>
            <p:cNvSpPr>
              <a:spLocks noChangeArrowheads="1"/>
            </p:cNvSpPr>
            <p:nvPr/>
          </p:nvSpPr>
          <p:spPr bwMode="auto">
            <a:xfrm>
              <a:off x="3312" y="403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84" name="Oval 196"/>
            <p:cNvSpPr>
              <a:spLocks noChangeArrowheads="1"/>
            </p:cNvSpPr>
            <p:nvPr/>
          </p:nvSpPr>
          <p:spPr bwMode="auto">
            <a:xfrm>
              <a:off x="3374" y="408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85" name="Oval 197"/>
            <p:cNvSpPr>
              <a:spLocks noChangeArrowheads="1"/>
            </p:cNvSpPr>
            <p:nvPr/>
          </p:nvSpPr>
          <p:spPr bwMode="auto">
            <a:xfrm>
              <a:off x="3435"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86" name="Oval 198"/>
            <p:cNvSpPr>
              <a:spLocks noChangeArrowheads="1"/>
            </p:cNvSpPr>
            <p:nvPr/>
          </p:nvSpPr>
          <p:spPr bwMode="auto">
            <a:xfrm>
              <a:off x="3497"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87" name="Oval 199"/>
            <p:cNvSpPr>
              <a:spLocks noChangeArrowheads="1"/>
            </p:cNvSpPr>
            <p:nvPr/>
          </p:nvSpPr>
          <p:spPr bwMode="auto">
            <a:xfrm>
              <a:off x="3374" y="412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88" name="Oval 200"/>
            <p:cNvSpPr>
              <a:spLocks noChangeArrowheads="1"/>
            </p:cNvSpPr>
            <p:nvPr/>
          </p:nvSpPr>
          <p:spPr bwMode="auto">
            <a:xfrm>
              <a:off x="3497" y="417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89" name="Oval 201"/>
            <p:cNvSpPr>
              <a:spLocks noChangeArrowheads="1"/>
            </p:cNvSpPr>
            <p:nvPr/>
          </p:nvSpPr>
          <p:spPr bwMode="auto">
            <a:xfrm>
              <a:off x="3435"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90" name="Oval 202"/>
            <p:cNvSpPr>
              <a:spLocks noChangeArrowheads="1"/>
            </p:cNvSpPr>
            <p:nvPr/>
          </p:nvSpPr>
          <p:spPr bwMode="auto">
            <a:xfrm>
              <a:off x="3435" y="412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91" name="Oval 203"/>
            <p:cNvSpPr>
              <a:spLocks noChangeArrowheads="1"/>
            </p:cNvSpPr>
            <p:nvPr/>
          </p:nvSpPr>
          <p:spPr bwMode="auto">
            <a:xfrm>
              <a:off x="3497" y="412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92" name="Oval 204"/>
            <p:cNvSpPr>
              <a:spLocks noChangeArrowheads="1"/>
            </p:cNvSpPr>
            <p:nvPr/>
          </p:nvSpPr>
          <p:spPr bwMode="auto">
            <a:xfrm>
              <a:off x="3435" y="417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93" name="Oval 205"/>
            <p:cNvSpPr>
              <a:spLocks noChangeArrowheads="1"/>
            </p:cNvSpPr>
            <p:nvPr/>
          </p:nvSpPr>
          <p:spPr bwMode="auto">
            <a:xfrm>
              <a:off x="3559" y="412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94" name="Oval 206"/>
            <p:cNvSpPr>
              <a:spLocks noChangeArrowheads="1"/>
            </p:cNvSpPr>
            <p:nvPr/>
          </p:nvSpPr>
          <p:spPr bwMode="auto">
            <a:xfrm>
              <a:off x="3497" y="412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95" name="Oval 207"/>
            <p:cNvSpPr>
              <a:spLocks noChangeArrowheads="1"/>
            </p:cNvSpPr>
            <p:nvPr/>
          </p:nvSpPr>
          <p:spPr bwMode="auto">
            <a:xfrm>
              <a:off x="3435" y="412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96" name="Oval 208"/>
            <p:cNvSpPr>
              <a:spLocks noChangeArrowheads="1"/>
            </p:cNvSpPr>
            <p:nvPr/>
          </p:nvSpPr>
          <p:spPr bwMode="auto">
            <a:xfrm>
              <a:off x="3435" y="422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97" name="Oval 209"/>
            <p:cNvSpPr>
              <a:spLocks noChangeArrowheads="1"/>
            </p:cNvSpPr>
            <p:nvPr/>
          </p:nvSpPr>
          <p:spPr bwMode="auto">
            <a:xfrm>
              <a:off x="3435"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98" name="Oval 210"/>
            <p:cNvSpPr>
              <a:spLocks noChangeArrowheads="1"/>
            </p:cNvSpPr>
            <p:nvPr/>
          </p:nvSpPr>
          <p:spPr bwMode="auto">
            <a:xfrm>
              <a:off x="3559" y="408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99" name="Oval 211"/>
            <p:cNvSpPr>
              <a:spLocks noChangeArrowheads="1"/>
            </p:cNvSpPr>
            <p:nvPr/>
          </p:nvSpPr>
          <p:spPr bwMode="auto">
            <a:xfrm>
              <a:off x="3621" y="412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00" name="Oval 212"/>
            <p:cNvSpPr>
              <a:spLocks noChangeArrowheads="1"/>
            </p:cNvSpPr>
            <p:nvPr/>
          </p:nvSpPr>
          <p:spPr bwMode="auto">
            <a:xfrm>
              <a:off x="3504"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01" name="Oval 213"/>
            <p:cNvSpPr>
              <a:spLocks noChangeArrowheads="1"/>
            </p:cNvSpPr>
            <p:nvPr/>
          </p:nvSpPr>
          <p:spPr bwMode="auto">
            <a:xfrm>
              <a:off x="3566" y="398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02" name="Oval 214"/>
            <p:cNvSpPr>
              <a:spLocks noChangeArrowheads="1"/>
            </p:cNvSpPr>
            <p:nvPr/>
          </p:nvSpPr>
          <p:spPr bwMode="auto">
            <a:xfrm>
              <a:off x="3504" y="398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03" name="Oval 215"/>
            <p:cNvSpPr>
              <a:spLocks noChangeArrowheads="1"/>
            </p:cNvSpPr>
            <p:nvPr/>
          </p:nvSpPr>
          <p:spPr bwMode="auto">
            <a:xfrm>
              <a:off x="3566" y="403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04" name="Oval 216"/>
            <p:cNvSpPr>
              <a:spLocks noChangeArrowheads="1"/>
            </p:cNvSpPr>
            <p:nvPr/>
          </p:nvSpPr>
          <p:spPr bwMode="auto">
            <a:xfrm>
              <a:off x="3627"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05" name="Oval 217"/>
            <p:cNvSpPr>
              <a:spLocks noChangeArrowheads="1"/>
            </p:cNvSpPr>
            <p:nvPr/>
          </p:nvSpPr>
          <p:spPr bwMode="auto">
            <a:xfrm>
              <a:off x="3689"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06" name="Oval 218"/>
            <p:cNvSpPr>
              <a:spLocks noChangeArrowheads="1"/>
            </p:cNvSpPr>
            <p:nvPr/>
          </p:nvSpPr>
          <p:spPr bwMode="auto">
            <a:xfrm>
              <a:off x="3566" y="408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07" name="Oval 219"/>
            <p:cNvSpPr>
              <a:spLocks noChangeArrowheads="1"/>
            </p:cNvSpPr>
            <p:nvPr/>
          </p:nvSpPr>
          <p:spPr bwMode="auto">
            <a:xfrm>
              <a:off x="3689" y="412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08" name="Oval 220"/>
            <p:cNvSpPr>
              <a:spLocks noChangeArrowheads="1"/>
            </p:cNvSpPr>
            <p:nvPr/>
          </p:nvSpPr>
          <p:spPr bwMode="auto">
            <a:xfrm>
              <a:off x="3627"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09" name="Oval 221"/>
            <p:cNvSpPr>
              <a:spLocks noChangeArrowheads="1"/>
            </p:cNvSpPr>
            <p:nvPr/>
          </p:nvSpPr>
          <p:spPr bwMode="auto">
            <a:xfrm>
              <a:off x="3627"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10" name="Oval 222"/>
            <p:cNvSpPr>
              <a:spLocks noChangeArrowheads="1"/>
            </p:cNvSpPr>
            <p:nvPr/>
          </p:nvSpPr>
          <p:spPr bwMode="auto">
            <a:xfrm>
              <a:off x="3689"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11" name="Oval 223"/>
            <p:cNvSpPr>
              <a:spLocks noChangeArrowheads="1"/>
            </p:cNvSpPr>
            <p:nvPr/>
          </p:nvSpPr>
          <p:spPr bwMode="auto">
            <a:xfrm>
              <a:off x="3627" y="412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12" name="Oval 224"/>
            <p:cNvSpPr>
              <a:spLocks noChangeArrowheads="1"/>
            </p:cNvSpPr>
            <p:nvPr/>
          </p:nvSpPr>
          <p:spPr bwMode="auto">
            <a:xfrm>
              <a:off x="3751" y="408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13" name="Oval 225"/>
            <p:cNvSpPr>
              <a:spLocks noChangeArrowheads="1"/>
            </p:cNvSpPr>
            <p:nvPr/>
          </p:nvSpPr>
          <p:spPr bwMode="auto">
            <a:xfrm>
              <a:off x="3689"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14" name="Oval 226"/>
            <p:cNvSpPr>
              <a:spLocks noChangeArrowheads="1"/>
            </p:cNvSpPr>
            <p:nvPr/>
          </p:nvSpPr>
          <p:spPr bwMode="auto">
            <a:xfrm>
              <a:off x="3627"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15" name="Oval 227"/>
            <p:cNvSpPr>
              <a:spLocks noChangeArrowheads="1"/>
            </p:cNvSpPr>
            <p:nvPr/>
          </p:nvSpPr>
          <p:spPr bwMode="auto">
            <a:xfrm>
              <a:off x="3627" y="417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16" name="Oval 228"/>
            <p:cNvSpPr>
              <a:spLocks noChangeArrowheads="1"/>
            </p:cNvSpPr>
            <p:nvPr/>
          </p:nvSpPr>
          <p:spPr bwMode="auto">
            <a:xfrm>
              <a:off x="3627"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17" name="Oval 229"/>
            <p:cNvSpPr>
              <a:spLocks noChangeArrowheads="1"/>
            </p:cNvSpPr>
            <p:nvPr/>
          </p:nvSpPr>
          <p:spPr bwMode="auto">
            <a:xfrm>
              <a:off x="3751" y="403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18" name="Oval 230"/>
            <p:cNvSpPr>
              <a:spLocks noChangeArrowheads="1"/>
            </p:cNvSpPr>
            <p:nvPr/>
          </p:nvSpPr>
          <p:spPr bwMode="auto">
            <a:xfrm>
              <a:off x="3813" y="408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19" name="Oval 231"/>
            <p:cNvSpPr>
              <a:spLocks noChangeArrowheads="1"/>
            </p:cNvSpPr>
            <p:nvPr/>
          </p:nvSpPr>
          <p:spPr bwMode="auto">
            <a:xfrm>
              <a:off x="3216" y="345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20" name="Oval 232"/>
            <p:cNvSpPr>
              <a:spLocks noChangeArrowheads="1"/>
            </p:cNvSpPr>
            <p:nvPr/>
          </p:nvSpPr>
          <p:spPr bwMode="auto">
            <a:xfrm>
              <a:off x="3264" y="350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21" name="Oval 233"/>
            <p:cNvSpPr>
              <a:spLocks noChangeArrowheads="1"/>
            </p:cNvSpPr>
            <p:nvPr/>
          </p:nvSpPr>
          <p:spPr bwMode="auto">
            <a:xfrm>
              <a:off x="3216" y="350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22" name="Oval 234"/>
            <p:cNvSpPr>
              <a:spLocks noChangeArrowheads="1"/>
            </p:cNvSpPr>
            <p:nvPr/>
          </p:nvSpPr>
          <p:spPr bwMode="auto">
            <a:xfrm>
              <a:off x="3264"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23" name="Oval 235"/>
            <p:cNvSpPr>
              <a:spLocks noChangeArrowheads="1"/>
            </p:cNvSpPr>
            <p:nvPr/>
          </p:nvSpPr>
          <p:spPr bwMode="auto">
            <a:xfrm>
              <a:off x="3312"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24" name="Oval 236"/>
            <p:cNvSpPr>
              <a:spLocks noChangeArrowheads="1"/>
            </p:cNvSpPr>
            <p:nvPr/>
          </p:nvSpPr>
          <p:spPr bwMode="auto">
            <a:xfrm>
              <a:off x="3360"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25" name="Oval 237"/>
            <p:cNvSpPr>
              <a:spLocks noChangeArrowheads="1"/>
            </p:cNvSpPr>
            <p:nvPr/>
          </p:nvSpPr>
          <p:spPr bwMode="auto">
            <a:xfrm>
              <a:off x="3264"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26" name="Oval 238"/>
            <p:cNvSpPr>
              <a:spLocks noChangeArrowheads="1"/>
            </p:cNvSpPr>
            <p:nvPr/>
          </p:nvSpPr>
          <p:spPr bwMode="auto">
            <a:xfrm>
              <a:off x="3360"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27" name="Oval 239"/>
            <p:cNvSpPr>
              <a:spLocks noChangeArrowheads="1"/>
            </p:cNvSpPr>
            <p:nvPr/>
          </p:nvSpPr>
          <p:spPr bwMode="auto">
            <a:xfrm>
              <a:off x="3312" y="350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28" name="Oval 240"/>
            <p:cNvSpPr>
              <a:spLocks noChangeArrowheads="1"/>
            </p:cNvSpPr>
            <p:nvPr/>
          </p:nvSpPr>
          <p:spPr bwMode="auto">
            <a:xfrm>
              <a:off x="3312"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29" name="Oval 241"/>
            <p:cNvSpPr>
              <a:spLocks noChangeArrowheads="1"/>
            </p:cNvSpPr>
            <p:nvPr/>
          </p:nvSpPr>
          <p:spPr bwMode="auto">
            <a:xfrm>
              <a:off x="3360"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30" name="Oval 242"/>
            <p:cNvSpPr>
              <a:spLocks noChangeArrowheads="1"/>
            </p:cNvSpPr>
            <p:nvPr/>
          </p:nvSpPr>
          <p:spPr bwMode="auto">
            <a:xfrm>
              <a:off x="3312"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31" name="Oval 243"/>
            <p:cNvSpPr>
              <a:spLocks noChangeArrowheads="1"/>
            </p:cNvSpPr>
            <p:nvPr/>
          </p:nvSpPr>
          <p:spPr bwMode="auto">
            <a:xfrm>
              <a:off x="3408"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32" name="Oval 244"/>
            <p:cNvSpPr>
              <a:spLocks noChangeArrowheads="1"/>
            </p:cNvSpPr>
            <p:nvPr/>
          </p:nvSpPr>
          <p:spPr bwMode="auto">
            <a:xfrm>
              <a:off x="3360"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33" name="Oval 245"/>
            <p:cNvSpPr>
              <a:spLocks noChangeArrowheads="1"/>
            </p:cNvSpPr>
            <p:nvPr/>
          </p:nvSpPr>
          <p:spPr bwMode="auto">
            <a:xfrm>
              <a:off x="3312"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34" name="Oval 246"/>
            <p:cNvSpPr>
              <a:spLocks noChangeArrowheads="1"/>
            </p:cNvSpPr>
            <p:nvPr/>
          </p:nvSpPr>
          <p:spPr bwMode="auto">
            <a:xfrm>
              <a:off x="3312"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35" name="Oval 247"/>
            <p:cNvSpPr>
              <a:spLocks noChangeArrowheads="1"/>
            </p:cNvSpPr>
            <p:nvPr/>
          </p:nvSpPr>
          <p:spPr bwMode="auto">
            <a:xfrm>
              <a:off x="3312" y="345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36" name="Oval 248"/>
            <p:cNvSpPr>
              <a:spLocks noChangeArrowheads="1"/>
            </p:cNvSpPr>
            <p:nvPr/>
          </p:nvSpPr>
          <p:spPr bwMode="auto">
            <a:xfrm>
              <a:off x="3408"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37" name="Oval 249"/>
            <p:cNvSpPr>
              <a:spLocks noChangeArrowheads="1"/>
            </p:cNvSpPr>
            <p:nvPr/>
          </p:nvSpPr>
          <p:spPr bwMode="auto">
            <a:xfrm>
              <a:off x="3456"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38" name="Oval 250"/>
            <p:cNvSpPr>
              <a:spLocks noChangeArrowheads="1"/>
            </p:cNvSpPr>
            <p:nvPr/>
          </p:nvSpPr>
          <p:spPr bwMode="auto">
            <a:xfrm>
              <a:off x="3312" y="340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39" name="Oval 251"/>
            <p:cNvSpPr>
              <a:spLocks noChangeArrowheads="1"/>
            </p:cNvSpPr>
            <p:nvPr/>
          </p:nvSpPr>
          <p:spPr bwMode="auto">
            <a:xfrm>
              <a:off x="3360" y="345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40" name="Oval 252"/>
            <p:cNvSpPr>
              <a:spLocks noChangeArrowheads="1"/>
            </p:cNvSpPr>
            <p:nvPr/>
          </p:nvSpPr>
          <p:spPr bwMode="auto">
            <a:xfrm>
              <a:off x="3312" y="345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41" name="Oval 253"/>
            <p:cNvSpPr>
              <a:spLocks noChangeArrowheads="1"/>
            </p:cNvSpPr>
            <p:nvPr/>
          </p:nvSpPr>
          <p:spPr bwMode="auto">
            <a:xfrm>
              <a:off x="3360" y="350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42" name="Oval 254"/>
            <p:cNvSpPr>
              <a:spLocks noChangeArrowheads="1"/>
            </p:cNvSpPr>
            <p:nvPr/>
          </p:nvSpPr>
          <p:spPr bwMode="auto">
            <a:xfrm>
              <a:off x="3408" y="350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43" name="Oval 255"/>
            <p:cNvSpPr>
              <a:spLocks noChangeArrowheads="1"/>
            </p:cNvSpPr>
            <p:nvPr/>
          </p:nvSpPr>
          <p:spPr bwMode="auto">
            <a:xfrm>
              <a:off x="3456" y="350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44" name="Oval 256"/>
            <p:cNvSpPr>
              <a:spLocks noChangeArrowheads="1"/>
            </p:cNvSpPr>
            <p:nvPr/>
          </p:nvSpPr>
          <p:spPr bwMode="auto">
            <a:xfrm>
              <a:off x="3360"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45" name="Oval 257"/>
            <p:cNvSpPr>
              <a:spLocks noChangeArrowheads="1"/>
            </p:cNvSpPr>
            <p:nvPr/>
          </p:nvSpPr>
          <p:spPr bwMode="auto">
            <a:xfrm>
              <a:off x="3456"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46" name="Oval 258"/>
            <p:cNvSpPr>
              <a:spLocks noChangeArrowheads="1"/>
            </p:cNvSpPr>
            <p:nvPr/>
          </p:nvSpPr>
          <p:spPr bwMode="auto">
            <a:xfrm>
              <a:off x="3408" y="345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47" name="Oval 259"/>
            <p:cNvSpPr>
              <a:spLocks noChangeArrowheads="1"/>
            </p:cNvSpPr>
            <p:nvPr/>
          </p:nvSpPr>
          <p:spPr bwMode="auto">
            <a:xfrm>
              <a:off x="3408"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48" name="Oval 260"/>
            <p:cNvSpPr>
              <a:spLocks noChangeArrowheads="1"/>
            </p:cNvSpPr>
            <p:nvPr/>
          </p:nvSpPr>
          <p:spPr bwMode="auto">
            <a:xfrm>
              <a:off x="3456"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49" name="Oval 261"/>
            <p:cNvSpPr>
              <a:spLocks noChangeArrowheads="1"/>
            </p:cNvSpPr>
            <p:nvPr/>
          </p:nvSpPr>
          <p:spPr bwMode="auto">
            <a:xfrm>
              <a:off x="3408"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50" name="Oval 262"/>
            <p:cNvSpPr>
              <a:spLocks noChangeArrowheads="1"/>
            </p:cNvSpPr>
            <p:nvPr/>
          </p:nvSpPr>
          <p:spPr bwMode="auto">
            <a:xfrm>
              <a:off x="3504"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51" name="Oval 263"/>
            <p:cNvSpPr>
              <a:spLocks noChangeArrowheads="1"/>
            </p:cNvSpPr>
            <p:nvPr/>
          </p:nvSpPr>
          <p:spPr bwMode="auto">
            <a:xfrm>
              <a:off x="3456"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52" name="Oval 264"/>
            <p:cNvSpPr>
              <a:spLocks noChangeArrowheads="1"/>
            </p:cNvSpPr>
            <p:nvPr/>
          </p:nvSpPr>
          <p:spPr bwMode="auto">
            <a:xfrm>
              <a:off x="3408"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53" name="Oval 265"/>
            <p:cNvSpPr>
              <a:spLocks noChangeArrowheads="1"/>
            </p:cNvSpPr>
            <p:nvPr/>
          </p:nvSpPr>
          <p:spPr bwMode="auto">
            <a:xfrm>
              <a:off x="3408"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54" name="Oval 266"/>
            <p:cNvSpPr>
              <a:spLocks noChangeArrowheads="1"/>
            </p:cNvSpPr>
            <p:nvPr/>
          </p:nvSpPr>
          <p:spPr bwMode="auto">
            <a:xfrm>
              <a:off x="3408" y="340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55" name="Oval 267"/>
            <p:cNvSpPr>
              <a:spLocks noChangeArrowheads="1"/>
            </p:cNvSpPr>
            <p:nvPr/>
          </p:nvSpPr>
          <p:spPr bwMode="auto">
            <a:xfrm>
              <a:off x="3504" y="350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56" name="Oval 268"/>
            <p:cNvSpPr>
              <a:spLocks noChangeArrowheads="1"/>
            </p:cNvSpPr>
            <p:nvPr/>
          </p:nvSpPr>
          <p:spPr bwMode="auto">
            <a:xfrm>
              <a:off x="3552"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57" name="Oval 269"/>
            <p:cNvSpPr>
              <a:spLocks noChangeArrowheads="1"/>
            </p:cNvSpPr>
            <p:nvPr/>
          </p:nvSpPr>
          <p:spPr bwMode="auto">
            <a:xfrm>
              <a:off x="3408" y="350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58" name="Oval 270"/>
            <p:cNvSpPr>
              <a:spLocks noChangeArrowheads="1"/>
            </p:cNvSpPr>
            <p:nvPr/>
          </p:nvSpPr>
          <p:spPr bwMode="auto">
            <a:xfrm>
              <a:off x="3456"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59" name="Oval 271"/>
            <p:cNvSpPr>
              <a:spLocks noChangeArrowheads="1"/>
            </p:cNvSpPr>
            <p:nvPr/>
          </p:nvSpPr>
          <p:spPr bwMode="auto">
            <a:xfrm>
              <a:off x="3408"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60" name="Oval 272"/>
            <p:cNvSpPr>
              <a:spLocks noChangeArrowheads="1"/>
            </p:cNvSpPr>
            <p:nvPr/>
          </p:nvSpPr>
          <p:spPr bwMode="auto">
            <a:xfrm>
              <a:off x="3456"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61" name="Oval 273"/>
            <p:cNvSpPr>
              <a:spLocks noChangeArrowheads="1"/>
            </p:cNvSpPr>
            <p:nvPr/>
          </p:nvSpPr>
          <p:spPr bwMode="auto">
            <a:xfrm>
              <a:off x="3504"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62" name="Oval 274"/>
            <p:cNvSpPr>
              <a:spLocks noChangeArrowheads="1"/>
            </p:cNvSpPr>
            <p:nvPr/>
          </p:nvSpPr>
          <p:spPr bwMode="auto">
            <a:xfrm>
              <a:off x="3552"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63" name="Oval 275"/>
            <p:cNvSpPr>
              <a:spLocks noChangeArrowheads="1"/>
            </p:cNvSpPr>
            <p:nvPr/>
          </p:nvSpPr>
          <p:spPr bwMode="auto">
            <a:xfrm>
              <a:off x="3456"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64" name="Oval 276"/>
            <p:cNvSpPr>
              <a:spLocks noChangeArrowheads="1"/>
            </p:cNvSpPr>
            <p:nvPr/>
          </p:nvSpPr>
          <p:spPr bwMode="auto">
            <a:xfrm>
              <a:off x="3552"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65" name="Oval 277"/>
            <p:cNvSpPr>
              <a:spLocks noChangeArrowheads="1"/>
            </p:cNvSpPr>
            <p:nvPr/>
          </p:nvSpPr>
          <p:spPr bwMode="auto">
            <a:xfrm>
              <a:off x="3504"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66" name="Oval 278"/>
            <p:cNvSpPr>
              <a:spLocks noChangeArrowheads="1"/>
            </p:cNvSpPr>
            <p:nvPr/>
          </p:nvSpPr>
          <p:spPr bwMode="auto">
            <a:xfrm>
              <a:off x="3504"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67" name="Oval 279"/>
            <p:cNvSpPr>
              <a:spLocks noChangeArrowheads="1"/>
            </p:cNvSpPr>
            <p:nvPr/>
          </p:nvSpPr>
          <p:spPr bwMode="auto">
            <a:xfrm>
              <a:off x="3552"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68" name="Oval 280"/>
            <p:cNvSpPr>
              <a:spLocks noChangeArrowheads="1"/>
            </p:cNvSpPr>
            <p:nvPr/>
          </p:nvSpPr>
          <p:spPr bwMode="auto">
            <a:xfrm>
              <a:off x="3504"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69" name="Oval 281"/>
            <p:cNvSpPr>
              <a:spLocks noChangeArrowheads="1"/>
            </p:cNvSpPr>
            <p:nvPr/>
          </p:nvSpPr>
          <p:spPr bwMode="auto">
            <a:xfrm>
              <a:off x="3600"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70" name="Oval 282"/>
            <p:cNvSpPr>
              <a:spLocks noChangeArrowheads="1"/>
            </p:cNvSpPr>
            <p:nvPr/>
          </p:nvSpPr>
          <p:spPr bwMode="auto">
            <a:xfrm>
              <a:off x="3552"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71" name="Oval 283"/>
            <p:cNvSpPr>
              <a:spLocks noChangeArrowheads="1"/>
            </p:cNvSpPr>
            <p:nvPr/>
          </p:nvSpPr>
          <p:spPr bwMode="auto">
            <a:xfrm>
              <a:off x="3504"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72" name="Oval 284"/>
            <p:cNvSpPr>
              <a:spLocks noChangeArrowheads="1"/>
            </p:cNvSpPr>
            <p:nvPr/>
          </p:nvSpPr>
          <p:spPr bwMode="auto">
            <a:xfrm>
              <a:off x="3504"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73" name="Oval 285"/>
            <p:cNvSpPr>
              <a:spLocks noChangeArrowheads="1"/>
            </p:cNvSpPr>
            <p:nvPr/>
          </p:nvSpPr>
          <p:spPr bwMode="auto">
            <a:xfrm>
              <a:off x="3504" y="350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74" name="Oval 286"/>
            <p:cNvSpPr>
              <a:spLocks noChangeArrowheads="1"/>
            </p:cNvSpPr>
            <p:nvPr/>
          </p:nvSpPr>
          <p:spPr bwMode="auto">
            <a:xfrm>
              <a:off x="3600"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75" name="Oval 287"/>
            <p:cNvSpPr>
              <a:spLocks noChangeArrowheads="1"/>
            </p:cNvSpPr>
            <p:nvPr/>
          </p:nvSpPr>
          <p:spPr bwMode="auto">
            <a:xfrm>
              <a:off x="3648"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76" name="Oval 288"/>
            <p:cNvSpPr>
              <a:spLocks noChangeArrowheads="1"/>
            </p:cNvSpPr>
            <p:nvPr/>
          </p:nvSpPr>
          <p:spPr bwMode="auto">
            <a:xfrm>
              <a:off x="3168"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77" name="Oval 289"/>
            <p:cNvSpPr>
              <a:spLocks noChangeArrowheads="1"/>
            </p:cNvSpPr>
            <p:nvPr/>
          </p:nvSpPr>
          <p:spPr bwMode="auto">
            <a:xfrm>
              <a:off x="3216"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78" name="Oval 290"/>
            <p:cNvSpPr>
              <a:spLocks noChangeArrowheads="1"/>
            </p:cNvSpPr>
            <p:nvPr/>
          </p:nvSpPr>
          <p:spPr bwMode="auto">
            <a:xfrm>
              <a:off x="3168"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79" name="Oval 291"/>
            <p:cNvSpPr>
              <a:spLocks noChangeArrowheads="1"/>
            </p:cNvSpPr>
            <p:nvPr/>
          </p:nvSpPr>
          <p:spPr bwMode="auto">
            <a:xfrm>
              <a:off x="3216"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80" name="Oval 292"/>
            <p:cNvSpPr>
              <a:spLocks noChangeArrowheads="1"/>
            </p:cNvSpPr>
            <p:nvPr/>
          </p:nvSpPr>
          <p:spPr bwMode="auto">
            <a:xfrm>
              <a:off x="3264"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81" name="Oval 293"/>
            <p:cNvSpPr>
              <a:spLocks noChangeArrowheads="1"/>
            </p:cNvSpPr>
            <p:nvPr/>
          </p:nvSpPr>
          <p:spPr bwMode="auto">
            <a:xfrm>
              <a:off x="3312"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82" name="Oval 294"/>
            <p:cNvSpPr>
              <a:spLocks noChangeArrowheads="1"/>
            </p:cNvSpPr>
            <p:nvPr/>
          </p:nvSpPr>
          <p:spPr bwMode="auto">
            <a:xfrm>
              <a:off x="3216"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83" name="Oval 295"/>
            <p:cNvSpPr>
              <a:spLocks noChangeArrowheads="1"/>
            </p:cNvSpPr>
            <p:nvPr/>
          </p:nvSpPr>
          <p:spPr bwMode="auto">
            <a:xfrm>
              <a:off x="3312"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84" name="Oval 296"/>
            <p:cNvSpPr>
              <a:spLocks noChangeArrowheads="1"/>
            </p:cNvSpPr>
            <p:nvPr/>
          </p:nvSpPr>
          <p:spPr bwMode="auto">
            <a:xfrm>
              <a:off x="3264"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85" name="Oval 297"/>
            <p:cNvSpPr>
              <a:spLocks noChangeArrowheads="1"/>
            </p:cNvSpPr>
            <p:nvPr/>
          </p:nvSpPr>
          <p:spPr bwMode="auto">
            <a:xfrm>
              <a:off x="3264"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86" name="Oval 298"/>
            <p:cNvSpPr>
              <a:spLocks noChangeArrowheads="1"/>
            </p:cNvSpPr>
            <p:nvPr/>
          </p:nvSpPr>
          <p:spPr bwMode="auto">
            <a:xfrm>
              <a:off x="3312"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87" name="Oval 299"/>
            <p:cNvSpPr>
              <a:spLocks noChangeArrowheads="1"/>
            </p:cNvSpPr>
            <p:nvPr/>
          </p:nvSpPr>
          <p:spPr bwMode="auto">
            <a:xfrm>
              <a:off x="3264"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88" name="Oval 300"/>
            <p:cNvSpPr>
              <a:spLocks noChangeArrowheads="1"/>
            </p:cNvSpPr>
            <p:nvPr/>
          </p:nvSpPr>
          <p:spPr bwMode="auto">
            <a:xfrm>
              <a:off x="3360"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89" name="Oval 301"/>
            <p:cNvSpPr>
              <a:spLocks noChangeArrowheads="1"/>
            </p:cNvSpPr>
            <p:nvPr/>
          </p:nvSpPr>
          <p:spPr bwMode="auto">
            <a:xfrm>
              <a:off x="3312"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90" name="Oval 302"/>
            <p:cNvSpPr>
              <a:spLocks noChangeArrowheads="1"/>
            </p:cNvSpPr>
            <p:nvPr/>
          </p:nvSpPr>
          <p:spPr bwMode="auto">
            <a:xfrm>
              <a:off x="3264"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91" name="Oval 303"/>
            <p:cNvSpPr>
              <a:spLocks noChangeArrowheads="1"/>
            </p:cNvSpPr>
            <p:nvPr/>
          </p:nvSpPr>
          <p:spPr bwMode="auto">
            <a:xfrm>
              <a:off x="3264"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92" name="Oval 304"/>
            <p:cNvSpPr>
              <a:spLocks noChangeArrowheads="1"/>
            </p:cNvSpPr>
            <p:nvPr/>
          </p:nvSpPr>
          <p:spPr bwMode="auto">
            <a:xfrm>
              <a:off x="3264"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93" name="Oval 305"/>
            <p:cNvSpPr>
              <a:spLocks noChangeArrowheads="1"/>
            </p:cNvSpPr>
            <p:nvPr/>
          </p:nvSpPr>
          <p:spPr bwMode="auto">
            <a:xfrm>
              <a:off x="3360"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94" name="Oval 306"/>
            <p:cNvSpPr>
              <a:spLocks noChangeArrowheads="1"/>
            </p:cNvSpPr>
            <p:nvPr/>
          </p:nvSpPr>
          <p:spPr bwMode="auto">
            <a:xfrm>
              <a:off x="3408"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95" name="Oval 307"/>
            <p:cNvSpPr>
              <a:spLocks noChangeArrowheads="1"/>
            </p:cNvSpPr>
            <p:nvPr/>
          </p:nvSpPr>
          <p:spPr bwMode="auto">
            <a:xfrm>
              <a:off x="3312"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96" name="Oval 308"/>
            <p:cNvSpPr>
              <a:spLocks noChangeArrowheads="1"/>
            </p:cNvSpPr>
            <p:nvPr/>
          </p:nvSpPr>
          <p:spPr bwMode="auto">
            <a:xfrm>
              <a:off x="3360"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97" name="Oval 309"/>
            <p:cNvSpPr>
              <a:spLocks noChangeArrowheads="1"/>
            </p:cNvSpPr>
            <p:nvPr/>
          </p:nvSpPr>
          <p:spPr bwMode="auto">
            <a:xfrm>
              <a:off x="3312"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98" name="Oval 310"/>
            <p:cNvSpPr>
              <a:spLocks noChangeArrowheads="1"/>
            </p:cNvSpPr>
            <p:nvPr/>
          </p:nvSpPr>
          <p:spPr bwMode="auto">
            <a:xfrm>
              <a:off x="3360"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99" name="Oval 311"/>
            <p:cNvSpPr>
              <a:spLocks noChangeArrowheads="1"/>
            </p:cNvSpPr>
            <p:nvPr/>
          </p:nvSpPr>
          <p:spPr bwMode="auto">
            <a:xfrm>
              <a:off x="3408"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00" name="Oval 312"/>
            <p:cNvSpPr>
              <a:spLocks noChangeArrowheads="1"/>
            </p:cNvSpPr>
            <p:nvPr/>
          </p:nvSpPr>
          <p:spPr bwMode="auto">
            <a:xfrm>
              <a:off x="3456"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01" name="Oval 313"/>
            <p:cNvSpPr>
              <a:spLocks noChangeArrowheads="1"/>
            </p:cNvSpPr>
            <p:nvPr/>
          </p:nvSpPr>
          <p:spPr bwMode="auto">
            <a:xfrm>
              <a:off x="3360"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02" name="Oval 314"/>
            <p:cNvSpPr>
              <a:spLocks noChangeArrowheads="1"/>
            </p:cNvSpPr>
            <p:nvPr/>
          </p:nvSpPr>
          <p:spPr bwMode="auto">
            <a:xfrm>
              <a:off x="3456"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03" name="Oval 315"/>
            <p:cNvSpPr>
              <a:spLocks noChangeArrowheads="1"/>
            </p:cNvSpPr>
            <p:nvPr/>
          </p:nvSpPr>
          <p:spPr bwMode="auto">
            <a:xfrm>
              <a:off x="3408"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04" name="Oval 316"/>
            <p:cNvSpPr>
              <a:spLocks noChangeArrowheads="1"/>
            </p:cNvSpPr>
            <p:nvPr/>
          </p:nvSpPr>
          <p:spPr bwMode="auto">
            <a:xfrm>
              <a:off x="3408"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05" name="Oval 317"/>
            <p:cNvSpPr>
              <a:spLocks noChangeArrowheads="1"/>
            </p:cNvSpPr>
            <p:nvPr/>
          </p:nvSpPr>
          <p:spPr bwMode="auto">
            <a:xfrm>
              <a:off x="3456"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06" name="Oval 318"/>
            <p:cNvSpPr>
              <a:spLocks noChangeArrowheads="1"/>
            </p:cNvSpPr>
            <p:nvPr/>
          </p:nvSpPr>
          <p:spPr bwMode="auto">
            <a:xfrm>
              <a:off x="3408"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07" name="Oval 319"/>
            <p:cNvSpPr>
              <a:spLocks noChangeArrowheads="1"/>
            </p:cNvSpPr>
            <p:nvPr/>
          </p:nvSpPr>
          <p:spPr bwMode="auto">
            <a:xfrm>
              <a:off x="3504"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08" name="Oval 320"/>
            <p:cNvSpPr>
              <a:spLocks noChangeArrowheads="1"/>
            </p:cNvSpPr>
            <p:nvPr/>
          </p:nvSpPr>
          <p:spPr bwMode="auto">
            <a:xfrm>
              <a:off x="3456"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09" name="Oval 321"/>
            <p:cNvSpPr>
              <a:spLocks noChangeArrowheads="1"/>
            </p:cNvSpPr>
            <p:nvPr/>
          </p:nvSpPr>
          <p:spPr bwMode="auto">
            <a:xfrm>
              <a:off x="3408"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10" name="Oval 322"/>
            <p:cNvSpPr>
              <a:spLocks noChangeArrowheads="1"/>
            </p:cNvSpPr>
            <p:nvPr/>
          </p:nvSpPr>
          <p:spPr bwMode="auto">
            <a:xfrm>
              <a:off x="3408"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11" name="Oval 323"/>
            <p:cNvSpPr>
              <a:spLocks noChangeArrowheads="1"/>
            </p:cNvSpPr>
            <p:nvPr/>
          </p:nvSpPr>
          <p:spPr bwMode="auto">
            <a:xfrm>
              <a:off x="3408"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12" name="Oval 324"/>
            <p:cNvSpPr>
              <a:spLocks noChangeArrowheads="1"/>
            </p:cNvSpPr>
            <p:nvPr/>
          </p:nvSpPr>
          <p:spPr bwMode="auto">
            <a:xfrm>
              <a:off x="3504"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13" name="Oval 325"/>
            <p:cNvSpPr>
              <a:spLocks noChangeArrowheads="1"/>
            </p:cNvSpPr>
            <p:nvPr/>
          </p:nvSpPr>
          <p:spPr bwMode="auto">
            <a:xfrm>
              <a:off x="3552"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14" name="Oval 326"/>
            <p:cNvSpPr>
              <a:spLocks noChangeArrowheads="1"/>
            </p:cNvSpPr>
            <p:nvPr/>
          </p:nvSpPr>
          <p:spPr bwMode="auto">
            <a:xfrm>
              <a:off x="3312" y="355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15" name="Oval 327"/>
            <p:cNvSpPr>
              <a:spLocks noChangeArrowheads="1"/>
            </p:cNvSpPr>
            <p:nvPr/>
          </p:nvSpPr>
          <p:spPr bwMode="auto">
            <a:xfrm>
              <a:off x="3374" y="360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16" name="Oval 328"/>
            <p:cNvSpPr>
              <a:spLocks noChangeArrowheads="1"/>
            </p:cNvSpPr>
            <p:nvPr/>
          </p:nvSpPr>
          <p:spPr bwMode="auto">
            <a:xfrm>
              <a:off x="3312" y="360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17" name="Oval 329"/>
            <p:cNvSpPr>
              <a:spLocks noChangeArrowheads="1"/>
            </p:cNvSpPr>
            <p:nvPr/>
          </p:nvSpPr>
          <p:spPr bwMode="auto">
            <a:xfrm>
              <a:off x="3374" y="364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18" name="Oval 330"/>
            <p:cNvSpPr>
              <a:spLocks noChangeArrowheads="1"/>
            </p:cNvSpPr>
            <p:nvPr/>
          </p:nvSpPr>
          <p:spPr bwMode="auto">
            <a:xfrm>
              <a:off x="3435" y="364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19" name="Oval 331"/>
            <p:cNvSpPr>
              <a:spLocks noChangeArrowheads="1"/>
            </p:cNvSpPr>
            <p:nvPr/>
          </p:nvSpPr>
          <p:spPr bwMode="auto">
            <a:xfrm>
              <a:off x="3497" y="364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20" name="Oval 332"/>
            <p:cNvSpPr>
              <a:spLocks noChangeArrowheads="1"/>
            </p:cNvSpPr>
            <p:nvPr/>
          </p:nvSpPr>
          <p:spPr bwMode="auto">
            <a:xfrm>
              <a:off x="3374" y="369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21" name="Oval 333"/>
            <p:cNvSpPr>
              <a:spLocks noChangeArrowheads="1"/>
            </p:cNvSpPr>
            <p:nvPr/>
          </p:nvSpPr>
          <p:spPr bwMode="auto">
            <a:xfrm>
              <a:off x="3497"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22" name="Oval 334"/>
            <p:cNvSpPr>
              <a:spLocks noChangeArrowheads="1"/>
            </p:cNvSpPr>
            <p:nvPr/>
          </p:nvSpPr>
          <p:spPr bwMode="auto">
            <a:xfrm>
              <a:off x="3435" y="360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23" name="Oval 335"/>
            <p:cNvSpPr>
              <a:spLocks noChangeArrowheads="1"/>
            </p:cNvSpPr>
            <p:nvPr/>
          </p:nvSpPr>
          <p:spPr bwMode="auto">
            <a:xfrm>
              <a:off x="3435" y="369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24" name="Oval 336"/>
            <p:cNvSpPr>
              <a:spLocks noChangeArrowheads="1"/>
            </p:cNvSpPr>
            <p:nvPr/>
          </p:nvSpPr>
          <p:spPr bwMode="auto">
            <a:xfrm>
              <a:off x="3497" y="369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25" name="Oval 337"/>
            <p:cNvSpPr>
              <a:spLocks noChangeArrowheads="1"/>
            </p:cNvSpPr>
            <p:nvPr/>
          </p:nvSpPr>
          <p:spPr bwMode="auto">
            <a:xfrm>
              <a:off x="3435"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26" name="Oval 338"/>
            <p:cNvSpPr>
              <a:spLocks noChangeArrowheads="1"/>
            </p:cNvSpPr>
            <p:nvPr/>
          </p:nvSpPr>
          <p:spPr bwMode="auto">
            <a:xfrm>
              <a:off x="3559" y="369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27" name="Oval 339"/>
            <p:cNvSpPr>
              <a:spLocks noChangeArrowheads="1"/>
            </p:cNvSpPr>
            <p:nvPr/>
          </p:nvSpPr>
          <p:spPr bwMode="auto">
            <a:xfrm>
              <a:off x="3497" y="369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28" name="Oval 340"/>
            <p:cNvSpPr>
              <a:spLocks noChangeArrowheads="1"/>
            </p:cNvSpPr>
            <p:nvPr/>
          </p:nvSpPr>
          <p:spPr bwMode="auto">
            <a:xfrm>
              <a:off x="3435" y="369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29" name="Oval 341"/>
            <p:cNvSpPr>
              <a:spLocks noChangeArrowheads="1"/>
            </p:cNvSpPr>
            <p:nvPr/>
          </p:nvSpPr>
          <p:spPr bwMode="auto">
            <a:xfrm>
              <a:off x="3435"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30" name="Oval 342"/>
            <p:cNvSpPr>
              <a:spLocks noChangeArrowheads="1"/>
            </p:cNvSpPr>
            <p:nvPr/>
          </p:nvSpPr>
          <p:spPr bwMode="auto">
            <a:xfrm>
              <a:off x="3435" y="355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31" name="Oval 343"/>
            <p:cNvSpPr>
              <a:spLocks noChangeArrowheads="1"/>
            </p:cNvSpPr>
            <p:nvPr/>
          </p:nvSpPr>
          <p:spPr bwMode="auto">
            <a:xfrm>
              <a:off x="3559" y="364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32" name="Oval 344"/>
            <p:cNvSpPr>
              <a:spLocks noChangeArrowheads="1"/>
            </p:cNvSpPr>
            <p:nvPr/>
          </p:nvSpPr>
          <p:spPr bwMode="auto">
            <a:xfrm>
              <a:off x="3621" y="369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33" name="Oval 345"/>
            <p:cNvSpPr>
              <a:spLocks noChangeArrowheads="1"/>
            </p:cNvSpPr>
            <p:nvPr/>
          </p:nvSpPr>
          <p:spPr bwMode="auto">
            <a:xfrm>
              <a:off x="3408" y="350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34" name="Oval 346"/>
            <p:cNvSpPr>
              <a:spLocks noChangeArrowheads="1"/>
            </p:cNvSpPr>
            <p:nvPr/>
          </p:nvSpPr>
          <p:spPr bwMode="auto">
            <a:xfrm>
              <a:off x="3470" y="355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35" name="Oval 347"/>
            <p:cNvSpPr>
              <a:spLocks noChangeArrowheads="1"/>
            </p:cNvSpPr>
            <p:nvPr/>
          </p:nvSpPr>
          <p:spPr bwMode="auto">
            <a:xfrm>
              <a:off x="3408" y="355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36" name="Oval 348"/>
            <p:cNvSpPr>
              <a:spLocks noChangeArrowheads="1"/>
            </p:cNvSpPr>
            <p:nvPr/>
          </p:nvSpPr>
          <p:spPr bwMode="auto">
            <a:xfrm>
              <a:off x="3470" y="360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37" name="Oval 349"/>
            <p:cNvSpPr>
              <a:spLocks noChangeArrowheads="1"/>
            </p:cNvSpPr>
            <p:nvPr/>
          </p:nvSpPr>
          <p:spPr bwMode="auto">
            <a:xfrm>
              <a:off x="3531" y="360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38" name="Oval 350"/>
            <p:cNvSpPr>
              <a:spLocks noChangeArrowheads="1"/>
            </p:cNvSpPr>
            <p:nvPr/>
          </p:nvSpPr>
          <p:spPr bwMode="auto">
            <a:xfrm>
              <a:off x="3593" y="360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39" name="Oval 351"/>
            <p:cNvSpPr>
              <a:spLocks noChangeArrowheads="1"/>
            </p:cNvSpPr>
            <p:nvPr/>
          </p:nvSpPr>
          <p:spPr bwMode="auto">
            <a:xfrm>
              <a:off x="3470" y="364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40" name="Oval 352"/>
            <p:cNvSpPr>
              <a:spLocks noChangeArrowheads="1"/>
            </p:cNvSpPr>
            <p:nvPr/>
          </p:nvSpPr>
          <p:spPr bwMode="auto">
            <a:xfrm>
              <a:off x="3593" y="369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41" name="Oval 353"/>
            <p:cNvSpPr>
              <a:spLocks noChangeArrowheads="1"/>
            </p:cNvSpPr>
            <p:nvPr/>
          </p:nvSpPr>
          <p:spPr bwMode="auto">
            <a:xfrm>
              <a:off x="3531" y="355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42" name="Oval 354"/>
            <p:cNvSpPr>
              <a:spLocks noChangeArrowheads="1"/>
            </p:cNvSpPr>
            <p:nvPr/>
          </p:nvSpPr>
          <p:spPr bwMode="auto">
            <a:xfrm>
              <a:off x="3531" y="364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43" name="Oval 355"/>
            <p:cNvSpPr>
              <a:spLocks noChangeArrowheads="1"/>
            </p:cNvSpPr>
            <p:nvPr/>
          </p:nvSpPr>
          <p:spPr bwMode="auto">
            <a:xfrm>
              <a:off x="3593" y="364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44" name="Oval 356"/>
            <p:cNvSpPr>
              <a:spLocks noChangeArrowheads="1"/>
            </p:cNvSpPr>
            <p:nvPr/>
          </p:nvSpPr>
          <p:spPr bwMode="auto">
            <a:xfrm>
              <a:off x="3531" y="369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45" name="Oval 357"/>
            <p:cNvSpPr>
              <a:spLocks noChangeArrowheads="1"/>
            </p:cNvSpPr>
            <p:nvPr/>
          </p:nvSpPr>
          <p:spPr bwMode="auto">
            <a:xfrm>
              <a:off x="3655" y="364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46" name="Oval 358"/>
            <p:cNvSpPr>
              <a:spLocks noChangeArrowheads="1"/>
            </p:cNvSpPr>
            <p:nvPr/>
          </p:nvSpPr>
          <p:spPr bwMode="auto">
            <a:xfrm>
              <a:off x="3593" y="364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47" name="Oval 359"/>
            <p:cNvSpPr>
              <a:spLocks noChangeArrowheads="1"/>
            </p:cNvSpPr>
            <p:nvPr/>
          </p:nvSpPr>
          <p:spPr bwMode="auto">
            <a:xfrm>
              <a:off x="3531" y="364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48" name="Oval 360"/>
            <p:cNvSpPr>
              <a:spLocks noChangeArrowheads="1"/>
            </p:cNvSpPr>
            <p:nvPr/>
          </p:nvSpPr>
          <p:spPr bwMode="auto">
            <a:xfrm>
              <a:off x="3531"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49" name="Oval 361"/>
            <p:cNvSpPr>
              <a:spLocks noChangeArrowheads="1"/>
            </p:cNvSpPr>
            <p:nvPr/>
          </p:nvSpPr>
          <p:spPr bwMode="auto">
            <a:xfrm>
              <a:off x="3531" y="350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50" name="Oval 362"/>
            <p:cNvSpPr>
              <a:spLocks noChangeArrowheads="1"/>
            </p:cNvSpPr>
            <p:nvPr/>
          </p:nvSpPr>
          <p:spPr bwMode="auto">
            <a:xfrm>
              <a:off x="3655" y="360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51" name="Oval 363"/>
            <p:cNvSpPr>
              <a:spLocks noChangeArrowheads="1"/>
            </p:cNvSpPr>
            <p:nvPr/>
          </p:nvSpPr>
          <p:spPr bwMode="auto">
            <a:xfrm>
              <a:off x="3717" y="364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52" name="Oval 364"/>
            <p:cNvSpPr>
              <a:spLocks noChangeArrowheads="1"/>
            </p:cNvSpPr>
            <p:nvPr/>
          </p:nvSpPr>
          <p:spPr bwMode="auto">
            <a:xfrm>
              <a:off x="3504" y="360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53" name="Oval 365"/>
            <p:cNvSpPr>
              <a:spLocks noChangeArrowheads="1"/>
            </p:cNvSpPr>
            <p:nvPr/>
          </p:nvSpPr>
          <p:spPr bwMode="auto">
            <a:xfrm>
              <a:off x="3566" y="364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54" name="Oval 366"/>
            <p:cNvSpPr>
              <a:spLocks noChangeArrowheads="1"/>
            </p:cNvSpPr>
            <p:nvPr/>
          </p:nvSpPr>
          <p:spPr bwMode="auto">
            <a:xfrm>
              <a:off x="3504" y="364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55" name="Oval 367"/>
            <p:cNvSpPr>
              <a:spLocks noChangeArrowheads="1"/>
            </p:cNvSpPr>
            <p:nvPr/>
          </p:nvSpPr>
          <p:spPr bwMode="auto">
            <a:xfrm>
              <a:off x="3566" y="369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56" name="Oval 368"/>
            <p:cNvSpPr>
              <a:spLocks noChangeArrowheads="1"/>
            </p:cNvSpPr>
            <p:nvPr/>
          </p:nvSpPr>
          <p:spPr bwMode="auto">
            <a:xfrm>
              <a:off x="3627" y="369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57" name="Oval 369"/>
            <p:cNvSpPr>
              <a:spLocks noChangeArrowheads="1"/>
            </p:cNvSpPr>
            <p:nvPr/>
          </p:nvSpPr>
          <p:spPr bwMode="auto">
            <a:xfrm>
              <a:off x="3689" y="369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58" name="Oval 370"/>
            <p:cNvSpPr>
              <a:spLocks noChangeArrowheads="1"/>
            </p:cNvSpPr>
            <p:nvPr/>
          </p:nvSpPr>
          <p:spPr bwMode="auto">
            <a:xfrm>
              <a:off x="3566" y="374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59" name="Oval 371"/>
            <p:cNvSpPr>
              <a:spLocks noChangeArrowheads="1"/>
            </p:cNvSpPr>
            <p:nvPr/>
          </p:nvSpPr>
          <p:spPr bwMode="auto">
            <a:xfrm>
              <a:off x="3689"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60" name="Oval 372"/>
            <p:cNvSpPr>
              <a:spLocks noChangeArrowheads="1"/>
            </p:cNvSpPr>
            <p:nvPr/>
          </p:nvSpPr>
          <p:spPr bwMode="auto">
            <a:xfrm>
              <a:off x="3627" y="364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61" name="Oval 373"/>
            <p:cNvSpPr>
              <a:spLocks noChangeArrowheads="1"/>
            </p:cNvSpPr>
            <p:nvPr/>
          </p:nvSpPr>
          <p:spPr bwMode="auto">
            <a:xfrm>
              <a:off x="3627"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62" name="Oval 374"/>
            <p:cNvSpPr>
              <a:spLocks noChangeArrowheads="1"/>
            </p:cNvSpPr>
            <p:nvPr/>
          </p:nvSpPr>
          <p:spPr bwMode="auto">
            <a:xfrm>
              <a:off x="3689"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63" name="Oval 375"/>
            <p:cNvSpPr>
              <a:spLocks noChangeArrowheads="1"/>
            </p:cNvSpPr>
            <p:nvPr/>
          </p:nvSpPr>
          <p:spPr bwMode="auto">
            <a:xfrm>
              <a:off x="3627"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64" name="Oval 376"/>
            <p:cNvSpPr>
              <a:spLocks noChangeArrowheads="1"/>
            </p:cNvSpPr>
            <p:nvPr/>
          </p:nvSpPr>
          <p:spPr bwMode="auto">
            <a:xfrm>
              <a:off x="3751" y="374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65" name="Oval 377"/>
            <p:cNvSpPr>
              <a:spLocks noChangeArrowheads="1"/>
            </p:cNvSpPr>
            <p:nvPr/>
          </p:nvSpPr>
          <p:spPr bwMode="auto">
            <a:xfrm>
              <a:off x="3689"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66" name="Oval 378"/>
            <p:cNvSpPr>
              <a:spLocks noChangeArrowheads="1"/>
            </p:cNvSpPr>
            <p:nvPr/>
          </p:nvSpPr>
          <p:spPr bwMode="auto">
            <a:xfrm>
              <a:off x="3627"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67" name="Oval 379"/>
            <p:cNvSpPr>
              <a:spLocks noChangeArrowheads="1"/>
            </p:cNvSpPr>
            <p:nvPr/>
          </p:nvSpPr>
          <p:spPr bwMode="auto">
            <a:xfrm>
              <a:off x="3627"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68" name="Oval 380"/>
            <p:cNvSpPr>
              <a:spLocks noChangeArrowheads="1"/>
            </p:cNvSpPr>
            <p:nvPr/>
          </p:nvSpPr>
          <p:spPr bwMode="auto">
            <a:xfrm>
              <a:off x="3627" y="360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69" name="Oval 381"/>
            <p:cNvSpPr>
              <a:spLocks noChangeArrowheads="1"/>
            </p:cNvSpPr>
            <p:nvPr/>
          </p:nvSpPr>
          <p:spPr bwMode="auto">
            <a:xfrm>
              <a:off x="3751" y="369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70" name="Oval 382"/>
            <p:cNvSpPr>
              <a:spLocks noChangeArrowheads="1"/>
            </p:cNvSpPr>
            <p:nvPr/>
          </p:nvSpPr>
          <p:spPr bwMode="auto">
            <a:xfrm>
              <a:off x="3813" y="374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71" name="Oval 383"/>
            <p:cNvSpPr>
              <a:spLocks noChangeArrowheads="1"/>
            </p:cNvSpPr>
            <p:nvPr/>
          </p:nvSpPr>
          <p:spPr bwMode="auto">
            <a:xfrm>
              <a:off x="3264" y="364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72" name="Oval 384"/>
            <p:cNvSpPr>
              <a:spLocks noChangeArrowheads="1"/>
            </p:cNvSpPr>
            <p:nvPr/>
          </p:nvSpPr>
          <p:spPr bwMode="auto">
            <a:xfrm>
              <a:off x="3326" y="369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73" name="Oval 385"/>
            <p:cNvSpPr>
              <a:spLocks noChangeArrowheads="1"/>
            </p:cNvSpPr>
            <p:nvPr/>
          </p:nvSpPr>
          <p:spPr bwMode="auto">
            <a:xfrm>
              <a:off x="3264" y="369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74" name="Oval 386"/>
            <p:cNvSpPr>
              <a:spLocks noChangeArrowheads="1"/>
            </p:cNvSpPr>
            <p:nvPr/>
          </p:nvSpPr>
          <p:spPr bwMode="auto">
            <a:xfrm>
              <a:off x="3326" y="374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75" name="Oval 387"/>
            <p:cNvSpPr>
              <a:spLocks noChangeArrowheads="1"/>
            </p:cNvSpPr>
            <p:nvPr/>
          </p:nvSpPr>
          <p:spPr bwMode="auto">
            <a:xfrm>
              <a:off x="3387"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76" name="Oval 388"/>
            <p:cNvSpPr>
              <a:spLocks noChangeArrowheads="1"/>
            </p:cNvSpPr>
            <p:nvPr/>
          </p:nvSpPr>
          <p:spPr bwMode="auto">
            <a:xfrm>
              <a:off x="3449"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77" name="Oval 389"/>
            <p:cNvSpPr>
              <a:spLocks noChangeArrowheads="1"/>
            </p:cNvSpPr>
            <p:nvPr/>
          </p:nvSpPr>
          <p:spPr bwMode="auto">
            <a:xfrm>
              <a:off x="3326" y="379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78" name="Oval 390"/>
            <p:cNvSpPr>
              <a:spLocks noChangeArrowheads="1"/>
            </p:cNvSpPr>
            <p:nvPr/>
          </p:nvSpPr>
          <p:spPr bwMode="auto">
            <a:xfrm>
              <a:off x="3449"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79" name="Oval 391"/>
            <p:cNvSpPr>
              <a:spLocks noChangeArrowheads="1"/>
            </p:cNvSpPr>
            <p:nvPr/>
          </p:nvSpPr>
          <p:spPr bwMode="auto">
            <a:xfrm>
              <a:off x="3387" y="369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80" name="Oval 392"/>
            <p:cNvSpPr>
              <a:spLocks noChangeArrowheads="1"/>
            </p:cNvSpPr>
            <p:nvPr/>
          </p:nvSpPr>
          <p:spPr bwMode="auto">
            <a:xfrm>
              <a:off x="3387"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81" name="Oval 393"/>
            <p:cNvSpPr>
              <a:spLocks noChangeArrowheads="1"/>
            </p:cNvSpPr>
            <p:nvPr/>
          </p:nvSpPr>
          <p:spPr bwMode="auto">
            <a:xfrm>
              <a:off x="3449"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82" name="Oval 394"/>
            <p:cNvSpPr>
              <a:spLocks noChangeArrowheads="1"/>
            </p:cNvSpPr>
            <p:nvPr/>
          </p:nvSpPr>
          <p:spPr bwMode="auto">
            <a:xfrm>
              <a:off x="3387"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83" name="Oval 395"/>
            <p:cNvSpPr>
              <a:spLocks noChangeArrowheads="1"/>
            </p:cNvSpPr>
            <p:nvPr/>
          </p:nvSpPr>
          <p:spPr bwMode="auto">
            <a:xfrm>
              <a:off x="3511" y="379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84" name="Oval 396"/>
            <p:cNvSpPr>
              <a:spLocks noChangeArrowheads="1"/>
            </p:cNvSpPr>
            <p:nvPr/>
          </p:nvSpPr>
          <p:spPr bwMode="auto">
            <a:xfrm>
              <a:off x="3449"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85" name="Oval 397"/>
            <p:cNvSpPr>
              <a:spLocks noChangeArrowheads="1"/>
            </p:cNvSpPr>
            <p:nvPr/>
          </p:nvSpPr>
          <p:spPr bwMode="auto">
            <a:xfrm>
              <a:off x="3387"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86" name="Oval 398"/>
            <p:cNvSpPr>
              <a:spLocks noChangeArrowheads="1"/>
            </p:cNvSpPr>
            <p:nvPr/>
          </p:nvSpPr>
          <p:spPr bwMode="auto">
            <a:xfrm>
              <a:off x="3387"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87" name="Oval 399"/>
            <p:cNvSpPr>
              <a:spLocks noChangeArrowheads="1"/>
            </p:cNvSpPr>
            <p:nvPr/>
          </p:nvSpPr>
          <p:spPr bwMode="auto">
            <a:xfrm>
              <a:off x="3387" y="364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88" name="Oval 400"/>
            <p:cNvSpPr>
              <a:spLocks noChangeArrowheads="1"/>
            </p:cNvSpPr>
            <p:nvPr/>
          </p:nvSpPr>
          <p:spPr bwMode="auto">
            <a:xfrm>
              <a:off x="3511" y="374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89" name="Oval 401"/>
            <p:cNvSpPr>
              <a:spLocks noChangeArrowheads="1"/>
            </p:cNvSpPr>
            <p:nvPr/>
          </p:nvSpPr>
          <p:spPr bwMode="auto">
            <a:xfrm>
              <a:off x="3573" y="379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90" name="Oval 402"/>
            <p:cNvSpPr>
              <a:spLocks noChangeArrowheads="1"/>
            </p:cNvSpPr>
            <p:nvPr/>
          </p:nvSpPr>
          <p:spPr bwMode="auto">
            <a:xfrm>
              <a:off x="3408" y="374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91" name="Oval 403"/>
            <p:cNvSpPr>
              <a:spLocks noChangeArrowheads="1"/>
            </p:cNvSpPr>
            <p:nvPr/>
          </p:nvSpPr>
          <p:spPr bwMode="auto">
            <a:xfrm>
              <a:off x="3470" y="379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92" name="Oval 404"/>
            <p:cNvSpPr>
              <a:spLocks noChangeArrowheads="1"/>
            </p:cNvSpPr>
            <p:nvPr/>
          </p:nvSpPr>
          <p:spPr bwMode="auto">
            <a:xfrm>
              <a:off x="3408" y="379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93" name="Oval 405"/>
            <p:cNvSpPr>
              <a:spLocks noChangeArrowheads="1"/>
            </p:cNvSpPr>
            <p:nvPr/>
          </p:nvSpPr>
          <p:spPr bwMode="auto">
            <a:xfrm>
              <a:off x="3470"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94" name="Oval 406"/>
            <p:cNvSpPr>
              <a:spLocks noChangeArrowheads="1"/>
            </p:cNvSpPr>
            <p:nvPr/>
          </p:nvSpPr>
          <p:spPr bwMode="auto">
            <a:xfrm>
              <a:off x="3531"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95" name="Oval 407"/>
            <p:cNvSpPr>
              <a:spLocks noChangeArrowheads="1"/>
            </p:cNvSpPr>
            <p:nvPr/>
          </p:nvSpPr>
          <p:spPr bwMode="auto">
            <a:xfrm>
              <a:off x="3593"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96" name="Oval 408"/>
            <p:cNvSpPr>
              <a:spLocks noChangeArrowheads="1"/>
            </p:cNvSpPr>
            <p:nvPr/>
          </p:nvSpPr>
          <p:spPr bwMode="auto">
            <a:xfrm>
              <a:off x="3470"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97" name="Oval 409"/>
            <p:cNvSpPr>
              <a:spLocks noChangeArrowheads="1"/>
            </p:cNvSpPr>
            <p:nvPr/>
          </p:nvSpPr>
          <p:spPr bwMode="auto">
            <a:xfrm>
              <a:off x="3593"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98" name="Oval 410"/>
            <p:cNvSpPr>
              <a:spLocks noChangeArrowheads="1"/>
            </p:cNvSpPr>
            <p:nvPr/>
          </p:nvSpPr>
          <p:spPr bwMode="auto">
            <a:xfrm>
              <a:off x="3531"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99" name="Oval 411"/>
            <p:cNvSpPr>
              <a:spLocks noChangeArrowheads="1"/>
            </p:cNvSpPr>
            <p:nvPr/>
          </p:nvSpPr>
          <p:spPr bwMode="auto">
            <a:xfrm>
              <a:off x="3531"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00" name="Oval 412"/>
            <p:cNvSpPr>
              <a:spLocks noChangeArrowheads="1"/>
            </p:cNvSpPr>
            <p:nvPr/>
          </p:nvSpPr>
          <p:spPr bwMode="auto">
            <a:xfrm>
              <a:off x="3593"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01" name="Oval 413"/>
            <p:cNvSpPr>
              <a:spLocks noChangeArrowheads="1"/>
            </p:cNvSpPr>
            <p:nvPr/>
          </p:nvSpPr>
          <p:spPr bwMode="auto">
            <a:xfrm>
              <a:off x="3531"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02" name="Oval 414"/>
            <p:cNvSpPr>
              <a:spLocks noChangeArrowheads="1"/>
            </p:cNvSpPr>
            <p:nvPr/>
          </p:nvSpPr>
          <p:spPr bwMode="auto">
            <a:xfrm>
              <a:off x="3655"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03" name="Oval 415"/>
            <p:cNvSpPr>
              <a:spLocks noChangeArrowheads="1"/>
            </p:cNvSpPr>
            <p:nvPr/>
          </p:nvSpPr>
          <p:spPr bwMode="auto">
            <a:xfrm>
              <a:off x="3593"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04" name="Oval 416"/>
            <p:cNvSpPr>
              <a:spLocks noChangeArrowheads="1"/>
            </p:cNvSpPr>
            <p:nvPr/>
          </p:nvSpPr>
          <p:spPr bwMode="auto">
            <a:xfrm>
              <a:off x="3531"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05" name="Oval 417"/>
            <p:cNvSpPr>
              <a:spLocks noChangeArrowheads="1"/>
            </p:cNvSpPr>
            <p:nvPr/>
          </p:nvSpPr>
          <p:spPr bwMode="auto">
            <a:xfrm>
              <a:off x="3531"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06" name="Oval 418"/>
            <p:cNvSpPr>
              <a:spLocks noChangeArrowheads="1"/>
            </p:cNvSpPr>
            <p:nvPr/>
          </p:nvSpPr>
          <p:spPr bwMode="auto">
            <a:xfrm>
              <a:off x="3531"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07" name="Oval 419"/>
            <p:cNvSpPr>
              <a:spLocks noChangeArrowheads="1"/>
            </p:cNvSpPr>
            <p:nvPr/>
          </p:nvSpPr>
          <p:spPr bwMode="auto">
            <a:xfrm>
              <a:off x="3655"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08" name="Oval 420"/>
            <p:cNvSpPr>
              <a:spLocks noChangeArrowheads="1"/>
            </p:cNvSpPr>
            <p:nvPr/>
          </p:nvSpPr>
          <p:spPr bwMode="auto">
            <a:xfrm>
              <a:off x="3717"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09" name="Oval 421"/>
            <p:cNvSpPr>
              <a:spLocks noChangeArrowheads="1"/>
            </p:cNvSpPr>
            <p:nvPr/>
          </p:nvSpPr>
          <p:spPr bwMode="auto">
            <a:xfrm>
              <a:off x="3600" y="369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10" name="Oval 422"/>
            <p:cNvSpPr>
              <a:spLocks noChangeArrowheads="1"/>
            </p:cNvSpPr>
            <p:nvPr/>
          </p:nvSpPr>
          <p:spPr bwMode="auto">
            <a:xfrm>
              <a:off x="3662" y="374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11" name="Oval 423"/>
            <p:cNvSpPr>
              <a:spLocks noChangeArrowheads="1"/>
            </p:cNvSpPr>
            <p:nvPr/>
          </p:nvSpPr>
          <p:spPr bwMode="auto">
            <a:xfrm>
              <a:off x="3600" y="374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12" name="Oval 424"/>
            <p:cNvSpPr>
              <a:spLocks noChangeArrowheads="1"/>
            </p:cNvSpPr>
            <p:nvPr/>
          </p:nvSpPr>
          <p:spPr bwMode="auto">
            <a:xfrm>
              <a:off x="3662" y="379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13" name="Oval 425"/>
            <p:cNvSpPr>
              <a:spLocks noChangeArrowheads="1"/>
            </p:cNvSpPr>
            <p:nvPr/>
          </p:nvSpPr>
          <p:spPr bwMode="auto">
            <a:xfrm>
              <a:off x="3723"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14" name="Oval 426"/>
            <p:cNvSpPr>
              <a:spLocks noChangeArrowheads="1"/>
            </p:cNvSpPr>
            <p:nvPr/>
          </p:nvSpPr>
          <p:spPr bwMode="auto">
            <a:xfrm>
              <a:off x="3785"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15" name="Oval 427"/>
            <p:cNvSpPr>
              <a:spLocks noChangeArrowheads="1"/>
            </p:cNvSpPr>
            <p:nvPr/>
          </p:nvSpPr>
          <p:spPr bwMode="auto">
            <a:xfrm>
              <a:off x="3662"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16" name="Oval 428"/>
            <p:cNvSpPr>
              <a:spLocks noChangeArrowheads="1"/>
            </p:cNvSpPr>
            <p:nvPr/>
          </p:nvSpPr>
          <p:spPr bwMode="auto">
            <a:xfrm>
              <a:off x="3785"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17" name="Oval 429"/>
            <p:cNvSpPr>
              <a:spLocks noChangeArrowheads="1"/>
            </p:cNvSpPr>
            <p:nvPr/>
          </p:nvSpPr>
          <p:spPr bwMode="auto">
            <a:xfrm>
              <a:off x="3723"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18" name="Oval 430"/>
            <p:cNvSpPr>
              <a:spLocks noChangeArrowheads="1"/>
            </p:cNvSpPr>
            <p:nvPr/>
          </p:nvSpPr>
          <p:spPr bwMode="auto">
            <a:xfrm>
              <a:off x="3723"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19" name="Oval 431"/>
            <p:cNvSpPr>
              <a:spLocks noChangeArrowheads="1"/>
            </p:cNvSpPr>
            <p:nvPr/>
          </p:nvSpPr>
          <p:spPr bwMode="auto">
            <a:xfrm>
              <a:off x="3785"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20" name="Oval 432"/>
            <p:cNvSpPr>
              <a:spLocks noChangeArrowheads="1"/>
            </p:cNvSpPr>
            <p:nvPr/>
          </p:nvSpPr>
          <p:spPr bwMode="auto">
            <a:xfrm>
              <a:off x="3723"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21" name="Oval 433"/>
            <p:cNvSpPr>
              <a:spLocks noChangeArrowheads="1"/>
            </p:cNvSpPr>
            <p:nvPr/>
          </p:nvSpPr>
          <p:spPr bwMode="auto">
            <a:xfrm>
              <a:off x="3847"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22" name="Oval 434"/>
            <p:cNvSpPr>
              <a:spLocks noChangeArrowheads="1"/>
            </p:cNvSpPr>
            <p:nvPr/>
          </p:nvSpPr>
          <p:spPr bwMode="auto">
            <a:xfrm>
              <a:off x="3785"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23" name="Oval 435"/>
            <p:cNvSpPr>
              <a:spLocks noChangeArrowheads="1"/>
            </p:cNvSpPr>
            <p:nvPr/>
          </p:nvSpPr>
          <p:spPr bwMode="auto">
            <a:xfrm>
              <a:off x="3723"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24" name="Oval 436"/>
            <p:cNvSpPr>
              <a:spLocks noChangeArrowheads="1"/>
            </p:cNvSpPr>
            <p:nvPr/>
          </p:nvSpPr>
          <p:spPr bwMode="auto">
            <a:xfrm>
              <a:off x="3723"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25" name="Oval 437"/>
            <p:cNvSpPr>
              <a:spLocks noChangeArrowheads="1"/>
            </p:cNvSpPr>
            <p:nvPr/>
          </p:nvSpPr>
          <p:spPr bwMode="auto">
            <a:xfrm>
              <a:off x="3723" y="369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26" name="Oval 438"/>
            <p:cNvSpPr>
              <a:spLocks noChangeArrowheads="1"/>
            </p:cNvSpPr>
            <p:nvPr/>
          </p:nvSpPr>
          <p:spPr bwMode="auto">
            <a:xfrm>
              <a:off x="3847" y="379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27" name="Oval 439"/>
            <p:cNvSpPr>
              <a:spLocks noChangeArrowheads="1"/>
            </p:cNvSpPr>
            <p:nvPr/>
          </p:nvSpPr>
          <p:spPr bwMode="auto">
            <a:xfrm>
              <a:off x="3909"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28" name="Oval 440"/>
            <p:cNvSpPr>
              <a:spLocks noChangeArrowheads="1"/>
            </p:cNvSpPr>
            <p:nvPr/>
          </p:nvSpPr>
          <p:spPr bwMode="auto">
            <a:xfrm>
              <a:off x="3312"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29" name="Oval 441"/>
            <p:cNvSpPr>
              <a:spLocks noChangeArrowheads="1"/>
            </p:cNvSpPr>
            <p:nvPr/>
          </p:nvSpPr>
          <p:spPr bwMode="auto">
            <a:xfrm>
              <a:off x="3360"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30" name="Oval 442"/>
            <p:cNvSpPr>
              <a:spLocks noChangeArrowheads="1"/>
            </p:cNvSpPr>
            <p:nvPr/>
          </p:nvSpPr>
          <p:spPr bwMode="auto">
            <a:xfrm>
              <a:off x="3312"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31" name="Oval 443"/>
            <p:cNvSpPr>
              <a:spLocks noChangeArrowheads="1"/>
            </p:cNvSpPr>
            <p:nvPr/>
          </p:nvSpPr>
          <p:spPr bwMode="auto">
            <a:xfrm>
              <a:off x="3360"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32" name="Oval 444"/>
            <p:cNvSpPr>
              <a:spLocks noChangeArrowheads="1"/>
            </p:cNvSpPr>
            <p:nvPr/>
          </p:nvSpPr>
          <p:spPr bwMode="auto">
            <a:xfrm>
              <a:off x="3408"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33" name="Oval 445"/>
            <p:cNvSpPr>
              <a:spLocks noChangeArrowheads="1"/>
            </p:cNvSpPr>
            <p:nvPr/>
          </p:nvSpPr>
          <p:spPr bwMode="auto">
            <a:xfrm>
              <a:off x="3456"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34" name="Oval 446"/>
            <p:cNvSpPr>
              <a:spLocks noChangeArrowheads="1"/>
            </p:cNvSpPr>
            <p:nvPr/>
          </p:nvSpPr>
          <p:spPr bwMode="auto">
            <a:xfrm>
              <a:off x="3360"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35" name="Oval 447"/>
            <p:cNvSpPr>
              <a:spLocks noChangeArrowheads="1"/>
            </p:cNvSpPr>
            <p:nvPr/>
          </p:nvSpPr>
          <p:spPr bwMode="auto">
            <a:xfrm>
              <a:off x="3456"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36" name="Oval 448"/>
            <p:cNvSpPr>
              <a:spLocks noChangeArrowheads="1"/>
            </p:cNvSpPr>
            <p:nvPr/>
          </p:nvSpPr>
          <p:spPr bwMode="auto">
            <a:xfrm>
              <a:off x="3408"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37" name="Oval 449"/>
            <p:cNvSpPr>
              <a:spLocks noChangeArrowheads="1"/>
            </p:cNvSpPr>
            <p:nvPr/>
          </p:nvSpPr>
          <p:spPr bwMode="auto">
            <a:xfrm>
              <a:off x="3408"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38" name="Oval 450"/>
            <p:cNvSpPr>
              <a:spLocks noChangeArrowheads="1"/>
            </p:cNvSpPr>
            <p:nvPr/>
          </p:nvSpPr>
          <p:spPr bwMode="auto">
            <a:xfrm>
              <a:off x="3456"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39" name="Oval 451"/>
            <p:cNvSpPr>
              <a:spLocks noChangeArrowheads="1"/>
            </p:cNvSpPr>
            <p:nvPr/>
          </p:nvSpPr>
          <p:spPr bwMode="auto">
            <a:xfrm>
              <a:off x="3408"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40" name="Oval 452"/>
            <p:cNvSpPr>
              <a:spLocks noChangeArrowheads="1"/>
            </p:cNvSpPr>
            <p:nvPr/>
          </p:nvSpPr>
          <p:spPr bwMode="auto">
            <a:xfrm>
              <a:off x="3504"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41" name="Oval 453"/>
            <p:cNvSpPr>
              <a:spLocks noChangeArrowheads="1"/>
            </p:cNvSpPr>
            <p:nvPr/>
          </p:nvSpPr>
          <p:spPr bwMode="auto">
            <a:xfrm>
              <a:off x="3456"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42" name="Oval 454"/>
            <p:cNvSpPr>
              <a:spLocks noChangeArrowheads="1"/>
            </p:cNvSpPr>
            <p:nvPr/>
          </p:nvSpPr>
          <p:spPr bwMode="auto">
            <a:xfrm>
              <a:off x="3408"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43" name="Oval 455"/>
            <p:cNvSpPr>
              <a:spLocks noChangeArrowheads="1"/>
            </p:cNvSpPr>
            <p:nvPr/>
          </p:nvSpPr>
          <p:spPr bwMode="auto">
            <a:xfrm>
              <a:off x="3408"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44" name="Oval 456"/>
            <p:cNvSpPr>
              <a:spLocks noChangeArrowheads="1"/>
            </p:cNvSpPr>
            <p:nvPr/>
          </p:nvSpPr>
          <p:spPr bwMode="auto">
            <a:xfrm>
              <a:off x="3408"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45" name="Oval 457"/>
            <p:cNvSpPr>
              <a:spLocks noChangeArrowheads="1"/>
            </p:cNvSpPr>
            <p:nvPr/>
          </p:nvSpPr>
          <p:spPr bwMode="auto">
            <a:xfrm>
              <a:off x="3504"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46" name="Oval 458"/>
            <p:cNvSpPr>
              <a:spLocks noChangeArrowheads="1"/>
            </p:cNvSpPr>
            <p:nvPr/>
          </p:nvSpPr>
          <p:spPr bwMode="auto">
            <a:xfrm>
              <a:off x="3552"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47" name="Oval 459"/>
            <p:cNvSpPr>
              <a:spLocks noChangeArrowheads="1"/>
            </p:cNvSpPr>
            <p:nvPr/>
          </p:nvSpPr>
          <p:spPr bwMode="auto">
            <a:xfrm>
              <a:off x="3408"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48" name="Oval 460"/>
            <p:cNvSpPr>
              <a:spLocks noChangeArrowheads="1"/>
            </p:cNvSpPr>
            <p:nvPr/>
          </p:nvSpPr>
          <p:spPr bwMode="auto">
            <a:xfrm>
              <a:off x="3456"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49" name="Oval 461"/>
            <p:cNvSpPr>
              <a:spLocks noChangeArrowheads="1"/>
            </p:cNvSpPr>
            <p:nvPr/>
          </p:nvSpPr>
          <p:spPr bwMode="auto">
            <a:xfrm>
              <a:off x="3408"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50" name="Oval 462"/>
            <p:cNvSpPr>
              <a:spLocks noChangeArrowheads="1"/>
            </p:cNvSpPr>
            <p:nvPr/>
          </p:nvSpPr>
          <p:spPr bwMode="auto">
            <a:xfrm>
              <a:off x="3456"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51" name="Oval 463"/>
            <p:cNvSpPr>
              <a:spLocks noChangeArrowheads="1"/>
            </p:cNvSpPr>
            <p:nvPr/>
          </p:nvSpPr>
          <p:spPr bwMode="auto">
            <a:xfrm>
              <a:off x="3504"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52" name="Oval 464"/>
            <p:cNvSpPr>
              <a:spLocks noChangeArrowheads="1"/>
            </p:cNvSpPr>
            <p:nvPr/>
          </p:nvSpPr>
          <p:spPr bwMode="auto">
            <a:xfrm>
              <a:off x="3552"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53" name="Oval 465"/>
            <p:cNvSpPr>
              <a:spLocks noChangeArrowheads="1"/>
            </p:cNvSpPr>
            <p:nvPr/>
          </p:nvSpPr>
          <p:spPr bwMode="auto">
            <a:xfrm>
              <a:off x="3456"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54" name="Oval 466"/>
            <p:cNvSpPr>
              <a:spLocks noChangeArrowheads="1"/>
            </p:cNvSpPr>
            <p:nvPr/>
          </p:nvSpPr>
          <p:spPr bwMode="auto">
            <a:xfrm>
              <a:off x="3552"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55" name="Oval 467"/>
            <p:cNvSpPr>
              <a:spLocks noChangeArrowheads="1"/>
            </p:cNvSpPr>
            <p:nvPr/>
          </p:nvSpPr>
          <p:spPr bwMode="auto">
            <a:xfrm>
              <a:off x="3504"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56" name="Oval 468"/>
            <p:cNvSpPr>
              <a:spLocks noChangeArrowheads="1"/>
            </p:cNvSpPr>
            <p:nvPr/>
          </p:nvSpPr>
          <p:spPr bwMode="auto">
            <a:xfrm>
              <a:off x="3504"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57" name="Oval 469"/>
            <p:cNvSpPr>
              <a:spLocks noChangeArrowheads="1"/>
            </p:cNvSpPr>
            <p:nvPr/>
          </p:nvSpPr>
          <p:spPr bwMode="auto">
            <a:xfrm>
              <a:off x="3552"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58" name="Oval 470"/>
            <p:cNvSpPr>
              <a:spLocks noChangeArrowheads="1"/>
            </p:cNvSpPr>
            <p:nvPr/>
          </p:nvSpPr>
          <p:spPr bwMode="auto">
            <a:xfrm>
              <a:off x="3504"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59" name="Oval 471"/>
            <p:cNvSpPr>
              <a:spLocks noChangeArrowheads="1"/>
            </p:cNvSpPr>
            <p:nvPr/>
          </p:nvSpPr>
          <p:spPr bwMode="auto">
            <a:xfrm>
              <a:off x="3600"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60" name="Oval 472"/>
            <p:cNvSpPr>
              <a:spLocks noChangeArrowheads="1"/>
            </p:cNvSpPr>
            <p:nvPr/>
          </p:nvSpPr>
          <p:spPr bwMode="auto">
            <a:xfrm>
              <a:off x="3552"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61" name="Oval 473"/>
            <p:cNvSpPr>
              <a:spLocks noChangeArrowheads="1"/>
            </p:cNvSpPr>
            <p:nvPr/>
          </p:nvSpPr>
          <p:spPr bwMode="auto">
            <a:xfrm>
              <a:off x="3504"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62" name="Oval 474"/>
            <p:cNvSpPr>
              <a:spLocks noChangeArrowheads="1"/>
            </p:cNvSpPr>
            <p:nvPr/>
          </p:nvSpPr>
          <p:spPr bwMode="auto">
            <a:xfrm>
              <a:off x="3504"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63" name="Oval 475"/>
            <p:cNvSpPr>
              <a:spLocks noChangeArrowheads="1"/>
            </p:cNvSpPr>
            <p:nvPr/>
          </p:nvSpPr>
          <p:spPr bwMode="auto">
            <a:xfrm>
              <a:off x="3504"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64" name="Oval 476"/>
            <p:cNvSpPr>
              <a:spLocks noChangeArrowheads="1"/>
            </p:cNvSpPr>
            <p:nvPr/>
          </p:nvSpPr>
          <p:spPr bwMode="auto">
            <a:xfrm>
              <a:off x="3600"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65" name="Oval 477"/>
            <p:cNvSpPr>
              <a:spLocks noChangeArrowheads="1"/>
            </p:cNvSpPr>
            <p:nvPr/>
          </p:nvSpPr>
          <p:spPr bwMode="auto">
            <a:xfrm>
              <a:off x="3648"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66" name="Oval 478"/>
            <p:cNvSpPr>
              <a:spLocks noChangeArrowheads="1"/>
            </p:cNvSpPr>
            <p:nvPr/>
          </p:nvSpPr>
          <p:spPr bwMode="auto">
            <a:xfrm>
              <a:off x="3504"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67" name="Oval 479"/>
            <p:cNvSpPr>
              <a:spLocks noChangeArrowheads="1"/>
            </p:cNvSpPr>
            <p:nvPr/>
          </p:nvSpPr>
          <p:spPr bwMode="auto">
            <a:xfrm>
              <a:off x="3552"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68" name="Oval 480"/>
            <p:cNvSpPr>
              <a:spLocks noChangeArrowheads="1"/>
            </p:cNvSpPr>
            <p:nvPr/>
          </p:nvSpPr>
          <p:spPr bwMode="auto">
            <a:xfrm>
              <a:off x="3504"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69" name="Oval 481"/>
            <p:cNvSpPr>
              <a:spLocks noChangeArrowheads="1"/>
            </p:cNvSpPr>
            <p:nvPr/>
          </p:nvSpPr>
          <p:spPr bwMode="auto">
            <a:xfrm>
              <a:off x="3552"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70" name="Oval 482"/>
            <p:cNvSpPr>
              <a:spLocks noChangeArrowheads="1"/>
            </p:cNvSpPr>
            <p:nvPr/>
          </p:nvSpPr>
          <p:spPr bwMode="auto">
            <a:xfrm>
              <a:off x="3600"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71" name="Oval 483"/>
            <p:cNvSpPr>
              <a:spLocks noChangeArrowheads="1"/>
            </p:cNvSpPr>
            <p:nvPr/>
          </p:nvSpPr>
          <p:spPr bwMode="auto">
            <a:xfrm>
              <a:off x="3648"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72" name="Oval 484"/>
            <p:cNvSpPr>
              <a:spLocks noChangeArrowheads="1"/>
            </p:cNvSpPr>
            <p:nvPr/>
          </p:nvSpPr>
          <p:spPr bwMode="auto">
            <a:xfrm>
              <a:off x="3552"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73" name="Oval 485"/>
            <p:cNvSpPr>
              <a:spLocks noChangeArrowheads="1"/>
            </p:cNvSpPr>
            <p:nvPr/>
          </p:nvSpPr>
          <p:spPr bwMode="auto">
            <a:xfrm>
              <a:off x="3648"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74" name="Oval 486"/>
            <p:cNvSpPr>
              <a:spLocks noChangeArrowheads="1"/>
            </p:cNvSpPr>
            <p:nvPr/>
          </p:nvSpPr>
          <p:spPr bwMode="auto">
            <a:xfrm>
              <a:off x="3600"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75" name="Oval 487"/>
            <p:cNvSpPr>
              <a:spLocks noChangeArrowheads="1"/>
            </p:cNvSpPr>
            <p:nvPr/>
          </p:nvSpPr>
          <p:spPr bwMode="auto">
            <a:xfrm>
              <a:off x="3600"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76" name="Oval 488"/>
            <p:cNvSpPr>
              <a:spLocks noChangeArrowheads="1"/>
            </p:cNvSpPr>
            <p:nvPr/>
          </p:nvSpPr>
          <p:spPr bwMode="auto">
            <a:xfrm>
              <a:off x="3648"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77" name="Oval 489"/>
            <p:cNvSpPr>
              <a:spLocks noChangeArrowheads="1"/>
            </p:cNvSpPr>
            <p:nvPr/>
          </p:nvSpPr>
          <p:spPr bwMode="auto">
            <a:xfrm>
              <a:off x="3600"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78" name="Oval 490"/>
            <p:cNvSpPr>
              <a:spLocks noChangeArrowheads="1"/>
            </p:cNvSpPr>
            <p:nvPr/>
          </p:nvSpPr>
          <p:spPr bwMode="auto">
            <a:xfrm>
              <a:off x="3696"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79" name="Oval 491"/>
            <p:cNvSpPr>
              <a:spLocks noChangeArrowheads="1"/>
            </p:cNvSpPr>
            <p:nvPr/>
          </p:nvSpPr>
          <p:spPr bwMode="auto">
            <a:xfrm>
              <a:off x="3648"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80" name="Oval 492"/>
            <p:cNvSpPr>
              <a:spLocks noChangeArrowheads="1"/>
            </p:cNvSpPr>
            <p:nvPr/>
          </p:nvSpPr>
          <p:spPr bwMode="auto">
            <a:xfrm>
              <a:off x="3600"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81" name="Oval 493"/>
            <p:cNvSpPr>
              <a:spLocks noChangeArrowheads="1"/>
            </p:cNvSpPr>
            <p:nvPr/>
          </p:nvSpPr>
          <p:spPr bwMode="auto">
            <a:xfrm>
              <a:off x="3600"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82" name="Oval 494"/>
            <p:cNvSpPr>
              <a:spLocks noChangeArrowheads="1"/>
            </p:cNvSpPr>
            <p:nvPr/>
          </p:nvSpPr>
          <p:spPr bwMode="auto">
            <a:xfrm>
              <a:off x="3600"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83" name="Oval 495"/>
            <p:cNvSpPr>
              <a:spLocks noChangeArrowheads="1"/>
            </p:cNvSpPr>
            <p:nvPr/>
          </p:nvSpPr>
          <p:spPr bwMode="auto">
            <a:xfrm>
              <a:off x="3696"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84" name="Oval 496"/>
            <p:cNvSpPr>
              <a:spLocks noChangeArrowheads="1"/>
            </p:cNvSpPr>
            <p:nvPr/>
          </p:nvSpPr>
          <p:spPr bwMode="auto">
            <a:xfrm>
              <a:off x="3744"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85" name="Oval 497"/>
            <p:cNvSpPr>
              <a:spLocks noChangeArrowheads="1"/>
            </p:cNvSpPr>
            <p:nvPr/>
          </p:nvSpPr>
          <p:spPr bwMode="auto">
            <a:xfrm>
              <a:off x="3264"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86" name="Oval 498"/>
            <p:cNvSpPr>
              <a:spLocks noChangeArrowheads="1"/>
            </p:cNvSpPr>
            <p:nvPr/>
          </p:nvSpPr>
          <p:spPr bwMode="auto">
            <a:xfrm>
              <a:off x="3312"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87" name="Oval 499"/>
            <p:cNvSpPr>
              <a:spLocks noChangeArrowheads="1"/>
            </p:cNvSpPr>
            <p:nvPr/>
          </p:nvSpPr>
          <p:spPr bwMode="auto">
            <a:xfrm>
              <a:off x="3264"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88" name="Oval 500"/>
            <p:cNvSpPr>
              <a:spLocks noChangeArrowheads="1"/>
            </p:cNvSpPr>
            <p:nvPr/>
          </p:nvSpPr>
          <p:spPr bwMode="auto">
            <a:xfrm>
              <a:off x="3312"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89" name="Oval 501"/>
            <p:cNvSpPr>
              <a:spLocks noChangeArrowheads="1"/>
            </p:cNvSpPr>
            <p:nvPr/>
          </p:nvSpPr>
          <p:spPr bwMode="auto">
            <a:xfrm>
              <a:off x="3360"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90" name="Oval 502"/>
            <p:cNvSpPr>
              <a:spLocks noChangeArrowheads="1"/>
            </p:cNvSpPr>
            <p:nvPr/>
          </p:nvSpPr>
          <p:spPr bwMode="auto">
            <a:xfrm>
              <a:off x="3408"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91" name="Oval 503"/>
            <p:cNvSpPr>
              <a:spLocks noChangeArrowheads="1"/>
            </p:cNvSpPr>
            <p:nvPr/>
          </p:nvSpPr>
          <p:spPr bwMode="auto">
            <a:xfrm>
              <a:off x="3312"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92" name="Oval 504"/>
            <p:cNvSpPr>
              <a:spLocks noChangeArrowheads="1"/>
            </p:cNvSpPr>
            <p:nvPr/>
          </p:nvSpPr>
          <p:spPr bwMode="auto">
            <a:xfrm>
              <a:off x="3408"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93" name="Oval 505"/>
            <p:cNvSpPr>
              <a:spLocks noChangeArrowheads="1"/>
            </p:cNvSpPr>
            <p:nvPr/>
          </p:nvSpPr>
          <p:spPr bwMode="auto">
            <a:xfrm>
              <a:off x="3360"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94" name="Oval 506"/>
            <p:cNvSpPr>
              <a:spLocks noChangeArrowheads="1"/>
            </p:cNvSpPr>
            <p:nvPr/>
          </p:nvSpPr>
          <p:spPr bwMode="auto">
            <a:xfrm>
              <a:off x="3360"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95" name="Oval 507"/>
            <p:cNvSpPr>
              <a:spLocks noChangeArrowheads="1"/>
            </p:cNvSpPr>
            <p:nvPr/>
          </p:nvSpPr>
          <p:spPr bwMode="auto">
            <a:xfrm>
              <a:off x="3408"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96" name="Oval 508"/>
            <p:cNvSpPr>
              <a:spLocks noChangeArrowheads="1"/>
            </p:cNvSpPr>
            <p:nvPr/>
          </p:nvSpPr>
          <p:spPr bwMode="auto">
            <a:xfrm>
              <a:off x="3360"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97" name="Oval 509"/>
            <p:cNvSpPr>
              <a:spLocks noChangeArrowheads="1"/>
            </p:cNvSpPr>
            <p:nvPr/>
          </p:nvSpPr>
          <p:spPr bwMode="auto">
            <a:xfrm>
              <a:off x="3456"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98" name="Oval 510"/>
            <p:cNvSpPr>
              <a:spLocks noChangeArrowheads="1"/>
            </p:cNvSpPr>
            <p:nvPr/>
          </p:nvSpPr>
          <p:spPr bwMode="auto">
            <a:xfrm>
              <a:off x="3408"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99" name="Oval 511"/>
            <p:cNvSpPr>
              <a:spLocks noChangeArrowheads="1"/>
            </p:cNvSpPr>
            <p:nvPr/>
          </p:nvSpPr>
          <p:spPr bwMode="auto">
            <a:xfrm>
              <a:off x="3360"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00" name="Oval 512"/>
            <p:cNvSpPr>
              <a:spLocks noChangeArrowheads="1"/>
            </p:cNvSpPr>
            <p:nvPr/>
          </p:nvSpPr>
          <p:spPr bwMode="auto">
            <a:xfrm>
              <a:off x="3360" y="398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01" name="Oval 513"/>
            <p:cNvSpPr>
              <a:spLocks noChangeArrowheads="1"/>
            </p:cNvSpPr>
            <p:nvPr/>
          </p:nvSpPr>
          <p:spPr bwMode="auto">
            <a:xfrm>
              <a:off x="3360"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02" name="Oval 514"/>
            <p:cNvSpPr>
              <a:spLocks noChangeArrowheads="1"/>
            </p:cNvSpPr>
            <p:nvPr/>
          </p:nvSpPr>
          <p:spPr bwMode="auto">
            <a:xfrm>
              <a:off x="3456"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03" name="Oval 515"/>
            <p:cNvSpPr>
              <a:spLocks noChangeArrowheads="1"/>
            </p:cNvSpPr>
            <p:nvPr/>
          </p:nvSpPr>
          <p:spPr bwMode="auto">
            <a:xfrm>
              <a:off x="3504"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04" name="Oval 516"/>
            <p:cNvSpPr>
              <a:spLocks noChangeArrowheads="1"/>
            </p:cNvSpPr>
            <p:nvPr/>
          </p:nvSpPr>
          <p:spPr bwMode="auto">
            <a:xfrm>
              <a:off x="3408"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05" name="Oval 517"/>
            <p:cNvSpPr>
              <a:spLocks noChangeArrowheads="1"/>
            </p:cNvSpPr>
            <p:nvPr/>
          </p:nvSpPr>
          <p:spPr bwMode="auto">
            <a:xfrm>
              <a:off x="3456"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06" name="Oval 518"/>
            <p:cNvSpPr>
              <a:spLocks noChangeArrowheads="1"/>
            </p:cNvSpPr>
            <p:nvPr/>
          </p:nvSpPr>
          <p:spPr bwMode="auto">
            <a:xfrm>
              <a:off x="3408"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07" name="Oval 519"/>
            <p:cNvSpPr>
              <a:spLocks noChangeArrowheads="1"/>
            </p:cNvSpPr>
            <p:nvPr/>
          </p:nvSpPr>
          <p:spPr bwMode="auto">
            <a:xfrm>
              <a:off x="3456"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08" name="Oval 520"/>
            <p:cNvSpPr>
              <a:spLocks noChangeArrowheads="1"/>
            </p:cNvSpPr>
            <p:nvPr/>
          </p:nvSpPr>
          <p:spPr bwMode="auto">
            <a:xfrm>
              <a:off x="3504"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09" name="Oval 521"/>
            <p:cNvSpPr>
              <a:spLocks noChangeArrowheads="1"/>
            </p:cNvSpPr>
            <p:nvPr/>
          </p:nvSpPr>
          <p:spPr bwMode="auto">
            <a:xfrm>
              <a:off x="3552"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10" name="Oval 522"/>
            <p:cNvSpPr>
              <a:spLocks noChangeArrowheads="1"/>
            </p:cNvSpPr>
            <p:nvPr/>
          </p:nvSpPr>
          <p:spPr bwMode="auto">
            <a:xfrm>
              <a:off x="3456" y="398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11" name="Oval 523"/>
            <p:cNvSpPr>
              <a:spLocks noChangeArrowheads="1"/>
            </p:cNvSpPr>
            <p:nvPr/>
          </p:nvSpPr>
          <p:spPr bwMode="auto">
            <a:xfrm>
              <a:off x="3552" y="403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12" name="Oval 524"/>
            <p:cNvSpPr>
              <a:spLocks noChangeArrowheads="1"/>
            </p:cNvSpPr>
            <p:nvPr/>
          </p:nvSpPr>
          <p:spPr bwMode="auto">
            <a:xfrm>
              <a:off x="3504"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13" name="Oval 525"/>
            <p:cNvSpPr>
              <a:spLocks noChangeArrowheads="1"/>
            </p:cNvSpPr>
            <p:nvPr/>
          </p:nvSpPr>
          <p:spPr bwMode="auto">
            <a:xfrm>
              <a:off x="3504" y="398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14" name="Oval 526"/>
            <p:cNvSpPr>
              <a:spLocks noChangeArrowheads="1"/>
            </p:cNvSpPr>
            <p:nvPr/>
          </p:nvSpPr>
          <p:spPr bwMode="auto">
            <a:xfrm>
              <a:off x="3552" y="398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15" name="Oval 527"/>
            <p:cNvSpPr>
              <a:spLocks noChangeArrowheads="1"/>
            </p:cNvSpPr>
            <p:nvPr/>
          </p:nvSpPr>
          <p:spPr bwMode="auto">
            <a:xfrm>
              <a:off x="3504" y="403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16" name="Oval 528"/>
            <p:cNvSpPr>
              <a:spLocks noChangeArrowheads="1"/>
            </p:cNvSpPr>
            <p:nvPr/>
          </p:nvSpPr>
          <p:spPr bwMode="auto">
            <a:xfrm>
              <a:off x="3600" y="398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17" name="Oval 529"/>
            <p:cNvSpPr>
              <a:spLocks noChangeArrowheads="1"/>
            </p:cNvSpPr>
            <p:nvPr/>
          </p:nvSpPr>
          <p:spPr bwMode="auto">
            <a:xfrm>
              <a:off x="3552" y="398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18" name="Oval 530"/>
            <p:cNvSpPr>
              <a:spLocks noChangeArrowheads="1"/>
            </p:cNvSpPr>
            <p:nvPr/>
          </p:nvSpPr>
          <p:spPr bwMode="auto">
            <a:xfrm>
              <a:off x="3504" y="398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19" name="Oval 531"/>
            <p:cNvSpPr>
              <a:spLocks noChangeArrowheads="1"/>
            </p:cNvSpPr>
            <p:nvPr/>
          </p:nvSpPr>
          <p:spPr bwMode="auto">
            <a:xfrm>
              <a:off x="3504" y="408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20" name="Oval 532"/>
            <p:cNvSpPr>
              <a:spLocks noChangeArrowheads="1"/>
            </p:cNvSpPr>
            <p:nvPr/>
          </p:nvSpPr>
          <p:spPr bwMode="auto">
            <a:xfrm>
              <a:off x="3504"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21" name="Oval 533"/>
            <p:cNvSpPr>
              <a:spLocks noChangeArrowheads="1"/>
            </p:cNvSpPr>
            <p:nvPr/>
          </p:nvSpPr>
          <p:spPr bwMode="auto">
            <a:xfrm>
              <a:off x="3600"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22" name="Oval 534"/>
            <p:cNvSpPr>
              <a:spLocks noChangeArrowheads="1"/>
            </p:cNvSpPr>
            <p:nvPr/>
          </p:nvSpPr>
          <p:spPr bwMode="auto">
            <a:xfrm>
              <a:off x="3648" y="398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23" name="Oval 535"/>
            <p:cNvSpPr>
              <a:spLocks noChangeArrowheads="1"/>
            </p:cNvSpPr>
            <p:nvPr/>
          </p:nvSpPr>
          <p:spPr bwMode="auto">
            <a:xfrm>
              <a:off x="3408" y="374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24" name="Oval 536"/>
            <p:cNvSpPr>
              <a:spLocks noChangeArrowheads="1"/>
            </p:cNvSpPr>
            <p:nvPr/>
          </p:nvSpPr>
          <p:spPr bwMode="auto">
            <a:xfrm>
              <a:off x="3470" y="379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25" name="Oval 537"/>
            <p:cNvSpPr>
              <a:spLocks noChangeArrowheads="1"/>
            </p:cNvSpPr>
            <p:nvPr/>
          </p:nvSpPr>
          <p:spPr bwMode="auto">
            <a:xfrm>
              <a:off x="3408" y="379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26" name="Oval 538"/>
            <p:cNvSpPr>
              <a:spLocks noChangeArrowheads="1"/>
            </p:cNvSpPr>
            <p:nvPr/>
          </p:nvSpPr>
          <p:spPr bwMode="auto">
            <a:xfrm>
              <a:off x="3470"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27" name="Oval 539"/>
            <p:cNvSpPr>
              <a:spLocks noChangeArrowheads="1"/>
            </p:cNvSpPr>
            <p:nvPr/>
          </p:nvSpPr>
          <p:spPr bwMode="auto">
            <a:xfrm>
              <a:off x="3531"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28" name="Oval 540"/>
            <p:cNvSpPr>
              <a:spLocks noChangeArrowheads="1"/>
            </p:cNvSpPr>
            <p:nvPr/>
          </p:nvSpPr>
          <p:spPr bwMode="auto">
            <a:xfrm>
              <a:off x="3593"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29" name="Oval 541"/>
            <p:cNvSpPr>
              <a:spLocks noChangeArrowheads="1"/>
            </p:cNvSpPr>
            <p:nvPr/>
          </p:nvSpPr>
          <p:spPr bwMode="auto">
            <a:xfrm>
              <a:off x="3470"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30" name="Oval 542"/>
            <p:cNvSpPr>
              <a:spLocks noChangeArrowheads="1"/>
            </p:cNvSpPr>
            <p:nvPr/>
          </p:nvSpPr>
          <p:spPr bwMode="auto">
            <a:xfrm>
              <a:off x="3593"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31" name="Oval 543"/>
            <p:cNvSpPr>
              <a:spLocks noChangeArrowheads="1"/>
            </p:cNvSpPr>
            <p:nvPr/>
          </p:nvSpPr>
          <p:spPr bwMode="auto">
            <a:xfrm>
              <a:off x="3531"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32" name="Oval 544"/>
            <p:cNvSpPr>
              <a:spLocks noChangeArrowheads="1"/>
            </p:cNvSpPr>
            <p:nvPr/>
          </p:nvSpPr>
          <p:spPr bwMode="auto">
            <a:xfrm>
              <a:off x="3531"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33" name="Oval 545"/>
            <p:cNvSpPr>
              <a:spLocks noChangeArrowheads="1"/>
            </p:cNvSpPr>
            <p:nvPr/>
          </p:nvSpPr>
          <p:spPr bwMode="auto">
            <a:xfrm>
              <a:off x="3593"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34" name="Oval 546"/>
            <p:cNvSpPr>
              <a:spLocks noChangeArrowheads="1"/>
            </p:cNvSpPr>
            <p:nvPr/>
          </p:nvSpPr>
          <p:spPr bwMode="auto">
            <a:xfrm>
              <a:off x="3531"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35" name="Oval 547"/>
            <p:cNvSpPr>
              <a:spLocks noChangeArrowheads="1"/>
            </p:cNvSpPr>
            <p:nvPr/>
          </p:nvSpPr>
          <p:spPr bwMode="auto">
            <a:xfrm>
              <a:off x="3655"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36" name="Oval 548"/>
            <p:cNvSpPr>
              <a:spLocks noChangeArrowheads="1"/>
            </p:cNvSpPr>
            <p:nvPr/>
          </p:nvSpPr>
          <p:spPr bwMode="auto">
            <a:xfrm>
              <a:off x="3593"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37" name="Oval 549"/>
            <p:cNvSpPr>
              <a:spLocks noChangeArrowheads="1"/>
            </p:cNvSpPr>
            <p:nvPr/>
          </p:nvSpPr>
          <p:spPr bwMode="auto">
            <a:xfrm>
              <a:off x="3531"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38" name="Oval 550"/>
            <p:cNvSpPr>
              <a:spLocks noChangeArrowheads="1"/>
            </p:cNvSpPr>
            <p:nvPr/>
          </p:nvSpPr>
          <p:spPr bwMode="auto">
            <a:xfrm>
              <a:off x="3531"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39" name="Oval 551"/>
            <p:cNvSpPr>
              <a:spLocks noChangeArrowheads="1"/>
            </p:cNvSpPr>
            <p:nvPr/>
          </p:nvSpPr>
          <p:spPr bwMode="auto">
            <a:xfrm>
              <a:off x="3531"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40" name="Oval 552"/>
            <p:cNvSpPr>
              <a:spLocks noChangeArrowheads="1"/>
            </p:cNvSpPr>
            <p:nvPr/>
          </p:nvSpPr>
          <p:spPr bwMode="auto">
            <a:xfrm>
              <a:off x="3655"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41" name="Oval 553"/>
            <p:cNvSpPr>
              <a:spLocks noChangeArrowheads="1"/>
            </p:cNvSpPr>
            <p:nvPr/>
          </p:nvSpPr>
          <p:spPr bwMode="auto">
            <a:xfrm>
              <a:off x="3717"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42" name="Oval 554"/>
            <p:cNvSpPr>
              <a:spLocks noChangeArrowheads="1"/>
            </p:cNvSpPr>
            <p:nvPr/>
          </p:nvSpPr>
          <p:spPr bwMode="auto">
            <a:xfrm>
              <a:off x="3504" y="369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43" name="Oval 555"/>
            <p:cNvSpPr>
              <a:spLocks noChangeArrowheads="1"/>
            </p:cNvSpPr>
            <p:nvPr/>
          </p:nvSpPr>
          <p:spPr bwMode="auto">
            <a:xfrm>
              <a:off x="3566" y="374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44" name="Oval 556"/>
            <p:cNvSpPr>
              <a:spLocks noChangeArrowheads="1"/>
            </p:cNvSpPr>
            <p:nvPr/>
          </p:nvSpPr>
          <p:spPr bwMode="auto">
            <a:xfrm>
              <a:off x="3504" y="374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45" name="Oval 557"/>
            <p:cNvSpPr>
              <a:spLocks noChangeArrowheads="1"/>
            </p:cNvSpPr>
            <p:nvPr/>
          </p:nvSpPr>
          <p:spPr bwMode="auto">
            <a:xfrm>
              <a:off x="3566" y="379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46" name="Oval 558"/>
            <p:cNvSpPr>
              <a:spLocks noChangeArrowheads="1"/>
            </p:cNvSpPr>
            <p:nvPr/>
          </p:nvSpPr>
          <p:spPr bwMode="auto">
            <a:xfrm>
              <a:off x="3627"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47" name="Oval 559"/>
            <p:cNvSpPr>
              <a:spLocks noChangeArrowheads="1"/>
            </p:cNvSpPr>
            <p:nvPr/>
          </p:nvSpPr>
          <p:spPr bwMode="auto">
            <a:xfrm>
              <a:off x="3689"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48" name="Oval 560"/>
            <p:cNvSpPr>
              <a:spLocks noChangeArrowheads="1"/>
            </p:cNvSpPr>
            <p:nvPr/>
          </p:nvSpPr>
          <p:spPr bwMode="auto">
            <a:xfrm>
              <a:off x="3566"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49" name="Oval 561"/>
            <p:cNvSpPr>
              <a:spLocks noChangeArrowheads="1"/>
            </p:cNvSpPr>
            <p:nvPr/>
          </p:nvSpPr>
          <p:spPr bwMode="auto">
            <a:xfrm>
              <a:off x="3689"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50" name="Oval 562"/>
            <p:cNvSpPr>
              <a:spLocks noChangeArrowheads="1"/>
            </p:cNvSpPr>
            <p:nvPr/>
          </p:nvSpPr>
          <p:spPr bwMode="auto">
            <a:xfrm>
              <a:off x="3627"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51" name="Oval 563"/>
            <p:cNvSpPr>
              <a:spLocks noChangeArrowheads="1"/>
            </p:cNvSpPr>
            <p:nvPr/>
          </p:nvSpPr>
          <p:spPr bwMode="auto">
            <a:xfrm>
              <a:off x="3627"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52" name="Oval 564"/>
            <p:cNvSpPr>
              <a:spLocks noChangeArrowheads="1"/>
            </p:cNvSpPr>
            <p:nvPr/>
          </p:nvSpPr>
          <p:spPr bwMode="auto">
            <a:xfrm>
              <a:off x="3689"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53" name="Oval 565"/>
            <p:cNvSpPr>
              <a:spLocks noChangeArrowheads="1"/>
            </p:cNvSpPr>
            <p:nvPr/>
          </p:nvSpPr>
          <p:spPr bwMode="auto">
            <a:xfrm>
              <a:off x="3627"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54" name="Oval 566"/>
            <p:cNvSpPr>
              <a:spLocks noChangeArrowheads="1"/>
            </p:cNvSpPr>
            <p:nvPr/>
          </p:nvSpPr>
          <p:spPr bwMode="auto">
            <a:xfrm>
              <a:off x="3751"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55" name="Oval 567"/>
            <p:cNvSpPr>
              <a:spLocks noChangeArrowheads="1"/>
            </p:cNvSpPr>
            <p:nvPr/>
          </p:nvSpPr>
          <p:spPr bwMode="auto">
            <a:xfrm>
              <a:off x="3689"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56" name="Oval 568"/>
            <p:cNvSpPr>
              <a:spLocks noChangeArrowheads="1"/>
            </p:cNvSpPr>
            <p:nvPr/>
          </p:nvSpPr>
          <p:spPr bwMode="auto">
            <a:xfrm>
              <a:off x="3627"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57" name="Oval 569"/>
            <p:cNvSpPr>
              <a:spLocks noChangeArrowheads="1"/>
            </p:cNvSpPr>
            <p:nvPr/>
          </p:nvSpPr>
          <p:spPr bwMode="auto">
            <a:xfrm>
              <a:off x="3627"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58" name="Oval 570"/>
            <p:cNvSpPr>
              <a:spLocks noChangeArrowheads="1"/>
            </p:cNvSpPr>
            <p:nvPr/>
          </p:nvSpPr>
          <p:spPr bwMode="auto">
            <a:xfrm>
              <a:off x="3627" y="369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59" name="Oval 571"/>
            <p:cNvSpPr>
              <a:spLocks noChangeArrowheads="1"/>
            </p:cNvSpPr>
            <p:nvPr/>
          </p:nvSpPr>
          <p:spPr bwMode="auto">
            <a:xfrm>
              <a:off x="3751" y="379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60" name="Oval 572"/>
            <p:cNvSpPr>
              <a:spLocks noChangeArrowheads="1"/>
            </p:cNvSpPr>
            <p:nvPr/>
          </p:nvSpPr>
          <p:spPr bwMode="auto">
            <a:xfrm>
              <a:off x="3813"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61" name="Oval 573"/>
            <p:cNvSpPr>
              <a:spLocks noChangeArrowheads="1"/>
            </p:cNvSpPr>
            <p:nvPr/>
          </p:nvSpPr>
          <p:spPr bwMode="auto">
            <a:xfrm>
              <a:off x="3600" y="379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62" name="Oval 574"/>
            <p:cNvSpPr>
              <a:spLocks noChangeArrowheads="1"/>
            </p:cNvSpPr>
            <p:nvPr/>
          </p:nvSpPr>
          <p:spPr bwMode="auto">
            <a:xfrm>
              <a:off x="3662"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63" name="Oval 575"/>
            <p:cNvSpPr>
              <a:spLocks noChangeArrowheads="1"/>
            </p:cNvSpPr>
            <p:nvPr/>
          </p:nvSpPr>
          <p:spPr bwMode="auto">
            <a:xfrm>
              <a:off x="3600"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64" name="Oval 576"/>
            <p:cNvSpPr>
              <a:spLocks noChangeArrowheads="1"/>
            </p:cNvSpPr>
            <p:nvPr/>
          </p:nvSpPr>
          <p:spPr bwMode="auto">
            <a:xfrm>
              <a:off x="3662"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65" name="Oval 577"/>
            <p:cNvSpPr>
              <a:spLocks noChangeArrowheads="1"/>
            </p:cNvSpPr>
            <p:nvPr/>
          </p:nvSpPr>
          <p:spPr bwMode="auto">
            <a:xfrm>
              <a:off x="3723"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66" name="Oval 578"/>
            <p:cNvSpPr>
              <a:spLocks noChangeArrowheads="1"/>
            </p:cNvSpPr>
            <p:nvPr/>
          </p:nvSpPr>
          <p:spPr bwMode="auto">
            <a:xfrm>
              <a:off x="3785"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67" name="Oval 579"/>
            <p:cNvSpPr>
              <a:spLocks noChangeArrowheads="1"/>
            </p:cNvSpPr>
            <p:nvPr/>
          </p:nvSpPr>
          <p:spPr bwMode="auto">
            <a:xfrm>
              <a:off x="3662"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68" name="Oval 580"/>
            <p:cNvSpPr>
              <a:spLocks noChangeArrowheads="1"/>
            </p:cNvSpPr>
            <p:nvPr/>
          </p:nvSpPr>
          <p:spPr bwMode="auto">
            <a:xfrm>
              <a:off x="3785"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69" name="Oval 581"/>
            <p:cNvSpPr>
              <a:spLocks noChangeArrowheads="1"/>
            </p:cNvSpPr>
            <p:nvPr/>
          </p:nvSpPr>
          <p:spPr bwMode="auto">
            <a:xfrm>
              <a:off x="3723"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70" name="Oval 582"/>
            <p:cNvSpPr>
              <a:spLocks noChangeArrowheads="1"/>
            </p:cNvSpPr>
            <p:nvPr/>
          </p:nvSpPr>
          <p:spPr bwMode="auto">
            <a:xfrm>
              <a:off x="3723"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71" name="Oval 583"/>
            <p:cNvSpPr>
              <a:spLocks noChangeArrowheads="1"/>
            </p:cNvSpPr>
            <p:nvPr/>
          </p:nvSpPr>
          <p:spPr bwMode="auto">
            <a:xfrm>
              <a:off x="3785"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72" name="Oval 584"/>
            <p:cNvSpPr>
              <a:spLocks noChangeArrowheads="1"/>
            </p:cNvSpPr>
            <p:nvPr/>
          </p:nvSpPr>
          <p:spPr bwMode="auto">
            <a:xfrm>
              <a:off x="3723"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73" name="Oval 585"/>
            <p:cNvSpPr>
              <a:spLocks noChangeArrowheads="1"/>
            </p:cNvSpPr>
            <p:nvPr/>
          </p:nvSpPr>
          <p:spPr bwMode="auto">
            <a:xfrm>
              <a:off x="3847"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74" name="Oval 586"/>
            <p:cNvSpPr>
              <a:spLocks noChangeArrowheads="1"/>
            </p:cNvSpPr>
            <p:nvPr/>
          </p:nvSpPr>
          <p:spPr bwMode="auto">
            <a:xfrm>
              <a:off x="3785"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75" name="Oval 587"/>
            <p:cNvSpPr>
              <a:spLocks noChangeArrowheads="1"/>
            </p:cNvSpPr>
            <p:nvPr/>
          </p:nvSpPr>
          <p:spPr bwMode="auto">
            <a:xfrm>
              <a:off x="3723"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76" name="Oval 588"/>
            <p:cNvSpPr>
              <a:spLocks noChangeArrowheads="1"/>
            </p:cNvSpPr>
            <p:nvPr/>
          </p:nvSpPr>
          <p:spPr bwMode="auto">
            <a:xfrm>
              <a:off x="3723"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77" name="Oval 589"/>
            <p:cNvSpPr>
              <a:spLocks noChangeArrowheads="1"/>
            </p:cNvSpPr>
            <p:nvPr/>
          </p:nvSpPr>
          <p:spPr bwMode="auto">
            <a:xfrm>
              <a:off x="3723"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78" name="Oval 590"/>
            <p:cNvSpPr>
              <a:spLocks noChangeArrowheads="1"/>
            </p:cNvSpPr>
            <p:nvPr/>
          </p:nvSpPr>
          <p:spPr bwMode="auto">
            <a:xfrm>
              <a:off x="3847"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79" name="Oval 591"/>
            <p:cNvSpPr>
              <a:spLocks noChangeArrowheads="1"/>
            </p:cNvSpPr>
            <p:nvPr/>
          </p:nvSpPr>
          <p:spPr bwMode="auto">
            <a:xfrm>
              <a:off x="3909"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80" name="Oval 592"/>
            <p:cNvSpPr>
              <a:spLocks noChangeArrowheads="1"/>
            </p:cNvSpPr>
            <p:nvPr/>
          </p:nvSpPr>
          <p:spPr bwMode="auto">
            <a:xfrm>
              <a:off x="3360"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81" name="Oval 593"/>
            <p:cNvSpPr>
              <a:spLocks noChangeArrowheads="1"/>
            </p:cNvSpPr>
            <p:nvPr/>
          </p:nvSpPr>
          <p:spPr bwMode="auto">
            <a:xfrm>
              <a:off x="3422"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82" name="Oval 594"/>
            <p:cNvSpPr>
              <a:spLocks noChangeArrowheads="1"/>
            </p:cNvSpPr>
            <p:nvPr/>
          </p:nvSpPr>
          <p:spPr bwMode="auto">
            <a:xfrm>
              <a:off x="3360"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83" name="Oval 595"/>
            <p:cNvSpPr>
              <a:spLocks noChangeArrowheads="1"/>
            </p:cNvSpPr>
            <p:nvPr/>
          </p:nvSpPr>
          <p:spPr bwMode="auto">
            <a:xfrm>
              <a:off x="3422"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84" name="Oval 596"/>
            <p:cNvSpPr>
              <a:spLocks noChangeArrowheads="1"/>
            </p:cNvSpPr>
            <p:nvPr/>
          </p:nvSpPr>
          <p:spPr bwMode="auto">
            <a:xfrm>
              <a:off x="3483"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85" name="Oval 597"/>
            <p:cNvSpPr>
              <a:spLocks noChangeArrowheads="1"/>
            </p:cNvSpPr>
            <p:nvPr/>
          </p:nvSpPr>
          <p:spPr bwMode="auto">
            <a:xfrm>
              <a:off x="3545"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86" name="Oval 598"/>
            <p:cNvSpPr>
              <a:spLocks noChangeArrowheads="1"/>
            </p:cNvSpPr>
            <p:nvPr/>
          </p:nvSpPr>
          <p:spPr bwMode="auto">
            <a:xfrm>
              <a:off x="3422" y="398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87" name="Oval 599"/>
            <p:cNvSpPr>
              <a:spLocks noChangeArrowheads="1"/>
            </p:cNvSpPr>
            <p:nvPr/>
          </p:nvSpPr>
          <p:spPr bwMode="auto">
            <a:xfrm>
              <a:off x="3545"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88" name="Oval 600"/>
            <p:cNvSpPr>
              <a:spLocks noChangeArrowheads="1"/>
            </p:cNvSpPr>
            <p:nvPr/>
          </p:nvSpPr>
          <p:spPr bwMode="auto">
            <a:xfrm>
              <a:off x="3483"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89" name="Oval 601"/>
            <p:cNvSpPr>
              <a:spLocks noChangeArrowheads="1"/>
            </p:cNvSpPr>
            <p:nvPr/>
          </p:nvSpPr>
          <p:spPr bwMode="auto">
            <a:xfrm>
              <a:off x="3483"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90" name="Oval 602"/>
            <p:cNvSpPr>
              <a:spLocks noChangeArrowheads="1"/>
            </p:cNvSpPr>
            <p:nvPr/>
          </p:nvSpPr>
          <p:spPr bwMode="auto">
            <a:xfrm>
              <a:off x="3545"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91" name="Oval 603"/>
            <p:cNvSpPr>
              <a:spLocks noChangeArrowheads="1"/>
            </p:cNvSpPr>
            <p:nvPr/>
          </p:nvSpPr>
          <p:spPr bwMode="auto">
            <a:xfrm>
              <a:off x="3483"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92" name="Oval 604"/>
            <p:cNvSpPr>
              <a:spLocks noChangeArrowheads="1"/>
            </p:cNvSpPr>
            <p:nvPr/>
          </p:nvSpPr>
          <p:spPr bwMode="auto">
            <a:xfrm>
              <a:off x="3607" y="398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93" name="Oval 605"/>
            <p:cNvSpPr>
              <a:spLocks noChangeArrowheads="1"/>
            </p:cNvSpPr>
            <p:nvPr/>
          </p:nvSpPr>
          <p:spPr bwMode="auto">
            <a:xfrm>
              <a:off x="3545"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94" name="Oval 606"/>
            <p:cNvSpPr>
              <a:spLocks noChangeArrowheads="1"/>
            </p:cNvSpPr>
            <p:nvPr/>
          </p:nvSpPr>
          <p:spPr bwMode="auto">
            <a:xfrm>
              <a:off x="3483"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95" name="Oval 607"/>
            <p:cNvSpPr>
              <a:spLocks noChangeArrowheads="1"/>
            </p:cNvSpPr>
            <p:nvPr/>
          </p:nvSpPr>
          <p:spPr bwMode="auto">
            <a:xfrm>
              <a:off x="3483"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96" name="Oval 608"/>
            <p:cNvSpPr>
              <a:spLocks noChangeArrowheads="1"/>
            </p:cNvSpPr>
            <p:nvPr/>
          </p:nvSpPr>
          <p:spPr bwMode="auto">
            <a:xfrm>
              <a:off x="3483"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97" name="Oval 609"/>
            <p:cNvSpPr>
              <a:spLocks noChangeArrowheads="1"/>
            </p:cNvSpPr>
            <p:nvPr/>
          </p:nvSpPr>
          <p:spPr bwMode="auto">
            <a:xfrm>
              <a:off x="3607"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98" name="Oval 610"/>
            <p:cNvSpPr>
              <a:spLocks noChangeArrowheads="1"/>
            </p:cNvSpPr>
            <p:nvPr/>
          </p:nvSpPr>
          <p:spPr bwMode="auto">
            <a:xfrm>
              <a:off x="3669" y="398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99" name="Oval 611"/>
            <p:cNvSpPr>
              <a:spLocks noChangeArrowheads="1"/>
            </p:cNvSpPr>
            <p:nvPr/>
          </p:nvSpPr>
          <p:spPr bwMode="auto">
            <a:xfrm>
              <a:off x="3504"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00" name="Oval 612"/>
            <p:cNvSpPr>
              <a:spLocks noChangeArrowheads="1"/>
            </p:cNvSpPr>
            <p:nvPr/>
          </p:nvSpPr>
          <p:spPr bwMode="auto">
            <a:xfrm>
              <a:off x="3566" y="398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01" name="Oval 613"/>
            <p:cNvSpPr>
              <a:spLocks noChangeArrowheads="1"/>
            </p:cNvSpPr>
            <p:nvPr/>
          </p:nvSpPr>
          <p:spPr bwMode="auto">
            <a:xfrm>
              <a:off x="3504" y="398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02" name="Oval 614"/>
            <p:cNvSpPr>
              <a:spLocks noChangeArrowheads="1"/>
            </p:cNvSpPr>
            <p:nvPr/>
          </p:nvSpPr>
          <p:spPr bwMode="auto">
            <a:xfrm>
              <a:off x="3566" y="403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03" name="Oval 615"/>
            <p:cNvSpPr>
              <a:spLocks noChangeArrowheads="1"/>
            </p:cNvSpPr>
            <p:nvPr/>
          </p:nvSpPr>
          <p:spPr bwMode="auto">
            <a:xfrm>
              <a:off x="3627"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04" name="Oval 616"/>
            <p:cNvSpPr>
              <a:spLocks noChangeArrowheads="1"/>
            </p:cNvSpPr>
            <p:nvPr/>
          </p:nvSpPr>
          <p:spPr bwMode="auto">
            <a:xfrm>
              <a:off x="3689"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05" name="Oval 617"/>
            <p:cNvSpPr>
              <a:spLocks noChangeArrowheads="1"/>
            </p:cNvSpPr>
            <p:nvPr/>
          </p:nvSpPr>
          <p:spPr bwMode="auto">
            <a:xfrm>
              <a:off x="3566" y="408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06" name="Oval 618"/>
            <p:cNvSpPr>
              <a:spLocks noChangeArrowheads="1"/>
            </p:cNvSpPr>
            <p:nvPr/>
          </p:nvSpPr>
          <p:spPr bwMode="auto">
            <a:xfrm>
              <a:off x="3689" y="412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07" name="Oval 619"/>
            <p:cNvSpPr>
              <a:spLocks noChangeArrowheads="1"/>
            </p:cNvSpPr>
            <p:nvPr/>
          </p:nvSpPr>
          <p:spPr bwMode="auto">
            <a:xfrm>
              <a:off x="3627"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08" name="Oval 620"/>
            <p:cNvSpPr>
              <a:spLocks noChangeArrowheads="1"/>
            </p:cNvSpPr>
            <p:nvPr/>
          </p:nvSpPr>
          <p:spPr bwMode="auto">
            <a:xfrm>
              <a:off x="3627"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09" name="Oval 621"/>
            <p:cNvSpPr>
              <a:spLocks noChangeArrowheads="1"/>
            </p:cNvSpPr>
            <p:nvPr/>
          </p:nvSpPr>
          <p:spPr bwMode="auto">
            <a:xfrm>
              <a:off x="3689"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10" name="Oval 622"/>
            <p:cNvSpPr>
              <a:spLocks noChangeArrowheads="1"/>
            </p:cNvSpPr>
            <p:nvPr/>
          </p:nvSpPr>
          <p:spPr bwMode="auto">
            <a:xfrm>
              <a:off x="3627" y="412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11" name="Oval 623"/>
            <p:cNvSpPr>
              <a:spLocks noChangeArrowheads="1"/>
            </p:cNvSpPr>
            <p:nvPr/>
          </p:nvSpPr>
          <p:spPr bwMode="auto">
            <a:xfrm>
              <a:off x="3751" y="408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12" name="Oval 624"/>
            <p:cNvSpPr>
              <a:spLocks noChangeArrowheads="1"/>
            </p:cNvSpPr>
            <p:nvPr/>
          </p:nvSpPr>
          <p:spPr bwMode="auto">
            <a:xfrm>
              <a:off x="3689"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13" name="Oval 625"/>
            <p:cNvSpPr>
              <a:spLocks noChangeArrowheads="1"/>
            </p:cNvSpPr>
            <p:nvPr/>
          </p:nvSpPr>
          <p:spPr bwMode="auto">
            <a:xfrm>
              <a:off x="3627"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14" name="Oval 626"/>
            <p:cNvSpPr>
              <a:spLocks noChangeArrowheads="1"/>
            </p:cNvSpPr>
            <p:nvPr/>
          </p:nvSpPr>
          <p:spPr bwMode="auto">
            <a:xfrm>
              <a:off x="3627" y="417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15" name="Oval 627"/>
            <p:cNvSpPr>
              <a:spLocks noChangeArrowheads="1"/>
            </p:cNvSpPr>
            <p:nvPr/>
          </p:nvSpPr>
          <p:spPr bwMode="auto">
            <a:xfrm>
              <a:off x="3627"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16" name="Oval 628"/>
            <p:cNvSpPr>
              <a:spLocks noChangeArrowheads="1"/>
            </p:cNvSpPr>
            <p:nvPr/>
          </p:nvSpPr>
          <p:spPr bwMode="auto">
            <a:xfrm>
              <a:off x="3751" y="403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17" name="Oval 629"/>
            <p:cNvSpPr>
              <a:spLocks noChangeArrowheads="1"/>
            </p:cNvSpPr>
            <p:nvPr/>
          </p:nvSpPr>
          <p:spPr bwMode="auto">
            <a:xfrm>
              <a:off x="3813" y="408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18" name="Oval 630"/>
            <p:cNvSpPr>
              <a:spLocks noChangeArrowheads="1"/>
            </p:cNvSpPr>
            <p:nvPr/>
          </p:nvSpPr>
          <p:spPr bwMode="auto">
            <a:xfrm>
              <a:off x="3696"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19" name="Oval 631"/>
            <p:cNvSpPr>
              <a:spLocks noChangeArrowheads="1"/>
            </p:cNvSpPr>
            <p:nvPr/>
          </p:nvSpPr>
          <p:spPr bwMode="auto">
            <a:xfrm>
              <a:off x="3758"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20" name="Oval 632"/>
            <p:cNvSpPr>
              <a:spLocks noChangeArrowheads="1"/>
            </p:cNvSpPr>
            <p:nvPr/>
          </p:nvSpPr>
          <p:spPr bwMode="auto">
            <a:xfrm>
              <a:off x="3696"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21" name="Oval 633"/>
            <p:cNvSpPr>
              <a:spLocks noChangeArrowheads="1"/>
            </p:cNvSpPr>
            <p:nvPr/>
          </p:nvSpPr>
          <p:spPr bwMode="auto">
            <a:xfrm>
              <a:off x="3758" y="398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22" name="Oval 634"/>
            <p:cNvSpPr>
              <a:spLocks noChangeArrowheads="1"/>
            </p:cNvSpPr>
            <p:nvPr/>
          </p:nvSpPr>
          <p:spPr bwMode="auto">
            <a:xfrm>
              <a:off x="3819"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23" name="Oval 635"/>
            <p:cNvSpPr>
              <a:spLocks noChangeArrowheads="1"/>
            </p:cNvSpPr>
            <p:nvPr/>
          </p:nvSpPr>
          <p:spPr bwMode="auto">
            <a:xfrm>
              <a:off x="3881"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24" name="Oval 636"/>
            <p:cNvSpPr>
              <a:spLocks noChangeArrowheads="1"/>
            </p:cNvSpPr>
            <p:nvPr/>
          </p:nvSpPr>
          <p:spPr bwMode="auto">
            <a:xfrm>
              <a:off x="3758" y="403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25" name="Oval 637"/>
            <p:cNvSpPr>
              <a:spLocks noChangeArrowheads="1"/>
            </p:cNvSpPr>
            <p:nvPr/>
          </p:nvSpPr>
          <p:spPr bwMode="auto">
            <a:xfrm>
              <a:off x="3881"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26" name="Oval 638"/>
            <p:cNvSpPr>
              <a:spLocks noChangeArrowheads="1"/>
            </p:cNvSpPr>
            <p:nvPr/>
          </p:nvSpPr>
          <p:spPr bwMode="auto">
            <a:xfrm>
              <a:off x="3819"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27" name="Oval 639"/>
            <p:cNvSpPr>
              <a:spLocks noChangeArrowheads="1"/>
            </p:cNvSpPr>
            <p:nvPr/>
          </p:nvSpPr>
          <p:spPr bwMode="auto">
            <a:xfrm>
              <a:off x="3819"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28" name="Oval 640"/>
            <p:cNvSpPr>
              <a:spLocks noChangeArrowheads="1"/>
            </p:cNvSpPr>
            <p:nvPr/>
          </p:nvSpPr>
          <p:spPr bwMode="auto">
            <a:xfrm>
              <a:off x="3881"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29" name="Oval 641"/>
            <p:cNvSpPr>
              <a:spLocks noChangeArrowheads="1"/>
            </p:cNvSpPr>
            <p:nvPr/>
          </p:nvSpPr>
          <p:spPr bwMode="auto">
            <a:xfrm>
              <a:off x="3819"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30" name="Oval 642"/>
            <p:cNvSpPr>
              <a:spLocks noChangeArrowheads="1"/>
            </p:cNvSpPr>
            <p:nvPr/>
          </p:nvSpPr>
          <p:spPr bwMode="auto">
            <a:xfrm>
              <a:off x="3943" y="403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31" name="Oval 643"/>
            <p:cNvSpPr>
              <a:spLocks noChangeArrowheads="1"/>
            </p:cNvSpPr>
            <p:nvPr/>
          </p:nvSpPr>
          <p:spPr bwMode="auto">
            <a:xfrm>
              <a:off x="3881"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32" name="Oval 644"/>
            <p:cNvSpPr>
              <a:spLocks noChangeArrowheads="1"/>
            </p:cNvSpPr>
            <p:nvPr/>
          </p:nvSpPr>
          <p:spPr bwMode="auto">
            <a:xfrm>
              <a:off x="3819"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33" name="Oval 645"/>
            <p:cNvSpPr>
              <a:spLocks noChangeArrowheads="1"/>
            </p:cNvSpPr>
            <p:nvPr/>
          </p:nvSpPr>
          <p:spPr bwMode="auto">
            <a:xfrm>
              <a:off x="3819" y="412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34" name="Oval 646"/>
            <p:cNvSpPr>
              <a:spLocks noChangeArrowheads="1"/>
            </p:cNvSpPr>
            <p:nvPr/>
          </p:nvSpPr>
          <p:spPr bwMode="auto">
            <a:xfrm>
              <a:off x="3819"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35" name="Oval 647"/>
            <p:cNvSpPr>
              <a:spLocks noChangeArrowheads="1"/>
            </p:cNvSpPr>
            <p:nvPr/>
          </p:nvSpPr>
          <p:spPr bwMode="auto">
            <a:xfrm>
              <a:off x="3943" y="398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36" name="Oval 648"/>
            <p:cNvSpPr>
              <a:spLocks noChangeArrowheads="1"/>
            </p:cNvSpPr>
            <p:nvPr/>
          </p:nvSpPr>
          <p:spPr bwMode="auto">
            <a:xfrm>
              <a:off x="4005" y="403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37" name="Oval 649"/>
            <p:cNvSpPr>
              <a:spLocks noChangeArrowheads="1"/>
            </p:cNvSpPr>
            <p:nvPr/>
          </p:nvSpPr>
          <p:spPr bwMode="auto">
            <a:xfrm>
              <a:off x="3648" y="360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38" name="Oval 650"/>
            <p:cNvSpPr>
              <a:spLocks noChangeArrowheads="1"/>
            </p:cNvSpPr>
            <p:nvPr/>
          </p:nvSpPr>
          <p:spPr bwMode="auto">
            <a:xfrm>
              <a:off x="3710" y="364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39" name="Oval 651"/>
            <p:cNvSpPr>
              <a:spLocks noChangeArrowheads="1"/>
            </p:cNvSpPr>
            <p:nvPr/>
          </p:nvSpPr>
          <p:spPr bwMode="auto">
            <a:xfrm>
              <a:off x="3648" y="364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40" name="Oval 652"/>
            <p:cNvSpPr>
              <a:spLocks noChangeArrowheads="1"/>
            </p:cNvSpPr>
            <p:nvPr/>
          </p:nvSpPr>
          <p:spPr bwMode="auto">
            <a:xfrm>
              <a:off x="3710" y="369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41" name="Oval 653"/>
            <p:cNvSpPr>
              <a:spLocks noChangeArrowheads="1"/>
            </p:cNvSpPr>
            <p:nvPr/>
          </p:nvSpPr>
          <p:spPr bwMode="auto">
            <a:xfrm>
              <a:off x="3771" y="369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42" name="Oval 654"/>
            <p:cNvSpPr>
              <a:spLocks noChangeArrowheads="1"/>
            </p:cNvSpPr>
            <p:nvPr/>
          </p:nvSpPr>
          <p:spPr bwMode="auto">
            <a:xfrm>
              <a:off x="3833" y="369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43" name="Oval 655"/>
            <p:cNvSpPr>
              <a:spLocks noChangeArrowheads="1"/>
            </p:cNvSpPr>
            <p:nvPr/>
          </p:nvSpPr>
          <p:spPr bwMode="auto">
            <a:xfrm>
              <a:off x="3710" y="374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44" name="Oval 656"/>
            <p:cNvSpPr>
              <a:spLocks noChangeArrowheads="1"/>
            </p:cNvSpPr>
            <p:nvPr/>
          </p:nvSpPr>
          <p:spPr bwMode="auto">
            <a:xfrm>
              <a:off x="3833"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45" name="Oval 657"/>
            <p:cNvSpPr>
              <a:spLocks noChangeArrowheads="1"/>
            </p:cNvSpPr>
            <p:nvPr/>
          </p:nvSpPr>
          <p:spPr bwMode="auto">
            <a:xfrm>
              <a:off x="3771" y="364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46" name="Oval 658"/>
            <p:cNvSpPr>
              <a:spLocks noChangeArrowheads="1"/>
            </p:cNvSpPr>
            <p:nvPr/>
          </p:nvSpPr>
          <p:spPr bwMode="auto">
            <a:xfrm>
              <a:off x="3771"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47" name="Oval 659"/>
            <p:cNvSpPr>
              <a:spLocks noChangeArrowheads="1"/>
            </p:cNvSpPr>
            <p:nvPr/>
          </p:nvSpPr>
          <p:spPr bwMode="auto">
            <a:xfrm>
              <a:off x="3833"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48" name="Oval 660"/>
            <p:cNvSpPr>
              <a:spLocks noChangeArrowheads="1"/>
            </p:cNvSpPr>
            <p:nvPr/>
          </p:nvSpPr>
          <p:spPr bwMode="auto">
            <a:xfrm>
              <a:off x="3771"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49" name="Oval 661"/>
            <p:cNvSpPr>
              <a:spLocks noChangeArrowheads="1"/>
            </p:cNvSpPr>
            <p:nvPr/>
          </p:nvSpPr>
          <p:spPr bwMode="auto">
            <a:xfrm>
              <a:off x="3895" y="374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50" name="Oval 662"/>
            <p:cNvSpPr>
              <a:spLocks noChangeArrowheads="1"/>
            </p:cNvSpPr>
            <p:nvPr/>
          </p:nvSpPr>
          <p:spPr bwMode="auto">
            <a:xfrm>
              <a:off x="3833"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51" name="Oval 663"/>
            <p:cNvSpPr>
              <a:spLocks noChangeArrowheads="1"/>
            </p:cNvSpPr>
            <p:nvPr/>
          </p:nvSpPr>
          <p:spPr bwMode="auto">
            <a:xfrm>
              <a:off x="3771"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52" name="Oval 664"/>
            <p:cNvSpPr>
              <a:spLocks noChangeArrowheads="1"/>
            </p:cNvSpPr>
            <p:nvPr/>
          </p:nvSpPr>
          <p:spPr bwMode="auto">
            <a:xfrm>
              <a:off x="3771"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53" name="Oval 665"/>
            <p:cNvSpPr>
              <a:spLocks noChangeArrowheads="1"/>
            </p:cNvSpPr>
            <p:nvPr/>
          </p:nvSpPr>
          <p:spPr bwMode="auto">
            <a:xfrm>
              <a:off x="3771" y="360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54" name="Oval 666"/>
            <p:cNvSpPr>
              <a:spLocks noChangeArrowheads="1"/>
            </p:cNvSpPr>
            <p:nvPr/>
          </p:nvSpPr>
          <p:spPr bwMode="auto">
            <a:xfrm>
              <a:off x="3895" y="369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55" name="Oval 667"/>
            <p:cNvSpPr>
              <a:spLocks noChangeArrowheads="1"/>
            </p:cNvSpPr>
            <p:nvPr/>
          </p:nvSpPr>
          <p:spPr bwMode="auto">
            <a:xfrm>
              <a:off x="3957" y="374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56" name="Oval 668"/>
            <p:cNvSpPr>
              <a:spLocks noChangeArrowheads="1"/>
            </p:cNvSpPr>
            <p:nvPr/>
          </p:nvSpPr>
          <p:spPr bwMode="auto">
            <a:xfrm>
              <a:off x="3456" y="340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57" name="Oval 669"/>
            <p:cNvSpPr>
              <a:spLocks noChangeArrowheads="1"/>
            </p:cNvSpPr>
            <p:nvPr/>
          </p:nvSpPr>
          <p:spPr bwMode="auto">
            <a:xfrm>
              <a:off x="3518" y="345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58" name="Oval 670"/>
            <p:cNvSpPr>
              <a:spLocks noChangeArrowheads="1"/>
            </p:cNvSpPr>
            <p:nvPr/>
          </p:nvSpPr>
          <p:spPr bwMode="auto">
            <a:xfrm>
              <a:off x="3456" y="345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59" name="Oval 671"/>
            <p:cNvSpPr>
              <a:spLocks noChangeArrowheads="1"/>
            </p:cNvSpPr>
            <p:nvPr/>
          </p:nvSpPr>
          <p:spPr bwMode="auto">
            <a:xfrm>
              <a:off x="3518" y="350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60" name="Oval 672"/>
            <p:cNvSpPr>
              <a:spLocks noChangeArrowheads="1"/>
            </p:cNvSpPr>
            <p:nvPr/>
          </p:nvSpPr>
          <p:spPr bwMode="auto">
            <a:xfrm>
              <a:off x="3579" y="350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61" name="Oval 673"/>
            <p:cNvSpPr>
              <a:spLocks noChangeArrowheads="1"/>
            </p:cNvSpPr>
            <p:nvPr/>
          </p:nvSpPr>
          <p:spPr bwMode="auto">
            <a:xfrm>
              <a:off x="3641" y="350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62" name="Oval 674"/>
            <p:cNvSpPr>
              <a:spLocks noChangeArrowheads="1"/>
            </p:cNvSpPr>
            <p:nvPr/>
          </p:nvSpPr>
          <p:spPr bwMode="auto">
            <a:xfrm>
              <a:off x="3518" y="355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63" name="Oval 675"/>
            <p:cNvSpPr>
              <a:spLocks noChangeArrowheads="1"/>
            </p:cNvSpPr>
            <p:nvPr/>
          </p:nvSpPr>
          <p:spPr bwMode="auto">
            <a:xfrm>
              <a:off x="3641" y="360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64" name="Oval 676"/>
            <p:cNvSpPr>
              <a:spLocks noChangeArrowheads="1"/>
            </p:cNvSpPr>
            <p:nvPr/>
          </p:nvSpPr>
          <p:spPr bwMode="auto">
            <a:xfrm>
              <a:off x="3579" y="345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65" name="Oval 677"/>
            <p:cNvSpPr>
              <a:spLocks noChangeArrowheads="1"/>
            </p:cNvSpPr>
            <p:nvPr/>
          </p:nvSpPr>
          <p:spPr bwMode="auto">
            <a:xfrm>
              <a:off x="3579" y="355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66" name="Oval 678"/>
            <p:cNvSpPr>
              <a:spLocks noChangeArrowheads="1"/>
            </p:cNvSpPr>
            <p:nvPr/>
          </p:nvSpPr>
          <p:spPr bwMode="auto">
            <a:xfrm>
              <a:off x="3641" y="355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67" name="Oval 679"/>
            <p:cNvSpPr>
              <a:spLocks noChangeArrowheads="1"/>
            </p:cNvSpPr>
            <p:nvPr/>
          </p:nvSpPr>
          <p:spPr bwMode="auto">
            <a:xfrm>
              <a:off x="3579" y="360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68" name="Oval 680"/>
            <p:cNvSpPr>
              <a:spLocks noChangeArrowheads="1"/>
            </p:cNvSpPr>
            <p:nvPr/>
          </p:nvSpPr>
          <p:spPr bwMode="auto">
            <a:xfrm>
              <a:off x="3703" y="355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69" name="Oval 681"/>
            <p:cNvSpPr>
              <a:spLocks noChangeArrowheads="1"/>
            </p:cNvSpPr>
            <p:nvPr/>
          </p:nvSpPr>
          <p:spPr bwMode="auto">
            <a:xfrm>
              <a:off x="3641" y="355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70" name="Oval 682"/>
            <p:cNvSpPr>
              <a:spLocks noChangeArrowheads="1"/>
            </p:cNvSpPr>
            <p:nvPr/>
          </p:nvSpPr>
          <p:spPr bwMode="auto">
            <a:xfrm>
              <a:off x="3579" y="355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71" name="Oval 683"/>
            <p:cNvSpPr>
              <a:spLocks noChangeArrowheads="1"/>
            </p:cNvSpPr>
            <p:nvPr/>
          </p:nvSpPr>
          <p:spPr bwMode="auto">
            <a:xfrm>
              <a:off x="3579" y="364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72" name="Oval 684"/>
            <p:cNvSpPr>
              <a:spLocks noChangeArrowheads="1"/>
            </p:cNvSpPr>
            <p:nvPr/>
          </p:nvSpPr>
          <p:spPr bwMode="auto">
            <a:xfrm>
              <a:off x="3579" y="340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73" name="Oval 685"/>
            <p:cNvSpPr>
              <a:spLocks noChangeArrowheads="1"/>
            </p:cNvSpPr>
            <p:nvPr/>
          </p:nvSpPr>
          <p:spPr bwMode="auto">
            <a:xfrm>
              <a:off x="3703" y="350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74" name="Oval 686"/>
            <p:cNvSpPr>
              <a:spLocks noChangeArrowheads="1"/>
            </p:cNvSpPr>
            <p:nvPr/>
          </p:nvSpPr>
          <p:spPr bwMode="auto">
            <a:xfrm>
              <a:off x="3765" y="355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grpSp>
      <p:grpSp>
        <p:nvGrpSpPr>
          <p:cNvPr id="7" name="Group 705"/>
          <p:cNvGrpSpPr>
            <a:grpSpLocks/>
          </p:cNvGrpSpPr>
          <p:nvPr/>
        </p:nvGrpSpPr>
        <p:grpSpPr bwMode="auto">
          <a:xfrm>
            <a:off x="3192994" y="4026013"/>
            <a:ext cx="1649413" cy="2809875"/>
            <a:chOff x="3532188" y="4026186"/>
            <a:chExt cx="1787642" cy="2809763"/>
          </a:xfrm>
        </p:grpSpPr>
        <p:pic>
          <p:nvPicPr>
            <p:cNvPr id="1376" name="Picture 706" descr="kidney.png"/>
            <p:cNvPicPr>
              <a:picLocks noChangeAspect="1"/>
            </p:cNvPicPr>
            <p:nvPr/>
          </p:nvPicPr>
          <p:blipFill>
            <a:blip r:embed="rId8"/>
            <a:srcRect/>
            <a:stretch>
              <a:fillRect/>
            </a:stretch>
          </p:blipFill>
          <p:spPr bwMode="auto">
            <a:xfrm flipH="1">
              <a:off x="3532188" y="4986338"/>
              <a:ext cx="1433512" cy="1635125"/>
            </a:xfrm>
            <a:prstGeom prst="rect">
              <a:avLst/>
            </a:prstGeom>
            <a:noFill/>
            <a:ln w="9525">
              <a:noFill/>
              <a:miter lim="800000"/>
              <a:headEnd/>
              <a:tailEnd/>
            </a:ln>
          </p:spPr>
        </p:pic>
        <p:sp>
          <p:nvSpPr>
            <p:cNvPr id="1377" name="Curved Left Arrow 707"/>
            <p:cNvSpPr>
              <a:spLocks noChangeArrowheads="1"/>
            </p:cNvSpPr>
            <p:nvPr/>
          </p:nvSpPr>
          <p:spPr bwMode="auto">
            <a:xfrm rot="446890">
              <a:off x="4765793" y="4026186"/>
              <a:ext cx="554037" cy="1430338"/>
            </a:xfrm>
            <a:prstGeom prst="curvedLeftArrow">
              <a:avLst>
                <a:gd name="adj1" fmla="val 25028"/>
                <a:gd name="adj2" fmla="val 50032"/>
                <a:gd name="adj3" fmla="val 25000"/>
              </a:avLst>
            </a:prstGeom>
            <a:solidFill>
              <a:srgbClr val="FCFFA7"/>
            </a:solidFill>
            <a:ln w="12700">
              <a:solidFill>
                <a:schemeClr val="tx1"/>
              </a:solidFill>
              <a:round/>
              <a:headEnd type="none" w="sm" len="sm"/>
              <a:tailEnd type="none" w="sm" len="sm"/>
            </a:ln>
          </p:spPr>
          <p:txBody>
            <a:bodyPr>
              <a:prstTxWarp prst="textNoShape">
                <a:avLst/>
              </a:prstTxWarp>
            </a:bodyPr>
            <a:lstStyle/>
            <a:p>
              <a:pPr fontAlgn="base">
                <a:spcBef>
                  <a:spcPct val="0"/>
                </a:spcBef>
                <a:spcAft>
                  <a:spcPct val="0"/>
                </a:spcAft>
              </a:pPr>
              <a:endParaRPr lang="en-US" sz="2000">
                <a:solidFill>
                  <a:srgbClr val="000000"/>
                </a:solidFill>
                <a:latin typeface="Times New Roman" charset="0"/>
                <a:ea typeface="ＭＳ Ｐゴシック" charset="-128"/>
                <a:cs typeface="ＭＳ Ｐゴシック" charset="-128"/>
              </a:endParaRPr>
            </a:p>
          </p:txBody>
        </p:sp>
        <p:sp>
          <p:nvSpPr>
            <p:cNvPr id="1378" name="Curved Left Arrow 708"/>
            <p:cNvSpPr>
              <a:spLocks noChangeArrowheads="1"/>
            </p:cNvSpPr>
            <p:nvPr/>
          </p:nvSpPr>
          <p:spPr bwMode="auto">
            <a:xfrm rot="502397">
              <a:off x="4499992" y="5703597"/>
              <a:ext cx="385748" cy="1132352"/>
            </a:xfrm>
            <a:prstGeom prst="curvedLeftArrow">
              <a:avLst>
                <a:gd name="adj1" fmla="val 25155"/>
                <a:gd name="adj2" fmla="val 36191"/>
                <a:gd name="adj3" fmla="val 25000"/>
              </a:avLst>
            </a:prstGeom>
            <a:solidFill>
              <a:srgbClr val="FCFFA7"/>
            </a:solidFill>
            <a:ln w="12700">
              <a:solidFill>
                <a:schemeClr val="tx1"/>
              </a:solidFill>
              <a:round/>
              <a:headEnd type="none" w="sm" len="sm"/>
              <a:tailEnd type="none" w="sm" len="sm"/>
            </a:ln>
          </p:spPr>
          <p:txBody>
            <a:bodyPr>
              <a:prstTxWarp prst="textNoShape">
                <a:avLst/>
              </a:prstTxWarp>
            </a:bodyPr>
            <a:lstStyle/>
            <a:p>
              <a:pPr fontAlgn="base">
                <a:spcBef>
                  <a:spcPct val="0"/>
                </a:spcBef>
                <a:spcAft>
                  <a:spcPct val="0"/>
                </a:spcAft>
              </a:pPr>
              <a:endParaRPr lang="en-US" sz="2000">
                <a:solidFill>
                  <a:srgbClr val="000000"/>
                </a:solidFill>
                <a:latin typeface="Times New Roman" charset="0"/>
                <a:ea typeface="ＭＳ Ｐゴシック" charset="-128"/>
                <a:cs typeface="ＭＳ Ｐゴシック" charset="-128"/>
              </a:endParaRPr>
            </a:p>
          </p:txBody>
        </p:sp>
        <p:grpSp>
          <p:nvGrpSpPr>
            <p:cNvPr id="8" name="Group 711"/>
            <p:cNvGrpSpPr/>
            <p:nvPr/>
          </p:nvGrpSpPr>
          <p:grpSpPr>
            <a:xfrm>
              <a:off x="4144942" y="4136422"/>
              <a:ext cx="517481" cy="700936"/>
              <a:chOff x="4144942" y="4136422"/>
              <a:chExt cx="517481" cy="700936"/>
            </a:xfrm>
            <a:solidFill>
              <a:srgbClr val="FCFFA7"/>
            </a:solidFill>
          </p:grpSpPr>
          <p:sp>
            <p:nvSpPr>
              <p:cNvPr id="1380" name="AutoShape 690"/>
              <p:cNvSpPr>
                <a:spLocks noChangeArrowheads="1"/>
              </p:cNvSpPr>
              <p:nvPr/>
            </p:nvSpPr>
            <p:spPr bwMode="auto">
              <a:xfrm rot="16726926">
                <a:off x="4053215" y="4228149"/>
                <a:ext cx="700936" cy="517481"/>
              </a:xfrm>
              <a:prstGeom prst="rightArrow">
                <a:avLst>
                  <a:gd name="adj1" fmla="val 50000"/>
                  <a:gd name="adj2" fmla="val 32107"/>
                </a:avLst>
              </a:prstGeom>
              <a:grpFill/>
              <a:ln w="12700">
                <a:solidFill>
                  <a:schemeClr val="tx1"/>
                </a:solidFill>
                <a:miter lim="800000"/>
                <a:headEnd/>
                <a:tailEnd/>
              </a:ln>
            </p:spPr>
            <p:txBody>
              <a:bodyPr wrap="none" lIns="91431" tIns="45716" rIns="91431" bIns="45716" anchor="ctr"/>
              <a:lstStyle/>
              <a:p>
                <a:pPr fontAlgn="base">
                  <a:spcBef>
                    <a:spcPct val="0"/>
                  </a:spcBef>
                  <a:spcAft>
                    <a:spcPct val="0"/>
                  </a:spcAft>
                  <a:defRPr/>
                </a:pPr>
                <a:endParaRPr lang="en-US">
                  <a:solidFill>
                    <a:srgbClr val="000000"/>
                  </a:solidFill>
                  <a:latin typeface="Arial" charset="0"/>
                  <a:ea typeface="ＭＳ Ｐゴシック" charset="-128"/>
                  <a:cs typeface="ＭＳ Ｐゴシック" charset="-128"/>
                </a:endParaRPr>
              </a:p>
            </p:txBody>
          </p:sp>
          <p:sp>
            <p:nvSpPr>
              <p:cNvPr id="1381" name="TextBox 1380"/>
              <p:cNvSpPr txBox="1"/>
              <p:nvPr/>
            </p:nvSpPr>
            <p:spPr>
              <a:xfrm rot="505856">
                <a:off x="4294193" y="4330307"/>
                <a:ext cx="200142" cy="369317"/>
              </a:xfrm>
              <a:prstGeom prst="rect">
                <a:avLst/>
              </a:prstGeom>
              <a:grpFill/>
            </p:spPr>
            <p:txBody>
              <a:bodyPr wrap="none">
                <a:spAutoFit/>
              </a:bodyPr>
              <a:lstStyle/>
              <a:p>
                <a:pPr fontAlgn="base">
                  <a:spcBef>
                    <a:spcPct val="0"/>
                  </a:spcBef>
                  <a:spcAft>
                    <a:spcPct val="0"/>
                  </a:spcAft>
                  <a:defRPr/>
                </a:pPr>
                <a:endParaRPr lang="en-US" b="1" dirty="0">
                  <a:solidFill>
                    <a:srgbClr val="000000"/>
                  </a:solidFill>
                  <a:latin typeface="Arial" charset="0"/>
                  <a:ea typeface="ＭＳ Ｐゴシック" charset="-128"/>
                  <a:cs typeface="ＭＳ Ｐゴシック" charset="-128"/>
                </a:endParaRPr>
              </a:p>
            </p:txBody>
          </p:sp>
        </p:grpSp>
      </p:grpSp>
      <p:sp>
        <p:nvSpPr>
          <p:cNvPr id="1383" name="标题 3"/>
          <p:cNvSpPr txBox="1">
            <a:spLocks/>
          </p:cNvSpPr>
          <p:nvPr/>
        </p:nvSpPr>
        <p:spPr bwMode="auto">
          <a:xfrm>
            <a:off x="-167238" y="0"/>
            <a:ext cx="9525000" cy="1143000"/>
          </a:xfrm>
          <a:prstGeom prst="rect">
            <a:avLst/>
          </a:prstGeom>
          <a:noFill/>
          <a:ln w="9525">
            <a:noFill/>
            <a:miter lim="800000"/>
            <a:headEnd/>
            <a:tailEnd/>
          </a:ln>
          <a:effectLst/>
        </p:spPr>
        <p:txBody>
          <a:bodyPr vert="horz" wrap="square" lIns="91431" tIns="45716" rIns="91431" bIns="45716" numCol="1" anchor="ctr" anchorCtr="0" compatLnSpc="1">
            <a:prstTxWarp prst="textNoShape">
              <a:avLst/>
            </a:prstTxWarp>
          </a:bodyPr>
          <a:lstStyle>
            <a:lvl1pPr algn="ctr" rtl="0" eaLnBrk="0" fontAlgn="base" hangingPunct="0">
              <a:lnSpc>
                <a:spcPct val="100000"/>
              </a:lnSpc>
              <a:spcBef>
                <a:spcPct val="0"/>
              </a:spcBef>
              <a:spcAft>
                <a:spcPct val="0"/>
              </a:spcAft>
              <a:defRPr sz="2400" b="0" baseline="0">
                <a:solidFill>
                  <a:srgbClr val="002060"/>
                </a:solidFill>
                <a:latin typeface="Arial" pitchFamily="34" charset="0"/>
                <a:ea typeface="黑体" pitchFamily="49" charset="-122"/>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157" algn="ctr" rtl="0" fontAlgn="base">
              <a:spcBef>
                <a:spcPct val="0"/>
              </a:spcBef>
              <a:spcAft>
                <a:spcPct val="0"/>
              </a:spcAft>
              <a:defRPr sz="4400">
                <a:solidFill>
                  <a:schemeClr val="tx2"/>
                </a:solidFill>
                <a:latin typeface="Arial" charset="0"/>
              </a:defRPr>
            </a:lvl6pPr>
            <a:lvl7pPr marL="914314" algn="ctr" rtl="0" fontAlgn="base">
              <a:spcBef>
                <a:spcPct val="0"/>
              </a:spcBef>
              <a:spcAft>
                <a:spcPct val="0"/>
              </a:spcAft>
              <a:defRPr sz="4400">
                <a:solidFill>
                  <a:schemeClr val="tx2"/>
                </a:solidFill>
                <a:latin typeface="Arial" charset="0"/>
              </a:defRPr>
            </a:lvl7pPr>
            <a:lvl8pPr marL="1371471" algn="ctr" rtl="0" fontAlgn="base">
              <a:spcBef>
                <a:spcPct val="0"/>
              </a:spcBef>
              <a:spcAft>
                <a:spcPct val="0"/>
              </a:spcAft>
              <a:defRPr sz="4400">
                <a:solidFill>
                  <a:schemeClr val="tx2"/>
                </a:solidFill>
                <a:latin typeface="Arial" charset="0"/>
              </a:defRPr>
            </a:lvl8pPr>
            <a:lvl9pPr marL="1828627" algn="ctr" rtl="0" fontAlgn="base">
              <a:spcBef>
                <a:spcPct val="0"/>
              </a:spcBef>
              <a:spcAft>
                <a:spcPct val="0"/>
              </a:spcAft>
              <a:defRPr sz="4400">
                <a:solidFill>
                  <a:schemeClr val="tx2"/>
                </a:solidFill>
                <a:latin typeface="Arial" charset="0"/>
              </a:defRPr>
            </a:lvl9pPr>
          </a:lstStyle>
          <a:p>
            <a:pPr defTabSz="914400">
              <a:lnSpc>
                <a:spcPts val="4000"/>
              </a:lnSpc>
            </a:pPr>
            <a:r>
              <a:rPr lang="en-US" altLang="zh-CN" sz="4000" b="1" dirty="0" smtClean="0">
                <a:solidFill>
                  <a:srgbClr val="000090"/>
                </a:solidFill>
                <a:latin typeface="Times New Roman" panose="02020603050405020304" pitchFamily="18" charset="0"/>
                <a:cs typeface="Times New Roman" panose="02020603050405020304" pitchFamily="18" charset="0"/>
              </a:rPr>
              <a:t>Multiple, Complex Pathophysiological Abnormalities in T2DM</a:t>
            </a:r>
            <a:endParaRPr lang="zh-CN" altLang="en-US" sz="4000" b="1" dirty="0">
              <a:solidFill>
                <a:srgbClr val="00009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3491563" y="2448291"/>
            <a:ext cx="465282" cy="523220"/>
          </a:xfrm>
          <a:prstGeom prst="rect">
            <a:avLst/>
          </a:prstGeom>
          <a:noFill/>
        </p:spPr>
        <p:txBody>
          <a:bodyPr wrap="square" rtlCol="0">
            <a:spAutoFit/>
          </a:bodyPr>
          <a:lstStyle/>
          <a:p>
            <a:pPr defTabSz="914400" fontAlgn="base">
              <a:spcBef>
                <a:spcPct val="0"/>
              </a:spcBef>
              <a:spcAft>
                <a:spcPct val="0"/>
              </a:spcAft>
            </a:pPr>
            <a:r>
              <a:rPr lang="en-US" sz="2800" b="1" dirty="0" smtClean="0">
                <a:solidFill>
                  <a:prstClr val="black"/>
                </a:solidFill>
                <a:latin typeface="Arial" charset="0"/>
                <a:ea typeface="ＭＳ Ｐゴシック" charset="-128"/>
                <a:cs typeface="ＭＳ Ｐゴシック" charset="-128"/>
              </a:rPr>
              <a:t>_</a:t>
            </a:r>
            <a:endParaRPr lang="en-US" sz="2800" b="1" dirty="0">
              <a:solidFill>
                <a:prstClr val="black"/>
              </a:solidFill>
              <a:latin typeface="Arial" charset="0"/>
              <a:ea typeface="ＭＳ Ｐゴシック" charset="-128"/>
              <a:cs typeface="ＭＳ Ｐゴシック" charset="-128"/>
            </a:endParaRPr>
          </a:p>
        </p:txBody>
      </p:sp>
      <p:sp>
        <p:nvSpPr>
          <p:cNvPr id="1379" name="TextBox 1378"/>
          <p:cNvSpPr txBox="1"/>
          <p:nvPr/>
        </p:nvSpPr>
        <p:spPr>
          <a:xfrm>
            <a:off x="5845291" y="4225363"/>
            <a:ext cx="465282" cy="523220"/>
          </a:xfrm>
          <a:prstGeom prst="rect">
            <a:avLst/>
          </a:prstGeom>
          <a:noFill/>
        </p:spPr>
        <p:txBody>
          <a:bodyPr wrap="square" rtlCol="0">
            <a:spAutoFit/>
          </a:bodyPr>
          <a:lstStyle/>
          <a:p>
            <a:pPr defTabSz="914400" fontAlgn="base">
              <a:spcBef>
                <a:spcPct val="0"/>
              </a:spcBef>
              <a:spcAft>
                <a:spcPct val="0"/>
              </a:spcAft>
            </a:pPr>
            <a:r>
              <a:rPr lang="en-US" sz="2800" b="1" dirty="0" smtClean="0">
                <a:solidFill>
                  <a:prstClr val="black"/>
                </a:solidFill>
                <a:latin typeface="Arial" charset="0"/>
                <a:ea typeface="ＭＳ Ｐゴシック" charset="-128"/>
                <a:cs typeface="ＭＳ Ｐゴシック" charset="-128"/>
              </a:rPr>
              <a:t>_</a:t>
            </a:r>
            <a:endParaRPr lang="en-US" sz="2800" b="1" dirty="0">
              <a:solidFill>
                <a:prstClr val="black"/>
              </a:solidFill>
              <a:latin typeface="Arial" charset="0"/>
              <a:ea typeface="ＭＳ Ｐゴシック" charset="-128"/>
              <a:cs typeface="ＭＳ Ｐゴシック" charset="-128"/>
            </a:endParaRPr>
          </a:p>
        </p:txBody>
      </p:sp>
      <p:sp>
        <p:nvSpPr>
          <p:cNvPr id="9" name="TextBox 8"/>
          <p:cNvSpPr txBox="1"/>
          <p:nvPr/>
        </p:nvSpPr>
        <p:spPr>
          <a:xfrm>
            <a:off x="2642879" y="5037280"/>
            <a:ext cx="454271" cy="646331"/>
          </a:xfrm>
          <a:prstGeom prst="rect">
            <a:avLst/>
          </a:prstGeom>
          <a:noFill/>
        </p:spPr>
        <p:txBody>
          <a:bodyPr wrap="none" rtlCol="0">
            <a:spAutoFit/>
          </a:bodyPr>
          <a:lstStyle/>
          <a:p>
            <a:pPr defTabSz="914400" fontAlgn="base">
              <a:spcBef>
                <a:spcPct val="0"/>
              </a:spcBef>
              <a:spcAft>
                <a:spcPct val="0"/>
              </a:spcAft>
            </a:pPr>
            <a:r>
              <a:rPr lang="en-US" sz="3600" dirty="0" smtClean="0">
                <a:solidFill>
                  <a:prstClr val="black"/>
                </a:solidFill>
                <a:latin typeface="Arial" charset="0"/>
                <a:ea typeface="ＭＳ Ｐゴシック" charset="-128"/>
                <a:cs typeface="ＭＳ Ｐゴシック" charset="-128"/>
              </a:rPr>
              <a:t>+</a:t>
            </a:r>
            <a:endParaRPr lang="en-US" sz="3600" dirty="0">
              <a:solidFill>
                <a:prstClr val="black"/>
              </a:solidFill>
              <a:latin typeface="Arial" charset="0"/>
              <a:ea typeface="ＭＳ Ｐゴシック" charset="-128"/>
              <a:cs typeface="ＭＳ Ｐゴシック" charset="-128"/>
            </a:endParaRPr>
          </a:p>
        </p:txBody>
      </p:sp>
      <p:sp>
        <p:nvSpPr>
          <p:cNvPr id="1382" name="Rectangle 11"/>
          <p:cNvSpPr>
            <a:spLocks noChangeArrowheads="1"/>
          </p:cNvSpPr>
          <p:nvPr/>
        </p:nvSpPr>
        <p:spPr bwMode="auto">
          <a:xfrm>
            <a:off x="4670416" y="5720517"/>
            <a:ext cx="1241222" cy="838818"/>
          </a:xfrm>
          <a:prstGeom prst="rect">
            <a:avLst/>
          </a:prstGeom>
          <a:solidFill>
            <a:srgbClr val="FFFFFF">
              <a:alpha val="83000"/>
            </a:srgbClr>
          </a:solidFill>
          <a:ln w="12700">
            <a:noFill/>
            <a:miter lim="800000"/>
            <a:headEnd/>
            <a:tailEnd/>
          </a:ln>
        </p:spPr>
        <p:txBody>
          <a:bodyPr wrap="square" lIns="90615" tIns="44513" rIns="90615" bIns="44513">
            <a:prstTxWarp prst="textNoShape">
              <a:avLst/>
            </a:prstTxWarp>
            <a:spAutoFit/>
          </a:bodyPr>
          <a:lstStyle/>
          <a:p>
            <a:pPr fontAlgn="base">
              <a:lnSpc>
                <a:spcPct val="80000"/>
              </a:lnSpc>
              <a:spcBef>
                <a:spcPct val="0"/>
              </a:spcBef>
              <a:spcAft>
                <a:spcPct val="0"/>
              </a:spcAft>
            </a:pPr>
            <a:r>
              <a:rPr lang="en-US" sz="2000" dirty="0" smtClean="0">
                <a:solidFill>
                  <a:srgbClr val="800000"/>
                </a:solidFill>
                <a:latin typeface="Arial" pitchFamily="34" charset="0"/>
                <a:ea typeface="黑体" pitchFamily="49" charset="-122"/>
                <a:cs typeface="Calibri" charset="0"/>
              </a:rPr>
              <a:t>renal glucose excretion</a:t>
            </a:r>
            <a:endParaRPr lang="en-US" sz="2000" dirty="0">
              <a:solidFill>
                <a:srgbClr val="800000"/>
              </a:solidFill>
              <a:latin typeface="Arial" pitchFamily="34" charset="0"/>
              <a:ea typeface="黑体" pitchFamily="49" charset="-122"/>
              <a:cs typeface="Calibri" charset="0"/>
            </a:endParaRPr>
          </a:p>
        </p:txBody>
      </p:sp>
      <p:sp>
        <p:nvSpPr>
          <p:cNvPr id="1384" name="Line 16"/>
          <p:cNvSpPr>
            <a:spLocks noChangeShapeType="1"/>
          </p:cNvSpPr>
          <p:nvPr/>
        </p:nvSpPr>
        <p:spPr bwMode="auto">
          <a:xfrm>
            <a:off x="4611801" y="5864533"/>
            <a:ext cx="0" cy="611188"/>
          </a:xfrm>
          <a:prstGeom prst="line">
            <a:avLst/>
          </a:prstGeom>
          <a:noFill/>
          <a:ln w="76200" cmpd="sng">
            <a:solidFill>
              <a:srgbClr val="800000"/>
            </a:solidFill>
            <a:round/>
            <a:headEnd/>
            <a:tailEnd type="triangle" w="med" len="med"/>
          </a:ln>
        </p:spPr>
        <p:txBody>
          <a:bodyPr wrap="none" lIns="91431" tIns="45716" rIns="91431" bIns="45716"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graphicFrame>
        <p:nvGraphicFramePr>
          <p:cNvPr id="1386" name="Object 2"/>
          <p:cNvGraphicFramePr>
            <a:graphicFrameLocks/>
          </p:cNvGraphicFramePr>
          <p:nvPr>
            <p:extLst>
              <p:ext uri="{D42A27DB-BD31-4B8C-83A1-F6EECF244321}">
                <p14:modId xmlns="" xmlns:p14="http://schemas.microsoft.com/office/powerpoint/2010/main" val="874141187"/>
              </p:ext>
            </p:extLst>
          </p:nvPr>
        </p:nvGraphicFramePr>
        <p:xfrm>
          <a:off x="503706" y="4542060"/>
          <a:ext cx="2697935" cy="1760957"/>
        </p:xfrm>
        <a:graphic>
          <a:graphicData uri="http://schemas.openxmlformats.org/presentationml/2006/ole">
            <p:oleObj spid="_x0000_s133122" r:id="rId9" imgW="2602523" imgH="2461846" progId="">
              <p:embed/>
            </p:oleObj>
          </a:graphicData>
        </a:graphic>
      </p:graphicFrame>
      <p:grpSp>
        <p:nvGrpSpPr>
          <p:cNvPr id="10" name="Group 717"/>
          <p:cNvGrpSpPr/>
          <p:nvPr/>
        </p:nvGrpSpPr>
        <p:grpSpPr>
          <a:xfrm>
            <a:off x="1152381" y="1170398"/>
            <a:ext cx="6492557" cy="3974884"/>
            <a:chOff x="1152360" y="1170398"/>
            <a:chExt cx="6492556" cy="3974884"/>
          </a:xfrm>
        </p:grpSpPr>
        <p:sp>
          <p:nvSpPr>
            <p:cNvPr id="1385" name="Text Box 159"/>
            <p:cNvSpPr txBox="1">
              <a:spLocks noChangeArrowheads="1"/>
            </p:cNvSpPr>
            <p:nvPr/>
          </p:nvSpPr>
          <p:spPr bwMode="auto">
            <a:xfrm>
              <a:off x="6519577" y="2676049"/>
              <a:ext cx="1125339" cy="514671"/>
            </a:xfrm>
            <a:prstGeom prst="rect">
              <a:avLst/>
            </a:prstGeom>
            <a:solidFill>
              <a:schemeClr val="tx1"/>
            </a:solidFill>
            <a:ln w="9525">
              <a:noFill/>
              <a:miter lim="800000"/>
              <a:headEnd/>
              <a:tailEnd/>
            </a:ln>
            <a:effectLst>
              <a:glow rad="127000">
                <a:schemeClr val="tx1">
                  <a:lumMod val="50000"/>
                  <a:lumOff val="50000"/>
                  <a:alpha val="61000"/>
                </a:schemeClr>
              </a:glow>
            </a:effectLst>
          </p:spPr>
          <p:txBody>
            <a:bodyPr wrap="square">
              <a:prstTxWarp prst="textNoShape">
                <a:avLst/>
              </a:prstTxWarp>
              <a:spAutoFit/>
            </a:bodyPr>
            <a:lstStyle/>
            <a:p>
              <a:pPr eaLnBrk="1" hangingPunct="1">
                <a:lnSpc>
                  <a:spcPts val="1580"/>
                </a:lnSpc>
              </a:pPr>
              <a:r>
                <a:rPr lang="en-US" sz="1800" b="1" dirty="0" smtClean="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rPr>
                <a:t>DA agonists</a:t>
              </a:r>
            </a:p>
          </p:txBody>
        </p:sp>
        <p:sp>
          <p:nvSpPr>
            <p:cNvPr id="1387" name="Text Box 159"/>
            <p:cNvSpPr txBox="1">
              <a:spLocks noChangeArrowheads="1"/>
            </p:cNvSpPr>
            <p:nvPr/>
          </p:nvSpPr>
          <p:spPr bwMode="auto">
            <a:xfrm>
              <a:off x="6519576" y="4222976"/>
              <a:ext cx="954145" cy="307349"/>
            </a:xfrm>
            <a:prstGeom prst="rect">
              <a:avLst/>
            </a:prstGeom>
            <a:solidFill>
              <a:schemeClr val="tx1"/>
            </a:solidFill>
            <a:ln w="9525">
              <a:noFill/>
              <a:miter lim="800000"/>
              <a:headEnd/>
              <a:tailEnd/>
            </a:ln>
            <a:effectLst>
              <a:glow rad="127000">
                <a:srgbClr val="FF0000">
                  <a:alpha val="48000"/>
                </a:srgbClr>
              </a:glow>
            </a:effectLst>
          </p:spPr>
          <p:txBody>
            <a:bodyPr wrap="none">
              <a:prstTxWarp prst="textNoShape">
                <a:avLst/>
              </a:prstTxWarp>
              <a:spAutoFit/>
            </a:bodyPr>
            <a:lstStyle/>
            <a:p>
              <a:pPr eaLnBrk="1" hangingPunct="1">
                <a:lnSpc>
                  <a:spcPts val="1580"/>
                </a:lnSpc>
              </a:pPr>
              <a:r>
                <a:rPr lang="en-US" sz="1800" b="1" dirty="0" smtClean="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rPr>
                <a:t>T Z D </a:t>
              </a:r>
              <a:r>
                <a:rPr lang="en-US" sz="1800" b="1" dirty="0" err="1" smtClean="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rPr>
                <a:t>s</a:t>
              </a:r>
              <a:endParaRPr lang="en-US" sz="1800" b="1" dirty="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endParaRPr>
            </a:p>
          </p:txBody>
        </p:sp>
        <p:sp>
          <p:nvSpPr>
            <p:cNvPr id="1388" name="Text Box 159"/>
            <p:cNvSpPr txBox="1">
              <a:spLocks noChangeArrowheads="1"/>
            </p:cNvSpPr>
            <p:nvPr/>
          </p:nvSpPr>
          <p:spPr bwMode="auto">
            <a:xfrm>
              <a:off x="2052519" y="4232461"/>
              <a:ext cx="1300281" cy="307349"/>
            </a:xfrm>
            <a:prstGeom prst="rect">
              <a:avLst/>
            </a:prstGeom>
            <a:solidFill>
              <a:schemeClr val="tx1"/>
            </a:solidFill>
            <a:ln w="9525">
              <a:noFill/>
              <a:miter lim="800000"/>
              <a:headEnd/>
              <a:tailEnd/>
            </a:ln>
            <a:effectLst>
              <a:glow rad="127000">
                <a:srgbClr val="7B3F13">
                  <a:alpha val="70000"/>
                </a:srgbClr>
              </a:glow>
            </a:effectLst>
          </p:spPr>
          <p:txBody>
            <a:bodyPr wrap="none">
              <a:prstTxWarp prst="textNoShape">
                <a:avLst/>
              </a:prstTxWarp>
              <a:spAutoFit/>
            </a:bodyPr>
            <a:lstStyle/>
            <a:p>
              <a:pPr eaLnBrk="1" hangingPunct="1">
                <a:lnSpc>
                  <a:spcPts val="1580"/>
                </a:lnSpc>
              </a:pPr>
              <a:r>
                <a:rPr lang="en-US" sz="1800" b="1" dirty="0" err="1" smtClean="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rPr>
                <a:t>Metformin</a:t>
              </a:r>
              <a:endParaRPr lang="en-US" sz="1800" b="1" dirty="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endParaRPr>
            </a:p>
          </p:txBody>
        </p:sp>
        <p:sp>
          <p:nvSpPr>
            <p:cNvPr id="1389" name="Text Box 159"/>
            <p:cNvSpPr txBox="1">
              <a:spLocks noChangeArrowheads="1"/>
            </p:cNvSpPr>
            <p:nvPr/>
          </p:nvSpPr>
          <p:spPr bwMode="auto">
            <a:xfrm>
              <a:off x="4656166" y="1639063"/>
              <a:ext cx="761972" cy="307349"/>
            </a:xfrm>
            <a:prstGeom prst="rect">
              <a:avLst/>
            </a:prstGeom>
            <a:solidFill>
              <a:schemeClr val="tx1"/>
            </a:solidFill>
            <a:ln w="9525">
              <a:noFill/>
              <a:miter lim="800000"/>
              <a:headEnd/>
              <a:tailEnd/>
            </a:ln>
            <a:effectLst>
              <a:glow rad="127000">
                <a:srgbClr val="BBC05B">
                  <a:alpha val="97000"/>
                </a:srgbClr>
              </a:glow>
            </a:effectLst>
          </p:spPr>
          <p:txBody>
            <a:bodyPr wrap="none">
              <a:prstTxWarp prst="textNoShape">
                <a:avLst/>
              </a:prstTxWarp>
              <a:spAutoFit/>
            </a:bodyPr>
            <a:lstStyle/>
            <a:p>
              <a:pPr eaLnBrk="1" hangingPunct="1">
                <a:lnSpc>
                  <a:spcPts val="1580"/>
                </a:lnSpc>
              </a:pPr>
              <a:r>
                <a:rPr lang="en-US" sz="1800" b="1" dirty="0" smtClean="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rPr>
                <a:t>S U </a:t>
              </a:r>
              <a:r>
                <a:rPr lang="en-US" sz="1800" b="1" dirty="0" err="1" smtClean="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rPr>
                <a:t>s</a:t>
              </a:r>
              <a:endParaRPr lang="en-US" sz="1800" b="1" dirty="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endParaRPr>
            </a:p>
          </p:txBody>
        </p:sp>
        <p:sp>
          <p:nvSpPr>
            <p:cNvPr id="1390" name="Text Box 159"/>
            <p:cNvSpPr txBox="1">
              <a:spLocks noChangeArrowheads="1"/>
            </p:cNvSpPr>
            <p:nvPr/>
          </p:nvSpPr>
          <p:spPr bwMode="auto">
            <a:xfrm>
              <a:off x="3412953" y="1541666"/>
              <a:ext cx="1095372" cy="307349"/>
            </a:xfrm>
            <a:prstGeom prst="rect">
              <a:avLst/>
            </a:prstGeom>
            <a:solidFill>
              <a:schemeClr val="tx1"/>
            </a:solidFill>
            <a:ln w="9525">
              <a:noFill/>
              <a:miter lim="800000"/>
              <a:headEnd/>
              <a:tailEnd/>
            </a:ln>
            <a:effectLst>
              <a:glow rad="127000">
                <a:srgbClr val="BBC05B">
                  <a:alpha val="97000"/>
                </a:srgbClr>
              </a:glow>
            </a:effectLst>
          </p:spPr>
          <p:txBody>
            <a:bodyPr wrap="none">
              <a:prstTxWarp prst="textNoShape">
                <a:avLst/>
              </a:prstTxWarp>
              <a:spAutoFit/>
            </a:bodyPr>
            <a:lstStyle/>
            <a:p>
              <a:pPr eaLnBrk="1" hangingPunct="1">
                <a:lnSpc>
                  <a:spcPts val="1580"/>
                </a:lnSpc>
              </a:pPr>
              <a:r>
                <a:rPr lang="en-US" sz="1800" b="1" dirty="0" err="1" smtClean="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rPr>
                <a:t>Glinides</a:t>
              </a:r>
              <a:endParaRPr lang="en-US" sz="1800" b="1" dirty="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endParaRPr>
            </a:p>
          </p:txBody>
        </p:sp>
        <p:sp>
          <p:nvSpPr>
            <p:cNvPr id="1391" name="Text Box 159"/>
            <p:cNvSpPr txBox="1">
              <a:spLocks noChangeArrowheads="1"/>
            </p:cNvSpPr>
            <p:nvPr/>
          </p:nvSpPr>
          <p:spPr bwMode="auto">
            <a:xfrm>
              <a:off x="1795464" y="2203443"/>
              <a:ext cx="1236148" cy="509969"/>
            </a:xfrm>
            <a:prstGeom prst="rect">
              <a:avLst/>
            </a:prstGeom>
            <a:solidFill>
              <a:schemeClr val="tx1"/>
            </a:solidFill>
            <a:ln w="9525">
              <a:noFill/>
              <a:miter lim="800000"/>
              <a:headEnd/>
              <a:tailEnd/>
            </a:ln>
            <a:effectLst>
              <a:glow rad="127000">
                <a:srgbClr val="008000">
                  <a:alpha val="73000"/>
                </a:srgbClr>
              </a:glow>
            </a:effectLst>
          </p:spPr>
          <p:txBody>
            <a:bodyPr wrap="none">
              <a:prstTxWarp prst="textNoShape">
                <a:avLst/>
              </a:prstTxWarp>
              <a:spAutoFit/>
            </a:bodyPr>
            <a:lstStyle/>
            <a:p>
              <a:pPr eaLnBrk="1" hangingPunct="1">
                <a:lnSpc>
                  <a:spcPts val="1580"/>
                </a:lnSpc>
              </a:pPr>
              <a:r>
                <a:rPr lang="en-US" sz="1800" b="1" dirty="0" smtClean="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rPr>
                <a:t>DPP-4 </a:t>
              </a:r>
              <a:endParaRPr lang="en-US" sz="1800" b="1" dirty="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endParaRPr>
            </a:p>
            <a:p>
              <a:pPr eaLnBrk="1" hangingPunct="1">
                <a:lnSpc>
                  <a:spcPts val="1580"/>
                </a:lnSpc>
              </a:pPr>
              <a:r>
                <a:rPr lang="en-US" sz="1800" b="1" dirty="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rPr>
                <a:t>inhibitors</a:t>
              </a:r>
            </a:p>
          </p:txBody>
        </p:sp>
        <p:sp>
          <p:nvSpPr>
            <p:cNvPr id="1392" name="Text Box 159"/>
            <p:cNvSpPr txBox="1">
              <a:spLocks noChangeArrowheads="1"/>
            </p:cNvSpPr>
            <p:nvPr/>
          </p:nvSpPr>
          <p:spPr bwMode="auto">
            <a:xfrm>
              <a:off x="1152360" y="1170398"/>
              <a:ext cx="1133806" cy="509969"/>
            </a:xfrm>
            <a:prstGeom prst="rect">
              <a:avLst/>
            </a:prstGeom>
            <a:solidFill>
              <a:schemeClr val="tx1"/>
            </a:solidFill>
            <a:ln w="9525">
              <a:noFill/>
              <a:miter lim="800000"/>
              <a:headEnd/>
              <a:tailEnd/>
            </a:ln>
            <a:effectLst>
              <a:glow rad="127000">
                <a:srgbClr val="008000">
                  <a:alpha val="73000"/>
                </a:srgbClr>
              </a:glow>
            </a:effectLst>
          </p:spPr>
          <p:txBody>
            <a:bodyPr wrap="none">
              <a:prstTxWarp prst="textNoShape">
                <a:avLst/>
              </a:prstTxWarp>
              <a:spAutoFit/>
            </a:bodyPr>
            <a:lstStyle/>
            <a:p>
              <a:pPr eaLnBrk="1" hangingPunct="1">
                <a:lnSpc>
                  <a:spcPts val="1580"/>
                </a:lnSpc>
              </a:pPr>
              <a:r>
                <a:rPr lang="en-US" sz="1800" b="1" dirty="0" smtClean="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rPr>
                <a:t>GLP-1R</a:t>
              </a:r>
            </a:p>
            <a:p>
              <a:pPr eaLnBrk="1" hangingPunct="1">
                <a:lnSpc>
                  <a:spcPts val="1580"/>
                </a:lnSpc>
              </a:pPr>
              <a:r>
                <a:rPr lang="en-US" sz="1800" b="1" dirty="0" smtClean="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rPr>
                <a:t>agonists</a:t>
              </a:r>
              <a:endParaRPr lang="en-US" sz="1800" b="1" dirty="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endParaRPr>
            </a:p>
          </p:txBody>
        </p:sp>
        <p:sp>
          <p:nvSpPr>
            <p:cNvPr id="1393" name="Text Box 159"/>
            <p:cNvSpPr txBox="1">
              <a:spLocks noChangeArrowheads="1"/>
            </p:cNvSpPr>
            <p:nvPr/>
          </p:nvSpPr>
          <p:spPr bwMode="auto">
            <a:xfrm>
              <a:off x="1441906" y="2953088"/>
              <a:ext cx="907257" cy="307349"/>
            </a:xfrm>
            <a:prstGeom prst="rect">
              <a:avLst/>
            </a:prstGeom>
            <a:solidFill>
              <a:schemeClr val="tx1"/>
            </a:solidFill>
            <a:ln w="9525">
              <a:noFill/>
              <a:miter lim="800000"/>
              <a:headEnd/>
              <a:tailEnd/>
            </a:ln>
            <a:effectLst>
              <a:glow rad="127000">
                <a:srgbClr val="008000">
                  <a:alpha val="48000"/>
                </a:srgbClr>
              </a:glow>
            </a:effectLst>
          </p:spPr>
          <p:txBody>
            <a:bodyPr wrap="none">
              <a:prstTxWarp prst="textNoShape">
                <a:avLst/>
              </a:prstTxWarp>
              <a:spAutoFit/>
            </a:bodyPr>
            <a:lstStyle/>
            <a:p>
              <a:pPr eaLnBrk="1" hangingPunct="1">
                <a:lnSpc>
                  <a:spcPts val="1580"/>
                </a:lnSpc>
              </a:pPr>
              <a:r>
                <a:rPr lang="en-US" sz="1800" b="1" dirty="0" smtClean="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rPr>
                <a:t>A G I </a:t>
              </a:r>
              <a:r>
                <a:rPr lang="en-US" sz="1800" b="1" dirty="0" err="1" smtClean="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rPr>
                <a:t>s</a:t>
              </a:r>
              <a:endParaRPr lang="en-US" sz="1800" b="1" dirty="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endParaRPr>
            </a:p>
          </p:txBody>
        </p:sp>
        <p:sp>
          <p:nvSpPr>
            <p:cNvPr id="1394" name="Text Box 159"/>
            <p:cNvSpPr txBox="1">
              <a:spLocks noChangeArrowheads="1"/>
            </p:cNvSpPr>
            <p:nvPr/>
          </p:nvSpPr>
          <p:spPr bwMode="auto">
            <a:xfrm>
              <a:off x="3470738" y="2258167"/>
              <a:ext cx="1185428" cy="509969"/>
            </a:xfrm>
            <a:prstGeom prst="rect">
              <a:avLst/>
            </a:prstGeom>
            <a:solidFill>
              <a:schemeClr val="tx1"/>
            </a:solidFill>
            <a:ln w="9525">
              <a:noFill/>
              <a:miter lim="800000"/>
              <a:headEnd/>
              <a:tailEnd/>
            </a:ln>
            <a:effectLst>
              <a:glow rad="127000">
                <a:srgbClr val="C6C74F">
                  <a:alpha val="89000"/>
                </a:srgbClr>
              </a:glow>
            </a:effectLst>
          </p:spPr>
          <p:txBody>
            <a:bodyPr wrap="none">
              <a:prstTxWarp prst="textNoShape">
                <a:avLst/>
              </a:prstTxWarp>
              <a:spAutoFit/>
            </a:bodyPr>
            <a:lstStyle/>
            <a:p>
              <a:pPr eaLnBrk="1" hangingPunct="1">
                <a:lnSpc>
                  <a:spcPts val="1580"/>
                </a:lnSpc>
              </a:pPr>
              <a:r>
                <a:rPr lang="en-US" sz="1800" b="1" dirty="0" err="1" smtClean="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rPr>
                <a:t>Amylin</a:t>
              </a:r>
              <a:endParaRPr lang="en-US" sz="1800" b="1" dirty="0" smtClean="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endParaRPr>
            </a:p>
            <a:p>
              <a:pPr eaLnBrk="1" hangingPunct="1">
                <a:lnSpc>
                  <a:spcPts val="1580"/>
                </a:lnSpc>
              </a:pPr>
              <a:r>
                <a:rPr lang="en-US" sz="1800" b="1" dirty="0" err="1" smtClean="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rPr>
                <a:t>mimetics</a:t>
              </a:r>
              <a:endParaRPr lang="en-US" sz="1800" b="1" dirty="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endParaRPr>
            </a:p>
          </p:txBody>
        </p:sp>
        <p:sp>
          <p:nvSpPr>
            <p:cNvPr id="1395" name="Text Box 159"/>
            <p:cNvSpPr txBox="1">
              <a:spLocks noChangeArrowheads="1"/>
            </p:cNvSpPr>
            <p:nvPr/>
          </p:nvSpPr>
          <p:spPr bwMode="auto">
            <a:xfrm>
              <a:off x="4177925" y="1218263"/>
              <a:ext cx="928447" cy="307349"/>
            </a:xfrm>
            <a:prstGeom prst="rect">
              <a:avLst/>
            </a:prstGeom>
            <a:solidFill>
              <a:schemeClr val="tx1"/>
            </a:solidFill>
            <a:ln w="9525">
              <a:noFill/>
              <a:miter lim="800000"/>
              <a:headEnd/>
              <a:tailEnd/>
            </a:ln>
            <a:effectLst>
              <a:glow rad="127000">
                <a:srgbClr val="BBC05B">
                  <a:alpha val="97000"/>
                </a:srgbClr>
              </a:glow>
            </a:effectLst>
          </p:spPr>
          <p:txBody>
            <a:bodyPr wrap="none">
              <a:prstTxWarp prst="textNoShape">
                <a:avLst/>
              </a:prstTxWarp>
              <a:spAutoFit/>
            </a:bodyPr>
            <a:lstStyle/>
            <a:p>
              <a:pPr eaLnBrk="1" hangingPunct="1">
                <a:lnSpc>
                  <a:spcPts val="1580"/>
                </a:lnSpc>
              </a:pPr>
              <a:r>
                <a:rPr lang="en-US" sz="1800" b="1" dirty="0" smtClean="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rPr>
                <a:t>Insulin</a:t>
              </a:r>
              <a:endParaRPr lang="en-US" sz="1800" b="1" dirty="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endParaRPr>
            </a:p>
          </p:txBody>
        </p:sp>
        <p:sp>
          <p:nvSpPr>
            <p:cNvPr id="1396" name="Text Box 159"/>
            <p:cNvSpPr txBox="1">
              <a:spLocks noChangeArrowheads="1"/>
            </p:cNvSpPr>
            <p:nvPr/>
          </p:nvSpPr>
          <p:spPr bwMode="auto">
            <a:xfrm>
              <a:off x="2220858" y="4635313"/>
              <a:ext cx="1621508" cy="509969"/>
            </a:xfrm>
            <a:prstGeom prst="rect">
              <a:avLst/>
            </a:prstGeom>
            <a:solidFill>
              <a:schemeClr val="tx1"/>
            </a:solidFill>
            <a:ln w="9525">
              <a:noFill/>
              <a:miter lim="800000"/>
              <a:headEnd/>
              <a:tailEnd/>
            </a:ln>
            <a:effectLst>
              <a:glow rad="127000">
                <a:srgbClr val="7B3F13">
                  <a:alpha val="70000"/>
                </a:srgbClr>
              </a:glow>
            </a:effectLst>
          </p:spPr>
          <p:txBody>
            <a:bodyPr wrap="none">
              <a:prstTxWarp prst="textNoShape">
                <a:avLst/>
              </a:prstTxWarp>
              <a:spAutoFit/>
            </a:bodyPr>
            <a:lstStyle/>
            <a:p>
              <a:pPr eaLnBrk="1" hangingPunct="1">
                <a:lnSpc>
                  <a:spcPts val="1580"/>
                </a:lnSpc>
              </a:pPr>
              <a:r>
                <a:rPr lang="en-US" sz="1800" b="1" dirty="0" smtClean="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rPr>
                <a:t>Bile acid</a:t>
              </a:r>
            </a:p>
            <a:p>
              <a:pPr eaLnBrk="1" hangingPunct="1">
                <a:lnSpc>
                  <a:spcPts val="1580"/>
                </a:lnSpc>
              </a:pPr>
              <a:r>
                <a:rPr lang="en-US" sz="1800" b="1" dirty="0" err="1" smtClean="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rPr>
                <a:t>sequestrants</a:t>
              </a:r>
              <a:endParaRPr lang="en-US" sz="1800" b="1" dirty="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endParaRPr>
            </a:p>
          </p:txBody>
        </p:sp>
      </p:grpSp>
    </p:spTree>
    <p:extLst>
      <p:ext uri="{BB962C8B-B14F-4D97-AF65-F5344CB8AC3E}">
        <p14:creationId xmlns="" xmlns:p14="http://schemas.microsoft.com/office/powerpoint/2010/main" val="1127810633"/>
      </p:ext>
    </p:extLst>
  </p:cSld>
  <p:clrMapOvr>
    <a:masterClrMapping/>
  </p:clrMapOvr>
  <p:transition spd="med">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smtClean="0"/>
              <a:t>Thiazolidinediones</a:t>
            </a:r>
            <a:r>
              <a:rPr lang="en-US" dirty="0" smtClean="0"/>
              <a:t>:</a:t>
            </a:r>
            <a:endParaRPr lang="en-US" dirty="0"/>
          </a:p>
        </p:txBody>
      </p:sp>
      <p:sp>
        <p:nvSpPr>
          <p:cNvPr id="6" name="Content Placeholder 5"/>
          <p:cNvSpPr>
            <a:spLocks noGrp="1"/>
          </p:cNvSpPr>
          <p:nvPr>
            <p:ph idx="1"/>
          </p:nvPr>
        </p:nvSpPr>
        <p:spPr/>
        <p:txBody>
          <a:bodyPr>
            <a:normAutofit fontScale="85000" lnSpcReduction="10000"/>
          </a:bodyPr>
          <a:lstStyle/>
          <a:p>
            <a:pPr marL="342900" lvl="1">
              <a:lnSpc>
                <a:spcPct val="150000"/>
              </a:lnSpc>
              <a:buClr>
                <a:schemeClr val="accent1"/>
              </a:buClr>
            </a:pPr>
            <a:r>
              <a:rPr lang="en-US" dirty="0" smtClean="0"/>
              <a:t>Two </a:t>
            </a:r>
            <a:r>
              <a:rPr lang="en-US" dirty="0" err="1" smtClean="0"/>
              <a:t>thiazolidinediones</a:t>
            </a:r>
            <a:r>
              <a:rPr lang="en-US" dirty="0" smtClean="0"/>
              <a:t> are currently available in the US. </a:t>
            </a:r>
          </a:p>
          <a:p>
            <a:pPr lvl="1">
              <a:lnSpc>
                <a:spcPct val="150000"/>
              </a:lnSpc>
            </a:pPr>
            <a:r>
              <a:rPr lang="en-US" dirty="0" err="1" smtClean="0">
                <a:hlinkClick r:id="rId2"/>
              </a:rPr>
              <a:t>Pioglitazone</a:t>
            </a:r>
            <a:r>
              <a:rPr lang="en-US" dirty="0" smtClean="0"/>
              <a:t> [</a:t>
            </a:r>
            <a:r>
              <a:rPr lang="en-US" dirty="0" err="1" smtClean="0"/>
              <a:t>Actos</a:t>
            </a:r>
            <a:r>
              <a:rPr lang="en-US" dirty="0" smtClean="0"/>
              <a:t>] : Tab 15 mg-30 mg- 45 mg /</a:t>
            </a:r>
            <a:r>
              <a:rPr lang="en-US" dirty="0" err="1" smtClean="0"/>
              <a:t>Pitoze</a:t>
            </a:r>
            <a:endParaRPr lang="en-US" dirty="0" smtClean="0"/>
          </a:p>
          <a:p>
            <a:pPr lvl="2">
              <a:lnSpc>
                <a:spcPct val="150000"/>
              </a:lnSpc>
            </a:pPr>
            <a:r>
              <a:rPr lang="en-US" dirty="0" smtClean="0"/>
              <a:t>Single dose / </a:t>
            </a:r>
            <a:r>
              <a:rPr lang="en-US" dirty="0" smtClean="0"/>
              <a:t>administered without regard to meals</a:t>
            </a:r>
            <a:endParaRPr lang="en-US" dirty="0" smtClean="0"/>
          </a:p>
          <a:p>
            <a:pPr lvl="2">
              <a:lnSpc>
                <a:spcPct val="150000"/>
              </a:lnSpc>
            </a:pPr>
            <a:r>
              <a:rPr lang="en-US" b="1" dirty="0" smtClean="0"/>
              <a:t>Renal Impairment</a:t>
            </a:r>
            <a:r>
              <a:rPr lang="en-US" dirty="0" smtClean="0"/>
              <a:t> No dosage adjustment necessary</a:t>
            </a:r>
          </a:p>
          <a:p>
            <a:pPr lvl="1">
              <a:lnSpc>
                <a:spcPct val="150000"/>
              </a:lnSpc>
            </a:pPr>
            <a:r>
              <a:rPr lang="en-US" dirty="0" err="1" smtClean="0">
                <a:hlinkClick r:id="rId3"/>
              </a:rPr>
              <a:t>Rosiglitazone</a:t>
            </a:r>
            <a:r>
              <a:rPr lang="en-US" dirty="0" smtClean="0"/>
              <a:t> [</a:t>
            </a:r>
            <a:r>
              <a:rPr lang="en-US" dirty="0" err="1" smtClean="0"/>
              <a:t>Avandia</a:t>
            </a:r>
            <a:r>
              <a:rPr lang="en-US" dirty="0" smtClean="0"/>
              <a:t>] : Tab 4 mg- 8 mg</a:t>
            </a:r>
          </a:p>
          <a:p>
            <a:pPr>
              <a:lnSpc>
                <a:spcPct val="150000"/>
              </a:lnSpc>
            </a:pPr>
            <a:r>
              <a:rPr lang="en-US" dirty="0" smtClean="0"/>
              <a:t>In </a:t>
            </a:r>
            <a:r>
              <a:rPr lang="en-US" dirty="0" smtClean="0"/>
              <a:t>2010, the European Medicines Agency suspended sales of </a:t>
            </a:r>
            <a:r>
              <a:rPr lang="en-US" dirty="0" err="1" smtClean="0"/>
              <a:t>rosiglitazone</a:t>
            </a:r>
            <a:r>
              <a:rPr lang="en-US" dirty="0" smtClean="0"/>
              <a:t>, and in June 2011, the French and German Medicines Agencies also suspended the use of </a:t>
            </a:r>
            <a:r>
              <a:rPr lang="en-US" dirty="0" err="1" smtClean="0"/>
              <a:t>pioglitazone</a:t>
            </a:r>
            <a:r>
              <a:rPr lang="en-US" dirty="0" smtClean="0"/>
              <a:t>, owing to concerns that the overall risks of </a:t>
            </a:r>
            <a:r>
              <a:rPr lang="en-US" dirty="0" err="1" smtClean="0"/>
              <a:t>rosiglitazone</a:t>
            </a:r>
            <a:r>
              <a:rPr lang="en-US" dirty="0" smtClean="0"/>
              <a:t> and </a:t>
            </a:r>
            <a:r>
              <a:rPr lang="en-US" dirty="0" err="1" smtClean="0"/>
              <a:t>pioglitazone</a:t>
            </a:r>
            <a:r>
              <a:rPr lang="en-US" dirty="0" smtClean="0"/>
              <a:t> exceed their benefits.</a:t>
            </a:r>
          </a:p>
          <a:p>
            <a:pPr>
              <a:lnSpc>
                <a:spcPct val="150000"/>
              </a:lnSpc>
            </a:pPr>
            <a:r>
              <a:rPr lang="en-US" dirty="0" err="1" smtClean="0"/>
              <a:t>Troglitazone</a:t>
            </a:r>
            <a:r>
              <a:rPr lang="en-US" dirty="0" smtClean="0"/>
              <a:t> </a:t>
            </a:r>
            <a:r>
              <a:rPr lang="en-US" dirty="0" smtClean="0"/>
              <a:t>(</a:t>
            </a:r>
            <a:r>
              <a:rPr lang="en-US" dirty="0" err="1" smtClean="0"/>
              <a:t>Rezulin</a:t>
            </a:r>
            <a:r>
              <a:rPr lang="en-US" dirty="0" smtClean="0"/>
              <a:t>): liver dysfunction and, in some patients, liver failure</a:t>
            </a: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nSpc>
                <a:spcPct val="150000"/>
              </a:lnSpc>
            </a:pPr>
            <a:r>
              <a:rPr lang="en-US" sz="2400" dirty="0" smtClean="0"/>
              <a:t>concerns with combined </a:t>
            </a:r>
            <a:r>
              <a:rPr lang="en-US" sz="2400" dirty="0" err="1" smtClean="0"/>
              <a:t>thiazolidinedione</a:t>
            </a:r>
            <a:r>
              <a:rPr lang="en-US" sz="2400" dirty="0" smtClean="0"/>
              <a:t> and insulin therapy because of an increased incidence of </a:t>
            </a:r>
            <a:r>
              <a:rPr lang="en-US" sz="2400" dirty="0" smtClean="0"/>
              <a:t>HF</a:t>
            </a:r>
            <a:endParaRPr lang="en-US" sz="2400" dirty="0" smtClean="0"/>
          </a:p>
          <a:p>
            <a:pPr>
              <a:lnSpc>
                <a:spcPct val="150000"/>
              </a:lnSpc>
            </a:pPr>
            <a:r>
              <a:rPr lang="en-US" sz="2400" dirty="0" smtClean="0"/>
              <a:t>several other potential side effects, which make them less appealing as initial or second step </a:t>
            </a:r>
            <a:r>
              <a:rPr lang="en-US" sz="2400" dirty="0" smtClean="0"/>
              <a:t>therapy</a:t>
            </a:r>
          </a:p>
          <a:p>
            <a:pPr>
              <a:lnSpc>
                <a:spcPct val="150000"/>
              </a:lnSpc>
            </a:pPr>
            <a:r>
              <a:rPr lang="en-US" sz="2400" dirty="0" smtClean="0"/>
              <a:t>Third line?!</a:t>
            </a:r>
            <a:endParaRPr lang="en-US" sz="2400" dirty="0" smtClean="0"/>
          </a:p>
          <a:p>
            <a:pPr>
              <a:lnSpc>
                <a:spcPct val="150000"/>
              </a:lnSpc>
            </a:pPr>
            <a:endParaRPr lang="en-US" sz="2400"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MECHANISM OF ACTION</a:t>
            </a:r>
            <a:r>
              <a:rPr lang="en-US" dirty="0" smtClean="0"/>
              <a:t/>
            </a:r>
            <a:br>
              <a:rPr lang="en-US" dirty="0" smtClean="0"/>
            </a:br>
            <a:endParaRPr lang="en-US" dirty="0"/>
          </a:p>
        </p:txBody>
      </p:sp>
      <p:sp>
        <p:nvSpPr>
          <p:cNvPr id="3" name="Content Placeholder 2"/>
          <p:cNvSpPr>
            <a:spLocks noGrp="1"/>
          </p:cNvSpPr>
          <p:nvPr>
            <p:ph idx="1"/>
          </p:nvPr>
        </p:nvSpPr>
        <p:spPr>
          <a:xfrm>
            <a:off x="457200" y="914400"/>
            <a:ext cx="7620000" cy="5486400"/>
          </a:xfrm>
        </p:spPr>
        <p:txBody>
          <a:bodyPr>
            <a:normAutofit/>
          </a:bodyPr>
          <a:lstStyle/>
          <a:p>
            <a:pPr>
              <a:lnSpc>
                <a:spcPct val="150000"/>
              </a:lnSpc>
            </a:pPr>
            <a:r>
              <a:rPr lang="en-US" sz="2400" b="1" dirty="0" smtClean="0"/>
              <a:t>Insulin sensitivity</a:t>
            </a:r>
            <a:r>
              <a:rPr lang="en-US" sz="2400" dirty="0" smtClean="0"/>
              <a:t> </a:t>
            </a:r>
          </a:p>
          <a:p>
            <a:pPr lvl="1">
              <a:lnSpc>
                <a:spcPct val="150000"/>
              </a:lnSpc>
            </a:pPr>
            <a:r>
              <a:rPr lang="en-US" sz="2400" dirty="0" smtClean="0"/>
              <a:t>acting on adipose, muscle, and liver to increase glucose utilization and decrease glucose production</a:t>
            </a:r>
          </a:p>
          <a:p>
            <a:pPr lvl="1">
              <a:lnSpc>
                <a:spcPct val="150000"/>
              </a:lnSpc>
            </a:pPr>
            <a:r>
              <a:rPr lang="en-US" sz="2400" dirty="0" err="1" smtClean="0"/>
              <a:t>P</a:t>
            </a:r>
            <a:r>
              <a:rPr lang="en-US" sz="2400" dirty="0" err="1" smtClean="0"/>
              <a:t>eroxisome</a:t>
            </a:r>
            <a:r>
              <a:rPr lang="en-US" sz="2400" dirty="0" smtClean="0"/>
              <a:t> </a:t>
            </a:r>
            <a:r>
              <a:rPr lang="en-US" sz="2400" dirty="0" err="1" smtClean="0"/>
              <a:t>P</a:t>
            </a:r>
            <a:r>
              <a:rPr lang="en-US" sz="2400" dirty="0" err="1" smtClean="0"/>
              <a:t>roliferator</a:t>
            </a:r>
            <a:r>
              <a:rPr lang="en-US" sz="2400" dirty="0" smtClean="0"/>
              <a:t>-Activated </a:t>
            </a:r>
            <a:r>
              <a:rPr lang="en-US" sz="2400" dirty="0" smtClean="0"/>
              <a:t>R</a:t>
            </a:r>
            <a:r>
              <a:rPr lang="en-US" sz="2400" dirty="0" smtClean="0"/>
              <a:t>eceptors </a:t>
            </a:r>
            <a:r>
              <a:rPr lang="en-US" sz="2400" dirty="0" smtClean="0"/>
              <a:t>(PPARs), which regulate gene expression in response to </a:t>
            </a:r>
            <a:r>
              <a:rPr lang="en-US" sz="2400" dirty="0" err="1" smtClean="0"/>
              <a:t>ligand</a:t>
            </a:r>
            <a:r>
              <a:rPr lang="en-US" sz="2400" dirty="0" smtClean="0"/>
              <a:t> </a:t>
            </a:r>
            <a:r>
              <a:rPr lang="en-US" sz="2400" dirty="0" smtClean="0"/>
              <a:t>binding</a:t>
            </a:r>
          </a:p>
          <a:p>
            <a:pPr lvl="1">
              <a:lnSpc>
                <a:spcPct val="150000"/>
              </a:lnSpc>
            </a:pPr>
            <a:r>
              <a:rPr lang="en-US" sz="2400" dirty="0" smtClean="0"/>
              <a:t>……</a:t>
            </a:r>
            <a:endParaRPr lang="en-US" sz="2400" dirty="0" smtClean="0"/>
          </a:p>
          <a:p>
            <a:pPr>
              <a:lnSpc>
                <a:spcPct val="150000"/>
              </a:lnSpc>
            </a:pPr>
            <a:r>
              <a:rPr lang="en-US" sz="2400" b="1" dirty="0" smtClean="0"/>
              <a:t>Insulin </a:t>
            </a:r>
            <a:r>
              <a:rPr lang="en-US" sz="2400" b="1" dirty="0" smtClean="0"/>
              <a:t>secretion</a:t>
            </a:r>
            <a:r>
              <a:rPr lang="en-US" sz="2400" dirty="0" smtClean="0"/>
              <a:t> </a:t>
            </a:r>
            <a:endParaRPr lang="en-US" sz="2400" dirty="0" smtClean="0"/>
          </a:p>
          <a:p>
            <a:pPr lvl="1">
              <a:lnSpc>
                <a:spcPct val="150000"/>
              </a:lnSpc>
            </a:pPr>
            <a:r>
              <a:rPr lang="en-US" dirty="0" smtClean="0"/>
              <a:t>Preserving pancreatic beta-cell function</a:t>
            </a:r>
          </a:p>
          <a:p>
            <a:pPr lvl="1">
              <a:lnSpc>
                <a:spcPct val="150000"/>
              </a:lnSpc>
            </a:pP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altLang="el-GR" sz="3200" smtClean="0"/>
              <a:t>Glycemic Control and Diabetes Complications</a:t>
            </a:r>
            <a:endParaRPr lang="el-GR" altLang="el-GR" sz="3200" smtClean="0"/>
          </a:p>
        </p:txBody>
      </p:sp>
      <p:sp>
        <p:nvSpPr>
          <p:cNvPr id="48131" name="Content Placeholder 2"/>
          <p:cNvSpPr>
            <a:spLocks noGrp="1"/>
          </p:cNvSpPr>
          <p:nvPr>
            <p:ph idx="1"/>
          </p:nvPr>
        </p:nvSpPr>
        <p:spPr>
          <a:xfrm>
            <a:off x="457200" y="1447800"/>
            <a:ext cx="7620000" cy="4800600"/>
          </a:xfrm>
        </p:spPr>
        <p:txBody>
          <a:bodyPr>
            <a:normAutofit lnSpcReduction="10000"/>
          </a:bodyPr>
          <a:lstStyle/>
          <a:p>
            <a:r>
              <a:rPr lang="en-US" altLang="el-GR" sz="2400" dirty="0" smtClean="0"/>
              <a:t>Diabetic patients are at high risk for cardiovascular events</a:t>
            </a:r>
          </a:p>
          <a:p>
            <a:pPr lvl="1"/>
            <a:r>
              <a:rPr lang="en-US" altLang="el-GR" sz="2000" dirty="0" smtClean="0"/>
              <a:t>and evaluation/treatment of all cardiovascular risk factors is essential</a:t>
            </a:r>
          </a:p>
          <a:p>
            <a:endParaRPr lang="en-US" altLang="el-GR" sz="2400" dirty="0" smtClean="0"/>
          </a:p>
          <a:p>
            <a:r>
              <a:rPr lang="en-US" altLang="el-GR" sz="2400" dirty="0" smtClean="0"/>
              <a:t>Simply focusing on </a:t>
            </a:r>
            <a:r>
              <a:rPr lang="en-US" altLang="el-GR" sz="2400" dirty="0" err="1" smtClean="0"/>
              <a:t>glycemic</a:t>
            </a:r>
            <a:r>
              <a:rPr lang="en-US" altLang="el-GR" sz="2400" dirty="0" smtClean="0"/>
              <a:t> control </a:t>
            </a:r>
          </a:p>
          <a:p>
            <a:pPr lvl="1"/>
            <a:r>
              <a:rPr lang="en-US" altLang="el-GR" sz="2000" dirty="0" smtClean="0"/>
              <a:t>will not have a major impact to reduce cardiovascular risk</a:t>
            </a:r>
          </a:p>
          <a:p>
            <a:endParaRPr lang="en-US" altLang="el-GR" sz="2400" dirty="0" smtClean="0"/>
          </a:p>
          <a:p>
            <a:r>
              <a:rPr lang="en-US" altLang="el-GR" sz="2400" dirty="0" smtClean="0"/>
              <a:t>We favor a therapeutic approach based not only on the drug’s glucose-lowering efficacy/durability but also on its effect </a:t>
            </a:r>
          </a:p>
          <a:p>
            <a:pPr lvl="1"/>
            <a:r>
              <a:rPr lang="en-US" altLang="el-GR" sz="2000" dirty="0" smtClean="0"/>
              <a:t>on weight, blood pressure, lipids, cardiovascular protection, and side effect profile, especially hypoglycemia</a:t>
            </a:r>
          </a:p>
        </p:txBody>
      </p:sp>
      <p:sp>
        <p:nvSpPr>
          <p:cNvPr id="48132" name="Rectangle 3"/>
          <p:cNvSpPr>
            <a:spLocks noChangeArrowheads="1"/>
          </p:cNvSpPr>
          <p:nvPr/>
        </p:nvSpPr>
        <p:spPr bwMode="auto">
          <a:xfrm>
            <a:off x="134938" y="5883275"/>
            <a:ext cx="5399087" cy="1016000"/>
          </a:xfrm>
          <a:prstGeom prst="rect">
            <a:avLst/>
          </a:prstGeom>
          <a:noFill/>
          <a:ln w="9525">
            <a:noFill/>
            <a:miter lim="800000"/>
            <a:headEnd/>
            <a:tailEnd/>
          </a:ln>
        </p:spPr>
        <p:txBody>
          <a:bodyPr>
            <a:spAutoFit/>
          </a:bodyPr>
          <a:lstStyle/>
          <a:p>
            <a:pPr eaLnBrk="1" hangingPunct="1"/>
            <a:r>
              <a:rPr lang="en-US" altLang="el-GR" sz="1000"/>
              <a:t>ADA Diabetes Self-Study Series, Challenges in Type 2 Diabetes Mellitus Management: Self-Assessment Program</a:t>
            </a:r>
          </a:p>
          <a:p>
            <a:pPr eaLnBrk="1" hangingPunct="1"/>
            <a:r>
              <a:rPr lang="en-US" altLang="el-GR" sz="1000"/>
              <a:t>Current Status of the Treatment of Type 2 Diabetes</a:t>
            </a:r>
          </a:p>
          <a:p>
            <a:pPr eaLnBrk="1" hangingPunct="1"/>
            <a:r>
              <a:rPr lang="en-US" altLang="el-GR" sz="1000"/>
              <a:t>© 2014 American Diabetes Association </a:t>
            </a:r>
          </a:p>
          <a:p>
            <a:pPr eaLnBrk="1" hangingPunct="1"/>
            <a:r>
              <a:rPr lang="en-US" altLang="el-GR" sz="1000"/>
              <a:t>Glycemic Control and Chronic Diabetes Complications; p26</a:t>
            </a:r>
          </a:p>
          <a:p>
            <a:pPr eaLnBrk="1" hangingPunct="1"/>
            <a:r>
              <a:rPr lang="en-US" altLang="el-GR" sz="1000"/>
              <a:t>Pathophysiologic Approach to Therapy in Patients With Newly Diagnosed Type 2 Diabetes; p48</a:t>
            </a:r>
            <a:endParaRPr lang="el-GR" altLang="el-GR" sz="100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PPAR s</a:t>
            </a:r>
            <a:endParaRPr lang="en-US" dirty="0"/>
          </a:p>
        </p:txBody>
      </p:sp>
      <p:sp>
        <p:nvSpPr>
          <p:cNvPr id="3" name="Content Placeholder 2"/>
          <p:cNvSpPr>
            <a:spLocks noGrp="1"/>
          </p:cNvSpPr>
          <p:nvPr>
            <p:ph idx="1"/>
          </p:nvPr>
        </p:nvSpPr>
        <p:spPr/>
        <p:txBody>
          <a:bodyPr>
            <a:normAutofit fontScale="92500" lnSpcReduction="20000"/>
          </a:bodyPr>
          <a:lstStyle/>
          <a:p>
            <a:pPr>
              <a:lnSpc>
                <a:spcPct val="150000"/>
              </a:lnSpc>
            </a:pPr>
            <a:r>
              <a:rPr lang="en-US" sz="2600" b="1" dirty="0" smtClean="0"/>
              <a:t>PPAR-gamma</a:t>
            </a:r>
            <a:r>
              <a:rPr lang="en-US" dirty="0" smtClean="0"/>
              <a:t> is found predominantly in adipose tissue, pancreatic beta-cells, vascular endothelium, macrophages, and the central nervous </a:t>
            </a:r>
            <a:r>
              <a:rPr lang="en-US" dirty="0" smtClean="0"/>
              <a:t>system</a:t>
            </a:r>
          </a:p>
          <a:p>
            <a:pPr>
              <a:lnSpc>
                <a:spcPct val="150000"/>
              </a:lnSpc>
            </a:pPr>
            <a:r>
              <a:rPr lang="en-US" dirty="0" smtClean="0"/>
              <a:t>In the </a:t>
            </a:r>
            <a:r>
              <a:rPr lang="en-US" sz="2600" b="1" dirty="0" smtClean="0"/>
              <a:t>central nervous system </a:t>
            </a:r>
            <a:r>
              <a:rPr lang="en-US" dirty="0" smtClean="0"/>
              <a:t>(CNS), PPAR-gamma activation </a:t>
            </a:r>
            <a:r>
              <a:rPr lang="fa-IR" dirty="0" smtClean="0"/>
              <a:t>:</a:t>
            </a:r>
          </a:p>
          <a:p>
            <a:pPr lvl="1">
              <a:lnSpc>
                <a:spcPct val="150000"/>
              </a:lnSpc>
            </a:pPr>
            <a:r>
              <a:rPr lang="en-US" dirty="0" smtClean="0"/>
              <a:t>hepatic insulin sensitivity </a:t>
            </a:r>
            <a:endParaRPr lang="fa-IR" dirty="0" smtClean="0"/>
          </a:p>
          <a:p>
            <a:pPr lvl="1">
              <a:lnSpc>
                <a:spcPct val="150000"/>
              </a:lnSpc>
            </a:pPr>
            <a:r>
              <a:rPr lang="en-US" dirty="0" smtClean="0"/>
              <a:t>promoting increased feeding </a:t>
            </a:r>
            <a:r>
              <a:rPr lang="en-US" dirty="0" smtClean="0">
                <a:latin typeface="Arial"/>
                <a:cs typeface="Arial"/>
              </a:rPr>
              <a:t>→ </a:t>
            </a:r>
            <a:r>
              <a:rPr lang="en-US" dirty="0" smtClean="0"/>
              <a:t>weight gain  </a:t>
            </a:r>
            <a:endParaRPr lang="fa-IR" dirty="0" smtClean="0"/>
          </a:p>
          <a:p>
            <a:pPr>
              <a:lnSpc>
                <a:spcPct val="150000"/>
              </a:lnSpc>
            </a:pPr>
            <a:r>
              <a:rPr lang="en-US" sz="2600" b="1" dirty="0" smtClean="0"/>
              <a:t>PPAR-alpha</a:t>
            </a:r>
            <a:r>
              <a:rPr lang="en-US" dirty="0" smtClean="0"/>
              <a:t> </a:t>
            </a:r>
            <a:r>
              <a:rPr lang="en-US" dirty="0" smtClean="0"/>
              <a:t>is expressed mostly in liver, heart, skeletal muscle, and vascular walls.</a:t>
            </a:r>
          </a:p>
          <a:p>
            <a:pPr>
              <a:lnSpc>
                <a:spcPct val="150000"/>
              </a:lnSpc>
              <a:buFont typeface="Wingdings" pitchFamily="2" charset="2"/>
              <a:buChar char="Ø"/>
            </a:pPr>
            <a:r>
              <a:rPr lang="en-US" dirty="0" smtClean="0"/>
              <a:t> </a:t>
            </a:r>
            <a:r>
              <a:rPr lang="en-US" dirty="0" err="1" smtClean="0"/>
              <a:t>Troglitazone</a:t>
            </a:r>
            <a:r>
              <a:rPr lang="en-US" dirty="0" smtClean="0"/>
              <a:t> </a:t>
            </a:r>
            <a:r>
              <a:rPr lang="en-US" dirty="0" smtClean="0"/>
              <a:t>and </a:t>
            </a:r>
            <a:r>
              <a:rPr lang="en-US" dirty="0" err="1" smtClean="0">
                <a:hlinkClick r:id="rId2"/>
              </a:rPr>
              <a:t>rosiglitazone</a:t>
            </a:r>
            <a:r>
              <a:rPr lang="en-US" dirty="0" smtClean="0"/>
              <a:t> are purely PPAR-gamma </a:t>
            </a:r>
            <a:r>
              <a:rPr lang="en-US" dirty="0" smtClean="0"/>
              <a:t>agonists</a:t>
            </a:r>
          </a:p>
          <a:p>
            <a:pPr>
              <a:lnSpc>
                <a:spcPct val="150000"/>
              </a:lnSpc>
              <a:buFont typeface="Wingdings" pitchFamily="2" charset="2"/>
              <a:buChar char="Ø"/>
            </a:pPr>
            <a:r>
              <a:rPr lang="en-US" dirty="0" smtClean="0">
                <a:hlinkClick r:id="rId3"/>
              </a:rPr>
              <a:t> </a:t>
            </a:r>
            <a:r>
              <a:rPr lang="en-US" dirty="0" err="1" smtClean="0">
                <a:hlinkClick r:id="rId3"/>
              </a:rPr>
              <a:t>Pioglitazone</a:t>
            </a:r>
            <a:r>
              <a:rPr lang="en-US" dirty="0" smtClean="0"/>
              <a:t> also exerts some PPAR-alpha </a:t>
            </a:r>
            <a:r>
              <a:rPr lang="en-US" dirty="0" smtClean="0"/>
              <a:t>effects</a:t>
            </a:r>
            <a:endParaRPr lang="en-US" dirty="0"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620000" cy="1143000"/>
          </a:xfrm>
        </p:spPr>
        <p:txBody>
          <a:bodyPr/>
          <a:lstStyle/>
          <a:p>
            <a:r>
              <a:rPr lang="en-US" dirty="0" smtClean="0"/>
              <a:t>Dual </a:t>
            </a:r>
            <a:r>
              <a:rPr lang="en-US" dirty="0" smtClean="0"/>
              <a:t>PPAR agonists</a:t>
            </a:r>
            <a:endParaRPr lang="en-US" dirty="0"/>
          </a:p>
        </p:txBody>
      </p:sp>
      <p:sp>
        <p:nvSpPr>
          <p:cNvPr id="3" name="Content Placeholder 2"/>
          <p:cNvSpPr>
            <a:spLocks noGrp="1"/>
          </p:cNvSpPr>
          <p:nvPr>
            <p:ph idx="1"/>
          </p:nvPr>
        </p:nvSpPr>
        <p:spPr>
          <a:xfrm>
            <a:off x="457200" y="1066800"/>
            <a:ext cx="7620000" cy="5791200"/>
          </a:xfrm>
        </p:spPr>
        <p:txBody>
          <a:bodyPr>
            <a:noAutofit/>
          </a:bodyPr>
          <a:lstStyle/>
          <a:p>
            <a:pPr>
              <a:lnSpc>
                <a:spcPct val="160000"/>
              </a:lnSpc>
            </a:pPr>
            <a:r>
              <a:rPr lang="en-US" sz="1600" dirty="0" smtClean="0"/>
              <a:t>with </a:t>
            </a:r>
            <a:r>
              <a:rPr lang="en-US" sz="1600" dirty="0" smtClean="0"/>
              <a:t>the hope that they could effectively treat both hyperglycemia and </a:t>
            </a:r>
            <a:r>
              <a:rPr lang="en-US" sz="1600" dirty="0" err="1" smtClean="0"/>
              <a:t>hyperlipidemia</a:t>
            </a:r>
            <a:endParaRPr lang="fa-IR" sz="1600" dirty="0" smtClean="0"/>
          </a:p>
          <a:p>
            <a:pPr>
              <a:lnSpc>
                <a:spcPct val="160000"/>
              </a:lnSpc>
            </a:pPr>
            <a:r>
              <a:rPr lang="en-US" sz="1600" b="1" dirty="0" err="1" smtClean="0"/>
              <a:t>Muraglitazar</a:t>
            </a:r>
            <a:endParaRPr lang="fa-IR" sz="1600" b="1" dirty="0" smtClean="0"/>
          </a:p>
          <a:p>
            <a:pPr lvl="1">
              <a:lnSpc>
                <a:spcPct val="160000"/>
              </a:lnSpc>
            </a:pPr>
            <a:r>
              <a:rPr lang="en-US" sz="1600" dirty="0" smtClean="0"/>
              <a:t>received initial US </a:t>
            </a:r>
            <a:r>
              <a:rPr lang="en-US" sz="1600" dirty="0" smtClean="0"/>
              <a:t>FDA approval</a:t>
            </a:r>
            <a:endParaRPr lang="fa-IR" sz="1600" dirty="0" smtClean="0"/>
          </a:p>
          <a:p>
            <a:pPr lvl="1">
              <a:lnSpc>
                <a:spcPct val="160000"/>
              </a:lnSpc>
            </a:pPr>
            <a:r>
              <a:rPr lang="en-US" sz="1600" dirty="0" smtClean="0"/>
              <a:t>Patients </a:t>
            </a:r>
            <a:r>
              <a:rPr lang="en-US" sz="1600" dirty="0" smtClean="0"/>
              <a:t>who took </a:t>
            </a:r>
            <a:r>
              <a:rPr lang="en-US" sz="1600" dirty="0" err="1" smtClean="0"/>
              <a:t>muraglitazar</a:t>
            </a:r>
            <a:r>
              <a:rPr lang="en-US" sz="1600" dirty="0" smtClean="0"/>
              <a:t> had an increased incidence of a composite outcome of death, myocardial infarction (MI), stroke, transient ischemic attack (TIA), or heart failure (HF) (relative risk [RR] 2.62, 95% CI 1.36-5.05</a:t>
            </a:r>
            <a:r>
              <a:rPr lang="en-US" sz="1600" dirty="0" smtClean="0"/>
              <a:t>)</a:t>
            </a:r>
          </a:p>
          <a:p>
            <a:pPr lvl="1">
              <a:lnSpc>
                <a:spcPct val="160000"/>
              </a:lnSpc>
            </a:pPr>
            <a:r>
              <a:rPr lang="en-US" sz="1600" dirty="0" smtClean="0"/>
              <a:t>cardiac safety?</a:t>
            </a:r>
          </a:p>
          <a:p>
            <a:pPr>
              <a:lnSpc>
                <a:spcPct val="160000"/>
              </a:lnSpc>
            </a:pPr>
            <a:r>
              <a:rPr lang="en-US" sz="1600" b="1" dirty="0" err="1" smtClean="0"/>
              <a:t>A</a:t>
            </a:r>
            <a:r>
              <a:rPr lang="en-US" sz="1600" b="1" dirty="0" err="1" smtClean="0"/>
              <a:t>leglitazar</a:t>
            </a:r>
            <a:endParaRPr lang="en-US" sz="1600" b="1" dirty="0" smtClean="0"/>
          </a:p>
          <a:p>
            <a:pPr lvl="1">
              <a:lnSpc>
                <a:spcPct val="160000"/>
              </a:lnSpc>
            </a:pPr>
            <a:r>
              <a:rPr lang="en-US" sz="1400" dirty="0" smtClean="0"/>
              <a:t>Improved A1C, </a:t>
            </a:r>
            <a:r>
              <a:rPr lang="en-US" sz="1400" dirty="0" smtClean="0"/>
              <a:t>triglycerides, </a:t>
            </a:r>
            <a:r>
              <a:rPr lang="en-US" sz="1400" dirty="0" smtClean="0"/>
              <a:t>LDL, </a:t>
            </a:r>
            <a:r>
              <a:rPr lang="en-US" sz="1400" dirty="0" smtClean="0"/>
              <a:t>and </a:t>
            </a:r>
            <a:r>
              <a:rPr lang="en-US" sz="1400" dirty="0" smtClean="0"/>
              <a:t>HDL </a:t>
            </a:r>
            <a:r>
              <a:rPr lang="en-US" sz="1400" dirty="0" smtClean="0"/>
              <a:t>cholesterol compared with placebo. </a:t>
            </a:r>
            <a:endParaRPr lang="en-US" sz="1400" dirty="0" smtClean="0"/>
          </a:p>
          <a:p>
            <a:pPr lvl="1">
              <a:lnSpc>
                <a:spcPct val="160000"/>
              </a:lnSpc>
            </a:pPr>
            <a:r>
              <a:rPr lang="en-US" sz="1400" dirty="0" smtClean="0"/>
              <a:t>it </a:t>
            </a:r>
            <a:r>
              <a:rPr lang="en-US" sz="1400" dirty="0" smtClean="0"/>
              <a:t>did not reduce cardiovascular morbidity or mortality among patients with type 2 diabetes receiving standard treatment for MI or unstable </a:t>
            </a:r>
            <a:r>
              <a:rPr lang="en-US" sz="1400" dirty="0" smtClean="0"/>
              <a:t>angina/ </a:t>
            </a:r>
            <a:r>
              <a:rPr lang="en-US" sz="1400" dirty="0" smtClean="0"/>
              <a:t> </a:t>
            </a:r>
            <a:r>
              <a:rPr lang="en-US" sz="1400" dirty="0" smtClean="0"/>
              <a:t>in a longer-term (median follow-up 104 weeks) randomized trial, </a:t>
            </a:r>
            <a:endParaRPr lang="en-US" sz="1400"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37218" name="Picture 2" descr="E:\RIES\کنفرانس و سمپوزیوم\DM 23.10.95\Fig\2.jpg"/>
          <p:cNvPicPr>
            <a:picLocks noGrp="1" noChangeAspect="1" noChangeArrowheads="1"/>
          </p:cNvPicPr>
          <p:nvPr>
            <p:ph idx="1"/>
          </p:nvPr>
        </p:nvPicPr>
        <p:blipFill>
          <a:blip r:embed="rId2"/>
          <a:srcRect/>
          <a:stretch>
            <a:fillRect/>
          </a:stretch>
        </p:blipFill>
        <p:spPr bwMode="auto">
          <a:xfrm>
            <a:off x="-91132" y="72523"/>
            <a:ext cx="8320732" cy="6328277"/>
          </a:xfrm>
          <a:prstGeom prst="rect">
            <a:avLst/>
          </a:prstGeom>
          <a:noFill/>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GLYCEMIC EFFICACY</a:t>
            </a:r>
            <a:r>
              <a:rPr lang="en-US" dirty="0" smtClean="0"/>
              <a:t> </a:t>
            </a:r>
            <a:endParaRPr lang="en-US" dirty="0"/>
          </a:p>
        </p:txBody>
      </p:sp>
      <p:sp>
        <p:nvSpPr>
          <p:cNvPr id="3" name="Content Placeholder 2"/>
          <p:cNvSpPr>
            <a:spLocks noGrp="1"/>
          </p:cNvSpPr>
          <p:nvPr>
            <p:ph idx="1"/>
          </p:nvPr>
        </p:nvSpPr>
        <p:spPr/>
        <p:txBody>
          <a:bodyPr>
            <a:normAutofit/>
          </a:bodyPr>
          <a:lstStyle/>
          <a:p>
            <a:r>
              <a:rPr lang="en-US" dirty="0" smtClean="0"/>
              <a:t>Similar efficacy with </a:t>
            </a:r>
            <a:r>
              <a:rPr lang="en-US" dirty="0" err="1" smtClean="0"/>
              <a:t>metformin</a:t>
            </a:r>
            <a:endParaRPr lang="en-US" dirty="0" smtClean="0"/>
          </a:p>
          <a:p>
            <a:r>
              <a:rPr lang="en-US" dirty="0" smtClean="0"/>
              <a:t>First </a:t>
            </a:r>
            <a:r>
              <a:rPr lang="en-US" dirty="0" smtClean="0"/>
              <a:t>line // </a:t>
            </a:r>
            <a:r>
              <a:rPr lang="en-US" dirty="0" smtClean="0"/>
              <a:t>second </a:t>
            </a:r>
            <a:r>
              <a:rPr lang="en-US" dirty="0" smtClean="0"/>
              <a:t>line // </a:t>
            </a:r>
            <a:r>
              <a:rPr lang="en-US" dirty="0" smtClean="0"/>
              <a:t>or third line</a:t>
            </a:r>
            <a:r>
              <a:rPr lang="en-US" dirty="0" smtClean="0"/>
              <a:t>??</a:t>
            </a:r>
            <a:endParaRPr lang="en-US" dirty="0" smtClean="0"/>
          </a:p>
          <a:p>
            <a:r>
              <a:rPr lang="en-US" dirty="0" smtClean="0"/>
              <a:t>Side effects (safety)</a:t>
            </a:r>
          </a:p>
          <a:p>
            <a:r>
              <a:rPr lang="en-US" dirty="0" smtClean="0"/>
              <a:t>Cost</a:t>
            </a:r>
          </a:p>
          <a:p>
            <a:r>
              <a:rPr lang="en-US" dirty="0" smtClean="0"/>
              <a:t>Especially in HF and Low bone mass</a:t>
            </a:r>
          </a:p>
          <a:p>
            <a:r>
              <a:rPr lang="en-US" dirty="0" smtClean="0"/>
              <a:t>In a </a:t>
            </a:r>
            <a:r>
              <a:rPr lang="en-US" dirty="0" smtClean="0"/>
              <a:t>RCT of</a:t>
            </a:r>
            <a:r>
              <a:rPr lang="en-US" dirty="0" smtClean="0"/>
              <a:t> </a:t>
            </a:r>
            <a:r>
              <a:rPr lang="en-US" dirty="0" err="1" smtClean="0">
                <a:hlinkClick r:id="rId2"/>
              </a:rPr>
              <a:t>rosiglitazone</a:t>
            </a:r>
            <a:r>
              <a:rPr lang="en-US" dirty="0" smtClean="0"/>
              <a:t>, </a:t>
            </a:r>
            <a:r>
              <a:rPr lang="en-US" dirty="0" err="1" smtClean="0">
                <a:hlinkClick r:id="rId3"/>
              </a:rPr>
              <a:t>metformin</a:t>
            </a:r>
            <a:r>
              <a:rPr lang="en-US" dirty="0" smtClean="0"/>
              <a:t>, and </a:t>
            </a:r>
            <a:r>
              <a:rPr lang="en-US" dirty="0" err="1" smtClean="0">
                <a:hlinkClick r:id="rId4"/>
              </a:rPr>
              <a:t>glyburide</a:t>
            </a:r>
            <a:r>
              <a:rPr lang="en-US" dirty="0" smtClean="0"/>
              <a:t> as initial therapy for type 2 diabetes, </a:t>
            </a:r>
            <a:r>
              <a:rPr lang="en-US" dirty="0" err="1" smtClean="0"/>
              <a:t>rosiglitazone</a:t>
            </a:r>
            <a:r>
              <a:rPr lang="en-US" dirty="0" smtClean="0"/>
              <a:t> had a lower incidence of </a:t>
            </a:r>
            <a:r>
              <a:rPr lang="en-US" b="1" dirty="0" err="1" smtClean="0"/>
              <a:t>monotherapy</a:t>
            </a:r>
            <a:r>
              <a:rPr lang="en-US" b="1" dirty="0" smtClean="0"/>
              <a:t> failure at </a:t>
            </a:r>
            <a:r>
              <a:rPr lang="en-US" b="1" dirty="0" smtClean="0"/>
              <a:t>5 </a:t>
            </a:r>
            <a:r>
              <a:rPr lang="en-US" b="1" dirty="0" smtClean="0"/>
              <a:t>years </a:t>
            </a:r>
            <a:endParaRPr lang="en-US" b="1" dirty="0" smtClean="0"/>
          </a:p>
          <a:p>
            <a:r>
              <a:rPr lang="en-US" dirty="0" smtClean="0"/>
              <a:t>the </a:t>
            </a:r>
            <a:r>
              <a:rPr lang="en-US" dirty="0" smtClean="0"/>
              <a:t>difference in A1C levels between the </a:t>
            </a:r>
            <a:r>
              <a:rPr lang="en-US" dirty="0" err="1" smtClean="0"/>
              <a:t>rosiglitazone</a:t>
            </a:r>
            <a:r>
              <a:rPr lang="en-US" dirty="0" smtClean="0"/>
              <a:t> and </a:t>
            </a:r>
            <a:r>
              <a:rPr lang="en-US" dirty="0" err="1" smtClean="0"/>
              <a:t>metformin</a:t>
            </a:r>
            <a:r>
              <a:rPr lang="en-US" dirty="0" smtClean="0"/>
              <a:t> treated groups was small (about 0.1 percent</a:t>
            </a:r>
            <a:r>
              <a:rPr lang="en-US" dirty="0" smtClean="0"/>
              <a:t>)</a:t>
            </a:r>
          </a:p>
          <a:p>
            <a:r>
              <a:rPr lang="en-US" dirty="0" smtClean="0"/>
              <a:t>Treatment </a:t>
            </a:r>
            <a:r>
              <a:rPr lang="en-US" dirty="0" smtClean="0"/>
              <a:t>with </a:t>
            </a:r>
            <a:r>
              <a:rPr lang="en-US" dirty="0" err="1" smtClean="0"/>
              <a:t>rosiglitazone</a:t>
            </a:r>
            <a:r>
              <a:rPr lang="en-US" dirty="0" smtClean="0"/>
              <a:t> was associated with greater weight gain, peripheral edema, and </a:t>
            </a:r>
            <a:r>
              <a:rPr lang="en-US" dirty="0" smtClean="0">
                <a:latin typeface="Arial"/>
                <a:cs typeface="Arial"/>
              </a:rPr>
              <a:t>↑</a:t>
            </a:r>
            <a:r>
              <a:rPr lang="en-US" dirty="0" smtClean="0"/>
              <a:t> </a:t>
            </a:r>
            <a:r>
              <a:rPr lang="en-US" dirty="0" smtClean="0"/>
              <a:t>in LDL concentrations.</a:t>
            </a:r>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620000" cy="1143000"/>
          </a:xfrm>
        </p:spPr>
        <p:txBody>
          <a:bodyPr/>
          <a:lstStyle/>
          <a:p>
            <a:r>
              <a:rPr lang="en-US" sz="4000" b="1" dirty="0" smtClean="0"/>
              <a:t>CARDIOVASCULAR </a:t>
            </a:r>
            <a:r>
              <a:rPr lang="en-US" sz="4000" b="1" dirty="0" smtClean="0"/>
              <a:t>EFFECTS of </a:t>
            </a:r>
            <a:r>
              <a:rPr lang="en-US" sz="4000" b="1" dirty="0" err="1" smtClean="0"/>
              <a:t>T</a:t>
            </a:r>
            <a:r>
              <a:rPr lang="en-US" sz="4000" dirty="0" err="1" smtClean="0"/>
              <a:t>hiazolidinediones</a:t>
            </a:r>
            <a:endParaRPr lang="en-US" sz="4000" dirty="0"/>
          </a:p>
        </p:txBody>
      </p:sp>
      <p:sp>
        <p:nvSpPr>
          <p:cNvPr id="3" name="Content Placeholder 2"/>
          <p:cNvSpPr>
            <a:spLocks noGrp="1"/>
          </p:cNvSpPr>
          <p:nvPr>
            <p:ph idx="1"/>
          </p:nvPr>
        </p:nvSpPr>
        <p:spPr>
          <a:xfrm>
            <a:off x="457200" y="1219200"/>
            <a:ext cx="7620000" cy="5638800"/>
          </a:xfrm>
        </p:spPr>
        <p:txBody>
          <a:bodyPr>
            <a:noAutofit/>
          </a:bodyPr>
          <a:lstStyle/>
          <a:p>
            <a:pPr>
              <a:lnSpc>
                <a:spcPct val="150000"/>
              </a:lnSpc>
            </a:pPr>
            <a:r>
              <a:rPr lang="en-US" sz="2400" dirty="0" smtClean="0"/>
              <a:t>improve </a:t>
            </a:r>
            <a:r>
              <a:rPr lang="en-US" sz="2400" dirty="0" smtClean="0"/>
              <a:t>a number of </a:t>
            </a:r>
            <a:r>
              <a:rPr lang="en-US" sz="2400" b="1" dirty="0" smtClean="0"/>
              <a:t>cardiovascular risk factors </a:t>
            </a:r>
            <a:r>
              <a:rPr lang="en-US" sz="2400" dirty="0" smtClean="0"/>
              <a:t>and </a:t>
            </a:r>
            <a:r>
              <a:rPr lang="en-US" sz="2400" b="1" dirty="0" smtClean="0"/>
              <a:t>surrogate cardiovascular </a:t>
            </a:r>
            <a:r>
              <a:rPr lang="en-US" sz="2400" b="1" dirty="0" smtClean="0"/>
              <a:t>endpoints</a:t>
            </a:r>
          </a:p>
          <a:p>
            <a:pPr>
              <a:lnSpc>
                <a:spcPct val="150000"/>
              </a:lnSpc>
            </a:pPr>
            <a:r>
              <a:rPr lang="en-US" sz="2400" b="1" dirty="0" smtClean="0"/>
              <a:t> </a:t>
            </a:r>
            <a:r>
              <a:rPr lang="en-US" sz="2400" dirty="0" smtClean="0"/>
              <a:t>(</a:t>
            </a:r>
            <a:r>
              <a:rPr lang="en-US" sz="2400" dirty="0" err="1" smtClean="0"/>
              <a:t>dyslipidemia</a:t>
            </a:r>
            <a:r>
              <a:rPr lang="en-US" sz="2400" dirty="0" smtClean="0"/>
              <a:t>, markers of inflammation, vascular smooth muscle proliferation, vascular reactivity, endothelial function, carotid </a:t>
            </a:r>
            <a:r>
              <a:rPr lang="en-US" sz="2400" dirty="0" err="1" smtClean="0"/>
              <a:t>intima</a:t>
            </a:r>
            <a:r>
              <a:rPr lang="en-US" sz="2400" dirty="0" smtClean="0"/>
              <a:t> media thickness, and progression of atherosclerosis on coronary intravascular ultrasound)</a:t>
            </a:r>
          </a:p>
          <a:p>
            <a:pPr>
              <a:lnSpc>
                <a:spcPct val="150000"/>
              </a:lnSpc>
            </a:pPr>
            <a:r>
              <a:rPr lang="en-US" sz="2400" dirty="0" smtClean="0"/>
              <a:t> </a:t>
            </a:r>
            <a:r>
              <a:rPr lang="en-US" sz="2400" dirty="0" smtClean="0"/>
              <a:t>data demonstrating their ability to decrease </a:t>
            </a:r>
            <a:r>
              <a:rPr lang="en-US" sz="2400" dirty="0" smtClean="0"/>
              <a:t>CV events </a:t>
            </a:r>
            <a:r>
              <a:rPr lang="en-US" sz="2400" dirty="0" smtClean="0"/>
              <a:t>are unimpressive and concerns about side effects (weight gain, fluid retention, </a:t>
            </a:r>
            <a:r>
              <a:rPr lang="en-US" sz="2400" dirty="0" smtClean="0"/>
              <a:t>HF, MI, </a:t>
            </a:r>
            <a:r>
              <a:rPr lang="en-US" sz="2400" dirty="0" smtClean="0"/>
              <a:t>and </a:t>
            </a:r>
            <a:r>
              <a:rPr lang="en-US" sz="2400" dirty="0" smtClean="0"/>
              <a:t>fractures </a:t>
            </a:r>
            <a:r>
              <a:rPr lang="en-US" sz="2400" dirty="0" smtClean="0"/>
              <a:t>persist.</a:t>
            </a:r>
          </a:p>
          <a:p>
            <a:pPr>
              <a:lnSpc>
                <a:spcPct val="150000"/>
              </a:lnSpc>
            </a:pPr>
            <a:r>
              <a:rPr lang="en-US" sz="2400" dirty="0" smtClean="0"/>
              <a:t>0000000000000000000000000000000000000000</a:t>
            </a:r>
            <a:endParaRPr lang="en-US" sz="2400"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Lipids</a:t>
            </a:r>
            <a:endParaRPr lang="en-US" dirty="0"/>
          </a:p>
        </p:txBody>
      </p:sp>
      <p:sp>
        <p:nvSpPr>
          <p:cNvPr id="3" name="Content Placeholder 2"/>
          <p:cNvSpPr>
            <a:spLocks noGrp="1"/>
          </p:cNvSpPr>
          <p:nvPr>
            <p:ph idx="1"/>
          </p:nvPr>
        </p:nvSpPr>
        <p:spPr/>
        <p:txBody>
          <a:bodyPr/>
          <a:lstStyle/>
          <a:p>
            <a:pPr>
              <a:lnSpc>
                <a:spcPct val="150000"/>
              </a:lnSpc>
            </a:pPr>
            <a:r>
              <a:rPr lang="en-US" dirty="0" err="1" smtClean="0">
                <a:hlinkClick r:id="rId2"/>
              </a:rPr>
              <a:t>Rosiglitazone</a:t>
            </a:r>
            <a:r>
              <a:rPr lang="en-US" dirty="0" smtClean="0"/>
              <a:t> and </a:t>
            </a:r>
            <a:r>
              <a:rPr lang="en-US" dirty="0" err="1" smtClean="0">
                <a:hlinkClick r:id="rId3"/>
              </a:rPr>
              <a:t>pioglitazone</a:t>
            </a:r>
            <a:r>
              <a:rPr lang="en-US" dirty="0" smtClean="0"/>
              <a:t> have similar effects on </a:t>
            </a:r>
            <a:r>
              <a:rPr lang="en-US" dirty="0" err="1" smtClean="0"/>
              <a:t>glycemic</a:t>
            </a:r>
            <a:r>
              <a:rPr lang="en-US" dirty="0" smtClean="0"/>
              <a:t> control, but their effects on serum lipid concentrations are different.</a:t>
            </a:r>
          </a:p>
          <a:p>
            <a:endParaRPr lang="en-US" dirty="0"/>
          </a:p>
        </p:txBody>
      </p:sp>
      <p:graphicFrame>
        <p:nvGraphicFramePr>
          <p:cNvPr id="4" name="Table 3"/>
          <p:cNvGraphicFramePr>
            <a:graphicFrameLocks noGrp="1"/>
          </p:cNvGraphicFramePr>
          <p:nvPr/>
        </p:nvGraphicFramePr>
        <p:xfrm>
          <a:off x="762000" y="3352799"/>
          <a:ext cx="6477000" cy="2611121"/>
        </p:xfrm>
        <a:graphic>
          <a:graphicData uri="http://schemas.openxmlformats.org/drawingml/2006/table">
            <a:tbl>
              <a:tblPr firstRow="1" bandRow="1">
                <a:tableStyleId>{5C22544A-7EE6-4342-B048-85BDC9FD1C3A}</a:tableStyleId>
              </a:tblPr>
              <a:tblGrid>
                <a:gridCol w="2159000"/>
                <a:gridCol w="2159000"/>
                <a:gridCol w="2159000"/>
              </a:tblGrid>
              <a:tr h="501068">
                <a:tc>
                  <a:txBody>
                    <a:bodyPr/>
                    <a:lstStyle/>
                    <a:p>
                      <a:endParaRPr lang="en-US" sz="2400" dirty="0"/>
                    </a:p>
                  </a:txBody>
                  <a:tcPr/>
                </a:tc>
                <a:tc>
                  <a:txBody>
                    <a:bodyPr/>
                    <a:lstStyle/>
                    <a:p>
                      <a:r>
                        <a:rPr lang="en-US" sz="2400" dirty="0" err="1" smtClean="0"/>
                        <a:t>Pioglitazone</a:t>
                      </a:r>
                      <a:endParaRPr lang="en-US" sz="2400" dirty="0"/>
                    </a:p>
                  </a:txBody>
                  <a:tcPr/>
                </a:tc>
                <a:tc>
                  <a:txBody>
                    <a:bodyPr/>
                    <a:lstStyle/>
                    <a:p>
                      <a:r>
                        <a:rPr lang="en-US" sz="2400" dirty="0" err="1" smtClean="0"/>
                        <a:t>Rosiglitazone</a:t>
                      </a:r>
                      <a:endParaRPr lang="en-US" sz="2400" dirty="0"/>
                    </a:p>
                  </a:txBody>
                  <a:tcPr/>
                </a:tc>
              </a:tr>
              <a:tr h="1002136">
                <a:tc>
                  <a:txBody>
                    <a:bodyPr/>
                    <a:lstStyle/>
                    <a:p>
                      <a:r>
                        <a:rPr lang="en-US" sz="2000" b="1" dirty="0" smtClean="0"/>
                        <a:t>TG</a:t>
                      </a:r>
                      <a:endParaRPr lang="en-US" sz="20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a:cs typeface="Arial"/>
                        </a:rPr>
                        <a:t>↓↓ (53 mg/dl)</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a:cs typeface="Arial"/>
                        </a:rPr>
                        <a:t>↓ (13mg/dl)</a:t>
                      </a:r>
                      <a:endParaRPr lang="en-US" dirty="0" smtClean="0"/>
                    </a:p>
                    <a:p>
                      <a:endParaRPr lang="en-US" dirty="0"/>
                    </a:p>
                  </a:txBody>
                  <a:tcPr/>
                </a:tc>
              </a:tr>
              <a:tr h="701495">
                <a:tc>
                  <a:txBody>
                    <a:bodyPr/>
                    <a:lstStyle/>
                    <a:p>
                      <a:r>
                        <a:rPr lang="en-US" sz="2000" b="1" dirty="0" smtClean="0"/>
                        <a:t>LDL</a:t>
                      </a:r>
                      <a:endParaRPr lang="en-US" sz="20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a:cs typeface="Arial"/>
                        </a:rPr>
                        <a:t>→↑ (12. mg/dl)</a:t>
                      </a:r>
                      <a:endParaRPr lang="en-US" dirty="0" smtClean="0"/>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a:cs typeface="Arial"/>
                        </a:rPr>
                        <a:t>↑ ↑ (23 mg/dl)</a:t>
                      </a:r>
                      <a:endParaRPr lang="en-US" dirty="0"/>
                    </a:p>
                  </a:txBody>
                  <a:tcPr/>
                </a:tc>
              </a:tr>
              <a:tr h="406422">
                <a:tc>
                  <a:txBody>
                    <a:bodyPr/>
                    <a:lstStyle/>
                    <a:p>
                      <a:r>
                        <a:rPr lang="en-US" sz="2000" b="1" dirty="0" smtClean="0"/>
                        <a:t>HDL</a:t>
                      </a:r>
                      <a:endParaRPr lang="en-US" sz="2000" b="1" dirty="0"/>
                    </a:p>
                  </a:txBody>
                  <a:tcPr/>
                </a:tc>
                <a:tc>
                  <a:txBody>
                    <a:bodyPr/>
                    <a:lstStyle/>
                    <a:p>
                      <a:r>
                        <a:rPr lang="en-US" dirty="0" smtClean="0">
                          <a:latin typeface="Arial"/>
                          <a:cs typeface="Arial"/>
                        </a:rPr>
                        <a:t>↑ (10%-5.2 mg/dl)</a:t>
                      </a:r>
                      <a:endParaRPr lang="en-US" dirty="0"/>
                    </a:p>
                  </a:txBody>
                  <a:tcPr/>
                </a:tc>
                <a:tc>
                  <a:txBody>
                    <a:bodyPr/>
                    <a:lstStyle/>
                    <a:p>
                      <a:r>
                        <a:rPr lang="en-US" dirty="0" smtClean="0">
                          <a:latin typeface="Arial"/>
                          <a:cs typeface="Arial"/>
                        </a:rPr>
                        <a:t>↑ (10%-2.4 </a:t>
                      </a:r>
                      <a:r>
                        <a:rPr lang="en-US" dirty="0" err="1" smtClean="0">
                          <a:latin typeface="Arial"/>
                          <a:cs typeface="Arial"/>
                        </a:rPr>
                        <a:t>md</a:t>
                      </a:r>
                      <a:r>
                        <a:rPr lang="en-US" dirty="0" smtClean="0">
                          <a:latin typeface="Arial"/>
                          <a:cs typeface="Arial"/>
                        </a:rPr>
                        <a:t>/dl)</a:t>
                      </a:r>
                      <a:endParaRPr lang="en-US" dirty="0"/>
                    </a:p>
                  </a:txBody>
                  <a:tcPr/>
                </a:tc>
              </a:tr>
            </a:tbl>
          </a:graphicData>
        </a:graphic>
      </p:graphicFrame>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1905000"/>
            <a:ext cx="7620000" cy="2057400"/>
          </a:xfrm>
        </p:spPr>
        <p:txBody>
          <a:bodyPr/>
          <a:lstStyle/>
          <a:p>
            <a:pPr algn="ctr"/>
            <a:r>
              <a:rPr lang="en-US" sz="5400" b="1" dirty="0" smtClean="0"/>
              <a:t>SAFETY</a:t>
            </a:r>
            <a:r>
              <a:rPr lang="en-US" sz="5400" dirty="0" smtClean="0"/>
              <a:t/>
            </a:r>
            <a:br>
              <a:rPr lang="en-US" sz="5400" dirty="0" smtClean="0"/>
            </a:br>
            <a:endParaRPr lang="en-US" sz="5400"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Hypoglycemia</a:t>
            </a:r>
            <a:r>
              <a:rPr lang="en-US" dirty="0" smtClean="0"/>
              <a:t> </a:t>
            </a:r>
            <a:endParaRPr lang="en-US" dirty="0"/>
          </a:p>
        </p:txBody>
      </p:sp>
      <p:sp>
        <p:nvSpPr>
          <p:cNvPr id="3" name="Content Placeholder 2"/>
          <p:cNvSpPr>
            <a:spLocks noGrp="1"/>
          </p:cNvSpPr>
          <p:nvPr>
            <p:ph idx="1"/>
          </p:nvPr>
        </p:nvSpPr>
        <p:spPr/>
        <p:txBody>
          <a:bodyPr/>
          <a:lstStyle/>
          <a:p>
            <a:r>
              <a:rPr lang="en-US" dirty="0" err="1" smtClean="0"/>
              <a:t>monotherapy</a:t>
            </a:r>
            <a:r>
              <a:rPr lang="en-US" dirty="0" smtClean="0"/>
              <a:t> is less likely to cause hypoglycemia</a:t>
            </a:r>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descr="HYPOBOX.pdf"/>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4" name="TextBox 3"/>
          <p:cNvSpPr txBox="1"/>
          <p:nvPr/>
        </p:nvSpPr>
        <p:spPr>
          <a:xfrm>
            <a:off x="0" y="6178075"/>
            <a:ext cx="4019550" cy="646331"/>
          </a:xfrm>
          <a:prstGeom prst="rect">
            <a:avLst/>
          </a:prstGeom>
          <a:solidFill>
            <a:schemeClr val="bg1">
              <a:alpha val="82000"/>
            </a:schemeClr>
          </a:solidFill>
        </p:spPr>
        <p:txBody>
          <a:bodyPr wrap="square" rtlCol="0">
            <a:spAutoFit/>
          </a:bodyPr>
          <a:lstStyle/>
          <a:p>
            <a:r>
              <a:rPr lang="en-US" b="1" dirty="0" smtClean="0">
                <a:solidFill>
                  <a:srgbClr val="000090"/>
                </a:solidFill>
                <a:latin typeface="Times New Roman" panose="02020603050405020304" pitchFamily="18" charset="0"/>
                <a:cs typeface="Times New Roman" panose="02020603050405020304" pitchFamily="18" charset="0"/>
              </a:rPr>
              <a:t>Anti-hyperglycemic therapy in T2DM: </a:t>
            </a:r>
          </a:p>
          <a:p>
            <a:r>
              <a:rPr lang="en-US" b="1" i="1" u="sng" dirty="0" smtClean="0">
                <a:solidFill>
                  <a:srgbClr val="000090"/>
                </a:solidFill>
                <a:latin typeface="Times New Roman" panose="02020603050405020304" pitchFamily="18" charset="0"/>
                <a:cs typeface="Times New Roman" panose="02020603050405020304" pitchFamily="18" charset="0"/>
              </a:rPr>
              <a:t>Avoidance of hypoglycemia</a:t>
            </a:r>
            <a:endParaRPr lang="en-US" b="1" i="1" u="sng" dirty="0">
              <a:solidFill>
                <a:srgbClr val="000090"/>
              </a:solidFill>
              <a:latin typeface="Times New Roman" panose="02020603050405020304" pitchFamily="18" charset="0"/>
              <a:cs typeface="Times New Roman" panose="02020603050405020304" pitchFamily="18" charset="0"/>
            </a:endParaRPr>
          </a:p>
        </p:txBody>
      </p:sp>
      <p:grpSp>
        <p:nvGrpSpPr>
          <p:cNvPr id="5" name="Group 4"/>
          <p:cNvGrpSpPr/>
          <p:nvPr/>
        </p:nvGrpSpPr>
        <p:grpSpPr>
          <a:xfrm>
            <a:off x="5430074" y="6630830"/>
            <a:ext cx="3770318" cy="253908"/>
            <a:chOff x="5447008" y="6630830"/>
            <a:chExt cx="3770318" cy="253908"/>
          </a:xfrm>
        </p:grpSpPr>
        <p:sp>
          <p:nvSpPr>
            <p:cNvPr id="6" name="Rectangle 5"/>
            <p:cNvSpPr/>
            <p:nvPr/>
          </p:nvSpPr>
          <p:spPr>
            <a:xfrm>
              <a:off x="5594350" y="6669615"/>
              <a:ext cx="3533021" cy="171726"/>
            </a:xfrm>
            <a:prstGeom prst="rect">
              <a:avLst/>
            </a:prstGeom>
            <a:solidFill>
              <a:srgbClr val="FFFFFF">
                <a:alpha val="72000"/>
              </a:srgbClr>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21"/>
            <p:cNvSpPr txBox="1">
              <a:spLocks noChangeArrowheads="1"/>
            </p:cNvSpPr>
            <p:nvPr/>
          </p:nvSpPr>
          <p:spPr bwMode="auto">
            <a:xfrm>
              <a:off x="5447008" y="6630830"/>
              <a:ext cx="3770318" cy="253908"/>
            </a:xfrm>
            <a:prstGeom prst="rect">
              <a:avLst/>
            </a:prstGeom>
            <a:noFill/>
            <a:ln w="9525">
              <a:noFill/>
              <a:miter lim="800000"/>
              <a:headEnd/>
              <a:tailEnd/>
            </a:ln>
          </p:spPr>
          <p:txBody>
            <a:bodyPr wrap="square" lIns="91431" tIns="45716" rIns="91431" bIns="45716">
              <a:prstTxWarp prst="textNoShape">
                <a:avLst/>
              </a:prstTxWarp>
              <a:spAutoFit/>
            </a:bodyPr>
            <a:lstStyle/>
            <a:p>
              <a:pPr algn="r" defTabSz="914400" fontAlgn="base">
                <a:spcBef>
                  <a:spcPct val="0"/>
                </a:spcBef>
                <a:spcAft>
                  <a:spcPct val="0"/>
                </a:spcAft>
              </a:pPr>
              <a:r>
                <a:rPr lang="en-US" sz="1050" i="1" dirty="0">
                  <a:solidFill>
                    <a:srgbClr val="000000"/>
                  </a:solidFill>
                  <a:latin typeface="Times"/>
                  <a:ea typeface="Times New Roman" charset="0"/>
                  <a:cs typeface="Times"/>
                </a:rPr>
                <a:t>Diabetes Care</a:t>
              </a:r>
              <a:r>
                <a:rPr lang="en-US" sz="1050" dirty="0">
                  <a:solidFill>
                    <a:srgbClr val="000000"/>
                  </a:solidFill>
                  <a:latin typeface="Times"/>
                  <a:ea typeface="Times New Roman" charset="0"/>
                  <a:cs typeface="Times"/>
                </a:rPr>
                <a:t> </a:t>
              </a:r>
              <a:r>
                <a:rPr lang="en-US" sz="1050" dirty="0" smtClean="0">
                  <a:solidFill>
                    <a:srgbClr val="000000"/>
                  </a:solidFill>
                  <a:latin typeface="Times"/>
                  <a:ea typeface="Times New Roman" charset="0"/>
                  <a:cs typeface="Times"/>
                </a:rPr>
                <a:t>2015;38:140-149; </a:t>
              </a:r>
              <a:r>
                <a:rPr lang="en-US" sz="1050" i="1" dirty="0" err="1">
                  <a:solidFill>
                    <a:srgbClr val="000000"/>
                  </a:solidFill>
                  <a:latin typeface="Times New Roman" charset="0"/>
                  <a:ea typeface="Times New Roman" charset="0"/>
                  <a:cs typeface="Times New Roman" charset="0"/>
                </a:rPr>
                <a:t>Diabetologia</a:t>
              </a:r>
              <a:r>
                <a:rPr lang="en-US" sz="1050" dirty="0">
                  <a:solidFill>
                    <a:srgbClr val="000000"/>
                  </a:solidFill>
                  <a:latin typeface="Times New Roman" charset="0"/>
                  <a:ea typeface="Times New Roman" charset="0"/>
                  <a:cs typeface="Times New Roman" charset="0"/>
                </a:rPr>
                <a:t> </a:t>
              </a:r>
              <a:r>
                <a:rPr lang="en-US" sz="1050" dirty="0" smtClean="0">
                  <a:solidFill>
                    <a:srgbClr val="000000"/>
                  </a:solidFill>
                  <a:latin typeface="Times New Roman" charset="0"/>
                  <a:ea typeface="Times New Roman" charset="0"/>
                  <a:cs typeface="Times New Roman" charset="0"/>
                </a:rPr>
                <a:t>2015</a:t>
              </a:r>
              <a:r>
                <a:rPr lang="en-US" sz="1050" dirty="0">
                  <a:solidFill>
                    <a:srgbClr val="000000"/>
                  </a:solidFill>
                  <a:latin typeface="Times New Roman" charset="0"/>
                  <a:ea typeface="Times New Roman" charset="0"/>
                  <a:cs typeface="Times New Roman" charset="0"/>
                </a:rPr>
                <a:t>;</a:t>
              </a:r>
              <a:r>
                <a:rPr lang="en-US" sz="1050" dirty="0" smtClean="0">
                  <a:solidFill>
                    <a:srgbClr val="000000"/>
                  </a:solidFill>
                  <a:latin typeface="Times New Roman" charset="0"/>
                  <a:ea typeface="Times New Roman" charset="0"/>
                  <a:cs typeface="Times New Roman" charset="0"/>
                </a:rPr>
                <a:t>58</a:t>
              </a:r>
              <a:r>
                <a:rPr lang="en-US" sz="1050" dirty="0">
                  <a:solidFill>
                    <a:srgbClr val="000000"/>
                  </a:solidFill>
                  <a:latin typeface="Times New Roman" charset="0"/>
                  <a:ea typeface="Times New Roman" charset="0"/>
                  <a:cs typeface="Times New Roman" charset="0"/>
                </a:rPr>
                <a:t>:429-</a:t>
              </a:r>
              <a:r>
                <a:rPr lang="en-US" sz="1050" dirty="0" smtClean="0">
                  <a:solidFill>
                    <a:srgbClr val="000000"/>
                  </a:solidFill>
                  <a:latin typeface="Times New Roman" charset="0"/>
                  <a:ea typeface="Times New Roman" charset="0"/>
                  <a:cs typeface="Times New Roman" charset="0"/>
                </a:rPr>
                <a:t>442</a:t>
              </a:r>
              <a:endParaRPr lang="en-US" sz="1050" dirty="0">
                <a:solidFill>
                  <a:srgbClr val="000000"/>
                </a:solidFill>
                <a:latin typeface="Times New Roman" charset="0"/>
                <a:ea typeface="Times New Roman" charset="0"/>
                <a:cs typeface="Times New Roman" charset="0"/>
              </a:endParaRPr>
            </a:p>
          </p:txBody>
        </p:sp>
      </p:grpSp>
    </p:spTree>
    <p:extLst>
      <p:ext uri="{BB962C8B-B14F-4D97-AF65-F5344CB8AC3E}">
        <p14:creationId xmlns:p14="http://schemas.microsoft.com/office/powerpoint/2010/main" xmlns="" val="115281984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Weight gain</a:t>
            </a:r>
            <a:r>
              <a:rPr lang="en-US" dirty="0" smtClean="0"/>
              <a:t> </a:t>
            </a:r>
            <a:endParaRPr lang="en-US" dirty="0"/>
          </a:p>
        </p:txBody>
      </p:sp>
      <p:sp>
        <p:nvSpPr>
          <p:cNvPr id="3" name="Content Placeholder 2"/>
          <p:cNvSpPr>
            <a:spLocks noGrp="1"/>
          </p:cNvSpPr>
          <p:nvPr>
            <p:ph idx="1"/>
          </p:nvPr>
        </p:nvSpPr>
        <p:spPr/>
        <p:txBody>
          <a:bodyPr>
            <a:normAutofit/>
          </a:bodyPr>
          <a:lstStyle/>
          <a:p>
            <a:pPr>
              <a:lnSpc>
                <a:spcPct val="150000"/>
              </a:lnSpc>
            </a:pPr>
            <a:r>
              <a:rPr lang="en-US" sz="2400" dirty="0" smtClean="0"/>
              <a:t>dose-dependent</a:t>
            </a:r>
          </a:p>
          <a:p>
            <a:pPr>
              <a:lnSpc>
                <a:spcPct val="150000"/>
              </a:lnSpc>
            </a:pPr>
            <a:r>
              <a:rPr lang="en-US" sz="2400" dirty="0" smtClean="0"/>
              <a:t>time-dependent</a:t>
            </a:r>
            <a:r>
              <a:rPr lang="en-US" dirty="0" smtClean="0"/>
              <a:t> </a:t>
            </a:r>
            <a:r>
              <a:rPr lang="en-US" dirty="0" smtClean="0"/>
              <a:t>and can be substantial </a:t>
            </a:r>
            <a:r>
              <a:rPr lang="en-US" dirty="0" smtClean="0"/>
              <a:t> </a:t>
            </a:r>
          </a:p>
          <a:p>
            <a:pPr>
              <a:lnSpc>
                <a:spcPct val="150000"/>
              </a:lnSpc>
              <a:buNone/>
            </a:pPr>
            <a:r>
              <a:rPr lang="en-US" dirty="0" smtClean="0"/>
              <a:t> </a:t>
            </a:r>
            <a:r>
              <a:rPr lang="en-US" dirty="0" smtClean="0"/>
              <a:t> (</a:t>
            </a:r>
            <a:r>
              <a:rPr lang="en-US" dirty="0" smtClean="0"/>
              <a:t>average weight gain increases steadily up to 30 months but may plateau (at around 5.3 kg, or 12 pounds) by 36 </a:t>
            </a:r>
            <a:r>
              <a:rPr lang="en-US" dirty="0" smtClean="0"/>
              <a:t>months)</a:t>
            </a:r>
          </a:p>
          <a:p>
            <a:pPr lvl="1">
              <a:lnSpc>
                <a:spcPct val="150000"/>
              </a:lnSpc>
            </a:pPr>
            <a:r>
              <a:rPr lang="en-US" dirty="0" smtClean="0"/>
              <a:t>fluid </a:t>
            </a:r>
            <a:r>
              <a:rPr lang="en-US" dirty="0" smtClean="0"/>
              <a:t>retention (75%)</a:t>
            </a:r>
          </a:p>
          <a:p>
            <a:pPr lvl="1">
              <a:lnSpc>
                <a:spcPct val="150000"/>
              </a:lnSpc>
            </a:pPr>
            <a:r>
              <a:rPr lang="en-US" dirty="0" smtClean="0"/>
              <a:t>increased feeding and expanded adipose tissue mass </a:t>
            </a:r>
            <a:r>
              <a:rPr lang="en-US" dirty="0" smtClean="0"/>
              <a:t>(</a:t>
            </a:r>
            <a:r>
              <a:rPr lang="en-US" dirty="0" smtClean="0"/>
              <a:t>activation of </a:t>
            </a:r>
            <a:r>
              <a:rPr lang="en-US" dirty="0" smtClean="0"/>
              <a:t>PPAR-gamma </a:t>
            </a:r>
            <a:r>
              <a:rPr lang="en-US" dirty="0" smtClean="0"/>
              <a:t>in the central nervous </a:t>
            </a:r>
            <a:r>
              <a:rPr lang="en-US" dirty="0" smtClean="0"/>
              <a:t>system )</a:t>
            </a:r>
          </a:p>
          <a:p>
            <a:pPr lvl="1">
              <a:lnSpc>
                <a:spcPct val="150000"/>
              </a:lnSpc>
            </a:pPr>
            <a:r>
              <a:rPr lang="en-US" dirty="0" smtClean="0"/>
              <a:t>proliferation of new </a:t>
            </a:r>
            <a:r>
              <a:rPr lang="en-US" dirty="0" err="1" smtClean="0"/>
              <a:t>adipocytes</a:t>
            </a:r>
            <a:endParaRPr lang="en-US" dirty="0" smtClean="0"/>
          </a:p>
          <a:p>
            <a:pPr>
              <a:lnSpc>
                <a:spcPct val="150000"/>
              </a:lnSpc>
            </a:pP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normAutofit fontScale="90000"/>
          </a:bodyPr>
          <a:lstStyle/>
          <a:p>
            <a:pPr marL="54864" indent="0" algn="l" eaLnBrk="1" fontAlgn="auto" hangingPunct="1">
              <a:spcAft>
                <a:spcPts val="0"/>
              </a:spcAft>
              <a:defRPr/>
            </a:pPr>
            <a:r>
              <a:rPr lang="en-US" dirty="0">
                <a:solidFill>
                  <a:schemeClr val="tx2">
                    <a:tint val="100000"/>
                    <a:shade val="90000"/>
                    <a:satMod val="250000"/>
                    <a:alpha val="100000"/>
                  </a:schemeClr>
                </a:solidFill>
              </a:rPr>
              <a:t>Primary Objectives of Effective Management</a:t>
            </a:r>
          </a:p>
        </p:txBody>
      </p:sp>
      <p:sp>
        <p:nvSpPr>
          <p:cNvPr id="40963" name="Line 3"/>
          <p:cNvSpPr>
            <a:spLocks noChangeShapeType="1"/>
          </p:cNvSpPr>
          <p:nvPr/>
        </p:nvSpPr>
        <p:spPr bwMode="auto">
          <a:xfrm>
            <a:off x="1098550" y="1595438"/>
            <a:ext cx="0" cy="452755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0964" name="Line 4"/>
          <p:cNvSpPr>
            <a:spLocks noChangeShapeType="1"/>
          </p:cNvSpPr>
          <p:nvPr/>
        </p:nvSpPr>
        <p:spPr bwMode="auto">
          <a:xfrm>
            <a:off x="1098550" y="6137275"/>
            <a:ext cx="7226300"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0965" name="Text Box 5"/>
          <p:cNvSpPr txBox="1">
            <a:spLocks noChangeArrowheads="1"/>
          </p:cNvSpPr>
          <p:nvPr/>
        </p:nvSpPr>
        <p:spPr bwMode="auto">
          <a:xfrm>
            <a:off x="146050" y="1614488"/>
            <a:ext cx="534988" cy="701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sz="2000">
                <a:solidFill>
                  <a:srgbClr val="88FCCA"/>
                </a:solidFill>
                <a:latin typeface="Arial Narrow" pitchFamily="34" charset="0"/>
              </a:rPr>
              <a:t>A1C</a:t>
            </a:r>
          </a:p>
          <a:p>
            <a:r>
              <a:rPr lang="en-US" altLang="en-US" sz="2000">
                <a:solidFill>
                  <a:srgbClr val="88FCCA"/>
                </a:solidFill>
                <a:latin typeface="Arial Narrow" pitchFamily="34" charset="0"/>
              </a:rPr>
              <a:t>%</a:t>
            </a:r>
          </a:p>
        </p:txBody>
      </p:sp>
      <p:sp>
        <p:nvSpPr>
          <p:cNvPr id="40966" name="Text Box 6"/>
          <p:cNvSpPr txBox="1">
            <a:spLocks noChangeArrowheads="1"/>
          </p:cNvSpPr>
          <p:nvPr/>
        </p:nvSpPr>
        <p:spPr bwMode="auto">
          <a:xfrm>
            <a:off x="104775" y="3348038"/>
            <a:ext cx="790575"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nSpc>
                <a:spcPct val="90000"/>
              </a:lnSpc>
            </a:pPr>
            <a:r>
              <a:rPr lang="en-US" altLang="en-US" sz="2000">
                <a:solidFill>
                  <a:srgbClr val="FBC93D"/>
                </a:solidFill>
                <a:latin typeface="Arial Narrow" pitchFamily="34" charset="0"/>
              </a:rPr>
              <a:t>SBP</a:t>
            </a:r>
          </a:p>
          <a:p>
            <a:pPr>
              <a:lnSpc>
                <a:spcPct val="90000"/>
              </a:lnSpc>
            </a:pPr>
            <a:r>
              <a:rPr lang="en-US" altLang="en-US" sz="2000">
                <a:solidFill>
                  <a:srgbClr val="FBC93D"/>
                </a:solidFill>
                <a:latin typeface="Arial Narrow" pitchFamily="34" charset="0"/>
              </a:rPr>
              <a:t>mm Hg</a:t>
            </a:r>
          </a:p>
        </p:txBody>
      </p:sp>
      <p:sp>
        <p:nvSpPr>
          <p:cNvPr id="40967" name="Text Box 7"/>
          <p:cNvSpPr txBox="1">
            <a:spLocks noChangeArrowheads="1"/>
          </p:cNvSpPr>
          <p:nvPr/>
        </p:nvSpPr>
        <p:spPr bwMode="auto">
          <a:xfrm>
            <a:off x="80963" y="4676775"/>
            <a:ext cx="71755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nSpc>
                <a:spcPct val="90000"/>
              </a:lnSpc>
            </a:pPr>
            <a:r>
              <a:rPr lang="en-US" altLang="en-US" sz="2000">
                <a:solidFill>
                  <a:srgbClr val="EA88DA"/>
                </a:solidFill>
                <a:latin typeface="Arial Narrow" pitchFamily="34" charset="0"/>
              </a:rPr>
              <a:t>LDL</a:t>
            </a:r>
          </a:p>
          <a:p>
            <a:pPr>
              <a:lnSpc>
                <a:spcPct val="90000"/>
              </a:lnSpc>
            </a:pPr>
            <a:r>
              <a:rPr lang="en-US" altLang="en-US" sz="2000">
                <a:solidFill>
                  <a:srgbClr val="EA88DA"/>
                </a:solidFill>
                <a:latin typeface="Arial Narrow" pitchFamily="34" charset="0"/>
              </a:rPr>
              <a:t>mg/dL</a:t>
            </a:r>
            <a:endParaRPr lang="en-US" altLang="en-US">
              <a:solidFill>
                <a:srgbClr val="EA88DA"/>
              </a:solidFill>
              <a:latin typeface="Rockwell" pitchFamily="18" charset="0"/>
            </a:endParaRPr>
          </a:p>
        </p:txBody>
      </p:sp>
      <p:sp>
        <p:nvSpPr>
          <p:cNvPr id="40968" name="Line 8"/>
          <p:cNvSpPr>
            <a:spLocks noChangeShapeType="1"/>
          </p:cNvSpPr>
          <p:nvPr/>
        </p:nvSpPr>
        <p:spPr bwMode="auto">
          <a:xfrm>
            <a:off x="1938338" y="6137275"/>
            <a:ext cx="0" cy="4445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0969" name="Line 9"/>
          <p:cNvSpPr>
            <a:spLocks noChangeShapeType="1"/>
          </p:cNvSpPr>
          <p:nvPr/>
        </p:nvSpPr>
        <p:spPr bwMode="auto">
          <a:xfrm>
            <a:off x="2538413" y="6145213"/>
            <a:ext cx="0" cy="4445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0970" name="Line 10"/>
          <p:cNvSpPr>
            <a:spLocks noChangeShapeType="1"/>
          </p:cNvSpPr>
          <p:nvPr/>
        </p:nvSpPr>
        <p:spPr bwMode="auto">
          <a:xfrm>
            <a:off x="3138488" y="6137275"/>
            <a:ext cx="0" cy="4445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0971" name="Line 11"/>
          <p:cNvSpPr>
            <a:spLocks noChangeShapeType="1"/>
          </p:cNvSpPr>
          <p:nvPr/>
        </p:nvSpPr>
        <p:spPr bwMode="auto">
          <a:xfrm>
            <a:off x="3700463" y="6130925"/>
            <a:ext cx="0" cy="4445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0972" name="Line 12"/>
          <p:cNvSpPr>
            <a:spLocks noChangeShapeType="1"/>
          </p:cNvSpPr>
          <p:nvPr/>
        </p:nvSpPr>
        <p:spPr bwMode="auto">
          <a:xfrm>
            <a:off x="4298950" y="6137275"/>
            <a:ext cx="0" cy="4445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0973" name="Line 13"/>
          <p:cNvSpPr>
            <a:spLocks noChangeShapeType="1"/>
          </p:cNvSpPr>
          <p:nvPr/>
        </p:nvSpPr>
        <p:spPr bwMode="auto">
          <a:xfrm>
            <a:off x="4873625" y="6143625"/>
            <a:ext cx="0" cy="4445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0974" name="Line 14"/>
          <p:cNvSpPr>
            <a:spLocks noChangeShapeType="1"/>
          </p:cNvSpPr>
          <p:nvPr/>
        </p:nvSpPr>
        <p:spPr bwMode="auto">
          <a:xfrm>
            <a:off x="5429250" y="6145213"/>
            <a:ext cx="0" cy="4445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0975" name="Line 15"/>
          <p:cNvSpPr>
            <a:spLocks noChangeShapeType="1"/>
          </p:cNvSpPr>
          <p:nvPr/>
        </p:nvSpPr>
        <p:spPr bwMode="auto">
          <a:xfrm>
            <a:off x="6002338" y="6137275"/>
            <a:ext cx="0" cy="4445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0976" name="Line 16"/>
          <p:cNvSpPr>
            <a:spLocks noChangeShapeType="1"/>
          </p:cNvSpPr>
          <p:nvPr/>
        </p:nvSpPr>
        <p:spPr bwMode="auto">
          <a:xfrm>
            <a:off x="6602413" y="6130925"/>
            <a:ext cx="0" cy="4445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0977" name="Line 17"/>
          <p:cNvSpPr>
            <a:spLocks noChangeShapeType="1"/>
          </p:cNvSpPr>
          <p:nvPr/>
        </p:nvSpPr>
        <p:spPr bwMode="auto">
          <a:xfrm>
            <a:off x="7189788" y="6135688"/>
            <a:ext cx="0" cy="4445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0978" name="Text Box 18"/>
          <p:cNvSpPr txBox="1">
            <a:spLocks noChangeArrowheads="1"/>
          </p:cNvSpPr>
          <p:nvPr/>
        </p:nvSpPr>
        <p:spPr bwMode="auto">
          <a:xfrm>
            <a:off x="1776413" y="6145213"/>
            <a:ext cx="350837"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a:latin typeface="Arial Narrow" pitchFamily="34" charset="0"/>
              </a:rPr>
              <a:t>45</a:t>
            </a:r>
            <a:endParaRPr lang="en-US" altLang="en-US">
              <a:latin typeface="Rockwell" pitchFamily="18" charset="0"/>
            </a:endParaRPr>
          </a:p>
        </p:txBody>
      </p:sp>
      <p:sp>
        <p:nvSpPr>
          <p:cNvPr id="40979" name="Text Box 19"/>
          <p:cNvSpPr txBox="1">
            <a:spLocks noChangeArrowheads="1"/>
          </p:cNvSpPr>
          <p:nvPr/>
        </p:nvSpPr>
        <p:spPr bwMode="auto">
          <a:xfrm>
            <a:off x="2363788" y="6145213"/>
            <a:ext cx="3492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a:latin typeface="Arial Narrow" pitchFamily="34" charset="0"/>
              </a:rPr>
              <a:t>50</a:t>
            </a:r>
          </a:p>
        </p:txBody>
      </p:sp>
      <p:sp>
        <p:nvSpPr>
          <p:cNvPr id="40980" name="Text Box 20"/>
          <p:cNvSpPr txBox="1">
            <a:spLocks noChangeArrowheads="1"/>
          </p:cNvSpPr>
          <p:nvPr/>
        </p:nvSpPr>
        <p:spPr bwMode="auto">
          <a:xfrm>
            <a:off x="2963863" y="6145213"/>
            <a:ext cx="3492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a:latin typeface="Arial Narrow" pitchFamily="34" charset="0"/>
              </a:rPr>
              <a:t>55</a:t>
            </a:r>
          </a:p>
        </p:txBody>
      </p:sp>
      <p:sp>
        <p:nvSpPr>
          <p:cNvPr id="40981" name="Text Box 21"/>
          <p:cNvSpPr txBox="1">
            <a:spLocks noChangeArrowheads="1"/>
          </p:cNvSpPr>
          <p:nvPr/>
        </p:nvSpPr>
        <p:spPr bwMode="auto">
          <a:xfrm>
            <a:off x="3524250" y="6173788"/>
            <a:ext cx="350838"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a:latin typeface="Arial Narrow" pitchFamily="34" charset="0"/>
              </a:rPr>
              <a:t>60</a:t>
            </a:r>
          </a:p>
        </p:txBody>
      </p:sp>
      <p:sp>
        <p:nvSpPr>
          <p:cNvPr id="40982" name="Text Box 22"/>
          <p:cNvSpPr txBox="1">
            <a:spLocks noChangeArrowheads="1"/>
          </p:cNvSpPr>
          <p:nvPr/>
        </p:nvSpPr>
        <p:spPr bwMode="auto">
          <a:xfrm>
            <a:off x="4127500" y="6173788"/>
            <a:ext cx="3492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a:latin typeface="Arial Narrow" pitchFamily="34" charset="0"/>
              </a:rPr>
              <a:t>65</a:t>
            </a:r>
          </a:p>
        </p:txBody>
      </p:sp>
      <p:sp>
        <p:nvSpPr>
          <p:cNvPr id="40983" name="Text Box 23"/>
          <p:cNvSpPr txBox="1">
            <a:spLocks noChangeArrowheads="1"/>
          </p:cNvSpPr>
          <p:nvPr/>
        </p:nvSpPr>
        <p:spPr bwMode="auto">
          <a:xfrm>
            <a:off x="4708525" y="6188075"/>
            <a:ext cx="350838"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a:latin typeface="Arial Narrow" pitchFamily="34" charset="0"/>
              </a:rPr>
              <a:t>70</a:t>
            </a:r>
          </a:p>
        </p:txBody>
      </p:sp>
      <p:sp>
        <p:nvSpPr>
          <p:cNvPr id="40984" name="Text Box 24"/>
          <p:cNvSpPr txBox="1">
            <a:spLocks noChangeArrowheads="1"/>
          </p:cNvSpPr>
          <p:nvPr/>
        </p:nvSpPr>
        <p:spPr bwMode="auto">
          <a:xfrm>
            <a:off x="5237163" y="6173788"/>
            <a:ext cx="3492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a:latin typeface="Arial Narrow" pitchFamily="34" charset="0"/>
              </a:rPr>
              <a:t>75</a:t>
            </a:r>
          </a:p>
        </p:txBody>
      </p:sp>
      <p:sp>
        <p:nvSpPr>
          <p:cNvPr id="40985" name="Text Box 25"/>
          <p:cNvSpPr txBox="1">
            <a:spLocks noChangeArrowheads="1"/>
          </p:cNvSpPr>
          <p:nvPr/>
        </p:nvSpPr>
        <p:spPr bwMode="auto">
          <a:xfrm>
            <a:off x="5829300" y="6186488"/>
            <a:ext cx="3492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a:latin typeface="Arial Narrow" pitchFamily="34" charset="0"/>
              </a:rPr>
              <a:t>80</a:t>
            </a:r>
          </a:p>
        </p:txBody>
      </p:sp>
      <p:sp>
        <p:nvSpPr>
          <p:cNvPr id="40986" name="Text Box 26"/>
          <p:cNvSpPr txBox="1">
            <a:spLocks noChangeArrowheads="1"/>
          </p:cNvSpPr>
          <p:nvPr/>
        </p:nvSpPr>
        <p:spPr bwMode="auto">
          <a:xfrm>
            <a:off x="6423025" y="6186488"/>
            <a:ext cx="350838"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a:latin typeface="Arial Narrow" pitchFamily="34" charset="0"/>
              </a:rPr>
              <a:t>85</a:t>
            </a:r>
          </a:p>
        </p:txBody>
      </p:sp>
      <p:sp>
        <p:nvSpPr>
          <p:cNvPr id="40987" name="Text Box 27"/>
          <p:cNvSpPr txBox="1">
            <a:spLocks noChangeArrowheads="1"/>
          </p:cNvSpPr>
          <p:nvPr/>
        </p:nvSpPr>
        <p:spPr bwMode="auto">
          <a:xfrm>
            <a:off x="7004050" y="6186488"/>
            <a:ext cx="350838"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a:latin typeface="Arial Narrow" pitchFamily="34" charset="0"/>
              </a:rPr>
              <a:t>90</a:t>
            </a:r>
          </a:p>
        </p:txBody>
      </p:sp>
      <p:sp>
        <p:nvSpPr>
          <p:cNvPr id="40988" name="Line 28"/>
          <p:cNvSpPr>
            <a:spLocks noChangeShapeType="1"/>
          </p:cNvSpPr>
          <p:nvPr/>
        </p:nvSpPr>
        <p:spPr bwMode="auto">
          <a:xfrm>
            <a:off x="1822450" y="1997075"/>
            <a:ext cx="0" cy="274638"/>
          </a:xfrm>
          <a:prstGeom prst="line">
            <a:avLst/>
          </a:prstGeom>
          <a:noFill/>
          <a:ln w="19050">
            <a:solidFill>
              <a:srgbClr val="FBC93D"/>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40989" name="Text Box 29"/>
          <p:cNvSpPr txBox="1">
            <a:spLocks noChangeArrowheads="1"/>
          </p:cNvSpPr>
          <p:nvPr/>
        </p:nvSpPr>
        <p:spPr bwMode="auto">
          <a:xfrm>
            <a:off x="798513" y="1925638"/>
            <a:ext cx="2667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sz="2000">
                <a:solidFill>
                  <a:srgbClr val="88FCCA"/>
                </a:solidFill>
                <a:latin typeface="Arial Narrow" pitchFamily="34" charset="0"/>
              </a:rPr>
              <a:t>9</a:t>
            </a:r>
          </a:p>
        </p:txBody>
      </p:sp>
      <p:sp>
        <p:nvSpPr>
          <p:cNvPr id="40990" name="Text Box 30"/>
          <p:cNvSpPr txBox="1">
            <a:spLocks noChangeArrowheads="1"/>
          </p:cNvSpPr>
          <p:nvPr/>
        </p:nvSpPr>
        <p:spPr bwMode="auto">
          <a:xfrm>
            <a:off x="1250950" y="1528763"/>
            <a:ext cx="1243013"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sz="2000">
                <a:solidFill>
                  <a:srgbClr val="FBC93D"/>
                </a:solidFill>
              </a:rPr>
              <a:t>Diagnosis</a:t>
            </a:r>
            <a:endParaRPr lang="en-US" altLang="en-US" sz="2000">
              <a:solidFill>
                <a:srgbClr val="FBC93D"/>
              </a:solidFill>
              <a:latin typeface="Arial Narrow" pitchFamily="34" charset="0"/>
            </a:endParaRPr>
          </a:p>
        </p:txBody>
      </p:sp>
      <p:sp>
        <p:nvSpPr>
          <p:cNvPr id="40991" name="Text Box 31"/>
          <p:cNvSpPr txBox="1">
            <a:spLocks noChangeArrowheads="1"/>
          </p:cNvSpPr>
          <p:nvPr/>
        </p:nvSpPr>
        <p:spPr bwMode="auto">
          <a:xfrm>
            <a:off x="785813" y="2449513"/>
            <a:ext cx="2667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sz="2000">
                <a:solidFill>
                  <a:srgbClr val="88FCCA"/>
                </a:solidFill>
                <a:latin typeface="Arial Narrow" pitchFamily="34" charset="0"/>
              </a:rPr>
              <a:t>8</a:t>
            </a:r>
          </a:p>
        </p:txBody>
      </p:sp>
      <p:sp>
        <p:nvSpPr>
          <p:cNvPr id="40992" name="Text Box 32"/>
          <p:cNvSpPr txBox="1">
            <a:spLocks noChangeArrowheads="1"/>
          </p:cNvSpPr>
          <p:nvPr/>
        </p:nvSpPr>
        <p:spPr bwMode="auto">
          <a:xfrm>
            <a:off x="785813" y="2954338"/>
            <a:ext cx="2667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sz="2000">
                <a:solidFill>
                  <a:srgbClr val="88FCCA"/>
                </a:solidFill>
                <a:latin typeface="Arial Narrow" pitchFamily="34" charset="0"/>
              </a:rPr>
              <a:t>7</a:t>
            </a:r>
          </a:p>
        </p:txBody>
      </p:sp>
      <p:sp>
        <p:nvSpPr>
          <p:cNvPr id="40993" name="Line 33"/>
          <p:cNvSpPr>
            <a:spLocks noChangeShapeType="1"/>
          </p:cNvSpPr>
          <p:nvPr/>
        </p:nvSpPr>
        <p:spPr bwMode="auto">
          <a:xfrm>
            <a:off x="1098550" y="3148013"/>
            <a:ext cx="6502400" cy="0"/>
          </a:xfrm>
          <a:prstGeom prst="line">
            <a:avLst/>
          </a:prstGeom>
          <a:noFill/>
          <a:ln w="6350">
            <a:solidFill>
              <a:schemeClr val="tx1"/>
            </a:solidFill>
            <a:prstDash val="sysDot"/>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0994" name="Line 34"/>
          <p:cNvSpPr>
            <a:spLocks noChangeShapeType="1"/>
          </p:cNvSpPr>
          <p:nvPr/>
        </p:nvSpPr>
        <p:spPr bwMode="auto">
          <a:xfrm>
            <a:off x="1131888" y="5883275"/>
            <a:ext cx="6500812" cy="0"/>
          </a:xfrm>
          <a:prstGeom prst="line">
            <a:avLst/>
          </a:prstGeom>
          <a:noFill/>
          <a:ln w="6350">
            <a:solidFill>
              <a:schemeClr val="tx1"/>
            </a:solidFill>
            <a:prstDash val="sysDot"/>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0995" name="Line 35"/>
          <p:cNvSpPr>
            <a:spLocks noChangeShapeType="1"/>
          </p:cNvSpPr>
          <p:nvPr/>
        </p:nvSpPr>
        <p:spPr bwMode="auto">
          <a:xfrm>
            <a:off x="1098550" y="4584700"/>
            <a:ext cx="6502400" cy="0"/>
          </a:xfrm>
          <a:prstGeom prst="line">
            <a:avLst/>
          </a:prstGeom>
          <a:noFill/>
          <a:ln w="6350">
            <a:solidFill>
              <a:schemeClr val="tx1"/>
            </a:solidFill>
            <a:prstDash val="sysDot"/>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0996" name="Text Box 36"/>
          <p:cNvSpPr txBox="1">
            <a:spLocks noChangeArrowheads="1"/>
          </p:cNvSpPr>
          <p:nvPr/>
        </p:nvSpPr>
        <p:spPr bwMode="auto">
          <a:xfrm>
            <a:off x="655638" y="4402138"/>
            <a:ext cx="442912"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a:solidFill>
                  <a:srgbClr val="FBC93D"/>
                </a:solidFill>
                <a:latin typeface="Arial Narrow" pitchFamily="34" charset="0"/>
              </a:rPr>
              <a:t>130</a:t>
            </a:r>
          </a:p>
        </p:txBody>
      </p:sp>
      <p:sp>
        <p:nvSpPr>
          <p:cNvPr id="40997" name="Text Box 37"/>
          <p:cNvSpPr txBox="1">
            <a:spLocks noChangeArrowheads="1"/>
          </p:cNvSpPr>
          <p:nvPr/>
        </p:nvSpPr>
        <p:spPr bwMode="auto">
          <a:xfrm>
            <a:off x="668338" y="5710238"/>
            <a:ext cx="442912"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a:solidFill>
                  <a:srgbClr val="EA88DA"/>
                </a:solidFill>
                <a:latin typeface="Arial Narrow" pitchFamily="34" charset="0"/>
              </a:rPr>
              <a:t>100</a:t>
            </a:r>
          </a:p>
        </p:txBody>
      </p:sp>
      <p:sp>
        <p:nvSpPr>
          <p:cNvPr id="40998" name="Text Box 38"/>
          <p:cNvSpPr txBox="1">
            <a:spLocks noChangeArrowheads="1"/>
          </p:cNvSpPr>
          <p:nvPr/>
        </p:nvSpPr>
        <p:spPr bwMode="auto">
          <a:xfrm>
            <a:off x="657225" y="3922713"/>
            <a:ext cx="442913"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a:solidFill>
                  <a:srgbClr val="FBC93D"/>
                </a:solidFill>
                <a:latin typeface="Arial Narrow" pitchFamily="34" charset="0"/>
              </a:rPr>
              <a:t>145</a:t>
            </a:r>
          </a:p>
        </p:txBody>
      </p:sp>
      <p:sp>
        <p:nvSpPr>
          <p:cNvPr id="40999" name="Text Box 39"/>
          <p:cNvSpPr txBox="1">
            <a:spLocks noChangeArrowheads="1"/>
          </p:cNvSpPr>
          <p:nvPr/>
        </p:nvSpPr>
        <p:spPr bwMode="auto">
          <a:xfrm>
            <a:off x="655638" y="5260975"/>
            <a:ext cx="442912"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a:solidFill>
                  <a:srgbClr val="EA88DA"/>
                </a:solidFill>
                <a:latin typeface="Arial Narrow" pitchFamily="34" charset="0"/>
              </a:rPr>
              <a:t>140</a:t>
            </a:r>
            <a:endParaRPr lang="en-US" altLang="en-US">
              <a:solidFill>
                <a:srgbClr val="EA88DA"/>
              </a:solidFill>
              <a:latin typeface="Rockwell" pitchFamily="18" charset="0"/>
            </a:endParaRPr>
          </a:p>
        </p:txBody>
      </p:sp>
      <p:sp>
        <p:nvSpPr>
          <p:cNvPr id="41000" name="Text Box 40"/>
          <p:cNvSpPr txBox="1">
            <a:spLocks noChangeArrowheads="1"/>
          </p:cNvSpPr>
          <p:nvPr/>
        </p:nvSpPr>
        <p:spPr bwMode="auto">
          <a:xfrm>
            <a:off x="1727200" y="2198688"/>
            <a:ext cx="163513"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endParaRPr lang="en-US" altLang="en-US">
              <a:solidFill>
                <a:srgbClr val="FFCC00"/>
              </a:solidFill>
              <a:latin typeface="Rockwell" pitchFamily="18" charset="0"/>
            </a:endParaRPr>
          </a:p>
        </p:txBody>
      </p:sp>
      <p:sp>
        <p:nvSpPr>
          <p:cNvPr id="41001" name="Oval 41"/>
          <p:cNvSpPr>
            <a:spLocks noChangeArrowheads="1"/>
          </p:cNvSpPr>
          <p:nvPr/>
        </p:nvSpPr>
        <p:spPr bwMode="auto">
          <a:xfrm>
            <a:off x="1784350" y="2563813"/>
            <a:ext cx="88900" cy="101600"/>
          </a:xfrm>
          <a:prstGeom prst="ellipse">
            <a:avLst/>
          </a:prstGeom>
          <a:solidFill>
            <a:srgbClr val="88FCCA"/>
          </a:solidFill>
          <a:ln w="38100">
            <a:solidFill>
              <a:srgbClr val="88FCCA"/>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latin typeface="Rockwell" pitchFamily="18" charset="0"/>
            </a:endParaRPr>
          </a:p>
        </p:txBody>
      </p:sp>
      <p:sp>
        <p:nvSpPr>
          <p:cNvPr id="41002" name="Oval 42"/>
          <p:cNvSpPr>
            <a:spLocks noChangeArrowheads="1"/>
          </p:cNvSpPr>
          <p:nvPr/>
        </p:nvSpPr>
        <p:spPr bwMode="auto">
          <a:xfrm>
            <a:off x="1854200" y="5334000"/>
            <a:ext cx="90488" cy="101600"/>
          </a:xfrm>
          <a:prstGeom prst="ellipse">
            <a:avLst/>
          </a:prstGeom>
          <a:solidFill>
            <a:schemeClr val="folHlink"/>
          </a:solidFill>
          <a:ln w="38100">
            <a:solidFill>
              <a:schemeClr val="folHlink"/>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latin typeface="Rockwell" pitchFamily="18" charset="0"/>
            </a:endParaRPr>
          </a:p>
        </p:txBody>
      </p:sp>
      <p:sp>
        <p:nvSpPr>
          <p:cNvPr id="41003" name="Oval 43"/>
          <p:cNvSpPr>
            <a:spLocks noChangeArrowheads="1"/>
          </p:cNvSpPr>
          <p:nvPr/>
        </p:nvSpPr>
        <p:spPr bwMode="auto">
          <a:xfrm>
            <a:off x="1822450" y="4019550"/>
            <a:ext cx="90488" cy="101600"/>
          </a:xfrm>
          <a:prstGeom prst="ellipse">
            <a:avLst/>
          </a:prstGeom>
          <a:solidFill>
            <a:srgbClr val="A0E3FE"/>
          </a:solidFill>
          <a:ln w="38100">
            <a:solidFill>
              <a:srgbClr val="96E3FE"/>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latin typeface="Rockwell" pitchFamily="18" charset="0"/>
            </a:endParaRPr>
          </a:p>
        </p:txBody>
      </p:sp>
      <p:grpSp>
        <p:nvGrpSpPr>
          <p:cNvPr id="2" name="Group 44"/>
          <p:cNvGrpSpPr>
            <a:grpSpLocks/>
          </p:cNvGrpSpPr>
          <p:nvPr/>
        </p:nvGrpSpPr>
        <p:grpSpPr bwMode="auto">
          <a:xfrm>
            <a:off x="1873250" y="4105275"/>
            <a:ext cx="5522913" cy="700088"/>
            <a:chOff x="1328" y="2586"/>
            <a:chExt cx="3913" cy="441"/>
          </a:xfrm>
        </p:grpSpPr>
        <p:sp>
          <p:nvSpPr>
            <p:cNvPr id="41016" name="Line 45"/>
            <p:cNvSpPr>
              <a:spLocks noChangeShapeType="1"/>
            </p:cNvSpPr>
            <p:nvPr/>
          </p:nvSpPr>
          <p:spPr bwMode="invGray">
            <a:xfrm>
              <a:off x="1328" y="2586"/>
              <a:ext cx="18" cy="394"/>
            </a:xfrm>
            <a:prstGeom prst="line">
              <a:avLst/>
            </a:prstGeom>
            <a:noFill/>
            <a:ln w="38100">
              <a:solidFill>
                <a:srgbClr val="96E3FE"/>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1017" name="Freeform 46"/>
            <p:cNvSpPr>
              <a:spLocks/>
            </p:cNvSpPr>
            <p:nvPr/>
          </p:nvSpPr>
          <p:spPr bwMode="invGray">
            <a:xfrm>
              <a:off x="1346" y="2933"/>
              <a:ext cx="3895" cy="94"/>
            </a:xfrm>
            <a:custGeom>
              <a:avLst/>
              <a:gdLst>
                <a:gd name="T0" fmla="*/ 0 w 3895"/>
                <a:gd name="T1" fmla="*/ 64 h 94"/>
                <a:gd name="T2" fmla="*/ 28 w 3895"/>
                <a:gd name="T3" fmla="*/ 55 h 94"/>
                <a:gd name="T4" fmla="*/ 147 w 3895"/>
                <a:gd name="T5" fmla="*/ 46 h 94"/>
                <a:gd name="T6" fmla="*/ 165 w 3895"/>
                <a:gd name="T7" fmla="*/ 27 h 94"/>
                <a:gd name="T8" fmla="*/ 192 w 3895"/>
                <a:gd name="T9" fmla="*/ 18 h 94"/>
                <a:gd name="T10" fmla="*/ 494 w 3895"/>
                <a:gd name="T11" fmla="*/ 27 h 94"/>
                <a:gd name="T12" fmla="*/ 905 w 3895"/>
                <a:gd name="T13" fmla="*/ 55 h 94"/>
                <a:gd name="T14" fmla="*/ 1088 w 3895"/>
                <a:gd name="T15" fmla="*/ 82 h 94"/>
                <a:gd name="T16" fmla="*/ 1116 w 3895"/>
                <a:gd name="T17" fmla="*/ 91 h 94"/>
                <a:gd name="T18" fmla="*/ 1171 w 3895"/>
                <a:gd name="T19" fmla="*/ 55 h 94"/>
                <a:gd name="T20" fmla="*/ 1244 w 3895"/>
                <a:gd name="T21" fmla="*/ 9 h 94"/>
                <a:gd name="T22" fmla="*/ 1271 w 3895"/>
                <a:gd name="T23" fmla="*/ 0 h 94"/>
                <a:gd name="T24" fmla="*/ 1399 w 3895"/>
                <a:gd name="T25" fmla="*/ 37 h 94"/>
                <a:gd name="T26" fmla="*/ 1783 w 3895"/>
                <a:gd name="T27" fmla="*/ 55 h 94"/>
                <a:gd name="T28" fmla="*/ 1993 w 3895"/>
                <a:gd name="T29" fmla="*/ 27 h 94"/>
                <a:gd name="T30" fmla="*/ 2158 w 3895"/>
                <a:gd name="T31" fmla="*/ 55 h 94"/>
                <a:gd name="T32" fmla="*/ 2268 w 3895"/>
                <a:gd name="T33" fmla="*/ 9 h 94"/>
                <a:gd name="T34" fmla="*/ 2844 w 3895"/>
                <a:gd name="T35" fmla="*/ 46 h 94"/>
                <a:gd name="T36" fmla="*/ 3502 w 3895"/>
                <a:gd name="T37" fmla="*/ 37 h 94"/>
                <a:gd name="T38" fmla="*/ 3648 w 3895"/>
                <a:gd name="T39" fmla="*/ 64 h 94"/>
                <a:gd name="T40" fmla="*/ 3813 w 3895"/>
                <a:gd name="T41" fmla="*/ 18 h 94"/>
                <a:gd name="T42" fmla="*/ 3886 w 3895"/>
                <a:gd name="T43" fmla="*/ 27 h 94"/>
                <a:gd name="T44" fmla="*/ 3859 w 3895"/>
                <a:gd name="T45" fmla="*/ 37 h 94"/>
                <a:gd name="T46" fmla="*/ 3840 w 3895"/>
                <a:gd name="T47" fmla="*/ 37 h 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895"/>
                <a:gd name="T73" fmla="*/ 0 h 94"/>
                <a:gd name="T74" fmla="*/ 3895 w 3895"/>
                <a:gd name="T75" fmla="*/ 94 h 9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895" h="94">
                  <a:moveTo>
                    <a:pt x="0" y="64"/>
                  </a:moveTo>
                  <a:cubicBezTo>
                    <a:pt x="9" y="61"/>
                    <a:pt x="18" y="56"/>
                    <a:pt x="28" y="55"/>
                  </a:cubicBezTo>
                  <a:cubicBezTo>
                    <a:pt x="67" y="50"/>
                    <a:pt x="108" y="54"/>
                    <a:pt x="147" y="46"/>
                  </a:cubicBezTo>
                  <a:cubicBezTo>
                    <a:pt x="156" y="44"/>
                    <a:pt x="158" y="32"/>
                    <a:pt x="165" y="27"/>
                  </a:cubicBezTo>
                  <a:cubicBezTo>
                    <a:pt x="173" y="22"/>
                    <a:pt x="183" y="21"/>
                    <a:pt x="192" y="18"/>
                  </a:cubicBezTo>
                  <a:cubicBezTo>
                    <a:pt x="315" y="42"/>
                    <a:pt x="320" y="35"/>
                    <a:pt x="494" y="27"/>
                  </a:cubicBezTo>
                  <a:cubicBezTo>
                    <a:pt x="631" y="39"/>
                    <a:pt x="767" y="30"/>
                    <a:pt x="905" y="55"/>
                  </a:cubicBezTo>
                  <a:cubicBezTo>
                    <a:pt x="966" y="66"/>
                    <a:pt x="1088" y="82"/>
                    <a:pt x="1088" y="82"/>
                  </a:cubicBezTo>
                  <a:cubicBezTo>
                    <a:pt x="1097" y="85"/>
                    <a:pt x="1107" y="94"/>
                    <a:pt x="1116" y="91"/>
                  </a:cubicBezTo>
                  <a:cubicBezTo>
                    <a:pt x="1137" y="84"/>
                    <a:pt x="1171" y="55"/>
                    <a:pt x="1171" y="55"/>
                  </a:cubicBezTo>
                  <a:cubicBezTo>
                    <a:pt x="1199" y="11"/>
                    <a:pt x="1178" y="31"/>
                    <a:pt x="1244" y="9"/>
                  </a:cubicBezTo>
                  <a:cubicBezTo>
                    <a:pt x="1253" y="6"/>
                    <a:pt x="1271" y="0"/>
                    <a:pt x="1271" y="0"/>
                  </a:cubicBezTo>
                  <a:cubicBezTo>
                    <a:pt x="1313" y="8"/>
                    <a:pt x="1358" y="33"/>
                    <a:pt x="1399" y="37"/>
                  </a:cubicBezTo>
                  <a:cubicBezTo>
                    <a:pt x="1441" y="41"/>
                    <a:pt x="1759" y="54"/>
                    <a:pt x="1783" y="55"/>
                  </a:cubicBezTo>
                  <a:cubicBezTo>
                    <a:pt x="1894" y="49"/>
                    <a:pt x="1914" y="56"/>
                    <a:pt x="1993" y="27"/>
                  </a:cubicBezTo>
                  <a:cubicBezTo>
                    <a:pt x="2134" y="48"/>
                    <a:pt x="2079" y="36"/>
                    <a:pt x="2158" y="55"/>
                  </a:cubicBezTo>
                  <a:cubicBezTo>
                    <a:pt x="2199" y="42"/>
                    <a:pt x="2229" y="22"/>
                    <a:pt x="2268" y="9"/>
                  </a:cubicBezTo>
                  <a:cubicBezTo>
                    <a:pt x="2459" y="30"/>
                    <a:pt x="2652" y="34"/>
                    <a:pt x="2844" y="46"/>
                  </a:cubicBezTo>
                  <a:cubicBezTo>
                    <a:pt x="3063" y="24"/>
                    <a:pt x="3282" y="23"/>
                    <a:pt x="3502" y="37"/>
                  </a:cubicBezTo>
                  <a:cubicBezTo>
                    <a:pt x="3550" y="49"/>
                    <a:pt x="3648" y="64"/>
                    <a:pt x="3648" y="64"/>
                  </a:cubicBezTo>
                  <a:cubicBezTo>
                    <a:pt x="3706" y="54"/>
                    <a:pt x="3758" y="36"/>
                    <a:pt x="3813" y="18"/>
                  </a:cubicBezTo>
                  <a:cubicBezTo>
                    <a:pt x="3837" y="21"/>
                    <a:pt x="3863" y="18"/>
                    <a:pt x="3886" y="27"/>
                  </a:cubicBezTo>
                  <a:cubicBezTo>
                    <a:pt x="3895" y="31"/>
                    <a:pt x="3868" y="35"/>
                    <a:pt x="3859" y="37"/>
                  </a:cubicBezTo>
                  <a:cubicBezTo>
                    <a:pt x="3853" y="38"/>
                    <a:pt x="3846" y="37"/>
                    <a:pt x="3840" y="37"/>
                  </a:cubicBezTo>
                </a:path>
              </a:pathLst>
            </a:custGeom>
            <a:noFill/>
            <a:ln w="38100" cmpd="sng">
              <a:solidFill>
                <a:srgbClr val="96E3FE"/>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grpSp>
      <p:grpSp>
        <p:nvGrpSpPr>
          <p:cNvPr id="3" name="Group 47"/>
          <p:cNvGrpSpPr>
            <a:grpSpLocks/>
          </p:cNvGrpSpPr>
          <p:nvPr/>
        </p:nvGrpSpPr>
        <p:grpSpPr bwMode="auto">
          <a:xfrm>
            <a:off x="1885950" y="5426075"/>
            <a:ext cx="5457825" cy="569913"/>
            <a:chOff x="1408" y="3291"/>
            <a:chExt cx="3867" cy="359"/>
          </a:xfrm>
        </p:grpSpPr>
        <p:sp>
          <p:nvSpPr>
            <p:cNvPr id="41014" name="Line 48"/>
            <p:cNvSpPr>
              <a:spLocks noChangeShapeType="1"/>
            </p:cNvSpPr>
            <p:nvPr/>
          </p:nvSpPr>
          <p:spPr bwMode="white">
            <a:xfrm>
              <a:off x="1408" y="3291"/>
              <a:ext cx="46" cy="348"/>
            </a:xfrm>
            <a:prstGeom prst="line">
              <a:avLst/>
            </a:prstGeom>
            <a:noFill/>
            <a:ln w="38100">
              <a:solidFill>
                <a:srgbClr val="EA88DA"/>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1015" name="Freeform 49"/>
            <p:cNvSpPr>
              <a:spLocks/>
            </p:cNvSpPr>
            <p:nvPr/>
          </p:nvSpPr>
          <p:spPr bwMode="white">
            <a:xfrm>
              <a:off x="1454" y="3603"/>
              <a:ext cx="3821" cy="47"/>
            </a:xfrm>
            <a:custGeom>
              <a:avLst/>
              <a:gdLst>
                <a:gd name="T0" fmla="*/ 0 w 3821"/>
                <a:gd name="T1" fmla="*/ 27 h 47"/>
                <a:gd name="T2" fmla="*/ 91 w 3821"/>
                <a:gd name="T3" fmla="*/ 45 h 47"/>
                <a:gd name="T4" fmla="*/ 210 w 3821"/>
                <a:gd name="T5" fmla="*/ 9 h 47"/>
                <a:gd name="T6" fmla="*/ 887 w 3821"/>
                <a:gd name="T7" fmla="*/ 45 h 47"/>
                <a:gd name="T8" fmla="*/ 2194 w 3821"/>
                <a:gd name="T9" fmla="*/ 0 h 47"/>
                <a:gd name="T10" fmla="*/ 3821 w 3821"/>
                <a:gd name="T11" fmla="*/ 36 h 47"/>
                <a:gd name="T12" fmla="*/ 3794 w 3821"/>
                <a:gd name="T13" fmla="*/ 27 h 47"/>
                <a:gd name="T14" fmla="*/ 0 60000 65536"/>
                <a:gd name="T15" fmla="*/ 0 60000 65536"/>
                <a:gd name="T16" fmla="*/ 0 60000 65536"/>
                <a:gd name="T17" fmla="*/ 0 60000 65536"/>
                <a:gd name="T18" fmla="*/ 0 60000 65536"/>
                <a:gd name="T19" fmla="*/ 0 60000 65536"/>
                <a:gd name="T20" fmla="*/ 0 60000 65536"/>
                <a:gd name="T21" fmla="*/ 0 w 3821"/>
                <a:gd name="T22" fmla="*/ 0 h 47"/>
                <a:gd name="T23" fmla="*/ 3821 w 3821"/>
                <a:gd name="T24" fmla="*/ 47 h 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21" h="47">
                  <a:moveTo>
                    <a:pt x="0" y="27"/>
                  </a:moveTo>
                  <a:cubicBezTo>
                    <a:pt x="30" y="33"/>
                    <a:pt x="61" y="39"/>
                    <a:pt x="91" y="45"/>
                  </a:cubicBezTo>
                  <a:cubicBezTo>
                    <a:pt x="103" y="47"/>
                    <a:pt x="182" y="16"/>
                    <a:pt x="210" y="9"/>
                  </a:cubicBezTo>
                  <a:cubicBezTo>
                    <a:pt x="438" y="15"/>
                    <a:pt x="660" y="34"/>
                    <a:pt x="887" y="45"/>
                  </a:cubicBezTo>
                  <a:cubicBezTo>
                    <a:pt x="1324" y="36"/>
                    <a:pt x="1758" y="25"/>
                    <a:pt x="2194" y="0"/>
                  </a:cubicBezTo>
                  <a:cubicBezTo>
                    <a:pt x="2737" y="12"/>
                    <a:pt x="3276" y="30"/>
                    <a:pt x="3821" y="36"/>
                  </a:cubicBezTo>
                  <a:cubicBezTo>
                    <a:pt x="3812" y="33"/>
                    <a:pt x="3794" y="27"/>
                    <a:pt x="3794" y="27"/>
                  </a:cubicBezTo>
                </a:path>
              </a:pathLst>
            </a:custGeom>
            <a:noFill/>
            <a:ln w="38100" cmpd="sng">
              <a:solidFill>
                <a:srgbClr val="EA88DA"/>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grpSp>
      <p:grpSp>
        <p:nvGrpSpPr>
          <p:cNvPr id="4" name="Group 50"/>
          <p:cNvGrpSpPr>
            <a:grpSpLocks/>
          </p:cNvGrpSpPr>
          <p:nvPr/>
        </p:nvGrpSpPr>
        <p:grpSpPr bwMode="auto">
          <a:xfrm>
            <a:off x="1847850" y="2654300"/>
            <a:ext cx="5548313" cy="754063"/>
            <a:chOff x="1371" y="1527"/>
            <a:chExt cx="3932" cy="475"/>
          </a:xfrm>
        </p:grpSpPr>
        <p:sp>
          <p:nvSpPr>
            <p:cNvPr id="41012" name="Line 51"/>
            <p:cNvSpPr>
              <a:spLocks noChangeShapeType="1"/>
            </p:cNvSpPr>
            <p:nvPr/>
          </p:nvSpPr>
          <p:spPr bwMode="grayWhite">
            <a:xfrm>
              <a:off x="1371" y="1527"/>
              <a:ext cx="110" cy="475"/>
            </a:xfrm>
            <a:prstGeom prst="line">
              <a:avLst/>
            </a:prstGeom>
            <a:noFill/>
            <a:ln w="38100">
              <a:solidFill>
                <a:srgbClr val="88FCCA"/>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1013" name="Freeform 52"/>
            <p:cNvSpPr>
              <a:spLocks/>
            </p:cNvSpPr>
            <p:nvPr/>
          </p:nvSpPr>
          <p:spPr bwMode="grayWhite">
            <a:xfrm>
              <a:off x="1481" y="1765"/>
              <a:ext cx="3822" cy="237"/>
            </a:xfrm>
            <a:custGeom>
              <a:avLst/>
              <a:gdLst>
                <a:gd name="T0" fmla="*/ 0 w 3822"/>
                <a:gd name="T1" fmla="*/ 237 h 237"/>
                <a:gd name="T2" fmla="*/ 101 w 3822"/>
                <a:gd name="T3" fmla="*/ 219 h 237"/>
                <a:gd name="T4" fmla="*/ 156 w 3822"/>
                <a:gd name="T5" fmla="*/ 201 h 237"/>
                <a:gd name="T6" fmla="*/ 247 w 3822"/>
                <a:gd name="T7" fmla="*/ 137 h 237"/>
                <a:gd name="T8" fmla="*/ 311 w 3822"/>
                <a:gd name="T9" fmla="*/ 109 h 237"/>
                <a:gd name="T10" fmla="*/ 421 w 3822"/>
                <a:gd name="T11" fmla="*/ 192 h 237"/>
                <a:gd name="T12" fmla="*/ 476 w 3822"/>
                <a:gd name="T13" fmla="*/ 219 h 237"/>
                <a:gd name="T14" fmla="*/ 585 w 3822"/>
                <a:gd name="T15" fmla="*/ 201 h 237"/>
                <a:gd name="T16" fmla="*/ 631 w 3822"/>
                <a:gd name="T17" fmla="*/ 173 h 237"/>
                <a:gd name="T18" fmla="*/ 677 w 3822"/>
                <a:gd name="T19" fmla="*/ 137 h 237"/>
                <a:gd name="T20" fmla="*/ 750 w 3822"/>
                <a:gd name="T21" fmla="*/ 91 h 237"/>
                <a:gd name="T22" fmla="*/ 841 w 3822"/>
                <a:gd name="T23" fmla="*/ 146 h 237"/>
                <a:gd name="T24" fmla="*/ 1015 w 3822"/>
                <a:gd name="T25" fmla="*/ 219 h 237"/>
                <a:gd name="T26" fmla="*/ 1106 w 3822"/>
                <a:gd name="T27" fmla="*/ 210 h 237"/>
                <a:gd name="T28" fmla="*/ 1134 w 3822"/>
                <a:gd name="T29" fmla="*/ 164 h 237"/>
                <a:gd name="T30" fmla="*/ 1180 w 3822"/>
                <a:gd name="T31" fmla="*/ 128 h 237"/>
                <a:gd name="T32" fmla="*/ 1253 w 3822"/>
                <a:gd name="T33" fmla="*/ 109 h 237"/>
                <a:gd name="T34" fmla="*/ 1399 w 3822"/>
                <a:gd name="T35" fmla="*/ 182 h 237"/>
                <a:gd name="T36" fmla="*/ 1481 w 3822"/>
                <a:gd name="T37" fmla="*/ 210 h 237"/>
                <a:gd name="T38" fmla="*/ 1536 w 3822"/>
                <a:gd name="T39" fmla="*/ 192 h 237"/>
                <a:gd name="T40" fmla="*/ 1564 w 3822"/>
                <a:gd name="T41" fmla="*/ 182 h 237"/>
                <a:gd name="T42" fmla="*/ 1618 w 3822"/>
                <a:gd name="T43" fmla="*/ 109 h 237"/>
                <a:gd name="T44" fmla="*/ 1765 w 3822"/>
                <a:gd name="T45" fmla="*/ 82 h 237"/>
                <a:gd name="T46" fmla="*/ 1920 w 3822"/>
                <a:gd name="T47" fmla="*/ 137 h 237"/>
                <a:gd name="T48" fmla="*/ 1975 w 3822"/>
                <a:gd name="T49" fmla="*/ 118 h 237"/>
                <a:gd name="T50" fmla="*/ 2048 w 3822"/>
                <a:gd name="T51" fmla="*/ 73 h 237"/>
                <a:gd name="T52" fmla="*/ 2185 w 3822"/>
                <a:gd name="T53" fmla="*/ 36 h 237"/>
                <a:gd name="T54" fmla="*/ 2377 w 3822"/>
                <a:gd name="T55" fmla="*/ 91 h 237"/>
                <a:gd name="T56" fmla="*/ 2551 w 3822"/>
                <a:gd name="T57" fmla="*/ 54 h 237"/>
                <a:gd name="T58" fmla="*/ 2578 w 3822"/>
                <a:gd name="T59" fmla="*/ 36 h 237"/>
                <a:gd name="T60" fmla="*/ 2633 w 3822"/>
                <a:gd name="T61" fmla="*/ 18 h 237"/>
                <a:gd name="T62" fmla="*/ 2789 w 3822"/>
                <a:gd name="T63" fmla="*/ 27 h 237"/>
                <a:gd name="T64" fmla="*/ 2844 w 3822"/>
                <a:gd name="T65" fmla="*/ 45 h 237"/>
                <a:gd name="T66" fmla="*/ 2990 w 3822"/>
                <a:gd name="T67" fmla="*/ 45 h 237"/>
                <a:gd name="T68" fmla="*/ 3164 w 3822"/>
                <a:gd name="T69" fmla="*/ 0 h 237"/>
                <a:gd name="T70" fmla="*/ 3447 w 3822"/>
                <a:gd name="T71" fmla="*/ 36 h 237"/>
                <a:gd name="T72" fmla="*/ 3557 w 3822"/>
                <a:gd name="T73" fmla="*/ 73 h 237"/>
                <a:gd name="T74" fmla="*/ 3822 w 3822"/>
                <a:gd name="T75" fmla="*/ 64 h 23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822"/>
                <a:gd name="T115" fmla="*/ 0 h 237"/>
                <a:gd name="T116" fmla="*/ 3822 w 3822"/>
                <a:gd name="T117" fmla="*/ 237 h 23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822" h="237">
                  <a:moveTo>
                    <a:pt x="0" y="237"/>
                  </a:moveTo>
                  <a:cubicBezTo>
                    <a:pt x="34" y="230"/>
                    <a:pt x="68" y="227"/>
                    <a:pt x="101" y="219"/>
                  </a:cubicBezTo>
                  <a:cubicBezTo>
                    <a:pt x="120" y="214"/>
                    <a:pt x="156" y="201"/>
                    <a:pt x="156" y="201"/>
                  </a:cubicBezTo>
                  <a:cubicBezTo>
                    <a:pt x="182" y="174"/>
                    <a:pt x="212" y="149"/>
                    <a:pt x="247" y="137"/>
                  </a:cubicBezTo>
                  <a:cubicBezTo>
                    <a:pt x="275" y="107"/>
                    <a:pt x="269" y="95"/>
                    <a:pt x="311" y="109"/>
                  </a:cubicBezTo>
                  <a:cubicBezTo>
                    <a:pt x="383" y="169"/>
                    <a:pt x="346" y="142"/>
                    <a:pt x="421" y="192"/>
                  </a:cubicBezTo>
                  <a:cubicBezTo>
                    <a:pt x="438" y="203"/>
                    <a:pt x="459" y="208"/>
                    <a:pt x="476" y="219"/>
                  </a:cubicBezTo>
                  <a:cubicBezTo>
                    <a:pt x="483" y="218"/>
                    <a:pt x="561" y="215"/>
                    <a:pt x="585" y="201"/>
                  </a:cubicBezTo>
                  <a:cubicBezTo>
                    <a:pt x="647" y="163"/>
                    <a:pt x="557" y="198"/>
                    <a:pt x="631" y="173"/>
                  </a:cubicBezTo>
                  <a:cubicBezTo>
                    <a:pt x="668" y="117"/>
                    <a:pt x="626" y="168"/>
                    <a:pt x="677" y="137"/>
                  </a:cubicBezTo>
                  <a:cubicBezTo>
                    <a:pt x="706" y="119"/>
                    <a:pt x="712" y="103"/>
                    <a:pt x="750" y="91"/>
                  </a:cubicBezTo>
                  <a:cubicBezTo>
                    <a:pt x="788" y="104"/>
                    <a:pt x="803" y="133"/>
                    <a:pt x="841" y="146"/>
                  </a:cubicBezTo>
                  <a:cubicBezTo>
                    <a:pt x="893" y="195"/>
                    <a:pt x="950" y="197"/>
                    <a:pt x="1015" y="219"/>
                  </a:cubicBezTo>
                  <a:cubicBezTo>
                    <a:pt x="1045" y="216"/>
                    <a:pt x="1076" y="217"/>
                    <a:pt x="1106" y="210"/>
                  </a:cubicBezTo>
                  <a:cubicBezTo>
                    <a:pt x="1128" y="205"/>
                    <a:pt x="1127" y="179"/>
                    <a:pt x="1134" y="164"/>
                  </a:cubicBezTo>
                  <a:cubicBezTo>
                    <a:pt x="1150" y="131"/>
                    <a:pt x="1148" y="138"/>
                    <a:pt x="1180" y="128"/>
                  </a:cubicBezTo>
                  <a:cubicBezTo>
                    <a:pt x="1206" y="101"/>
                    <a:pt x="1217" y="97"/>
                    <a:pt x="1253" y="109"/>
                  </a:cubicBezTo>
                  <a:cubicBezTo>
                    <a:pt x="1291" y="149"/>
                    <a:pt x="1347" y="163"/>
                    <a:pt x="1399" y="182"/>
                  </a:cubicBezTo>
                  <a:cubicBezTo>
                    <a:pt x="1426" y="192"/>
                    <a:pt x="1481" y="210"/>
                    <a:pt x="1481" y="210"/>
                  </a:cubicBezTo>
                  <a:cubicBezTo>
                    <a:pt x="1499" y="204"/>
                    <a:pt x="1518" y="198"/>
                    <a:pt x="1536" y="192"/>
                  </a:cubicBezTo>
                  <a:cubicBezTo>
                    <a:pt x="1545" y="189"/>
                    <a:pt x="1564" y="182"/>
                    <a:pt x="1564" y="182"/>
                  </a:cubicBezTo>
                  <a:cubicBezTo>
                    <a:pt x="1581" y="157"/>
                    <a:pt x="1591" y="123"/>
                    <a:pt x="1618" y="109"/>
                  </a:cubicBezTo>
                  <a:cubicBezTo>
                    <a:pt x="1665" y="85"/>
                    <a:pt x="1713" y="87"/>
                    <a:pt x="1765" y="82"/>
                  </a:cubicBezTo>
                  <a:cubicBezTo>
                    <a:pt x="1821" y="101"/>
                    <a:pt x="1859" y="125"/>
                    <a:pt x="1920" y="137"/>
                  </a:cubicBezTo>
                  <a:cubicBezTo>
                    <a:pt x="1929" y="134"/>
                    <a:pt x="1966" y="123"/>
                    <a:pt x="1975" y="118"/>
                  </a:cubicBezTo>
                  <a:cubicBezTo>
                    <a:pt x="2004" y="103"/>
                    <a:pt x="2016" y="84"/>
                    <a:pt x="2048" y="73"/>
                  </a:cubicBezTo>
                  <a:cubicBezTo>
                    <a:pt x="2086" y="33"/>
                    <a:pt x="2127" y="42"/>
                    <a:pt x="2185" y="36"/>
                  </a:cubicBezTo>
                  <a:cubicBezTo>
                    <a:pt x="2251" y="49"/>
                    <a:pt x="2312" y="75"/>
                    <a:pt x="2377" y="91"/>
                  </a:cubicBezTo>
                  <a:cubicBezTo>
                    <a:pt x="2431" y="85"/>
                    <a:pt x="2501" y="80"/>
                    <a:pt x="2551" y="54"/>
                  </a:cubicBezTo>
                  <a:cubicBezTo>
                    <a:pt x="2561" y="49"/>
                    <a:pt x="2568" y="40"/>
                    <a:pt x="2578" y="36"/>
                  </a:cubicBezTo>
                  <a:cubicBezTo>
                    <a:pt x="2596" y="28"/>
                    <a:pt x="2633" y="18"/>
                    <a:pt x="2633" y="18"/>
                  </a:cubicBezTo>
                  <a:cubicBezTo>
                    <a:pt x="2685" y="21"/>
                    <a:pt x="2737" y="20"/>
                    <a:pt x="2789" y="27"/>
                  </a:cubicBezTo>
                  <a:cubicBezTo>
                    <a:pt x="2808" y="29"/>
                    <a:pt x="2844" y="45"/>
                    <a:pt x="2844" y="45"/>
                  </a:cubicBezTo>
                  <a:cubicBezTo>
                    <a:pt x="2880" y="83"/>
                    <a:pt x="2942" y="53"/>
                    <a:pt x="2990" y="45"/>
                  </a:cubicBezTo>
                  <a:cubicBezTo>
                    <a:pt x="3051" y="25"/>
                    <a:pt x="3101" y="9"/>
                    <a:pt x="3164" y="0"/>
                  </a:cubicBezTo>
                  <a:cubicBezTo>
                    <a:pt x="3297" y="27"/>
                    <a:pt x="3270" y="27"/>
                    <a:pt x="3447" y="36"/>
                  </a:cubicBezTo>
                  <a:cubicBezTo>
                    <a:pt x="3484" y="48"/>
                    <a:pt x="3520" y="61"/>
                    <a:pt x="3557" y="73"/>
                  </a:cubicBezTo>
                  <a:cubicBezTo>
                    <a:pt x="3785" y="63"/>
                    <a:pt x="3697" y="64"/>
                    <a:pt x="3822" y="64"/>
                  </a:cubicBezTo>
                </a:path>
              </a:pathLst>
            </a:custGeom>
            <a:noFill/>
            <a:ln w="38100" cmpd="sng">
              <a:solidFill>
                <a:srgbClr val="88FCCA"/>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grpSp>
      <p:sp>
        <p:nvSpPr>
          <p:cNvPr id="41007" name="Text Box 53"/>
          <p:cNvSpPr txBox="1">
            <a:spLocks noChangeArrowheads="1"/>
          </p:cNvSpPr>
          <p:nvPr/>
        </p:nvSpPr>
        <p:spPr bwMode="auto">
          <a:xfrm>
            <a:off x="4044950" y="6461125"/>
            <a:ext cx="1182688"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000">
                <a:latin typeface="Arial Narrow" pitchFamily="34" charset="0"/>
              </a:rPr>
              <a:t>Patient Age</a:t>
            </a:r>
          </a:p>
        </p:txBody>
      </p:sp>
      <p:sp>
        <p:nvSpPr>
          <p:cNvPr id="41008" name="Line 54"/>
          <p:cNvSpPr>
            <a:spLocks noChangeShapeType="1"/>
          </p:cNvSpPr>
          <p:nvPr/>
        </p:nvSpPr>
        <p:spPr bwMode="auto">
          <a:xfrm>
            <a:off x="7791450" y="6143625"/>
            <a:ext cx="0" cy="4445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70711" name="Text Box 55"/>
          <p:cNvSpPr txBox="1">
            <a:spLocks noChangeArrowheads="1"/>
          </p:cNvSpPr>
          <p:nvPr/>
        </p:nvSpPr>
        <p:spPr bwMode="auto">
          <a:xfrm>
            <a:off x="7162800" y="3200400"/>
            <a:ext cx="1981200" cy="2289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r>
              <a:rPr lang="en-US" altLang="en-US"/>
              <a:t>Reduction </a:t>
            </a:r>
            <a:br>
              <a:rPr lang="en-US" altLang="en-US"/>
            </a:br>
            <a:r>
              <a:rPr lang="en-US" altLang="en-US"/>
              <a:t>of both </a:t>
            </a:r>
            <a:br>
              <a:rPr lang="en-US" altLang="en-US"/>
            </a:br>
            <a:r>
              <a:rPr lang="en-US" altLang="en-US"/>
              <a:t>micro- and macro-</a:t>
            </a:r>
          </a:p>
          <a:p>
            <a:pPr algn="r"/>
            <a:r>
              <a:rPr lang="en-US" altLang="en-US"/>
              <a:t>vascular </a:t>
            </a:r>
          </a:p>
          <a:p>
            <a:pPr algn="r"/>
            <a:r>
              <a:rPr lang="en-US" altLang="en-US"/>
              <a:t>event </a:t>
            </a:r>
            <a:br>
              <a:rPr lang="en-US" altLang="en-US"/>
            </a:br>
            <a:r>
              <a:rPr lang="en-US" altLang="en-US"/>
              <a:t>rates </a:t>
            </a:r>
            <a:br>
              <a:rPr lang="en-US" altLang="en-US"/>
            </a:br>
            <a:r>
              <a:rPr lang="en-US" altLang="en-US"/>
              <a:t>…by 75%!</a:t>
            </a:r>
            <a:endParaRPr lang="en-US" altLang="en-US">
              <a:latin typeface="Arial Narrow" pitchFamily="34" charset="0"/>
            </a:endParaRPr>
          </a:p>
        </p:txBody>
      </p:sp>
      <p:sp>
        <p:nvSpPr>
          <p:cNvPr id="41010" name="AutoShape 56"/>
          <p:cNvSpPr>
            <a:spLocks/>
          </p:cNvSpPr>
          <p:nvPr/>
        </p:nvSpPr>
        <p:spPr bwMode="auto">
          <a:xfrm>
            <a:off x="7450138" y="3048000"/>
            <a:ext cx="271462" cy="2971800"/>
          </a:xfrm>
          <a:prstGeom prst="rightBrace">
            <a:avLst>
              <a:gd name="adj1" fmla="val 91228"/>
              <a:gd name="adj2" fmla="val 50000"/>
            </a:avLst>
          </a:prstGeom>
          <a:noFill/>
          <a:ln w="31750">
            <a:solidFill>
              <a:srgbClr val="FBC93D"/>
            </a:solidFill>
            <a:round/>
            <a:headEnd/>
            <a:tailEnd/>
          </a:ln>
          <a:extLst>
            <a:ext uri="{909E8E84-426E-40DD-AFC4-6F175D3DCCD1}">
              <a14:hiddenFill xmlns="" xmlns:a14="http://schemas.microsoft.com/office/drawing/2010/main">
                <a:solidFill>
                  <a:srgbClr val="FFFFFF"/>
                </a:solidFill>
              </a14:hiddenFill>
            </a:ext>
          </a:extLst>
        </p:spPr>
        <p:txBody>
          <a:bodyPr lIns="90000" tIns="46800" rIns="90000" bIns="46800"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latin typeface="Rockwell" pitchFamily="18" charset="0"/>
            </a:endParaRPr>
          </a:p>
        </p:txBody>
      </p:sp>
      <p:sp>
        <p:nvSpPr>
          <p:cNvPr id="41011" name="Text Box 57"/>
          <p:cNvSpPr txBox="1">
            <a:spLocks noChangeArrowheads="1"/>
          </p:cNvSpPr>
          <p:nvPr/>
        </p:nvSpPr>
        <p:spPr bwMode="auto">
          <a:xfrm>
            <a:off x="3733800" y="1447800"/>
            <a:ext cx="5410200" cy="1081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altLang="en-US" sz="1200"/>
              <a:t>lGæde P, Vedel P, Larsen N, Jensen GVH</a:t>
            </a:r>
            <a:r>
              <a:rPr lang="en-US" altLang="en-US"/>
              <a:t>, </a:t>
            </a:r>
            <a:r>
              <a:rPr lang="en-US" altLang="en-US" sz="1200"/>
              <a:t>Parving H-H,</a:t>
            </a:r>
            <a:r>
              <a:rPr lang="en-US" altLang="en-US"/>
              <a:t> </a:t>
            </a:r>
            <a:r>
              <a:rPr lang="en-US" altLang="en-US" sz="1200"/>
              <a:t>Pedersen O. Multifactorial intervention and cardiovascular disease in patients with type 2 diabetes. </a:t>
            </a:r>
            <a:r>
              <a:rPr lang="en-US" altLang="en-US" sz="1200" i="1"/>
              <a:t>N Engl J Med</a:t>
            </a:r>
            <a:r>
              <a:rPr lang="en-US" altLang="en-US" sz="1200"/>
              <a:t>. 2003;348:383-393.</a:t>
            </a:r>
            <a:r>
              <a:rPr lang="en-US" altLang="en-US" sz="1400"/>
              <a:t> </a:t>
            </a:r>
          </a:p>
          <a:p>
            <a:pPr algn="ctr" eaLnBrk="1" hangingPunct="1">
              <a:spcBef>
                <a:spcPct val="50000"/>
              </a:spcBef>
            </a:pPr>
            <a:endParaRPr lang="en-US" altLang="en-US" sz="1400"/>
          </a:p>
        </p:txBody>
      </p:sp>
    </p:spTree>
    <p:extLst>
      <p:ext uri="{BB962C8B-B14F-4D97-AF65-F5344CB8AC3E}">
        <p14:creationId xmlns="" xmlns:p14="http://schemas.microsoft.com/office/powerpoint/2010/main" val="4246808114"/>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0711"/>
                                        </p:tgtEl>
                                        <p:attrNameLst>
                                          <p:attrName>style.visibility</p:attrName>
                                        </p:attrNameLst>
                                      </p:cBhvr>
                                      <p:to>
                                        <p:strVal val="visible"/>
                                      </p:to>
                                    </p:set>
                                    <p:animEffect transition="in" filter="dissolve">
                                      <p:cBhvr>
                                        <p:cTn id="22" dur="500"/>
                                        <p:tgtEl>
                                          <p:spTgt spid="707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11" grpId="0"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36194" name="Picture 2" descr="E:\RIES\کنفرانس و سمپوزیوم\DM 23.10.95\Fig\6.jpg"/>
          <p:cNvPicPr>
            <a:picLocks noGrp="1" noChangeAspect="1" noChangeArrowheads="1"/>
          </p:cNvPicPr>
          <p:nvPr>
            <p:ph idx="1"/>
          </p:nvPr>
        </p:nvPicPr>
        <p:blipFill>
          <a:blip r:embed="rId2"/>
          <a:srcRect/>
          <a:stretch>
            <a:fillRect/>
          </a:stretch>
        </p:blipFill>
        <p:spPr bwMode="auto">
          <a:xfrm>
            <a:off x="533400" y="1511300"/>
            <a:ext cx="7848600" cy="5232400"/>
          </a:xfrm>
          <a:prstGeom prst="rect">
            <a:avLst/>
          </a:prstGeom>
          <a:noFill/>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Fluid retention/heart failure</a:t>
            </a:r>
            <a:r>
              <a:rPr lang="en-US" dirty="0" smtClean="0"/>
              <a:t> </a:t>
            </a:r>
            <a:endParaRPr lang="en-US" dirty="0"/>
          </a:p>
        </p:txBody>
      </p:sp>
      <p:sp>
        <p:nvSpPr>
          <p:cNvPr id="3" name="Content Placeholder 2"/>
          <p:cNvSpPr>
            <a:spLocks noGrp="1"/>
          </p:cNvSpPr>
          <p:nvPr>
            <p:ph idx="1"/>
          </p:nvPr>
        </p:nvSpPr>
        <p:spPr/>
        <p:txBody>
          <a:bodyPr>
            <a:normAutofit/>
          </a:bodyPr>
          <a:lstStyle/>
          <a:p>
            <a:pPr>
              <a:lnSpc>
                <a:spcPct val="150000"/>
              </a:lnSpc>
            </a:pPr>
            <a:r>
              <a:rPr lang="en-US" sz="2400" dirty="0" smtClean="0"/>
              <a:t>Peripheral edema occurs in </a:t>
            </a:r>
            <a:r>
              <a:rPr lang="en-US" sz="2400" b="1" u="sng" dirty="0" smtClean="0"/>
              <a:t>4 to 6 </a:t>
            </a:r>
            <a:r>
              <a:rPr lang="en-US" sz="2400" b="1" u="sng" dirty="0" smtClean="0"/>
              <a:t>% </a:t>
            </a:r>
            <a:r>
              <a:rPr lang="en-US" sz="2400" dirty="0" smtClean="0"/>
              <a:t>of patients treated with </a:t>
            </a:r>
            <a:r>
              <a:rPr lang="en-US" sz="2400" dirty="0" err="1" smtClean="0"/>
              <a:t>thiazolidinediones</a:t>
            </a:r>
            <a:r>
              <a:rPr lang="en-US" sz="2400" dirty="0" smtClean="0"/>
              <a:t> </a:t>
            </a:r>
            <a:endParaRPr lang="en-US" sz="2400" dirty="0" smtClean="0"/>
          </a:p>
          <a:p>
            <a:pPr>
              <a:lnSpc>
                <a:spcPct val="150000"/>
              </a:lnSpc>
            </a:pPr>
            <a:r>
              <a:rPr lang="en-US" sz="2400" dirty="0" smtClean="0"/>
              <a:t>PPAR-gamma stimulation of sodium </a:t>
            </a:r>
            <a:r>
              <a:rPr lang="en-US" sz="2400" dirty="0" err="1" smtClean="0"/>
              <a:t>reabsorption</a:t>
            </a:r>
            <a:r>
              <a:rPr lang="en-US" sz="2400" dirty="0" smtClean="0"/>
              <a:t> by sodium channels (called the epithelial sodium channel) in the luminal membrane of the collecting tubule cells </a:t>
            </a:r>
            <a:endParaRPr lang="en-US" sz="2400" dirty="0" smtClean="0"/>
          </a:p>
          <a:p>
            <a:pPr>
              <a:lnSpc>
                <a:spcPct val="150000"/>
              </a:lnSpc>
            </a:pPr>
            <a:endParaRPr lang="en-US" sz="2400"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Skeletal</a:t>
            </a:r>
            <a:endParaRPr lang="en-US" dirty="0"/>
          </a:p>
        </p:txBody>
      </p:sp>
      <p:sp>
        <p:nvSpPr>
          <p:cNvPr id="3" name="Content Placeholder 2"/>
          <p:cNvSpPr>
            <a:spLocks noGrp="1"/>
          </p:cNvSpPr>
          <p:nvPr>
            <p:ph idx="1"/>
          </p:nvPr>
        </p:nvSpPr>
        <p:spPr/>
        <p:txBody>
          <a:bodyPr>
            <a:normAutofit/>
          </a:bodyPr>
          <a:lstStyle/>
          <a:p>
            <a:pPr>
              <a:lnSpc>
                <a:spcPct val="150000"/>
              </a:lnSpc>
            </a:pPr>
            <a:r>
              <a:rPr lang="en-US" sz="2400" dirty="0" smtClean="0">
                <a:latin typeface="Arial"/>
                <a:cs typeface="Arial"/>
              </a:rPr>
              <a:t>↓</a:t>
            </a:r>
            <a:r>
              <a:rPr lang="en-US" sz="2400" dirty="0" smtClean="0"/>
              <a:t> </a:t>
            </a:r>
            <a:r>
              <a:rPr lang="en-US" sz="2400" dirty="0" smtClean="0"/>
              <a:t>bone density and </a:t>
            </a:r>
            <a:r>
              <a:rPr lang="en-US" sz="2400" dirty="0" smtClean="0">
                <a:latin typeface="Arial"/>
                <a:cs typeface="Arial"/>
              </a:rPr>
              <a:t>↑</a:t>
            </a:r>
            <a:r>
              <a:rPr lang="en-US" sz="2400" dirty="0" smtClean="0"/>
              <a:t> </a:t>
            </a:r>
            <a:r>
              <a:rPr lang="en-US" sz="2400" dirty="0" smtClean="0"/>
              <a:t>fracture </a:t>
            </a:r>
            <a:r>
              <a:rPr lang="en-US" sz="2400" dirty="0" smtClean="0"/>
              <a:t>risk</a:t>
            </a:r>
          </a:p>
          <a:p>
            <a:pPr>
              <a:lnSpc>
                <a:spcPct val="150000"/>
              </a:lnSpc>
            </a:pPr>
            <a:r>
              <a:rPr lang="en-US" sz="2400" dirty="0" smtClean="0"/>
              <a:t>bone loss by suppression of </a:t>
            </a:r>
            <a:r>
              <a:rPr lang="en-US" sz="2400" dirty="0" err="1" smtClean="0"/>
              <a:t>osteoblast</a:t>
            </a:r>
            <a:r>
              <a:rPr lang="en-US" sz="2400" dirty="0" smtClean="0"/>
              <a:t> differentiation and </a:t>
            </a:r>
            <a:r>
              <a:rPr lang="en-US" sz="2400" dirty="0" smtClean="0"/>
              <a:t>formation</a:t>
            </a:r>
          </a:p>
          <a:p>
            <a:pPr>
              <a:lnSpc>
                <a:spcPct val="150000"/>
              </a:lnSpc>
            </a:pPr>
            <a:r>
              <a:rPr lang="en-US" sz="2400" dirty="0" smtClean="0"/>
              <a:t>The </a:t>
            </a:r>
            <a:r>
              <a:rPr lang="en-US" sz="2400" dirty="0" smtClean="0"/>
              <a:t>fractures occurred predominantly in the distal upper or lower extremities (forearm, hand, wrist, foot, ankle, fibula, tibia</a:t>
            </a:r>
            <a:r>
              <a:rPr lang="en-US" sz="2400" dirty="0" smtClean="0"/>
              <a:t>)</a:t>
            </a:r>
          </a:p>
          <a:p>
            <a:pPr>
              <a:lnSpc>
                <a:spcPct val="150000"/>
              </a:lnSpc>
            </a:pPr>
            <a:r>
              <a:rPr lang="en-US" sz="2400" dirty="0" smtClean="0"/>
              <a:t>more common in women than in men</a:t>
            </a:r>
            <a:endParaRPr lang="en-US" sz="2400"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Bladder cancer</a:t>
            </a:r>
            <a:r>
              <a:rPr lang="en-US" dirty="0" smtClean="0"/>
              <a:t> </a:t>
            </a:r>
            <a:endParaRPr lang="en-US" dirty="0"/>
          </a:p>
        </p:txBody>
      </p:sp>
      <p:sp>
        <p:nvSpPr>
          <p:cNvPr id="3" name="Content Placeholder 2"/>
          <p:cNvSpPr>
            <a:spLocks noGrp="1"/>
          </p:cNvSpPr>
          <p:nvPr>
            <p:ph idx="1"/>
          </p:nvPr>
        </p:nvSpPr>
        <p:spPr/>
        <p:txBody>
          <a:bodyPr>
            <a:normAutofit/>
          </a:bodyPr>
          <a:lstStyle/>
          <a:p>
            <a:pPr>
              <a:lnSpc>
                <a:spcPct val="150000"/>
              </a:lnSpc>
            </a:pPr>
            <a:r>
              <a:rPr lang="en-US" sz="2400" dirty="0" smtClean="0"/>
              <a:t>the risk of bladder cancer was significantly increased in those with the longest exposure to </a:t>
            </a:r>
            <a:r>
              <a:rPr lang="en-US" sz="2400" dirty="0" err="1" smtClean="0"/>
              <a:t>pioglitazone</a:t>
            </a:r>
            <a:r>
              <a:rPr lang="en-US" sz="2400" dirty="0" smtClean="0"/>
              <a:t> and to those exposed to the highest cumulative </a:t>
            </a:r>
            <a:r>
              <a:rPr lang="en-US" sz="2400" dirty="0" smtClean="0"/>
              <a:t>dose</a:t>
            </a:r>
          </a:p>
          <a:p>
            <a:pPr>
              <a:lnSpc>
                <a:spcPct val="150000"/>
              </a:lnSpc>
            </a:pPr>
            <a:r>
              <a:rPr lang="en-US" sz="2400" dirty="0" smtClean="0"/>
              <a:t>In June 2011, the French and German Medicines Agencies suspended the use of </a:t>
            </a:r>
            <a:r>
              <a:rPr lang="en-US" sz="2400" dirty="0" err="1" smtClean="0">
                <a:hlinkClick r:id="rId2"/>
              </a:rPr>
              <a:t>pioglitazone</a:t>
            </a:r>
            <a:r>
              <a:rPr lang="en-US" sz="2400" dirty="0" smtClean="0"/>
              <a:t> because of the potential increased risk of bladder cancer and the concern that the overall risks of </a:t>
            </a:r>
            <a:r>
              <a:rPr lang="en-US" sz="2400" dirty="0" err="1" smtClean="0"/>
              <a:t>pioglitazone</a:t>
            </a:r>
            <a:r>
              <a:rPr lang="en-US" sz="2400" dirty="0" smtClean="0"/>
              <a:t> exceed its benefits </a:t>
            </a:r>
            <a:endParaRPr lang="en-US" sz="2400"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DIABETES PREVENTION</a:t>
            </a:r>
            <a:r>
              <a:rPr lang="en-US" dirty="0" smtClean="0"/>
              <a:t> </a:t>
            </a:r>
            <a:endParaRPr lang="en-US" dirty="0"/>
          </a:p>
        </p:txBody>
      </p:sp>
      <p:sp>
        <p:nvSpPr>
          <p:cNvPr id="3" name="Content Placeholder 2"/>
          <p:cNvSpPr>
            <a:spLocks noGrp="1"/>
          </p:cNvSpPr>
          <p:nvPr>
            <p:ph idx="1"/>
          </p:nvPr>
        </p:nvSpPr>
        <p:spPr/>
        <p:txBody>
          <a:bodyPr>
            <a:normAutofit/>
          </a:bodyPr>
          <a:lstStyle/>
          <a:p>
            <a:pPr>
              <a:lnSpc>
                <a:spcPct val="200000"/>
              </a:lnSpc>
            </a:pPr>
            <a:r>
              <a:rPr lang="en-US" sz="2400" dirty="0" smtClean="0"/>
              <a:t>the benefit or harm of the intervention, independent of the effect on hyperglycemia, must be considered. </a:t>
            </a:r>
            <a:endParaRPr lang="en-US" sz="2400" dirty="0" smtClean="0"/>
          </a:p>
          <a:p>
            <a:pPr>
              <a:lnSpc>
                <a:spcPct val="200000"/>
              </a:lnSpc>
            </a:pPr>
            <a:r>
              <a:rPr lang="en-US" sz="2400" dirty="0" err="1" smtClean="0"/>
              <a:t>Thiazolidinediones</a:t>
            </a:r>
            <a:r>
              <a:rPr lang="en-US" sz="2400" dirty="0" smtClean="0"/>
              <a:t> </a:t>
            </a:r>
            <a:r>
              <a:rPr lang="en-US" sz="2400" dirty="0" smtClean="0"/>
              <a:t>are limited by adverse effects (fluid retention, weight gain, heart failure [HF], possibly myocardial infarction [MI] for </a:t>
            </a:r>
            <a:r>
              <a:rPr lang="en-US" sz="2400" dirty="0" err="1" smtClean="0">
                <a:hlinkClick r:id="rId2"/>
              </a:rPr>
              <a:t>rosiglitazone</a:t>
            </a:r>
            <a:r>
              <a:rPr lang="en-US" sz="2400" dirty="0" smtClean="0"/>
              <a:t>, and possibly bladder cancer for </a:t>
            </a:r>
            <a:r>
              <a:rPr lang="en-US" sz="2400" dirty="0" err="1" smtClean="0">
                <a:hlinkClick r:id="rId3"/>
              </a:rPr>
              <a:t>pioglitazone</a:t>
            </a:r>
            <a:r>
              <a:rPr lang="en-US" sz="2400" dirty="0" smtClean="0"/>
              <a:t>). </a:t>
            </a:r>
            <a:endParaRPr lang="en-US" sz="2400"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Hepatotoxicity</a:t>
            </a:r>
            <a:r>
              <a:rPr lang="en-US" dirty="0" smtClean="0"/>
              <a:t/>
            </a:r>
            <a:br>
              <a:rPr lang="en-US" dirty="0" smtClean="0"/>
            </a:br>
            <a:endParaRPr lang="en-US" dirty="0"/>
          </a:p>
        </p:txBody>
      </p:sp>
      <p:sp>
        <p:nvSpPr>
          <p:cNvPr id="3" name="Content Placeholder 2"/>
          <p:cNvSpPr>
            <a:spLocks noGrp="1"/>
          </p:cNvSpPr>
          <p:nvPr>
            <p:ph idx="1"/>
          </p:nvPr>
        </p:nvSpPr>
        <p:spPr/>
        <p:txBody>
          <a:bodyPr>
            <a:normAutofit/>
          </a:bodyPr>
          <a:lstStyle/>
          <a:p>
            <a:pPr>
              <a:lnSpc>
                <a:spcPct val="150000"/>
              </a:lnSpc>
            </a:pPr>
            <a:r>
              <a:rPr lang="en-US" sz="2400" dirty="0" err="1" smtClean="0"/>
              <a:t>Troglitazone</a:t>
            </a:r>
            <a:r>
              <a:rPr lang="en-US" sz="2400" dirty="0" smtClean="0"/>
              <a:t> </a:t>
            </a:r>
            <a:r>
              <a:rPr lang="en-US" sz="2400" dirty="0" smtClean="0">
                <a:latin typeface="Arial"/>
                <a:cs typeface="Arial"/>
              </a:rPr>
              <a:t>→ </a:t>
            </a:r>
            <a:r>
              <a:rPr lang="en-US" sz="2400" dirty="0" err="1" smtClean="0"/>
              <a:t>hepatocellular</a:t>
            </a:r>
            <a:r>
              <a:rPr lang="en-US" sz="2400" dirty="0" smtClean="0"/>
              <a:t> </a:t>
            </a:r>
            <a:r>
              <a:rPr lang="en-US" sz="2400" dirty="0" smtClean="0"/>
              <a:t>injury </a:t>
            </a:r>
            <a:r>
              <a:rPr lang="en-US" sz="2400" dirty="0" smtClean="0"/>
              <a:t>, </a:t>
            </a:r>
            <a:r>
              <a:rPr lang="en-US" sz="2400" dirty="0" smtClean="0"/>
              <a:t>resulting in death or the need for liver transplantation in some </a:t>
            </a:r>
            <a:r>
              <a:rPr lang="en-US" sz="2400" dirty="0" smtClean="0"/>
              <a:t>patients</a:t>
            </a:r>
          </a:p>
          <a:p>
            <a:pPr>
              <a:lnSpc>
                <a:spcPct val="150000"/>
              </a:lnSpc>
            </a:pPr>
            <a:r>
              <a:rPr lang="en-US" sz="2400" dirty="0" smtClean="0"/>
              <a:t>The FDA </a:t>
            </a:r>
            <a:r>
              <a:rPr lang="en-US" sz="2400" dirty="0" smtClean="0"/>
              <a:t>recommends </a:t>
            </a:r>
            <a:r>
              <a:rPr lang="en-US" sz="2400" dirty="0" smtClean="0"/>
              <a:t>that patients receiving </a:t>
            </a:r>
            <a:r>
              <a:rPr lang="en-US" sz="2400" dirty="0" err="1" smtClean="0">
                <a:hlinkClick r:id="rId2"/>
              </a:rPr>
              <a:t>pioglitazone</a:t>
            </a:r>
            <a:r>
              <a:rPr lang="en-US" sz="2400" dirty="0" smtClean="0"/>
              <a:t> or </a:t>
            </a:r>
            <a:r>
              <a:rPr lang="en-US" sz="2400" dirty="0" err="1" smtClean="0">
                <a:hlinkClick r:id="rId3"/>
              </a:rPr>
              <a:t>rosiglitazone</a:t>
            </a:r>
            <a:r>
              <a:rPr lang="en-US" sz="2400" dirty="0" smtClean="0"/>
              <a:t> undergo baseline testing followed by periodic monitoring of liver function based upon clinical judgment.</a:t>
            </a:r>
          </a:p>
          <a:p>
            <a:pPr>
              <a:lnSpc>
                <a:spcPct val="150000"/>
              </a:lnSpc>
            </a:pPr>
            <a:endParaRPr lang="en-US" sz="2400"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noAutofit/>
          </a:bodyPr>
          <a:lstStyle/>
          <a:p>
            <a:r>
              <a:rPr lang="en-US" sz="4000" dirty="0">
                <a:latin typeface="Times New Roman" panose="02020603050405020304" pitchFamily="18" charset="0"/>
                <a:cs typeface="Times New Roman" panose="02020603050405020304" pitchFamily="18" charset="0"/>
              </a:rPr>
              <a:t>Effects of Agents Available for T2D</a:t>
            </a:r>
            <a:endParaRPr lang="en-US" sz="4000" dirty="0" smtClean="0">
              <a:latin typeface="Times New Roman" panose="02020603050405020304" pitchFamily="18" charset="0"/>
              <a:cs typeface="Times New Roman" panose="02020603050405020304" pitchFamily="18" charset="0"/>
            </a:endParaRPr>
          </a:p>
        </p:txBody>
      </p:sp>
      <p:sp>
        <p:nvSpPr>
          <p:cNvPr id="18490" name="Slide Number Placeholder 3"/>
          <p:cNvSpPr>
            <a:spLocks noGrp="1"/>
          </p:cNvSpPr>
          <p:nvPr>
            <p:ph type="sldNum" sz="quarter" idx="12"/>
          </p:nvPr>
        </p:nvSpPr>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fld id="{26BC3FD6-F86C-42C3-8C23-E697362CF76E}" type="slidenum">
              <a:rPr lang="en-US" smtClean="0">
                <a:solidFill>
                  <a:prstClr val="black"/>
                </a:solidFill>
              </a:rPr>
              <a:pPr/>
              <a:t>66</a:t>
            </a:fld>
            <a:endParaRPr lang="en-US" dirty="0" smtClean="0">
              <a:solidFill>
                <a:prstClr val="black"/>
              </a:solidFill>
            </a:endParaRPr>
          </a:p>
        </p:txBody>
      </p:sp>
      <p:sp>
        <p:nvSpPr>
          <p:cNvPr id="6" name="TextBox 5"/>
          <p:cNvSpPr txBox="1"/>
          <p:nvPr/>
        </p:nvSpPr>
        <p:spPr>
          <a:xfrm>
            <a:off x="447675" y="27065"/>
            <a:ext cx="8293100" cy="461665"/>
          </a:xfrm>
          <a:prstGeom prst="rect">
            <a:avLst/>
          </a:prstGeom>
          <a:solidFill>
            <a:schemeClr val="accent1"/>
          </a:solidFill>
        </p:spPr>
        <p:txBody>
          <a:bodyPr wrap="square" rtlCol="0">
            <a:spAutoFit/>
          </a:bodyPr>
          <a:lstStyle>
            <a:defPPr>
              <a:defRPr lang="en-US"/>
            </a:defPPr>
            <a:lvl1pPr>
              <a:defRPr sz="2400">
                <a:solidFill>
                  <a:schemeClr val="bg1"/>
                </a:solidFill>
              </a:defRPr>
            </a:lvl1pPr>
          </a:lstStyle>
          <a:p>
            <a:pPr defTabSz="914400"/>
            <a:r>
              <a:rPr lang="en-US" dirty="0">
                <a:solidFill>
                  <a:prstClr val="white"/>
                </a:solidFill>
              </a:rPr>
              <a:t>Q4. How are glycemic targets achieved for T2D?</a:t>
            </a:r>
          </a:p>
        </p:txBody>
      </p:sp>
      <p:sp>
        <p:nvSpPr>
          <p:cNvPr id="7" name="Text Box 6"/>
          <p:cNvSpPr txBox="1">
            <a:spLocks noChangeArrowheads="1"/>
          </p:cNvSpPr>
          <p:nvPr/>
        </p:nvSpPr>
        <p:spPr bwMode="auto">
          <a:xfrm>
            <a:off x="87313" y="5745969"/>
            <a:ext cx="7881030" cy="7848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b">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defTabSz="914400">
              <a:spcBef>
                <a:spcPts val="600"/>
              </a:spcBef>
            </a:pPr>
            <a:r>
              <a:rPr lang="en-US" sz="1000" dirty="0">
                <a:solidFill>
                  <a:prstClr val="black"/>
                </a:solidFill>
              </a:rPr>
              <a:t>AGI = </a:t>
            </a:r>
            <a:r>
              <a:rPr lang="en-US" sz="1000" dirty="0">
                <a:solidFill>
                  <a:prstClr val="black"/>
                </a:solidFill>
                <a:sym typeface="Symbol"/>
              </a:rPr>
              <a:t></a:t>
            </a:r>
            <a:r>
              <a:rPr lang="en-US" sz="1000" dirty="0">
                <a:solidFill>
                  <a:prstClr val="black"/>
                </a:solidFill>
              </a:rPr>
              <a:t>-glucosidase inhibitors; BCR-QR = bromocriptine quick release; Coles = colesevelam; DPP4I = dipeptidyl peptidase 4 inhibitors; </a:t>
            </a:r>
            <a:r>
              <a:rPr lang="en-US" sz="1000" dirty="0" smtClean="0">
                <a:solidFill>
                  <a:prstClr val="black"/>
                </a:solidFill>
              </a:rPr>
              <a:t>GLP1RA </a:t>
            </a:r>
            <a:r>
              <a:rPr lang="en-US" sz="1000" dirty="0">
                <a:solidFill>
                  <a:prstClr val="black"/>
                </a:solidFill>
              </a:rPr>
              <a:t>= glucagon-like peptide 1 receptor agonists; Met = metformin; Mod = moderate; </a:t>
            </a:r>
            <a:r>
              <a:rPr lang="en-US" sz="1000" dirty="0" smtClean="0">
                <a:solidFill>
                  <a:prstClr val="black"/>
                </a:solidFill>
              </a:rPr>
              <a:t>NAFLD, nonalcoholic fatty liver disease; SGLT2I </a:t>
            </a:r>
            <a:r>
              <a:rPr lang="en-US" sz="1000" dirty="0">
                <a:solidFill>
                  <a:prstClr val="black"/>
                </a:solidFill>
              </a:rPr>
              <a:t>= sodium-glucose cotransporter 2 inhibitors; SU = sulfonylureas; TZD = thiazolidinediones.</a:t>
            </a:r>
          </a:p>
          <a:p>
            <a:pPr defTabSz="914400">
              <a:spcBef>
                <a:spcPts val="600"/>
              </a:spcBef>
            </a:pPr>
            <a:r>
              <a:rPr lang="en-US" sz="1000" dirty="0" smtClean="0">
                <a:solidFill>
                  <a:prstClr val="black"/>
                </a:solidFill>
              </a:rPr>
              <a:t>*</a:t>
            </a:r>
            <a:r>
              <a:rPr lang="en-US" sz="1000" dirty="0">
                <a:solidFill>
                  <a:prstClr val="black"/>
                </a:solidFill>
                <a:uFill>
                  <a:solidFill>
                    <a:srgbClr val="000000"/>
                  </a:solidFill>
                </a:uFill>
              </a:rPr>
              <a:t>Especially with short/ rapid-acting or premixed. </a:t>
            </a:r>
          </a:p>
        </p:txBody>
      </p:sp>
      <p:graphicFrame>
        <p:nvGraphicFramePr>
          <p:cNvPr id="3" name="Table 2"/>
          <p:cNvGraphicFramePr>
            <a:graphicFrameLocks noGrp="1"/>
          </p:cNvGraphicFramePr>
          <p:nvPr>
            <p:extLst>
              <p:ext uri="{D42A27DB-BD31-4B8C-83A1-F6EECF244321}">
                <p14:modId xmlns:p14="http://schemas.microsoft.com/office/powerpoint/2010/main" xmlns="" val="2931484419"/>
              </p:ext>
            </p:extLst>
          </p:nvPr>
        </p:nvGraphicFramePr>
        <p:xfrm>
          <a:off x="241300" y="1876199"/>
          <a:ext cx="8654148" cy="2664354"/>
        </p:xfrm>
        <a:graphic>
          <a:graphicData uri="http://schemas.openxmlformats.org/drawingml/2006/table">
            <a:tbl>
              <a:tblPr firstRow="1" firstCol="1" bandRow="1" bandCol="1">
                <a:tableStyleId>{5C22544A-7EE6-4342-B048-85BDC9FD1C3A}</a:tableStyleId>
              </a:tblPr>
              <a:tblGrid>
                <a:gridCol w="957943"/>
                <a:gridCol w="699655"/>
                <a:gridCol w="699655"/>
                <a:gridCol w="699655"/>
                <a:gridCol w="699655"/>
                <a:gridCol w="699655"/>
                <a:gridCol w="699655"/>
                <a:gridCol w="699655"/>
                <a:gridCol w="699655"/>
                <a:gridCol w="699655"/>
                <a:gridCol w="699655"/>
                <a:gridCol w="699655"/>
              </a:tblGrid>
              <a:tr h="532871">
                <a:tc>
                  <a:txBody>
                    <a:bodyPr/>
                    <a:lstStyle/>
                    <a:p>
                      <a:pPr marL="0" marR="0">
                        <a:lnSpc>
                          <a:spcPct val="100000"/>
                        </a:lnSpc>
                        <a:spcBef>
                          <a:spcPts val="0"/>
                        </a:spcBef>
                        <a:spcAft>
                          <a:spcPts val="0"/>
                        </a:spcAft>
                      </a:pPr>
                      <a:r>
                        <a:rPr lang="en-US" sz="1200" dirty="0">
                          <a:effectLst/>
                          <a:uFill>
                            <a:solidFill>
                              <a:srgbClr val="000000"/>
                            </a:solidFill>
                          </a:uFill>
                          <a:latin typeface="+mn-lt"/>
                        </a:rPr>
                        <a:t> </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Met</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GLP1RA</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SGLT2I</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solidFill>
                            <a:srgbClr val="0070C0"/>
                          </a:solidFill>
                          <a:effectLst/>
                          <a:uFill>
                            <a:solidFill>
                              <a:srgbClr val="000000"/>
                            </a:solidFill>
                          </a:uFill>
                          <a:latin typeface="+mn-lt"/>
                        </a:rPr>
                        <a:t>DPP4I</a:t>
                      </a:r>
                      <a:endParaRPr lang="en-US" sz="1200" dirty="0">
                        <a:solidFill>
                          <a:srgbClr val="0070C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TZD</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AGI</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Coles</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BCR-QR</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SU/ Glinide</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Insulin</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Pram</a:t>
                      </a:r>
                      <a:endParaRPr lang="en-US" sz="1200" dirty="0">
                        <a:solidFill>
                          <a:srgbClr val="000000"/>
                        </a:solidFill>
                        <a:effectLst/>
                        <a:uFill>
                          <a:solidFill>
                            <a:srgbClr val="000000"/>
                          </a:solidFill>
                        </a:uFill>
                        <a:latin typeface="+mn-lt"/>
                        <a:ea typeface="Arial Bold"/>
                      </a:endParaRPr>
                    </a:p>
                  </a:txBody>
                  <a:tcPr marL="14477" marR="14477" marT="0" marB="0" anchor="ctr"/>
                </a:tc>
              </a:tr>
              <a:tr h="532871">
                <a:tc>
                  <a:txBody>
                    <a:bodyPr/>
                    <a:lstStyle/>
                    <a:p>
                      <a:pPr marL="0" marR="0">
                        <a:lnSpc>
                          <a:spcPct val="100000"/>
                        </a:lnSpc>
                        <a:spcBef>
                          <a:spcPts val="0"/>
                        </a:spcBef>
                        <a:spcAft>
                          <a:spcPts val="0"/>
                        </a:spcAft>
                      </a:pPr>
                      <a:r>
                        <a:rPr lang="en-US" sz="1200" dirty="0">
                          <a:effectLst/>
                          <a:uFill>
                            <a:solidFill>
                              <a:srgbClr val="000000"/>
                            </a:solidFill>
                          </a:uFill>
                          <a:latin typeface="+mn-lt"/>
                        </a:rPr>
                        <a:t>NAFLD benefit</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Mild</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Mild</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solidFill>
                            <a:srgbClr val="0070C0"/>
                          </a:solidFill>
                          <a:effectLst/>
                          <a:uFill>
                            <a:solidFill>
                              <a:srgbClr val="000000"/>
                            </a:solidFill>
                          </a:uFill>
                          <a:latin typeface="+mn-lt"/>
                        </a:rPr>
                        <a:t>Neutral</a:t>
                      </a:r>
                      <a:endParaRPr lang="en-US" sz="1200" dirty="0">
                        <a:solidFill>
                          <a:srgbClr val="0070C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smtClean="0">
                          <a:effectLst/>
                          <a:uFill>
                            <a:solidFill>
                              <a:srgbClr val="000000"/>
                            </a:solidFill>
                          </a:uFill>
                          <a:latin typeface="+mn-lt"/>
                        </a:rPr>
                        <a:t>Mod</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r>
              <a:tr h="1332177">
                <a:tc>
                  <a:txBody>
                    <a:bodyPr/>
                    <a:lstStyle/>
                    <a:p>
                      <a:pPr marL="0" marR="0">
                        <a:lnSpc>
                          <a:spcPct val="100000"/>
                        </a:lnSpc>
                        <a:spcBef>
                          <a:spcPts val="0"/>
                        </a:spcBef>
                        <a:spcAft>
                          <a:spcPts val="0"/>
                        </a:spcAft>
                      </a:pPr>
                      <a:r>
                        <a:rPr lang="en-US" sz="1200" dirty="0" smtClean="0">
                          <a:effectLst/>
                          <a:uFill>
                            <a:solidFill>
                              <a:srgbClr val="000000"/>
                            </a:solidFill>
                          </a:uFill>
                          <a:latin typeface="+mn-lt"/>
                        </a:rPr>
                        <a:t>Hypo-glycemia</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solidFill>
                            <a:srgbClr val="0070C0"/>
                          </a:solidFill>
                          <a:effectLst/>
                          <a:uFill>
                            <a:solidFill>
                              <a:srgbClr val="000000"/>
                            </a:solidFill>
                          </a:uFill>
                          <a:latin typeface="+mn-lt"/>
                        </a:rPr>
                        <a:t>Neutral</a:t>
                      </a:r>
                      <a:endParaRPr lang="en-US" sz="1200" dirty="0">
                        <a:solidFill>
                          <a:srgbClr val="0070C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SU: </a:t>
                      </a:r>
                      <a:r>
                        <a:rPr lang="en-US" sz="1200" dirty="0" smtClean="0">
                          <a:effectLst/>
                          <a:uFill>
                            <a:solidFill>
                              <a:srgbClr val="000000"/>
                            </a:solidFill>
                          </a:uFill>
                          <a:latin typeface="+mn-lt"/>
                        </a:rPr>
                        <a:t>mod </a:t>
                      </a:r>
                      <a:r>
                        <a:rPr lang="en-US" sz="1200" dirty="0">
                          <a:effectLst/>
                          <a:uFill>
                            <a:solidFill>
                              <a:srgbClr val="000000"/>
                            </a:solidFill>
                          </a:uFill>
                          <a:latin typeface="+mn-lt"/>
                        </a:rPr>
                        <a:t>to severe</a:t>
                      </a:r>
                    </a:p>
                    <a:p>
                      <a:pPr marL="0" marR="0" algn="ctr">
                        <a:lnSpc>
                          <a:spcPct val="100000"/>
                        </a:lnSpc>
                        <a:spcBef>
                          <a:spcPts val="0"/>
                        </a:spcBef>
                        <a:spcAft>
                          <a:spcPts val="0"/>
                        </a:spcAft>
                      </a:pPr>
                      <a:r>
                        <a:rPr lang="en-US" sz="1200" dirty="0">
                          <a:effectLst/>
                          <a:latin typeface="+mn-lt"/>
                        </a:rPr>
                        <a:t>Glinide: mild to </a:t>
                      </a:r>
                      <a:r>
                        <a:rPr lang="en-US" sz="1200" dirty="0" smtClean="0">
                          <a:effectLst/>
                          <a:latin typeface="+mn-lt"/>
                        </a:rPr>
                        <a:t>mod</a:t>
                      </a:r>
                      <a:endParaRPr lang="en-US" sz="1200" dirty="0">
                        <a:solidFill>
                          <a:srgbClr val="000000"/>
                        </a:solidFill>
                        <a:effectLst/>
                        <a:latin typeface="+mn-lt"/>
                        <a:ea typeface="Arial Unicode MS"/>
                        <a:cs typeface="HiraKakuPro-W3"/>
                      </a:endParaRPr>
                    </a:p>
                  </a:txBody>
                  <a:tcPr marL="14477" marR="14477" marT="0" marB="0" anchor="ctr"/>
                </a:tc>
                <a:tc>
                  <a:txBody>
                    <a:bodyPr/>
                    <a:lstStyle/>
                    <a:p>
                      <a:pPr marL="0" marR="0" algn="ctr">
                        <a:lnSpc>
                          <a:spcPct val="100000"/>
                        </a:lnSpc>
                        <a:spcBef>
                          <a:spcPts val="0"/>
                        </a:spcBef>
                        <a:spcAft>
                          <a:spcPts val="0"/>
                        </a:spcAft>
                      </a:pPr>
                      <a:r>
                        <a:rPr lang="en-US" sz="1200" dirty="0" smtClean="0">
                          <a:effectLst/>
                          <a:uFill>
                            <a:solidFill>
                              <a:srgbClr val="000000"/>
                            </a:solidFill>
                          </a:uFill>
                          <a:latin typeface="+mn-lt"/>
                        </a:rPr>
                        <a:t>Mod </a:t>
                      </a:r>
                      <a:r>
                        <a:rPr lang="en-US" sz="1200" dirty="0">
                          <a:effectLst/>
                          <a:uFill>
                            <a:solidFill>
                              <a:srgbClr val="000000"/>
                            </a:solidFill>
                          </a:uFill>
                          <a:latin typeface="+mn-lt"/>
                        </a:rPr>
                        <a:t>to </a:t>
                      </a:r>
                      <a:r>
                        <a:rPr lang="en-US" sz="1200" dirty="0" smtClean="0">
                          <a:effectLst/>
                          <a:uFill>
                            <a:solidFill>
                              <a:srgbClr val="000000"/>
                            </a:solidFill>
                          </a:uFill>
                          <a:latin typeface="+mn-lt"/>
                        </a:rPr>
                        <a:t>severe*</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r>
              <a:tr h="266435">
                <a:tc>
                  <a:txBody>
                    <a:bodyPr/>
                    <a:lstStyle/>
                    <a:p>
                      <a:pPr marL="0" marR="0">
                        <a:lnSpc>
                          <a:spcPct val="100000"/>
                        </a:lnSpc>
                        <a:spcBef>
                          <a:spcPts val="0"/>
                        </a:spcBef>
                        <a:spcAft>
                          <a:spcPts val="0"/>
                        </a:spcAft>
                      </a:pPr>
                      <a:r>
                        <a:rPr lang="en-US" sz="1200" dirty="0">
                          <a:effectLst/>
                          <a:uFill>
                            <a:solidFill>
                              <a:srgbClr val="000000"/>
                            </a:solidFill>
                          </a:uFill>
                          <a:latin typeface="+mn-lt"/>
                        </a:rPr>
                        <a:t>Weight</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Slight loss</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Loss</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Loss</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solidFill>
                            <a:srgbClr val="0070C0"/>
                          </a:solidFill>
                          <a:effectLst/>
                          <a:uFill>
                            <a:solidFill>
                              <a:srgbClr val="000000"/>
                            </a:solidFill>
                          </a:uFill>
                          <a:latin typeface="+mn-lt"/>
                        </a:rPr>
                        <a:t>Neutral</a:t>
                      </a:r>
                      <a:endParaRPr lang="en-US" sz="1200" dirty="0">
                        <a:solidFill>
                          <a:srgbClr val="0070C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Gain</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Gain</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Gain</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Loss</a:t>
                      </a:r>
                      <a:endParaRPr lang="en-US" sz="1200" dirty="0">
                        <a:solidFill>
                          <a:srgbClr val="000000"/>
                        </a:solidFill>
                        <a:effectLst/>
                        <a:uFill>
                          <a:solidFill>
                            <a:srgbClr val="000000"/>
                          </a:solidFill>
                        </a:uFill>
                        <a:latin typeface="+mn-lt"/>
                        <a:ea typeface="Arial Bold"/>
                      </a:endParaRPr>
                    </a:p>
                  </a:txBody>
                  <a:tcPr marL="14477" marR="14477" marT="0" marB="0" anchor="ctr"/>
                </a:tc>
              </a:tr>
            </a:tbl>
          </a:graphicData>
        </a:graphic>
      </p:graphicFrame>
      <p:sp>
        <p:nvSpPr>
          <p:cNvPr id="8" name="TextBox 7"/>
          <p:cNvSpPr txBox="1"/>
          <p:nvPr/>
        </p:nvSpPr>
        <p:spPr>
          <a:xfrm>
            <a:off x="4800600" y="6477002"/>
            <a:ext cx="3352800" cy="307777"/>
          </a:xfrm>
          <a:prstGeom prst="rect">
            <a:avLst/>
          </a:prstGeom>
          <a:noFill/>
        </p:spPr>
        <p:txBody>
          <a:bodyPr wrap="square" rtlCol="0">
            <a:spAutoFit/>
          </a:bodyPr>
          <a:lstStyle/>
          <a:p>
            <a:pPr algn="r" defTabSz="914400"/>
            <a:r>
              <a:rPr lang="en-US" sz="1400" i="1" dirty="0" smtClean="0">
                <a:solidFill>
                  <a:prstClr val="black"/>
                </a:solidFill>
              </a:rPr>
              <a:t>Continued from previous slide</a:t>
            </a:r>
            <a:endParaRPr lang="en-US" sz="1400" i="1" dirty="0">
              <a:solidFill>
                <a:prstClr val="black"/>
              </a:solidFill>
            </a:endParaRPr>
          </a:p>
        </p:txBody>
      </p:sp>
      <p:sp>
        <p:nvSpPr>
          <p:cNvPr id="9" name="Rounded Rectangle 8"/>
          <p:cNvSpPr/>
          <p:nvPr/>
        </p:nvSpPr>
        <p:spPr>
          <a:xfrm>
            <a:off x="3962400" y="1828800"/>
            <a:ext cx="762000" cy="2667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089067651"/>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 xmlns:p14="http://schemas.microsoft.com/office/powerpoint/2010/main" val="2709414468"/>
              </p:ext>
            </p:extLst>
          </p:nvPr>
        </p:nvGraphicFramePr>
        <p:xfrm>
          <a:off x="-1" y="36155"/>
          <a:ext cx="9144001" cy="6522596"/>
        </p:xfrm>
        <a:graphic>
          <a:graphicData uri="http://schemas.openxmlformats.org/drawingml/2006/table">
            <a:tbl>
              <a:tblPr firstRow="1" bandRow="1">
                <a:tableStyleId>{5C22544A-7EE6-4342-B048-85BDC9FD1C3A}</a:tableStyleId>
              </a:tblPr>
              <a:tblGrid>
                <a:gridCol w="1498601"/>
                <a:gridCol w="2269067"/>
                <a:gridCol w="2455333"/>
                <a:gridCol w="2226733"/>
                <a:gridCol w="694267"/>
              </a:tblGrid>
              <a:tr h="370840">
                <a:tc>
                  <a:txBody>
                    <a:bodyPr/>
                    <a:lstStyle/>
                    <a:p>
                      <a:pPr marL="0" marR="0" algn="ctr" eaLnBrk="0" fontAlgn="base" hangingPunct="0">
                        <a:spcBef>
                          <a:spcPts val="0"/>
                        </a:spcBef>
                        <a:spcAft>
                          <a:spcPts val="0"/>
                        </a:spcAft>
                      </a:pPr>
                      <a:r>
                        <a:rPr lang="en-US" sz="2200" b="1" kern="1200" dirty="0" smtClean="0">
                          <a:solidFill>
                            <a:srgbClr val="FFFFFF"/>
                          </a:solidFill>
                          <a:effectLst>
                            <a:outerShdw blurRad="38100" dist="38100" dir="2700000" algn="tl">
                              <a:srgbClr val="000000">
                                <a:alpha val="43137"/>
                              </a:srgbClr>
                            </a:outerShdw>
                          </a:effectLst>
                          <a:latin typeface="Times New Roman" panose="02020603050405020304" pitchFamily="18" charset="0"/>
                          <a:ea typeface="MS PGothic"/>
                          <a:cs typeface="Times New Roman" panose="02020603050405020304" pitchFamily="18" charset="0"/>
                        </a:rPr>
                        <a:t>Oral Class</a:t>
                      </a:r>
                      <a:endParaRPr lang="en-US" sz="2200" dirty="0">
                        <a:solidFill>
                          <a:srgbClr val="FFFFFF"/>
                        </a:solidFill>
                        <a:effectLst>
                          <a:outerShdw blurRad="38100" dist="38100" dir="2700000" algn="tl">
                            <a:srgbClr val="000000">
                              <a:alpha val="43137"/>
                            </a:srgbClr>
                          </a:outerShdw>
                        </a:effectLst>
                        <a:latin typeface="Times New Roman" panose="02020603050405020304" pitchFamily="18" charset="0"/>
                        <a:ea typeface="Cambria"/>
                        <a:cs typeface="Times New Roman" panose="02020603050405020304" pitchFamily="18" charset="0"/>
                      </a:endParaRPr>
                    </a:p>
                  </a:txBody>
                  <a:tcPr marL="0" marR="0" marT="0" marB="0">
                    <a:solidFill>
                      <a:srgbClr val="00005C"/>
                    </a:solidFill>
                  </a:tcPr>
                </a:tc>
                <a:tc>
                  <a:txBody>
                    <a:bodyPr/>
                    <a:lstStyle/>
                    <a:p>
                      <a:pPr marL="0" marR="0" algn="ctr" fontAlgn="base">
                        <a:spcBef>
                          <a:spcPts val="0"/>
                        </a:spcBef>
                        <a:spcAft>
                          <a:spcPts val="0"/>
                        </a:spcAft>
                      </a:pPr>
                      <a:r>
                        <a:rPr lang="en-US" sz="2200" dirty="0" smtClean="0">
                          <a:solidFill>
                            <a:srgbClr val="FFFFFF"/>
                          </a:solidFill>
                          <a:effectLst>
                            <a:outerShdw blurRad="38100" dist="38100" dir="2700000" algn="tl">
                              <a:srgbClr val="000000">
                                <a:alpha val="43137"/>
                              </a:srgbClr>
                            </a:outerShdw>
                          </a:effectLst>
                          <a:latin typeface="Times New Roman" panose="02020603050405020304" pitchFamily="18" charset="0"/>
                          <a:ea typeface="Cambria"/>
                          <a:cs typeface="Times New Roman" panose="02020603050405020304" pitchFamily="18" charset="0"/>
                        </a:rPr>
                        <a:t>Mechanism</a:t>
                      </a:r>
                      <a:endParaRPr lang="en-US" sz="2200" dirty="0">
                        <a:solidFill>
                          <a:srgbClr val="FFFFFF"/>
                        </a:solidFill>
                        <a:effectLst>
                          <a:outerShdw blurRad="38100" dist="38100" dir="2700000" algn="tl">
                            <a:srgbClr val="000000">
                              <a:alpha val="43137"/>
                            </a:srgbClr>
                          </a:outerShdw>
                        </a:effectLst>
                        <a:latin typeface="Times New Roman" panose="02020603050405020304" pitchFamily="18" charset="0"/>
                        <a:ea typeface="Cambria"/>
                        <a:cs typeface="Times New Roman" panose="02020603050405020304" pitchFamily="18" charset="0"/>
                      </a:endParaRPr>
                    </a:p>
                  </a:txBody>
                  <a:tcPr marL="0" marR="0" marT="0" marB="0">
                    <a:solidFill>
                      <a:srgbClr val="00005C"/>
                    </a:solidFill>
                  </a:tcPr>
                </a:tc>
                <a:tc>
                  <a:txBody>
                    <a:bodyPr/>
                    <a:lstStyle/>
                    <a:p>
                      <a:pPr marL="0" marR="0" algn="ctr" fontAlgn="base">
                        <a:spcBef>
                          <a:spcPts val="0"/>
                        </a:spcBef>
                        <a:spcAft>
                          <a:spcPts val="0"/>
                        </a:spcAft>
                      </a:pPr>
                      <a:r>
                        <a:rPr lang="en-US" sz="2200" dirty="0" smtClean="0">
                          <a:solidFill>
                            <a:srgbClr val="FFFFFF"/>
                          </a:solidFill>
                          <a:effectLst>
                            <a:outerShdw blurRad="38100" dist="38100" dir="2700000" algn="tl">
                              <a:srgbClr val="000000">
                                <a:alpha val="43137"/>
                              </a:srgbClr>
                            </a:outerShdw>
                          </a:effectLst>
                          <a:latin typeface="Times New Roman" panose="02020603050405020304" pitchFamily="18" charset="0"/>
                          <a:ea typeface="Cambria"/>
                          <a:cs typeface="Times New Roman" panose="02020603050405020304" pitchFamily="18" charset="0"/>
                        </a:rPr>
                        <a:t>Advantages</a:t>
                      </a:r>
                      <a:endParaRPr lang="en-US" sz="2200" dirty="0">
                        <a:solidFill>
                          <a:srgbClr val="FFFFFF"/>
                        </a:solidFill>
                        <a:effectLst>
                          <a:outerShdw blurRad="38100" dist="38100" dir="2700000" algn="tl">
                            <a:srgbClr val="000000">
                              <a:alpha val="43137"/>
                            </a:srgbClr>
                          </a:outerShdw>
                        </a:effectLst>
                        <a:latin typeface="Times New Roman" panose="02020603050405020304" pitchFamily="18" charset="0"/>
                        <a:ea typeface="Cambria"/>
                        <a:cs typeface="Times New Roman" panose="02020603050405020304" pitchFamily="18" charset="0"/>
                      </a:endParaRPr>
                    </a:p>
                  </a:txBody>
                  <a:tcPr marL="0" marR="0" marT="0" marB="0">
                    <a:solidFill>
                      <a:srgbClr val="00005C"/>
                    </a:solidFill>
                  </a:tcPr>
                </a:tc>
                <a:tc>
                  <a:txBody>
                    <a:bodyPr/>
                    <a:lstStyle/>
                    <a:p>
                      <a:pPr marL="0" marR="0" algn="ctr" fontAlgn="base">
                        <a:spcBef>
                          <a:spcPts val="0"/>
                        </a:spcBef>
                        <a:spcAft>
                          <a:spcPts val="0"/>
                        </a:spcAft>
                      </a:pPr>
                      <a:r>
                        <a:rPr lang="en-US" sz="2200" dirty="0" smtClean="0">
                          <a:solidFill>
                            <a:srgbClr val="FFFFFF"/>
                          </a:solidFill>
                          <a:effectLst>
                            <a:outerShdw blurRad="38100" dist="38100" dir="2700000" algn="tl">
                              <a:srgbClr val="000000">
                                <a:alpha val="43137"/>
                              </a:srgbClr>
                            </a:outerShdw>
                          </a:effectLst>
                          <a:latin typeface="Times New Roman" panose="02020603050405020304" pitchFamily="18" charset="0"/>
                          <a:ea typeface="Cambria"/>
                          <a:cs typeface="Times New Roman" panose="02020603050405020304" pitchFamily="18" charset="0"/>
                        </a:rPr>
                        <a:t>Disadvantages</a:t>
                      </a:r>
                      <a:endParaRPr lang="en-US" sz="2200" dirty="0">
                        <a:solidFill>
                          <a:srgbClr val="FFFFFF"/>
                        </a:solidFill>
                        <a:effectLst>
                          <a:outerShdw blurRad="38100" dist="38100" dir="2700000" algn="tl">
                            <a:srgbClr val="000000">
                              <a:alpha val="43137"/>
                            </a:srgbClr>
                          </a:outerShdw>
                        </a:effectLst>
                        <a:latin typeface="Times New Roman" panose="02020603050405020304" pitchFamily="18" charset="0"/>
                        <a:ea typeface="Cambria"/>
                        <a:cs typeface="Times New Roman" panose="02020603050405020304" pitchFamily="18" charset="0"/>
                      </a:endParaRPr>
                    </a:p>
                  </a:txBody>
                  <a:tcPr marL="0" marR="0" marT="0" marB="0">
                    <a:solidFill>
                      <a:srgbClr val="00005C"/>
                    </a:solidFill>
                  </a:tcPr>
                </a:tc>
                <a:tc>
                  <a:txBody>
                    <a:bodyPr/>
                    <a:lstStyle/>
                    <a:p>
                      <a:pPr marL="0" marR="0" algn="ctr" eaLnBrk="0" fontAlgn="base" hangingPunct="0">
                        <a:spcBef>
                          <a:spcPts val="0"/>
                        </a:spcBef>
                        <a:spcAft>
                          <a:spcPts val="0"/>
                        </a:spcAft>
                      </a:pPr>
                      <a:r>
                        <a:rPr lang="en-US" sz="2200" b="1" kern="1200" dirty="0" smtClean="0">
                          <a:solidFill>
                            <a:srgbClr val="FFFFFF"/>
                          </a:solidFill>
                          <a:effectLst>
                            <a:outerShdw blurRad="38100" dist="38100" dir="2700000" algn="tl">
                              <a:srgbClr val="000000">
                                <a:alpha val="43137"/>
                              </a:srgbClr>
                            </a:outerShdw>
                          </a:effectLst>
                          <a:latin typeface="Times New Roman" panose="02020603050405020304" pitchFamily="18" charset="0"/>
                          <a:ea typeface="MS PGothic"/>
                          <a:cs typeface="Times New Roman" panose="02020603050405020304" pitchFamily="18" charset="0"/>
                        </a:rPr>
                        <a:t>Cost</a:t>
                      </a:r>
                      <a:endParaRPr lang="en-US" sz="2200" dirty="0">
                        <a:solidFill>
                          <a:srgbClr val="FFFFFF"/>
                        </a:solidFill>
                        <a:effectLst>
                          <a:outerShdw blurRad="38100" dist="38100" dir="2700000" algn="tl">
                            <a:srgbClr val="000000">
                              <a:alpha val="43137"/>
                            </a:srgbClr>
                          </a:outerShdw>
                        </a:effectLst>
                        <a:latin typeface="Times New Roman" panose="02020603050405020304" pitchFamily="18" charset="0"/>
                        <a:ea typeface="Cambria"/>
                        <a:cs typeface="Times New Roman" panose="02020603050405020304" pitchFamily="18" charset="0"/>
                      </a:endParaRPr>
                    </a:p>
                  </a:txBody>
                  <a:tcPr marL="0" marR="0" marT="0" marB="0">
                    <a:solidFill>
                      <a:srgbClr val="00005C"/>
                    </a:solidFill>
                  </a:tcPr>
                </a:tc>
              </a:tr>
              <a:tr h="370840">
                <a:tc>
                  <a:txBody>
                    <a:bodyPr/>
                    <a:lstStyle/>
                    <a:p>
                      <a:r>
                        <a:rPr lang="en-US" b="1" dirty="0" err="1" smtClean="0">
                          <a:latin typeface="Times New Roman" panose="02020603050405020304" pitchFamily="18" charset="0"/>
                          <a:cs typeface="Times New Roman" panose="02020603050405020304" pitchFamily="18" charset="0"/>
                        </a:rPr>
                        <a:t>Biguanides</a:t>
                      </a:r>
                      <a:endParaRPr lang="en-US" b="1" dirty="0" smtClean="0">
                        <a:latin typeface="Times New Roman" panose="02020603050405020304" pitchFamily="18" charset="0"/>
                        <a:cs typeface="Times New Roman" panose="02020603050405020304" pitchFamily="18" charset="0"/>
                      </a:endParaRPr>
                    </a:p>
                  </a:txBody>
                  <a:tcPr/>
                </a:tc>
                <a:tc>
                  <a:txBody>
                    <a:bodyPr/>
                    <a:lstStyle/>
                    <a:p>
                      <a:pPr>
                        <a:buFont typeface="Arial"/>
                        <a:buChar char="•"/>
                      </a:pPr>
                      <a:r>
                        <a:rPr lang="en-US" dirty="0" smtClean="0">
                          <a:latin typeface="Times New Roman" panose="02020603050405020304" pitchFamily="18" charset="0"/>
                          <a:cs typeface="Times New Roman" panose="02020603050405020304" pitchFamily="18" charset="0"/>
                        </a:rPr>
                        <a:t> Activates AMP-kinase (?other)</a:t>
                      </a:r>
                    </a:p>
                    <a:p>
                      <a:pPr>
                        <a:buFont typeface="Arial"/>
                        <a:buChar char="•"/>
                      </a:pPr>
                      <a:r>
                        <a:rPr lang="en-US" baseline="0" dirty="0" smtClean="0">
                          <a:latin typeface="Times New Roman" panose="02020603050405020304" pitchFamily="18" charset="0"/>
                          <a:cs typeface="Times New Roman" panose="02020603050405020304" pitchFamily="18" charset="0"/>
                        </a:rPr>
                        <a:t> </a:t>
                      </a:r>
                      <a:r>
                        <a:rPr lang="en-US" sz="1800" b="1" kern="1200" dirty="0" err="1" smtClean="0">
                          <a:solidFill>
                            <a:schemeClr val="dk1"/>
                          </a:solidFill>
                          <a:latin typeface="Times New Roman" panose="02020603050405020304" pitchFamily="18" charset="0"/>
                          <a:ea typeface="+mn-ea"/>
                          <a:cs typeface="Times New Roman" panose="02020603050405020304" pitchFamily="18" charset="0"/>
                          <a:sym typeface="Symbol"/>
                        </a:rPr>
                        <a:t></a:t>
                      </a:r>
                      <a:r>
                        <a:rPr lang="en-US" b="1" dirty="0" smtClean="0">
                          <a:latin typeface="Times New Roman" panose="02020603050405020304" pitchFamily="18" charset="0"/>
                          <a:cs typeface="Times New Roman" panose="02020603050405020304" pitchFamily="18" charset="0"/>
                        </a:rPr>
                        <a:t> </a:t>
                      </a:r>
                      <a:r>
                        <a:rPr lang="en-US" baseline="0" dirty="0" smtClean="0">
                          <a:latin typeface="Times New Roman" panose="02020603050405020304" pitchFamily="18" charset="0"/>
                          <a:cs typeface="Times New Roman" panose="02020603050405020304" pitchFamily="18" charset="0"/>
                        </a:rPr>
                        <a:t>Hepatic glucose production</a:t>
                      </a:r>
                      <a:endParaRPr lang="en-US" dirty="0">
                        <a:latin typeface="Times New Roman" panose="02020603050405020304" pitchFamily="18" charset="0"/>
                        <a:cs typeface="Times New Roman" panose="02020603050405020304" pitchFamily="18"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 typeface="Arial"/>
                        <a:buChar char="•"/>
                        <a:tabLst/>
                        <a:defRPr/>
                      </a:pPr>
                      <a:r>
                        <a:rPr lang="en-US" dirty="0" smtClean="0">
                          <a:latin typeface="Times New Roman" panose="02020603050405020304" pitchFamily="18" charset="0"/>
                          <a:cs typeface="Times New Roman" panose="02020603050405020304" pitchFamily="18" charset="0"/>
                        </a:rPr>
                        <a:t>  Extensive experience</a:t>
                      </a:r>
                    </a:p>
                    <a:p>
                      <a:pPr>
                        <a:buFont typeface="Arial"/>
                        <a:buChar char="•"/>
                      </a:pPr>
                      <a:r>
                        <a:rPr lang="en-US" dirty="0" smtClean="0">
                          <a:latin typeface="Times New Roman" panose="02020603050405020304" pitchFamily="18" charset="0"/>
                          <a:cs typeface="Times New Roman" panose="02020603050405020304" pitchFamily="18" charset="0"/>
                        </a:rPr>
                        <a:t> No hypoglycemia</a:t>
                      </a:r>
                    </a:p>
                    <a:p>
                      <a:pPr>
                        <a:buFont typeface="Arial"/>
                        <a:buChar char="•"/>
                      </a:pPr>
                      <a:r>
                        <a:rPr lang="en-US" dirty="0" smtClean="0">
                          <a:latin typeface="Times New Roman" panose="02020603050405020304" pitchFamily="18" charset="0"/>
                          <a:cs typeface="Times New Roman" panose="02020603050405020304" pitchFamily="18" charset="0"/>
                        </a:rPr>
                        <a:t> Weight neutral</a:t>
                      </a:r>
                    </a:p>
                    <a:p>
                      <a:pPr>
                        <a:buFont typeface="Arial"/>
                        <a:buChar char="•"/>
                      </a:pPr>
                      <a:r>
                        <a:rPr lang="en-US" dirty="0" smtClean="0">
                          <a:latin typeface="Times New Roman" panose="02020603050405020304" pitchFamily="18" charset="0"/>
                          <a:cs typeface="Times New Roman" panose="02020603050405020304" pitchFamily="18" charset="0"/>
                        </a:rPr>
                        <a:t> ? </a:t>
                      </a:r>
                      <a:r>
                        <a:rPr lang="en-US" sz="1800" b="1" kern="1200" dirty="0" err="1" smtClean="0">
                          <a:solidFill>
                            <a:schemeClr val="dk1"/>
                          </a:solidFill>
                          <a:latin typeface="Times New Roman" panose="02020603050405020304" pitchFamily="18" charset="0"/>
                          <a:ea typeface="+mn-ea"/>
                          <a:cs typeface="Times New Roman" panose="02020603050405020304" pitchFamily="18" charset="0"/>
                          <a:sym typeface="Symbol"/>
                        </a:rPr>
                        <a:t></a:t>
                      </a:r>
                      <a:r>
                        <a:rPr lang="en-US" b="1"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CVD</a:t>
                      </a:r>
                      <a:endParaRPr lang="en-US" dirty="0">
                        <a:latin typeface="Times New Roman" panose="02020603050405020304" pitchFamily="18" charset="0"/>
                        <a:cs typeface="Times New Roman" panose="02020603050405020304" pitchFamily="18" charset="0"/>
                      </a:endParaRPr>
                    </a:p>
                  </a:txBody>
                  <a:tcPr/>
                </a:tc>
                <a:tc>
                  <a:txBody>
                    <a:bodyPr/>
                    <a:lstStyle/>
                    <a:p>
                      <a:pPr>
                        <a:buFont typeface="Arial"/>
                        <a:buChar char="•"/>
                      </a:pPr>
                      <a:r>
                        <a:rPr lang="en-US" dirty="0" smtClean="0">
                          <a:latin typeface="Times New Roman" panose="02020603050405020304" pitchFamily="18" charset="0"/>
                          <a:cs typeface="Times New Roman" panose="02020603050405020304" pitchFamily="18" charset="0"/>
                        </a:rPr>
                        <a:t> Gastrointestinal</a:t>
                      </a:r>
                    </a:p>
                    <a:p>
                      <a:pPr>
                        <a:buFont typeface="Arial"/>
                        <a:buChar char="•"/>
                      </a:pPr>
                      <a:r>
                        <a:rPr lang="en-US" dirty="0" smtClean="0">
                          <a:latin typeface="Times New Roman" panose="02020603050405020304" pitchFamily="18" charset="0"/>
                          <a:cs typeface="Times New Roman" panose="02020603050405020304" pitchFamily="18" charset="0"/>
                        </a:rPr>
                        <a:t> Lactic acidosis (rare)</a:t>
                      </a:r>
                    </a:p>
                    <a:p>
                      <a:pPr>
                        <a:buFont typeface="Arial"/>
                        <a:buChar char="•"/>
                      </a:pPr>
                      <a:r>
                        <a:rPr lang="en-US" dirty="0" smtClean="0">
                          <a:latin typeface="Times New Roman" panose="02020603050405020304" pitchFamily="18" charset="0"/>
                          <a:cs typeface="Times New Roman" panose="02020603050405020304" pitchFamily="18" charset="0"/>
                        </a:rPr>
                        <a:t> B-12 deficiency</a:t>
                      </a:r>
                    </a:p>
                    <a:p>
                      <a:pPr>
                        <a:buFont typeface="Arial"/>
                        <a:buChar char="•"/>
                      </a:pPr>
                      <a:r>
                        <a:rPr lang="en-US" baseline="0" dirty="0" smtClean="0">
                          <a:latin typeface="Times New Roman" panose="02020603050405020304" pitchFamily="18" charset="0"/>
                          <a:cs typeface="Times New Roman" panose="02020603050405020304" pitchFamily="18" charset="0"/>
                        </a:rPr>
                        <a:t> Contraindications</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smtClean="0">
                          <a:latin typeface="Times New Roman" panose="02020603050405020304" pitchFamily="18" charset="0"/>
                          <a:cs typeface="Times New Roman" panose="02020603050405020304" pitchFamily="18" charset="0"/>
                        </a:rPr>
                        <a:t>Low</a:t>
                      </a:r>
                      <a:endParaRPr lang="en-US" dirty="0">
                        <a:latin typeface="Times New Roman" panose="02020603050405020304" pitchFamily="18" charset="0"/>
                        <a:cs typeface="Times New Roman" panose="02020603050405020304" pitchFamily="18" charset="0"/>
                      </a:endParaRPr>
                    </a:p>
                  </a:txBody>
                  <a:tcPr/>
                </a:tc>
              </a:tr>
              <a:tr h="1488316">
                <a:tc>
                  <a:txBody>
                    <a:bodyPr/>
                    <a:lstStyle/>
                    <a:p>
                      <a:r>
                        <a:rPr lang="en-US" b="1" dirty="0" smtClean="0">
                          <a:latin typeface="Times New Roman" panose="02020603050405020304" pitchFamily="18" charset="0"/>
                          <a:cs typeface="Times New Roman" panose="02020603050405020304" pitchFamily="18" charset="0"/>
                        </a:rPr>
                        <a:t>Sulfonylurea</a:t>
                      </a:r>
                    </a:p>
                    <a:p>
                      <a:endParaRPr lang="en-US" b="1" baseline="0" dirty="0" smtClean="0">
                        <a:latin typeface="Times New Roman" panose="02020603050405020304" pitchFamily="18" charset="0"/>
                        <a:cs typeface="Times New Roman" panose="02020603050405020304" pitchFamily="18" charset="0"/>
                      </a:endParaRPr>
                    </a:p>
                  </a:txBody>
                  <a:tcPr/>
                </a:tc>
                <a:tc>
                  <a:txBody>
                    <a:bodyPr/>
                    <a:lstStyle/>
                    <a:p>
                      <a:pPr>
                        <a:buFont typeface="Arial"/>
                        <a:buChar char="•"/>
                      </a:pPr>
                      <a:r>
                        <a:rPr lang="en-US" dirty="0" smtClean="0">
                          <a:latin typeface="Times New Roman" panose="02020603050405020304" pitchFamily="18" charset="0"/>
                          <a:cs typeface="Times New Roman" panose="02020603050405020304" pitchFamily="18" charset="0"/>
                        </a:rPr>
                        <a:t> Closes K</a:t>
                      </a:r>
                      <a:r>
                        <a:rPr lang="en-US" sz="2400" b="0" baseline="-25000" dirty="0" smtClean="0">
                          <a:latin typeface="Times New Roman" panose="02020603050405020304" pitchFamily="18" charset="0"/>
                          <a:cs typeface="Times New Roman" panose="02020603050405020304" pitchFamily="18" charset="0"/>
                        </a:rPr>
                        <a:t>ATP</a:t>
                      </a:r>
                      <a:r>
                        <a:rPr lang="en-US" dirty="0" smtClean="0">
                          <a:latin typeface="Times New Roman" panose="02020603050405020304" pitchFamily="18" charset="0"/>
                          <a:cs typeface="Times New Roman" panose="02020603050405020304" pitchFamily="18" charset="0"/>
                        </a:rPr>
                        <a:t> channels</a:t>
                      </a:r>
                    </a:p>
                    <a:p>
                      <a:pPr>
                        <a:buFont typeface="Arial"/>
                        <a:buChar char="•"/>
                      </a:pPr>
                      <a:r>
                        <a:rPr lang="en-US" dirty="0" smtClean="0">
                          <a:latin typeface="Times New Roman" panose="02020603050405020304" pitchFamily="18" charset="0"/>
                          <a:cs typeface="Times New Roman" panose="02020603050405020304" pitchFamily="18" charset="0"/>
                        </a:rPr>
                        <a:t> </a:t>
                      </a:r>
                      <a:r>
                        <a:rPr lang="en-US" sz="1800" b="1" kern="1200" dirty="0" err="1" smtClean="0">
                          <a:solidFill>
                            <a:schemeClr val="dk1"/>
                          </a:solidFill>
                          <a:latin typeface="Times New Roman" panose="02020603050405020304" pitchFamily="18" charset="0"/>
                          <a:ea typeface="+mn-ea"/>
                          <a:cs typeface="Times New Roman" panose="02020603050405020304" pitchFamily="18" charset="0"/>
                          <a:sym typeface="Symbol"/>
                        </a:rPr>
                        <a:t></a:t>
                      </a:r>
                      <a:r>
                        <a:rPr lang="en-US" b="1"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Insulin secretion</a:t>
                      </a:r>
                    </a:p>
                  </a:txBody>
                  <a:tcPr/>
                </a:tc>
                <a:tc>
                  <a:txBody>
                    <a:bodyPr/>
                    <a:lstStyle/>
                    <a:p>
                      <a:pPr>
                        <a:buFont typeface="Arial"/>
                        <a:buChar char="•"/>
                      </a:pPr>
                      <a:r>
                        <a:rPr lang="en-US" dirty="0" smtClean="0">
                          <a:latin typeface="Times New Roman" panose="02020603050405020304" pitchFamily="18" charset="0"/>
                          <a:cs typeface="Times New Roman" panose="02020603050405020304" pitchFamily="18" charset="0"/>
                        </a:rPr>
                        <a:t> Extensive experience</a:t>
                      </a:r>
                    </a:p>
                    <a:p>
                      <a:pPr>
                        <a:buFont typeface="Arial"/>
                        <a:buChar char="•"/>
                      </a:pPr>
                      <a:r>
                        <a:rPr lang="en-US" dirty="0" smtClean="0">
                          <a:latin typeface="Times New Roman" panose="02020603050405020304" pitchFamily="18" charset="0"/>
                          <a:cs typeface="Times New Roman" panose="02020603050405020304" pitchFamily="18" charset="0"/>
                        </a:rPr>
                        <a:t> </a:t>
                      </a:r>
                      <a:r>
                        <a:rPr lang="en-US" sz="1800" b="1" kern="1200" dirty="0" smtClean="0">
                          <a:solidFill>
                            <a:schemeClr val="dk1"/>
                          </a:solidFill>
                          <a:latin typeface="Times New Roman" panose="02020603050405020304" pitchFamily="18" charset="0"/>
                          <a:ea typeface="+mn-ea"/>
                          <a:cs typeface="Times New Roman" panose="02020603050405020304" pitchFamily="18" charset="0"/>
                          <a:sym typeface="Symbol"/>
                        </a:rPr>
                        <a:t> </a:t>
                      </a:r>
                      <a:r>
                        <a:rPr lang="en-US" dirty="0" err="1" smtClean="0">
                          <a:latin typeface="Times New Roman" panose="02020603050405020304" pitchFamily="18" charset="0"/>
                          <a:cs typeface="Times New Roman" panose="02020603050405020304" pitchFamily="18" charset="0"/>
                        </a:rPr>
                        <a:t>Microvascular</a:t>
                      </a:r>
                      <a:r>
                        <a:rPr lang="en-US" dirty="0" smtClean="0">
                          <a:latin typeface="Times New Roman" panose="02020603050405020304" pitchFamily="18" charset="0"/>
                          <a:cs typeface="Times New Roman" panose="02020603050405020304" pitchFamily="18" charset="0"/>
                        </a:rPr>
                        <a:t> risk</a:t>
                      </a:r>
                      <a:endParaRPr lang="en-US" dirty="0">
                        <a:latin typeface="Times New Roman" panose="02020603050405020304" pitchFamily="18" charset="0"/>
                        <a:cs typeface="Times New Roman" panose="02020603050405020304" pitchFamily="18" charset="0"/>
                      </a:endParaRPr>
                    </a:p>
                  </a:txBody>
                  <a:tcPr/>
                </a:tc>
                <a:tc>
                  <a:txBody>
                    <a:bodyPr/>
                    <a:lstStyle/>
                    <a:p>
                      <a:pPr>
                        <a:buFont typeface="Arial"/>
                        <a:buChar char="•"/>
                      </a:pPr>
                      <a:r>
                        <a:rPr lang="en-US" dirty="0" smtClean="0">
                          <a:latin typeface="Times New Roman" panose="02020603050405020304" pitchFamily="18" charset="0"/>
                          <a:cs typeface="Times New Roman" panose="02020603050405020304" pitchFamily="18" charset="0"/>
                        </a:rPr>
                        <a:t> Hypoglycemia</a:t>
                      </a:r>
                    </a:p>
                    <a:p>
                      <a:pPr>
                        <a:buFont typeface="Arial"/>
                        <a:buChar char="•"/>
                      </a:pPr>
                      <a:r>
                        <a:rPr lang="en-US" dirty="0" smtClean="0">
                          <a:latin typeface="Times New Roman" panose="02020603050405020304" pitchFamily="18" charset="0"/>
                          <a:cs typeface="Times New Roman" panose="02020603050405020304" pitchFamily="18" charset="0"/>
                        </a:rPr>
                        <a:t> </a:t>
                      </a:r>
                      <a:r>
                        <a:rPr lang="en-US" sz="1800" b="0" kern="1200" dirty="0" smtClean="0">
                          <a:solidFill>
                            <a:schemeClr val="dk1"/>
                          </a:solidFill>
                          <a:latin typeface="Times New Roman" panose="02020603050405020304" pitchFamily="18" charset="0"/>
                          <a:ea typeface="+mn-ea"/>
                          <a:cs typeface="Times New Roman" panose="02020603050405020304" pitchFamily="18" charset="0"/>
                          <a:sym typeface="Symbol"/>
                        </a:rPr>
                        <a:t> </a:t>
                      </a:r>
                      <a:r>
                        <a:rPr lang="en-US" dirty="0" smtClean="0">
                          <a:latin typeface="Times New Roman" panose="02020603050405020304" pitchFamily="18" charset="0"/>
                          <a:cs typeface="Times New Roman" panose="02020603050405020304" pitchFamily="18" charset="0"/>
                        </a:rPr>
                        <a:t>Weight</a:t>
                      </a:r>
                      <a:r>
                        <a:rPr lang="en-US" baseline="0" dirty="0" smtClean="0">
                          <a:latin typeface="Times New Roman" panose="02020603050405020304" pitchFamily="18" charset="0"/>
                          <a:cs typeface="Times New Roman" panose="02020603050405020304" pitchFamily="18" charset="0"/>
                        </a:rPr>
                        <a:t> </a:t>
                      </a:r>
                    </a:p>
                    <a:p>
                      <a:pPr>
                        <a:buFont typeface="Arial"/>
                        <a:buChar char="•"/>
                      </a:pPr>
                      <a:r>
                        <a:rPr lang="en-US" baseline="0" dirty="0" smtClean="0">
                          <a:latin typeface="Times New Roman" panose="02020603050405020304" pitchFamily="18" charset="0"/>
                          <a:cs typeface="Times New Roman" panose="02020603050405020304" pitchFamily="18" charset="0"/>
                        </a:rPr>
                        <a:t> Low durability</a:t>
                      </a:r>
                    </a:p>
                    <a:p>
                      <a:pPr>
                        <a:buFont typeface="Arial"/>
                        <a:buChar char="•"/>
                      </a:pPr>
                      <a:r>
                        <a:rPr lang="en-US" baseline="0" dirty="0" smtClean="0">
                          <a:latin typeface="Times New Roman" panose="02020603050405020304" pitchFamily="18" charset="0"/>
                          <a:cs typeface="Times New Roman" panose="02020603050405020304" pitchFamily="18" charset="0"/>
                        </a:rPr>
                        <a:t> ? Blunts ischemic preconditioning</a:t>
                      </a:r>
                      <a:endParaRPr lang="en-US" dirty="0">
                        <a:latin typeface="Times New Roman" panose="02020603050405020304" pitchFamily="18" charset="0"/>
                        <a:cs typeface="Times New Roman" panose="02020603050405020304" pitchFamily="18"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Times New Roman" panose="02020603050405020304" pitchFamily="18" charset="0"/>
                          <a:cs typeface="Times New Roman" panose="02020603050405020304" pitchFamily="18" charset="0"/>
                        </a:rPr>
                        <a:t>Low</a:t>
                      </a:r>
                    </a:p>
                    <a:p>
                      <a:endParaRPr lang="en-US" dirty="0">
                        <a:latin typeface="Times New Roman" panose="02020603050405020304" pitchFamily="18" charset="0"/>
                        <a:cs typeface="Times New Roman" panose="02020603050405020304" pitchFamily="18" charset="0"/>
                      </a:endParaRPr>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baseline="0" dirty="0" err="1" smtClean="0">
                          <a:solidFill>
                            <a:srgbClr val="7F7F7F"/>
                          </a:solidFill>
                          <a:latin typeface="Times New Roman" panose="02020603050405020304" pitchFamily="18" charset="0"/>
                          <a:cs typeface="Times New Roman" panose="02020603050405020304" pitchFamily="18" charset="0"/>
                        </a:rPr>
                        <a:t>Meglitinides</a:t>
                      </a:r>
                      <a:endParaRPr lang="en-US" b="1" dirty="0" smtClean="0">
                        <a:solidFill>
                          <a:srgbClr val="7F7F7F"/>
                        </a:solidFill>
                        <a:latin typeface="Times New Roman" panose="02020603050405020304" pitchFamily="18" charset="0"/>
                        <a:cs typeface="Times New Roman" panose="02020603050405020304" pitchFamily="18" charset="0"/>
                      </a:endParaRPr>
                    </a:p>
                    <a:p>
                      <a:endParaRPr lang="en-US" b="1" dirty="0">
                        <a:solidFill>
                          <a:srgbClr val="7F7F7F"/>
                        </a:solidFill>
                        <a:latin typeface="Times New Roman" panose="02020603050405020304" pitchFamily="18" charset="0"/>
                        <a:cs typeface="Times New Roman" panose="02020603050405020304" pitchFamily="18" charset="0"/>
                      </a:endParaRPr>
                    </a:p>
                  </a:txBody>
                  <a:tcPr/>
                </a:tc>
                <a:tc>
                  <a:txBody>
                    <a:bodyPr/>
                    <a:lstStyle/>
                    <a:p>
                      <a:pPr>
                        <a:buFont typeface="Arial"/>
                        <a:buChar char="•"/>
                      </a:pPr>
                      <a:r>
                        <a:rPr lang="en-US" dirty="0" smtClean="0">
                          <a:solidFill>
                            <a:srgbClr val="7F7F7F"/>
                          </a:solidFill>
                          <a:latin typeface="Times New Roman" panose="02020603050405020304" pitchFamily="18" charset="0"/>
                          <a:cs typeface="Times New Roman" panose="02020603050405020304" pitchFamily="18" charset="0"/>
                        </a:rPr>
                        <a:t> Closes K</a:t>
                      </a:r>
                      <a:r>
                        <a:rPr lang="en-US" sz="2400" b="0" baseline="-25000" dirty="0" smtClean="0">
                          <a:solidFill>
                            <a:srgbClr val="7F7F7F"/>
                          </a:solidFill>
                          <a:latin typeface="Times New Roman" panose="02020603050405020304" pitchFamily="18" charset="0"/>
                          <a:cs typeface="Times New Roman" panose="02020603050405020304" pitchFamily="18" charset="0"/>
                        </a:rPr>
                        <a:t>ATP</a:t>
                      </a:r>
                      <a:r>
                        <a:rPr lang="en-US" dirty="0" smtClean="0">
                          <a:solidFill>
                            <a:srgbClr val="7F7F7F"/>
                          </a:solidFill>
                          <a:latin typeface="Times New Roman" panose="02020603050405020304" pitchFamily="18" charset="0"/>
                          <a:cs typeface="Times New Roman" panose="02020603050405020304" pitchFamily="18" charset="0"/>
                        </a:rPr>
                        <a:t> channels</a:t>
                      </a:r>
                    </a:p>
                    <a:p>
                      <a:pPr>
                        <a:buFont typeface="Arial"/>
                        <a:buChar char="•"/>
                      </a:pPr>
                      <a:r>
                        <a:rPr lang="en-US" dirty="0" smtClean="0">
                          <a:solidFill>
                            <a:srgbClr val="7F7F7F"/>
                          </a:solidFill>
                          <a:latin typeface="Times New Roman" panose="02020603050405020304" pitchFamily="18" charset="0"/>
                          <a:cs typeface="Times New Roman" panose="02020603050405020304" pitchFamily="18" charset="0"/>
                        </a:rPr>
                        <a:t> </a:t>
                      </a:r>
                      <a:r>
                        <a:rPr lang="en-US" sz="1800" b="1" kern="1200" dirty="0" smtClean="0">
                          <a:solidFill>
                            <a:srgbClr val="7F7F7F"/>
                          </a:solidFill>
                          <a:latin typeface="Times New Roman" panose="02020603050405020304" pitchFamily="18" charset="0"/>
                          <a:ea typeface="+mn-ea"/>
                          <a:cs typeface="Times New Roman" panose="02020603050405020304" pitchFamily="18" charset="0"/>
                          <a:sym typeface="Symbol"/>
                        </a:rPr>
                        <a:t></a:t>
                      </a:r>
                      <a:r>
                        <a:rPr lang="en-US" b="1" dirty="0" smtClean="0">
                          <a:solidFill>
                            <a:srgbClr val="7F7F7F"/>
                          </a:solidFill>
                          <a:latin typeface="Times New Roman" panose="02020603050405020304" pitchFamily="18" charset="0"/>
                          <a:cs typeface="Times New Roman" panose="02020603050405020304" pitchFamily="18" charset="0"/>
                        </a:rPr>
                        <a:t> </a:t>
                      </a:r>
                      <a:r>
                        <a:rPr lang="en-US" dirty="0" smtClean="0">
                          <a:solidFill>
                            <a:srgbClr val="7F7F7F"/>
                          </a:solidFill>
                          <a:latin typeface="Times New Roman" panose="02020603050405020304" pitchFamily="18" charset="0"/>
                          <a:cs typeface="Times New Roman" panose="02020603050405020304" pitchFamily="18" charset="0"/>
                        </a:rPr>
                        <a:t>Insulin secretion</a:t>
                      </a:r>
                    </a:p>
                    <a:p>
                      <a:pPr>
                        <a:buFont typeface="Arial"/>
                        <a:buNone/>
                      </a:pPr>
                      <a:endParaRPr lang="en-US" dirty="0" smtClean="0">
                        <a:solidFill>
                          <a:srgbClr val="7F7F7F"/>
                        </a:solidFill>
                        <a:latin typeface="Times New Roman" panose="02020603050405020304" pitchFamily="18" charset="0"/>
                        <a:cs typeface="Times New Roman" panose="02020603050405020304" pitchFamily="18" charset="0"/>
                      </a:endParaRPr>
                    </a:p>
                  </a:txBody>
                  <a:tcPr/>
                </a:tc>
                <a:tc>
                  <a:txBody>
                    <a:bodyPr/>
                    <a:lstStyle/>
                    <a:p>
                      <a:pPr>
                        <a:buFont typeface="Arial"/>
                        <a:buChar char="•"/>
                      </a:pPr>
                      <a:r>
                        <a:rPr lang="en-US" sz="1800" b="1" kern="1200" baseline="0" dirty="0" smtClean="0">
                          <a:solidFill>
                            <a:schemeClr val="tx1">
                              <a:lumMod val="50000"/>
                              <a:lumOff val="50000"/>
                            </a:schemeClr>
                          </a:solidFill>
                          <a:latin typeface="Times New Roman" panose="02020603050405020304" pitchFamily="18" charset="0"/>
                          <a:ea typeface="+mn-ea"/>
                          <a:cs typeface="Times New Roman" panose="02020603050405020304" pitchFamily="18" charset="0"/>
                          <a:sym typeface="Symbol"/>
                        </a:rPr>
                        <a:t> </a:t>
                      </a:r>
                      <a:r>
                        <a:rPr lang="en-US" sz="1800" b="1" kern="1200" dirty="0" smtClean="0">
                          <a:solidFill>
                            <a:schemeClr val="tx1">
                              <a:lumMod val="50000"/>
                              <a:lumOff val="50000"/>
                            </a:schemeClr>
                          </a:solidFill>
                          <a:latin typeface="Times New Roman" panose="02020603050405020304" pitchFamily="18" charset="0"/>
                          <a:ea typeface="+mn-ea"/>
                          <a:cs typeface="Times New Roman" panose="02020603050405020304" pitchFamily="18" charset="0"/>
                          <a:sym typeface="Symbol"/>
                        </a:rPr>
                        <a:t></a:t>
                      </a:r>
                      <a:r>
                        <a:rPr lang="en-US" sz="1800" b="0" kern="1200" dirty="0" smtClean="0">
                          <a:solidFill>
                            <a:schemeClr val="tx1">
                              <a:lumMod val="50000"/>
                              <a:lumOff val="50000"/>
                            </a:schemeClr>
                          </a:solidFill>
                          <a:latin typeface="Times New Roman" panose="02020603050405020304" pitchFamily="18" charset="0"/>
                          <a:ea typeface="+mn-ea"/>
                          <a:cs typeface="Times New Roman" panose="02020603050405020304" pitchFamily="18" charset="0"/>
                          <a:sym typeface="Symbol"/>
                        </a:rPr>
                        <a:t> Postprandial glucose</a:t>
                      </a:r>
                    </a:p>
                    <a:p>
                      <a:pPr>
                        <a:buFont typeface="Arial"/>
                        <a:buChar char="•"/>
                      </a:pPr>
                      <a:r>
                        <a:rPr lang="en-US" dirty="0" smtClean="0">
                          <a:solidFill>
                            <a:schemeClr val="tx1">
                              <a:lumMod val="50000"/>
                              <a:lumOff val="50000"/>
                            </a:schemeClr>
                          </a:solidFill>
                          <a:latin typeface="Times New Roman" panose="02020603050405020304" pitchFamily="18" charset="0"/>
                          <a:cs typeface="Times New Roman" panose="02020603050405020304" pitchFamily="18" charset="0"/>
                        </a:rPr>
                        <a:t> Dosing flexibility</a:t>
                      </a:r>
                      <a:endParaRPr lang="en-US" dirty="0">
                        <a:solidFill>
                          <a:schemeClr val="tx1">
                            <a:lumMod val="50000"/>
                            <a:lumOff val="50000"/>
                          </a:schemeClr>
                        </a:solidFill>
                        <a:latin typeface="Times New Roman" panose="02020603050405020304" pitchFamily="18" charset="0"/>
                        <a:cs typeface="Times New Roman" panose="02020603050405020304" pitchFamily="18" charset="0"/>
                      </a:endParaRPr>
                    </a:p>
                  </a:txBody>
                  <a:tcPr/>
                </a:tc>
                <a:tc>
                  <a:txBody>
                    <a:bodyPr/>
                    <a:lstStyle/>
                    <a:p>
                      <a:pPr>
                        <a:buFont typeface="Arial"/>
                        <a:buChar char="•"/>
                      </a:pPr>
                      <a:r>
                        <a:rPr lang="en-US" dirty="0" smtClean="0">
                          <a:solidFill>
                            <a:srgbClr val="7F7F7F"/>
                          </a:solidFill>
                          <a:latin typeface="Times New Roman" panose="02020603050405020304" pitchFamily="18" charset="0"/>
                          <a:cs typeface="Times New Roman" panose="02020603050405020304" pitchFamily="18" charset="0"/>
                        </a:rPr>
                        <a:t> Hypoglycemia</a:t>
                      </a:r>
                    </a:p>
                    <a:p>
                      <a:pPr>
                        <a:buFont typeface="Arial"/>
                        <a:buChar char="•"/>
                      </a:pPr>
                      <a:r>
                        <a:rPr lang="en-US" dirty="0" smtClean="0">
                          <a:solidFill>
                            <a:srgbClr val="7F7F7F"/>
                          </a:solidFill>
                          <a:latin typeface="Times New Roman" panose="02020603050405020304" pitchFamily="18" charset="0"/>
                          <a:cs typeface="Times New Roman" panose="02020603050405020304" pitchFamily="18" charset="0"/>
                        </a:rPr>
                        <a:t> </a:t>
                      </a:r>
                      <a:r>
                        <a:rPr lang="en-US" sz="1800" b="0" kern="1200" dirty="0" smtClean="0">
                          <a:solidFill>
                            <a:srgbClr val="7F7F7F"/>
                          </a:solidFill>
                          <a:latin typeface="Times New Roman" panose="02020603050405020304" pitchFamily="18" charset="0"/>
                          <a:ea typeface="+mn-ea"/>
                          <a:cs typeface="Times New Roman" panose="02020603050405020304" pitchFamily="18" charset="0"/>
                          <a:sym typeface="Symbol"/>
                        </a:rPr>
                        <a:t> </a:t>
                      </a:r>
                      <a:r>
                        <a:rPr lang="en-US" dirty="0" smtClean="0">
                          <a:solidFill>
                            <a:srgbClr val="7F7F7F"/>
                          </a:solidFill>
                          <a:latin typeface="Times New Roman" panose="02020603050405020304" pitchFamily="18" charset="0"/>
                          <a:cs typeface="Times New Roman" panose="02020603050405020304" pitchFamily="18" charset="0"/>
                        </a:rPr>
                        <a:t>Weight</a:t>
                      </a:r>
                      <a:r>
                        <a:rPr lang="en-US" baseline="0" dirty="0" smtClean="0">
                          <a:solidFill>
                            <a:srgbClr val="7F7F7F"/>
                          </a:solidFill>
                          <a:latin typeface="Times New Roman" panose="02020603050405020304" pitchFamily="18" charset="0"/>
                          <a:cs typeface="Times New Roman" panose="02020603050405020304" pitchFamily="18" charset="0"/>
                        </a:rPr>
                        <a:t> </a:t>
                      </a:r>
                    </a:p>
                    <a:p>
                      <a:pPr>
                        <a:buFont typeface="Arial"/>
                        <a:buChar char="•"/>
                      </a:pPr>
                      <a:r>
                        <a:rPr lang="en-US" baseline="0" dirty="0" smtClean="0">
                          <a:solidFill>
                            <a:srgbClr val="7F7F7F"/>
                          </a:solidFill>
                          <a:latin typeface="Times New Roman" panose="02020603050405020304" pitchFamily="18" charset="0"/>
                          <a:cs typeface="Times New Roman" panose="02020603050405020304" pitchFamily="18" charset="0"/>
                        </a:rPr>
                        <a:t> ? Blunts ischemic preconditioning</a:t>
                      </a:r>
                    </a:p>
                    <a:p>
                      <a:pPr>
                        <a:buFont typeface="Arial"/>
                        <a:buChar char="•"/>
                      </a:pPr>
                      <a:r>
                        <a:rPr lang="en-US" baseline="0" dirty="0" smtClean="0">
                          <a:solidFill>
                            <a:srgbClr val="7F7F7F"/>
                          </a:solidFill>
                          <a:latin typeface="Times New Roman" panose="02020603050405020304" pitchFamily="18" charset="0"/>
                          <a:cs typeface="Times New Roman" panose="02020603050405020304" pitchFamily="18" charset="0"/>
                        </a:rPr>
                        <a:t> Dosing frequency</a:t>
                      </a:r>
                      <a:endParaRPr lang="en-US" dirty="0" smtClean="0">
                        <a:solidFill>
                          <a:srgbClr val="7F7F7F"/>
                        </a:solidFill>
                        <a:latin typeface="Times New Roman" panose="02020603050405020304" pitchFamily="18" charset="0"/>
                        <a:cs typeface="Times New Roman" panose="02020603050405020304" pitchFamily="18" charset="0"/>
                      </a:endParaRPr>
                    </a:p>
                    <a:p>
                      <a:pPr>
                        <a:buFont typeface="Arial"/>
                        <a:buChar char="•"/>
                      </a:pPr>
                      <a:endParaRPr lang="en-US" dirty="0">
                        <a:solidFill>
                          <a:srgbClr val="7F7F7F"/>
                        </a:solidFill>
                        <a:latin typeface="Times New Roman" panose="02020603050405020304" pitchFamily="18" charset="0"/>
                        <a:cs typeface="Times New Roman" panose="02020603050405020304" pitchFamily="18" charset="0"/>
                      </a:endParaRPr>
                    </a:p>
                  </a:txBody>
                  <a:tcPr/>
                </a:tc>
                <a:tc>
                  <a:txBody>
                    <a:bodyPr/>
                    <a:lstStyle/>
                    <a:p>
                      <a:r>
                        <a:rPr lang="en-US" dirty="0" smtClean="0">
                          <a:solidFill>
                            <a:srgbClr val="7F7F7F"/>
                          </a:solidFill>
                          <a:latin typeface="Times New Roman" panose="02020603050405020304" pitchFamily="18" charset="0"/>
                          <a:cs typeface="Times New Roman" panose="02020603050405020304" pitchFamily="18" charset="0"/>
                        </a:rPr>
                        <a:t>Mod.</a:t>
                      </a:r>
                      <a:endParaRPr lang="en-US" dirty="0">
                        <a:solidFill>
                          <a:srgbClr val="7F7F7F"/>
                        </a:solidFill>
                        <a:latin typeface="Times New Roman" panose="02020603050405020304" pitchFamily="18" charset="0"/>
                        <a:cs typeface="Times New Roman" panose="02020603050405020304" pitchFamily="18" charset="0"/>
                      </a:endParaRPr>
                    </a:p>
                  </a:txBody>
                  <a:tcPr/>
                </a:tc>
              </a:tr>
              <a:tr h="370840">
                <a:tc>
                  <a:txBody>
                    <a:bodyPr/>
                    <a:lstStyle/>
                    <a:p>
                      <a:r>
                        <a:rPr lang="en-US" b="1" dirty="0" smtClean="0">
                          <a:latin typeface="Times New Roman" panose="02020603050405020304" pitchFamily="18" charset="0"/>
                          <a:cs typeface="Times New Roman" panose="02020603050405020304" pitchFamily="18" charset="0"/>
                        </a:rPr>
                        <a:t>TZDs</a:t>
                      </a:r>
                      <a:endParaRPr lang="en-US" b="1" dirty="0">
                        <a:latin typeface="Times New Roman" panose="02020603050405020304" pitchFamily="18" charset="0"/>
                        <a:cs typeface="Times New Roman" panose="02020603050405020304" pitchFamily="18" charset="0"/>
                      </a:endParaRPr>
                    </a:p>
                  </a:txBody>
                  <a:tcPr/>
                </a:tc>
                <a:tc>
                  <a:txBody>
                    <a:bodyPr/>
                    <a:lstStyle/>
                    <a:p>
                      <a:pPr>
                        <a:buFont typeface="Arial"/>
                        <a:buChar char="•"/>
                      </a:pPr>
                      <a:r>
                        <a:rPr lang="en-US" dirty="0" smtClean="0">
                          <a:latin typeface="Times New Roman" panose="02020603050405020304" pitchFamily="18" charset="0"/>
                          <a:cs typeface="Times New Roman" panose="02020603050405020304" pitchFamily="18" charset="0"/>
                        </a:rPr>
                        <a:t> PPAR-</a:t>
                      </a:r>
                      <a:r>
                        <a:rPr lang="en-US" dirty="0" err="1" smtClean="0">
                          <a:latin typeface="Times New Roman" panose="02020603050405020304" pitchFamily="18" charset="0"/>
                          <a:cs typeface="Times New Roman" panose="02020603050405020304" pitchFamily="18" charset="0"/>
                        </a:rPr>
                        <a:t>g</a:t>
                      </a:r>
                      <a:r>
                        <a:rPr lang="en-US" dirty="0" smtClean="0">
                          <a:latin typeface="Times New Roman" panose="02020603050405020304" pitchFamily="18" charset="0"/>
                          <a:cs typeface="Times New Roman" panose="02020603050405020304" pitchFamily="18" charset="0"/>
                        </a:rPr>
                        <a:t> activator</a:t>
                      </a:r>
                    </a:p>
                    <a:p>
                      <a:pPr>
                        <a:buFont typeface="Arial"/>
                        <a:buChar char="•"/>
                      </a:pPr>
                      <a:r>
                        <a:rPr lang="en-US" dirty="0" smtClean="0">
                          <a:latin typeface="Times New Roman" panose="02020603050405020304" pitchFamily="18" charset="0"/>
                          <a:cs typeface="Times New Roman" panose="02020603050405020304" pitchFamily="18" charset="0"/>
                        </a:rPr>
                        <a:t> </a:t>
                      </a:r>
                      <a:r>
                        <a:rPr lang="en-US" sz="1800" b="1" kern="1200" dirty="0" smtClean="0">
                          <a:solidFill>
                            <a:schemeClr val="dk1"/>
                          </a:solidFill>
                          <a:latin typeface="Times New Roman" panose="02020603050405020304" pitchFamily="18" charset="0"/>
                          <a:ea typeface="+mn-ea"/>
                          <a:cs typeface="Times New Roman" panose="02020603050405020304" pitchFamily="18" charset="0"/>
                          <a:sym typeface="Symbol"/>
                        </a:rPr>
                        <a:t></a:t>
                      </a:r>
                      <a:r>
                        <a:rPr lang="en-US" b="1" dirty="0" smtClean="0">
                          <a:latin typeface="Times New Roman" panose="02020603050405020304" pitchFamily="18" charset="0"/>
                          <a:cs typeface="Times New Roman" panose="02020603050405020304" pitchFamily="18" charset="0"/>
                        </a:rPr>
                        <a:t> </a:t>
                      </a:r>
                      <a:r>
                        <a:rPr lang="en-US" b="0" dirty="0" smtClean="0">
                          <a:latin typeface="Times New Roman" panose="02020603050405020304" pitchFamily="18" charset="0"/>
                          <a:cs typeface="Times New Roman" panose="02020603050405020304" pitchFamily="18" charset="0"/>
                        </a:rPr>
                        <a:t>I</a:t>
                      </a:r>
                      <a:r>
                        <a:rPr lang="en-US" dirty="0" smtClean="0">
                          <a:latin typeface="Times New Roman" panose="02020603050405020304" pitchFamily="18" charset="0"/>
                          <a:cs typeface="Times New Roman" panose="02020603050405020304" pitchFamily="18" charset="0"/>
                        </a:rPr>
                        <a:t>nsulin sensitivity</a:t>
                      </a:r>
                      <a:endParaRPr lang="en-US" dirty="0">
                        <a:latin typeface="Times New Roman" panose="02020603050405020304" pitchFamily="18" charset="0"/>
                        <a:cs typeface="Times New Roman" panose="02020603050405020304" pitchFamily="18" charset="0"/>
                      </a:endParaRPr>
                    </a:p>
                  </a:txBody>
                  <a:tcPr/>
                </a:tc>
                <a:tc>
                  <a:txBody>
                    <a:bodyPr/>
                    <a:lstStyle/>
                    <a:p>
                      <a:pPr>
                        <a:buFont typeface="Arial"/>
                        <a:buChar char="•"/>
                      </a:pPr>
                      <a:r>
                        <a:rPr lang="en-US" dirty="0" smtClean="0">
                          <a:latin typeface="Times New Roman" panose="02020603050405020304" pitchFamily="18" charset="0"/>
                          <a:cs typeface="Times New Roman" panose="02020603050405020304" pitchFamily="18" charset="0"/>
                        </a:rPr>
                        <a:t> No hypoglycemia</a:t>
                      </a:r>
                    </a:p>
                    <a:p>
                      <a:pPr>
                        <a:buFont typeface="Arial"/>
                        <a:buChar char="•"/>
                      </a:pPr>
                      <a:r>
                        <a:rPr lang="en-US" dirty="0" smtClean="0">
                          <a:latin typeface="Times New Roman" panose="02020603050405020304" pitchFamily="18" charset="0"/>
                          <a:cs typeface="Times New Roman" panose="02020603050405020304" pitchFamily="18" charset="0"/>
                        </a:rPr>
                        <a:t> Durability</a:t>
                      </a:r>
                    </a:p>
                    <a:p>
                      <a:pPr>
                        <a:buFont typeface="Arial"/>
                        <a:buChar char="•"/>
                      </a:pPr>
                      <a:r>
                        <a:rPr lang="en-US" dirty="0" smtClean="0">
                          <a:latin typeface="Times New Roman" panose="02020603050405020304" pitchFamily="18" charset="0"/>
                          <a:cs typeface="Times New Roman" panose="02020603050405020304" pitchFamily="18" charset="0"/>
                        </a:rPr>
                        <a:t> </a:t>
                      </a:r>
                      <a:r>
                        <a:rPr lang="en-US" sz="1800" b="0" kern="1200" dirty="0" smtClean="0">
                          <a:solidFill>
                            <a:schemeClr val="dk1"/>
                          </a:solidFill>
                          <a:latin typeface="Times New Roman" panose="02020603050405020304" pitchFamily="18" charset="0"/>
                          <a:ea typeface="+mn-ea"/>
                          <a:cs typeface="Times New Roman" panose="02020603050405020304" pitchFamily="18" charset="0"/>
                          <a:sym typeface="Symbol"/>
                        </a:rPr>
                        <a:t> TGs (</a:t>
                      </a:r>
                      <a:r>
                        <a:rPr lang="en-US" sz="1800" b="0" kern="1200" dirty="0" err="1" smtClean="0">
                          <a:solidFill>
                            <a:schemeClr val="dk1"/>
                          </a:solidFill>
                          <a:latin typeface="Times New Roman" panose="02020603050405020304" pitchFamily="18" charset="0"/>
                          <a:ea typeface="+mn-ea"/>
                          <a:cs typeface="Times New Roman" panose="02020603050405020304" pitchFamily="18" charset="0"/>
                          <a:sym typeface="Symbol"/>
                        </a:rPr>
                        <a:t>pio</a:t>
                      </a:r>
                      <a:r>
                        <a:rPr lang="en-US" sz="1800" b="0" kern="1200" dirty="0" smtClean="0">
                          <a:solidFill>
                            <a:schemeClr val="dk1"/>
                          </a:solidFill>
                          <a:latin typeface="Times New Roman" panose="02020603050405020304" pitchFamily="18" charset="0"/>
                          <a:ea typeface="+mn-ea"/>
                          <a:cs typeface="Times New Roman" panose="02020603050405020304" pitchFamily="18" charset="0"/>
                          <a:sym typeface="Symbol"/>
                        </a:rPr>
                        <a:t>)</a:t>
                      </a:r>
                    </a:p>
                    <a:p>
                      <a:pPr>
                        <a:buFont typeface="Arial"/>
                        <a:buChar char="•"/>
                      </a:pPr>
                      <a:r>
                        <a:rPr lang="en-US" sz="1800" b="0" kern="1200" baseline="0" dirty="0" smtClean="0">
                          <a:solidFill>
                            <a:schemeClr val="dk1"/>
                          </a:solidFill>
                          <a:latin typeface="Times New Roman" panose="02020603050405020304" pitchFamily="18" charset="0"/>
                          <a:ea typeface="+mn-ea"/>
                          <a:cs typeface="Times New Roman" panose="02020603050405020304" pitchFamily="18" charset="0"/>
                          <a:sym typeface="Symbol"/>
                        </a:rPr>
                        <a:t> </a:t>
                      </a:r>
                      <a:r>
                        <a:rPr lang="en-US" sz="1800" b="0" kern="1200" dirty="0" smtClean="0">
                          <a:solidFill>
                            <a:schemeClr val="dk1"/>
                          </a:solidFill>
                          <a:latin typeface="Times New Roman" panose="02020603050405020304" pitchFamily="18" charset="0"/>
                          <a:ea typeface="+mn-ea"/>
                          <a:cs typeface="Times New Roman" panose="02020603050405020304" pitchFamily="18" charset="0"/>
                          <a:sym typeface="Symbol"/>
                        </a:rPr>
                        <a:t> HDL-C </a:t>
                      </a:r>
                    </a:p>
                    <a:p>
                      <a:pPr>
                        <a:buFont typeface="Arial"/>
                        <a:buChar char="•"/>
                      </a:pPr>
                      <a:r>
                        <a:rPr lang="en-US" dirty="0" smtClean="0">
                          <a:latin typeface="Times New Roman" panose="02020603050405020304" pitchFamily="18" charset="0"/>
                          <a:cs typeface="Times New Roman" panose="02020603050405020304" pitchFamily="18" charset="0"/>
                        </a:rPr>
                        <a:t> ? </a:t>
                      </a:r>
                      <a:r>
                        <a:rPr lang="en-US" sz="1800" b="1" kern="1200" dirty="0" smtClean="0">
                          <a:solidFill>
                            <a:schemeClr val="dk1"/>
                          </a:solidFill>
                          <a:latin typeface="Times New Roman" panose="02020603050405020304" pitchFamily="18" charset="0"/>
                          <a:ea typeface="+mn-ea"/>
                          <a:cs typeface="Times New Roman" panose="02020603050405020304" pitchFamily="18" charset="0"/>
                          <a:sym typeface="Symbol"/>
                        </a:rPr>
                        <a:t></a:t>
                      </a:r>
                      <a:r>
                        <a:rPr lang="en-US" b="1"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CVD events</a:t>
                      </a:r>
                      <a:r>
                        <a:rPr lang="en-US" baseline="0" dirty="0" smtClean="0">
                          <a:latin typeface="Times New Roman" panose="02020603050405020304" pitchFamily="18" charset="0"/>
                          <a:cs typeface="Times New Roman" panose="02020603050405020304" pitchFamily="18" charset="0"/>
                        </a:rPr>
                        <a:t> (</a:t>
                      </a:r>
                      <a:r>
                        <a:rPr lang="en-US" baseline="0" dirty="0" err="1" smtClean="0">
                          <a:latin typeface="Times New Roman" panose="02020603050405020304" pitchFamily="18" charset="0"/>
                          <a:cs typeface="Times New Roman" panose="02020603050405020304" pitchFamily="18" charset="0"/>
                        </a:rPr>
                        <a:t>pio</a:t>
                      </a:r>
                      <a:r>
                        <a:rPr lang="en-US" baseline="0" dirty="0" smtClean="0">
                          <a:latin typeface="Times New Roman" panose="02020603050405020304" pitchFamily="18" charset="0"/>
                          <a:cs typeface="Times New Roman" panose="02020603050405020304" pitchFamily="18" charset="0"/>
                        </a:rPr>
                        <a:t>)</a:t>
                      </a:r>
                      <a:endParaRPr lang="en-US" b="0" dirty="0" smtClean="0">
                        <a:latin typeface="Times New Roman" panose="02020603050405020304" pitchFamily="18" charset="0"/>
                        <a:cs typeface="Times New Roman" panose="02020603050405020304" pitchFamily="18" charset="0"/>
                      </a:endParaRPr>
                    </a:p>
                  </a:txBody>
                  <a:tcPr/>
                </a:tc>
                <a:tc>
                  <a:txBody>
                    <a:bodyPr/>
                    <a:lstStyle/>
                    <a:p>
                      <a:pPr>
                        <a:buFont typeface="Arial"/>
                        <a:buChar char="•"/>
                      </a:pPr>
                      <a:r>
                        <a:rPr lang="en-US" dirty="0" smtClean="0">
                          <a:latin typeface="Times New Roman" panose="02020603050405020304" pitchFamily="18" charset="0"/>
                          <a:cs typeface="Times New Roman" panose="02020603050405020304" pitchFamily="18" charset="0"/>
                        </a:rPr>
                        <a:t> </a:t>
                      </a:r>
                      <a:r>
                        <a:rPr lang="en-US" sz="1800" b="0" kern="1200" dirty="0" smtClean="0">
                          <a:solidFill>
                            <a:schemeClr val="dk1"/>
                          </a:solidFill>
                          <a:latin typeface="Times New Roman" panose="02020603050405020304" pitchFamily="18" charset="0"/>
                          <a:ea typeface="+mn-ea"/>
                          <a:cs typeface="Times New Roman" panose="02020603050405020304" pitchFamily="18" charset="0"/>
                          <a:sym typeface="Symbol"/>
                        </a:rPr>
                        <a:t> </a:t>
                      </a:r>
                      <a:r>
                        <a:rPr lang="en-US" dirty="0" smtClean="0">
                          <a:latin typeface="Times New Roman" panose="02020603050405020304" pitchFamily="18" charset="0"/>
                          <a:cs typeface="Times New Roman" panose="02020603050405020304" pitchFamily="18" charset="0"/>
                        </a:rPr>
                        <a:t>Weight </a:t>
                      </a:r>
                    </a:p>
                    <a:p>
                      <a:pPr>
                        <a:buFont typeface="Arial"/>
                        <a:buChar char="•"/>
                      </a:pPr>
                      <a:r>
                        <a:rPr lang="en-US" baseline="0"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Edema/heart</a:t>
                      </a:r>
                      <a:r>
                        <a:rPr lang="en-US" baseline="0" dirty="0" smtClean="0">
                          <a:latin typeface="Times New Roman" panose="02020603050405020304" pitchFamily="18" charset="0"/>
                          <a:cs typeface="Times New Roman" panose="02020603050405020304" pitchFamily="18" charset="0"/>
                        </a:rPr>
                        <a:t> failure</a:t>
                      </a:r>
                    </a:p>
                    <a:p>
                      <a:pPr>
                        <a:buFont typeface="Arial"/>
                        <a:buChar char="•"/>
                      </a:pPr>
                      <a:r>
                        <a:rPr lang="en-US" baseline="0" dirty="0" smtClean="0">
                          <a:latin typeface="Times New Roman" panose="02020603050405020304" pitchFamily="18" charset="0"/>
                          <a:cs typeface="Times New Roman" panose="02020603050405020304" pitchFamily="18" charset="0"/>
                        </a:rPr>
                        <a:t> Bone fractures</a:t>
                      </a:r>
                    </a:p>
                    <a:p>
                      <a:pPr marL="0" marR="0" indent="0" algn="l" defTabSz="457200" rtl="0" eaLnBrk="1" fontAlgn="auto" latinLnBrk="0" hangingPunct="1">
                        <a:lnSpc>
                          <a:spcPct val="100000"/>
                        </a:lnSpc>
                        <a:spcBef>
                          <a:spcPts val="0"/>
                        </a:spcBef>
                        <a:spcAft>
                          <a:spcPts val="0"/>
                        </a:spcAft>
                        <a:buClrTx/>
                        <a:buSzTx/>
                        <a:buFont typeface="Arial"/>
                        <a:buChar char="•"/>
                        <a:tabLst/>
                        <a:defRPr/>
                      </a:pPr>
                      <a:r>
                        <a:rPr lang="en-US" baseline="0" dirty="0" smtClean="0">
                          <a:latin typeface="Times New Roman" panose="02020603050405020304" pitchFamily="18" charset="0"/>
                          <a:cs typeface="Times New Roman" panose="02020603050405020304" pitchFamily="18" charset="0"/>
                        </a:rPr>
                        <a:t> </a:t>
                      </a:r>
                      <a:r>
                        <a:rPr lang="en-US" sz="1800" b="0" kern="1200" dirty="0" smtClean="0">
                          <a:solidFill>
                            <a:schemeClr val="dk1"/>
                          </a:solidFill>
                          <a:latin typeface="Times New Roman" panose="02020603050405020304" pitchFamily="18" charset="0"/>
                          <a:ea typeface="+mn-ea"/>
                          <a:cs typeface="Times New Roman" panose="02020603050405020304" pitchFamily="18" charset="0"/>
                          <a:sym typeface="Symbol"/>
                        </a:rPr>
                        <a:t> </a:t>
                      </a:r>
                      <a:r>
                        <a:rPr lang="en-US" baseline="0" dirty="0" smtClean="0">
                          <a:latin typeface="Times New Roman" panose="02020603050405020304" pitchFamily="18" charset="0"/>
                          <a:cs typeface="Times New Roman" panose="02020603050405020304" pitchFamily="18" charset="0"/>
                        </a:rPr>
                        <a:t>LDL-C (</a:t>
                      </a:r>
                      <a:r>
                        <a:rPr lang="en-US" baseline="0" dirty="0" err="1" smtClean="0">
                          <a:latin typeface="Times New Roman" panose="02020603050405020304" pitchFamily="18" charset="0"/>
                          <a:cs typeface="Times New Roman" panose="02020603050405020304" pitchFamily="18" charset="0"/>
                        </a:rPr>
                        <a:t>rosi</a:t>
                      </a:r>
                      <a:r>
                        <a:rPr lang="en-US" baseline="0" dirty="0" smtClean="0">
                          <a:latin typeface="Times New Roman" panose="02020603050405020304" pitchFamily="18" charset="0"/>
                          <a:cs typeface="Times New Roman" panose="02020603050405020304" pitchFamily="18" charset="0"/>
                        </a:rPr>
                        <a:t>)</a:t>
                      </a:r>
                    </a:p>
                    <a:p>
                      <a:pPr>
                        <a:buFont typeface="Arial"/>
                        <a:buChar char="•"/>
                      </a:pPr>
                      <a:r>
                        <a:rPr lang="en-US" baseline="0" dirty="0" smtClean="0">
                          <a:latin typeface="Times New Roman" panose="02020603050405020304" pitchFamily="18" charset="0"/>
                          <a:cs typeface="Times New Roman" panose="02020603050405020304" pitchFamily="18" charset="0"/>
                        </a:rPr>
                        <a:t> ?</a:t>
                      </a:r>
                      <a:r>
                        <a:rPr lang="en-US" sz="1800" b="0" kern="1200" baseline="0" dirty="0" smtClean="0">
                          <a:solidFill>
                            <a:schemeClr val="dk1"/>
                          </a:solidFill>
                          <a:latin typeface="Times New Roman" panose="02020603050405020304" pitchFamily="18" charset="0"/>
                          <a:ea typeface="+mn-ea"/>
                          <a:cs typeface="Times New Roman" panose="02020603050405020304" pitchFamily="18" charset="0"/>
                          <a:sym typeface="Symbol"/>
                        </a:rPr>
                        <a:t> </a:t>
                      </a:r>
                      <a:r>
                        <a:rPr lang="en-US" sz="1800" b="0" kern="1200" dirty="0" smtClean="0">
                          <a:solidFill>
                            <a:schemeClr val="dk1"/>
                          </a:solidFill>
                          <a:latin typeface="Times New Roman" panose="02020603050405020304" pitchFamily="18" charset="0"/>
                          <a:ea typeface="+mn-ea"/>
                          <a:cs typeface="Times New Roman" panose="02020603050405020304" pitchFamily="18" charset="0"/>
                          <a:sym typeface="Symbol"/>
                        </a:rPr>
                        <a:t> </a:t>
                      </a:r>
                      <a:r>
                        <a:rPr lang="en-US" baseline="0" dirty="0" smtClean="0">
                          <a:latin typeface="Times New Roman" panose="02020603050405020304" pitchFamily="18" charset="0"/>
                          <a:cs typeface="Times New Roman" panose="02020603050405020304" pitchFamily="18" charset="0"/>
                        </a:rPr>
                        <a:t>MI (</a:t>
                      </a:r>
                      <a:r>
                        <a:rPr lang="en-US" baseline="0" dirty="0" err="1" smtClean="0">
                          <a:latin typeface="Times New Roman" panose="02020603050405020304" pitchFamily="18" charset="0"/>
                          <a:cs typeface="Times New Roman" panose="02020603050405020304" pitchFamily="18" charset="0"/>
                        </a:rPr>
                        <a:t>rosi</a:t>
                      </a:r>
                      <a:r>
                        <a:rPr lang="en-US" baseline="0" dirty="0" smtClean="0">
                          <a:latin typeface="Times New Roman" panose="02020603050405020304" pitchFamily="18" charset="0"/>
                          <a:cs typeface="Times New Roman" panose="02020603050405020304" pitchFamily="18" charset="0"/>
                        </a:rPr>
                        <a:t>)</a:t>
                      </a:r>
                    </a:p>
                  </a:txBody>
                  <a:tcPr/>
                </a:tc>
                <a:tc>
                  <a:txBody>
                    <a:bodyPr/>
                    <a:lstStyle/>
                    <a:p>
                      <a:r>
                        <a:rPr lang="en-US" dirty="0" smtClean="0">
                          <a:latin typeface="Times New Roman" panose="02020603050405020304" pitchFamily="18" charset="0"/>
                          <a:cs typeface="Times New Roman" panose="02020603050405020304" pitchFamily="18" charset="0"/>
                        </a:rPr>
                        <a:t>Low</a:t>
                      </a:r>
                      <a:endParaRPr lang="en-US" dirty="0">
                        <a:latin typeface="Times New Roman" panose="02020603050405020304" pitchFamily="18" charset="0"/>
                        <a:cs typeface="Times New Roman" panose="02020603050405020304" pitchFamily="18" charset="0"/>
                      </a:endParaRPr>
                    </a:p>
                  </a:txBody>
                  <a:tcPr/>
                </a:tc>
              </a:tr>
            </a:tbl>
          </a:graphicData>
        </a:graphic>
      </p:graphicFrame>
      <p:sp>
        <p:nvSpPr>
          <p:cNvPr id="39977" name="TextBox 12"/>
          <p:cNvSpPr txBox="1">
            <a:spLocks noChangeArrowheads="1"/>
          </p:cNvSpPr>
          <p:nvPr/>
        </p:nvSpPr>
        <p:spPr bwMode="auto">
          <a:xfrm>
            <a:off x="-55020" y="6473825"/>
            <a:ext cx="5449633" cy="400110"/>
          </a:xfrm>
          <a:prstGeom prst="rect">
            <a:avLst/>
          </a:prstGeom>
          <a:noFill/>
          <a:ln w="9525">
            <a:noFill/>
            <a:miter lim="800000"/>
            <a:headEnd/>
            <a:tailEnd/>
          </a:ln>
        </p:spPr>
        <p:txBody>
          <a:bodyPr wrap="none">
            <a:prstTxWarp prst="textNoShape">
              <a:avLst/>
            </a:prstTxWarp>
            <a:spAutoFit/>
          </a:bodyPr>
          <a:lstStyle/>
          <a:p>
            <a:pPr fontAlgn="base">
              <a:spcBef>
                <a:spcPct val="0"/>
              </a:spcBef>
              <a:spcAft>
                <a:spcPct val="0"/>
              </a:spcAft>
            </a:pPr>
            <a:r>
              <a:rPr lang="en-US" sz="2000" b="1" dirty="0">
                <a:solidFill>
                  <a:srgbClr val="000090"/>
                </a:solidFill>
                <a:latin typeface="Times New Roman" panose="02020603050405020304" pitchFamily="18" charset="0"/>
                <a:ea typeface="Times" charset="0"/>
                <a:cs typeface="Times New Roman" panose="02020603050405020304" pitchFamily="18" charset="0"/>
              </a:rPr>
              <a:t>Table 1. Properties of anti-hyperglycemic agents</a:t>
            </a:r>
          </a:p>
        </p:txBody>
      </p:sp>
      <p:sp>
        <p:nvSpPr>
          <p:cNvPr id="5" name="TextBox 21"/>
          <p:cNvSpPr txBox="1">
            <a:spLocks noChangeArrowheads="1"/>
          </p:cNvSpPr>
          <p:nvPr/>
        </p:nvSpPr>
        <p:spPr bwMode="auto">
          <a:xfrm>
            <a:off x="3420473" y="6425483"/>
            <a:ext cx="5782796" cy="461657"/>
          </a:xfrm>
          <a:prstGeom prst="rect">
            <a:avLst/>
          </a:prstGeom>
          <a:noFill/>
          <a:ln w="9525">
            <a:noFill/>
            <a:miter lim="800000"/>
            <a:headEnd/>
            <a:tailEnd/>
          </a:ln>
        </p:spPr>
        <p:txBody>
          <a:bodyPr wrap="square" lIns="91431" tIns="45716" rIns="91431" bIns="45716">
            <a:prstTxWarp prst="textNoShape">
              <a:avLst/>
            </a:prstTxWarp>
            <a:spAutoFit/>
          </a:bodyPr>
          <a:lstStyle/>
          <a:p>
            <a:pPr algn="r" defTabSz="914400" fontAlgn="base">
              <a:spcBef>
                <a:spcPct val="0"/>
              </a:spcBef>
              <a:spcAft>
                <a:spcPct val="0"/>
              </a:spcAft>
            </a:pPr>
            <a:r>
              <a:rPr lang="en-US" sz="1200" i="1" dirty="0" smtClean="0">
                <a:solidFill>
                  <a:srgbClr val="000000"/>
                </a:solidFill>
                <a:latin typeface="Times New Roman" charset="0"/>
                <a:ea typeface="Times New Roman" charset="0"/>
                <a:cs typeface="Times New Roman" charset="0"/>
              </a:rPr>
              <a:t>Diabetes </a:t>
            </a:r>
            <a:r>
              <a:rPr lang="en-US" sz="1200" i="1" dirty="0">
                <a:solidFill>
                  <a:srgbClr val="000000"/>
                </a:solidFill>
                <a:latin typeface="Times New Roman" charset="0"/>
                <a:ea typeface="Times New Roman" charset="0"/>
                <a:cs typeface="Times New Roman" charset="0"/>
              </a:rPr>
              <a:t>Care</a:t>
            </a:r>
            <a:r>
              <a:rPr lang="en-US" sz="1200" dirty="0">
                <a:solidFill>
                  <a:srgbClr val="000000"/>
                </a:solidFill>
                <a:latin typeface="Times New Roman" charset="0"/>
                <a:ea typeface="Times New Roman" charset="0"/>
                <a:cs typeface="Times New Roman" charset="0"/>
              </a:rPr>
              <a:t> 2015;38:140-149; </a:t>
            </a:r>
            <a:endParaRPr lang="en-US" sz="1200" dirty="0" smtClean="0">
              <a:solidFill>
                <a:srgbClr val="000000"/>
              </a:solidFill>
              <a:latin typeface="Times New Roman" charset="0"/>
              <a:ea typeface="Times New Roman" charset="0"/>
              <a:cs typeface="Times New Roman" charset="0"/>
            </a:endParaRPr>
          </a:p>
          <a:p>
            <a:pPr algn="r" defTabSz="914400" fontAlgn="base">
              <a:spcBef>
                <a:spcPct val="0"/>
              </a:spcBef>
              <a:spcAft>
                <a:spcPct val="0"/>
              </a:spcAft>
            </a:pPr>
            <a:r>
              <a:rPr lang="en-US" sz="1200" i="1" dirty="0" err="1" smtClean="0">
                <a:solidFill>
                  <a:srgbClr val="000000"/>
                </a:solidFill>
                <a:latin typeface="Times"/>
                <a:ea typeface="Times New Roman" charset="0"/>
                <a:cs typeface="Times"/>
              </a:rPr>
              <a:t>Diabetologia</a:t>
            </a:r>
            <a:r>
              <a:rPr lang="en-US" sz="1200" dirty="0" smtClean="0">
                <a:solidFill>
                  <a:srgbClr val="000000"/>
                </a:solidFill>
                <a:latin typeface="Times"/>
                <a:ea typeface="Times New Roman" charset="0"/>
                <a:cs typeface="Times"/>
              </a:rPr>
              <a:t> </a:t>
            </a:r>
            <a:r>
              <a:rPr lang="en-US" sz="1200" dirty="0">
                <a:solidFill>
                  <a:srgbClr val="000000"/>
                </a:solidFill>
                <a:latin typeface="Times New Roman" charset="0"/>
                <a:ea typeface="Times New Roman" charset="0"/>
                <a:cs typeface="Times New Roman" charset="0"/>
              </a:rPr>
              <a:t>2015;58:429-442</a:t>
            </a:r>
          </a:p>
        </p:txBody>
      </p:sp>
      <p:sp>
        <p:nvSpPr>
          <p:cNvPr id="6" name="Rounded Rectangle 5"/>
          <p:cNvSpPr/>
          <p:nvPr/>
        </p:nvSpPr>
        <p:spPr>
          <a:xfrm>
            <a:off x="0" y="457200"/>
            <a:ext cx="9144000" cy="14478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0" y="5105400"/>
            <a:ext cx="9144000" cy="14478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4085028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noAutofit/>
          </a:bodyPr>
          <a:lstStyle/>
          <a:p>
            <a:r>
              <a:rPr lang="en-US" sz="4000" dirty="0" smtClean="0">
                <a:latin typeface="Times New Roman" panose="02020603050405020304" pitchFamily="18" charset="0"/>
                <a:cs typeface="Times New Roman" panose="02020603050405020304" pitchFamily="18" charset="0"/>
              </a:rPr>
              <a:t>Effects of Agents Available for T2D</a:t>
            </a:r>
          </a:p>
        </p:txBody>
      </p:sp>
      <p:sp>
        <p:nvSpPr>
          <p:cNvPr id="18490" name="Slide Number Placeholder 3"/>
          <p:cNvSpPr>
            <a:spLocks noGrp="1"/>
          </p:cNvSpPr>
          <p:nvPr>
            <p:ph type="sldNum" sz="quarter" idx="12"/>
          </p:nvPr>
        </p:nvSpPr>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fld id="{26BC3FD6-F86C-42C3-8C23-E697362CF76E}" type="slidenum">
              <a:rPr lang="en-US" smtClean="0">
                <a:solidFill>
                  <a:prstClr val="black"/>
                </a:solidFill>
              </a:rPr>
              <a:pPr/>
              <a:t>68</a:t>
            </a:fld>
            <a:endParaRPr lang="en-US" dirty="0" smtClean="0">
              <a:solidFill>
                <a:prstClr val="black"/>
              </a:solidFill>
            </a:endParaRPr>
          </a:p>
        </p:txBody>
      </p:sp>
      <p:sp>
        <p:nvSpPr>
          <p:cNvPr id="6" name="TextBox 5"/>
          <p:cNvSpPr txBox="1"/>
          <p:nvPr/>
        </p:nvSpPr>
        <p:spPr>
          <a:xfrm>
            <a:off x="447675" y="27065"/>
            <a:ext cx="8293100" cy="461665"/>
          </a:xfrm>
          <a:prstGeom prst="rect">
            <a:avLst/>
          </a:prstGeom>
          <a:solidFill>
            <a:schemeClr val="accent1"/>
          </a:solidFill>
        </p:spPr>
        <p:txBody>
          <a:bodyPr wrap="square" rtlCol="0">
            <a:spAutoFit/>
          </a:bodyPr>
          <a:lstStyle>
            <a:defPPr>
              <a:defRPr lang="en-US"/>
            </a:defPPr>
            <a:lvl1pPr>
              <a:defRPr sz="2400">
                <a:solidFill>
                  <a:schemeClr val="bg1"/>
                </a:solidFill>
              </a:defRPr>
            </a:lvl1pPr>
          </a:lstStyle>
          <a:p>
            <a:pPr defTabSz="914400"/>
            <a:r>
              <a:rPr lang="en-US" dirty="0">
                <a:solidFill>
                  <a:prstClr val="white"/>
                </a:solidFill>
              </a:rPr>
              <a:t>Q4. How are glycemic targets achieved for T2D?</a:t>
            </a:r>
          </a:p>
        </p:txBody>
      </p:sp>
      <p:sp>
        <p:nvSpPr>
          <p:cNvPr id="7" name="Text Box 6"/>
          <p:cNvSpPr txBox="1">
            <a:spLocks noChangeArrowheads="1"/>
          </p:cNvSpPr>
          <p:nvPr/>
        </p:nvSpPr>
        <p:spPr bwMode="auto">
          <a:xfrm>
            <a:off x="87313" y="5746372"/>
            <a:ext cx="7870144" cy="7848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b">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defTabSz="914400">
              <a:spcBef>
                <a:spcPts val="600"/>
              </a:spcBef>
            </a:pPr>
            <a:r>
              <a:rPr lang="en-US" sz="1000" dirty="0" smtClean="0">
                <a:solidFill>
                  <a:prstClr val="black"/>
                </a:solidFill>
              </a:rPr>
              <a:t>AGI </a:t>
            </a:r>
            <a:r>
              <a:rPr lang="en-US" sz="1000" dirty="0">
                <a:solidFill>
                  <a:prstClr val="black"/>
                </a:solidFill>
              </a:rPr>
              <a:t>= </a:t>
            </a:r>
            <a:r>
              <a:rPr lang="en-US" sz="1000" dirty="0">
                <a:solidFill>
                  <a:prstClr val="black"/>
                </a:solidFill>
                <a:sym typeface="Symbol"/>
              </a:rPr>
              <a:t></a:t>
            </a:r>
            <a:r>
              <a:rPr lang="en-US" sz="1000" dirty="0">
                <a:solidFill>
                  <a:prstClr val="black"/>
                </a:solidFill>
              </a:rPr>
              <a:t>-glucosidase inhibitors; BCR-QR = bromocriptine quick release; Coles = colesevelam; </a:t>
            </a:r>
            <a:r>
              <a:rPr lang="en-US" sz="1000" dirty="0" smtClean="0">
                <a:solidFill>
                  <a:prstClr val="black"/>
                </a:solidFill>
              </a:rPr>
              <a:t>DPP4I </a:t>
            </a:r>
            <a:r>
              <a:rPr lang="en-US" sz="1000" dirty="0">
                <a:solidFill>
                  <a:prstClr val="black"/>
                </a:solidFill>
              </a:rPr>
              <a:t>= dipeptidyl peptidase 4 inhibitors; FPG = fasting plasma glucose; </a:t>
            </a:r>
            <a:r>
              <a:rPr lang="en-US" sz="1000" dirty="0" smtClean="0">
                <a:solidFill>
                  <a:prstClr val="black"/>
                </a:solidFill>
              </a:rPr>
              <a:t>GLP1RA </a:t>
            </a:r>
            <a:r>
              <a:rPr lang="en-US" sz="1000" dirty="0">
                <a:solidFill>
                  <a:prstClr val="black"/>
                </a:solidFill>
              </a:rPr>
              <a:t>= glucagon-like peptide 1 receptor agonists; </a:t>
            </a:r>
            <a:r>
              <a:rPr lang="en-US" sz="1000" dirty="0" smtClean="0">
                <a:solidFill>
                  <a:prstClr val="black"/>
                </a:solidFill>
              </a:rPr>
              <a:t>Met </a:t>
            </a:r>
            <a:r>
              <a:rPr lang="en-US" sz="1000" dirty="0">
                <a:solidFill>
                  <a:prstClr val="black"/>
                </a:solidFill>
              </a:rPr>
              <a:t>= metformin; </a:t>
            </a:r>
            <a:r>
              <a:rPr lang="en-US" sz="1000" dirty="0" smtClean="0">
                <a:solidFill>
                  <a:prstClr val="black"/>
                </a:solidFill>
              </a:rPr>
              <a:t>Mod = moderate; </a:t>
            </a:r>
            <a:r>
              <a:rPr lang="en-US" sz="1000" dirty="0">
                <a:solidFill>
                  <a:prstClr val="black"/>
                </a:solidFill>
              </a:rPr>
              <a:t>PPG = postprandial glucose; SGLT2I = sodium-glucose cotransporter 2 inhibitors; SU = sulfonylureas; TZD = thiazolidinediones.</a:t>
            </a:r>
          </a:p>
          <a:p>
            <a:pPr defTabSz="914400">
              <a:spcBef>
                <a:spcPts val="600"/>
              </a:spcBef>
            </a:pPr>
            <a:r>
              <a:rPr lang="en-US" sz="1000" dirty="0" smtClean="0">
                <a:solidFill>
                  <a:prstClr val="black"/>
                </a:solidFill>
              </a:rPr>
              <a:t>*Mild</a:t>
            </a:r>
            <a:r>
              <a:rPr lang="en-US" sz="1000" dirty="0">
                <a:solidFill>
                  <a:prstClr val="black"/>
                </a:solidFill>
              </a:rPr>
              <a:t>: albiglutide and exenatide; moderate: dulaglutide, exenatide extended release, and liraglutide.</a:t>
            </a:r>
          </a:p>
        </p:txBody>
      </p:sp>
      <p:graphicFrame>
        <p:nvGraphicFramePr>
          <p:cNvPr id="3" name="Table 2"/>
          <p:cNvGraphicFramePr>
            <a:graphicFrameLocks noGrp="1"/>
          </p:cNvGraphicFramePr>
          <p:nvPr>
            <p:extLst>
              <p:ext uri="{D42A27DB-BD31-4B8C-83A1-F6EECF244321}">
                <p14:modId xmlns="" xmlns:p14="http://schemas.microsoft.com/office/powerpoint/2010/main" val="2112301691"/>
              </p:ext>
            </p:extLst>
          </p:nvPr>
        </p:nvGraphicFramePr>
        <p:xfrm>
          <a:off x="228832" y="1738314"/>
          <a:ext cx="8653461" cy="2844572"/>
        </p:xfrm>
        <a:graphic>
          <a:graphicData uri="http://schemas.openxmlformats.org/drawingml/2006/table">
            <a:tbl>
              <a:tblPr firstRow="1" firstCol="1" bandRow="1" bandCol="1">
                <a:tableStyleId>{5C22544A-7EE6-4342-B048-85BDC9FD1C3A}</a:tableStyleId>
              </a:tblPr>
              <a:tblGrid>
                <a:gridCol w="772654"/>
                <a:gridCol w="716437"/>
                <a:gridCol w="716437"/>
                <a:gridCol w="716437"/>
                <a:gridCol w="716437"/>
                <a:gridCol w="716437"/>
                <a:gridCol w="716437"/>
                <a:gridCol w="716437"/>
                <a:gridCol w="716437"/>
                <a:gridCol w="716437"/>
                <a:gridCol w="716437"/>
                <a:gridCol w="716437"/>
              </a:tblGrid>
              <a:tr h="406367">
                <a:tc>
                  <a:txBody>
                    <a:bodyPr/>
                    <a:lstStyle/>
                    <a:p>
                      <a:pPr marL="0" marR="0">
                        <a:lnSpc>
                          <a:spcPct val="100000"/>
                        </a:lnSpc>
                        <a:spcBef>
                          <a:spcPts val="0"/>
                        </a:spcBef>
                        <a:spcAft>
                          <a:spcPts val="0"/>
                        </a:spcAft>
                      </a:pPr>
                      <a:r>
                        <a:rPr lang="en-US" sz="1200" dirty="0">
                          <a:effectLst/>
                          <a:uFill>
                            <a:solidFill>
                              <a:srgbClr val="000000"/>
                            </a:solidFill>
                          </a:uFill>
                          <a:latin typeface="+mn-lt"/>
                        </a:rPr>
                        <a:t> </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Met</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GLP1RA</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SGLT2I</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b="1" dirty="0">
                          <a:solidFill>
                            <a:srgbClr val="0070C0"/>
                          </a:solidFill>
                          <a:effectLst/>
                          <a:uFill>
                            <a:solidFill>
                              <a:srgbClr val="000000"/>
                            </a:solidFill>
                          </a:uFill>
                          <a:latin typeface="+mn-lt"/>
                        </a:rPr>
                        <a:t>DPP4I</a:t>
                      </a:r>
                      <a:endParaRPr lang="en-US" sz="1200" b="1" dirty="0">
                        <a:solidFill>
                          <a:srgbClr val="0070C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TZD</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AGI</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Coles</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BCR-QR</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SU/ Glinide</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Insulin</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Pram</a:t>
                      </a:r>
                      <a:endParaRPr lang="en-US" sz="1200" dirty="0">
                        <a:solidFill>
                          <a:srgbClr val="000000"/>
                        </a:solidFill>
                        <a:effectLst/>
                        <a:uFill>
                          <a:solidFill>
                            <a:srgbClr val="000000"/>
                          </a:solidFill>
                        </a:uFill>
                        <a:latin typeface="+mn-lt"/>
                        <a:ea typeface="Arial Bold"/>
                      </a:endParaRPr>
                    </a:p>
                  </a:txBody>
                  <a:tcPr marL="14477" marR="14477" marT="0" marB="0" anchor="ctr"/>
                </a:tc>
              </a:tr>
              <a:tr h="1015919">
                <a:tc>
                  <a:txBody>
                    <a:bodyPr/>
                    <a:lstStyle/>
                    <a:p>
                      <a:pPr marL="0" marR="0">
                        <a:lnSpc>
                          <a:spcPct val="100000"/>
                        </a:lnSpc>
                        <a:spcBef>
                          <a:spcPts val="0"/>
                        </a:spcBef>
                        <a:spcAft>
                          <a:spcPts val="0"/>
                        </a:spcAft>
                      </a:pPr>
                      <a:r>
                        <a:rPr lang="en-US" sz="1200" dirty="0">
                          <a:effectLst/>
                          <a:uFill>
                            <a:solidFill>
                              <a:srgbClr val="000000"/>
                            </a:solidFill>
                          </a:uFill>
                          <a:latin typeface="+mn-lt"/>
                        </a:rPr>
                        <a:t>FPG lowering</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smtClean="0">
                          <a:effectLst/>
                          <a:uFill>
                            <a:solidFill>
                              <a:srgbClr val="000000"/>
                            </a:solidFill>
                          </a:uFill>
                          <a:latin typeface="+mn-lt"/>
                        </a:rPr>
                        <a:t>Mod</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Mild to </a:t>
                      </a:r>
                      <a:r>
                        <a:rPr lang="en-US" sz="1200" dirty="0" smtClean="0">
                          <a:effectLst/>
                          <a:uFill>
                            <a:solidFill>
                              <a:srgbClr val="000000"/>
                            </a:solidFill>
                          </a:uFill>
                          <a:latin typeface="+mn-lt"/>
                        </a:rPr>
                        <a:t>mod*</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smtClean="0">
                          <a:effectLst/>
                          <a:uFill>
                            <a:solidFill>
                              <a:srgbClr val="000000"/>
                            </a:solidFill>
                          </a:uFill>
                          <a:latin typeface="+mn-lt"/>
                        </a:rPr>
                        <a:t>Mod</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b="1" dirty="0">
                          <a:solidFill>
                            <a:srgbClr val="0070C0"/>
                          </a:solidFill>
                          <a:effectLst/>
                          <a:uFill>
                            <a:solidFill>
                              <a:srgbClr val="000000"/>
                            </a:solidFill>
                          </a:uFill>
                          <a:latin typeface="+mn-lt"/>
                        </a:rPr>
                        <a:t>Mild</a:t>
                      </a:r>
                      <a:endParaRPr lang="en-US" sz="1200" b="1" dirty="0">
                        <a:solidFill>
                          <a:srgbClr val="0070C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smtClean="0">
                          <a:effectLst/>
                          <a:uFill>
                            <a:solidFill>
                              <a:srgbClr val="000000"/>
                            </a:solidFill>
                          </a:uFill>
                          <a:latin typeface="+mn-lt"/>
                        </a:rPr>
                        <a:t>Mod</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Mild</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SU: </a:t>
                      </a:r>
                      <a:r>
                        <a:rPr lang="en-US" sz="1200" dirty="0" smtClean="0">
                          <a:effectLst/>
                          <a:uFill>
                            <a:solidFill>
                              <a:srgbClr val="000000"/>
                            </a:solidFill>
                          </a:uFill>
                          <a:latin typeface="+mn-lt"/>
                        </a:rPr>
                        <a:t>mod</a:t>
                      </a:r>
                      <a:endParaRPr lang="en-US" sz="1200" dirty="0">
                        <a:effectLst/>
                        <a:uFill>
                          <a:solidFill>
                            <a:srgbClr val="000000"/>
                          </a:solidFill>
                        </a:uFill>
                        <a:latin typeface="+mn-lt"/>
                      </a:endParaRPr>
                    </a:p>
                    <a:p>
                      <a:pPr marL="0" marR="0" algn="ctr">
                        <a:lnSpc>
                          <a:spcPct val="100000"/>
                        </a:lnSpc>
                        <a:spcBef>
                          <a:spcPts val="0"/>
                        </a:spcBef>
                        <a:spcAft>
                          <a:spcPts val="0"/>
                        </a:spcAft>
                      </a:pPr>
                      <a:r>
                        <a:rPr lang="en-US" sz="1200" dirty="0">
                          <a:effectLst/>
                          <a:latin typeface="+mn-lt"/>
                        </a:rPr>
                        <a:t>Glinide: mild</a:t>
                      </a:r>
                      <a:endParaRPr lang="en-US" sz="1200" dirty="0">
                        <a:solidFill>
                          <a:srgbClr val="000000"/>
                        </a:solidFill>
                        <a:effectLst/>
                        <a:latin typeface="+mn-lt"/>
                        <a:ea typeface="Arial Unicode MS"/>
                        <a:cs typeface="HiraKakuPro-W3"/>
                      </a:endParaRPr>
                    </a:p>
                  </a:txBody>
                  <a:tcPr marL="14477" marR="14477" marT="0" marB="0" anchor="ctr"/>
                </a:tc>
                <a:tc>
                  <a:txBody>
                    <a:bodyPr/>
                    <a:lstStyle/>
                    <a:p>
                      <a:pPr marL="0" marR="0" algn="ctr">
                        <a:lnSpc>
                          <a:spcPct val="100000"/>
                        </a:lnSpc>
                        <a:spcBef>
                          <a:spcPts val="0"/>
                        </a:spcBef>
                        <a:spcAft>
                          <a:spcPts val="0"/>
                        </a:spcAft>
                      </a:pPr>
                      <a:r>
                        <a:rPr lang="en-US" sz="1200" dirty="0" smtClean="0">
                          <a:effectLst/>
                          <a:uFill>
                            <a:solidFill>
                              <a:srgbClr val="000000"/>
                            </a:solidFill>
                          </a:uFill>
                          <a:latin typeface="+mn-lt"/>
                        </a:rPr>
                        <a:t>Mod </a:t>
                      </a:r>
                      <a:r>
                        <a:rPr lang="en-US" sz="1200" dirty="0">
                          <a:effectLst/>
                          <a:uFill>
                            <a:solidFill>
                              <a:srgbClr val="000000"/>
                            </a:solidFill>
                          </a:uFill>
                          <a:latin typeface="+mn-lt"/>
                        </a:rPr>
                        <a:t>to marked (basal insulin or premixed)</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Mild</a:t>
                      </a:r>
                      <a:endParaRPr lang="en-US" sz="1200" dirty="0">
                        <a:solidFill>
                          <a:srgbClr val="000000"/>
                        </a:solidFill>
                        <a:effectLst/>
                        <a:uFill>
                          <a:solidFill>
                            <a:srgbClr val="000000"/>
                          </a:solidFill>
                        </a:uFill>
                        <a:latin typeface="+mn-lt"/>
                        <a:ea typeface="Arial Bold"/>
                      </a:endParaRPr>
                    </a:p>
                  </a:txBody>
                  <a:tcPr marL="14477" marR="14477" marT="0" marB="0" anchor="ctr"/>
                </a:tc>
              </a:tr>
              <a:tr h="1422286">
                <a:tc>
                  <a:txBody>
                    <a:bodyPr/>
                    <a:lstStyle/>
                    <a:p>
                      <a:pPr marL="0" marR="0">
                        <a:lnSpc>
                          <a:spcPct val="100000"/>
                        </a:lnSpc>
                        <a:spcBef>
                          <a:spcPts val="0"/>
                        </a:spcBef>
                        <a:spcAft>
                          <a:spcPts val="0"/>
                        </a:spcAft>
                      </a:pPr>
                      <a:r>
                        <a:rPr lang="en-US" sz="1200" dirty="0">
                          <a:effectLst/>
                          <a:uFill>
                            <a:solidFill>
                              <a:srgbClr val="000000"/>
                            </a:solidFill>
                          </a:uFill>
                          <a:latin typeface="+mn-lt"/>
                        </a:rPr>
                        <a:t>PPG lowering</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Mild</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smtClean="0">
                          <a:effectLst/>
                          <a:uFill>
                            <a:solidFill>
                              <a:srgbClr val="000000"/>
                            </a:solidFill>
                          </a:uFill>
                          <a:latin typeface="+mn-lt"/>
                        </a:rPr>
                        <a:t>Mod to </a:t>
                      </a:r>
                      <a:r>
                        <a:rPr lang="en-US" sz="1200" dirty="0">
                          <a:effectLst/>
                          <a:uFill>
                            <a:solidFill>
                              <a:srgbClr val="000000"/>
                            </a:solidFill>
                          </a:uFill>
                          <a:latin typeface="+mn-lt"/>
                        </a:rPr>
                        <a:t>marked</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Mild</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b="1" dirty="0" smtClean="0">
                          <a:solidFill>
                            <a:srgbClr val="0070C0"/>
                          </a:solidFill>
                          <a:effectLst/>
                          <a:uFill>
                            <a:solidFill>
                              <a:srgbClr val="000000"/>
                            </a:solidFill>
                          </a:uFill>
                          <a:latin typeface="+mn-lt"/>
                        </a:rPr>
                        <a:t>Mod</a:t>
                      </a:r>
                      <a:endParaRPr lang="en-US" sz="1200" b="1" dirty="0">
                        <a:solidFill>
                          <a:srgbClr val="0070C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Mild</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smtClean="0">
                          <a:effectLst/>
                          <a:uFill>
                            <a:solidFill>
                              <a:srgbClr val="000000"/>
                            </a:solidFill>
                          </a:uFill>
                          <a:latin typeface="+mn-lt"/>
                        </a:rPr>
                        <a:t>Mod</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Mild</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Mild</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smtClean="0">
                          <a:effectLst/>
                          <a:uFill>
                            <a:solidFill>
                              <a:srgbClr val="000000"/>
                            </a:solidFill>
                          </a:uFill>
                          <a:latin typeface="+mn-lt"/>
                        </a:rPr>
                        <a:t>Mod</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smtClean="0">
                          <a:effectLst/>
                          <a:uFill>
                            <a:solidFill>
                              <a:srgbClr val="000000"/>
                            </a:solidFill>
                          </a:uFill>
                          <a:latin typeface="+mn-lt"/>
                        </a:rPr>
                        <a:t>Mod </a:t>
                      </a:r>
                      <a:r>
                        <a:rPr lang="en-US" sz="1200" dirty="0">
                          <a:effectLst/>
                          <a:uFill>
                            <a:solidFill>
                              <a:srgbClr val="000000"/>
                            </a:solidFill>
                          </a:uFill>
                          <a:latin typeface="+mn-lt"/>
                        </a:rPr>
                        <a:t>to marked (short</a:t>
                      </a:r>
                      <a:r>
                        <a:rPr lang="en-US" sz="1200" dirty="0" smtClean="0">
                          <a:effectLst/>
                          <a:uFill>
                            <a:solidFill>
                              <a:srgbClr val="000000"/>
                            </a:solidFill>
                          </a:uFill>
                          <a:latin typeface="+mn-lt"/>
                        </a:rPr>
                        <a:t>/ rapid-acting </a:t>
                      </a:r>
                      <a:r>
                        <a:rPr lang="en-US" sz="1200" dirty="0">
                          <a:effectLst/>
                          <a:uFill>
                            <a:solidFill>
                              <a:srgbClr val="000000"/>
                            </a:solidFill>
                          </a:uFill>
                          <a:latin typeface="+mn-lt"/>
                        </a:rPr>
                        <a:t>insulin or premixed)</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smtClean="0">
                          <a:effectLst/>
                          <a:uFill>
                            <a:solidFill>
                              <a:srgbClr val="000000"/>
                            </a:solidFill>
                          </a:uFill>
                          <a:latin typeface="+mn-lt"/>
                        </a:rPr>
                        <a:t>Mod </a:t>
                      </a:r>
                      <a:r>
                        <a:rPr lang="en-US" sz="1200" dirty="0">
                          <a:effectLst/>
                          <a:uFill>
                            <a:solidFill>
                              <a:srgbClr val="000000"/>
                            </a:solidFill>
                          </a:uFill>
                          <a:latin typeface="+mn-lt"/>
                        </a:rPr>
                        <a:t>to marked</a:t>
                      </a:r>
                      <a:endParaRPr lang="en-US" sz="1200" dirty="0">
                        <a:solidFill>
                          <a:srgbClr val="000000"/>
                        </a:solidFill>
                        <a:effectLst/>
                        <a:uFill>
                          <a:solidFill>
                            <a:srgbClr val="000000"/>
                          </a:solidFill>
                        </a:uFill>
                        <a:latin typeface="+mn-lt"/>
                        <a:ea typeface="Arial Bold"/>
                      </a:endParaRPr>
                    </a:p>
                  </a:txBody>
                  <a:tcPr marL="14477" marR="14477" marT="0" marB="0" anchor="ctr"/>
                </a:tc>
              </a:tr>
            </a:tbl>
          </a:graphicData>
        </a:graphic>
      </p:graphicFrame>
      <p:sp>
        <p:nvSpPr>
          <p:cNvPr id="9" name="TextBox 8"/>
          <p:cNvSpPr txBox="1"/>
          <p:nvPr/>
        </p:nvSpPr>
        <p:spPr>
          <a:xfrm>
            <a:off x="4800600" y="6477002"/>
            <a:ext cx="3352800" cy="307777"/>
          </a:xfrm>
          <a:prstGeom prst="rect">
            <a:avLst/>
          </a:prstGeom>
          <a:noFill/>
        </p:spPr>
        <p:txBody>
          <a:bodyPr wrap="square" rtlCol="0">
            <a:spAutoFit/>
          </a:bodyPr>
          <a:lstStyle/>
          <a:p>
            <a:pPr algn="r" defTabSz="914400"/>
            <a:r>
              <a:rPr lang="en-US" sz="1400" i="1" dirty="0" smtClean="0">
                <a:solidFill>
                  <a:prstClr val="black"/>
                </a:solidFill>
              </a:rPr>
              <a:t>Continued on next slide</a:t>
            </a:r>
            <a:endParaRPr lang="en-US" sz="1400" i="1" dirty="0">
              <a:solidFill>
                <a:prstClr val="black"/>
              </a:solidFill>
            </a:endParaRPr>
          </a:p>
        </p:txBody>
      </p:sp>
      <p:sp>
        <p:nvSpPr>
          <p:cNvPr id="8" name="Rounded Rectangle 7"/>
          <p:cNvSpPr/>
          <p:nvPr/>
        </p:nvSpPr>
        <p:spPr>
          <a:xfrm>
            <a:off x="990600" y="1752600"/>
            <a:ext cx="685800" cy="28194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3886200" y="1752600"/>
            <a:ext cx="685800" cy="28194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a:off x="762000" y="2667000"/>
            <a:ext cx="6019800" cy="152400"/>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a:off x="838200" y="3810000"/>
            <a:ext cx="6019800" cy="152400"/>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270467071"/>
      </p:ext>
    </p:extLst>
  </p:cSld>
  <p:clrMapOvr>
    <a:masterClrMapping/>
  </p:clrMapOvr>
  <mc:AlternateContent xmlns:mc="http://schemas.openxmlformats.org/markup-compatibility/2006">
    <mc:Choice xmlns="" xmlns:p14="http://schemas.microsoft.com/office/powerpoint/2010/main" Requires="p14">
      <p:transition spd="slow" p14:dur="2000" advClick="0"/>
    </mc:Choice>
    <mc:Fallback>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ox(in)">
                                      <p:cBhvr>
                                        <p:cTn id="12" dur="3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diamond(in)">
                                      <p:cBhvr>
                                        <p:cTn id="17" dur="2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diamond(in)">
                                      <p:cBhvr>
                                        <p:cTn id="2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4"/>
          <p:cNvSpPr>
            <a:spLocks noGrp="1"/>
          </p:cNvSpPr>
          <p:nvPr>
            <p:ph type="sldNum" sz="quarter" idx="11"/>
          </p:nvPr>
        </p:nvSpPr>
        <p:spPr>
          <a:xfrm>
            <a:off x="6816725" y="6474884"/>
            <a:ext cx="2133600" cy="211667"/>
          </a:xfrm>
          <a:noFill/>
        </p:spPr>
        <p:txBody>
          <a:bodyPr/>
          <a:lstStyle/>
          <a:p>
            <a:fld id="{4A9CD19C-4A1A-4F0D-A929-09971EE72F29}" type="slidenum">
              <a:rPr lang="fr-FR" smtClean="0">
                <a:latin typeface="Arial" pitchFamily="34" charset="0"/>
              </a:rPr>
              <a:pPr/>
              <a:t>69</a:t>
            </a:fld>
            <a:endParaRPr lang="fr-FR" smtClean="0">
              <a:latin typeface="Arial" pitchFamily="34" charset="0"/>
            </a:endParaRPr>
          </a:p>
        </p:txBody>
      </p:sp>
      <p:sp>
        <p:nvSpPr>
          <p:cNvPr id="57347" name="Rectangle 49"/>
          <p:cNvSpPr>
            <a:spLocks noGrp="1" noChangeArrowheads="1"/>
          </p:cNvSpPr>
          <p:nvPr>
            <p:ph type="title"/>
          </p:nvPr>
        </p:nvSpPr>
        <p:spPr>
          <a:xfrm>
            <a:off x="457200" y="423333"/>
            <a:ext cx="8229600" cy="406400"/>
          </a:xfrm>
        </p:spPr>
        <p:txBody>
          <a:bodyPr>
            <a:noAutofit/>
          </a:bodyPr>
          <a:lstStyle/>
          <a:p>
            <a:pPr eaLnBrk="1" hangingPunct="1"/>
            <a:r>
              <a:rPr lang="en-US" sz="2800" dirty="0" smtClean="0"/>
              <a:t>Expected HbA</a:t>
            </a:r>
            <a:r>
              <a:rPr lang="en-US" sz="2800" baseline="-25000" dirty="0" smtClean="0"/>
              <a:t>1c</a:t>
            </a:r>
            <a:r>
              <a:rPr lang="en-US" sz="2800" dirty="0" smtClean="0"/>
              <a:t> reduction according  to intervention</a:t>
            </a:r>
          </a:p>
        </p:txBody>
      </p:sp>
      <p:graphicFrame>
        <p:nvGraphicFramePr>
          <p:cNvPr id="233693" name="Group 221"/>
          <p:cNvGraphicFramePr>
            <a:graphicFrameLocks noGrp="1"/>
          </p:cNvGraphicFramePr>
          <p:nvPr>
            <p:ph idx="4294967295"/>
          </p:nvPr>
        </p:nvGraphicFramePr>
        <p:xfrm>
          <a:off x="646114" y="1661584"/>
          <a:ext cx="7921625" cy="4285797"/>
        </p:xfrm>
        <a:graphic>
          <a:graphicData uri="http://schemas.openxmlformats.org/drawingml/2006/table">
            <a:tbl>
              <a:tblPr/>
              <a:tblGrid>
                <a:gridCol w="3960812"/>
                <a:gridCol w="1781175"/>
                <a:gridCol w="309563"/>
                <a:gridCol w="1870075"/>
              </a:tblGrid>
              <a:tr h="457200">
                <a:tc>
                  <a:txBody>
                    <a:bodyPr/>
                    <a:lstStyle/>
                    <a:p>
                      <a:pPr marL="0" marR="0" lvl="0" indent="0" algn="ctr"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100" b="1" i="0" u="none" strike="noStrike" cap="none" normalizeH="0" baseline="0" dirty="0" smtClean="0">
                          <a:ln>
                            <a:noFill/>
                          </a:ln>
                          <a:solidFill>
                            <a:schemeClr val="tx1"/>
                          </a:solidFill>
                          <a:effectLst/>
                          <a:latin typeface="Arial" pitchFamily="34" charset="0"/>
                          <a:cs typeface="Arial" pitchFamily="34" charset="0"/>
                        </a:rPr>
                        <a:t>Intervention</a:t>
                      </a:r>
                    </a:p>
                  </a:txBody>
                  <a:tcPr anchor="ctr" horzOverflow="overflow">
                    <a:lnL>
                      <a:noFill/>
                    </a:lnL>
                    <a:lnR w="28575" cap="flat" cmpd="sng" algn="ctr">
                      <a:solidFill>
                        <a:srgbClr val="FFCC00"/>
                      </a:solidFill>
                      <a:prstDash val="solid"/>
                      <a:round/>
                      <a:headEnd type="none" w="med" len="med"/>
                      <a:tailEnd type="none" w="med" len="lg"/>
                    </a:lnR>
                    <a:lnT>
                      <a:noFill/>
                    </a:lnT>
                    <a:lnB w="28575" cap="flat" cmpd="sng" algn="ctr">
                      <a:solidFill>
                        <a:srgbClr val="FFCC00"/>
                      </a:solidFill>
                      <a:prstDash val="solid"/>
                      <a:round/>
                      <a:headEnd type="none" w="med" len="med"/>
                      <a:tailEnd type="none" w="med" len="lg"/>
                    </a:lnB>
                    <a:lnTlToBr>
                      <a:noFill/>
                    </a:lnTlToBr>
                    <a:lnBlToTr>
                      <a:noFill/>
                    </a:lnBlToTr>
                    <a:noFill/>
                  </a:tcPr>
                </a:tc>
                <a:tc gridSpan="3">
                  <a:txBody>
                    <a:bodyPr/>
                    <a:lstStyle/>
                    <a:p>
                      <a:pPr marL="0" marR="0" lvl="0" indent="0" algn="ctr"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100" b="0" i="0" u="none" strike="noStrike" cap="none" normalizeH="0" baseline="0" dirty="0" smtClean="0">
                          <a:ln>
                            <a:noFill/>
                          </a:ln>
                          <a:solidFill>
                            <a:srgbClr val="002060"/>
                          </a:solidFill>
                          <a:effectLst/>
                          <a:latin typeface="Arial" pitchFamily="34" charset="0"/>
                          <a:cs typeface="Arial" pitchFamily="34" charset="0"/>
                        </a:rPr>
                        <a:t>Expected ↓ in HbA</a:t>
                      </a:r>
                      <a:r>
                        <a:rPr kumimoji="0" lang="en-US" sz="2100" b="0" i="0" u="none" strike="noStrike" cap="none" normalizeH="0" baseline="-25000" dirty="0" smtClean="0">
                          <a:ln>
                            <a:noFill/>
                          </a:ln>
                          <a:solidFill>
                            <a:srgbClr val="002060"/>
                          </a:solidFill>
                          <a:effectLst/>
                          <a:latin typeface="Arial" pitchFamily="34" charset="0"/>
                          <a:cs typeface="Arial" pitchFamily="34" charset="0"/>
                        </a:rPr>
                        <a:t>1c </a:t>
                      </a:r>
                      <a:r>
                        <a:rPr kumimoji="0" lang="en-US" sz="2100" b="0" i="0" u="none" strike="noStrike" cap="none" normalizeH="0" baseline="0" dirty="0" smtClean="0">
                          <a:ln>
                            <a:noFill/>
                          </a:ln>
                          <a:solidFill>
                            <a:srgbClr val="002060"/>
                          </a:solidFill>
                          <a:effectLst/>
                          <a:latin typeface="Arial" pitchFamily="34" charset="0"/>
                          <a:cs typeface="Arial" pitchFamily="34" charset="0"/>
                        </a:rPr>
                        <a:t>(%)</a:t>
                      </a:r>
                    </a:p>
                  </a:txBody>
                  <a:tcPr anchor="ctr" horzOverflow="overflow">
                    <a:lnL w="28575" cap="flat" cmpd="sng" algn="ctr">
                      <a:solidFill>
                        <a:srgbClr val="FFCC00"/>
                      </a:solidFill>
                      <a:prstDash val="solid"/>
                      <a:round/>
                      <a:headEnd type="none" w="med" len="med"/>
                      <a:tailEnd type="none" w="med" len="lg"/>
                    </a:lnL>
                    <a:lnR>
                      <a:noFill/>
                    </a:lnR>
                    <a:lnT>
                      <a:noFill/>
                    </a:lnT>
                    <a:lnB w="28575" cap="flat" cmpd="sng" algn="ctr">
                      <a:solidFill>
                        <a:srgbClr val="FFCC00"/>
                      </a:solidFill>
                      <a:prstDash val="solid"/>
                      <a:round/>
                      <a:headEnd type="none" w="med" len="med"/>
                      <a:tailEnd type="none" w="med" len="lg"/>
                    </a:lnB>
                    <a:lnTlToBr>
                      <a:noFill/>
                    </a:lnTlToBr>
                    <a:lnBlToTr>
                      <a:noFill/>
                    </a:lnBlToTr>
                    <a:solidFill>
                      <a:srgbClr val="CCFFFF"/>
                    </a:solidFill>
                  </a:tcPr>
                </a:tc>
                <a:tc hMerge="1">
                  <a:txBody>
                    <a:bodyPr/>
                    <a:lstStyle/>
                    <a:p>
                      <a:endParaRPr lang="en-US"/>
                    </a:p>
                  </a:txBody>
                  <a:tcPr/>
                </a:tc>
                <a:tc hMerge="1">
                  <a:txBody>
                    <a:bodyPr/>
                    <a:lstStyle/>
                    <a:p>
                      <a:endParaRPr lang="en-US"/>
                    </a:p>
                  </a:txBody>
                  <a:tcPr/>
                </a:tc>
              </a:tr>
              <a:tr h="413880">
                <a:tc>
                  <a:txBody>
                    <a:bodyPr/>
                    <a:lstStyle/>
                    <a:p>
                      <a:pPr marL="180975" marR="0" lvl="0" indent="0" algn="l"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dirty="0" smtClean="0">
                          <a:ln>
                            <a:noFill/>
                          </a:ln>
                          <a:solidFill>
                            <a:srgbClr val="002060"/>
                          </a:solidFill>
                          <a:effectLst/>
                          <a:latin typeface="Arial" pitchFamily="34" charset="0"/>
                          <a:cs typeface="Arial" pitchFamily="34" charset="0"/>
                        </a:rPr>
                        <a:t>Lifestyle interventions</a:t>
                      </a:r>
                    </a:p>
                  </a:txBody>
                  <a:tcPr marL="90000" marR="90000" marT="108000" marB="46800" anchor="ctr" horzOverflow="overflow">
                    <a:lnL>
                      <a:noFill/>
                    </a:lnL>
                    <a:lnR w="28575" cap="flat" cmpd="sng" algn="ctr">
                      <a:solidFill>
                        <a:srgbClr val="FFCC00"/>
                      </a:solidFill>
                      <a:prstDash val="solid"/>
                      <a:round/>
                      <a:headEnd type="none" w="med" len="med"/>
                      <a:tailEnd type="none" w="med" len="lg"/>
                    </a:lnR>
                    <a:lnT w="28575" cap="flat" cmpd="sng" algn="ctr">
                      <a:solidFill>
                        <a:srgbClr val="FFCC00"/>
                      </a:solidFill>
                      <a:prstDash val="solid"/>
                      <a:round/>
                      <a:headEnd type="none" w="med" len="med"/>
                      <a:tailEnd type="none" w="med" len="lg"/>
                    </a:lnT>
                    <a:lnB w="9525" cap="flat" cmpd="sng" algn="ctr">
                      <a:solidFill>
                        <a:schemeClr val="bg1"/>
                      </a:solidFill>
                      <a:prstDash val="solid"/>
                      <a:round/>
                      <a:headEnd type="none" w="med" len="med"/>
                      <a:tailEnd type="none" w="med" len="lg"/>
                    </a:lnB>
                    <a:lnTlToBr>
                      <a:noFill/>
                    </a:lnTlToBr>
                    <a:lnBlToTr>
                      <a:noFill/>
                    </a:lnBlToTr>
                    <a:gradFill rotWithShape="1">
                      <a:gsLst>
                        <a:gs pos="0">
                          <a:srgbClr val="EAEAEA"/>
                        </a:gs>
                        <a:gs pos="100000">
                          <a:srgbClr val="B2B2B2"/>
                        </a:gs>
                      </a:gsLst>
                      <a:lin ang="0" scaled="1"/>
                    </a:gradFill>
                  </a:tcPr>
                </a:tc>
                <a:tc>
                  <a:txBody>
                    <a:bodyPr/>
                    <a:lstStyle/>
                    <a:p>
                      <a:pPr marL="0" marR="0" lvl="0" indent="0" algn="r"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1</a:t>
                      </a:r>
                    </a:p>
                  </a:txBody>
                  <a:tcPr marL="90000" marR="90000" marT="108000" marB="46800" anchor="ctr" horzOverflow="overflow">
                    <a:lnL w="28575" cap="flat" cmpd="sng" algn="ctr">
                      <a:solidFill>
                        <a:srgbClr val="FFCC00"/>
                      </a:solidFill>
                      <a:prstDash val="solid"/>
                      <a:round/>
                      <a:headEnd type="none" w="med" len="med"/>
                      <a:tailEnd type="none" w="med" len="lg"/>
                    </a:lnL>
                    <a:lnR>
                      <a:noFill/>
                    </a:lnR>
                    <a:lnT w="28575" cap="flat" cmpd="sng" algn="ctr">
                      <a:solidFill>
                        <a:srgbClr val="FFCC00"/>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c>
                  <a:txBody>
                    <a:bodyPr/>
                    <a:lstStyle/>
                    <a:p>
                      <a:pPr marL="0" marR="0" lvl="0" indent="0" algn="ctr"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to</a:t>
                      </a:r>
                    </a:p>
                  </a:txBody>
                  <a:tcPr marL="0" marR="0" marT="36000" marB="36000" anchor="ctr" horzOverflow="overflow">
                    <a:lnL>
                      <a:noFill/>
                    </a:lnL>
                    <a:lnR>
                      <a:noFill/>
                    </a:lnR>
                    <a:lnT w="28575" cap="flat" cmpd="sng" algn="ctr">
                      <a:solidFill>
                        <a:srgbClr val="FFCC00"/>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c>
                  <a:txBody>
                    <a:bodyPr/>
                    <a:lstStyle/>
                    <a:p>
                      <a:pPr marL="0" marR="0" lvl="0" indent="0" algn="l"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2%</a:t>
                      </a:r>
                    </a:p>
                  </a:txBody>
                  <a:tcPr marL="90000" marR="90000" marT="108000" marB="46800" anchor="ctr" horzOverflow="overflow">
                    <a:lnL>
                      <a:noFill/>
                    </a:lnL>
                    <a:lnR>
                      <a:noFill/>
                    </a:lnR>
                    <a:lnT w="28575" cap="flat" cmpd="sng" algn="ctr">
                      <a:solidFill>
                        <a:srgbClr val="FFCC00"/>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r>
              <a:tr h="379413">
                <a:tc>
                  <a:txBody>
                    <a:bodyPr/>
                    <a:lstStyle/>
                    <a:p>
                      <a:pPr marL="180975" marR="0" lvl="0" indent="0" algn="l"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dirty="0" err="1" smtClean="0">
                          <a:ln>
                            <a:noFill/>
                          </a:ln>
                          <a:solidFill>
                            <a:srgbClr val="002060"/>
                          </a:solidFill>
                          <a:effectLst/>
                          <a:latin typeface="Arial" pitchFamily="34" charset="0"/>
                          <a:cs typeface="Arial" pitchFamily="34" charset="0"/>
                        </a:rPr>
                        <a:t>Metformin</a:t>
                      </a:r>
                      <a:endParaRPr kumimoji="0" lang="en-US" sz="2000" b="0" i="0" u="none" strike="noStrike" cap="none" normalizeH="0" baseline="0" dirty="0" smtClean="0">
                        <a:ln>
                          <a:noFill/>
                        </a:ln>
                        <a:solidFill>
                          <a:srgbClr val="002060"/>
                        </a:solidFill>
                        <a:effectLst/>
                        <a:latin typeface="Arial" pitchFamily="34" charset="0"/>
                        <a:cs typeface="Arial" pitchFamily="34" charset="0"/>
                      </a:endParaRPr>
                    </a:p>
                  </a:txBody>
                  <a:tcPr anchor="ctr" horzOverflow="overflow">
                    <a:lnL>
                      <a:noFill/>
                    </a:lnL>
                    <a:lnR w="28575" cap="flat" cmpd="sng" algn="ctr">
                      <a:solidFill>
                        <a:srgbClr val="FFCC00"/>
                      </a:solidFill>
                      <a:prstDash val="solid"/>
                      <a:round/>
                      <a:headEnd type="none" w="med" len="med"/>
                      <a:tailEnd type="none" w="med" len="lg"/>
                    </a:lnR>
                    <a:lnT w="9525" cap="flat" cmpd="sng" algn="ctr">
                      <a:solidFill>
                        <a:schemeClr val="bg1"/>
                      </a:solidFill>
                      <a:prstDash val="solid"/>
                      <a:round/>
                      <a:headEnd type="none" w="med" len="med"/>
                      <a:tailEnd type="none" w="med" len="lg"/>
                    </a:lnT>
                    <a:lnB w="9525" cap="flat" cmpd="sng" algn="ctr">
                      <a:solidFill>
                        <a:schemeClr val="bg1"/>
                      </a:solidFill>
                      <a:prstDash val="solid"/>
                      <a:round/>
                      <a:headEnd type="none" w="med" len="med"/>
                      <a:tailEnd type="none" w="med" len="lg"/>
                    </a:lnB>
                    <a:lnTlToBr>
                      <a:noFill/>
                    </a:lnTlToBr>
                    <a:lnBlToTr>
                      <a:noFill/>
                    </a:lnBlToTr>
                    <a:gradFill rotWithShape="1">
                      <a:gsLst>
                        <a:gs pos="0">
                          <a:srgbClr val="EAEAEA"/>
                        </a:gs>
                        <a:gs pos="100000">
                          <a:srgbClr val="B2B2B2"/>
                        </a:gs>
                      </a:gsLst>
                      <a:lin ang="0" scaled="1"/>
                    </a:gradFill>
                  </a:tcPr>
                </a:tc>
                <a:tc>
                  <a:txBody>
                    <a:bodyPr/>
                    <a:lstStyle/>
                    <a:p>
                      <a:pPr marL="0" marR="0" lvl="0" indent="0" algn="r"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1</a:t>
                      </a:r>
                    </a:p>
                  </a:txBody>
                  <a:tcPr anchor="ctr" horzOverflow="overflow">
                    <a:lnL w="28575" cap="flat" cmpd="sng" algn="ctr">
                      <a:solidFill>
                        <a:srgbClr val="FFCC00"/>
                      </a:solidFill>
                      <a:prstDash val="solid"/>
                      <a:round/>
                      <a:headEnd type="none" w="med" len="med"/>
                      <a:tailEnd type="none" w="med" len="lg"/>
                    </a:lnL>
                    <a:lnR>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c>
                  <a:txBody>
                    <a:bodyPr/>
                    <a:lstStyle/>
                    <a:p>
                      <a:pPr marL="0" marR="0" lvl="0" indent="0" algn="ctr"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to</a:t>
                      </a:r>
                    </a:p>
                  </a:txBody>
                  <a:tcPr marL="0" marR="0" marT="36000" marB="36000" anchor="ctr" horzOverflow="overflow">
                    <a:lnL>
                      <a:noFill/>
                    </a:lnL>
                    <a:lnR>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c>
                  <a:txBody>
                    <a:bodyPr/>
                    <a:lstStyle/>
                    <a:p>
                      <a:pPr marL="0" marR="0" lvl="0" indent="0" algn="l"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2%</a:t>
                      </a:r>
                    </a:p>
                  </a:txBody>
                  <a:tcPr anchor="ctr" horzOverflow="overflow">
                    <a:lnL>
                      <a:noFill/>
                    </a:lnL>
                    <a:lnR>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r>
              <a:tr h="379413">
                <a:tc>
                  <a:txBody>
                    <a:bodyPr/>
                    <a:lstStyle/>
                    <a:p>
                      <a:pPr marL="180975" marR="0" lvl="0" indent="0" algn="l"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dirty="0" err="1" smtClean="0">
                          <a:ln>
                            <a:noFill/>
                          </a:ln>
                          <a:solidFill>
                            <a:srgbClr val="002060"/>
                          </a:solidFill>
                          <a:effectLst/>
                          <a:latin typeface="Arial" pitchFamily="34" charset="0"/>
                          <a:cs typeface="Arial" pitchFamily="34" charset="0"/>
                        </a:rPr>
                        <a:t>Sulfonylureas</a:t>
                      </a:r>
                      <a:endParaRPr kumimoji="0" lang="en-US" sz="2000" b="0" i="0" u="none" strike="noStrike" cap="none" normalizeH="0" baseline="0" dirty="0" smtClean="0">
                        <a:ln>
                          <a:noFill/>
                        </a:ln>
                        <a:solidFill>
                          <a:srgbClr val="002060"/>
                        </a:solidFill>
                        <a:effectLst/>
                        <a:latin typeface="Arial" pitchFamily="34" charset="0"/>
                        <a:cs typeface="Arial" pitchFamily="34" charset="0"/>
                      </a:endParaRPr>
                    </a:p>
                  </a:txBody>
                  <a:tcPr anchor="ctr" horzOverflow="overflow">
                    <a:lnL>
                      <a:noFill/>
                    </a:lnL>
                    <a:lnR w="28575" cap="flat" cmpd="sng" algn="ctr">
                      <a:solidFill>
                        <a:srgbClr val="FFCC00"/>
                      </a:solidFill>
                      <a:prstDash val="solid"/>
                      <a:round/>
                      <a:headEnd type="none" w="med" len="med"/>
                      <a:tailEnd type="none" w="med" len="lg"/>
                    </a:lnR>
                    <a:lnT w="9525" cap="flat" cmpd="sng" algn="ctr">
                      <a:solidFill>
                        <a:schemeClr val="bg1"/>
                      </a:solidFill>
                      <a:prstDash val="solid"/>
                      <a:round/>
                      <a:headEnd type="none" w="med" len="med"/>
                      <a:tailEnd type="none" w="med" len="lg"/>
                    </a:lnT>
                    <a:lnB w="9525" cap="flat" cmpd="sng" algn="ctr">
                      <a:solidFill>
                        <a:schemeClr val="bg1"/>
                      </a:solidFill>
                      <a:prstDash val="solid"/>
                      <a:round/>
                      <a:headEnd type="none" w="med" len="med"/>
                      <a:tailEnd type="none" w="med" len="lg"/>
                    </a:lnB>
                    <a:lnTlToBr>
                      <a:noFill/>
                    </a:lnTlToBr>
                    <a:lnBlToTr>
                      <a:noFill/>
                    </a:lnBlToTr>
                    <a:gradFill rotWithShape="1">
                      <a:gsLst>
                        <a:gs pos="0">
                          <a:srgbClr val="EAEAEA"/>
                        </a:gs>
                        <a:gs pos="100000">
                          <a:srgbClr val="B2B2B2"/>
                        </a:gs>
                      </a:gsLst>
                      <a:lin ang="0" scaled="1"/>
                    </a:gradFill>
                  </a:tcPr>
                </a:tc>
                <a:tc>
                  <a:txBody>
                    <a:bodyPr/>
                    <a:lstStyle/>
                    <a:p>
                      <a:pPr marL="0" marR="0" lvl="0" indent="0" algn="r"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1</a:t>
                      </a:r>
                    </a:p>
                  </a:txBody>
                  <a:tcPr anchor="ctr" horzOverflow="overflow">
                    <a:lnL w="28575" cap="flat" cmpd="sng" algn="ctr">
                      <a:solidFill>
                        <a:srgbClr val="FFCC00"/>
                      </a:solidFill>
                      <a:prstDash val="solid"/>
                      <a:round/>
                      <a:headEnd type="none" w="med" len="med"/>
                      <a:tailEnd type="none" w="med" len="lg"/>
                    </a:lnL>
                    <a:lnR>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c>
                  <a:txBody>
                    <a:bodyPr/>
                    <a:lstStyle/>
                    <a:p>
                      <a:pPr marL="0" marR="0" lvl="0" indent="0" algn="ctr"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to</a:t>
                      </a:r>
                    </a:p>
                  </a:txBody>
                  <a:tcPr marL="0" marR="0" marT="36000" marB="36000" anchor="ctr" horzOverflow="overflow">
                    <a:lnL>
                      <a:noFill/>
                    </a:lnL>
                    <a:lnR>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c>
                  <a:txBody>
                    <a:bodyPr/>
                    <a:lstStyle/>
                    <a:p>
                      <a:pPr marL="0" marR="0" lvl="0" indent="0" algn="l"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2%</a:t>
                      </a:r>
                    </a:p>
                  </a:txBody>
                  <a:tcPr anchor="ctr" horzOverflow="overflow">
                    <a:lnL>
                      <a:noFill/>
                    </a:lnL>
                    <a:lnR>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r>
              <a:tr h="379413">
                <a:tc>
                  <a:txBody>
                    <a:bodyPr/>
                    <a:lstStyle/>
                    <a:p>
                      <a:pPr marL="180975" marR="0" lvl="0" indent="0" algn="l"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dirty="0" smtClean="0">
                          <a:ln>
                            <a:noFill/>
                          </a:ln>
                          <a:solidFill>
                            <a:srgbClr val="002060"/>
                          </a:solidFill>
                          <a:effectLst/>
                          <a:latin typeface="Arial" pitchFamily="34" charset="0"/>
                          <a:cs typeface="Arial" pitchFamily="34" charset="0"/>
                        </a:rPr>
                        <a:t>Insulin</a:t>
                      </a:r>
                    </a:p>
                  </a:txBody>
                  <a:tcPr anchor="ctr" horzOverflow="overflow">
                    <a:lnL>
                      <a:noFill/>
                    </a:lnL>
                    <a:lnR w="28575" cap="flat" cmpd="sng" algn="ctr">
                      <a:solidFill>
                        <a:srgbClr val="FFCC00"/>
                      </a:solidFill>
                      <a:prstDash val="solid"/>
                      <a:round/>
                      <a:headEnd type="none" w="med" len="med"/>
                      <a:tailEnd type="none" w="med" len="lg"/>
                    </a:lnR>
                    <a:lnT w="9525" cap="flat" cmpd="sng" algn="ctr">
                      <a:solidFill>
                        <a:schemeClr val="bg1"/>
                      </a:solidFill>
                      <a:prstDash val="solid"/>
                      <a:round/>
                      <a:headEnd type="none" w="med" len="med"/>
                      <a:tailEnd type="none" w="med" len="lg"/>
                    </a:lnT>
                    <a:lnB w="9525" cap="flat" cmpd="sng" algn="ctr">
                      <a:solidFill>
                        <a:schemeClr val="bg1"/>
                      </a:solidFill>
                      <a:prstDash val="solid"/>
                      <a:round/>
                      <a:headEnd type="none" w="med" len="med"/>
                      <a:tailEnd type="none" w="med" len="lg"/>
                    </a:lnB>
                    <a:lnTlToBr>
                      <a:noFill/>
                    </a:lnTlToBr>
                    <a:lnBlToTr>
                      <a:noFill/>
                    </a:lnBlToTr>
                    <a:gradFill rotWithShape="1">
                      <a:gsLst>
                        <a:gs pos="0">
                          <a:srgbClr val="EAEAEA"/>
                        </a:gs>
                        <a:gs pos="100000">
                          <a:srgbClr val="B2B2B2"/>
                        </a:gs>
                      </a:gsLst>
                      <a:lin ang="0" scaled="1"/>
                    </a:gradFill>
                  </a:tcPr>
                </a:tc>
                <a:tc>
                  <a:txBody>
                    <a:bodyPr/>
                    <a:lstStyle/>
                    <a:p>
                      <a:pPr marL="0" marR="0" lvl="0" indent="0" algn="r"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1.5 </a:t>
                      </a:r>
                    </a:p>
                  </a:txBody>
                  <a:tcPr anchor="ctr" horzOverflow="overflow">
                    <a:lnL w="28575" cap="flat" cmpd="sng" algn="ctr">
                      <a:solidFill>
                        <a:srgbClr val="FFCC00"/>
                      </a:solidFill>
                      <a:prstDash val="solid"/>
                      <a:round/>
                      <a:headEnd type="none" w="med" len="med"/>
                      <a:tailEnd type="none" w="med" len="lg"/>
                    </a:lnL>
                    <a:lnR>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c>
                  <a:txBody>
                    <a:bodyPr/>
                    <a:lstStyle/>
                    <a:p>
                      <a:pPr marL="0" marR="0" lvl="0" indent="0" algn="ctr"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to</a:t>
                      </a:r>
                    </a:p>
                  </a:txBody>
                  <a:tcPr marL="0" marR="0" marT="36000" marB="36000" anchor="ctr" horzOverflow="overflow">
                    <a:lnL>
                      <a:noFill/>
                    </a:lnL>
                    <a:lnR>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c>
                  <a:txBody>
                    <a:bodyPr/>
                    <a:lstStyle/>
                    <a:p>
                      <a:pPr marL="0" marR="0" lvl="0" indent="0" algn="l"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3.5%</a:t>
                      </a:r>
                    </a:p>
                  </a:txBody>
                  <a:tcPr anchor="ctr" horzOverflow="overflow">
                    <a:lnL>
                      <a:noFill/>
                    </a:lnL>
                    <a:lnR>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r>
              <a:tr h="379413">
                <a:tc>
                  <a:txBody>
                    <a:bodyPr/>
                    <a:lstStyle/>
                    <a:p>
                      <a:pPr marL="180975" marR="0" lvl="0" indent="0" algn="l"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dirty="0" err="1" smtClean="0">
                          <a:ln>
                            <a:noFill/>
                          </a:ln>
                          <a:solidFill>
                            <a:srgbClr val="002060"/>
                          </a:solidFill>
                          <a:effectLst/>
                          <a:latin typeface="Arial" pitchFamily="34" charset="0"/>
                          <a:cs typeface="Arial" pitchFamily="34" charset="0"/>
                        </a:rPr>
                        <a:t>Glinides</a:t>
                      </a:r>
                      <a:endParaRPr kumimoji="0" lang="en-US" sz="2000" b="0" i="0" u="none" strike="noStrike" cap="none" normalizeH="0" baseline="0" dirty="0" smtClean="0">
                        <a:ln>
                          <a:noFill/>
                        </a:ln>
                        <a:solidFill>
                          <a:srgbClr val="002060"/>
                        </a:solidFill>
                        <a:effectLst/>
                        <a:latin typeface="Arial" pitchFamily="34" charset="0"/>
                        <a:cs typeface="Arial" pitchFamily="34" charset="0"/>
                      </a:endParaRPr>
                    </a:p>
                  </a:txBody>
                  <a:tcPr anchor="ctr" horzOverflow="overflow">
                    <a:lnL>
                      <a:noFill/>
                    </a:lnL>
                    <a:lnR w="28575" cap="flat" cmpd="sng" algn="ctr">
                      <a:solidFill>
                        <a:srgbClr val="FFCC00"/>
                      </a:solidFill>
                      <a:prstDash val="solid"/>
                      <a:round/>
                      <a:headEnd type="none" w="med" len="med"/>
                      <a:tailEnd type="none" w="med" len="lg"/>
                    </a:lnR>
                    <a:lnT w="9525" cap="flat" cmpd="sng" algn="ctr">
                      <a:solidFill>
                        <a:schemeClr val="bg1"/>
                      </a:solidFill>
                      <a:prstDash val="solid"/>
                      <a:round/>
                      <a:headEnd type="none" w="med" len="med"/>
                      <a:tailEnd type="none" w="med" len="lg"/>
                    </a:lnT>
                    <a:lnB w="9525" cap="flat" cmpd="sng" algn="ctr">
                      <a:solidFill>
                        <a:schemeClr val="bg1"/>
                      </a:solidFill>
                      <a:prstDash val="solid"/>
                      <a:round/>
                      <a:headEnd type="none" w="med" len="med"/>
                      <a:tailEnd type="none" w="med" len="lg"/>
                    </a:lnB>
                    <a:lnTlToBr>
                      <a:noFill/>
                    </a:lnTlToBr>
                    <a:lnBlToTr>
                      <a:noFill/>
                    </a:lnBlToTr>
                    <a:gradFill rotWithShape="1">
                      <a:gsLst>
                        <a:gs pos="0">
                          <a:srgbClr val="EAEAEA"/>
                        </a:gs>
                        <a:gs pos="100000">
                          <a:srgbClr val="B2B2B2"/>
                        </a:gs>
                      </a:gsLst>
                      <a:lin ang="0" scaled="1"/>
                    </a:gradFill>
                  </a:tcPr>
                </a:tc>
                <a:tc>
                  <a:txBody>
                    <a:bodyPr/>
                    <a:lstStyle/>
                    <a:p>
                      <a:pPr marL="0" marR="0" lvl="0" indent="0" algn="r"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1 </a:t>
                      </a:r>
                      <a:endParaRPr kumimoji="0" lang="en-US" sz="2000" b="0" i="0" u="none" strike="noStrike" cap="none" normalizeH="0" baseline="50000" smtClean="0">
                        <a:ln>
                          <a:noFill/>
                        </a:ln>
                        <a:solidFill>
                          <a:schemeClr val="tx1"/>
                        </a:solidFill>
                        <a:effectLst/>
                        <a:latin typeface="Arial" pitchFamily="34" charset="0"/>
                        <a:cs typeface="Arial" pitchFamily="34" charset="0"/>
                      </a:endParaRPr>
                    </a:p>
                  </a:txBody>
                  <a:tcPr anchor="ctr" horzOverflow="overflow">
                    <a:lnL w="28575" cap="flat" cmpd="sng" algn="ctr">
                      <a:solidFill>
                        <a:srgbClr val="FFCC00"/>
                      </a:solidFill>
                      <a:prstDash val="solid"/>
                      <a:round/>
                      <a:headEnd type="none" w="med" len="med"/>
                      <a:tailEnd type="none" w="med" len="lg"/>
                    </a:lnL>
                    <a:lnR>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c>
                  <a:txBody>
                    <a:bodyPr/>
                    <a:lstStyle/>
                    <a:p>
                      <a:pPr marL="0" marR="0" lvl="0" indent="0" algn="ctr"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to</a:t>
                      </a:r>
                    </a:p>
                  </a:txBody>
                  <a:tcPr marL="0" marR="0" marT="36000" marB="36000" anchor="ctr" horzOverflow="overflow">
                    <a:lnL>
                      <a:noFill/>
                    </a:lnL>
                    <a:lnR>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c>
                  <a:txBody>
                    <a:bodyPr/>
                    <a:lstStyle/>
                    <a:p>
                      <a:pPr marL="0" marR="0" lvl="0" indent="0" algn="l"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1.5%</a:t>
                      </a:r>
                      <a:r>
                        <a:rPr kumimoji="0" lang="en-US" sz="2000" b="0" i="0" u="none" strike="noStrike" cap="none" normalizeH="0" baseline="50000" smtClean="0">
                          <a:ln>
                            <a:noFill/>
                          </a:ln>
                          <a:solidFill>
                            <a:schemeClr val="tx1"/>
                          </a:solidFill>
                          <a:effectLst/>
                          <a:latin typeface="Arial" pitchFamily="34" charset="0"/>
                          <a:cs typeface="Arial" pitchFamily="34" charset="0"/>
                        </a:rPr>
                        <a:t>1</a:t>
                      </a:r>
                    </a:p>
                  </a:txBody>
                  <a:tcPr anchor="ctr" horzOverflow="overflow">
                    <a:lnL>
                      <a:noFill/>
                    </a:lnL>
                    <a:lnR>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r>
              <a:tr h="379413">
                <a:tc>
                  <a:txBody>
                    <a:bodyPr/>
                    <a:lstStyle/>
                    <a:p>
                      <a:pPr marL="180975" marR="0" lvl="0" indent="0" algn="l"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dirty="0" err="1" smtClean="0">
                          <a:ln>
                            <a:noFill/>
                          </a:ln>
                          <a:solidFill>
                            <a:srgbClr val="002060"/>
                          </a:solidFill>
                          <a:effectLst/>
                          <a:latin typeface="Arial" pitchFamily="34" charset="0"/>
                          <a:cs typeface="Arial" pitchFamily="34" charset="0"/>
                        </a:rPr>
                        <a:t>Thiazolidinediones</a:t>
                      </a:r>
                      <a:endParaRPr kumimoji="0" lang="en-US" sz="2000" b="0" i="0" u="none" strike="noStrike" cap="none" normalizeH="0" baseline="0" dirty="0" smtClean="0">
                        <a:ln>
                          <a:noFill/>
                        </a:ln>
                        <a:solidFill>
                          <a:srgbClr val="002060"/>
                        </a:solidFill>
                        <a:effectLst/>
                        <a:latin typeface="Arial" pitchFamily="34" charset="0"/>
                        <a:cs typeface="Arial" pitchFamily="34" charset="0"/>
                      </a:endParaRPr>
                    </a:p>
                  </a:txBody>
                  <a:tcPr anchor="ctr" horzOverflow="overflow">
                    <a:lnL>
                      <a:noFill/>
                    </a:lnL>
                    <a:lnR w="28575" cap="flat" cmpd="sng" algn="ctr">
                      <a:solidFill>
                        <a:srgbClr val="FFCC00"/>
                      </a:solidFill>
                      <a:prstDash val="solid"/>
                      <a:round/>
                      <a:headEnd type="none" w="med" len="med"/>
                      <a:tailEnd type="none" w="med" len="lg"/>
                    </a:lnR>
                    <a:lnT w="9525" cap="flat" cmpd="sng" algn="ctr">
                      <a:solidFill>
                        <a:schemeClr val="bg1"/>
                      </a:solidFill>
                      <a:prstDash val="solid"/>
                      <a:round/>
                      <a:headEnd type="none" w="med" len="med"/>
                      <a:tailEnd type="none" w="med" len="lg"/>
                    </a:lnT>
                    <a:lnB w="9525" cap="flat" cmpd="sng" algn="ctr">
                      <a:solidFill>
                        <a:schemeClr val="bg1"/>
                      </a:solidFill>
                      <a:prstDash val="solid"/>
                      <a:round/>
                      <a:headEnd type="none" w="med" len="med"/>
                      <a:tailEnd type="none" w="med" len="lg"/>
                    </a:lnB>
                    <a:lnTlToBr>
                      <a:noFill/>
                    </a:lnTlToBr>
                    <a:lnBlToTr>
                      <a:noFill/>
                    </a:lnBlToTr>
                    <a:gradFill rotWithShape="1">
                      <a:gsLst>
                        <a:gs pos="0">
                          <a:srgbClr val="EAEAEA"/>
                        </a:gs>
                        <a:gs pos="100000">
                          <a:srgbClr val="B2B2B2"/>
                        </a:gs>
                      </a:gsLst>
                      <a:lin ang="0" scaled="1"/>
                    </a:gradFill>
                  </a:tcPr>
                </a:tc>
                <a:tc>
                  <a:txBody>
                    <a:bodyPr/>
                    <a:lstStyle/>
                    <a:p>
                      <a:pPr marL="0" marR="0" lvl="0" indent="0" algn="r"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0.5</a:t>
                      </a:r>
                    </a:p>
                  </a:txBody>
                  <a:tcPr anchor="ctr" horzOverflow="overflow">
                    <a:lnL w="28575" cap="flat" cmpd="sng" algn="ctr">
                      <a:solidFill>
                        <a:srgbClr val="FFCC00"/>
                      </a:solidFill>
                      <a:prstDash val="solid"/>
                      <a:round/>
                      <a:headEnd type="none" w="med" len="med"/>
                      <a:tailEnd type="none" w="med" len="lg"/>
                    </a:lnL>
                    <a:lnR>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c>
                  <a:txBody>
                    <a:bodyPr/>
                    <a:lstStyle/>
                    <a:p>
                      <a:pPr marL="0" marR="0" lvl="0" indent="0" algn="ctr"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to</a:t>
                      </a:r>
                    </a:p>
                  </a:txBody>
                  <a:tcPr marL="0" marR="0" marT="36000" marB="36000" anchor="ctr" horzOverflow="overflow">
                    <a:lnL>
                      <a:noFill/>
                    </a:lnL>
                    <a:lnR>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c>
                  <a:txBody>
                    <a:bodyPr/>
                    <a:lstStyle/>
                    <a:p>
                      <a:pPr marL="0" marR="0" lvl="0" indent="0" algn="l"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1.4%</a:t>
                      </a:r>
                    </a:p>
                  </a:txBody>
                  <a:tcPr anchor="ctr" horzOverflow="overflow">
                    <a:lnL>
                      <a:noFill/>
                    </a:lnL>
                    <a:lnR>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r>
              <a:tr h="379413">
                <a:tc>
                  <a:txBody>
                    <a:bodyPr/>
                    <a:lstStyle/>
                    <a:p>
                      <a:pPr marL="180975" marR="0" lvl="0" indent="0" algn="l"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dirty="0" smtClean="0">
                          <a:ln>
                            <a:noFill/>
                          </a:ln>
                          <a:solidFill>
                            <a:srgbClr val="002060"/>
                          </a:solidFill>
                          <a:effectLst/>
                          <a:latin typeface="Arial" pitchFamily="34" charset="0"/>
                          <a:cs typeface="Arial" pitchFamily="34" charset="0"/>
                          <a:sym typeface="Symbol" pitchFamily="18" charset="2"/>
                        </a:rPr>
                        <a:t></a:t>
                      </a:r>
                      <a:r>
                        <a:rPr kumimoji="0" lang="en-US" sz="2000" b="0" i="0" u="none" strike="noStrike" cap="none" normalizeH="0" baseline="0" dirty="0" smtClean="0">
                          <a:ln>
                            <a:noFill/>
                          </a:ln>
                          <a:solidFill>
                            <a:srgbClr val="002060"/>
                          </a:solidFill>
                          <a:effectLst/>
                          <a:latin typeface="Arial" pitchFamily="34" charset="0"/>
                          <a:cs typeface="Arial" pitchFamily="34" charset="0"/>
                        </a:rPr>
                        <a:t>-</a:t>
                      </a:r>
                      <a:r>
                        <a:rPr kumimoji="0" lang="en-US" sz="2000" b="0" i="0" u="none" strike="noStrike" cap="none" normalizeH="0" baseline="0" dirty="0" err="1" smtClean="0">
                          <a:ln>
                            <a:noFill/>
                          </a:ln>
                          <a:solidFill>
                            <a:srgbClr val="002060"/>
                          </a:solidFill>
                          <a:effectLst/>
                          <a:latin typeface="Arial" pitchFamily="34" charset="0"/>
                          <a:cs typeface="Arial" pitchFamily="34" charset="0"/>
                        </a:rPr>
                        <a:t>Glucosidase</a:t>
                      </a:r>
                      <a:r>
                        <a:rPr kumimoji="0" lang="en-US" sz="2000" b="0" i="0" u="none" strike="noStrike" cap="none" normalizeH="0" baseline="0" dirty="0" smtClean="0">
                          <a:ln>
                            <a:noFill/>
                          </a:ln>
                          <a:solidFill>
                            <a:srgbClr val="002060"/>
                          </a:solidFill>
                          <a:effectLst/>
                          <a:latin typeface="Arial" pitchFamily="34" charset="0"/>
                          <a:cs typeface="Arial" pitchFamily="34" charset="0"/>
                        </a:rPr>
                        <a:t> inhibitors</a:t>
                      </a:r>
                    </a:p>
                  </a:txBody>
                  <a:tcPr anchor="ctr" horzOverflow="overflow">
                    <a:lnL>
                      <a:noFill/>
                    </a:lnL>
                    <a:lnR w="28575" cap="flat" cmpd="sng" algn="ctr">
                      <a:solidFill>
                        <a:srgbClr val="FFCC00"/>
                      </a:solidFill>
                      <a:prstDash val="solid"/>
                      <a:round/>
                      <a:headEnd type="none" w="med" len="med"/>
                      <a:tailEnd type="none" w="med" len="lg"/>
                    </a:lnR>
                    <a:lnT w="9525" cap="flat" cmpd="sng" algn="ctr">
                      <a:solidFill>
                        <a:schemeClr val="bg1"/>
                      </a:solidFill>
                      <a:prstDash val="solid"/>
                      <a:round/>
                      <a:headEnd type="none" w="med" len="med"/>
                      <a:tailEnd type="none" w="med" len="lg"/>
                    </a:lnT>
                    <a:lnB w="9525" cap="flat" cmpd="sng" algn="ctr">
                      <a:solidFill>
                        <a:schemeClr val="bg1"/>
                      </a:solidFill>
                      <a:prstDash val="solid"/>
                      <a:round/>
                      <a:headEnd type="none" w="med" len="med"/>
                      <a:tailEnd type="none" w="med" len="lg"/>
                    </a:lnB>
                    <a:lnTlToBr>
                      <a:noFill/>
                    </a:lnTlToBr>
                    <a:lnBlToTr>
                      <a:noFill/>
                    </a:lnBlToTr>
                    <a:gradFill rotWithShape="1">
                      <a:gsLst>
                        <a:gs pos="0">
                          <a:srgbClr val="EAEAEA"/>
                        </a:gs>
                        <a:gs pos="100000">
                          <a:srgbClr val="B2B2B2"/>
                        </a:gs>
                      </a:gsLst>
                      <a:lin ang="0" scaled="1"/>
                    </a:gradFill>
                  </a:tcPr>
                </a:tc>
                <a:tc>
                  <a:txBody>
                    <a:bodyPr/>
                    <a:lstStyle/>
                    <a:p>
                      <a:pPr marL="0" marR="0" lvl="0" indent="0" algn="r"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0.5 </a:t>
                      </a:r>
                    </a:p>
                  </a:txBody>
                  <a:tcPr anchor="ctr" horzOverflow="overflow">
                    <a:lnL w="28575" cap="flat" cmpd="sng" algn="ctr">
                      <a:solidFill>
                        <a:srgbClr val="FFCC00"/>
                      </a:solidFill>
                      <a:prstDash val="solid"/>
                      <a:round/>
                      <a:headEnd type="none" w="med" len="med"/>
                      <a:tailEnd type="none" w="med" len="lg"/>
                    </a:lnL>
                    <a:lnR>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c>
                  <a:txBody>
                    <a:bodyPr/>
                    <a:lstStyle/>
                    <a:p>
                      <a:pPr marL="0" marR="0" lvl="0" indent="0" algn="ctr"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to</a:t>
                      </a:r>
                    </a:p>
                  </a:txBody>
                  <a:tcPr marL="0" marR="0" marT="36000" marB="36000" anchor="ctr" horzOverflow="overflow">
                    <a:lnL>
                      <a:noFill/>
                    </a:lnL>
                    <a:lnR>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c>
                  <a:txBody>
                    <a:bodyPr/>
                    <a:lstStyle/>
                    <a:p>
                      <a:pPr marL="0" marR="0" lvl="0" indent="0" algn="l"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0.8%</a:t>
                      </a:r>
                    </a:p>
                  </a:txBody>
                  <a:tcPr anchor="ctr" horzOverflow="overflow">
                    <a:lnL>
                      <a:noFill/>
                    </a:lnL>
                    <a:lnR>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r>
              <a:tr h="379413">
                <a:tc>
                  <a:txBody>
                    <a:bodyPr/>
                    <a:lstStyle/>
                    <a:p>
                      <a:pPr marL="180975" marR="0" lvl="0" indent="0" algn="l"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dirty="0" smtClean="0">
                          <a:ln>
                            <a:noFill/>
                          </a:ln>
                          <a:solidFill>
                            <a:srgbClr val="002060"/>
                          </a:solidFill>
                          <a:effectLst/>
                          <a:latin typeface="Arial" pitchFamily="34" charset="0"/>
                          <a:cs typeface="Arial" pitchFamily="34" charset="0"/>
                        </a:rPr>
                        <a:t>GLP-1 agonist</a:t>
                      </a:r>
                    </a:p>
                  </a:txBody>
                  <a:tcPr anchor="ctr" horzOverflow="overflow">
                    <a:lnL>
                      <a:noFill/>
                    </a:lnL>
                    <a:lnR w="28575" cap="flat" cmpd="sng" algn="ctr">
                      <a:solidFill>
                        <a:srgbClr val="FFCC00"/>
                      </a:solidFill>
                      <a:prstDash val="solid"/>
                      <a:round/>
                      <a:headEnd type="none" w="med" len="med"/>
                      <a:tailEnd type="none" w="med" len="lg"/>
                    </a:lnR>
                    <a:lnT w="9525" cap="flat" cmpd="sng" algn="ctr">
                      <a:solidFill>
                        <a:schemeClr val="bg1"/>
                      </a:solidFill>
                      <a:prstDash val="solid"/>
                      <a:round/>
                      <a:headEnd type="none" w="med" len="med"/>
                      <a:tailEnd type="none" w="med" len="lg"/>
                    </a:lnT>
                    <a:lnB w="9525" cap="flat" cmpd="sng" algn="ctr">
                      <a:solidFill>
                        <a:schemeClr val="bg1"/>
                      </a:solidFill>
                      <a:prstDash val="solid"/>
                      <a:round/>
                      <a:headEnd type="none" w="med" len="med"/>
                      <a:tailEnd type="none" w="med" len="lg"/>
                    </a:lnB>
                    <a:lnTlToBr>
                      <a:noFill/>
                    </a:lnTlToBr>
                    <a:lnBlToTr>
                      <a:noFill/>
                    </a:lnBlToTr>
                    <a:gradFill rotWithShape="1">
                      <a:gsLst>
                        <a:gs pos="0">
                          <a:srgbClr val="EAEAEA"/>
                        </a:gs>
                        <a:gs pos="100000">
                          <a:srgbClr val="B2B2B2"/>
                        </a:gs>
                      </a:gsLst>
                      <a:lin ang="0" scaled="1"/>
                    </a:gradFill>
                  </a:tcPr>
                </a:tc>
                <a:tc>
                  <a:txBody>
                    <a:bodyPr/>
                    <a:lstStyle/>
                    <a:p>
                      <a:pPr marL="0" marR="0" lvl="0" indent="0" algn="r"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0.5 </a:t>
                      </a:r>
                    </a:p>
                  </a:txBody>
                  <a:tcPr anchor="ctr" horzOverflow="overflow">
                    <a:lnL w="28575" cap="flat" cmpd="sng" algn="ctr">
                      <a:solidFill>
                        <a:srgbClr val="FFCC00"/>
                      </a:solidFill>
                      <a:prstDash val="solid"/>
                      <a:round/>
                      <a:headEnd type="none" w="med" len="med"/>
                      <a:tailEnd type="none" w="med" len="lg"/>
                    </a:lnL>
                    <a:lnR>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c>
                  <a:txBody>
                    <a:bodyPr/>
                    <a:lstStyle/>
                    <a:p>
                      <a:pPr marL="0" marR="0" lvl="0" indent="0" algn="ctr"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to</a:t>
                      </a:r>
                    </a:p>
                  </a:txBody>
                  <a:tcPr marL="0" marR="0" marT="36000" marB="36000" anchor="ctr" horzOverflow="overflow">
                    <a:lnL>
                      <a:noFill/>
                    </a:lnL>
                    <a:lnR>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c>
                  <a:txBody>
                    <a:bodyPr/>
                    <a:lstStyle/>
                    <a:p>
                      <a:pPr marL="0" marR="0" lvl="0" indent="0" algn="l"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1.0%</a:t>
                      </a:r>
                    </a:p>
                  </a:txBody>
                  <a:tcPr anchor="ctr" horzOverflow="overflow">
                    <a:lnL>
                      <a:noFill/>
                    </a:lnL>
                    <a:lnR>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r>
              <a:tr h="379413">
                <a:tc>
                  <a:txBody>
                    <a:bodyPr/>
                    <a:lstStyle/>
                    <a:p>
                      <a:pPr marL="180975" marR="0" lvl="0" indent="0" algn="l"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dirty="0" err="1" smtClean="0">
                          <a:ln>
                            <a:noFill/>
                          </a:ln>
                          <a:solidFill>
                            <a:srgbClr val="002060"/>
                          </a:solidFill>
                          <a:effectLst/>
                          <a:latin typeface="Arial" pitchFamily="34" charset="0"/>
                          <a:cs typeface="Arial" pitchFamily="34" charset="0"/>
                        </a:rPr>
                        <a:t>Pramlintide</a:t>
                      </a:r>
                      <a:endParaRPr kumimoji="0" lang="en-US" sz="2000" b="0" i="0" u="none" strike="noStrike" cap="none" normalizeH="0" baseline="0" dirty="0" smtClean="0">
                        <a:ln>
                          <a:noFill/>
                        </a:ln>
                        <a:solidFill>
                          <a:srgbClr val="002060"/>
                        </a:solidFill>
                        <a:effectLst/>
                        <a:latin typeface="Arial" pitchFamily="34" charset="0"/>
                        <a:cs typeface="Arial" pitchFamily="34" charset="0"/>
                      </a:endParaRPr>
                    </a:p>
                  </a:txBody>
                  <a:tcPr anchor="ctr" horzOverflow="overflow">
                    <a:lnL>
                      <a:noFill/>
                    </a:lnL>
                    <a:lnR w="28575" cap="flat" cmpd="sng" algn="ctr">
                      <a:solidFill>
                        <a:srgbClr val="FFCC00"/>
                      </a:solidFill>
                      <a:prstDash val="solid"/>
                      <a:round/>
                      <a:headEnd type="none" w="med" len="med"/>
                      <a:tailEnd type="none" w="med" len="lg"/>
                    </a:lnR>
                    <a:lnT w="9525" cap="flat" cmpd="sng" algn="ctr">
                      <a:solidFill>
                        <a:schemeClr val="bg1"/>
                      </a:solidFill>
                      <a:prstDash val="solid"/>
                      <a:round/>
                      <a:headEnd type="none" w="med" len="med"/>
                      <a:tailEnd type="none" w="med" len="lg"/>
                    </a:lnT>
                    <a:lnB w="9525" cap="flat" cmpd="sng" algn="ctr">
                      <a:solidFill>
                        <a:schemeClr val="bg1"/>
                      </a:solidFill>
                      <a:prstDash val="solid"/>
                      <a:round/>
                      <a:headEnd type="none" w="med" len="med"/>
                      <a:tailEnd type="none" w="med" len="lg"/>
                    </a:lnB>
                    <a:lnTlToBr>
                      <a:noFill/>
                    </a:lnTlToBr>
                    <a:lnBlToTr>
                      <a:noFill/>
                    </a:lnBlToTr>
                    <a:gradFill rotWithShape="1">
                      <a:gsLst>
                        <a:gs pos="0">
                          <a:srgbClr val="EAEAEA"/>
                        </a:gs>
                        <a:gs pos="100000">
                          <a:srgbClr val="B2B2B2"/>
                        </a:gs>
                      </a:gsLst>
                      <a:lin ang="0" scaled="1"/>
                    </a:gradFill>
                  </a:tcPr>
                </a:tc>
                <a:tc>
                  <a:txBody>
                    <a:bodyPr/>
                    <a:lstStyle/>
                    <a:p>
                      <a:pPr marL="0" marR="0" lvl="0" indent="0" algn="r"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0.5 </a:t>
                      </a:r>
                    </a:p>
                  </a:txBody>
                  <a:tcPr anchor="ctr" horzOverflow="overflow">
                    <a:lnL w="28575" cap="flat" cmpd="sng" algn="ctr">
                      <a:solidFill>
                        <a:srgbClr val="FFCC00"/>
                      </a:solidFill>
                      <a:prstDash val="solid"/>
                      <a:round/>
                      <a:headEnd type="none" w="med" len="med"/>
                      <a:tailEnd type="none" w="med" len="lg"/>
                    </a:lnL>
                    <a:lnR>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c>
                  <a:txBody>
                    <a:bodyPr/>
                    <a:lstStyle/>
                    <a:p>
                      <a:pPr marL="0" marR="0" lvl="0" indent="0" algn="ctr"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to</a:t>
                      </a:r>
                    </a:p>
                  </a:txBody>
                  <a:tcPr marL="0" marR="0" marT="36000" marB="36000" anchor="ctr" horzOverflow="overflow">
                    <a:lnL>
                      <a:noFill/>
                    </a:lnL>
                    <a:lnR>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c>
                  <a:txBody>
                    <a:bodyPr/>
                    <a:lstStyle/>
                    <a:p>
                      <a:pPr marL="0" marR="0" lvl="0" indent="0" algn="l"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1.0%</a:t>
                      </a:r>
                    </a:p>
                  </a:txBody>
                  <a:tcPr anchor="ctr" horzOverflow="overflow">
                    <a:lnL>
                      <a:noFill/>
                    </a:lnL>
                    <a:lnR>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r>
              <a:tr h="379413">
                <a:tc>
                  <a:txBody>
                    <a:bodyPr/>
                    <a:lstStyle/>
                    <a:p>
                      <a:pPr marL="180975" marR="0" lvl="0" indent="0" algn="l"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dirty="0" smtClean="0">
                          <a:ln>
                            <a:noFill/>
                          </a:ln>
                          <a:solidFill>
                            <a:srgbClr val="002060"/>
                          </a:solidFill>
                          <a:effectLst/>
                          <a:latin typeface="Arial" pitchFamily="34" charset="0"/>
                          <a:cs typeface="Arial" pitchFamily="34" charset="0"/>
                        </a:rPr>
                        <a:t>DPP-IV inhibitors</a:t>
                      </a:r>
                    </a:p>
                  </a:txBody>
                  <a:tcPr anchor="ctr" horzOverflow="overflow">
                    <a:lnL>
                      <a:noFill/>
                    </a:lnL>
                    <a:lnR w="28575" cap="flat" cmpd="sng" algn="ctr">
                      <a:solidFill>
                        <a:srgbClr val="FFCC00"/>
                      </a:solidFill>
                      <a:prstDash val="solid"/>
                      <a:round/>
                      <a:headEnd type="none" w="med" len="med"/>
                      <a:tailEnd type="none" w="med" len="lg"/>
                    </a:lnR>
                    <a:lnT w="9525" cap="flat" cmpd="sng" algn="ctr">
                      <a:solidFill>
                        <a:schemeClr val="bg1"/>
                      </a:solidFill>
                      <a:prstDash val="solid"/>
                      <a:round/>
                      <a:headEnd type="none" w="med" len="med"/>
                      <a:tailEnd type="none" w="med" len="lg"/>
                    </a:lnT>
                    <a:lnB>
                      <a:noFill/>
                    </a:lnB>
                    <a:lnTlToBr>
                      <a:noFill/>
                    </a:lnTlToBr>
                    <a:lnBlToTr>
                      <a:noFill/>
                    </a:lnBlToTr>
                    <a:gradFill rotWithShape="1">
                      <a:gsLst>
                        <a:gs pos="0">
                          <a:srgbClr val="EAEAEA"/>
                        </a:gs>
                        <a:gs pos="100000">
                          <a:srgbClr val="B2B2B2"/>
                        </a:gs>
                      </a:gsLst>
                      <a:lin ang="0" scaled="1"/>
                    </a:gradFill>
                  </a:tcPr>
                </a:tc>
                <a:tc>
                  <a:txBody>
                    <a:bodyPr/>
                    <a:lstStyle/>
                    <a:p>
                      <a:pPr marL="0" marR="0" lvl="0" indent="0" algn="r"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0.5 </a:t>
                      </a:r>
                    </a:p>
                  </a:txBody>
                  <a:tcPr anchor="ctr" horzOverflow="overflow">
                    <a:lnL w="28575" cap="flat" cmpd="sng" algn="ctr">
                      <a:solidFill>
                        <a:srgbClr val="FFCC00"/>
                      </a:solidFill>
                      <a:prstDash val="solid"/>
                      <a:round/>
                      <a:headEnd type="none" w="med" len="med"/>
                      <a:tailEnd type="none" w="med" len="lg"/>
                    </a:lnL>
                    <a:lnR>
                      <a:noFill/>
                    </a:lnR>
                    <a:lnT w="9525" cap="flat" cmpd="sng" algn="ctr">
                      <a:solidFill>
                        <a:schemeClr val="tx1"/>
                      </a:solidFill>
                      <a:prstDash val="solid"/>
                      <a:round/>
                      <a:headEnd type="none" w="med" len="med"/>
                      <a:tailEnd type="none" w="med" len="lg"/>
                    </a:lnT>
                    <a:lnB>
                      <a:noFill/>
                    </a:lnB>
                    <a:lnTlToBr>
                      <a:noFill/>
                    </a:lnTlToBr>
                    <a:lnBlToTr>
                      <a:noFill/>
                    </a:lnBlToTr>
                    <a:noFill/>
                  </a:tcPr>
                </a:tc>
                <a:tc>
                  <a:txBody>
                    <a:bodyPr/>
                    <a:lstStyle/>
                    <a:p>
                      <a:pPr marL="0" marR="0" lvl="0" indent="0" algn="ctr"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to</a:t>
                      </a:r>
                    </a:p>
                  </a:txBody>
                  <a:tcPr marL="0" marR="0" marT="36000" marB="36000" anchor="ctr" horzOverflow="overflow">
                    <a:lnL>
                      <a:noFill/>
                    </a:lnL>
                    <a:lnR>
                      <a:noFill/>
                    </a:lnR>
                    <a:lnT w="9525" cap="flat" cmpd="sng" algn="ctr">
                      <a:solidFill>
                        <a:schemeClr val="tx1"/>
                      </a:solidFill>
                      <a:prstDash val="solid"/>
                      <a:round/>
                      <a:headEnd type="none" w="med" len="med"/>
                      <a:tailEnd type="none" w="med" len="lg"/>
                    </a:lnT>
                    <a:lnB>
                      <a:noFill/>
                    </a:lnB>
                    <a:lnTlToBr>
                      <a:noFill/>
                    </a:lnTlToBr>
                    <a:lnBlToTr>
                      <a:noFill/>
                    </a:lnBlToTr>
                    <a:noFill/>
                  </a:tcPr>
                </a:tc>
                <a:tc>
                  <a:txBody>
                    <a:bodyPr/>
                    <a:lstStyle/>
                    <a:p>
                      <a:pPr marL="0" marR="0" lvl="0" indent="0" algn="l"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0.8%</a:t>
                      </a:r>
                    </a:p>
                  </a:txBody>
                  <a:tcPr anchor="ctr" horzOverflow="overflow">
                    <a:lnL>
                      <a:noFill/>
                    </a:lnL>
                    <a:lnR>
                      <a:noFill/>
                    </a:lnR>
                    <a:lnT w="9525" cap="flat" cmpd="sng" algn="ctr">
                      <a:solidFill>
                        <a:schemeClr val="tx1"/>
                      </a:solidFill>
                      <a:prstDash val="solid"/>
                      <a:round/>
                      <a:headEnd type="none" w="med" len="med"/>
                      <a:tailEnd type="none" w="med" len="lg"/>
                    </a:lnT>
                    <a:lnB>
                      <a:noFill/>
                    </a:lnB>
                    <a:lnTlToBr>
                      <a:noFill/>
                    </a:lnTlToBr>
                    <a:lnBlToTr>
                      <a:noFill/>
                    </a:lnBlToTr>
                    <a:noFill/>
                  </a:tcPr>
                </a:tc>
              </a:tr>
            </a:tbl>
          </a:graphicData>
        </a:graphic>
      </p:graphicFrame>
      <p:sp>
        <p:nvSpPr>
          <p:cNvPr id="19523" name="Text Box 48"/>
          <p:cNvSpPr txBox="1">
            <a:spLocks noChangeArrowheads="1"/>
          </p:cNvSpPr>
          <p:nvPr/>
        </p:nvSpPr>
        <p:spPr bwMode="auto">
          <a:xfrm>
            <a:off x="447676" y="6462185"/>
            <a:ext cx="3895725" cy="251224"/>
          </a:xfrm>
          <a:prstGeom prst="rect">
            <a:avLst/>
          </a:prstGeom>
          <a:noFill/>
          <a:ln w="28575" algn="ctr">
            <a:noFill/>
            <a:miter lim="800000"/>
            <a:headEnd/>
            <a:tailEnd/>
          </a:ln>
        </p:spPr>
        <p:txBody>
          <a:bodyPr lIns="46800" tIns="46800" rIns="46800" bIns="46800" anchor="b">
            <a:spAutoFit/>
          </a:bodyPr>
          <a:lstStyle/>
          <a:p>
            <a:pPr defTabSz="828675" hangingPunct="0">
              <a:lnSpc>
                <a:spcPct val="97000"/>
              </a:lnSpc>
              <a:buClr>
                <a:srgbClr val="000000"/>
              </a:buClr>
              <a:buSzPct val="45000"/>
              <a:buFont typeface="StarSymbol" charset="0"/>
              <a:buNone/>
              <a:tabLst>
                <a:tab pos="657225" algn="l"/>
                <a:tab pos="1312863" algn="l"/>
                <a:tab pos="1970088" algn="l"/>
                <a:tab pos="2627313" algn="l"/>
                <a:tab pos="3282950" algn="l"/>
                <a:tab pos="3940175" algn="l"/>
                <a:tab pos="4595813" algn="l"/>
                <a:tab pos="5253038" algn="l"/>
                <a:tab pos="5910263" algn="l"/>
                <a:tab pos="6565900" algn="l"/>
              </a:tabLst>
              <a:defRPr/>
            </a:pPr>
            <a:r>
              <a:rPr lang="da-DK" sz="1000" i="1" dirty="0">
                <a:latin typeface="Arial" charset="0"/>
                <a:ea typeface="Arial Unicode MS" pitchFamily="34" charset="-128"/>
                <a:cs typeface="Arial Unicode MS" pitchFamily="34" charset="-128"/>
              </a:rPr>
              <a:t> </a:t>
            </a:r>
            <a:r>
              <a:rPr lang="da-DK" sz="1050" i="1" dirty="0">
                <a:latin typeface="Arial" charset="0"/>
                <a:ea typeface="Arial Unicode MS" pitchFamily="34" charset="-128"/>
                <a:cs typeface="Arial Unicode MS" pitchFamily="34" charset="-128"/>
              </a:rPr>
              <a:t>Nathan DM, et al. </a:t>
            </a:r>
            <a:r>
              <a:rPr lang="fr-FR" sz="1050" i="1" dirty="0" err="1">
                <a:latin typeface="Arial" charset="0"/>
                <a:ea typeface="Arial Unicode MS" pitchFamily="34" charset="-128"/>
                <a:cs typeface="Arial Unicode MS" pitchFamily="34" charset="-128"/>
              </a:rPr>
              <a:t>Diabetes</a:t>
            </a:r>
            <a:r>
              <a:rPr lang="fr-FR" sz="1050" i="1" dirty="0">
                <a:latin typeface="Arial" charset="0"/>
                <a:ea typeface="Arial Unicode MS" pitchFamily="34" charset="-128"/>
                <a:cs typeface="Arial Unicode MS" pitchFamily="34" charset="-128"/>
              </a:rPr>
              <a:t> Care 2009;32:193-203</a:t>
            </a:r>
            <a:r>
              <a:rPr lang="fr-FR" sz="1000" i="1" dirty="0">
                <a:latin typeface="Arial" charset="0"/>
                <a:ea typeface="Arial Unicode MS" pitchFamily="34" charset="-128"/>
                <a:cs typeface="Arial Unicode MS" pitchFamily="34" charset="-128"/>
              </a:rPr>
              <a:t>. </a:t>
            </a:r>
          </a:p>
        </p:txBody>
      </p:sp>
      <p:sp>
        <p:nvSpPr>
          <p:cNvPr id="19524" name="Rectangle 222"/>
          <p:cNvSpPr>
            <a:spLocks noChangeArrowheads="1"/>
          </p:cNvSpPr>
          <p:nvPr/>
        </p:nvSpPr>
        <p:spPr bwMode="auto">
          <a:xfrm>
            <a:off x="609600" y="2514600"/>
            <a:ext cx="7904162" cy="393700"/>
          </a:xfrm>
          <a:prstGeom prst="rect">
            <a:avLst/>
          </a:prstGeom>
          <a:noFill/>
          <a:ln w="28575" cap="rnd" algn="ctr">
            <a:solidFill>
              <a:srgbClr val="FF3300"/>
            </a:solidFill>
            <a:miter lim="800000"/>
            <a:headEnd/>
            <a:tailEnd type="none" w="med" len="lg"/>
          </a:ln>
        </p:spPr>
        <p:txBody>
          <a:bodyPr wrap="none" anchor="ctr"/>
          <a:lstStyle/>
          <a:p>
            <a:endParaRPr lang="en-US"/>
          </a:p>
        </p:txBody>
      </p:sp>
      <p:sp>
        <p:nvSpPr>
          <p:cNvPr id="7" name="Minus 6"/>
          <p:cNvSpPr/>
          <p:nvPr/>
        </p:nvSpPr>
        <p:spPr>
          <a:xfrm>
            <a:off x="-1066800" y="609600"/>
            <a:ext cx="7848600" cy="914400"/>
          </a:xfrm>
          <a:prstGeom prst="mathMinu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 name="Rectangle 222"/>
          <p:cNvSpPr>
            <a:spLocks noChangeArrowheads="1"/>
          </p:cNvSpPr>
          <p:nvPr/>
        </p:nvSpPr>
        <p:spPr bwMode="auto">
          <a:xfrm>
            <a:off x="609600" y="4038600"/>
            <a:ext cx="7904162" cy="393700"/>
          </a:xfrm>
          <a:prstGeom prst="rect">
            <a:avLst/>
          </a:prstGeom>
          <a:noFill/>
          <a:ln w="28575" cap="rnd" algn="ctr">
            <a:solidFill>
              <a:srgbClr val="FF3300"/>
            </a:solidFill>
            <a:miter lim="800000"/>
            <a:headEnd/>
            <a:tailEnd type="none" w="med" len="lg"/>
          </a:ln>
        </p:spPr>
        <p:txBody>
          <a:bodyPr wrap="none" anchor="ctr"/>
          <a:lstStyle/>
          <a:p>
            <a:endParaRPr lang="en-US"/>
          </a:p>
        </p:txBody>
      </p:sp>
    </p:spTree>
    <p:extLst>
      <p:ext uri="{BB962C8B-B14F-4D97-AF65-F5344CB8AC3E}">
        <p14:creationId xmlns:p14="http://schemas.microsoft.com/office/powerpoint/2010/main" xmlns="" val="6868237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524"/>
                                        </p:tgtEl>
                                        <p:attrNameLst>
                                          <p:attrName>style.visibility</p:attrName>
                                        </p:attrNameLst>
                                      </p:cBhvr>
                                      <p:to>
                                        <p:strVal val="visible"/>
                                      </p:to>
                                    </p:set>
                                    <p:anim calcmode="lin" valueType="num">
                                      <p:cBhvr additive="base">
                                        <p:cTn id="7" dur="500" fill="hold"/>
                                        <p:tgtEl>
                                          <p:spTgt spid="19524"/>
                                        </p:tgtEl>
                                        <p:attrNameLst>
                                          <p:attrName>ppt_x</p:attrName>
                                        </p:attrNameLst>
                                      </p:cBhvr>
                                      <p:tavLst>
                                        <p:tav tm="0">
                                          <p:val>
                                            <p:strVal val="#ppt_x"/>
                                          </p:val>
                                        </p:tav>
                                        <p:tav tm="100000">
                                          <p:val>
                                            <p:strVal val="#ppt_x"/>
                                          </p:val>
                                        </p:tav>
                                      </p:tavLst>
                                    </p:anim>
                                    <p:anim calcmode="lin" valueType="num">
                                      <p:cBhvr additive="base">
                                        <p:cTn id="8" dur="500" fill="hold"/>
                                        <p:tgtEl>
                                          <p:spTgt spid="1952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24"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eaLnBrk="1" hangingPunct="1"/>
            <a:r>
              <a:rPr lang="en-US" altLang="el-GR" sz="4000" dirty="0" smtClean="0"/>
              <a:t>A1C Goals</a:t>
            </a:r>
            <a:endParaRPr lang="el-GR" altLang="el-GR" sz="4000" dirty="0" smtClean="0"/>
          </a:p>
        </p:txBody>
      </p:sp>
      <p:sp>
        <p:nvSpPr>
          <p:cNvPr id="36867" name="Content Placeholder 2"/>
          <p:cNvSpPr>
            <a:spLocks noGrp="1"/>
          </p:cNvSpPr>
          <p:nvPr>
            <p:ph idx="1"/>
          </p:nvPr>
        </p:nvSpPr>
        <p:spPr>
          <a:xfrm>
            <a:off x="457200" y="2733675"/>
            <a:ext cx="8229600" cy="3640138"/>
          </a:xfrm>
        </p:spPr>
        <p:txBody>
          <a:bodyPr/>
          <a:lstStyle/>
          <a:p>
            <a:r>
              <a:rPr lang="en-US" altLang="el-GR" smtClean="0"/>
              <a:t>What are A1C goals and are they obtainable? </a:t>
            </a:r>
            <a:endParaRPr lang="el-GR" altLang="el-GR" smtClean="0"/>
          </a:p>
        </p:txBody>
      </p:sp>
      <p:sp>
        <p:nvSpPr>
          <p:cNvPr id="36868" name="Rectangle 3"/>
          <p:cNvSpPr>
            <a:spLocks noChangeArrowheads="1"/>
          </p:cNvSpPr>
          <p:nvPr/>
        </p:nvSpPr>
        <p:spPr bwMode="auto">
          <a:xfrm>
            <a:off x="134938" y="6021388"/>
            <a:ext cx="4560887" cy="862012"/>
          </a:xfrm>
          <a:prstGeom prst="rect">
            <a:avLst/>
          </a:prstGeom>
          <a:noFill/>
          <a:ln w="9525">
            <a:noFill/>
            <a:miter lim="800000"/>
            <a:headEnd/>
            <a:tailEnd/>
          </a:ln>
        </p:spPr>
        <p:txBody>
          <a:bodyPr>
            <a:spAutoFit/>
          </a:bodyPr>
          <a:lstStyle/>
          <a:p>
            <a:pPr eaLnBrk="1" hangingPunct="1"/>
            <a:r>
              <a:rPr lang="en-US" altLang="el-GR" sz="1000"/>
              <a:t>ADA Diabetes Self-Study Series, Challenges in Type 2 Diabetes Mellitus Management: Self-Assessment Program</a:t>
            </a:r>
          </a:p>
          <a:p>
            <a:pPr eaLnBrk="1" hangingPunct="1"/>
            <a:r>
              <a:rPr lang="en-US" altLang="el-GR" sz="1000"/>
              <a:t>Current Status of the Treatment of Type 2 Diabetes</a:t>
            </a:r>
          </a:p>
          <a:p>
            <a:pPr eaLnBrk="1" hangingPunct="1"/>
            <a:r>
              <a:rPr lang="en-US" altLang="el-GR" sz="1000"/>
              <a:t>© 2014 American Diabetes Association </a:t>
            </a:r>
          </a:p>
          <a:p>
            <a:pPr eaLnBrk="1" hangingPunct="1"/>
            <a:r>
              <a:rPr lang="en-US" altLang="el-GR" sz="1000"/>
              <a:t>Rationale for Management of Hyperglycemia; p6</a:t>
            </a:r>
            <a:endParaRPr lang="el-GR" altLang="el-GR" sz="100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 xmlns:p14="http://schemas.microsoft.com/office/powerpoint/2010/main" val="304909834"/>
              </p:ext>
            </p:extLst>
          </p:nvPr>
        </p:nvGraphicFramePr>
        <p:xfrm>
          <a:off x="457200" y="152404"/>
          <a:ext cx="7620000" cy="6268717"/>
        </p:xfrm>
        <a:graphic>
          <a:graphicData uri="http://schemas.openxmlformats.org/drawingml/2006/table">
            <a:tbl>
              <a:tblPr firstRow="1" bandRow="1">
                <a:tableStyleId>{5C22544A-7EE6-4342-B048-85BDC9FD1C3A}</a:tableStyleId>
              </a:tblPr>
              <a:tblGrid>
                <a:gridCol w="1905000"/>
                <a:gridCol w="1905000"/>
                <a:gridCol w="1752600"/>
                <a:gridCol w="2057400"/>
              </a:tblGrid>
              <a:tr h="482209">
                <a:tc>
                  <a:txBody>
                    <a:bodyPr/>
                    <a:lstStyle/>
                    <a:p>
                      <a:pPr algn="r" rtl="1"/>
                      <a:r>
                        <a:rPr lang="fa-IR" dirty="0" smtClean="0"/>
                        <a:t>پوشش بیمه</a:t>
                      </a:r>
                      <a:endParaRPr lang="en-US" dirty="0"/>
                    </a:p>
                  </a:txBody>
                  <a:tcPr/>
                </a:tc>
                <a:tc>
                  <a:txBody>
                    <a:bodyPr/>
                    <a:lstStyle/>
                    <a:p>
                      <a:pPr algn="r" rtl="1"/>
                      <a:r>
                        <a:rPr lang="fa-IR" dirty="0" smtClean="0"/>
                        <a:t>قیمت (تومان)</a:t>
                      </a:r>
                      <a:endParaRPr lang="en-US" dirty="0"/>
                    </a:p>
                  </a:txBody>
                  <a:tcPr/>
                </a:tc>
                <a:tc>
                  <a:txBody>
                    <a:bodyPr/>
                    <a:lstStyle/>
                    <a:p>
                      <a:pPr algn="r" rtl="1"/>
                      <a:r>
                        <a:rPr lang="fa-IR" dirty="0" smtClean="0"/>
                        <a:t>تعداد</a:t>
                      </a:r>
                      <a:endParaRPr lang="en-US" dirty="0"/>
                    </a:p>
                  </a:txBody>
                  <a:tcPr/>
                </a:tc>
                <a:tc>
                  <a:txBody>
                    <a:bodyPr/>
                    <a:lstStyle/>
                    <a:p>
                      <a:pPr algn="r" rtl="1"/>
                      <a:r>
                        <a:rPr lang="fa-IR" dirty="0" smtClean="0"/>
                        <a:t>نام دارو</a:t>
                      </a:r>
                      <a:endParaRPr lang="en-US" dirty="0"/>
                    </a:p>
                  </a:txBody>
                  <a:tcPr/>
                </a:tc>
              </a:tr>
              <a:tr h="482209">
                <a:tc>
                  <a:txBody>
                    <a:bodyPr/>
                    <a:lstStyle/>
                    <a:p>
                      <a:pPr algn="ctr"/>
                      <a:r>
                        <a:rPr lang="en-US" dirty="0" smtClean="0">
                          <a:latin typeface="Calibri"/>
                        </a:rPr>
                        <a:t>√</a:t>
                      </a:r>
                      <a:endParaRPr lang="en-US" dirty="0"/>
                    </a:p>
                  </a:txBody>
                  <a:tcPr/>
                </a:tc>
                <a:tc>
                  <a:txBody>
                    <a:bodyPr/>
                    <a:lstStyle/>
                    <a:p>
                      <a:r>
                        <a:rPr lang="en-US" dirty="0" smtClean="0"/>
                        <a:t>7500</a:t>
                      </a:r>
                      <a:r>
                        <a:rPr lang="en-US" baseline="0" dirty="0" smtClean="0"/>
                        <a:t> (19500)</a:t>
                      </a:r>
                      <a:endParaRPr lang="en-US" dirty="0"/>
                    </a:p>
                  </a:txBody>
                  <a:tcPr/>
                </a:tc>
                <a:tc>
                  <a:txBody>
                    <a:bodyPr/>
                    <a:lstStyle/>
                    <a:p>
                      <a:pPr algn="r" rtl="1"/>
                      <a:r>
                        <a:rPr lang="fa-IR" dirty="0" smtClean="0"/>
                        <a:t>100</a:t>
                      </a:r>
                      <a:endParaRPr lang="en-US" dirty="0"/>
                    </a:p>
                  </a:txBody>
                  <a:tcPr/>
                </a:tc>
                <a:tc>
                  <a:txBody>
                    <a:bodyPr/>
                    <a:lstStyle/>
                    <a:p>
                      <a:pPr algn="r" rtl="1"/>
                      <a:r>
                        <a:rPr lang="fa-IR" dirty="0" smtClean="0"/>
                        <a:t>متفورمین</a:t>
                      </a:r>
                      <a:endParaRPr lang="en-US" dirty="0"/>
                    </a:p>
                  </a:txBody>
                  <a:tcPr/>
                </a:tc>
              </a:tr>
              <a:tr h="482209">
                <a:tc>
                  <a:txBody>
                    <a:bodyPr/>
                    <a:lstStyle/>
                    <a:p>
                      <a:pPr algn="ctr"/>
                      <a:r>
                        <a:rPr lang="en-US" dirty="0" smtClean="0">
                          <a:latin typeface="Calibri"/>
                        </a:rPr>
                        <a:t>√</a:t>
                      </a:r>
                      <a:endParaRPr lang="en-US" dirty="0"/>
                    </a:p>
                  </a:txBody>
                  <a:tcPr/>
                </a:tc>
                <a:tc>
                  <a:txBody>
                    <a:bodyPr/>
                    <a:lstStyle/>
                    <a:p>
                      <a:r>
                        <a:rPr lang="en-US" dirty="0" smtClean="0"/>
                        <a:t>4000 </a:t>
                      </a:r>
                      <a:endParaRPr lang="en-US" dirty="0"/>
                    </a:p>
                  </a:txBody>
                  <a:tcPr/>
                </a:tc>
                <a:tc>
                  <a:txBody>
                    <a:bodyPr/>
                    <a:lstStyle/>
                    <a:p>
                      <a:pPr algn="r" rtl="1"/>
                      <a:r>
                        <a:rPr lang="fa-IR" dirty="0" smtClean="0"/>
                        <a:t>100</a:t>
                      </a:r>
                      <a:endParaRPr lang="en-US" dirty="0"/>
                    </a:p>
                  </a:txBody>
                  <a:tcPr/>
                </a:tc>
                <a:tc>
                  <a:txBody>
                    <a:bodyPr/>
                    <a:lstStyle/>
                    <a:p>
                      <a:pPr algn="r" rtl="1"/>
                      <a:r>
                        <a:rPr lang="fa-IR" dirty="0" smtClean="0"/>
                        <a:t>گلی بن کلامید</a:t>
                      </a:r>
                      <a:endParaRPr lang="en-US" dirty="0"/>
                    </a:p>
                  </a:txBody>
                  <a:tcPr/>
                </a:tc>
              </a:tr>
              <a:tr h="482209">
                <a:tc>
                  <a:txBody>
                    <a:bodyPr/>
                    <a:lstStyle/>
                    <a:p>
                      <a:pPr algn="ctr"/>
                      <a:r>
                        <a:rPr lang="en-US" dirty="0" smtClean="0">
                          <a:latin typeface="Calibri"/>
                        </a:rPr>
                        <a:t>√</a:t>
                      </a:r>
                      <a:endParaRPr lang="en-US" dirty="0"/>
                    </a:p>
                  </a:txBody>
                  <a:tcPr/>
                </a:tc>
                <a:tc>
                  <a:txBody>
                    <a:bodyPr/>
                    <a:lstStyle/>
                    <a:p>
                      <a:r>
                        <a:rPr lang="en-US" dirty="0" smtClean="0"/>
                        <a:t>11000 (19000)</a:t>
                      </a:r>
                      <a:endParaRPr lang="en-US" dirty="0"/>
                    </a:p>
                  </a:txBody>
                  <a:tcPr/>
                </a:tc>
                <a:tc>
                  <a:txBody>
                    <a:bodyPr/>
                    <a:lstStyle/>
                    <a:p>
                      <a:pPr algn="r" rtl="1"/>
                      <a:r>
                        <a:rPr lang="fa-IR" dirty="0" smtClean="0"/>
                        <a:t>100</a:t>
                      </a:r>
                      <a:endParaRPr lang="en-US" dirty="0"/>
                    </a:p>
                  </a:txBody>
                  <a:tcPr/>
                </a:tc>
                <a:tc>
                  <a:txBody>
                    <a:bodyPr/>
                    <a:lstStyle/>
                    <a:p>
                      <a:pPr algn="r" rtl="1"/>
                      <a:r>
                        <a:rPr lang="fa-IR" dirty="0" smtClean="0"/>
                        <a:t>گلی کلازید</a:t>
                      </a:r>
                      <a:endParaRPr lang="en-US" dirty="0"/>
                    </a:p>
                  </a:txBody>
                  <a:tcPr/>
                </a:tc>
              </a:tr>
              <a:tr h="482209">
                <a:tc>
                  <a:txBody>
                    <a:bodyPr/>
                    <a:lstStyle/>
                    <a:p>
                      <a:pPr algn="ctr"/>
                      <a:r>
                        <a:rPr lang="en-US" dirty="0" smtClean="0">
                          <a:latin typeface="Calibri"/>
                        </a:rPr>
                        <a:t>√</a:t>
                      </a:r>
                      <a:endParaRPr lang="en-US" dirty="0"/>
                    </a:p>
                  </a:txBody>
                  <a:tcPr/>
                </a:tc>
                <a:tc>
                  <a:txBody>
                    <a:bodyPr/>
                    <a:lstStyle/>
                    <a:p>
                      <a:r>
                        <a:rPr lang="en-US" dirty="0" smtClean="0"/>
                        <a:t>5500</a:t>
                      </a:r>
                      <a:endParaRPr lang="en-US" dirty="0"/>
                    </a:p>
                  </a:txBody>
                  <a:tcPr/>
                </a:tc>
                <a:tc>
                  <a:txBody>
                    <a:bodyPr/>
                    <a:lstStyle/>
                    <a:p>
                      <a:pPr algn="r" rtl="1"/>
                      <a:r>
                        <a:rPr lang="fa-IR" dirty="0" smtClean="0"/>
                        <a:t>100</a:t>
                      </a:r>
                      <a:endParaRPr lang="en-US" dirty="0"/>
                    </a:p>
                  </a:txBody>
                  <a:tcPr/>
                </a:tc>
                <a:tc>
                  <a:txBody>
                    <a:bodyPr/>
                    <a:lstStyle/>
                    <a:p>
                      <a:pPr algn="r" rtl="1"/>
                      <a:r>
                        <a:rPr lang="fa-IR" dirty="0" smtClean="0"/>
                        <a:t>ریپگلیناید</a:t>
                      </a:r>
                      <a:endParaRPr lang="en-US" dirty="0"/>
                    </a:p>
                  </a:txBody>
                  <a:tcPr/>
                </a:tc>
              </a:tr>
              <a:tr h="482209">
                <a:tc>
                  <a:txBody>
                    <a:bodyPr/>
                    <a:lstStyle/>
                    <a:p>
                      <a:pPr algn="ctr"/>
                      <a:r>
                        <a:rPr lang="en-US" dirty="0" smtClean="0">
                          <a:latin typeface="Calibri"/>
                        </a:rPr>
                        <a:t>√</a:t>
                      </a:r>
                      <a:endParaRPr lang="en-US" dirty="0"/>
                    </a:p>
                  </a:txBody>
                  <a:tcPr/>
                </a:tc>
                <a:tc>
                  <a:txBody>
                    <a:bodyPr/>
                    <a:lstStyle/>
                    <a:p>
                      <a:r>
                        <a:rPr lang="en-US" dirty="0" smtClean="0"/>
                        <a:t>9000</a:t>
                      </a:r>
                      <a:endParaRPr lang="en-US" dirty="0"/>
                    </a:p>
                  </a:txBody>
                  <a:tcPr/>
                </a:tc>
                <a:tc>
                  <a:txBody>
                    <a:bodyPr/>
                    <a:lstStyle/>
                    <a:p>
                      <a:pPr algn="r" rtl="1"/>
                      <a:r>
                        <a:rPr lang="fa-IR" dirty="0" smtClean="0"/>
                        <a:t>100</a:t>
                      </a:r>
                      <a:endParaRPr lang="en-US" dirty="0"/>
                    </a:p>
                  </a:txBody>
                  <a:tcPr/>
                </a:tc>
                <a:tc>
                  <a:txBody>
                    <a:bodyPr/>
                    <a:lstStyle/>
                    <a:p>
                      <a:pPr algn="r" rtl="1"/>
                      <a:r>
                        <a:rPr lang="fa-IR" dirty="0" smtClean="0"/>
                        <a:t>ریپگلیناید</a:t>
                      </a:r>
                      <a:endParaRPr lang="en-US" dirty="0"/>
                    </a:p>
                  </a:txBody>
                  <a:tcPr/>
                </a:tc>
              </a:tr>
              <a:tr h="482209">
                <a:tc>
                  <a:txBody>
                    <a:bodyPr/>
                    <a:lstStyle/>
                    <a:p>
                      <a:pPr algn="ctr"/>
                      <a:r>
                        <a:rPr lang="en-US" dirty="0" smtClean="0">
                          <a:latin typeface="Calibri"/>
                        </a:rPr>
                        <a:t>√</a:t>
                      </a:r>
                      <a:endParaRPr lang="en-US" dirty="0"/>
                    </a:p>
                  </a:txBody>
                  <a:tcPr/>
                </a:tc>
                <a:tc>
                  <a:txBody>
                    <a:bodyPr/>
                    <a:lstStyle/>
                    <a:p>
                      <a:r>
                        <a:rPr lang="en-US" dirty="0" smtClean="0"/>
                        <a:t>13000</a:t>
                      </a:r>
                      <a:endParaRPr lang="en-US" dirty="0"/>
                    </a:p>
                  </a:txBody>
                  <a:tcPr/>
                </a:tc>
                <a:tc>
                  <a:txBody>
                    <a:bodyPr/>
                    <a:lstStyle/>
                    <a:p>
                      <a:pPr algn="r" rtl="1"/>
                      <a:r>
                        <a:rPr lang="fa-IR" dirty="0" smtClean="0"/>
                        <a:t>100</a:t>
                      </a:r>
                      <a:endParaRPr lang="en-US" dirty="0"/>
                    </a:p>
                  </a:txBody>
                  <a:tcPr/>
                </a:tc>
                <a:tc>
                  <a:txBody>
                    <a:bodyPr/>
                    <a:lstStyle/>
                    <a:p>
                      <a:pPr algn="r" rtl="1"/>
                      <a:r>
                        <a:rPr lang="fa-IR" dirty="0" smtClean="0"/>
                        <a:t>ریپگلیناید</a:t>
                      </a:r>
                      <a:endParaRPr lang="en-US" dirty="0"/>
                    </a:p>
                  </a:txBody>
                  <a:tcPr/>
                </a:tc>
              </a:tr>
              <a:tr h="482209">
                <a:tc>
                  <a:txBody>
                    <a:bodyPr/>
                    <a:lstStyle/>
                    <a:p>
                      <a:pPr algn="ctr"/>
                      <a:r>
                        <a:rPr lang="en-US" dirty="0" smtClean="0">
                          <a:latin typeface="Calibri"/>
                        </a:rPr>
                        <a:t>●</a:t>
                      </a:r>
                      <a:endParaRPr lang="en-US" dirty="0"/>
                    </a:p>
                  </a:txBody>
                  <a:tcPr/>
                </a:tc>
                <a:tc>
                  <a:txBody>
                    <a:bodyPr/>
                    <a:lstStyle/>
                    <a:p>
                      <a:r>
                        <a:rPr lang="en-US" dirty="0" smtClean="0"/>
                        <a:t>32-40-48000</a:t>
                      </a:r>
                      <a:endParaRPr lang="en-US" dirty="0"/>
                    </a:p>
                  </a:txBody>
                  <a:tcPr/>
                </a:tc>
                <a:tc>
                  <a:txBody>
                    <a:bodyPr/>
                    <a:lstStyle/>
                    <a:p>
                      <a:pPr algn="r" rtl="1"/>
                      <a:r>
                        <a:rPr lang="fa-IR" dirty="0" smtClean="0"/>
                        <a:t>100</a:t>
                      </a:r>
                      <a:endParaRPr lang="en-US" dirty="0"/>
                    </a:p>
                  </a:txBody>
                  <a:tcPr/>
                </a:tc>
                <a:tc>
                  <a:txBody>
                    <a:bodyPr/>
                    <a:lstStyle/>
                    <a:p>
                      <a:pPr algn="r" rtl="1"/>
                      <a:r>
                        <a:rPr lang="fa-IR" dirty="0" smtClean="0"/>
                        <a:t>گلوتازون</a:t>
                      </a:r>
                      <a:r>
                        <a:rPr lang="en-US" dirty="0" smtClean="0"/>
                        <a:t> </a:t>
                      </a:r>
                      <a:r>
                        <a:rPr lang="fa-IR" dirty="0" smtClean="0"/>
                        <a:t>(15-30-45)</a:t>
                      </a:r>
                      <a:endParaRPr lang="en-US" dirty="0"/>
                    </a:p>
                  </a:txBody>
                  <a:tcPr/>
                </a:tc>
              </a:tr>
              <a:tr h="482209">
                <a:tc>
                  <a:txBody>
                    <a:bodyPr/>
                    <a:lstStyle/>
                    <a:p>
                      <a:pPr algn="ctr"/>
                      <a:r>
                        <a:rPr lang="en-US" dirty="0" smtClean="0">
                          <a:latin typeface="Calibri"/>
                        </a:rPr>
                        <a:t>●</a:t>
                      </a:r>
                      <a:endParaRPr lang="en-US" dirty="0"/>
                    </a:p>
                  </a:txBody>
                  <a:tcPr/>
                </a:tc>
                <a:tc>
                  <a:txBody>
                    <a:bodyPr/>
                    <a:lstStyle/>
                    <a:p>
                      <a:r>
                        <a:rPr lang="en-US" dirty="0" smtClean="0"/>
                        <a:t>22-34000</a:t>
                      </a:r>
                      <a:endParaRPr lang="en-US" dirty="0"/>
                    </a:p>
                  </a:txBody>
                  <a:tcPr/>
                </a:tc>
                <a:tc>
                  <a:txBody>
                    <a:bodyPr/>
                    <a:lstStyle/>
                    <a:p>
                      <a:pPr algn="r" rtl="1"/>
                      <a:r>
                        <a:rPr lang="fa-IR" dirty="0" smtClean="0"/>
                        <a:t>100</a:t>
                      </a:r>
                      <a:endParaRPr lang="en-US" dirty="0"/>
                    </a:p>
                  </a:txBody>
                  <a:tcPr/>
                </a:tc>
                <a:tc>
                  <a:txBody>
                    <a:bodyPr/>
                    <a:lstStyle/>
                    <a:p>
                      <a:pPr algn="r" rtl="1"/>
                      <a:r>
                        <a:rPr lang="fa-IR" dirty="0" smtClean="0"/>
                        <a:t>آکاربوز</a:t>
                      </a:r>
                      <a:endParaRPr lang="en-US" dirty="0"/>
                    </a:p>
                  </a:txBody>
                  <a:tcPr/>
                </a:tc>
              </a:tr>
              <a:tr h="482209">
                <a:tc>
                  <a:txBody>
                    <a:bodyPr/>
                    <a:lstStyle/>
                    <a:p>
                      <a:pPr algn="ctr"/>
                      <a:r>
                        <a:rPr lang="en-US" dirty="0" smtClean="0">
                          <a:latin typeface="Calibri"/>
                        </a:rPr>
                        <a:t>●</a:t>
                      </a:r>
                      <a:endParaRPr lang="en-US" dirty="0"/>
                    </a:p>
                  </a:txBody>
                  <a:tcPr/>
                </a:tc>
                <a:tc>
                  <a:txBody>
                    <a:bodyPr/>
                    <a:lstStyle/>
                    <a:p>
                      <a:r>
                        <a:rPr lang="en-US" dirty="0" smtClean="0"/>
                        <a:t>30000</a:t>
                      </a:r>
                      <a:endParaRPr lang="en-US" dirty="0"/>
                    </a:p>
                  </a:txBody>
                  <a:tcPr/>
                </a:tc>
                <a:tc>
                  <a:txBody>
                    <a:bodyPr/>
                    <a:lstStyle/>
                    <a:p>
                      <a:pPr algn="r" rtl="1"/>
                      <a:r>
                        <a:rPr lang="fa-IR" dirty="0" smtClean="0"/>
                        <a:t>30</a:t>
                      </a:r>
                      <a:endParaRPr lang="en-US" dirty="0"/>
                    </a:p>
                  </a:txBody>
                  <a:tcPr/>
                </a:tc>
                <a:tc>
                  <a:txBody>
                    <a:bodyPr/>
                    <a:lstStyle/>
                    <a:p>
                      <a:pPr algn="r" rtl="1"/>
                      <a:r>
                        <a:rPr lang="fa-IR" dirty="0" smtClean="0"/>
                        <a:t>زیپتین</a:t>
                      </a:r>
                      <a:r>
                        <a:rPr lang="fa-IR" baseline="0" dirty="0" smtClean="0"/>
                        <a:t> 50</a:t>
                      </a:r>
                      <a:endParaRPr lang="en-US" dirty="0"/>
                    </a:p>
                  </a:txBody>
                  <a:tcPr/>
                </a:tc>
              </a:tr>
              <a:tr h="482209">
                <a:tc>
                  <a:txBody>
                    <a:bodyPr/>
                    <a:lstStyle/>
                    <a:p>
                      <a:pPr algn="ctr"/>
                      <a:r>
                        <a:rPr lang="en-US" dirty="0" smtClean="0">
                          <a:latin typeface="Calibri"/>
                        </a:rPr>
                        <a:t>√</a:t>
                      </a:r>
                      <a:endParaRPr lang="en-US" dirty="0"/>
                    </a:p>
                  </a:txBody>
                  <a:tcPr/>
                </a:tc>
                <a:tc>
                  <a:txBody>
                    <a:bodyPr/>
                    <a:lstStyle/>
                    <a:p>
                      <a:r>
                        <a:rPr lang="en-US" dirty="0" smtClean="0"/>
                        <a:t>12000</a:t>
                      </a:r>
                      <a:endParaRPr lang="en-US" dirty="0"/>
                    </a:p>
                  </a:txBody>
                  <a:tcPr/>
                </a:tc>
                <a:tc>
                  <a:txBody>
                    <a:bodyPr/>
                    <a:lstStyle/>
                    <a:p>
                      <a:pPr algn="r" rtl="1"/>
                      <a:r>
                        <a:rPr lang="fa-IR" dirty="0" smtClean="0"/>
                        <a:t>1 ویال</a:t>
                      </a:r>
                      <a:endParaRPr lang="en-US" dirty="0"/>
                    </a:p>
                  </a:txBody>
                  <a:tcPr/>
                </a:tc>
                <a:tc>
                  <a:txBody>
                    <a:bodyPr/>
                    <a:lstStyle/>
                    <a:p>
                      <a:pPr algn="r" rtl="1"/>
                      <a:r>
                        <a:rPr lang="en-US" dirty="0" smtClean="0"/>
                        <a:t>NPH</a:t>
                      </a:r>
                      <a:endParaRPr lang="en-US" dirty="0"/>
                    </a:p>
                  </a:txBody>
                  <a:tcPr/>
                </a:tc>
              </a:tr>
              <a:tr h="482209">
                <a:tc>
                  <a:txBody>
                    <a:bodyPr/>
                    <a:lstStyle/>
                    <a:p>
                      <a:pPr algn="ctr"/>
                      <a:r>
                        <a:rPr lang="en-US" dirty="0" smtClean="0">
                          <a:latin typeface="Calibri"/>
                        </a:rPr>
                        <a:t>√</a:t>
                      </a:r>
                      <a:endParaRPr lang="en-US" dirty="0"/>
                    </a:p>
                  </a:txBody>
                  <a:tcPr/>
                </a:tc>
                <a:tc>
                  <a:txBody>
                    <a:bodyPr/>
                    <a:lstStyle/>
                    <a:p>
                      <a:r>
                        <a:rPr lang="en-US" dirty="0" smtClean="0"/>
                        <a:t>12000</a:t>
                      </a:r>
                      <a:endParaRPr lang="en-US" dirty="0"/>
                    </a:p>
                  </a:txBody>
                  <a:tcPr/>
                </a:tc>
                <a:tc>
                  <a:txBody>
                    <a:bodyPr/>
                    <a:lstStyle/>
                    <a:p>
                      <a:pPr algn="r" rtl="1"/>
                      <a:r>
                        <a:rPr lang="fa-IR" dirty="0" smtClean="0"/>
                        <a:t>1 ویال</a:t>
                      </a:r>
                      <a:endParaRPr lang="en-US" dirty="0"/>
                    </a:p>
                  </a:txBody>
                  <a:tcPr/>
                </a:tc>
                <a:tc>
                  <a:txBody>
                    <a:bodyPr/>
                    <a:lstStyle/>
                    <a:p>
                      <a:pPr algn="r" rtl="1"/>
                      <a:r>
                        <a:rPr lang="en-US" dirty="0" smtClean="0"/>
                        <a:t>Regular</a:t>
                      </a:r>
                      <a:endParaRPr lang="en-US" dirty="0"/>
                    </a:p>
                  </a:txBody>
                  <a:tcPr/>
                </a:tc>
              </a:tr>
              <a:tr h="482209">
                <a:tc>
                  <a:txBody>
                    <a:bodyPr/>
                    <a:lstStyle/>
                    <a:p>
                      <a:pPr algn="ctr"/>
                      <a:r>
                        <a:rPr lang="en-US" dirty="0" smtClean="0">
                          <a:latin typeface="Calibri"/>
                        </a:rPr>
                        <a:t>●</a:t>
                      </a:r>
                      <a:endParaRPr lang="en-US" dirty="0"/>
                    </a:p>
                  </a:txBody>
                  <a:tcPr/>
                </a:tc>
                <a:tc>
                  <a:txBody>
                    <a:bodyPr/>
                    <a:lstStyle/>
                    <a:p>
                      <a:r>
                        <a:rPr lang="en-US" dirty="0" smtClean="0"/>
                        <a:t>20000</a:t>
                      </a:r>
                      <a:endParaRPr lang="en-US" dirty="0"/>
                    </a:p>
                  </a:txBody>
                  <a:tcPr/>
                </a:tc>
                <a:tc>
                  <a:txBody>
                    <a:bodyPr/>
                    <a:lstStyle/>
                    <a:p>
                      <a:pPr algn="r" rtl="1"/>
                      <a:r>
                        <a:rPr lang="fa-IR" dirty="0" smtClean="0"/>
                        <a:t>100 عدد</a:t>
                      </a:r>
                      <a:endParaRPr lang="en-US" dirty="0"/>
                    </a:p>
                  </a:txBody>
                  <a:tcPr/>
                </a:tc>
                <a:tc>
                  <a:txBody>
                    <a:bodyPr/>
                    <a:lstStyle/>
                    <a:p>
                      <a:pPr algn="r" rtl="1"/>
                      <a:r>
                        <a:rPr lang="fa-IR" dirty="0" smtClean="0"/>
                        <a:t>سرنگ</a:t>
                      </a:r>
                      <a:endParaRPr lang="en-US" dirty="0"/>
                    </a:p>
                  </a:txBody>
                  <a:tcPr/>
                </a:tc>
              </a:tr>
            </a:tbl>
          </a:graphicData>
        </a:graphic>
      </p:graphicFrame>
      <p:sp>
        <p:nvSpPr>
          <p:cNvPr id="3" name="Rectangle 222"/>
          <p:cNvSpPr>
            <a:spLocks noChangeArrowheads="1"/>
          </p:cNvSpPr>
          <p:nvPr/>
        </p:nvSpPr>
        <p:spPr bwMode="auto">
          <a:xfrm>
            <a:off x="457200" y="685800"/>
            <a:ext cx="7620000" cy="393700"/>
          </a:xfrm>
          <a:prstGeom prst="rect">
            <a:avLst/>
          </a:prstGeom>
          <a:noFill/>
          <a:ln w="28575" cap="rnd" algn="ctr">
            <a:solidFill>
              <a:srgbClr val="FF3300"/>
            </a:solidFill>
            <a:miter lim="800000"/>
            <a:headEnd/>
            <a:tailEnd type="none" w="med" len="lg"/>
          </a:ln>
        </p:spPr>
        <p:txBody>
          <a:bodyPr wrap="none" anchor="ctr"/>
          <a:lstStyle/>
          <a:p>
            <a:endParaRPr lang="en-US"/>
          </a:p>
        </p:txBody>
      </p:sp>
      <p:sp>
        <p:nvSpPr>
          <p:cNvPr id="5" name="Rectangle 222"/>
          <p:cNvSpPr>
            <a:spLocks noChangeArrowheads="1"/>
          </p:cNvSpPr>
          <p:nvPr/>
        </p:nvSpPr>
        <p:spPr bwMode="auto">
          <a:xfrm>
            <a:off x="457200" y="3581400"/>
            <a:ext cx="7620000" cy="393700"/>
          </a:xfrm>
          <a:prstGeom prst="rect">
            <a:avLst/>
          </a:prstGeom>
          <a:noFill/>
          <a:ln w="28575" cap="rnd" algn="ctr">
            <a:solidFill>
              <a:srgbClr val="FF3300"/>
            </a:solidFill>
            <a:miter lim="800000"/>
            <a:headEnd/>
            <a:tailEnd type="none" w="med" len="lg"/>
          </a:ln>
        </p:spPr>
        <p:txBody>
          <a:bodyPr wrap="none" anchor="ctr"/>
          <a:lstStyle/>
          <a:p>
            <a:endParaRPr lang="en-US"/>
          </a:p>
        </p:txBody>
      </p:sp>
    </p:spTree>
    <p:extLst>
      <p:ext uri="{BB962C8B-B14F-4D97-AF65-F5344CB8AC3E}">
        <p14:creationId xmlns="" xmlns:p14="http://schemas.microsoft.com/office/powerpoint/2010/main" val="544308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Content Placeholder 2"/>
          <p:cNvSpPr>
            <a:spLocks noGrp="1"/>
          </p:cNvSpPr>
          <p:nvPr>
            <p:ph idx="1"/>
          </p:nvPr>
        </p:nvSpPr>
        <p:spPr>
          <a:xfrm>
            <a:off x="457200" y="785813"/>
            <a:ext cx="8229600" cy="5538787"/>
          </a:xfrm>
        </p:spPr>
        <p:txBody>
          <a:bodyPr/>
          <a:lstStyle/>
          <a:p>
            <a:pPr eaLnBrk="1" hangingPunct="1"/>
            <a:endParaRPr lang="en-GB" altLang="en-US" smtClean="0"/>
          </a:p>
        </p:txBody>
      </p:sp>
      <p:sp>
        <p:nvSpPr>
          <p:cNvPr id="10" name="Cloud 9"/>
          <p:cNvSpPr/>
          <p:nvPr/>
        </p:nvSpPr>
        <p:spPr>
          <a:xfrm>
            <a:off x="857250" y="4357688"/>
            <a:ext cx="2286000" cy="1214437"/>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1" name="Cloud 10"/>
          <p:cNvSpPr/>
          <p:nvPr/>
        </p:nvSpPr>
        <p:spPr>
          <a:xfrm>
            <a:off x="6072188" y="4143375"/>
            <a:ext cx="2143125" cy="1357313"/>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2" name="Cloud 11"/>
          <p:cNvSpPr/>
          <p:nvPr/>
        </p:nvSpPr>
        <p:spPr>
          <a:xfrm>
            <a:off x="3643313" y="928688"/>
            <a:ext cx="2071687" cy="1428750"/>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3" name="Cloud 12"/>
          <p:cNvSpPr/>
          <p:nvPr/>
        </p:nvSpPr>
        <p:spPr>
          <a:xfrm>
            <a:off x="6072188" y="2214563"/>
            <a:ext cx="2143125" cy="1500187"/>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4" name="Cloud 13"/>
          <p:cNvSpPr/>
          <p:nvPr/>
        </p:nvSpPr>
        <p:spPr>
          <a:xfrm>
            <a:off x="1214438" y="2357438"/>
            <a:ext cx="2214562" cy="1643062"/>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5" name="Cloud 14"/>
          <p:cNvSpPr/>
          <p:nvPr/>
        </p:nvSpPr>
        <p:spPr>
          <a:xfrm>
            <a:off x="3786188" y="5000625"/>
            <a:ext cx="2143125" cy="1500188"/>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2713" name="TextBox 16"/>
          <p:cNvSpPr txBox="1">
            <a:spLocks noChangeArrowheads="1"/>
          </p:cNvSpPr>
          <p:nvPr/>
        </p:nvSpPr>
        <p:spPr bwMode="auto">
          <a:xfrm>
            <a:off x="3857625" y="1357313"/>
            <a:ext cx="1643063"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altLang="en-US">
                <a:latin typeface="Calibri" pitchFamily="34" charset="0"/>
              </a:rPr>
              <a:t>Effectiveness</a:t>
            </a:r>
          </a:p>
        </p:txBody>
      </p:sp>
      <p:sp>
        <p:nvSpPr>
          <p:cNvPr id="72714" name="TextBox 17"/>
          <p:cNvSpPr txBox="1">
            <a:spLocks noChangeArrowheads="1"/>
          </p:cNvSpPr>
          <p:nvPr/>
        </p:nvSpPr>
        <p:spPr bwMode="auto">
          <a:xfrm>
            <a:off x="1357313" y="3071813"/>
            <a:ext cx="1785937"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GB" altLang="en-US">
                <a:latin typeface="Calibri" pitchFamily="34" charset="0"/>
              </a:rPr>
              <a:t>Side effects</a:t>
            </a:r>
          </a:p>
        </p:txBody>
      </p:sp>
      <p:sp>
        <p:nvSpPr>
          <p:cNvPr id="72715" name="TextBox 19"/>
          <p:cNvSpPr txBox="1">
            <a:spLocks noChangeArrowheads="1"/>
          </p:cNvSpPr>
          <p:nvPr/>
        </p:nvSpPr>
        <p:spPr bwMode="auto">
          <a:xfrm>
            <a:off x="6429375" y="2500313"/>
            <a:ext cx="1428750" cy="923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GB" altLang="en-US">
                <a:latin typeface="Calibri" pitchFamily="34" charset="0"/>
              </a:rPr>
              <a:t>safety profiles</a:t>
            </a:r>
          </a:p>
          <a:p>
            <a:pPr algn="ctr" eaLnBrk="1" hangingPunct="1"/>
            <a:endParaRPr lang="en-GB" altLang="en-US">
              <a:latin typeface="Calibri" pitchFamily="34" charset="0"/>
            </a:endParaRPr>
          </a:p>
        </p:txBody>
      </p:sp>
      <p:sp>
        <p:nvSpPr>
          <p:cNvPr id="72716" name="TextBox 20"/>
          <p:cNvSpPr txBox="1">
            <a:spLocks noChangeArrowheads="1"/>
          </p:cNvSpPr>
          <p:nvPr/>
        </p:nvSpPr>
        <p:spPr bwMode="auto">
          <a:xfrm>
            <a:off x="1285875" y="4643438"/>
            <a:ext cx="1500188" cy="646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GB" altLang="en-US">
                <a:latin typeface="Calibri" pitchFamily="34" charset="0"/>
              </a:rPr>
              <a:t>Patient satisfaction</a:t>
            </a:r>
          </a:p>
        </p:txBody>
      </p:sp>
      <p:sp>
        <p:nvSpPr>
          <p:cNvPr id="72717" name="TextBox 21"/>
          <p:cNvSpPr txBox="1">
            <a:spLocks noChangeArrowheads="1"/>
          </p:cNvSpPr>
          <p:nvPr/>
        </p:nvSpPr>
        <p:spPr bwMode="auto">
          <a:xfrm>
            <a:off x="6572250" y="4500563"/>
            <a:ext cx="1071563"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GB" altLang="en-US">
                <a:latin typeface="Calibri" pitchFamily="34" charset="0"/>
              </a:rPr>
              <a:t>Cost </a:t>
            </a:r>
          </a:p>
        </p:txBody>
      </p:sp>
      <p:sp>
        <p:nvSpPr>
          <p:cNvPr id="72718" name="TextBox 22"/>
          <p:cNvSpPr txBox="1">
            <a:spLocks noChangeArrowheads="1"/>
          </p:cNvSpPr>
          <p:nvPr/>
        </p:nvSpPr>
        <p:spPr bwMode="auto">
          <a:xfrm>
            <a:off x="4000500" y="5214938"/>
            <a:ext cx="1785938" cy="646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altLang="en-US">
                <a:latin typeface="Calibri" pitchFamily="34" charset="0"/>
              </a:rPr>
              <a:t>.extraglycemic effect.</a:t>
            </a:r>
          </a:p>
        </p:txBody>
      </p:sp>
      <p:sp>
        <p:nvSpPr>
          <p:cNvPr id="24" name="5-Point Star 23"/>
          <p:cNvSpPr/>
          <p:nvPr/>
        </p:nvSpPr>
        <p:spPr>
          <a:xfrm>
            <a:off x="3643313" y="2714625"/>
            <a:ext cx="2143125" cy="17145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Tree>
    <p:extLst>
      <p:ext uri="{BB962C8B-B14F-4D97-AF65-F5344CB8AC3E}">
        <p14:creationId xmlns="" xmlns:p14="http://schemas.microsoft.com/office/powerpoint/2010/main" val="3577677764"/>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dissolve">
                                      <p:cBhvr>
                                        <p:cTn id="12" dur="500"/>
                                        <p:tgtEl>
                                          <p:spTgt spid="13"/>
                                        </p:tgtEl>
                                      </p:cBhvr>
                                    </p:animEffect>
                                  </p:childTnLst>
                                </p:cTn>
                              </p:par>
                              <p:par>
                                <p:cTn id="13" presetID="9"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dissolve">
                                      <p:cBhvr>
                                        <p:cTn id="15" dur="500"/>
                                        <p:tgtEl>
                                          <p:spTgt spid="1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dissolve">
                                      <p:cBhvr>
                                        <p:cTn id="20" dur="500"/>
                                        <p:tgtEl>
                                          <p:spTgt spid="15"/>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dissolve">
                                      <p:cBhvr>
                                        <p:cTn id="25" dur="500"/>
                                        <p:tgtEl>
                                          <p:spTgt spid="10"/>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9" presetClass="entr" presetSubtype="0"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dissolve">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168275"/>
            <a:ext cx="9144000" cy="6516005"/>
            <a:chOff x="0" y="-168275"/>
            <a:chExt cx="9144000" cy="6516005"/>
          </a:xfrm>
        </p:grpSpPr>
        <p:cxnSp>
          <p:nvCxnSpPr>
            <p:cNvPr id="6" name="Straight Connector 5"/>
            <p:cNvCxnSpPr/>
            <p:nvPr/>
          </p:nvCxnSpPr>
          <p:spPr>
            <a:xfrm>
              <a:off x="0" y="685800"/>
              <a:ext cx="9144000" cy="1588"/>
            </a:xfrm>
            <a:prstGeom prst="line">
              <a:avLst/>
            </a:prstGeom>
            <a:ln>
              <a:solidFill>
                <a:srgbClr val="B01F2E"/>
              </a:solidFill>
            </a:ln>
            <a:effectLst>
              <a:outerShdw dist="25400" dir="6480000" algn="tl" rotWithShape="0">
                <a:srgbClr val="000090">
                  <a:alpha val="59000"/>
                </a:srgbClr>
              </a:outerShdw>
            </a:effectLst>
          </p:spPr>
          <p:style>
            <a:lnRef idx="2">
              <a:schemeClr val="accent1"/>
            </a:lnRef>
            <a:fillRef idx="0">
              <a:schemeClr val="accent1"/>
            </a:fillRef>
            <a:effectRef idx="1">
              <a:schemeClr val="accent1"/>
            </a:effectRef>
            <a:fontRef idx="minor">
              <a:schemeClr val="tx1"/>
            </a:fontRef>
          </p:style>
        </p:cxnSp>
        <p:sp>
          <p:nvSpPr>
            <p:cNvPr id="7" name="Rectangle 6"/>
            <p:cNvSpPr/>
            <p:nvPr/>
          </p:nvSpPr>
          <p:spPr>
            <a:xfrm>
              <a:off x="539261" y="925638"/>
              <a:ext cx="8042031" cy="1800225"/>
            </a:xfrm>
            <a:prstGeom prst="rect">
              <a:avLst/>
            </a:prstGeom>
          </p:spPr>
          <p:txBody>
            <a:bodyPr lIns="91431" tIns="45716" rIns="91431" bIns="45716">
              <a:spAutoFit/>
            </a:bodyPr>
            <a:lstStyle/>
            <a:p>
              <a:pPr marL="514350" indent="-514350" defTabSz="914400" fontAlgn="base">
                <a:spcBef>
                  <a:spcPct val="0"/>
                </a:spcBef>
                <a:spcAft>
                  <a:spcPts val="600"/>
                </a:spcAft>
                <a:buFontTx/>
                <a:buAutoNum type="arabicPeriod"/>
                <a:defRPr/>
              </a:pPr>
              <a:r>
                <a:rPr lang="en-US" sz="3200" b="1" kern="0" spc="100" dirty="0">
                  <a:solidFill>
                    <a:srgbClr val="000090"/>
                  </a:solidFill>
                  <a:ea typeface="ＭＳ Ｐゴシック" charset="-128"/>
                  <a:cs typeface="Calibri"/>
                </a:rPr>
                <a:t>Patient-Centered Approach</a:t>
              </a:r>
              <a:endParaRPr lang="en-US" sz="900" b="1" i="1" kern="0" spc="100" dirty="0">
                <a:solidFill>
                  <a:srgbClr val="000090"/>
                </a:solidFill>
                <a:ea typeface="ＭＳ Ｐゴシック" charset="-128"/>
                <a:cs typeface="Calibri"/>
              </a:endParaRPr>
            </a:p>
            <a:p>
              <a:pPr defTabSz="914400" fontAlgn="base">
                <a:spcBef>
                  <a:spcPct val="0"/>
                </a:spcBef>
                <a:spcAft>
                  <a:spcPts val="600"/>
                </a:spcAft>
                <a:tabLst>
                  <a:tab pos="571500" algn="l"/>
                </a:tabLst>
                <a:defRPr/>
              </a:pPr>
              <a:r>
                <a:rPr lang="en-US" sz="2600" i="1" kern="0" spc="100" dirty="0">
                  <a:solidFill>
                    <a:srgbClr val="000090"/>
                  </a:solidFill>
                  <a:ea typeface="ＭＳ Ｐゴシック" charset="-128"/>
                  <a:cs typeface="Times"/>
                </a:rPr>
                <a:t>	</a:t>
              </a:r>
              <a:r>
                <a:rPr lang="en-US" sz="2400" i="1" kern="0" spc="100" dirty="0">
                  <a:solidFill>
                    <a:prstClr val="black"/>
                  </a:solidFill>
                  <a:ea typeface="ＭＳ Ｐゴシック" charset="-128"/>
                  <a:cs typeface="Calibri"/>
                </a:rPr>
                <a:t>“</a:t>
              </a:r>
              <a:r>
                <a:rPr lang="en-US" sz="2400" i="1" kern="0" spc="100" dirty="0">
                  <a:solidFill>
                    <a:srgbClr val="000090"/>
                  </a:solidFill>
                  <a:ea typeface="ＭＳ Ｐゴシック" charset="-128"/>
                  <a:cs typeface="Calibri"/>
                </a:rPr>
                <a:t>...</a:t>
              </a:r>
              <a:r>
                <a:rPr lang="en-US" sz="2400" i="1" dirty="0">
                  <a:solidFill>
                    <a:prstClr val="black"/>
                  </a:solidFill>
                  <a:ea typeface="ＭＳ Ｐゴシック" charset="-128"/>
                  <a:cs typeface="Calibri"/>
                </a:rPr>
                <a:t>providing care that is respectful of and responsive to 	individual patient preferences, needs, and values - ensuring  	that patient values guide all clinical decisions.”</a:t>
              </a:r>
              <a:endParaRPr lang="en-US" sz="2400" i="1" kern="0" spc="100" dirty="0">
                <a:solidFill>
                  <a:srgbClr val="000090"/>
                </a:solidFill>
                <a:ea typeface="ＭＳ Ｐゴシック" charset="-128"/>
                <a:cs typeface="Calibri"/>
              </a:endParaRPr>
            </a:p>
          </p:txBody>
        </p:sp>
        <p:sp>
          <p:nvSpPr>
            <p:cNvPr id="9" name="TextBox 11"/>
            <p:cNvSpPr txBox="1">
              <a:spLocks noChangeArrowheads="1"/>
            </p:cNvSpPr>
            <p:nvPr/>
          </p:nvSpPr>
          <p:spPr bwMode="auto">
            <a:xfrm>
              <a:off x="914400" y="2869855"/>
              <a:ext cx="7385538" cy="3477875"/>
            </a:xfrm>
            <a:prstGeom prst="rect">
              <a:avLst/>
            </a:prstGeom>
            <a:noFill/>
            <a:ln w="9525">
              <a:noFill/>
              <a:miter lim="800000"/>
              <a:headEnd/>
              <a:tailEnd/>
            </a:ln>
          </p:spPr>
          <p:txBody>
            <a:bodyPr>
              <a:prstTxWarp prst="textNoShape">
                <a:avLst/>
              </a:prstTxWarp>
              <a:spAutoFit/>
            </a:bodyPr>
            <a:lstStyle/>
            <a:p>
              <a:pPr defTabSz="914400" fontAlgn="base">
                <a:spcBef>
                  <a:spcPct val="0"/>
                </a:spcBef>
                <a:spcAft>
                  <a:spcPts val="2400"/>
                </a:spcAft>
                <a:buClr>
                  <a:srgbClr val="B01F2E"/>
                </a:buClr>
                <a:buSzPct val="120000"/>
                <a:buFont typeface="Arial" charset="0"/>
                <a:buChar char="•"/>
                <a:defRPr/>
              </a:pPr>
              <a:r>
                <a:rPr lang="en-US" sz="2000" b="1" dirty="0">
                  <a:solidFill>
                    <a:prstClr val="black"/>
                  </a:solidFill>
                  <a:ea typeface="Calibri" charset="0"/>
                  <a:cs typeface="Calibri" charset="0"/>
                </a:rPr>
                <a:t> Gauge patient’s preferred level of involvement.</a:t>
              </a:r>
            </a:p>
            <a:p>
              <a:pPr defTabSz="914400" fontAlgn="base">
                <a:spcBef>
                  <a:spcPct val="0"/>
                </a:spcBef>
                <a:spcAft>
                  <a:spcPts val="2400"/>
                </a:spcAft>
                <a:buClr>
                  <a:srgbClr val="B01F2E"/>
                </a:buClr>
                <a:buSzPct val="120000"/>
                <a:buFont typeface="Arial" charset="0"/>
                <a:buChar char="•"/>
                <a:tabLst>
                  <a:tab pos="169863" algn="l"/>
                </a:tabLst>
                <a:defRPr/>
              </a:pPr>
              <a:r>
                <a:rPr lang="en-US" sz="2000" b="1" dirty="0">
                  <a:solidFill>
                    <a:prstClr val="black"/>
                  </a:solidFill>
                  <a:ea typeface="Calibri" charset="0"/>
                  <a:cs typeface="Calibri" charset="0"/>
                </a:rPr>
                <a:t> Explore, where possible, therapeutic </a:t>
              </a:r>
              <a:r>
                <a:rPr lang="en-US" sz="2000" b="1" dirty="0" smtClean="0">
                  <a:solidFill>
                    <a:prstClr val="black"/>
                  </a:solidFill>
                  <a:ea typeface="Calibri" charset="0"/>
                  <a:cs typeface="Calibri" charset="0"/>
                </a:rPr>
                <a:t>choices. Consider using 	decision </a:t>
              </a:r>
              <a:r>
                <a:rPr lang="en-US" sz="2000" b="1" dirty="0">
                  <a:solidFill>
                    <a:prstClr val="black"/>
                  </a:solidFill>
                  <a:ea typeface="Calibri" charset="0"/>
                  <a:cs typeface="Calibri" charset="0"/>
                </a:rPr>
                <a:t>aids.</a:t>
              </a:r>
            </a:p>
            <a:p>
              <a:pPr marL="228600" indent="-228600" defTabSz="914400" fontAlgn="base">
                <a:spcBef>
                  <a:spcPct val="0"/>
                </a:spcBef>
                <a:spcAft>
                  <a:spcPts val="2400"/>
                </a:spcAft>
                <a:buClr>
                  <a:srgbClr val="B01F2E"/>
                </a:buClr>
                <a:buSzPct val="120000"/>
                <a:buFont typeface="Arial" charset="0"/>
                <a:buChar char="•"/>
                <a:defRPr/>
              </a:pPr>
              <a:r>
                <a:rPr lang="en-US" sz="2000" b="1" u="sng" dirty="0">
                  <a:solidFill>
                    <a:prstClr val="black"/>
                  </a:solidFill>
                  <a:ea typeface="Calibri" charset="0"/>
                  <a:cs typeface="Calibri" charset="0"/>
                </a:rPr>
                <a:t>Shared </a:t>
              </a:r>
              <a:r>
                <a:rPr lang="en-US" sz="2000" b="1" u="sng" dirty="0" smtClean="0">
                  <a:solidFill>
                    <a:prstClr val="black"/>
                  </a:solidFill>
                  <a:ea typeface="Calibri" charset="0"/>
                  <a:cs typeface="Calibri" charset="0"/>
                </a:rPr>
                <a:t>Decision Making </a:t>
              </a:r>
              <a:r>
                <a:rPr lang="en-US" sz="2000" b="1" dirty="0" smtClean="0">
                  <a:solidFill>
                    <a:prstClr val="black"/>
                  </a:solidFill>
                  <a:ea typeface="Calibri" charset="0"/>
                  <a:cs typeface="Calibri" charset="0"/>
                </a:rPr>
                <a:t>– a collaborative process between patient and clinician, using best available evidence and taking into account the patient’s preferences and values.  </a:t>
              </a:r>
              <a:endParaRPr lang="en-US" sz="2000" b="1" dirty="0">
                <a:solidFill>
                  <a:prstClr val="black"/>
                </a:solidFill>
                <a:ea typeface="Calibri" charset="0"/>
                <a:cs typeface="Calibri" charset="0"/>
              </a:endParaRPr>
            </a:p>
            <a:p>
              <a:pPr marL="228600" indent="-228600" defTabSz="914400" fontAlgn="base">
                <a:spcBef>
                  <a:spcPct val="0"/>
                </a:spcBef>
                <a:spcAft>
                  <a:spcPts val="2400"/>
                </a:spcAft>
                <a:buClr>
                  <a:srgbClr val="B01F2E"/>
                </a:buClr>
                <a:buSzPct val="120000"/>
                <a:buFont typeface="Arial" charset="0"/>
                <a:buChar char="•"/>
                <a:defRPr/>
              </a:pPr>
              <a:r>
                <a:rPr lang="en-US" sz="2000" b="1" dirty="0">
                  <a:solidFill>
                    <a:prstClr val="black"/>
                  </a:solidFill>
                  <a:ea typeface="Calibri" charset="0"/>
                  <a:cs typeface="Calibri" charset="0"/>
                </a:rPr>
                <a:t>F</a:t>
              </a:r>
              <a:r>
                <a:rPr lang="en-US" sz="2000" b="1" dirty="0" smtClean="0">
                  <a:solidFill>
                    <a:prstClr val="black"/>
                  </a:solidFill>
                  <a:ea typeface="Calibri" charset="0"/>
                  <a:cs typeface="Calibri" charset="0"/>
                </a:rPr>
                <a:t>inal </a:t>
              </a:r>
              <a:r>
                <a:rPr lang="en-US" sz="2000" b="1" dirty="0">
                  <a:solidFill>
                    <a:prstClr val="black"/>
                  </a:solidFill>
                  <a:ea typeface="Calibri" charset="0"/>
                  <a:cs typeface="Calibri" charset="0"/>
                </a:rPr>
                <a:t>decisions </a:t>
              </a:r>
              <a:r>
                <a:rPr lang="en-US" sz="2000" b="1" dirty="0" smtClean="0">
                  <a:solidFill>
                    <a:prstClr val="black"/>
                  </a:solidFill>
                  <a:ea typeface="Calibri" charset="0"/>
                  <a:cs typeface="Calibri" charset="0"/>
                </a:rPr>
                <a:t>regarding </a:t>
              </a:r>
              <a:r>
                <a:rPr lang="en-US" sz="2000" b="1" dirty="0">
                  <a:solidFill>
                    <a:prstClr val="black"/>
                  </a:solidFill>
                  <a:ea typeface="Calibri" charset="0"/>
                  <a:cs typeface="Calibri" charset="0"/>
                </a:rPr>
                <a:t>lifestyle choices ultimately </a:t>
              </a:r>
              <a:r>
                <a:rPr lang="en-US" sz="2000" b="1" dirty="0" smtClean="0">
                  <a:solidFill>
                    <a:prstClr val="black"/>
                  </a:solidFill>
                  <a:ea typeface="Calibri" charset="0"/>
                  <a:cs typeface="Calibri" charset="0"/>
                </a:rPr>
                <a:t>lie </a:t>
              </a:r>
              <a:r>
                <a:rPr lang="en-US" sz="2000" b="1" dirty="0">
                  <a:solidFill>
                    <a:prstClr val="black"/>
                  </a:solidFill>
                  <a:ea typeface="Calibri" charset="0"/>
                  <a:cs typeface="Calibri" charset="0"/>
                </a:rPr>
                <a:t>with the patient.</a:t>
              </a:r>
            </a:p>
          </p:txBody>
        </p:sp>
        <p:sp>
          <p:nvSpPr>
            <p:cNvPr id="10" name="Title 1"/>
            <p:cNvSpPr txBox="1">
              <a:spLocks/>
            </p:cNvSpPr>
            <p:nvPr/>
          </p:nvSpPr>
          <p:spPr bwMode="auto">
            <a:xfrm>
              <a:off x="1617786" y="-168275"/>
              <a:ext cx="5627077" cy="1470025"/>
            </a:xfrm>
            <a:prstGeom prst="rect">
              <a:avLst/>
            </a:prstGeom>
            <a:noFill/>
            <a:ln w="9525">
              <a:noFill/>
              <a:miter lim="800000"/>
              <a:headEnd/>
              <a:tailEnd/>
            </a:ln>
          </p:spPr>
          <p:txBody>
            <a:bodyPr lIns="91431" tIns="45716" rIns="91431" bIns="45716" anchor="ctr">
              <a:prstTxWarp prst="textNoShape">
                <a:avLst/>
              </a:prstTxWarp>
            </a:bodyPr>
            <a:lstStyle/>
            <a:p>
              <a:pPr algn="ctr" defTabSz="914400" eaLnBrk="0" fontAlgn="base" hangingPunct="0">
                <a:spcBef>
                  <a:spcPct val="0"/>
                </a:spcBef>
                <a:spcAft>
                  <a:spcPct val="0"/>
                </a:spcAft>
              </a:pPr>
              <a:r>
                <a:rPr lang="en-US" sz="2000" b="1" dirty="0">
                  <a:solidFill>
                    <a:srgbClr val="000090"/>
                  </a:solidFill>
                  <a:latin typeface="+mj-lt"/>
                  <a:ea typeface="Arial Black" charset="0"/>
                  <a:cs typeface="Calibri"/>
                </a:rPr>
                <a:t>ADA-EASD Position </a:t>
              </a:r>
              <a:r>
                <a:rPr lang="en-US" sz="2000" b="1" dirty="0" smtClean="0">
                  <a:solidFill>
                    <a:srgbClr val="000090"/>
                  </a:solidFill>
                  <a:latin typeface="+mj-lt"/>
                  <a:ea typeface="Arial Black" charset="0"/>
                  <a:cs typeface="Calibri"/>
                </a:rPr>
                <a:t>Statement Update: </a:t>
              </a:r>
            </a:p>
            <a:p>
              <a:pPr algn="ctr" defTabSz="914400" eaLnBrk="0" fontAlgn="base" hangingPunct="0">
                <a:lnSpc>
                  <a:spcPts val="1980"/>
                </a:lnSpc>
                <a:spcBef>
                  <a:spcPct val="0"/>
                </a:spcBef>
                <a:spcAft>
                  <a:spcPct val="0"/>
                </a:spcAft>
              </a:pPr>
              <a:r>
                <a:rPr lang="en-US" sz="2000" b="1" dirty="0" smtClean="0">
                  <a:solidFill>
                    <a:srgbClr val="000090"/>
                  </a:solidFill>
                  <a:latin typeface="+mj-lt"/>
                  <a:ea typeface="Arial Black" charset="0"/>
                  <a:cs typeface="Calibri"/>
                </a:rPr>
                <a:t>Management </a:t>
              </a:r>
              <a:r>
                <a:rPr lang="en-US" sz="2000" b="1" dirty="0">
                  <a:solidFill>
                    <a:srgbClr val="000090"/>
                  </a:solidFill>
                  <a:latin typeface="+mj-lt"/>
                  <a:ea typeface="Arial Black" charset="0"/>
                  <a:cs typeface="Calibri"/>
                </a:rPr>
                <a:t>of Hyperglycemia in </a:t>
              </a:r>
              <a:r>
                <a:rPr lang="en-US" sz="2000" b="1" dirty="0" smtClean="0">
                  <a:solidFill>
                    <a:srgbClr val="000090"/>
                  </a:solidFill>
                  <a:latin typeface="+mj-lt"/>
                  <a:ea typeface="Arial Black" charset="0"/>
                  <a:cs typeface="Calibri"/>
                </a:rPr>
                <a:t>T2DM, 2015</a:t>
              </a:r>
              <a:r>
                <a:rPr lang="en-US" sz="900" b="1" dirty="0">
                  <a:solidFill>
                    <a:srgbClr val="000090"/>
                  </a:solidFill>
                  <a:latin typeface="+mj-lt"/>
                  <a:ea typeface="Arial Black" charset="0"/>
                  <a:cs typeface="Calibri"/>
                </a:rPr>
                <a:t/>
              </a:r>
              <a:br>
                <a:rPr lang="en-US" sz="900" b="1" dirty="0">
                  <a:solidFill>
                    <a:srgbClr val="000090"/>
                  </a:solidFill>
                  <a:latin typeface="+mj-lt"/>
                  <a:ea typeface="Arial Black" charset="0"/>
                  <a:cs typeface="Calibri"/>
                </a:rPr>
              </a:br>
              <a:r>
                <a:rPr lang="en-US" sz="900" b="1" dirty="0">
                  <a:solidFill>
                    <a:srgbClr val="000090"/>
                  </a:solidFill>
                  <a:latin typeface="+mj-lt"/>
                  <a:ea typeface="Arial Black" charset="0"/>
                  <a:cs typeface="Calibri"/>
                </a:rPr>
                <a:t/>
              </a:r>
              <a:br>
                <a:rPr lang="en-US" sz="900" b="1" dirty="0">
                  <a:solidFill>
                    <a:srgbClr val="000090"/>
                  </a:solidFill>
                  <a:latin typeface="+mj-lt"/>
                  <a:ea typeface="Arial Black" charset="0"/>
                  <a:cs typeface="Calibri"/>
                </a:rPr>
              </a:br>
              <a:endParaRPr lang="en-US" b="1" dirty="0">
                <a:solidFill>
                  <a:srgbClr val="000090"/>
                </a:solidFill>
                <a:latin typeface="+mj-lt"/>
                <a:ea typeface="Times" charset="0"/>
                <a:cs typeface="Calibri"/>
              </a:endParaRPr>
            </a:p>
          </p:txBody>
        </p:sp>
      </p:grpSp>
      <p:sp>
        <p:nvSpPr>
          <p:cNvPr id="11" name="TextBox 21"/>
          <p:cNvSpPr txBox="1">
            <a:spLocks noChangeArrowheads="1"/>
          </p:cNvSpPr>
          <p:nvPr/>
        </p:nvSpPr>
        <p:spPr bwMode="auto">
          <a:xfrm>
            <a:off x="3420473" y="6425483"/>
            <a:ext cx="5782796" cy="276991"/>
          </a:xfrm>
          <a:prstGeom prst="rect">
            <a:avLst/>
          </a:prstGeom>
          <a:noFill/>
          <a:ln w="9525">
            <a:noFill/>
            <a:miter lim="800000"/>
            <a:headEnd/>
            <a:tailEnd/>
          </a:ln>
        </p:spPr>
        <p:txBody>
          <a:bodyPr wrap="square" lIns="91431" tIns="45716" rIns="91431" bIns="45716">
            <a:prstTxWarp prst="textNoShape">
              <a:avLst/>
            </a:prstTxWarp>
            <a:spAutoFit/>
          </a:bodyPr>
          <a:lstStyle/>
          <a:p>
            <a:pPr algn="r" defTabSz="914400" fontAlgn="base">
              <a:spcBef>
                <a:spcPct val="0"/>
              </a:spcBef>
              <a:spcAft>
                <a:spcPct val="0"/>
              </a:spcAft>
            </a:pPr>
            <a:r>
              <a:rPr lang="en-US" sz="1200" i="1" dirty="0">
                <a:solidFill>
                  <a:srgbClr val="000000"/>
                </a:solidFill>
                <a:latin typeface="Times New Roman" charset="0"/>
                <a:ea typeface="Times New Roman" charset="0"/>
                <a:cs typeface="Times New Roman" charset="0"/>
              </a:rPr>
              <a:t>Diabetes Care</a:t>
            </a:r>
            <a:r>
              <a:rPr lang="en-US" sz="1200" dirty="0">
                <a:solidFill>
                  <a:srgbClr val="000000"/>
                </a:solidFill>
                <a:latin typeface="Times New Roman" charset="0"/>
                <a:ea typeface="Times New Roman" charset="0"/>
                <a:cs typeface="Times New Roman" charset="0"/>
              </a:rPr>
              <a:t> 2012;35:1364–</a:t>
            </a:r>
            <a:r>
              <a:rPr lang="en-US" sz="1200" dirty="0" smtClean="0">
                <a:solidFill>
                  <a:srgbClr val="000000"/>
                </a:solidFill>
                <a:latin typeface="Times New Roman" charset="0"/>
                <a:ea typeface="Times New Roman" charset="0"/>
                <a:cs typeface="Times New Roman" charset="0"/>
              </a:rPr>
              <a:t>1379; </a:t>
            </a:r>
            <a:r>
              <a:rPr lang="en-US" sz="1200" i="1" dirty="0" err="1" smtClean="0">
                <a:solidFill>
                  <a:srgbClr val="000000"/>
                </a:solidFill>
                <a:latin typeface="Times New Roman" charset="0"/>
                <a:ea typeface="Times New Roman" charset="0"/>
                <a:cs typeface="Times New Roman" charset="0"/>
              </a:rPr>
              <a:t>Diabetologia</a:t>
            </a:r>
            <a:r>
              <a:rPr lang="en-US" sz="1200" dirty="0" smtClean="0">
                <a:solidFill>
                  <a:srgbClr val="000000"/>
                </a:solidFill>
                <a:latin typeface="Times New Roman" charset="0"/>
                <a:ea typeface="Times New Roman" charset="0"/>
                <a:cs typeface="Times New Roman" charset="0"/>
              </a:rPr>
              <a:t> </a:t>
            </a:r>
            <a:r>
              <a:rPr lang="en-US" sz="1200" dirty="0">
                <a:solidFill>
                  <a:srgbClr val="000000"/>
                </a:solidFill>
                <a:latin typeface="Times New Roman" charset="0"/>
                <a:ea typeface="Times New Roman" charset="0"/>
                <a:cs typeface="Times New Roman" charset="0"/>
              </a:rPr>
              <a:t>2012;55:1577–</a:t>
            </a:r>
            <a:r>
              <a:rPr lang="en-US" sz="1200" dirty="0" smtClean="0">
                <a:solidFill>
                  <a:srgbClr val="000000"/>
                </a:solidFill>
                <a:latin typeface="Times New Roman" charset="0"/>
                <a:ea typeface="Times New Roman" charset="0"/>
                <a:cs typeface="Times New Roman" charset="0"/>
              </a:rPr>
              <a:t>1596</a:t>
            </a:r>
          </a:p>
        </p:txBody>
      </p:sp>
    </p:spTree>
    <p:extLst>
      <p:ext uri="{BB962C8B-B14F-4D97-AF65-F5344CB8AC3E}">
        <p14:creationId xmlns="" xmlns:p14="http://schemas.microsoft.com/office/powerpoint/2010/main" val="150542119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457200" y="145344"/>
            <a:ext cx="7694695" cy="625545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59727629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ox1.pdf"/>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7" name="Rectangle 6"/>
          <p:cNvSpPr/>
          <p:nvPr/>
        </p:nvSpPr>
        <p:spPr>
          <a:xfrm>
            <a:off x="-123410" y="1340536"/>
            <a:ext cx="9436100" cy="5582521"/>
          </a:xfrm>
          <a:prstGeom prst="rect">
            <a:avLst/>
          </a:prstGeom>
          <a:solidFill>
            <a:schemeClr val="bg1">
              <a:alpha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2" y="6220756"/>
            <a:ext cx="4362447" cy="646331"/>
          </a:xfrm>
          <a:prstGeom prst="rect">
            <a:avLst/>
          </a:prstGeom>
          <a:noFill/>
        </p:spPr>
        <p:txBody>
          <a:bodyPr wrap="square" rtlCol="0">
            <a:spAutoFit/>
          </a:bodyPr>
          <a:lstStyle/>
          <a:p>
            <a:r>
              <a:rPr lang="en-US" b="1" dirty="0" smtClean="0">
                <a:solidFill>
                  <a:srgbClr val="000090"/>
                </a:solidFill>
                <a:latin typeface="Times New Roman" panose="02020603050405020304" pitchFamily="18" charset="0"/>
                <a:cs typeface="Times New Roman" panose="02020603050405020304" pitchFamily="18" charset="0"/>
              </a:rPr>
              <a:t>Anti-hyperglycemic therapy in T2DM: General recommendations</a:t>
            </a:r>
            <a:endParaRPr lang="en-US" b="1" dirty="0">
              <a:solidFill>
                <a:srgbClr val="000090"/>
              </a:solidFill>
              <a:latin typeface="Times New Roman" panose="02020603050405020304" pitchFamily="18" charset="0"/>
              <a:cs typeface="Times New Roman" panose="02020603050405020304" pitchFamily="18" charset="0"/>
            </a:endParaRPr>
          </a:p>
        </p:txBody>
      </p:sp>
      <p:grpSp>
        <p:nvGrpSpPr>
          <p:cNvPr id="2" name="Group 3"/>
          <p:cNvGrpSpPr/>
          <p:nvPr/>
        </p:nvGrpSpPr>
        <p:grpSpPr>
          <a:xfrm>
            <a:off x="5430074" y="6630830"/>
            <a:ext cx="3770318" cy="253908"/>
            <a:chOff x="5447008" y="6630830"/>
            <a:chExt cx="3770318" cy="253908"/>
          </a:xfrm>
        </p:grpSpPr>
        <p:sp>
          <p:nvSpPr>
            <p:cNvPr id="5" name="Rectangle 4"/>
            <p:cNvSpPr/>
            <p:nvPr/>
          </p:nvSpPr>
          <p:spPr>
            <a:xfrm>
              <a:off x="5594350" y="6669615"/>
              <a:ext cx="3533021" cy="171726"/>
            </a:xfrm>
            <a:prstGeom prst="rect">
              <a:avLst/>
            </a:prstGeom>
            <a:solidFill>
              <a:srgbClr val="FFFFFF">
                <a:alpha val="72000"/>
              </a:srgbClr>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21"/>
            <p:cNvSpPr txBox="1">
              <a:spLocks noChangeArrowheads="1"/>
            </p:cNvSpPr>
            <p:nvPr/>
          </p:nvSpPr>
          <p:spPr bwMode="auto">
            <a:xfrm>
              <a:off x="5447008" y="6630830"/>
              <a:ext cx="3770318" cy="253908"/>
            </a:xfrm>
            <a:prstGeom prst="rect">
              <a:avLst/>
            </a:prstGeom>
            <a:noFill/>
            <a:ln w="9525">
              <a:noFill/>
              <a:miter lim="800000"/>
              <a:headEnd/>
              <a:tailEnd/>
            </a:ln>
          </p:spPr>
          <p:txBody>
            <a:bodyPr wrap="square" lIns="91431" tIns="45716" rIns="91431" bIns="45716">
              <a:prstTxWarp prst="textNoShape">
                <a:avLst/>
              </a:prstTxWarp>
              <a:spAutoFit/>
            </a:bodyPr>
            <a:lstStyle/>
            <a:p>
              <a:pPr algn="r" defTabSz="914400" fontAlgn="base">
                <a:spcBef>
                  <a:spcPct val="0"/>
                </a:spcBef>
                <a:spcAft>
                  <a:spcPct val="0"/>
                </a:spcAft>
              </a:pPr>
              <a:r>
                <a:rPr lang="en-US" sz="1050" i="1" dirty="0">
                  <a:solidFill>
                    <a:srgbClr val="000000"/>
                  </a:solidFill>
                  <a:latin typeface="Times"/>
                  <a:ea typeface="Times New Roman" charset="0"/>
                  <a:cs typeface="Times"/>
                </a:rPr>
                <a:t>Diabetes Care</a:t>
              </a:r>
              <a:r>
                <a:rPr lang="en-US" sz="1050" dirty="0">
                  <a:solidFill>
                    <a:srgbClr val="000000"/>
                  </a:solidFill>
                  <a:latin typeface="Times"/>
                  <a:ea typeface="Times New Roman" charset="0"/>
                  <a:cs typeface="Times"/>
                </a:rPr>
                <a:t> </a:t>
              </a:r>
              <a:r>
                <a:rPr lang="en-US" sz="1050" dirty="0" smtClean="0">
                  <a:solidFill>
                    <a:srgbClr val="000000"/>
                  </a:solidFill>
                  <a:latin typeface="Times"/>
                  <a:ea typeface="Times New Roman" charset="0"/>
                  <a:cs typeface="Times"/>
                </a:rPr>
                <a:t>2015;38:140-149; </a:t>
              </a:r>
              <a:r>
                <a:rPr lang="en-US" sz="1050" i="1" dirty="0" err="1">
                  <a:solidFill>
                    <a:srgbClr val="000000"/>
                  </a:solidFill>
                  <a:latin typeface="Times New Roman" charset="0"/>
                  <a:ea typeface="Times New Roman" charset="0"/>
                  <a:cs typeface="Times New Roman" charset="0"/>
                </a:rPr>
                <a:t>Diabetologia</a:t>
              </a:r>
              <a:r>
                <a:rPr lang="en-US" sz="1050" dirty="0">
                  <a:solidFill>
                    <a:srgbClr val="000000"/>
                  </a:solidFill>
                  <a:latin typeface="Times New Roman" charset="0"/>
                  <a:ea typeface="Times New Roman" charset="0"/>
                  <a:cs typeface="Times New Roman" charset="0"/>
                </a:rPr>
                <a:t> </a:t>
              </a:r>
              <a:r>
                <a:rPr lang="en-US" sz="1050" dirty="0" smtClean="0">
                  <a:solidFill>
                    <a:srgbClr val="000000"/>
                  </a:solidFill>
                  <a:latin typeface="Times New Roman" charset="0"/>
                  <a:ea typeface="Times New Roman" charset="0"/>
                  <a:cs typeface="Times New Roman" charset="0"/>
                </a:rPr>
                <a:t>2015</a:t>
              </a:r>
              <a:r>
                <a:rPr lang="en-US" sz="1050" dirty="0">
                  <a:solidFill>
                    <a:srgbClr val="000000"/>
                  </a:solidFill>
                  <a:latin typeface="Times New Roman" charset="0"/>
                  <a:ea typeface="Times New Roman" charset="0"/>
                  <a:cs typeface="Times New Roman" charset="0"/>
                </a:rPr>
                <a:t>;</a:t>
              </a:r>
              <a:r>
                <a:rPr lang="en-US" sz="1050" dirty="0" smtClean="0">
                  <a:solidFill>
                    <a:srgbClr val="000000"/>
                  </a:solidFill>
                  <a:latin typeface="Times New Roman" charset="0"/>
                  <a:ea typeface="Times New Roman" charset="0"/>
                  <a:cs typeface="Times New Roman" charset="0"/>
                </a:rPr>
                <a:t>58</a:t>
              </a:r>
              <a:r>
                <a:rPr lang="en-US" sz="1050" dirty="0">
                  <a:solidFill>
                    <a:srgbClr val="000000"/>
                  </a:solidFill>
                  <a:latin typeface="Times New Roman" charset="0"/>
                  <a:ea typeface="Times New Roman" charset="0"/>
                  <a:cs typeface="Times New Roman" charset="0"/>
                </a:rPr>
                <a:t>:429-</a:t>
              </a:r>
              <a:r>
                <a:rPr lang="en-US" sz="1050" dirty="0" smtClean="0">
                  <a:solidFill>
                    <a:srgbClr val="000000"/>
                  </a:solidFill>
                  <a:latin typeface="Times New Roman" charset="0"/>
                  <a:ea typeface="Times New Roman" charset="0"/>
                  <a:cs typeface="Times New Roman" charset="0"/>
                </a:rPr>
                <a:t>442</a:t>
              </a:r>
              <a:endParaRPr lang="en-US" sz="1050" dirty="0">
                <a:solidFill>
                  <a:srgbClr val="000000"/>
                </a:solidFill>
                <a:latin typeface="Times New Roman" charset="0"/>
                <a:ea typeface="Times New Roman" charset="0"/>
                <a:cs typeface="Times New Roman" charset="0"/>
              </a:endParaRPr>
            </a:p>
          </p:txBody>
        </p:sp>
      </p:grpSp>
    </p:spTree>
    <p:extLst>
      <p:ext uri="{BB962C8B-B14F-4D97-AF65-F5344CB8AC3E}">
        <p14:creationId xmlns="" xmlns:p14="http://schemas.microsoft.com/office/powerpoint/2010/main" val="167087529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ACE_Diabetes_Algorithm_2015_glycemic_control_slide.jp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2" name="Right Arrow 1"/>
          <p:cNvSpPr/>
          <p:nvPr/>
        </p:nvSpPr>
        <p:spPr>
          <a:xfrm>
            <a:off x="0" y="3073146"/>
            <a:ext cx="387096" cy="597408"/>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3111410566"/>
      </p:ext>
    </p:extLst>
  </p:cSld>
  <p:clrMapOvr>
    <a:masterClrMapping/>
  </p:clrMapOvr>
  <mc:AlternateContent xmlns:mc="http://schemas.openxmlformats.org/markup-compatibility/2006">
    <mc:Choice xmlns="" xmlns:p14="http://schemas.microsoft.com/office/powerpoint/2010/main" Requires="p14">
      <p:transition spd="slow" p14:dur="2000" advClick="0"/>
    </mc:Choice>
    <mc:Fallback>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50" fill="hold"/>
                                        <p:tgtEl>
                                          <p:spTgt spid="2"/>
                                        </p:tgtEl>
                                        <p:attrNameLst>
                                          <p:attrName>ppt_x</p:attrName>
                                        </p:attrNameLst>
                                      </p:cBhvr>
                                      <p:tavLst>
                                        <p:tav tm="0">
                                          <p:val>
                                            <p:strVal val="0-#ppt_w/2"/>
                                          </p:val>
                                        </p:tav>
                                        <p:tav tm="100000">
                                          <p:val>
                                            <p:strVal val="#ppt_x"/>
                                          </p:val>
                                        </p:tav>
                                      </p:tavLst>
                                    </p:anim>
                                    <p:anim calcmode="lin" valueType="num">
                                      <p:cBhvr additive="base">
                                        <p:cTn id="8" dur="25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ox1.pdf"/>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4" name="Rectangle 3"/>
          <p:cNvSpPr/>
          <p:nvPr/>
        </p:nvSpPr>
        <p:spPr>
          <a:xfrm>
            <a:off x="-110953" y="3144506"/>
            <a:ext cx="9436100" cy="3744991"/>
          </a:xfrm>
          <a:prstGeom prst="rect">
            <a:avLst/>
          </a:prstGeom>
          <a:solidFill>
            <a:schemeClr val="bg1">
              <a:alpha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3" y="6220756"/>
            <a:ext cx="4102762" cy="646331"/>
          </a:xfrm>
          <a:prstGeom prst="rect">
            <a:avLst/>
          </a:prstGeom>
          <a:noFill/>
        </p:spPr>
        <p:txBody>
          <a:bodyPr wrap="square" rtlCol="0">
            <a:spAutoFit/>
          </a:bodyPr>
          <a:lstStyle/>
          <a:p>
            <a:r>
              <a:rPr lang="en-US" b="1" dirty="0" smtClean="0">
                <a:solidFill>
                  <a:srgbClr val="000090"/>
                </a:solidFill>
                <a:latin typeface="Times New Roman" panose="02020603050405020304" pitchFamily="18" charset="0"/>
                <a:cs typeface="Times New Roman" panose="02020603050405020304" pitchFamily="18" charset="0"/>
              </a:rPr>
              <a:t>Anti-hyperglycemic therapy in T2DM: General recommendations</a:t>
            </a:r>
            <a:endParaRPr lang="en-US" b="1" dirty="0">
              <a:solidFill>
                <a:srgbClr val="000090"/>
              </a:solidFill>
              <a:latin typeface="Times New Roman" panose="02020603050405020304" pitchFamily="18" charset="0"/>
              <a:cs typeface="Times New Roman" panose="02020603050405020304" pitchFamily="18" charset="0"/>
            </a:endParaRPr>
          </a:p>
        </p:txBody>
      </p:sp>
      <p:grpSp>
        <p:nvGrpSpPr>
          <p:cNvPr id="2" name="Group 5"/>
          <p:cNvGrpSpPr/>
          <p:nvPr/>
        </p:nvGrpSpPr>
        <p:grpSpPr>
          <a:xfrm>
            <a:off x="5430074" y="6630830"/>
            <a:ext cx="3770318" cy="253908"/>
            <a:chOff x="5447008" y="6630830"/>
            <a:chExt cx="3770318" cy="253908"/>
          </a:xfrm>
        </p:grpSpPr>
        <p:sp>
          <p:nvSpPr>
            <p:cNvPr id="7" name="Rectangle 6"/>
            <p:cNvSpPr/>
            <p:nvPr/>
          </p:nvSpPr>
          <p:spPr>
            <a:xfrm>
              <a:off x="5594350" y="6669615"/>
              <a:ext cx="3533021" cy="171726"/>
            </a:xfrm>
            <a:prstGeom prst="rect">
              <a:avLst/>
            </a:prstGeom>
            <a:solidFill>
              <a:srgbClr val="FFFFFF">
                <a:alpha val="72000"/>
              </a:srgbClr>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21"/>
            <p:cNvSpPr txBox="1">
              <a:spLocks noChangeArrowheads="1"/>
            </p:cNvSpPr>
            <p:nvPr/>
          </p:nvSpPr>
          <p:spPr bwMode="auto">
            <a:xfrm>
              <a:off x="5447008" y="6630830"/>
              <a:ext cx="3770318" cy="253908"/>
            </a:xfrm>
            <a:prstGeom prst="rect">
              <a:avLst/>
            </a:prstGeom>
            <a:noFill/>
            <a:ln w="9525">
              <a:noFill/>
              <a:miter lim="800000"/>
              <a:headEnd/>
              <a:tailEnd/>
            </a:ln>
          </p:spPr>
          <p:txBody>
            <a:bodyPr wrap="square" lIns="91431" tIns="45716" rIns="91431" bIns="45716">
              <a:prstTxWarp prst="textNoShape">
                <a:avLst/>
              </a:prstTxWarp>
              <a:spAutoFit/>
            </a:bodyPr>
            <a:lstStyle/>
            <a:p>
              <a:pPr algn="r" defTabSz="914400" fontAlgn="base">
                <a:spcBef>
                  <a:spcPct val="0"/>
                </a:spcBef>
                <a:spcAft>
                  <a:spcPct val="0"/>
                </a:spcAft>
              </a:pPr>
              <a:r>
                <a:rPr lang="en-US" sz="1050" i="1" dirty="0">
                  <a:solidFill>
                    <a:srgbClr val="000000"/>
                  </a:solidFill>
                  <a:latin typeface="Times"/>
                  <a:ea typeface="Times New Roman" charset="0"/>
                  <a:cs typeface="Times"/>
                </a:rPr>
                <a:t>Diabetes Care</a:t>
              </a:r>
              <a:r>
                <a:rPr lang="en-US" sz="1050" dirty="0">
                  <a:solidFill>
                    <a:srgbClr val="000000"/>
                  </a:solidFill>
                  <a:latin typeface="Times"/>
                  <a:ea typeface="Times New Roman" charset="0"/>
                  <a:cs typeface="Times"/>
                </a:rPr>
                <a:t> </a:t>
              </a:r>
              <a:r>
                <a:rPr lang="en-US" sz="1050" dirty="0" smtClean="0">
                  <a:solidFill>
                    <a:srgbClr val="000000"/>
                  </a:solidFill>
                  <a:latin typeface="Times"/>
                  <a:ea typeface="Times New Roman" charset="0"/>
                  <a:cs typeface="Times"/>
                </a:rPr>
                <a:t>2015;38:140-149; </a:t>
              </a:r>
              <a:r>
                <a:rPr lang="en-US" sz="1050" i="1" dirty="0" err="1">
                  <a:solidFill>
                    <a:srgbClr val="000000"/>
                  </a:solidFill>
                  <a:latin typeface="Times New Roman" charset="0"/>
                  <a:ea typeface="Times New Roman" charset="0"/>
                  <a:cs typeface="Times New Roman" charset="0"/>
                </a:rPr>
                <a:t>Diabetologia</a:t>
              </a:r>
              <a:r>
                <a:rPr lang="en-US" sz="1050" dirty="0">
                  <a:solidFill>
                    <a:srgbClr val="000000"/>
                  </a:solidFill>
                  <a:latin typeface="Times New Roman" charset="0"/>
                  <a:ea typeface="Times New Roman" charset="0"/>
                  <a:cs typeface="Times New Roman" charset="0"/>
                </a:rPr>
                <a:t> </a:t>
              </a:r>
              <a:r>
                <a:rPr lang="en-US" sz="1050" dirty="0" smtClean="0">
                  <a:solidFill>
                    <a:srgbClr val="000000"/>
                  </a:solidFill>
                  <a:latin typeface="Times New Roman" charset="0"/>
                  <a:ea typeface="Times New Roman" charset="0"/>
                  <a:cs typeface="Times New Roman" charset="0"/>
                </a:rPr>
                <a:t>2015</a:t>
              </a:r>
              <a:r>
                <a:rPr lang="en-US" sz="1050" dirty="0">
                  <a:solidFill>
                    <a:srgbClr val="000000"/>
                  </a:solidFill>
                  <a:latin typeface="Times New Roman" charset="0"/>
                  <a:ea typeface="Times New Roman" charset="0"/>
                  <a:cs typeface="Times New Roman" charset="0"/>
                </a:rPr>
                <a:t>;</a:t>
              </a:r>
              <a:r>
                <a:rPr lang="en-US" sz="1050" dirty="0" smtClean="0">
                  <a:solidFill>
                    <a:srgbClr val="000000"/>
                  </a:solidFill>
                  <a:latin typeface="Times New Roman" charset="0"/>
                  <a:ea typeface="Times New Roman" charset="0"/>
                  <a:cs typeface="Times New Roman" charset="0"/>
                </a:rPr>
                <a:t>58</a:t>
              </a:r>
              <a:r>
                <a:rPr lang="en-US" sz="1050" dirty="0">
                  <a:solidFill>
                    <a:srgbClr val="000000"/>
                  </a:solidFill>
                  <a:latin typeface="Times New Roman" charset="0"/>
                  <a:ea typeface="Times New Roman" charset="0"/>
                  <a:cs typeface="Times New Roman" charset="0"/>
                </a:rPr>
                <a:t>:429-</a:t>
              </a:r>
              <a:r>
                <a:rPr lang="en-US" sz="1050" dirty="0" smtClean="0">
                  <a:solidFill>
                    <a:srgbClr val="000000"/>
                  </a:solidFill>
                  <a:latin typeface="Times New Roman" charset="0"/>
                  <a:ea typeface="Times New Roman" charset="0"/>
                  <a:cs typeface="Times New Roman" charset="0"/>
                </a:rPr>
                <a:t>442</a:t>
              </a:r>
              <a:endParaRPr lang="en-US" sz="1050" dirty="0">
                <a:solidFill>
                  <a:srgbClr val="000000"/>
                </a:solidFill>
                <a:latin typeface="Times New Roman" charset="0"/>
                <a:ea typeface="Times New Roman" charset="0"/>
                <a:cs typeface="Times New Roman" charset="0"/>
              </a:endParaRPr>
            </a:p>
          </p:txBody>
        </p:sp>
      </p:grpSp>
    </p:spTree>
    <p:extLst>
      <p:ext uri="{BB962C8B-B14F-4D97-AF65-F5344CB8AC3E}">
        <p14:creationId xmlns="" xmlns:p14="http://schemas.microsoft.com/office/powerpoint/2010/main" val="151143698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ox1.pdf"/>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grpSp>
        <p:nvGrpSpPr>
          <p:cNvPr id="4" name="Group 3"/>
          <p:cNvGrpSpPr/>
          <p:nvPr/>
        </p:nvGrpSpPr>
        <p:grpSpPr>
          <a:xfrm>
            <a:off x="5430074" y="6630830"/>
            <a:ext cx="3770318" cy="253908"/>
            <a:chOff x="5447008" y="6630830"/>
            <a:chExt cx="3770318" cy="253908"/>
          </a:xfrm>
        </p:grpSpPr>
        <p:sp>
          <p:nvSpPr>
            <p:cNvPr id="5" name="Rectangle 4"/>
            <p:cNvSpPr/>
            <p:nvPr/>
          </p:nvSpPr>
          <p:spPr>
            <a:xfrm>
              <a:off x="5594350" y="6669615"/>
              <a:ext cx="3533021" cy="171726"/>
            </a:xfrm>
            <a:prstGeom prst="rect">
              <a:avLst/>
            </a:prstGeom>
            <a:solidFill>
              <a:srgbClr val="FFFFFF">
                <a:alpha val="72000"/>
              </a:srgbClr>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21"/>
            <p:cNvSpPr txBox="1">
              <a:spLocks noChangeArrowheads="1"/>
            </p:cNvSpPr>
            <p:nvPr/>
          </p:nvSpPr>
          <p:spPr bwMode="auto">
            <a:xfrm>
              <a:off x="5447008" y="6630830"/>
              <a:ext cx="3770318" cy="253908"/>
            </a:xfrm>
            <a:prstGeom prst="rect">
              <a:avLst/>
            </a:prstGeom>
            <a:noFill/>
            <a:ln w="9525">
              <a:noFill/>
              <a:miter lim="800000"/>
              <a:headEnd/>
              <a:tailEnd/>
            </a:ln>
          </p:spPr>
          <p:txBody>
            <a:bodyPr wrap="square" lIns="91431" tIns="45716" rIns="91431" bIns="45716">
              <a:prstTxWarp prst="textNoShape">
                <a:avLst/>
              </a:prstTxWarp>
              <a:spAutoFit/>
            </a:bodyPr>
            <a:lstStyle/>
            <a:p>
              <a:pPr algn="r" defTabSz="914400" fontAlgn="base">
                <a:spcBef>
                  <a:spcPct val="0"/>
                </a:spcBef>
                <a:spcAft>
                  <a:spcPct val="0"/>
                </a:spcAft>
              </a:pPr>
              <a:r>
                <a:rPr lang="en-US" sz="1050" i="1" dirty="0">
                  <a:solidFill>
                    <a:srgbClr val="000000"/>
                  </a:solidFill>
                  <a:latin typeface="Times"/>
                  <a:ea typeface="Times New Roman" charset="0"/>
                  <a:cs typeface="Times"/>
                </a:rPr>
                <a:t>Diabetes Care</a:t>
              </a:r>
              <a:r>
                <a:rPr lang="en-US" sz="1050" dirty="0">
                  <a:solidFill>
                    <a:srgbClr val="000000"/>
                  </a:solidFill>
                  <a:latin typeface="Times"/>
                  <a:ea typeface="Times New Roman" charset="0"/>
                  <a:cs typeface="Times"/>
                </a:rPr>
                <a:t> </a:t>
              </a:r>
              <a:r>
                <a:rPr lang="en-US" sz="1050" dirty="0" smtClean="0">
                  <a:solidFill>
                    <a:srgbClr val="000000"/>
                  </a:solidFill>
                  <a:latin typeface="Times"/>
                  <a:ea typeface="Times New Roman" charset="0"/>
                  <a:cs typeface="Times"/>
                </a:rPr>
                <a:t>2015;38:140-149; </a:t>
              </a:r>
              <a:r>
                <a:rPr lang="en-US" sz="1050" i="1" dirty="0" err="1">
                  <a:solidFill>
                    <a:srgbClr val="000000"/>
                  </a:solidFill>
                  <a:latin typeface="Times New Roman" charset="0"/>
                  <a:ea typeface="Times New Roman" charset="0"/>
                  <a:cs typeface="Times New Roman" charset="0"/>
                </a:rPr>
                <a:t>Diabetologia</a:t>
              </a:r>
              <a:r>
                <a:rPr lang="en-US" sz="1050" dirty="0">
                  <a:solidFill>
                    <a:srgbClr val="000000"/>
                  </a:solidFill>
                  <a:latin typeface="Times New Roman" charset="0"/>
                  <a:ea typeface="Times New Roman" charset="0"/>
                  <a:cs typeface="Times New Roman" charset="0"/>
                </a:rPr>
                <a:t> </a:t>
              </a:r>
              <a:r>
                <a:rPr lang="en-US" sz="1050" dirty="0" smtClean="0">
                  <a:solidFill>
                    <a:srgbClr val="000000"/>
                  </a:solidFill>
                  <a:latin typeface="Times New Roman" charset="0"/>
                  <a:ea typeface="Times New Roman" charset="0"/>
                  <a:cs typeface="Times New Roman" charset="0"/>
                </a:rPr>
                <a:t>2015</a:t>
              </a:r>
              <a:r>
                <a:rPr lang="en-US" sz="1050" dirty="0">
                  <a:solidFill>
                    <a:srgbClr val="000000"/>
                  </a:solidFill>
                  <a:latin typeface="Times New Roman" charset="0"/>
                  <a:ea typeface="Times New Roman" charset="0"/>
                  <a:cs typeface="Times New Roman" charset="0"/>
                </a:rPr>
                <a:t>;</a:t>
              </a:r>
              <a:r>
                <a:rPr lang="en-US" sz="1050" dirty="0" smtClean="0">
                  <a:solidFill>
                    <a:srgbClr val="000000"/>
                  </a:solidFill>
                  <a:latin typeface="Times New Roman" charset="0"/>
                  <a:ea typeface="Times New Roman" charset="0"/>
                  <a:cs typeface="Times New Roman" charset="0"/>
                </a:rPr>
                <a:t>58</a:t>
              </a:r>
              <a:r>
                <a:rPr lang="en-US" sz="1050" dirty="0">
                  <a:solidFill>
                    <a:srgbClr val="000000"/>
                  </a:solidFill>
                  <a:latin typeface="Times New Roman" charset="0"/>
                  <a:ea typeface="Times New Roman" charset="0"/>
                  <a:cs typeface="Times New Roman" charset="0"/>
                </a:rPr>
                <a:t>:429-</a:t>
              </a:r>
              <a:r>
                <a:rPr lang="en-US" sz="1050" dirty="0" smtClean="0">
                  <a:solidFill>
                    <a:srgbClr val="000000"/>
                  </a:solidFill>
                  <a:latin typeface="Times New Roman" charset="0"/>
                  <a:ea typeface="Times New Roman" charset="0"/>
                  <a:cs typeface="Times New Roman" charset="0"/>
                </a:rPr>
                <a:t>442</a:t>
              </a:r>
              <a:endParaRPr lang="en-US" sz="1050" dirty="0">
                <a:solidFill>
                  <a:srgbClr val="000000"/>
                </a:solidFill>
                <a:latin typeface="Times New Roman" charset="0"/>
                <a:ea typeface="Times New Roman" charset="0"/>
                <a:cs typeface="Times New Roman" charset="0"/>
              </a:endParaRPr>
            </a:p>
          </p:txBody>
        </p:sp>
      </p:grpSp>
      <p:grpSp>
        <p:nvGrpSpPr>
          <p:cNvPr id="7" name="Group 6"/>
          <p:cNvGrpSpPr/>
          <p:nvPr/>
        </p:nvGrpSpPr>
        <p:grpSpPr>
          <a:xfrm>
            <a:off x="72385" y="1977859"/>
            <a:ext cx="862948" cy="929280"/>
            <a:chOff x="72385" y="1977859"/>
            <a:chExt cx="862948" cy="929280"/>
          </a:xfrm>
        </p:grpSpPr>
        <p:sp>
          <p:nvSpPr>
            <p:cNvPr id="8" name="Bent-Up Arrow 7"/>
            <p:cNvSpPr/>
            <p:nvPr/>
          </p:nvSpPr>
          <p:spPr>
            <a:xfrm rot="16200000" flipV="1">
              <a:off x="29618" y="2109202"/>
              <a:ext cx="685800" cy="423113"/>
            </a:xfrm>
            <a:prstGeom prst="bentUpArrow">
              <a:avLst/>
            </a:prstGeom>
            <a:solidFill>
              <a:srgbClr val="000000"/>
            </a:solidFill>
            <a:ln>
              <a:noFill/>
            </a:ln>
            <a:effectLst>
              <a:glow rad="88900">
                <a:schemeClr val="tx1">
                  <a:lumMod val="50000"/>
                  <a:lumOff val="50000"/>
                  <a:alpha val="6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a:solidFill>
                  <a:srgbClr val="FFFFFF"/>
                </a:solidFill>
                <a:latin typeface="Arial"/>
              </a:endParaRPr>
            </a:p>
          </p:txBody>
        </p:sp>
        <p:sp>
          <p:nvSpPr>
            <p:cNvPr id="9" name="TextBox 8"/>
            <p:cNvSpPr txBox="1"/>
            <p:nvPr/>
          </p:nvSpPr>
          <p:spPr>
            <a:xfrm>
              <a:off x="72385" y="2425811"/>
              <a:ext cx="862948" cy="481328"/>
            </a:xfrm>
            <a:prstGeom prst="rect">
              <a:avLst/>
            </a:prstGeom>
            <a:solidFill>
              <a:srgbClr val="000000"/>
            </a:solidFill>
            <a:effectLst>
              <a:glow rad="152400">
                <a:schemeClr val="tx1">
                  <a:lumMod val="50000"/>
                  <a:lumOff val="50000"/>
                  <a:alpha val="75000"/>
                </a:schemeClr>
              </a:glow>
            </a:effectLst>
          </p:spPr>
          <p:txBody>
            <a:bodyPr wrap="square" rtlCol="0">
              <a:spAutoFit/>
            </a:bodyPr>
            <a:lstStyle/>
            <a:p>
              <a:pPr algn="ctr" defTabSz="914400" fontAlgn="base">
                <a:lnSpc>
                  <a:spcPts val="1480"/>
                </a:lnSpc>
                <a:spcBef>
                  <a:spcPct val="0"/>
                </a:spcBef>
                <a:spcAft>
                  <a:spcPct val="0"/>
                </a:spcAft>
              </a:pPr>
              <a:r>
                <a:rPr lang="en-US" sz="1600" b="1" dirty="0" smtClean="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rPr>
                <a:t>HbA1c ≥9%</a:t>
              </a:r>
              <a:endParaRPr lang="en-US" sz="1600" b="1" dirty="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endParaRPr>
            </a:p>
          </p:txBody>
        </p:sp>
      </p:grpSp>
      <p:grpSp>
        <p:nvGrpSpPr>
          <p:cNvPr id="10" name="Group 9"/>
          <p:cNvGrpSpPr/>
          <p:nvPr/>
        </p:nvGrpSpPr>
        <p:grpSpPr>
          <a:xfrm>
            <a:off x="282508" y="1091146"/>
            <a:ext cx="1632257" cy="1047662"/>
            <a:chOff x="282504" y="1091146"/>
            <a:chExt cx="1632257" cy="1047662"/>
          </a:xfrm>
        </p:grpSpPr>
        <p:sp>
          <p:nvSpPr>
            <p:cNvPr id="11" name="Bent-Up Arrow 10"/>
            <p:cNvSpPr/>
            <p:nvPr/>
          </p:nvSpPr>
          <p:spPr>
            <a:xfrm rot="5400000">
              <a:off x="1360305" y="1584351"/>
              <a:ext cx="685800" cy="423113"/>
            </a:xfrm>
            <a:prstGeom prst="bentUpArrow">
              <a:avLst/>
            </a:prstGeom>
            <a:solidFill>
              <a:srgbClr val="000000"/>
            </a:solidFill>
            <a:ln>
              <a:noFill/>
            </a:ln>
            <a:effectLst>
              <a:glow rad="88900">
                <a:schemeClr val="tx1">
                  <a:lumMod val="50000"/>
                  <a:lumOff val="50000"/>
                  <a:alpha val="6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a:solidFill>
                  <a:srgbClr val="FFFFFF"/>
                </a:solidFill>
                <a:latin typeface="Arial"/>
              </a:endParaRPr>
            </a:p>
          </p:txBody>
        </p:sp>
        <p:sp>
          <p:nvSpPr>
            <p:cNvPr id="12" name="TextBox 11"/>
            <p:cNvSpPr txBox="1"/>
            <p:nvPr/>
          </p:nvSpPr>
          <p:spPr>
            <a:xfrm>
              <a:off x="282504" y="1091146"/>
              <a:ext cx="1566984" cy="671124"/>
            </a:xfrm>
            <a:prstGeom prst="rect">
              <a:avLst/>
            </a:prstGeom>
            <a:solidFill>
              <a:schemeClr val="tx1"/>
            </a:solidFill>
            <a:effectLst>
              <a:glow rad="152400">
                <a:schemeClr val="tx1">
                  <a:lumMod val="50000"/>
                  <a:lumOff val="50000"/>
                  <a:alpha val="75000"/>
                </a:schemeClr>
              </a:glow>
            </a:effectLst>
          </p:spPr>
          <p:txBody>
            <a:bodyPr wrap="square" rtlCol="0">
              <a:spAutoFit/>
            </a:bodyPr>
            <a:lstStyle/>
            <a:p>
              <a:pPr algn="ctr" defTabSz="914400" fontAlgn="base">
                <a:lnSpc>
                  <a:spcPts val="1480"/>
                </a:lnSpc>
                <a:spcBef>
                  <a:spcPct val="0"/>
                </a:spcBef>
                <a:spcAft>
                  <a:spcPct val="0"/>
                </a:spcAft>
              </a:pPr>
              <a:r>
                <a:rPr lang="en-US" sz="1600" b="1" dirty="0" smtClean="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rPr>
                <a:t>Metformin intolerance or</a:t>
              </a:r>
            </a:p>
            <a:p>
              <a:pPr algn="ctr" defTabSz="914400" fontAlgn="base">
                <a:lnSpc>
                  <a:spcPts val="1480"/>
                </a:lnSpc>
                <a:spcBef>
                  <a:spcPct val="0"/>
                </a:spcBef>
                <a:spcAft>
                  <a:spcPct val="0"/>
                </a:spcAft>
              </a:pPr>
              <a:r>
                <a:rPr lang="en-US" sz="1600" b="1" dirty="0" smtClean="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rPr>
                <a:t>contraindication</a:t>
              </a:r>
              <a:endParaRPr lang="en-US" sz="1600" b="1" dirty="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endParaRPr>
            </a:p>
          </p:txBody>
        </p:sp>
      </p:grpSp>
      <p:grpSp>
        <p:nvGrpSpPr>
          <p:cNvPr id="13" name="Group 12"/>
          <p:cNvGrpSpPr/>
          <p:nvPr/>
        </p:nvGrpSpPr>
        <p:grpSpPr>
          <a:xfrm>
            <a:off x="70554" y="4982387"/>
            <a:ext cx="1778934" cy="1614490"/>
            <a:chOff x="70554" y="4947113"/>
            <a:chExt cx="1778934" cy="1614490"/>
          </a:xfrm>
        </p:grpSpPr>
        <p:sp>
          <p:nvSpPr>
            <p:cNvPr id="14" name="Bent-Up Arrow 13"/>
            <p:cNvSpPr/>
            <p:nvPr/>
          </p:nvSpPr>
          <p:spPr>
            <a:xfrm rot="5400000">
              <a:off x="44758" y="6028579"/>
              <a:ext cx="642935" cy="423113"/>
            </a:xfrm>
            <a:prstGeom prst="bentUpArrow">
              <a:avLst/>
            </a:prstGeom>
            <a:solidFill>
              <a:srgbClr val="000000"/>
            </a:solidFill>
            <a:ln>
              <a:noFill/>
            </a:ln>
            <a:effectLst>
              <a:glow rad="88900">
                <a:schemeClr val="tx1">
                  <a:lumMod val="50000"/>
                  <a:lumOff val="50000"/>
                  <a:alpha val="6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a:solidFill>
                  <a:srgbClr val="FFFFFF"/>
                </a:solidFill>
                <a:latin typeface="Arial"/>
              </a:endParaRPr>
            </a:p>
          </p:txBody>
        </p:sp>
        <p:sp>
          <p:nvSpPr>
            <p:cNvPr id="15" name="TextBox 14"/>
            <p:cNvSpPr txBox="1"/>
            <p:nvPr/>
          </p:nvSpPr>
          <p:spPr>
            <a:xfrm>
              <a:off x="70554" y="4947113"/>
              <a:ext cx="1778934" cy="1045585"/>
            </a:xfrm>
            <a:prstGeom prst="rect">
              <a:avLst/>
            </a:prstGeom>
            <a:solidFill>
              <a:schemeClr val="tx1"/>
            </a:solidFill>
            <a:effectLst>
              <a:glow rad="152400">
                <a:schemeClr val="tx1">
                  <a:lumMod val="50000"/>
                  <a:lumOff val="50000"/>
                  <a:alpha val="75000"/>
                </a:schemeClr>
              </a:glow>
            </a:effectLst>
          </p:spPr>
          <p:txBody>
            <a:bodyPr wrap="square" rtlCol="0">
              <a:spAutoFit/>
            </a:bodyPr>
            <a:lstStyle/>
            <a:p>
              <a:pPr algn="ctr" defTabSz="914400" fontAlgn="base">
                <a:lnSpc>
                  <a:spcPts val="1480"/>
                </a:lnSpc>
                <a:spcBef>
                  <a:spcPct val="0"/>
                </a:spcBef>
                <a:spcAft>
                  <a:spcPct val="0"/>
                </a:spcAft>
              </a:pPr>
              <a:r>
                <a:rPr lang="en-US" sz="1600" b="1" dirty="0" smtClean="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rPr>
                <a:t>Uncontrolled hyperglycemia </a:t>
              </a:r>
              <a:r>
                <a:rPr lang="en-US" sz="1400" b="1" dirty="0" smtClean="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rPr>
                <a:t>(catabolic features, </a:t>
              </a:r>
            </a:p>
            <a:p>
              <a:pPr algn="ctr" defTabSz="914400" fontAlgn="base">
                <a:lnSpc>
                  <a:spcPts val="1480"/>
                </a:lnSpc>
                <a:spcBef>
                  <a:spcPct val="0"/>
                </a:spcBef>
                <a:spcAft>
                  <a:spcPct val="0"/>
                </a:spcAft>
              </a:pPr>
              <a:r>
                <a:rPr lang="en-US" sz="1400" b="1" dirty="0" smtClean="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rPr>
                <a:t>BG ≥300-350</a:t>
              </a:r>
              <a:r>
                <a:rPr lang="en-US" sz="1000" b="1" dirty="0" smtClean="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rPr>
                <a:t> </a:t>
              </a:r>
              <a:r>
                <a:rPr lang="en-US" sz="1200" b="1" dirty="0" smtClean="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rPr>
                <a:t>mg/dl</a:t>
              </a:r>
              <a:r>
                <a:rPr lang="en-US" sz="1400" b="1" dirty="0" smtClean="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rPr>
                <a:t>, HbA1c ≥</a:t>
              </a:r>
              <a:r>
                <a:rPr lang="en-US" sz="1400" b="1" dirty="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rPr>
                <a:t>10</a:t>
              </a:r>
              <a:r>
                <a:rPr lang="en-US" sz="1400" b="1" dirty="0" smtClean="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rPr>
                <a:t>-12%)</a:t>
              </a:r>
              <a:endParaRPr lang="en-US" sz="1400" b="1" dirty="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endParaRPr>
            </a:p>
          </p:txBody>
        </p:sp>
      </p:grpSp>
    </p:spTree>
    <p:extLst>
      <p:ext uri="{BB962C8B-B14F-4D97-AF65-F5344CB8AC3E}">
        <p14:creationId xmlns="" xmlns:p14="http://schemas.microsoft.com/office/powerpoint/2010/main" val="1367925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descr="WTGAINBOX.pdf"/>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grpSp>
        <p:nvGrpSpPr>
          <p:cNvPr id="4" name="Group 3"/>
          <p:cNvGrpSpPr/>
          <p:nvPr/>
        </p:nvGrpSpPr>
        <p:grpSpPr>
          <a:xfrm>
            <a:off x="5430074" y="6630830"/>
            <a:ext cx="3770318" cy="253908"/>
            <a:chOff x="5447008" y="6630830"/>
            <a:chExt cx="3770318" cy="253908"/>
          </a:xfrm>
        </p:grpSpPr>
        <p:sp>
          <p:nvSpPr>
            <p:cNvPr id="5" name="Rectangle 4"/>
            <p:cNvSpPr/>
            <p:nvPr/>
          </p:nvSpPr>
          <p:spPr>
            <a:xfrm>
              <a:off x="5594350" y="6669615"/>
              <a:ext cx="3533021" cy="171726"/>
            </a:xfrm>
            <a:prstGeom prst="rect">
              <a:avLst/>
            </a:prstGeom>
            <a:solidFill>
              <a:srgbClr val="FFFFFF">
                <a:alpha val="72000"/>
              </a:srgbClr>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21"/>
            <p:cNvSpPr txBox="1">
              <a:spLocks noChangeArrowheads="1"/>
            </p:cNvSpPr>
            <p:nvPr/>
          </p:nvSpPr>
          <p:spPr bwMode="auto">
            <a:xfrm>
              <a:off x="5447008" y="6630830"/>
              <a:ext cx="3770318" cy="253908"/>
            </a:xfrm>
            <a:prstGeom prst="rect">
              <a:avLst/>
            </a:prstGeom>
            <a:noFill/>
            <a:ln w="9525">
              <a:noFill/>
              <a:miter lim="800000"/>
              <a:headEnd/>
              <a:tailEnd/>
            </a:ln>
          </p:spPr>
          <p:txBody>
            <a:bodyPr wrap="square" lIns="91431" tIns="45716" rIns="91431" bIns="45716">
              <a:prstTxWarp prst="textNoShape">
                <a:avLst/>
              </a:prstTxWarp>
              <a:spAutoFit/>
            </a:bodyPr>
            <a:lstStyle/>
            <a:p>
              <a:pPr algn="r" defTabSz="914400" fontAlgn="base">
                <a:spcBef>
                  <a:spcPct val="0"/>
                </a:spcBef>
                <a:spcAft>
                  <a:spcPct val="0"/>
                </a:spcAft>
              </a:pPr>
              <a:r>
                <a:rPr lang="en-US" sz="1050" i="1" dirty="0">
                  <a:solidFill>
                    <a:srgbClr val="000000"/>
                  </a:solidFill>
                  <a:latin typeface="Times"/>
                  <a:ea typeface="Times New Roman" charset="0"/>
                  <a:cs typeface="Times"/>
                </a:rPr>
                <a:t>Diabetes Care</a:t>
              </a:r>
              <a:r>
                <a:rPr lang="en-US" sz="1050" dirty="0">
                  <a:solidFill>
                    <a:srgbClr val="000000"/>
                  </a:solidFill>
                  <a:latin typeface="Times"/>
                  <a:ea typeface="Times New Roman" charset="0"/>
                  <a:cs typeface="Times"/>
                </a:rPr>
                <a:t> </a:t>
              </a:r>
              <a:r>
                <a:rPr lang="en-US" sz="1050" dirty="0" smtClean="0">
                  <a:solidFill>
                    <a:srgbClr val="000000"/>
                  </a:solidFill>
                  <a:latin typeface="Times"/>
                  <a:ea typeface="Times New Roman" charset="0"/>
                  <a:cs typeface="Times"/>
                </a:rPr>
                <a:t>2015;38:140-149; </a:t>
              </a:r>
              <a:r>
                <a:rPr lang="en-US" sz="1050" i="1" dirty="0" err="1">
                  <a:solidFill>
                    <a:srgbClr val="000000"/>
                  </a:solidFill>
                  <a:latin typeface="Times New Roman" charset="0"/>
                  <a:ea typeface="Times New Roman" charset="0"/>
                  <a:cs typeface="Times New Roman" charset="0"/>
                </a:rPr>
                <a:t>Diabetologia</a:t>
              </a:r>
              <a:r>
                <a:rPr lang="en-US" sz="1050" dirty="0">
                  <a:solidFill>
                    <a:srgbClr val="000000"/>
                  </a:solidFill>
                  <a:latin typeface="Times New Roman" charset="0"/>
                  <a:ea typeface="Times New Roman" charset="0"/>
                  <a:cs typeface="Times New Roman" charset="0"/>
                </a:rPr>
                <a:t> </a:t>
              </a:r>
              <a:r>
                <a:rPr lang="en-US" sz="1050" dirty="0" smtClean="0">
                  <a:solidFill>
                    <a:srgbClr val="000000"/>
                  </a:solidFill>
                  <a:latin typeface="Times New Roman" charset="0"/>
                  <a:ea typeface="Times New Roman" charset="0"/>
                  <a:cs typeface="Times New Roman" charset="0"/>
                </a:rPr>
                <a:t>2015</a:t>
              </a:r>
              <a:r>
                <a:rPr lang="en-US" sz="1050" dirty="0">
                  <a:solidFill>
                    <a:srgbClr val="000000"/>
                  </a:solidFill>
                  <a:latin typeface="Times New Roman" charset="0"/>
                  <a:ea typeface="Times New Roman" charset="0"/>
                  <a:cs typeface="Times New Roman" charset="0"/>
                </a:rPr>
                <a:t>;</a:t>
              </a:r>
              <a:r>
                <a:rPr lang="en-US" sz="1050" dirty="0" smtClean="0">
                  <a:solidFill>
                    <a:srgbClr val="000000"/>
                  </a:solidFill>
                  <a:latin typeface="Times New Roman" charset="0"/>
                  <a:ea typeface="Times New Roman" charset="0"/>
                  <a:cs typeface="Times New Roman" charset="0"/>
                </a:rPr>
                <a:t>58</a:t>
              </a:r>
              <a:r>
                <a:rPr lang="en-US" sz="1050" dirty="0">
                  <a:solidFill>
                    <a:srgbClr val="000000"/>
                  </a:solidFill>
                  <a:latin typeface="Times New Roman" charset="0"/>
                  <a:ea typeface="Times New Roman" charset="0"/>
                  <a:cs typeface="Times New Roman" charset="0"/>
                </a:rPr>
                <a:t>:429-</a:t>
              </a:r>
              <a:r>
                <a:rPr lang="en-US" sz="1050" dirty="0" smtClean="0">
                  <a:solidFill>
                    <a:srgbClr val="000000"/>
                  </a:solidFill>
                  <a:latin typeface="Times New Roman" charset="0"/>
                  <a:ea typeface="Times New Roman" charset="0"/>
                  <a:cs typeface="Times New Roman" charset="0"/>
                </a:rPr>
                <a:t>442</a:t>
              </a:r>
              <a:endParaRPr lang="en-US" sz="1050" dirty="0">
                <a:solidFill>
                  <a:srgbClr val="000000"/>
                </a:solidFill>
                <a:latin typeface="Times New Roman" charset="0"/>
                <a:ea typeface="Times New Roman" charset="0"/>
                <a:cs typeface="Times New Roman" charset="0"/>
              </a:endParaRPr>
            </a:p>
          </p:txBody>
        </p:sp>
      </p:grpSp>
      <p:sp>
        <p:nvSpPr>
          <p:cNvPr id="7" name="TextBox 6"/>
          <p:cNvSpPr txBox="1"/>
          <p:nvPr/>
        </p:nvSpPr>
        <p:spPr>
          <a:xfrm>
            <a:off x="0" y="6187062"/>
            <a:ext cx="4229100" cy="646331"/>
          </a:xfrm>
          <a:prstGeom prst="rect">
            <a:avLst/>
          </a:prstGeom>
          <a:solidFill>
            <a:schemeClr val="bg1">
              <a:alpha val="82000"/>
            </a:schemeClr>
          </a:solidFill>
        </p:spPr>
        <p:txBody>
          <a:bodyPr wrap="square" rtlCol="0">
            <a:spAutoFit/>
          </a:bodyPr>
          <a:lstStyle/>
          <a:p>
            <a:r>
              <a:rPr lang="en-US" b="1" dirty="0" smtClean="0">
                <a:solidFill>
                  <a:srgbClr val="000090"/>
                </a:solidFill>
                <a:latin typeface="Times New Roman" panose="02020603050405020304" pitchFamily="18" charset="0"/>
                <a:cs typeface="Times New Roman" panose="02020603050405020304" pitchFamily="18" charset="0"/>
              </a:rPr>
              <a:t>Anti-hyperglycemic therapy in T2DM: </a:t>
            </a:r>
          </a:p>
          <a:p>
            <a:r>
              <a:rPr lang="en-US" b="1" i="1" u="sng" dirty="0" smtClean="0">
                <a:solidFill>
                  <a:srgbClr val="000090"/>
                </a:solidFill>
                <a:latin typeface="Times New Roman" panose="02020603050405020304" pitchFamily="18" charset="0"/>
                <a:cs typeface="Times New Roman" panose="02020603050405020304" pitchFamily="18" charset="0"/>
              </a:rPr>
              <a:t>Avoidance of weight gain</a:t>
            </a:r>
            <a:endParaRPr lang="en-US" b="1" i="1" u="sng" dirty="0">
              <a:solidFill>
                <a:srgbClr val="000090"/>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40128460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descr="HYPOBOX.pdf"/>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0" y="6178075"/>
            <a:ext cx="4019550" cy="646331"/>
          </a:xfrm>
          <a:prstGeom prst="rect">
            <a:avLst/>
          </a:prstGeom>
          <a:solidFill>
            <a:schemeClr val="bg1">
              <a:alpha val="82000"/>
            </a:schemeClr>
          </a:solidFill>
        </p:spPr>
        <p:txBody>
          <a:bodyPr wrap="square" rtlCol="0">
            <a:spAutoFit/>
          </a:bodyPr>
          <a:lstStyle/>
          <a:p>
            <a:r>
              <a:rPr lang="en-US" b="1" dirty="0" smtClean="0">
                <a:solidFill>
                  <a:srgbClr val="000090"/>
                </a:solidFill>
                <a:latin typeface="Times New Roman" panose="02020603050405020304" pitchFamily="18" charset="0"/>
                <a:cs typeface="Times New Roman" panose="02020603050405020304" pitchFamily="18" charset="0"/>
              </a:rPr>
              <a:t>Anti-hyperglycemic therapy in T2DM: </a:t>
            </a:r>
          </a:p>
          <a:p>
            <a:r>
              <a:rPr lang="en-US" b="1" i="1" u="sng" dirty="0" smtClean="0">
                <a:solidFill>
                  <a:srgbClr val="000090"/>
                </a:solidFill>
                <a:latin typeface="Times New Roman" panose="02020603050405020304" pitchFamily="18" charset="0"/>
                <a:cs typeface="Times New Roman" panose="02020603050405020304" pitchFamily="18" charset="0"/>
              </a:rPr>
              <a:t>Avoidance of hypoglycemia</a:t>
            </a:r>
            <a:endParaRPr lang="en-US" b="1" i="1" u="sng" dirty="0">
              <a:solidFill>
                <a:srgbClr val="000090"/>
              </a:solidFill>
              <a:latin typeface="Times New Roman" panose="02020603050405020304" pitchFamily="18" charset="0"/>
              <a:cs typeface="Times New Roman" panose="02020603050405020304" pitchFamily="18" charset="0"/>
            </a:endParaRPr>
          </a:p>
        </p:txBody>
      </p:sp>
      <p:grpSp>
        <p:nvGrpSpPr>
          <p:cNvPr id="5" name="Group 4"/>
          <p:cNvGrpSpPr/>
          <p:nvPr/>
        </p:nvGrpSpPr>
        <p:grpSpPr>
          <a:xfrm>
            <a:off x="5430074" y="6630830"/>
            <a:ext cx="3770318" cy="253908"/>
            <a:chOff x="5447008" y="6630830"/>
            <a:chExt cx="3770318" cy="253908"/>
          </a:xfrm>
        </p:grpSpPr>
        <p:sp>
          <p:nvSpPr>
            <p:cNvPr id="6" name="Rectangle 5"/>
            <p:cNvSpPr/>
            <p:nvPr/>
          </p:nvSpPr>
          <p:spPr>
            <a:xfrm>
              <a:off x="5594350" y="6669615"/>
              <a:ext cx="3533021" cy="171726"/>
            </a:xfrm>
            <a:prstGeom prst="rect">
              <a:avLst/>
            </a:prstGeom>
            <a:solidFill>
              <a:srgbClr val="FFFFFF">
                <a:alpha val="72000"/>
              </a:srgbClr>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21"/>
            <p:cNvSpPr txBox="1">
              <a:spLocks noChangeArrowheads="1"/>
            </p:cNvSpPr>
            <p:nvPr/>
          </p:nvSpPr>
          <p:spPr bwMode="auto">
            <a:xfrm>
              <a:off x="5447008" y="6630830"/>
              <a:ext cx="3770318" cy="253908"/>
            </a:xfrm>
            <a:prstGeom prst="rect">
              <a:avLst/>
            </a:prstGeom>
            <a:noFill/>
            <a:ln w="9525">
              <a:noFill/>
              <a:miter lim="800000"/>
              <a:headEnd/>
              <a:tailEnd/>
            </a:ln>
          </p:spPr>
          <p:txBody>
            <a:bodyPr wrap="square" lIns="91431" tIns="45716" rIns="91431" bIns="45716">
              <a:prstTxWarp prst="textNoShape">
                <a:avLst/>
              </a:prstTxWarp>
              <a:spAutoFit/>
            </a:bodyPr>
            <a:lstStyle/>
            <a:p>
              <a:pPr algn="r" defTabSz="914400" fontAlgn="base">
                <a:spcBef>
                  <a:spcPct val="0"/>
                </a:spcBef>
                <a:spcAft>
                  <a:spcPct val="0"/>
                </a:spcAft>
              </a:pPr>
              <a:r>
                <a:rPr lang="en-US" sz="1050" i="1" dirty="0">
                  <a:solidFill>
                    <a:srgbClr val="000000"/>
                  </a:solidFill>
                  <a:latin typeface="Times"/>
                  <a:ea typeface="Times New Roman" charset="0"/>
                  <a:cs typeface="Times"/>
                </a:rPr>
                <a:t>Diabetes Care</a:t>
              </a:r>
              <a:r>
                <a:rPr lang="en-US" sz="1050" dirty="0">
                  <a:solidFill>
                    <a:srgbClr val="000000"/>
                  </a:solidFill>
                  <a:latin typeface="Times"/>
                  <a:ea typeface="Times New Roman" charset="0"/>
                  <a:cs typeface="Times"/>
                </a:rPr>
                <a:t> </a:t>
              </a:r>
              <a:r>
                <a:rPr lang="en-US" sz="1050" dirty="0" smtClean="0">
                  <a:solidFill>
                    <a:srgbClr val="000000"/>
                  </a:solidFill>
                  <a:latin typeface="Times"/>
                  <a:ea typeface="Times New Roman" charset="0"/>
                  <a:cs typeface="Times"/>
                </a:rPr>
                <a:t>2015;38:140-149; </a:t>
              </a:r>
              <a:r>
                <a:rPr lang="en-US" sz="1050" i="1" dirty="0" err="1">
                  <a:solidFill>
                    <a:srgbClr val="000000"/>
                  </a:solidFill>
                  <a:latin typeface="Times New Roman" charset="0"/>
                  <a:ea typeface="Times New Roman" charset="0"/>
                  <a:cs typeface="Times New Roman" charset="0"/>
                </a:rPr>
                <a:t>Diabetologia</a:t>
              </a:r>
              <a:r>
                <a:rPr lang="en-US" sz="1050" dirty="0">
                  <a:solidFill>
                    <a:srgbClr val="000000"/>
                  </a:solidFill>
                  <a:latin typeface="Times New Roman" charset="0"/>
                  <a:ea typeface="Times New Roman" charset="0"/>
                  <a:cs typeface="Times New Roman" charset="0"/>
                </a:rPr>
                <a:t> </a:t>
              </a:r>
              <a:r>
                <a:rPr lang="en-US" sz="1050" dirty="0" smtClean="0">
                  <a:solidFill>
                    <a:srgbClr val="000000"/>
                  </a:solidFill>
                  <a:latin typeface="Times New Roman" charset="0"/>
                  <a:ea typeface="Times New Roman" charset="0"/>
                  <a:cs typeface="Times New Roman" charset="0"/>
                </a:rPr>
                <a:t>2015</a:t>
              </a:r>
              <a:r>
                <a:rPr lang="en-US" sz="1050" dirty="0">
                  <a:solidFill>
                    <a:srgbClr val="000000"/>
                  </a:solidFill>
                  <a:latin typeface="Times New Roman" charset="0"/>
                  <a:ea typeface="Times New Roman" charset="0"/>
                  <a:cs typeface="Times New Roman" charset="0"/>
                </a:rPr>
                <a:t>;</a:t>
              </a:r>
              <a:r>
                <a:rPr lang="en-US" sz="1050" dirty="0" smtClean="0">
                  <a:solidFill>
                    <a:srgbClr val="000000"/>
                  </a:solidFill>
                  <a:latin typeface="Times New Roman" charset="0"/>
                  <a:ea typeface="Times New Roman" charset="0"/>
                  <a:cs typeface="Times New Roman" charset="0"/>
                </a:rPr>
                <a:t>58</a:t>
              </a:r>
              <a:r>
                <a:rPr lang="en-US" sz="1050" dirty="0">
                  <a:solidFill>
                    <a:srgbClr val="000000"/>
                  </a:solidFill>
                  <a:latin typeface="Times New Roman" charset="0"/>
                  <a:ea typeface="Times New Roman" charset="0"/>
                  <a:cs typeface="Times New Roman" charset="0"/>
                </a:rPr>
                <a:t>:429-</a:t>
              </a:r>
              <a:r>
                <a:rPr lang="en-US" sz="1050" dirty="0" smtClean="0">
                  <a:solidFill>
                    <a:srgbClr val="000000"/>
                  </a:solidFill>
                  <a:latin typeface="Times New Roman" charset="0"/>
                  <a:ea typeface="Times New Roman" charset="0"/>
                  <a:cs typeface="Times New Roman" charset="0"/>
                </a:rPr>
                <a:t>442</a:t>
              </a:r>
              <a:endParaRPr lang="en-US" sz="1050" dirty="0">
                <a:solidFill>
                  <a:srgbClr val="000000"/>
                </a:solidFill>
                <a:latin typeface="Times New Roman" charset="0"/>
                <a:ea typeface="Times New Roman" charset="0"/>
                <a:cs typeface="Times New Roman" charset="0"/>
              </a:endParaRPr>
            </a:p>
          </p:txBody>
        </p:sp>
      </p:grpSp>
    </p:spTree>
    <p:extLst>
      <p:ext uri="{BB962C8B-B14F-4D97-AF65-F5344CB8AC3E}">
        <p14:creationId xmlns="" xmlns:p14="http://schemas.microsoft.com/office/powerpoint/2010/main" val="11528198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4"/>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600200" y="685800"/>
            <a:ext cx="6240463" cy="5299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1987" name="Rectangle 6"/>
          <p:cNvSpPr>
            <a:spLocks noChangeArrowheads="1"/>
          </p:cNvSpPr>
          <p:nvPr/>
        </p:nvSpPr>
        <p:spPr bwMode="auto">
          <a:xfrm>
            <a:off x="2819400" y="6248400"/>
            <a:ext cx="36258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i="1">
                <a:latin typeface="Rockwell" pitchFamily="18" charset="0"/>
              </a:rPr>
              <a:t>Clinical Diabetes.</a:t>
            </a:r>
            <a:r>
              <a:rPr lang="en-US" altLang="en-US">
                <a:latin typeface="Rockwell" pitchFamily="18" charset="0"/>
              </a:rPr>
              <a:t> 23(2):78-86, 2005.</a:t>
            </a:r>
          </a:p>
        </p:txBody>
      </p:sp>
      <p:sp>
        <p:nvSpPr>
          <p:cNvPr id="4" name="Oval 3"/>
          <p:cNvSpPr/>
          <p:nvPr/>
        </p:nvSpPr>
        <p:spPr>
          <a:xfrm>
            <a:off x="5214938" y="2500313"/>
            <a:ext cx="714375" cy="5000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0000"/>
              </a:solidFill>
            </a:endParaRPr>
          </a:p>
        </p:txBody>
      </p:sp>
      <p:sp>
        <p:nvSpPr>
          <p:cNvPr id="5" name="Rounded Rectangle 4"/>
          <p:cNvSpPr/>
          <p:nvPr/>
        </p:nvSpPr>
        <p:spPr>
          <a:xfrm>
            <a:off x="5000625" y="3286125"/>
            <a:ext cx="1143000" cy="42862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ounded Rectangle 5"/>
          <p:cNvSpPr/>
          <p:nvPr/>
        </p:nvSpPr>
        <p:spPr>
          <a:xfrm>
            <a:off x="5000625" y="4143375"/>
            <a:ext cx="1143000" cy="42862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ounded Rectangle 6"/>
          <p:cNvSpPr/>
          <p:nvPr/>
        </p:nvSpPr>
        <p:spPr>
          <a:xfrm>
            <a:off x="6429375" y="2500313"/>
            <a:ext cx="1000125" cy="214312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 xmlns:p14="http://schemas.microsoft.com/office/powerpoint/2010/main" val="2038443051"/>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10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Effect transition="in" filter="fade">
                                      <p:cBhvr>
                                        <p:cTn id="14" dur="1000"/>
                                        <p:tgtEl>
                                          <p:spTgt spid="5"/>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dissolve">
                                      <p:cBhvr>
                                        <p:cTn id="19" dur="1000"/>
                                        <p:tgtEl>
                                          <p:spTgt spid="6"/>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 presetClass="entr" presetSubtype="32"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ox(out)">
                                      <p:cBhvr>
                                        <p:cTn id="24" dur="5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a:xfrm>
            <a:off x="381000" y="15949"/>
            <a:ext cx="8229600" cy="1143000"/>
          </a:xfrm>
        </p:spPr>
        <p:txBody>
          <a:bodyPr/>
          <a:lstStyle/>
          <a:p>
            <a:pPr marL="54864" indent="0" algn="l" eaLnBrk="1" fontAlgn="auto" hangingPunct="1">
              <a:spcAft>
                <a:spcPts val="0"/>
              </a:spcAft>
              <a:defRPr/>
            </a:pPr>
            <a:r>
              <a:rPr lang="en-US" dirty="0">
                <a:solidFill>
                  <a:schemeClr val="tx2">
                    <a:tint val="100000"/>
                    <a:shade val="90000"/>
                    <a:satMod val="250000"/>
                    <a:alpha val="100000"/>
                  </a:schemeClr>
                </a:solidFill>
              </a:rPr>
              <a:t>Road Map</a:t>
            </a:r>
          </a:p>
        </p:txBody>
      </p:sp>
      <p:sp>
        <p:nvSpPr>
          <p:cNvPr id="153603" name="Rectangle 3"/>
          <p:cNvSpPr>
            <a:spLocks noGrp="1" noChangeArrowheads="1"/>
          </p:cNvSpPr>
          <p:nvPr>
            <p:ph idx="1"/>
          </p:nvPr>
        </p:nvSpPr>
        <p:spPr>
          <a:xfrm>
            <a:off x="457200" y="990600"/>
            <a:ext cx="7620000" cy="5410200"/>
          </a:xfrm>
        </p:spPr>
        <p:txBody>
          <a:bodyPr>
            <a:normAutofit fontScale="92500" lnSpcReduction="10000"/>
          </a:bodyPr>
          <a:lstStyle/>
          <a:p>
            <a:pPr eaLnBrk="1" hangingPunct="1">
              <a:lnSpc>
                <a:spcPct val="150000"/>
              </a:lnSpc>
              <a:defRPr/>
            </a:pPr>
            <a:r>
              <a:rPr lang="en-US" sz="2800" dirty="0" smtClean="0"/>
              <a:t>Background:</a:t>
            </a:r>
          </a:p>
          <a:p>
            <a:pPr lvl="1" eaLnBrk="1" hangingPunct="1">
              <a:lnSpc>
                <a:spcPct val="150000"/>
              </a:lnSpc>
              <a:defRPr/>
            </a:pPr>
            <a:r>
              <a:rPr lang="en-GB" sz="2800" dirty="0" smtClean="0"/>
              <a:t>Importance of glycemic control</a:t>
            </a:r>
          </a:p>
          <a:p>
            <a:pPr lvl="1" eaLnBrk="1" hangingPunct="1">
              <a:lnSpc>
                <a:spcPct val="150000"/>
              </a:lnSpc>
              <a:defRPr/>
            </a:pPr>
            <a:r>
              <a:rPr lang="en-GB" sz="2800" dirty="0" err="1" smtClean="0"/>
              <a:t>Glycemic</a:t>
            </a:r>
            <a:r>
              <a:rPr lang="en-GB" sz="2800" dirty="0" smtClean="0"/>
              <a:t> goals</a:t>
            </a:r>
          </a:p>
          <a:p>
            <a:pPr>
              <a:lnSpc>
                <a:spcPct val="150000"/>
              </a:lnSpc>
              <a:defRPr/>
            </a:pPr>
            <a:r>
              <a:rPr lang="en-US" sz="3100" b="1" dirty="0">
                <a:solidFill>
                  <a:srgbClr val="000090"/>
                </a:solidFill>
                <a:latin typeface="Times New Roman" panose="02020603050405020304" pitchFamily="18" charset="0"/>
                <a:ea typeface="ＭＳ Ｐゴシック" charset="-128"/>
                <a:cs typeface="Times New Roman" panose="02020603050405020304" pitchFamily="18" charset="0"/>
              </a:rPr>
              <a:t>Overview of the pathogenesis of T2DM</a:t>
            </a:r>
            <a:endParaRPr lang="en-GB" sz="2600" dirty="0" smtClean="0"/>
          </a:p>
          <a:p>
            <a:pPr eaLnBrk="1" hangingPunct="1">
              <a:lnSpc>
                <a:spcPct val="150000"/>
              </a:lnSpc>
              <a:defRPr/>
            </a:pPr>
            <a:r>
              <a:rPr lang="en-US" sz="2800" dirty="0" smtClean="0"/>
              <a:t>Therapy of Type 2 Diabetes</a:t>
            </a:r>
          </a:p>
          <a:p>
            <a:pPr lvl="1" eaLnBrk="1" hangingPunct="1">
              <a:lnSpc>
                <a:spcPct val="150000"/>
              </a:lnSpc>
              <a:defRPr/>
            </a:pPr>
            <a:r>
              <a:rPr lang="en-GB" sz="2800" dirty="0" smtClean="0"/>
              <a:t>Insulin </a:t>
            </a:r>
            <a:r>
              <a:rPr lang="en-GB" sz="2800" dirty="0" err="1" smtClean="0"/>
              <a:t>Sensetizers</a:t>
            </a:r>
            <a:endParaRPr lang="en-GB" sz="2800" dirty="0" smtClean="0"/>
          </a:p>
          <a:p>
            <a:pPr>
              <a:lnSpc>
                <a:spcPct val="150000"/>
              </a:lnSpc>
              <a:defRPr/>
            </a:pPr>
            <a:r>
              <a:rPr lang="en-US" sz="3200" dirty="0"/>
              <a:t>Real life cases</a:t>
            </a:r>
          </a:p>
          <a:p>
            <a:pPr eaLnBrk="1" hangingPunct="1">
              <a:lnSpc>
                <a:spcPct val="150000"/>
              </a:lnSpc>
              <a:defRPr/>
            </a:pPr>
            <a:r>
              <a:rPr lang="en-US" sz="2800" dirty="0" smtClean="0"/>
              <a:t>Take home message</a:t>
            </a:r>
          </a:p>
        </p:txBody>
      </p:sp>
    </p:spTree>
    <p:extLst>
      <p:ext uri="{BB962C8B-B14F-4D97-AF65-F5344CB8AC3E}">
        <p14:creationId xmlns="" xmlns:p14="http://schemas.microsoft.com/office/powerpoint/2010/main" val="169141556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8850" name="Picture 2"/>
          <p:cNvPicPr>
            <a:picLocks noGrp="1" noChangeAspect="1" noChangeArrowheads="1"/>
          </p:cNvPicPr>
          <p:nvPr>
            <p:ph idx="1"/>
          </p:nvPr>
        </p:nvPicPr>
        <p:blipFill>
          <a:blip r:embed="rId2"/>
          <a:srcRect/>
          <a:stretch>
            <a:fillRect/>
          </a:stretch>
        </p:blipFill>
        <p:spPr bwMode="auto">
          <a:xfrm>
            <a:off x="0" y="0"/>
            <a:ext cx="8297354" cy="6477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 home message</a:t>
            </a:r>
            <a:endParaRPr lang="en-US" dirty="0"/>
          </a:p>
        </p:txBody>
      </p:sp>
      <p:sp>
        <p:nvSpPr>
          <p:cNvPr id="3" name="Content Placeholder 2"/>
          <p:cNvSpPr>
            <a:spLocks noGrp="1"/>
          </p:cNvSpPr>
          <p:nvPr>
            <p:ph idx="1"/>
          </p:nvPr>
        </p:nvSpPr>
        <p:spPr/>
        <p:txBody>
          <a:bodyPr>
            <a:normAutofit/>
          </a:bodyPr>
          <a:lstStyle/>
          <a:p>
            <a:pPr>
              <a:lnSpc>
                <a:spcPct val="150000"/>
              </a:lnSpc>
            </a:pPr>
            <a:r>
              <a:rPr lang="en-US" sz="2400" dirty="0" smtClean="0"/>
              <a:t>A </a:t>
            </a:r>
            <a:r>
              <a:rPr lang="en-US" sz="2400" dirty="0" err="1" smtClean="0"/>
              <a:t>thiazolidinedione</a:t>
            </a:r>
            <a:r>
              <a:rPr lang="en-US" sz="2400" dirty="0" smtClean="0"/>
              <a:t> may be considered in patients with lower initial A1C values or if there are specific contraindications to </a:t>
            </a:r>
            <a:r>
              <a:rPr lang="en-US" sz="2400" dirty="0" err="1" smtClean="0"/>
              <a:t>sulfonylureas</a:t>
            </a:r>
            <a:r>
              <a:rPr lang="en-US" sz="2400" dirty="0" smtClean="0"/>
              <a:t>. </a:t>
            </a:r>
          </a:p>
          <a:p>
            <a:pPr>
              <a:lnSpc>
                <a:spcPct val="150000"/>
              </a:lnSpc>
            </a:pPr>
            <a:r>
              <a:rPr lang="en-US" sz="2400" dirty="0" smtClean="0"/>
              <a:t>If a </a:t>
            </a:r>
            <a:r>
              <a:rPr lang="en-US" sz="2400" dirty="0" err="1" smtClean="0"/>
              <a:t>thiazolidinedione</a:t>
            </a:r>
            <a:r>
              <a:rPr lang="en-US" sz="2400" dirty="0" smtClean="0"/>
              <a:t> is to be used as initial therapy, </a:t>
            </a:r>
            <a:r>
              <a:rPr lang="en-US" sz="2400" dirty="0" err="1" smtClean="0">
                <a:hlinkClick r:id="rId2"/>
              </a:rPr>
              <a:t>pioglitazone</a:t>
            </a:r>
            <a:r>
              <a:rPr lang="en-US" sz="2400" dirty="0" smtClean="0"/>
              <a:t> is preferred</a:t>
            </a:r>
          </a:p>
          <a:p>
            <a:pPr lvl="1">
              <a:lnSpc>
                <a:spcPct val="150000"/>
              </a:lnSpc>
            </a:pPr>
            <a:r>
              <a:rPr lang="en-US" dirty="0" smtClean="0"/>
              <a:t> because of the greater concern about </a:t>
            </a:r>
            <a:r>
              <a:rPr lang="en-US" dirty="0" err="1" smtClean="0"/>
              <a:t>atherogenic</a:t>
            </a:r>
            <a:r>
              <a:rPr lang="en-US" dirty="0" smtClean="0"/>
              <a:t> lipid profiles</a:t>
            </a:r>
          </a:p>
          <a:p>
            <a:pPr lvl="1">
              <a:lnSpc>
                <a:spcPct val="150000"/>
              </a:lnSpc>
            </a:pPr>
            <a:r>
              <a:rPr lang="en-US" dirty="0" smtClean="0"/>
              <a:t>potential increased risk for cardiovascular events with </a:t>
            </a:r>
            <a:r>
              <a:rPr lang="en-US" dirty="0" err="1" smtClean="0">
                <a:hlinkClick r:id="rId3"/>
              </a:rPr>
              <a:t>rosiglitazone</a:t>
            </a:r>
            <a:endParaRPr lang="en-US"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 on Therapy</a:t>
            </a:r>
            <a:endParaRPr lang="en-US" dirty="0"/>
          </a:p>
        </p:txBody>
      </p:sp>
      <p:sp>
        <p:nvSpPr>
          <p:cNvPr id="3" name="Content Placeholder 2"/>
          <p:cNvSpPr>
            <a:spLocks noGrp="1"/>
          </p:cNvSpPr>
          <p:nvPr>
            <p:ph idx="1"/>
          </p:nvPr>
        </p:nvSpPr>
        <p:spPr/>
        <p:txBody>
          <a:bodyPr>
            <a:normAutofit/>
          </a:bodyPr>
          <a:lstStyle/>
          <a:p>
            <a:pPr>
              <a:lnSpc>
                <a:spcPct val="150000"/>
              </a:lnSpc>
            </a:pPr>
            <a:r>
              <a:rPr lang="en-US" sz="2400" dirty="0" smtClean="0"/>
              <a:t>In addition to use as </a:t>
            </a:r>
            <a:r>
              <a:rPr lang="en-US" sz="2400" dirty="0" err="1" smtClean="0"/>
              <a:t>monotherapy</a:t>
            </a:r>
            <a:r>
              <a:rPr lang="en-US" sz="2400" dirty="0" smtClean="0"/>
              <a:t>, the </a:t>
            </a:r>
            <a:r>
              <a:rPr lang="en-US" sz="2400" dirty="0" err="1" smtClean="0"/>
              <a:t>thiazolidinediones</a:t>
            </a:r>
            <a:r>
              <a:rPr lang="en-US" sz="2400" dirty="0" smtClean="0"/>
              <a:t> have been studied in combination with </a:t>
            </a:r>
            <a:r>
              <a:rPr lang="en-US" sz="2400" dirty="0" err="1" smtClean="0">
                <a:hlinkClick r:id="rId2"/>
              </a:rPr>
              <a:t>metformin</a:t>
            </a:r>
            <a:r>
              <a:rPr lang="en-US" sz="2400" dirty="0" smtClean="0"/>
              <a:t>, </a:t>
            </a:r>
            <a:r>
              <a:rPr lang="en-US" sz="2400" dirty="0" err="1" smtClean="0"/>
              <a:t>sulfonylureas</a:t>
            </a:r>
            <a:r>
              <a:rPr lang="en-US" sz="2400" dirty="0" smtClean="0"/>
              <a:t>, and insulin</a:t>
            </a:r>
            <a:endParaRPr lang="en-US" sz="2400"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 home message</a:t>
            </a:r>
            <a:endParaRPr lang="en-US" dirty="0"/>
          </a:p>
        </p:txBody>
      </p:sp>
      <p:sp>
        <p:nvSpPr>
          <p:cNvPr id="3" name="Content Placeholder 2"/>
          <p:cNvSpPr>
            <a:spLocks noGrp="1"/>
          </p:cNvSpPr>
          <p:nvPr>
            <p:ph idx="1"/>
          </p:nvPr>
        </p:nvSpPr>
        <p:spPr/>
        <p:txBody>
          <a:bodyPr>
            <a:normAutofit/>
          </a:bodyPr>
          <a:lstStyle/>
          <a:p>
            <a:pPr>
              <a:lnSpc>
                <a:spcPct val="150000"/>
              </a:lnSpc>
            </a:pPr>
            <a:r>
              <a:rPr lang="en-US" dirty="0" smtClean="0"/>
              <a:t>For patients with inadequate </a:t>
            </a:r>
            <a:r>
              <a:rPr lang="en-US" dirty="0" err="1" smtClean="0"/>
              <a:t>glycemic</a:t>
            </a:r>
            <a:r>
              <a:rPr lang="en-US" dirty="0" smtClean="0"/>
              <a:t> control on </a:t>
            </a:r>
            <a:r>
              <a:rPr lang="en-US" dirty="0" err="1" smtClean="0">
                <a:hlinkClick r:id="rId2"/>
              </a:rPr>
              <a:t>metformin</a:t>
            </a:r>
            <a:r>
              <a:rPr lang="en-US" dirty="0" smtClean="0"/>
              <a:t> (A1C &gt;7.0 percent), we suggest adding other agents, such as insulin or </a:t>
            </a:r>
            <a:r>
              <a:rPr lang="en-US" dirty="0" err="1" smtClean="0"/>
              <a:t>sulfonylureas</a:t>
            </a:r>
            <a:r>
              <a:rPr lang="en-US" dirty="0" smtClean="0"/>
              <a:t>, before </a:t>
            </a:r>
            <a:r>
              <a:rPr lang="en-US" dirty="0" err="1" smtClean="0"/>
              <a:t>thiazolidinediones</a:t>
            </a:r>
            <a:r>
              <a:rPr lang="en-US" dirty="0" smtClean="0"/>
              <a:t> (</a:t>
            </a:r>
            <a:r>
              <a:rPr lang="en-US" b="1" dirty="0" smtClean="0">
                <a:hlinkClick r:id="rId3"/>
              </a:rPr>
              <a:t>Grade 2B</a:t>
            </a:r>
            <a:r>
              <a:rPr lang="en-US" dirty="0" smtClean="0"/>
              <a:t>).</a:t>
            </a:r>
          </a:p>
          <a:p>
            <a:pPr>
              <a:lnSpc>
                <a:spcPct val="150000"/>
              </a:lnSpc>
            </a:pPr>
            <a:r>
              <a:rPr lang="en-US" dirty="0" smtClean="0"/>
              <a:t> The addition of a </a:t>
            </a:r>
            <a:r>
              <a:rPr lang="en-US" dirty="0" err="1" smtClean="0">
                <a:hlinkClick r:id="rId4"/>
              </a:rPr>
              <a:t>pioglitazone</a:t>
            </a:r>
            <a:r>
              <a:rPr lang="en-US" dirty="0" smtClean="0"/>
              <a:t> can be considered in individuals </a:t>
            </a:r>
            <a:r>
              <a:rPr lang="en-US" sz="2400" dirty="0" smtClean="0"/>
              <a:t>without risk factors for </a:t>
            </a:r>
            <a:r>
              <a:rPr lang="en-US" dirty="0" smtClean="0"/>
              <a:t>heart failure (HF) or fracture, who do not reach </a:t>
            </a:r>
            <a:r>
              <a:rPr lang="en-US" dirty="0" err="1" smtClean="0"/>
              <a:t>glycemic</a:t>
            </a:r>
            <a:r>
              <a:rPr lang="en-US" dirty="0" smtClean="0"/>
              <a:t> goals with </a:t>
            </a:r>
            <a:r>
              <a:rPr lang="en-US" dirty="0" err="1" smtClean="0"/>
              <a:t>metformin</a:t>
            </a:r>
            <a:r>
              <a:rPr lang="en-US" dirty="0" smtClean="0"/>
              <a:t> alone, if there are contraindications to </a:t>
            </a:r>
            <a:r>
              <a:rPr lang="en-US" dirty="0" err="1" smtClean="0"/>
              <a:t>sulfonylureas</a:t>
            </a:r>
            <a:r>
              <a:rPr lang="en-US" dirty="0" smtClean="0"/>
              <a:t> or patient preference limits the use of </a:t>
            </a:r>
            <a:r>
              <a:rPr lang="en-US" dirty="0" err="1" smtClean="0"/>
              <a:t>sulfonylureas</a:t>
            </a:r>
            <a:r>
              <a:rPr lang="en-US" dirty="0" smtClean="0"/>
              <a:t> or insulin</a:t>
            </a:r>
          </a:p>
          <a:p>
            <a:pPr>
              <a:lnSpc>
                <a:spcPct val="150000"/>
              </a:lnSpc>
            </a:pPr>
            <a:endParaRPr lang="en-US"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0"/>
            <a:ext cx="7772400" cy="594360"/>
          </a:xfrm>
        </p:spPr>
        <p:txBody>
          <a:bodyPr/>
          <a:lstStyle/>
          <a:p>
            <a:r>
              <a:rPr lang="fa-IR" sz="3200" dirty="0"/>
              <a:t>از توجه شما متشکرم</a:t>
            </a:r>
            <a:r>
              <a:rPr lang="en-US" sz="3200" dirty="0"/>
              <a:t/>
            </a:r>
            <a:br>
              <a:rPr lang="en-US" sz="3200" dirty="0"/>
            </a:br>
            <a:endParaRPr lang="en-US" sz="2800" dirty="0"/>
          </a:p>
        </p:txBody>
      </p:sp>
      <p:pic>
        <p:nvPicPr>
          <p:cNvPr id="95234" name="Picture 2" descr="595074"/>
          <p:cNvPicPr>
            <a:picLocks noGrp="1" noChangeAspect="1" noChangeArrowheads="1"/>
          </p:cNvPicPr>
          <p:nvPr>
            <p:ph sz="quarter" idx="13"/>
          </p:nvPr>
        </p:nvPicPr>
        <p:blipFill>
          <a:blip r:embed="rId2">
            <a:extLst>
              <a:ext uri="{28A0092B-C50C-407E-A947-70E740481C1C}">
                <a14:useLocalDpi xmlns="" xmlns:a14="http://schemas.microsoft.com/office/drawing/2010/main" val="0"/>
              </a:ext>
            </a:extLst>
          </a:blip>
          <a:stretch>
            <a:fillRect/>
          </a:stretch>
        </p:blipFill>
        <p:spPr>
          <a:xfrm>
            <a:off x="557212" y="442912"/>
            <a:ext cx="7267575" cy="4819650"/>
          </a:xfrm>
        </p:spPr>
      </p:pic>
    </p:spTree>
    <p:extLst>
      <p:ext uri="{BB962C8B-B14F-4D97-AF65-F5344CB8AC3E}">
        <p14:creationId xmlns="" xmlns:p14="http://schemas.microsoft.com/office/powerpoint/2010/main" val="993952470"/>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4"/>
          <p:cNvSpPr>
            <a:spLocks noGrp="1"/>
          </p:cNvSpPr>
          <p:nvPr>
            <p:ph type="sldNum" sz="quarter" idx="11"/>
          </p:nvPr>
        </p:nvSpPr>
        <p:spPr>
          <a:xfrm>
            <a:off x="6816725" y="6474884"/>
            <a:ext cx="2133600" cy="211667"/>
          </a:xfrm>
          <a:noFill/>
        </p:spPr>
        <p:txBody>
          <a:bodyPr/>
          <a:lstStyle/>
          <a:p>
            <a:fld id="{4A9CD19C-4A1A-4F0D-A929-09971EE72F29}" type="slidenum">
              <a:rPr lang="fr-FR" smtClean="0">
                <a:latin typeface="Arial" pitchFamily="34" charset="0"/>
              </a:rPr>
              <a:pPr/>
              <a:t>86</a:t>
            </a:fld>
            <a:endParaRPr lang="fr-FR" smtClean="0">
              <a:latin typeface="Arial" pitchFamily="34" charset="0"/>
            </a:endParaRPr>
          </a:p>
        </p:txBody>
      </p:sp>
      <p:sp>
        <p:nvSpPr>
          <p:cNvPr id="57347" name="Rectangle 49"/>
          <p:cNvSpPr>
            <a:spLocks noGrp="1" noChangeArrowheads="1"/>
          </p:cNvSpPr>
          <p:nvPr>
            <p:ph type="title"/>
          </p:nvPr>
        </p:nvSpPr>
        <p:spPr>
          <a:xfrm>
            <a:off x="457200" y="423333"/>
            <a:ext cx="8229600" cy="406400"/>
          </a:xfrm>
        </p:spPr>
        <p:txBody>
          <a:bodyPr>
            <a:noAutofit/>
          </a:bodyPr>
          <a:lstStyle/>
          <a:p>
            <a:pPr eaLnBrk="1" hangingPunct="1"/>
            <a:r>
              <a:rPr lang="en-US" sz="2800" dirty="0" smtClean="0"/>
              <a:t>Expected HbA</a:t>
            </a:r>
            <a:r>
              <a:rPr lang="en-US" sz="2800" baseline="-25000" dirty="0" smtClean="0"/>
              <a:t>1c</a:t>
            </a:r>
            <a:r>
              <a:rPr lang="en-US" sz="2800" dirty="0" smtClean="0"/>
              <a:t> reduction according  to intervention</a:t>
            </a:r>
          </a:p>
        </p:txBody>
      </p:sp>
      <p:graphicFrame>
        <p:nvGraphicFramePr>
          <p:cNvPr id="233693" name="Group 221"/>
          <p:cNvGraphicFramePr>
            <a:graphicFrameLocks noGrp="1"/>
          </p:cNvGraphicFramePr>
          <p:nvPr>
            <p:ph idx="4294967295"/>
          </p:nvPr>
        </p:nvGraphicFramePr>
        <p:xfrm>
          <a:off x="646114" y="1661584"/>
          <a:ext cx="7921625" cy="4285797"/>
        </p:xfrm>
        <a:graphic>
          <a:graphicData uri="http://schemas.openxmlformats.org/drawingml/2006/table">
            <a:tbl>
              <a:tblPr/>
              <a:tblGrid>
                <a:gridCol w="3960812"/>
                <a:gridCol w="1781175"/>
                <a:gridCol w="309563"/>
                <a:gridCol w="1870075"/>
              </a:tblGrid>
              <a:tr h="457200">
                <a:tc>
                  <a:txBody>
                    <a:bodyPr/>
                    <a:lstStyle/>
                    <a:p>
                      <a:pPr marL="0" marR="0" lvl="0" indent="0" algn="ctr"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100" b="1" i="0" u="none" strike="noStrike" cap="none" normalizeH="0" baseline="0" dirty="0" smtClean="0">
                          <a:ln>
                            <a:noFill/>
                          </a:ln>
                          <a:solidFill>
                            <a:schemeClr val="tx1"/>
                          </a:solidFill>
                          <a:effectLst/>
                          <a:latin typeface="Arial" pitchFamily="34" charset="0"/>
                          <a:cs typeface="Arial" pitchFamily="34" charset="0"/>
                        </a:rPr>
                        <a:t>Intervention</a:t>
                      </a:r>
                    </a:p>
                  </a:txBody>
                  <a:tcPr anchor="ctr" horzOverflow="overflow">
                    <a:lnL>
                      <a:noFill/>
                    </a:lnL>
                    <a:lnR w="28575" cap="flat" cmpd="sng" algn="ctr">
                      <a:solidFill>
                        <a:srgbClr val="FFCC00"/>
                      </a:solidFill>
                      <a:prstDash val="solid"/>
                      <a:round/>
                      <a:headEnd type="none" w="med" len="med"/>
                      <a:tailEnd type="none" w="med" len="lg"/>
                    </a:lnR>
                    <a:lnT>
                      <a:noFill/>
                    </a:lnT>
                    <a:lnB w="28575" cap="flat" cmpd="sng" algn="ctr">
                      <a:solidFill>
                        <a:srgbClr val="FFCC00"/>
                      </a:solidFill>
                      <a:prstDash val="solid"/>
                      <a:round/>
                      <a:headEnd type="none" w="med" len="med"/>
                      <a:tailEnd type="none" w="med" len="lg"/>
                    </a:lnB>
                    <a:lnTlToBr>
                      <a:noFill/>
                    </a:lnTlToBr>
                    <a:lnBlToTr>
                      <a:noFill/>
                    </a:lnBlToTr>
                    <a:noFill/>
                  </a:tcPr>
                </a:tc>
                <a:tc gridSpan="3">
                  <a:txBody>
                    <a:bodyPr/>
                    <a:lstStyle/>
                    <a:p>
                      <a:pPr marL="0" marR="0" lvl="0" indent="0" algn="ctr"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100" b="0" i="0" u="none" strike="noStrike" cap="none" normalizeH="0" baseline="0" dirty="0" smtClean="0">
                          <a:ln>
                            <a:noFill/>
                          </a:ln>
                          <a:solidFill>
                            <a:srgbClr val="002060"/>
                          </a:solidFill>
                          <a:effectLst/>
                          <a:latin typeface="Arial" pitchFamily="34" charset="0"/>
                          <a:cs typeface="Arial" pitchFamily="34" charset="0"/>
                        </a:rPr>
                        <a:t>Expected ↓ in HbA</a:t>
                      </a:r>
                      <a:r>
                        <a:rPr kumimoji="0" lang="en-US" sz="2100" b="0" i="0" u="none" strike="noStrike" cap="none" normalizeH="0" baseline="-25000" dirty="0" smtClean="0">
                          <a:ln>
                            <a:noFill/>
                          </a:ln>
                          <a:solidFill>
                            <a:srgbClr val="002060"/>
                          </a:solidFill>
                          <a:effectLst/>
                          <a:latin typeface="Arial" pitchFamily="34" charset="0"/>
                          <a:cs typeface="Arial" pitchFamily="34" charset="0"/>
                        </a:rPr>
                        <a:t>1c </a:t>
                      </a:r>
                      <a:r>
                        <a:rPr kumimoji="0" lang="en-US" sz="2100" b="0" i="0" u="none" strike="noStrike" cap="none" normalizeH="0" baseline="0" dirty="0" smtClean="0">
                          <a:ln>
                            <a:noFill/>
                          </a:ln>
                          <a:solidFill>
                            <a:srgbClr val="002060"/>
                          </a:solidFill>
                          <a:effectLst/>
                          <a:latin typeface="Arial" pitchFamily="34" charset="0"/>
                          <a:cs typeface="Arial" pitchFamily="34" charset="0"/>
                        </a:rPr>
                        <a:t>(%)</a:t>
                      </a:r>
                    </a:p>
                  </a:txBody>
                  <a:tcPr anchor="ctr" horzOverflow="overflow">
                    <a:lnL w="28575" cap="flat" cmpd="sng" algn="ctr">
                      <a:solidFill>
                        <a:srgbClr val="FFCC00"/>
                      </a:solidFill>
                      <a:prstDash val="solid"/>
                      <a:round/>
                      <a:headEnd type="none" w="med" len="med"/>
                      <a:tailEnd type="none" w="med" len="lg"/>
                    </a:lnL>
                    <a:lnR>
                      <a:noFill/>
                    </a:lnR>
                    <a:lnT>
                      <a:noFill/>
                    </a:lnT>
                    <a:lnB w="28575" cap="flat" cmpd="sng" algn="ctr">
                      <a:solidFill>
                        <a:srgbClr val="FFCC00"/>
                      </a:solidFill>
                      <a:prstDash val="solid"/>
                      <a:round/>
                      <a:headEnd type="none" w="med" len="med"/>
                      <a:tailEnd type="none" w="med" len="lg"/>
                    </a:lnB>
                    <a:lnTlToBr>
                      <a:noFill/>
                    </a:lnTlToBr>
                    <a:lnBlToTr>
                      <a:noFill/>
                    </a:lnBlToTr>
                    <a:solidFill>
                      <a:srgbClr val="CCFFFF"/>
                    </a:solidFill>
                  </a:tcPr>
                </a:tc>
                <a:tc hMerge="1">
                  <a:txBody>
                    <a:bodyPr/>
                    <a:lstStyle/>
                    <a:p>
                      <a:endParaRPr lang="en-US"/>
                    </a:p>
                  </a:txBody>
                  <a:tcPr/>
                </a:tc>
                <a:tc hMerge="1">
                  <a:txBody>
                    <a:bodyPr/>
                    <a:lstStyle/>
                    <a:p>
                      <a:endParaRPr lang="en-US"/>
                    </a:p>
                  </a:txBody>
                  <a:tcPr/>
                </a:tc>
              </a:tr>
              <a:tr h="413880">
                <a:tc>
                  <a:txBody>
                    <a:bodyPr/>
                    <a:lstStyle/>
                    <a:p>
                      <a:pPr marL="180975" marR="0" lvl="0" indent="0" algn="l"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dirty="0" smtClean="0">
                          <a:ln>
                            <a:noFill/>
                          </a:ln>
                          <a:solidFill>
                            <a:srgbClr val="002060"/>
                          </a:solidFill>
                          <a:effectLst/>
                          <a:latin typeface="Arial" pitchFamily="34" charset="0"/>
                          <a:cs typeface="Arial" pitchFamily="34" charset="0"/>
                        </a:rPr>
                        <a:t>Lifestyle interventions</a:t>
                      </a:r>
                    </a:p>
                  </a:txBody>
                  <a:tcPr marL="90000" marR="90000" marT="108000" marB="46800" anchor="ctr" horzOverflow="overflow">
                    <a:lnL>
                      <a:noFill/>
                    </a:lnL>
                    <a:lnR w="28575" cap="flat" cmpd="sng" algn="ctr">
                      <a:solidFill>
                        <a:srgbClr val="FFCC00"/>
                      </a:solidFill>
                      <a:prstDash val="solid"/>
                      <a:round/>
                      <a:headEnd type="none" w="med" len="med"/>
                      <a:tailEnd type="none" w="med" len="lg"/>
                    </a:lnR>
                    <a:lnT w="28575" cap="flat" cmpd="sng" algn="ctr">
                      <a:solidFill>
                        <a:srgbClr val="FFCC00"/>
                      </a:solidFill>
                      <a:prstDash val="solid"/>
                      <a:round/>
                      <a:headEnd type="none" w="med" len="med"/>
                      <a:tailEnd type="none" w="med" len="lg"/>
                    </a:lnT>
                    <a:lnB w="9525" cap="flat" cmpd="sng" algn="ctr">
                      <a:solidFill>
                        <a:schemeClr val="bg1"/>
                      </a:solidFill>
                      <a:prstDash val="solid"/>
                      <a:round/>
                      <a:headEnd type="none" w="med" len="med"/>
                      <a:tailEnd type="none" w="med" len="lg"/>
                    </a:lnB>
                    <a:lnTlToBr>
                      <a:noFill/>
                    </a:lnTlToBr>
                    <a:lnBlToTr>
                      <a:noFill/>
                    </a:lnBlToTr>
                    <a:gradFill rotWithShape="1">
                      <a:gsLst>
                        <a:gs pos="0">
                          <a:srgbClr val="EAEAEA"/>
                        </a:gs>
                        <a:gs pos="100000">
                          <a:srgbClr val="B2B2B2"/>
                        </a:gs>
                      </a:gsLst>
                      <a:lin ang="0" scaled="1"/>
                    </a:gradFill>
                  </a:tcPr>
                </a:tc>
                <a:tc>
                  <a:txBody>
                    <a:bodyPr/>
                    <a:lstStyle/>
                    <a:p>
                      <a:pPr marL="0" marR="0" lvl="0" indent="0" algn="r"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1</a:t>
                      </a:r>
                    </a:p>
                  </a:txBody>
                  <a:tcPr marL="90000" marR="90000" marT="108000" marB="46800" anchor="ctr" horzOverflow="overflow">
                    <a:lnL w="28575" cap="flat" cmpd="sng" algn="ctr">
                      <a:solidFill>
                        <a:srgbClr val="FFCC00"/>
                      </a:solidFill>
                      <a:prstDash val="solid"/>
                      <a:round/>
                      <a:headEnd type="none" w="med" len="med"/>
                      <a:tailEnd type="none" w="med" len="lg"/>
                    </a:lnL>
                    <a:lnR>
                      <a:noFill/>
                    </a:lnR>
                    <a:lnT w="28575" cap="flat" cmpd="sng" algn="ctr">
                      <a:solidFill>
                        <a:srgbClr val="FFCC00"/>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c>
                  <a:txBody>
                    <a:bodyPr/>
                    <a:lstStyle/>
                    <a:p>
                      <a:pPr marL="0" marR="0" lvl="0" indent="0" algn="ctr"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to</a:t>
                      </a:r>
                    </a:p>
                  </a:txBody>
                  <a:tcPr marL="0" marR="0" marT="36000" marB="36000" anchor="ctr" horzOverflow="overflow">
                    <a:lnL>
                      <a:noFill/>
                    </a:lnL>
                    <a:lnR>
                      <a:noFill/>
                    </a:lnR>
                    <a:lnT w="28575" cap="flat" cmpd="sng" algn="ctr">
                      <a:solidFill>
                        <a:srgbClr val="FFCC00"/>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c>
                  <a:txBody>
                    <a:bodyPr/>
                    <a:lstStyle/>
                    <a:p>
                      <a:pPr marL="0" marR="0" lvl="0" indent="0" algn="l"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2%</a:t>
                      </a:r>
                    </a:p>
                  </a:txBody>
                  <a:tcPr marL="90000" marR="90000" marT="108000" marB="46800" anchor="ctr" horzOverflow="overflow">
                    <a:lnL>
                      <a:noFill/>
                    </a:lnL>
                    <a:lnR>
                      <a:noFill/>
                    </a:lnR>
                    <a:lnT w="28575" cap="flat" cmpd="sng" algn="ctr">
                      <a:solidFill>
                        <a:srgbClr val="FFCC00"/>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r>
              <a:tr h="379413">
                <a:tc>
                  <a:txBody>
                    <a:bodyPr/>
                    <a:lstStyle/>
                    <a:p>
                      <a:pPr marL="180975" marR="0" lvl="0" indent="0" algn="l"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dirty="0" err="1" smtClean="0">
                          <a:ln>
                            <a:noFill/>
                          </a:ln>
                          <a:solidFill>
                            <a:srgbClr val="002060"/>
                          </a:solidFill>
                          <a:effectLst/>
                          <a:latin typeface="Arial" pitchFamily="34" charset="0"/>
                          <a:cs typeface="Arial" pitchFamily="34" charset="0"/>
                        </a:rPr>
                        <a:t>Metformin</a:t>
                      </a:r>
                      <a:endParaRPr kumimoji="0" lang="en-US" sz="2000" b="0" i="0" u="none" strike="noStrike" cap="none" normalizeH="0" baseline="0" dirty="0" smtClean="0">
                        <a:ln>
                          <a:noFill/>
                        </a:ln>
                        <a:solidFill>
                          <a:srgbClr val="002060"/>
                        </a:solidFill>
                        <a:effectLst/>
                        <a:latin typeface="Arial" pitchFamily="34" charset="0"/>
                        <a:cs typeface="Arial" pitchFamily="34" charset="0"/>
                      </a:endParaRPr>
                    </a:p>
                  </a:txBody>
                  <a:tcPr anchor="ctr" horzOverflow="overflow">
                    <a:lnL>
                      <a:noFill/>
                    </a:lnL>
                    <a:lnR w="28575" cap="flat" cmpd="sng" algn="ctr">
                      <a:solidFill>
                        <a:srgbClr val="FFCC00"/>
                      </a:solidFill>
                      <a:prstDash val="solid"/>
                      <a:round/>
                      <a:headEnd type="none" w="med" len="med"/>
                      <a:tailEnd type="none" w="med" len="lg"/>
                    </a:lnR>
                    <a:lnT w="9525" cap="flat" cmpd="sng" algn="ctr">
                      <a:solidFill>
                        <a:schemeClr val="bg1"/>
                      </a:solidFill>
                      <a:prstDash val="solid"/>
                      <a:round/>
                      <a:headEnd type="none" w="med" len="med"/>
                      <a:tailEnd type="none" w="med" len="lg"/>
                    </a:lnT>
                    <a:lnB w="9525" cap="flat" cmpd="sng" algn="ctr">
                      <a:solidFill>
                        <a:schemeClr val="bg1"/>
                      </a:solidFill>
                      <a:prstDash val="solid"/>
                      <a:round/>
                      <a:headEnd type="none" w="med" len="med"/>
                      <a:tailEnd type="none" w="med" len="lg"/>
                    </a:lnB>
                    <a:lnTlToBr>
                      <a:noFill/>
                    </a:lnTlToBr>
                    <a:lnBlToTr>
                      <a:noFill/>
                    </a:lnBlToTr>
                    <a:gradFill rotWithShape="1">
                      <a:gsLst>
                        <a:gs pos="0">
                          <a:srgbClr val="EAEAEA"/>
                        </a:gs>
                        <a:gs pos="100000">
                          <a:srgbClr val="B2B2B2"/>
                        </a:gs>
                      </a:gsLst>
                      <a:lin ang="0" scaled="1"/>
                    </a:gradFill>
                  </a:tcPr>
                </a:tc>
                <a:tc>
                  <a:txBody>
                    <a:bodyPr/>
                    <a:lstStyle/>
                    <a:p>
                      <a:pPr marL="0" marR="0" lvl="0" indent="0" algn="r"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1</a:t>
                      </a:r>
                    </a:p>
                  </a:txBody>
                  <a:tcPr anchor="ctr" horzOverflow="overflow">
                    <a:lnL w="28575" cap="flat" cmpd="sng" algn="ctr">
                      <a:solidFill>
                        <a:srgbClr val="FFCC00"/>
                      </a:solidFill>
                      <a:prstDash val="solid"/>
                      <a:round/>
                      <a:headEnd type="none" w="med" len="med"/>
                      <a:tailEnd type="none" w="med" len="lg"/>
                    </a:lnL>
                    <a:lnR>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c>
                  <a:txBody>
                    <a:bodyPr/>
                    <a:lstStyle/>
                    <a:p>
                      <a:pPr marL="0" marR="0" lvl="0" indent="0" algn="ctr"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to</a:t>
                      </a:r>
                    </a:p>
                  </a:txBody>
                  <a:tcPr marL="0" marR="0" marT="36000" marB="36000" anchor="ctr" horzOverflow="overflow">
                    <a:lnL>
                      <a:noFill/>
                    </a:lnL>
                    <a:lnR>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c>
                  <a:txBody>
                    <a:bodyPr/>
                    <a:lstStyle/>
                    <a:p>
                      <a:pPr marL="0" marR="0" lvl="0" indent="0" algn="l"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2%</a:t>
                      </a:r>
                    </a:p>
                  </a:txBody>
                  <a:tcPr anchor="ctr" horzOverflow="overflow">
                    <a:lnL>
                      <a:noFill/>
                    </a:lnL>
                    <a:lnR>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r>
              <a:tr h="379413">
                <a:tc>
                  <a:txBody>
                    <a:bodyPr/>
                    <a:lstStyle/>
                    <a:p>
                      <a:pPr marL="180975" marR="0" lvl="0" indent="0" algn="l"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dirty="0" err="1" smtClean="0">
                          <a:ln>
                            <a:noFill/>
                          </a:ln>
                          <a:solidFill>
                            <a:srgbClr val="002060"/>
                          </a:solidFill>
                          <a:effectLst/>
                          <a:latin typeface="Arial" pitchFamily="34" charset="0"/>
                          <a:cs typeface="Arial" pitchFamily="34" charset="0"/>
                        </a:rPr>
                        <a:t>Sulfonylureas</a:t>
                      </a:r>
                      <a:endParaRPr kumimoji="0" lang="en-US" sz="2000" b="0" i="0" u="none" strike="noStrike" cap="none" normalizeH="0" baseline="0" dirty="0" smtClean="0">
                        <a:ln>
                          <a:noFill/>
                        </a:ln>
                        <a:solidFill>
                          <a:srgbClr val="002060"/>
                        </a:solidFill>
                        <a:effectLst/>
                        <a:latin typeface="Arial" pitchFamily="34" charset="0"/>
                        <a:cs typeface="Arial" pitchFamily="34" charset="0"/>
                      </a:endParaRPr>
                    </a:p>
                  </a:txBody>
                  <a:tcPr anchor="ctr" horzOverflow="overflow">
                    <a:lnL>
                      <a:noFill/>
                    </a:lnL>
                    <a:lnR w="28575" cap="flat" cmpd="sng" algn="ctr">
                      <a:solidFill>
                        <a:srgbClr val="FFCC00"/>
                      </a:solidFill>
                      <a:prstDash val="solid"/>
                      <a:round/>
                      <a:headEnd type="none" w="med" len="med"/>
                      <a:tailEnd type="none" w="med" len="lg"/>
                    </a:lnR>
                    <a:lnT w="9525" cap="flat" cmpd="sng" algn="ctr">
                      <a:solidFill>
                        <a:schemeClr val="bg1"/>
                      </a:solidFill>
                      <a:prstDash val="solid"/>
                      <a:round/>
                      <a:headEnd type="none" w="med" len="med"/>
                      <a:tailEnd type="none" w="med" len="lg"/>
                    </a:lnT>
                    <a:lnB w="9525" cap="flat" cmpd="sng" algn="ctr">
                      <a:solidFill>
                        <a:schemeClr val="bg1"/>
                      </a:solidFill>
                      <a:prstDash val="solid"/>
                      <a:round/>
                      <a:headEnd type="none" w="med" len="med"/>
                      <a:tailEnd type="none" w="med" len="lg"/>
                    </a:lnB>
                    <a:lnTlToBr>
                      <a:noFill/>
                    </a:lnTlToBr>
                    <a:lnBlToTr>
                      <a:noFill/>
                    </a:lnBlToTr>
                    <a:gradFill rotWithShape="1">
                      <a:gsLst>
                        <a:gs pos="0">
                          <a:srgbClr val="EAEAEA"/>
                        </a:gs>
                        <a:gs pos="100000">
                          <a:srgbClr val="B2B2B2"/>
                        </a:gs>
                      </a:gsLst>
                      <a:lin ang="0" scaled="1"/>
                    </a:gradFill>
                  </a:tcPr>
                </a:tc>
                <a:tc>
                  <a:txBody>
                    <a:bodyPr/>
                    <a:lstStyle/>
                    <a:p>
                      <a:pPr marL="0" marR="0" lvl="0" indent="0" algn="r"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1</a:t>
                      </a:r>
                    </a:p>
                  </a:txBody>
                  <a:tcPr anchor="ctr" horzOverflow="overflow">
                    <a:lnL w="28575" cap="flat" cmpd="sng" algn="ctr">
                      <a:solidFill>
                        <a:srgbClr val="FFCC00"/>
                      </a:solidFill>
                      <a:prstDash val="solid"/>
                      <a:round/>
                      <a:headEnd type="none" w="med" len="med"/>
                      <a:tailEnd type="none" w="med" len="lg"/>
                    </a:lnL>
                    <a:lnR>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c>
                  <a:txBody>
                    <a:bodyPr/>
                    <a:lstStyle/>
                    <a:p>
                      <a:pPr marL="0" marR="0" lvl="0" indent="0" algn="ctr"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to</a:t>
                      </a:r>
                    </a:p>
                  </a:txBody>
                  <a:tcPr marL="0" marR="0" marT="36000" marB="36000" anchor="ctr" horzOverflow="overflow">
                    <a:lnL>
                      <a:noFill/>
                    </a:lnL>
                    <a:lnR>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c>
                  <a:txBody>
                    <a:bodyPr/>
                    <a:lstStyle/>
                    <a:p>
                      <a:pPr marL="0" marR="0" lvl="0" indent="0" algn="l"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2%</a:t>
                      </a:r>
                    </a:p>
                  </a:txBody>
                  <a:tcPr anchor="ctr" horzOverflow="overflow">
                    <a:lnL>
                      <a:noFill/>
                    </a:lnL>
                    <a:lnR>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r>
              <a:tr h="379413">
                <a:tc>
                  <a:txBody>
                    <a:bodyPr/>
                    <a:lstStyle/>
                    <a:p>
                      <a:pPr marL="180975" marR="0" lvl="0" indent="0" algn="l"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dirty="0" smtClean="0">
                          <a:ln>
                            <a:noFill/>
                          </a:ln>
                          <a:solidFill>
                            <a:srgbClr val="002060"/>
                          </a:solidFill>
                          <a:effectLst/>
                          <a:latin typeface="Arial" pitchFamily="34" charset="0"/>
                          <a:cs typeface="Arial" pitchFamily="34" charset="0"/>
                        </a:rPr>
                        <a:t>Insulin</a:t>
                      </a:r>
                    </a:p>
                  </a:txBody>
                  <a:tcPr anchor="ctr" horzOverflow="overflow">
                    <a:lnL>
                      <a:noFill/>
                    </a:lnL>
                    <a:lnR w="28575" cap="flat" cmpd="sng" algn="ctr">
                      <a:solidFill>
                        <a:srgbClr val="FFCC00"/>
                      </a:solidFill>
                      <a:prstDash val="solid"/>
                      <a:round/>
                      <a:headEnd type="none" w="med" len="med"/>
                      <a:tailEnd type="none" w="med" len="lg"/>
                    </a:lnR>
                    <a:lnT w="9525" cap="flat" cmpd="sng" algn="ctr">
                      <a:solidFill>
                        <a:schemeClr val="bg1"/>
                      </a:solidFill>
                      <a:prstDash val="solid"/>
                      <a:round/>
                      <a:headEnd type="none" w="med" len="med"/>
                      <a:tailEnd type="none" w="med" len="lg"/>
                    </a:lnT>
                    <a:lnB w="9525" cap="flat" cmpd="sng" algn="ctr">
                      <a:solidFill>
                        <a:schemeClr val="bg1"/>
                      </a:solidFill>
                      <a:prstDash val="solid"/>
                      <a:round/>
                      <a:headEnd type="none" w="med" len="med"/>
                      <a:tailEnd type="none" w="med" len="lg"/>
                    </a:lnB>
                    <a:lnTlToBr>
                      <a:noFill/>
                    </a:lnTlToBr>
                    <a:lnBlToTr>
                      <a:noFill/>
                    </a:lnBlToTr>
                    <a:gradFill rotWithShape="1">
                      <a:gsLst>
                        <a:gs pos="0">
                          <a:srgbClr val="EAEAEA"/>
                        </a:gs>
                        <a:gs pos="100000">
                          <a:srgbClr val="B2B2B2"/>
                        </a:gs>
                      </a:gsLst>
                      <a:lin ang="0" scaled="1"/>
                    </a:gradFill>
                  </a:tcPr>
                </a:tc>
                <a:tc>
                  <a:txBody>
                    <a:bodyPr/>
                    <a:lstStyle/>
                    <a:p>
                      <a:pPr marL="0" marR="0" lvl="0" indent="0" algn="r"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1.5 </a:t>
                      </a:r>
                    </a:p>
                  </a:txBody>
                  <a:tcPr anchor="ctr" horzOverflow="overflow">
                    <a:lnL w="28575" cap="flat" cmpd="sng" algn="ctr">
                      <a:solidFill>
                        <a:srgbClr val="FFCC00"/>
                      </a:solidFill>
                      <a:prstDash val="solid"/>
                      <a:round/>
                      <a:headEnd type="none" w="med" len="med"/>
                      <a:tailEnd type="none" w="med" len="lg"/>
                    </a:lnL>
                    <a:lnR>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c>
                  <a:txBody>
                    <a:bodyPr/>
                    <a:lstStyle/>
                    <a:p>
                      <a:pPr marL="0" marR="0" lvl="0" indent="0" algn="ctr"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to</a:t>
                      </a:r>
                    </a:p>
                  </a:txBody>
                  <a:tcPr marL="0" marR="0" marT="36000" marB="36000" anchor="ctr" horzOverflow="overflow">
                    <a:lnL>
                      <a:noFill/>
                    </a:lnL>
                    <a:lnR>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c>
                  <a:txBody>
                    <a:bodyPr/>
                    <a:lstStyle/>
                    <a:p>
                      <a:pPr marL="0" marR="0" lvl="0" indent="0" algn="l"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3.5%</a:t>
                      </a:r>
                    </a:p>
                  </a:txBody>
                  <a:tcPr anchor="ctr" horzOverflow="overflow">
                    <a:lnL>
                      <a:noFill/>
                    </a:lnL>
                    <a:lnR>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r>
              <a:tr h="379413">
                <a:tc>
                  <a:txBody>
                    <a:bodyPr/>
                    <a:lstStyle/>
                    <a:p>
                      <a:pPr marL="180975" marR="0" lvl="0" indent="0" algn="l"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dirty="0" err="1" smtClean="0">
                          <a:ln>
                            <a:noFill/>
                          </a:ln>
                          <a:solidFill>
                            <a:srgbClr val="002060"/>
                          </a:solidFill>
                          <a:effectLst/>
                          <a:latin typeface="Arial" pitchFamily="34" charset="0"/>
                          <a:cs typeface="Arial" pitchFamily="34" charset="0"/>
                        </a:rPr>
                        <a:t>Glinides</a:t>
                      </a:r>
                      <a:endParaRPr kumimoji="0" lang="en-US" sz="2000" b="0" i="0" u="none" strike="noStrike" cap="none" normalizeH="0" baseline="0" dirty="0" smtClean="0">
                        <a:ln>
                          <a:noFill/>
                        </a:ln>
                        <a:solidFill>
                          <a:srgbClr val="002060"/>
                        </a:solidFill>
                        <a:effectLst/>
                        <a:latin typeface="Arial" pitchFamily="34" charset="0"/>
                        <a:cs typeface="Arial" pitchFamily="34" charset="0"/>
                      </a:endParaRPr>
                    </a:p>
                  </a:txBody>
                  <a:tcPr anchor="ctr" horzOverflow="overflow">
                    <a:lnL>
                      <a:noFill/>
                    </a:lnL>
                    <a:lnR w="28575" cap="flat" cmpd="sng" algn="ctr">
                      <a:solidFill>
                        <a:srgbClr val="FFCC00"/>
                      </a:solidFill>
                      <a:prstDash val="solid"/>
                      <a:round/>
                      <a:headEnd type="none" w="med" len="med"/>
                      <a:tailEnd type="none" w="med" len="lg"/>
                    </a:lnR>
                    <a:lnT w="9525" cap="flat" cmpd="sng" algn="ctr">
                      <a:solidFill>
                        <a:schemeClr val="bg1"/>
                      </a:solidFill>
                      <a:prstDash val="solid"/>
                      <a:round/>
                      <a:headEnd type="none" w="med" len="med"/>
                      <a:tailEnd type="none" w="med" len="lg"/>
                    </a:lnT>
                    <a:lnB w="9525" cap="flat" cmpd="sng" algn="ctr">
                      <a:solidFill>
                        <a:schemeClr val="bg1"/>
                      </a:solidFill>
                      <a:prstDash val="solid"/>
                      <a:round/>
                      <a:headEnd type="none" w="med" len="med"/>
                      <a:tailEnd type="none" w="med" len="lg"/>
                    </a:lnB>
                    <a:lnTlToBr>
                      <a:noFill/>
                    </a:lnTlToBr>
                    <a:lnBlToTr>
                      <a:noFill/>
                    </a:lnBlToTr>
                    <a:gradFill rotWithShape="1">
                      <a:gsLst>
                        <a:gs pos="0">
                          <a:srgbClr val="EAEAEA"/>
                        </a:gs>
                        <a:gs pos="100000">
                          <a:srgbClr val="B2B2B2"/>
                        </a:gs>
                      </a:gsLst>
                      <a:lin ang="0" scaled="1"/>
                    </a:gradFill>
                  </a:tcPr>
                </a:tc>
                <a:tc>
                  <a:txBody>
                    <a:bodyPr/>
                    <a:lstStyle/>
                    <a:p>
                      <a:pPr marL="0" marR="0" lvl="0" indent="0" algn="r"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1 </a:t>
                      </a:r>
                      <a:endParaRPr kumimoji="0" lang="en-US" sz="2000" b="0" i="0" u="none" strike="noStrike" cap="none" normalizeH="0" baseline="50000" smtClean="0">
                        <a:ln>
                          <a:noFill/>
                        </a:ln>
                        <a:solidFill>
                          <a:schemeClr val="tx1"/>
                        </a:solidFill>
                        <a:effectLst/>
                        <a:latin typeface="Arial" pitchFamily="34" charset="0"/>
                        <a:cs typeface="Arial" pitchFamily="34" charset="0"/>
                      </a:endParaRPr>
                    </a:p>
                  </a:txBody>
                  <a:tcPr anchor="ctr" horzOverflow="overflow">
                    <a:lnL w="28575" cap="flat" cmpd="sng" algn="ctr">
                      <a:solidFill>
                        <a:srgbClr val="FFCC00"/>
                      </a:solidFill>
                      <a:prstDash val="solid"/>
                      <a:round/>
                      <a:headEnd type="none" w="med" len="med"/>
                      <a:tailEnd type="none" w="med" len="lg"/>
                    </a:lnL>
                    <a:lnR>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c>
                  <a:txBody>
                    <a:bodyPr/>
                    <a:lstStyle/>
                    <a:p>
                      <a:pPr marL="0" marR="0" lvl="0" indent="0" algn="ctr"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to</a:t>
                      </a:r>
                    </a:p>
                  </a:txBody>
                  <a:tcPr marL="0" marR="0" marT="36000" marB="36000" anchor="ctr" horzOverflow="overflow">
                    <a:lnL>
                      <a:noFill/>
                    </a:lnL>
                    <a:lnR>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c>
                  <a:txBody>
                    <a:bodyPr/>
                    <a:lstStyle/>
                    <a:p>
                      <a:pPr marL="0" marR="0" lvl="0" indent="0" algn="l"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1.5%</a:t>
                      </a:r>
                      <a:r>
                        <a:rPr kumimoji="0" lang="en-US" sz="2000" b="0" i="0" u="none" strike="noStrike" cap="none" normalizeH="0" baseline="50000" smtClean="0">
                          <a:ln>
                            <a:noFill/>
                          </a:ln>
                          <a:solidFill>
                            <a:schemeClr val="tx1"/>
                          </a:solidFill>
                          <a:effectLst/>
                          <a:latin typeface="Arial" pitchFamily="34" charset="0"/>
                          <a:cs typeface="Arial" pitchFamily="34" charset="0"/>
                        </a:rPr>
                        <a:t>1</a:t>
                      </a:r>
                    </a:p>
                  </a:txBody>
                  <a:tcPr anchor="ctr" horzOverflow="overflow">
                    <a:lnL>
                      <a:noFill/>
                    </a:lnL>
                    <a:lnR>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r>
              <a:tr h="379413">
                <a:tc>
                  <a:txBody>
                    <a:bodyPr/>
                    <a:lstStyle/>
                    <a:p>
                      <a:pPr marL="180975" marR="0" lvl="0" indent="0" algn="l"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dirty="0" err="1" smtClean="0">
                          <a:ln>
                            <a:noFill/>
                          </a:ln>
                          <a:solidFill>
                            <a:srgbClr val="002060"/>
                          </a:solidFill>
                          <a:effectLst/>
                          <a:latin typeface="Arial" pitchFamily="34" charset="0"/>
                          <a:cs typeface="Arial" pitchFamily="34" charset="0"/>
                        </a:rPr>
                        <a:t>Thiazolidinediones</a:t>
                      </a:r>
                      <a:endParaRPr kumimoji="0" lang="en-US" sz="2000" b="0" i="0" u="none" strike="noStrike" cap="none" normalizeH="0" baseline="0" dirty="0" smtClean="0">
                        <a:ln>
                          <a:noFill/>
                        </a:ln>
                        <a:solidFill>
                          <a:srgbClr val="002060"/>
                        </a:solidFill>
                        <a:effectLst/>
                        <a:latin typeface="Arial" pitchFamily="34" charset="0"/>
                        <a:cs typeface="Arial" pitchFamily="34" charset="0"/>
                      </a:endParaRPr>
                    </a:p>
                  </a:txBody>
                  <a:tcPr anchor="ctr" horzOverflow="overflow">
                    <a:lnL>
                      <a:noFill/>
                    </a:lnL>
                    <a:lnR w="28575" cap="flat" cmpd="sng" algn="ctr">
                      <a:solidFill>
                        <a:srgbClr val="FFCC00"/>
                      </a:solidFill>
                      <a:prstDash val="solid"/>
                      <a:round/>
                      <a:headEnd type="none" w="med" len="med"/>
                      <a:tailEnd type="none" w="med" len="lg"/>
                    </a:lnR>
                    <a:lnT w="9525" cap="flat" cmpd="sng" algn="ctr">
                      <a:solidFill>
                        <a:schemeClr val="bg1"/>
                      </a:solidFill>
                      <a:prstDash val="solid"/>
                      <a:round/>
                      <a:headEnd type="none" w="med" len="med"/>
                      <a:tailEnd type="none" w="med" len="lg"/>
                    </a:lnT>
                    <a:lnB w="9525" cap="flat" cmpd="sng" algn="ctr">
                      <a:solidFill>
                        <a:schemeClr val="bg1"/>
                      </a:solidFill>
                      <a:prstDash val="solid"/>
                      <a:round/>
                      <a:headEnd type="none" w="med" len="med"/>
                      <a:tailEnd type="none" w="med" len="lg"/>
                    </a:lnB>
                    <a:lnTlToBr>
                      <a:noFill/>
                    </a:lnTlToBr>
                    <a:lnBlToTr>
                      <a:noFill/>
                    </a:lnBlToTr>
                    <a:gradFill rotWithShape="1">
                      <a:gsLst>
                        <a:gs pos="0">
                          <a:srgbClr val="EAEAEA"/>
                        </a:gs>
                        <a:gs pos="100000">
                          <a:srgbClr val="B2B2B2"/>
                        </a:gs>
                      </a:gsLst>
                      <a:lin ang="0" scaled="1"/>
                    </a:gradFill>
                  </a:tcPr>
                </a:tc>
                <a:tc>
                  <a:txBody>
                    <a:bodyPr/>
                    <a:lstStyle/>
                    <a:p>
                      <a:pPr marL="0" marR="0" lvl="0" indent="0" algn="r"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0.5</a:t>
                      </a:r>
                    </a:p>
                  </a:txBody>
                  <a:tcPr anchor="ctr" horzOverflow="overflow">
                    <a:lnL w="28575" cap="flat" cmpd="sng" algn="ctr">
                      <a:solidFill>
                        <a:srgbClr val="FFCC00"/>
                      </a:solidFill>
                      <a:prstDash val="solid"/>
                      <a:round/>
                      <a:headEnd type="none" w="med" len="med"/>
                      <a:tailEnd type="none" w="med" len="lg"/>
                    </a:lnL>
                    <a:lnR>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c>
                  <a:txBody>
                    <a:bodyPr/>
                    <a:lstStyle/>
                    <a:p>
                      <a:pPr marL="0" marR="0" lvl="0" indent="0" algn="ctr"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to</a:t>
                      </a:r>
                    </a:p>
                  </a:txBody>
                  <a:tcPr marL="0" marR="0" marT="36000" marB="36000" anchor="ctr" horzOverflow="overflow">
                    <a:lnL>
                      <a:noFill/>
                    </a:lnL>
                    <a:lnR>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c>
                  <a:txBody>
                    <a:bodyPr/>
                    <a:lstStyle/>
                    <a:p>
                      <a:pPr marL="0" marR="0" lvl="0" indent="0" algn="l"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1.4%</a:t>
                      </a:r>
                    </a:p>
                  </a:txBody>
                  <a:tcPr anchor="ctr" horzOverflow="overflow">
                    <a:lnL>
                      <a:noFill/>
                    </a:lnL>
                    <a:lnR>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r>
              <a:tr h="379413">
                <a:tc>
                  <a:txBody>
                    <a:bodyPr/>
                    <a:lstStyle/>
                    <a:p>
                      <a:pPr marL="180975" marR="0" lvl="0" indent="0" algn="l"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dirty="0" smtClean="0">
                          <a:ln>
                            <a:noFill/>
                          </a:ln>
                          <a:solidFill>
                            <a:srgbClr val="002060"/>
                          </a:solidFill>
                          <a:effectLst/>
                          <a:latin typeface="Arial" pitchFamily="34" charset="0"/>
                          <a:cs typeface="Arial" pitchFamily="34" charset="0"/>
                          <a:sym typeface="Symbol" pitchFamily="18" charset="2"/>
                        </a:rPr>
                        <a:t></a:t>
                      </a:r>
                      <a:r>
                        <a:rPr kumimoji="0" lang="en-US" sz="2000" b="0" i="0" u="none" strike="noStrike" cap="none" normalizeH="0" baseline="0" dirty="0" smtClean="0">
                          <a:ln>
                            <a:noFill/>
                          </a:ln>
                          <a:solidFill>
                            <a:srgbClr val="002060"/>
                          </a:solidFill>
                          <a:effectLst/>
                          <a:latin typeface="Arial" pitchFamily="34" charset="0"/>
                          <a:cs typeface="Arial" pitchFamily="34" charset="0"/>
                        </a:rPr>
                        <a:t>-</a:t>
                      </a:r>
                      <a:r>
                        <a:rPr kumimoji="0" lang="en-US" sz="2000" b="0" i="0" u="none" strike="noStrike" cap="none" normalizeH="0" baseline="0" dirty="0" err="1" smtClean="0">
                          <a:ln>
                            <a:noFill/>
                          </a:ln>
                          <a:solidFill>
                            <a:srgbClr val="002060"/>
                          </a:solidFill>
                          <a:effectLst/>
                          <a:latin typeface="Arial" pitchFamily="34" charset="0"/>
                          <a:cs typeface="Arial" pitchFamily="34" charset="0"/>
                        </a:rPr>
                        <a:t>Glucosidase</a:t>
                      </a:r>
                      <a:r>
                        <a:rPr kumimoji="0" lang="en-US" sz="2000" b="0" i="0" u="none" strike="noStrike" cap="none" normalizeH="0" baseline="0" dirty="0" smtClean="0">
                          <a:ln>
                            <a:noFill/>
                          </a:ln>
                          <a:solidFill>
                            <a:srgbClr val="002060"/>
                          </a:solidFill>
                          <a:effectLst/>
                          <a:latin typeface="Arial" pitchFamily="34" charset="0"/>
                          <a:cs typeface="Arial" pitchFamily="34" charset="0"/>
                        </a:rPr>
                        <a:t> inhibitors</a:t>
                      </a:r>
                    </a:p>
                  </a:txBody>
                  <a:tcPr anchor="ctr" horzOverflow="overflow">
                    <a:lnL>
                      <a:noFill/>
                    </a:lnL>
                    <a:lnR w="28575" cap="flat" cmpd="sng" algn="ctr">
                      <a:solidFill>
                        <a:srgbClr val="FFCC00"/>
                      </a:solidFill>
                      <a:prstDash val="solid"/>
                      <a:round/>
                      <a:headEnd type="none" w="med" len="med"/>
                      <a:tailEnd type="none" w="med" len="lg"/>
                    </a:lnR>
                    <a:lnT w="9525" cap="flat" cmpd="sng" algn="ctr">
                      <a:solidFill>
                        <a:schemeClr val="bg1"/>
                      </a:solidFill>
                      <a:prstDash val="solid"/>
                      <a:round/>
                      <a:headEnd type="none" w="med" len="med"/>
                      <a:tailEnd type="none" w="med" len="lg"/>
                    </a:lnT>
                    <a:lnB w="9525" cap="flat" cmpd="sng" algn="ctr">
                      <a:solidFill>
                        <a:schemeClr val="bg1"/>
                      </a:solidFill>
                      <a:prstDash val="solid"/>
                      <a:round/>
                      <a:headEnd type="none" w="med" len="med"/>
                      <a:tailEnd type="none" w="med" len="lg"/>
                    </a:lnB>
                    <a:lnTlToBr>
                      <a:noFill/>
                    </a:lnTlToBr>
                    <a:lnBlToTr>
                      <a:noFill/>
                    </a:lnBlToTr>
                    <a:gradFill rotWithShape="1">
                      <a:gsLst>
                        <a:gs pos="0">
                          <a:srgbClr val="EAEAEA"/>
                        </a:gs>
                        <a:gs pos="100000">
                          <a:srgbClr val="B2B2B2"/>
                        </a:gs>
                      </a:gsLst>
                      <a:lin ang="0" scaled="1"/>
                    </a:gradFill>
                  </a:tcPr>
                </a:tc>
                <a:tc>
                  <a:txBody>
                    <a:bodyPr/>
                    <a:lstStyle/>
                    <a:p>
                      <a:pPr marL="0" marR="0" lvl="0" indent="0" algn="r"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0.5 </a:t>
                      </a:r>
                    </a:p>
                  </a:txBody>
                  <a:tcPr anchor="ctr" horzOverflow="overflow">
                    <a:lnL w="28575" cap="flat" cmpd="sng" algn="ctr">
                      <a:solidFill>
                        <a:srgbClr val="FFCC00"/>
                      </a:solidFill>
                      <a:prstDash val="solid"/>
                      <a:round/>
                      <a:headEnd type="none" w="med" len="med"/>
                      <a:tailEnd type="none" w="med" len="lg"/>
                    </a:lnL>
                    <a:lnR>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c>
                  <a:txBody>
                    <a:bodyPr/>
                    <a:lstStyle/>
                    <a:p>
                      <a:pPr marL="0" marR="0" lvl="0" indent="0" algn="ctr"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to</a:t>
                      </a:r>
                    </a:p>
                  </a:txBody>
                  <a:tcPr marL="0" marR="0" marT="36000" marB="36000" anchor="ctr" horzOverflow="overflow">
                    <a:lnL>
                      <a:noFill/>
                    </a:lnL>
                    <a:lnR>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c>
                  <a:txBody>
                    <a:bodyPr/>
                    <a:lstStyle/>
                    <a:p>
                      <a:pPr marL="0" marR="0" lvl="0" indent="0" algn="l"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0.8%</a:t>
                      </a:r>
                    </a:p>
                  </a:txBody>
                  <a:tcPr anchor="ctr" horzOverflow="overflow">
                    <a:lnL>
                      <a:noFill/>
                    </a:lnL>
                    <a:lnR>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r>
              <a:tr h="379413">
                <a:tc>
                  <a:txBody>
                    <a:bodyPr/>
                    <a:lstStyle/>
                    <a:p>
                      <a:pPr marL="180975" marR="0" lvl="0" indent="0" algn="l"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dirty="0" smtClean="0">
                          <a:ln>
                            <a:noFill/>
                          </a:ln>
                          <a:solidFill>
                            <a:srgbClr val="002060"/>
                          </a:solidFill>
                          <a:effectLst/>
                          <a:latin typeface="Arial" pitchFamily="34" charset="0"/>
                          <a:cs typeface="Arial" pitchFamily="34" charset="0"/>
                        </a:rPr>
                        <a:t>GLP-1 agonist</a:t>
                      </a:r>
                    </a:p>
                  </a:txBody>
                  <a:tcPr anchor="ctr" horzOverflow="overflow">
                    <a:lnL>
                      <a:noFill/>
                    </a:lnL>
                    <a:lnR w="28575" cap="flat" cmpd="sng" algn="ctr">
                      <a:solidFill>
                        <a:srgbClr val="FFCC00"/>
                      </a:solidFill>
                      <a:prstDash val="solid"/>
                      <a:round/>
                      <a:headEnd type="none" w="med" len="med"/>
                      <a:tailEnd type="none" w="med" len="lg"/>
                    </a:lnR>
                    <a:lnT w="9525" cap="flat" cmpd="sng" algn="ctr">
                      <a:solidFill>
                        <a:schemeClr val="bg1"/>
                      </a:solidFill>
                      <a:prstDash val="solid"/>
                      <a:round/>
                      <a:headEnd type="none" w="med" len="med"/>
                      <a:tailEnd type="none" w="med" len="lg"/>
                    </a:lnT>
                    <a:lnB w="9525" cap="flat" cmpd="sng" algn="ctr">
                      <a:solidFill>
                        <a:schemeClr val="bg1"/>
                      </a:solidFill>
                      <a:prstDash val="solid"/>
                      <a:round/>
                      <a:headEnd type="none" w="med" len="med"/>
                      <a:tailEnd type="none" w="med" len="lg"/>
                    </a:lnB>
                    <a:lnTlToBr>
                      <a:noFill/>
                    </a:lnTlToBr>
                    <a:lnBlToTr>
                      <a:noFill/>
                    </a:lnBlToTr>
                    <a:gradFill rotWithShape="1">
                      <a:gsLst>
                        <a:gs pos="0">
                          <a:srgbClr val="EAEAEA"/>
                        </a:gs>
                        <a:gs pos="100000">
                          <a:srgbClr val="B2B2B2"/>
                        </a:gs>
                      </a:gsLst>
                      <a:lin ang="0" scaled="1"/>
                    </a:gradFill>
                  </a:tcPr>
                </a:tc>
                <a:tc>
                  <a:txBody>
                    <a:bodyPr/>
                    <a:lstStyle/>
                    <a:p>
                      <a:pPr marL="0" marR="0" lvl="0" indent="0" algn="r"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0.5 </a:t>
                      </a:r>
                    </a:p>
                  </a:txBody>
                  <a:tcPr anchor="ctr" horzOverflow="overflow">
                    <a:lnL w="28575" cap="flat" cmpd="sng" algn="ctr">
                      <a:solidFill>
                        <a:srgbClr val="FFCC00"/>
                      </a:solidFill>
                      <a:prstDash val="solid"/>
                      <a:round/>
                      <a:headEnd type="none" w="med" len="med"/>
                      <a:tailEnd type="none" w="med" len="lg"/>
                    </a:lnL>
                    <a:lnR>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c>
                  <a:txBody>
                    <a:bodyPr/>
                    <a:lstStyle/>
                    <a:p>
                      <a:pPr marL="0" marR="0" lvl="0" indent="0" algn="ctr"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to</a:t>
                      </a:r>
                    </a:p>
                  </a:txBody>
                  <a:tcPr marL="0" marR="0" marT="36000" marB="36000" anchor="ctr" horzOverflow="overflow">
                    <a:lnL>
                      <a:noFill/>
                    </a:lnL>
                    <a:lnR>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c>
                  <a:txBody>
                    <a:bodyPr/>
                    <a:lstStyle/>
                    <a:p>
                      <a:pPr marL="0" marR="0" lvl="0" indent="0" algn="l"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1.0%</a:t>
                      </a:r>
                    </a:p>
                  </a:txBody>
                  <a:tcPr anchor="ctr" horzOverflow="overflow">
                    <a:lnL>
                      <a:noFill/>
                    </a:lnL>
                    <a:lnR>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r>
              <a:tr h="379413">
                <a:tc>
                  <a:txBody>
                    <a:bodyPr/>
                    <a:lstStyle/>
                    <a:p>
                      <a:pPr marL="180975" marR="0" lvl="0" indent="0" algn="l"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dirty="0" err="1" smtClean="0">
                          <a:ln>
                            <a:noFill/>
                          </a:ln>
                          <a:solidFill>
                            <a:srgbClr val="002060"/>
                          </a:solidFill>
                          <a:effectLst/>
                          <a:latin typeface="Arial" pitchFamily="34" charset="0"/>
                          <a:cs typeface="Arial" pitchFamily="34" charset="0"/>
                        </a:rPr>
                        <a:t>Pramlintide</a:t>
                      </a:r>
                      <a:endParaRPr kumimoji="0" lang="en-US" sz="2000" b="0" i="0" u="none" strike="noStrike" cap="none" normalizeH="0" baseline="0" dirty="0" smtClean="0">
                        <a:ln>
                          <a:noFill/>
                        </a:ln>
                        <a:solidFill>
                          <a:srgbClr val="002060"/>
                        </a:solidFill>
                        <a:effectLst/>
                        <a:latin typeface="Arial" pitchFamily="34" charset="0"/>
                        <a:cs typeface="Arial" pitchFamily="34" charset="0"/>
                      </a:endParaRPr>
                    </a:p>
                  </a:txBody>
                  <a:tcPr anchor="ctr" horzOverflow="overflow">
                    <a:lnL>
                      <a:noFill/>
                    </a:lnL>
                    <a:lnR w="28575" cap="flat" cmpd="sng" algn="ctr">
                      <a:solidFill>
                        <a:srgbClr val="FFCC00"/>
                      </a:solidFill>
                      <a:prstDash val="solid"/>
                      <a:round/>
                      <a:headEnd type="none" w="med" len="med"/>
                      <a:tailEnd type="none" w="med" len="lg"/>
                    </a:lnR>
                    <a:lnT w="9525" cap="flat" cmpd="sng" algn="ctr">
                      <a:solidFill>
                        <a:schemeClr val="bg1"/>
                      </a:solidFill>
                      <a:prstDash val="solid"/>
                      <a:round/>
                      <a:headEnd type="none" w="med" len="med"/>
                      <a:tailEnd type="none" w="med" len="lg"/>
                    </a:lnT>
                    <a:lnB w="9525" cap="flat" cmpd="sng" algn="ctr">
                      <a:solidFill>
                        <a:schemeClr val="bg1"/>
                      </a:solidFill>
                      <a:prstDash val="solid"/>
                      <a:round/>
                      <a:headEnd type="none" w="med" len="med"/>
                      <a:tailEnd type="none" w="med" len="lg"/>
                    </a:lnB>
                    <a:lnTlToBr>
                      <a:noFill/>
                    </a:lnTlToBr>
                    <a:lnBlToTr>
                      <a:noFill/>
                    </a:lnBlToTr>
                    <a:gradFill rotWithShape="1">
                      <a:gsLst>
                        <a:gs pos="0">
                          <a:srgbClr val="EAEAEA"/>
                        </a:gs>
                        <a:gs pos="100000">
                          <a:srgbClr val="B2B2B2"/>
                        </a:gs>
                      </a:gsLst>
                      <a:lin ang="0" scaled="1"/>
                    </a:gradFill>
                  </a:tcPr>
                </a:tc>
                <a:tc>
                  <a:txBody>
                    <a:bodyPr/>
                    <a:lstStyle/>
                    <a:p>
                      <a:pPr marL="0" marR="0" lvl="0" indent="0" algn="r"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0.5 </a:t>
                      </a:r>
                    </a:p>
                  </a:txBody>
                  <a:tcPr anchor="ctr" horzOverflow="overflow">
                    <a:lnL w="28575" cap="flat" cmpd="sng" algn="ctr">
                      <a:solidFill>
                        <a:srgbClr val="FFCC00"/>
                      </a:solidFill>
                      <a:prstDash val="solid"/>
                      <a:round/>
                      <a:headEnd type="none" w="med" len="med"/>
                      <a:tailEnd type="none" w="med" len="lg"/>
                    </a:lnL>
                    <a:lnR>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c>
                  <a:txBody>
                    <a:bodyPr/>
                    <a:lstStyle/>
                    <a:p>
                      <a:pPr marL="0" marR="0" lvl="0" indent="0" algn="ctr"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to</a:t>
                      </a:r>
                    </a:p>
                  </a:txBody>
                  <a:tcPr marL="0" marR="0" marT="36000" marB="36000" anchor="ctr" horzOverflow="overflow">
                    <a:lnL>
                      <a:noFill/>
                    </a:lnL>
                    <a:lnR>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c>
                  <a:txBody>
                    <a:bodyPr/>
                    <a:lstStyle/>
                    <a:p>
                      <a:pPr marL="0" marR="0" lvl="0" indent="0" algn="l"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1.0%</a:t>
                      </a:r>
                    </a:p>
                  </a:txBody>
                  <a:tcPr anchor="ctr" horzOverflow="overflow">
                    <a:lnL>
                      <a:noFill/>
                    </a:lnL>
                    <a:lnR>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r>
              <a:tr h="379413">
                <a:tc>
                  <a:txBody>
                    <a:bodyPr/>
                    <a:lstStyle/>
                    <a:p>
                      <a:pPr marL="180975" marR="0" lvl="0" indent="0" algn="l"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dirty="0" smtClean="0">
                          <a:ln>
                            <a:noFill/>
                          </a:ln>
                          <a:solidFill>
                            <a:srgbClr val="002060"/>
                          </a:solidFill>
                          <a:effectLst/>
                          <a:latin typeface="Arial" pitchFamily="34" charset="0"/>
                          <a:cs typeface="Arial" pitchFamily="34" charset="0"/>
                        </a:rPr>
                        <a:t>DPP-IV inhibitors</a:t>
                      </a:r>
                    </a:p>
                  </a:txBody>
                  <a:tcPr anchor="ctr" horzOverflow="overflow">
                    <a:lnL>
                      <a:noFill/>
                    </a:lnL>
                    <a:lnR w="28575" cap="flat" cmpd="sng" algn="ctr">
                      <a:solidFill>
                        <a:srgbClr val="FFCC00"/>
                      </a:solidFill>
                      <a:prstDash val="solid"/>
                      <a:round/>
                      <a:headEnd type="none" w="med" len="med"/>
                      <a:tailEnd type="none" w="med" len="lg"/>
                    </a:lnR>
                    <a:lnT w="9525" cap="flat" cmpd="sng" algn="ctr">
                      <a:solidFill>
                        <a:schemeClr val="bg1"/>
                      </a:solidFill>
                      <a:prstDash val="solid"/>
                      <a:round/>
                      <a:headEnd type="none" w="med" len="med"/>
                      <a:tailEnd type="none" w="med" len="lg"/>
                    </a:lnT>
                    <a:lnB>
                      <a:noFill/>
                    </a:lnB>
                    <a:lnTlToBr>
                      <a:noFill/>
                    </a:lnTlToBr>
                    <a:lnBlToTr>
                      <a:noFill/>
                    </a:lnBlToTr>
                    <a:gradFill rotWithShape="1">
                      <a:gsLst>
                        <a:gs pos="0">
                          <a:srgbClr val="EAEAEA"/>
                        </a:gs>
                        <a:gs pos="100000">
                          <a:srgbClr val="B2B2B2"/>
                        </a:gs>
                      </a:gsLst>
                      <a:lin ang="0" scaled="1"/>
                    </a:gradFill>
                  </a:tcPr>
                </a:tc>
                <a:tc>
                  <a:txBody>
                    <a:bodyPr/>
                    <a:lstStyle/>
                    <a:p>
                      <a:pPr marL="0" marR="0" lvl="0" indent="0" algn="r"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0.5 </a:t>
                      </a:r>
                    </a:p>
                  </a:txBody>
                  <a:tcPr anchor="ctr" horzOverflow="overflow">
                    <a:lnL w="28575" cap="flat" cmpd="sng" algn="ctr">
                      <a:solidFill>
                        <a:srgbClr val="FFCC00"/>
                      </a:solidFill>
                      <a:prstDash val="solid"/>
                      <a:round/>
                      <a:headEnd type="none" w="med" len="med"/>
                      <a:tailEnd type="none" w="med" len="lg"/>
                    </a:lnL>
                    <a:lnR>
                      <a:noFill/>
                    </a:lnR>
                    <a:lnT w="9525" cap="flat" cmpd="sng" algn="ctr">
                      <a:solidFill>
                        <a:schemeClr val="tx1"/>
                      </a:solidFill>
                      <a:prstDash val="solid"/>
                      <a:round/>
                      <a:headEnd type="none" w="med" len="med"/>
                      <a:tailEnd type="none" w="med" len="lg"/>
                    </a:lnT>
                    <a:lnB>
                      <a:noFill/>
                    </a:lnB>
                    <a:lnTlToBr>
                      <a:noFill/>
                    </a:lnTlToBr>
                    <a:lnBlToTr>
                      <a:noFill/>
                    </a:lnBlToTr>
                    <a:noFill/>
                  </a:tcPr>
                </a:tc>
                <a:tc>
                  <a:txBody>
                    <a:bodyPr/>
                    <a:lstStyle/>
                    <a:p>
                      <a:pPr marL="0" marR="0" lvl="0" indent="0" algn="ctr"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to</a:t>
                      </a:r>
                    </a:p>
                  </a:txBody>
                  <a:tcPr marL="0" marR="0" marT="36000" marB="36000" anchor="ctr" horzOverflow="overflow">
                    <a:lnL>
                      <a:noFill/>
                    </a:lnL>
                    <a:lnR>
                      <a:noFill/>
                    </a:lnR>
                    <a:lnT w="9525" cap="flat" cmpd="sng" algn="ctr">
                      <a:solidFill>
                        <a:schemeClr val="tx1"/>
                      </a:solidFill>
                      <a:prstDash val="solid"/>
                      <a:round/>
                      <a:headEnd type="none" w="med" len="med"/>
                      <a:tailEnd type="none" w="med" len="lg"/>
                    </a:lnT>
                    <a:lnB>
                      <a:noFill/>
                    </a:lnB>
                    <a:lnTlToBr>
                      <a:noFill/>
                    </a:lnTlToBr>
                    <a:lnBlToTr>
                      <a:noFill/>
                    </a:lnBlToTr>
                    <a:noFill/>
                  </a:tcPr>
                </a:tc>
                <a:tc>
                  <a:txBody>
                    <a:bodyPr/>
                    <a:lstStyle/>
                    <a:p>
                      <a:pPr marL="0" marR="0" lvl="0" indent="0" algn="l"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0.8%</a:t>
                      </a:r>
                    </a:p>
                  </a:txBody>
                  <a:tcPr anchor="ctr" horzOverflow="overflow">
                    <a:lnL>
                      <a:noFill/>
                    </a:lnL>
                    <a:lnR>
                      <a:noFill/>
                    </a:lnR>
                    <a:lnT w="9525" cap="flat" cmpd="sng" algn="ctr">
                      <a:solidFill>
                        <a:schemeClr val="tx1"/>
                      </a:solidFill>
                      <a:prstDash val="solid"/>
                      <a:round/>
                      <a:headEnd type="none" w="med" len="med"/>
                      <a:tailEnd type="none" w="med" len="lg"/>
                    </a:lnT>
                    <a:lnB>
                      <a:noFill/>
                    </a:lnB>
                    <a:lnTlToBr>
                      <a:noFill/>
                    </a:lnTlToBr>
                    <a:lnBlToTr>
                      <a:noFill/>
                    </a:lnBlToTr>
                    <a:noFill/>
                  </a:tcPr>
                </a:tc>
              </a:tr>
            </a:tbl>
          </a:graphicData>
        </a:graphic>
      </p:graphicFrame>
      <p:sp>
        <p:nvSpPr>
          <p:cNvPr id="19523" name="Text Box 48"/>
          <p:cNvSpPr txBox="1">
            <a:spLocks noChangeArrowheads="1"/>
          </p:cNvSpPr>
          <p:nvPr/>
        </p:nvSpPr>
        <p:spPr bwMode="auto">
          <a:xfrm>
            <a:off x="447676" y="6462185"/>
            <a:ext cx="3895725" cy="251224"/>
          </a:xfrm>
          <a:prstGeom prst="rect">
            <a:avLst/>
          </a:prstGeom>
          <a:noFill/>
          <a:ln w="28575" algn="ctr">
            <a:noFill/>
            <a:miter lim="800000"/>
            <a:headEnd/>
            <a:tailEnd/>
          </a:ln>
        </p:spPr>
        <p:txBody>
          <a:bodyPr lIns="46800" tIns="46800" rIns="46800" bIns="46800" anchor="b">
            <a:spAutoFit/>
          </a:bodyPr>
          <a:lstStyle/>
          <a:p>
            <a:pPr defTabSz="828675" hangingPunct="0">
              <a:lnSpc>
                <a:spcPct val="97000"/>
              </a:lnSpc>
              <a:buClr>
                <a:srgbClr val="000000"/>
              </a:buClr>
              <a:buSzPct val="45000"/>
              <a:buFont typeface="StarSymbol" charset="0"/>
              <a:buNone/>
              <a:tabLst>
                <a:tab pos="657225" algn="l"/>
                <a:tab pos="1312863" algn="l"/>
                <a:tab pos="1970088" algn="l"/>
                <a:tab pos="2627313" algn="l"/>
                <a:tab pos="3282950" algn="l"/>
                <a:tab pos="3940175" algn="l"/>
                <a:tab pos="4595813" algn="l"/>
                <a:tab pos="5253038" algn="l"/>
                <a:tab pos="5910263" algn="l"/>
                <a:tab pos="6565900" algn="l"/>
              </a:tabLst>
              <a:defRPr/>
            </a:pPr>
            <a:r>
              <a:rPr lang="da-DK" sz="1000" i="1" dirty="0">
                <a:latin typeface="Arial" charset="0"/>
                <a:ea typeface="Arial Unicode MS" pitchFamily="34" charset="-128"/>
                <a:cs typeface="Arial Unicode MS" pitchFamily="34" charset="-128"/>
              </a:rPr>
              <a:t> </a:t>
            </a:r>
            <a:r>
              <a:rPr lang="da-DK" sz="1050" i="1" dirty="0">
                <a:latin typeface="Arial" charset="0"/>
                <a:ea typeface="Arial Unicode MS" pitchFamily="34" charset="-128"/>
                <a:cs typeface="Arial Unicode MS" pitchFamily="34" charset="-128"/>
              </a:rPr>
              <a:t>Nathan DM, et al. </a:t>
            </a:r>
            <a:r>
              <a:rPr lang="fr-FR" sz="1050" i="1" dirty="0" err="1">
                <a:latin typeface="Arial" charset="0"/>
                <a:ea typeface="Arial Unicode MS" pitchFamily="34" charset="-128"/>
                <a:cs typeface="Arial Unicode MS" pitchFamily="34" charset="-128"/>
              </a:rPr>
              <a:t>Diabetes</a:t>
            </a:r>
            <a:r>
              <a:rPr lang="fr-FR" sz="1050" i="1" dirty="0">
                <a:latin typeface="Arial" charset="0"/>
                <a:ea typeface="Arial Unicode MS" pitchFamily="34" charset="-128"/>
                <a:cs typeface="Arial Unicode MS" pitchFamily="34" charset="-128"/>
              </a:rPr>
              <a:t> Care 2009;32:193-203</a:t>
            </a:r>
            <a:r>
              <a:rPr lang="fr-FR" sz="1000" i="1" dirty="0">
                <a:latin typeface="Arial" charset="0"/>
                <a:ea typeface="Arial Unicode MS" pitchFamily="34" charset="-128"/>
                <a:cs typeface="Arial Unicode MS" pitchFamily="34" charset="-128"/>
              </a:rPr>
              <a:t>. </a:t>
            </a:r>
          </a:p>
        </p:txBody>
      </p:sp>
      <p:sp>
        <p:nvSpPr>
          <p:cNvPr id="19524" name="Rectangle 222"/>
          <p:cNvSpPr>
            <a:spLocks noChangeArrowheads="1"/>
          </p:cNvSpPr>
          <p:nvPr/>
        </p:nvSpPr>
        <p:spPr bwMode="auto">
          <a:xfrm>
            <a:off x="685800" y="2895600"/>
            <a:ext cx="7904162" cy="393700"/>
          </a:xfrm>
          <a:prstGeom prst="rect">
            <a:avLst/>
          </a:prstGeom>
          <a:noFill/>
          <a:ln w="28575" cap="rnd" algn="ctr">
            <a:solidFill>
              <a:srgbClr val="FF3300"/>
            </a:solidFill>
            <a:miter lim="800000"/>
            <a:headEnd/>
            <a:tailEnd type="none" w="med" len="lg"/>
          </a:ln>
        </p:spPr>
        <p:txBody>
          <a:bodyPr wrap="none" anchor="ctr"/>
          <a:lstStyle/>
          <a:p>
            <a:endParaRPr lang="en-US"/>
          </a:p>
        </p:txBody>
      </p:sp>
      <p:sp>
        <p:nvSpPr>
          <p:cNvPr id="7" name="Minus 6"/>
          <p:cNvSpPr/>
          <p:nvPr/>
        </p:nvSpPr>
        <p:spPr>
          <a:xfrm>
            <a:off x="-1066800" y="609600"/>
            <a:ext cx="7848600" cy="914400"/>
          </a:xfrm>
          <a:prstGeom prst="mathMinu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6868237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524"/>
                                        </p:tgtEl>
                                        <p:attrNameLst>
                                          <p:attrName>style.visibility</p:attrName>
                                        </p:attrNameLst>
                                      </p:cBhvr>
                                      <p:to>
                                        <p:strVal val="visible"/>
                                      </p:to>
                                    </p:set>
                                    <p:anim calcmode="lin" valueType="num">
                                      <p:cBhvr additive="base">
                                        <p:cTn id="7" dur="500" fill="hold"/>
                                        <p:tgtEl>
                                          <p:spTgt spid="19524"/>
                                        </p:tgtEl>
                                        <p:attrNameLst>
                                          <p:attrName>ppt_x</p:attrName>
                                        </p:attrNameLst>
                                      </p:cBhvr>
                                      <p:tavLst>
                                        <p:tav tm="0">
                                          <p:val>
                                            <p:strVal val="#ppt_x"/>
                                          </p:val>
                                        </p:tav>
                                        <p:tav tm="100000">
                                          <p:val>
                                            <p:strVal val="#ppt_x"/>
                                          </p:val>
                                        </p:tav>
                                      </p:tavLst>
                                    </p:anim>
                                    <p:anim calcmode="lin" valueType="num">
                                      <p:cBhvr additive="base">
                                        <p:cTn id="8" dur="500" fill="hold"/>
                                        <p:tgtEl>
                                          <p:spTgt spid="195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24"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half" idx="2"/>
          </p:nvPr>
        </p:nvSpPr>
        <p:spPr/>
        <p:txBody>
          <a:bodyPr/>
          <a:lstStyle/>
          <a:p>
            <a:endParaRPr lang="en-US"/>
          </a:p>
        </p:txBody>
      </p:sp>
      <p:sp>
        <p:nvSpPr>
          <p:cNvPr id="4" name="Content Placeholder 3"/>
          <p:cNvSpPr>
            <a:spLocks noGrp="1"/>
          </p:cNvSpPr>
          <p:nvPr>
            <p:ph sz="quarter" idx="13"/>
          </p:nvPr>
        </p:nvSpPr>
        <p:spPr/>
        <p:txBody>
          <a:bodyPr/>
          <a:lstStyle/>
          <a:p>
            <a:endParaRPr lang="en-US"/>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بیمار 3</a:t>
            </a:r>
            <a:endParaRPr lang="en-US" dirty="0"/>
          </a:p>
        </p:txBody>
      </p:sp>
      <p:sp>
        <p:nvSpPr>
          <p:cNvPr id="3" name="Content Placeholder 2"/>
          <p:cNvSpPr>
            <a:spLocks noGrp="1"/>
          </p:cNvSpPr>
          <p:nvPr>
            <p:ph idx="1"/>
          </p:nvPr>
        </p:nvSpPr>
        <p:spPr/>
        <p:txBody>
          <a:bodyPr>
            <a:normAutofit lnSpcReduction="10000"/>
          </a:bodyPr>
          <a:lstStyle/>
          <a:p>
            <a:pPr algn="r" rtl="1">
              <a:lnSpc>
                <a:spcPct val="150000"/>
              </a:lnSpc>
            </a:pPr>
            <a:r>
              <a:rPr lang="fa-IR" sz="2800" dirty="0" smtClean="0"/>
              <a:t>آقای 60 ساله با شکایت تشنگی، پرادراری، ناکتوری (3 بار در طول شب)از 4 هفته پیش مراجعه کرده/ 2 کیلوگرم </a:t>
            </a:r>
            <a:r>
              <a:rPr lang="fa-IR" sz="2800" dirty="0" smtClean="0">
                <a:latin typeface="Calibri"/>
              </a:rPr>
              <a:t>↓ وزن</a:t>
            </a:r>
            <a:endParaRPr lang="fa-IR" sz="2800" dirty="0" smtClean="0"/>
          </a:p>
          <a:p>
            <a:pPr algn="r" rtl="1">
              <a:lnSpc>
                <a:spcPct val="150000"/>
              </a:lnSpc>
            </a:pPr>
            <a:r>
              <a:rPr lang="en-US" sz="2800" dirty="0" smtClean="0"/>
              <a:t>FBS: 300 mg/dl   BS: 450 mg/dl </a:t>
            </a:r>
            <a:r>
              <a:rPr lang="en-US" sz="2800" dirty="0" err="1" smtClean="0"/>
              <a:t>Hb</a:t>
            </a:r>
            <a:r>
              <a:rPr lang="en-US" sz="2800" dirty="0" smtClean="0"/>
              <a:t> A1c:9%</a:t>
            </a:r>
          </a:p>
          <a:p>
            <a:pPr algn="r" rtl="1">
              <a:lnSpc>
                <a:spcPct val="150000"/>
              </a:lnSpc>
            </a:pPr>
            <a:r>
              <a:rPr lang="en-US" sz="2800" dirty="0" err="1" smtClean="0"/>
              <a:t>Creatinin</a:t>
            </a:r>
            <a:r>
              <a:rPr lang="en-US" sz="2800" dirty="0" smtClean="0"/>
              <a:t>: 1.2 mg/dl</a:t>
            </a:r>
          </a:p>
          <a:p>
            <a:pPr algn="r" rtl="1">
              <a:lnSpc>
                <a:spcPct val="150000"/>
              </a:lnSpc>
            </a:pPr>
            <a:r>
              <a:rPr lang="en-US" sz="2800" dirty="0" smtClean="0"/>
              <a:t> BP: 110/80, BMI: 25 Kg/m2</a:t>
            </a:r>
          </a:p>
          <a:p>
            <a:pPr algn="r" rtl="1">
              <a:lnSpc>
                <a:spcPct val="150000"/>
              </a:lnSpc>
            </a:pPr>
            <a:r>
              <a:rPr lang="fa-IR" sz="2800" dirty="0" smtClean="0"/>
              <a:t>اقدام بعدی؟</a:t>
            </a:r>
            <a:endParaRPr lang="en-US" sz="2800" dirty="0"/>
          </a:p>
        </p:txBody>
      </p:sp>
    </p:spTree>
    <p:extLst>
      <p:ext uri="{BB962C8B-B14F-4D97-AF65-F5344CB8AC3E}">
        <p14:creationId xmlns="" xmlns:p14="http://schemas.microsoft.com/office/powerpoint/2010/main" val="183068626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r" rtl="1">
              <a:lnSpc>
                <a:spcPct val="150000"/>
              </a:lnSpc>
            </a:pPr>
            <a:r>
              <a:rPr lang="en-US" sz="3200" u="sng" dirty="0" smtClean="0"/>
              <a:t>OHA or Insulin?</a:t>
            </a:r>
          </a:p>
          <a:p>
            <a:pPr lvl="1" algn="r" rtl="1">
              <a:lnSpc>
                <a:spcPct val="150000"/>
              </a:lnSpc>
            </a:pPr>
            <a:r>
              <a:rPr lang="en-US" dirty="0" smtClean="0"/>
              <a:t>Catabolic Sign</a:t>
            </a:r>
          </a:p>
          <a:p>
            <a:pPr lvl="1" algn="r" rtl="1">
              <a:lnSpc>
                <a:spcPct val="150000"/>
              </a:lnSpc>
            </a:pPr>
            <a:r>
              <a:rPr lang="en-US" dirty="0" smtClean="0"/>
              <a:t>Severity of Symptoms</a:t>
            </a:r>
          </a:p>
          <a:p>
            <a:pPr algn="r" rtl="1">
              <a:lnSpc>
                <a:spcPct val="150000"/>
              </a:lnSpc>
            </a:pPr>
            <a:r>
              <a:rPr lang="en-US" sz="2400" b="1" dirty="0"/>
              <a:t>Glucose Toxicity</a:t>
            </a:r>
          </a:p>
          <a:p>
            <a:pPr algn="r" rtl="1">
              <a:lnSpc>
                <a:spcPct val="150000"/>
              </a:lnSpc>
            </a:pPr>
            <a:r>
              <a:rPr lang="en-US" sz="2800" dirty="0" smtClean="0"/>
              <a:t>Monotherapy or combination (Dual ) Therapy</a:t>
            </a:r>
          </a:p>
          <a:p>
            <a:pPr algn="r" rtl="1">
              <a:lnSpc>
                <a:spcPct val="150000"/>
              </a:lnSpc>
            </a:pPr>
            <a:r>
              <a:rPr lang="en-US" sz="2800" dirty="0" smtClean="0"/>
              <a:t>Which of them?</a:t>
            </a:r>
            <a:endParaRPr lang="en-US" sz="2800" dirty="0"/>
          </a:p>
        </p:txBody>
      </p:sp>
    </p:spTree>
    <p:extLst>
      <p:ext uri="{BB962C8B-B14F-4D97-AF65-F5344CB8AC3E}">
        <p14:creationId xmlns="" xmlns:p14="http://schemas.microsoft.com/office/powerpoint/2010/main" val="4244394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heel(1)">
                                      <p:cBhvr>
                                        <p:cTn id="23" dur="20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wheel(1)">
                                      <p:cBhvr>
                                        <p:cTn id="28"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0" y="685800"/>
            <a:ext cx="9144000" cy="1588"/>
          </a:xfrm>
          <a:prstGeom prst="line">
            <a:avLst/>
          </a:prstGeom>
          <a:ln>
            <a:solidFill>
              <a:srgbClr val="B01F2E"/>
            </a:solidFill>
          </a:ln>
          <a:effectLst>
            <a:outerShdw dist="25400" dir="6480000" algn="tl" rotWithShape="0">
              <a:srgbClr val="000090">
                <a:alpha val="59000"/>
              </a:srgbClr>
            </a:outerShdw>
          </a:effectLst>
        </p:spPr>
        <p:style>
          <a:lnRef idx="2">
            <a:schemeClr val="accent1"/>
          </a:lnRef>
          <a:fillRef idx="0">
            <a:schemeClr val="accent1"/>
          </a:fillRef>
          <a:effectRef idx="1">
            <a:schemeClr val="accent1"/>
          </a:effectRef>
          <a:fontRef idx="minor">
            <a:schemeClr val="tx1"/>
          </a:fontRef>
        </p:style>
      </p:cxnSp>
      <p:sp>
        <p:nvSpPr>
          <p:cNvPr id="7" name="Rectangle 6"/>
          <p:cNvSpPr/>
          <p:nvPr/>
        </p:nvSpPr>
        <p:spPr>
          <a:xfrm>
            <a:off x="374478" y="990657"/>
            <a:ext cx="8845721" cy="6773213"/>
          </a:xfrm>
          <a:prstGeom prst="rect">
            <a:avLst/>
          </a:prstGeom>
        </p:spPr>
        <p:txBody>
          <a:bodyPr wrap="square" lIns="91431" tIns="45716" rIns="91431" bIns="45716">
            <a:spAutoFit/>
          </a:bodyPr>
          <a:lstStyle/>
          <a:p>
            <a:pPr defTabSz="914400" fontAlgn="base">
              <a:lnSpc>
                <a:spcPts val="2900"/>
              </a:lnSpc>
              <a:spcBef>
                <a:spcPct val="0"/>
              </a:spcBef>
              <a:spcAft>
                <a:spcPts val="1800"/>
              </a:spcAft>
              <a:defRPr/>
            </a:pPr>
            <a:r>
              <a:rPr lang="en-US" sz="3200" b="1" dirty="0">
                <a:solidFill>
                  <a:srgbClr val="000090"/>
                </a:solidFill>
                <a:latin typeface="Times New Roman" panose="02020603050405020304" pitchFamily="18" charset="0"/>
                <a:ea typeface="ＭＳ Ｐゴシック" charset="-128"/>
                <a:cs typeface="Times New Roman" panose="02020603050405020304" pitchFamily="18" charset="0"/>
              </a:rPr>
              <a:t>3. ANTI-HYPERGLYCEMIC THERAPY</a:t>
            </a:r>
            <a:endParaRPr lang="en-US" sz="1400" b="1" dirty="0">
              <a:solidFill>
                <a:srgbClr val="000090"/>
              </a:solidFill>
              <a:latin typeface="Times New Roman" panose="02020603050405020304" pitchFamily="18" charset="0"/>
              <a:ea typeface="ＭＳ Ｐゴシック" charset="-128"/>
              <a:cs typeface="Times New Roman" panose="02020603050405020304" pitchFamily="18" charset="0"/>
            </a:endParaRPr>
          </a:p>
          <a:p>
            <a:pPr marL="455613" indent="573088" defTabSz="914400" fontAlgn="base">
              <a:lnSpc>
                <a:spcPts val="2900"/>
              </a:lnSpc>
              <a:spcBef>
                <a:spcPct val="0"/>
              </a:spcBef>
              <a:spcAft>
                <a:spcPts val="1800"/>
              </a:spcAft>
              <a:buClr>
                <a:srgbClr val="97082D"/>
              </a:buClr>
              <a:buSzPct val="125000"/>
              <a:buFont typeface="Arial"/>
              <a:buChar char="•"/>
              <a:defRPr/>
            </a:pPr>
            <a:r>
              <a:rPr lang="en-US" sz="2800" b="1" dirty="0" err="1">
                <a:solidFill>
                  <a:srgbClr val="000090"/>
                </a:solidFill>
                <a:latin typeface="Times New Roman" panose="02020603050405020304" pitchFamily="18" charset="0"/>
                <a:ea typeface="ＭＳ Ｐゴシック" charset="-128"/>
                <a:cs typeface="Times New Roman" panose="02020603050405020304" pitchFamily="18" charset="0"/>
              </a:rPr>
              <a:t>Glycemic</a:t>
            </a:r>
            <a:r>
              <a:rPr lang="en-US" sz="2800" b="1" dirty="0">
                <a:solidFill>
                  <a:srgbClr val="000090"/>
                </a:solidFill>
                <a:latin typeface="Times New Roman" panose="02020603050405020304" pitchFamily="18" charset="0"/>
                <a:ea typeface="ＭＳ Ｐゴシック" charset="-128"/>
                <a:cs typeface="Times New Roman" panose="02020603050405020304" pitchFamily="18" charset="0"/>
              </a:rPr>
              <a:t> targets</a:t>
            </a:r>
          </a:p>
          <a:p>
            <a:pPr marL="1435100" lvl="1" indent="-292100" defTabSz="914400" fontAlgn="base">
              <a:lnSpc>
                <a:spcPts val="2900"/>
              </a:lnSpc>
              <a:spcBef>
                <a:spcPct val="0"/>
              </a:spcBef>
              <a:spcAft>
                <a:spcPts val="1800"/>
              </a:spcAft>
              <a:buClr>
                <a:srgbClr val="97082D"/>
              </a:buClr>
              <a:buSzPct val="125000"/>
              <a:buFont typeface="Lucida Grande"/>
              <a:buChar char="-"/>
              <a:defRPr/>
            </a:pPr>
            <a:r>
              <a:rPr lang="en-US" sz="2400" b="1" dirty="0">
                <a:solidFill>
                  <a:srgbClr val="000000"/>
                </a:solidFill>
                <a:latin typeface="Times New Roman" panose="02020603050405020304" pitchFamily="18" charset="0"/>
                <a:ea typeface="ＭＳ Ｐゴシック" charset="-128"/>
                <a:cs typeface="Times New Roman" panose="02020603050405020304" pitchFamily="18" charset="0"/>
              </a:rPr>
              <a:t>HbA1c &lt; 7.0% </a:t>
            </a:r>
            <a:r>
              <a:rPr lang="en-US" sz="2400" dirty="0">
                <a:solidFill>
                  <a:srgbClr val="000000"/>
                </a:solidFill>
                <a:latin typeface="Times New Roman" panose="02020603050405020304" pitchFamily="18" charset="0"/>
                <a:ea typeface="ＭＳ Ｐゴシック" charset="-128"/>
                <a:cs typeface="Times New Roman" panose="02020603050405020304" pitchFamily="18" charset="0"/>
              </a:rPr>
              <a:t>(</a:t>
            </a:r>
            <a:r>
              <a:rPr lang="en-US" sz="2400" spc="-20" dirty="0">
                <a:solidFill>
                  <a:srgbClr val="000000"/>
                </a:solidFill>
                <a:latin typeface="Times New Roman" panose="02020603050405020304" pitchFamily="18" charset="0"/>
                <a:ea typeface="ＭＳ Ｐゴシック" charset="-128"/>
                <a:cs typeface="Times New Roman" panose="02020603050405020304" pitchFamily="18" charset="0"/>
              </a:rPr>
              <a:t>mean</a:t>
            </a:r>
            <a:r>
              <a:rPr lang="en-US" sz="2400" spc="-20" dirty="0" smtClean="0">
                <a:solidFill>
                  <a:srgbClr val="000000"/>
                </a:solidFill>
                <a:latin typeface="Times New Roman" panose="02020603050405020304" pitchFamily="18" charset="0"/>
                <a:ea typeface="ＭＳ Ｐゴシック" charset="-128"/>
                <a:cs typeface="Times New Roman" panose="02020603050405020304" pitchFamily="18" charset="0"/>
              </a:rPr>
              <a:t> PG </a:t>
            </a:r>
            <a:r>
              <a:rPr lang="en-US" sz="2400" b="1" spc="-20" dirty="0">
                <a:solidFill>
                  <a:srgbClr val="000000"/>
                </a:solidFill>
                <a:latin typeface="Times New Roman" panose="02020603050405020304" pitchFamily="18" charset="0"/>
                <a:ea typeface="ＭＳ Ｐゴシック" charset="-128"/>
                <a:cs typeface="Times New Roman" panose="02020603050405020304" pitchFamily="18" charset="0"/>
                <a:sym typeface="Symbol"/>
              </a:rPr>
              <a:t></a:t>
            </a:r>
            <a:r>
              <a:rPr lang="en-US" sz="2400" spc="-20" dirty="0">
                <a:solidFill>
                  <a:srgbClr val="000000"/>
                </a:solidFill>
                <a:latin typeface="Times New Roman" panose="02020603050405020304" pitchFamily="18" charset="0"/>
                <a:ea typeface="ＭＳ Ｐゴシック" charset="-128"/>
                <a:cs typeface="Times New Roman" panose="02020603050405020304" pitchFamily="18" charset="0"/>
              </a:rPr>
              <a:t>150-160</a:t>
            </a:r>
            <a:r>
              <a:rPr lang="en-US" spc="-20" dirty="0">
                <a:solidFill>
                  <a:srgbClr val="000000"/>
                </a:solidFill>
                <a:latin typeface="Times New Roman" panose="02020603050405020304" pitchFamily="18" charset="0"/>
                <a:ea typeface="ＭＳ Ｐゴシック" charset="-128"/>
                <a:cs typeface="Times New Roman" panose="02020603050405020304" pitchFamily="18" charset="0"/>
              </a:rPr>
              <a:t> mg/</a:t>
            </a:r>
            <a:r>
              <a:rPr lang="en-US" spc="-20" dirty="0" smtClean="0">
                <a:solidFill>
                  <a:srgbClr val="000000"/>
                </a:solidFill>
                <a:latin typeface="Times New Roman" panose="02020603050405020304" pitchFamily="18" charset="0"/>
                <a:ea typeface="ＭＳ Ｐゴシック" charset="-128"/>
                <a:cs typeface="Times New Roman" panose="02020603050405020304" pitchFamily="18" charset="0"/>
              </a:rPr>
              <a:t>dl </a:t>
            </a:r>
            <a:r>
              <a:rPr lang="en-US" sz="2400" spc="-20" dirty="0" smtClean="0">
                <a:solidFill>
                  <a:srgbClr val="000000"/>
                </a:solidFill>
                <a:latin typeface="Times New Roman" panose="02020603050405020304" pitchFamily="18" charset="0"/>
                <a:ea typeface="ＭＳ Ｐゴシック" charset="-128"/>
                <a:cs typeface="Times New Roman" panose="02020603050405020304" pitchFamily="18" charset="0"/>
              </a:rPr>
              <a:t>[8.3-8.9</a:t>
            </a:r>
            <a:r>
              <a:rPr lang="en-US" spc="-20" dirty="0" smtClean="0">
                <a:solidFill>
                  <a:srgbClr val="000000"/>
                </a:solidFill>
                <a:latin typeface="Times New Roman" panose="02020603050405020304" pitchFamily="18" charset="0"/>
                <a:ea typeface="ＭＳ Ｐゴシック" charset="-128"/>
                <a:cs typeface="Times New Roman" panose="02020603050405020304" pitchFamily="18" charset="0"/>
              </a:rPr>
              <a:t> </a:t>
            </a:r>
            <a:r>
              <a:rPr lang="en-US" spc="-20" dirty="0" err="1" smtClean="0">
                <a:solidFill>
                  <a:srgbClr val="000000"/>
                </a:solidFill>
                <a:latin typeface="Times New Roman" panose="02020603050405020304" pitchFamily="18" charset="0"/>
                <a:ea typeface="ＭＳ Ｐゴシック" charset="-128"/>
                <a:cs typeface="Times New Roman" panose="02020603050405020304" pitchFamily="18" charset="0"/>
              </a:rPr>
              <a:t>mmol/l</a:t>
            </a:r>
            <a:r>
              <a:rPr lang="en-US" sz="2400" spc="-20" dirty="0" smtClean="0">
                <a:solidFill>
                  <a:srgbClr val="000000"/>
                </a:solidFill>
                <a:latin typeface="Times New Roman" panose="02020603050405020304" pitchFamily="18" charset="0"/>
                <a:ea typeface="ＭＳ Ｐゴシック" charset="-128"/>
                <a:cs typeface="Times New Roman" panose="02020603050405020304" pitchFamily="18" charset="0"/>
              </a:rPr>
              <a:t>]</a:t>
            </a:r>
            <a:r>
              <a:rPr lang="en-US" sz="2400" dirty="0" smtClean="0">
                <a:solidFill>
                  <a:srgbClr val="000000"/>
                </a:solidFill>
                <a:latin typeface="Times New Roman" panose="02020603050405020304" pitchFamily="18" charset="0"/>
                <a:ea typeface="ＭＳ Ｐゴシック" charset="-128"/>
                <a:cs typeface="Times New Roman" panose="02020603050405020304" pitchFamily="18" charset="0"/>
              </a:rPr>
              <a:t>)</a:t>
            </a:r>
            <a:endParaRPr lang="en-US" sz="2400" dirty="0">
              <a:solidFill>
                <a:srgbClr val="000000"/>
              </a:solidFill>
              <a:latin typeface="Times New Roman" panose="02020603050405020304" pitchFamily="18" charset="0"/>
              <a:ea typeface="ＭＳ Ｐゴシック" charset="-128"/>
              <a:cs typeface="Times New Roman" panose="02020603050405020304" pitchFamily="18" charset="0"/>
            </a:endParaRPr>
          </a:p>
          <a:p>
            <a:pPr marL="1435100" lvl="1" indent="-292100" defTabSz="914400" fontAlgn="base">
              <a:lnSpc>
                <a:spcPts val="2900"/>
              </a:lnSpc>
              <a:spcBef>
                <a:spcPct val="0"/>
              </a:spcBef>
              <a:spcAft>
                <a:spcPts val="1800"/>
              </a:spcAft>
              <a:buClr>
                <a:srgbClr val="97082D"/>
              </a:buClr>
              <a:buSzPct val="125000"/>
              <a:buFont typeface="Lucida Grande"/>
              <a:buChar char="-"/>
              <a:defRPr/>
            </a:pPr>
            <a:r>
              <a:rPr lang="en-US" sz="2400" spc="-20" dirty="0">
                <a:solidFill>
                  <a:srgbClr val="000000"/>
                </a:solidFill>
                <a:latin typeface="Times New Roman" panose="02020603050405020304" pitchFamily="18" charset="0"/>
                <a:ea typeface="ＭＳ Ｐゴシック" charset="-128"/>
                <a:cs typeface="Times New Roman" panose="02020603050405020304" pitchFamily="18" charset="0"/>
              </a:rPr>
              <a:t>Pre</a:t>
            </a:r>
            <a:r>
              <a:rPr lang="en-US" sz="2400" spc="-20" dirty="0" smtClean="0">
                <a:solidFill>
                  <a:srgbClr val="000000"/>
                </a:solidFill>
                <a:latin typeface="Times New Roman" panose="02020603050405020304" pitchFamily="18" charset="0"/>
                <a:ea typeface="ＭＳ Ｐゴシック" charset="-128"/>
                <a:cs typeface="Times New Roman" panose="02020603050405020304" pitchFamily="18" charset="0"/>
              </a:rPr>
              <a:t>-prandial </a:t>
            </a:r>
            <a:r>
              <a:rPr lang="en-US" sz="2400" spc="-20" dirty="0">
                <a:solidFill>
                  <a:srgbClr val="000000"/>
                </a:solidFill>
                <a:latin typeface="Times New Roman" panose="02020603050405020304" pitchFamily="18" charset="0"/>
                <a:ea typeface="ＭＳ Ｐゴシック" charset="-128"/>
                <a:cs typeface="Times New Roman" panose="02020603050405020304" pitchFamily="18" charset="0"/>
              </a:rPr>
              <a:t>PG &lt;130</a:t>
            </a:r>
            <a:r>
              <a:rPr lang="en-US" spc="-20" dirty="0">
                <a:solidFill>
                  <a:srgbClr val="000000"/>
                </a:solidFill>
                <a:latin typeface="Times New Roman" panose="02020603050405020304" pitchFamily="18" charset="0"/>
                <a:ea typeface="ＭＳ Ｐゴシック" charset="-128"/>
                <a:cs typeface="Times New Roman" panose="02020603050405020304" pitchFamily="18" charset="0"/>
              </a:rPr>
              <a:t> mg/</a:t>
            </a:r>
            <a:r>
              <a:rPr lang="en-US" spc="-20" dirty="0" smtClean="0">
                <a:solidFill>
                  <a:srgbClr val="000000"/>
                </a:solidFill>
                <a:latin typeface="Times New Roman" panose="02020603050405020304" pitchFamily="18" charset="0"/>
                <a:ea typeface="ＭＳ Ｐゴシック" charset="-128"/>
                <a:cs typeface="Times New Roman" panose="02020603050405020304" pitchFamily="18" charset="0"/>
              </a:rPr>
              <a:t>dl </a:t>
            </a:r>
            <a:r>
              <a:rPr lang="en-US" sz="2400" spc="-20" dirty="0" smtClean="0">
                <a:solidFill>
                  <a:srgbClr val="000000"/>
                </a:solidFill>
                <a:latin typeface="Times New Roman" panose="02020603050405020304" pitchFamily="18" charset="0"/>
                <a:ea typeface="ＭＳ Ｐゴシック" charset="-128"/>
                <a:cs typeface="Times New Roman" panose="02020603050405020304" pitchFamily="18" charset="0"/>
              </a:rPr>
              <a:t>(7.2</a:t>
            </a:r>
            <a:r>
              <a:rPr lang="en-US" spc="-20" dirty="0" smtClean="0">
                <a:solidFill>
                  <a:srgbClr val="000000"/>
                </a:solidFill>
                <a:latin typeface="Times New Roman" panose="02020603050405020304" pitchFamily="18" charset="0"/>
                <a:ea typeface="ＭＳ Ｐゴシック" charset="-128"/>
                <a:cs typeface="Times New Roman" panose="02020603050405020304" pitchFamily="18" charset="0"/>
              </a:rPr>
              <a:t> </a:t>
            </a:r>
            <a:r>
              <a:rPr lang="en-US" spc="-20" dirty="0" err="1" smtClean="0">
                <a:solidFill>
                  <a:srgbClr val="000000"/>
                </a:solidFill>
                <a:latin typeface="Times New Roman" panose="02020603050405020304" pitchFamily="18" charset="0"/>
                <a:ea typeface="ＭＳ Ｐゴシック" charset="-128"/>
                <a:cs typeface="Times New Roman" panose="02020603050405020304" pitchFamily="18" charset="0"/>
              </a:rPr>
              <a:t>mmol/l</a:t>
            </a:r>
            <a:r>
              <a:rPr lang="en-US" sz="2400" spc="-20" dirty="0" smtClean="0">
                <a:solidFill>
                  <a:srgbClr val="000000"/>
                </a:solidFill>
                <a:latin typeface="Times New Roman" panose="02020603050405020304" pitchFamily="18" charset="0"/>
                <a:ea typeface="ＭＳ Ｐゴシック" charset="-128"/>
                <a:cs typeface="Times New Roman" panose="02020603050405020304" pitchFamily="18" charset="0"/>
              </a:rPr>
              <a:t>)</a:t>
            </a:r>
          </a:p>
          <a:p>
            <a:pPr marL="1435100" lvl="1" indent="-292100" defTabSz="914400" fontAlgn="base">
              <a:lnSpc>
                <a:spcPts val="2900"/>
              </a:lnSpc>
              <a:spcBef>
                <a:spcPct val="0"/>
              </a:spcBef>
              <a:spcAft>
                <a:spcPts val="1800"/>
              </a:spcAft>
              <a:buClr>
                <a:srgbClr val="97082D"/>
              </a:buClr>
              <a:buSzPct val="125000"/>
              <a:buFont typeface="Lucida Grande"/>
              <a:buChar char="-"/>
              <a:defRPr/>
            </a:pPr>
            <a:r>
              <a:rPr lang="en-US" sz="2400" spc="-20" dirty="0" smtClean="0">
                <a:solidFill>
                  <a:srgbClr val="000000"/>
                </a:solidFill>
                <a:latin typeface="Times New Roman" panose="02020603050405020304" pitchFamily="18" charset="0"/>
                <a:ea typeface="ＭＳ Ｐゴシック" charset="-128"/>
                <a:cs typeface="Times New Roman" panose="02020603050405020304" pitchFamily="18" charset="0"/>
              </a:rPr>
              <a:t>Post</a:t>
            </a:r>
            <a:r>
              <a:rPr lang="en-US" sz="2400" spc="-20" dirty="0">
                <a:solidFill>
                  <a:srgbClr val="000000"/>
                </a:solidFill>
                <a:latin typeface="Times New Roman" panose="02020603050405020304" pitchFamily="18" charset="0"/>
                <a:ea typeface="ＭＳ Ｐゴシック" charset="-128"/>
                <a:cs typeface="Times New Roman" panose="02020603050405020304" pitchFamily="18" charset="0"/>
              </a:rPr>
              <a:t>-prandial PG &lt;180</a:t>
            </a:r>
            <a:r>
              <a:rPr lang="en-US" spc="-20" dirty="0">
                <a:solidFill>
                  <a:srgbClr val="000000"/>
                </a:solidFill>
                <a:latin typeface="Times New Roman" panose="02020603050405020304" pitchFamily="18" charset="0"/>
                <a:ea typeface="ＭＳ Ｐゴシック" charset="-128"/>
                <a:cs typeface="Times New Roman" panose="02020603050405020304" pitchFamily="18" charset="0"/>
              </a:rPr>
              <a:t> mg/</a:t>
            </a:r>
            <a:r>
              <a:rPr lang="en-US" spc="-20" dirty="0" smtClean="0">
                <a:solidFill>
                  <a:srgbClr val="000000"/>
                </a:solidFill>
                <a:latin typeface="Times New Roman" panose="02020603050405020304" pitchFamily="18" charset="0"/>
                <a:ea typeface="ＭＳ Ｐゴシック" charset="-128"/>
                <a:cs typeface="Times New Roman" panose="02020603050405020304" pitchFamily="18" charset="0"/>
              </a:rPr>
              <a:t>dl </a:t>
            </a:r>
            <a:r>
              <a:rPr lang="en-US" sz="2400" spc="-20" dirty="0" smtClean="0">
                <a:solidFill>
                  <a:srgbClr val="000000"/>
                </a:solidFill>
                <a:latin typeface="Times New Roman" panose="02020603050405020304" pitchFamily="18" charset="0"/>
                <a:ea typeface="ＭＳ Ｐゴシック" charset="-128"/>
                <a:cs typeface="Times New Roman" panose="02020603050405020304" pitchFamily="18" charset="0"/>
              </a:rPr>
              <a:t>(10.0</a:t>
            </a:r>
            <a:r>
              <a:rPr lang="en-US" spc="-20" dirty="0" smtClean="0">
                <a:solidFill>
                  <a:srgbClr val="000000"/>
                </a:solidFill>
                <a:latin typeface="Times New Roman" panose="02020603050405020304" pitchFamily="18" charset="0"/>
                <a:ea typeface="ＭＳ Ｐゴシック" charset="-128"/>
                <a:cs typeface="Times New Roman" panose="02020603050405020304" pitchFamily="18" charset="0"/>
              </a:rPr>
              <a:t> </a:t>
            </a:r>
            <a:r>
              <a:rPr lang="en-US" spc="-20" dirty="0" err="1" smtClean="0">
                <a:solidFill>
                  <a:srgbClr val="000000"/>
                </a:solidFill>
                <a:latin typeface="Times New Roman" panose="02020603050405020304" pitchFamily="18" charset="0"/>
                <a:ea typeface="ＭＳ Ｐゴシック" charset="-128"/>
                <a:cs typeface="Times New Roman" panose="02020603050405020304" pitchFamily="18" charset="0"/>
              </a:rPr>
              <a:t>mmol/l</a:t>
            </a:r>
            <a:r>
              <a:rPr lang="en-US" sz="2400" spc="-20" dirty="0" smtClean="0">
                <a:solidFill>
                  <a:srgbClr val="000000"/>
                </a:solidFill>
                <a:latin typeface="Times New Roman" panose="02020603050405020304" pitchFamily="18" charset="0"/>
                <a:ea typeface="ＭＳ Ｐゴシック" charset="-128"/>
                <a:cs typeface="Times New Roman" panose="02020603050405020304" pitchFamily="18" charset="0"/>
              </a:rPr>
              <a:t>)</a:t>
            </a:r>
          </a:p>
          <a:p>
            <a:pPr marL="1435100" lvl="1" indent="-292100" defTabSz="914400" fontAlgn="base">
              <a:lnSpc>
                <a:spcPts val="2900"/>
              </a:lnSpc>
              <a:spcBef>
                <a:spcPct val="0"/>
              </a:spcBef>
              <a:spcAft>
                <a:spcPts val="900"/>
              </a:spcAft>
              <a:buClr>
                <a:srgbClr val="97082D"/>
              </a:buClr>
              <a:buSzPct val="125000"/>
              <a:buFont typeface="Lucida Grande"/>
              <a:buChar char="-"/>
              <a:defRPr/>
            </a:pPr>
            <a:r>
              <a:rPr lang="en-US" sz="2400" b="1" i="1" spc="-20" dirty="0">
                <a:solidFill>
                  <a:srgbClr val="000000"/>
                </a:solidFill>
                <a:latin typeface="Times New Roman" panose="02020603050405020304" pitchFamily="18" charset="0"/>
                <a:ea typeface="ＭＳ Ｐゴシック" charset="-128"/>
                <a:cs typeface="Times New Roman" panose="02020603050405020304" pitchFamily="18" charset="0"/>
              </a:rPr>
              <a:t>Individualization</a:t>
            </a:r>
            <a:r>
              <a:rPr lang="en-US" sz="2400" spc="-20" dirty="0">
                <a:solidFill>
                  <a:srgbClr val="000000"/>
                </a:solidFill>
                <a:latin typeface="Times New Roman" panose="02020603050405020304" pitchFamily="18" charset="0"/>
                <a:ea typeface="ＭＳ Ｐゴシック" charset="-128"/>
                <a:cs typeface="Times New Roman" panose="02020603050405020304" pitchFamily="18" charset="0"/>
              </a:rPr>
              <a:t> is key:</a:t>
            </a:r>
          </a:p>
          <a:p>
            <a:pPr marL="1435100" lvl="2" indent="-292100" defTabSz="914400" fontAlgn="base">
              <a:lnSpc>
                <a:spcPts val="2900"/>
              </a:lnSpc>
              <a:spcBef>
                <a:spcPct val="0"/>
              </a:spcBef>
              <a:spcAft>
                <a:spcPts val="600"/>
              </a:spcAft>
              <a:buClr>
                <a:srgbClr val="97082D"/>
              </a:buClr>
              <a:buSzPct val="90000"/>
              <a:buFont typeface="Wingdings" charset="2"/>
              <a:buChar char="Ø"/>
              <a:defRPr/>
            </a:pPr>
            <a:r>
              <a:rPr lang="en-US" sz="2400" spc="-20" dirty="0">
                <a:solidFill>
                  <a:srgbClr val="000000"/>
                </a:solidFill>
                <a:latin typeface="Times New Roman" panose="02020603050405020304" pitchFamily="18" charset="0"/>
                <a:ea typeface="ＭＳ Ｐゴシック" charset="-128"/>
                <a:cs typeface="Times New Roman" panose="02020603050405020304" pitchFamily="18" charset="0"/>
              </a:rPr>
              <a:t> Tighter targets (6.0 - 6.5%) - younger, healthier</a:t>
            </a:r>
          </a:p>
          <a:p>
            <a:pPr marL="1435100" lvl="2" indent="-292100" defTabSz="914400" fontAlgn="base">
              <a:lnSpc>
                <a:spcPts val="2900"/>
              </a:lnSpc>
              <a:spcBef>
                <a:spcPct val="0"/>
              </a:spcBef>
              <a:spcAft>
                <a:spcPts val="1200"/>
              </a:spcAft>
              <a:buClr>
                <a:srgbClr val="97082D"/>
              </a:buClr>
              <a:buSzPct val="90000"/>
              <a:buFont typeface="Wingdings" charset="2"/>
              <a:buChar char="Ø"/>
              <a:defRPr/>
            </a:pPr>
            <a:r>
              <a:rPr lang="en-US" sz="2400" spc="-20" dirty="0">
                <a:solidFill>
                  <a:srgbClr val="000000"/>
                </a:solidFill>
                <a:latin typeface="Times New Roman" panose="02020603050405020304" pitchFamily="18" charset="0"/>
                <a:ea typeface="ＭＳ Ｐゴシック" charset="-128"/>
                <a:cs typeface="Times New Roman" panose="02020603050405020304" pitchFamily="18" charset="0"/>
              </a:rPr>
              <a:t> Looser targets (7.5 - 8.0%</a:t>
            </a:r>
            <a:r>
              <a:rPr lang="en-US" sz="4000" spc="-20" baseline="16000" dirty="0">
                <a:solidFill>
                  <a:srgbClr val="000000"/>
                </a:solidFill>
                <a:latin typeface="Times New Roman" panose="02020603050405020304" pitchFamily="18" charset="0"/>
                <a:ea typeface="ＭＳ Ｐゴシック" charset="-128"/>
                <a:cs typeface="Times New Roman" panose="02020603050405020304" pitchFamily="18" charset="0"/>
              </a:rPr>
              <a:t>+</a:t>
            </a:r>
            <a:r>
              <a:rPr lang="en-US" sz="2400" spc="-20" dirty="0">
                <a:solidFill>
                  <a:srgbClr val="000000"/>
                </a:solidFill>
                <a:latin typeface="Times New Roman" panose="02020603050405020304" pitchFamily="18" charset="0"/>
                <a:ea typeface="ＭＳ Ｐゴシック" charset="-128"/>
                <a:cs typeface="Times New Roman" panose="02020603050405020304" pitchFamily="18" charset="0"/>
              </a:rPr>
              <a:t>) - older, </a:t>
            </a:r>
            <a:r>
              <a:rPr lang="en-US" sz="2400" spc="-20" dirty="0" smtClean="0">
                <a:solidFill>
                  <a:srgbClr val="000000"/>
                </a:solidFill>
                <a:latin typeface="Times New Roman" panose="02020603050405020304" pitchFamily="18" charset="0"/>
                <a:ea typeface="ＭＳ Ｐゴシック" charset="-128"/>
                <a:cs typeface="Times New Roman" panose="02020603050405020304" pitchFamily="18" charset="0"/>
              </a:rPr>
              <a:t>comorbidities</a:t>
            </a:r>
            <a:r>
              <a:rPr lang="en-US" sz="2400" spc="-20" dirty="0">
                <a:solidFill>
                  <a:srgbClr val="000000"/>
                </a:solidFill>
                <a:latin typeface="Times New Roman" panose="02020603050405020304" pitchFamily="18" charset="0"/>
                <a:ea typeface="ＭＳ Ｐゴシック" charset="-128"/>
                <a:cs typeface="Times New Roman" panose="02020603050405020304" pitchFamily="18" charset="0"/>
              </a:rPr>
              <a:t>, 	hypoglycemia prone, etc.</a:t>
            </a:r>
          </a:p>
          <a:p>
            <a:pPr marL="1435100" lvl="1" indent="-292100" defTabSz="914400" fontAlgn="base">
              <a:lnSpc>
                <a:spcPts val="2900"/>
              </a:lnSpc>
              <a:spcBef>
                <a:spcPct val="0"/>
              </a:spcBef>
              <a:spcAft>
                <a:spcPts val="1800"/>
              </a:spcAft>
              <a:buClr>
                <a:srgbClr val="97082D"/>
              </a:buClr>
              <a:buSzPct val="125000"/>
              <a:buFont typeface="Lucida Grande"/>
              <a:buChar char="-"/>
              <a:defRPr/>
            </a:pPr>
            <a:r>
              <a:rPr lang="en-US" sz="2400" spc="-20" dirty="0">
                <a:solidFill>
                  <a:srgbClr val="000000"/>
                </a:solidFill>
                <a:latin typeface="Times New Roman" panose="02020603050405020304" pitchFamily="18" charset="0"/>
                <a:ea typeface="ＭＳ Ｐゴシック" charset="-128"/>
                <a:cs typeface="Times New Roman" panose="02020603050405020304" pitchFamily="18" charset="0"/>
              </a:rPr>
              <a:t>Avoidance of hypoglycemia</a:t>
            </a:r>
            <a:endParaRPr lang="en-US" sz="2800" spc="-20" dirty="0">
              <a:solidFill>
                <a:srgbClr val="000000"/>
              </a:solidFill>
              <a:latin typeface="Times New Roman" panose="02020603050405020304" pitchFamily="18" charset="0"/>
              <a:ea typeface="ＭＳ Ｐゴシック" charset="-128"/>
              <a:cs typeface="Times New Roman" panose="02020603050405020304" pitchFamily="18" charset="0"/>
            </a:endParaRPr>
          </a:p>
          <a:p>
            <a:pPr defTabSz="914400" fontAlgn="base">
              <a:lnSpc>
                <a:spcPts val="2900"/>
              </a:lnSpc>
              <a:spcBef>
                <a:spcPct val="0"/>
              </a:spcBef>
              <a:spcAft>
                <a:spcPts val="600"/>
              </a:spcAft>
              <a:defRPr/>
            </a:pPr>
            <a:r>
              <a:rPr lang="en-US" sz="2000" b="1" dirty="0">
                <a:solidFill>
                  <a:prstClr val="black"/>
                </a:solidFill>
                <a:latin typeface="Times New Roman" panose="02020603050405020304" pitchFamily="18" charset="0"/>
                <a:ea typeface="ＭＳ Ｐゴシック" charset="-128"/>
                <a:cs typeface="Times New Roman" panose="02020603050405020304" pitchFamily="18" charset="0"/>
              </a:rPr>
              <a:t>	</a:t>
            </a:r>
            <a:endParaRPr lang="en-US" sz="2800" b="1" dirty="0">
              <a:solidFill>
                <a:prstClr val="black"/>
              </a:solidFill>
              <a:latin typeface="Times New Roman" panose="02020603050405020304" pitchFamily="18" charset="0"/>
              <a:ea typeface="ＭＳ Ｐゴシック" charset="-128"/>
              <a:cs typeface="Times New Roman" panose="02020603050405020304" pitchFamily="18" charset="0"/>
            </a:endParaRPr>
          </a:p>
          <a:p>
            <a:pPr marL="342867" indent="-342867" defTabSz="914400" fontAlgn="base">
              <a:lnSpc>
                <a:spcPts val="2900"/>
              </a:lnSpc>
              <a:spcBef>
                <a:spcPct val="0"/>
              </a:spcBef>
              <a:spcAft>
                <a:spcPts val="600"/>
              </a:spcAft>
              <a:buFontTx/>
              <a:buAutoNum type="arabicPeriod"/>
              <a:defRPr/>
            </a:pPr>
            <a:endParaRPr lang="en-US" sz="1200" b="1" kern="0" spc="100" dirty="0">
              <a:solidFill>
                <a:srgbClr val="1F497D"/>
              </a:solidFill>
              <a:latin typeface="Times New Roman" panose="02020603050405020304" pitchFamily="18" charset="0"/>
              <a:ea typeface="ＭＳ Ｐゴシック" charset="-128"/>
              <a:cs typeface="Times New Roman" panose="02020603050405020304" pitchFamily="18" charset="0"/>
            </a:endParaRPr>
          </a:p>
          <a:p>
            <a:pPr defTabSz="914400" fontAlgn="base">
              <a:lnSpc>
                <a:spcPts val="2900"/>
              </a:lnSpc>
              <a:spcBef>
                <a:spcPct val="0"/>
              </a:spcBef>
              <a:spcAft>
                <a:spcPts val="600"/>
              </a:spcAft>
              <a:defRPr/>
            </a:pPr>
            <a:r>
              <a:rPr lang="en-US" sz="1600" b="1" dirty="0">
                <a:solidFill>
                  <a:prstClr val="black"/>
                </a:solidFill>
                <a:latin typeface="Times New Roman" panose="02020603050405020304" pitchFamily="18" charset="0"/>
                <a:ea typeface="ＭＳ Ｐゴシック" charset="-128"/>
                <a:cs typeface="Times New Roman" panose="02020603050405020304" pitchFamily="18" charset="0"/>
              </a:rPr>
              <a:t>	</a:t>
            </a:r>
            <a:endParaRPr lang="en-US" sz="2000" b="1" dirty="0">
              <a:solidFill>
                <a:prstClr val="black"/>
              </a:solidFill>
              <a:latin typeface="Times New Roman" panose="02020603050405020304" pitchFamily="18" charset="0"/>
              <a:ea typeface="ＭＳ Ｐゴシック" charset="-128"/>
              <a:cs typeface="Times New Roman" panose="02020603050405020304" pitchFamily="18" charset="0"/>
            </a:endParaRPr>
          </a:p>
        </p:txBody>
      </p:sp>
      <p:sp>
        <p:nvSpPr>
          <p:cNvPr id="9" name="Rectangle 8"/>
          <p:cNvSpPr/>
          <p:nvPr/>
        </p:nvSpPr>
        <p:spPr>
          <a:xfrm>
            <a:off x="140698" y="6446336"/>
            <a:ext cx="1878399" cy="338554"/>
          </a:xfrm>
          <a:prstGeom prst="rect">
            <a:avLst/>
          </a:prstGeom>
        </p:spPr>
        <p:txBody>
          <a:bodyPr wrap="none">
            <a:spAutoFit/>
          </a:bodyPr>
          <a:lstStyle/>
          <a:p>
            <a:pPr defTabSz="914400" fontAlgn="base">
              <a:spcBef>
                <a:spcPct val="0"/>
              </a:spcBef>
              <a:spcAft>
                <a:spcPct val="0"/>
              </a:spcAft>
            </a:pPr>
            <a:r>
              <a:rPr lang="en-US" sz="1600" spc="-20" dirty="0" smtClean="0">
                <a:solidFill>
                  <a:srgbClr val="000090"/>
                </a:solidFill>
                <a:latin typeface="Times New Roman" panose="02020603050405020304" pitchFamily="18" charset="0"/>
                <a:ea typeface="ＭＳ Ｐゴシック" charset="-128"/>
                <a:cs typeface="Times New Roman" panose="02020603050405020304" pitchFamily="18" charset="0"/>
              </a:rPr>
              <a:t>PG = plasma glucose</a:t>
            </a:r>
            <a:endParaRPr lang="en-US" sz="1600" dirty="0">
              <a:solidFill>
                <a:prstClr val="black"/>
              </a:solidFill>
              <a:latin typeface="Times New Roman" panose="02020603050405020304" pitchFamily="18" charset="0"/>
              <a:ea typeface="ＭＳ Ｐゴシック" charset="-128"/>
              <a:cs typeface="Times New Roman" panose="02020603050405020304" pitchFamily="18" charset="0"/>
            </a:endParaRPr>
          </a:p>
        </p:txBody>
      </p:sp>
      <p:sp>
        <p:nvSpPr>
          <p:cNvPr id="10" name="Title 1"/>
          <p:cNvSpPr txBox="1">
            <a:spLocks/>
          </p:cNvSpPr>
          <p:nvPr/>
        </p:nvSpPr>
        <p:spPr bwMode="auto">
          <a:xfrm>
            <a:off x="1617786" y="-168275"/>
            <a:ext cx="5627077" cy="1470025"/>
          </a:xfrm>
          <a:prstGeom prst="rect">
            <a:avLst/>
          </a:prstGeom>
          <a:noFill/>
          <a:ln w="9525">
            <a:noFill/>
            <a:miter lim="800000"/>
            <a:headEnd/>
            <a:tailEnd/>
          </a:ln>
        </p:spPr>
        <p:txBody>
          <a:bodyPr lIns="91431" tIns="45716" rIns="91431" bIns="45716" anchor="ctr">
            <a:prstTxWarp prst="textNoShape">
              <a:avLst/>
            </a:prstTxWarp>
          </a:bodyPr>
          <a:lstStyle/>
          <a:p>
            <a:pPr algn="ctr" defTabSz="914400" eaLnBrk="0" fontAlgn="base" hangingPunct="0">
              <a:spcBef>
                <a:spcPct val="0"/>
              </a:spcBef>
              <a:spcAft>
                <a:spcPct val="0"/>
              </a:spcAft>
            </a:pPr>
            <a:r>
              <a:rPr lang="en-US" sz="2000" b="1" dirty="0">
                <a:solidFill>
                  <a:srgbClr val="000090"/>
                </a:solidFill>
                <a:latin typeface="Times New Roman" panose="02020603050405020304" pitchFamily="18" charset="0"/>
                <a:ea typeface="Arial Black" charset="0"/>
                <a:cs typeface="Times New Roman" panose="02020603050405020304" pitchFamily="18" charset="0"/>
              </a:rPr>
              <a:t>ADA-EASD Position </a:t>
            </a:r>
            <a:r>
              <a:rPr lang="en-US" sz="2000" b="1" dirty="0" smtClean="0">
                <a:solidFill>
                  <a:srgbClr val="000090"/>
                </a:solidFill>
                <a:latin typeface="Times New Roman" panose="02020603050405020304" pitchFamily="18" charset="0"/>
                <a:ea typeface="Arial Black" charset="0"/>
                <a:cs typeface="Times New Roman" panose="02020603050405020304" pitchFamily="18" charset="0"/>
              </a:rPr>
              <a:t>Statement Update: </a:t>
            </a:r>
          </a:p>
          <a:p>
            <a:pPr algn="ctr" defTabSz="914400" eaLnBrk="0" fontAlgn="base" hangingPunct="0">
              <a:lnSpc>
                <a:spcPts val="1980"/>
              </a:lnSpc>
              <a:spcBef>
                <a:spcPct val="0"/>
              </a:spcBef>
              <a:spcAft>
                <a:spcPct val="0"/>
              </a:spcAft>
            </a:pPr>
            <a:r>
              <a:rPr lang="en-US" sz="2000" b="1" dirty="0" smtClean="0">
                <a:solidFill>
                  <a:srgbClr val="000090"/>
                </a:solidFill>
                <a:latin typeface="Times New Roman" panose="02020603050405020304" pitchFamily="18" charset="0"/>
                <a:ea typeface="Arial Black" charset="0"/>
                <a:cs typeface="Times New Roman" panose="02020603050405020304" pitchFamily="18" charset="0"/>
              </a:rPr>
              <a:t>Management </a:t>
            </a:r>
            <a:r>
              <a:rPr lang="en-US" sz="2000" b="1" dirty="0">
                <a:solidFill>
                  <a:srgbClr val="000090"/>
                </a:solidFill>
                <a:latin typeface="Times New Roman" panose="02020603050405020304" pitchFamily="18" charset="0"/>
                <a:ea typeface="Arial Black" charset="0"/>
                <a:cs typeface="Times New Roman" panose="02020603050405020304" pitchFamily="18" charset="0"/>
              </a:rPr>
              <a:t>of Hyperglycemia in </a:t>
            </a:r>
            <a:r>
              <a:rPr lang="en-US" sz="2000" b="1" dirty="0" smtClean="0">
                <a:solidFill>
                  <a:srgbClr val="000090"/>
                </a:solidFill>
                <a:latin typeface="Times New Roman" panose="02020603050405020304" pitchFamily="18" charset="0"/>
                <a:ea typeface="Arial Black" charset="0"/>
                <a:cs typeface="Times New Roman" panose="02020603050405020304" pitchFamily="18" charset="0"/>
              </a:rPr>
              <a:t>T2DM, 2015</a:t>
            </a:r>
            <a:r>
              <a:rPr lang="en-US" sz="900" b="1" dirty="0">
                <a:solidFill>
                  <a:srgbClr val="000090"/>
                </a:solidFill>
                <a:latin typeface="Times New Roman" panose="02020603050405020304" pitchFamily="18" charset="0"/>
                <a:ea typeface="Arial Black" charset="0"/>
                <a:cs typeface="Times New Roman" panose="02020603050405020304" pitchFamily="18" charset="0"/>
              </a:rPr>
              <a:t/>
            </a:r>
            <a:br>
              <a:rPr lang="en-US" sz="900" b="1" dirty="0">
                <a:solidFill>
                  <a:srgbClr val="000090"/>
                </a:solidFill>
                <a:latin typeface="Times New Roman" panose="02020603050405020304" pitchFamily="18" charset="0"/>
                <a:ea typeface="Arial Black" charset="0"/>
                <a:cs typeface="Times New Roman" panose="02020603050405020304" pitchFamily="18" charset="0"/>
              </a:rPr>
            </a:br>
            <a:r>
              <a:rPr lang="en-US" sz="900" b="1" dirty="0">
                <a:solidFill>
                  <a:srgbClr val="000090"/>
                </a:solidFill>
                <a:latin typeface="Times New Roman" panose="02020603050405020304" pitchFamily="18" charset="0"/>
                <a:ea typeface="Arial Black" charset="0"/>
                <a:cs typeface="Times New Roman" panose="02020603050405020304" pitchFamily="18" charset="0"/>
              </a:rPr>
              <a:t/>
            </a:r>
            <a:br>
              <a:rPr lang="en-US" sz="900" b="1" dirty="0">
                <a:solidFill>
                  <a:srgbClr val="000090"/>
                </a:solidFill>
                <a:latin typeface="Times New Roman" panose="02020603050405020304" pitchFamily="18" charset="0"/>
                <a:ea typeface="Arial Black" charset="0"/>
                <a:cs typeface="Times New Roman" panose="02020603050405020304" pitchFamily="18" charset="0"/>
              </a:rPr>
            </a:br>
            <a:endParaRPr lang="en-US" b="1" dirty="0">
              <a:solidFill>
                <a:srgbClr val="000090"/>
              </a:solidFill>
              <a:latin typeface="Times New Roman" panose="02020603050405020304" pitchFamily="18" charset="0"/>
              <a:ea typeface="Times" charset="0"/>
              <a:cs typeface="Times New Roman" panose="02020603050405020304" pitchFamily="18" charset="0"/>
            </a:endParaRPr>
          </a:p>
        </p:txBody>
      </p:sp>
      <p:sp>
        <p:nvSpPr>
          <p:cNvPr id="11" name="TextBox 21"/>
          <p:cNvSpPr txBox="1">
            <a:spLocks noChangeArrowheads="1"/>
          </p:cNvSpPr>
          <p:nvPr/>
        </p:nvSpPr>
        <p:spPr bwMode="auto">
          <a:xfrm>
            <a:off x="3420473" y="6425483"/>
            <a:ext cx="5782796" cy="461657"/>
          </a:xfrm>
          <a:prstGeom prst="rect">
            <a:avLst/>
          </a:prstGeom>
          <a:noFill/>
          <a:ln w="9525">
            <a:noFill/>
            <a:miter lim="800000"/>
            <a:headEnd/>
            <a:tailEnd/>
          </a:ln>
        </p:spPr>
        <p:txBody>
          <a:bodyPr wrap="square" lIns="91431" tIns="45716" rIns="91431" bIns="45716">
            <a:prstTxWarp prst="textNoShape">
              <a:avLst/>
            </a:prstTxWarp>
            <a:spAutoFit/>
          </a:bodyPr>
          <a:lstStyle/>
          <a:p>
            <a:pPr algn="r" defTabSz="914400" fontAlgn="base">
              <a:spcBef>
                <a:spcPct val="0"/>
              </a:spcBef>
              <a:spcAft>
                <a:spcPct val="0"/>
              </a:spcAft>
            </a:pPr>
            <a:r>
              <a:rPr lang="en-US" sz="1200" i="1" dirty="0">
                <a:solidFill>
                  <a:srgbClr val="000000"/>
                </a:solidFill>
                <a:latin typeface="Times New Roman" charset="0"/>
                <a:ea typeface="Times New Roman" charset="0"/>
                <a:cs typeface="Times New Roman" charset="0"/>
              </a:rPr>
              <a:t>Diabetes Care</a:t>
            </a:r>
            <a:r>
              <a:rPr lang="en-US" sz="1200" dirty="0">
                <a:solidFill>
                  <a:srgbClr val="000000"/>
                </a:solidFill>
                <a:latin typeface="Times New Roman" charset="0"/>
                <a:ea typeface="Times New Roman" charset="0"/>
                <a:cs typeface="Times New Roman" charset="0"/>
              </a:rPr>
              <a:t> 2012;35:1364–</a:t>
            </a:r>
            <a:r>
              <a:rPr lang="en-US" sz="1200" dirty="0" smtClean="0">
                <a:solidFill>
                  <a:srgbClr val="000000"/>
                </a:solidFill>
                <a:latin typeface="Times New Roman" charset="0"/>
                <a:ea typeface="Times New Roman" charset="0"/>
                <a:cs typeface="Times New Roman" charset="0"/>
              </a:rPr>
              <a:t>1379; </a:t>
            </a:r>
            <a:r>
              <a:rPr lang="en-US" sz="1200" i="1" dirty="0" err="1" smtClean="0">
                <a:solidFill>
                  <a:srgbClr val="000000"/>
                </a:solidFill>
                <a:latin typeface="Times New Roman" charset="0"/>
                <a:ea typeface="Times New Roman" charset="0"/>
                <a:cs typeface="Times New Roman" charset="0"/>
              </a:rPr>
              <a:t>Diabetologia</a:t>
            </a:r>
            <a:r>
              <a:rPr lang="en-US" sz="1200" dirty="0" smtClean="0">
                <a:solidFill>
                  <a:srgbClr val="000000"/>
                </a:solidFill>
                <a:latin typeface="Times New Roman" charset="0"/>
                <a:ea typeface="Times New Roman" charset="0"/>
                <a:cs typeface="Times New Roman" charset="0"/>
              </a:rPr>
              <a:t> </a:t>
            </a:r>
            <a:r>
              <a:rPr lang="en-US" sz="1200" dirty="0">
                <a:solidFill>
                  <a:srgbClr val="000000"/>
                </a:solidFill>
                <a:latin typeface="Times New Roman" charset="0"/>
                <a:ea typeface="Times New Roman" charset="0"/>
                <a:cs typeface="Times New Roman" charset="0"/>
              </a:rPr>
              <a:t>2012;55:1577–</a:t>
            </a:r>
            <a:r>
              <a:rPr lang="en-US" sz="1200" dirty="0" smtClean="0">
                <a:solidFill>
                  <a:srgbClr val="000000"/>
                </a:solidFill>
                <a:latin typeface="Times New Roman" charset="0"/>
                <a:ea typeface="Times New Roman" charset="0"/>
                <a:cs typeface="Times New Roman" charset="0"/>
              </a:rPr>
              <a:t>1596</a:t>
            </a:r>
          </a:p>
          <a:p>
            <a:pPr algn="r" defTabSz="914400" fontAlgn="base">
              <a:spcBef>
                <a:spcPct val="0"/>
              </a:spcBef>
              <a:spcAft>
                <a:spcPct val="0"/>
              </a:spcAft>
            </a:pPr>
            <a:r>
              <a:rPr lang="en-US" sz="1200" i="1" dirty="0">
                <a:solidFill>
                  <a:srgbClr val="000000"/>
                </a:solidFill>
                <a:latin typeface="Times New Roman" charset="0"/>
                <a:ea typeface="Times New Roman" charset="0"/>
                <a:cs typeface="Times New Roman" charset="0"/>
              </a:rPr>
              <a:t>Diabetes Care</a:t>
            </a:r>
            <a:r>
              <a:rPr lang="en-US" sz="1200" dirty="0">
                <a:solidFill>
                  <a:srgbClr val="000000"/>
                </a:solidFill>
                <a:latin typeface="Times New Roman" charset="0"/>
                <a:ea typeface="Times New Roman" charset="0"/>
                <a:cs typeface="Times New Roman" charset="0"/>
              </a:rPr>
              <a:t> </a:t>
            </a:r>
            <a:r>
              <a:rPr lang="en-US" sz="1200" dirty="0" smtClean="0">
                <a:solidFill>
                  <a:srgbClr val="000000"/>
                </a:solidFill>
                <a:latin typeface="Times New Roman" charset="0"/>
                <a:ea typeface="Times New Roman" charset="0"/>
                <a:cs typeface="Times New Roman" charset="0"/>
              </a:rPr>
              <a:t>2015;38:140-149; </a:t>
            </a:r>
            <a:r>
              <a:rPr lang="en-US" sz="1200" i="1" dirty="0" err="1">
                <a:solidFill>
                  <a:srgbClr val="000000"/>
                </a:solidFill>
                <a:latin typeface="Times"/>
                <a:ea typeface="Times New Roman" charset="0"/>
                <a:cs typeface="Times"/>
              </a:rPr>
              <a:t>Diabetologia</a:t>
            </a:r>
            <a:r>
              <a:rPr lang="en-US" sz="1200" dirty="0">
                <a:solidFill>
                  <a:srgbClr val="000000"/>
                </a:solidFill>
                <a:latin typeface="Times"/>
                <a:ea typeface="Times New Roman" charset="0"/>
                <a:cs typeface="Times"/>
              </a:rPr>
              <a:t> </a:t>
            </a:r>
            <a:r>
              <a:rPr lang="en-US" sz="1200" dirty="0">
                <a:solidFill>
                  <a:srgbClr val="000000"/>
                </a:solidFill>
                <a:latin typeface="Times New Roman" charset="0"/>
                <a:ea typeface="Times New Roman" charset="0"/>
                <a:cs typeface="Times New Roman" charset="0"/>
              </a:rPr>
              <a:t>2015;58:429-442</a:t>
            </a:r>
          </a:p>
        </p:txBody>
      </p:sp>
    </p:spTree>
    <p:extLst>
      <p:ext uri="{BB962C8B-B14F-4D97-AF65-F5344CB8AC3E}">
        <p14:creationId xmlns="" xmlns:p14="http://schemas.microsoft.com/office/powerpoint/2010/main" val="3820886363"/>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ox1.pdf"/>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grpSp>
        <p:nvGrpSpPr>
          <p:cNvPr id="4" name="Group 3"/>
          <p:cNvGrpSpPr/>
          <p:nvPr/>
        </p:nvGrpSpPr>
        <p:grpSpPr>
          <a:xfrm>
            <a:off x="5430074" y="6630830"/>
            <a:ext cx="3770318" cy="253908"/>
            <a:chOff x="5447008" y="6630830"/>
            <a:chExt cx="3770318" cy="253908"/>
          </a:xfrm>
        </p:grpSpPr>
        <p:sp>
          <p:nvSpPr>
            <p:cNvPr id="5" name="Rectangle 4"/>
            <p:cNvSpPr/>
            <p:nvPr/>
          </p:nvSpPr>
          <p:spPr>
            <a:xfrm>
              <a:off x="5594350" y="6669615"/>
              <a:ext cx="3533021" cy="171726"/>
            </a:xfrm>
            <a:prstGeom prst="rect">
              <a:avLst/>
            </a:prstGeom>
            <a:solidFill>
              <a:srgbClr val="FFFFFF">
                <a:alpha val="72000"/>
              </a:srgbClr>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21"/>
            <p:cNvSpPr txBox="1">
              <a:spLocks noChangeArrowheads="1"/>
            </p:cNvSpPr>
            <p:nvPr/>
          </p:nvSpPr>
          <p:spPr bwMode="auto">
            <a:xfrm>
              <a:off x="5447008" y="6630830"/>
              <a:ext cx="3770318" cy="253908"/>
            </a:xfrm>
            <a:prstGeom prst="rect">
              <a:avLst/>
            </a:prstGeom>
            <a:noFill/>
            <a:ln w="9525">
              <a:noFill/>
              <a:miter lim="800000"/>
              <a:headEnd/>
              <a:tailEnd/>
            </a:ln>
          </p:spPr>
          <p:txBody>
            <a:bodyPr wrap="square" lIns="91431" tIns="45716" rIns="91431" bIns="45716">
              <a:prstTxWarp prst="textNoShape">
                <a:avLst/>
              </a:prstTxWarp>
              <a:spAutoFit/>
            </a:bodyPr>
            <a:lstStyle/>
            <a:p>
              <a:pPr algn="r" defTabSz="914400" fontAlgn="base">
                <a:spcBef>
                  <a:spcPct val="0"/>
                </a:spcBef>
                <a:spcAft>
                  <a:spcPct val="0"/>
                </a:spcAft>
              </a:pPr>
              <a:r>
                <a:rPr lang="en-US" sz="1050" i="1" dirty="0">
                  <a:solidFill>
                    <a:srgbClr val="000000"/>
                  </a:solidFill>
                  <a:latin typeface="Times"/>
                  <a:ea typeface="Times New Roman" charset="0"/>
                  <a:cs typeface="Times"/>
                </a:rPr>
                <a:t>Diabetes Care</a:t>
              </a:r>
              <a:r>
                <a:rPr lang="en-US" sz="1050" dirty="0">
                  <a:solidFill>
                    <a:srgbClr val="000000"/>
                  </a:solidFill>
                  <a:latin typeface="Times"/>
                  <a:ea typeface="Times New Roman" charset="0"/>
                  <a:cs typeface="Times"/>
                </a:rPr>
                <a:t> </a:t>
              </a:r>
              <a:r>
                <a:rPr lang="en-US" sz="1050" dirty="0" smtClean="0">
                  <a:solidFill>
                    <a:srgbClr val="000000"/>
                  </a:solidFill>
                  <a:latin typeface="Times"/>
                  <a:ea typeface="Times New Roman" charset="0"/>
                  <a:cs typeface="Times"/>
                </a:rPr>
                <a:t>2015;38:140-149; </a:t>
              </a:r>
              <a:r>
                <a:rPr lang="en-US" sz="1050" i="1" dirty="0" err="1">
                  <a:solidFill>
                    <a:srgbClr val="000000"/>
                  </a:solidFill>
                  <a:latin typeface="Times New Roman" charset="0"/>
                  <a:ea typeface="Times New Roman" charset="0"/>
                  <a:cs typeface="Times New Roman" charset="0"/>
                </a:rPr>
                <a:t>Diabetologia</a:t>
              </a:r>
              <a:r>
                <a:rPr lang="en-US" sz="1050" dirty="0">
                  <a:solidFill>
                    <a:srgbClr val="000000"/>
                  </a:solidFill>
                  <a:latin typeface="Times New Roman" charset="0"/>
                  <a:ea typeface="Times New Roman" charset="0"/>
                  <a:cs typeface="Times New Roman" charset="0"/>
                </a:rPr>
                <a:t> </a:t>
              </a:r>
              <a:r>
                <a:rPr lang="en-US" sz="1050" dirty="0" smtClean="0">
                  <a:solidFill>
                    <a:srgbClr val="000000"/>
                  </a:solidFill>
                  <a:latin typeface="Times New Roman" charset="0"/>
                  <a:ea typeface="Times New Roman" charset="0"/>
                  <a:cs typeface="Times New Roman" charset="0"/>
                </a:rPr>
                <a:t>2015</a:t>
              </a:r>
              <a:r>
                <a:rPr lang="en-US" sz="1050" dirty="0">
                  <a:solidFill>
                    <a:srgbClr val="000000"/>
                  </a:solidFill>
                  <a:latin typeface="Times New Roman" charset="0"/>
                  <a:ea typeface="Times New Roman" charset="0"/>
                  <a:cs typeface="Times New Roman" charset="0"/>
                </a:rPr>
                <a:t>;</a:t>
              </a:r>
              <a:r>
                <a:rPr lang="en-US" sz="1050" dirty="0" smtClean="0">
                  <a:solidFill>
                    <a:srgbClr val="000000"/>
                  </a:solidFill>
                  <a:latin typeface="Times New Roman" charset="0"/>
                  <a:ea typeface="Times New Roman" charset="0"/>
                  <a:cs typeface="Times New Roman" charset="0"/>
                </a:rPr>
                <a:t>58</a:t>
              </a:r>
              <a:r>
                <a:rPr lang="en-US" sz="1050" dirty="0">
                  <a:solidFill>
                    <a:srgbClr val="000000"/>
                  </a:solidFill>
                  <a:latin typeface="Times New Roman" charset="0"/>
                  <a:ea typeface="Times New Roman" charset="0"/>
                  <a:cs typeface="Times New Roman" charset="0"/>
                </a:rPr>
                <a:t>:429-</a:t>
              </a:r>
              <a:r>
                <a:rPr lang="en-US" sz="1050" dirty="0" smtClean="0">
                  <a:solidFill>
                    <a:srgbClr val="000000"/>
                  </a:solidFill>
                  <a:latin typeface="Times New Roman" charset="0"/>
                  <a:ea typeface="Times New Roman" charset="0"/>
                  <a:cs typeface="Times New Roman" charset="0"/>
                </a:rPr>
                <a:t>442</a:t>
              </a:r>
              <a:endParaRPr lang="en-US" sz="1050" dirty="0">
                <a:solidFill>
                  <a:srgbClr val="000000"/>
                </a:solidFill>
                <a:latin typeface="Times New Roman" charset="0"/>
                <a:ea typeface="Times New Roman" charset="0"/>
                <a:cs typeface="Times New Roman" charset="0"/>
              </a:endParaRPr>
            </a:p>
          </p:txBody>
        </p:sp>
      </p:grpSp>
      <p:grpSp>
        <p:nvGrpSpPr>
          <p:cNvPr id="7" name="Group 6"/>
          <p:cNvGrpSpPr/>
          <p:nvPr/>
        </p:nvGrpSpPr>
        <p:grpSpPr>
          <a:xfrm>
            <a:off x="72385" y="1977859"/>
            <a:ext cx="862948" cy="929280"/>
            <a:chOff x="72385" y="1977859"/>
            <a:chExt cx="862948" cy="929280"/>
          </a:xfrm>
        </p:grpSpPr>
        <p:sp>
          <p:nvSpPr>
            <p:cNvPr id="8" name="Bent-Up Arrow 7"/>
            <p:cNvSpPr/>
            <p:nvPr/>
          </p:nvSpPr>
          <p:spPr>
            <a:xfrm rot="16200000" flipV="1">
              <a:off x="29618" y="2109202"/>
              <a:ext cx="685800" cy="423113"/>
            </a:xfrm>
            <a:prstGeom prst="bentUpArrow">
              <a:avLst/>
            </a:prstGeom>
            <a:solidFill>
              <a:srgbClr val="000000"/>
            </a:solidFill>
            <a:ln>
              <a:noFill/>
            </a:ln>
            <a:effectLst>
              <a:glow rad="88900">
                <a:schemeClr val="tx1">
                  <a:lumMod val="50000"/>
                  <a:lumOff val="50000"/>
                  <a:alpha val="6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a:solidFill>
                  <a:srgbClr val="FFFFFF"/>
                </a:solidFill>
                <a:latin typeface="Arial"/>
              </a:endParaRPr>
            </a:p>
          </p:txBody>
        </p:sp>
        <p:sp>
          <p:nvSpPr>
            <p:cNvPr id="9" name="TextBox 8"/>
            <p:cNvSpPr txBox="1"/>
            <p:nvPr/>
          </p:nvSpPr>
          <p:spPr>
            <a:xfrm>
              <a:off x="72385" y="2425811"/>
              <a:ext cx="862948" cy="481328"/>
            </a:xfrm>
            <a:prstGeom prst="rect">
              <a:avLst/>
            </a:prstGeom>
            <a:solidFill>
              <a:srgbClr val="000000"/>
            </a:solidFill>
            <a:effectLst>
              <a:glow rad="152400">
                <a:schemeClr val="tx1">
                  <a:lumMod val="50000"/>
                  <a:lumOff val="50000"/>
                  <a:alpha val="75000"/>
                </a:schemeClr>
              </a:glow>
            </a:effectLst>
          </p:spPr>
          <p:txBody>
            <a:bodyPr wrap="square" rtlCol="0">
              <a:spAutoFit/>
            </a:bodyPr>
            <a:lstStyle/>
            <a:p>
              <a:pPr algn="ctr" defTabSz="914400" fontAlgn="base">
                <a:lnSpc>
                  <a:spcPts val="1480"/>
                </a:lnSpc>
                <a:spcBef>
                  <a:spcPct val="0"/>
                </a:spcBef>
                <a:spcAft>
                  <a:spcPct val="0"/>
                </a:spcAft>
              </a:pPr>
              <a:r>
                <a:rPr lang="en-US" sz="1600" b="1" dirty="0" smtClean="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rPr>
                <a:t>HbA1c ≥9%</a:t>
              </a:r>
              <a:endParaRPr lang="en-US" sz="1600" b="1" dirty="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endParaRPr>
            </a:p>
          </p:txBody>
        </p:sp>
      </p:grpSp>
      <p:grpSp>
        <p:nvGrpSpPr>
          <p:cNvPr id="10" name="Group 9"/>
          <p:cNvGrpSpPr/>
          <p:nvPr/>
        </p:nvGrpSpPr>
        <p:grpSpPr>
          <a:xfrm>
            <a:off x="282508" y="1091146"/>
            <a:ext cx="1632257" cy="1047662"/>
            <a:chOff x="282504" y="1091146"/>
            <a:chExt cx="1632257" cy="1047662"/>
          </a:xfrm>
        </p:grpSpPr>
        <p:sp>
          <p:nvSpPr>
            <p:cNvPr id="11" name="Bent-Up Arrow 10"/>
            <p:cNvSpPr/>
            <p:nvPr/>
          </p:nvSpPr>
          <p:spPr>
            <a:xfrm rot="5400000">
              <a:off x="1360305" y="1584351"/>
              <a:ext cx="685800" cy="423113"/>
            </a:xfrm>
            <a:prstGeom prst="bentUpArrow">
              <a:avLst/>
            </a:prstGeom>
            <a:solidFill>
              <a:srgbClr val="000000"/>
            </a:solidFill>
            <a:ln>
              <a:noFill/>
            </a:ln>
            <a:effectLst>
              <a:glow rad="88900">
                <a:schemeClr val="tx1">
                  <a:lumMod val="50000"/>
                  <a:lumOff val="50000"/>
                  <a:alpha val="6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a:solidFill>
                  <a:srgbClr val="FFFFFF"/>
                </a:solidFill>
                <a:latin typeface="Arial"/>
              </a:endParaRPr>
            </a:p>
          </p:txBody>
        </p:sp>
        <p:sp>
          <p:nvSpPr>
            <p:cNvPr id="12" name="TextBox 11"/>
            <p:cNvSpPr txBox="1"/>
            <p:nvPr/>
          </p:nvSpPr>
          <p:spPr>
            <a:xfrm>
              <a:off x="282504" y="1091146"/>
              <a:ext cx="1566984" cy="671124"/>
            </a:xfrm>
            <a:prstGeom prst="rect">
              <a:avLst/>
            </a:prstGeom>
            <a:solidFill>
              <a:schemeClr val="tx1"/>
            </a:solidFill>
            <a:effectLst>
              <a:glow rad="152400">
                <a:schemeClr val="tx1">
                  <a:lumMod val="50000"/>
                  <a:lumOff val="50000"/>
                  <a:alpha val="75000"/>
                </a:schemeClr>
              </a:glow>
            </a:effectLst>
          </p:spPr>
          <p:txBody>
            <a:bodyPr wrap="square" rtlCol="0">
              <a:spAutoFit/>
            </a:bodyPr>
            <a:lstStyle/>
            <a:p>
              <a:pPr algn="ctr" defTabSz="914400" fontAlgn="base">
                <a:lnSpc>
                  <a:spcPts val="1480"/>
                </a:lnSpc>
                <a:spcBef>
                  <a:spcPct val="0"/>
                </a:spcBef>
                <a:spcAft>
                  <a:spcPct val="0"/>
                </a:spcAft>
              </a:pPr>
              <a:r>
                <a:rPr lang="en-US" sz="1600" b="1" dirty="0" smtClean="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rPr>
                <a:t>Metformin intolerance or</a:t>
              </a:r>
            </a:p>
            <a:p>
              <a:pPr algn="ctr" defTabSz="914400" fontAlgn="base">
                <a:lnSpc>
                  <a:spcPts val="1480"/>
                </a:lnSpc>
                <a:spcBef>
                  <a:spcPct val="0"/>
                </a:spcBef>
                <a:spcAft>
                  <a:spcPct val="0"/>
                </a:spcAft>
              </a:pPr>
              <a:r>
                <a:rPr lang="en-US" sz="1600" b="1" dirty="0" smtClean="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rPr>
                <a:t>contraindication</a:t>
              </a:r>
              <a:endParaRPr lang="en-US" sz="1600" b="1" dirty="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endParaRPr>
            </a:p>
          </p:txBody>
        </p:sp>
      </p:grpSp>
      <p:grpSp>
        <p:nvGrpSpPr>
          <p:cNvPr id="13" name="Group 12"/>
          <p:cNvGrpSpPr/>
          <p:nvPr/>
        </p:nvGrpSpPr>
        <p:grpSpPr>
          <a:xfrm>
            <a:off x="70554" y="4982387"/>
            <a:ext cx="1778934" cy="1614490"/>
            <a:chOff x="70554" y="4947113"/>
            <a:chExt cx="1778934" cy="1614490"/>
          </a:xfrm>
        </p:grpSpPr>
        <p:sp>
          <p:nvSpPr>
            <p:cNvPr id="14" name="Bent-Up Arrow 13"/>
            <p:cNvSpPr/>
            <p:nvPr/>
          </p:nvSpPr>
          <p:spPr>
            <a:xfrm rot="5400000">
              <a:off x="44758" y="6028579"/>
              <a:ext cx="642935" cy="423113"/>
            </a:xfrm>
            <a:prstGeom prst="bentUpArrow">
              <a:avLst/>
            </a:prstGeom>
            <a:solidFill>
              <a:srgbClr val="000000"/>
            </a:solidFill>
            <a:ln>
              <a:noFill/>
            </a:ln>
            <a:effectLst>
              <a:glow rad="88900">
                <a:schemeClr val="tx1">
                  <a:lumMod val="50000"/>
                  <a:lumOff val="50000"/>
                  <a:alpha val="6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a:solidFill>
                  <a:srgbClr val="FFFFFF"/>
                </a:solidFill>
                <a:latin typeface="Arial"/>
              </a:endParaRPr>
            </a:p>
          </p:txBody>
        </p:sp>
        <p:sp>
          <p:nvSpPr>
            <p:cNvPr id="15" name="TextBox 14"/>
            <p:cNvSpPr txBox="1"/>
            <p:nvPr/>
          </p:nvSpPr>
          <p:spPr>
            <a:xfrm>
              <a:off x="70554" y="4947113"/>
              <a:ext cx="1778934" cy="1045585"/>
            </a:xfrm>
            <a:prstGeom prst="rect">
              <a:avLst/>
            </a:prstGeom>
            <a:solidFill>
              <a:schemeClr val="tx1"/>
            </a:solidFill>
            <a:effectLst>
              <a:glow rad="152400">
                <a:schemeClr val="tx1">
                  <a:lumMod val="50000"/>
                  <a:lumOff val="50000"/>
                  <a:alpha val="75000"/>
                </a:schemeClr>
              </a:glow>
            </a:effectLst>
          </p:spPr>
          <p:txBody>
            <a:bodyPr wrap="square" rtlCol="0">
              <a:spAutoFit/>
            </a:bodyPr>
            <a:lstStyle/>
            <a:p>
              <a:pPr algn="ctr" defTabSz="914400" fontAlgn="base">
                <a:lnSpc>
                  <a:spcPts val="1480"/>
                </a:lnSpc>
                <a:spcBef>
                  <a:spcPct val="0"/>
                </a:spcBef>
                <a:spcAft>
                  <a:spcPct val="0"/>
                </a:spcAft>
              </a:pPr>
              <a:r>
                <a:rPr lang="en-US" sz="1600" b="1" dirty="0" smtClean="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rPr>
                <a:t>Uncontrolled hyperglycemia </a:t>
              </a:r>
              <a:r>
                <a:rPr lang="en-US" sz="1400" b="1" dirty="0" smtClean="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rPr>
                <a:t>(catabolic features, </a:t>
              </a:r>
            </a:p>
            <a:p>
              <a:pPr algn="ctr" defTabSz="914400" fontAlgn="base">
                <a:lnSpc>
                  <a:spcPts val="1480"/>
                </a:lnSpc>
                <a:spcBef>
                  <a:spcPct val="0"/>
                </a:spcBef>
                <a:spcAft>
                  <a:spcPct val="0"/>
                </a:spcAft>
              </a:pPr>
              <a:r>
                <a:rPr lang="en-US" sz="1400" b="1" dirty="0" smtClean="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rPr>
                <a:t>BG ≥300-350</a:t>
              </a:r>
              <a:r>
                <a:rPr lang="en-US" sz="1000" b="1" dirty="0" smtClean="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rPr>
                <a:t> </a:t>
              </a:r>
              <a:r>
                <a:rPr lang="en-US" sz="1200" b="1" dirty="0" smtClean="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rPr>
                <a:t>mg/dl</a:t>
              </a:r>
              <a:r>
                <a:rPr lang="en-US" sz="1400" b="1" dirty="0" smtClean="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rPr>
                <a:t>, HbA1c ≥</a:t>
              </a:r>
              <a:r>
                <a:rPr lang="en-US" sz="1400" b="1" dirty="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rPr>
                <a:t>10</a:t>
              </a:r>
              <a:r>
                <a:rPr lang="en-US" sz="1400" b="1" dirty="0" smtClean="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rPr>
                <a:t>-12%)</a:t>
              </a:r>
              <a:endParaRPr lang="en-US" sz="1400" b="1" dirty="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endParaRPr>
            </a:p>
          </p:txBody>
        </p:sp>
      </p:grpSp>
    </p:spTree>
    <p:extLst>
      <p:ext uri="{BB962C8B-B14F-4D97-AF65-F5344CB8AC3E}">
        <p14:creationId xmlns="" xmlns:p14="http://schemas.microsoft.com/office/powerpoint/2010/main" val="2678366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ACE_Diabetes_Algorithm_2015_glycemic_control_slide.jp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2" name="Right Arrow 1"/>
          <p:cNvSpPr/>
          <p:nvPr/>
        </p:nvSpPr>
        <p:spPr>
          <a:xfrm>
            <a:off x="0" y="3073146"/>
            <a:ext cx="387096" cy="597408"/>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a:off x="2327148" y="3022092"/>
            <a:ext cx="387096" cy="597408"/>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3111410566"/>
      </p:ext>
    </p:extLst>
  </p:cSld>
  <p:clrMapOvr>
    <a:masterClrMapping/>
  </p:clrMapOvr>
  <mc:AlternateContent xmlns:mc="http://schemas.openxmlformats.org/markup-compatibility/2006">
    <mc:Choice xmlns="" xmlns:p14="http://schemas.microsoft.com/office/powerpoint/2010/main" Requires="p14">
      <p:transition spd="slow" p14:dur="2000" advClick="0"/>
    </mc:Choice>
    <mc:Fallback>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50" fill="hold"/>
                                        <p:tgtEl>
                                          <p:spTgt spid="2"/>
                                        </p:tgtEl>
                                        <p:attrNameLst>
                                          <p:attrName>ppt_x</p:attrName>
                                        </p:attrNameLst>
                                      </p:cBhvr>
                                      <p:tavLst>
                                        <p:tav tm="0">
                                          <p:val>
                                            <p:strVal val="0-#ppt_w/2"/>
                                          </p:val>
                                        </p:tav>
                                        <p:tav tm="100000">
                                          <p:val>
                                            <p:strVal val="#ppt_x"/>
                                          </p:val>
                                        </p:tav>
                                      </p:tavLst>
                                    </p:anim>
                                    <p:anim calcmode="lin" valueType="num">
                                      <p:cBhvr additive="base">
                                        <p:cTn id="8" dur="25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250" fill="hold"/>
                                        <p:tgtEl>
                                          <p:spTgt spid="5"/>
                                        </p:tgtEl>
                                        <p:attrNameLst>
                                          <p:attrName>ppt_x</p:attrName>
                                        </p:attrNameLst>
                                      </p:cBhvr>
                                      <p:tavLst>
                                        <p:tav tm="0">
                                          <p:val>
                                            <p:strVal val="0-#ppt_w/2"/>
                                          </p:val>
                                        </p:tav>
                                        <p:tav tm="100000">
                                          <p:val>
                                            <p:strVal val="#ppt_x"/>
                                          </p:val>
                                        </p:tav>
                                      </p:tavLst>
                                    </p:anim>
                                    <p:anim calcmode="lin" valueType="num">
                                      <p:cBhvr additive="base">
                                        <p:cTn id="14" dur="25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4" name="Content Placeholder 3"/>
          <p:cNvSpPr>
            <a:spLocks noGrp="1"/>
          </p:cNvSpPr>
          <p:nvPr>
            <p:ph idx="1"/>
          </p:nvPr>
        </p:nvSpPr>
        <p:spPr/>
        <p:txBody>
          <a:bodyPr/>
          <a:lstStyle/>
          <a:p>
            <a:pPr>
              <a:lnSpc>
                <a:spcPct val="150000"/>
              </a:lnSpc>
            </a:pPr>
            <a:r>
              <a:rPr lang="en-US" dirty="0" smtClean="0"/>
              <a:t>Tab </a:t>
            </a:r>
            <a:r>
              <a:rPr lang="en-US" dirty="0" err="1" smtClean="0"/>
              <a:t>Metformin</a:t>
            </a:r>
            <a:r>
              <a:rPr lang="en-US" dirty="0" smtClean="0"/>
              <a:t> 500 mg BD</a:t>
            </a:r>
          </a:p>
          <a:p>
            <a:pPr>
              <a:lnSpc>
                <a:spcPct val="150000"/>
              </a:lnSpc>
            </a:pPr>
            <a:r>
              <a:rPr lang="en-US" dirty="0" smtClean="0"/>
              <a:t>Tab </a:t>
            </a:r>
            <a:r>
              <a:rPr lang="en-US" dirty="0" err="1" smtClean="0"/>
              <a:t>Gliclazide</a:t>
            </a:r>
            <a:r>
              <a:rPr lang="en-US" dirty="0" smtClean="0"/>
              <a:t> 40 mg/d</a:t>
            </a:r>
          </a:p>
          <a:p>
            <a:pPr>
              <a:lnSpc>
                <a:spcPct val="150000"/>
              </a:lnSpc>
            </a:pPr>
            <a:endParaRPr lang="en-US" dirty="0" smtClean="0"/>
          </a:p>
          <a:p>
            <a:pPr>
              <a:lnSpc>
                <a:spcPct val="150000"/>
              </a:lnSpc>
            </a:pPr>
            <a:r>
              <a:rPr lang="en-US" dirty="0" smtClean="0"/>
              <a:t>Close Monitoring  &amp; patient warning</a:t>
            </a:r>
          </a:p>
          <a:p>
            <a:pPr>
              <a:lnSpc>
                <a:spcPct val="150000"/>
              </a:lnSpc>
            </a:pPr>
            <a:r>
              <a:rPr lang="en-US" dirty="0" smtClean="0"/>
              <a:t>Next visit: Lab test after 1-2 Weeks</a:t>
            </a:r>
            <a:endParaRPr lang="en-US"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بیمار 4</a:t>
            </a:r>
            <a:endParaRPr lang="en-US" dirty="0"/>
          </a:p>
        </p:txBody>
      </p:sp>
      <p:sp>
        <p:nvSpPr>
          <p:cNvPr id="3" name="Content Placeholder 2"/>
          <p:cNvSpPr>
            <a:spLocks noGrp="1"/>
          </p:cNvSpPr>
          <p:nvPr>
            <p:ph idx="1"/>
          </p:nvPr>
        </p:nvSpPr>
        <p:spPr/>
        <p:txBody>
          <a:bodyPr>
            <a:normAutofit/>
          </a:bodyPr>
          <a:lstStyle/>
          <a:p>
            <a:pPr algn="r" rtl="1"/>
            <a:r>
              <a:rPr lang="fa-IR" sz="2800" dirty="0"/>
              <a:t>خانم 50 ساله، </a:t>
            </a:r>
            <a:r>
              <a:rPr lang="fa-IR" sz="2800" dirty="0" smtClean="0"/>
              <a:t>سابقه 2 ساله دیابت </a:t>
            </a:r>
          </a:p>
          <a:p>
            <a:pPr algn="r" rtl="1"/>
            <a:r>
              <a:rPr lang="en-US" sz="2800" dirty="0" smtClean="0"/>
              <a:t>DH: Metformin 2000 gr/d</a:t>
            </a:r>
          </a:p>
          <a:p>
            <a:pPr algn="r" rtl="1"/>
            <a:r>
              <a:rPr lang="en-US" sz="2800" dirty="0"/>
              <a:t>PE: BP: 130/80,         BMI: </a:t>
            </a:r>
            <a:r>
              <a:rPr lang="en-US" sz="2800" dirty="0" smtClean="0"/>
              <a:t>3</a:t>
            </a:r>
            <a:r>
              <a:rPr lang="en-US" sz="2800" dirty="0"/>
              <a:t>2</a:t>
            </a:r>
            <a:r>
              <a:rPr lang="en-US" sz="2800" dirty="0" smtClean="0"/>
              <a:t> </a:t>
            </a:r>
            <a:r>
              <a:rPr lang="en-US" sz="2800" dirty="0"/>
              <a:t>Kg/m2</a:t>
            </a:r>
          </a:p>
          <a:p>
            <a:pPr algn="r" rtl="1"/>
            <a:endParaRPr lang="en-US" sz="2800" dirty="0"/>
          </a:p>
          <a:p>
            <a:pPr algn="r" rtl="1"/>
            <a:r>
              <a:rPr lang="en-US" sz="2800" dirty="0" smtClean="0"/>
              <a:t>FBS</a:t>
            </a:r>
            <a:r>
              <a:rPr lang="en-US" sz="2800" dirty="0"/>
              <a:t>: </a:t>
            </a:r>
            <a:r>
              <a:rPr lang="en-US" sz="2800" dirty="0" smtClean="0"/>
              <a:t>155 </a:t>
            </a:r>
            <a:r>
              <a:rPr lang="en-US" sz="2800" dirty="0"/>
              <a:t>mg/dl  </a:t>
            </a:r>
          </a:p>
          <a:p>
            <a:pPr algn="r" rtl="1"/>
            <a:r>
              <a:rPr lang="en-US" sz="2800" dirty="0" smtClean="0"/>
              <a:t>BS</a:t>
            </a:r>
            <a:r>
              <a:rPr lang="en-US" sz="2800" dirty="0"/>
              <a:t>: </a:t>
            </a:r>
            <a:r>
              <a:rPr lang="en-US" sz="2800" dirty="0" smtClean="0"/>
              <a:t>210 </a:t>
            </a:r>
            <a:r>
              <a:rPr lang="en-US" sz="2800" dirty="0"/>
              <a:t>mg/dl  </a:t>
            </a:r>
          </a:p>
          <a:p>
            <a:pPr algn="r" rtl="1"/>
            <a:r>
              <a:rPr lang="en-US" sz="2800" dirty="0" err="1"/>
              <a:t>Hb</a:t>
            </a:r>
            <a:r>
              <a:rPr lang="en-US" sz="2800" dirty="0"/>
              <a:t> A1c: </a:t>
            </a:r>
            <a:r>
              <a:rPr lang="en-US" sz="2800" dirty="0" smtClean="0"/>
              <a:t>7.9%</a:t>
            </a:r>
          </a:p>
          <a:p>
            <a:pPr algn="r" rtl="1"/>
            <a:endParaRPr lang="en-US" sz="2800" dirty="0"/>
          </a:p>
          <a:p>
            <a:pPr marL="114300" indent="0" algn="r" rtl="1">
              <a:buNone/>
            </a:pPr>
            <a:r>
              <a:rPr lang="fa-IR" sz="2800" dirty="0" smtClean="0"/>
              <a:t>اقدام بعدی شما چیست؟</a:t>
            </a:r>
            <a:endParaRPr lang="en-US" sz="2800" dirty="0"/>
          </a:p>
        </p:txBody>
      </p:sp>
    </p:spTree>
    <p:extLst>
      <p:ext uri="{BB962C8B-B14F-4D97-AF65-F5344CB8AC3E}">
        <p14:creationId xmlns="" xmlns:p14="http://schemas.microsoft.com/office/powerpoint/2010/main" val="950529815"/>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ox1.pdf"/>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4" name="Rectangle 3"/>
          <p:cNvSpPr/>
          <p:nvPr/>
        </p:nvSpPr>
        <p:spPr>
          <a:xfrm>
            <a:off x="-110953" y="3144506"/>
            <a:ext cx="9436100" cy="3744991"/>
          </a:xfrm>
          <a:prstGeom prst="rect">
            <a:avLst/>
          </a:prstGeom>
          <a:solidFill>
            <a:schemeClr val="bg1">
              <a:alpha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3" y="6220756"/>
            <a:ext cx="4102762" cy="646331"/>
          </a:xfrm>
          <a:prstGeom prst="rect">
            <a:avLst/>
          </a:prstGeom>
          <a:noFill/>
        </p:spPr>
        <p:txBody>
          <a:bodyPr wrap="square" rtlCol="0">
            <a:spAutoFit/>
          </a:bodyPr>
          <a:lstStyle/>
          <a:p>
            <a:r>
              <a:rPr lang="en-US" b="1" dirty="0" smtClean="0">
                <a:solidFill>
                  <a:srgbClr val="000090"/>
                </a:solidFill>
                <a:latin typeface="Times New Roman" panose="02020603050405020304" pitchFamily="18" charset="0"/>
                <a:cs typeface="Times New Roman" panose="02020603050405020304" pitchFamily="18" charset="0"/>
              </a:rPr>
              <a:t>Anti-hyperglycemic therapy in T2DM: General recommendations</a:t>
            </a:r>
            <a:endParaRPr lang="en-US" b="1" dirty="0">
              <a:solidFill>
                <a:srgbClr val="000090"/>
              </a:solidFill>
              <a:latin typeface="Times New Roman" panose="02020603050405020304" pitchFamily="18" charset="0"/>
              <a:cs typeface="Times New Roman" panose="02020603050405020304" pitchFamily="18" charset="0"/>
            </a:endParaRPr>
          </a:p>
        </p:txBody>
      </p:sp>
      <p:grpSp>
        <p:nvGrpSpPr>
          <p:cNvPr id="6" name="Group 5"/>
          <p:cNvGrpSpPr/>
          <p:nvPr/>
        </p:nvGrpSpPr>
        <p:grpSpPr>
          <a:xfrm>
            <a:off x="5430074" y="6630830"/>
            <a:ext cx="3770318" cy="253908"/>
            <a:chOff x="5447008" y="6630830"/>
            <a:chExt cx="3770318" cy="253908"/>
          </a:xfrm>
        </p:grpSpPr>
        <p:sp>
          <p:nvSpPr>
            <p:cNvPr id="7" name="Rectangle 6"/>
            <p:cNvSpPr/>
            <p:nvPr/>
          </p:nvSpPr>
          <p:spPr>
            <a:xfrm>
              <a:off x="5594350" y="6669615"/>
              <a:ext cx="3533021" cy="171726"/>
            </a:xfrm>
            <a:prstGeom prst="rect">
              <a:avLst/>
            </a:prstGeom>
            <a:solidFill>
              <a:srgbClr val="FFFFFF">
                <a:alpha val="72000"/>
              </a:srgbClr>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21"/>
            <p:cNvSpPr txBox="1">
              <a:spLocks noChangeArrowheads="1"/>
            </p:cNvSpPr>
            <p:nvPr/>
          </p:nvSpPr>
          <p:spPr bwMode="auto">
            <a:xfrm>
              <a:off x="5447008" y="6630830"/>
              <a:ext cx="3770318" cy="253908"/>
            </a:xfrm>
            <a:prstGeom prst="rect">
              <a:avLst/>
            </a:prstGeom>
            <a:noFill/>
            <a:ln w="9525">
              <a:noFill/>
              <a:miter lim="800000"/>
              <a:headEnd/>
              <a:tailEnd/>
            </a:ln>
          </p:spPr>
          <p:txBody>
            <a:bodyPr wrap="square" lIns="91431" tIns="45716" rIns="91431" bIns="45716">
              <a:prstTxWarp prst="textNoShape">
                <a:avLst/>
              </a:prstTxWarp>
              <a:spAutoFit/>
            </a:bodyPr>
            <a:lstStyle/>
            <a:p>
              <a:pPr algn="r" defTabSz="914400" fontAlgn="base">
                <a:spcBef>
                  <a:spcPct val="0"/>
                </a:spcBef>
                <a:spcAft>
                  <a:spcPct val="0"/>
                </a:spcAft>
              </a:pPr>
              <a:r>
                <a:rPr lang="en-US" sz="1050" i="1" dirty="0">
                  <a:solidFill>
                    <a:srgbClr val="000000"/>
                  </a:solidFill>
                  <a:latin typeface="Times"/>
                  <a:ea typeface="Times New Roman" charset="0"/>
                  <a:cs typeface="Times"/>
                </a:rPr>
                <a:t>Diabetes Care</a:t>
              </a:r>
              <a:r>
                <a:rPr lang="en-US" sz="1050" dirty="0">
                  <a:solidFill>
                    <a:srgbClr val="000000"/>
                  </a:solidFill>
                  <a:latin typeface="Times"/>
                  <a:ea typeface="Times New Roman" charset="0"/>
                  <a:cs typeface="Times"/>
                </a:rPr>
                <a:t> </a:t>
              </a:r>
              <a:r>
                <a:rPr lang="en-US" sz="1050" dirty="0" smtClean="0">
                  <a:solidFill>
                    <a:srgbClr val="000000"/>
                  </a:solidFill>
                  <a:latin typeface="Times"/>
                  <a:ea typeface="Times New Roman" charset="0"/>
                  <a:cs typeface="Times"/>
                </a:rPr>
                <a:t>2015;38:140-149; </a:t>
              </a:r>
              <a:r>
                <a:rPr lang="en-US" sz="1050" i="1" dirty="0" err="1">
                  <a:solidFill>
                    <a:srgbClr val="000000"/>
                  </a:solidFill>
                  <a:latin typeface="Times New Roman" charset="0"/>
                  <a:ea typeface="Times New Roman" charset="0"/>
                  <a:cs typeface="Times New Roman" charset="0"/>
                </a:rPr>
                <a:t>Diabetologia</a:t>
              </a:r>
              <a:r>
                <a:rPr lang="en-US" sz="1050" dirty="0">
                  <a:solidFill>
                    <a:srgbClr val="000000"/>
                  </a:solidFill>
                  <a:latin typeface="Times New Roman" charset="0"/>
                  <a:ea typeface="Times New Roman" charset="0"/>
                  <a:cs typeface="Times New Roman" charset="0"/>
                </a:rPr>
                <a:t> </a:t>
              </a:r>
              <a:r>
                <a:rPr lang="en-US" sz="1050" dirty="0" smtClean="0">
                  <a:solidFill>
                    <a:srgbClr val="000000"/>
                  </a:solidFill>
                  <a:latin typeface="Times New Roman" charset="0"/>
                  <a:ea typeface="Times New Roman" charset="0"/>
                  <a:cs typeface="Times New Roman" charset="0"/>
                </a:rPr>
                <a:t>2015</a:t>
              </a:r>
              <a:r>
                <a:rPr lang="en-US" sz="1050" dirty="0">
                  <a:solidFill>
                    <a:srgbClr val="000000"/>
                  </a:solidFill>
                  <a:latin typeface="Times New Roman" charset="0"/>
                  <a:ea typeface="Times New Roman" charset="0"/>
                  <a:cs typeface="Times New Roman" charset="0"/>
                </a:rPr>
                <a:t>;</a:t>
              </a:r>
              <a:r>
                <a:rPr lang="en-US" sz="1050" dirty="0" smtClean="0">
                  <a:solidFill>
                    <a:srgbClr val="000000"/>
                  </a:solidFill>
                  <a:latin typeface="Times New Roman" charset="0"/>
                  <a:ea typeface="Times New Roman" charset="0"/>
                  <a:cs typeface="Times New Roman" charset="0"/>
                </a:rPr>
                <a:t>58</a:t>
              </a:r>
              <a:r>
                <a:rPr lang="en-US" sz="1050" dirty="0">
                  <a:solidFill>
                    <a:srgbClr val="000000"/>
                  </a:solidFill>
                  <a:latin typeface="Times New Roman" charset="0"/>
                  <a:ea typeface="Times New Roman" charset="0"/>
                  <a:cs typeface="Times New Roman" charset="0"/>
                </a:rPr>
                <a:t>:429-</a:t>
              </a:r>
              <a:r>
                <a:rPr lang="en-US" sz="1050" dirty="0" smtClean="0">
                  <a:solidFill>
                    <a:srgbClr val="000000"/>
                  </a:solidFill>
                  <a:latin typeface="Times New Roman" charset="0"/>
                  <a:ea typeface="Times New Roman" charset="0"/>
                  <a:cs typeface="Times New Roman" charset="0"/>
                </a:rPr>
                <a:t>442</a:t>
              </a:r>
              <a:endParaRPr lang="en-US" sz="1050" dirty="0">
                <a:solidFill>
                  <a:srgbClr val="000000"/>
                </a:solidFill>
                <a:latin typeface="Times New Roman" charset="0"/>
                <a:ea typeface="Times New Roman" charset="0"/>
                <a:cs typeface="Times New Roman" charset="0"/>
              </a:endParaRPr>
            </a:p>
          </p:txBody>
        </p:sp>
      </p:grpSp>
    </p:spTree>
    <p:extLst>
      <p:ext uri="{BB962C8B-B14F-4D97-AF65-F5344CB8AC3E}">
        <p14:creationId xmlns="" xmlns:p14="http://schemas.microsoft.com/office/powerpoint/2010/main" val="1511436985"/>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descr="WTGAINBOX.pdf"/>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grpSp>
        <p:nvGrpSpPr>
          <p:cNvPr id="4" name="Group 3"/>
          <p:cNvGrpSpPr/>
          <p:nvPr/>
        </p:nvGrpSpPr>
        <p:grpSpPr>
          <a:xfrm>
            <a:off x="5430074" y="6630830"/>
            <a:ext cx="3770318" cy="253908"/>
            <a:chOff x="5447008" y="6630830"/>
            <a:chExt cx="3770318" cy="253908"/>
          </a:xfrm>
        </p:grpSpPr>
        <p:sp>
          <p:nvSpPr>
            <p:cNvPr id="5" name="Rectangle 4"/>
            <p:cNvSpPr/>
            <p:nvPr/>
          </p:nvSpPr>
          <p:spPr>
            <a:xfrm>
              <a:off x="5594350" y="6669615"/>
              <a:ext cx="3533021" cy="171726"/>
            </a:xfrm>
            <a:prstGeom prst="rect">
              <a:avLst/>
            </a:prstGeom>
            <a:solidFill>
              <a:srgbClr val="FFFFFF">
                <a:alpha val="72000"/>
              </a:srgbClr>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21"/>
            <p:cNvSpPr txBox="1">
              <a:spLocks noChangeArrowheads="1"/>
            </p:cNvSpPr>
            <p:nvPr/>
          </p:nvSpPr>
          <p:spPr bwMode="auto">
            <a:xfrm>
              <a:off x="5447008" y="6630830"/>
              <a:ext cx="3770318" cy="253908"/>
            </a:xfrm>
            <a:prstGeom prst="rect">
              <a:avLst/>
            </a:prstGeom>
            <a:noFill/>
            <a:ln w="9525">
              <a:noFill/>
              <a:miter lim="800000"/>
              <a:headEnd/>
              <a:tailEnd/>
            </a:ln>
          </p:spPr>
          <p:txBody>
            <a:bodyPr wrap="square" lIns="91431" tIns="45716" rIns="91431" bIns="45716">
              <a:prstTxWarp prst="textNoShape">
                <a:avLst/>
              </a:prstTxWarp>
              <a:spAutoFit/>
            </a:bodyPr>
            <a:lstStyle/>
            <a:p>
              <a:pPr algn="r" defTabSz="914400" fontAlgn="base">
                <a:spcBef>
                  <a:spcPct val="0"/>
                </a:spcBef>
                <a:spcAft>
                  <a:spcPct val="0"/>
                </a:spcAft>
              </a:pPr>
              <a:r>
                <a:rPr lang="en-US" sz="1050" i="1" dirty="0">
                  <a:solidFill>
                    <a:srgbClr val="000000"/>
                  </a:solidFill>
                  <a:latin typeface="Times"/>
                  <a:ea typeface="Times New Roman" charset="0"/>
                  <a:cs typeface="Times"/>
                </a:rPr>
                <a:t>Diabetes Care</a:t>
              </a:r>
              <a:r>
                <a:rPr lang="en-US" sz="1050" dirty="0">
                  <a:solidFill>
                    <a:srgbClr val="000000"/>
                  </a:solidFill>
                  <a:latin typeface="Times"/>
                  <a:ea typeface="Times New Roman" charset="0"/>
                  <a:cs typeface="Times"/>
                </a:rPr>
                <a:t> </a:t>
              </a:r>
              <a:r>
                <a:rPr lang="en-US" sz="1050" dirty="0" smtClean="0">
                  <a:solidFill>
                    <a:srgbClr val="000000"/>
                  </a:solidFill>
                  <a:latin typeface="Times"/>
                  <a:ea typeface="Times New Roman" charset="0"/>
                  <a:cs typeface="Times"/>
                </a:rPr>
                <a:t>2015;38:140-149; </a:t>
              </a:r>
              <a:r>
                <a:rPr lang="en-US" sz="1050" i="1" dirty="0" err="1">
                  <a:solidFill>
                    <a:srgbClr val="000000"/>
                  </a:solidFill>
                  <a:latin typeface="Times New Roman" charset="0"/>
                  <a:ea typeface="Times New Roman" charset="0"/>
                  <a:cs typeface="Times New Roman" charset="0"/>
                </a:rPr>
                <a:t>Diabetologia</a:t>
              </a:r>
              <a:r>
                <a:rPr lang="en-US" sz="1050" dirty="0">
                  <a:solidFill>
                    <a:srgbClr val="000000"/>
                  </a:solidFill>
                  <a:latin typeface="Times New Roman" charset="0"/>
                  <a:ea typeface="Times New Roman" charset="0"/>
                  <a:cs typeface="Times New Roman" charset="0"/>
                </a:rPr>
                <a:t> </a:t>
              </a:r>
              <a:r>
                <a:rPr lang="en-US" sz="1050" dirty="0" smtClean="0">
                  <a:solidFill>
                    <a:srgbClr val="000000"/>
                  </a:solidFill>
                  <a:latin typeface="Times New Roman" charset="0"/>
                  <a:ea typeface="Times New Roman" charset="0"/>
                  <a:cs typeface="Times New Roman" charset="0"/>
                </a:rPr>
                <a:t>2015</a:t>
              </a:r>
              <a:r>
                <a:rPr lang="en-US" sz="1050" dirty="0">
                  <a:solidFill>
                    <a:srgbClr val="000000"/>
                  </a:solidFill>
                  <a:latin typeface="Times New Roman" charset="0"/>
                  <a:ea typeface="Times New Roman" charset="0"/>
                  <a:cs typeface="Times New Roman" charset="0"/>
                </a:rPr>
                <a:t>;</a:t>
              </a:r>
              <a:r>
                <a:rPr lang="en-US" sz="1050" dirty="0" smtClean="0">
                  <a:solidFill>
                    <a:srgbClr val="000000"/>
                  </a:solidFill>
                  <a:latin typeface="Times New Roman" charset="0"/>
                  <a:ea typeface="Times New Roman" charset="0"/>
                  <a:cs typeface="Times New Roman" charset="0"/>
                </a:rPr>
                <a:t>58</a:t>
              </a:r>
              <a:r>
                <a:rPr lang="en-US" sz="1050" dirty="0">
                  <a:solidFill>
                    <a:srgbClr val="000000"/>
                  </a:solidFill>
                  <a:latin typeface="Times New Roman" charset="0"/>
                  <a:ea typeface="Times New Roman" charset="0"/>
                  <a:cs typeface="Times New Roman" charset="0"/>
                </a:rPr>
                <a:t>:429-</a:t>
              </a:r>
              <a:r>
                <a:rPr lang="en-US" sz="1050" dirty="0" smtClean="0">
                  <a:solidFill>
                    <a:srgbClr val="000000"/>
                  </a:solidFill>
                  <a:latin typeface="Times New Roman" charset="0"/>
                  <a:ea typeface="Times New Roman" charset="0"/>
                  <a:cs typeface="Times New Roman" charset="0"/>
                </a:rPr>
                <a:t>442</a:t>
              </a:r>
              <a:endParaRPr lang="en-US" sz="1050" dirty="0">
                <a:solidFill>
                  <a:srgbClr val="000000"/>
                </a:solidFill>
                <a:latin typeface="Times New Roman" charset="0"/>
                <a:ea typeface="Times New Roman" charset="0"/>
                <a:cs typeface="Times New Roman" charset="0"/>
              </a:endParaRPr>
            </a:p>
          </p:txBody>
        </p:sp>
      </p:grpSp>
      <p:sp>
        <p:nvSpPr>
          <p:cNvPr id="7" name="TextBox 6"/>
          <p:cNvSpPr txBox="1"/>
          <p:nvPr/>
        </p:nvSpPr>
        <p:spPr>
          <a:xfrm>
            <a:off x="0" y="6187062"/>
            <a:ext cx="4229100" cy="646331"/>
          </a:xfrm>
          <a:prstGeom prst="rect">
            <a:avLst/>
          </a:prstGeom>
          <a:solidFill>
            <a:schemeClr val="bg1">
              <a:alpha val="82000"/>
            </a:schemeClr>
          </a:solidFill>
        </p:spPr>
        <p:txBody>
          <a:bodyPr wrap="square" rtlCol="0">
            <a:spAutoFit/>
          </a:bodyPr>
          <a:lstStyle/>
          <a:p>
            <a:r>
              <a:rPr lang="en-US" b="1" dirty="0" smtClean="0">
                <a:solidFill>
                  <a:srgbClr val="000090"/>
                </a:solidFill>
                <a:latin typeface="Times New Roman" panose="02020603050405020304" pitchFamily="18" charset="0"/>
                <a:cs typeface="Times New Roman" panose="02020603050405020304" pitchFamily="18" charset="0"/>
              </a:rPr>
              <a:t>Anti-hyperglycemic therapy in T2DM: </a:t>
            </a:r>
          </a:p>
          <a:p>
            <a:r>
              <a:rPr lang="en-US" b="1" i="1" u="sng" dirty="0" smtClean="0">
                <a:solidFill>
                  <a:srgbClr val="000090"/>
                </a:solidFill>
                <a:latin typeface="Times New Roman" panose="02020603050405020304" pitchFamily="18" charset="0"/>
                <a:cs typeface="Times New Roman" panose="02020603050405020304" pitchFamily="18" charset="0"/>
              </a:rPr>
              <a:t>Avoidance of weight gain</a:t>
            </a:r>
            <a:endParaRPr lang="en-US" b="1" i="1" u="sng" dirty="0">
              <a:solidFill>
                <a:srgbClr val="000090"/>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401284605"/>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4" name="Content Placeholder 3"/>
          <p:cNvSpPr>
            <a:spLocks noGrp="1"/>
          </p:cNvSpPr>
          <p:nvPr>
            <p:ph idx="1"/>
          </p:nvPr>
        </p:nvSpPr>
        <p:spPr/>
        <p:txBody>
          <a:bodyPr/>
          <a:lstStyle/>
          <a:p>
            <a:pPr>
              <a:lnSpc>
                <a:spcPct val="150000"/>
              </a:lnSpc>
            </a:pPr>
            <a:r>
              <a:rPr lang="en-US" dirty="0" smtClean="0"/>
              <a:t>Tab </a:t>
            </a:r>
            <a:r>
              <a:rPr lang="en-US" dirty="0" err="1" smtClean="0"/>
              <a:t>Metformin</a:t>
            </a:r>
            <a:r>
              <a:rPr lang="en-US" dirty="0" smtClean="0"/>
              <a:t> 500 mg BD</a:t>
            </a:r>
          </a:p>
          <a:p>
            <a:pPr>
              <a:lnSpc>
                <a:spcPct val="150000"/>
              </a:lnSpc>
            </a:pPr>
            <a:r>
              <a:rPr lang="en-US" dirty="0" smtClean="0"/>
              <a:t>Tab </a:t>
            </a:r>
            <a:r>
              <a:rPr lang="en-US" dirty="0" err="1" smtClean="0"/>
              <a:t>sitagliptin</a:t>
            </a:r>
            <a:r>
              <a:rPr lang="en-US" dirty="0" smtClean="0"/>
              <a:t> 50-100 mg/d</a:t>
            </a:r>
          </a:p>
          <a:p>
            <a:pPr lvl="1">
              <a:lnSpc>
                <a:spcPct val="150000"/>
              </a:lnSpc>
            </a:pPr>
            <a:r>
              <a:rPr lang="en-US" dirty="0" smtClean="0"/>
              <a:t>SU or </a:t>
            </a:r>
            <a:r>
              <a:rPr lang="en-US" dirty="0" err="1" smtClean="0"/>
              <a:t>Meglitinides</a:t>
            </a:r>
            <a:endParaRPr lang="en-US" dirty="0" smtClean="0"/>
          </a:p>
          <a:p>
            <a:pPr lvl="1">
              <a:lnSpc>
                <a:spcPct val="150000"/>
              </a:lnSpc>
            </a:pPr>
            <a:r>
              <a:rPr lang="en-US" dirty="0" err="1" smtClean="0"/>
              <a:t>Glutazones</a:t>
            </a:r>
            <a:endParaRPr lang="en-US" dirty="0" smtClean="0"/>
          </a:p>
          <a:p>
            <a:pPr lvl="1">
              <a:lnSpc>
                <a:spcPct val="150000"/>
              </a:lnSpc>
            </a:pPr>
            <a:r>
              <a:rPr lang="en-US" dirty="0" err="1" smtClean="0"/>
              <a:t>Glp</a:t>
            </a:r>
            <a:r>
              <a:rPr lang="en-US" dirty="0" smtClean="0"/>
              <a:t> 1 Agonists</a:t>
            </a:r>
            <a:endParaRPr lang="en-US" dirty="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بیمار 5</a:t>
            </a:r>
            <a:endParaRPr lang="en-US" dirty="0"/>
          </a:p>
        </p:txBody>
      </p:sp>
      <p:sp>
        <p:nvSpPr>
          <p:cNvPr id="3" name="Content Placeholder 2"/>
          <p:cNvSpPr>
            <a:spLocks noGrp="1"/>
          </p:cNvSpPr>
          <p:nvPr>
            <p:ph idx="1"/>
          </p:nvPr>
        </p:nvSpPr>
        <p:spPr/>
        <p:txBody>
          <a:bodyPr>
            <a:normAutofit fontScale="92500"/>
          </a:bodyPr>
          <a:lstStyle/>
          <a:p>
            <a:pPr algn="r" rtl="1">
              <a:lnSpc>
                <a:spcPct val="150000"/>
              </a:lnSpc>
            </a:pPr>
            <a:r>
              <a:rPr lang="fa-IR" sz="2800" dirty="0" smtClean="0"/>
              <a:t>خانم 75 ساله با سابقه دیاب</a:t>
            </a:r>
            <a:r>
              <a:rPr lang="fa-IR" sz="2800" dirty="0"/>
              <a:t>ت</a:t>
            </a:r>
            <a:r>
              <a:rPr lang="fa-IR" sz="2800" dirty="0" smtClean="0"/>
              <a:t> از 6 سال پیش ، ظرف یکماه اخیر </a:t>
            </a:r>
            <a:r>
              <a:rPr lang="en-US" sz="2800" dirty="0" smtClean="0"/>
              <a:t>6</a:t>
            </a:r>
            <a:r>
              <a:rPr lang="fa-IR" sz="2800" dirty="0" smtClean="0"/>
              <a:t> بار افت قندخون داشته که یکبار منجر به بیهوشی وی گردیده تنها زندگی می کند</a:t>
            </a:r>
          </a:p>
          <a:p>
            <a:pPr algn="r" rtl="1">
              <a:lnSpc>
                <a:spcPct val="150000"/>
              </a:lnSpc>
            </a:pPr>
            <a:r>
              <a:rPr lang="en-US" sz="2800" dirty="0" smtClean="0"/>
              <a:t>DH: Metformin 500 mg  BD/ </a:t>
            </a:r>
            <a:r>
              <a:rPr lang="en-US" sz="2800" dirty="0" err="1" smtClean="0"/>
              <a:t>Glibenclamide</a:t>
            </a:r>
            <a:r>
              <a:rPr lang="en-US" sz="2800" dirty="0" smtClean="0"/>
              <a:t> 5 mg BD</a:t>
            </a:r>
            <a:endParaRPr lang="fa-IR" sz="2800" dirty="0" smtClean="0"/>
          </a:p>
          <a:p>
            <a:pPr algn="r" rtl="1">
              <a:lnSpc>
                <a:spcPct val="150000"/>
              </a:lnSpc>
            </a:pPr>
            <a:r>
              <a:rPr lang="en-US" sz="2800" dirty="0" smtClean="0"/>
              <a:t> BP: 130/80, W: 48 Kg/</a:t>
            </a:r>
          </a:p>
          <a:p>
            <a:pPr algn="r" rtl="1">
              <a:lnSpc>
                <a:spcPct val="150000"/>
              </a:lnSpc>
            </a:pPr>
            <a:r>
              <a:rPr lang="en-US" sz="2800" dirty="0" smtClean="0"/>
              <a:t>FBS: 70 mg/dl, </a:t>
            </a:r>
            <a:r>
              <a:rPr lang="en-US" sz="2800" dirty="0" err="1" smtClean="0"/>
              <a:t>Hb</a:t>
            </a:r>
            <a:r>
              <a:rPr lang="en-US" sz="2800" dirty="0" smtClean="0"/>
              <a:t> A1c: 5.5%   </a:t>
            </a:r>
            <a:r>
              <a:rPr lang="en-US" sz="2800" dirty="0" err="1" smtClean="0"/>
              <a:t>Creatnin</a:t>
            </a:r>
            <a:r>
              <a:rPr lang="en-US" sz="2800" dirty="0" smtClean="0"/>
              <a:t>: 1 mg/dl</a:t>
            </a:r>
          </a:p>
          <a:p>
            <a:pPr algn="r" rtl="1">
              <a:lnSpc>
                <a:spcPct val="150000"/>
              </a:lnSpc>
            </a:pPr>
            <a:r>
              <a:rPr lang="fa-IR" sz="2800" dirty="0" smtClean="0"/>
              <a:t>توصیه شما چیست؟</a:t>
            </a:r>
            <a:endParaRPr lang="en-US" sz="2800" dirty="0"/>
          </a:p>
        </p:txBody>
      </p:sp>
    </p:spTree>
    <p:extLst>
      <p:ext uri="{BB962C8B-B14F-4D97-AF65-F5344CB8AC3E}">
        <p14:creationId xmlns="" xmlns:p14="http://schemas.microsoft.com/office/powerpoint/2010/main" val="1328755812"/>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nSpc>
                <a:spcPct val="150000"/>
              </a:lnSpc>
            </a:pPr>
            <a:r>
              <a:rPr lang="en-US" sz="3200" dirty="0" smtClean="0"/>
              <a:t>Targeted </a:t>
            </a:r>
            <a:r>
              <a:rPr lang="en-US" sz="3200" dirty="0" err="1" smtClean="0"/>
              <a:t>Hb</a:t>
            </a:r>
            <a:r>
              <a:rPr lang="en-US" sz="3200" dirty="0" smtClean="0"/>
              <a:t> A1c?</a:t>
            </a:r>
          </a:p>
          <a:p>
            <a:pPr>
              <a:lnSpc>
                <a:spcPct val="150000"/>
              </a:lnSpc>
            </a:pPr>
            <a:r>
              <a:rPr lang="en-US" sz="3200" dirty="0" err="1" smtClean="0"/>
              <a:t>eGFR</a:t>
            </a:r>
            <a:r>
              <a:rPr lang="en-US" sz="3200" dirty="0" smtClean="0"/>
              <a:t>: 37 ml/min</a:t>
            </a:r>
            <a:endParaRPr lang="en-US" sz="3200" dirty="0"/>
          </a:p>
        </p:txBody>
      </p:sp>
    </p:spTree>
    <p:extLst>
      <p:ext uri="{BB962C8B-B14F-4D97-AF65-F5344CB8AC3E}">
        <p14:creationId xmlns="" xmlns:p14="http://schemas.microsoft.com/office/powerpoint/2010/main" val="1558449315"/>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noAutofit/>
          </a:bodyPr>
          <a:lstStyle/>
          <a:p>
            <a:r>
              <a:rPr lang="en-US" sz="4000" dirty="0">
                <a:latin typeface="Times New Roman" panose="02020603050405020304" pitchFamily="18" charset="0"/>
                <a:cs typeface="Times New Roman" panose="02020603050405020304" pitchFamily="18" charset="0"/>
              </a:rPr>
              <a:t>Effects of Agents Available for T2D</a:t>
            </a:r>
            <a:endParaRPr lang="en-US" sz="4000" dirty="0" smtClean="0">
              <a:latin typeface="Times New Roman" panose="02020603050405020304" pitchFamily="18" charset="0"/>
              <a:cs typeface="Times New Roman" panose="02020603050405020304" pitchFamily="18" charset="0"/>
            </a:endParaRPr>
          </a:p>
        </p:txBody>
      </p:sp>
      <p:sp>
        <p:nvSpPr>
          <p:cNvPr id="18490" name="Slide Number Placeholder 3"/>
          <p:cNvSpPr>
            <a:spLocks noGrp="1"/>
          </p:cNvSpPr>
          <p:nvPr>
            <p:ph type="sldNum" sz="quarter" idx="12"/>
          </p:nvPr>
        </p:nvSpPr>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fld id="{26BC3FD6-F86C-42C3-8C23-E697362CF76E}" type="slidenum">
              <a:rPr lang="en-US" smtClean="0">
                <a:solidFill>
                  <a:prstClr val="black"/>
                </a:solidFill>
              </a:rPr>
              <a:pPr/>
              <a:t>99</a:t>
            </a:fld>
            <a:endParaRPr lang="en-US" dirty="0" smtClean="0">
              <a:solidFill>
                <a:prstClr val="black"/>
              </a:solidFill>
            </a:endParaRPr>
          </a:p>
        </p:txBody>
      </p:sp>
      <p:sp>
        <p:nvSpPr>
          <p:cNvPr id="6" name="TextBox 5"/>
          <p:cNvSpPr txBox="1"/>
          <p:nvPr/>
        </p:nvSpPr>
        <p:spPr>
          <a:xfrm>
            <a:off x="447675" y="27065"/>
            <a:ext cx="8293100" cy="461665"/>
          </a:xfrm>
          <a:prstGeom prst="rect">
            <a:avLst/>
          </a:prstGeom>
          <a:solidFill>
            <a:schemeClr val="accent1"/>
          </a:solidFill>
        </p:spPr>
        <p:txBody>
          <a:bodyPr wrap="square" rtlCol="0">
            <a:spAutoFit/>
          </a:bodyPr>
          <a:lstStyle>
            <a:defPPr>
              <a:defRPr lang="en-US"/>
            </a:defPPr>
            <a:lvl1pPr>
              <a:defRPr sz="2400">
                <a:solidFill>
                  <a:schemeClr val="bg1"/>
                </a:solidFill>
              </a:defRPr>
            </a:lvl1pPr>
          </a:lstStyle>
          <a:p>
            <a:pPr defTabSz="914400"/>
            <a:r>
              <a:rPr lang="en-US" dirty="0">
                <a:solidFill>
                  <a:prstClr val="white"/>
                </a:solidFill>
              </a:rPr>
              <a:t>Q4. How are glycemic targets achieved for T2D?</a:t>
            </a:r>
          </a:p>
        </p:txBody>
      </p:sp>
      <p:sp>
        <p:nvSpPr>
          <p:cNvPr id="7" name="Text Box 6"/>
          <p:cNvSpPr txBox="1">
            <a:spLocks noChangeArrowheads="1"/>
          </p:cNvSpPr>
          <p:nvPr/>
        </p:nvSpPr>
        <p:spPr bwMode="auto">
          <a:xfrm>
            <a:off x="87313" y="5745969"/>
            <a:ext cx="7881030" cy="7848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b">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defTabSz="914400">
              <a:spcBef>
                <a:spcPts val="600"/>
              </a:spcBef>
            </a:pPr>
            <a:r>
              <a:rPr lang="en-US" sz="1000" dirty="0">
                <a:solidFill>
                  <a:prstClr val="black"/>
                </a:solidFill>
              </a:rPr>
              <a:t>AGI = </a:t>
            </a:r>
            <a:r>
              <a:rPr lang="en-US" sz="1000" dirty="0">
                <a:solidFill>
                  <a:prstClr val="black"/>
                </a:solidFill>
                <a:sym typeface="Symbol"/>
              </a:rPr>
              <a:t></a:t>
            </a:r>
            <a:r>
              <a:rPr lang="en-US" sz="1000" dirty="0">
                <a:solidFill>
                  <a:prstClr val="black"/>
                </a:solidFill>
              </a:rPr>
              <a:t>-glucosidase inhibitors; BCR-QR = bromocriptine quick release; Coles = colesevelam; DPP4I = dipeptidyl peptidase 4 inhibitors; </a:t>
            </a:r>
            <a:r>
              <a:rPr lang="en-US" sz="1000" dirty="0" smtClean="0">
                <a:solidFill>
                  <a:prstClr val="black"/>
                </a:solidFill>
              </a:rPr>
              <a:t>GLP1RA </a:t>
            </a:r>
            <a:r>
              <a:rPr lang="en-US" sz="1000" dirty="0">
                <a:solidFill>
                  <a:prstClr val="black"/>
                </a:solidFill>
              </a:rPr>
              <a:t>= glucagon-like peptide 1 receptor agonists; Met = metformin; Mod = moderate; </a:t>
            </a:r>
            <a:r>
              <a:rPr lang="en-US" sz="1000" dirty="0" smtClean="0">
                <a:solidFill>
                  <a:prstClr val="black"/>
                </a:solidFill>
              </a:rPr>
              <a:t>NAFLD, nonalcoholic fatty liver disease; SGLT2I </a:t>
            </a:r>
            <a:r>
              <a:rPr lang="en-US" sz="1000" dirty="0">
                <a:solidFill>
                  <a:prstClr val="black"/>
                </a:solidFill>
              </a:rPr>
              <a:t>= sodium-glucose cotransporter 2 inhibitors; SU = sulfonylureas; TZD = thiazolidinediones.</a:t>
            </a:r>
          </a:p>
          <a:p>
            <a:pPr defTabSz="914400">
              <a:spcBef>
                <a:spcPts val="600"/>
              </a:spcBef>
            </a:pPr>
            <a:r>
              <a:rPr lang="en-US" sz="1000" dirty="0" smtClean="0">
                <a:solidFill>
                  <a:prstClr val="black"/>
                </a:solidFill>
              </a:rPr>
              <a:t>*</a:t>
            </a:r>
            <a:r>
              <a:rPr lang="en-US" sz="1000" dirty="0">
                <a:solidFill>
                  <a:prstClr val="black"/>
                </a:solidFill>
                <a:uFill>
                  <a:solidFill>
                    <a:srgbClr val="000000"/>
                  </a:solidFill>
                </a:uFill>
              </a:rPr>
              <a:t>Especially with short/ rapid-acting or premixed. </a:t>
            </a:r>
          </a:p>
        </p:txBody>
      </p:sp>
      <p:graphicFrame>
        <p:nvGraphicFramePr>
          <p:cNvPr id="3" name="Table 2"/>
          <p:cNvGraphicFramePr>
            <a:graphicFrameLocks noGrp="1"/>
          </p:cNvGraphicFramePr>
          <p:nvPr>
            <p:extLst>
              <p:ext uri="{D42A27DB-BD31-4B8C-83A1-F6EECF244321}">
                <p14:modId xmlns="" xmlns:p14="http://schemas.microsoft.com/office/powerpoint/2010/main" val="2931484419"/>
              </p:ext>
            </p:extLst>
          </p:nvPr>
        </p:nvGraphicFramePr>
        <p:xfrm>
          <a:off x="241300" y="1876199"/>
          <a:ext cx="8654148" cy="2664354"/>
        </p:xfrm>
        <a:graphic>
          <a:graphicData uri="http://schemas.openxmlformats.org/drawingml/2006/table">
            <a:tbl>
              <a:tblPr firstRow="1" firstCol="1" bandRow="1" bandCol="1">
                <a:tableStyleId>{5C22544A-7EE6-4342-B048-85BDC9FD1C3A}</a:tableStyleId>
              </a:tblPr>
              <a:tblGrid>
                <a:gridCol w="957943"/>
                <a:gridCol w="699655"/>
                <a:gridCol w="699655"/>
                <a:gridCol w="699655"/>
                <a:gridCol w="699655"/>
                <a:gridCol w="699655"/>
                <a:gridCol w="699655"/>
                <a:gridCol w="699655"/>
                <a:gridCol w="699655"/>
                <a:gridCol w="699655"/>
                <a:gridCol w="699655"/>
                <a:gridCol w="699655"/>
              </a:tblGrid>
              <a:tr h="532871">
                <a:tc>
                  <a:txBody>
                    <a:bodyPr/>
                    <a:lstStyle/>
                    <a:p>
                      <a:pPr marL="0" marR="0">
                        <a:lnSpc>
                          <a:spcPct val="100000"/>
                        </a:lnSpc>
                        <a:spcBef>
                          <a:spcPts val="0"/>
                        </a:spcBef>
                        <a:spcAft>
                          <a:spcPts val="0"/>
                        </a:spcAft>
                      </a:pPr>
                      <a:r>
                        <a:rPr lang="en-US" sz="1200" dirty="0">
                          <a:effectLst/>
                          <a:uFill>
                            <a:solidFill>
                              <a:srgbClr val="000000"/>
                            </a:solidFill>
                          </a:uFill>
                          <a:latin typeface="+mn-lt"/>
                        </a:rPr>
                        <a:t> </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Met</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GLP1RA</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SGLT2I</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solidFill>
                            <a:srgbClr val="0070C0"/>
                          </a:solidFill>
                          <a:effectLst/>
                          <a:uFill>
                            <a:solidFill>
                              <a:srgbClr val="000000"/>
                            </a:solidFill>
                          </a:uFill>
                          <a:latin typeface="+mn-lt"/>
                        </a:rPr>
                        <a:t>DPP4I</a:t>
                      </a:r>
                      <a:endParaRPr lang="en-US" sz="1200" dirty="0">
                        <a:solidFill>
                          <a:srgbClr val="0070C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TZD</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AGI</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Coles</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BCR-QR</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SU/ Glinide</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Insulin</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Pram</a:t>
                      </a:r>
                      <a:endParaRPr lang="en-US" sz="1200" dirty="0">
                        <a:solidFill>
                          <a:srgbClr val="000000"/>
                        </a:solidFill>
                        <a:effectLst/>
                        <a:uFill>
                          <a:solidFill>
                            <a:srgbClr val="000000"/>
                          </a:solidFill>
                        </a:uFill>
                        <a:latin typeface="+mn-lt"/>
                        <a:ea typeface="Arial Bold"/>
                      </a:endParaRPr>
                    </a:p>
                  </a:txBody>
                  <a:tcPr marL="14477" marR="14477" marT="0" marB="0" anchor="ctr"/>
                </a:tc>
              </a:tr>
              <a:tr h="532871">
                <a:tc>
                  <a:txBody>
                    <a:bodyPr/>
                    <a:lstStyle/>
                    <a:p>
                      <a:pPr marL="0" marR="0">
                        <a:lnSpc>
                          <a:spcPct val="100000"/>
                        </a:lnSpc>
                        <a:spcBef>
                          <a:spcPts val="0"/>
                        </a:spcBef>
                        <a:spcAft>
                          <a:spcPts val="0"/>
                        </a:spcAft>
                      </a:pPr>
                      <a:r>
                        <a:rPr lang="en-US" sz="1200" dirty="0">
                          <a:effectLst/>
                          <a:uFill>
                            <a:solidFill>
                              <a:srgbClr val="000000"/>
                            </a:solidFill>
                          </a:uFill>
                          <a:latin typeface="+mn-lt"/>
                        </a:rPr>
                        <a:t>NAFLD benefit</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Mild</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Mild</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solidFill>
                            <a:srgbClr val="0070C0"/>
                          </a:solidFill>
                          <a:effectLst/>
                          <a:uFill>
                            <a:solidFill>
                              <a:srgbClr val="000000"/>
                            </a:solidFill>
                          </a:uFill>
                          <a:latin typeface="+mn-lt"/>
                        </a:rPr>
                        <a:t>Neutral</a:t>
                      </a:r>
                      <a:endParaRPr lang="en-US" sz="1200" dirty="0">
                        <a:solidFill>
                          <a:srgbClr val="0070C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smtClean="0">
                          <a:effectLst/>
                          <a:uFill>
                            <a:solidFill>
                              <a:srgbClr val="000000"/>
                            </a:solidFill>
                          </a:uFill>
                          <a:latin typeface="+mn-lt"/>
                        </a:rPr>
                        <a:t>Mod</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r>
              <a:tr h="1332177">
                <a:tc>
                  <a:txBody>
                    <a:bodyPr/>
                    <a:lstStyle/>
                    <a:p>
                      <a:pPr marL="0" marR="0">
                        <a:lnSpc>
                          <a:spcPct val="100000"/>
                        </a:lnSpc>
                        <a:spcBef>
                          <a:spcPts val="0"/>
                        </a:spcBef>
                        <a:spcAft>
                          <a:spcPts val="0"/>
                        </a:spcAft>
                      </a:pPr>
                      <a:r>
                        <a:rPr lang="en-US" sz="1200" dirty="0" smtClean="0">
                          <a:effectLst/>
                          <a:uFill>
                            <a:solidFill>
                              <a:srgbClr val="000000"/>
                            </a:solidFill>
                          </a:uFill>
                          <a:latin typeface="+mn-lt"/>
                        </a:rPr>
                        <a:t>Hypo-glycemia</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solidFill>
                            <a:srgbClr val="0070C0"/>
                          </a:solidFill>
                          <a:effectLst/>
                          <a:uFill>
                            <a:solidFill>
                              <a:srgbClr val="000000"/>
                            </a:solidFill>
                          </a:uFill>
                          <a:latin typeface="+mn-lt"/>
                        </a:rPr>
                        <a:t>Neutral</a:t>
                      </a:r>
                      <a:endParaRPr lang="en-US" sz="1200" dirty="0">
                        <a:solidFill>
                          <a:srgbClr val="0070C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SU: </a:t>
                      </a:r>
                      <a:r>
                        <a:rPr lang="en-US" sz="1200" dirty="0" smtClean="0">
                          <a:effectLst/>
                          <a:uFill>
                            <a:solidFill>
                              <a:srgbClr val="000000"/>
                            </a:solidFill>
                          </a:uFill>
                          <a:latin typeface="+mn-lt"/>
                        </a:rPr>
                        <a:t>mod </a:t>
                      </a:r>
                      <a:r>
                        <a:rPr lang="en-US" sz="1200" dirty="0">
                          <a:effectLst/>
                          <a:uFill>
                            <a:solidFill>
                              <a:srgbClr val="000000"/>
                            </a:solidFill>
                          </a:uFill>
                          <a:latin typeface="+mn-lt"/>
                        </a:rPr>
                        <a:t>to severe</a:t>
                      </a:r>
                    </a:p>
                    <a:p>
                      <a:pPr marL="0" marR="0" algn="ctr">
                        <a:lnSpc>
                          <a:spcPct val="100000"/>
                        </a:lnSpc>
                        <a:spcBef>
                          <a:spcPts val="0"/>
                        </a:spcBef>
                        <a:spcAft>
                          <a:spcPts val="0"/>
                        </a:spcAft>
                      </a:pPr>
                      <a:r>
                        <a:rPr lang="en-US" sz="1200" dirty="0">
                          <a:effectLst/>
                          <a:latin typeface="+mn-lt"/>
                        </a:rPr>
                        <a:t>Glinide: mild to </a:t>
                      </a:r>
                      <a:r>
                        <a:rPr lang="en-US" sz="1200" dirty="0" smtClean="0">
                          <a:effectLst/>
                          <a:latin typeface="+mn-lt"/>
                        </a:rPr>
                        <a:t>mod</a:t>
                      </a:r>
                      <a:endParaRPr lang="en-US" sz="1200" dirty="0">
                        <a:solidFill>
                          <a:srgbClr val="000000"/>
                        </a:solidFill>
                        <a:effectLst/>
                        <a:latin typeface="+mn-lt"/>
                        <a:ea typeface="Arial Unicode MS"/>
                        <a:cs typeface="HiraKakuPro-W3"/>
                      </a:endParaRPr>
                    </a:p>
                  </a:txBody>
                  <a:tcPr marL="14477" marR="14477" marT="0" marB="0" anchor="ctr"/>
                </a:tc>
                <a:tc>
                  <a:txBody>
                    <a:bodyPr/>
                    <a:lstStyle/>
                    <a:p>
                      <a:pPr marL="0" marR="0" algn="ctr">
                        <a:lnSpc>
                          <a:spcPct val="100000"/>
                        </a:lnSpc>
                        <a:spcBef>
                          <a:spcPts val="0"/>
                        </a:spcBef>
                        <a:spcAft>
                          <a:spcPts val="0"/>
                        </a:spcAft>
                      </a:pPr>
                      <a:r>
                        <a:rPr lang="en-US" sz="1200" dirty="0" smtClean="0">
                          <a:effectLst/>
                          <a:uFill>
                            <a:solidFill>
                              <a:srgbClr val="000000"/>
                            </a:solidFill>
                          </a:uFill>
                          <a:latin typeface="+mn-lt"/>
                        </a:rPr>
                        <a:t>Mod </a:t>
                      </a:r>
                      <a:r>
                        <a:rPr lang="en-US" sz="1200" dirty="0">
                          <a:effectLst/>
                          <a:uFill>
                            <a:solidFill>
                              <a:srgbClr val="000000"/>
                            </a:solidFill>
                          </a:uFill>
                          <a:latin typeface="+mn-lt"/>
                        </a:rPr>
                        <a:t>to </a:t>
                      </a:r>
                      <a:r>
                        <a:rPr lang="en-US" sz="1200" dirty="0" smtClean="0">
                          <a:effectLst/>
                          <a:uFill>
                            <a:solidFill>
                              <a:srgbClr val="000000"/>
                            </a:solidFill>
                          </a:uFill>
                          <a:latin typeface="+mn-lt"/>
                        </a:rPr>
                        <a:t>severe*</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r>
              <a:tr h="266435">
                <a:tc>
                  <a:txBody>
                    <a:bodyPr/>
                    <a:lstStyle/>
                    <a:p>
                      <a:pPr marL="0" marR="0">
                        <a:lnSpc>
                          <a:spcPct val="100000"/>
                        </a:lnSpc>
                        <a:spcBef>
                          <a:spcPts val="0"/>
                        </a:spcBef>
                        <a:spcAft>
                          <a:spcPts val="0"/>
                        </a:spcAft>
                      </a:pPr>
                      <a:r>
                        <a:rPr lang="en-US" sz="1200" dirty="0">
                          <a:effectLst/>
                          <a:uFill>
                            <a:solidFill>
                              <a:srgbClr val="000000"/>
                            </a:solidFill>
                          </a:uFill>
                          <a:latin typeface="+mn-lt"/>
                        </a:rPr>
                        <a:t>Weight</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Slight loss</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Loss</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Loss</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solidFill>
                            <a:srgbClr val="0070C0"/>
                          </a:solidFill>
                          <a:effectLst/>
                          <a:uFill>
                            <a:solidFill>
                              <a:srgbClr val="000000"/>
                            </a:solidFill>
                          </a:uFill>
                          <a:latin typeface="+mn-lt"/>
                        </a:rPr>
                        <a:t>Neutral</a:t>
                      </a:r>
                      <a:endParaRPr lang="en-US" sz="1200" dirty="0">
                        <a:solidFill>
                          <a:srgbClr val="0070C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Gain</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Gain</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Gain</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Loss</a:t>
                      </a:r>
                      <a:endParaRPr lang="en-US" sz="1200" dirty="0">
                        <a:solidFill>
                          <a:srgbClr val="000000"/>
                        </a:solidFill>
                        <a:effectLst/>
                        <a:uFill>
                          <a:solidFill>
                            <a:srgbClr val="000000"/>
                          </a:solidFill>
                        </a:uFill>
                        <a:latin typeface="+mn-lt"/>
                        <a:ea typeface="Arial Bold"/>
                      </a:endParaRPr>
                    </a:p>
                  </a:txBody>
                  <a:tcPr marL="14477" marR="14477" marT="0" marB="0" anchor="ctr"/>
                </a:tc>
              </a:tr>
            </a:tbl>
          </a:graphicData>
        </a:graphic>
      </p:graphicFrame>
      <p:sp>
        <p:nvSpPr>
          <p:cNvPr id="8" name="TextBox 7"/>
          <p:cNvSpPr txBox="1"/>
          <p:nvPr/>
        </p:nvSpPr>
        <p:spPr>
          <a:xfrm>
            <a:off x="4800600" y="6477002"/>
            <a:ext cx="3352800" cy="307777"/>
          </a:xfrm>
          <a:prstGeom prst="rect">
            <a:avLst/>
          </a:prstGeom>
          <a:noFill/>
        </p:spPr>
        <p:txBody>
          <a:bodyPr wrap="square" rtlCol="0">
            <a:spAutoFit/>
          </a:bodyPr>
          <a:lstStyle/>
          <a:p>
            <a:pPr algn="r" defTabSz="914400"/>
            <a:r>
              <a:rPr lang="en-US" sz="1400" i="1" dirty="0" smtClean="0">
                <a:solidFill>
                  <a:prstClr val="black"/>
                </a:solidFill>
              </a:rPr>
              <a:t>Continued from previous slide</a:t>
            </a:r>
            <a:endParaRPr lang="en-US" sz="1400" i="1" dirty="0">
              <a:solidFill>
                <a:prstClr val="black"/>
              </a:solidFill>
            </a:endParaRPr>
          </a:p>
        </p:txBody>
      </p:sp>
    </p:spTree>
    <p:extLst>
      <p:ext uri="{BB962C8B-B14F-4D97-AF65-F5344CB8AC3E}">
        <p14:creationId xmlns="" xmlns:p14="http://schemas.microsoft.com/office/powerpoint/2010/main" val="2089067651"/>
      </p:ext>
    </p:extLst>
  </p:cSld>
  <p:clrMapOvr>
    <a:masterClrMapping/>
  </p:clrMapOvr>
  <mc:AlternateContent xmlns:mc="http://schemas.openxmlformats.org/markup-compatibility/2006">
    <mc:Choice xmlns=""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3745</TotalTime>
  <Words>6476</Words>
  <Application>Microsoft Office PowerPoint</Application>
  <PresentationFormat>On-screen Show (4:3)</PresentationFormat>
  <Paragraphs>1187</Paragraphs>
  <Slides>120</Slides>
  <Notes>33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120</vt:i4>
      </vt:variant>
    </vt:vector>
  </HeadingPairs>
  <TitlesOfParts>
    <vt:vector size="122" baseType="lpstr">
      <vt:lpstr>Adjacency</vt:lpstr>
      <vt:lpstr>Chart</vt:lpstr>
      <vt:lpstr>Insulin Sensetizers in T2DM</vt:lpstr>
      <vt:lpstr>Scope of this talk </vt:lpstr>
      <vt:lpstr>Road Map</vt:lpstr>
      <vt:lpstr>Relative Risk of Progression of  Diabetic Complications</vt:lpstr>
      <vt:lpstr>Glycemic Control and Diabetes Complications</vt:lpstr>
      <vt:lpstr>Primary Objectives of Effective Management</vt:lpstr>
      <vt:lpstr>A1C Goals</vt:lpstr>
      <vt:lpstr>Slide 8</vt:lpstr>
      <vt:lpstr>Slide 9</vt:lpstr>
      <vt:lpstr>Slide 10</vt:lpstr>
      <vt:lpstr>Slide 11</vt:lpstr>
      <vt:lpstr>Slide 12</vt:lpstr>
      <vt:lpstr>Life style changes in Diabetes :</vt:lpstr>
      <vt:lpstr>Slide 14</vt:lpstr>
      <vt:lpstr>Slide 15</vt:lpstr>
      <vt:lpstr>Metformin</vt:lpstr>
      <vt:lpstr>MECHANISM OF ACTION </vt:lpstr>
      <vt:lpstr>GLYCEMIC EFFICACY </vt:lpstr>
      <vt:lpstr>WEIGHT LOSS &amp; lipid-lowering activity</vt:lpstr>
      <vt:lpstr>CARDIOVASCULAR EFFECTS </vt:lpstr>
      <vt:lpstr>In the United Kingdom Prospective Diabetes Study (UKPDS)</vt:lpstr>
      <vt:lpstr>CANCER INCIDENCE </vt:lpstr>
      <vt:lpstr>SIDE EFFECTS </vt:lpstr>
      <vt:lpstr>Vitamin B12 deficiency :  </vt:lpstr>
      <vt:lpstr>Lactic acidosis  </vt:lpstr>
      <vt:lpstr>CONTRAINDICATIONS</vt:lpstr>
      <vt:lpstr>Monitoring</vt:lpstr>
      <vt:lpstr>Case Study</vt:lpstr>
      <vt:lpstr>Slide 29</vt:lpstr>
      <vt:lpstr>Slide 30</vt:lpstr>
      <vt:lpstr>Slide 31</vt:lpstr>
      <vt:lpstr>Slide 32</vt:lpstr>
      <vt:lpstr>DOSING   </vt:lpstr>
      <vt:lpstr>3 ماه بعد: </vt:lpstr>
      <vt:lpstr>Slide 35</vt:lpstr>
      <vt:lpstr>Case Study</vt:lpstr>
      <vt:lpstr>Slide 37</vt:lpstr>
      <vt:lpstr>Slide 38</vt:lpstr>
      <vt:lpstr>Slide 39</vt:lpstr>
      <vt:lpstr>Slide 40</vt:lpstr>
      <vt:lpstr>Slide 41</vt:lpstr>
      <vt:lpstr>Slide 42</vt:lpstr>
      <vt:lpstr>Metformin and CKD</vt:lpstr>
      <vt:lpstr>Thiazolidinediones</vt:lpstr>
      <vt:lpstr>Thiazolidinediones</vt:lpstr>
      <vt:lpstr>Slide 46</vt:lpstr>
      <vt:lpstr>Thiazolidinediones:</vt:lpstr>
      <vt:lpstr>Slide 48</vt:lpstr>
      <vt:lpstr>MECHANISM OF ACTION </vt:lpstr>
      <vt:lpstr>PPAR s</vt:lpstr>
      <vt:lpstr>Dual PPAR agonists</vt:lpstr>
      <vt:lpstr>Slide 52</vt:lpstr>
      <vt:lpstr>GLYCEMIC EFFICACY </vt:lpstr>
      <vt:lpstr>CARDIOVASCULAR EFFECTS of Thiazolidinediones</vt:lpstr>
      <vt:lpstr>Lipids</vt:lpstr>
      <vt:lpstr>SAFETY </vt:lpstr>
      <vt:lpstr>Hypoglycemia </vt:lpstr>
      <vt:lpstr>Slide 58</vt:lpstr>
      <vt:lpstr>Weight gain </vt:lpstr>
      <vt:lpstr>Slide 60</vt:lpstr>
      <vt:lpstr>Fluid retention/heart failure </vt:lpstr>
      <vt:lpstr>Skeletal</vt:lpstr>
      <vt:lpstr>Bladder cancer </vt:lpstr>
      <vt:lpstr>DIABETES PREVENTION </vt:lpstr>
      <vt:lpstr>Hepatotoxicity </vt:lpstr>
      <vt:lpstr>Effects of Agents Available for T2D</vt:lpstr>
      <vt:lpstr>Slide 67</vt:lpstr>
      <vt:lpstr>Effects of Agents Available for T2D</vt:lpstr>
      <vt:lpstr>Expected HbA1c reduction according  to intervention</vt:lpstr>
      <vt:lpstr>Slide 70</vt:lpstr>
      <vt:lpstr>Slide 71</vt:lpstr>
      <vt:lpstr>Slide 72</vt:lpstr>
      <vt:lpstr>Slide 73</vt:lpstr>
      <vt:lpstr>Slide 74</vt:lpstr>
      <vt:lpstr>Slide 75</vt:lpstr>
      <vt:lpstr>Slide 76</vt:lpstr>
      <vt:lpstr>Slide 77</vt:lpstr>
      <vt:lpstr>Slide 78</vt:lpstr>
      <vt:lpstr>Slide 79</vt:lpstr>
      <vt:lpstr>Road Map</vt:lpstr>
      <vt:lpstr>Slide 81</vt:lpstr>
      <vt:lpstr>Take home message</vt:lpstr>
      <vt:lpstr>Add on Therapy</vt:lpstr>
      <vt:lpstr>Take home message</vt:lpstr>
      <vt:lpstr>از توجه شما متشکرم </vt:lpstr>
      <vt:lpstr>Expected HbA1c reduction according  to intervention</vt:lpstr>
      <vt:lpstr>Slide 87</vt:lpstr>
      <vt:lpstr>بیمار 3</vt:lpstr>
      <vt:lpstr>Slide 89</vt:lpstr>
      <vt:lpstr>Slide 90</vt:lpstr>
      <vt:lpstr>Slide 91</vt:lpstr>
      <vt:lpstr>Slide 92</vt:lpstr>
      <vt:lpstr>بیمار 4</vt:lpstr>
      <vt:lpstr>Slide 94</vt:lpstr>
      <vt:lpstr>Slide 95</vt:lpstr>
      <vt:lpstr>Slide 96</vt:lpstr>
      <vt:lpstr>بیمار 5</vt:lpstr>
      <vt:lpstr>Slide 98</vt:lpstr>
      <vt:lpstr>Effects of Agents Available for T2D</vt:lpstr>
      <vt:lpstr>Effects of Agents Available for T2D</vt:lpstr>
      <vt:lpstr>Slide 101</vt:lpstr>
      <vt:lpstr>بیمار 6 </vt:lpstr>
      <vt:lpstr>Slide 103</vt:lpstr>
      <vt:lpstr>Slide 104</vt:lpstr>
      <vt:lpstr>بیمار 7 </vt:lpstr>
      <vt:lpstr>Effects of Agents Available for T2D</vt:lpstr>
      <vt:lpstr>Slide 107</vt:lpstr>
      <vt:lpstr>Slide 108</vt:lpstr>
      <vt:lpstr>Road Map</vt:lpstr>
      <vt:lpstr>Take home message</vt:lpstr>
      <vt:lpstr>Take home message</vt:lpstr>
      <vt:lpstr>Slide 112</vt:lpstr>
      <vt:lpstr>از توجه شما متشکرم </vt:lpstr>
      <vt:lpstr>9. Control of Glucose – ACCORD Trial</vt:lpstr>
      <vt:lpstr>Control of Glucose – ACCORD Trial</vt:lpstr>
      <vt:lpstr>Control of Glucose – ACCORD Trial</vt:lpstr>
      <vt:lpstr>Control of Glucose – ACCORD Trial</vt:lpstr>
      <vt:lpstr>Control of Glucose – ACCORD Trial</vt:lpstr>
      <vt:lpstr>Slide 119</vt:lpstr>
      <vt:lpstr>Slide 120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dc:creator>
  <cp:lastModifiedBy>Windows User</cp:lastModifiedBy>
  <cp:revision>158</cp:revision>
  <dcterms:created xsi:type="dcterms:W3CDTF">2015-10-27T07:05:26Z</dcterms:created>
  <dcterms:modified xsi:type="dcterms:W3CDTF">2017-01-12T05:45:14Z</dcterms:modified>
</cp:coreProperties>
</file>