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73" r:id="rId9"/>
    <p:sldId id="265" r:id="rId10"/>
    <p:sldId id="266" r:id="rId11"/>
    <p:sldId id="272" r:id="rId12"/>
    <p:sldId id="282" r:id="rId13"/>
    <p:sldId id="268" r:id="rId14"/>
    <p:sldId id="281" r:id="rId15"/>
    <p:sldId id="278" r:id="rId16"/>
    <p:sldId id="283" r:id="rId17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0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25C1A-B473-483F-8B38-50BF32D42228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E2010-8B49-4812-9D65-C4EDB66B3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25C1A-B473-483F-8B38-50BF32D42228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E2010-8B49-4812-9D65-C4EDB66B3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25C1A-B473-483F-8B38-50BF32D42228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E2010-8B49-4812-9D65-C4EDB66B3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25C1A-B473-483F-8B38-50BF32D42228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E2010-8B49-4812-9D65-C4EDB66B3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25C1A-B473-483F-8B38-50BF32D42228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E2010-8B49-4812-9D65-C4EDB66B3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25C1A-B473-483F-8B38-50BF32D42228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E2010-8B49-4812-9D65-C4EDB66B3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25C1A-B473-483F-8B38-50BF32D42228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E2010-8B49-4812-9D65-C4EDB66B3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25C1A-B473-483F-8B38-50BF32D42228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E2010-8B49-4812-9D65-C4EDB66B3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25C1A-B473-483F-8B38-50BF32D42228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E2010-8B49-4812-9D65-C4EDB66B3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25C1A-B473-483F-8B38-50BF32D42228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E2010-8B49-4812-9D65-C4EDB66B3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25C1A-B473-483F-8B38-50BF32D42228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E2010-8B49-4812-9D65-C4EDB66B3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25C1A-B473-483F-8B38-50BF32D42228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E2010-8B49-4812-9D65-C4EDB66B3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dp.od.nih.gov/consensus/ta/015/015_statemen.htm" TargetMode="External"/><Relationship Id="rId3" Type="http://schemas.openxmlformats.org/officeDocument/2006/relationships/hyperlink" Target="http://www.mhhe.com/lee-nieman4" TargetMode="External"/><Relationship Id="rId7" Type="http://schemas.openxmlformats.org/officeDocument/2006/relationships/hyperlink" Target="http://www.cdc.gov/nchs/nhanes.htm" TargetMode="External"/><Relationship Id="rId2" Type="http://schemas.openxmlformats.org/officeDocument/2006/relationships/hyperlink" Target="http://www.mypyramid.gov/mypyramid/index.aspx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nhlbi.nih.gov/index.htm" TargetMode="External"/><Relationship Id="rId5" Type="http://schemas.openxmlformats.org/officeDocument/2006/relationships/hyperlink" Target="http://www.cc.nih.gov/nutr.care.htm" TargetMode="External"/><Relationship Id="rId4" Type="http://schemas.openxmlformats.org/officeDocument/2006/relationships/hyperlink" Target="http://www.nal.usda.gov/fnic/etext/000108.html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428868"/>
            <a:ext cx="7772400" cy="1571636"/>
          </a:xfrm>
        </p:spPr>
        <p:txBody>
          <a:bodyPr>
            <a:noAutofit/>
          </a:bodyPr>
          <a:lstStyle/>
          <a:p>
            <a:r>
              <a:rPr lang="fa-IR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50800" dir="5400000" algn="ctr" rotWithShape="0">
                    <a:schemeClr val="accent4">
                      <a:lumMod val="50000"/>
                    </a:schemeClr>
                  </a:outerShdw>
                </a:effectLst>
                <a:cs typeface="Mitra" pitchFamily="2" charset="-78"/>
              </a:rPr>
              <a:t>بررسي وضعيت تغذيه اي</a:t>
            </a:r>
            <a:r>
              <a:rPr lang="fa-IR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50800" dir="5400000" algn="ctr" rotWithShape="0">
                    <a:schemeClr val="accent4">
                      <a:lumMod val="50000"/>
                    </a:schemeClr>
                  </a:outerShdw>
                </a:effectLst>
              </a:rPr>
              <a:t/>
            </a:r>
            <a:br>
              <a:rPr lang="fa-IR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50800" dir="5400000" algn="ctr" rotWithShape="0">
                    <a:schemeClr val="accent4">
                      <a:lumMod val="50000"/>
                    </a:schemeClr>
                  </a:outerShdw>
                </a:effectLst>
              </a:rPr>
            </a:b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50800" dir="5400000" algn="ctr" rotWithShape="0">
                    <a:schemeClr val="accent4">
                      <a:lumMod val="5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Nutritional Assessment</a:t>
            </a:r>
            <a:endParaRPr lang="en-US" sz="5400" b="1" dirty="0">
              <a:solidFill>
                <a:schemeClr val="accent6">
                  <a:lumMod val="75000"/>
                </a:schemeClr>
              </a:solidFill>
              <a:effectLst>
                <a:outerShdw blurRad="50800" dist="50800" dir="5400000" algn="ctr" rotWithShape="0">
                  <a:schemeClr val="accent4">
                    <a:lumMod val="5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14282" y="571480"/>
            <a:ext cx="8501058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Mitra" pitchFamily="2" charset="-78"/>
              </a:rPr>
              <a:t>پرسشنامه تکرر مصرف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Food Frequency Questionnaire(FFQ)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Arial" pitchFamily="34" charset="0"/>
              <a:buChar char="•"/>
              <a:tabLst/>
            </a:pPr>
            <a:r>
              <a:rPr kumimoji="0" lang="fa-I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Mitra" pitchFamily="2" charset="-78"/>
              </a:rPr>
              <a:t>شامل فهرستی از غذاهای مهم که در مورد مقدار و تکرر مصرف آن در روز،هفته، ماه يا سال سوال مي شود.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Arial" pitchFamily="34" charset="0"/>
              <a:buChar char="•"/>
              <a:tabLst/>
            </a:pPr>
            <a:r>
              <a:rPr kumimoji="0" lang="fa-I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Mitra" pitchFamily="2" charset="-78"/>
              </a:rPr>
              <a:t>اغلب براي تخمين دريافت يک ماده مغذي بکار مي رود.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Calibri" pitchFamily="34" charset="0"/>
              <a:cs typeface="Mitra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Mitra" pitchFamily="2" charset="-78"/>
              </a:rPr>
              <a:t>مزايا: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Arial" pitchFamily="34" charset="0"/>
              <a:buChar char="•"/>
              <a:tabLst/>
            </a:pP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Self-administered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Arial" pitchFamily="34" charset="0"/>
              <a:buChar char="•"/>
              <a:tabLst/>
            </a:pPr>
            <a:r>
              <a:rPr kumimoji="0" lang="fa-I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Mitra" pitchFamily="2" charset="-78"/>
              </a:rPr>
              <a:t>ارزان و در تحقيقات براي تخمين دريافتها در جمعيت هاي بزرگ بکار مي رود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Arial" pitchFamily="34" charset="0"/>
              <a:buChar char="•"/>
              <a:tabLst/>
            </a:pPr>
            <a:r>
              <a:rPr kumimoji="0" lang="fa-I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Mitra" pitchFamily="2" charset="-78"/>
              </a:rPr>
              <a:t>نماينده غذاي معمول دريافتي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Arial" pitchFamily="34" charset="0"/>
              <a:buChar char="•"/>
              <a:tabLst/>
            </a:pPr>
            <a:r>
              <a:rPr kumimoji="0" lang="fa-I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Mitra" pitchFamily="2" charset="-78"/>
              </a:rPr>
              <a:t>طراحي پرسشنامه برپايه اطلاعات جمعيتی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itra" pitchFamily="2" charset="-78"/>
            </a:endParaRPr>
          </a:p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4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Mitra" pitchFamily="2" charset="-78"/>
              </a:rPr>
              <a:t>محدوديت ها:</a:t>
            </a:r>
            <a:endParaRPr lang="en-US" sz="2400" b="1" dirty="0" smtClean="0">
              <a:solidFill>
                <a:srgbClr val="C00000"/>
              </a:solidFill>
              <a:latin typeface="Calibri" pitchFamily="34" charset="0"/>
              <a:ea typeface="Calibri" pitchFamily="34" charset="0"/>
              <a:cs typeface="Mitra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Arial" pitchFamily="34" charset="0"/>
              <a:buChar char="•"/>
              <a:tabLst/>
            </a:pPr>
            <a:r>
              <a:rPr kumimoji="0" lang="fa-I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Mitra" pitchFamily="2" charset="-78"/>
              </a:rPr>
              <a:t>اندازه ذکر شده در پرسشنامه ممکن است نماينده پيمانه معمول مورد استفاده فرد نباشد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Arial" pitchFamily="34" charset="0"/>
              <a:buChar char="•"/>
              <a:tabLst/>
            </a:pPr>
            <a:r>
              <a:rPr kumimoji="0" lang="fa-I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Mitra" pitchFamily="2" charset="-78"/>
              </a:rPr>
              <a:t>وابسته به توانايي فرد</a:t>
            </a:r>
            <a:endParaRPr kumimoji="0" lang="fa-I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15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14282" y="758296"/>
            <a:ext cx="8501058" cy="5171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/>
            <a:r>
              <a:rPr lang="fa-IR" sz="3200" b="1" dirty="0" smtClean="0">
                <a:solidFill>
                  <a:srgbClr val="FF0000"/>
                </a:solidFill>
                <a:cs typeface="Mitra" pitchFamily="2" charset="-78"/>
              </a:rPr>
              <a:t>آناليز غذاها با استفاده از جدول ترکيبات غذايي</a:t>
            </a:r>
            <a:endParaRPr lang="en-US" sz="3200" b="1" dirty="0" smtClean="0">
              <a:solidFill>
                <a:srgbClr val="FF0000"/>
              </a:solidFill>
              <a:cs typeface="Mitra" pitchFamily="2" charset="-78"/>
            </a:endParaRPr>
          </a:p>
          <a:p>
            <a:pPr algn="r" rtl="1"/>
            <a:endParaRPr lang="fa-IR" sz="3200" dirty="0" smtClean="0">
              <a:cs typeface="Mitra" pitchFamily="2" charset="-78"/>
            </a:endParaRPr>
          </a:p>
          <a:p>
            <a:pPr algn="r" rtl="1">
              <a:buFont typeface="Wingdings" pitchFamily="2" charset="2"/>
              <a:buChar char="§"/>
            </a:pPr>
            <a:r>
              <a:rPr lang="fa-IR" sz="3200" dirty="0" smtClean="0">
                <a:cs typeface="Mitra" pitchFamily="2" charset="-78"/>
              </a:rPr>
              <a:t>ورود داده ها به نرم افزار براي آناليز </a:t>
            </a:r>
            <a:endParaRPr lang="en-US" sz="3200" dirty="0" smtClean="0">
              <a:cs typeface="Mitra" pitchFamily="2" charset="-78"/>
            </a:endParaRPr>
          </a:p>
          <a:p>
            <a:pPr algn="r" rtl="1"/>
            <a:endParaRPr lang="fa-IR" sz="3200" dirty="0" smtClean="0">
              <a:cs typeface="Mitra" pitchFamily="2" charset="-78"/>
            </a:endParaRPr>
          </a:p>
          <a:p>
            <a:pPr algn="r" rtl="1"/>
            <a:r>
              <a:rPr lang="fa-IR" sz="3200" b="1" dirty="0" smtClean="0">
                <a:solidFill>
                  <a:srgbClr val="C00000"/>
                </a:solidFill>
                <a:cs typeface="Mitra" pitchFamily="2" charset="-78"/>
              </a:rPr>
              <a:t>آناليز غذا:</a:t>
            </a:r>
            <a:endParaRPr lang="en-US" sz="3200" b="1" dirty="0" smtClean="0">
              <a:solidFill>
                <a:srgbClr val="C00000"/>
              </a:solidFill>
              <a:cs typeface="Mitra" pitchFamily="2" charset="-78"/>
            </a:endParaRPr>
          </a:p>
          <a:p>
            <a:pPr algn="r" rtl="1">
              <a:buClr>
                <a:srgbClr val="FF0000"/>
              </a:buClr>
              <a:buFont typeface="Wingdings" pitchFamily="2" charset="2"/>
              <a:buChar char="ü"/>
            </a:pPr>
            <a:r>
              <a:rPr lang="fa-IR" sz="3200" dirty="0" smtClean="0">
                <a:cs typeface="Mitra" pitchFamily="2" charset="-78"/>
              </a:rPr>
              <a:t>وارد کردن نام غذا به نرم افزار</a:t>
            </a:r>
            <a:endParaRPr lang="en-US" sz="3200" dirty="0" smtClean="0">
              <a:cs typeface="Mitra" pitchFamily="2" charset="-78"/>
            </a:endParaRPr>
          </a:p>
          <a:p>
            <a:pPr algn="r" rtl="1">
              <a:buClr>
                <a:srgbClr val="FF0000"/>
              </a:buClr>
              <a:buFont typeface="Wingdings" pitchFamily="2" charset="2"/>
              <a:buChar char="ü"/>
            </a:pPr>
            <a:r>
              <a:rPr lang="fa-IR" sz="3200" dirty="0" smtClean="0">
                <a:cs typeface="Mitra" pitchFamily="2" charset="-78"/>
              </a:rPr>
              <a:t>انتخاب مقدار برای آن غذا- گرم يا بر حسب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portion size</a:t>
            </a:r>
            <a:r>
              <a:rPr lang="en-US" sz="3200" dirty="0" smtClean="0">
                <a:cs typeface="Mitra" pitchFamily="2" charset="-78"/>
              </a:rPr>
              <a:t> </a:t>
            </a:r>
          </a:p>
          <a:p>
            <a:pPr algn="r" rtl="1">
              <a:buClr>
                <a:srgbClr val="FF0000"/>
              </a:buClr>
              <a:buFont typeface="Wingdings" pitchFamily="2" charset="2"/>
              <a:buChar char="ü"/>
            </a:pPr>
            <a:r>
              <a:rPr lang="fa-IR" sz="3200" dirty="0" smtClean="0">
                <a:cs typeface="Mitra" pitchFamily="2" charset="-78"/>
              </a:rPr>
              <a:t>انتخاب روش آماده سازي</a:t>
            </a:r>
            <a:endParaRPr lang="en-US" sz="3200" dirty="0" smtClean="0">
              <a:cs typeface="Mitra" pitchFamily="2" charset="-78"/>
            </a:endParaRPr>
          </a:p>
          <a:p>
            <a:pPr algn="r" rtl="1">
              <a:buClr>
                <a:srgbClr val="FF0000"/>
              </a:buClr>
              <a:buFont typeface="Wingdings" pitchFamily="2" charset="2"/>
              <a:buChar char="ü"/>
            </a:pPr>
            <a:r>
              <a:rPr lang="fa-IR" sz="3200" dirty="0" smtClean="0">
                <a:cs typeface="Mitra" pitchFamily="2" charset="-78"/>
              </a:rPr>
              <a:t>در بسياری از نرم افزارها: انتخاب کد براي آن غذا براي تسهيل در انتخابهاي بعدي</a:t>
            </a:r>
            <a:endParaRPr lang="en-US" sz="3200" dirty="0">
              <a:cs typeface="Mitra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1538" y="5929330"/>
            <a:ext cx="55007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http://www.nal.usda.gov/fnic/foodcomp/search/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0" y="357166"/>
            <a:ext cx="7772400" cy="1000132"/>
          </a:xfrm>
        </p:spPr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cs typeface="Mitra" pitchFamily="2" charset="-78"/>
              </a:rPr>
              <a:t>ملاحظات در بررسي دريافتهاي غذايي</a:t>
            </a:r>
            <a:endParaRPr lang="en-US" b="1" dirty="0">
              <a:solidFill>
                <a:srgbClr val="FF0000"/>
              </a:solidFill>
              <a:cs typeface="Mitr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1428736"/>
            <a:ext cx="7572428" cy="4929222"/>
          </a:xfrm>
        </p:spPr>
        <p:txBody>
          <a:bodyPr>
            <a:normAutofit fontScale="62500" lnSpcReduction="20000"/>
          </a:bodyPr>
          <a:lstStyle/>
          <a:p>
            <a:pPr algn="r" rtl="1">
              <a:buClr>
                <a:srgbClr val="FF0000"/>
              </a:buClr>
              <a:buFont typeface="Wingdings" pitchFamily="2" charset="2"/>
              <a:buChar char="ü"/>
            </a:pPr>
            <a:r>
              <a:rPr lang="fa-IR" dirty="0" smtClean="0">
                <a:solidFill>
                  <a:schemeClr val="tx1"/>
                </a:solidFill>
                <a:cs typeface="Mitra" pitchFamily="2" charset="-78"/>
              </a:rPr>
              <a:t>دريافتهاي كودكان و نوجوانان مي بايست همراه با فردي كه مسئول تهيه غذا براي فرد است تكميل شود.</a:t>
            </a:r>
          </a:p>
          <a:p>
            <a:pPr algn="r" rtl="1">
              <a:buClr>
                <a:srgbClr val="FF0000"/>
              </a:buClr>
              <a:buFont typeface="Wingdings" pitchFamily="2" charset="2"/>
              <a:buChar char="ü"/>
            </a:pPr>
            <a:r>
              <a:rPr lang="fa-IR" dirty="0" smtClean="0">
                <a:solidFill>
                  <a:schemeClr val="tx1"/>
                </a:solidFill>
                <a:cs typeface="Mitra" pitchFamily="2" charset="-78"/>
              </a:rPr>
              <a:t>استفاده از مدلها </a:t>
            </a:r>
            <a:r>
              <a:rPr lang="en-US" sz="2800" dirty="0" smtClean="0">
                <a:solidFill>
                  <a:schemeClr val="tx1"/>
                </a:solidFill>
                <a:cs typeface="+mj-cs"/>
              </a:rPr>
              <a:t>Food models</a:t>
            </a:r>
            <a:r>
              <a:rPr lang="fa-IR" sz="2800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fa-IR" dirty="0" smtClean="0">
                <a:solidFill>
                  <a:schemeClr val="tx1"/>
                </a:solidFill>
                <a:cs typeface="Mitra" pitchFamily="2" charset="-78"/>
              </a:rPr>
              <a:t>يا چك ليست يا عكس براي به خاطرآوري بخصوص در افراد سالمند و مردان</a:t>
            </a:r>
          </a:p>
          <a:p>
            <a:pPr algn="r" rtl="1">
              <a:buClr>
                <a:srgbClr val="FF0000"/>
              </a:buClr>
              <a:buFont typeface="Wingdings" pitchFamily="2" charset="2"/>
              <a:buChar char="ü"/>
            </a:pPr>
            <a:r>
              <a:rPr lang="fa-IR" dirty="0" smtClean="0">
                <a:solidFill>
                  <a:schemeClr val="tx1"/>
                </a:solidFill>
                <a:cs typeface="Mitra" pitchFamily="2" charset="-78"/>
              </a:rPr>
              <a:t>تمايل به كم گزارش دهي در مورد افراد چاق</a:t>
            </a:r>
          </a:p>
          <a:p>
            <a:pPr algn="r" rtl="1">
              <a:buClr>
                <a:srgbClr val="FF0000"/>
              </a:buClr>
              <a:buFont typeface="Wingdings" pitchFamily="2" charset="2"/>
              <a:buChar char="ü"/>
            </a:pPr>
            <a:r>
              <a:rPr lang="fa-IR" dirty="0" smtClean="0">
                <a:solidFill>
                  <a:schemeClr val="tx1"/>
                </a:solidFill>
                <a:cs typeface="Mitra" pitchFamily="2" charset="-78"/>
              </a:rPr>
              <a:t>عادات غذايي</a:t>
            </a:r>
          </a:p>
          <a:p>
            <a:pPr lvl="1" algn="r" rtl="1">
              <a:buClr>
                <a:srgbClr val="FF0000"/>
              </a:buClr>
              <a:buFont typeface="Arial" pitchFamily="34" charset="0"/>
              <a:buChar char="•"/>
            </a:pPr>
            <a:r>
              <a:rPr lang="fa-IR" dirty="0" smtClean="0">
                <a:solidFill>
                  <a:schemeClr val="tx1"/>
                </a:solidFill>
                <a:cs typeface="Mitra" pitchFamily="2" charset="-78"/>
              </a:rPr>
              <a:t>كم نمك و پر نمك</a:t>
            </a:r>
          </a:p>
          <a:p>
            <a:pPr lvl="1" algn="r" rtl="1">
              <a:buClr>
                <a:srgbClr val="FF0000"/>
              </a:buClr>
              <a:buFont typeface="Arial" pitchFamily="34" charset="0"/>
              <a:buChar char="•"/>
            </a:pPr>
            <a:r>
              <a:rPr lang="fa-IR" dirty="0" smtClean="0">
                <a:solidFill>
                  <a:schemeClr val="tx1"/>
                </a:solidFill>
                <a:cs typeface="Mitra" pitchFamily="2" charset="-78"/>
              </a:rPr>
              <a:t>رستوران و </a:t>
            </a:r>
            <a:r>
              <a:rPr lang="en-US" dirty="0" smtClean="0">
                <a:solidFill>
                  <a:schemeClr val="tx1"/>
                </a:solidFill>
                <a:cs typeface="Mitra" pitchFamily="2" charset="-78"/>
              </a:rPr>
              <a:t>fast foods</a:t>
            </a:r>
            <a:r>
              <a:rPr lang="fa-IR" dirty="0" smtClean="0">
                <a:solidFill>
                  <a:schemeClr val="tx1"/>
                </a:solidFill>
                <a:cs typeface="Mitra" pitchFamily="2" charset="-78"/>
              </a:rPr>
              <a:t> </a:t>
            </a:r>
          </a:p>
          <a:p>
            <a:pPr lvl="1" algn="r" rtl="1">
              <a:buClr>
                <a:srgbClr val="FF0000"/>
              </a:buClr>
              <a:buFont typeface="Arial" pitchFamily="34" charset="0"/>
              <a:buChar char="•"/>
            </a:pPr>
            <a:r>
              <a:rPr lang="fa-IR" dirty="0" smtClean="0">
                <a:solidFill>
                  <a:schemeClr val="tx1"/>
                </a:solidFill>
                <a:cs typeface="Mitra" pitchFamily="2" charset="-78"/>
              </a:rPr>
              <a:t>نوشابه ها</a:t>
            </a:r>
          </a:p>
          <a:p>
            <a:pPr lvl="1" algn="r" rtl="1">
              <a:buClr>
                <a:srgbClr val="FF0000"/>
              </a:buClr>
              <a:buFont typeface="Arial" pitchFamily="34" charset="0"/>
              <a:buChar char="•"/>
            </a:pPr>
            <a:r>
              <a:rPr lang="fa-IR" dirty="0" smtClean="0">
                <a:solidFill>
                  <a:schemeClr val="tx1"/>
                </a:solidFill>
                <a:cs typeface="Mitra" pitchFamily="2" charset="-78"/>
              </a:rPr>
              <a:t>سرخ كردني ها </a:t>
            </a:r>
          </a:p>
          <a:p>
            <a:pPr lvl="1" algn="r" rtl="1">
              <a:buClr>
                <a:srgbClr val="FF0000"/>
              </a:buClr>
              <a:buFont typeface="Arial" pitchFamily="34" charset="0"/>
              <a:buChar char="•"/>
            </a:pPr>
            <a:r>
              <a:rPr lang="fa-IR" dirty="0" smtClean="0">
                <a:solidFill>
                  <a:schemeClr val="tx1"/>
                </a:solidFill>
                <a:cs typeface="Mitra" pitchFamily="2" charset="-78"/>
              </a:rPr>
              <a:t>وعده ها و ساعات دريافت</a:t>
            </a:r>
          </a:p>
          <a:p>
            <a:pPr lvl="1" algn="r" rtl="1">
              <a:buClr>
                <a:srgbClr val="FF0000"/>
              </a:buClr>
              <a:buFont typeface="Arial" pitchFamily="34" charset="0"/>
              <a:buChar char="•"/>
            </a:pPr>
            <a:r>
              <a:rPr lang="fa-IR" dirty="0" smtClean="0">
                <a:solidFill>
                  <a:schemeClr val="tx1"/>
                </a:solidFill>
                <a:cs typeface="Mitra" pitchFamily="2" charset="-78"/>
              </a:rPr>
              <a:t>نوع روغن مصرفي</a:t>
            </a:r>
          </a:p>
          <a:p>
            <a:pPr lvl="1" algn="r" rtl="1">
              <a:buClr>
                <a:srgbClr val="FF0000"/>
              </a:buClr>
              <a:buFont typeface="Arial" pitchFamily="34" charset="0"/>
              <a:buChar char="•"/>
            </a:pPr>
            <a:r>
              <a:rPr lang="fa-IR" dirty="0" smtClean="0">
                <a:solidFill>
                  <a:schemeClr val="tx1"/>
                </a:solidFill>
                <a:cs typeface="Mitra" pitchFamily="2" charset="-78"/>
              </a:rPr>
              <a:t>سس سالاد</a:t>
            </a:r>
          </a:p>
          <a:p>
            <a:pPr lvl="1" algn="r" rtl="1">
              <a:buClr>
                <a:srgbClr val="FF0000"/>
              </a:buClr>
              <a:buFont typeface="Arial" pitchFamily="34" charset="0"/>
              <a:buChar char="•"/>
            </a:pPr>
            <a:r>
              <a:rPr lang="fa-IR" dirty="0" smtClean="0">
                <a:solidFill>
                  <a:schemeClr val="tx1"/>
                </a:solidFill>
                <a:cs typeface="Mitra" pitchFamily="2" charset="-78"/>
              </a:rPr>
              <a:t>گوشت مصرفي پرچرب و كم چرب</a:t>
            </a:r>
          </a:p>
          <a:p>
            <a:pPr lvl="1" algn="r" rtl="1">
              <a:buClr>
                <a:srgbClr val="FF0000"/>
              </a:buClr>
              <a:buFont typeface="Arial" pitchFamily="34" charset="0"/>
              <a:buChar char="•"/>
            </a:pPr>
            <a:r>
              <a:rPr lang="fa-IR" dirty="0" smtClean="0">
                <a:solidFill>
                  <a:schemeClr val="tx1"/>
                </a:solidFill>
                <a:cs typeface="Mitra" pitchFamily="2" charset="-78"/>
              </a:rPr>
              <a:t>مرغ با پوست</a:t>
            </a:r>
          </a:p>
          <a:p>
            <a:pPr lvl="1" algn="r" rtl="1">
              <a:buClr>
                <a:srgbClr val="FF0000"/>
              </a:buClr>
              <a:buFont typeface="Arial" pitchFamily="34" charset="0"/>
              <a:buChar char="•"/>
            </a:pPr>
            <a:r>
              <a:rPr lang="fa-IR" dirty="0" smtClean="0">
                <a:solidFill>
                  <a:schemeClr val="tx1"/>
                </a:solidFill>
                <a:cs typeface="Mitra" pitchFamily="2" charset="-78"/>
              </a:rPr>
              <a:t>لبنيات كم چرب و پرچرب</a:t>
            </a:r>
          </a:p>
          <a:p>
            <a:pPr lvl="1" algn="r" rtl="1">
              <a:buClr>
                <a:srgbClr val="FF0000"/>
              </a:buClr>
              <a:buFont typeface="Arial" pitchFamily="34" charset="0"/>
              <a:buChar char="•"/>
            </a:pPr>
            <a:r>
              <a:rPr lang="fa-IR" dirty="0" smtClean="0">
                <a:solidFill>
                  <a:schemeClr val="tx1"/>
                </a:solidFill>
                <a:cs typeface="Mitra" pitchFamily="2" charset="-78"/>
              </a:rPr>
              <a:t>مصرف سبزي و سالاد</a:t>
            </a:r>
            <a:endParaRPr lang="en-US" dirty="0">
              <a:solidFill>
                <a:schemeClr val="tx1"/>
              </a:solidFill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FF0000"/>
                </a:solidFill>
                <a:cs typeface="Mitra" pitchFamily="2" charset="-78"/>
              </a:rPr>
              <a:t>همكاري بيمار با مشاور جهت طراحي برنامه غذايي</a:t>
            </a:r>
            <a:r>
              <a:rPr lang="fa-IR" dirty="0" smtClean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0BD571-C179-4038-B23A-FA20121A5E2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24580" name="TextBox 3"/>
          <p:cNvSpPr txBox="1">
            <a:spLocks noChangeArrowheads="1"/>
          </p:cNvSpPr>
          <p:nvPr/>
        </p:nvSpPr>
        <p:spPr bwMode="auto">
          <a:xfrm>
            <a:off x="785813" y="1785938"/>
            <a:ext cx="7858125" cy="370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lnSpc>
                <a:spcPts val="4700"/>
              </a:lnSpc>
              <a:buClr>
                <a:srgbClr val="FF0000"/>
              </a:buClr>
              <a:buSzPct val="90000"/>
              <a:buFont typeface="Wingdings" pitchFamily="2" charset="2"/>
              <a:buChar char="§"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Individualized</a:t>
            </a:r>
            <a:r>
              <a:rPr lang="en-US" sz="2800" b="1" dirty="0">
                <a:cs typeface="Mitra" pitchFamily="2" charset="-78"/>
              </a:rPr>
              <a:t> </a:t>
            </a:r>
            <a:r>
              <a:rPr lang="fa-IR" sz="4800" b="1" dirty="0">
                <a:cs typeface="Mitra" pitchFamily="2" charset="-78"/>
              </a:rPr>
              <a:t> يا فردي</a:t>
            </a:r>
          </a:p>
          <a:p>
            <a:pPr algn="r" rtl="1">
              <a:lnSpc>
                <a:spcPts val="4700"/>
              </a:lnSpc>
              <a:buClr>
                <a:srgbClr val="FF0000"/>
              </a:buClr>
              <a:buSzPct val="90000"/>
              <a:buFont typeface="Wingdings" pitchFamily="2" charset="2"/>
              <a:buChar char="§"/>
            </a:pPr>
            <a:r>
              <a:rPr lang="fa-IR" sz="3600" dirty="0">
                <a:cs typeface="Mitra" pitchFamily="2" charset="-78"/>
              </a:rPr>
              <a:t>با توجه به برنامه غذايي روزانه فرد</a:t>
            </a:r>
          </a:p>
          <a:p>
            <a:pPr algn="r" rtl="1">
              <a:lnSpc>
                <a:spcPts val="4700"/>
              </a:lnSpc>
              <a:buClr>
                <a:srgbClr val="FF0000"/>
              </a:buClr>
              <a:buSzPct val="90000"/>
              <a:buFont typeface="Wingdings" pitchFamily="2" charset="2"/>
              <a:buChar char="§"/>
            </a:pPr>
            <a:r>
              <a:rPr lang="fa-IR" sz="3600" dirty="0">
                <a:cs typeface="Mitra" pitchFamily="2" charset="-78"/>
              </a:rPr>
              <a:t>با توجه به ترجيحات غذايي فرد</a:t>
            </a:r>
          </a:p>
          <a:p>
            <a:pPr algn="r" rtl="1">
              <a:lnSpc>
                <a:spcPts val="4700"/>
              </a:lnSpc>
              <a:buClr>
                <a:srgbClr val="FF0000"/>
              </a:buClr>
              <a:buSzPct val="90000"/>
              <a:buFont typeface="Wingdings" pitchFamily="2" charset="2"/>
              <a:buChar char="§"/>
            </a:pPr>
            <a:r>
              <a:rPr lang="fa-IR" sz="3600" dirty="0">
                <a:cs typeface="Mitra" pitchFamily="2" charset="-78"/>
              </a:rPr>
              <a:t>درنظر گرفتن داروهاي مصرفي</a:t>
            </a:r>
          </a:p>
          <a:p>
            <a:pPr algn="r" rtl="1">
              <a:lnSpc>
                <a:spcPts val="4700"/>
              </a:lnSpc>
              <a:buClr>
                <a:srgbClr val="FF0000"/>
              </a:buClr>
              <a:buSzPct val="90000"/>
              <a:buFont typeface="Wingdings" pitchFamily="2" charset="2"/>
              <a:buChar char="§"/>
            </a:pPr>
            <a:r>
              <a:rPr lang="fa-IR" sz="3600" dirty="0">
                <a:cs typeface="Mitra" pitchFamily="2" charset="-78"/>
              </a:rPr>
              <a:t>اندازه هاي مقادير آزمايشگاهي</a:t>
            </a:r>
          </a:p>
          <a:p>
            <a:pPr algn="r" rtl="1">
              <a:lnSpc>
                <a:spcPts val="4700"/>
              </a:lnSpc>
              <a:buClr>
                <a:srgbClr val="FF0000"/>
              </a:buClr>
              <a:buSzPct val="90000"/>
              <a:buFont typeface="Wingdings" pitchFamily="2" charset="2"/>
              <a:buChar char="§"/>
            </a:pPr>
            <a:r>
              <a:rPr lang="fa-IR" sz="3600" dirty="0">
                <a:cs typeface="Mitra" pitchFamily="2" charset="-78"/>
              </a:rPr>
              <a:t>درنظر گرفتن فعاليتهاي فرد- فعاليتهاي ورزشي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14282" y="621455"/>
            <a:ext cx="857256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Useful websites for Nutritional assessment: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hlinkClick r:id="rId2"/>
              </a:rPr>
              <a:t>http://www.mypyramid.gov/mypyramid/index.aspx</a:t>
            </a:r>
            <a:endParaRPr lang="en-US" sz="2800" dirty="0" smtClean="0"/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www.mhhe.com/lee-nieman4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4"/>
              </a:rPr>
              <a:t>www.nal.usda.gov/fnic/etext/000108.html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www.cc.nih.gov/nutr.care.htm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6"/>
              </a:rPr>
              <a:t>www.nhlbi.nih.gov/index.htm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7"/>
              </a:rPr>
              <a:t>www.cdc.gov/nchs/nhanes.htm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  <a:hlinkClick r:id="rId8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8"/>
              </a:rPr>
              <a:t>www.odp.od.nih.gov/consensus/ta/015/015_statemen.htm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1770" y="142852"/>
            <a:ext cx="5715072" cy="857280"/>
          </a:xfrm>
        </p:spPr>
        <p:txBody>
          <a:bodyPr/>
          <a:lstStyle/>
          <a:p>
            <a:r>
              <a:rPr lang="fa-IR" dirty="0" smtClean="0">
                <a:cs typeface="Mitra" pitchFamily="2" charset="-78"/>
              </a:rPr>
              <a:t>موارد کم گزارش دهی در مثال:</a:t>
            </a:r>
            <a:endParaRPr lang="en-US" dirty="0">
              <a:cs typeface="Mitr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1285860"/>
            <a:ext cx="7643866" cy="4643470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>
                <a:solidFill>
                  <a:schemeClr val="tx1"/>
                </a:solidFill>
                <a:latin typeface="+mj-lt"/>
                <a:ea typeface="+mj-ea"/>
                <a:cs typeface="Mitra" pitchFamily="2" charset="-78"/>
              </a:rPr>
              <a:t>يک قاشق غذاخوری شکر=15 گرم=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kcal</a:t>
            </a:r>
            <a:r>
              <a:rPr lang="fa-IR" sz="4400" dirty="0" smtClean="0">
                <a:solidFill>
                  <a:schemeClr val="tx1"/>
                </a:solidFill>
                <a:latin typeface="+mj-lt"/>
                <a:ea typeface="+mj-ea"/>
                <a:cs typeface="Mitra" pitchFamily="2" charset="-78"/>
              </a:rPr>
              <a:t> </a:t>
            </a:r>
            <a:r>
              <a:rPr lang="fa-IR" sz="3600" dirty="0" smtClean="0">
                <a:solidFill>
                  <a:schemeClr val="tx1"/>
                </a:solidFill>
                <a:latin typeface="+mj-lt"/>
                <a:ea typeface="+mj-ea"/>
                <a:cs typeface="Mitra" pitchFamily="2" charset="-78"/>
              </a:rPr>
              <a:t>60</a:t>
            </a:r>
          </a:p>
          <a:p>
            <a:pPr algn="r" rtl="1"/>
            <a:r>
              <a:rPr lang="fa-IR" sz="3600" dirty="0" smtClean="0">
                <a:solidFill>
                  <a:schemeClr val="tx1"/>
                </a:solidFill>
                <a:latin typeface="+mj-lt"/>
                <a:ea typeface="+mj-ea"/>
                <a:cs typeface="Mitra" pitchFamily="2" charset="-78"/>
              </a:rPr>
              <a:t>شکلات کاکائوئی: يک عدد 20 گرم=</a:t>
            </a:r>
            <a:r>
              <a:rPr lang="en-US" sz="3600" dirty="0" smtClean="0">
                <a:solidFill>
                  <a:schemeClr val="tx1"/>
                </a:solidFill>
                <a:latin typeface="+mj-lt"/>
                <a:ea typeface="+mj-ea"/>
                <a:cs typeface="Mitra" pitchFamily="2" charset="-78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kcal</a:t>
            </a:r>
            <a:r>
              <a:rPr lang="fa-IR" sz="3600" dirty="0" smtClean="0">
                <a:solidFill>
                  <a:schemeClr val="tx1"/>
                </a:solidFill>
                <a:latin typeface="+mj-lt"/>
                <a:ea typeface="+mj-ea"/>
                <a:cs typeface="Mitra" pitchFamily="2" charset="-78"/>
              </a:rPr>
              <a:t>75</a:t>
            </a:r>
          </a:p>
          <a:p>
            <a:pPr algn="r" rtl="1"/>
            <a:r>
              <a:rPr lang="fa-IR" sz="3600" dirty="0" smtClean="0">
                <a:solidFill>
                  <a:schemeClr val="tx1"/>
                </a:solidFill>
                <a:latin typeface="+mj-lt"/>
                <a:ea typeface="+mj-ea"/>
                <a:cs typeface="Mitra" pitchFamily="2" charset="-78"/>
              </a:rPr>
              <a:t>کره داخل برنج: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kcal</a:t>
            </a:r>
            <a:r>
              <a:rPr lang="fa-IR" sz="3600" dirty="0" smtClean="0">
                <a:solidFill>
                  <a:schemeClr val="tx1"/>
                </a:solidFill>
                <a:latin typeface="+mj-lt"/>
                <a:ea typeface="+mj-ea"/>
                <a:cs typeface="Mitra" pitchFamily="2" charset="-78"/>
              </a:rPr>
              <a:t> 90</a:t>
            </a:r>
          </a:p>
          <a:p>
            <a:pPr algn="r" rtl="1"/>
            <a:r>
              <a:rPr lang="fa-IR" sz="3600" dirty="0" smtClean="0">
                <a:solidFill>
                  <a:schemeClr val="tx1"/>
                </a:solidFill>
                <a:latin typeface="+mj-lt"/>
                <a:ea typeface="+mj-ea"/>
                <a:cs typeface="Mitra" pitchFamily="2" charset="-78"/>
              </a:rPr>
              <a:t>يک کاسه تخمه(سه قاشق تخمه کدو)=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kcal</a:t>
            </a:r>
            <a:r>
              <a:rPr lang="fa-IR" sz="3600" dirty="0" smtClean="0">
                <a:solidFill>
                  <a:schemeClr val="tx1"/>
                </a:solidFill>
                <a:latin typeface="+mj-lt"/>
                <a:ea typeface="+mj-ea"/>
                <a:cs typeface="Mitra" pitchFamily="2" charset="-78"/>
              </a:rPr>
              <a:t> 135 </a:t>
            </a:r>
          </a:p>
          <a:p>
            <a:pPr algn="r" rtl="1"/>
            <a:r>
              <a:rPr lang="fa-IR" sz="3600" dirty="0" smtClean="0">
                <a:solidFill>
                  <a:schemeClr val="tx1"/>
                </a:solidFill>
                <a:latin typeface="+mj-lt"/>
                <a:ea typeface="+mj-ea"/>
                <a:cs typeface="Mitra" pitchFamily="2" charset="-78"/>
              </a:rPr>
              <a:t>بستنی:80 گرم=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kcal</a:t>
            </a:r>
            <a:r>
              <a:rPr lang="fa-IR" sz="3600" dirty="0" smtClean="0">
                <a:solidFill>
                  <a:schemeClr val="tx1"/>
                </a:solidFill>
                <a:latin typeface="+mj-lt"/>
                <a:ea typeface="+mj-ea"/>
                <a:cs typeface="Mitra" pitchFamily="2" charset="-78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+mj-lt"/>
                <a:ea typeface="+mj-ea"/>
                <a:cs typeface="Mitra" pitchFamily="2" charset="-78"/>
              </a:rPr>
              <a:t>100</a:t>
            </a:r>
            <a:r>
              <a:rPr lang="fa-IR" sz="3600" dirty="0" smtClean="0">
                <a:solidFill>
                  <a:schemeClr val="tx1"/>
                </a:solidFill>
                <a:latin typeface="+mj-lt"/>
                <a:ea typeface="+mj-ea"/>
                <a:cs typeface="Mitra" pitchFamily="2" charset="-78"/>
              </a:rPr>
              <a:t> </a:t>
            </a:r>
            <a:endParaRPr lang="fa-IR" sz="3600" dirty="0" smtClean="0">
              <a:solidFill>
                <a:schemeClr val="tx1"/>
              </a:solidFill>
              <a:latin typeface="+mj-lt"/>
              <a:ea typeface="+mj-ea"/>
              <a:cs typeface="Mitra" pitchFamily="2" charset="-78"/>
            </a:endParaRPr>
          </a:p>
          <a:p>
            <a:pPr algn="r" rtl="1"/>
            <a:r>
              <a:rPr lang="fa-IR" sz="3600" dirty="0" smtClean="0">
                <a:solidFill>
                  <a:schemeClr val="tx1"/>
                </a:solidFill>
                <a:latin typeface="+mj-lt"/>
                <a:ea typeface="+mj-ea"/>
                <a:cs typeface="Mitra" pitchFamily="2" charset="-78"/>
              </a:rPr>
              <a:t>مجموعا 330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kcal</a:t>
            </a:r>
            <a:r>
              <a:rPr lang="en-US" sz="3600" dirty="0" smtClean="0">
                <a:solidFill>
                  <a:schemeClr val="tx1"/>
                </a:solidFill>
                <a:latin typeface="+mj-lt"/>
                <a:ea typeface="+mj-ea"/>
                <a:cs typeface="Mitra" pitchFamily="2" charset="-78"/>
              </a:rPr>
              <a:t> </a:t>
            </a:r>
            <a:endParaRPr lang="fa-IR" sz="3600" dirty="0" smtClean="0">
              <a:solidFill>
                <a:schemeClr val="tx1"/>
              </a:solidFill>
              <a:latin typeface="+mj-lt"/>
              <a:ea typeface="+mj-ea"/>
              <a:cs typeface="Mitra" pitchFamily="2" charset="-78"/>
            </a:endParaRPr>
          </a:p>
          <a:p>
            <a:pPr algn="r" rtl="1"/>
            <a:endParaRPr lang="en-US" sz="4400" dirty="0" smtClean="0">
              <a:solidFill>
                <a:schemeClr val="tx1"/>
              </a:solidFill>
              <a:latin typeface="+mj-lt"/>
              <a:ea typeface="+mj-ea"/>
              <a:cs typeface="Mitra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57884" y="214290"/>
            <a:ext cx="2714644" cy="785817"/>
          </a:xfrm>
        </p:spPr>
        <p:txBody>
          <a:bodyPr/>
          <a:lstStyle/>
          <a:p>
            <a:r>
              <a:rPr lang="fa-IR" dirty="0" smtClean="0">
                <a:solidFill>
                  <a:srgbClr val="FF0000"/>
                </a:solidFill>
                <a:cs typeface="Mitra" pitchFamily="2" charset="-78"/>
              </a:rPr>
              <a:t>تعريف: </a:t>
            </a:r>
            <a:endParaRPr lang="en-US" dirty="0">
              <a:solidFill>
                <a:srgbClr val="FF0000"/>
              </a:solidFill>
              <a:cs typeface="Mitr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1357298"/>
            <a:ext cx="8572560" cy="4071966"/>
          </a:xfrm>
        </p:spPr>
        <p:txBody>
          <a:bodyPr/>
          <a:lstStyle/>
          <a:p>
            <a:pPr algn="r" rtl="1"/>
            <a:r>
              <a:rPr lang="fa-IR" dirty="0" smtClean="0">
                <a:solidFill>
                  <a:schemeClr val="tx1"/>
                </a:solidFill>
                <a:cs typeface="Mitra" pitchFamily="2" charset="-78"/>
              </a:rPr>
              <a:t>نگرش جامع به وضعيت تغذيه اي با استفاده از تاريخچه پزشكي، تغذيه اي، داروها، معاينات باليني، اندازه گيريهاي آنتروپومتري كه از طريق رژيم شناس تكميل مي گردد.</a:t>
            </a:r>
          </a:p>
          <a:p>
            <a:pPr algn="r" rtl="1"/>
            <a:endParaRPr lang="fa-IR" dirty="0" smtClean="0">
              <a:solidFill>
                <a:schemeClr val="tx1"/>
              </a:solidFill>
              <a:cs typeface="Mitra" pitchFamily="2" charset="-78"/>
            </a:endParaRPr>
          </a:p>
          <a:p>
            <a:pPr algn="r" rtl="1"/>
            <a:r>
              <a:rPr lang="fa-IR" dirty="0" smtClean="0">
                <a:solidFill>
                  <a:srgbClr val="00B050"/>
                </a:solidFill>
                <a:cs typeface="Mitra" pitchFamily="2" charset="-78"/>
              </a:rPr>
              <a:t>تعريف سازمان بهداشت جهاني:</a:t>
            </a:r>
          </a:p>
          <a:p>
            <a:pPr algn="r" rtl="1"/>
            <a:r>
              <a:rPr lang="fa-IR" dirty="0" smtClean="0">
                <a:solidFill>
                  <a:schemeClr val="tx1"/>
                </a:solidFill>
                <a:cs typeface="Mitra" pitchFamily="2" charset="-78"/>
              </a:rPr>
              <a:t>هدف نهايي بررسي وضعيت تغذيه اي بهبود سلامتي است.</a:t>
            </a:r>
          </a:p>
          <a:p>
            <a:pPr algn="r" rtl="1"/>
            <a:endParaRPr lang="en-US" dirty="0">
              <a:solidFill>
                <a:schemeClr val="tx1"/>
              </a:solidFill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860" y="857232"/>
            <a:ext cx="6357982" cy="142876"/>
          </a:xfrm>
        </p:spPr>
        <p:txBody>
          <a:bodyPr>
            <a:normAutofit fontScale="90000"/>
          </a:bodyPr>
          <a:lstStyle/>
          <a:p>
            <a:pPr rtl="1"/>
            <a:r>
              <a:rPr lang="fa-IR" sz="4000" dirty="0" smtClean="0">
                <a:solidFill>
                  <a:srgbClr val="FF0000"/>
                </a:solidFill>
                <a:cs typeface="Mitra" pitchFamily="2" charset="-78"/>
              </a:rPr>
              <a:t>روشهاي ارزيابی وضعيت تغذيه ای فرد يا جمعيت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  <a:cs typeface="Mitr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1000108"/>
            <a:ext cx="8572560" cy="2071702"/>
          </a:xfrm>
        </p:spPr>
        <p:txBody>
          <a:bodyPr/>
          <a:lstStyle/>
          <a:p>
            <a:pPr algn="r" rtl="1">
              <a:buClr>
                <a:srgbClr val="FF0000"/>
              </a:buClr>
              <a:buFont typeface="Wingdings" pitchFamily="2" charset="2"/>
              <a:buChar char="ü"/>
            </a:pPr>
            <a:r>
              <a:rPr lang="fa-IR" sz="2800" dirty="0" smtClean="0">
                <a:solidFill>
                  <a:schemeClr val="tx1"/>
                </a:solidFill>
                <a:latin typeface="+mj-lt"/>
                <a:ea typeface="+mj-ea"/>
                <a:cs typeface="Mitra" pitchFamily="2" charset="-78"/>
              </a:rPr>
              <a:t>دريافتهای غذايي</a:t>
            </a:r>
            <a:endParaRPr lang="en-US" sz="2800" dirty="0" smtClean="0">
              <a:solidFill>
                <a:schemeClr val="tx1"/>
              </a:solidFill>
              <a:latin typeface="+mj-lt"/>
              <a:ea typeface="+mj-ea"/>
              <a:cs typeface="Mitra" pitchFamily="2" charset="-78"/>
            </a:endParaRPr>
          </a:p>
          <a:p>
            <a:pPr algn="r" rtl="1">
              <a:buClr>
                <a:srgbClr val="FF0000"/>
              </a:buClr>
              <a:buFont typeface="Wingdings" pitchFamily="2" charset="2"/>
              <a:buChar char="ü"/>
            </a:pPr>
            <a:r>
              <a:rPr lang="fa-IR" sz="2800" dirty="0" smtClean="0">
                <a:solidFill>
                  <a:schemeClr val="tx1"/>
                </a:solidFill>
                <a:latin typeface="+mj-lt"/>
                <a:ea typeface="+mj-ea"/>
                <a:cs typeface="Mitra" pitchFamily="2" charset="-78"/>
              </a:rPr>
              <a:t>بررسی آنتروپومتري</a:t>
            </a:r>
            <a:endParaRPr lang="en-US" sz="2800" dirty="0" smtClean="0">
              <a:solidFill>
                <a:schemeClr val="tx1"/>
              </a:solidFill>
              <a:latin typeface="+mj-lt"/>
              <a:ea typeface="+mj-ea"/>
              <a:cs typeface="Mitra" pitchFamily="2" charset="-78"/>
            </a:endParaRPr>
          </a:p>
          <a:p>
            <a:pPr algn="r" rtl="1">
              <a:buClr>
                <a:srgbClr val="FF0000"/>
              </a:buClr>
              <a:buFont typeface="Wingdings" pitchFamily="2" charset="2"/>
              <a:buChar char="ü"/>
            </a:pPr>
            <a:r>
              <a:rPr lang="fa-IR" sz="2800" dirty="0" smtClean="0">
                <a:solidFill>
                  <a:schemeClr val="tx1"/>
                </a:solidFill>
                <a:latin typeface="+mj-lt"/>
                <a:ea typeface="+mj-ea"/>
                <a:cs typeface="Mitra" pitchFamily="2" charset="-78"/>
              </a:rPr>
              <a:t>روشهای بيوشيميايی</a:t>
            </a:r>
            <a:endParaRPr lang="en-US" sz="2800" dirty="0" smtClean="0">
              <a:solidFill>
                <a:schemeClr val="tx1"/>
              </a:solidFill>
              <a:latin typeface="+mj-lt"/>
              <a:ea typeface="+mj-ea"/>
              <a:cs typeface="Mitra" pitchFamily="2" charset="-78"/>
            </a:endParaRPr>
          </a:p>
          <a:p>
            <a:pPr algn="r" rtl="1">
              <a:buClr>
                <a:srgbClr val="FF0000"/>
              </a:buClr>
              <a:buFont typeface="Wingdings" pitchFamily="2" charset="2"/>
              <a:buChar char="ü"/>
            </a:pPr>
            <a:r>
              <a:rPr lang="fa-IR" sz="2800" dirty="0" smtClean="0">
                <a:solidFill>
                  <a:schemeClr val="tx1"/>
                </a:solidFill>
                <a:latin typeface="+mj-lt"/>
                <a:ea typeface="+mj-ea"/>
                <a:cs typeface="Mitra" pitchFamily="2" charset="-78"/>
              </a:rPr>
              <a:t>معاينات باليني</a:t>
            </a:r>
            <a:endParaRPr lang="en-US" sz="2800" dirty="0" smtClean="0">
              <a:solidFill>
                <a:schemeClr val="tx1"/>
              </a:solidFill>
              <a:latin typeface="+mj-lt"/>
              <a:ea typeface="+mj-ea"/>
              <a:cs typeface="Mitra" pitchFamily="2" charset="-78"/>
            </a:endParaRPr>
          </a:p>
          <a:p>
            <a:pPr algn="r" rtl="1"/>
            <a:endParaRPr lang="en-US" dirty="0">
              <a:solidFill>
                <a:schemeClr val="tx1"/>
              </a:solidFill>
              <a:cs typeface="Mitra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976" y="3214686"/>
            <a:ext cx="750099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b="1" dirty="0" smtClean="0">
                <a:latin typeface="+mj-lt"/>
                <a:ea typeface="+mj-ea"/>
                <a:cs typeface="Mitra" pitchFamily="2" charset="-78"/>
              </a:rPr>
              <a:t>روشهاي آنتروپومتري</a:t>
            </a:r>
            <a:r>
              <a:rPr lang="en-US" sz="2800" b="1" dirty="0" smtClean="0">
                <a:latin typeface="+mj-lt"/>
                <a:ea typeface="+mj-ea"/>
                <a:cs typeface="Mitra" pitchFamily="2" charset="-78"/>
              </a:rPr>
              <a:t>:</a:t>
            </a:r>
          </a:p>
          <a:p>
            <a:pPr algn="r" rtl="1">
              <a:lnSpc>
                <a:spcPct val="150000"/>
              </a:lnSpc>
            </a:pPr>
            <a:r>
              <a:rPr lang="fa-IR" sz="2800" dirty="0" smtClean="0">
                <a:latin typeface="+mj-lt"/>
                <a:ea typeface="+mj-ea"/>
                <a:cs typeface="Mitra" pitchFamily="2" charset="-78"/>
              </a:rPr>
              <a:t>اندازه گيری سطوح فيزيکي و ترکيبات بدن</a:t>
            </a:r>
            <a:endParaRPr lang="en-US" sz="2800" dirty="0" smtClean="0">
              <a:latin typeface="+mj-lt"/>
              <a:ea typeface="+mj-ea"/>
              <a:cs typeface="Mitra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en-US" sz="2800" dirty="0" smtClean="0">
                <a:latin typeface="+mj-lt"/>
                <a:ea typeface="+mj-ea"/>
                <a:cs typeface="Mitra" pitchFamily="2" charset="-78"/>
              </a:rPr>
              <a:t>	</a:t>
            </a:r>
            <a:r>
              <a:rPr lang="fa-IR" sz="2800" dirty="0" smtClean="0">
                <a:latin typeface="+mj-lt"/>
                <a:ea typeface="+mj-ea"/>
                <a:cs typeface="Mitra" pitchFamily="2" charset="-78"/>
              </a:rPr>
              <a:t>وزن، قد، دور سر، دوركمر، دور باسن</a:t>
            </a:r>
            <a:endParaRPr lang="en-US" sz="2800" dirty="0" smtClean="0">
              <a:latin typeface="+mj-lt"/>
              <a:ea typeface="+mj-ea"/>
              <a:cs typeface="Mitra" pitchFamily="2" charset="-78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+mj-lt"/>
                <a:ea typeface="+mj-ea"/>
                <a:cs typeface="Mitra" pitchFamily="2" charset="-78"/>
              </a:rPr>
              <a:t>				</a:t>
            </a:r>
            <a:r>
              <a:rPr lang="fa-IR" sz="2800" dirty="0" smtClean="0">
                <a:cs typeface="Mitra" pitchFamily="2" charset="-78"/>
              </a:rPr>
              <a:t> ضخامت چربي زير پوست</a:t>
            </a:r>
            <a:endParaRPr lang="en-US" sz="2800" dirty="0" smtClean="0">
              <a:latin typeface="+mj-lt"/>
              <a:ea typeface="+mj-ea"/>
              <a:cs typeface="Mitra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dirty="0" smtClean="0">
                <a:latin typeface="+mj-lt"/>
                <a:ea typeface="+mj-ea"/>
                <a:cs typeface="Mitra" pitchFamily="2" charset="-78"/>
              </a:rPr>
              <a:t>تعيين درصد چربي بدن: </a:t>
            </a:r>
            <a:r>
              <a:rPr lang="en-US" sz="2000" dirty="0" smtClean="0">
                <a:latin typeface="Times New Roman" pitchFamily="18" charset="0"/>
                <a:ea typeface="+mj-ea"/>
                <a:cs typeface="Times New Roman" pitchFamily="18" charset="0"/>
              </a:rPr>
              <a:t>Bioelectrical Impedance</a:t>
            </a: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612" y="142852"/>
            <a:ext cx="5857916" cy="1143000"/>
          </a:xfrm>
        </p:spPr>
        <p:txBody>
          <a:bodyPr/>
          <a:lstStyle/>
          <a:p>
            <a:pPr rtl="1">
              <a:lnSpc>
                <a:spcPct val="150000"/>
              </a:lnSpc>
            </a:pPr>
            <a:r>
              <a:rPr lang="fa-IR" sz="3200" b="1" dirty="0" smtClean="0">
                <a:solidFill>
                  <a:srgbClr val="FF0000"/>
                </a:solidFill>
                <a:latin typeface="+mn-lt"/>
                <a:ea typeface="+mn-ea"/>
                <a:cs typeface="Mitra" pitchFamily="2" charset="-78"/>
              </a:rPr>
              <a:t>دلايل</a:t>
            </a:r>
            <a:r>
              <a:rPr lang="fa-IR" dirty="0" smtClean="0">
                <a:cs typeface="Mitra" pitchFamily="2" charset="-78"/>
              </a:rPr>
              <a:t> </a:t>
            </a:r>
            <a:r>
              <a:rPr lang="fa-IR" sz="3200" b="1" dirty="0" smtClean="0">
                <a:solidFill>
                  <a:srgbClr val="FF0000"/>
                </a:solidFill>
                <a:latin typeface="+mn-lt"/>
                <a:ea typeface="+mn-ea"/>
                <a:cs typeface="Mitra" pitchFamily="2" charset="-78"/>
              </a:rPr>
              <a:t>انجام</a:t>
            </a:r>
            <a:r>
              <a:rPr lang="fa-IR" dirty="0" smtClean="0">
                <a:cs typeface="Mitra" pitchFamily="2" charset="-78"/>
              </a:rPr>
              <a:t> </a:t>
            </a:r>
            <a:r>
              <a:rPr lang="fa-IR" sz="3200" b="1" dirty="0" smtClean="0">
                <a:solidFill>
                  <a:srgbClr val="FF0000"/>
                </a:solidFill>
                <a:latin typeface="+mn-lt"/>
                <a:ea typeface="+mn-ea"/>
                <a:cs typeface="Mitra" pitchFamily="2" charset="-78"/>
              </a:rPr>
              <a:t>بررسی وضعيت تغذيه اي</a:t>
            </a:r>
            <a:endParaRPr lang="en-US" sz="3200" b="1" dirty="0" smtClean="0">
              <a:solidFill>
                <a:srgbClr val="FF0000"/>
              </a:solidFill>
              <a:latin typeface="+mn-lt"/>
              <a:ea typeface="+mn-ea"/>
              <a:cs typeface="Mitra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1285861"/>
            <a:ext cx="757242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fa-IR" sz="2400" dirty="0" smtClean="0">
                <a:cs typeface="Mitra" pitchFamily="2" charset="-78"/>
              </a:rPr>
              <a:t>انجام مطالعات اپيدميولوژي براي شناخت ارتباط غذا و بيماريها</a:t>
            </a:r>
            <a:endParaRPr lang="en-US" sz="2400" dirty="0" smtClean="0">
              <a:cs typeface="Mitra" pitchFamily="2" charset="-78"/>
            </a:endParaRPr>
          </a:p>
          <a:p>
            <a:pPr algn="r" rt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fa-IR" sz="2400" dirty="0" smtClean="0">
                <a:cs typeface="Mitra" pitchFamily="2" charset="-78"/>
              </a:rPr>
              <a:t>اطمينان از کفايت دريافت: تشخيص کمبودها يا زيادي دريافت ريزمغذيها</a:t>
            </a:r>
            <a:endParaRPr lang="en-US" sz="2400" dirty="0" smtClean="0">
              <a:cs typeface="Mitra" pitchFamily="2" charset="-78"/>
            </a:endParaRPr>
          </a:p>
          <a:p>
            <a:pPr algn="r" rt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fa-IR" sz="2400" dirty="0" smtClean="0">
                <a:cs typeface="Mitra" pitchFamily="2" charset="-78"/>
              </a:rPr>
              <a:t>غربالگري و تشخيص افراد در معرض خطر براي بيماريهای وابسته به تغذيه</a:t>
            </a:r>
          </a:p>
          <a:p>
            <a:pPr algn="r" rt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fa-IR" sz="2400" dirty="0" smtClean="0">
                <a:cs typeface="Mitra" pitchFamily="2" charset="-78"/>
              </a:rPr>
              <a:t>طراحی برنامه هاي تغذيه ای و ارزيابي برنامه ها</a:t>
            </a:r>
          </a:p>
          <a:p>
            <a:pPr algn="r" rt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fa-IR" sz="2400" dirty="0" smtClean="0">
                <a:cs typeface="Mitra" pitchFamily="2" charset="-78"/>
              </a:rPr>
              <a:t>توسعه مداخلات غذا و تغذيه برای کاهش عوامل خطر و سپس پايش عوامل خطر</a:t>
            </a:r>
          </a:p>
          <a:p>
            <a:pPr algn="r" rt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fa-IR" sz="2400" dirty="0" smtClean="0">
                <a:cs typeface="Mitra" pitchFamily="2" charset="-78"/>
              </a:rPr>
              <a:t>آموزشهای تغذيه ای و ايجاد راهنماها و قوانين تغذيه ای در سطح کلان </a:t>
            </a:r>
          </a:p>
          <a:p>
            <a:pPr algn="r" rt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fa-IR" sz="2400" dirty="0" smtClean="0">
                <a:cs typeface="Mitra" pitchFamily="2" charset="-78"/>
              </a:rPr>
              <a:t>پايش روند مصرف غذا و نوترينتها</a:t>
            </a:r>
            <a:endParaRPr lang="en-US" sz="2400" dirty="0" smtClean="0">
              <a:cs typeface="Mitra" pitchFamily="2" charset="-78"/>
            </a:endParaRPr>
          </a:p>
          <a:p>
            <a:pPr algn="r" rt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fa-IR" sz="2400" dirty="0" smtClean="0">
                <a:cs typeface="Mitra" pitchFamily="2" charset="-78"/>
              </a:rPr>
              <a:t>تخمين دريافت آلوده کننده هاي غذايي و افزودني ها</a:t>
            </a:r>
            <a:endParaRPr lang="en-US" sz="2400" dirty="0" smtClean="0">
              <a:cs typeface="Mitra" pitchFamily="2" charset="-78"/>
            </a:endParaRPr>
          </a:p>
          <a:p>
            <a:pPr algn="r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714348" y="368398"/>
            <a:ext cx="81438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Mitra" pitchFamily="2" charset="-78"/>
              </a:rPr>
              <a:t>مشکلات در بررسی دريافتهاي غذايی:</a:t>
            </a:r>
            <a:endParaRPr kumimoji="0" lang="fa-IR" sz="4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928662" y="1071546"/>
            <a:ext cx="7715304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ü"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Mitra" pitchFamily="2" charset="-78"/>
              </a:rPr>
              <a:t>عدم تخمين دقيق دريافتهاي غذايي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ü"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Mitra" pitchFamily="2" charset="-78"/>
              </a:rPr>
              <a:t>ضعف در تکنيک های جمع آوري داده ها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ü"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Mitra" pitchFamily="2" charset="-78"/>
              </a:rPr>
              <a:t>تفاوت رفتارهای غذايي افراد از روزی به روز ديگر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ü"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Mitra" pitchFamily="2" charset="-78"/>
              </a:rPr>
              <a:t>تعداد روزهای لازم براي تخمين دريافتهای غذايي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ü"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Mitra" pitchFamily="2" charset="-78"/>
              </a:rPr>
              <a:t>محدوديت در جدول ترکيبات غذايي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ü"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Mitra" pitchFamily="2" charset="-78"/>
              </a:rPr>
              <a:t>ارزيابي دريافتهاي غذايي همواره با مقداري خطا همراه است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ü"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Mitra" pitchFamily="2" charset="-78"/>
              </a:rPr>
              <a:t>هر روشی امتيازات و نقائص مربوط به خود را دارد.</a:t>
            </a:r>
            <a:endParaRPr kumimoji="0" lang="fa-I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714348" y="368398"/>
            <a:ext cx="81438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/>
            <a:r>
              <a:rPr lang="fa-IR" sz="32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Mitra" pitchFamily="2" charset="-78"/>
              </a:rPr>
              <a:t>عوامل موثر بر انتخاب روش های اندازه گيری رژيمی:</a:t>
            </a:r>
            <a:endParaRPr lang="en-US" sz="3200" b="1" dirty="0" smtClean="0">
              <a:solidFill>
                <a:srgbClr val="FF0000"/>
              </a:solidFill>
              <a:latin typeface="Calibri" pitchFamily="34" charset="0"/>
              <a:ea typeface="Calibri" pitchFamily="34" charset="0"/>
              <a:cs typeface="Mitra" pitchFamily="2" charset="-78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71472" y="1000108"/>
            <a:ext cx="807249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fa-IR" sz="2800" dirty="0" smtClean="0">
                <a:latin typeface="Calibri" pitchFamily="34" charset="0"/>
                <a:ea typeface="Calibri" pitchFamily="34" charset="0"/>
                <a:cs typeface="Mitra" pitchFamily="2" charset="-78"/>
              </a:rPr>
              <a:t>سواد</a:t>
            </a:r>
          </a:p>
          <a:p>
            <a:pPr algn="r" rt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fa-IR" sz="2800" dirty="0" smtClean="0">
                <a:latin typeface="Calibri" pitchFamily="34" charset="0"/>
                <a:ea typeface="Calibri" pitchFamily="34" charset="0"/>
                <a:cs typeface="Mitra" pitchFamily="2" charset="-78"/>
              </a:rPr>
              <a:t>حافظه</a:t>
            </a:r>
          </a:p>
          <a:p>
            <a:pPr algn="r" rt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fa-IR" sz="2800" dirty="0" smtClean="0">
                <a:latin typeface="Calibri" pitchFamily="34" charset="0"/>
                <a:ea typeface="Calibri" pitchFamily="34" charset="0"/>
                <a:cs typeface="Mitra" pitchFamily="2" charset="-78"/>
              </a:rPr>
              <a:t>مشارکت</a:t>
            </a:r>
          </a:p>
          <a:p>
            <a:pPr algn="r" rt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fa-IR" sz="2800" dirty="0" smtClean="0">
                <a:latin typeface="Calibri" pitchFamily="34" charset="0"/>
                <a:ea typeface="Calibri" pitchFamily="34" charset="0"/>
                <a:cs typeface="Mitra" pitchFamily="2" charset="-78"/>
              </a:rPr>
              <a:t>سن</a:t>
            </a:r>
          </a:p>
          <a:p>
            <a:pPr algn="r" rt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fa-IR" sz="2800" dirty="0" smtClean="0">
                <a:latin typeface="Calibri" pitchFamily="34" charset="0"/>
                <a:ea typeface="Calibri" pitchFamily="34" charset="0"/>
                <a:cs typeface="Mitra" pitchFamily="2" charset="-78"/>
              </a:rPr>
              <a:t>توانايی برقراري ارتباط</a:t>
            </a:r>
          </a:p>
          <a:p>
            <a:pPr algn="r" rt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fa-IR" sz="2800" dirty="0" smtClean="0">
                <a:latin typeface="Calibri" pitchFamily="34" charset="0"/>
                <a:ea typeface="Calibri" pitchFamily="34" charset="0"/>
                <a:cs typeface="Mitra" pitchFamily="2" charset="-78"/>
              </a:rPr>
              <a:t> فرهنگ افراد</a:t>
            </a:r>
            <a:endParaRPr lang="en-US" sz="2800" dirty="0" smtClean="0">
              <a:latin typeface="Calibri" pitchFamily="34" charset="0"/>
              <a:ea typeface="Calibri" pitchFamily="34" charset="0"/>
              <a:cs typeface="Mitra" pitchFamily="2" charset="-78"/>
            </a:endParaRPr>
          </a:p>
          <a:p>
            <a:pPr algn="r" rt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fa-IR" sz="2800" dirty="0" smtClean="0">
                <a:latin typeface="Calibri" pitchFamily="34" charset="0"/>
                <a:ea typeface="Calibri" pitchFamily="34" charset="0"/>
                <a:cs typeface="Mitra" pitchFamily="2" charset="-78"/>
              </a:rPr>
              <a:t>در مورد کودکان، سالمندان و افراد ناتوان از افراد نزديک و يا افرادی که در    تهيه غذا براي آنها دخالت دارند، پرسيده مي شود.</a:t>
            </a:r>
            <a:endParaRPr lang="en-US" sz="2800" dirty="0" smtClean="0">
              <a:latin typeface="Calibri" pitchFamily="34" charset="0"/>
              <a:ea typeface="Calibri" pitchFamily="34" charset="0"/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714348" y="368399"/>
            <a:ext cx="81438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/>
            <a:r>
              <a:rPr lang="fa-IR" sz="32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Mitra" pitchFamily="2" charset="-78"/>
              </a:rPr>
              <a:t>يادآمد 24 ساعته خوراک: </a:t>
            </a:r>
            <a:endParaRPr lang="en-US" sz="3200" b="1" dirty="0" smtClean="0">
              <a:solidFill>
                <a:srgbClr val="FF0000"/>
              </a:solidFill>
              <a:latin typeface="Calibri" pitchFamily="34" charset="0"/>
              <a:ea typeface="Calibri" pitchFamily="34" charset="0"/>
              <a:cs typeface="Mitra" pitchFamily="2" charset="-78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428596" y="1071546"/>
            <a:ext cx="814393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>
              <a:buClr>
                <a:srgbClr val="FF0000"/>
              </a:buClr>
              <a:buFont typeface="Wingdings" pitchFamily="2" charset="2"/>
              <a:buChar char="ü"/>
            </a:pPr>
            <a:r>
              <a:rPr lang="fa-IR" sz="2400" dirty="0" smtClean="0">
                <a:latin typeface="Calibri" pitchFamily="34" charset="0"/>
                <a:ea typeface="Calibri" pitchFamily="34" charset="0"/>
                <a:cs typeface="Mitra" pitchFamily="2" charset="-78"/>
              </a:rPr>
              <a:t>به خاطر آوردن جزئيات تمام غذاها و آشاميدنيهايي که در طی يک دوره زماني در گذشته مصرف کرده است</a:t>
            </a:r>
            <a:endParaRPr lang="en-US" sz="2400" dirty="0" smtClean="0">
              <a:latin typeface="Calibri" pitchFamily="34" charset="0"/>
              <a:ea typeface="Calibri" pitchFamily="34" charset="0"/>
              <a:cs typeface="Mitra" pitchFamily="2" charset="-78"/>
            </a:endParaRPr>
          </a:p>
          <a:p>
            <a:pPr marL="809625" algn="r" rtl="1">
              <a:buClr>
                <a:srgbClr val="FF0000"/>
              </a:buClr>
              <a:buFont typeface="Wingdings" pitchFamily="2" charset="2"/>
              <a:buChar char="v"/>
            </a:pPr>
            <a:r>
              <a:rPr lang="fa-IR" sz="2400" dirty="0" smtClean="0">
                <a:latin typeface="Calibri" pitchFamily="34" charset="0"/>
                <a:ea typeface="Calibri" pitchFamily="34" charset="0"/>
                <a:cs typeface="Mitra" pitchFamily="2" charset="-78"/>
              </a:rPr>
              <a:t>عموما 24 ساعت قبل 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24-hour recall</a:t>
            </a:r>
          </a:p>
          <a:p>
            <a:pPr algn="r" rtl="1">
              <a:buClr>
                <a:srgbClr val="FF0000"/>
              </a:buClr>
              <a:buFont typeface="Wingdings" pitchFamily="2" charset="2"/>
              <a:buChar char="ü"/>
            </a:pPr>
            <a:r>
              <a:rPr lang="fa-IR" sz="2400" dirty="0" smtClean="0">
                <a:latin typeface="Calibri" pitchFamily="34" charset="0"/>
                <a:ea typeface="Calibri" pitchFamily="34" charset="0"/>
                <a:cs typeface="Mitra" pitchFamily="2" charset="-78"/>
              </a:rPr>
              <a:t>کمک به افراد برای به خاطرآوري و تخمين مقدار غذا، روشهاي آماده سازي، زمان مصرف</a:t>
            </a:r>
            <a:endParaRPr lang="en-US" sz="2400" dirty="0" smtClean="0">
              <a:latin typeface="Calibri" pitchFamily="34" charset="0"/>
              <a:ea typeface="Calibri" pitchFamily="34" charset="0"/>
              <a:cs typeface="Mitra" pitchFamily="2" charset="-78"/>
            </a:endParaRPr>
          </a:p>
          <a:p>
            <a:pPr algn="r" rtl="1"/>
            <a:endParaRPr lang="fa-IR" sz="2400" dirty="0" smtClean="0">
              <a:latin typeface="Calibri" pitchFamily="34" charset="0"/>
              <a:ea typeface="Calibri" pitchFamily="34" charset="0"/>
              <a:cs typeface="Mitra" pitchFamily="2" charset="-78"/>
            </a:endParaRPr>
          </a:p>
          <a:p>
            <a:pPr algn="r" rtl="1"/>
            <a:r>
              <a:rPr lang="fa-IR" sz="24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Mitra" pitchFamily="2" charset="-78"/>
              </a:rPr>
              <a:t>مزاياي يادآمد 24 ساعته خوراک: </a:t>
            </a:r>
            <a:endParaRPr lang="en-US" sz="2400" b="1" dirty="0" smtClean="0">
              <a:solidFill>
                <a:srgbClr val="C00000"/>
              </a:solidFill>
              <a:latin typeface="Calibri" pitchFamily="34" charset="0"/>
              <a:ea typeface="Calibri" pitchFamily="34" charset="0"/>
              <a:cs typeface="Mitra" pitchFamily="2" charset="-78"/>
            </a:endParaRPr>
          </a:p>
          <a:p>
            <a:pPr algn="r" rtl="1"/>
            <a:r>
              <a:rPr lang="fa-IR" sz="2400" dirty="0" smtClean="0">
                <a:latin typeface="Calibri" pitchFamily="34" charset="0"/>
                <a:ea typeface="Calibri" pitchFamily="34" charset="0"/>
                <a:cs typeface="Mitra" pitchFamily="2" charset="-78"/>
              </a:rPr>
              <a:t>ارزان، به سرعت تکميل مي شود، اطلاعات در مورد نوع غذا می دهد</a:t>
            </a:r>
            <a:endParaRPr lang="en-US" sz="2400" dirty="0" smtClean="0">
              <a:latin typeface="Calibri" pitchFamily="34" charset="0"/>
              <a:ea typeface="Calibri" pitchFamily="34" charset="0"/>
              <a:cs typeface="Mitra" pitchFamily="2" charset="-78"/>
            </a:endParaRPr>
          </a:p>
          <a:p>
            <a:pPr algn="r" rtl="1"/>
            <a:r>
              <a:rPr lang="fa-IR" sz="2400" dirty="0" smtClean="0">
                <a:latin typeface="Calibri" pitchFamily="34" charset="0"/>
                <a:ea typeface="Calibri" pitchFamily="34" charset="0"/>
                <a:cs typeface="Mitra" pitchFamily="2" charset="-78"/>
              </a:rPr>
              <a:t>مفيد در بررسيهاي کلينيکی</a:t>
            </a:r>
          </a:p>
          <a:p>
            <a:pPr algn="r" rtl="1"/>
            <a:endParaRPr lang="fa-IR" sz="2400" b="1" dirty="0" smtClean="0">
              <a:solidFill>
                <a:srgbClr val="C00000"/>
              </a:solidFill>
              <a:latin typeface="Calibri" pitchFamily="34" charset="0"/>
              <a:ea typeface="Calibri" pitchFamily="34" charset="0"/>
              <a:cs typeface="Mitra" pitchFamily="2" charset="-78"/>
            </a:endParaRPr>
          </a:p>
          <a:p>
            <a:pPr algn="r" rtl="1"/>
            <a:r>
              <a:rPr lang="fa-IR" sz="24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Mitra" pitchFamily="2" charset="-78"/>
              </a:rPr>
              <a:t>محدوديتها:</a:t>
            </a:r>
            <a:endParaRPr lang="en-US" sz="2400" b="1" dirty="0" smtClean="0">
              <a:solidFill>
                <a:srgbClr val="C00000"/>
              </a:solidFill>
              <a:latin typeface="Calibri" pitchFamily="34" charset="0"/>
              <a:ea typeface="Calibri" pitchFamily="34" charset="0"/>
              <a:cs typeface="Mitra" pitchFamily="2" charset="-78"/>
            </a:endParaRPr>
          </a:p>
          <a:p>
            <a:pPr algn="r" rtl="1"/>
            <a:r>
              <a:rPr lang="fa-IR" sz="2400" dirty="0" smtClean="0">
                <a:latin typeface="Calibri" pitchFamily="34" charset="0"/>
                <a:ea typeface="Calibri" pitchFamily="34" charset="0"/>
                <a:cs typeface="Mitra" pitchFamily="2" charset="-78"/>
              </a:rPr>
              <a:t>وابستگي به حافظه، کم گزارش دهی در مورد غذاهاي ناسالم، نوشيدني ها، سس ها و دسرها</a:t>
            </a:r>
            <a:endParaRPr lang="en-US" sz="2400" dirty="0" smtClean="0">
              <a:latin typeface="Calibri" pitchFamily="34" charset="0"/>
              <a:ea typeface="Calibri" pitchFamily="34" charset="0"/>
              <a:cs typeface="Mitra" pitchFamily="2" charset="-78"/>
            </a:endParaRPr>
          </a:p>
          <a:p>
            <a:pPr algn="r" rtl="1"/>
            <a:r>
              <a:rPr lang="fa-IR" sz="2400" dirty="0" smtClean="0">
                <a:latin typeface="Calibri" pitchFamily="34" charset="0"/>
                <a:ea typeface="Calibri" pitchFamily="34" charset="0"/>
                <a:cs typeface="Mitra" pitchFamily="2" charset="-78"/>
              </a:rPr>
              <a:t>بيش گزارش دهي در مورد غذاهاي سالم و گران</a:t>
            </a:r>
            <a:endParaRPr lang="en-US" sz="2400" dirty="0" smtClean="0">
              <a:latin typeface="Calibri" pitchFamily="34" charset="0"/>
              <a:ea typeface="Calibri" pitchFamily="34" charset="0"/>
              <a:cs typeface="Mitra" pitchFamily="2" charset="-78"/>
            </a:endParaRPr>
          </a:p>
          <a:p>
            <a:pPr algn="r" rtl="1"/>
            <a:r>
              <a:rPr lang="fa-IR" sz="2400" dirty="0" smtClean="0">
                <a:latin typeface="Calibri" pitchFamily="34" charset="0"/>
                <a:ea typeface="Calibri" pitchFamily="34" charset="0"/>
                <a:cs typeface="Mitra" pitchFamily="2" charset="-78"/>
              </a:rPr>
              <a:t>اطلاعات در مورد يک روز نمي تواند نماينده غذاي معمول دريافتي باشد به دليل تغيير روز به روز و تغيير فصل</a:t>
            </a:r>
            <a:endParaRPr lang="en-US" sz="3200" dirty="0" smtClean="0">
              <a:latin typeface="Calibri" pitchFamily="34" charset="0"/>
              <a:ea typeface="Calibri" pitchFamily="34" charset="0"/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20" y="1071546"/>
          <a:ext cx="8429684" cy="5357850"/>
        </p:xfrm>
        <a:graphic>
          <a:graphicData uri="http://schemas.openxmlformats.org/drawingml/2006/table">
            <a:tbl>
              <a:tblPr rtl="1"/>
              <a:tblGrid>
                <a:gridCol w="2107421"/>
                <a:gridCol w="2107421"/>
                <a:gridCol w="2107421"/>
                <a:gridCol w="2107421"/>
              </a:tblGrid>
              <a:tr h="76540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Calibri"/>
                          <a:ea typeface="Calibri"/>
                          <a:cs typeface="B Nazanin"/>
                        </a:rPr>
                        <a:t>روز اول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Calibri"/>
                          <a:ea typeface="Calibri"/>
                          <a:cs typeface="B Nazanin"/>
                        </a:rPr>
                        <a:t>روز دوم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Calibri"/>
                          <a:ea typeface="Calibri"/>
                          <a:cs typeface="B Nazanin"/>
                        </a:rPr>
                        <a:t>روز سوم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244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>
                          <a:latin typeface="Calibri"/>
                          <a:ea typeface="Calibri"/>
                          <a:cs typeface="B Nazanin"/>
                        </a:rPr>
                        <a:t>صبحانه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200" b="1" dirty="0" smtClean="0">
                        <a:latin typeface="Calibri"/>
                        <a:ea typeface="Calibri"/>
                        <a:cs typeface="B Nazanin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200" b="1" dirty="0" smtClean="0">
                        <a:latin typeface="Calibri"/>
                        <a:ea typeface="Calibri"/>
                        <a:cs typeface="B Nazanin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200" b="1" dirty="0" smtClean="0">
                        <a:latin typeface="Calibri"/>
                        <a:ea typeface="Calibri"/>
                        <a:cs typeface="B Nazanin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 smtClean="0">
                          <a:latin typeface="Calibri"/>
                          <a:ea typeface="Calibri"/>
                          <a:cs typeface="B Nazanin"/>
                        </a:rPr>
                        <a:t>ميان </a:t>
                      </a:r>
                      <a:r>
                        <a:rPr lang="fa-IR" sz="1200" b="1" dirty="0">
                          <a:latin typeface="Calibri"/>
                          <a:ea typeface="Calibri"/>
                          <a:cs typeface="B Nazanin"/>
                        </a:rPr>
                        <a:t>وعده صبح 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200" b="1" dirty="0" smtClean="0">
                        <a:latin typeface="Calibri"/>
                        <a:ea typeface="Calibri"/>
                        <a:cs typeface="B Nazanin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200" b="1" dirty="0" smtClean="0">
                        <a:latin typeface="Calibri"/>
                        <a:ea typeface="Calibri"/>
                        <a:cs typeface="B Nazanin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200" b="1" dirty="0" smtClean="0">
                        <a:latin typeface="Calibri"/>
                        <a:ea typeface="Calibri"/>
                        <a:cs typeface="B Nazanin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 smtClean="0">
                          <a:latin typeface="Calibri"/>
                          <a:ea typeface="Calibri"/>
                          <a:cs typeface="B Nazanin"/>
                        </a:rPr>
                        <a:t>ناهار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200" b="1" dirty="0" smtClean="0">
                        <a:latin typeface="Calibri"/>
                        <a:ea typeface="Calibri"/>
                        <a:cs typeface="B Nazanin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200" b="1" dirty="0" smtClean="0">
                        <a:latin typeface="Calibri"/>
                        <a:ea typeface="Calibri"/>
                        <a:cs typeface="B Nazanin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200" b="1" dirty="0" smtClean="0">
                        <a:latin typeface="Calibri"/>
                        <a:ea typeface="Calibri"/>
                        <a:cs typeface="B Nazanin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 smtClean="0">
                          <a:latin typeface="Calibri"/>
                          <a:ea typeface="Calibri"/>
                          <a:cs typeface="B Nazanin"/>
                        </a:rPr>
                        <a:t>عصرانه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200" b="1" dirty="0" smtClean="0">
                        <a:latin typeface="Calibri"/>
                        <a:ea typeface="Calibri"/>
                        <a:cs typeface="B Nazanin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200" b="1" dirty="0" smtClean="0">
                        <a:latin typeface="Calibri"/>
                        <a:ea typeface="Calibri"/>
                        <a:cs typeface="B Nazanin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 smtClean="0">
                          <a:latin typeface="Calibri"/>
                          <a:ea typeface="Calibri"/>
                          <a:cs typeface="B Nazanin"/>
                        </a:rPr>
                        <a:t>شام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200" b="1" dirty="0" smtClean="0">
                        <a:latin typeface="Calibri"/>
                        <a:ea typeface="Calibri"/>
                        <a:cs typeface="B Nazanin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200" b="1" dirty="0" smtClean="0">
                        <a:latin typeface="Calibri"/>
                        <a:ea typeface="Calibri"/>
                        <a:cs typeface="B Nazanin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200" b="1" dirty="0" smtClean="0">
                        <a:latin typeface="Calibri"/>
                        <a:ea typeface="Calibri"/>
                        <a:cs typeface="B Nazanin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 smtClean="0">
                          <a:latin typeface="Calibri"/>
                          <a:ea typeface="Calibri"/>
                          <a:cs typeface="B Nazanin"/>
                        </a:rPr>
                        <a:t>قبل </a:t>
                      </a:r>
                      <a:r>
                        <a:rPr lang="fa-IR" sz="1200" b="1" dirty="0">
                          <a:latin typeface="Calibri"/>
                          <a:ea typeface="Calibri"/>
                          <a:cs typeface="B Nazanin"/>
                        </a:rPr>
                        <a:t>از خواب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200" dirty="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20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200" dirty="0"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643174" y="214290"/>
            <a:ext cx="621507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 Nazanin"/>
                <a:ea typeface="Calibri" pitchFamily="34" charset="0"/>
                <a:cs typeface="Mitra" pitchFamily="2" charset="-78"/>
              </a:rPr>
              <a:t>الگوي مصرف و عادات غذابي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Mitra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 Nazanin"/>
                <a:ea typeface="Calibri" pitchFamily="34" charset="0"/>
                <a:cs typeface="Mitra" pitchFamily="2" charset="-78"/>
              </a:rPr>
              <a:t>الف: يادآمد 24 ساعته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Mitra" pitchFamily="2" charset="-78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42910" y="368399"/>
            <a:ext cx="81438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/>
            <a:r>
              <a:rPr lang="fa-IR" sz="32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Mitra" pitchFamily="2" charset="-78"/>
              </a:rPr>
              <a:t>ثبت غذاي دريافتی</a:t>
            </a:r>
            <a:endParaRPr lang="en-US" sz="3200" b="1" dirty="0" smtClean="0">
              <a:solidFill>
                <a:srgbClr val="FF0000"/>
              </a:solidFill>
              <a:latin typeface="Calibri" pitchFamily="34" charset="0"/>
              <a:ea typeface="Calibri" pitchFamily="34" charset="0"/>
              <a:cs typeface="Mitra" pitchFamily="2" charset="-78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428596" y="1085522"/>
            <a:ext cx="835824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>
              <a:buClr>
                <a:srgbClr val="FF0000"/>
              </a:buClr>
              <a:buFont typeface="Wingdings" pitchFamily="2" charset="2"/>
              <a:buChar char="v"/>
            </a:pPr>
            <a:r>
              <a:rPr lang="fa-IR" sz="2800" dirty="0" smtClean="0">
                <a:latin typeface="Calibri" pitchFamily="34" charset="0"/>
                <a:ea typeface="Calibri" pitchFamily="34" charset="0"/>
                <a:cs typeface="Mitra" pitchFamily="2" charset="-78"/>
              </a:rPr>
              <a:t>ثبت مقدار و نوع غذا و نوشيدنيهايي که در طي يک دوره زماني (1 تا 7 روز) مصرف کرده است.</a:t>
            </a:r>
            <a:endParaRPr lang="en-US" sz="2800" dirty="0" smtClean="0">
              <a:latin typeface="Calibri" pitchFamily="34" charset="0"/>
              <a:ea typeface="Calibri" pitchFamily="34" charset="0"/>
              <a:cs typeface="Mitra" pitchFamily="2" charset="-78"/>
            </a:endParaRPr>
          </a:p>
          <a:p>
            <a:pPr algn="r" rtl="1"/>
            <a:r>
              <a:rPr lang="fa-IR" sz="2800" dirty="0" smtClean="0">
                <a:latin typeface="Calibri" pitchFamily="34" charset="0"/>
                <a:ea typeface="Calibri" pitchFamily="34" charset="0"/>
                <a:cs typeface="Mitra" pitchFamily="2" charset="-78"/>
              </a:rPr>
              <a:t>تخمين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+mj-cs"/>
              </a:rPr>
              <a:t>portion size</a:t>
            </a:r>
            <a:r>
              <a:rPr lang="fa-IR" sz="2400" dirty="0" smtClean="0">
                <a:latin typeface="Calibri" pitchFamily="34" charset="0"/>
                <a:ea typeface="Calibri" pitchFamily="34" charset="0"/>
                <a:cs typeface="+mj-cs"/>
              </a:rPr>
              <a:t> </a:t>
            </a:r>
            <a:r>
              <a:rPr lang="fa-IR" sz="2800" dirty="0" smtClean="0">
                <a:latin typeface="Calibri" pitchFamily="34" charset="0"/>
                <a:ea typeface="Calibri" pitchFamily="34" charset="0"/>
                <a:cs typeface="Mitra" pitchFamily="2" charset="-78"/>
              </a:rPr>
              <a:t>با استفاده از وسايل اندازه گيري خانگي يا وزن کردن غذا</a:t>
            </a:r>
            <a:endParaRPr lang="en-US" sz="2800" dirty="0" smtClean="0">
              <a:latin typeface="Calibri" pitchFamily="34" charset="0"/>
              <a:ea typeface="Calibri" pitchFamily="34" charset="0"/>
              <a:cs typeface="Mitra" pitchFamily="2" charset="-78"/>
            </a:endParaRPr>
          </a:p>
          <a:p>
            <a:pPr algn="r" rtl="1">
              <a:buClr>
                <a:srgbClr val="FF0000"/>
              </a:buClr>
            </a:pPr>
            <a:r>
              <a:rPr lang="fa-IR" sz="28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Mitra" pitchFamily="2" charset="-78"/>
              </a:rPr>
              <a:t>مزايا</a:t>
            </a:r>
            <a:endParaRPr lang="fa-IR" sz="2800" dirty="0" smtClean="0">
              <a:latin typeface="Calibri" pitchFamily="34" charset="0"/>
              <a:ea typeface="Calibri" pitchFamily="34" charset="0"/>
              <a:cs typeface="Mitra" pitchFamily="2" charset="-78"/>
            </a:endParaRPr>
          </a:p>
          <a:p>
            <a:pPr algn="r" rtl="1">
              <a:buClr>
                <a:srgbClr val="FF0000"/>
              </a:buClr>
              <a:buFont typeface="Wingdings" pitchFamily="2" charset="2"/>
              <a:buChar char="ü"/>
            </a:pPr>
            <a:r>
              <a:rPr lang="fa-IR" sz="2800" dirty="0" smtClean="0">
                <a:latin typeface="Calibri" pitchFamily="34" charset="0"/>
                <a:ea typeface="Calibri" pitchFamily="34" charset="0"/>
                <a:cs typeface="Mitra" pitchFamily="2" charset="-78"/>
              </a:rPr>
              <a:t>دقيق تر</a:t>
            </a:r>
          </a:p>
          <a:p>
            <a:pPr algn="r" rtl="1">
              <a:buClr>
                <a:srgbClr val="FF0000"/>
              </a:buClr>
              <a:buFont typeface="Wingdings" pitchFamily="2" charset="2"/>
              <a:buChar char="ü"/>
            </a:pPr>
            <a:r>
              <a:rPr lang="fa-IR" sz="2800" dirty="0" smtClean="0">
                <a:latin typeface="Calibri" pitchFamily="34" charset="0"/>
                <a:ea typeface="Calibri" pitchFamily="34" charset="0"/>
                <a:cs typeface="Mitra" pitchFamily="2" charset="-78"/>
              </a:rPr>
              <a:t>عدم وابستگي به حافظه</a:t>
            </a:r>
          </a:p>
          <a:p>
            <a:pPr algn="r" rtl="1">
              <a:buClr>
                <a:srgbClr val="FF0000"/>
              </a:buClr>
              <a:buFont typeface="Wingdings" pitchFamily="2" charset="2"/>
              <a:buChar char="ü"/>
            </a:pPr>
            <a:r>
              <a:rPr lang="fa-IR" sz="2800" dirty="0" smtClean="0">
                <a:latin typeface="Calibri" pitchFamily="34" charset="0"/>
                <a:ea typeface="Calibri" pitchFamily="34" charset="0"/>
                <a:cs typeface="Mitra" pitchFamily="2" charset="-78"/>
              </a:rPr>
              <a:t>اطلاعات در مورد مکان و زمان وعده هاي غذايي</a:t>
            </a:r>
            <a:endParaRPr lang="en-US" sz="2800" dirty="0" smtClean="0">
              <a:latin typeface="Calibri" pitchFamily="34" charset="0"/>
              <a:ea typeface="Calibri" pitchFamily="34" charset="0"/>
              <a:cs typeface="Mitra" pitchFamily="2" charset="-78"/>
            </a:endParaRPr>
          </a:p>
          <a:p>
            <a:pPr algn="r" rtl="1"/>
            <a:endParaRPr lang="fa-IR" sz="2800" b="1" dirty="0" smtClean="0">
              <a:solidFill>
                <a:srgbClr val="C00000"/>
              </a:solidFill>
              <a:latin typeface="Calibri" pitchFamily="34" charset="0"/>
              <a:ea typeface="Calibri" pitchFamily="34" charset="0"/>
              <a:cs typeface="Mitra" pitchFamily="2" charset="-78"/>
            </a:endParaRPr>
          </a:p>
          <a:p>
            <a:pPr algn="r" rtl="1"/>
            <a:r>
              <a:rPr lang="fa-IR" sz="28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Mitra" pitchFamily="2" charset="-78"/>
              </a:rPr>
              <a:t>محدوديتها:</a:t>
            </a:r>
            <a:endParaRPr lang="en-US" sz="2800" b="1" dirty="0" smtClean="0">
              <a:solidFill>
                <a:srgbClr val="C00000"/>
              </a:solidFill>
              <a:latin typeface="Calibri" pitchFamily="34" charset="0"/>
              <a:ea typeface="Calibri" pitchFamily="34" charset="0"/>
              <a:cs typeface="Mitra" pitchFamily="2" charset="-78"/>
            </a:endParaRPr>
          </a:p>
          <a:p>
            <a:pPr algn="r" rtl="1">
              <a:buFont typeface="Arial" pitchFamily="34" charset="0"/>
              <a:buChar char="•"/>
            </a:pPr>
            <a:r>
              <a:rPr lang="fa-IR" sz="2800" dirty="0" smtClean="0">
                <a:latin typeface="Calibri" pitchFamily="34" charset="0"/>
                <a:ea typeface="Calibri" pitchFamily="34" charset="0"/>
                <a:cs typeface="Mitra" pitchFamily="2" charset="-78"/>
              </a:rPr>
              <a:t>نياز به مشارکت و صرف وقت</a:t>
            </a:r>
            <a:endParaRPr lang="en-US" sz="2800" dirty="0" smtClean="0">
              <a:latin typeface="Calibri" pitchFamily="34" charset="0"/>
              <a:ea typeface="Calibri" pitchFamily="34" charset="0"/>
              <a:cs typeface="Mitra" pitchFamily="2" charset="-78"/>
            </a:endParaRPr>
          </a:p>
          <a:p>
            <a:pPr algn="r" rtl="1">
              <a:buFont typeface="Arial" pitchFamily="34" charset="0"/>
              <a:buChar char="•"/>
            </a:pPr>
            <a:r>
              <a:rPr lang="fa-IR" sz="2800" dirty="0" smtClean="0">
                <a:latin typeface="Calibri" pitchFamily="34" charset="0"/>
                <a:ea typeface="Calibri" pitchFamily="34" charset="0"/>
                <a:cs typeface="Mitra" pitchFamily="2" charset="-78"/>
              </a:rPr>
              <a:t>موجب کاهش دريافتهاي غذايي و اسنک ها برای آساني در گزارش نويسي</a:t>
            </a:r>
            <a:endParaRPr lang="en-US" sz="2800" dirty="0" smtClean="0">
              <a:latin typeface="Calibri" pitchFamily="34" charset="0"/>
              <a:ea typeface="Calibri" pitchFamily="34" charset="0"/>
              <a:cs typeface="Mitra" pitchFamily="2" charset="-78"/>
            </a:endParaRPr>
          </a:p>
          <a:p>
            <a:pPr algn="r" rtl="1">
              <a:buFont typeface="Arial" pitchFamily="34" charset="0"/>
              <a:buChar char="•"/>
            </a:pPr>
            <a:r>
              <a:rPr lang="fa-IR" sz="2800" dirty="0" smtClean="0">
                <a:latin typeface="Calibri" pitchFamily="34" charset="0"/>
                <a:ea typeface="Calibri" pitchFamily="34" charset="0"/>
                <a:cs typeface="Mitra" pitchFamily="2" charset="-78"/>
              </a:rPr>
              <a:t>احتمال کم گزارش دهی انرژي و دريافتهاي غذايي</a:t>
            </a:r>
            <a:endParaRPr lang="en-US" sz="2800" dirty="0" smtClean="0">
              <a:latin typeface="Calibri" pitchFamily="34" charset="0"/>
              <a:ea typeface="Calibri" pitchFamily="34" charset="0"/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0276&quot;&gt;&lt;/object&gt;&lt;object type=&quot;2&quot; unique_id=&quot;10277&quot;&gt;&lt;object type=&quot;3&quot; unique_id=&quot;10279&quot;&gt;&lt;property id=&quot;20148&quot; value=&quot;5&quot;/&gt;&lt;property id=&quot;20300&quot; value=&quot;Slide 1 - &amp;quot;بررسي وضعيت تغذيه اي&amp;#x0D;&amp;#x0A;Nutritional Assessment&amp;quot;&quot;/&gt;&lt;property id=&quot;20307&quot; value=&quot;256&quot;/&gt;&lt;/object&gt;&lt;object type=&quot;3&quot; unique_id=&quot;10280&quot;&gt;&lt;property id=&quot;20148&quot; value=&quot;5&quot;/&gt;&lt;property id=&quot;20300&quot; value=&quot;Slide 2 - &amp;quot;تعريف: &amp;quot;&quot;/&gt;&lt;property id=&quot;20307&quot; value=&quot;257&quot;/&gt;&lt;/object&gt;&lt;object type=&quot;3&quot; unique_id=&quot;10281&quot;&gt;&lt;property id=&quot;20148&quot; value=&quot;5&quot;/&gt;&lt;property id=&quot;20300&quot; value=&quot;Slide 3 - &amp;quot;روشهاي ارزيابی وضعيت تغذيه ای فرد يا جمعيت &amp;#x0D;&amp;#x0A;&amp;quot;&quot;/&gt;&lt;property id=&quot;20307&quot; value=&quot;258&quot;/&gt;&lt;/object&gt;&lt;object type=&quot;3&quot; unique_id=&quot;10290&quot;&gt;&lt;property id=&quot;20148&quot; value=&quot;5&quot;/&gt;&lt;property id=&quot;20300&quot; value=&quot;Slide 4 - &amp;quot;دلايل انجام بررسی وضعيت تغذيه اي&amp;quot;&quot;/&gt;&lt;property id=&quot;20307&quot; value=&quot;260&quot;/&gt;&lt;/object&gt;&lt;object type=&quot;3&quot; unique_id=&quot;10291&quot;&gt;&lt;property id=&quot;20148&quot; value=&quot;5&quot;/&gt;&lt;property id=&quot;20300&quot; value=&quot;Slide 5&quot;/&gt;&lt;property id=&quot;20307&quot; value=&quot;262&quot;/&gt;&lt;/object&gt;&lt;object type=&quot;3&quot; unique_id=&quot;10292&quot;&gt;&lt;property id=&quot;20148&quot; value=&quot;5&quot;/&gt;&lt;property id=&quot;20300&quot; value=&quot;Slide 6&quot;/&gt;&lt;property id=&quot;20307&quot; value=&quot;263&quot;/&gt;&lt;/object&gt;&lt;object type=&quot;3&quot; unique_id=&quot;10293&quot;&gt;&lt;property id=&quot;20148&quot; value=&quot;5&quot;/&gt;&lt;property id=&quot;20300&quot; value=&quot;Slide 7&quot;/&gt;&lt;property id=&quot;20307&quot; value=&quot;264&quot;/&gt;&lt;/object&gt;&lt;object type=&quot;3&quot; unique_id=&quot;10294&quot;&gt;&lt;property id=&quot;20148&quot; value=&quot;5&quot;/&gt;&lt;property id=&quot;20300&quot; value=&quot;Slide 8&quot;/&gt;&lt;property id=&quot;20307&quot; value=&quot;273&quot;/&gt;&lt;/object&gt;&lt;object type=&quot;3&quot; unique_id=&quot;10295&quot;&gt;&lt;property id=&quot;20148&quot; value=&quot;5&quot;/&gt;&lt;property id=&quot;20300&quot; value=&quot;Slide 9&quot;/&gt;&lt;property id=&quot;20307&quot; value=&quot;265&quot;/&gt;&lt;/object&gt;&lt;object type=&quot;3&quot; unique_id=&quot;10296&quot;&gt;&lt;property id=&quot;20148&quot; value=&quot;5&quot;/&gt;&lt;property id=&quot;20300&quot; value=&quot;Slide 10&quot;/&gt;&lt;property id=&quot;20307&quot; value=&quot;266&quot;/&gt;&lt;/object&gt;&lt;object type=&quot;3&quot; unique_id=&quot;10297&quot;&gt;&lt;property id=&quot;20148&quot; value=&quot;5&quot;/&gt;&lt;property id=&quot;20300&quot; value=&quot;Slide 11&quot;/&gt;&lt;property id=&quot;20307&quot; value=&quot;272&quot;/&gt;&lt;/object&gt;&lt;object type=&quot;3&quot; unique_id=&quot;10298&quot;&gt;&lt;property id=&quot;20148&quot; value=&quot;5&quot;/&gt;&lt;property id=&quot;20300&quot; value=&quot;Slide 12&quot;/&gt;&lt;property id=&quot;20307&quot; value=&quot;282&quot;/&gt;&lt;/object&gt;&lt;object type=&quot;3&quot; unique_id=&quot;10299&quot;&gt;&lt;property id=&quot;20148&quot; value=&quot;5&quot;/&gt;&lt;property id=&quot;20300&quot; value=&quot;Slide 13 - &amp;quot;ملاحظات در بررسي دريافتهاي غذايي&amp;quot;&quot;/&gt;&lt;property id=&quot;20307&quot; value=&quot;268&quot;/&gt;&lt;/object&gt;&lt;object type=&quot;3&quot; unique_id=&quot;10300&quot;&gt;&lt;property id=&quot;20148&quot; value=&quot;5&quot;/&gt;&lt;property id=&quot;20300&quot; value=&quot;Slide 14 - &amp;quot;همكاري بيمار با مشاور جهت طراحي برنامه غذايي &amp;quot;&quot;/&gt;&lt;property id=&quot;20307&quot; value=&quot;281&quot;/&gt;&lt;/object&gt;&lt;object type=&quot;3&quot; unique_id=&quot;10301&quot;&gt;&lt;property id=&quot;20148&quot; value=&quot;5&quot;/&gt;&lt;property id=&quot;20300&quot; value=&quot;Slide 15&quot;/&gt;&lt;property id=&quot;20307&quot; value=&quot;278&quot;/&gt;&lt;/object&gt;&lt;object type=&quot;3&quot; unique_id=&quot;10302&quot;&gt;&lt;property id=&quot;20148&quot; value=&quot;5&quot;/&gt;&lt;property id=&quot;20300&quot; value=&quot;Slide 16 - &amp;quot;موارد کم گزارش دهی در مثال:&amp;quot;&quot;/&gt;&lt;property id=&quot;20307&quot; value=&quot;28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567</TotalTime>
  <Words>855</Words>
  <Application>Microsoft Office PowerPoint</Application>
  <PresentationFormat>On-screen Show (4:3)</PresentationFormat>
  <Paragraphs>153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بررسي وضعيت تغذيه اي Nutritional Assessment</vt:lpstr>
      <vt:lpstr>تعريف: </vt:lpstr>
      <vt:lpstr>روشهاي ارزيابی وضعيت تغذيه ای فرد يا جمعيت  </vt:lpstr>
      <vt:lpstr>دلايل انجام بررسی وضعيت تغذيه اي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ملاحظات در بررسي دريافتهاي غذايي</vt:lpstr>
      <vt:lpstr>همكاري بيمار با مشاور جهت طراحي برنامه غذايي </vt:lpstr>
      <vt:lpstr>Slide 15</vt:lpstr>
      <vt:lpstr>موارد کم گزارش دهی در مثال:</vt:lpstr>
    </vt:vector>
  </TitlesOfParts>
  <Company>ERC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بررسي وضعيت تغذيه اي Nutritional Assessment</dc:title>
  <dc:creator>Hosseini</dc:creator>
  <cp:lastModifiedBy>hoseini</cp:lastModifiedBy>
  <cp:revision>63</cp:revision>
  <dcterms:created xsi:type="dcterms:W3CDTF">2009-11-18T07:30:18Z</dcterms:created>
  <dcterms:modified xsi:type="dcterms:W3CDTF">2015-01-07T04:08:45Z</dcterms:modified>
</cp:coreProperties>
</file>