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3"/>
  </p:notesMasterIdLst>
  <p:sldIdLst>
    <p:sldId id="256" r:id="rId2"/>
    <p:sldId id="257" r:id="rId3"/>
    <p:sldId id="258" r:id="rId4"/>
    <p:sldId id="272" r:id="rId5"/>
    <p:sldId id="260" r:id="rId6"/>
    <p:sldId id="308" r:id="rId7"/>
    <p:sldId id="262" r:id="rId8"/>
    <p:sldId id="288" r:id="rId9"/>
    <p:sldId id="289" r:id="rId10"/>
    <p:sldId id="318" r:id="rId11"/>
    <p:sldId id="319" r:id="rId12"/>
    <p:sldId id="290" r:id="rId13"/>
    <p:sldId id="320" r:id="rId14"/>
    <p:sldId id="322" r:id="rId15"/>
    <p:sldId id="293" r:id="rId16"/>
    <p:sldId id="321" r:id="rId17"/>
    <p:sldId id="323" r:id="rId18"/>
    <p:sldId id="294" r:id="rId19"/>
    <p:sldId id="324" r:id="rId20"/>
    <p:sldId id="325" r:id="rId21"/>
    <p:sldId id="295" r:id="rId22"/>
    <p:sldId id="326" r:id="rId23"/>
    <p:sldId id="296" r:id="rId24"/>
    <p:sldId id="297" r:id="rId25"/>
    <p:sldId id="287" r:id="rId26"/>
    <p:sldId id="298" r:id="rId27"/>
    <p:sldId id="299" r:id="rId28"/>
    <p:sldId id="327" r:id="rId29"/>
    <p:sldId id="300" r:id="rId30"/>
    <p:sldId id="301" r:id="rId31"/>
    <p:sldId id="302" r:id="rId32"/>
    <p:sldId id="305" r:id="rId33"/>
    <p:sldId id="303" r:id="rId34"/>
    <p:sldId id="309" r:id="rId35"/>
    <p:sldId id="310" r:id="rId36"/>
    <p:sldId id="311" r:id="rId37"/>
    <p:sldId id="312" r:id="rId38"/>
    <p:sldId id="313" r:id="rId39"/>
    <p:sldId id="314" r:id="rId40"/>
    <p:sldId id="315" r:id="rId41"/>
    <p:sldId id="316" r:id="rId42"/>
    <p:sldId id="317" r:id="rId43"/>
    <p:sldId id="307" r:id="rId44"/>
    <p:sldId id="265" r:id="rId45"/>
    <p:sldId id="279" r:id="rId46"/>
    <p:sldId id="306" r:id="rId47"/>
    <p:sldId id="280" r:id="rId48"/>
    <p:sldId id="266" r:id="rId49"/>
    <p:sldId id="278" r:id="rId50"/>
    <p:sldId id="267" r:id="rId51"/>
    <p:sldId id="285" r:id="rId52"/>
    <p:sldId id="276" r:id="rId53"/>
    <p:sldId id="268" r:id="rId54"/>
    <p:sldId id="269" r:id="rId55"/>
    <p:sldId id="281" r:id="rId56"/>
    <p:sldId id="270" r:id="rId57"/>
    <p:sldId id="277" r:id="rId58"/>
    <p:sldId id="271" r:id="rId59"/>
    <p:sldId id="282" r:id="rId60"/>
    <p:sldId id="283" r:id="rId61"/>
    <p:sldId id="28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55" autoAdjust="0"/>
  </p:normalViewPr>
  <p:slideViewPr>
    <p:cSldViewPr snapToGrid="0">
      <p:cViewPr varScale="1">
        <p:scale>
          <a:sx n="64" d="100"/>
          <a:sy n="64" d="100"/>
        </p:scale>
        <p:origin x="7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C273B-6DCA-45F2-8C6C-58E0068A3519}" type="datetimeFigureOut">
              <a:rPr lang="en-US" smtClean="0"/>
              <a:t>10/15/2017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E4578-60E4-442B-B1B7-D72DE91BDE8E}" type="slidenum">
              <a:rPr lang="en-US" smtClean="0"/>
              <a:t>‹#›</a:t>
            </a:fld>
            <a:endParaRPr lang="en-US"/>
          </a:p>
        </p:txBody>
      </p:sp>
    </p:spTree>
    <p:extLst>
      <p:ext uri="{BB962C8B-B14F-4D97-AF65-F5344CB8AC3E}">
        <p14:creationId xmlns:p14="http://schemas.microsoft.com/office/powerpoint/2010/main" val="81694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2E4578-60E4-442B-B1B7-D72DE91BDE8E}" type="slidenum">
              <a:rPr lang="en-US" smtClean="0"/>
              <a:t>28</a:t>
            </a:fld>
            <a:endParaRPr lang="en-US"/>
          </a:p>
        </p:txBody>
      </p:sp>
    </p:spTree>
    <p:extLst>
      <p:ext uri="{BB962C8B-B14F-4D97-AF65-F5344CB8AC3E}">
        <p14:creationId xmlns:p14="http://schemas.microsoft.com/office/powerpoint/2010/main" val="361353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2E4578-60E4-442B-B1B7-D72DE91BDE8E}" type="slidenum">
              <a:rPr lang="en-US" smtClean="0"/>
              <a:t>45</a:t>
            </a:fld>
            <a:endParaRPr lang="en-US"/>
          </a:p>
        </p:txBody>
      </p:sp>
    </p:spTree>
    <p:extLst>
      <p:ext uri="{BB962C8B-B14F-4D97-AF65-F5344CB8AC3E}">
        <p14:creationId xmlns:p14="http://schemas.microsoft.com/office/powerpoint/2010/main" val="364678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86AFAE-8D08-4F15-B216-ECBB17AA6D9D}"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182618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6AFAE-8D08-4F15-B216-ECBB17AA6D9D}"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3030426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6AFAE-8D08-4F15-B216-ECBB17AA6D9D}"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269674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6AFAE-8D08-4F15-B216-ECBB17AA6D9D}"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B006-21F4-4FDC-8A36-14487910AF9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20998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6AFAE-8D08-4F15-B216-ECBB17AA6D9D}"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3981234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86AFAE-8D08-4F15-B216-ECBB17AA6D9D}" type="datetimeFigureOut">
              <a:rPr lang="en-US" smtClean="0"/>
              <a:t>10/15/2017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2611789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86AFAE-8D08-4F15-B216-ECBB17AA6D9D}" type="datetimeFigureOut">
              <a:rPr lang="en-US" smtClean="0"/>
              <a:t>10/15/2017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1038106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86AFAE-8D08-4F15-B216-ECBB17AA6D9D}"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71241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86AFAE-8D08-4F15-B216-ECBB17AA6D9D}"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217233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p>
            <a:fld id="{A686AFAE-8D08-4F15-B216-ECBB17AA6D9D}"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37395573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6AFAE-8D08-4F15-B216-ECBB17AA6D9D}"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1309506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86AFAE-8D08-4F15-B216-ECBB17AA6D9D}"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30266591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86AFAE-8D08-4F15-B216-ECBB17AA6D9D}" type="datetimeFigureOut">
              <a:rPr lang="en-US" smtClean="0"/>
              <a:t>10/15/2017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127750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686AFAE-8D08-4F15-B216-ECBB17AA6D9D}" type="datetimeFigureOut">
              <a:rPr lang="en-US" smtClean="0"/>
              <a:t>10/15/2017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17697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686AFAE-8D08-4F15-B216-ECBB17AA6D9D}" type="datetimeFigureOut">
              <a:rPr lang="en-US" smtClean="0"/>
              <a:t>10/15/2017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230206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686AFAE-8D08-4F15-B216-ECBB17AA6D9D}" type="datetimeFigureOut">
              <a:rPr lang="en-US" smtClean="0"/>
              <a:t>10/15/2017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48146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6AFAE-8D08-4F15-B216-ECBB17AA6D9D}"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B006-21F4-4FDC-8A36-14487910AF99}" type="slidenum">
              <a:rPr lang="en-US" smtClean="0"/>
              <a:t>‹#›</a:t>
            </a:fld>
            <a:endParaRPr lang="en-US"/>
          </a:p>
        </p:txBody>
      </p:sp>
    </p:spTree>
    <p:extLst>
      <p:ext uri="{BB962C8B-B14F-4D97-AF65-F5344CB8AC3E}">
        <p14:creationId xmlns:p14="http://schemas.microsoft.com/office/powerpoint/2010/main" val="261456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686AFAE-8D08-4F15-B216-ECBB17AA6D9D}" type="datetimeFigureOut">
              <a:rPr lang="en-US" smtClean="0"/>
              <a:t>10/15/2017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B95B006-21F4-4FDC-8A36-14487910AF99}" type="slidenum">
              <a:rPr lang="en-US" smtClean="0"/>
              <a:t>‹#›</a:t>
            </a:fld>
            <a:endParaRPr lang="en-US"/>
          </a:p>
        </p:txBody>
      </p:sp>
    </p:spTree>
    <p:extLst>
      <p:ext uri="{BB962C8B-B14F-4D97-AF65-F5344CB8AC3E}">
        <p14:creationId xmlns:p14="http://schemas.microsoft.com/office/powerpoint/2010/main" val="3539315388"/>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uptodate.com/contents/metformin-for-treatment-of-the-polycystic-ovary-syndrome/abstract/10"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uptodate.com/contents/metformin-for-treatment-of-the-polycystic-ovary-syndrome/abstract/19"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uptodate.com/contents/metformin-for-treatment-of-the-polycystic-ovary-syndrome/abstract/21"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uptodate.com/contents/metformin-for-treatment-of-the-polycystic-ovary-syndrome/abstract/76"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uptodate.com/contents/metformin-for-treatment-of-the-polycystic-ovary-syndrome/abstract/31" TargetMode="External"/><Relationship Id="rId2" Type="http://schemas.openxmlformats.org/officeDocument/2006/relationships/hyperlink" Target="https://www.uptodate.com/contents/metformin-for-treatment-of-the-polycystic-ovary-syndrome/abstract/30" TargetMode="External"/><Relationship Id="rId1" Type="http://schemas.openxmlformats.org/officeDocument/2006/relationships/slideLayout" Target="../slideLayouts/slideLayout1.xml"/><Relationship Id="rId4" Type="http://schemas.openxmlformats.org/officeDocument/2006/relationships/hyperlink" Target="https://www.uptodate.com/contents/metformin-for-treatment-of-the-polycystic-ovary-syndrome/abstract/32"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5671" y="6240365"/>
            <a:ext cx="9144000" cy="498080"/>
          </a:xfrm>
        </p:spPr>
        <p:txBody>
          <a:bodyPr/>
          <a:lstStyle/>
          <a:p>
            <a:r>
              <a:rPr lang="en-US" dirty="0" smtClean="0">
                <a:latin typeface="Algerian" panose="04020705040A02060702" pitchFamily="82" charset="0"/>
              </a:rPr>
              <a:t>Omid </a:t>
            </a:r>
            <a:r>
              <a:rPr lang="en-US" dirty="0" err="1" smtClean="0">
                <a:latin typeface="Algerian" panose="04020705040A02060702" pitchFamily="82" charset="0"/>
              </a:rPr>
              <a:t>gharooei</a:t>
            </a:r>
            <a:r>
              <a:rPr lang="en-US" dirty="0" smtClean="0">
                <a:latin typeface="Algerian" panose="04020705040A02060702" pitchFamily="82" charset="0"/>
              </a:rPr>
              <a:t> </a:t>
            </a:r>
            <a:r>
              <a:rPr lang="en-US" dirty="0" err="1" smtClean="0">
                <a:latin typeface="Algerian" panose="04020705040A02060702" pitchFamily="82" charset="0"/>
              </a:rPr>
              <a:t>ahangar</a:t>
            </a:r>
            <a:endParaRPr lang="en-US" dirty="0" smtClean="0">
              <a:latin typeface="Algerian" panose="04020705040A02060702" pitchFamily="82" charset="0"/>
            </a:endParaRPr>
          </a:p>
          <a:p>
            <a:endParaRPr lang="en-US" dirty="0"/>
          </a:p>
        </p:txBody>
      </p:sp>
      <p:pic>
        <p:nvPicPr>
          <p:cNvPr id="4" name="Picture 3"/>
          <p:cNvPicPr>
            <a:picLocks noChangeAspect="1"/>
          </p:cNvPicPr>
          <p:nvPr/>
        </p:nvPicPr>
        <p:blipFill>
          <a:blip r:embed="rId2"/>
          <a:stretch>
            <a:fillRect/>
          </a:stretch>
        </p:blipFill>
        <p:spPr>
          <a:xfrm>
            <a:off x="1823783" y="422910"/>
            <a:ext cx="8867775" cy="4681537"/>
          </a:xfrm>
          <a:prstGeom prst="rect">
            <a:avLst/>
          </a:prstGeom>
        </p:spPr>
      </p:pic>
    </p:spTree>
    <p:extLst>
      <p:ext uri="{BB962C8B-B14F-4D97-AF65-F5344CB8AC3E}">
        <p14:creationId xmlns:p14="http://schemas.microsoft.com/office/powerpoint/2010/main" val="14654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1575" y="385762"/>
            <a:ext cx="9848850" cy="6086475"/>
          </a:xfrm>
          <a:prstGeom prst="rect">
            <a:avLst/>
          </a:prstGeom>
        </p:spPr>
      </p:pic>
    </p:spTree>
    <p:extLst>
      <p:ext uri="{BB962C8B-B14F-4D97-AF65-F5344CB8AC3E}">
        <p14:creationId xmlns:p14="http://schemas.microsoft.com/office/powerpoint/2010/main" val="912095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7762" y="376237"/>
            <a:ext cx="9896475" cy="6105525"/>
          </a:xfrm>
          <a:prstGeom prst="rect">
            <a:avLst/>
          </a:prstGeom>
        </p:spPr>
      </p:pic>
    </p:spTree>
    <p:extLst>
      <p:ext uri="{BB962C8B-B14F-4D97-AF65-F5344CB8AC3E}">
        <p14:creationId xmlns:p14="http://schemas.microsoft.com/office/powerpoint/2010/main" val="3514478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t>BMI</a:t>
            </a:r>
          </a:p>
        </p:txBody>
      </p:sp>
      <p:sp>
        <p:nvSpPr>
          <p:cNvPr id="3" name="Content Placeholder 2"/>
          <p:cNvSpPr>
            <a:spLocks noGrp="1"/>
          </p:cNvSpPr>
          <p:nvPr>
            <p:ph idx="1"/>
          </p:nvPr>
        </p:nvSpPr>
        <p:spPr>
          <a:xfrm>
            <a:off x="1424609" y="2332037"/>
            <a:ext cx="8229600" cy="4525963"/>
          </a:xfrm>
        </p:spPr>
        <p:txBody>
          <a:bodyPr/>
          <a:lstStyle/>
          <a:p>
            <a:pPr algn="just">
              <a:lnSpc>
                <a:spcPct val="150000"/>
              </a:lnSpc>
            </a:pPr>
            <a:r>
              <a:rPr lang="en-US" dirty="0" smtClean="0"/>
              <a:t>There was </a:t>
            </a:r>
            <a:r>
              <a:rPr lang="en-US" sz="2400" b="1" dirty="0" smtClean="0">
                <a:solidFill>
                  <a:srgbClr val="FF0000"/>
                </a:solidFill>
              </a:rPr>
              <a:t>No</a:t>
            </a:r>
            <a:r>
              <a:rPr lang="en-US" b="1" dirty="0" smtClean="0"/>
              <a:t> </a:t>
            </a:r>
            <a:r>
              <a:rPr lang="en-US" dirty="0" smtClean="0"/>
              <a:t>evidence of an effect of metformin on BMI. (MD=-0.25, 95% CI -0.94 to 0.43). Furthermore, heterogeneity and publication bias were not observed.</a:t>
            </a:r>
            <a:endParaRPr lang="en-US" dirty="0"/>
          </a:p>
        </p:txBody>
      </p:sp>
    </p:spTree>
    <p:extLst>
      <p:ext uri="{BB962C8B-B14F-4D97-AF65-F5344CB8AC3E}">
        <p14:creationId xmlns:p14="http://schemas.microsoft.com/office/powerpoint/2010/main" val="352869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6593" y="1"/>
            <a:ext cx="10130319" cy="6858000"/>
          </a:xfrm>
          <a:prstGeom prst="rect">
            <a:avLst/>
          </a:prstGeom>
        </p:spPr>
      </p:pic>
    </p:spTree>
    <p:extLst>
      <p:ext uri="{BB962C8B-B14F-4D97-AF65-F5344CB8AC3E}">
        <p14:creationId xmlns:p14="http://schemas.microsoft.com/office/powerpoint/2010/main" val="2963912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7086" y="0"/>
            <a:ext cx="9410700" cy="6858000"/>
          </a:xfrm>
          <a:prstGeom prst="rect">
            <a:avLst/>
          </a:prstGeom>
        </p:spPr>
      </p:pic>
    </p:spTree>
    <p:extLst>
      <p:ext uri="{BB962C8B-B14F-4D97-AF65-F5344CB8AC3E}">
        <p14:creationId xmlns:p14="http://schemas.microsoft.com/office/powerpoint/2010/main" val="1497274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Blood pressure</a:t>
            </a:r>
          </a:p>
        </p:txBody>
      </p:sp>
      <p:sp>
        <p:nvSpPr>
          <p:cNvPr id="3" name="Content Placeholder 2"/>
          <p:cNvSpPr>
            <a:spLocks noGrp="1"/>
          </p:cNvSpPr>
          <p:nvPr>
            <p:ph idx="1"/>
          </p:nvPr>
        </p:nvSpPr>
        <p:spPr>
          <a:xfrm>
            <a:off x="1421296" y="1853248"/>
            <a:ext cx="9253329" cy="4525963"/>
          </a:xfrm>
        </p:spPr>
        <p:txBody>
          <a:bodyPr/>
          <a:lstStyle/>
          <a:p>
            <a:pPr algn="just">
              <a:lnSpc>
                <a:spcPct val="200000"/>
              </a:lnSpc>
            </a:pPr>
            <a:r>
              <a:rPr lang="en-US" dirty="0" smtClean="0"/>
              <a:t>Metformin </a:t>
            </a:r>
            <a:r>
              <a:rPr lang="en-US" b="1" dirty="0" smtClean="0">
                <a:solidFill>
                  <a:srgbClr val="FF0000"/>
                </a:solidFill>
              </a:rPr>
              <a:t>reduced</a:t>
            </a:r>
            <a:r>
              <a:rPr lang="en-US" dirty="0" smtClean="0"/>
              <a:t> systolic blood pressure with a weighted mean difference (MD) of -3.80 mm Hg (95% C.I. -7.00 to -0.60). However, a similar benefit was </a:t>
            </a:r>
            <a:r>
              <a:rPr lang="en-US" b="1" dirty="0" smtClean="0"/>
              <a:t>not</a:t>
            </a:r>
            <a:r>
              <a:rPr lang="en-US" dirty="0" smtClean="0"/>
              <a:t> observed in the diastolic blood pressure. The degree of heterogeneity in the analysis was acceptable.</a:t>
            </a:r>
            <a:endParaRPr lang="en-US" dirty="0"/>
          </a:p>
        </p:txBody>
      </p:sp>
    </p:spTree>
    <p:extLst>
      <p:ext uri="{BB962C8B-B14F-4D97-AF65-F5344CB8AC3E}">
        <p14:creationId xmlns:p14="http://schemas.microsoft.com/office/powerpoint/2010/main" val="73047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1528" y="431516"/>
            <a:ext cx="10037852" cy="5835720"/>
          </a:xfrm>
          <a:prstGeom prst="rect">
            <a:avLst/>
          </a:prstGeom>
        </p:spPr>
      </p:pic>
    </p:spTree>
    <p:extLst>
      <p:ext uri="{BB962C8B-B14F-4D97-AF65-F5344CB8AC3E}">
        <p14:creationId xmlns:p14="http://schemas.microsoft.com/office/powerpoint/2010/main" val="2821331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3303" y="328773"/>
            <a:ext cx="10428269" cy="6226139"/>
          </a:xfrm>
          <a:prstGeom prst="rect">
            <a:avLst/>
          </a:prstGeom>
        </p:spPr>
      </p:pic>
    </p:spTree>
    <p:extLst>
      <p:ext uri="{BB962C8B-B14F-4D97-AF65-F5344CB8AC3E}">
        <p14:creationId xmlns:p14="http://schemas.microsoft.com/office/powerpoint/2010/main" val="433419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Fasting insulin</a:t>
            </a:r>
          </a:p>
        </p:txBody>
      </p:sp>
      <p:sp>
        <p:nvSpPr>
          <p:cNvPr id="3" name="Content Placeholder 2"/>
          <p:cNvSpPr>
            <a:spLocks noGrp="1"/>
          </p:cNvSpPr>
          <p:nvPr>
            <p:ph idx="1"/>
          </p:nvPr>
        </p:nvSpPr>
        <p:spPr/>
        <p:txBody>
          <a:bodyPr>
            <a:normAutofit/>
          </a:bodyPr>
          <a:lstStyle/>
          <a:p>
            <a:pPr marL="0" indent="0" algn="just">
              <a:lnSpc>
                <a:spcPct val="200000"/>
              </a:lnSpc>
              <a:buNone/>
            </a:pPr>
            <a:r>
              <a:rPr lang="en-US" dirty="0" smtClean="0"/>
              <a:t> Metformin signiﬁcantly reduced fasting insulin concentration in the </a:t>
            </a:r>
            <a:r>
              <a:rPr lang="en-US" b="1" dirty="0" smtClean="0">
                <a:solidFill>
                  <a:srgbClr val="FF0000"/>
                </a:solidFill>
              </a:rPr>
              <a:t>non-obese group </a:t>
            </a:r>
            <a:r>
              <a:rPr lang="en-US" dirty="0" smtClean="0"/>
              <a:t>(MD -5.65 </a:t>
            </a:r>
            <a:r>
              <a:rPr lang="en-US" dirty="0" err="1" smtClean="0"/>
              <a:t>mIU</a:t>
            </a:r>
            <a:r>
              <a:rPr lang="en-US" dirty="0" smtClean="0"/>
              <a:t>/l, 95% C.I. -10.25 to -1.06) , but not in obese women with PCOS (MD -2.47 </a:t>
            </a:r>
            <a:r>
              <a:rPr lang="en-US" dirty="0" err="1" smtClean="0"/>
              <a:t>mIU</a:t>
            </a:r>
            <a:r>
              <a:rPr lang="en-US" dirty="0" smtClean="0"/>
              <a:t>/L, 95% CI -6.88 to 1.93). </a:t>
            </a:r>
            <a:endParaRPr lang="en-US" dirty="0"/>
          </a:p>
        </p:txBody>
      </p:sp>
    </p:spTree>
    <p:extLst>
      <p:ext uri="{BB962C8B-B14F-4D97-AF65-F5344CB8AC3E}">
        <p14:creationId xmlns:p14="http://schemas.microsoft.com/office/powerpoint/2010/main" val="59821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853" y="616449"/>
            <a:ext cx="10253608" cy="5650787"/>
          </a:xfrm>
          <a:prstGeom prst="rect">
            <a:avLst/>
          </a:prstGeom>
        </p:spPr>
      </p:pic>
    </p:spTree>
    <p:extLst>
      <p:ext uri="{BB962C8B-B14F-4D97-AF65-F5344CB8AC3E}">
        <p14:creationId xmlns:p14="http://schemas.microsoft.com/office/powerpoint/2010/main" val="529314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definition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PCOS is the most common form of chronic </a:t>
            </a:r>
            <a:r>
              <a:rPr lang="en-US" dirty="0" smtClean="0">
                <a:latin typeface="Times New Roman" panose="02020603050405020304" pitchFamily="18" charset="0"/>
                <a:cs typeface="Times New Roman" panose="02020603050405020304" pitchFamily="18" charset="0"/>
              </a:rPr>
              <a:t>anovulation associated </a:t>
            </a:r>
            <a:r>
              <a:rPr lang="en-US" dirty="0">
                <a:latin typeface="Times New Roman" panose="02020603050405020304" pitchFamily="18" charset="0"/>
                <a:cs typeface="Times New Roman" panose="02020603050405020304" pitchFamily="18" charset="0"/>
              </a:rPr>
              <a:t>with androgen excess; it occurs in perhaps 5% </a:t>
            </a:r>
            <a:r>
              <a:rPr lang="en-US" dirty="0" smtClean="0">
                <a:latin typeface="Times New Roman" panose="02020603050405020304" pitchFamily="18" charset="0"/>
                <a:cs typeface="Times New Roman" panose="02020603050405020304" pitchFamily="18" charset="0"/>
              </a:rPr>
              <a:t>to 10</a:t>
            </a:r>
            <a:r>
              <a:rPr lang="en-US" dirty="0">
                <a:latin typeface="Times New Roman" panose="02020603050405020304" pitchFamily="18" charset="0"/>
                <a:cs typeface="Times New Roman" panose="02020603050405020304" pitchFamily="18" charset="0"/>
              </a:rPr>
              <a:t>% of reproductive-age women</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The diagnosis of </a:t>
            </a:r>
            <a:r>
              <a:rPr lang="en-US" dirty="0" smtClean="0">
                <a:latin typeface="Times New Roman" panose="02020603050405020304" pitchFamily="18" charset="0"/>
                <a:cs typeface="Times New Roman" panose="02020603050405020304" pitchFamily="18" charset="0"/>
              </a:rPr>
              <a:t>PCOS is </a:t>
            </a:r>
            <a:r>
              <a:rPr lang="en-US" dirty="0">
                <a:latin typeface="Times New Roman" panose="02020603050405020304" pitchFamily="18" charset="0"/>
                <a:cs typeface="Times New Roman" panose="02020603050405020304" pitchFamily="18" charset="0"/>
              </a:rPr>
              <a:t>made by excluding other </a:t>
            </a:r>
            <a:r>
              <a:rPr lang="en-US" dirty="0" err="1">
                <a:latin typeface="Times New Roman" panose="02020603050405020304" pitchFamily="18" charset="0"/>
                <a:cs typeface="Times New Roman" panose="02020603050405020304" pitchFamily="18" charset="0"/>
              </a:rPr>
              <a:t>hyperandrogenic</a:t>
            </a:r>
            <a:r>
              <a:rPr lang="en-US" dirty="0">
                <a:latin typeface="Times New Roman" panose="02020603050405020304" pitchFamily="18" charset="0"/>
                <a:cs typeface="Times New Roman" panose="02020603050405020304" pitchFamily="18" charset="0"/>
              </a:rPr>
              <a:t> disorders (e.g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nonclassic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adrenal hyperplasia, androgen-secreting tumors</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hyperprolactinemia) in women with chronic </a:t>
            </a:r>
            <a:r>
              <a:rPr lang="en-US" dirty="0" smtClean="0">
                <a:latin typeface="Times New Roman" panose="02020603050405020304" pitchFamily="18" charset="0"/>
                <a:cs typeface="Times New Roman" panose="02020603050405020304" pitchFamily="18" charset="0"/>
              </a:rPr>
              <a:t>anovulation and </a:t>
            </a:r>
            <a:r>
              <a:rPr lang="en-US" dirty="0">
                <a:latin typeface="Times New Roman" panose="02020603050405020304" pitchFamily="18" charset="0"/>
                <a:cs typeface="Times New Roman" panose="02020603050405020304" pitchFamily="18" charset="0"/>
              </a:rPr>
              <a:t>androgen excess.</a:t>
            </a:r>
          </a:p>
        </p:txBody>
      </p:sp>
    </p:spTree>
    <p:extLst>
      <p:ext uri="{BB962C8B-B14F-4D97-AF65-F5344CB8AC3E}">
        <p14:creationId xmlns:p14="http://schemas.microsoft.com/office/powerpoint/2010/main" val="135858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7820" y="585787"/>
            <a:ext cx="11209106" cy="6174609"/>
          </a:xfrm>
          <a:prstGeom prst="rect">
            <a:avLst/>
          </a:prstGeom>
        </p:spPr>
      </p:pic>
    </p:spTree>
    <p:extLst>
      <p:ext uri="{BB962C8B-B14F-4D97-AF65-F5344CB8AC3E}">
        <p14:creationId xmlns:p14="http://schemas.microsoft.com/office/powerpoint/2010/main" val="659192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FBS</a:t>
            </a:r>
          </a:p>
        </p:txBody>
      </p:sp>
      <p:sp>
        <p:nvSpPr>
          <p:cNvPr id="3" name="Content Placeholder 2"/>
          <p:cNvSpPr>
            <a:spLocks noGrp="1"/>
          </p:cNvSpPr>
          <p:nvPr>
            <p:ph idx="1"/>
          </p:nvPr>
        </p:nvSpPr>
        <p:spPr>
          <a:xfrm>
            <a:off x="1497496" y="1977888"/>
            <a:ext cx="8763000" cy="4525963"/>
          </a:xfrm>
        </p:spPr>
        <p:txBody>
          <a:bodyPr/>
          <a:lstStyle/>
          <a:p>
            <a:pPr algn="just">
              <a:lnSpc>
                <a:spcPct val="200000"/>
              </a:lnSpc>
            </a:pPr>
            <a:r>
              <a:rPr lang="en-US" dirty="0" smtClean="0"/>
              <a:t>The effect of metformin on fasting glucose levels was </a:t>
            </a:r>
            <a:r>
              <a:rPr lang="en-US" b="1" dirty="0" smtClean="0">
                <a:solidFill>
                  <a:srgbClr val="FF0000"/>
                </a:solidFill>
              </a:rPr>
              <a:t>small</a:t>
            </a:r>
            <a:r>
              <a:rPr lang="en-US" dirty="0" smtClean="0"/>
              <a:t> in both the non-obese and the obese groups with a moderate heterogeneity</a:t>
            </a:r>
            <a:r>
              <a:rPr lang="en-US" dirty="0"/>
              <a:t>.</a:t>
            </a:r>
            <a:endParaRPr lang="en-US" dirty="0" smtClean="0"/>
          </a:p>
        </p:txBody>
      </p:sp>
    </p:spTree>
    <p:extLst>
      <p:ext uri="{BB962C8B-B14F-4D97-AF65-F5344CB8AC3E}">
        <p14:creationId xmlns:p14="http://schemas.microsoft.com/office/powerpoint/2010/main" val="425923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6867" y="0"/>
            <a:ext cx="10048126" cy="6770670"/>
          </a:xfrm>
          <a:prstGeom prst="rect">
            <a:avLst/>
          </a:prstGeom>
        </p:spPr>
      </p:pic>
    </p:spTree>
    <p:extLst>
      <p:ext uri="{BB962C8B-B14F-4D97-AF65-F5344CB8AC3E}">
        <p14:creationId xmlns:p14="http://schemas.microsoft.com/office/powerpoint/2010/main" val="2416516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Lipids</a:t>
            </a:r>
          </a:p>
        </p:txBody>
      </p:sp>
      <p:sp>
        <p:nvSpPr>
          <p:cNvPr id="3" name="Content Placeholder 2"/>
          <p:cNvSpPr>
            <a:spLocks noGrp="1"/>
          </p:cNvSpPr>
          <p:nvPr>
            <p:ph idx="1"/>
          </p:nvPr>
        </p:nvSpPr>
        <p:spPr>
          <a:xfrm>
            <a:off x="1104293" y="2589631"/>
            <a:ext cx="8946541" cy="4195481"/>
          </a:xfrm>
        </p:spPr>
        <p:txBody>
          <a:bodyPr/>
          <a:lstStyle/>
          <a:p>
            <a:pPr>
              <a:lnSpc>
                <a:spcPct val="150000"/>
              </a:lnSpc>
            </a:pPr>
            <a:r>
              <a:rPr lang="en-US" dirty="0" smtClean="0"/>
              <a:t>In general, the current review showed that metformin had </a:t>
            </a:r>
            <a:r>
              <a:rPr lang="en-US" b="1" dirty="0" smtClean="0">
                <a:solidFill>
                  <a:srgbClr val="FF0000"/>
                </a:solidFill>
              </a:rPr>
              <a:t>no effect </a:t>
            </a:r>
            <a:r>
              <a:rPr lang="en-US" dirty="0" smtClean="0"/>
              <a:t>on serum lipids concentrations.</a:t>
            </a:r>
            <a:endParaRPr lang="en-US" dirty="0"/>
          </a:p>
        </p:txBody>
      </p:sp>
    </p:spTree>
    <p:extLst>
      <p:ext uri="{BB962C8B-B14F-4D97-AF65-F5344CB8AC3E}">
        <p14:creationId xmlns:p14="http://schemas.microsoft.com/office/powerpoint/2010/main" val="23426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2057401" y="533400"/>
            <a:ext cx="7504113" cy="4953000"/>
          </a:xfrm>
          <a:prstGeom prst="rect">
            <a:avLst/>
          </a:prstGeom>
          <a:noFill/>
          <a:ln w="9525">
            <a:noFill/>
            <a:miter lim="800000"/>
            <a:headEnd/>
            <a:tailEnd/>
          </a:ln>
        </p:spPr>
      </p:pic>
      <p:sp>
        <p:nvSpPr>
          <p:cNvPr id="3" name="Rectangle 2"/>
          <p:cNvSpPr/>
          <p:nvPr/>
        </p:nvSpPr>
        <p:spPr>
          <a:xfrm>
            <a:off x="4267200" y="5943600"/>
            <a:ext cx="3500958" cy="369332"/>
          </a:xfrm>
          <a:prstGeom prst="rect">
            <a:avLst/>
          </a:prstGeom>
        </p:spPr>
        <p:txBody>
          <a:bodyPr wrap="none">
            <a:spAutoFit/>
          </a:bodyPr>
          <a:lstStyle/>
          <a:p>
            <a:r>
              <a:rPr lang="en-US" dirty="0"/>
              <a:t> The Cochrane Library </a:t>
            </a:r>
            <a:r>
              <a:rPr lang="en-US" dirty="0" smtClean="0"/>
              <a:t>2012, </a:t>
            </a:r>
            <a:r>
              <a:rPr lang="en-US" dirty="0"/>
              <a:t>Issue </a:t>
            </a:r>
            <a:r>
              <a:rPr lang="en-US" dirty="0" smtClean="0"/>
              <a:t>5</a:t>
            </a:r>
            <a:endParaRPr lang="en-US" dirty="0"/>
          </a:p>
        </p:txBody>
      </p:sp>
    </p:spTree>
    <p:extLst>
      <p:ext uri="{BB962C8B-B14F-4D97-AF65-F5344CB8AC3E}">
        <p14:creationId xmlns:p14="http://schemas.microsoft.com/office/powerpoint/2010/main" val="3770295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stretch>
            <a:fillRect/>
          </a:stretch>
        </p:blipFill>
        <p:spPr>
          <a:xfrm>
            <a:off x="1943100" y="0"/>
            <a:ext cx="8755380" cy="6732269"/>
          </a:xfrm>
          <a:prstGeom prst="rect">
            <a:avLst/>
          </a:prstGeom>
        </p:spPr>
      </p:pic>
    </p:spTree>
    <p:extLst>
      <p:ext uri="{BB962C8B-B14F-4D97-AF65-F5344CB8AC3E}">
        <p14:creationId xmlns:p14="http://schemas.microsoft.com/office/powerpoint/2010/main" val="905441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Participants</a:t>
            </a:r>
            <a:br>
              <a:rPr lang="en-US" b="1" i="1" dirty="0"/>
            </a:br>
            <a:endParaRPr lang="en-US" dirty="0"/>
          </a:p>
        </p:txBody>
      </p:sp>
      <p:sp>
        <p:nvSpPr>
          <p:cNvPr id="3" name="Content Placeholder 2"/>
          <p:cNvSpPr>
            <a:spLocks noGrp="1"/>
          </p:cNvSpPr>
          <p:nvPr>
            <p:ph idx="1"/>
          </p:nvPr>
        </p:nvSpPr>
        <p:spPr>
          <a:xfrm>
            <a:off x="778565" y="1600200"/>
            <a:ext cx="10515600" cy="5033963"/>
          </a:xfrm>
        </p:spPr>
        <p:txBody>
          <a:bodyPr>
            <a:normAutofit/>
          </a:bodyPr>
          <a:lstStyle/>
          <a:p>
            <a:pPr marL="0" indent="0">
              <a:buNone/>
            </a:pPr>
            <a:r>
              <a:rPr lang="en-US" dirty="0" smtClean="0"/>
              <a:t>In total</a:t>
            </a:r>
            <a:r>
              <a:rPr lang="en-US" dirty="0"/>
              <a:t>, 3992 women (3495 metformin, 497 other </a:t>
            </a:r>
            <a:r>
              <a:rPr lang="en-US" dirty="0" smtClean="0"/>
              <a:t>insulin-sensitizing drugs</a:t>
            </a:r>
            <a:r>
              <a:rPr lang="en-US" dirty="0"/>
              <a:t>) were included in this updated </a:t>
            </a:r>
            <a:r>
              <a:rPr lang="en-US" dirty="0" smtClean="0"/>
              <a:t>review</a:t>
            </a:r>
          </a:p>
          <a:p>
            <a:pPr marL="0" indent="0">
              <a:buNone/>
            </a:pPr>
            <a:r>
              <a:rPr lang="en-US" dirty="0" smtClean="0"/>
              <a:t>58</a:t>
            </a:r>
            <a:r>
              <a:rPr lang="en-US" dirty="0"/>
              <a:t>% had a </a:t>
            </a:r>
            <a:r>
              <a:rPr lang="en-US" dirty="0" smtClean="0"/>
              <a:t>mean BMI </a:t>
            </a:r>
            <a:r>
              <a:rPr lang="en-US" dirty="0"/>
              <a:t>over 30 kg/m2 (range 24.3 to 39.4 kg/m2</a:t>
            </a:r>
            <a:r>
              <a:rPr lang="en-US" dirty="0" smtClean="0"/>
              <a:t>).</a:t>
            </a:r>
          </a:p>
          <a:p>
            <a:pPr marL="0" indent="0">
              <a:buNone/>
            </a:pPr>
            <a:r>
              <a:rPr lang="en-US" dirty="0" smtClean="0"/>
              <a:t>All </a:t>
            </a:r>
            <a:r>
              <a:rPr lang="en-US" dirty="0"/>
              <a:t>the women had a menstrual cycle length over 35 </a:t>
            </a:r>
            <a:r>
              <a:rPr lang="en-US" dirty="0" smtClean="0"/>
              <a:t>days.</a:t>
            </a:r>
          </a:p>
          <a:p>
            <a:pPr marL="0" indent="0">
              <a:lnSpc>
                <a:spcPct val="150000"/>
              </a:lnSpc>
              <a:buNone/>
            </a:pPr>
            <a:r>
              <a:rPr lang="en-US" dirty="0" smtClean="0"/>
              <a:t>The age </a:t>
            </a:r>
            <a:r>
              <a:rPr lang="en-US" dirty="0"/>
              <a:t>range of the women was between 24.2 and 32.8 years </a:t>
            </a:r>
            <a:r>
              <a:rPr lang="en-US" dirty="0" smtClean="0"/>
              <a:t>with the </a:t>
            </a:r>
            <a:r>
              <a:rPr lang="en-US" dirty="0"/>
              <a:t>range of fasting insulin concentrations between 6.3 and </a:t>
            </a:r>
            <a:r>
              <a:rPr lang="en-US" dirty="0" smtClean="0"/>
              <a:t>54.67 </a:t>
            </a:r>
            <a:r>
              <a:rPr lang="en-US" dirty="0" err="1" smtClean="0"/>
              <a:t>mIU</a:t>
            </a:r>
            <a:r>
              <a:rPr lang="en-US" dirty="0" smtClean="0"/>
              <a:t>/l </a:t>
            </a:r>
            <a:r>
              <a:rPr lang="en-US" dirty="0"/>
              <a:t>and testosterone levels between 1.3 and 4.67 </a:t>
            </a:r>
            <a:r>
              <a:rPr lang="en-US" dirty="0" err="1"/>
              <a:t>nmol</a:t>
            </a:r>
            <a:r>
              <a:rPr lang="en-US" dirty="0"/>
              <a:t>/l.</a:t>
            </a:r>
          </a:p>
        </p:txBody>
      </p:sp>
    </p:spTree>
    <p:extLst>
      <p:ext uri="{BB962C8B-B14F-4D97-AF65-F5344CB8AC3E}">
        <p14:creationId xmlns:p14="http://schemas.microsoft.com/office/powerpoint/2010/main" val="166352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02921" y="605790"/>
            <a:ext cx="10892790" cy="5669279"/>
          </a:xfrm>
          <a:prstGeom prst="rect">
            <a:avLst/>
          </a:prstGeom>
        </p:spPr>
      </p:pic>
    </p:spTree>
    <p:extLst>
      <p:ext uri="{BB962C8B-B14F-4D97-AF65-F5344CB8AC3E}">
        <p14:creationId xmlns:p14="http://schemas.microsoft.com/office/powerpoint/2010/main" val="4092890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1635258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pregnancy rate</a:t>
            </a:r>
            <a:endParaRPr lang="en-US" dirty="0"/>
          </a:p>
        </p:txBody>
      </p:sp>
      <p:sp>
        <p:nvSpPr>
          <p:cNvPr id="3" name="Content Placeholder 2"/>
          <p:cNvSpPr>
            <a:spLocks noGrp="1"/>
          </p:cNvSpPr>
          <p:nvPr>
            <p:ph idx="1"/>
          </p:nvPr>
        </p:nvSpPr>
        <p:spPr>
          <a:xfrm>
            <a:off x="838200" y="1825624"/>
            <a:ext cx="10515600" cy="4792345"/>
          </a:xfrm>
        </p:spPr>
        <p:txBody>
          <a:bodyPr>
            <a:normAutofit/>
          </a:bodyPr>
          <a:lstStyle/>
          <a:p>
            <a:pPr marL="0" indent="0" algn="just">
              <a:lnSpc>
                <a:spcPct val="150000"/>
              </a:lnSpc>
              <a:buNone/>
            </a:pPr>
            <a:r>
              <a:rPr lang="en-US" dirty="0" smtClean="0"/>
              <a:t>Metformin </a:t>
            </a:r>
            <a:r>
              <a:rPr lang="en-US" dirty="0"/>
              <a:t>improved clinical pregnancy rate compared </a:t>
            </a:r>
            <a:r>
              <a:rPr lang="en-US" dirty="0" smtClean="0"/>
              <a:t>with placebo </a:t>
            </a:r>
            <a:r>
              <a:rPr lang="en-US" dirty="0"/>
              <a:t>(8 RCTs, 707 participants; OR 2.31, 95% CI 1.52 </a:t>
            </a:r>
            <a:r>
              <a:rPr lang="en-US" dirty="0" smtClean="0"/>
              <a:t>to 3.51).</a:t>
            </a:r>
          </a:p>
          <a:p>
            <a:pPr marL="0" indent="0" algn="just">
              <a:lnSpc>
                <a:spcPct val="150000"/>
              </a:lnSpc>
              <a:buNone/>
            </a:pPr>
            <a:r>
              <a:rPr lang="en-US" dirty="0" smtClean="0"/>
              <a:t>Subgroup </a:t>
            </a:r>
            <a:r>
              <a:rPr lang="en-US" dirty="0"/>
              <a:t>analysis showed that the benefit was confined </a:t>
            </a:r>
            <a:r>
              <a:rPr lang="en-US" dirty="0" smtClean="0"/>
              <a:t>to the </a:t>
            </a:r>
            <a:r>
              <a:rPr lang="en-US" dirty="0">
                <a:solidFill>
                  <a:srgbClr val="FF0000"/>
                </a:solidFill>
              </a:rPr>
              <a:t>non-obese</a:t>
            </a:r>
            <a:r>
              <a:rPr lang="en-US" dirty="0"/>
              <a:t> group (4 RCTs, 413 participants; OR 2.35, </a:t>
            </a:r>
            <a:r>
              <a:rPr lang="en-US" dirty="0" smtClean="0"/>
              <a:t>95% CI </a:t>
            </a:r>
            <a:r>
              <a:rPr lang="en-US" dirty="0"/>
              <a:t>1.44 to 3.82) with significant heterogeneity (I2 = 75%) </a:t>
            </a:r>
            <a:r>
              <a:rPr lang="en-US" dirty="0" smtClean="0"/>
              <a:t>compared with </a:t>
            </a:r>
            <a:r>
              <a:rPr lang="en-US" dirty="0"/>
              <a:t>the obese group (4 RCTs, 294 participants; OR </a:t>
            </a:r>
            <a:r>
              <a:rPr lang="en-US" dirty="0" smtClean="0"/>
              <a:t>2.21, </a:t>
            </a:r>
            <a:r>
              <a:rPr lang="pl-PL" dirty="0" smtClean="0"/>
              <a:t>95</a:t>
            </a:r>
            <a:r>
              <a:rPr lang="pl-PL" dirty="0"/>
              <a:t>% CI 0.98 to 4.98; I2 = 0</a:t>
            </a:r>
            <a:r>
              <a:rPr lang="pl-PL" dirty="0" smtClean="0"/>
              <a:t>%).</a:t>
            </a:r>
            <a:endParaRPr lang="en-US" dirty="0"/>
          </a:p>
          <a:p>
            <a:pPr marL="0" indent="0" algn="just">
              <a:lnSpc>
                <a:spcPct val="150000"/>
              </a:lnSpc>
              <a:buNone/>
            </a:pPr>
            <a:r>
              <a:rPr lang="en-US" dirty="0" smtClean="0"/>
              <a:t>Sensitivity </a:t>
            </a:r>
            <a:r>
              <a:rPr lang="en-US" dirty="0"/>
              <a:t>analysis by study quality included six studies </a:t>
            </a:r>
            <a:r>
              <a:rPr lang="en-US" dirty="0" smtClean="0"/>
              <a:t>and did not alter the inference nor improve the heterogeneity.</a:t>
            </a:r>
            <a:endParaRPr lang="en-US" dirty="0"/>
          </a:p>
        </p:txBody>
      </p:sp>
    </p:spTree>
    <p:extLst>
      <p:ext uri="{BB962C8B-B14F-4D97-AF65-F5344CB8AC3E}">
        <p14:creationId xmlns:p14="http://schemas.microsoft.com/office/powerpoint/2010/main" val="5724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77592" y="1"/>
            <a:ext cx="6326328" cy="6858000"/>
          </a:xfrm>
          <a:prstGeom prst="rect">
            <a:avLst/>
          </a:prstGeom>
        </p:spPr>
      </p:pic>
    </p:spTree>
    <p:extLst>
      <p:ext uri="{BB962C8B-B14F-4D97-AF65-F5344CB8AC3E}">
        <p14:creationId xmlns:p14="http://schemas.microsoft.com/office/powerpoint/2010/main" val="3090685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Ovulation rate</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smtClean="0"/>
              <a:t>A </a:t>
            </a:r>
            <a:r>
              <a:rPr lang="en-US" dirty="0"/>
              <a:t>random-effect models was employed in this analysis as the </a:t>
            </a:r>
            <a:r>
              <a:rPr lang="en-US" dirty="0" smtClean="0"/>
              <a:t>overall heterogeneity </a:t>
            </a:r>
            <a:r>
              <a:rPr lang="en-US" dirty="0"/>
              <a:t>was moderately high (I2 = 48%). Metformin </a:t>
            </a:r>
            <a:r>
              <a:rPr lang="en-US" dirty="0" smtClean="0"/>
              <a:t>appeared to </a:t>
            </a:r>
            <a:r>
              <a:rPr lang="en-US" dirty="0"/>
              <a:t>improve the ovulation rate (16 RCTs, 1208 </a:t>
            </a:r>
            <a:r>
              <a:rPr lang="en-US" dirty="0" smtClean="0"/>
              <a:t>participants; OR </a:t>
            </a:r>
            <a:r>
              <a:rPr lang="en-US" dirty="0"/>
              <a:t>1.81, 95% CI 1.13 to 2.93</a:t>
            </a:r>
            <a:r>
              <a:rPr lang="en-US" dirty="0" smtClean="0"/>
              <a:t>).</a:t>
            </a:r>
          </a:p>
          <a:p>
            <a:pPr marL="0" indent="0" algn="just">
              <a:buNone/>
            </a:pPr>
            <a:r>
              <a:rPr lang="en-US" dirty="0" smtClean="0"/>
              <a:t>in </a:t>
            </a:r>
            <a:r>
              <a:rPr lang="en-US" dirty="0"/>
              <a:t>the subgroup </a:t>
            </a:r>
            <a:r>
              <a:rPr lang="en-US" dirty="0" smtClean="0"/>
              <a:t>analysis neither </a:t>
            </a:r>
            <a:r>
              <a:rPr lang="en-US" dirty="0"/>
              <a:t>the non-obese group (5 RCTs, 441 participants; </a:t>
            </a:r>
            <a:r>
              <a:rPr lang="en-US" dirty="0" smtClean="0"/>
              <a:t>OR 2.94</a:t>
            </a:r>
            <a:r>
              <a:rPr lang="en-US" dirty="0"/>
              <a:t>, 95% CI 0.81 to 10.61) nor the obese group (11 RCTs, </a:t>
            </a:r>
            <a:r>
              <a:rPr lang="en-US" dirty="0" smtClean="0"/>
              <a:t>767 participants</a:t>
            </a:r>
            <a:r>
              <a:rPr lang="en-US" dirty="0"/>
              <a:t>; OR 1.50, 95% CI 0.95 to 2.37) were found to </a:t>
            </a:r>
            <a:r>
              <a:rPr lang="en-US" dirty="0" smtClean="0"/>
              <a:t>benefit from </a:t>
            </a:r>
            <a:r>
              <a:rPr lang="en-US" dirty="0"/>
              <a:t>using </a:t>
            </a:r>
            <a:r>
              <a:rPr lang="en-US" dirty="0" smtClean="0"/>
              <a:t>metformin</a:t>
            </a:r>
            <a:endParaRPr lang="en-US" dirty="0"/>
          </a:p>
        </p:txBody>
      </p:sp>
    </p:spTree>
    <p:extLst>
      <p:ext uri="{BB962C8B-B14F-4D97-AF65-F5344CB8AC3E}">
        <p14:creationId xmlns:p14="http://schemas.microsoft.com/office/powerpoint/2010/main" val="5379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Menstrual frequency</a:t>
            </a:r>
            <a:endParaRPr lang="en-US" dirty="0"/>
          </a:p>
        </p:txBody>
      </p:sp>
      <p:sp>
        <p:nvSpPr>
          <p:cNvPr id="3" name="Content Placeholder 2"/>
          <p:cNvSpPr>
            <a:spLocks noGrp="1"/>
          </p:cNvSpPr>
          <p:nvPr>
            <p:ph idx="1"/>
          </p:nvPr>
        </p:nvSpPr>
        <p:spPr/>
        <p:txBody>
          <a:bodyPr/>
          <a:lstStyle/>
          <a:p>
            <a:pPr marL="0" indent="0" algn="just">
              <a:lnSpc>
                <a:spcPct val="150000"/>
              </a:lnSpc>
              <a:buNone/>
            </a:pPr>
            <a:r>
              <a:rPr lang="en-US" b="1" dirty="0" smtClean="0"/>
              <a:t> </a:t>
            </a:r>
            <a:r>
              <a:rPr lang="en-US" dirty="0" smtClean="0"/>
              <a:t>Metformin </a:t>
            </a:r>
            <a:r>
              <a:rPr lang="en-US" dirty="0"/>
              <a:t>improved the menstrual pattern with an OR of </a:t>
            </a:r>
            <a:r>
              <a:rPr lang="en-US" dirty="0" smtClean="0"/>
              <a:t>1.72 (95</a:t>
            </a:r>
            <a:r>
              <a:rPr lang="en-US" dirty="0"/>
              <a:t>% CI 1.14 to 2.61, 7 RCTs, 427 participants). A </a:t>
            </a:r>
            <a:r>
              <a:rPr lang="en-US" dirty="0" smtClean="0"/>
              <a:t>significant heterogeneity </a:t>
            </a:r>
            <a:r>
              <a:rPr lang="en-US" dirty="0"/>
              <a:t>was seen in the analysis (I2 = 54</a:t>
            </a:r>
            <a:r>
              <a:rPr lang="en-US" dirty="0" smtClean="0"/>
              <a:t>%).</a:t>
            </a:r>
          </a:p>
          <a:p>
            <a:pPr marL="0" indent="0" algn="just">
              <a:lnSpc>
                <a:spcPct val="150000"/>
              </a:lnSpc>
              <a:buNone/>
            </a:pPr>
            <a:r>
              <a:rPr lang="en-US" dirty="0" smtClean="0"/>
              <a:t>Due </a:t>
            </a:r>
            <a:r>
              <a:rPr lang="en-US" dirty="0"/>
              <a:t>to only </a:t>
            </a:r>
            <a:r>
              <a:rPr lang="en-US" dirty="0" smtClean="0"/>
              <a:t>one trial </a:t>
            </a:r>
            <a:r>
              <a:rPr lang="en-US" dirty="0"/>
              <a:t>in the non-obese group, subgroup analysis did not </a:t>
            </a:r>
            <a:r>
              <a:rPr lang="en-US" dirty="0" smtClean="0"/>
              <a:t>improve heterogeneity</a:t>
            </a:r>
            <a:r>
              <a:rPr lang="en-US" dirty="0"/>
              <a:t>.</a:t>
            </a:r>
          </a:p>
        </p:txBody>
      </p:sp>
    </p:spTree>
    <p:extLst>
      <p:ext uri="{BB962C8B-B14F-4D97-AF65-F5344CB8AC3E}">
        <p14:creationId xmlns:p14="http://schemas.microsoft.com/office/powerpoint/2010/main" val="289854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5610225"/>
          </a:xfrm>
          <a:prstGeom prst="rect">
            <a:avLst/>
          </a:prstGeom>
        </p:spPr>
      </p:pic>
      <p:pic>
        <p:nvPicPr>
          <p:cNvPr id="3" name="Picture 2"/>
          <p:cNvPicPr>
            <a:picLocks noChangeAspect="1"/>
          </p:cNvPicPr>
          <p:nvPr/>
        </p:nvPicPr>
        <p:blipFill>
          <a:blip r:embed="rId3"/>
          <a:stretch>
            <a:fillRect/>
          </a:stretch>
        </p:blipFill>
        <p:spPr>
          <a:xfrm>
            <a:off x="129210" y="5610225"/>
            <a:ext cx="12062790" cy="1247775"/>
          </a:xfrm>
          <a:prstGeom prst="rect">
            <a:avLst/>
          </a:prstGeom>
        </p:spPr>
      </p:pic>
    </p:spTree>
    <p:extLst>
      <p:ext uri="{BB962C8B-B14F-4D97-AF65-F5344CB8AC3E}">
        <p14:creationId xmlns:p14="http://schemas.microsoft.com/office/powerpoint/2010/main" val="932909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Endocrine outcomes</a:t>
            </a:r>
            <a:endParaRPr lang="en-US" dirty="0"/>
          </a:p>
        </p:txBody>
      </p:sp>
      <p:sp>
        <p:nvSpPr>
          <p:cNvPr id="3" name="Content Placeholder 2"/>
          <p:cNvSpPr>
            <a:spLocks noGrp="1"/>
          </p:cNvSpPr>
          <p:nvPr>
            <p:ph idx="1"/>
          </p:nvPr>
        </p:nvSpPr>
        <p:spPr/>
        <p:txBody>
          <a:bodyPr>
            <a:normAutofit/>
          </a:bodyPr>
          <a:lstStyle/>
          <a:p>
            <a:pPr marL="0" indent="0" algn="just">
              <a:lnSpc>
                <a:spcPct val="150000"/>
              </a:lnSpc>
              <a:buNone/>
            </a:pPr>
            <a:r>
              <a:rPr lang="en-US" dirty="0" smtClean="0"/>
              <a:t>Testosterone</a:t>
            </a:r>
            <a:r>
              <a:rPr lang="en-US" dirty="0"/>
              <a:t>: metformin reduced serum total testosterone </a:t>
            </a:r>
            <a:r>
              <a:rPr lang="en-US" dirty="0" smtClean="0"/>
              <a:t>levels with </a:t>
            </a:r>
            <a:r>
              <a:rPr lang="en-US" dirty="0"/>
              <a:t>a MD of -0.60 </a:t>
            </a:r>
            <a:r>
              <a:rPr lang="en-US" dirty="0" err="1"/>
              <a:t>nmo</a:t>
            </a:r>
            <a:r>
              <a:rPr lang="en-US" dirty="0"/>
              <a:t>/L (14 RCTs, 610 participants; </a:t>
            </a:r>
            <a:r>
              <a:rPr lang="en-US" dirty="0" smtClean="0"/>
              <a:t>95% CI </a:t>
            </a:r>
            <a:r>
              <a:rPr lang="en-US" dirty="0"/>
              <a:t>-0.73 to -0.48, Analysis 1.11). </a:t>
            </a:r>
            <a:endParaRPr lang="en-US" dirty="0" smtClean="0"/>
          </a:p>
          <a:p>
            <a:pPr marL="0" indent="0" algn="just">
              <a:lnSpc>
                <a:spcPct val="150000"/>
              </a:lnSpc>
              <a:buNone/>
            </a:pPr>
            <a:r>
              <a:rPr lang="en-US" dirty="0" smtClean="0"/>
              <a:t>However</a:t>
            </a:r>
            <a:r>
              <a:rPr lang="en-US" dirty="0"/>
              <a:t>, a significant </a:t>
            </a:r>
            <a:r>
              <a:rPr lang="en-US" dirty="0" smtClean="0"/>
              <a:t>heterogeneity was </a:t>
            </a:r>
            <a:r>
              <a:rPr lang="en-US" dirty="0"/>
              <a:t>observed (I2 = 92%) and the subgroup </a:t>
            </a:r>
            <a:r>
              <a:rPr lang="en-US" dirty="0" smtClean="0"/>
              <a:t>analysis did </a:t>
            </a:r>
            <a:r>
              <a:rPr lang="en-US" dirty="0"/>
              <a:t>not alter the heterogeneity. The magnitude of the </a:t>
            </a:r>
            <a:r>
              <a:rPr lang="en-US" dirty="0" smtClean="0"/>
              <a:t>reduction appeared </a:t>
            </a:r>
            <a:r>
              <a:rPr lang="en-US" dirty="0"/>
              <a:t>to be greater among non-obese women </a:t>
            </a:r>
            <a:r>
              <a:rPr lang="en-US" dirty="0" smtClean="0"/>
              <a:t>compared with </a:t>
            </a:r>
            <a:r>
              <a:rPr lang="en-US" dirty="0"/>
              <a:t>obese women with PCOS (MD -1.68 versus -0.29 </a:t>
            </a:r>
            <a:r>
              <a:rPr lang="en-US" dirty="0" err="1"/>
              <a:t>nmol</a:t>
            </a:r>
            <a:r>
              <a:rPr lang="en-US" dirty="0"/>
              <a:t>/L).</a:t>
            </a:r>
          </a:p>
        </p:txBody>
      </p:sp>
    </p:spTree>
    <p:extLst>
      <p:ext uri="{BB962C8B-B14F-4D97-AF65-F5344CB8AC3E}">
        <p14:creationId xmlns:p14="http://schemas.microsoft.com/office/powerpoint/2010/main" val="282748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0629"/>
            <a:ext cx="12192000" cy="6580414"/>
          </a:xfrm>
          <a:prstGeom prst="rect">
            <a:avLst/>
          </a:prstGeom>
        </p:spPr>
      </p:pic>
    </p:spTree>
    <p:extLst>
      <p:ext uri="{BB962C8B-B14F-4D97-AF65-F5344CB8AC3E}">
        <p14:creationId xmlns:p14="http://schemas.microsoft.com/office/powerpoint/2010/main" val="1866039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108" y="482885"/>
            <a:ext cx="9585789" cy="5825448"/>
          </a:xfrm>
          <a:prstGeom prst="rect">
            <a:avLst/>
          </a:prstGeom>
        </p:spPr>
      </p:pic>
    </p:spTree>
    <p:extLst>
      <p:ext uri="{BB962C8B-B14F-4D97-AF65-F5344CB8AC3E}">
        <p14:creationId xmlns:p14="http://schemas.microsoft.com/office/powerpoint/2010/main" val="2662643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2962863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2703443"/>
          </a:xfrm>
          <a:prstGeom prst="rect">
            <a:avLst/>
          </a:prstGeom>
        </p:spPr>
      </p:pic>
      <p:pic>
        <p:nvPicPr>
          <p:cNvPr id="3" name="Picture 2"/>
          <p:cNvPicPr>
            <a:picLocks noChangeAspect="1"/>
          </p:cNvPicPr>
          <p:nvPr/>
        </p:nvPicPr>
        <p:blipFill>
          <a:blip r:embed="rId3"/>
          <a:stretch>
            <a:fillRect/>
          </a:stretch>
        </p:blipFill>
        <p:spPr>
          <a:xfrm>
            <a:off x="0" y="2703443"/>
            <a:ext cx="12192000" cy="4902949"/>
          </a:xfrm>
          <a:prstGeom prst="rect">
            <a:avLst/>
          </a:prstGeom>
        </p:spPr>
      </p:pic>
    </p:spTree>
    <p:extLst>
      <p:ext uri="{BB962C8B-B14F-4D97-AF65-F5344CB8AC3E}">
        <p14:creationId xmlns:p14="http://schemas.microsoft.com/office/powerpoint/2010/main" val="341336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2133600"/>
          </a:xfrm>
          <a:prstGeom prst="rect">
            <a:avLst/>
          </a:prstGeom>
        </p:spPr>
      </p:pic>
      <p:pic>
        <p:nvPicPr>
          <p:cNvPr id="3" name="Picture 2"/>
          <p:cNvPicPr>
            <a:picLocks noChangeAspect="1"/>
          </p:cNvPicPr>
          <p:nvPr/>
        </p:nvPicPr>
        <p:blipFill>
          <a:blip r:embed="rId3"/>
          <a:stretch>
            <a:fillRect/>
          </a:stretch>
        </p:blipFill>
        <p:spPr>
          <a:xfrm>
            <a:off x="0" y="2133600"/>
            <a:ext cx="12192000" cy="4724400"/>
          </a:xfrm>
          <a:prstGeom prst="rect">
            <a:avLst/>
          </a:prstGeom>
        </p:spPr>
      </p:pic>
    </p:spTree>
    <p:extLst>
      <p:ext uri="{BB962C8B-B14F-4D97-AF65-F5344CB8AC3E}">
        <p14:creationId xmlns:p14="http://schemas.microsoft.com/office/powerpoint/2010/main" val="2065407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45029"/>
            <a:ext cx="12192000" cy="4718958"/>
          </a:xfrm>
          <a:prstGeom prst="rect">
            <a:avLst/>
          </a:prstGeom>
        </p:spPr>
      </p:pic>
    </p:spTree>
    <p:extLst>
      <p:ext uri="{BB962C8B-B14F-4D97-AF65-F5344CB8AC3E}">
        <p14:creationId xmlns:p14="http://schemas.microsoft.com/office/powerpoint/2010/main" val="3883091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Times New Roman" panose="02020603050405020304" pitchFamily="18" charset="0"/>
                <a:cs typeface="Times New Roman" panose="02020603050405020304" pitchFamily="18" charset="0"/>
              </a:rPr>
              <a:t>Management of Long-Term Deleterious Effects of Polycystic Ovary Syndrome</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algn="just">
              <a:lnSpc>
                <a:spcPct val="20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long-term consequences of PCOS include </a:t>
            </a:r>
            <a:r>
              <a:rPr lang="en-US" u="sng" dirty="0" smtClean="0">
                <a:latin typeface="Times New Roman" panose="02020603050405020304" pitchFamily="18" charset="0"/>
                <a:cs typeface="Times New Roman" panose="02020603050405020304" pitchFamily="18" charset="0"/>
              </a:rPr>
              <a:t>irregular uterine </a:t>
            </a:r>
            <a:r>
              <a:rPr lang="en-US" u="sng" dirty="0">
                <a:latin typeface="Times New Roman" panose="02020603050405020304" pitchFamily="18" charset="0"/>
                <a:cs typeface="Times New Roman" panose="02020603050405020304" pitchFamily="18" charset="0"/>
              </a:rPr>
              <a:t>bleeding, </a:t>
            </a:r>
            <a:r>
              <a:rPr lang="en-US" u="sng" dirty="0" err="1">
                <a:latin typeface="Times New Roman" panose="02020603050405020304" pitchFamily="18" charset="0"/>
                <a:cs typeface="Times New Roman" panose="02020603050405020304" pitchFamily="18" charset="0"/>
              </a:rPr>
              <a:t>anovulatory</a:t>
            </a:r>
            <a:r>
              <a:rPr lang="en-US" u="sng" dirty="0">
                <a:latin typeface="Times New Roman" panose="02020603050405020304" pitchFamily="18" charset="0"/>
                <a:cs typeface="Times New Roman" panose="02020603050405020304" pitchFamily="18" charset="0"/>
              </a:rPr>
              <a:t> infertility, androgen </a:t>
            </a:r>
            <a:r>
              <a:rPr lang="en-US" u="sng" dirty="0" smtClean="0">
                <a:latin typeface="Times New Roman" panose="02020603050405020304" pitchFamily="18" charset="0"/>
                <a:cs typeface="Times New Roman" panose="02020603050405020304" pitchFamily="18" charset="0"/>
              </a:rPr>
              <a:t>excess, chronically </a:t>
            </a:r>
            <a:r>
              <a:rPr lang="en-US" u="sng" dirty="0">
                <a:latin typeface="Times New Roman" panose="02020603050405020304" pitchFamily="18" charset="0"/>
                <a:cs typeface="Times New Roman" panose="02020603050405020304" pitchFamily="18" charset="0"/>
              </a:rPr>
              <a:t>elevated levels of free estrogen associated </a:t>
            </a:r>
            <a:r>
              <a:rPr lang="en-US" u="sng" dirty="0" smtClean="0">
                <a:latin typeface="Times New Roman" panose="02020603050405020304" pitchFamily="18" charset="0"/>
                <a:cs typeface="Times New Roman" panose="02020603050405020304" pitchFamily="18" charset="0"/>
              </a:rPr>
              <a:t>with an </a:t>
            </a:r>
            <a:r>
              <a:rPr lang="en-US" u="sng" dirty="0">
                <a:latin typeface="Times New Roman" panose="02020603050405020304" pitchFamily="18" charset="0"/>
                <a:cs typeface="Times New Roman" panose="02020603050405020304" pitchFamily="18" charset="0"/>
              </a:rPr>
              <a:t>increased risk of endometrial cancer, and insulin </a:t>
            </a:r>
            <a:r>
              <a:rPr lang="en-US" u="sng" dirty="0" smtClean="0">
                <a:latin typeface="Times New Roman" panose="02020603050405020304" pitchFamily="18" charset="0"/>
                <a:cs typeface="Times New Roman" panose="02020603050405020304" pitchFamily="18" charset="0"/>
              </a:rPr>
              <a:t>resistance associated </a:t>
            </a:r>
            <a:r>
              <a:rPr lang="en-US" u="sng" dirty="0">
                <a:latin typeface="Times New Roman" panose="02020603050405020304" pitchFamily="18" charset="0"/>
                <a:cs typeface="Times New Roman" panose="02020603050405020304" pitchFamily="18" charset="0"/>
              </a:rPr>
              <a:t>with an increased risk of CVD and </a:t>
            </a:r>
            <a:r>
              <a:rPr lang="en-US" u="sng" dirty="0" smtClean="0">
                <a:latin typeface="Times New Roman" panose="02020603050405020304" pitchFamily="18" charset="0"/>
                <a:cs typeface="Times New Roman" panose="02020603050405020304" pitchFamily="18" charset="0"/>
              </a:rPr>
              <a:t>diabetes mellitus.</a:t>
            </a:r>
          </a:p>
        </p:txBody>
      </p:sp>
    </p:spTree>
    <p:extLst>
      <p:ext uri="{BB962C8B-B14F-4D97-AF65-F5344CB8AC3E}">
        <p14:creationId xmlns:p14="http://schemas.microsoft.com/office/powerpoint/2010/main" val="390378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306853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998251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4255" y="0"/>
            <a:ext cx="11270753" cy="2038350"/>
          </a:xfrm>
          <a:prstGeom prst="rect">
            <a:avLst/>
          </a:prstGeom>
        </p:spPr>
      </p:pic>
      <p:pic>
        <p:nvPicPr>
          <p:cNvPr id="3" name="Picture 2"/>
          <p:cNvPicPr>
            <a:picLocks noChangeAspect="1"/>
          </p:cNvPicPr>
          <p:nvPr/>
        </p:nvPicPr>
        <p:blipFill>
          <a:blip r:embed="rId3"/>
          <a:stretch>
            <a:fillRect/>
          </a:stretch>
        </p:blipFill>
        <p:spPr>
          <a:xfrm>
            <a:off x="534256" y="2038350"/>
            <a:ext cx="11270752" cy="4819650"/>
          </a:xfrm>
          <a:prstGeom prst="rect">
            <a:avLst/>
          </a:prstGeom>
        </p:spPr>
      </p:pic>
    </p:spTree>
    <p:extLst>
      <p:ext uri="{BB962C8B-B14F-4D97-AF65-F5344CB8AC3E}">
        <p14:creationId xmlns:p14="http://schemas.microsoft.com/office/powerpoint/2010/main" val="3505039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Effects on androgens</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Metformin lowers testosterone levels </a:t>
            </a:r>
            <a:r>
              <a:rPr lang="en-US" dirty="0" smtClean="0">
                <a:latin typeface="Times New Roman" panose="02020603050405020304" pitchFamily="18" charset="0"/>
                <a:cs typeface="Times New Roman" panose="02020603050405020304" pitchFamily="18" charset="0"/>
              </a:rPr>
              <a:t>by approximately </a:t>
            </a:r>
            <a:r>
              <a:rPr lang="en-US" dirty="0">
                <a:latin typeface="Times New Roman" panose="02020603050405020304" pitchFamily="18" charset="0"/>
                <a:cs typeface="Times New Roman" panose="02020603050405020304" pitchFamily="18" charset="0"/>
              </a:rPr>
              <a:t>20 to 25% in women with </a:t>
            </a:r>
            <a:r>
              <a:rPr lang="en-US" dirty="0" smtClean="0">
                <a:latin typeface="Times New Roman" panose="02020603050405020304" pitchFamily="18" charset="0"/>
                <a:cs typeface="Times New Roman" panose="02020603050405020304" pitchFamily="18" charset="0"/>
              </a:rPr>
              <a:t>PCOS. This effect </a:t>
            </a:r>
            <a:r>
              <a:rPr lang="en-US" dirty="0">
                <a:latin typeface="Times New Roman" panose="02020603050405020304" pitchFamily="18" charset="0"/>
                <a:cs typeface="Times New Roman" panose="02020603050405020304" pitchFamily="18" charset="0"/>
              </a:rPr>
              <a:t>may be more pronounced among non-obese women </a:t>
            </a:r>
            <a:r>
              <a:rPr lang="en-US" dirty="0" smtClean="0">
                <a:latin typeface="Times New Roman" panose="02020603050405020304" pitchFamily="18" charset="0"/>
                <a:cs typeface="Times New Roman" panose="02020603050405020304" pitchFamily="18" charset="0"/>
              </a:rPr>
              <a:t>with PCOS. metformin </a:t>
            </a:r>
            <a:r>
              <a:rPr lang="en-US" dirty="0">
                <a:latin typeface="Times New Roman" panose="02020603050405020304" pitchFamily="18" charset="0"/>
                <a:cs typeface="Times New Roman" panose="02020603050405020304" pitchFamily="18" charset="0"/>
              </a:rPr>
              <a:t>is believed to </a:t>
            </a:r>
            <a:r>
              <a:rPr lang="en-US" dirty="0" smtClean="0">
                <a:latin typeface="Times New Roman" panose="02020603050405020304" pitchFamily="18" charset="0"/>
                <a:cs typeface="Times New Roman" panose="02020603050405020304" pitchFamily="18" charset="0"/>
              </a:rPr>
              <a:t>lower testosterone </a:t>
            </a:r>
            <a:r>
              <a:rPr lang="en-US" dirty="0">
                <a:latin typeface="Times New Roman" panose="02020603050405020304" pitchFamily="18" charset="0"/>
                <a:cs typeface="Times New Roman" panose="02020603050405020304" pitchFamily="18" charset="0"/>
              </a:rPr>
              <a:t>levels by reducing </a:t>
            </a:r>
            <a:r>
              <a:rPr lang="en-US" dirty="0" err="1" smtClean="0">
                <a:latin typeface="Times New Roman" panose="02020603050405020304" pitchFamily="18" charset="0"/>
                <a:cs typeface="Times New Roman" panose="02020603050405020304" pitchFamily="18" charset="0"/>
              </a:rPr>
              <a:t>hyperinsulinaemia</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studies suggest other potential mechanisms for </a:t>
            </a:r>
            <a:r>
              <a:rPr lang="en-US" dirty="0" smtClean="0">
                <a:latin typeface="Times New Roman" panose="02020603050405020304" pitchFamily="18" charset="0"/>
                <a:cs typeface="Times New Roman" panose="02020603050405020304" pitchFamily="18" charset="0"/>
              </a:rPr>
              <a:t>the testosterone-lowering </a:t>
            </a:r>
            <a:r>
              <a:rPr lang="en-US" dirty="0">
                <a:latin typeface="Times New Roman" panose="02020603050405020304" pitchFamily="18" charset="0"/>
                <a:cs typeface="Times New Roman" panose="02020603050405020304" pitchFamily="18" charset="0"/>
              </a:rPr>
              <a:t>actions of metformin in </a:t>
            </a:r>
            <a:r>
              <a:rPr lang="en-US" dirty="0" smtClean="0">
                <a:latin typeface="Times New Roman" panose="02020603050405020304" pitchFamily="18" charset="0"/>
                <a:cs typeface="Times New Roman" panose="02020603050405020304" pitchFamily="18" charset="0"/>
              </a:rPr>
              <a:t>PCOS. Metformin </a:t>
            </a:r>
            <a:r>
              <a:rPr lang="en-US" dirty="0">
                <a:latin typeface="Times New Roman" panose="02020603050405020304" pitchFamily="18" charset="0"/>
                <a:cs typeface="Times New Roman" panose="02020603050405020304" pitchFamily="18" charset="0"/>
              </a:rPr>
              <a:t>reduces testosterone levels in PCOS within 48 </a:t>
            </a:r>
            <a:r>
              <a:rPr lang="en-US" dirty="0" smtClean="0">
                <a:latin typeface="Times New Roman" panose="02020603050405020304" pitchFamily="18" charset="0"/>
                <a:cs typeface="Times New Roman" panose="02020603050405020304" pitchFamily="18" charset="0"/>
              </a:rPr>
              <a:t>h of </a:t>
            </a:r>
            <a:r>
              <a:rPr lang="en-US" dirty="0">
                <a:latin typeface="Times New Roman" panose="02020603050405020304" pitchFamily="18" charset="0"/>
                <a:cs typeface="Times New Roman" panose="02020603050405020304" pitchFamily="18" charset="0"/>
              </a:rPr>
              <a:t>therapy, prior to any significant changes in insulin </a:t>
            </a:r>
            <a:r>
              <a:rPr lang="en-US" dirty="0" smtClean="0">
                <a:latin typeface="Times New Roman" panose="02020603050405020304" pitchFamily="18" charset="0"/>
                <a:cs typeface="Times New Roman" panose="02020603050405020304" pitchFamily="18" charset="0"/>
              </a:rPr>
              <a:t>sensitivity or </a:t>
            </a:r>
            <a:r>
              <a:rPr lang="en-US" dirty="0">
                <a:latin typeface="Times New Roman" panose="02020603050405020304" pitchFamily="18" charset="0"/>
                <a:cs typeface="Times New Roman" panose="02020603050405020304" pitchFamily="18" charset="0"/>
              </a:rPr>
              <a:t>other metabolic </a:t>
            </a:r>
            <a:r>
              <a:rPr lang="en-US" dirty="0" smtClean="0">
                <a:latin typeface="Times New Roman" panose="02020603050405020304" pitchFamily="18" charset="0"/>
                <a:cs typeface="Times New Roman" panose="02020603050405020304" pitchFamily="18" charset="0"/>
              </a:rPr>
              <a:t>variables.</a:t>
            </a:r>
          </a:p>
        </p:txBody>
      </p:sp>
    </p:spTree>
    <p:extLst>
      <p:ext uri="{BB962C8B-B14F-4D97-AF65-F5344CB8AC3E}">
        <p14:creationId xmlns:p14="http://schemas.microsoft.com/office/powerpoint/2010/main" val="329011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Menstrual irregularity and clinical </a:t>
            </a:r>
            <a:r>
              <a:rPr lang="en-US" sz="3600" dirty="0" err="1">
                <a:latin typeface="Times New Roman" panose="02020603050405020304" pitchFamily="18" charset="0"/>
                <a:cs typeface="Times New Roman" panose="02020603050405020304" pitchFamily="18" charset="0"/>
              </a:rPr>
              <a:t>hyperandrogenism</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Despite its testosterone-lowering actions, metformin use </a:t>
            </a:r>
            <a:r>
              <a:rPr lang="en-US" dirty="0" smtClean="0">
                <a:latin typeface="Times New Roman" panose="02020603050405020304" pitchFamily="18" charset="0"/>
                <a:cs typeface="Times New Roman" panose="02020603050405020304" pitchFamily="18" charset="0"/>
              </a:rPr>
              <a:t>in PCOS </a:t>
            </a:r>
            <a:r>
              <a:rPr lang="en-US" dirty="0">
                <a:latin typeface="Times New Roman" panose="02020603050405020304" pitchFamily="18" charset="0"/>
                <a:cs typeface="Times New Roman" panose="02020603050405020304" pitchFamily="18" charset="0"/>
              </a:rPr>
              <a:t>is </a:t>
            </a:r>
            <a:r>
              <a:rPr lang="en-US" dirty="0">
                <a:solidFill>
                  <a:srgbClr val="FF0000"/>
                </a:solidFill>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consistently associated with improvements </a:t>
            </a:r>
            <a:r>
              <a:rPr lang="en-US" dirty="0" smtClean="0">
                <a:latin typeface="Times New Roman" panose="02020603050405020304" pitchFamily="18" charset="0"/>
                <a:cs typeface="Times New Roman" panose="02020603050405020304" pitchFamily="18" charset="0"/>
              </a:rPr>
              <a:t>in menstrual </a:t>
            </a:r>
            <a:r>
              <a:rPr lang="en-US" dirty="0">
                <a:latin typeface="Times New Roman" panose="02020603050405020304" pitchFamily="18" charset="0"/>
                <a:cs typeface="Times New Roman" panose="02020603050405020304" pitchFamily="18" charset="0"/>
              </a:rPr>
              <a:t>irregularity or clinical </a:t>
            </a:r>
            <a:r>
              <a:rPr lang="en-US" dirty="0" err="1">
                <a:latin typeface="Times New Roman" panose="02020603050405020304" pitchFamily="18" charset="0"/>
                <a:cs typeface="Times New Roman" panose="02020603050405020304" pitchFamily="18" charset="0"/>
              </a:rPr>
              <a:t>hyperandrogenism</a:t>
            </a:r>
            <a:r>
              <a:rPr lang="en-US" dirty="0">
                <a:latin typeface="Times New Roman" panose="02020603050405020304" pitchFamily="18" charset="0"/>
                <a:cs typeface="Times New Roman" panose="02020603050405020304" pitchFamily="18" charset="0"/>
              </a:rPr>
              <a:t>. In </a:t>
            </a:r>
            <a:r>
              <a:rPr lang="en-US" dirty="0" smtClean="0">
                <a:latin typeface="Times New Roman" panose="02020603050405020304" pitchFamily="18" charset="0"/>
                <a:cs typeface="Times New Roman" panose="02020603050405020304" pitchFamily="18" charset="0"/>
              </a:rPr>
              <a:t>a Cochrane </a:t>
            </a:r>
            <a:r>
              <a:rPr lang="en-US" dirty="0">
                <a:latin typeface="Times New Roman" panose="02020603050405020304" pitchFamily="18" charset="0"/>
                <a:cs typeface="Times New Roman" panose="02020603050405020304" pitchFamily="18" charset="0"/>
              </a:rPr>
              <a:t>review that included a meta-analysis of </a:t>
            </a:r>
            <a:r>
              <a:rPr lang="en-US" dirty="0" smtClean="0">
                <a:latin typeface="Times New Roman" panose="02020603050405020304" pitchFamily="18" charset="0"/>
                <a:cs typeface="Times New Roman" panose="02020603050405020304" pitchFamily="18" charset="0"/>
              </a:rPr>
              <a:t>38 </a:t>
            </a:r>
            <a:r>
              <a:rPr lang="en-US" dirty="0" err="1" smtClean="0">
                <a:latin typeface="Times New Roman" panose="02020603050405020304" pitchFamily="18" charset="0"/>
                <a:cs typeface="Times New Roman" panose="02020603050405020304" pitchFamily="18" charset="0"/>
              </a:rPr>
              <a:t>randomised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clinical trials of 3495 women with PCOS, </a:t>
            </a:r>
            <a:r>
              <a:rPr lang="en-US" dirty="0" smtClean="0">
                <a:latin typeface="Times New Roman" panose="02020603050405020304" pitchFamily="18" charset="0"/>
                <a:cs typeface="Times New Roman" panose="02020603050405020304" pitchFamily="18" charset="0"/>
              </a:rPr>
              <a:t>metformin therapy </a:t>
            </a:r>
            <a:r>
              <a:rPr lang="en-US" dirty="0">
                <a:latin typeface="Times New Roman" panose="02020603050405020304" pitchFamily="18" charset="0"/>
                <a:cs typeface="Times New Roman" panose="02020603050405020304" pitchFamily="18" charset="0"/>
              </a:rPr>
              <a:t>only marginally improved menstrual pattern </a:t>
            </a:r>
            <a:r>
              <a:rPr lang="en-US" dirty="0" smtClean="0">
                <a:latin typeface="Times New Roman" panose="02020603050405020304" pitchFamily="18" charset="0"/>
                <a:cs typeface="Times New Roman" panose="02020603050405020304" pitchFamily="18" charset="0"/>
              </a:rPr>
              <a:t>with significant </a:t>
            </a:r>
            <a:r>
              <a:rPr lang="en-US" dirty="0">
                <a:latin typeface="Times New Roman" panose="02020603050405020304" pitchFamily="18" charset="0"/>
                <a:cs typeface="Times New Roman" panose="02020603050405020304" pitchFamily="18" charset="0"/>
              </a:rPr>
              <a:t>heterogeneity in this </a:t>
            </a:r>
            <a:r>
              <a:rPr lang="en-US" dirty="0" smtClean="0">
                <a:latin typeface="Times New Roman" panose="02020603050405020304" pitchFamily="18" charset="0"/>
                <a:cs typeface="Times New Roman" panose="02020603050405020304" pitchFamily="18" charset="0"/>
              </a:rPr>
              <a:t>measure.</a:t>
            </a:r>
          </a:p>
          <a:p>
            <a:pPr algn="just"/>
            <a:r>
              <a:rPr lang="en-US" dirty="0">
                <a:latin typeface="Times New Roman" panose="02020603050405020304" pitchFamily="18" charset="0"/>
                <a:cs typeface="Times New Roman" panose="02020603050405020304" pitchFamily="18" charset="0"/>
              </a:rPr>
              <a:t>metformin</a:t>
            </a:r>
            <a:r>
              <a:rPr lang="en-US" dirty="0">
                <a:solidFill>
                  <a:srgbClr val="FF0000"/>
                </a:solidFill>
                <a:latin typeface="Times New Roman" panose="02020603050405020304" pitchFamily="18" charset="0"/>
                <a:cs typeface="Times New Roman" panose="02020603050405020304" pitchFamily="18" charset="0"/>
              </a:rPr>
              <a:t> has </a:t>
            </a:r>
            <a:r>
              <a:rPr lang="en-US" dirty="0">
                <a:latin typeface="Times New Roman" panose="02020603050405020304" pitchFamily="18" charset="0"/>
                <a:cs typeface="Times New Roman" panose="02020603050405020304" pitchFamily="18" charset="0"/>
              </a:rPr>
              <a:t>not been shown to be an </a:t>
            </a:r>
            <a:r>
              <a:rPr lang="en-US" dirty="0" smtClean="0">
                <a:latin typeface="Times New Roman" panose="02020603050405020304" pitchFamily="18" charset="0"/>
                <a:cs typeface="Times New Roman" panose="02020603050405020304" pitchFamily="18" charset="0"/>
              </a:rPr>
              <a:t>effective therapy </a:t>
            </a:r>
            <a:r>
              <a:rPr lang="en-US" dirty="0">
                <a:latin typeface="Times New Roman" panose="02020603050405020304" pitchFamily="18" charset="0"/>
                <a:cs typeface="Times New Roman" panose="02020603050405020304" pitchFamily="18" charset="0"/>
              </a:rPr>
              <a:t>for clinical symptoms of </a:t>
            </a:r>
            <a:r>
              <a:rPr lang="en-US" dirty="0" err="1">
                <a:latin typeface="Times New Roman" panose="02020603050405020304" pitchFamily="18" charset="0"/>
                <a:cs typeface="Times New Roman" panose="02020603050405020304" pitchFamily="18" charset="0"/>
              </a:rPr>
              <a:t>hyperandrogenism</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such as </a:t>
            </a:r>
            <a:r>
              <a:rPr lang="en-US" dirty="0">
                <a:latin typeface="Times New Roman" panose="02020603050405020304" pitchFamily="18" charset="0"/>
                <a:cs typeface="Times New Roman" panose="02020603050405020304" pitchFamily="18" charset="0"/>
              </a:rPr>
              <a:t>acne or </a:t>
            </a:r>
            <a:r>
              <a:rPr lang="en-US" dirty="0" smtClean="0">
                <a:latin typeface="Times New Roman" panose="02020603050405020304" pitchFamily="18" charset="0"/>
                <a:cs typeface="Times New Roman" panose="02020603050405020304" pitchFamily="18" charset="0"/>
              </a:rPr>
              <a:t>hirsutism.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45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815008"/>
            <a:ext cx="10515600" cy="3438939"/>
          </a:xfrm>
        </p:spPr>
        <p:txBody>
          <a:bodyPr>
            <a:normAutofit fontScale="90000"/>
          </a:bodyPr>
          <a:lstStyle/>
          <a:p>
            <a:pPr>
              <a:lnSpc>
                <a:spcPct val="150000"/>
              </a:lnSpc>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one trial, 23 women with PCOS were randomly assigned to receive  metformin  (500 mg three times per day) or placebo for six </a:t>
            </a:r>
            <a:r>
              <a:rPr lang="en-US" sz="2400" dirty="0" smtClean="0">
                <a:latin typeface="Times New Roman" panose="02020603050405020304" pitchFamily="18" charset="0"/>
                <a:cs typeface="Times New Roman" panose="02020603050405020304" pitchFamily="18" charset="0"/>
              </a:rPr>
              <a:t>months. </a:t>
            </a:r>
            <a:r>
              <a:rPr lang="en-US" sz="2400" dirty="0">
                <a:latin typeface="Times New Roman" panose="02020603050405020304" pitchFamily="18" charset="0"/>
                <a:cs typeface="Times New Roman" panose="02020603050405020304" pitchFamily="18" charset="0"/>
              </a:rPr>
              <a:t>Approximately one-half of the women achieved normalization of menstrual function, confirmed by intermenstrual interval and luteal phase serum </a:t>
            </a:r>
            <a:r>
              <a:rPr lang="en-US" sz="2400" dirty="0" smtClean="0">
                <a:latin typeface="Times New Roman" panose="02020603050405020304" pitchFamily="18" charset="0"/>
                <a:cs typeface="Times New Roman" panose="02020603050405020304" pitchFamily="18" charset="0"/>
              </a:rPr>
              <a:t>progesterone monitoring.</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a meta-analysis of 13 trials, women treated with  metformin </a:t>
            </a:r>
            <a:r>
              <a:rPr lang="en-US" sz="2400" dirty="0" smtClean="0">
                <a:latin typeface="Times New Roman" panose="02020603050405020304" pitchFamily="18" charset="0"/>
                <a:cs typeface="Times New Roman" panose="02020603050405020304" pitchFamily="18" charset="0"/>
              </a:rPr>
              <a:t>had </a:t>
            </a:r>
            <a:r>
              <a:rPr lang="en-US" sz="2400" dirty="0">
                <a:latin typeface="Times New Roman" panose="02020603050405020304" pitchFamily="18" charset="0"/>
                <a:cs typeface="Times New Roman" panose="02020603050405020304" pitchFamily="18" charset="0"/>
              </a:rPr>
              <a:t>a fourfold higher chance of ovulating than women treated with </a:t>
            </a:r>
            <a:r>
              <a:rPr lang="en-US" sz="2400" dirty="0" smtClean="0">
                <a:latin typeface="Times New Roman" panose="02020603050405020304" pitchFamily="18" charset="0"/>
                <a:cs typeface="Times New Roman" panose="02020603050405020304" pitchFamily="18" charset="0"/>
              </a:rPr>
              <a:t>placebo</a:t>
            </a:r>
            <a:r>
              <a:rPr lang="en-US" sz="2000" dirty="0" smtClean="0">
                <a:latin typeface="Times New Roman" panose="02020603050405020304" pitchFamily="18" charset="0"/>
                <a:cs typeface="Times New Roman" panose="02020603050405020304" pitchFamily="18" charset="0"/>
              </a:rPr>
              <a:t>.</a:t>
            </a:r>
            <a:endParaRPr lang="en-US" sz="2000" dirty="0"/>
          </a:p>
        </p:txBody>
      </p:sp>
      <p:sp>
        <p:nvSpPr>
          <p:cNvPr id="3" name="Text Placeholder 2"/>
          <p:cNvSpPr>
            <a:spLocks noGrp="1"/>
          </p:cNvSpPr>
          <p:nvPr>
            <p:ph type="body" idx="1"/>
          </p:nvPr>
        </p:nvSpPr>
        <p:spPr>
          <a:xfrm>
            <a:off x="831850" y="5184741"/>
            <a:ext cx="10515600" cy="1673259"/>
          </a:xfrm>
        </p:spPr>
        <p:txBody>
          <a:bodyPr>
            <a:noAutofit/>
          </a:bodyPr>
          <a:lstStyle/>
          <a:p>
            <a:r>
              <a:rPr lang="en-US" sz="1400" u="sng" dirty="0" err="1">
                <a:solidFill>
                  <a:schemeClr val="tx1"/>
                </a:solidFill>
                <a:hlinkClick r:id="rId3"/>
              </a:rPr>
              <a:t>Moghetti</a:t>
            </a:r>
            <a:r>
              <a:rPr lang="en-US" sz="1400" u="sng" dirty="0">
                <a:solidFill>
                  <a:schemeClr val="tx1"/>
                </a:solidFill>
                <a:hlinkClick r:id="rId3"/>
              </a:rPr>
              <a:t> P, Castello R, </a:t>
            </a:r>
            <a:r>
              <a:rPr lang="en-US" sz="1400" u="sng" dirty="0" err="1">
                <a:solidFill>
                  <a:schemeClr val="tx1"/>
                </a:solidFill>
                <a:hlinkClick r:id="rId3"/>
              </a:rPr>
              <a:t>Negri</a:t>
            </a:r>
            <a:r>
              <a:rPr lang="en-US" sz="1400" u="sng" dirty="0">
                <a:solidFill>
                  <a:schemeClr val="tx1"/>
                </a:solidFill>
                <a:hlinkClick r:id="rId3"/>
              </a:rPr>
              <a:t> C, et al. Metformin effects on clinical features, endocrine and metabolic profiles, and insulin sensitivity in polycystic ovary syndrome: a randomized, double-blind, placebo-controlled 6-month trial, followed by open, long-term clinical evaluation. J </a:t>
            </a:r>
            <a:r>
              <a:rPr lang="en-US" sz="1400" u="sng" dirty="0" err="1">
                <a:solidFill>
                  <a:schemeClr val="tx1"/>
                </a:solidFill>
                <a:hlinkClick r:id="rId3"/>
              </a:rPr>
              <a:t>Clin</a:t>
            </a:r>
            <a:r>
              <a:rPr lang="en-US" sz="1400" u="sng" dirty="0">
                <a:solidFill>
                  <a:schemeClr val="tx1"/>
                </a:solidFill>
                <a:hlinkClick r:id="rId3"/>
              </a:rPr>
              <a:t> </a:t>
            </a:r>
            <a:r>
              <a:rPr lang="en-US" sz="1400" u="sng" dirty="0" err="1">
                <a:solidFill>
                  <a:schemeClr val="tx1"/>
                </a:solidFill>
                <a:hlinkClick r:id="rId3"/>
              </a:rPr>
              <a:t>Endocrinol</a:t>
            </a:r>
            <a:r>
              <a:rPr lang="en-US" sz="1400" u="sng" dirty="0">
                <a:solidFill>
                  <a:schemeClr val="tx1"/>
                </a:solidFill>
                <a:hlinkClick r:id="rId3"/>
              </a:rPr>
              <a:t> </a:t>
            </a:r>
            <a:r>
              <a:rPr lang="en-US" sz="1400" u="sng" dirty="0" err="1">
                <a:solidFill>
                  <a:schemeClr val="tx1"/>
                </a:solidFill>
                <a:hlinkClick r:id="rId3"/>
              </a:rPr>
              <a:t>Metab</a:t>
            </a:r>
            <a:r>
              <a:rPr lang="en-US" sz="1400" u="sng" dirty="0">
                <a:solidFill>
                  <a:schemeClr val="tx1"/>
                </a:solidFill>
                <a:hlinkClick r:id="rId3"/>
              </a:rPr>
              <a:t> 2000; 85:139.</a:t>
            </a:r>
            <a:endParaRPr lang="en-US" sz="1400" u="sng" dirty="0">
              <a:solidFill>
                <a:schemeClr val="tx1"/>
              </a:solidFill>
            </a:endParaRPr>
          </a:p>
          <a:p>
            <a:r>
              <a:rPr lang="en-US" sz="1400" u="sng" dirty="0">
                <a:solidFill>
                  <a:schemeClr val="tx1"/>
                </a:solidFill>
                <a:hlinkClick r:id="rId4"/>
              </a:rPr>
              <a:t>Tang T, Lord JM, Norman RJ, et al. Insulin-</a:t>
            </a:r>
            <a:r>
              <a:rPr lang="en-US" sz="1400" u="sng" dirty="0" err="1">
                <a:solidFill>
                  <a:schemeClr val="tx1"/>
                </a:solidFill>
                <a:hlinkClick r:id="rId4"/>
              </a:rPr>
              <a:t>sensitising</a:t>
            </a:r>
            <a:r>
              <a:rPr lang="en-US" sz="1400" u="sng" dirty="0">
                <a:solidFill>
                  <a:schemeClr val="tx1"/>
                </a:solidFill>
                <a:hlinkClick r:id="rId4"/>
              </a:rPr>
              <a:t> drugs (metformin, rosiglitazone, pioglitazone, D-chiro-inositol) for women with polycystic ovary syndrome, oligo </a:t>
            </a:r>
            <a:r>
              <a:rPr lang="en-US" sz="1400" u="sng" dirty="0" err="1">
                <a:solidFill>
                  <a:schemeClr val="tx1"/>
                </a:solidFill>
                <a:hlinkClick r:id="rId4"/>
              </a:rPr>
              <a:t>amenorrhoea</a:t>
            </a:r>
            <a:r>
              <a:rPr lang="en-US" sz="1400" u="sng" dirty="0">
                <a:solidFill>
                  <a:schemeClr val="tx1"/>
                </a:solidFill>
                <a:hlinkClick r:id="rId4"/>
              </a:rPr>
              <a:t> and subfertility. Cochrane Database </a:t>
            </a:r>
            <a:r>
              <a:rPr lang="en-US" sz="1400" u="sng" dirty="0" err="1">
                <a:solidFill>
                  <a:schemeClr val="tx1"/>
                </a:solidFill>
                <a:hlinkClick r:id="rId4"/>
              </a:rPr>
              <a:t>Syst</a:t>
            </a:r>
            <a:r>
              <a:rPr lang="en-US" sz="1400" u="sng" dirty="0">
                <a:solidFill>
                  <a:schemeClr val="tx1"/>
                </a:solidFill>
                <a:hlinkClick r:id="rId4"/>
              </a:rPr>
              <a:t> Rev 2012; :CD003053</a:t>
            </a:r>
            <a:r>
              <a:rPr lang="en-US" sz="1400" u="sng" dirty="0" smtClean="0">
                <a:solidFill>
                  <a:schemeClr val="tx1"/>
                </a:solidFill>
                <a:hlinkClick r:id="rId4"/>
              </a:rPr>
              <a:t>.</a:t>
            </a:r>
            <a:endParaRPr lang="en-US" sz="1400" u="sng" dirty="0">
              <a:solidFill>
                <a:schemeClr val="tx1"/>
              </a:solidFill>
            </a:endParaRPr>
          </a:p>
        </p:txBody>
      </p:sp>
    </p:spTree>
    <p:extLst>
      <p:ext uri="{BB962C8B-B14F-4D97-AF65-F5344CB8AC3E}">
        <p14:creationId xmlns:p14="http://schemas.microsoft.com/office/powerpoint/2010/main" val="1194674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123122"/>
            <a:ext cx="8946541" cy="5125277"/>
          </a:xfrm>
        </p:spPr>
        <p:txBody>
          <a:bodyPr/>
          <a:lstStyle/>
          <a:p>
            <a:pPr algn="just">
              <a:lnSpc>
                <a:spcPct val="150000"/>
              </a:lnSpc>
            </a:pPr>
            <a:r>
              <a:rPr lang="en-US" i="1" dirty="0"/>
              <a:t>Metformin may  be used as second-line therapy (particularly in women with contraindications to pill use), but it has not been proven to be endometrial </a:t>
            </a:r>
            <a:r>
              <a:rPr lang="en-US" i="1" dirty="0" smtClean="0"/>
              <a:t>protective.</a:t>
            </a:r>
          </a:p>
          <a:p>
            <a:pPr algn="just">
              <a:lnSpc>
                <a:spcPct val="150000"/>
              </a:lnSpc>
            </a:pPr>
            <a:r>
              <a:rPr lang="en-US" i="1" dirty="0" smtClean="0"/>
              <a:t>When </a:t>
            </a:r>
            <a:r>
              <a:rPr lang="en-US" i="1" dirty="0"/>
              <a:t>metformin is used, cyclic progestin therapy may be added for the first six months of metformin treatment until regular cycles </a:t>
            </a:r>
            <a:r>
              <a:rPr lang="en-US" i="1" dirty="0" smtClean="0"/>
              <a:t>are established</a:t>
            </a:r>
            <a:r>
              <a:rPr lang="en-US" sz="3600" dirty="0"/>
              <a:t>. </a:t>
            </a:r>
            <a:endParaRPr lang="en-US" dirty="0"/>
          </a:p>
        </p:txBody>
      </p:sp>
    </p:spTree>
    <p:extLst>
      <p:ext uri="{BB962C8B-B14F-4D97-AF65-F5344CB8AC3E}">
        <p14:creationId xmlns:p14="http://schemas.microsoft.com/office/powerpoint/2010/main" val="217307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44719"/>
            <a:ext cx="9144000" cy="2978870"/>
          </a:xfrm>
        </p:spPr>
        <p:txBody>
          <a:bodyPr>
            <a:normAutofit fontScale="90000"/>
          </a:bodyPr>
          <a:lstStyle/>
          <a:p>
            <a:pPr algn="just"/>
            <a:r>
              <a:rPr lang="en-US" sz="3200" dirty="0">
                <a:latin typeface="Times New Roman" panose="02020603050405020304" pitchFamily="18" charset="0"/>
                <a:cs typeface="Times New Roman" panose="02020603050405020304" pitchFamily="18" charset="0"/>
              </a:rPr>
              <a:t>In a meta-analysis of four trials that included 104 women with PCOS, </a:t>
            </a:r>
            <a:r>
              <a:rPr lang="en-US" sz="3200" dirty="0" smtClean="0">
                <a:latin typeface="Times New Roman" panose="02020603050405020304" pitchFamily="18" charset="0"/>
                <a:cs typeface="Times New Roman" panose="02020603050405020304" pitchFamily="18" charset="0"/>
              </a:rPr>
              <a:t>metformin</a:t>
            </a:r>
            <a:r>
              <a:rPr lang="en-US" sz="3200" dirty="0">
                <a:latin typeface="Times New Roman" panose="02020603050405020304" pitchFamily="18" charset="0"/>
                <a:cs typeface="Times New Roman" panose="02020603050405020304" pitchFamily="18" charset="0"/>
              </a:rPr>
              <a:t> was less effective than OCs for improving menstrual pattern and in reducing serum total testosterone concentration but more effective for reducing fasting insulin and not increasing fasting triglyceride </a:t>
            </a:r>
            <a:r>
              <a:rPr lang="en-US" sz="3200" dirty="0" smtClean="0">
                <a:latin typeface="Times New Roman" panose="02020603050405020304" pitchFamily="18" charset="0"/>
                <a:cs typeface="Times New Roman" panose="02020603050405020304" pitchFamily="18" charset="0"/>
              </a:rPr>
              <a:t>concentrations.</a:t>
            </a: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4450450"/>
            <a:ext cx="9144000" cy="1655762"/>
          </a:xfrm>
        </p:spPr>
        <p:txBody>
          <a:bodyPr/>
          <a:lstStyle/>
          <a:p>
            <a:pPr algn="l"/>
            <a:r>
              <a:rPr lang="en-US" u="sng" dirty="0">
                <a:hlinkClick r:id="rId2"/>
              </a:rPr>
              <a:t>Costello M, Shrestha B, Eden J, et al. Insulin-</a:t>
            </a:r>
            <a:r>
              <a:rPr lang="en-US" u="sng" dirty="0" err="1">
                <a:hlinkClick r:id="rId2"/>
              </a:rPr>
              <a:t>sensitising</a:t>
            </a:r>
            <a:r>
              <a:rPr lang="en-US" u="sng" dirty="0">
                <a:hlinkClick r:id="rId2"/>
              </a:rPr>
              <a:t> drugs versus the combined oral contraceptive pill for hirsutism, acne and risk of diabetes, cardiovascular disease, and endometrial cancer in polycystic ovary syndrome. Cochrane Database </a:t>
            </a:r>
            <a:r>
              <a:rPr lang="en-US" u="sng" dirty="0" err="1">
                <a:hlinkClick r:id="rId2"/>
              </a:rPr>
              <a:t>Syst</a:t>
            </a:r>
            <a:r>
              <a:rPr lang="en-US" u="sng" dirty="0">
                <a:hlinkClick r:id="rId2"/>
              </a:rPr>
              <a:t> Rev 2007; :CD005552.</a:t>
            </a:r>
            <a:endParaRPr lang="en-US" dirty="0"/>
          </a:p>
          <a:p>
            <a:pPr algn="l"/>
            <a:endParaRPr lang="en-US" dirty="0"/>
          </a:p>
        </p:txBody>
      </p:sp>
    </p:spTree>
    <p:extLst>
      <p:ext uri="{BB962C8B-B14F-4D97-AF65-F5344CB8AC3E}">
        <p14:creationId xmlns:p14="http://schemas.microsoft.com/office/powerpoint/2010/main" val="832027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Fertility and live birth rate</a:t>
            </a:r>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In a meta-analysis of </a:t>
            </a:r>
            <a:r>
              <a:rPr lang="en-US" dirty="0" err="1" smtClean="0">
                <a:latin typeface="Times New Roman" panose="02020603050405020304" pitchFamily="18" charset="0"/>
                <a:cs typeface="Times New Roman" panose="02020603050405020304" pitchFamily="18" charset="0"/>
              </a:rPr>
              <a:t>randomised</a:t>
            </a:r>
            <a:r>
              <a:rPr lang="en-US" dirty="0" smtClean="0">
                <a:latin typeface="Times New Roman" panose="02020603050405020304" pitchFamily="18" charset="0"/>
                <a:cs typeface="Times New Roman" panose="02020603050405020304" pitchFamily="18" charset="0"/>
              </a:rPr>
              <a:t>, placebo-controlled </a:t>
            </a:r>
            <a:r>
              <a:rPr lang="en-US" dirty="0">
                <a:latin typeface="Times New Roman" panose="02020603050405020304" pitchFamily="18" charset="0"/>
                <a:cs typeface="Times New Roman" panose="02020603050405020304" pitchFamily="18" charset="0"/>
              </a:rPr>
              <a:t>trials, metformin improved clinical </a:t>
            </a:r>
            <a:r>
              <a:rPr lang="en-US" dirty="0" smtClean="0">
                <a:latin typeface="Times New Roman" panose="02020603050405020304" pitchFamily="18" charset="0"/>
                <a:cs typeface="Times New Roman" panose="02020603050405020304" pitchFamily="18" charset="0"/>
              </a:rPr>
              <a:t>pregnancy rates</a:t>
            </a:r>
            <a:r>
              <a:rPr lang="en-US" dirty="0">
                <a:latin typeface="Times New Roman" panose="02020603050405020304" pitchFamily="18" charset="0"/>
                <a:cs typeface="Times New Roman" panose="02020603050405020304" pitchFamily="18" charset="0"/>
              </a:rPr>
              <a:t>; however, it did not improve live birth </a:t>
            </a:r>
            <a:r>
              <a:rPr lang="en-US" dirty="0" smtClean="0">
                <a:latin typeface="Times New Roman" panose="02020603050405020304" pitchFamily="18" charset="0"/>
                <a:cs typeface="Times New Roman" panose="02020603050405020304" pitchFamily="18" charset="0"/>
              </a:rPr>
              <a:t>rates, whether </a:t>
            </a:r>
            <a:r>
              <a:rPr lang="en-US" dirty="0">
                <a:latin typeface="Times New Roman" panose="02020603050405020304" pitchFamily="18" charset="0"/>
                <a:cs typeface="Times New Roman" panose="02020603050405020304" pitchFamily="18" charset="0"/>
              </a:rPr>
              <a:t>used alone or in combination with </a:t>
            </a:r>
            <a:r>
              <a:rPr lang="en-US" dirty="0" err="1" smtClean="0">
                <a:latin typeface="Times New Roman" panose="02020603050405020304" pitchFamily="18" charset="0"/>
                <a:cs typeface="Times New Roman" panose="02020603050405020304" pitchFamily="18" charset="0"/>
              </a:rPr>
              <a:t>clomifene</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a:latin typeface="Times New Roman" panose="02020603050405020304" pitchFamily="18" charset="0"/>
                <a:cs typeface="Times New Roman" panose="02020603050405020304" pitchFamily="18" charset="0"/>
              </a:rPr>
              <a:t>metformin appears to have a limited role in </a:t>
            </a:r>
            <a:r>
              <a:rPr lang="en-US" dirty="0" smtClean="0">
                <a:latin typeface="Times New Roman" panose="02020603050405020304" pitchFamily="18" charset="0"/>
                <a:cs typeface="Times New Roman" panose="02020603050405020304" pitchFamily="18" charset="0"/>
              </a:rPr>
              <a:t>improving fertility </a:t>
            </a:r>
            <a:r>
              <a:rPr lang="en-US" dirty="0">
                <a:latin typeface="Times New Roman" panose="02020603050405020304" pitchFamily="18" charset="0"/>
                <a:cs typeface="Times New Roman" panose="02020603050405020304" pitchFamily="18" charset="0"/>
              </a:rPr>
              <a:t>and live birth rate in </a:t>
            </a:r>
            <a:r>
              <a:rPr lang="en-US" dirty="0" smtClean="0">
                <a:latin typeface="Times New Roman" panose="02020603050405020304" pitchFamily="18" charset="0"/>
                <a:cs typeface="Times New Roman" panose="02020603050405020304" pitchFamily="18" charset="0"/>
              </a:rPr>
              <a:t>women with </a:t>
            </a:r>
            <a:r>
              <a:rPr lang="en-US" dirty="0">
                <a:latin typeface="Times New Roman" panose="02020603050405020304" pitchFamily="18" charset="0"/>
                <a:cs typeface="Times New Roman" panose="02020603050405020304" pitchFamily="18" charset="0"/>
              </a:rPr>
              <a:t>PCOS and it is </a:t>
            </a:r>
            <a:r>
              <a:rPr lang="en-US" dirty="0" smtClean="0">
                <a:solidFill>
                  <a:srgbClr val="FF0000"/>
                </a:solidFill>
                <a:latin typeface="Times New Roman" panose="02020603050405020304" pitchFamily="18" charset="0"/>
                <a:cs typeface="Times New Roman" panose="02020603050405020304" pitchFamily="18" charset="0"/>
              </a:rPr>
              <a:t>not</a:t>
            </a:r>
            <a:r>
              <a:rPr lang="en-US" dirty="0" smtClean="0">
                <a:latin typeface="Times New Roman" panose="02020603050405020304" pitchFamily="18" charset="0"/>
                <a:cs typeface="Times New Roman" panose="02020603050405020304" pitchFamily="18" charset="0"/>
              </a:rPr>
              <a:t> recommended </a:t>
            </a:r>
            <a:r>
              <a:rPr lang="en-US" dirty="0">
                <a:latin typeface="Times New Roman" panose="02020603050405020304" pitchFamily="18" charset="0"/>
                <a:cs typeface="Times New Roman" panose="02020603050405020304" pitchFamily="18" charset="0"/>
              </a:rPr>
              <a:t>as a primary treatment for </a:t>
            </a:r>
            <a:r>
              <a:rPr lang="en-US" dirty="0" err="1">
                <a:latin typeface="Times New Roman" panose="02020603050405020304" pitchFamily="18" charset="0"/>
                <a:cs typeface="Times New Roman" panose="02020603050405020304" pitchFamily="18" charset="0"/>
              </a:rPr>
              <a:t>anovulatory</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infertility in </a:t>
            </a:r>
            <a:r>
              <a:rPr lang="en-US" dirty="0">
                <a:latin typeface="Times New Roman" panose="02020603050405020304" pitchFamily="18" charset="0"/>
                <a:cs typeface="Times New Roman" panose="02020603050405020304" pitchFamily="18" charset="0"/>
              </a:rPr>
              <a:t>this </a:t>
            </a:r>
            <a:r>
              <a:rPr lang="en-US" dirty="0" smtClean="0">
                <a:latin typeface="Times New Roman" panose="02020603050405020304" pitchFamily="18" charset="0"/>
                <a:cs typeface="Times New Roman" panose="02020603050405020304" pitchFamily="18" charset="0"/>
              </a:rPr>
              <a:t>population.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46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41789"/>
            <a:ext cx="10515600" cy="3472666"/>
          </a:xfrm>
        </p:spPr>
        <p:txBody>
          <a:bodyPr>
            <a:normAutofit fontScale="90000"/>
          </a:bodyPr>
          <a:lstStyle/>
          <a:p>
            <a:pPr>
              <a:lnSpc>
                <a:spcPct val="150000"/>
              </a:lnSpc>
            </a:pPr>
            <a:r>
              <a:rPr lang="en-US" sz="2800" dirty="0" smtClean="0">
                <a:latin typeface="Times New Roman" panose="02020603050405020304" pitchFamily="18" charset="0"/>
                <a:cs typeface="Times New Roman" panose="02020603050405020304" pitchFamily="18" charset="0"/>
              </a:rPr>
              <a:t>Head-to-head randomized trials showed that clomiphene alone is clearly superior to metformin only with respect to achieving ovulation and live births in women with PCOS.</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the ovulatory response to clomiphene was increased in obese women with PCOS by decreasing insulin secretion with the addition of metformin.</a:t>
            </a:r>
            <a:endParaRPr lang="en-US" sz="2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31850" y="5062194"/>
            <a:ext cx="10515600" cy="1555422"/>
          </a:xfrm>
        </p:spPr>
        <p:txBody>
          <a:bodyPr>
            <a:normAutofit/>
          </a:bodyPr>
          <a:lstStyle/>
          <a:p>
            <a:r>
              <a:rPr lang="en-US" dirty="0" err="1"/>
              <a:t>Legro</a:t>
            </a:r>
            <a:r>
              <a:rPr lang="en-US" dirty="0"/>
              <a:t> RS, Barnhart HX, </a:t>
            </a:r>
            <a:r>
              <a:rPr lang="en-US" dirty="0" err="1"/>
              <a:t>Schlaff</a:t>
            </a:r>
            <a:r>
              <a:rPr lang="en-US" dirty="0"/>
              <a:t> WD, et al. Clomiphene, metformin, </a:t>
            </a:r>
            <a:r>
              <a:rPr lang="en-US" dirty="0" smtClean="0"/>
              <a:t>or both </a:t>
            </a:r>
            <a:r>
              <a:rPr lang="en-US" dirty="0"/>
              <a:t>for infertility in the polycystic ovary syndrome. </a:t>
            </a:r>
            <a:r>
              <a:rPr lang="en-US" i="1" dirty="0"/>
              <a:t>N </a:t>
            </a:r>
            <a:r>
              <a:rPr lang="en-US" i="1" dirty="0" err="1"/>
              <a:t>Engl</a:t>
            </a:r>
            <a:r>
              <a:rPr lang="en-US" i="1" dirty="0"/>
              <a:t> J </a:t>
            </a:r>
            <a:r>
              <a:rPr lang="en-US" i="1" dirty="0" smtClean="0"/>
              <a:t>Med</a:t>
            </a:r>
            <a:r>
              <a:rPr lang="en-US" dirty="0" smtClean="0"/>
              <a:t>. 2007;356:551-566.</a:t>
            </a:r>
          </a:p>
        </p:txBody>
      </p:sp>
    </p:spTree>
    <p:extLst>
      <p:ext uri="{BB962C8B-B14F-4D97-AF65-F5344CB8AC3E}">
        <p14:creationId xmlns:p14="http://schemas.microsoft.com/office/powerpoint/2010/main" val="2566737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Role of genetic factors in metformin response</a:t>
            </a: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There is significant variability in the clinical response to </a:t>
            </a:r>
            <a:r>
              <a:rPr lang="en-US" dirty="0" smtClean="0">
                <a:latin typeface="Times New Roman" panose="02020603050405020304" pitchFamily="18" charset="0"/>
                <a:cs typeface="Times New Roman" panose="02020603050405020304" pitchFamily="18" charset="0"/>
              </a:rPr>
              <a:t>metformin treatment </a:t>
            </a:r>
            <a:r>
              <a:rPr lang="en-US" dirty="0">
                <a:latin typeface="Times New Roman" panose="02020603050405020304" pitchFamily="18" charset="0"/>
                <a:cs typeface="Times New Roman" panose="02020603050405020304" pitchFamily="18" charset="0"/>
              </a:rPr>
              <a:t>in PCOS</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A meta-analysis of 38 RCTs </a:t>
            </a:r>
            <a:r>
              <a:rPr lang="en-US" dirty="0" smtClean="0">
                <a:latin typeface="Times New Roman" panose="02020603050405020304" pitchFamily="18" charset="0"/>
                <a:cs typeface="Times New Roman" panose="02020603050405020304" pitchFamily="18" charset="0"/>
              </a:rPr>
              <a:t>of metformin </a:t>
            </a:r>
            <a:r>
              <a:rPr lang="en-US" dirty="0">
                <a:latin typeface="Times New Roman" panose="02020603050405020304" pitchFamily="18" charset="0"/>
                <a:cs typeface="Times New Roman" panose="02020603050405020304" pitchFamily="18" charset="0"/>
              </a:rPr>
              <a:t>use in 3495 women with PCOS revealed </a:t>
            </a:r>
            <a:r>
              <a:rPr lang="en-US" dirty="0" smtClean="0">
                <a:latin typeface="Times New Roman" panose="02020603050405020304" pitchFamily="18" charset="0"/>
                <a:cs typeface="Times New Roman" panose="02020603050405020304" pitchFamily="18" charset="0"/>
              </a:rPr>
              <a:t>significant heterogeneity </a:t>
            </a:r>
            <a:r>
              <a:rPr lang="en-US" dirty="0">
                <a:latin typeface="Times New Roman" panose="02020603050405020304" pitchFamily="18" charset="0"/>
                <a:cs typeface="Times New Roman" panose="02020603050405020304" pitchFamily="18" charset="0"/>
              </a:rPr>
              <a:t>in its ability to reduce testosterone </a:t>
            </a:r>
            <a:r>
              <a:rPr lang="en-US" dirty="0" smtClean="0">
                <a:latin typeface="Times New Roman" panose="02020603050405020304" pitchFamily="18" charset="0"/>
                <a:cs typeface="Times New Roman" panose="02020603050405020304" pitchFamily="18" charset="0"/>
              </a:rPr>
              <a:t>and insulin </a:t>
            </a:r>
            <a:r>
              <a:rPr lang="en-US" dirty="0">
                <a:latin typeface="Times New Roman" panose="02020603050405020304" pitchFamily="18" charset="0"/>
                <a:cs typeface="Times New Roman" panose="02020603050405020304" pitchFamily="18" charset="0"/>
              </a:rPr>
              <a:t>levels, regulate menses and improve body </a:t>
            </a:r>
            <a:r>
              <a:rPr lang="en-US" dirty="0" smtClean="0">
                <a:latin typeface="Times New Roman" panose="02020603050405020304" pitchFamily="18" charset="0"/>
                <a:cs typeface="Times New Roman" panose="02020603050405020304" pitchFamily="18" charset="0"/>
              </a:rPr>
              <a:t>weight and composition. This </a:t>
            </a:r>
            <a:r>
              <a:rPr lang="en-US" dirty="0">
                <a:latin typeface="Times New Roman" panose="02020603050405020304" pitchFamily="18" charset="0"/>
                <a:cs typeface="Times New Roman" panose="02020603050405020304" pitchFamily="18" charset="0"/>
              </a:rPr>
              <a:t>heterogeneity in </a:t>
            </a:r>
            <a:r>
              <a:rPr lang="en-US" dirty="0" smtClean="0">
                <a:latin typeface="Times New Roman" panose="02020603050405020304" pitchFamily="18" charset="0"/>
                <a:cs typeface="Times New Roman" panose="02020603050405020304" pitchFamily="18" charset="0"/>
              </a:rPr>
              <a:t>response remained </a:t>
            </a:r>
            <a:r>
              <a:rPr lang="en-US" dirty="0">
                <a:latin typeface="Times New Roman" panose="02020603050405020304" pitchFamily="18" charset="0"/>
                <a:cs typeface="Times New Roman" panose="02020603050405020304" pitchFamily="18" charset="0"/>
              </a:rPr>
              <a:t>even after adjustment for many potential </a:t>
            </a:r>
            <a:r>
              <a:rPr lang="en-US" dirty="0" smtClean="0">
                <a:latin typeface="Times New Roman" panose="02020603050405020304" pitchFamily="18" charset="0"/>
                <a:cs typeface="Times New Roman" panose="02020603050405020304" pitchFamily="18" charset="0"/>
              </a:rPr>
              <a:t>confounders.</a:t>
            </a:r>
          </a:p>
          <a:p>
            <a:pPr algn="just"/>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findings suggest that unknown or </a:t>
            </a:r>
            <a:r>
              <a:rPr lang="en-US" dirty="0" smtClean="0">
                <a:latin typeface="Times New Roman" panose="02020603050405020304" pitchFamily="18" charset="0"/>
                <a:cs typeface="Times New Roman" panose="02020603050405020304" pitchFamily="18" charset="0"/>
              </a:rPr>
              <a:t>unmeasured factor(s</a:t>
            </a:r>
            <a:r>
              <a:rPr lang="en-US" dirty="0">
                <a:latin typeface="Times New Roman" panose="02020603050405020304" pitchFamily="18" charset="0"/>
                <a:cs typeface="Times New Roman" panose="02020603050405020304" pitchFamily="18" charset="0"/>
              </a:rPr>
              <a:t>) impact the response to metformin therapy </a:t>
            </a:r>
            <a:r>
              <a:rPr lang="en-US" dirty="0" smtClean="0">
                <a:latin typeface="Times New Roman" panose="02020603050405020304" pitchFamily="18" charset="0"/>
                <a:cs typeface="Times New Roman" panose="02020603050405020304" pitchFamily="18" charset="0"/>
              </a:rPr>
              <a:t>in PCOS</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35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Insulin sensitivity and </a:t>
            </a:r>
            <a:r>
              <a:rPr lang="en-US" dirty="0" err="1">
                <a:latin typeface="Times New Roman" panose="02020603050405020304" pitchFamily="18" charset="0"/>
                <a:cs typeface="Times New Roman" panose="02020603050405020304" pitchFamily="18" charset="0"/>
              </a:rPr>
              <a:t>hyperinsulinaemia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A large meta-analysis of 38 studies in women with </a:t>
            </a:r>
            <a:r>
              <a:rPr lang="en-US" dirty="0" smtClean="0">
                <a:latin typeface="Times New Roman" panose="02020603050405020304" pitchFamily="18" charset="0"/>
                <a:cs typeface="Times New Roman" panose="02020603050405020304" pitchFamily="18" charset="0"/>
              </a:rPr>
              <a:t>PCOS revealed </a:t>
            </a:r>
            <a:r>
              <a:rPr lang="en-US" dirty="0">
                <a:latin typeface="Times New Roman" panose="02020603050405020304" pitchFamily="18" charset="0"/>
                <a:cs typeface="Times New Roman" panose="02020603050405020304" pitchFamily="18" charset="0"/>
              </a:rPr>
              <a:t>that metformin lowers fasting insulin levels but </a:t>
            </a:r>
            <a:r>
              <a:rPr lang="en-US" dirty="0" smtClean="0">
                <a:latin typeface="Times New Roman" panose="02020603050405020304" pitchFamily="18" charset="0"/>
                <a:cs typeface="Times New Roman" panose="02020603050405020304" pitchFamily="18" charset="0"/>
              </a:rPr>
              <a:t>with significant </a:t>
            </a:r>
            <a:r>
              <a:rPr lang="en-US" dirty="0">
                <a:latin typeface="Times New Roman" panose="02020603050405020304" pitchFamily="18" charset="0"/>
                <a:cs typeface="Times New Roman" panose="02020603050405020304" pitchFamily="18" charset="0"/>
              </a:rPr>
              <a:t>heterogeneity. Sub-analysis based on BMI </a:t>
            </a:r>
            <a:r>
              <a:rPr lang="en-US" dirty="0" smtClean="0">
                <a:latin typeface="Times New Roman" panose="02020603050405020304" pitchFamily="18" charset="0"/>
                <a:cs typeface="Times New Roman" panose="02020603050405020304" pitchFamily="18" charset="0"/>
              </a:rPr>
              <a:t>indicated a </a:t>
            </a:r>
            <a:r>
              <a:rPr lang="en-US" dirty="0">
                <a:latin typeface="Times New Roman" panose="02020603050405020304" pitchFamily="18" charset="0"/>
                <a:cs typeface="Times New Roman" panose="02020603050405020304" pitchFamily="18" charset="0"/>
              </a:rPr>
              <a:t>lowering of fasting insulin only among non-obese </a:t>
            </a:r>
            <a:r>
              <a:rPr lang="en-US" dirty="0" smtClean="0">
                <a:latin typeface="Times New Roman" panose="02020603050405020304" pitchFamily="18" charset="0"/>
                <a:cs typeface="Times New Roman" panose="02020603050405020304" pitchFamily="18" charset="0"/>
              </a:rPr>
              <a:t>women with PCOS.</a:t>
            </a:r>
          </a:p>
          <a:p>
            <a:pPr algn="just"/>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meta-analysis of RCTs comparing </a:t>
            </a:r>
            <a:r>
              <a:rPr lang="en-US" dirty="0" smtClean="0">
                <a:latin typeface="Times New Roman" panose="02020603050405020304" pitchFamily="18" charset="0"/>
                <a:cs typeface="Times New Roman" panose="02020603050405020304" pitchFamily="18" charset="0"/>
              </a:rPr>
              <a:t>the effect </a:t>
            </a:r>
            <a:r>
              <a:rPr lang="en-US" dirty="0">
                <a:latin typeface="Times New Roman" panose="02020603050405020304" pitchFamily="18" charset="0"/>
                <a:cs typeface="Times New Roman" panose="02020603050405020304" pitchFamily="18" charset="0"/>
              </a:rPr>
              <a:t>of metformin and lifestyle vs lifestyle alone did </a:t>
            </a:r>
            <a:r>
              <a:rPr lang="en-US" dirty="0" smtClean="0">
                <a:latin typeface="Times New Roman" panose="02020603050405020304" pitchFamily="18" charset="0"/>
                <a:cs typeface="Times New Roman" panose="02020603050405020304" pitchFamily="18" charset="0"/>
              </a:rPr>
              <a:t>not demonstrate </a:t>
            </a:r>
            <a:r>
              <a:rPr lang="en-US" dirty="0">
                <a:latin typeface="Times New Roman" panose="02020603050405020304" pitchFamily="18" charset="0"/>
                <a:cs typeface="Times New Roman" panose="02020603050405020304" pitchFamily="18" charset="0"/>
              </a:rPr>
              <a:t>a significant improvement in fasting or 2 h </a:t>
            </a:r>
            <a:r>
              <a:rPr lang="en-US" dirty="0" smtClean="0">
                <a:latin typeface="Times New Roman" panose="02020603050405020304" pitchFamily="18" charset="0"/>
                <a:cs typeface="Times New Roman" panose="02020603050405020304" pitchFamily="18" charset="0"/>
              </a:rPr>
              <a:t>insulin levels </a:t>
            </a:r>
            <a:r>
              <a:rPr lang="en-US" dirty="0">
                <a:latin typeface="Times New Roman" panose="02020603050405020304" pitchFamily="18" charset="0"/>
                <a:cs typeface="Times New Roman" panose="02020603050405020304" pitchFamily="18" charset="0"/>
              </a:rPr>
              <a:t>in women with PCOS with the addition of </a:t>
            </a:r>
            <a:r>
              <a:rPr lang="en-US" dirty="0" smtClean="0">
                <a:latin typeface="Times New Roman" panose="02020603050405020304" pitchFamily="18" charset="0"/>
                <a:cs typeface="Times New Roman" panose="02020603050405020304" pitchFamily="18" charset="0"/>
              </a:rPr>
              <a:t>metformin to </a:t>
            </a:r>
            <a:r>
              <a:rPr lang="en-US" dirty="0">
                <a:latin typeface="Times New Roman" panose="02020603050405020304" pitchFamily="18" charset="0"/>
                <a:cs typeface="Times New Roman" panose="02020603050405020304" pitchFamily="18" charset="0"/>
              </a:rPr>
              <a:t>lifestyle </a:t>
            </a:r>
            <a:r>
              <a:rPr lang="en-US" dirty="0" smtClean="0">
                <a:latin typeface="Times New Roman" panose="02020603050405020304" pitchFamily="18" charset="0"/>
                <a:cs typeface="Times New Roman" panose="02020603050405020304" pitchFamily="18" charset="0"/>
              </a:rPr>
              <a:t>interventions.</a:t>
            </a:r>
          </a:p>
          <a:p>
            <a:pPr algn="just"/>
            <a:r>
              <a:rPr lang="en-US" dirty="0" smtClean="0">
                <a:latin typeface="Times New Roman" panose="02020603050405020304" pitchFamily="18" charset="0"/>
                <a:cs typeface="Times New Roman" panose="02020603050405020304" pitchFamily="18" charset="0"/>
              </a:rPr>
              <a:t>Furthermore</a:t>
            </a:r>
            <a:r>
              <a:rPr lang="en-US" dirty="0">
                <a:latin typeface="Times New Roman" panose="02020603050405020304" pitchFamily="18" charset="0"/>
                <a:cs typeface="Times New Roman" panose="02020603050405020304" pitchFamily="18" charset="0"/>
              </a:rPr>
              <a:t>, it is not </a:t>
            </a:r>
            <a:r>
              <a:rPr lang="en-US" dirty="0" smtClean="0">
                <a:latin typeface="Times New Roman" panose="02020603050405020304" pitchFamily="18" charset="0"/>
                <a:cs typeface="Times New Roman" panose="02020603050405020304" pitchFamily="18" charset="0"/>
              </a:rPr>
              <a:t>clear if </a:t>
            </a:r>
            <a:r>
              <a:rPr lang="en-US" dirty="0">
                <a:latin typeface="Times New Roman" panose="02020603050405020304" pitchFamily="18" charset="0"/>
                <a:cs typeface="Times New Roman" panose="02020603050405020304" pitchFamily="18" charset="0"/>
              </a:rPr>
              <a:t>the addition of metformin to oral contraceptives has a </a:t>
            </a:r>
            <a:r>
              <a:rPr lang="en-US" dirty="0" smtClean="0">
                <a:latin typeface="Times New Roman" panose="02020603050405020304" pitchFamily="18" charset="0"/>
                <a:cs typeface="Times New Roman" panose="02020603050405020304" pitchFamily="18" charset="0"/>
              </a:rPr>
              <a:t>significant impact </a:t>
            </a:r>
            <a:r>
              <a:rPr lang="en-US" dirty="0">
                <a:latin typeface="Times New Roman" panose="02020603050405020304" pitchFamily="18" charset="0"/>
                <a:cs typeface="Times New Roman" panose="02020603050405020304" pitchFamily="18" charset="0"/>
              </a:rPr>
              <a:t>on insulin levels in women with </a:t>
            </a:r>
            <a:r>
              <a:rPr lang="en-US" dirty="0" smtClean="0">
                <a:latin typeface="Times New Roman" panose="02020603050405020304" pitchFamily="18" charset="0"/>
                <a:cs typeface="Times New Roman" panose="02020603050405020304" pitchFamily="18" charset="0"/>
              </a:rPr>
              <a:t>PCOS.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38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
            <a:ext cx="10515600" cy="6400800"/>
          </a:xfrm>
        </p:spPr>
        <p:txBody>
          <a:bodyPr>
            <a:normAutofit fontScale="77500" lnSpcReduction="20000"/>
          </a:bodyPr>
          <a:lstStyle/>
          <a:p>
            <a:pPr marL="0" indent="0" algn="just">
              <a:buNone/>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is currently inadequate evidence to recommend the routine addition of  metformin to oral contraceptive (OC) </a:t>
            </a:r>
            <a:r>
              <a:rPr lang="en-US" dirty="0" smtClean="0">
                <a:latin typeface="Times New Roman" panose="02020603050405020304" pitchFamily="18" charset="0"/>
                <a:cs typeface="Times New Roman" panose="02020603050405020304" pitchFamily="18" charset="0"/>
              </a:rPr>
              <a:t>therapy.</a:t>
            </a:r>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lnSpc>
                <a:spcPct val="120000"/>
              </a:lnSpc>
            </a:pPr>
            <a:r>
              <a:rPr lang="en-US" sz="3100" dirty="0" smtClean="0">
                <a:latin typeface="Times New Roman" panose="02020603050405020304" pitchFamily="18" charset="0"/>
                <a:cs typeface="Times New Roman" panose="02020603050405020304" pitchFamily="18" charset="0"/>
              </a:rPr>
              <a:t>In </a:t>
            </a:r>
            <a:r>
              <a:rPr lang="en-US" sz="3100" dirty="0">
                <a:latin typeface="Times New Roman" panose="02020603050405020304" pitchFamily="18" charset="0"/>
                <a:cs typeface="Times New Roman" panose="02020603050405020304" pitchFamily="18" charset="0"/>
              </a:rPr>
              <a:t>one randomized clinical trial, 40 </a:t>
            </a:r>
            <a:r>
              <a:rPr lang="en-US" sz="3100" dirty="0" err="1">
                <a:latin typeface="Times New Roman" panose="02020603050405020304" pitchFamily="18" charset="0"/>
                <a:cs typeface="Times New Roman" panose="02020603050405020304" pitchFamily="18" charset="0"/>
              </a:rPr>
              <a:t>nonobese</a:t>
            </a:r>
            <a:r>
              <a:rPr lang="en-US" sz="3100" dirty="0">
                <a:latin typeface="Times New Roman" panose="02020603050405020304" pitchFamily="18" charset="0"/>
                <a:cs typeface="Times New Roman" panose="02020603050405020304" pitchFamily="18" charset="0"/>
              </a:rPr>
              <a:t> women with PCOS were treated with either an OC alone (</a:t>
            </a:r>
            <a:r>
              <a:rPr lang="en-US" sz="3100" dirty="0" err="1">
                <a:latin typeface="Times New Roman" panose="02020603050405020304" pitchFamily="18" charset="0"/>
                <a:cs typeface="Times New Roman" panose="02020603050405020304" pitchFamily="18" charset="0"/>
              </a:rPr>
              <a:t>ethinyl</a:t>
            </a:r>
            <a:r>
              <a:rPr lang="en-US" sz="3100" dirty="0">
                <a:latin typeface="Times New Roman" panose="02020603050405020304" pitchFamily="18" charset="0"/>
                <a:cs typeface="Times New Roman" panose="02020603050405020304" pitchFamily="18" charset="0"/>
              </a:rPr>
              <a:t> estradiol 35 mcg/day plus </a:t>
            </a:r>
            <a:r>
              <a:rPr lang="en-US" sz="3100" dirty="0" err="1" smtClean="0">
                <a:latin typeface="Times New Roman" panose="02020603050405020304" pitchFamily="18" charset="0"/>
                <a:cs typeface="Times New Roman" panose="02020603050405020304" pitchFamily="18" charset="0"/>
              </a:rPr>
              <a:t>cyprotrone</a:t>
            </a:r>
            <a:r>
              <a:rPr lang="en-US" sz="3100" dirty="0" smtClean="0">
                <a:latin typeface="Times New Roman" panose="02020603050405020304" pitchFamily="18" charset="0"/>
                <a:cs typeface="Times New Roman" panose="02020603050405020304" pitchFamily="18" charset="0"/>
              </a:rPr>
              <a:t> acetate</a:t>
            </a:r>
            <a:r>
              <a:rPr lang="en-US" sz="3100" dirty="0">
                <a:latin typeface="Times New Roman" panose="02020603050405020304" pitchFamily="18" charset="0"/>
                <a:cs typeface="Times New Roman" panose="02020603050405020304" pitchFamily="18" charset="0"/>
              </a:rPr>
              <a:t> 2 mg/day) or this OC </a:t>
            </a:r>
            <a:r>
              <a:rPr lang="en-US" sz="3100" dirty="0" smtClean="0">
                <a:latin typeface="Times New Roman" panose="02020603050405020304" pitchFamily="18" charset="0"/>
                <a:cs typeface="Times New Roman" panose="02020603050405020304" pitchFamily="18" charset="0"/>
              </a:rPr>
              <a:t>plus</a:t>
            </a:r>
            <a:r>
              <a:rPr lang="en-US" sz="3100" dirty="0">
                <a:latin typeface="Times New Roman" panose="02020603050405020304" pitchFamily="18" charset="0"/>
                <a:cs typeface="Times New Roman" panose="02020603050405020304" pitchFamily="18" charset="0"/>
              </a:rPr>
              <a:t> metformin (500 mg three times daily) for four </a:t>
            </a:r>
            <a:r>
              <a:rPr lang="en-US" sz="3100" dirty="0" smtClean="0">
                <a:latin typeface="Times New Roman" panose="02020603050405020304" pitchFamily="18" charset="0"/>
                <a:cs typeface="Times New Roman" panose="02020603050405020304" pitchFamily="18" charset="0"/>
              </a:rPr>
              <a:t>months. </a:t>
            </a:r>
            <a:r>
              <a:rPr lang="en-US" sz="3100" dirty="0">
                <a:latin typeface="Times New Roman" panose="02020603050405020304" pitchFamily="18" charset="0"/>
                <a:cs typeface="Times New Roman" panose="02020603050405020304" pitchFamily="18" charset="0"/>
              </a:rPr>
              <a:t>Combination therapy of the OC plus metformin resulted in the greatest reduction of the serum androstenedione level and the greatest increase in sex </a:t>
            </a:r>
            <a:r>
              <a:rPr lang="en-US" sz="3100" dirty="0" err="1" smtClean="0">
                <a:latin typeface="Times New Roman" panose="02020603050405020304" pitchFamily="18" charset="0"/>
                <a:cs typeface="Times New Roman" panose="02020603050405020304" pitchFamily="18" charset="0"/>
              </a:rPr>
              <a:t>SHBG.Weight</a:t>
            </a:r>
            <a:r>
              <a:rPr lang="en-US" sz="3100" dirty="0" smtClean="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loss occurred only in the group taking </a:t>
            </a:r>
            <a:r>
              <a:rPr lang="en-US" sz="3100" dirty="0" smtClean="0">
                <a:latin typeface="Times New Roman" panose="02020603050405020304" pitchFamily="18" charset="0"/>
                <a:cs typeface="Times New Roman" panose="02020603050405020304" pitchFamily="18" charset="0"/>
              </a:rPr>
              <a:t>metformin. </a:t>
            </a:r>
            <a:r>
              <a:rPr lang="en-US" sz="3100" dirty="0">
                <a:latin typeface="Times New Roman" panose="02020603050405020304" pitchFamily="18" charset="0"/>
                <a:cs typeface="Times New Roman" panose="02020603050405020304" pitchFamily="18" charset="0"/>
              </a:rPr>
              <a:t>Circulating androgen concentrations and </a:t>
            </a:r>
            <a:r>
              <a:rPr lang="en-US" sz="3100" dirty="0" err="1">
                <a:latin typeface="Times New Roman" panose="02020603050405020304" pitchFamily="18" charset="0"/>
                <a:cs typeface="Times New Roman" panose="02020603050405020304" pitchFamily="18" charset="0"/>
              </a:rPr>
              <a:t>Ferriman</a:t>
            </a:r>
            <a:r>
              <a:rPr lang="en-US" sz="3100" dirty="0">
                <a:latin typeface="Times New Roman" panose="02020603050405020304" pitchFamily="18" charset="0"/>
                <a:cs typeface="Times New Roman" panose="02020603050405020304" pitchFamily="18" charset="0"/>
              </a:rPr>
              <a:t>-Gallwey hirsutism scores decreased to a similar degree in both </a:t>
            </a:r>
            <a:r>
              <a:rPr lang="en-US" sz="3100" dirty="0" smtClean="0">
                <a:latin typeface="Times New Roman" panose="02020603050405020304" pitchFamily="18" charset="0"/>
                <a:cs typeface="Times New Roman" panose="02020603050405020304" pitchFamily="18" charset="0"/>
              </a:rPr>
              <a:t>groups.</a:t>
            </a:r>
          </a:p>
          <a:p>
            <a:pPr marL="0" indent="0" algn="just">
              <a:lnSpc>
                <a:spcPct val="120000"/>
              </a:lnSpc>
              <a:buNone/>
            </a:pPr>
            <a:r>
              <a:rPr lang="en-US" sz="3800" dirty="0" smtClean="0">
                <a:latin typeface="Times New Roman" panose="02020603050405020304" pitchFamily="18" charset="0"/>
                <a:cs typeface="Times New Roman" panose="02020603050405020304" pitchFamily="18" charset="0"/>
              </a:rPr>
              <a:t>Thus</a:t>
            </a:r>
            <a:r>
              <a:rPr lang="en-US" sz="3800" dirty="0">
                <a:latin typeface="Times New Roman" panose="02020603050405020304" pitchFamily="18" charset="0"/>
                <a:cs typeface="Times New Roman" panose="02020603050405020304" pitchFamily="18" charset="0"/>
              </a:rPr>
              <a:t>, the combination of metformin plus an OC may be useful when weight loss is desired but not when used for other indications</a:t>
            </a:r>
            <a:r>
              <a:rPr lang="en-US" sz="3800" dirty="0" smtClean="0">
                <a:latin typeface="Times New Roman" panose="02020603050405020304" pitchFamily="18" charset="0"/>
                <a:cs typeface="Times New Roman" panose="02020603050405020304" pitchFamily="18" charset="0"/>
              </a:rPr>
              <a:t>.</a:t>
            </a:r>
          </a:p>
          <a:p>
            <a:pPr marL="0" indent="0" algn="just">
              <a:buNone/>
            </a:pPr>
            <a:endParaRPr lang="en-US" sz="2100" u="sng" dirty="0" smtClean="0">
              <a:hlinkClick r:id="rId2"/>
            </a:endParaRPr>
          </a:p>
          <a:p>
            <a:pPr marL="0" indent="0" algn="just">
              <a:buNone/>
            </a:pPr>
            <a:r>
              <a:rPr lang="en-US" sz="2100" u="sng" dirty="0" err="1" smtClean="0">
                <a:hlinkClick r:id="rId2"/>
              </a:rPr>
              <a:t>lter</a:t>
            </a:r>
            <a:r>
              <a:rPr lang="en-US" sz="2100" u="sng" dirty="0" smtClean="0">
                <a:hlinkClick r:id="rId2"/>
              </a:rPr>
              <a:t> K, </a:t>
            </a:r>
            <a:r>
              <a:rPr lang="en-US" sz="2100" u="sng" dirty="0" err="1" smtClean="0">
                <a:hlinkClick r:id="rId2"/>
              </a:rPr>
              <a:t>Imir</a:t>
            </a:r>
            <a:r>
              <a:rPr lang="en-US" sz="2100" u="sng" dirty="0" smtClean="0">
                <a:hlinkClick r:id="rId2"/>
              </a:rPr>
              <a:t> G, </a:t>
            </a:r>
            <a:r>
              <a:rPr lang="en-US" sz="2100" u="sng" dirty="0" err="1" smtClean="0">
                <a:hlinkClick r:id="rId2"/>
              </a:rPr>
              <a:t>Durmusoglu</a:t>
            </a:r>
            <a:r>
              <a:rPr lang="en-US" sz="2100" u="sng" dirty="0" smtClean="0">
                <a:hlinkClick r:id="rId2"/>
              </a:rPr>
              <a:t> F. Clinical, endocrine and metabolic effects of metformin added to </a:t>
            </a:r>
            <a:r>
              <a:rPr lang="en-US" sz="2100" u="sng" dirty="0" err="1" smtClean="0">
                <a:hlinkClick r:id="rId2"/>
              </a:rPr>
              <a:t>ethinyl</a:t>
            </a:r>
            <a:r>
              <a:rPr lang="en-US" sz="2100" u="sng" dirty="0" smtClean="0">
                <a:hlinkClick r:id="rId2"/>
              </a:rPr>
              <a:t> estradiol-</a:t>
            </a:r>
            <a:r>
              <a:rPr lang="en-US" sz="2100" u="sng" dirty="0" err="1" smtClean="0">
                <a:hlinkClick r:id="rId2"/>
              </a:rPr>
              <a:t>cyproterone</a:t>
            </a:r>
            <a:r>
              <a:rPr lang="en-US" sz="2100" u="sng" dirty="0" smtClean="0">
                <a:hlinkClick r:id="rId2"/>
              </a:rPr>
              <a:t> acetate in non-obese women with polycystic ovarian syndrome: a randomized controlled study. Hum </a:t>
            </a:r>
            <a:r>
              <a:rPr lang="en-US" sz="2100" u="sng" dirty="0" err="1" smtClean="0">
                <a:hlinkClick r:id="rId2"/>
              </a:rPr>
              <a:t>Reprod</a:t>
            </a:r>
            <a:r>
              <a:rPr lang="en-US" sz="2100" u="sng" dirty="0" smtClean="0">
                <a:hlinkClick r:id="rId2"/>
              </a:rPr>
              <a:t> 2002; 17:1729.</a:t>
            </a:r>
            <a:endParaRPr lang="en-US" sz="2100" dirty="0" smtClean="0"/>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6259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679921"/>
            <a:ext cx="10515600" cy="1561363"/>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Metformin at a dose of 500 mg three times daily reduced hyperinsulinemia, basal and stimulated levels of LH, and free testosterone concentrations in overweight women with PCOS.</a:t>
            </a:r>
            <a:endParaRPr lang="en-US" sz="32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31850" y="3553905"/>
            <a:ext cx="10515600" cy="2535745"/>
          </a:xfrm>
        </p:spPr>
        <p:txBody>
          <a:bodyPr>
            <a:normAutofit fontScale="92500" lnSpcReduction="10000"/>
          </a:bodyPr>
          <a:lstStyle/>
          <a:p>
            <a:pPr algn="just"/>
            <a:r>
              <a:rPr lang="en-US" dirty="0"/>
              <a:t>Velazquez EM, Mendoza S, Hamer T, et al. Metformin therapy in </a:t>
            </a:r>
            <a:r>
              <a:rPr lang="en-US" dirty="0" smtClean="0"/>
              <a:t>polycystic ovary </a:t>
            </a:r>
            <a:r>
              <a:rPr lang="en-US" dirty="0"/>
              <a:t>syndrome reduces hyperinsulinemia, insulin </a:t>
            </a:r>
            <a:r>
              <a:rPr lang="en-US" dirty="0" smtClean="0"/>
              <a:t>resistance, </a:t>
            </a:r>
            <a:r>
              <a:rPr lang="en-US" dirty="0" err="1" smtClean="0"/>
              <a:t>hyperandrogenemia</a:t>
            </a:r>
            <a:r>
              <a:rPr lang="en-US" dirty="0"/>
              <a:t>, and systolic blood pressure, while </a:t>
            </a:r>
            <a:r>
              <a:rPr lang="en-US" dirty="0" smtClean="0"/>
              <a:t>facilitating normal </a:t>
            </a:r>
            <a:r>
              <a:rPr lang="en-US" dirty="0"/>
              <a:t>menses and pregnancy. </a:t>
            </a:r>
            <a:r>
              <a:rPr lang="en-US" i="1" dirty="0"/>
              <a:t>Metabolism</a:t>
            </a:r>
            <a:r>
              <a:rPr lang="en-US" dirty="0"/>
              <a:t>. 1994;43:647-654</a:t>
            </a:r>
            <a:r>
              <a:rPr lang="en-US" dirty="0" smtClean="0"/>
              <a:t>.</a:t>
            </a:r>
          </a:p>
          <a:p>
            <a:pPr algn="just"/>
            <a:r>
              <a:rPr lang="en-US" dirty="0" err="1"/>
              <a:t>Nestler</a:t>
            </a:r>
            <a:r>
              <a:rPr lang="en-US" dirty="0"/>
              <a:t> J, </a:t>
            </a:r>
            <a:r>
              <a:rPr lang="en-US" dirty="0" err="1"/>
              <a:t>Jakubowicz</a:t>
            </a:r>
            <a:r>
              <a:rPr lang="en-US" dirty="0"/>
              <a:t> D. Decreases in ovarian cytochrome P450c </a:t>
            </a:r>
            <a:r>
              <a:rPr lang="en-US" dirty="0" smtClean="0"/>
              <a:t>17 alpha </a:t>
            </a:r>
            <a:r>
              <a:rPr lang="en-US" dirty="0"/>
              <a:t>activity and serum free testosterone after reduction of </a:t>
            </a:r>
            <a:r>
              <a:rPr lang="en-US" dirty="0" smtClean="0"/>
              <a:t>insulin secretion </a:t>
            </a:r>
            <a:r>
              <a:rPr lang="en-US" dirty="0"/>
              <a:t>in polycystic ovary syndrome. </a:t>
            </a:r>
            <a:r>
              <a:rPr lang="en-US" i="1" dirty="0"/>
              <a:t>N </a:t>
            </a:r>
            <a:r>
              <a:rPr lang="en-US" i="1" dirty="0" err="1"/>
              <a:t>Engl</a:t>
            </a:r>
            <a:r>
              <a:rPr lang="en-US" i="1" dirty="0"/>
              <a:t> J Med</a:t>
            </a:r>
            <a:r>
              <a:rPr lang="en-US" dirty="0"/>
              <a:t>. 1996;335:</a:t>
            </a:r>
          </a:p>
          <a:p>
            <a:pPr algn="just"/>
            <a:r>
              <a:rPr lang="en-US" dirty="0"/>
              <a:t>617-623.</a:t>
            </a:r>
            <a:endParaRPr lang="en-US" dirty="0" smtClean="0"/>
          </a:p>
          <a:p>
            <a:endParaRPr lang="en-US" dirty="0"/>
          </a:p>
        </p:txBody>
      </p:sp>
    </p:spTree>
    <p:extLst>
      <p:ext uri="{BB962C8B-B14F-4D97-AF65-F5344CB8AC3E}">
        <p14:creationId xmlns:p14="http://schemas.microsoft.com/office/powerpoint/2010/main" val="16020984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Glucose tolerance</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Current guidelines for management </a:t>
            </a:r>
            <a:r>
              <a:rPr lang="en-US" dirty="0" smtClean="0">
                <a:latin typeface="Times New Roman" panose="02020603050405020304" pitchFamily="18" charset="0"/>
                <a:cs typeface="Times New Roman" panose="02020603050405020304" pitchFamily="18" charset="0"/>
              </a:rPr>
              <a:t>of PCOS </a:t>
            </a:r>
            <a:r>
              <a:rPr lang="en-US" dirty="0">
                <a:latin typeface="Times New Roman" panose="02020603050405020304" pitchFamily="18" charset="0"/>
                <a:cs typeface="Times New Roman" panose="02020603050405020304" pitchFamily="18" charset="0"/>
              </a:rPr>
              <a:t>recommend metformin treatment for women with </a:t>
            </a:r>
            <a:r>
              <a:rPr lang="en-US" dirty="0" smtClean="0">
                <a:latin typeface="Times New Roman" panose="02020603050405020304" pitchFamily="18" charset="0"/>
                <a:cs typeface="Times New Roman" panose="02020603050405020304" pitchFamily="18" charset="0"/>
              </a:rPr>
              <a:t>impaired glucose </a:t>
            </a:r>
            <a:r>
              <a:rPr lang="en-US" dirty="0">
                <a:latin typeface="Times New Roman" panose="02020603050405020304" pitchFamily="18" charset="0"/>
                <a:cs typeface="Times New Roman" panose="02020603050405020304" pitchFamily="18" charset="0"/>
              </a:rPr>
              <a:t>tolerance or type 2 diabetes who do not </a:t>
            </a:r>
            <a:r>
              <a:rPr lang="en-US" dirty="0" smtClean="0">
                <a:latin typeface="Times New Roman" panose="02020603050405020304" pitchFamily="18" charset="0"/>
                <a:cs typeface="Times New Roman" panose="02020603050405020304" pitchFamily="18" charset="0"/>
              </a:rPr>
              <a:t>respond to </a:t>
            </a:r>
            <a:r>
              <a:rPr lang="en-US" dirty="0">
                <a:latin typeface="Times New Roman" panose="02020603050405020304" pitchFamily="18" charset="0"/>
                <a:cs typeface="Times New Roman" panose="02020603050405020304" pitchFamily="18" charset="0"/>
              </a:rPr>
              <a:t>lifestyle </a:t>
            </a:r>
            <a:r>
              <a:rPr lang="en-US" dirty="0" smtClean="0">
                <a:latin typeface="Times New Roman" panose="02020603050405020304" pitchFamily="18" charset="0"/>
                <a:cs typeface="Times New Roman" panose="02020603050405020304" pitchFamily="18" charset="0"/>
              </a:rPr>
              <a:t>modification.</a:t>
            </a:r>
          </a:p>
          <a:p>
            <a:pPr algn="just"/>
            <a:r>
              <a:rPr lang="en-US" dirty="0">
                <a:latin typeface="Times New Roman" panose="02020603050405020304" pitchFamily="18" charset="0"/>
                <a:cs typeface="Times New Roman" panose="02020603050405020304" pitchFamily="18" charset="0"/>
              </a:rPr>
              <a:t>In type 2 diabetes, </a:t>
            </a:r>
            <a:r>
              <a:rPr lang="en-US" dirty="0" smtClean="0">
                <a:latin typeface="Times New Roman" panose="02020603050405020304" pitchFamily="18" charset="0"/>
                <a:cs typeface="Times New Roman" panose="02020603050405020304" pitchFamily="18" charset="0"/>
              </a:rPr>
              <a:t>metformin is </a:t>
            </a:r>
            <a:r>
              <a:rPr lang="en-US" dirty="0">
                <a:latin typeface="Times New Roman" panose="02020603050405020304" pitchFamily="18" charset="0"/>
                <a:cs typeface="Times New Roman" panose="02020603050405020304" pitchFamily="18" charset="0"/>
              </a:rPr>
              <a:t>the recommended initial therapy and has also </a:t>
            </a:r>
            <a:r>
              <a:rPr lang="en-US" dirty="0" smtClean="0">
                <a:latin typeface="Times New Roman" panose="02020603050405020304" pitchFamily="18" charset="0"/>
                <a:cs typeface="Times New Roman" panose="02020603050405020304" pitchFamily="18" charset="0"/>
              </a:rPr>
              <a:t>been demonstrated </a:t>
            </a:r>
            <a:r>
              <a:rPr lang="en-US" dirty="0">
                <a:latin typeface="Times New Roman" panose="02020603050405020304" pitchFamily="18" charset="0"/>
                <a:cs typeface="Times New Roman" panose="02020603050405020304" pitchFamily="18" charset="0"/>
              </a:rPr>
              <a:t>to reduce the risk of type 2 diabetes </a:t>
            </a:r>
            <a:r>
              <a:rPr lang="en-US" dirty="0" smtClean="0">
                <a:latin typeface="Times New Roman" panose="02020603050405020304" pitchFamily="18" charset="0"/>
                <a:cs typeface="Times New Roman" panose="02020603050405020304" pitchFamily="18" charset="0"/>
              </a:rPr>
              <a:t>development in </a:t>
            </a:r>
            <a:r>
              <a:rPr lang="en-US" dirty="0">
                <a:latin typeface="Times New Roman" panose="02020603050405020304" pitchFamily="18" charset="0"/>
                <a:cs typeface="Times New Roman" panose="02020603050405020304" pitchFamily="18" charset="0"/>
              </a:rPr>
              <a:t>individuals with glucose </a:t>
            </a:r>
            <a:r>
              <a:rPr lang="en-US" dirty="0" smtClean="0">
                <a:latin typeface="Times New Roman" panose="02020603050405020304" pitchFamily="18" charset="0"/>
                <a:cs typeface="Times New Roman" panose="02020603050405020304" pitchFamily="18" charset="0"/>
              </a:rPr>
              <a:t>intolerance.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87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Body weight and composition</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there may be </a:t>
            </a:r>
            <a:r>
              <a:rPr lang="en-US" dirty="0" smtClean="0">
                <a:latin typeface="Times New Roman" panose="02020603050405020304" pitchFamily="18" charset="0"/>
                <a:cs typeface="Times New Roman" panose="02020603050405020304" pitchFamily="18" charset="0"/>
              </a:rPr>
              <a:t>evidence for </a:t>
            </a:r>
            <a:r>
              <a:rPr lang="en-US" dirty="0">
                <a:latin typeface="Times New Roman" panose="02020603050405020304" pitchFamily="18" charset="0"/>
                <a:cs typeface="Times New Roman" panose="02020603050405020304" pitchFamily="18" charset="0"/>
              </a:rPr>
              <a:t>a beneficial effect of metformin on BMI and </a:t>
            </a:r>
            <a:r>
              <a:rPr lang="en-US" dirty="0" smtClean="0">
                <a:latin typeface="Times New Roman" panose="02020603050405020304" pitchFamily="18" charset="0"/>
                <a:cs typeface="Times New Roman" panose="02020603050405020304" pitchFamily="18" charset="0"/>
              </a:rPr>
              <a:t>abdominal obesity </a:t>
            </a:r>
            <a:r>
              <a:rPr lang="en-US" dirty="0">
                <a:latin typeface="Times New Roman" panose="02020603050405020304" pitchFamily="18" charset="0"/>
                <a:cs typeface="Times New Roman" panose="02020603050405020304" pitchFamily="18" charset="0"/>
              </a:rPr>
              <a:t>when added to lifestyle </a:t>
            </a:r>
            <a:r>
              <a:rPr lang="en-US" dirty="0" smtClean="0">
                <a:latin typeface="Times New Roman" panose="02020603050405020304" pitchFamily="18" charset="0"/>
                <a:cs typeface="Times New Roman" panose="02020603050405020304" pitchFamily="18" charset="0"/>
              </a:rPr>
              <a:t>modification.</a:t>
            </a:r>
          </a:p>
          <a:p>
            <a:pPr algn="just"/>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 </a:t>
            </a:r>
            <a:r>
              <a:rPr lang="en-US" dirty="0" err="1" smtClean="0">
                <a:latin typeface="Times New Roman" panose="02020603050405020304" pitchFamily="18" charset="0"/>
                <a:cs typeface="Times New Roman" panose="02020603050405020304" pitchFamily="18" charset="0"/>
              </a:rPr>
              <a:t>metaanalysis</a:t>
            </a:r>
            <a:r>
              <a:rPr lang="en-US" dirty="0" smtClean="0">
                <a:latin typeface="Times New Roman" panose="02020603050405020304" pitchFamily="18" charset="0"/>
                <a:cs typeface="Times New Roman" panose="02020603050405020304" pitchFamily="18" charset="0"/>
              </a:rPr>
              <a:t> published </a:t>
            </a:r>
            <a:r>
              <a:rPr lang="en-US" dirty="0">
                <a:latin typeface="Times New Roman" panose="02020603050405020304" pitchFamily="18" charset="0"/>
                <a:cs typeface="Times New Roman" panose="02020603050405020304" pitchFamily="18" charset="0"/>
              </a:rPr>
              <a:t>in 2015, comparing nine </a:t>
            </a:r>
            <a:r>
              <a:rPr lang="en-US" dirty="0" err="1">
                <a:latin typeface="Times New Roman" panose="02020603050405020304" pitchFamily="18" charset="0"/>
                <a:cs typeface="Times New Roman" panose="02020603050405020304" pitchFamily="18" charset="0"/>
              </a:rPr>
              <a:t>randomised</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clinical trials </a:t>
            </a:r>
            <a:r>
              <a:rPr lang="en-US" dirty="0">
                <a:latin typeface="Times New Roman" panose="02020603050405020304" pitchFamily="18" charset="0"/>
                <a:cs typeface="Times New Roman" panose="02020603050405020304" pitchFamily="18" charset="0"/>
              </a:rPr>
              <a:t>(n = 493 participants) of metformin plus lifestyle </a:t>
            </a:r>
            <a:r>
              <a:rPr lang="en-US" dirty="0" smtClean="0">
                <a:latin typeface="Times New Roman" panose="02020603050405020304" pitchFamily="18" charset="0"/>
                <a:cs typeface="Times New Roman" panose="02020603050405020304" pitchFamily="18" charset="0"/>
              </a:rPr>
              <a:t>vs lifestyle </a:t>
            </a:r>
            <a:r>
              <a:rPr lang="en-US" dirty="0">
                <a:latin typeface="Times New Roman" panose="02020603050405020304" pitchFamily="18" charset="0"/>
                <a:cs typeface="Times New Roman" panose="02020603050405020304" pitchFamily="18" charset="0"/>
              </a:rPr>
              <a:t>alone, metformin plus lifestyle was more effective </a:t>
            </a:r>
            <a:r>
              <a:rPr lang="en-US" dirty="0" smtClean="0">
                <a:latin typeface="Times New Roman" panose="02020603050405020304" pitchFamily="18" charset="0"/>
                <a:cs typeface="Times New Roman" panose="02020603050405020304" pitchFamily="18" charset="0"/>
              </a:rPr>
              <a:t>in reducing BMI.</a:t>
            </a:r>
          </a:p>
          <a:p>
            <a:pPr algn="just"/>
            <a:r>
              <a:rPr lang="en-US" dirty="0">
                <a:latin typeface="Times New Roman" panose="02020603050405020304" pitchFamily="18" charset="0"/>
                <a:cs typeface="Times New Roman" panose="02020603050405020304" pitchFamily="18" charset="0"/>
              </a:rPr>
              <a:t>consistent with other </a:t>
            </a:r>
            <a:r>
              <a:rPr lang="en-US" dirty="0" err="1" smtClean="0">
                <a:latin typeface="Times New Roman" panose="02020603050405020304" pitchFamily="18" charset="0"/>
                <a:cs typeface="Times New Roman" panose="02020603050405020304" pitchFamily="18" charset="0"/>
              </a:rPr>
              <a:t>metaanalyses</a:t>
            </a:r>
            <a:r>
              <a:rPr lang="en-US" dirty="0" smtClean="0">
                <a:latin typeface="Times New Roman" panose="02020603050405020304" pitchFamily="18" charset="0"/>
                <a:cs typeface="Times New Roman" panose="02020603050405020304" pitchFamily="18" charset="0"/>
              </a:rPr>
              <a:t> metformin </a:t>
            </a:r>
            <a:r>
              <a:rPr lang="en-US" dirty="0">
                <a:latin typeface="Times New Roman" panose="02020603050405020304" pitchFamily="18" charset="0"/>
                <a:cs typeface="Times New Roman" panose="02020603050405020304" pitchFamily="18" charset="0"/>
              </a:rPr>
              <a:t>alone was not associated with </a:t>
            </a:r>
            <a:r>
              <a:rPr lang="en-US" dirty="0" smtClean="0">
                <a:latin typeface="Times New Roman" panose="02020603050405020304" pitchFamily="18" charset="0"/>
                <a:cs typeface="Times New Roman" panose="02020603050405020304" pitchFamily="18" charset="0"/>
              </a:rPr>
              <a:t>any reduction </a:t>
            </a:r>
            <a:r>
              <a:rPr lang="en-US" dirty="0">
                <a:latin typeface="Times New Roman" panose="02020603050405020304" pitchFamily="18" charset="0"/>
                <a:cs typeface="Times New Roman" panose="02020603050405020304" pitchFamily="18" charset="0"/>
              </a:rPr>
              <a:t>in BMI compared with </a:t>
            </a:r>
            <a:r>
              <a:rPr lang="en-US" dirty="0" smtClean="0">
                <a:latin typeface="Times New Roman" panose="02020603050405020304" pitchFamily="18" charset="0"/>
                <a:cs typeface="Times New Roman" panose="02020603050405020304" pitchFamily="18" charset="0"/>
              </a:rPr>
              <a:t>lifestyle.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8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7182" y="775253"/>
            <a:ext cx="9144000" cy="3061662"/>
          </a:xfrm>
        </p:spPr>
        <p:txBody>
          <a:bodyPr>
            <a:normAutofit/>
          </a:bodyPr>
          <a:lstStyle/>
          <a:p>
            <a:r>
              <a:rPr lang="en-US" sz="2400" dirty="0">
                <a:latin typeface="Times New Roman" panose="02020603050405020304" pitchFamily="18" charset="0"/>
                <a:cs typeface="Times New Roman" panose="02020603050405020304" pitchFamily="18" charset="0"/>
              </a:rPr>
              <a:t>In one study, </a:t>
            </a:r>
            <a:r>
              <a:rPr lang="en-US" sz="2400" dirty="0" smtClean="0">
                <a:latin typeface="Times New Roman" panose="02020603050405020304" pitchFamily="18" charset="0"/>
                <a:cs typeface="Times New Roman" panose="02020603050405020304" pitchFamily="18" charset="0"/>
              </a:rPr>
              <a:t>metformin</a:t>
            </a:r>
            <a:r>
              <a:rPr lang="en-US" sz="2400" dirty="0">
                <a:latin typeface="Times New Roman" panose="02020603050405020304" pitchFamily="18" charset="0"/>
                <a:cs typeface="Times New Roman" panose="02020603050405020304" pitchFamily="18" charset="0"/>
              </a:rPr>
              <a:t> (850 mg twice daily) plus a low-calorie diet (1200 to 1400 kcal daily) was superior to a low-calorie diet alone in facilitating weight loss in obese women with and without </a:t>
            </a:r>
            <a:r>
              <a:rPr lang="en-US" sz="2400" dirty="0" smtClean="0">
                <a:latin typeface="Times New Roman" panose="02020603050405020304" pitchFamily="18" charset="0"/>
                <a:cs typeface="Times New Roman" panose="02020603050405020304" pitchFamily="18" charset="0"/>
              </a:rPr>
              <a:t>PCOS. </a:t>
            </a:r>
            <a:r>
              <a:rPr lang="en-US" sz="2400" dirty="0">
                <a:latin typeface="Times New Roman" panose="02020603050405020304" pitchFamily="18" charset="0"/>
                <a:cs typeface="Times New Roman" panose="02020603050405020304" pitchFamily="18" charset="0"/>
              </a:rPr>
              <a:t>Other investigators have reported similar </a:t>
            </a:r>
            <a:r>
              <a:rPr lang="en-US" sz="2400" dirty="0" smtClean="0">
                <a:latin typeface="Times New Roman" panose="02020603050405020304" pitchFamily="18" charset="0"/>
                <a:cs typeface="Times New Roman" panose="02020603050405020304" pitchFamily="18" charset="0"/>
              </a:rPr>
              <a:t>results.</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●Although  metformin  is not a </a:t>
            </a:r>
            <a:r>
              <a:rPr lang="en-US" sz="2400" b="1" dirty="0">
                <a:latin typeface="Times New Roman" panose="02020603050405020304" pitchFamily="18" charset="0"/>
                <a:cs typeface="Times New Roman" panose="02020603050405020304" pitchFamily="18" charset="0"/>
              </a:rPr>
              <a:t>weight loss</a:t>
            </a:r>
            <a:r>
              <a:rPr lang="en-US" sz="2400" dirty="0">
                <a:latin typeface="Times New Roman" panose="02020603050405020304" pitchFamily="18" charset="0"/>
                <a:cs typeface="Times New Roman" panose="02020603050405020304" pitchFamily="18" charset="0"/>
              </a:rPr>
              <a:t> drug per se, it is a reasonable adjunct to diet and exercise for obese women with PCOS. We do not recommend its use in obese women who do not have PCOS.</a:t>
            </a:r>
          </a:p>
        </p:txBody>
      </p:sp>
      <p:sp>
        <p:nvSpPr>
          <p:cNvPr id="3" name="Subtitle 2"/>
          <p:cNvSpPr>
            <a:spLocks noGrp="1"/>
          </p:cNvSpPr>
          <p:nvPr>
            <p:ph type="subTitle" idx="1"/>
          </p:nvPr>
        </p:nvSpPr>
        <p:spPr>
          <a:xfrm>
            <a:off x="1524000" y="4411744"/>
            <a:ext cx="9144000" cy="2243580"/>
          </a:xfrm>
        </p:spPr>
        <p:txBody>
          <a:bodyPr>
            <a:normAutofit fontScale="77500" lnSpcReduction="20000"/>
          </a:bodyPr>
          <a:lstStyle/>
          <a:p>
            <a:pPr lvl="0" algn="just"/>
            <a:r>
              <a:rPr lang="en-US" u="sng" dirty="0" err="1">
                <a:hlinkClick r:id="rId2"/>
              </a:rPr>
              <a:t>Pasquali</a:t>
            </a:r>
            <a:r>
              <a:rPr lang="en-US" u="sng" dirty="0">
                <a:hlinkClick r:id="rId2"/>
              </a:rPr>
              <a:t> R, </a:t>
            </a:r>
            <a:r>
              <a:rPr lang="en-US" u="sng" dirty="0" err="1">
                <a:hlinkClick r:id="rId2"/>
              </a:rPr>
              <a:t>Gambineri</a:t>
            </a:r>
            <a:r>
              <a:rPr lang="en-US" u="sng" dirty="0">
                <a:hlinkClick r:id="rId2"/>
              </a:rPr>
              <a:t> A, Biscotti D, et al. Effect of long-term treatment with metformin added to hypocaloric diet on body composition, fat distribution, and androgen and insulin levels in abdominally obese women with and without the polycystic ovary syndrome. J </a:t>
            </a:r>
            <a:r>
              <a:rPr lang="en-US" u="sng" dirty="0" err="1">
                <a:hlinkClick r:id="rId2"/>
              </a:rPr>
              <a:t>Clin</a:t>
            </a:r>
            <a:r>
              <a:rPr lang="en-US" u="sng" dirty="0">
                <a:hlinkClick r:id="rId2"/>
              </a:rPr>
              <a:t> </a:t>
            </a:r>
            <a:r>
              <a:rPr lang="en-US" u="sng" dirty="0" err="1">
                <a:hlinkClick r:id="rId2"/>
              </a:rPr>
              <a:t>Endocrinol</a:t>
            </a:r>
            <a:r>
              <a:rPr lang="en-US" u="sng" dirty="0">
                <a:hlinkClick r:id="rId2"/>
              </a:rPr>
              <a:t> </a:t>
            </a:r>
            <a:r>
              <a:rPr lang="en-US" u="sng" dirty="0" err="1">
                <a:hlinkClick r:id="rId2"/>
              </a:rPr>
              <a:t>Metab</a:t>
            </a:r>
            <a:r>
              <a:rPr lang="en-US" u="sng" dirty="0">
                <a:hlinkClick r:id="rId2"/>
              </a:rPr>
              <a:t> 2000; 85:2767.</a:t>
            </a:r>
            <a:endParaRPr lang="en-US" dirty="0"/>
          </a:p>
          <a:p>
            <a:pPr lvl="0" algn="just"/>
            <a:r>
              <a:rPr lang="en-US" u="sng" dirty="0">
                <a:hlinkClick r:id="rId3"/>
              </a:rPr>
              <a:t>Kay JP, </a:t>
            </a:r>
            <a:r>
              <a:rPr lang="en-US" u="sng" dirty="0" err="1">
                <a:hlinkClick r:id="rId3"/>
              </a:rPr>
              <a:t>Alemzadeh</a:t>
            </a:r>
            <a:r>
              <a:rPr lang="en-US" u="sng" dirty="0">
                <a:hlinkClick r:id="rId3"/>
              </a:rPr>
              <a:t> R, Langley G, et al. Beneficial effects of metformin in </a:t>
            </a:r>
            <a:r>
              <a:rPr lang="en-US" u="sng" dirty="0" err="1">
                <a:hlinkClick r:id="rId3"/>
              </a:rPr>
              <a:t>normoglycemic</a:t>
            </a:r>
            <a:r>
              <a:rPr lang="en-US" u="sng" dirty="0">
                <a:hlinkClick r:id="rId3"/>
              </a:rPr>
              <a:t> morbidly obese adolescents. Metabolism 2001; 50:1457.</a:t>
            </a:r>
            <a:endParaRPr lang="en-US" dirty="0"/>
          </a:p>
          <a:p>
            <a:pPr lvl="0" algn="just"/>
            <a:r>
              <a:rPr lang="en-US" u="sng" dirty="0" err="1">
                <a:hlinkClick r:id="rId4"/>
              </a:rPr>
              <a:t>Freemark</a:t>
            </a:r>
            <a:r>
              <a:rPr lang="en-US" u="sng" dirty="0">
                <a:hlinkClick r:id="rId4"/>
              </a:rPr>
              <a:t> M, </a:t>
            </a:r>
            <a:r>
              <a:rPr lang="en-US" u="sng" dirty="0" err="1">
                <a:hlinkClick r:id="rId4"/>
              </a:rPr>
              <a:t>Bursey</a:t>
            </a:r>
            <a:r>
              <a:rPr lang="en-US" u="sng" dirty="0">
                <a:hlinkClick r:id="rId4"/>
              </a:rPr>
              <a:t> D. The effects of metformin on body mass index and glucose tolerance in obese adolescents with fasting hyperinsulinemia and a family history of type 2 diabetes. Pediatrics 2001; 107:E55.</a:t>
            </a:r>
            <a:endParaRPr lang="en-US" dirty="0"/>
          </a:p>
          <a:p>
            <a:pPr algn="just"/>
            <a:endParaRPr lang="en-US" dirty="0"/>
          </a:p>
        </p:txBody>
      </p:sp>
    </p:spTree>
    <p:extLst>
      <p:ext uri="{BB962C8B-B14F-4D97-AF65-F5344CB8AC3E}">
        <p14:creationId xmlns:p14="http://schemas.microsoft.com/office/powerpoint/2010/main" val="6926041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Lipid profile</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A meta-analysis of ten </a:t>
            </a:r>
            <a:r>
              <a:rPr lang="en-US" dirty="0" err="1">
                <a:latin typeface="Times New Roman" panose="02020603050405020304" pitchFamily="18" charset="0"/>
                <a:cs typeface="Times New Roman" panose="02020603050405020304" pitchFamily="18" charset="0"/>
              </a:rPr>
              <a:t>randomised</a:t>
            </a:r>
            <a:r>
              <a:rPr lang="en-US" dirty="0">
                <a:latin typeface="Times New Roman" panose="02020603050405020304" pitchFamily="18" charset="0"/>
                <a:cs typeface="Times New Roman" panose="02020603050405020304" pitchFamily="18" charset="0"/>
              </a:rPr>
              <a:t> clinical </a:t>
            </a:r>
            <a:r>
              <a:rPr lang="en-US" dirty="0" smtClean="0">
                <a:latin typeface="Times New Roman" panose="02020603050405020304" pitchFamily="18" charset="0"/>
                <a:cs typeface="Times New Roman" panose="02020603050405020304" pitchFamily="18" charset="0"/>
              </a:rPr>
              <a:t>trials of </a:t>
            </a:r>
            <a:r>
              <a:rPr lang="en-US" dirty="0">
                <a:latin typeface="Times New Roman" panose="02020603050405020304" pitchFamily="18" charset="0"/>
                <a:cs typeface="Times New Roman" panose="02020603050405020304" pitchFamily="18" charset="0"/>
              </a:rPr>
              <a:t>562 women with PCOS did not demonstrate an effect </a:t>
            </a:r>
            <a:r>
              <a:rPr lang="en-US" dirty="0" smtClean="0">
                <a:latin typeface="Times New Roman" panose="02020603050405020304" pitchFamily="18" charset="0"/>
                <a:cs typeface="Times New Roman" panose="02020603050405020304" pitchFamily="18" charset="0"/>
              </a:rPr>
              <a:t>on serum </a:t>
            </a:r>
            <a:r>
              <a:rPr lang="en-US" dirty="0">
                <a:latin typeface="Times New Roman" panose="02020603050405020304" pitchFamily="18" charset="0"/>
                <a:cs typeface="Times New Roman" panose="02020603050405020304" pitchFamily="18" charset="0"/>
              </a:rPr>
              <a:t>cholesterol or triacylglycerol levels with metformin </a:t>
            </a:r>
            <a:r>
              <a:rPr lang="en-US" dirty="0" smtClean="0">
                <a:latin typeface="Times New Roman" panose="02020603050405020304" pitchFamily="18" charset="0"/>
                <a:cs typeface="Times New Roman" panose="02020603050405020304" pitchFamily="18" charset="0"/>
              </a:rPr>
              <a:t>use.</a:t>
            </a:r>
          </a:p>
        </p:txBody>
      </p:sp>
    </p:spTree>
    <p:extLst>
      <p:ext uri="{BB962C8B-B14F-4D97-AF65-F5344CB8AC3E}">
        <p14:creationId xmlns:p14="http://schemas.microsoft.com/office/powerpoint/2010/main" val="119953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80768"/>
            <a:ext cx="10515600" cy="3770721"/>
          </a:xfrm>
        </p:spPr>
        <p:txBody>
          <a:bodyPr>
            <a:normAutofit fontScale="90000"/>
          </a:bodyPr>
          <a:lstStyle/>
          <a:p>
            <a:r>
              <a:rPr lang="en-US" sz="3100" dirty="0" smtClean="0">
                <a:latin typeface="Times New Roman" panose="02020603050405020304" pitchFamily="18" charset="0"/>
                <a:cs typeface="Times New Roman" panose="02020603050405020304" pitchFamily="18" charset="0"/>
              </a:rPr>
              <a:t>Metformin also improved fasting insulin levels, blood pressure, and levels of LDL cholesterol.</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These effects were judged to be independent of any changes in weight that were associated with metformin treatment, but controversy persists about whether the beneficial effects of metformin are entirely independent of the weight loss that is typically seen early in the course of therapy.</a:t>
            </a:r>
            <a:r>
              <a:rPr lang="en-US" sz="3600" dirty="0" smtClean="0"/>
              <a:t/>
            </a:r>
            <a:br>
              <a:rPr lang="en-US" sz="3600" dirty="0" smtClean="0"/>
            </a:br>
            <a:endParaRPr lang="en-US" sz="3600" dirty="0"/>
          </a:p>
        </p:txBody>
      </p:sp>
      <p:sp>
        <p:nvSpPr>
          <p:cNvPr id="3" name="Text Placeholder 2"/>
          <p:cNvSpPr>
            <a:spLocks noGrp="1"/>
          </p:cNvSpPr>
          <p:nvPr>
            <p:ph type="body" idx="1"/>
          </p:nvPr>
        </p:nvSpPr>
        <p:spPr>
          <a:xfrm>
            <a:off x="831850" y="4645572"/>
            <a:ext cx="10515600" cy="1933904"/>
          </a:xfrm>
        </p:spPr>
        <p:txBody>
          <a:bodyPr>
            <a:normAutofit fontScale="92500" lnSpcReduction="20000"/>
          </a:bodyPr>
          <a:lstStyle/>
          <a:p>
            <a:r>
              <a:rPr lang="en-US" dirty="0" err="1"/>
              <a:t>Palomba</a:t>
            </a:r>
            <a:r>
              <a:rPr lang="en-US" dirty="0"/>
              <a:t> S, Falbo A, </a:t>
            </a:r>
            <a:r>
              <a:rPr lang="en-US" dirty="0" err="1"/>
              <a:t>Zullo</a:t>
            </a:r>
            <a:r>
              <a:rPr lang="en-US" dirty="0"/>
              <a:t> F, Orio F Jr. Evidence-based and </a:t>
            </a:r>
            <a:r>
              <a:rPr lang="en-US" dirty="0" smtClean="0"/>
              <a:t>potential benefits </a:t>
            </a:r>
            <a:r>
              <a:rPr lang="en-US" dirty="0"/>
              <a:t>of metformin in the polycystic ovary syndrome: a </a:t>
            </a:r>
            <a:r>
              <a:rPr lang="en-US" dirty="0" smtClean="0"/>
              <a:t>comprehensive review</a:t>
            </a:r>
            <a:r>
              <a:rPr lang="en-US" dirty="0"/>
              <a:t>. </a:t>
            </a:r>
            <a:r>
              <a:rPr lang="en-US" i="1" dirty="0" err="1"/>
              <a:t>Endocr</a:t>
            </a:r>
            <a:r>
              <a:rPr lang="en-US" i="1" dirty="0"/>
              <a:t> Rev</a:t>
            </a:r>
            <a:r>
              <a:rPr lang="en-US" dirty="0"/>
              <a:t>. 2009;30:1-50.</a:t>
            </a:r>
          </a:p>
          <a:p>
            <a:r>
              <a:rPr lang="en-US" dirty="0" smtClean="0"/>
              <a:t>Tang </a:t>
            </a:r>
            <a:r>
              <a:rPr lang="en-US" dirty="0"/>
              <a:t>T, Lord JM, Norman RJ, et al. Insulin-</a:t>
            </a:r>
            <a:r>
              <a:rPr lang="en-US" dirty="0" err="1"/>
              <a:t>sensitising</a:t>
            </a:r>
            <a:r>
              <a:rPr lang="en-US" dirty="0"/>
              <a:t> drugs (</a:t>
            </a:r>
            <a:r>
              <a:rPr lang="en-US" dirty="0" smtClean="0"/>
              <a:t>metformin, </a:t>
            </a:r>
            <a:r>
              <a:rPr lang="it-IT" dirty="0" smtClean="0"/>
              <a:t>rosiglitazone</a:t>
            </a:r>
            <a:r>
              <a:rPr lang="it-IT" dirty="0"/>
              <a:t>, pioglitazone, D-chiro-inositol) for women </a:t>
            </a:r>
            <a:r>
              <a:rPr lang="it-IT" dirty="0" smtClean="0"/>
              <a:t>with </a:t>
            </a:r>
            <a:r>
              <a:rPr lang="en-US" dirty="0" smtClean="0"/>
              <a:t>polycystic </a:t>
            </a:r>
            <a:r>
              <a:rPr lang="en-US" dirty="0"/>
              <a:t>ovary syndrome, oligo </a:t>
            </a:r>
            <a:r>
              <a:rPr lang="en-US" dirty="0" err="1"/>
              <a:t>amenorrhoea</a:t>
            </a:r>
            <a:r>
              <a:rPr lang="en-US" dirty="0"/>
              <a:t> and </a:t>
            </a:r>
            <a:r>
              <a:rPr lang="en-US" dirty="0" smtClean="0"/>
              <a:t>subfertility. </a:t>
            </a:r>
            <a:r>
              <a:rPr lang="en-US" i="1" dirty="0" smtClean="0"/>
              <a:t>Cochrane </a:t>
            </a:r>
            <a:r>
              <a:rPr lang="en-US" i="1" dirty="0"/>
              <a:t>Database </a:t>
            </a:r>
            <a:r>
              <a:rPr lang="en-US" i="1" dirty="0" err="1"/>
              <a:t>Syst</a:t>
            </a:r>
            <a:r>
              <a:rPr lang="en-US" i="1" dirty="0"/>
              <a:t> Rev</a:t>
            </a:r>
            <a:r>
              <a:rPr lang="en-US" dirty="0"/>
              <a:t>. 2010;(1):CD003053.</a:t>
            </a:r>
          </a:p>
        </p:txBody>
      </p:sp>
    </p:spTree>
    <p:extLst>
      <p:ext uri="{BB962C8B-B14F-4D97-AF65-F5344CB8AC3E}">
        <p14:creationId xmlns:p14="http://schemas.microsoft.com/office/powerpoint/2010/main" val="39509672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574"/>
            <a:ext cx="10515600" cy="1325563"/>
          </a:xfrm>
        </p:spPr>
        <p:txBody>
          <a:bodyPr/>
          <a:lstStyle/>
          <a:p>
            <a:r>
              <a:rPr lang="en-US" dirty="0">
                <a:latin typeface="Times New Roman" panose="02020603050405020304" pitchFamily="18" charset="0"/>
                <a:cs typeface="Times New Roman" panose="02020603050405020304" pitchFamily="18" charset="0"/>
              </a:rPr>
              <a:t>Conclusions</a:t>
            </a:r>
          </a:p>
        </p:txBody>
      </p:sp>
      <p:pic>
        <p:nvPicPr>
          <p:cNvPr id="4" name="Content Placeholder 3"/>
          <p:cNvPicPr>
            <a:picLocks noGrp="1" noChangeAspect="1"/>
          </p:cNvPicPr>
          <p:nvPr>
            <p:ph idx="1"/>
          </p:nvPr>
        </p:nvPicPr>
        <p:blipFill>
          <a:blip r:embed="rId2"/>
          <a:stretch>
            <a:fillRect/>
          </a:stretch>
        </p:blipFill>
        <p:spPr>
          <a:xfrm>
            <a:off x="1103313" y="2441042"/>
            <a:ext cx="8947150" cy="3418953"/>
          </a:xfrm>
          <a:prstGeom prst="rect">
            <a:avLst/>
          </a:prstGeom>
        </p:spPr>
      </p:pic>
    </p:spTree>
    <p:extLst>
      <p:ext uri="{BB962C8B-B14F-4D97-AF65-F5344CB8AC3E}">
        <p14:creationId xmlns:p14="http://schemas.microsoft.com/office/powerpoint/2010/main" val="1859029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NO LONGER INDICATED</a:t>
            </a:r>
            <a:r>
              <a:rPr lang="en-US" dirty="0"/>
              <a:t/>
            </a:r>
            <a:br>
              <a:rPr lang="en-US" dirty="0"/>
            </a:br>
            <a:endParaRPr lang="en-US" dirty="0"/>
          </a:p>
        </p:txBody>
      </p:sp>
      <p:sp>
        <p:nvSpPr>
          <p:cNvPr id="3" name="Subtitle 2"/>
          <p:cNvSpPr>
            <a:spLocks noGrp="1"/>
          </p:cNvSpPr>
          <p:nvPr>
            <p:ph type="subTitle" idx="1"/>
          </p:nvPr>
        </p:nvSpPr>
        <p:spPr/>
        <p:txBody>
          <a:bodyPr/>
          <a:lstStyle/>
          <a:p>
            <a:pPr algn="l"/>
            <a:r>
              <a:rPr lang="en-US" b="1" dirty="0">
                <a:latin typeface="Times New Roman" panose="02020603050405020304" pitchFamily="18" charset="0"/>
                <a:cs typeface="Times New Roman" panose="02020603050405020304" pitchFamily="18" charset="0"/>
              </a:rPr>
              <a:t>Hirsutism</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l"/>
            <a:r>
              <a:rPr lang="en-US" b="1" dirty="0" err="1">
                <a:latin typeface="Times New Roman" panose="02020603050405020304" pitchFamily="18" charset="0"/>
                <a:cs typeface="Times New Roman" panose="02020603050405020304" pitchFamily="18" charset="0"/>
              </a:rPr>
              <a:t>Anovulatory</a:t>
            </a:r>
            <a:r>
              <a:rPr lang="en-US" b="1" dirty="0">
                <a:latin typeface="Times New Roman" panose="02020603050405020304" pitchFamily="18" charset="0"/>
                <a:cs typeface="Times New Roman" panose="02020603050405020304" pitchFamily="18" charset="0"/>
              </a:rPr>
              <a:t> infertility</a:t>
            </a:r>
            <a:r>
              <a:rPr lang="en-US" dirty="0"/>
              <a:t> </a:t>
            </a:r>
          </a:p>
        </p:txBody>
      </p:sp>
    </p:spTree>
    <p:extLst>
      <p:ext uri="{BB962C8B-B14F-4D97-AF65-F5344CB8AC3E}">
        <p14:creationId xmlns:p14="http://schemas.microsoft.com/office/powerpoint/2010/main" val="35758128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1607160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73573"/>
            <a:ext cx="10515600" cy="3163614"/>
          </a:xfrm>
        </p:spPr>
        <p:txBody>
          <a:bodyPr/>
          <a:lstStyle/>
          <a:p>
            <a:r>
              <a:rPr lang="en-US" dirty="0" smtClean="0"/>
              <a:t> </a:t>
            </a:r>
            <a:r>
              <a:rPr lang="en-US" dirty="0"/>
              <a:t>We suggest against the use of metformin as a </a:t>
            </a:r>
            <a:r>
              <a:rPr lang="en-US" dirty="0" err="1" smtClean="0"/>
              <a:t>firstline</a:t>
            </a:r>
            <a:r>
              <a:rPr lang="en-US" dirty="0"/>
              <a:t> </a:t>
            </a:r>
            <a:r>
              <a:rPr lang="en-US" dirty="0" smtClean="0"/>
              <a:t>treatment </a:t>
            </a:r>
            <a:r>
              <a:rPr lang="en-US" dirty="0"/>
              <a:t>of cutaneous manifestations, for </a:t>
            </a:r>
            <a:r>
              <a:rPr lang="en-US" dirty="0" smtClean="0"/>
              <a:t>prevention of </a:t>
            </a:r>
            <a:r>
              <a:rPr lang="en-US" dirty="0"/>
              <a:t>pregnancy complications, or for the treatment of </a:t>
            </a:r>
            <a:r>
              <a:rPr lang="en-US" dirty="0" smtClean="0"/>
              <a:t>obesity.</a:t>
            </a:r>
            <a:endParaRPr lang="en-US" dirty="0"/>
          </a:p>
          <a:p>
            <a:r>
              <a:rPr lang="en-US" dirty="0" smtClean="0"/>
              <a:t>We </a:t>
            </a:r>
            <a:r>
              <a:rPr lang="en-US" dirty="0"/>
              <a:t>recommend metformin in women with </a:t>
            </a:r>
            <a:r>
              <a:rPr lang="en-US" dirty="0" smtClean="0"/>
              <a:t>PCOS who </a:t>
            </a:r>
            <a:r>
              <a:rPr lang="en-US" dirty="0"/>
              <a:t>have T2DM or IGT who fail lifestyle </a:t>
            </a:r>
            <a:r>
              <a:rPr lang="en-US" dirty="0" smtClean="0"/>
              <a:t>modification.</a:t>
            </a:r>
          </a:p>
          <a:p>
            <a:r>
              <a:rPr lang="en-US" dirty="0"/>
              <a:t>For women with PCOS with menstrual </a:t>
            </a:r>
            <a:r>
              <a:rPr lang="en-US" dirty="0" smtClean="0"/>
              <a:t>irregularity who cannot take </a:t>
            </a:r>
            <a:r>
              <a:rPr lang="en-US" dirty="0"/>
              <a:t>or do not tolerate </a:t>
            </a:r>
            <a:r>
              <a:rPr lang="en-US" dirty="0" smtClean="0"/>
              <a:t>HCs, we suggest</a:t>
            </a:r>
            <a:r>
              <a:rPr lang="en-US" dirty="0"/>
              <a:t> </a:t>
            </a:r>
            <a:r>
              <a:rPr lang="en-US" dirty="0" smtClean="0"/>
              <a:t>metformin </a:t>
            </a:r>
            <a:r>
              <a:rPr lang="en-US" dirty="0"/>
              <a:t>as second-line </a:t>
            </a:r>
            <a:r>
              <a:rPr lang="en-US" dirty="0" smtClean="0"/>
              <a:t>therapy.</a:t>
            </a:r>
            <a:endParaRPr lang="en-US" dirty="0"/>
          </a:p>
        </p:txBody>
      </p:sp>
      <p:pic>
        <p:nvPicPr>
          <p:cNvPr id="4" name="Picture 3"/>
          <p:cNvPicPr>
            <a:picLocks noChangeAspect="1"/>
          </p:cNvPicPr>
          <p:nvPr/>
        </p:nvPicPr>
        <p:blipFill>
          <a:blip r:embed="rId2"/>
          <a:stretch>
            <a:fillRect/>
          </a:stretch>
        </p:blipFill>
        <p:spPr>
          <a:xfrm>
            <a:off x="1317733" y="3026978"/>
            <a:ext cx="9556532" cy="3831022"/>
          </a:xfrm>
          <a:prstGeom prst="rect">
            <a:avLst/>
          </a:prstGeom>
        </p:spPr>
      </p:pic>
    </p:spTree>
    <p:extLst>
      <p:ext uri="{BB962C8B-B14F-4D97-AF65-F5344CB8AC3E}">
        <p14:creationId xmlns:p14="http://schemas.microsoft.com/office/powerpoint/2010/main" val="384455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4092"/>
            <a:ext cx="10515600" cy="2249899"/>
          </a:xfrm>
        </p:spPr>
        <p:txBody>
          <a:bodyPr/>
          <a:lstStyle/>
          <a:p>
            <a:pPr algn="just"/>
            <a:r>
              <a:rPr lang="en-US" i="1" dirty="0">
                <a:latin typeface="Times New Roman" panose="02020603050405020304" pitchFamily="18" charset="0"/>
                <a:cs typeface="Times New Roman" panose="02020603050405020304" pitchFamily="18" charset="0"/>
              </a:rPr>
              <a:t>Metformin is commonly used in young girls </a:t>
            </a:r>
            <a:r>
              <a:rPr lang="en-US" i="1" dirty="0" smtClean="0">
                <a:latin typeface="Times New Roman" panose="02020603050405020304" pitchFamily="18" charset="0"/>
                <a:cs typeface="Times New Roman" panose="02020603050405020304" pitchFamily="18" charset="0"/>
              </a:rPr>
              <a:t>and adolescents </a:t>
            </a:r>
            <a:r>
              <a:rPr lang="en-US" i="1" dirty="0">
                <a:latin typeface="Times New Roman" panose="02020603050405020304" pitchFamily="18" charset="0"/>
                <a:cs typeface="Times New Roman" panose="02020603050405020304" pitchFamily="18" charset="0"/>
              </a:rPr>
              <a:t>with PCOS as first-line </a:t>
            </a:r>
            <a:r>
              <a:rPr lang="en-US" i="1" dirty="0" smtClean="0">
                <a:latin typeface="Times New Roman" panose="02020603050405020304" pitchFamily="18" charset="0"/>
                <a:cs typeface="Times New Roman" panose="02020603050405020304" pitchFamily="18" charset="0"/>
              </a:rPr>
              <a:t>monotherapy or </a:t>
            </a:r>
            <a:r>
              <a:rPr lang="en-US" i="1" dirty="0">
                <a:latin typeface="Times New Roman" panose="02020603050405020304" pitchFamily="18" charset="0"/>
                <a:cs typeface="Times New Roman" panose="02020603050405020304" pitchFamily="18" charset="0"/>
              </a:rPr>
              <a:t>in combination with OCPs and </a:t>
            </a:r>
            <a:r>
              <a:rPr lang="en-US" i="1" dirty="0" smtClean="0">
                <a:latin typeface="Times New Roman" panose="02020603050405020304" pitchFamily="18" charset="0"/>
                <a:cs typeface="Times New Roman" panose="02020603050405020304" pitchFamily="18" charset="0"/>
              </a:rPr>
              <a:t>anti-androgen medications</a:t>
            </a:r>
            <a:r>
              <a:rPr lang="en-US" i="1" dirty="0">
                <a:latin typeface="Times New Roman" panose="02020603050405020304" pitchFamily="18" charset="0"/>
                <a:cs typeface="Times New Roman" panose="02020603050405020304" pitchFamily="18" charset="0"/>
              </a:rPr>
              <a:t>. In lean adolescent girls, a dose </a:t>
            </a:r>
            <a:r>
              <a:rPr lang="en-US" i="1" dirty="0" smtClean="0">
                <a:latin typeface="Times New Roman" panose="02020603050405020304" pitchFamily="18" charset="0"/>
                <a:cs typeface="Times New Roman" panose="02020603050405020304" pitchFamily="18" charset="0"/>
              </a:rPr>
              <a:t>as low </a:t>
            </a:r>
            <a:r>
              <a:rPr lang="en-US" i="1" dirty="0">
                <a:latin typeface="Times New Roman" panose="02020603050405020304" pitchFamily="18" charset="0"/>
                <a:cs typeface="Times New Roman" panose="02020603050405020304" pitchFamily="18" charset="0"/>
              </a:rPr>
              <a:t>as 850 mg daily may be effective at </a:t>
            </a:r>
            <a:r>
              <a:rPr lang="en-US" i="1" dirty="0" smtClean="0">
                <a:latin typeface="Times New Roman" panose="02020603050405020304" pitchFamily="18" charset="0"/>
                <a:cs typeface="Times New Roman" panose="02020603050405020304" pitchFamily="18" charset="0"/>
              </a:rPr>
              <a:t>reducing PCOS </a:t>
            </a:r>
            <a:r>
              <a:rPr lang="en-US" i="1" dirty="0">
                <a:latin typeface="Times New Roman" panose="02020603050405020304" pitchFamily="18" charset="0"/>
                <a:cs typeface="Times New Roman" panose="02020603050405020304" pitchFamily="18" charset="0"/>
              </a:rPr>
              <a:t>symptoms; in overweight and obese </a:t>
            </a:r>
            <a:r>
              <a:rPr lang="en-US" i="1" dirty="0" smtClean="0">
                <a:latin typeface="Times New Roman" panose="02020603050405020304" pitchFamily="18" charset="0"/>
                <a:cs typeface="Times New Roman" panose="02020603050405020304" pitchFamily="18" charset="0"/>
              </a:rPr>
              <a:t>adolescents, dose </a:t>
            </a:r>
            <a:r>
              <a:rPr lang="en-US" i="1" dirty="0">
                <a:latin typeface="Times New Roman" panose="02020603050405020304" pitchFamily="18" charset="0"/>
                <a:cs typeface="Times New Roman" panose="02020603050405020304" pitchFamily="18" charset="0"/>
              </a:rPr>
              <a:t>escalation to 1.5 to 2.5 g daily </a:t>
            </a:r>
            <a:r>
              <a:rPr lang="en-US" i="1" dirty="0" smtClean="0">
                <a:latin typeface="Times New Roman" panose="02020603050405020304" pitchFamily="18" charset="0"/>
                <a:cs typeface="Times New Roman" panose="02020603050405020304" pitchFamily="18" charset="0"/>
              </a:rPr>
              <a:t>is likely </a:t>
            </a:r>
            <a:r>
              <a:rPr lang="en-US" i="1" dirty="0">
                <a:latin typeface="Times New Roman" panose="02020603050405020304" pitchFamily="18" charset="0"/>
                <a:cs typeface="Times New Roman" panose="02020603050405020304" pitchFamily="18" charset="0"/>
              </a:rPr>
              <a:t>required.</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0" y="2837792"/>
            <a:ext cx="12192000" cy="4020207"/>
          </a:xfrm>
          <a:prstGeom prst="rect">
            <a:avLst/>
          </a:prstGeom>
        </p:spPr>
      </p:pic>
    </p:spTree>
    <p:extLst>
      <p:ext uri="{BB962C8B-B14F-4D97-AF65-F5344CB8AC3E}">
        <p14:creationId xmlns:p14="http://schemas.microsoft.com/office/powerpoint/2010/main" val="214172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49517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2057401" y="533400"/>
            <a:ext cx="7504113" cy="4953000"/>
          </a:xfrm>
          <a:prstGeom prst="rect">
            <a:avLst/>
          </a:prstGeom>
          <a:noFill/>
          <a:ln w="9525">
            <a:noFill/>
            <a:miter lim="800000"/>
            <a:headEnd/>
            <a:tailEnd/>
          </a:ln>
        </p:spPr>
      </p:pic>
      <p:sp>
        <p:nvSpPr>
          <p:cNvPr id="3" name="Rectangle 2"/>
          <p:cNvSpPr/>
          <p:nvPr/>
        </p:nvSpPr>
        <p:spPr>
          <a:xfrm>
            <a:off x="4267200" y="5943600"/>
            <a:ext cx="3500958" cy="369332"/>
          </a:xfrm>
          <a:prstGeom prst="rect">
            <a:avLst/>
          </a:prstGeom>
        </p:spPr>
        <p:txBody>
          <a:bodyPr wrap="none">
            <a:spAutoFit/>
          </a:bodyPr>
          <a:lstStyle/>
          <a:p>
            <a:r>
              <a:rPr lang="en-US" dirty="0"/>
              <a:t> The Cochrane Library 2010, Issue 1</a:t>
            </a:r>
          </a:p>
        </p:txBody>
      </p:sp>
    </p:spTree>
    <p:extLst>
      <p:ext uri="{BB962C8B-B14F-4D97-AF65-F5344CB8AC3E}">
        <p14:creationId xmlns:p14="http://schemas.microsoft.com/office/powerpoint/2010/main" val="921074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617221"/>
            <a:ext cx="8839200" cy="5508944"/>
          </a:xfrm>
        </p:spPr>
        <p:txBody>
          <a:bodyPr/>
          <a:lstStyle/>
          <a:p>
            <a:pPr algn="just">
              <a:lnSpc>
                <a:spcPct val="150000"/>
              </a:lnSpc>
            </a:pPr>
            <a:r>
              <a:rPr lang="en-US" dirty="0" smtClean="0"/>
              <a:t>To assess the effectiveness of insulin sensitizing drugs in improving reproductive outcomes and </a:t>
            </a:r>
            <a:r>
              <a:rPr lang="en-US" b="1" i="1" dirty="0" smtClean="0"/>
              <a:t>metabolic parameters </a:t>
            </a:r>
            <a:r>
              <a:rPr lang="en-US" dirty="0" smtClean="0"/>
              <a:t>for women with PCOS and menstrual disturbance.</a:t>
            </a:r>
          </a:p>
          <a:p>
            <a:pPr algn="just">
              <a:lnSpc>
                <a:spcPct val="150000"/>
              </a:lnSpc>
            </a:pPr>
            <a:endParaRPr lang="en-US" dirty="0"/>
          </a:p>
          <a:p>
            <a:pPr marL="0" indent="0" algn="just">
              <a:lnSpc>
                <a:spcPct val="150000"/>
              </a:lnSpc>
              <a:buNone/>
            </a:pPr>
            <a:endParaRPr lang="en-US" dirty="0" smtClean="0"/>
          </a:p>
          <a:p>
            <a:pPr algn="just">
              <a:lnSpc>
                <a:spcPct val="150000"/>
              </a:lnSpc>
            </a:pPr>
            <a:r>
              <a:rPr lang="en-US" b="1" dirty="0" smtClean="0"/>
              <a:t>Randomized controlled trials </a:t>
            </a:r>
            <a:r>
              <a:rPr lang="en-US" dirty="0" smtClean="0"/>
              <a:t>which investigated the effect of insulin sensitizing drugs compared with either </a:t>
            </a:r>
            <a:r>
              <a:rPr lang="en-US" b="1" dirty="0" smtClean="0"/>
              <a:t>placebo or no treatment</a:t>
            </a:r>
            <a:r>
              <a:rPr lang="en-US" dirty="0" smtClean="0"/>
              <a:t>, or compared with an ovulation induction agent.</a:t>
            </a:r>
            <a:endParaRPr lang="en-US" dirty="0"/>
          </a:p>
        </p:txBody>
      </p:sp>
    </p:spTree>
    <p:extLst>
      <p:ext uri="{BB962C8B-B14F-4D97-AF65-F5344CB8AC3E}">
        <p14:creationId xmlns:p14="http://schemas.microsoft.com/office/powerpoint/2010/main" val="363843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880</TotalTime>
  <Words>2162</Words>
  <Application>Microsoft Office PowerPoint</Application>
  <PresentationFormat>Widescreen</PresentationFormat>
  <Paragraphs>103</Paragraphs>
  <Slides>61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Algerian</vt:lpstr>
      <vt:lpstr>Arial</vt:lpstr>
      <vt:lpstr>Calibri</vt:lpstr>
      <vt:lpstr>Century Gothic</vt:lpstr>
      <vt:lpstr>Times New Roman</vt:lpstr>
      <vt:lpstr>Wingdings 3</vt:lpstr>
      <vt:lpstr>Ion</vt:lpstr>
      <vt:lpstr>PowerPoint Presentation</vt:lpstr>
      <vt:lpstr>definition</vt:lpstr>
      <vt:lpstr>PowerPoint Presentation</vt:lpstr>
      <vt:lpstr>Management of Long-Term Deleterious Effects of Polycystic Ovary Syndrome </vt:lpstr>
      <vt:lpstr>Role of genetic factors in metformin response</vt:lpstr>
      <vt:lpstr>PowerPoint Presentation</vt:lpstr>
      <vt:lpstr>PowerPoint Presentation</vt:lpstr>
      <vt:lpstr>PowerPoint Presentation</vt:lpstr>
      <vt:lpstr>PowerPoint Presentation</vt:lpstr>
      <vt:lpstr>PowerPoint Presentation</vt:lpstr>
      <vt:lpstr>PowerPoint Presentation</vt:lpstr>
      <vt:lpstr>BMI</vt:lpstr>
      <vt:lpstr>PowerPoint Presentation</vt:lpstr>
      <vt:lpstr>PowerPoint Presentation</vt:lpstr>
      <vt:lpstr>Blood pressure</vt:lpstr>
      <vt:lpstr>PowerPoint Presentation</vt:lpstr>
      <vt:lpstr>PowerPoint Presentation</vt:lpstr>
      <vt:lpstr>Fasting insulin</vt:lpstr>
      <vt:lpstr>PowerPoint Presentation</vt:lpstr>
      <vt:lpstr>PowerPoint Presentation</vt:lpstr>
      <vt:lpstr>FBS</vt:lpstr>
      <vt:lpstr>PowerPoint Presentation</vt:lpstr>
      <vt:lpstr>Lipids</vt:lpstr>
      <vt:lpstr>PowerPoint Presentation</vt:lpstr>
      <vt:lpstr>PowerPoint Presentation</vt:lpstr>
      <vt:lpstr>Participants </vt:lpstr>
      <vt:lpstr>PowerPoint Presentation</vt:lpstr>
      <vt:lpstr>PowerPoint Presentation</vt:lpstr>
      <vt:lpstr>Clinical pregnancy rate</vt:lpstr>
      <vt:lpstr>Ovulation rate</vt:lpstr>
      <vt:lpstr>Menstrual frequency</vt:lpstr>
      <vt:lpstr>PowerPoint Presentation</vt:lpstr>
      <vt:lpstr>Endocrine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Effects on androgens</vt:lpstr>
      <vt:lpstr>Menstrual irregularity and clinical hyperandrogenism</vt:lpstr>
      <vt:lpstr>In one trial, 23 women with PCOS were randomly assigned to receive  metformin  (500 mg three times per day) or placebo for six months. Approximately one-half of the women achieved normalization of menstrual function, confirmed by intermenstrual interval and luteal phase serum progesterone monitoring. In a meta-analysis of 13 trials, women treated with  metformin had a fourfold higher chance of ovulating than women treated with placebo.</vt:lpstr>
      <vt:lpstr>PowerPoint Presentation</vt:lpstr>
      <vt:lpstr>In a meta-analysis of four trials that included 104 women with PCOS, metformin was less effective than OCs for improving menstrual pattern and in reducing serum total testosterone concentration but more effective for reducing fasting insulin and not increasing fasting triglyceride concentrations.</vt:lpstr>
      <vt:lpstr>Fertility and live birth rate</vt:lpstr>
      <vt:lpstr>Head-to-head randomized trials showed that clomiphene alone is clearly superior to metformin only with respect to achieving ovulation and live births in women with PCOS. the ovulatory response to clomiphene was increased in obese women with PCOS by decreasing insulin secretion with the addition of metformin.</vt:lpstr>
      <vt:lpstr>Insulin sensitivity and hyperinsulinaemia</vt:lpstr>
      <vt:lpstr>PowerPoint Presentation</vt:lpstr>
      <vt:lpstr>Metformin at a dose of 500 mg three times daily reduced hyperinsulinemia, basal and stimulated levels of LH, and free testosterone concentrations in overweight women with PCOS.</vt:lpstr>
      <vt:lpstr>Glucose tolerance</vt:lpstr>
      <vt:lpstr>Body weight and composition</vt:lpstr>
      <vt:lpstr>In one study, metformin (850 mg twice daily) plus a low-calorie diet (1200 to 1400 kcal daily) was superior to a low-calorie diet alone in facilitating weight loss in obese women with and without PCOS. Other investigators have reported similar results. ●Although  metformin  is not a weight loss drug per se, it is a reasonable adjunct to diet and exercise for obese women with PCOS. We do not recommend its use in obese women who do not have PCOS.</vt:lpstr>
      <vt:lpstr>Lipid profile</vt:lpstr>
      <vt:lpstr>Metformin also improved fasting insulin levels, blood pressure, and levels of LDL cholesterol. These effects were judged to be independent of any changes in weight that were associated with metformin treatment, but controversy persists about whether the beneficial effects of metformin are entirely independent of the weight loss that is typically seen early in the course of therapy. </vt:lpstr>
      <vt:lpstr>Conclusions</vt:lpstr>
      <vt:lpstr>NO LONGER INDICATED </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Metformin therapy for the reproductive and metabolic consequences of polycystic ovary syndrome</dc:title>
  <dc:creator>omid</dc:creator>
  <cp:lastModifiedBy>omid</cp:lastModifiedBy>
  <cp:revision>83</cp:revision>
  <dcterms:created xsi:type="dcterms:W3CDTF">2017-10-07T15:02:43Z</dcterms:created>
  <dcterms:modified xsi:type="dcterms:W3CDTF">2017-10-15T19:42:31Z</dcterms:modified>
</cp:coreProperties>
</file>