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8585"/>
        </a:solidFill>
        <a:effectLst/>
        <a:uFillTx/>
        <a:latin typeface="Marker Felt"/>
        <a:ea typeface="Marker Felt"/>
        <a:cs typeface="Marker Felt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8585"/>
        </a:solidFill>
        <a:effectLst/>
        <a:uFillTx/>
        <a:latin typeface="Marker Felt"/>
        <a:ea typeface="Marker Felt"/>
        <a:cs typeface="Marker Felt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8585"/>
        </a:solidFill>
        <a:effectLst/>
        <a:uFillTx/>
        <a:latin typeface="Marker Felt"/>
        <a:ea typeface="Marker Felt"/>
        <a:cs typeface="Marker Felt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8585"/>
        </a:solidFill>
        <a:effectLst/>
        <a:uFillTx/>
        <a:latin typeface="Marker Felt"/>
        <a:ea typeface="Marker Felt"/>
        <a:cs typeface="Marker Felt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8585"/>
        </a:solidFill>
        <a:effectLst/>
        <a:uFillTx/>
        <a:latin typeface="Marker Felt"/>
        <a:ea typeface="Marker Felt"/>
        <a:cs typeface="Marker Felt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8585"/>
        </a:solidFill>
        <a:effectLst/>
        <a:uFillTx/>
        <a:latin typeface="Marker Felt"/>
        <a:ea typeface="Marker Felt"/>
        <a:cs typeface="Marker Felt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8585"/>
        </a:solidFill>
        <a:effectLst/>
        <a:uFillTx/>
        <a:latin typeface="Marker Felt"/>
        <a:ea typeface="Marker Felt"/>
        <a:cs typeface="Marker Felt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8585"/>
        </a:solidFill>
        <a:effectLst/>
        <a:uFillTx/>
        <a:latin typeface="Marker Felt"/>
        <a:ea typeface="Marker Felt"/>
        <a:cs typeface="Marker Felt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8585"/>
        </a:solidFill>
        <a:effectLst/>
        <a:uFillTx/>
        <a:latin typeface="Marker Felt"/>
        <a:ea typeface="Marker Felt"/>
        <a:cs typeface="Marker Felt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arker Felt"/>
          <a:ea typeface="Marker Felt"/>
          <a:cs typeface="Marker Felt"/>
        </a:font>
        <a:srgbClr val="00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rgbClr val="CDDBF0"/>
          </a:solidFill>
        </a:fill>
      </a:tcStyle>
    </a:wholeTbl>
    <a:band2H>
      <a:tcTxStyle/>
      <a:tcStyle>
        <a:tcBdr/>
        <a:fill>
          <a:solidFill>
            <a:srgbClr val="E8EEF8"/>
          </a:solidFill>
        </a:fill>
      </a:tcStyle>
    </a:band2H>
    <a:firstCol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381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381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arker Felt"/>
          <a:ea typeface="Marker Felt"/>
          <a:cs typeface="Marker Felt"/>
        </a:font>
        <a:srgbClr val="00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rgbClr val="EFE0CC"/>
          </a:solidFill>
        </a:fill>
      </a:tcStyle>
    </a:wholeTbl>
    <a:band2H>
      <a:tcTxStyle/>
      <a:tcStyle>
        <a:tcBdr/>
        <a:fill>
          <a:solidFill>
            <a:srgbClr val="F7F0E7"/>
          </a:solidFill>
        </a:fill>
      </a:tcStyle>
    </a:band2H>
    <a:firstCol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381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381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arker Felt"/>
          <a:ea typeface="Marker Felt"/>
          <a:cs typeface="Marker Felt"/>
        </a:font>
        <a:srgbClr val="00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rgbClr val="CFCEE2"/>
          </a:solidFill>
        </a:fill>
      </a:tcStyle>
    </a:wholeTbl>
    <a:band2H>
      <a:tcTxStyle/>
      <a:tcStyle>
        <a:tcBdr/>
        <a:fill>
          <a:solidFill>
            <a:srgbClr val="E8E8F1"/>
          </a:solidFill>
        </a:fill>
      </a:tcStyle>
    </a:band2H>
    <a:firstCol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381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381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arker Felt"/>
          <a:ea typeface="Marker Felt"/>
          <a:cs typeface="Marker Felt"/>
        </a:font>
        <a:srgbClr val="00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DED"/>
          </a:solidFill>
        </a:fill>
      </a:tcStyle>
    </a:wholeTbl>
    <a:band2H>
      <a:tcTxStyle/>
      <a:tcStyle>
        <a:tcBdr/>
        <a:fill>
          <a:solidFill>
            <a:srgbClr val="858585"/>
          </a:solidFill>
        </a:fill>
      </a:tcStyle>
    </a:band2H>
    <a:firstCol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rker Felt"/>
          <a:ea typeface="Marker Felt"/>
          <a:cs typeface="Marker Felt"/>
        </a:font>
        <a:srgbClr val="00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8585"/>
              </a:solidFill>
              <a:prstDash val="solid"/>
              <a:round/>
            </a:ln>
          </a:top>
          <a:bottom>
            <a:ln w="25400" cap="flat">
              <a:solidFill>
                <a:srgbClr val="00858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lastRow>
    <a:firstRow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8585"/>
              </a:solidFill>
              <a:prstDash val="solid"/>
              <a:round/>
            </a:ln>
          </a:top>
          <a:bottom>
            <a:ln w="25400" cap="flat">
              <a:solidFill>
                <a:srgbClr val="00858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arker Felt"/>
          <a:ea typeface="Marker Felt"/>
          <a:cs typeface="Marker Felt"/>
        </a:font>
        <a:srgbClr val="00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rgbClr val="CAD8D8"/>
          </a:solidFill>
        </a:fill>
      </a:tcStyle>
    </a:wholeTbl>
    <a:band2H>
      <a:tcTxStyle/>
      <a:tcStyle>
        <a:tcBdr/>
        <a:fill>
          <a:solidFill>
            <a:srgbClr val="E6EDED"/>
          </a:solidFill>
        </a:fill>
      </a:tcStyle>
    </a:band2H>
    <a:firstCol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rgbClr val="008585"/>
          </a:solidFill>
        </a:fill>
      </a:tcStyle>
    </a:firstCol>
    <a:lastRow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381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rgbClr val="008585"/>
          </a:solidFill>
        </a:fill>
      </a:tcStyle>
    </a:lastRow>
    <a:firstRow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381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rgbClr val="0085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rgbClr val="858585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solidFill>
            <a:srgbClr val="858585">
              <a:alpha val="20000"/>
            </a:srgbClr>
          </a:solidFill>
        </a:fill>
      </a:tcStyle>
    </a:firstCol>
    <a:lastRow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50800" cap="flat">
              <a:solidFill>
                <a:srgbClr val="858585"/>
              </a:solidFill>
              <a:prstDash val="solid"/>
              <a:round/>
            </a:ln>
          </a:top>
          <a:bottom>
            <a:ln w="127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arker Felt"/>
          <a:ea typeface="Marker Felt"/>
          <a:cs typeface="Marker Felt"/>
        </a:font>
        <a:srgbClr val="858585"/>
      </a:tcTxStyle>
      <a:tcStyle>
        <a:tcBdr>
          <a:left>
            <a:ln w="12700" cap="flat">
              <a:solidFill>
                <a:srgbClr val="858585"/>
              </a:solidFill>
              <a:prstDash val="solid"/>
              <a:round/>
            </a:ln>
          </a:left>
          <a:right>
            <a:ln w="12700" cap="flat">
              <a:solidFill>
                <a:srgbClr val="858585"/>
              </a:solidFill>
              <a:prstDash val="solid"/>
              <a:round/>
            </a:ln>
          </a:right>
          <a:top>
            <a:ln w="12700" cap="flat">
              <a:solidFill>
                <a:srgbClr val="858585"/>
              </a:solidFill>
              <a:prstDash val="solid"/>
              <a:round/>
            </a:ln>
          </a:top>
          <a:bottom>
            <a:ln w="25400" cap="flat">
              <a:solidFill>
                <a:srgbClr val="858585"/>
              </a:solidFill>
              <a:prstDash val="solid"/>
              <a:round/>
            </a:ln>
          </a:bottom>
          <a:insideH>
            <a:ln w="12700" cap="flat">
              <a:solidFill>
                <a:srgbClr val="858585"/>
              </a:solidFill>
              <a:prstDash val="solid"/>
              <a:round/>
            </a:ln>
          </a:insideH>
          <a:insideV>
            <a:ln w="12700" cap="flat">
              <a:solidFill>
                <a:srgbClr val="858585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20200"/>
            <a:ext cx="374905" cy="4064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4222750"/>
            <a:ext cx="10464800" cy="77470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  <a:lvl2pPr marL="1187173" indent="-552173" algn="ctr">
              <a:spcBef>
                <a:spcPts val="0"/>
              </a:spcBef>
              <a:buBlip>
                <a:blip r:embed="rId2"/>
              </a:buBlip>
              <a:defRPr sz="4000">
                <a:solidFill>
                  <a:srgbClr val="45A7DE"/>
                </a:solidFill>
              </a:defRPr>
            </a:lvl2pPr>
            <a:lvl3pPr marL="1822173" indent="-552173" algn="ctr">
              <a:spcBef>
                <a:spcPts val="0"/>
              </a:spcBef>
              <a:buBlip>
                <a:blip r:embed="rId2"/>
              </a:buBlip>
              <a:defRPr sz="4000">
                <a:solidFill>
                  <a:srgbClr val="45A7DE"/>
                </a:solidFill>
              </a:defRPr>
            </a:lvl3pPr>
            <a:lvl4pPr marL="2457173" indent="-552173" algn="ctr">
              <a:spcBef>
                <a:spcPts val="0"/>
              </a:spcBef>
              <a:buBlip>
                <a:blip r:embed="rId2"/>
              </a:buBlip>
              <a:defRPr sz="4000">
                <a:solidFill>
                  <a:srgbClr val="45A7DE"/>
                </a:solidFill>
              </a:defRPr>
            </a:lvl4pPr>
            <a:lvl5pPr marL="3092173" indent="-552173" algn="ctr">
              <a:spcBef>
                <a:spcPts val="0"/>
              </a:spcBef>
              <a:buBlip>
                <a:blip r:embed="rId2"/>
              </a:buBlip>
              <a:defRPr sz="4000">
                <a:solidFill>
                  <a:srgbClr val="45A7D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98500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0"/>
              </a:spcBef>
              <a:buSzTx/>
              <a:buNone/>
              <a:defRPr sz="3600"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1"/>
            <a:ext cx="10401301" cy="58563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063543" y="473143"/>
            <a:ext cx="5554135" cy="41656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095370" y="5018682"/>
            <a:ext cx="5520269" cy="41402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Marker Felt"/>
          <a:ea typeface="Marker Felt"/>
          <a:cs typeface="Marker Felt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Marker Felt"/>
          <a:ea typeface="Marker Felt"/>
          <a:cs typeface="Marker Felt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Marker Felt"/>
          <a:ea typeface="Marker Felt"/>
          <a:cs typeface="Marker Felt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Marker Felt"/>
          <a:ea typeface="Marker Felt"/>
          <a:cs typeface="Marker Felt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Marker Felt"/>
          <a:ea typeface="Marker Felt"/>
          <a:cs typeface="Marker Felt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Marker Felt"/>
          <a:ea typeface="Marker Felt"/>
          <a:cs typeface="Marker Felt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Marker Felt"/>
          <a:ea typeface="Marker Felt"/>
          <a:cs typeface="Marker Felt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Marker Felt"/>
          <a:ea typeface="Marker Felt"/>
          <a:cs typeface="Marker Felt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Marker Felt"/>
          <a:ea typeface="Marker Felt"/>
          <a:cs typeface="Marker Felt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Marker Felt"/>
          <a:ea typeface="Marker Felt"/>
          <a:cs typeface="Marker Felt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Marker Felt"/>
          <a:ea typeface="Marker Felt"/>
          <a:cs typeface="Marker Felt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Marker Felt"/>
          <a:ea typeface="Marker Felt"/>
          <a:cs typeface="Marker Felt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Marker Felt"/>
          <a:ea typeface="Marker Felt"/>
          <a:cs typeface="Marker Felt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Marker Felt"/>
          <a:ea typeface="Marker Felt"/>
          <a:cs typeface="Marker Felt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Marker Felt"/>
          <a:ea typeface="Marker Felt"/>
          <a:cs typeface="Marker Felt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Marker Felt"/>
          <a:ea typeface="Marker Felt"/>
          <a:cs typeface="Marker Felt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Marker Felt"/>
          <a:ea typeface="Marker Felt"/>
          <a:cs typeface="Marker Felt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Marker Felt"/>
          <a:ea typeface="Marker Felt"/>
          <a:cs typeface="Marker Felt"/>
          <a:sym typeface="Marker Fel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ypocalcemi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Hypocalcemia</a:t>
            </a:r>
          </a:p>
        </p:txBody>
      </p:sp>
      <p:sp>
        <p:nvSpPr>
          <p:cNvPr id="120" name="Dr. Behrang Motamed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44676">
              <a:defRPr sz="2300"/>
            </a:pPr>
            <a:r>
              <a:t>Dr. Behrang Motamed</a:t>
            </a:r>
          </a:p>
          <a:p>
            <a:pPr defTabSz="344676">
              <a:defRPr sz="2300"/>
            </a:pPr>
            <a:r>
              <a:t>Endocrinologist </a:t>
            </a:r>
          </a:p>
          <a:p>
            <a:pPr defTabSz="344676">
              <a:defRPr sz="2300"/>
            </a:pPr>
            <a:r>
              <a:t>Assistant professor of Guilan university of medical science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e Most Common Causes You Will Se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4">
              <a:defRPr sz="7000">
                <a:solidFill>
                  <a:srgbClr val="F2E933"/>
                </a:solidFill>
              </a:defRPr>
            </a:lvl1pPr>
          </a:lstStyle>
          <a:p>
            <a:r>
              <a:t>The Most Common Causes You Will See</a:t>
            </a:r>
          </a:p>
        </p:txBody>
      </p:sp>
      <p:sp>
        <p:nvSpPr>
          <p:cNvPr id="142" name="1-Low albumin: The serum total calcium concentration falls ;0.8 mg/dL for every 1 g/dL reduction in the serum albumin concentratio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6900" indent="-596900" defTabSz="549148">
              <a:spcBef>
                <a:spcPts val="3900"/>
              </a:spcBef>
              <a:buBlip>
                <a:blip r:embed="rId2"/>
              </a:buBlip>
              <a:defRPr sz="4300">
                <a:solidFill>
                  <a:srgbClr val="FFFFFF"/>
                </a:solidFill>
              </a:defRPr>
            </a:pPr>
            <a:r>
              <a:t>Low albumin: </a:t>
            </a:r>
            <a:r>
              <a:rPr sz="2000"/>
              <a:t>The serum total calcium concentration falls ;0.8 mg/dL for every 1 g/dL reduction in the serum albumin concentration.</a:t>
            </a:r>
          </a:p>
          <a:p>
            <a:pPr marL="596900" indent="-596900" defTabSz="549148">
              <a:spcBef>
                <a:spcPts val="3900"/>
              </a:spcBef>
              <a:buBlip>
                <a:blip r:embed="rId2"/>
              </a:buBlip>
              <a:defRPr sz="4300">
                <a:solidFill>
                  <a:srgbClr val="FFFFFF"/>
                </a:solidFill>
              </a:defRPr>
            </a:pPr>
            <a:r>
              <a:t>Changes in blood pH: </a:t>
            </a:r>
            <a:r>
              <a:rPr sz="2000"/>
              <a:t>Acidosis reducing the binding of Ca to Alb  and alkalosis enhancing 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AUSES OF LOW CALCIUM AND LOW P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4">
              <a:defRPr sz="6300">
                <a:solidFill>
                  <a:srgbClr val="F2E933"/>
                </a:solidFill>
              </a:defRPr>
            </a:lvl1pPr>
          </a:lstStyle>
          <a:p>
            <a:r>
              <a:t>CAUSES OF LOW CALCIUM AND LOW PTH</a:t>
            </a:r>
          </a:p>
        </p:txBody>
      </p:sp>
      <p:sp>
        <p:nvSpPr>
          <p:cNvPr id="145" name="Surgical hypoparathyroidism can occur after thyroid, parathyroid, or radical neck surgery for head and neck cance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Surgical hypoparathyroidism</a:t>
            </a:r>
            <a:r>
              <a:rPr sz="2400"/>
              <a:t>  </a:t>
            </a:r>
          </a:p>
          <a:p>
            <a:pPr marL="331304" indent="-331304"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rPr sz="2400"/>
              <a:t>It may be transient, with recovery in days, weeks, or months, permanent, or even intermittent.(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utoimmun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Autoimmune:</a:t>
            </a:r>
          </a:p>
          <a:p>
            <a:pPr>
              <a:buClr>
                <a:srgbClr val="0070C0"/>
              </a:buClr>
              <a:buChar char="➢"/>
              <a:defRPr>
                <a:solidFill>
                  <a:srgbClr val="FFFFFF"/>
                </a:solidFill>
              </a:defRPr>
            </a:pPr>
            <a:r>
              <a:t>immune-mediated destruction of the parathyroid glands.</a:t>
            </a:r>
          </a:p>
          <a:p>
            <a:pPr>
              <a:buClr>
                <a:srgbClr val="0070C0"/>
              </a:buClr>
              <a:buChar char="➢"/>
              <a:defRPr>
                <a:solidFill>
                  <a:srgbClr val="FFFFFF"/>
                </a:solidFill>
              </a:defRPr>
            </a:pPr>
            <a:r>
              <a:t>Activating antibodies to the CaSR that decrease PTH secretion.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ther cause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2300" indent="-622300" algn="ctr" defTabSz="572516">
              <a:spcBef>
                <a:spcPts val="4100"/>
              </a:spcBef>
              <a:buBlip>
                <a:blip r:embed="rId2"/>
              </a:buBlip>
              <a:defRPr sz="4800">
                <a:solidFill>
                  <a:srgbClr val="FFFFFF"/>
                </a:solidFill>
              </a:defRPr>
            </a:pPr>
            <a:r>
              <a:t>Other causes:</a:t>
            </a:r>
            <a:endParaRPr sz="4500"/>
          </a:p>
          <a:p>
            <a:pPr marL="635000" indent="-635000" defTabSz="572516">
              <a:spcBef>
                <a:spcPts val="4100"/>
              </a:spcBef>
              <a:buClr>
                <a:srgbClr val="0070C0"/>
              </a:buClr>
              <a:buChar char="➢"/>
              <a:defRPr sz="4500">
                <a:solidFill>
                  <a:srgbClr val="FFFFFF"/>
                </a:solidFill>
              </a:defRPr>
            </a:pPr>
            <a:r>
              <a:t>Hypomagnesemia</a:t>
            </a:r>
          </a:p>
          <a:p>
            <a:pPr marL="635000" indent="-635000" defTabSz="572516">
              <a:spcBef>
                <a:spcPts val="4100"/>
              </a:spcBef>
              <a:buClr>
                <a:srgbClr val="0070C0"/>
              </a:buClr>
              <a:buChar char="➢"/>
              <a:defRPr sz="4500">
                <a:solidFill>
                  <a:srgbClr val="FFFFFF"/>
                </a:solidFill>
              </a:defRPr>
            </a:pPr>
            <a:r>
              <a:t>parathyroid gland destruction:</a:t>
            </a:r>
          </a:p>
          <a:p>
            <a:pPr defTabSz="572516">
              <a:spcBef>
                <a:spcPts val="4100"/>
              </a:spcBef>
              <a:buClr>
                <a:srgbClr val="0070C0"/>
              </a:buClr>
              <a:buChar char="❖"/>
              <a:defRPr sz="2800">
                <a:solidFill>
                  <a:srgbClr val="FFFFFF"/>
                </a:solidFill>
              </a:defRPr>
            </a:pPr>
            <a:r>
              <a:t>irradiation </a:t>
            </a:r>
          </a:p>
          <a:p>
            <a:pPr defTabSz="572516">
              <a:spcBef>
                <a:spcPts val="4100"/>
              </a:spcBef>
              <a:buClr>
                <a:srgbClr val="0070C0"/>
              </a:buClr>
              <a:buChar char="❖"/>
              <a:defRPr sz="2800">
                <a:solidFill>
                  <a:srgbClr val="FFFFFF"/>
                </a:solidFill>
              </a:defRPr>
            </a:pPr>
            <a:r>
              <a:t>infiltrative diseases of the parathyroid glands </a:t>
            </a:r>
            <a:r>
              <a:rPr sz="2000"/>
              <a:t>(hemochromatosis, Wilson disease, granulomas, or metastatic cancer).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fallOve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AUSES OF LOW CALCIUM AND HIGH P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4">
              <a:defRPr sz="6300">
                <a:solidFill>
                  <a:srgbClr val="F2E933"/>
                </a:solidFill>
              </a:defRPr>
            </a:lvl1pPr>
          </a:lstStyle>
          <a:p>
            <a:r>
              <a:t>CAUSES OF LOW CALCIUM AND HIGH PTH</a:t>
            </a:r>
          </a:p>
        </p:txBody>
      </p:sp>
      <p:sp>
        <p:nvSpPr>
          <p:cNvPr id="152" name="Vitamin D deficiency or resista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6900" indent="-596900" defTabSz="549148">
              <a:spcBef>
                <a:spcPts val="3900"/>
              </a:spcBef>
              <a:buBlip>
                <a:blip r:embed="rId2"/>
              </a:buBlip>
              <a:defRPr sz="4300">
                <a:solidFill>
                  <a:srgbClr val="FFFFFF"/>
                </a:solidFill>
              </a:defRPr>
            </a:pPr>
            <a:r>
              <a:t>Vitamin D deficiency or resistance</a:t>
            </a:r>
          </a:p>
          <a:p>
            <a:pPr marL="596900" indent="-596900" defTabSz="549148">
              <a:spcBef>
                <a:spcPts val="3900"/>
              </a:spcBef>
              <a:buBlip>
                <a:blip r:embed="rId2"/>
              </a:buBlip>
              <a:defRPr sz="4300">
                <a:solidFill>
                  <a:srgbClr val="FFFFFF"/>
                </a:solidFill>
              </a:defRPr>
            </a:pPr>
            <a:r>
              <a:t>CKD</a:t>
            </a:r>
          </a:p>
          <a:p>
            <a:pPr marL="596900" indent="-596900" defTabSz="549148">
              <a:spcBef>
                <a:spcPts val="3900"/>
              </a:spcBef>
              <a:buBlip>
                <a:blip r:embed="rId2"/>
              </a:buBlip>
              <a:defRPr sz="4300">
                <a:solidFill>
                  <a:srgbClr val="FFFFFF"/>
                </a:solidFill>
              </a:defRPr>
            </a:pPr>
            <a:r>
              <a:t>PTH resistance </a:t>
            </a:r>
          </a:p>
          <a:p>
            <a:pPr marL="596900" indent="-596900" defTabSz="549148">
              <a:spcBef>
                <a:spcPts val="3900"/>
              </a:spcBef>
              <a:buBlip>
                <a:blip r:embed="rId2"/>
              </a:buBlip>
              <a:defRPr sz="4300">
                <a:solidFill>
                  <a:srgbClr val="FFFFFF"/>
                </a:solidFill>
              </a:defRPr>
            </a:pPr>
            <a:r>
              <a:t>Hyperphosphatemia</a:t>
            </a:r>
          </a:p>
          <a:p>
            <a:pPr marL="596900" indent="-596900" defTabSz="549148">
              <a:spcBef>
                <a:spcPts val="3900"/>
              </a:spcBef>
              <a:buBlip>
                <a:blip r:embed="rId2"/>
              </a:buBlip>
              <a:defRPr sz="4300">
                <a:solidFill>
                  <a:srgbClr val="FFFFFF"/>
                </a:solidFill>
              </a:defRPr>
            </a:pPr>
            <a:r>
              <a:t>Acute pancreatitis and sepsis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DRUGS THAT CAN CAUSE HYPOCALCEM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4">
              <a:defRPr sz="6300">
                <a:solidFill>
                  <a:srgbClr val="F2E933"/>
                </a:solidFill>
              </a:defRPr>
            </a:lvl1pPr>
          </a:lstStyle>
          <a:p>
            <a:r>
              <a:t>DRUGS THAT CAN CAUSE HYPOCALCEMIA</a:t>
            </a:r>
          </a:p>
        </p:txBody>
      </p:sp>
      <p:sp>
        <p:nvSpPr>
          <p:cNvPr id="155" name="Calcium chelators such as foscarnet, EDTA, and sodium citrate from plasm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Calcium chelators </a:t>
            </a:r>
            <a:r>
              <a:rPr sz="2000"/>
              <a:t>such as foscarnet, EDTA, and sodium citrate from plasma.</a:t>
            </a:r>
          </a:p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Bisphosphonates</a:t>
            </a:r>
          </a:p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Cinacalcet</a:t>
            </a:r>
          </a:p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Chemotherapy Drugs like cisplatin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MANAGEMENT OF HYPOCALCEM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4">
              <a:defRPr sz="7000">
                <a:solidFill>
                  <a:srgbClr val="F2E933"/>
                </a:solidFill>
              </a:defRPr>
            </a:lvl1pPr>
          </a:lstStyle>
          <a:p>
            <a:r>
              <a:t>MANAGEMENT OF HYPOCALCEMIA</a:t>
            </a:r>
          </a:p>
        </p:txBody>
      </p:sp>
      <p:sp>
        <p:nvSpPr>
          <p:cNvPr id="158" name="Initially, intravenous (IV) calcium (1 to 2 g of calcium gluconate equivalent to 90 to 180 mg elemental calcium, in 50 mL of 5% dextrose) can be infused over 10 to 20 minut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65150" indent="-565150" defTabSz="519937">
              <a:spcBef>
                <a:spcPts val="3700"/>
              </a:spcBef>
              <a:buBlip>
                <a:blip r:embed="rId2"/>
              </a:buBlip>
              <a:defRPr sz="4000">
                <a:solidFill>
                  <a:srgbClr val="FFFFFF"/>
                </a:solidFill>
              </a:defRPr>
            </a:pPr>
            <a:r>
              <a:t>Initially, intravenous (IV) calcium </a:t>
            </a:r>
            <a:r>
              <a:rPr sz="2700"/>
              <a:t>1 to 2 g of calcium gluconate equivalent to 90 to 180 mg elemental calcium, in 50 mL of 5% dextrose) can be infused over 10 to 20 minutes.</a:t>
            </a:r>
          </a:p>
          <a:p>
            <a:pPr marL="535781" indent="-535781" defTabSz="519937">
              <a:spcBef>
                <a:spcPts val="3700"/>
              </a:spcBef>
              <a:buFont typeface="Arial"/>
              <a:buChar char="•"/>
              <a:defRPr sz="2700">
                <a:solidFill>
                  <a:srgbClr val="FFFFFF"/>
                </a:solidFill>
              </a:defRPr>
            </a:pPr>
            <a:endParaRPr sz="2700"/>
          </a:p>
          <a:p>
            <a:pPr marL="857250" indent="-857250" defTabSz="519937">
              <a:spcBef>
                <a:spcPts val="3700"/>
              </a:spcBef>
              <a:buFont typeface="Arial"/>
              <a:buChar char="•"/>
              <a:defRPr sz="2700">
                <a:solidFill>
                  <a:srgbClr val="FFFFFF"/>
                </a:solidFill>
              </a:defRPr>
            </a:pPr>
            <a:r>
              <a:t>Note:</a:t>
            </a:r>
          </a:p>
          <a:p>
            <a:pPr marL="857250" indent="-857250" defTabSz="519937">
              <a:spcBef>
                <a:spcPts val="3700"/>
              </a:spcBef>
              <a:buFont typeface="Arial"/>
              <a:buChar char="•"/>
              <a:defRPr sz="2700">
                <a:solidFill>
                  <a:srgbClr val="FFFFFF"/>
                </a:solidFill>
              </a:defRPr>
            </a:pPr>
            <a:r>
              <a:t>The calcium should not be given more rapidly because of the risk of serious cardiac dysfunction, including cardiac arrest.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his dose of calcium gluconate will raise the serum calcium concentration for only 2 or 3 hours; as a result, it should be followed by a slow infusion of calcium in patients with persistent hypocalcemia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</a:lstStyle>
          <a:p>
            <a:r>
              <a:t>This dose of calcium gluconate will raise the serum calcium concentration for only 2 or 3 hours; as a result, it should be followed by a slow infusion of calcium in patients with persistent hypocalcemia.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n IV solution containing 1 mg/mL of elemental calcium is prepared by adding 11 g of calcium gluconate (equivalent to 990 mg elemental calcium) to normal saline or 5% dextrose water to provide a final volume of 1,000 m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An IV solution containing 1 mg/mL of elemental calcium is prepared by adding 11 g of calcium gluconate </a:t>
            </a:r>
            <a:r>
              <a:rPr sz="2800"/>
              <a:t>(equivalent to 990 mg elemental calcium) </a:t>
            </a:r>
            <a:r>
              <a:t>to normal saline or 5% dextrose water to provide a final volume of 1,000 mL.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hecker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his solution is administered at an initial infusion rate of 50 mL/h (equivalent to 50 mg/h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2300" indent="-622300" defTabSz="572516">
              <a:spcBef>
                <a:spcPts val="4100"/>
              </a:spcBef>
              <a:buBlip>
                <a:blip r:embed="rId2"/>
              </a:buBlip>
              <a:defRPr sz="4500">
                <a:solidFill>
                  <a:srgbClr val="FFFFFF"/>
                </a:solidFill>
              </a:defRPr>
            </a:pPr>
            <a:r>
              <a:t>This solution is administered at an initial infusion rate of 50 mL/h </a:t>
            </a:r>
            <a:r>
              <a:rPr sz="2800"/>
              <a:t>(equivalent to 50 mg/h).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ATIONA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E933"/>
                </a:solidFill>
              </a:defRPr>
            </a:lvl1pPr>
          </a:lstStyle>
          <a:p>
            <a:r>
              <a:t>RATIONALE</a:t>
            </a:r>
          </a:p>
        </p:txBody>
      </p:sp>
      <p:sp>
        <p:nvSpPr>
          <p:cNvPr id="123" name="Hypocalcemia is a common problem, treatable, but sometimes difficult to manage long-term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Hypocalcemia is a common problem, treatable, but sometimes difficult to manage long-term. </a:t>
            </a:r>
          </a:p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There are both acute and chronic situations associated with low blood calcium.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blinds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his solution is administered at an initial infusion rate of 50 mL/h (equivalent to 50 mg/h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622300" indent="-622300" defTabSz="572516">
              <a:spcBef>
                <a:spcPts val="4100"/>
              </a:spcBef>
              <a:buBlip>
                <a:blip r:embed="rId2"/>
              </a:buBlip>
              <a:defRPr sz="4500">
                <a:solidFill>
                  <a:srgbClr val="FFFFFF"/>
                </a:solidFill>
              </a:defRPr>
            </a:lvl1pPr>
          </a:lstStyle>
          <a:p>
            <a:r>
              <a:t>The dose can be adjusted to maintain the serum calcium concentration at the lower end of the normal range.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his solution is administered at an initial infusion rate of 50 mL/h (equivalent to 50 mg/h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622300" indent="-622300" defTabSz="572516">
              <a:spcBef>
                <a:spcPts val="4100"/>
              </a:spcBef>
              <a:buBlip>
                <a:blip r:embed="rId2"/>
              </a:buBlip>
              <a:defRPr sz="4500">
                <a:solidFill>
                  <a:srgbClr val="FFFFFF"/>
                </a:solidFill>
              </a:defRPr>
            </a:lvl1pPr>
          </a:lstStyle>
          <a:p>
            <a:r>
              <a:t>Patients typically require 0.5 to 1.5 mg/kg of elemental calcium per hour.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IV calcium should be continued until the patient is receiving an effective regimen of oral calcium and vitamin D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96900" indent="-596900" defTabSz="549148">
              <a:spcBef>
                <a:spcPts val="3900"/>
              </a:spcBef>
              <a:buBlip>
                <a:blip r:embed="rId2"/>
              </a:buBlip>
              <a:defRPr sz="4300">
                <a:solidFill>
                  <a:srgbClr val="FFFFFF"/>
                </a:solidFill>
              </a:defRPr>
            </a:lvl1pPr>
          </a:lstStyle>
          <a:p>
            <a:r>
              <a:t>IV calcium should be continued until the patient is receiving an effective regimen of oral calcium and vitamin 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IV calcium should be continued until the patient is receiving an effective regimen of oral calcium and vitamin D.…"/>
          <p:cNvSpPr txBox="1">
            <a:spLocks noGrp="1"/>
          </p:cNvSpPr>
          <p:nvPr>
            <p:ph type="body" idx="1"/>
          </p:nvPr>
        </p:nvSpPr>
        <p:spPr>
          <a:xfrm>
            <a:off x="1243875" y="394789"/>
            <a:ext cx="10464801" cy="7213601"/>
          </a:xfrm>
          <a:prstGeom prst="rect">
            <a:avLst/>
          </a:prstGeom>
        </p:spPr>
        <p:txBody>
          <a:bodyPr/>
          <a:lstStyle/>
          <a:p>
            <a:pPr marL="596900" indent="-596900" defTabSz="549148">
              <a:spcBef>
                <a:spcPts val="3900"/>
              </a:spcBef>
              <a:buBlip>
                <a:blip r:embed="rId2"/>
              </a:buBlip>
              <a:defRPr sz="4300">
                <a:solidFill>
                  <a:srgbClr val="FFFFFF"/>
                </a:solidFill>
              </a:defRPr>
            </a:pPr>
            <a:r>
              <a:t>For patients with hypoparathyroidism, calcitriol </a:t>
            </a:r>
            <a:r>
              <a:rPr sz="2800"/>
              <a:t>(in a dose of 0.25 to 0.5 micg twice daily)</a:t>
            </a:r>
            <a:r>
              <a:t> and oral calcium </a:t>
            </a:r>
            <a:r>
              <a:rPr sz="2800"/>
              <a:t>(1 to 4 g of elemental calcium carbonate daily in divided doses) </a:t>
            </a:r>
            <a:r>
              <a:t>should be initiated as soon as possible.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Hypomagnesem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E933"/>
                </a:solidFill>
              </a:defRPr>
            </a:lvl1pPr>
          </a:lstStyle>
          <a:p>
            <a:r>
              <a:t>Hypomagnesemia</a:t>
            </a:r>
          </a:p>
        </p:txBody>
      </p:sp>
      <p:sp>
        <p:nvSpPr>
          <p:cNvPr id="175" name="In patients with hypomagnesemia, hypocalcemia is difficult to correct without first normalizing the serum magnesium concentration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</a:lstStyle>
          <a:p>
            <a:r>
              <a:t>In patients with hypomagnesemia, hypocalcemia is difficult to correct without first normalizing the serum magnesium concentration.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hus, if the serum magnesium concentration is low, 2 g (16 mEq) of magnesium sulfate should be infused as a 10% solution over 10 to 20 minutes, followed by 1 g (8 mEq) in 100 mL of fluid per hour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If the serum magnesium concentration is low, 2 g </a:t>
            </a:r>
            <a:r>
              <a:rPr sz="2800"/>
              <a:t>(16 mEq) </a:t>
            </a:r>
            <a:r>
              <a:t>of magnesium sulfate should be infused as a 10% solution over 10 to 20 minutes, followed by 1 g </a:t>
            </a:r>
            <a:r>
              <a:rPr sz="2800"/>
              <a:t>(8 mEq) </a:t>
            </a:r>
            <a:r>
              <a:t>in 100 mL of fluid per hour.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Magnesium repletion should be continued as long as the serum magnesium concentration is ,0.8 mEq/L (1 mg/dL or 0.4 mmol/L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Magnesium repletion should be continued as long as the serum magnesium concentration is ,0.8 mEq/L </a:t>
            </a:r>
            <a:r>
              <a:rPr sz="2800"/>
              <a:t>(1 mg/dL or 0.4 mmol/L).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Magnesium repletion should be continued as long as the serum magnesium concentration is ,0.8 mEq/L (1 mg/dL or 0.4 mmol/L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</a:lstStyle>
          <a:p>
            <a:r>
              <a:t>More careful monitoring is required in patients who have impaired renal function who are at greater risk of developing hypermagnesemia.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Milder degrees of hypocalcem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4">
              <a:defRPr sz="7000">
                <a:solidFill>
                  <a:srgbClr val="F2E933"/>
                </a:solidFill>
              </a:defRPr>
            </a:lvl1pPr>
          </a:lstStyle>
          <a:p>
            <a:r>
              <a:t>Milder degrees of hypocalcemia</a:t>
            </a:r>
          </a:p>
        </p:txBody>
      </p:sp>
      <p:sp>
        <p:nvSpPr>
          <p:cNvPr id="184" name="Chronic hypocalcemia for patients with milder degrees of acute hypocalcemia [serum corrected calcium con-centration of 7.5 to 8.0 mg/dL or a serum ionized calcium concentration .3.0 to 3.2 mg/dL  or for chronic hypocalcemia, oral calcium supplementation is preferred"/>
          <p:cNvSpPr txBox="1">
            <a:spLocks noGrp="1"/>
          </p:cNvSpPr>
          <p:nvPr>
            <p:ph type="body" idx="1"/>
          </p:nvPr>
        </p:nvSpPr>
        <p:spPr>
          <a:xfrm>
            <a:off x="1270000" y="2692400"/>
            <a:ext cx="10464800" cy="6287588"/>
          </a:xfrm>
          <a:prstGeom prst="rect">
            <a:avLst/>
          </a:prstGeom>
        </p:spPr>
        <p:txBody>
          <a:bodyPr/>
          <a:lstStyle/>
          <a:p>
            <a:pPr marL="628650" indent="-628650" defTabSz="578358">
              <a:spcBef>
                <a:spcPts val="4100"/>
              </a:spcBef>
              <a:buBlip>
                <a:blip r:embed="rId2"/>
              </a:buBlip>
              <a:defRPr sz="4500">
                <a:solidFill>
                  <a:srgbClr val="FFFFFF"/>
                </a:solidFill>
              </a:defRPr>
            </a:pPr>
            <a:r>
              <a:t>In milder degrees of hypocalcemia </a:t>
            </a:r>
            <a:r>
              <a:rPr sz="2800"/>
              <a:t>(serum corrected calcium concentration of 7.5 to 8.0 mg/dL (</a:t>
            </a:r>
            <a:r>
              <a:t>oral calcium supplementation is preferred</a:t>
            </a:r>
          </a:p>
          <a:p>
            <a:pPr marL="628650" indent="-628650" defTabSz="578358">
              <a:spcBef>
                <a:spcPts val="4100"/>
              </a:spcBef>
              <a:buBlip>
                <a:blip r:embed="rId2"/>
              </a:buBlip>
              <a:defRPr sz="4500">
                <a:solidFill>
                  <a:srgbClr val="FFFFFF"/>
                </a:solidFill>
              </a:defRPr>
            </a:pPr>
            <a:r>
              <a:t>These patients are usually asymptomatic or at most mildly symptomatic </a:t>
            </a:r>
            <a:r>
              <a:rPr sz="2800"/>
              <a:t>(e.g., oral paresthesias)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uch patients are typically asymptomatic or at most mildly symptomatic (e.g., oral paresthesia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</a:lstStyle>
          <a:p>
            <a:r>
              <a:t>They can be treated initially with 1,500 to 2,000 mg of elemental calcium given as calcium carbonate or calcium citrate daily, in divided doses.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 dir="in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EARNING OBJEC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F2E933"/>
                </a:solidFill>
              </a:defRPr>
            </a:lvl1pPr>
          </a:lstStyle>
          <a:p>
            <a:r>
              <a:t>LEARNING OBJECTIVES</a:t>
            </a:r>
          </a:p>
        </p:txBody>
      </p:sp>
      <p:sp>
        <p:nvSpPr>
          <p:cNvPr id="126" name="Understand the causes of low calcium, either with low or high parathyroid hormone (PTH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Understand the causes of low calcium, either with low or high parathyroid hormone (PTH). </a:t>
            </a:r>
          </a:p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Define treatment standards for acute and chronic hypocalcemia</a:t>
            </a:r>
            <a:r>
              <a:rPr>
                <a:solidFill>
                  <a:srgbClr val="858585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or such patients with milder degrees of acute hypocalcemia and milder symptoms of neuromuscular irritability, who do not have symptomatic improvement with oral calcium supplementation, we switch to IV calcium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</a:lstStyle>
          <a:p>
            <a:r>
              <a:t>For such patients with milder degrees of acute hypocalcemia and milder symptoms of neuromuscular irritability, who do not have symptomatic improvement with oral calcium supplementation, we switch to IV calcium.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IV calcium is also indicated to prevent acute hypocalcemia in patients with milder degrees of hypocalcemia or chronic hypocalcemia (due to hypo-parathyroidism) who become unable to take or absorb ora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</a:lstStyle>
          <a:p>
            <a:r>
              <a:t>IV calcium is also indicated to prevent acute hypocalcemia in patients with milder degrees of hypocalcemia or chronic hypocalcemia (due to hypo-parathyroidism) who become unable to take or absorb oral.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FER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E933"/>
                </a:solidFill>
              </a:defRPr>
            </a:lvl1pPr>
          </a:lstStyle>
          <a:p>
            <a:r>
              <a:t>REFERENCES</a:t>
            </a:r>
          </a:p>
        </p:txBody>
      </p:sp>
      <p:sp>
        <p:nvSpPr>
          <p:cNvPr id="193" name="1. Hannan FM, Thakker RV. Investigating hypocalcaemia. BMJ. 2013; 346:f2213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6549" indent="-336549" defTabSz="309624">
              <a:spcBef>
                <a:spcPts val="2200"/>
              </a:spcBef>
              <a:buBlip>
                <a:blip r:embed="rId2"/>
              </a:buBlip>
              <a:defRPr sz="2400">
                <a:solidFill>
                  <a:srgbClr val="FFFFFF"/>
                </a:solidFill>
              </a:defRPr>
            </a:pPr>
            <a:r>
              <a:t>1. Hannan FM, Thakker RV. Investigating hypocalcaemia. BMJ. 2013; 346:f2213. </a:t>
            </a:r>
          </a:p>
          <a:p>
            <a:pPr marL="336549" indent="-336549" defTabSz="309624">
              <a:spcBef>
                <a:spcPts val="2200"/>
              </a:spcBef>
              <a:buBlip>
                <a:blip r:embed="rId2"/>
              </a:buBlip>
              <a:defRPr sz="2400">
                <a:solidFill>
                  <a:srgbClr val="FFFFFF"/>
                </a:solidFill>
              </a:defRPr>
            </a:pPr>
            <a:r>
              <a:t>2. Fitzpatrick LA, Arnold A. Hypoparathyroidism. In: De Groot LJ, ed. Endocrinology. 3rd ed. Philadelphia, PA: Saunders; 1995:1123. </a:t>
            </a:r>
          </a:p>
          <a:p>
            <a:pPr marL="336549" indent="-336549" defTabSz="309624">
              <a:spcBef>
                <a:spcPts val="2200"/>
              </a:spcBef>
              <a:buBlip>
                <a:blip r:embed="rId2"/>
              </a:buBlip>
              <a:defRPr sz="2400">
                <a:solidFill>
                  <a:srgbClr val="FFFFFF"/>
                </a:solidFill>
              </a:defRPr>
            </a:pPr>
            <a:r>
              <a:t>3. Rosen CJ, Brown S. Severe hypocalcemia after intravenous bisphosphonate therapy in occult vitamin D deficiency. N Engl J Med. 2003;348(15):1503–1504. </a:t>
            </a:r>
          </a:p>
          <a:p>
            <a:pPr marL="336549" indent="-336549" defTabSz="309624">
              <a:spcBef>
                <a:spcPts val="2200"/>
              </a:spcBef>
              <a:buBlip>
                <a:blip r:embed="rId2"/>
              </a:buBlip>
              <a:defRPr sz="2400">
                <a:solidFill>
                  <a:srgbClr val="FFFFFF"/>
                </a:solidFill>
              </a:defRPr>
            </a:pPr>
            <a:r>
              <a:t>4. Kearney T, Dang C. Diabetic and endocrine emergencies. Postgrad Med J. 2007;83(976):79–86. </a:t>
            </a:r>
          </a:p>
          <a:p>
            <a:pPr marL="336549" indent="-336549" defTabSz="309624">
              <a:spcBef>
                <a:spcPts val="2200"/>
              </a:spcBef>
              <a:buBlip>
                <a:blip r:embed="rId2"/>
              </a:buBlip>
              <a:defRPr sz="2400">
                <a:solidFill>
                  <a:srgbClr val="FFFFFF"/>
                </a:solidFill>
              </a:defRPr>
            </a:pPr>
            <a:r>
              <a:t>5. Hannan FM, Thakker RV. Calcium-sensing receptor (CaSR) mutations and disorders of calcium, electrolyte and water metabolism. Best Pract Res Clin Endocrinol Metab. 2013;27(3):359–371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94438" y="330532"/>
            <a:ext cx="10426701" cy="6276522"/>
          </a:xfrm>
          <a:prstGeom prst="rect">
            <a:avLst/>
          </a:prstGeom>
        </p:spPr>
      </p:pic>
      <p:sp>
        <p:nvSpPr>
          <p:cNvPr id="196" name="Thanks For Your Atten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4">
              <a:defRPr sz="6600"/>
            </a:lvl1pPr>
          </a:lstStyle>
          <a:p>
            <a:r>
              <a:t>Thanks For Your Attention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VER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E933"/>
                </a:solidFill>
              </a:defRPr>
            </a:lvl1pPr>
          </a:lstStyle>
          <a:p>
            <a:r>
              <a:t>OVERVIEW</a:t>
            </a:r>
          </a:p>
        </p:txBody>
      </p:sp>
      <p:sp>
        <p:nvSpPr>
          <p:cNvPr id="129" name="The major factors that influence the serum calcium concentration are PTH, vitamin D, the calcium ion itself, and phosphat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Arial"/>
              <a:buChar char="•"/>
              <a:defRPr sz="4200">
                <a:solidFill>
                  <a:srgbClr val="E6E6E6"/>
                </a:solidFill>
              </a:defRPr>
            </a:pPr>
            <a:r>
              <a:t>The major factors that influence the serum calcium concentration are </a:t>
            </a:r>
          </a:p>
          <a:p>
            <a:pPr>
              <a:lnSpc>
                <a:spcPct val="80000"/>
              </a:lnSpc>
              <a:buBlip>
                <a:blip r:embed="rId2"/>
              </a:buBlip>
              <a:defRPr sz="4200">
                <a:solidFill>
                  <a:srgbClr val="E6E6E6"/>
                </a:solidFill>
              </a:defRPr>
            </a:pPr>
            <a:r>
              <a:t>PTH </a:t>
            </a:r>
          </a:p>
          <a:p>
            <a:pPr>
              <a:lnSpc>
                <a:spcPct val="80000"/>
              </a:lnSpc>
              <a:buBlip>
                <a:blip r:embed="rId2"/>
              </a:buBlip>
              <a:defRPr sz="4200">
                <a:solidFill>
                  <a:srgbClr val="E6E6E6"/>
                </a:solidFill>
              </a:defRPr>
            </a:pPr>
            <a:r>
              <a:t>vitamin D</a:t>
            </a:r>
          </a:p>
          <a:p>
            <a:pPr>
              <a:lnSpc>
                <a:spcPct val="80000"/>
              </a:lnSpc>
              <a:buBlip>
                <a:blip r:embed="rId2"/>
              </a:buBlip>
              <a:defRPr sz="4200">
                <a:solidFill>
                  <a:srgbClr val="E6E6E6"/>
                </a:solidFill>
              </a:defRPr>
            </a:pPr>
            <a:r>
              <a:t>calcium ion </a:t>
            </a:r>
          </a:p>
          <a:p>
            <a:pPr>
              <a:lnSpc>
                <a:spcPct val="80000"/>
              </a:lnSpc>
              <a:buBlip>
                <a:blip r:embed="rId2"/>
              </a:buBlip>
              <a:defRPr sz="4200">
                <a:solidFill>
                  <a:srgbClr val="E6E6E6"/>
                </a:solidFill>
              </a:defRPr>
            </a:pPr>
            <a:r>
              <a:t>phosphate.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ow serum calcium concentrations are most often caused by disorders of PTH or vitamin D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49148">
              <a:spcBef>
                <a:spcPts val="3900"/>
              </a:spcBef>
              <a:buFont typeface="Arial"/>
              <a:buChar char="•"/>
              <a:defRPr sz="4300">
                <a:solidFill>
                  <a:srgbClr val="FFFFFF"/>
                </a:solidFill>
              </a:defRPr>
            </a:pPr>
            <a:r>
              <a:t>Low serum calcium concentrations are most often caused by disorders of :</a:t>
            </a:r>
          </a:p>
          <a:p>
            <a:pPr marL="596900" indent="-596900" defTabSz="549148">
              <a:spcBef>
                <a:spcPts val="3900"/>
              </a:spcBef>
              <a:buBlip>
                <a:blip r:embed="rId2"/>
              </a:buBlip>
              <a:defRPr sz="4300">
                <a:solidFill>
                  <a:srgbClr val="FFFFFF"/>
                </a:solidFill>
              </a:defRPr>
            </a:pPr>
            <a:r>
              <a:t>PTH </a:t>
            </a:r>
          </a:p>
          <a:p>
            <a:pPr marL="596900" indent="-596900" defTabSz="549148">
              <a:spcBef>
                <a:spcPts val="3900"/>
              </a:spcBef>
              <a:buBlip>
                <a:blip r:embed="rId2"/>
              </a:buBlip>
              <a:defRPr sz="4300">
                <a:solidFill>
                  <a:srgbClr val="FFFFFF"/>
                </a:solidFill>
              </a:defRPr>
            </a:pPr>
            <a:r>
              <a:t>Vitamin D. </a:t>
            </a:r>
          </a:p>
          <a:p>
            <a:pPr marL="596900" indent="-596900" defTabSz="549148">
              <a:spcBef>
                <a:spcPts val="3900"/>
              </a:spcBef>
              <a:buBlip>
                <a:blip r:embed="rId2"/>
              </a:buBlip>
              <a:defRPr sz="4300">
                <a:solidFill>
                  <a:srgbClr val="FFFFFF"/>
                </a:solidFill>
              </a:defRPr>
            </a:pPr>
            <a:r>
              <a:t>Hyperphosphatemia</a:t>
            </a:r>
            <a:r>
              <a:rPr>
                <a:solidFill>
                  <a:srgbClr val="858585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erum calcium concentrations are normally maintained within the very narrow range that is required for the optimal activity of the many extracellular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</a:lstStyle>
          <a:p>
            <a:r>
              <a:t>Serum calcium concentrations are normally maintained within the very narrow range that is required for the optimal activity of the many extracellular.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oncentrations of total calcium in normal serum generally range between 8.5 and 10.5 mg/dL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Total  normal  calcium range  is between 8.5 and 10.5 mg/dL.</a:t>
            </a:r>
          </a:p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The normal range of ionized calcium is 4.65 to 5.25 mg/dL 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alcium in the blood is transported partly bound to plasma proteins (;45%), notably albumin, partly bound to small anions such as phosphate and citrate (;15%), and partly in the free or ionized state (;40%)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FFFFFF"/>
                </a:solidFill>
              </a:defRPr>
            </a:pPr>
            <a:r>
              <a:t>Calcium in the blood is transported:</a:t>
            </a:r>
          </a:p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bound to plasma proteins (45%) </a:t>
            </a:r>
            <a:r>
              <a:rPr sz="2500"/>
              <a:t>notably albumin</a:t>
            </a:r>
          </a:p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bound to small anions such as phosphate and citrate (15%)</a:t>
            </a:r>
          </a:p>
          <a:p>
            <a:pPr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 free or ionized state (40%)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 dir="d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ti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2E933"/>
                </a:solidFill>
              </a:defRPr>
            </a:pPr>
            <a:r>
              <a:t>Etiology</a:t>
            </a:r>
            <a:r>
              <a:rPr>
                <a:solidFill>
                  <a:srgbClr val="45A7DE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phPaper">
  <a:themeElements>
    <a:clrScheme name="GraphPaper">
      <a:dk1>
        <a:srgbClr val="858585"/>
      </a:dk1>
      <a:lt1>
        <a:srgbClr val="008585"/>
      </a:lt1>
      <a:dk2>
        <a:srgbClr val="A7A7A7"/>
      </a:dk2>
      <a:lt2>
        <a:srgbClr val="535353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58585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8585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8585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58585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8585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8585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33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GraphPaper</vt:lpstr>
      <vt:lpstr>Hypocalcemia</vt:lpstr>
      <vt:lpstr>RATIONALE</vt:lpstr>
      <vt:lpstr>LEARNING OBJECTIVES</vt:lpstr>
      <vt:lpstr>OVERVIEW</vt:lpstr>
      <vt:lpstr>PowerPoint Presentation</vt:lpstr>
      <vt:lpstr>PowerPoint Presentation</vt:lpstr>
      <vt:lpstr>PowerPoint Presentation</vt:lpstr>
      <vt:lpstr>PowerPoint Presentation</vt:lpstr>
      <vt:lpstr>Etiology </vt:lpstr>
      <vt:lpstr>The Most Common Causes You Will See</vt:lpstr>
      <vt:lpstr>CAUSES OF LOW CALCIUM AND LOW PTH</vt:lpstr>
      <vt:lpstr>PowerPoint Presentation</vt:lpstr>
      <vt:lpstr>PowerPoint Presentation</vt:lpstr>
      <vt:lpstr>CAUSES OF LOW CALCIUM AND HIGH PTH</vt:lpstr>
      <vt:lpstr>DRUGS THAT CAN CAUSE HYPOCALCEMIA</vt:lpstr>
      <vt:lpstr>MANAGEMENT OF HYPOCALCEMIA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Hypomagnesemia</vt:lpstr>
      <vt:lpstr>PowerPoint Presentation</vt:lpstr>
      <vt:lpstr>PowerPoint Presentation</vt:lpstr>
      <vt:lpstr>PowerPoint Presentation</vt:lpstr>
      <vt:lpstr>Milder degrees of hypocalcemia</vt:lpstr>
      <vt:lpstr>PowerPoint Presentation</vt:lpstr>
      <vt:lpstr>PowerPoint Presentation</vt:lpstr>
      <vt:lpstr>PowerPoint Presentation</vt:lpstr>
      <vt:lpstr>REFERENCES</vt:lpstr>
      <vt:lpstr>Thanks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Hypocalcemia</dc:title>
  <cp:lastModifiedBy>Behrang Motamed</cp:lastModifiedBy>
  <cp:revision>1</cp:revision>
  <dcterms:modified xsi:type="dcterms:W3CDTF">2018-11-12T20:06:05Z</dcterms:modified>
</cp:coreProperties>
</file>